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sldIdLst>
    <p:sldId id="278" r:id="rId2"/>
    <p:sldId id="277" r:id="rId3"/>
    <p:sldId id="256" r:id="rId4"/>
    <p:sldId id="295" r:id="rId5"/>
    <p:sldId id="296" r:id="rId6"/>
    <p:sldId id="299" r:id="rId7"/>
    <p:sldId id="297" r:id="rId8"/>
    <p:sldId id="269" r:id="rId9"/>
    <p:sldId id="257" r:id="rId10"/>
    <p:sldId id="271" r:id="rId11"/>
    <p:sldId id="279" r:id="rId12"/>
    <p:sldId id="276" r:id="rId13"/>
    <p:sldId id="280" r:id="rId14"/>
    <p:sldId id="290" r:id="rId15"/>
    <p:sldId id="291" r:id="rId16"/>
    <p:sldId id="281" r:id="rId17"/>
    <p:sldId id="273" r:id="rId18"/>
    <p:sldId id="282" r:id="rId19"/>
    <p:sldId id="274" r:id="rId20"/>
    <p:sldId id="289" r:id="rId21"/>
    <p:sldId id="283" r:id="rId22"/>
    <p:sldId id="284" r:id="rId23"/>
    <p:sldId id="292" r:id="rId24"/>
    <p:sldId id="285" r:id="rId25"/>
    <p:sldId id="286" r:id="rId26"/>
    <p:sldId id="294" r:id="rId27"/>
    <p:sldId id="293" r:id="rId28"/>
    <p:sldId id="275" r:id="rId29"/>
    <p:sldId id="287" r:id="rId30"/>
    <p:sldId id="288" r:id="rId31"/>
    <p:sldId id="270" r:id="rId32"/>
    <p:sldId id="298" r:id="rId33"/>
    <p:sldId id="300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20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85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93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46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60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84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66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65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46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09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40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6730EF9-F65F-448D-A64C-DD8C5478A368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2BFAF80-5121-4D4D-9702-92661B85B439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60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9903" y="518985"/>
            <a:ext cx="9144000" cy="700216"/>
          </a:xfrm>
        </p:spPr>
        <p:txBody>
          <a:bodyPr>
            <a:noAutofit/>
          </a:bodyPr>
          <a:lstStyle/>
          <a:p>
            <a:r>
              <a:rPr lang="pt-BR" sz="1600" dirty="0" smtClean="0"/>
              <a:t>REPÚBLICA FEDERATIVA DO BRASIL</a:t>
            </a:r>
            <a:br>
              <a:rPr lang="pt-BR" sz="1600" dirty="0" smtClean="0"/>
            </a:br>
            <a:r>
              <a:rPr lang="pt-BR" sz="1600" dirty="0" smtClean="0"/>
              <a:t>MINISTÉRIO DOS TRANSPORTES</a:t>
            </a:r>
            <a:br>
              <a:rPr lang="pt-BR" sz="1600" dirty="0" smtClean="0"/>
            </a:br>
            <a:r>
              <a:rPr lang="pt-BR" sz="1600" dirty="0" smtClean="0"/>
              <a:t>DEPARTAMENTO NACIONAL DE INFRAESTRUTURA DE TRANSPORTES</a:t>
            </a:r>
            <a:endParaRPr lang="pt-BR" sz="1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16584"/>
            <a:ext cx="7282249" cy="731065"/>
          </a:xfrm>
        </p:spPr>
        <p:txBody>
          <a:bodyPr>
            <a:normAutofit lnSpcReduction="10000"/>
          </a:bodyPr>
          <a:lstStyle/>
          <a:p>
            <a:r>
              <a:rPr lang="pt-BR" b="1" dirty="0" smtClean="0"/>
              <a:t>EXECUÇÃO DAS OBRAS DE CONSTRUÇÃO RODOVIÁRIA NA RODOVIA BR 381/MG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75" y="605483"/>
            <a:ext cx="2662678" cy="52722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24000" y="5239265"/>
            <a:ext cx="69444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cap="all" spc="200" dirty="0">
                <a:solidFill>
                  <a:schemeClr val="tx2"/>
                </a:solidFill>
                <a:latin typeface="+mj-lt"/>
              </a:rPr>
              <a:t>TRECHO: Divisa ES/MG - Divisa MG/SP</a:t>
            </a:r>
          </a:p>
          <a:p>
            <a:r>
              <a:rPr lang="pt-BR" sz="1100" b="1" cap="all" spc="200" dirty="0">
                <a:solidFill>
                  <a:schemeClr val="tx2"/>
                </a:solidFill>
                <a:latin typeface="+mj-lt"/>
              </a:rPr>
              <a:t>SUBTRECHO: </a:t>
            </a:r>
            <a:r>
              <a:rPr lang="pt-BR" sz="1100" b="1" cap="all" spc="200" dirty="0" err="1">
                <a:solidFill>
                  <a:schemeClr val="tx2"/>
                </a:solidFill>
                <a:latin typeface="+mj-lt"/>
              </a:rPr>
              <a:t>Entrº</a:t>
            </a:r>
            <a:r>
              <a:rPr lang="pt-BR" sz="1100" b="1" cap="all" spc="200" dirty="0">
                <a:solidFill>
                  <a:schemeClr val="tx2"/>
                </a:solidFill>
                <a:latin typeface="+mj-lt"/>
              </a:rPr>
              <a:t>. BR-116/MG (Governador Valadares) - </a:t>
            </a:r>
            <a:r>
              <a:rPr lang="pt-BR" sz="1100" b="1" cap="all" spc="200" dirty="0" err="1">
                <a:solidFill>
                  <a:schemeClr val="tx2"/>
                </a:solidFill>
                <a:latin typeface="+mj-lt"/>
              </a:rPr>
              <a:t>Entrº</a:t>
            </a:r>
            <a:r>
              <a:rPr lang="pt-BR" sz="1100" b="1" cap="all" spc="200" dirty="0">
                <a:solidFill>
                  <a:schemeClr val="tx2"/>
                </a:solidFill>
                <a:latin typeface="+mj-lt"/>
              </a:rPr>
              <a:t> MG-020 (Av. </a:t>
            </a:r>
            <a:r>
              <a:rPr lang="pt-BR" sz="1100" b="1" cap="all" spc="200" dirty="0" smtClean="0">
                <a:solidFill>
                  <a:schemeClr val="tx2"/>
                </a:solidFill>
                <a:latin typeface="+mj-lt"/>
              </a:rPr>
              <a:t>	  Cristiano </a:t>
            </a:r>
            <a:r>
              <a:rPr lang="pt-BR" sz="1100" b="1" cap="all" spc="200" dirty="0">
                <a:solidFill>
                  <a:schemeClr val="tx2"/>
                </a:solidFill>
                <a:latin typeface="+mj-lt"/>
              </a:rPr>
              <a:t>Machado/Belo Horizonte)</a:t>
            </a:r>
          </a:p>
          <a:p>
            <a:r>
              <a:rPr lang="pt-BR" sz="1100" b="1" cap="all" spc="200" dirty="0" smtClean="0">
                <a:solidFill>
                  <a:schemeClr val="tx2"/>
                </a:solidFill>
                <a:latin typeface="+mj-lt"/>
              </a:rPr>
              <a:t>SEGMENTO</a:t>
            </a:r>
            <a:r>
              <a:rPr lang="pt-BR" sz="1100" b="1" cap="all" spc="200" dirty="0">
                <a:solidFill>
                  <a:schemeClr val="tx2"/>
                </a:solidFill>
                <a:latin typeface="+mj-lt"/>
              </a:rPr>
              <a:t>: Km 155,4 – Km 458,4</a:t>
            </a:r>
            <a:endParaRPr lang="pt-BR" sz="1100" b="1" cap="all" spc="200" dirty="0" smtClean="0">
              <a:solidFill>
                <a:schemeClr val="tx2"/>
              </a:solidFill>
              <a:latin typeface="+mj-lt"/>
            </a:endParaRPr>
          </a:p>
          <a:p>
            <a:r>
              <a:rPr lang="pt-BR" sz="1100" b="1" cap="all" spc="200" dirty="0" smtClean="0">
                <a:solidFill>
                  <a:schemeClr val="tx2"/>
                </a:solidFill>
                <a:latin typeface="+mj-lt"/>
              </a:rPr>
              <a:t>EXTENSÃO</a:t>
            </a:r>
            <a:r>
              <a:rPr lang="pt-BR" sz="1100" b="1" cap="all" spc="200" dirty="0">
                <a:solidFill>
                  <a:schemeClr val="tx2"/>
                </a:solidFill>
                <a:latin typeface="+mj-lt"/>
              </a:rPr>
              <a:t>: 303 </a:t>
            </a:r>
            <a:r>
              <a:rPr lang="pt-BR" sz="1100" b="1" cap="all" spc="200" dirty="0" smtClean="0">
                <a:solidFill>
                  <a:schemeClr val="tx2"/>
                </a:solidFill>
                <a:latin typeface="+mj-lt"/>
              </a:rPr>
              <a:t>km</a:t>
            </a:r>
            <a:endParaRPr lang="pt-BR" sz="1100" b="1" cap="all" spc="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589903" y="2052360"/>
            <a:ext cx="9576080" cy="731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 smtClean="0"/>
              <a:t>AUDIÊNCIA PÚBLICA SOBRE BR-381/Norte</a:t>
            </a:r>
          </a:p>
          <a:p>
            <a:pPr algn="ctr"/>
            <a:r>
              <a:rPr lang="pt-BR" b="1" dirty="0"/>
              <a:t>C</a:t>
            </a:r>
            <a:r>
              <a:rPr lang="pt-BR" b="1" dirty="0" smtClean="0"/>
              <a:t>âmara dos deputados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666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" r="-836"/>
          <a:stretch/>
        </p:blipFill>
        <p:spPr bwMode="auto">
          <a:xfrm>
            <a:off x="4369184" y="744573"/>
            <a:ext cx="3422266" cy="252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629785" y="3237779"/>
            <a:ext cx="8451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FRESAGEM </a:t>
            </a:r>
            <a:endParaRPr lang="pt-BR" sz="1100" dirty="0">
              <a:latin typeface="+mj-lt"/>
            </a:endParaRP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184" y="3613043"/>
            <a:ext cx="3366307" cy="252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5154422" y="6063087"/>
            <a:ext cx="18517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CAMADA </a:t>
            </a:r>
            <a:r>
              <a:rPr lang="pt-BR" sz="1100" dirty="0">
                <a:latin typeface="+mj-lt"/>
                <a:ea typeface="Times New Roman" panose="02020603050405020304" pitchFamily="18" charset="0"/>
              </a:rPr>
              <a:t>DE REVESTIMENTO </a:t>
            </a:r>
          </a:p>
        </p:txBody>
      </p:sp>
      <p:pic>
        <p:nvPicPr>
          <p:cNvPr id="8" name="Imagem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9306" y="1013777"/>
            <a:ext cx="3300211" cy="188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4400" y="3570005"/>
            <a:ext cx="1555799" cy="25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199" y="3570005"/>
            <a:ext cx="1407258" cy="25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8890085" y="2899202"/>
            <a:ext cx="2098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latin typeface="+mj-lt"/>
                <a:ea typeface="Times New Roman" panose="02020603050405020304" pitchFamily="18" charset="0"/>
              </a:rPr>
              <a:t>SERVIÇO: DRENAGEM PROFUNDA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246721" y="6063087"/>
            <a:ext cx="15408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DRENAGEM </a:t>
            </a:r>
            <a:r>
              <a:rPr lang="pt-BR" sz="1100" dirty="0">
                <a:latin typeface="+mj-lt"/>
                <a:ea typeface="Times New Roman" panose="02020603050405020304" pitchFamily="18" charset="0"/>
              </a:rPr>
              <a:t>PROFUNDA</a:t>
            </a:r>
          </a:p>
        </p:txBody>
      </p:sp>
      <p:pic>
        <p:nvPicPr>
          <p:cNvPr id="18" name="Imagem 17" descr="Y:\FOTOS E VIDEOS DE OCORRENCIAS EM CAMPO\OBRAS 381\IMG_017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1" y="784689"/>
            <a:ext cx="3295283" cy="250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 descr="Y:\FOTOS E VIDEOS DE OCORRENCIAS EM CAMPO\OBRAS 381\IMG_01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0" y="3584468"/>
            <a:ext cx="3295284" cy="25225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tângulo 19"/>
          <p:cNvSpPr/>
          <p:nvPr/>
        </p:nvSpPr>
        <p:spPr>
          <a:xfrm>
            <a:off x="1665845" y="3253935"/>
            <a:ext cx="939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SINALIZAÇÃO</a:t>
            </a:r>
            <a:endParaRPr lang="pt-BR" sz="1100" dirty="0">
              <a:latin typeface="+mj-lt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627744" y="6065256"/>
            <a:ext cx="939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SINALIZAÇÃO</a:t>
            </a:r>
            <a:endParaRPr lang="pt-BR" sz="1100" dirty="0">
              <a:latin typeface="+mj-lt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436140" y="283161"/>
            <a:ext cx="3484605" cy="37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01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748370"/>
              </p:ext>
            </p:extLst>
          </p:nvPr>
        </p:nvGraphicFramePr>
        <p:xfrm>
          <a:off x="1332442" y="1902619"/>
          <a:ext cx="6392333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TT-825/2013-00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ISOLUX/CORSÁN/ENGEVIX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Km 155,4 ao Km 228,2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72,8km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 BR-116/MG (Governador Valadares) – 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 Acesso a Belo Oriente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R$ 210.855.658,73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Adequação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– Duplicação só nas travessias urbanas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OAE Previstas: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Pontes, 3 Viadutos, 3 Passagens Inferiores e 3 Passarelas (Total = 14)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810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Fevereiro/2016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15,82% (Atualização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em 16/10/14)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Em andamento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– Obras de Restauração do Pavimento Existente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4" name="Imagem 3" descr="G:\DNIT BR-381\Logomarca\Logomarca Consórci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6416" y="3823970"/>
            <a:ext cx="1780963" cy="50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076424"/>
              </p:ext>
            </p:extLst>
          </p:nvPr>
        </p:nvGraphicFramePr>
        <p:xfrm>
          <a:off x="1351492" y="1919499"/>
          <a:ext cx="6392333" cy="4147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TT-828/2013-00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ISOLUX/CORSÁN/ENGEVIX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228,2 ao Km 288,4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60,2km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. Acesso a Belo Oriente – 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MG-320 (p/ 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Jaguaraçu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R$ </a:t>
                      </a:r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237.000.000,00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48126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Adequação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– Duplicação só nas travessias urbanas (OBS.: 36,3 Km de duplicação - 60% de duplicação aproximadamente)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Pontes, 1 Viaduto e 6 Passarelas (Total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= 11)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810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Fevereiro/2016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7 % (Atualização em 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Abril/2015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89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14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25567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 andamento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– Obras de Restauração do Pavimento Existente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– LOTE 02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295209" y="3285815"/>
            <a:ext cx="18517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CAMADA </a:t>
            </a:r>
            <a:r>
              <a:rPr lang="pt-BR" sz="1100" dirty="0">
                <a:latin typeface="+mj-lt"/>
                <a:ea typeface="Times New Roman" panose="02020603050405020304" pitchFamily="18" charset="0"/>
              </a:rPr>
              <a:t>DE REVESTIMENTO</a:t>
            </a:r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pt-BR" sz="1100" dirty="0"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104759" y="6074105"/>
            <a:ext cx="18517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CAMADA </a:t>
            </a:r>
            <a:r>
              <a:rPr lang="pt-BR" sz="1100" dirty="0">
                <a:latin typeface="+mj-lt"/>
                <a:ea typeface="Times New Roman" panose="02020603050405020304" pitchFamily="18" charset="0"/>
              </a:rPr>
              <a:t>DE REVESTIMENTO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9397071" y="3246955"/>
            <a:ext cx="15408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DRENAGEM </a:t>
            </a:r>
            <a:r>
              <a:rPr lang="pt-BR" sz="1100" dirty="0">
                <a:latin typeface="+mj-lt"/>
                <a:ea typeface="Times New Roman" panose="02020603050405020304" pitchFamily="18" charset="0"/>
              </a:rPr>
              <a:t>PROFUNDA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325325" y="6080785"/>
            <a:ext cx="15408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DRENAGEM </a:t>
            </a:r>
            <a:r>
              <a:rPr lang="pt-BR" sz="1100" dirty="0">
                <a:latin typeface="+mj-lt"/>
                <a:ea typeface="Times New Roman" panose="02020603050405020304" pitchFamily="18" charset="0"/>
              </a:rPr>
              <a:t>PROFUNDA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589645" y="3282510"/>
            <a:ext cx="939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SINALIZAÇÃO</a:t>
            </a:r>
            <a:endParaRPr lang="pt-BR" sz="1100" dirty="0">
              <a:latin typeface="+mj-lt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589644" y="6103356"/>
            <a:ext cx="939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latin typeface="+mj-lt"/>
                <a:ea typeface="Times New Roman" panose="02020603050405020304" pitchFamily="18" charset="0"/>
              </a:rPr>
              <a:t>SINALIZAÇÃO</a:t>
            </a:r>
            <a:endParaRPr lang="pt-BR" sz="1100" dirty="0">
              <a:latin typeface="+mj-lt"/>
            </a:endParaRPr>
          </a:p>
        </p:txBody>
      </p:sp>
      <p:pic>
        <p:nvPicPr>
          <p:cNvPr id="16" name="Imagem 15" descr="Y:\FOTOS E VIDEOS DE OCORRENCIAS EM CAMPO\OBRAS 381\IMG_02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0" y="778441"/>
            <a:ext cx="3295284" cy="25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 descr="Y:\FOTOS E VIDEOS DE OCORRENCIAS EM CAMPO\OBRAS 381\IMG_02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0" y="3579530"/>
            <a:ext cx="3295284" cy="256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m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636" y="778442"/>
            <a:ext cx="3616937" cy="25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m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0890" y="3563170"/>
            <a:ext cx="3616938" cy="25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m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0302" y="728851"/>
            <a:ext cx="3210852" cy="25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m 2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0302" y="3563170"/>
            <a:ext cx="3210852" cy="25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4340890" y="16192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02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5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4" name="Imagem 3" descr="G:\DNIT BR-381\Logomarca\Logomarca Consórci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6416" y="3823970"/>
            <a:ext cx="1780963" cy="50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3.1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522609"/>
              </p:ext>
            </p:extLst>
          </p:nvPr>
        </p:nvGraphicFramePr>
        <p:xfrm>
          <a:off x="1151467" y="2050393"/>
          <a:ext cx="6392333" cy="341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TT-814/2013-00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ISOLUX/CORSÁN/ENGEVIX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288,4 ao Km 317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28,6km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. MG-320 (p/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Jaguaraçu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) – Ribeirão Prainha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R$ </a:t>
                      </a:r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298.300.000,00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Duplicação Total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Pontes,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2 Viadutos, 1 Passagem Inferior e 2 Recuperações de Pontes (Total = 13)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1.170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Fevereiro/2017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Elaboração/análise de Projetos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0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27558" y="1089058"/>
            <a:ext cx="10726748" cy="3940138"/>
            <a:chOff x="419850" y="1006340"/>
            <a:chExt cx="11176735" cy="4022861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519092">
              <a:off x="8651131" y="1006340"/>
              <a:ext cx="2945454" cy="3484314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/>
            <a:srcRect t="3210" r="446"/>
            <a:stretch/>
          </p:blipFill>
          <p:spPr>
            <a:xfrm>
              <a:off x="419850" y="1740877"/>
              <a:ext cx="8746225" cy="3288324"/>
            </a:xfrm>
            <a:prstGeom prst="rect">
              <a:avLst/>
            </a:prstGeom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334108" y="504825"/>
            <a:ext cx="11535507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3.1 – Exemplo de Tratamento de Problema de Traçado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 txBox="1">
            <a:spLocks/>
          </p:cNvSpPr>
          <p:nvPr/>
        </p:nvSpPr>
        <p:spPr>
          <a:xfrm>
            <a:off x="334108" y="504825"/>
            <a:ext cx="11535507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3.1 – Final do Trecho Binário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219200" y="1254289"/>
            <a:ext cx="9923343" cy="4601388"/>
            <a:chOff x="1219200" y="1254289"/>
            <a:chExt cx="9923343" cy="460138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1254289"/>
              <a:ext cx="9923343" cy="4530188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1380392" y="5328138"/>
              <a:ext cx="2110154" cy="527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503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3.2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44767"/>
              </p:ext>
            </p:extLst>
          </p:nvPr>
        </p:nvGraphicFramePr>
        <p:xfrm>
          <a:off x="1227667" y="2050393"/>
          <a:ext cx="6392333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TT-815/2013-00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JDANTAS / SOTEPA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290,0 ao Km 290,82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0,82km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. MG-320 (p/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Jaguaraçu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) – Ribeirão Prainha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R$ </a:t>
                      </a:r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56.950.000,00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Túneis Rio Piracicaba (Pistas da Direita e da Esquerda)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Túneis Rio Piracicaba (Pistas da Direita e da Esquerda)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1.170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Maio/2015 (antecipação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de 29 meses)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100 % (Atualização em 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Abril/2015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máximo 337.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Desmobilizado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máximo 55.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Desmobilizado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Concluído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84" y="3864197"/>
            <a:ext cx="1950720" cy="4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48" y="3995922"/>
            <a:ext cx="3513332" cy="217458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r="10679"/>
          <a:stretch/>
        </p:blipFill>
        <p:spPr>
          <a:xfrm>
            <a:off x="928686" y="841573"/>
            <a:ext cx="4895851" cy="2970000"/>
          </a:xfrm>
          <a:prstGeom prst="rect">
            <a:avLst/>
          </a:prstGeom>
        </p:spPr>
      </p:pic>
      <p:pic>
        <p:nvPicPr>
          <p:cNvPr id="2051" name="Picture 3" descr="Lot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93" y="832485"/>
            <a:ext cx="2876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Lot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5" y="3995922"/>
            <a:ext cx="2967039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4340890" y="16192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3.2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93" y="841573"/>
            <a:ext cx="4896000" cy="30375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62" y="4019106"/>
            <a:ext cx="3206531" cy="213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algn="ctr">
              <a:lnSpc>
                <a:spcPct val="85000"/>
              </a:lnSpc>
              <a:spcBef>
                <a:spcPct val="0"/>
              </a:spcBef>
              <a:buNone/>
              <a:defRPr sz="2800" b="1" spc="-50" baseline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BR 381/MG - LOTE 3.3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47243"/>
              </p:ext>
            </p:extLst>
          </p:nvPr>
        </p:nvGraphicFramePr>
        <p:xfrm>
          <a:off x="1389592" y="2263997"/>
          <a:ext cx="6392333" cy="362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TT-816/2013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TONIOLO,BUSNELLO/GP CONSULTORIA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288,4 ao 289,68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1,28km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. MG-320 (p/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Jaguaraçu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) – Ribeirão Prainha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R$ </a:t>
                      </a:r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76.600.000,00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Túneis Prainha e Antônio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Túneis Prainha e Antônio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1.170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Dezembro/2015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(antecipação de 23 meses)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Túnel Prainha 48 %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Túnel Antônio Dias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37 % (Atualização em 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Abril/2015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pt-BR" sz="1400" b="0" i="0" u="none" strike="noStrike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311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40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 andamento – </a:t>
                      </a:r>
                      <a:r>
                        <a:rPr lang="pt-BR" sz="1400" b="0" i="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Emboques</a:t>
                      </a:r>
                      <a:r>
                        <a:rPr lang="pt-BR" sz="1400" b="0" i="0" u="none" strike="noStrike" kern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finalizados e </a:t>
                      </a:r>
                      <a:r>
                        <a:rPr lang="pt-BR" sz="1400" b="0" i="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Escavação dos Túneis em ritmo acelerado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47" y="3914821"/>
            <a:ext cx="2801192" cy="6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439612" y="216144"/>
            <a:ext cx="11434457" cy="5987912"/>
            <a:chOff x="439612" y="216144"/>
            <a:chExt cx="11434457" cy="5987912"/>
          </a:xfrm>
        </p:grpSpPr>
        <p:sp>
          <p:nvSpPr>
            <p:cNvPr id="3" name="Título 1"/>
            <p:cNvSpPr txBox="1">
              <a:spLocks/>
            </p:cNvSpPr>
            <p:nvPr/>
          </p:nvSpPr>
          <p:spPr>
            <a:xfrm>
              <a:off x="4401322" y="216144"/>
              <a:ext cx="3484605" cy="4952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800" b="1" dirty="0" smtClean="0">
                  <a:solidFill>
                    <a:schemeClr val="bg2">
                      <a:lumMod val="50000"/>
                    </a:schemeClr>
                  </a:solidFill>
                </a:rPr>
                <a:t>Lote 3.3 - Túnel Prainha</a:t>
              </a:r>
              <a:endParaRPr lang="pt-BR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l="17896"/>
            <a:stretch/>
          </p:blipFill>
          <p:spPr>
            <a:xfrm>
              <a:off x="439612" y="669339"/>
              <a:ext cx="4106011" cy="280329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2763" y="669339"/>
              <a:ext cx="4625172" cy="2803294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2810" y="3543300"/>
              <a:ext cx="4431259" cy="2660756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612" y="3543300"/>
              <a:ext cx="4524817" cy="2660756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5672032" y="4620655"/>
              <a:ext cx="1450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Emboque BH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158207" y="2413999"/>
              <a:ext cx="1450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Emboque GV</a:t>
              </a:r>
              <a:endParaRPr lang="pt-BR" dirty="0"/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5623" y="1493918"/>
              <a:ext cx="2577140" cy="690885"/>
            </a:xfrm>
            <a:prstGeom prst="rect">
              <a:avLst/>
            </a:prstGeom>
          </p:spPr>
        </p:pic>
        <p:cxnSp>
          <p:nvCxnSpPr>
            <p:cNvPr id="6" name="Conector de seta reta 5"/>
            <p:cNvCxnSpPr>
              <a:stCxn id="12" idx="2"/>
            </p:cNvCxnSpPr>
            <p:nvPr/>
          </p:nvCxnSpPr>
          <p:spPr>
            <a:xfrm flipH="1">
              <a:off x="4592865" y="2783331"/>
              <a:ext cx="1290708" cy="267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>
              <a:stCxn id="12" idx="2"/>
            </p:cNvCxnSpPr>
            <p:nvPr/>
          </p:nvCxnSpPr>
          <p:spPr>
            <a:xfrm flipH="1">
              <a:off x="5029201" y="2783331"/>
              <a:ext cx="854372" cy="118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>
              <a:stCxn id="11" idx="0"/>
            </p:cNvCxnSpPr>
            <p:nvPr/>
          </p:nvCxnSpPr>
          <p:spPr>
            <a:xfrm flipV="1">
              <a:off x="6397398" y="3050931"/>
              <a:ext cx="636448" cy="15697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>
              <a:stCxn id="11" idx="0"/>
            </p:cNvCxnSpPr>
            <p:nvPr/>
          </p:nvCxnSpPr>
          <p:spPr>
            <a:xfrm flipV="1">
              <a:off x="6397398" y="4220308"/>
              <a:ext cx="952971" cy="4003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601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228" y="1897776"/>
            <a:ext cx="5436185" cy="3241146"/>
          </a:xfrm>
          <a:prstGeom prst="rect">
            <a:avLst/>
          </a:prstGeom>
        </p:spPr>
      </p:pic>
      <p:pic>
        <p:nvPicPr>
          <p:cNvPr id="4120" name="Image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t="13774" r="32248" b="18457"/>
          <a:stretch>
            <a:fillRect/>
          </a:stretch>
        </p:blipFill>
        <p:spPr bwMode="auto">
          <a:xfrm>
            <a:off x="1174604" y="1897776"/>
            <a:ext cx="4345775" cy="324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3851030" y="3836015"/>
            <a:ext cx="659423" cy="29162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340890" y="730656"/>
            <a:ext cx="3484605" cy="524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MAPA DE SITUAÇÃO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Seta em curva para baixo 5"/>
          <p:cNvSpPr/>
          <p:nvPr/>
        </p:nvSpPr>
        <p:spPr>
          <a:xfrm rot="20880350">
            <a:off x="4230909" y="2558539"/>
            <a:ext cx="2578941" cy="908339"/>
          </a:xfrm>
          <a:prstGeom prst="curved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382945" y="237712"/>
            <a:ext cx="11388309" cy="6027605"/>
            <a:chOff x="382945" y="237712"/>
            <a:chExt cx="11388309" cy="6027605"/>
          </a:xfrm>
        </p:grpSpPr>
        <p:sp>
          <p:nvSpPr>
            <p:cNvPr id="3" name="Título 1"/>
            <p:cNvSpPr txBox="1">
              <a:spLocks/>
            </p:cNvSpPr>
            <p:nvPr/>
          </p:nvSpPr>
          <p:spPr>
            <a:xfrm>
              <a:off x="4383738" y="237712"/>
              <a:ext cx="3722770" cy="49529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800" b="1" dirty="0" smtClean="0">
                  <a:solidFill>
                    <a:schemeClr val="bg2">
                      <a:lumMod val="50000"/>
                    </a:schemeClr>
                  </a:solidFill>
                </a:rPr>
                <a:t>Lote 3.3 - Túnel Antônio Dias</a:t>
              </a:r>
              <a:endParaRPr lang="pt-BR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r="2128"/>
            <a:stretch/>
          </p:blipFill>
          <p:spPr>
            <a:xfrm>
              <a:off x="382945" y="805726"/>
              <a:ext cx="5408316" cy="2812852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945" y="3718538"/>
              <a:ext cx="4000793" cy="2546779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0803" y="4741969"/>
              <a:ext cx="1511939" cy="49991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9016" y="805726"/>
              <a:ext cx="4702238" cy="2812852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7202" y="3718538"/>
              <a:ext cx="4004051" cy="2546779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3928" y="3930316"/>
              <a:ext cx="1505843" cy="499915"/>
            </a:xfrm>
            <a:prstGeom prst="rect">
              <a:avLst/>
            </a:prstGeom>
          </p:spPr>
        </p:pic>
        <p:cxnSp>
          <p:nvCxnSpPr>
            <p:cNvPr id="10" name="Conector de seta reta 9"/>
            <p:cNvCxnSpPr>
              <a:stCxn id="8" idx="0"/>
            </p:cNvCxnSpPr>
            <p:nvPr/>
          </p:nvCxnSpPr>
          <p:spPr>
            <a:xfrm flipV="1">
              <a:off x="6466850" y="2875085"/>
              <a:ext cx="531827" cy="10552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>
              <a:stCxn id="8" idx="3"/>
            </p:cNvCxnSpPr>
            <p:nvPr/>
          </p:nvCxnSpPr>
          <p:spPr>
            <a:xfrm flipV="1">
              <a:off x="7219771" y="4180273"/>
              <a:ext cx="44712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>
              <a:stCxn id="5" idx="0"/>
            </p:cNvCxnSpPr>
            <p:nvPr/>
          </p:nvCxnSpPr>
          <p:spPr>
            <a:xfrm flipH="1" flipV="1">
              <a:off x="5081954" y="3718538"/>
              <a:ext cx="294819" cy="1023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>
              <a:stCxn id="5" idx="0"/>
            </p:cNvCxnSpPr>
            <p:nvPr/>
          </p:nvCxnSpPr>
          <p:spPr>
            <a:xfrm flipH="1" flipV="1">
              <a:off x="4510044" y="4430231"/>
              <a:ext cx="866729" cy="311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61" y="1493918"/>
            <a:ext cx="1277755" cy="6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4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88833"/>
              </p:ext>
            </p:extLst>
          </p:nvPr>
        </p:nvGraphicFramePr>
        <p:xfrm>
          <a:off x="1389592" y="2009537"/>
          <a:ext cx="6392333" cy="362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TT-609/2014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ISOLUX/CORSAN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317,0 ao 335,8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18,8km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Ribeirão Prainha – 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. Acesso Sul de Nova Era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R$ </a:t>
                      </a:r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129.000.000,00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Duplicação Total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Pontes, 3 Recuperações de Ponte, 3 Alargamento de Pontes, 6 Viadutos, 1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Recuperação de Viaduto, 1 Alargamento de Viaduto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, 2 Passarelas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 5 Muros de Contenção (Total = 23)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810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Novembro/2016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Elaboração/análise 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 Projetos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Imagem 9" descr="G:\DNIT BR-381\Logomarca\Logomarca Consórcio.jpg"/>
          <p:cNvPicPr/>
          <p:nvPr/>
        </p:nvPicPr>
        <p:blipFill rotWithShape="1">
          <a:blip r:embed="rId3"/>
          <a:srcRect l="1" r="45423"/>
          <a:stretch/>
        </p:blipFill>
        <p:spPr bwMode="auto">
          <a:xfrm>
            <a:off x="8899205" y="3978627"/>
            <a:ext cx="1175386" cy="6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5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agem 9" descr="G:\DNIT BR-381\Logomarca\Logomarca Consórcio.jpg"/>
          <p:cNvPicPr/>
          <p:nvPr/>
        </p:nvPicPr>
        <p:blipFill rotWithShape="1">
          <a:blip r:embed="rId3"/>
          <a:srcRect l="1" r="45423"/>
          <a:stretch/>
        </p:blipFill>
        <p:spPr bwMode="auto">
          <a:xfrm>
            <a:off x="8899205" y="3978627"/>
            <a:ext cx="1175386" cy="6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670829"/>
              </p:ext>
            </p:extLst>
          </p:nvPr>
        </p:nvGraphicFramePr>
        <p:xfrm>
          <a:off x="1297123" y="2009537"/>
          <a:ext cx="6392333" cy="362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TT-610/2014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ISOLUX/CORSAN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335,8 ao 356,5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20,7km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. Acesso Sul de Nova Era – João Monlevade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R$ </a:t>
                      </a:r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130.000.000,00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Adequação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– Duplicação só nas travessias urbanas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Ponte, 2 Viadutos, 2 Alargamentos e Reforços de Viaduto, 1 Passagem Inferior, 3 Passarelas e 1 Muro de Contenção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(Total = 10)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810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Novembro/2016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Elaboração de Projetos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7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 txBox="1">
            <a:spLocks/>
          </p:cNvSpPr>
          <p:nvPr/>
        </p:nvSpPr>
        <p:spPr>
          <a:xfrm>
            <a:off x="334108" y="504825"/>
            <a:ext cx="11535507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Lotes 4 e 5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Exemplo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de Tratamento de Problema de Traçado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900214" y="1344454"/>
            <a:ext cx="6391573" cy="4511223"/>
            <a:chOff x="3227212" y="1344454"/>
            <a:chExt cx="5670603" cy="4081169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r="1168"/>
            <a:stretch/>
          </p:blipFill>
          <p:spPr>
            <a:xfrm>
              <a:off x="3227212" y="1714500"/>
              <a:ext cx="5670603" cy="34290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1239" y="1344454"/>
              <a:ext cx="1626576" cy="1812645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5933" y="1344454"/>
              <a:ext cx="1544515" cy="97484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8776" y="4800600"/>
              <a:ext cx="846993" cy="625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79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6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79948"/>
              </p:ext>
            </p:extLst>
          </p:nvPr>
        </p:nvGraphicFramePr>
        <p:xfrm>
          <a:off x="1208617" y="2142172"/>
          <a:ext cx="6392333" cy="362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TT-895/2013-00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ISOLUX/CORSÁN/ENGEVIX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356,5 ao Km 389,5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33,0km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João Monlevade – Rio Una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R$ </a:t>
                      </a:r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380.809.000,00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Adequação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– Duplicação só nas travessias urbanas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Túnel Pista Dupla, 1 Ponte, 3 Recuperações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de Ponte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, 6 Passagens Inferiores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, 4 Passarelas e Demolição de Passarelas Existentes (Total = 16)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1.170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Fevereiro/2017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Elaboração/análise de Projetos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3" name="Imagem 12" descr="G:\DNIT BR-381\Logomarca\Logomarca Consórci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6416" y="3823970"/>
            <a:ext cx="1780963" cy="50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03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7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240202"/>
              </p:ext>
            </p:extLst>
          </p:nvPr>
        </p:nvGraphicFramePr>
        <p:xfrm>
          <a:off x="1227667" y="2009537"/>
          <a:ext cx="6392333" cy="405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Contrato: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TT-817/2013-00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Empresa: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BRASIL/MOTA/ENGESUR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Segmento: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Km 389,5 ao Km 427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Extensão: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37,5km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Sub-trecho: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Rio Una – </a:t>
                      </a:r>
                      <a:r>
                        <a:rPr lang="pt-BR" sz="1400" u="none" strike="noStrike" kern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Entrº</a:t>
                      </a: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MG-435 (Caeté)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Valor: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</a:t>
                      </a: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530.000.000,00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Objeto: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Duplicação Total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 Pontes, 1 Restauração de Ponte, 2 Viadutos, 7 Passagens Inferiores/Superiores, 3 Passarelas e 2 Demolições</a:t>
                      </a:r>
                      <a:r>
                        <a:rPr lang="pt-BR" sz="1400" u="none" strike="noStrike" kern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de Pontes</a:t>
                      </a: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(Total = 22 – contando com pistas direitas</a:t>
                      </a:r>
                      <a:r>
                        <a:rPr lang="pt-BR" sz="1400" u="none" strike="noStrike" kern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 esquerdas das pontes e viadutos</a:t>
                      </a: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Prazo de execução do objeto: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1.170 dias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Previsão de conclusão: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Fevereiro/2017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Avanço Físico da Obra: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12 % (Atualização em 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Abril/2015</a:t>
                      </a: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de Operários: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234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de Equipamentos: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135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Status: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 execução – Serviços de Terraplenagem, Drenagem e Obras de Arte Especiais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9" y="3885341"/>
            <a:ext cx="853091" cy="85309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476" y="3885341"/>
            <a:ext cx="683153" cy="8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 txBox="1">
            <a:spLocks/>
          </p:cNvSpPr>
          <p:nvPr/>
        </p:nvSpPr>
        <p:spPr>
          <a:xfrm>
            <a:off x="334108" y="504825"/>
            <a:ext cx="11535507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07 – Exemplo de Tratamento de Problema de Traçado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798" y="1000124"/>
            <a:ext cx="8332126" cy="45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5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/>
          <p:cNvSpPr txBox="1">
            <a:spLocks/>
          </p:cNvSpPr>
          <p:nvPr/>
        </p:nvSpPr>
        <p:spPr>
          <a:xfrm>
            <a:off x="334108" y="504825"/>
            <a:ext cx="11535507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07 – Exemplo de Tratamento de Problema de Traçado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15" y="1206288"/>
            <a:ext cx="8502092" cy="464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8" y="946151"/>
            <a:ext cx="3196800" cy="2397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72" y="946151"/>
            <a:ext cx="3196800" cy="2397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8" y="3689351"/>
            <a:ext cx="3196800" cy="23976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21" y="3625851"/>
            <a:ext cx="3196800" cy="23976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27" y="3625852"/>
            <a:ext cx="3194754" cy="23960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20" y="513062"/>
            <a:ext cx="2579580" cy="2830689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4397072" y="265412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Lote 7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8A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263960"/>
              </p:ext>
            </p:extLst>
          </p:nvPr>
        </p:nvGraphicFramePr>
        <p:xfrm>
          <a:off x="1297123" y="2050393"/>
          <a:ext cx="6392333" cy="4053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Contrato: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Empresa: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Segmento: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km 427 ao km 445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Extensão: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18,0 km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Sub-trecho: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F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Entrº. MG-435 (Caeté) - Entr. MG-020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Valor: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Objeto: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Duplicação Total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 Pontes, 3 Recuperações</a:t>
                      </a:r>
                      <a:r>
                        <a:rPr lang="pt-BR" sz="1400" u="none" strike="noStrike" kern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de Pontes, 3 Alargamentos de Pontes, </a:t>
                      </a:r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Viadutos, 1 Recuperação de Viaduto, 1 Alargamento de Viaduto, 2 Passarelas e 5 Contenções (Total = 24)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Prazo de execução do objeto: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1.170 dias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Previsão de conclusão: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Avanço Físico da Obra: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de Operários: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de Equipamentos: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40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Status:</a:t>
                      </a:r>
                      <a:endParaRPr lang="pt-BR" sz="140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Atualização de Orçamento – Processo</a:t>
                      </a:r>
                      <a:r>
                        <a:rPr lang="pt-BR" sz="1400" b="0" i="0" u="none" strike="noStrike" kern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0" i="0" u="none" strike="noStrike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Licitatório sendo reformulado</a:t>
                      </a:r>
                      <a:endParaRPr lang="pt-BR" sz="1400" b="0" i="0" u="none" strike="noStrike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2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69691" y="194577"/>
            <a:ext cx="3484605" cy="69797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IMPORTÂNCIA DA OBRA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5436" y="1130672"/>
            <a:ext cx="9737125" cy="494293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LOCALIZADA NO ESTADO DE MINAS GERAIS, COM Extensão </a:t>
            </a:r>
            <a:r>
              <a:rPr lang="pt-BR" sz="2000" b="1" dirty="0"/>
              <a:t>de 303km, interligando os trechos do </a:t>
            </a:r>
            <a:r>
              <a:rPr lang="pt-BR" sz="2000" b="1" dirty="0" err="1"/>
              <a:t>Entrº</a:t>
            </a:r>
            <a:r>
              <a:rPr lang="pt-BR" sz="2000" b="1" dirty="0"/>
              <a:t>. BR-116/MG (Governador Valadares) até ao </a:t>
            </a:r>
            <a:r>
              <a:rPr lang="pt-BR" sz="2000" b="1" dirty="0" err="1"/>
              <a:t>Entrº</a:t>
            </a:r>
            <a:r>
              <a:rPr lang="pt-BR" sz="2000" b="1" dirty="0"/>
              <a:t> MG-020 (Av. Cristiano Machado/Belo </a:t>
            </a:r>
            <a:r>
              <a:rPr lang="pt-BR" sz="2000" b="1" dirty="0" smtClean="0"/>
              <a:t>Horizonte).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endParaRPr lang="pt-BR" sz="2000" b="1" dirty="0" smtClean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TRECHO SOB GESTÃO DO GOVERNO FEDERAL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endParaRPr lang="pt-BR" sz="2000" b="1" dirty="0" smtClean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 </a:t>
            </a:r>
            <a:r>
              <a:rPr lang="pt-BR" sz="2000" b="1" dirty="0" smtClean="0"/>
              <a:t>POSSUI As </a:t>
            </a:r>
            <a:r>
              <a:rPr lang="pt-BR" sz="2000" b="1" dirty="0"/>
              <a:t>piores condições de tráfego, dentre todos da BR-381. </a:t>
            </a:r>
            <a:endParaRPr lang="pt-BR" sz="2000" b="1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endParaRPr lang="pt-BR" sz="2000" b="1" dirty="0" smtClean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UMA DAS RODOVIAS MAIS PERIGOSAS DO PAÍS: traçado </a:t>
            </a:r>
            <a:r>
              <a:rPr lang="pt-BR" sz="2000" b="1" dirty="0"/>
              <a:t>sinuoso em pistas simples (não </a:t>
            </a:r>
            <a:r>
              <a:rPr lang="pt-BR" sz="2000" b="1" dirty="0" smtClean="0"/>
              <a:t>duplicadas), </a:t>
            </a:r>
            <a:r>
              <a:rPr lang="pt-BR" sz="2000" b="1" dirty="0"/>
              <a:t>aliado ao intenso volume de </a:t>
            </a:r>
            <a:r>
              <a:rPr lang="pt-BR" sz="2000" b="1" dirty="0" smtClean="0"/>
              <a:t>tráfego (RODOVIA DA MORTE)</a:t>
            </a:r>
          </a:p>
        </p:txBody>
      </p:sp>
    </p:spTree>
    <p:extLst>
      <p:ext uri="{BB962C8B-B14F-4D97-AF65-F5344CB8AC3E}">
        <p14:creationId xmlns:p14="http://schemas.microsoft.com/office/powerpoint/2010/main" val="32331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493290" y="8667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- LOTE 8B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872173"/>
              </p:ext>
            </p:extLst>
          </p:nvPr>
        </p:nvGraphicFramePr>
        <p:xfrm>
          <a:off x="1475317" y="2050393"/>
          <a:ext cx="6392333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km 445,0 ao km 458,4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13,4 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Entr. MG-435 (Caeté) - 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MG-020 (Av. Cristiano Machado/Belo Horizonte)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Duplicação Total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OAE Previstas: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Ponte, 3 Viadutos, 1 Alargamento de Viaduto, 5 Passagens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Inferiores e 6 Passarelas (Total = 16)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1.170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Atualização de Orçamento – Processo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Licitatório sendo reformulado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7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4987" y="1055467"/>
            <a:ext cx="10002417" cy="498772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1600" dirty="0"/>
          </a:p>
          <a:p>
            <a:pPr lvl="0"/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Trecho: Governador Valadares a Belo </a:t>
            </a:r>
            <a:r>
              <a:rPr lang="pt-BR" sz="16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Horizonte</a:t>
            </a:r>
          </a:p>
          <a:p>
            <a:pPr marL="714375" lvl="0" indent="-35242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 </a:t>
            </a:r>
            <a:r>
              <a:rPr lang="pt-BR" sz="1600" dirty="0" err="1" smtClean="0">
                <a:solidFill>
                  <a:schemeClr val="bg2">
                    <a:lumMod val="50000"/>
                  </a:schemeClr>
                </a:solidFill>
              </a:rPr>
              <a:t>Sub-trecho</a:t>
            </a:r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</a:rPr>
              <a:t>: Nova Era – </a:t>
            </a:r>
            <a:r>
              <a:rPr lang="pt-BR" sz="1600" dirty="0" err="1" smtClean="0">
                <a:solidFill>
                  <a:schemeClr val="bg2">
                    <a:lumMod val="50000"/>
                  </a:schemeClr>
                </a:solidFill>
              </a:rPr>
              <a:t>Entr</a:t>
            </a:r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</a:rPr>
              <a:t>. Acesso Sul a João Monlevade (23,50 km) – Anteprojeto: 1 (Correspondente ao Lote de obra 09 do Corredor Gov. Valadares a Belo Horizonte).</a:t>
            </a:r>
          </a:p>
          <a:p>
            <a:pPr marL="719138" lvl="0" indent="-363538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sz="1600" dirty="0" err="1" smtClean="0">
                <a:solidFill>
                  <a:schemeClr val="bg2">
                    <a:lumMod val="50000"/>
                  </a:schemeClr>
                </a:solidFill>
              </a:rPr>
              <a:t>Sub-trecho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: Entr. Acesso Sul a João Monlevade – Entr. BR-381(Rio Una) (21,90 Km) – Anteprojeto: 2 (Correspondente ao Lote de obra 10 do Corredor Gov. Valadares a Belo Horizonte</a:t>
            </a:r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 marL="719138" lvl="0" indent="-363538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Edital </a:t>
            </a:r>
            <a:r>
              <a:rPr lang="pt-BR" sz="1600" b="1" dirty="0" smtClean="0">
                <a:solidFill>
                  <a:schemeClr val="bg2">
                    <a:lumMod val="50000"/>
                  </a:schemeClr>
                </a:solidFill>
              </a:rPr>
              <a:t>418/2014-00</a:t>
            </a:r>
          </a:p>
          <a:p>
            <a:pPr marL="1162050" indent="-171450">
              <a:buFont typeface="Arial" panose="020B0604020202020204" pitchFamily="34" charset="0"/>
              <a:buChar char="•"/>
              <a:tabLst>
                <a:tab pos="990600" algn="l"/>
              </a:tabLst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Melhor proposta: 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Consórcio Novos Horizontes (composto pelas empresas </a:t>
            </a:r>
            <a:r>
              <a:rPr lang="pt-BR" sz="1600" b="1" dirty="0" err="1">
                <a:solidFill>
                  <a:schemeClr val="bg2">
                    <a:lumMod val="50000"/>
                  </a:schemeClr>
                </a:solidFill>
              </a:rPr>
              <a:t>Astec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pt-BR" sz="1600" b="1" dirty="0" err="1">
                <a:solidFill>
                  <a:schemeClr val="bg2">
                    <a:lumMod val="50000"/>
                  </a:schemeClr>
                </a:solidFill>
              </a:rPr>
              <a:t>Planservi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1162050" indent="-171450">
              <a:buFont typeface="Arial" panose="020B0604020202020204" pitchFamily="34" charset="0"/>
              <a:buChar char="•"/>
              <a:tabLst>
                <a:tab pos="990600" algn="l"/>
              </a:tabLst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Homologação: 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30/09/14 </a:t>
            </a:r>
          </a:p>
          <a:p>
            <a:pPr marL="1162050" indent="-171450">
              <a:buFont typeface="Arial" panose="020B0604020202020204" pitchFamily="34" charset="0"/>
              <a:buChar char="•"/>
              <a:tabLst>
                <a:tab pos="990600" algn="l"/>
              </a:tabLst>
            </a:pPr>
            <a:r>
              <a:rPr lang="pt-BR" sz="1600" dirty="0" smtClean="0">
                <a:solidFill>
                  <a:schemeClr val="bg2">
                    <a:lumMod val="50000"/>
                  </a:schemeClr>
                </a:solidFill>
              </a:rPr>
              <a:t>Contrato em andamento</a:t>
            </a: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719138" lvl="0" indent="-363538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719138" lvl="0" indent="-363538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340890" y="578256"/>
            <a:ext cx="3484605" cy="5248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VARIANTE SANTA BÁRBARA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0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81983" y="56887"/>
            <a:ext cx="10002417" cy="498772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1600" dirty="0"/>
          </a:p>
          <a:p>
            <a:pPr marL="714375" lvl="0" indent="-35242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 </a:t>
            </a:r>
            <a:endParaRPr lang="pt-BR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719138" lvl="0" indent="-363538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340888" y="56887"/>
            <a:ext cx="3484605" cy="524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CONSOLIDAÇÃO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78137"/>
              </p:ext>
            </p:extLst>
          </p:nvPr>
        </p:nvGraphicFramePr>
        <p:xfrm>
          <a:off x="2097901" y="645524"/>
          <a:ext cx="8504195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839"/>
                <a:gridCol w="1700839"/>
                <a:gridCol w="1700839"/>
                <a:gridCol w="1700839"/>
                <a:gridCol w="1700839"/>
              </a:tblGrid>
              <a:tr h="370840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Extensão</a:t>
                      </a:r>
                      <a:r>
                        <a:rPr lang="pt-BR" b="1" baseline="0" dirty="0" smtClean="0">
                          <a:solidFill>
                            <a:schemeClr val="tx1"/>
                          </a:solidFill>
                        </a:rPr>
                        <a:t> (km)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A duplicar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Já duplicado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Duplicação final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01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72,80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17,73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17,73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02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60,20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33,66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10,50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44,16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03.1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28,60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28,60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28,60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04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18,80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15,43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3,37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18,80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05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20,70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3,14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3,14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06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33,00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10,42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10,42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07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37,50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37,50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37,50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08-A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18,00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18,00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18,00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08-B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13,40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9,40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4,00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13,40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err="1" smtClean="0">
                          <a:solidFill>
                            <a:srgbClr val="00B0F0"/>
                          </a:solidFill>
                        </a:rPr>
                        <a:t>Sub-total</a:t>
                      </a:r>
                      <a:endParaRPr lang="pt-BR" b="1" dirty="0" smtClean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00B0F0"/>
                          </a:solidFill>
                        </a:rPr>
                        <a:t>303,00</a:t>
                      </a:r>
                      <a:endParaRPr lang="pt-BR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00B0F0"/>
                          </a:solidFill>
                        </a:rPr>
                        <a:t>173,88</a:t>
                      </a:r>
                      <a:endParaRPr lang="pt-BR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00B0F0"/>
                          </a:solidFill>
                        </a:rPr>
                        <a:t>17,87</a:t>
                      </a:r>
                      <a:endParaRPr lang="pt-BR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00B0F0"/>
                          </a:solidFill>
                        </a:rPr>
                        <a:t>191,75</a:t>
                      </a:r>
                      <a:endParaRPr lang="pt-BR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09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23,50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23,50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23,50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Lote 10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21,90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21,90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0,00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21,90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348,40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219,28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17,87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237,15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8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9903" y="518985"/>
            <a:ext cx="9144000" cy="700216"/>
          </a:xfrm>
        </p:spPr>
        <p:txBody>
          <a:bodyPr>
            <a:noAutofit/>
          </a:bodyPr>
          <a:lstStyle/>
          <a:p>
            <a:r>
              <a:rPr lang="pt-BR" sz="1600" dirty="0" smtClean="0"/>
              <a:t>REPÚBLICA FEDERATIVA DO BRASIL</a:t>
            </a:r>
            <a:br>
              <a:rPr lang="pt-BR" sz="1600" dirty="0" smtClean="0"/>
            </a:br>
            <a:r>
              <a:rPr lang="pt-BR" sz="1600" dirty="0" smtClean="0"/>
              <a:t>MINISTÉRIO DOS TRANSPORTES</a:t>
            </a:r>
            <a:br>
              <a:rPr lang="pt-BR" sz="1600" dirty="0" smtClean="0"/>
            </a:br>
            <a:r>
              <a:rPr lang="pt-BR" sz="1600" dirty="0" smtClean="0"/>
              <a:t>DEPARTAMENTO NACIONAL DE INFRAESTRUTURA DE TRANSPORTES</a:t>
            </a:r>
            <a:endParaRPr lang="pt-BR" sz="1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75" y="605483"/>
            <a:ext cx="2662678" cy="527220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1589903" y="1566327"/>
            <a:ext cx="9576080" cy="731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 smtClean="0"/>
              <a:t>OBRIGADO</a:t>
            </a:r>
            <a:endParaRPr lang="pt-BR" sz="4400" b="1" dirty="0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589903" y="2297392"/>
            <a:ext cx="9576080" cy="3699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 b="1" dirty="0" smtClean="0"/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Eng. Evandro Fonseca</a:t>
            </a:r>
          </a:p>
          <a:p>
            <a:pPr algn="ctr"/>
            <a:r>
              <a:rPr lang="pt-BR" sz="1600" b="1" dirty="0" smtClean="0"/>
              <a:t>superintendente regional do </a:t>
            </a:r>
            <a:r>
              <a:rPr lang="pt-BR" sz="1600" b="1" dirty="0" err="1" smtClean="0"/>
              <a:t>dnit</a:t>
            </a:r>
            <a:r>
              <a:rPr lang="pt-BR" sz="1600" b="1" dirty="0" smtClean="0"/>
              <a:t> em minas gerais</a:t>
            </a:r>
          </a:p>
          <a:p>
            <a:pPr algn="ctr"/>
            <a:endParaRPr lang="pt-BR" sz="1600" b="1" dirty="0" smtClean="0"/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Eng. Ricardo </a:t>
            </a:r>
            <a:r>
              <a:rPr lang="pt-BR" b="1" dirty="0" err="1" smtClean="0">
                <a:solidFill>
                  <a:schemeClr val="tx1"/>
                </a:solidFill>
              </a:rPr>
              <a:t>meirelles</a:t>
            </a:r>
            <a:endParaRPr lang="pt-BR" b="1" dirty="0" smtClean="0">
              <a:solidFill>
                <a:schemeClr val="tx1"/>
              </a:solidFill>
            </a:endParaRPr>
          </a:p>
          <a:p>
            <a:pPr algn="ctr"/>
            <a:r>
              <a:rPr lang="pt-BR" sz="1600" b="1" dirty="0" smtClean="0"/>
              <a:t>comitê gestor da br-381/mg – </a:t>
            </a:r>
            <a:r>
              <a:rPr lang="pt-BR" sz="1600" b="1" dirty="0" err="1" smtClean="0"/>
              <a:t>sremg</a:t>
            </a:r>
            <a:endParaRPr lang="pt-BR" sz="1600" b="1" dirty="0" smtClean="0"/>
          </a:p>
          <a:p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7227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69691" y="194577"/>
            <a:ext cx="3484605" cy="69797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IMPORTÂNCIA DA OBRA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5436" y="1130672"/>
            <a:ext cx="9737125" cy="494293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importante </a:t>
            </a:r>
            <a:r>
              <a:rPr lang="pt-BR" sz="2000" b="1" dirty="0"/>
              <a:t>elo entre as rodovias do sudeste e do nordeste do país, e único eixo de ligação do vetor leste de Minas Gerais com seus importantes parques industriais, destacadamente no Vale do Aço e no Vale do Rio Doce, com a região sudeste e o sul do país. </a:t>
            </a:r>
            <a:endParaRPr lang="pt-BR" sz="2000" b="1" dirty="0" smtClean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Todos </a:t>
            </a:r>
            <a:r>
              <a:rPr lang="pt-BR" sz="2000" b="1" dirty="0"/>
              <a:t>os indicadores técnicos utilizados para definição da necessidade de melhoria das condições de tráfego já foram superados. </a:t>
            </a:r>
            <a:endParaRPr lang="pt-BR" sz="2000" b="1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endParaRPr lang="pt-BR" sz="2000" b="1" dirty="0" smtClean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A </a:t>
            </a:r>
            <a:r>
              <a:rPr lang="pt-BR" sz="2000" b="1" dirty="0"/>
              <a:t>sociedade civil e o poder público estadual têm tido há anos iniciativas várias, com o objetivo de sensibilizar e viabilizar as obras de duplicação e melhoria das condições de tráfego da BR-381 Norte</a:t>
            </a:r>
            <a:r>
              <a:rPr lang="pt-BR" sz="2000" b="1" dirty="0" smtClean="0"/>
              <a:t>.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42191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69691" y="194577"/>
            <a:ext cx="3484605" cy="69797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IMPORTÂNCIA DA OBRA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5436" y="1130672"/>
            <a:ext cx="9737125" cy="494293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Obra dividida </a:t>
            </a:r>
            <a:r>
              <a:rPr lang="pt-BR" sz="2000" b="1" dirty="0"/>
              <a:t>em 11 lotes, que incluem duplicação, melhoramentos e ampliação de capacidade e segurança. </a:t>
            </a:r>
            <a:endParaRPr lang="pt-BR" sz="2000" b="1" dirty="0" smtClean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O </a:t>
            </a:r>
            <a:r>
              <a:rPr lang="pt-BR" sz="2000" b="1" dirty="0"/>
              <a:t>prazo para sua conclusão das obras de duplicação e melhoria, está projetado para </a:t>
            </a:r>
            <a:r>
              <a:rPr lang="pt-BR" sz="2000" b="1" dirty="0" smtClean="0"/>
              <a:t>dezembro </a:t>
            </a:r>
            <a:r>
              <a:rPr lang="pt-BR" sz="2000" b="1" dirty="0"/>
              <a:t>de </a:t>
            </a:r>
            <a:r>
              <a:rPr lang="pt-BR" sz="2000" b="1" dirty="0" smtClean="0"/>
              <a:t>2019 </a:t>
            </a:r>
            <a:r>
              <a:rPr lang="pt-BR" sz="2000" b="1" dirty="0"/>
              <a:t>e atualmente cerca de </a:t>
            </a:r>
            <a:r>
              <a:rPr lang="pt-BR" sz="2000" b="1" dirty="0" smtClean="0"/>
              <a:t>750 </a:t>
            </a:r>
            <a:r>
              <a:rPr lang="pt-BR" sz="2000" b="1" dirty="0"/>
              <a:t>operários trabalham diretamente na obra</a:t>
            </a:r>
            <a:r>
              <a:rPr lang="pt-BR" sz="2000" b="1" dirty="0" smtClean="0"/>
              <a:t>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</a:pPr>
            <a:endParaRPr lang="pt-BR" sz="2000" b="1" dirty="0" smtClean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BENEFÍCIOS </a:t>
            </a:r>
            <a:r>
              <a:rPr lang="pt-BR" sz="2000" b="1" dirty="0"/>
              <a:t>GERADOS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</a:t>
            </a:r>
            <a:r>
              <a:rPr lang="pt-BR" sz="2000" b="1" dirty="0"/>
              <a:t>dos Custos Operacionais dos Veículos;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</a:t>
            </a:r>
            <a:r>
              <a:rPr lang="pt-BR" sz="2000" b="1" dirty="0"/>
              <a:t>do Tempo de Viagem dos Passageiros;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</a:t>
            </a:r>
            <a:r>
              <a:rPr lang="pt-BR" sz="2000" b="1" dirty="0"/>
              <a:t>do Tempo de Entrega das Cargas;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</a:t>
            </a:r>
            <a:r>
              <a:rPr lang="pt-BR" sz="2000" b="1" dirty="0"/>
              <a:t>de Acidentes</a:t>
            </a:r>
          </a:p>
        </p:txBody>
      </p:sp>
    </p:spTree>
    <p:extLst>
      <p:ext uri="{BB962C8B-B14F-4D97-AF65-F5344CB8AC3E}">
        <p14:creationId xmlns:p14="http://schemas.microsoft.com/office/powerpoint/2010/main" val="37462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69691" y="194577"/>
            <a:ext cx="3484605" cy="69797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IMPORTÂNCIA DA OBRA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5436" y="1130672"/>
            <a:ext cx="9737125" cy="4942931"/>
          </a:xfrm>
        </p:spPr>
        <p:txBody>
          <a:bodyPr>
            <a:noAutofit/>
          </a:bodyPr>
          <a:lstStyle/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</a:t>
            </a:r>
            <a:r>
              <a:rPr lang="pt-BR" sz="2000" b="1" dirty="0"/>
              <a:t>de </a:t>
            </a:r>
            <a:r>
              <a:rPr lang="pt-BR" sz="2000" b="1" dirty="0" smtClean="0"/>
              <a:t>Acidentes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A IMPLANTAÇÃO DE VÁRIOS RADARES A PARTIR DE 2011 NOS PONTOS CRÍTICOS DA RODOVIA PERMITIRAM REDUÇÃO SIGNIFICATIVA NAS QUANTIDADES DE ACIDENTES, FERIDOS E MORTES: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DE 25% DOS ACIDENTES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DE 12% DOS FERIDOS</a:t>
            </a:r>
          </a:p>
          <a:p>
            <a:pPr marL="809625" lvl="0" indent="-180975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809625" lvl="0" indent="-180975">
              <a:buFont typeface="Wingdings" panose="05000000000000000000" pitchFamily="2" charset="2"/>
              <a:buChar char="ü"/>
            </a:pPr>
            <a:r>
              <a:rPr lang="pt-BR" sz="2000" b="1" dirty="0" smtClean="0"/>
              <a:t>REDUÇÃO DE 33% DE MORTES</a:t>
            </a:r>
          </a:p>
          <a:p>
            <a:pPr marL="809625" lvl="0" indent="-180975" algn="r">
              <a:buFont typeface="Wingdings" panose="05000000000000000000" pitchFamily="2" charset="2"/>
              <a:buChar char="ü"/>
            </a:pPr>
            <a:r>
              <a:rPr lang="pt-BR" sz="1200" b="1" dirty="0" smtClean="0"/>
              <a:t>Fonte: PRF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6644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69691" y="194577"/>
            <a:ext cx="3484605" cy="69797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PROJETOS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5436" y="1130672"/>
            <a:ext cx="9737125" cy="494293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OS PROJETOS EXECUTIVOS (DENOMINADOS ANTEPROJETOS), FORAM APROVADOS PELO DNIT NO FINAL DE 2012 E INÍCIO DE 2013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PROJETOS BÁSICOS E EXECUTIVOS E OBRAS CONTRATADAS PELO REGIME DIFERENCIADO DE CONTRATAÇÃO INTEGRADO (</a:t>
            </a:r>
            <a:r>
              <a:rPr lang="pt-BR" sz="2000" b="1" dirty="0" err="1" smtClean="0"/>
              <a:t>rdci</a:t>
            </a:r>
            <a:r>
              <a:rPr lang="pt-BR" sz="2000" b="1" dirty="0" smtClean="0"/>
              <a:t>) A PARTIR DE outubro de 2013 e agosto de 2014 (lotes 04 e 05)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Os lotes 08-a e 08-b em fase de preparação do termo de referência e edital e revisão do orçamento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 smtClean="0"/>
              <a:t>Lotes 09 e 10 (variante de santa bárbara) foi contratado no final do ano passado os estudos e elaboração do anteprojeto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2896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3895"/>
          <a:stretch/>
        </p:blipFill>
        <p:spPr>
          <a:xfrm>
            <a:off x="5257799" y="1789043"/>
            <a:ext cx="6760021" cy="441432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224220" y="2195513"/>
            <a:ext cx="5838825" cy="2959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  <a:tabLst>
                <a:tab pos="2700020" algn="ctr"/>
                <a:tab pos="5400040" algn="r"/>
                <a:tab pos="450215" algn="ctr"/>
                <a:tab pos="5400040" algn="r"/>
              </a:tabLst>
            </a:pPr>
            <a:r>
              <a:rPr lang="pt-BR" sz="1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INFORMAÇÕES TÉCNICAS</a:t>
            </a:r>
            <a:endParaRPr lang="pt-BR" sz="1600" dirty="0" smtClean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Extensão: 303 km</a:t>
            </a:r>
            <a:endParaRPr lang="pt-BR" sz="1400" dirty="0" smtClean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Obra dividida em 11 lotes - 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9 </a:t>
            </a:r>
            <a:r>
              <a:rPr lang="pt-BR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contratados 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 2 </a:t>
            </a:r>
            <a:r>
              <a:rPr lang="pt-BR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em 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fase de licitação</a:t>
            </a:r>
            <a:endParaRPr lang="pt-BR" sz="1400" dirty="0" smtClean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Valor atual contratado: R$ 2,5 bilhões </a:t>
            </a:r>
            <a:endParaRPr lang="pt-BR" sz="1400" dirty="0" smtClean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Valor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Estimado da Variante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Santa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Bárbara (Custos Gerenciais)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: R$ 1,2 bilhões</a:t>
            </a:r>
            <a:endParaRPr lang="pt-BR" sz="1400" dirty="0" smtClean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Valor Contrato Supervisão: R$ 58,38 milhões</a:t>
            </a:r>
            <a:endParaRPr lang="pt-BR" sz="1400" dirty="0" smtClean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Data de início: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Novembro/2013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Data </a:t>
            </a:r>
            <a:r>
              <a:rPr lang="pt-BR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de conclusão: </a:t>
            </a:r>
            <a:r>
              <a:rPr lang="pt-BR" sz="1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Dezembro/2019</a:t>
            </a:r>
            <a:endParaRPr lang="pt-BR" sz="14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029731" y="587828"/>
            <a:ext cx="3484605" cy="5248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IMPORTÂNCIA DA OBRA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9400"/>
            <a:ext cx="10515600" cy="5897563"/>
          </a:xfrm>
        </p:spPr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261476"/>
              </p:ext>
            </p:extLst>
          </p:nvPr>
        </p:nvGraphicFramePr>
        <p:xfrm>
          <a:off x="1332442" y="1902619"/>
          <a:ext cx="6392333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733"/>
                <a:gridCol w="441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Contrato: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TT-825/2013-00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Empresa: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ISOLUX/CORSÁN/ENGEVIX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Segmento: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Km 155,4 ao Km 228,2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Extensão: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72,8km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Sub-trecho: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 BR-116/MG (Governador Valadares) – </a:t>
                      </a:r>
                      <a:r>
                        <a:rPr lang="pt-BR" sz="1400" b="0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Entrº</a:t>
                      </a:r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 Acesso a Belo Oriente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Valor:</a:t>
                      </a:r>
                      <a:endParaRPr lang="pt-BR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R$ 210.855.658,73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Adequação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– Duplicação só nas travessias urbanas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OAE Previstas: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Pontes, 3 Viadutos, 3 Passagens Inferiores e 3 Passarelas (Total = 14)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Prazo de execução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do objeto: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810 dias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Previsão de conclusão: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Fevereiro/2016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Avanço Físico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da Obra: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11 % (Atualização em Abril/2015)</a:t>
                      </a: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de Operários: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de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Equipamentos: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Status: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Em andamento</a:t>
                      </a:r>
                      <a:r>
                        <a:rPr lang="pt-BR" sz="1400" b="0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– Obras de Restauração do Pavimento Existente</a:t>
                      </a:r>
                      <a:endParaRPr lang="pt-BR" sz="14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4" name="Imagem 3" descr="G:\DNIT BR-381\Logomarca\Logomarca Consórci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6416" y="3823970"/>
            <a:ext cx="1780963" cy="50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6" y="2598107"/>
            <a:ext cx="1964267" cy="3889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748393" y="2050393"/>
            <a:ext cx="1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Contratante: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32214" y="3347085"/>
            <a:ext cx="129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Contratada:</a:t>
            </a:r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340890" y="714375"/>
            <a:ext cx="3484605" cy="495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BR 381/MG – LOTE 01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Personalizada 3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587186"/>
      </a:accent1>
      <a:accent2>
        <a:srgbClr val="95A9B9"/>
      </a:accent2>
      <a:accent3>
        <a:srgbClr val="BECAD4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1492</TotalTime>
  <Words>2147</Words>
  <Application>Microsoft Office PowerPoint</Application>
  <PresentationFormat>Personalizar</PresentationFormat>
  <Paragraphs>547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Retrospectiva</vt:lpstr>
      <vt:lpstr>REPÚBLICA FEDERATIVA DO BRASIL MINISTÉRIO DOS TRANSPORTES DEPARTAMENTO NACIONAL DE INFRAESTRUTURA DE TRANSPORTES</vt:lpstr>
      <vt:lpstr>Apresentação do PowerPoint</vt:lpstr>
      <vt:lpstr>IMPORTÂNCIA DA OBRA</vt:lpstr>
      <vt:lpstr>IMPORTÂNCIA DA OBRA</vt:lpstr>
      <vt:lpstr>IMPORTÂNCIA DA OBRA</vt:lpstr>
      <vt:lpstr>IMPORTÂNCIA DA OBRA</vt:lpstr>
      <vt:lpstr>PROJETOS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REPÚBLICA FEDERATIVA DO BRASIL MINISTÉRIO DOS TRANSPORTES DEPARTAMENTO NACIONAL DE INFRAESTRUTURA DE TRANSPORTES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Importância da Obra</dc:title>
  <dc:creator>Juliana Maria Nogueira</dc:creator>
  <cp:lastModifiedBy>Rita Rocha Fukuhara de Carvalho</cp:lastModifiedBy>
  <cp:revision>85</cp:revision>
  <dcterms:created xsi:type="dcterms:W3CDTF">2014-10-16T14:12:26Z</dcterms:created>
  <dcterms:modified xsi:type="dcterms:W3CDTF">2015-05-26T13:07:38Z</dcterms:modified>
</cp:coreProperties>
</file>