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25"/>
  </p:notesMasterIdLst>
  <p:sldIdLst>
    <p:sldId id="256" r:id="rId2"/>
    <p:sldId id="346" r:id="rId3"/>
    <p:sldId id="258" r:id="rId4"/>
    <p:sldId id="261" r:id="rId5"/>
    <p:sldId id="306" r:id="rId6"/>
    <p:sldId id="307" r:id="rId7"/>
    <p:sldId id="308" r:id="rId8"/>
    <p:sldId id="309" r:id="rId9"/>
    <p:sldId id="310" r:id="rId10"/>
    <p:sldId id="311" r:id="rId11"/>
    <p:sldId id="313" r:id="rId12"/>
    <p:sldId id="314" r:id="rId13"/>
    <p:sldId id="315" r:id="rId14"/>
    <p:sldId id="320" r:id="rId15"/>
    <p:sldId id="321" r:id="rId16"/>
    <p:sldId id="322" r:id="rId17"/>
    <p:sldId id="318" r:id="rId18"/>
    <p:sldId id="348" r:id="rId19"/>
    <p:sldId id="347" r:id="rId20"/>
    <p:sldId id="349" r:id="rId21"/>
    <p:sldId id="340" r:id="rId22"/>
    <p:sldId id="345" r:id="rId23"/>
    <p:sldId id="35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Planilha%20Colis&#227;o%20-%20Todo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Planilha%20Colis&#227;o%20-%20Todos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C:\Users\FPCIAA\Documents\WORK\Projetos%20Juliano\Funda&#231;&#227;o%20de%20Peritos\Criminologia%20Ambiental%20-%20MPDFT\Terceiro%20Relat&#243;rio\Juliano%20-%20Atropelamento\Planilha%20Atropelamento%20-%20Todo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PCIAA\Documents\WORK\Projetos%20Juliano\Funda&#231;&#227;o%20de%20Peritos\Criminologia%20Ambiental%20-%20MPDFT\Terceiro%20Relat&#243;rio\Geral%20-%20Colis&#227;o\SO%20COLISO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'Dia da Semana'!$H$3:$H$9</c:f>
              <c:strCache>
                <c:ptCount val="7"/>
                <c:pt idx="0">
                  <c:v>Segunda-feira</c:v>
                </c:pt>
                <c:pt idx="1">
                  <c:v>Terça-feira</c:v>
                </c:pt>
                <c:pt idx="2">
                  <c:v>Quarta-feira</c:v>
                </c:pt>
                <c:pt idx="3">
                  <c:v>Quinta-feira</c:v>
                </c:pt>
                <c:pt idx="4">
                  <c:v>Sexta-feira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'Dia da Semana'!$I$3:$I$9</c:f>
              <c:numCache>
                <c:formatCode>0%</c:formatCode>
                <c:ptCount val="7"/>
                <c:pt idx="0">
                  <c:v>0.1487603305785124</c:v>
                </c:pt>
                <c:pt idx="1">
                  <c:v>0.14049586776859505</c:v>
                </c:pt>
                <c:pt idx="2">
                  <c:v>9.0909090909090912E-2</c:v>
                </c:pt>
                <c:pt idx="3">
                  <c:v>0.19008264462809918</c:v>
                </c:pt>
                <c:pt idx="4">
                  <c:v>0.14049586776859505</c:v>
                </c:pt>
                <c:pt idx="5">
                  <c:v>0.14049586776859505</c:v>
                </c:pt>
                <c:pt idx="6">
                  <c:v>0.1487603305785124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71464064"/>
        <c:axId val="84807680"/>
      </c:barChart>
      <c:catAx>
        <c:axId val="71464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Dia da semana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07680"/>
        <c:crosses val="autoZero"/>
        <c:auto val="1"/>
        <c:lblAlgn val="ctr"/>
        <c:lblOffset val="100"/>
        <c:noMultiLvlLbl val="0"/>
      </c:catAx>
      <c:valAx>
        <c:axId val="8480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14640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'IDADE condutores'!$A$1</c:f>
              <c:strCache>
                <c:ptCount val="1"/>
                <c:pt idx="0">
                  <c:v>Idade dos condutores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'IDADE condutores'!$B$3:$B$10</c:f>
              <c:strCache>
                <c:ptCount val="8"/>
                <c:pt idx="0">
                  <c:v>&lt;18</c:v>
                </c:pt>
                <c:pt idx="1">
                  <c:v>18-24</c:v>
                </c:pt>
                <c:pt idx="2">
                  <c:v>24-30</c:v>
                </c:pt>
                <c:pt idx="3">
                  <c:v>30-40</c:v>
                </c:pt>
                <c:pt idx="4">
                  <c:v>40-50</c:v>
                </c:pt>
                <c:pt idx="5">
                  <c:v>50-60</c:v>
                </c:pt>
                <c:pt idx="6">
                  <c:v>60-70</c:v>
                </c:pt>
                <c:pt idx="7">
                  <c:v>&gt;=70</c:v>
                </c:pt>
              </c:strCache>
            </c:strRef>
          </c:cat>
          <c:val>
            <c:numRef>
              <c:f>'IDADE condutores'!$K$3:$K$10</c:f>
              <c:numCache>
                <c:formatCode>0%</c:formatCode>
                <c:ptCount val="8"/>
                <c:pt idx="0">
                  <c:v>1.488833746898263E-2</c:v>
                </c:pt>
                <c:pt idx="1">
                  <c:v>0.14888337468982629</c:v>
                </c:pt>
                <c:pt idx="2">
                  <c:v>0.18858560794044665</c:v>
                </c:pt>
                <c:pt idx="3">
                  <c:v>0.29776674937965258</c:v>
                </c:pt>
                <c:pt idx="4">
                  <c:v>0.18114143920595532</c:v>
                </c:pt>
                <c:pt idx="5">
                  <c:v>0.12406947890818859</c:v>
                </c:pt>
                <c:pt idx="6">
                  <c:v>3.4739454094292806E-2</c:v>
                </c:pt>
                <c:pt idx="7">
                  <c:v>9.9255583126550868E-3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755584"/>
        <c:axId val="86757760"/>
      </c:barChart>
      <c:catAx>
        <c:axId val="867555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Idade (anos)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57760"/>
        <c:crosses val="autoZero"/>
        <c:auto val="1"/>
        <c:lblAlgn val="ctr"/>
        <c:lblOffset val="100"/>
        <c:noMultiLvlLbl val="0"/>
      </c:catAx>
      <c:valAx>
        <c:axId val="8675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5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'Velocidade vei'!$A$1</c:f>
              <c:strCache>
                <c:ptCount val="1"/>
                <c:pt idx="0">
                  <c:v>Velocidade dos Veículos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'Velocidade vei'!$A$3:$A$8</c:f>
              <c:strCache>
                <c:ptCount val="6"/>
                <c:pt idx="0">
                  <c:v>&lt;30</c:v>
                </c:pt>
                <c:pt idx="1">
                  <c:v>30-40</c:v>
                </c:pt>
                <c:pt idx="2">
                  <c:v>40-60</c:v>
                </c:pt>
                <c:pt idx="3">
                  <c:v>60-80</c:v>
                </c:pt>
                <c:pt idx="4">
                  <c:v>80-110</c:v>
                </c:pt>
                <c:pt idx="5">
                  <c:v>&gt;110</c:v>
                </c:pt>
              </c:strCache>
            </c:strRef>
          </c:cat>
          <c:val>
            <c:numRef>
              <c:f>'Velocidade vei'!$J$3:$J$8</c:f>
              <c:numCache>
                <c:formatCode>0%</c:formatCode>
                <c:ptCount val="6"/>
                <c:pt idx="0">
                  <c:v>4.1284403669724773E-2</c:v>
                </c:pt>
                <c:pt idx="1">
                  <c:v>3.669724770642202E-2</c:v>
                </c:pt>
                <c:pt idx="2">
                  <c:v>0.19724770642201836</c:v>
                </c:pt>
                <c:pt idx="3">
                  <c:v>0.31192660550458717</c:v>
                </c:pt>
                <c:pt idx="4">
                  <c:v>0.31192660550458717</c:v>
                </c:pt>
                <c:pt idx="5">
                  <c:v>0.10091743119266056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573248"/>
        <c:axId val="87575168"/>
      </c:barChart>
      <c:catAx>
        <c:axId val="87573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Velocidade dos veículos (km/h)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575168"/>
        <c:crosses val="autoZero"/>
        <c:auto val="1"/>
        <c:lblAlgn val="ctr"/>
        <c:lblOffset val="100"/>
        <c:noMultiLvlLbl val="0"/>
      </c:catAx>
      <c:valAx>
        <c:axId val="8757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57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Causa determinante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Causa!$O$3:$O$11</c:f>
              <c:strCache>
                <c:ptCount val="9"/>
                <c:pt idx="0">
                  <c:v>Sem causa determinante</c:v>
                </c:pt>
                <c:pt idx="1">
                  <c:v>Excesso de velocidade</c:v>
                </c:pt>
                <c:pt idx="2">
                  <c:v>Cruzamento com semáforo</c:v>
                </c:pt>
                <c:pt idx="3">
                  <c:v>Reação tardia</c:v>
                </c:pt>
                <c:pt idx="4">
                  <c:v>Interceptação</c:v>
                </c:pt>
                <c:pt idx="5">
                  <c:v>Perda de controle de direção</c:v>
                </c:pt>
                <c:pt idx="6">
                  <c:v>Desvio de direção</c:v>
                </c:pt>
                <c:pt idx="7">
                  <c:v>Trafegar na contra-mão</c:v>
                </c:pt>
                <c:pt idx="8">
                  <c:v>Exame de local não realizado</c:v>
                </c:pt>
              </c:strCache>
            </c:strRef>
          </c:cat>
          <c:val>
            <c:numRef>
              <c:f>Causa!$P$3:$P$11</c:f>
              <c:numCache>
                <c:formatCode>General</c:formatCode>
                <c:ptCount val="9"/>
                <c:pt idx="0">
                  <c:v>31</c:v>
                </c:pt>
                <c:pt idx="1">
                  <c:v>13</c:v>
                </c:pt>
                <c:pt idx="2">
                  <c:v>1</c:v>
                </c:pt>
                <c:pt idx="3">
                  <c:v>18</c:v>
                </c:pt>
                <c:pt idx="4">
                  <c:v>34</c:v>
                </c:pt>
                <c:pt idx="5">
                  <c:v>43</c:v>
                </c:pt>
                <c:pt idx="6">
                  <c:v>39</c:v>
                </c:pt>
                <c:pt idx="7">
                  <c:v>11</c:v>
                </c:pt>
                <c:pt idx="8">
                  <c:v>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87322624"/>
        <c:axId val="87324544"/>
      </c:barChart>
      <c:catAx>
        <c:axId val="873226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Causa determinante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324544"/>
        <c:crosses val="autoZero"/>
        <c:auto val="1"/>
        <c:lblAlgn val="ctr"/>
        <c:lblOffset val="100"/>
        <c:noMultiLvlLbl val="0"/>
      </c:catAx>
      <c:valAx>
        <c:axId val="87324544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Quantidade</a:t>
                </a:r>
              </a:p>
            </c:rich>
          </c:tx>
          <c:layout/>
          <c:overlay val="0"/>
          <c:spPr>
            <a:noFill/>
            <a:ln w="31750"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7322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175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Causa!$O$4:$O$10</c:f>
              <c:strCache>
                <c:ptCount val="7"/>
                <c:pt idx="0">
                  <c:v>Excesso de velocidade</c:v>
                </c:pt>
                <c:pt idx="1">
                  <c:v>Cruzamento com semáforo</c:v>
                </c:pt>
                <c:pt idx="2">
                  <c:v>Reação tardia</c:v>
                </c:pt>
                <c:pt idx="3">
                  <c:v>Interceptação</c:v>
                </c:pt>
                <c:pt idx="4">
                  <c:v>Perda de controle de direção</c:v>
                </c:pt>
                <c:pt idx="5">
                  <c:v>Desvio de direção</c:v>
                </c:pt>
                <c:pt idx="6">
                  <c:v>Trafegar na contra-mão</c:v>
                </c:pt>
              </c:strCache>
            </c:strRef>
          </c:cat>
          <c:val>
            <c:numRef>
              <c:f>Causa!$P$4:$P$10</c:f>
              <c:numCache>
                <c:formatCode>General</c:formatCode>
                <c:ptCount val="7"/>
                <c:pt idx="0">
                  <c:v>13</c:v>
                </c:pt>
                <c:pt idx="1">
                  <c:v>1</c:v>
                </c:pt>
                <c:pt idx="2">
                  <c:v>18</c:v>
                </c:pt>
                <c:pt idx="3">
                  <c:v>34</c:v>
                </c:pt>
                <c:pt idx="4">
                  <c:v>43</c:v>
                </c:pt>
                <c:pt idx="5">
                  <c:v>39</c:v>
                </c:pt>
                <c:pt idx="6">
                  <c:v>11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5757183098210342E-2"/>
          <c:y val="0.67804458824366332"/>
          <c:w val="0.94848563380357931"/>
          <c:h val="0.30370372676892243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3175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txPr>
        <a:bodyPr/>
        <a:lstStyle/>
        <a:p>
          <a:pPr>
            <a:defRPr>
              <a:solidFill>
                <a:srgbClr val="0070C0"/>
              </a:solidFill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ALCOOL!$A$1</c:f>
              <c:strCache>
                <c:ptCount val="1"/>
                <c:pt idx="0">
                  <c:v>QTD de álcool Cadáver</c:v>
                </c:pt>
              </c:strCache>
            </c:strRef>
          </c:tx>
          <c:explosion val="15"/>
          <c:dPt>
            <c:idx val="0"/>
            <c:bubble3D val="0"/>
            <c:explosion val="5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explosion val="8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ALCOOL!$F$4:$F$6</c:f>
              <c:strCache>
                <c:ptCount val="3"/>
                <c:pt idx="0">
                  <c:v>ENR</c:v>
                </c:pt>
                <c:pt idx="1">
                  <c:v>NEGATIVO</c:v>
                </c:pt>
                <c:pt idx="2">
                  <c:v>POSITIVO</c:v>
                </c:pt>
              </c:strCache>
            </c:strRef>
          </c:cat>
          <c:val>
            <c:numRef>
              <c:f>ALCOOL!$E$4:$E$6</c:f>
              <c:numCache>
                <c:formatCode>0%</c:formatCode>
                <c:ptCount val="3"/>
                <c:pt idx="0">
                  <c:v>0.27797833935018051</c:v>
                </c:pt>
                <c:pt idx="1">
                  <c:v>0.38628158844765342</c:v>
                </c:pt>
                <c:pt idx="2">
                  <c:v>0.33574007220216606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>
                <a:solidFill>
                  <a:srgbClr val="0070C0"/>
                </a:solidFill>
              </a:rPr>
              <a:t>Tipos de Drogas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Tipos de Drogas</c:v>
          </c:tx>
          <c:explosion val="3"/>
          <c:dPt>
            <c:idx val="0"/>
            <c:bubble3D val="0"/>
            <c:explosion val="8"/>
            <c:spPr>
              <a:solidFill>
                <a:schemeClr val="accent1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627107487390676"/>
                  <c:y val="3.00186375556792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spc="0" baseline="0">
                      <a:solidFill>
                        <a:schemeClr val="accent1">
                          <a:tint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212866513787633"/>
                      <c:h val="0.12625838955918695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/>
                </a:pPr>
                <a:endParaRPr lang="pt-B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DROGAS!$A$6:$A$8</c:f>
              <c:strCache>
                <c:ptCount val="3"/>
                <c:pt idx="0">
                  <c:v>Cocaína/Crack</c:v>
                </c:pt>
                <c:pt idx="1">
                  <c:v>Maconha</c:v>
                </c:pt>
                <c:pt idx="2">
                  <c:v>benzodiazepínico</c:v>
                </c:pt>
              </c:strCache>
            </c:strRef>
          </c:cat>
          <c:val>
            <c:numRef>
              <c:f>DROGAS!$D$6:$D$8</c:f>
              <c:numCache>
                <c:formatCode>0%</c:formatCode>
                <c:ptCount val="3"/>
                <c:pt idx="0">
                  <c:v>0.70588235294117641</c:v>
                </c:pt>
                <c:pt idx="1">
                  <c:v>0.26470588235294112</c:v>
                </c:pt>
                <c:pt idx="2">
                  <c:v>2.9411764705882349E-2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'Semana+alcool'!$I$3:$I$9</c:f>
              <c:strCache>
                <c:ptCount val="7"/>
                <c:pt idx="0">
                  <c:v>Segunda-feira</c:v>
                </c:pt>
                <c:pt idx="1">
                  <c:v>Terça-feira</c:v>
                </c:pt>
                <c:pt idx="2">
                  <c:v>Quarta-feira</c:v>
                </c:pt>
                <c:pt idx="3">
                  <c:v>Quinta-feira</c:v>
                </c:pt>
                <c:pt idx="4">
                  <c:v>Sexta-feira</c:v>
                </c:pt>
                <c:pt idx="5">
                  <c:v>Sábado</c:v>
                </c:pt>
                <c:pt idx="6">
                  <c:v>Domingo</c:v>
                </c:pt>
              </c:strCache>
            </c:strRef>
          </c:cat>
          <c:val>
            <c:numRef>
              <c:f>'Semana+alcool'!$J$3:$J$9</c:f>
              <c:numCache>
                <c:formatCode>0%</c:formatCode>
                <c:ptCount val="7"/>
                <c:pt idx="0">
                  <c:v>0.14634146341463414</c:v>
                </c:pt>
                <c:pt idx="1">
                  <c:v>0.12195121951219512</c:v>
                </c:pt>
                <c:pt idx="2">
                  <c:v>4.878048780487805E-2</c:v>
                </c:pt>
                <c:pt idx="3">
                  <c:v>0.26829268292682928</c:v>
                </c:pt>
                <c:pt idx="4">
                  <c:v>9.7560975609756101E-2</c:v>
                </c:pt>
                <c:pt idx="5">
                  <c:v>0.14634146341463414</c:v>
                </c:pt>
                <c:pt idx="6">
                  <c:v>0.17073170731707318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4814848"/>
        <c:axId val="84842752"/>
      </c:barChart>
      <c:catAx>
        <c:axId val="848148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 dirty="0"/>
                  <a:t>Dia da </a:t>
                </a:r>
                <a:r>
                  <a:rPr lang="pt-BR" sz="1600" dirty="0" smtClean="0"/>
                  <a:t>Semana + álcool</a:t>
                </a:r>
                <a:endParaRPr lang="pt-BR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42752"/>
        <c:crosses val="autoZero"/>
        <c:auto val="1"/>
        <c:lblAlgn val="ctr"/>
        <c:lblOffset val="100"/>
        <c:noMultiLvlLbl val="0"/>
      </c:catAx>
      <c:valAx>
        <c:axId val="84842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14848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Horário2h!$U$2:$U$13</c:f>
              <c:strCache>
                <c:ptCount val="12"/>
                <c:pt idx="0">
                  <c:v>00-02</c:v>
                </c:pt>
                <c:pt idx="1">
                  <c:v>02-04</c:v>
                </c:pt>
                <c:pt idx="2">
                  <c:v>04-06</c:v>
                </c:pt>
                <c:pt idx="3">
                  <c:v>06-08</c:v>
                </c:pt>
                <c:pt idx="4">
                  <c:v>08-10</c:v>
                </c:pt>
                <c:pt idx="5">
                  <c:v>10-12</c:v>
                </c:pt>
                <c:pt idx="6">
                  <c:v>12-14</c:v>
                </c:pt>
                <c:pt idx="7">
                  <c:v>14-16</c:v>
                </c:pt>
                <c:pt idx="8">
                  <c:v>16-18</c:v>
                </c:pt>
                <c:pt idx="9">
                  <c:v>18-20</c:v>
                </c:pt>
                <c:pt idx="10">
                  <c:v>20-22</c:v>
                </c:pt>
                <c:pt idx="11">
                  <c:v>22-24</c:v>
                </c:pt>
              </c:strCache>
            </c:strRef>
          </c:cat>
          <c:val>
            <c:numRef>
              <c:f>Horário2h!$V$2:$V$13</c:f>
              <c:numCache>
                <c:formatCode>0%</c:formatCode>
                <c:ptCount val="12"/>
                <c:pt idx="0">
                  <c:v>0.05</c:v>
                </c:pt>
                <c:pt idx="1">
                  <c:v>2.5000000000000001E-2</c:v>
                </c:pt>
                <c:pt idx="2">
                  <c:v>3.3333333333333333E-2</c:v>
                </c:pt>
                <c:pt idx="3">
                  <c:v>8.3333333333333329E-2</c:v>
                </c:pt>
                <c:pt idx="4">
                  <c:v>0.11666666666666667</c:v>
                </c:pt>
                <c:pt idx="5">
                  <c:v>9.166666666666666E-2</c:v>
                </c:pt>
                <c:pt idx="6">
                  <c:v>4.1666666666666664E-2</c:v>
                </c:pt>
                <c:pt idx="7">
                  <c:v>4.1666666666666664E-2</c:v>
                </c:pt>
                <c:pt idx="8">
                  <c:v>0.10833333333333334</c:v>
                </c:pt>
                <c:pt idx="9">
                  <c:v>0.125</c:v>
                </c:pt>
                <c:pt idx="10">
                  <c:v>0.19166666666666668</c:v>
                </c:pt>
                <c:pt idx="11">
                  <c:v>9.166666666666666E-2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4888576"/>
        <c:axId val="84920576"/>
      </c:barChart>
      <c:catAx>
        <c:axId val="84888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Horário (h)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920576"/>
        <c:crosses val="autoZero"/>
        <c:auto val="1"/>
        <c:lblAlgn val="ctr"/>
        <c:lblOffset val="100"/>
        <c:noMultiLvlLbl val="0"/>
      </c:catAx>
      <c:valAx>
        <c:axId val="8492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8885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'Idade Vítima'!$R$3:$R$10</c:f>
              <c:strCache>
                <c:ptCount val="8"/>
                <c:pt idx="0">
                  <c:v>0 - 10</c:v>
                </c:pt>
                <c:pt idx="1">
                  <c:v>10 - 20</c:v>
                </c:pt>
                <c:pt idx="2">
                  <c:v>20 - 30</c:v>
                </c:pt>
                <c:pt idx="3">
                  <c:v>30 - 40</c:v>
                </c:pt>
                <c:pt idx="4">
                  <c:v>40 - 50</c:v>
                </c:pt>
                <c:pt idx="5">
                  <c:v>50 - 60</c:v>
                </c:pt>
                <c:pt idx="6">
                  <c:v>60 - 70</c:v>
                </c:pt>
                <c:pt idx="7">
                  <c:v>70 - 100</c:v>
                </c:pt>
              </c:strCache>
            </c:strRef>
          </c:cat>
          <c:val>
            <c:numRef>
              <c:f>'Idade Vítima'!$S$3:$S$10</c:f>
              <c:numCache>
                <c:formatCode>0%</c:formatCode>
                <c:ptCount val="8"/>
                <c:pt idx="0">
                  <c:v>4.5454545454545456E-2</c:v>
                </c:pt>
                <c:pt idx="1">
                  <c:v>3.6363636363636362E-2</c:v>
                </c:pt>
                <c:pt idx="2">
                  <c:v>0.12727272727272726</c:v>
                </c:pt>
                <c:pt idx="3">
                  <c:v>0.21818181818181817</c:v>
                </c:pt>
                <c:pt idx="4">
                  <c:v>0.21818181818181817</c:v>
                </c:pt>
                <c:pt idx="5">
                  <c:v>0.13636363636363635</c:v>
                </c:pt>
                <c:pt idx="6">
                  <c:v>0.13636363636363635</c:v>
                </c:pt>
                <c:pt idx="7">
                  <c:v>8.1818181818181818E-2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4979072"/>
        <c:axId val="86121088"/>
      </c:barChart>
      <c:catAx>
        <c:axId val="84979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Idade da vítima (anos)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121088"/>
        <c:crosses val="autoZero"/>
        <c:auto val="1"/>
        <c:lblAlgn val="ctr"/>
        <c:lblOffset val="100"/>
        <c:noMultiLvlLbl val="0"/>
      </c:catAx>
      <c:valAx>
        <c:axId val="8612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9790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Morte!$AB$3:$AB$7</c:f>
              <c:strCache>
                <c:ptCount val="5"/>
                <c:pt idx="0">
                  <c:v>Politraumatismo</c:v>
                </c:pt>
                <c:pt idx="1">
                  <c:v>Traumatismo crânio-encefálico</c:v>
                </c:pt>
                <c:pt idx="2">
                  <c:v>Traumatismo craniano</c:v>
                </c:pt>
                <c:pt idx="3">
                  <c:v>Traumatismo raquimedular</c:v>
                </c:pt>
                <c:pt idx="4">
                  <c:v>Demais causas</c:v>
                </c:pt>
              </c:strCache>
            </c:strRef>
          </c:cat>
          <c:val>
            <c:numRef>
              <c:f>Morte!$AC$3:$AC$7</c:f>
              <c:numCache>
                <c:formatCode>0%</c:formatCode>
                <c:ptCount val="5"/>
                <c:pt idx="0">
                  <c:v>0.60784313725490191</c:v>
                </c:pt>
                <c:pt idx="1">
                  <c:v>0.24509803921568626</c:v>
                </c:pt>
                <c:pt idx="2">
                  <c:v>5.8823529411764705E-2</c:v>
                </c:pt>
                <c:pt idx="3">
                  <c:v>2.9411764705882353E-2</c:v>
                </c:pt>
                <c:pt idx="4">
                  <c:v>5.8823529411764705E-2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Veículo!$K$6:$K$9</c:f>
              <c:strCache>
                <c:ptCount val="4"/>
                <c:pt idx="0">
                  <c:v>Automóvel</c:v>
                </c:pt>
                <c:pt idx="1">
                  <c:v>Motocicleta</c:v>
                </c:pt>
                <c:pt idx="2">
                  <c:v>Ônibus</c:v>
                </c:pt>
                <c:pt idx="3">
                  <c:v>Caminhão</c:v>
                </c:pt>
              </c:strCache>
            </c:strRef>
          </c:cat>
          <c:val>
            <c:numRef>
              <c:f>Veículo!$L$6:$L$9</c:f>
              <c:numCache>
                <c:formatCode>0%</c:formatCode>
                <c:ptCount val="4"/>
                <c:pt idx="0">
                  <c:v>0.72881355932203384</c:v>
                </c:pt>
                <c:pt idx="1">
                  <c:v>0.11016949152542373</c:v>
                </c:pt>
                <c:pt idx="2">
                  <c:v>0.10169491525423729</c:v>
                </c:pt>
                <c:pt idx="3">
                  <c:v>5.9322033898305086E-2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6228992"/>
        <c:axId val="86232064"/>
      </c:barChart>
      <c:catAx>
        <c:axId val="8622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Categoria dos veículos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32064"/>
        <c:crosses val="autoZero"/>
        <c:auto val="1"/>
        <c:lblAlgn val="ctr"/>
        <c:lblOffset val="100"/>
        <c:noMultiLvlLbl val="0"/>
      </c:catAx>
      <c:valAx>
        <c:axId val="8623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289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'Idade Condutor'!$AM$7:$AM$13</c:f>
              <c:strCache>
                <c:ptCount val="7"/>
                <c:pt idx="0">
                  <c:v>&lt; 18</c:v>
                </c:pt>
                <c:pt idx="1">
                  <c:v>18 - 24</c:v>
                </c:pt>
                <c:pt idx="2">
                  <c:v>24 - 30</c:v>
                </c:pt>
                <c:pt idx="3">
                  <c:v>30 - 40</c:v>
                </c:pt>
                <c:pt idx="4">
                  <c:v>40 - 50</c:v>
                </c:pt>
                <c:pt idx="5">
                  <c:v>50 - 60</c:v>
                </c:pt>
                <c:pt idx="6">
                  <c:v>&gt; 60</c:v>
                </c:pt>
              </c:strCache>
            </c:strRef>
          </c:cat>
          <c:val>
            <c:numRef>
              <c:f>'Idade Condutor'!$AN$7:$AN$13</c:f>
              <c:numCache>
                <c:formatCode>0%</c:formatCode>
                <c:ptCount val="7"/>
                <c:pt idx="0">
                  <c:v>1.8691588785046728E-2</c:v>
                </c:pt>
                <c:pt idx="1">
                  <c:v>0.16822429906542055</c:v>
                </c:pt>
                <c:pt idx="2">
                  <c:v>0.25233644859813081</c:v>
                </c:pt>
                <c:pt idx="3">
                  <c:v>0.27102803738317754</c:v>
                </c:pt>
                <c:pt idx="4">
                  <c:v>0.15887850467289719</c:v>
                </c:pt>
                <c:pt idx="5">
                  <c:v>0.10280373831775701</c:v>
                </c:pt>
                <c:pt idx="6">
                  <c:v>2.8037383177570093E-2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86255872"/>
        <c:axId val="86275584"/>
      </c:barChart>
      <c:catAx>
        <c:axId val="86255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Idade dos condutores (anos)</a:t>
                </a:r>
              </a:p>
            </c:rich>
          </c:tx>
          <c:layout>
            <c:manualLayout>
              <c:xMode val="edge"/>
              <c:yMode val="edge"/>
              <c:x val="0.41994165381262155"/>
              <c:y val="0.9095915524906498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75584"/>
        <c:crosses val="autoZero"/>
        <c:auto val="1"/>
        <c:lblAlgn val="ctr"/>
        <c:lblOffset val="100"/>
        <c:noMultiLvlLbl val="0"/>
      </c:catAx>
      <c:valAx>
        <c:axId val="8627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25587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 SE'!$A$2</c:f>
              <c:strCache>
                <c:ptCount val="1"/>
                <c:pt idx="0">
                  <c:v>Dia da Semana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'DIA SE'!$B$3:$B$9</c:f>
              <c:strCache>
                <c:ptCount val="7"/>
                <c:pt idx="0">
                  <c:v>Dom</c:v>
                </c:pt>
                <c:pt idx="1">
                  <c:v>Seg</c:v>
                </c:pt>
                <c:pt idx="2">
                  <c:v>Ter</c:v>
                </c:pt>
                <c:pt idx="3">
                  <c:v>Qua</c:v>
                </c:pt>
                <c:pt idx="4">
                  <c:v>Qui</c:v>
                </c:pt>
                <c:pt idx="5">
                  <c:v>Sex</c:v>
                </c:pt>
                <c:pt idx="6">
                  <c:v>Sab</c:v>
                </c:pt>
              </c:strCache>
            </c:strRef>
          </c:cat>
          <c:val>
            <c:numRef>
              <c:f>'DIA SE'!$D$3:$D$9</c:f>
              <c:numCache>
                <c:formatCode>0%</c:formatCode>
                <c:ptCount val="7"/>
                <c:pt idx="0">
                  <c:v>0.23106060606060605</c:v>
                </c:pt>
                <c:pt idx="1">
                  <c:v>0.125</c:v>
                </c:pt>
                <c:pt idx="2">
                  <c:v>0.10606060606060606</c:v>
                </c:pt>
                <c:pt idx="3">
                  <c:v>8.7121212121212127E-2</c:v>
                </c:pt>
                <c:pt idx="4">
                  <c:v>0.12121212121212122</c:v>
                </c:pt>
                <c:pt idx="5">
                  <c:v>0.13257575757575757</c:v>
                </c:pt>
                <c:pt idx="6">
                  <c:v>0.19696969696969696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59456"/>
        <c:axId val="86661376"/>
      </c:barChart>
      <c:catAx>
        <c:axId val="86659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Dias da semana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61376"/>
        <c:crosses val="autoZero"/>
        <c:auto val="1"/>
        <c:lblAlgn val="ctr"/>
        <c:lblOffset val="100"/>
        <c:noMultiLvlLbl val="0"/>
      </c:catAx>
      <c:valAx>
        <c:axId val="8666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59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46843825873418"/>
          <c:y val="4.164094906941182E-2"/>
          <c:w val="0.81224358935969565"/>
          <c:h val="0.7130460124992037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'horario dia se semana'!$Q$2</c:f>
              <c:strCache>
                <c:ptCount val="1"/>
                <c:pt idx="0">
                  <c:v>Meio da Semana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'horario dia se semana'!$T$4:$T$15</c:f>
              <c:strCache>
                <c:ptCount val="12"/>
                <c:pt idx="0">
                  <c:v>00h - 02h</c:v>
                </c:pt>
                <c:pt idx="1">
                  <c:v>02h - 04h</c:v>
                </c:pt>
                <c:pt idx="2">
                  <c:v>04h - 06h</c:v>
                </c:pt>
                <c:pt idx="3">
                  <c:v>06h - 08h</c:v>
                </c:pt>
                <c:pt idx="4">
                  <c:v>08h - 10h</c:v>
                </c:pt>
                <c:pt idx="5">
                  <c:v>10h - 12h</c:v>
                </c:pt>
                <c:pt idx="6">
                  <c:v>12h - 14h</c:v>
                </c:pt>
                <c:pt idx="7">
                  <c:v>14h - 16h</c:v>
                </c:pt>
                <c:pt idx="8">
                  <c:v>16h - 18h</c:v>
                </c:pt>
                <c:pt idx="9">
                  <c:v>18h - 20h</c:v>
                </c:pt>
                <c:pt idx="10">
                  <c:v>20h - 22h</c:v>
                </c:pt>
                <c:pt idx="11">
                  <c:v>22h - 24h</c:v>
                </c:pt>
              </c:strCache>
            </c:strRef>
          </c:cat>
          <c:val>
            <c:numRef>
              <c:f>'horario dia se semana'!$U$4:$U$15</c:f>
              <c:numCache>
                <c:formatCode>0.00%</c:formatCode>
                <c:ptCount val="12"/>
                <c:pt idx="0">
                  <c:v>4.6666666666666669E-2</c:v>
                </c:pt>
                <c:pt idx="1">
                  <c:v>5.3333333333333337E-2</c:v>
                </c:pt>
                <c:pt idx="2">
                  <c:v>6.6666666666666666E-2</c:v>
                </c:pt>
                <c:pt idx="3">
                  <c:v>0.11333333333333333</c:v>
                </c:pt>
                <c:pt idx="4">
                  <c:v>9.3333333333333338E-2</c:v>
                </c:pt>
                <c:pt idx="5">
                  <c:v>0.08</c:v>
                </c:pt>
                <c:pt idx="6">
                  <c:v>4.6666666666666669E-2</c:v>
                </c:pt>
                <c:pt idx="7">
                  <c:v>8.666666666666667E-2</c:v>
                </c:pt>
                <c:pt idx="8">
                  <c:v>8.666666666666667E-2</c:v>
                </c:pt>
                <c:pt idx="9">
                  <c:v>0.11333333333333333</c:v>
                </c:pt>
                <c:pt idx="10">
                  <c:v>0.1</c:v>
                </c:pt>
                <c:pt idx="11">
                  <c:v>0.11333333333333333</c:v>
                </c:pt>
              </c:numCache>
            </c:numRef>
          </c:val>
        </c:ser>
        <c:ser>
          <c:idx val="2"/>
          <c:order val="1"/>
          <c:tx>
            <c:strRef>
              <c:f>'horario dia se semana'!$Q$48</c:f>
              <c:strCache>
                <c:ptCount val="1"/>
                <c:pt idx="0">
                  <c:v>Final da Semana: Sábado e domingo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'horario dia se semana'!$T$50:$T$61</c:f>
              <c:numCache>
                <c:formatCode>0.00%</c:formatCode>
                <c:ptCount val="12"/>
                <c:pt idx="0">
                  <c:v>9.7345132743362831E-2</c:v>
                </c:pt>
                <c:pt idx="1">
                  <c:v>0.11504424778761062</c:v>
                </c:pt>
                <c:pt idx="2">
                  <c:v>8.8495575221238937E-2</c:v>
                </c:pt>
                <c:pt idx="3">
                  <c:v>0.10619469026548672</c:v>
                </c:pt>
                <c:pt idx="4">
                  <c:v>5.3097345132743362E-2</c:v>
                </c:pt>
                <c:pt idx="5">
                  <c:v>6.1946902654867256E-2</c:v>
                </c:pt>
                <c:pt idx="6">
                  <c:v>2.6548672566371681E-2</c:v>
                </c:pt>
                <c:pt idx="7">
                  <c:v>7.0796460176991149E-2</c:v>
                </c:pt>
                <c:pt idx="8">
                  <c:v>0.10619469026548672</c:v>
                </c:pt>
                <c:pt idx="9">
                  <c:v>0.11504424778761062</c:v>
                </c:pt>
                <c:pt idx="10">
                  <c:v>0.10619469026548672</c:v>
                </c:pt>
                <c:pt idx="11">
                  <c:v>5.3097345132743362E-2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682240"/>
        <c:axId val="86700800"/>
      </c:barChart>
      <c:catAx>
        <c:axId val="86682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Horário</a:t>
                </a:r>
              </a:p>
            </c:rich>
          </c:tx>
          <c:layout>
            <c:manualLayout>
              <c:xMode val="edge"/>
              <c:yMode val="edge"/>
              <c:x val="0.50946437900245023"/>
              <c:y val="0.91063781653689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700800"/>
        <c:crosses val="autoZero"/>
        <c:auto val="1"/>
        <c:lblAlgn val="ctr"/>
        <c:lblOffset val="100"/>
        <c:noMultiLvlLbl val="0"/>
      </c:catAx>
      <c:valAx>
        <c:axId val="8670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600"/>
                  <a:t>Percentagem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8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430992155716341"/>
          <c:y val="1.8228632396102059E-2"/>
          <c:w val="0.53231196519944624"/>
          <c:h val="0.14292271089960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12DC6-6DB9-43D3-A490-B96EB3306639}" type="datetimeFigureOut">
              <a:rPr lang="pt-BR" smtClean="0"/>
              <a:t>25/08/2015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BBBA0-FC24-4BED-89A5-6667214CF3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871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BBBA0-FC24-4BED-89A5-6667214CF3A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68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BBBA0-FC24-4BED-89A5-6667214CF3A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414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D1E64-2E67-4434-B53E-36B511E0D346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2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0E-0A0A-4A28-B5E4-034BF49B35E8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09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C61E-04CC-407A-98E8-974B4C0AAB5C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1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70469-1565-43C8-A3CB-ADCAE2CFCE56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87EC4-C1E6-4933-91B7-0F35C218C4F4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50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B45CD-BBAA-40AE-8C16-9F94007EA986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39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2FFC1-BAF8-4CB6-98A1-1AB2F956D28A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01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74660-DED4-4AB5-80BF-F7BD49BC24C7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22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B3BC3-FD54-4E30-8697-BF566552E8BE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2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7411E-C6E4-4405-A0BF-6BEDA383EEF4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391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195A3-FAA9-4BAC-9C26-E7E8C8D3FA81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7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52D9-FE99-4A1B-B69B-AA381DF4CF6C}" type="datetime1">
              <a:rPr lang="en-US" smtClean="0"/>
              <a:t>8/25/2015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8489" y="2612414"/>
            <a:ext cx="9274761" cy="1569252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RAIO X DOS SINISTROS</a:t>
            </a:r>
            <a:br>
              <a:rPr lang="pt-BR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TRÂNSITO NO DF</a:t>
            </a:r>
            <a:endParaRPr lang="pt-BR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880" y="637286"/>
            <a:ext cx="14313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41890" y="573085"/>
            <a:ext cx="291663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2783334" y="5194709"/>
            <a:ext cx="6474007" cy="1444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Bruno Telles, M.Sc.</a:t>
            </a:r>
          </a:p>
          <a:p>
            <a:pPr marL="457200" lvl="1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BR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Juliano Gomes, Dr.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478490" y="4188323"/>
            <a:ext cx="9274761" cy="7317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Criminologia Ambiental</a:t>
            </a:r>
            <a:endParaRPr lang="pt-BR" sz="4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 descr="http://fpciaa.org.br/images/Logos/brasao_PCD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0" y="5376872"/>
            <a:ext cx="90818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613" y="5376872"/>
            <a:ext cx="95791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2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atropelamentos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8" name="Imagem 7" descr="C:\Users\FPCIAA\Downloads\atrop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38" y="841510"/>
            <a:ext cx="10951519" cy="5914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de cantos arredondados 12"/>
          <p:cNvSpPr/>
          <p:nvPr/>
        </p:nvSpPr>
        <p:spPr>
          <a:xfrm>
            <a:off x="2245142" y="3751387"/>
            <a:ext cx="1476627" cy="916866"/>
          </a:xfrm>
          <a:prstGeom prst="roundRect">
            <a:avLst/>
          </a:prstGeom>
          <a:blipFill dpi="0" rotWithShape="1">
            <a:blip r:embed="rId3">
              <a:alphaModFix amt="40000"/>
            </a:blip>
            <a:srcRect/>
            <a:tile tx="0" ty="0" sx="100000" sy="100000" flip="none" algn="tl"/>
          </a:blipFill>
          <a:ln w="698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10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Atropelamentos Rodovias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11" name="Imagem 10" descr="C:\Users\FPCIAA\Downloads\raio de 1000 metro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22" y="841510"/>
            <a:ext cx="10942063" cy="590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81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062" y="3545304"/>
            <a:ext cx="11771289" cy="1542053"/>
          </a:xfrm>
        </p:spPr>
        <p:txBody>
          <a:bodyPr/>
          <a:lstStyle/>
          <a:p>
            <a: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270 ocorrências de</a:t>
            </a:r>
            <a:b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colisão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878" y="1119246"/>
            <a:ext cx="14313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4268" y="1119246"/>
            <a:ext cx="291663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97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colisões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386368124"/>
              </p:ext>
            </p:extLst>
          </p:nvPr>
        </p:nvGraphicFramePr>
        <p:xfrm>
          <a:off x="228899" y="841510"/>
          <a:ext cx="5751095" cy="3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287522"/>
              </p:ext>
            </p:extLst>
          </p:nvPr>
        </p:nvGraphicFramePr>
        <p:xfrm>
          <a:off x="4876161" y="2746736"/>
          <a:ext cx="7180133" cy="3987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949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colisões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61866948"/>
              </p:ext>
            </p:extLst>
          </p:nvPr>
        </p:nvGraphicFramePr>
        <p:xfrm>
          <a:off x="157915" y="841510"/>
          <a:ext cx="6082464" cy="3826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862717"/>
              </p:ext>
            </p:extLst>
          </p:nvPr>
        </p:nvGraphicFramePr>
        <p:xfrm>
          <a:off x="5313686" y="2582779"/>
          <a:ext cx="6725914" cy="4125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7355306" y="1050058"/>
            <a:ext cx="3842083" cy="12279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Velocidade da via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60% - 80km/h</a:t>
            </a:r>
          </a:p>
        </p:txBody>
      </p:sp>
    </p:spTree>
    <p:extLst>
      <p:ext uri="{BB962C8B-B14F-4D97-AF65-F5344CB8AC3E}">
        <p14:creationId xmlns:p14="http://schemas.microsoft.com/office/powerpoint/2010/main" val="143764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colisões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2118611982"/>
              </p:ext>
            </p:extLst>
          </p:nvPr>
        </p:nvGraphicFramePr>
        <p:xfrm>
          <a:off x="200525" y="841509"/>
          <a:ext cx="6328611" cy="4420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66854679"/>
              </p:ext>
            </p:extLst>
          </p:nvPr>
        </p:nvGraphicFramePr>
        <p:xfrm>
          <a:off x="6144126" y="2534653"/>
          <a:ext cx="5911516" cy="4174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55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colisões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5" name="Imagem 4" descr="C:\Users\FPCIAA\Documents\WORK\Projetos Juliano\Fundação de Peritos\Criminologia Ambiental - MPDFT\Segundo relatório\PROJETO TRANSITO MPDFT\COLISAO\COLISA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0" y="841510"/>
            <a:ext cx="10598810" cy="59393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AutoShape 4"/>
          <p:cNvCxnSpPr>
            <a:cxnSpLocks noChangeShapeType="1"/>
          </p:cNvCxnSpPr>
          <p:nvPr/>
        </p:nvCxnSpPr>
        <p:spPr bwMode="auto">
          <a:xfrm flipH="1">
            <a:off x="6317935" y="4572000"/>
            <a:ext cx="692465" cy="784026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4"/>
          <p:cNvCxnSpPr>
            <a:cxnSpLocks noChangeShapeType="1"/>
          </p:cNvCxnSpPr>
          <p:nvPr/>
        </p:nvCxnSpPr>
        <p:spPr bwMode="auto">
          <a:xfrm flipH="1">
            <a:off x="4064019" y="5526505"/>
            <a:ext cx="692465" cy="784026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 flipH="1">
            <a:off x="3596143" y="5433830"/>
            <a:ext cx="692465" cy="784026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4"/>
          <p:cNvCxnSpPr>
            <a:cxnSpLocks noChangeShapeType="1"/>
          </p:cNvCxnSpPr>
          <p:nvPr/>
        </p:nvCxnSpPr>
        <p:spPr bwMode="auto">
          <a:xfrm flipV="1">
            <a:off x="2406316" y="6235686"/>
            <a:ext cx="885029" cy="327845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 flipH="1">
            <a:off x="3009280" y="3537284"/>
            <a:ext cx="692465" cy="784026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AutoShape 4"/>
          <p:cNvCxnSpPr>
            <a:cxnSpLocks noChangeShapeType="1"/>
          </p:cNvCxnSpPr>
          <p:nvPr/>
        </p:nvCxnSpPr>
        <p:spPr bwMode="auto">
          <a:xfrm>
            <a:off x="4022585" y="3304674"/>
            <a:ext cx="533341" cy="914571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4"/>
          <p:cNvCxnSpPr>
            <a:cxnSpLocks noChangeShapeType="1"/>
          </p:cNvCxnSpPr>
          <p:nvPr/>
        </p:nvCxnSpPr>
        <p:spPr bwMode="auto">
          <a:xfrm>
            <a:off x="1593519" y="3096125"/>
            <a:ext cx="713948" cy="74494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781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colisões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7451559" y="841510"/>
            <a:ext cx="3842083" cy="136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 ilícita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do total</a:t>
            </a:r>
          </a:p>
        </p:txBody>
      </p:sp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43854"/>
              </p:ext>
            </p:extLst>
          </p:nvPr>
        </p:nvGraphicFramePr>
        <p:xfrm>
          <a:off x="216563" y="841503"/>
          <a:ext cx="5727555" cy="426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813944"/>
              </p:ext>
            </p:extLst>
          </p:nvPr>
        </p:nvGraphicFramePr>
        <p:xfrm>
          <a:off x="5120776" y="2470484"/>
          <a:ext cx="6933767" cy="4257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439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9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495128" cy="996287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Mapa do “</a:t>
            </a:r>
            <a:r>
              <a:rPr lang="pt-BR" b="1" dirty="0">
                <a:solidFill>
                  <a:srgbClr val="FFC000"/>
                </a:solidFill>
              </a:rPr>
              <a:t>Á</a:t>
            </a:r>
            <a:r>
              <a:rPr lang="pt-BR" b="1" dirty="0" smtClean="0">
                <a:solidFill>
                  <a:srgbClr val="FFC000"/>
                </a:solidFill>
              </a:rPr>
              <a:t>lcool”</a:t>
            </a:r>
            <a:endParaRPr lang="pt-BR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D:\FUNDACAO\Criminal Enviroment\DEnsidades\IMAGENS\alco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32" y="1136033"/>
            <a:ext cx="10506075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ipse 4"/>
          <p:cNvSpPr/>
          <p:nvPr/>
        </p:nvSpPr>
        <p:spPr>
          <a:xfrm>
            <a:off x="2756848" y="3766782"/>
            <a:ext cx="1282890" cy="1583140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55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78174"/>
          </a:xfrm>
        </p:spPr>
        <p:txBody>
          <a:bodyPr/>
          <a:lstStyle/>
          <a:p>
            <a:r>
              <a:rPr lang="pt-BR" dirty="0" smtClean="0">
                <a:solidFill>
                  <a:srgbClr val="FFC000"/>
                </a:solidFill>
              </a:rPr>
              <a:t>Mapa das “drogas ilícitas”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D:\FUNDACAO\Criminal Enviroment\DEnsidades\IMAGENS\drog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23" y="832512"/>
            <a:ext cx="11068735" cy="597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2538484" y="3057099"/>
            <a:ext cx="313898" cy="709683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V="1">
            <a:off x="2456597" y="5114498"/>
            <a:ext cx="272955" cy="584579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2047164" y="3766782"/>
            <a:ext cx="996287" cy="764275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593074" y="4558353"/>
            <a:ext cx="723331" cy="55614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29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>
                <a:solidFill>
                  <a:srgbClr val="FFC000"/>
                </a:solidFill>
              </a:rPr>
              <a:t>Necessidade de Pesquisa </a:t>
            </a:r>
            <a:r>
              <a:rPr lang="pt-BR" dirty="0">
                <a:solidFill>
                  <a:srgbClr val="FFC000"/>
                </a:solidFill>
              </a:rPr>
              <a:t>C</a:t>
            </a:r>
            <a:r>
              <a:rPr lang="pt-BR" dirty="0" smtClean="0">
                <a:solidFill>
                  <a:srgbClr val="FFC000"/>
                </a:solidFill>
              </a:rPr>
              <a:t>ientífica</a:t>
            </a:r>
            <a:endParaRPr lang="pt-BR" dirty="0">
              <a:solidFill>
                <a:srgbClr val="FFC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301" y="2356903"/>
            <a:ext cx="3395515" cy="341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7300" y="2292702"/>
            <a:ext cx="6468647" cy="319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877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</a:rPr>
              <a:t>Dados das ocorrências de 2013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9018" y="2958389"/>
            <a:ext cx="10515600" cy="248706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C000"/>
                </a:solidFill>
              </a:rPr>
              <a:t>Drogas ilícitas detectadas em cerca de 13% do total de ocorrências de 2013 (vítimas);</a:t>
            </a:r>
          </a:p>
          <a:p>
            <a:r>
              <a:rPr lang="pt-BR" b="1" dirty="0" smtClean="0">
                <a:solidFill>
                  <a:srgbClr val="FFC000"/>
                </a:solidFill>
              </a:rPr>
              <a:t>Aumento de 12% em 2012 para 13% em 2013;</a:t>
            </a:r>
          </a:p>
          <a:p>
            <a:r>
              <a:rPr lang="pt-BR" b="1" dirty="0" smtClean="0">
                <a:solidFill>
                  <a:srgbClr val="FFC000"/>
                </a:solidFill>
              </a:rPr>
              <a:t>Perspectiva de alcançar cerca de 25% do total, caso todas as partes façam exame;</a:t>
            </a:r>
          </a:p>
        </p:txBody>
      </p:sp>
    </p:spTree>
    <p:extLst>
      <p:ext uri="{BB962C8B-B14F-4D97-AF65-F5344CB8AC3E}">
        <p14:creationId xmlns:p14="http://schemas.microsoft.com/office/powerpoint/2010/main" val="20835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Conclusão</a:t>
            </a:r>
            <a:endParaRPr lang="pt-B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162171" y="2376223"/>
            <a:ext cx="11784169" cy="1602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lnSpc>
                <a:spcPct val="120000"/>
              </a:lnSpc>
              <a:buClr>
                <a:schemeClr val="accent1">
                  <a:lumMod val="60000"/>
                  <a:lumOff val="40000"/>
                </a:schemeClr>
              </a:buClr>
              <a:buSzPct val="100000"/>
              <a:buNone/>
            </a:pPr>
            <a:r>
              <a:rPr lang="pt-BR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tráfico de drogas é um problema de segurança pública, de saúde pública e, agora, passa a ser um problema de trânsito.</a:t>
            </a:r>
            <a:endParaRPr lang="pt-BR" sz="26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45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85971" y="173968"/>
            <a:ext cx="9274761" cy="1001738"/>
          </a:xfrm>
        </p:spPr>
        <p:txBody>
          <a:bodyPr>
            <a:noAutofit/>
          </a:bodyPr>
          <a:lstStyle/>
          <a:p>
            <a:pPr algn="ctr"/>
            <a:r>
              <a:rPr lang="pt-BR" sz="5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7605" y="2671372"/>
            <a:ext cx="2470061" cy="248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76396" y="2671372"/>
            <a:ext cx="291663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fpciaa.org.br/images/Logos/brasao_PCDF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0" y="5376872"/>
            <a:ext cx="908182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613" y="5376872"/>
            <a:ext cx="957913" cy="1080000"/>
          </a:xfrm>
          <a:prstGeom prst="rect">
            <a:avLst/>
          </a:prstGeom>
        </p:spPr>
      </p:pic>
      <p:pic>
        <p:nvPicPr>
          <p:cNvPr id="3074" name="Picture 2" descr="http://www.camaraempauta.com.br/portal/public/img/general/imagens_upload/_medias/M_38fap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685" y="1801504"/>
            <a:ext cx="5232499" cy="346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0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uno\Downloads\capa_facebook_v1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1" y="1205469"/>
            <a:ext cx="11897112" cy="440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354842" y="2837763"/>
            <a:ext cx="4981433" cy="165576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PEC da Perícia – 325/09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4311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Evolução dos sinistros de trânsito</a:t>
            </a:r>
            <a:endParaRPr lang="pt-B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67424" y="6207384"/>
            <a:ext cx="118962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http://</a:t>
            </a:r>
            <a:r>
              <a:rPr lang="en-US" i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viasseguras.com/os_acidentes/estatisticas/estatisticas_estaduais/estatisticas_de_acidentes_no_distrito_federal/acidentes_no_distrito_federal_estatisticas_do_detran/acidentes_no_distrito_federal_2012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179" y="825759"/>
            <a:ext cx="8104727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9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Coleta de dados</a:t>
            </a:r>
            <a:endParaRPr lang="pt-BR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59097"/>
            <a:ext cx="11784169" cy="5486402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Tendo como ponto de partida os dados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DETRAN/DF, </a:t>
            </a:r>
            <a:r>
              <a:rPr lang="pt-BR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procedeu-se à pesquisa dos seguintes </a:t>
            </a: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documentos</a:t>
            </a:r>
          </a:p>
          <a:p>
            <a:pPr lvl="1" algn="just">
              <a:lnSpc>
                <a:spcPct val="120000"/>
              </a:lnSpc>
            </a:pPr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</a:pPr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Boletim de ocorrência, confeccionado pelas Delegacias Policiais da Polícia Civil do Distrito Federal (PCDF</a:t>
            </a: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</a:pP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</a:pPr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Laudo de Perícia Criminal, produzido pelo Instituto de Criminalística (IC/PCDF</a:t>
            </a: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)</a:t>
            </a:r>
          </a:p>
          <a:p>
            <a:pPr lvl="1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</a:pP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 algn="just">
              <a:lnSpc>
                <a:spcPct val="120000"/>
              </a:lnSpc>
              <a:buClr>
                <a:schemeClr val="accent1">
                  <a:lumMod val="20000"/>
                  <a:lumOff val="80000"/>
                </a:schemeClr>
              </a:buClr>
            </a:pPr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Laudo de Exame de Corpo de Delito, emitido pelo Instituto de Medicina Legal </a:t>
            </a:r>
            <a:r>
              <a:rPr lang="pt-BR" sz="26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Leonídio</a:t>
            </a:r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Ribeiro (IML/PCDF)</a:t>
            </a:r>
          </a:p>
        </p:txBody>
      </p:sp>
    </p:spTree>
    <p:extLst>
      <p:ext uri="{BB962C8B-B14F-4D97-AF65-F5344CB8AC3E}">
        <p14:creationId xmlns:p14="http://schemas.microsoft.com/office/powerpoint/2010/main" val="146935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062" y="3545304"/>
            <a:ext cx="11771289" cy="1542053"/>
          </a:xfrm>
        </p:spPr>
        <p:txBody>
          <a:bodyPr/>
          <a:lstStyle/>
          <a:p>
            <a: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das 121 ocorrências de</a:t>
            </a:r>
            <a:b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4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atropelamento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7878" y="1119246"/>
            <a:ext cx="1431323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4268" y="1119246"/>
            <a:ext cx="2916636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82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atropelamentos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13" name="Gráfic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711144"/>
              </p:ext>
            </p:extLst>
          </p:nvPr>
        </p:nvGraphicFramePr>
        <p:xfrm>
          <a:off x="120308" y="816746"/>
          <a:ext cx="6680696" cy="4008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745528"/>
              </p:ext>
            </p:extLst>
          </p:nvPr>
        </p:nvGraphicFramePr>
        <p:xfrm>
          <a:off x="5430247" y="2718436"/>
          <a:ext cx="6604186" cy="396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6978317" y="841510"/>
            <a:ext cx="5021178" cy="1709185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57% vítimas fez uso de álcool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 masculino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2,3 g/l de álcool no sangue</a:t>
            </a: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344906" y="5148816"/>
            <a:ext cx="5021178" cy="136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Vítimas 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77% masculino</a:t>
            </a:r>
          </a:p>
        </p:txBody>
      </p:sp>
    </p:spTree>
    <p:extLst>
      <p:ext uri="{BB962C8B-B14F-4D97-AF65-F5344CB8AC3E}">
        <p14:creationId xmlns:p14="http://schemas.microsoft.com/office/powerpoint/2010/main" val="235268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15" grpId="0" build="p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atropelamentos</a:t>
            </a:r>
            <a:endParaRPr lang="pt-BR" b="1" dirty="0">
              <a:solidFill>
                <a:srgbClr val="FFC000"/>
              </a:solidFill>
            </a:endParaRPr>
          </a:p>
        </p:txBody>
      </p:sp>
      <p:graphicFrame>
        <p:nvGraphicFramePr>
          <p:cNvPr id="8" name="Gráfic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492419"/>
              </p:ext>
            </p:extLst>
          </p:nvPr>
        </p:nvGraphicFramePr>
        <p:xfrm>
          <a:off x="144372" y="841510"/>
          <a:ext cx="6604184" cy="396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026443" y="1980499"/>
            <a:ext cx="5021178" cy="4741143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semana (não álcool)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8h-10h e 22h-24h</a:t>
            </a: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Durante a semana (álcool)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20h-22h</a:t>
            </a: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de semana (não álcool)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12h-14h</a:t>
            </a: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de semana (álcool)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20h-22h e 0h-4h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4906" y="5148816"/>
            <a:ext cx="5021178" cy="136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Drogas ilícitas 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13% do total (71% homem)</a:t>
            </a:r>
          </a:p>
        </p:txBody>
      </p:sp>
    </p:spTree>
    <p:extLst>
      <p:ext uri="{BB962C8B-B14F-4D97-AF65-F5344CB8AC3E}">
        <p14:creationId xmlns:p14="http://schemas.microsoft.com/office/powerpoint/2010/main" val="15249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atropelamentos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4906" y="5148816"/>
            <a:ext cx="5021178" cy="136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Tonalidade da roupa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3% escura</a:t>
            </a:r>
          </a:p>
        </p:txBody>
      </p:sp>
      <p:graphicFrame>
        <p:nvGraphicFramePr>
          <p:cNvPr id="6" name="Gráfic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74735"/>
              </p:ext>
            </p:extLst>
          </p:nvPr>
        </p:nvGraphicFramePr>
        <p:xfrm>
          <a:off x="136351" y="841499"/>
          <a:ext cx="6604184" cy="396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áfic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466593"/>
              </p:ext>
            </p:extLst>
          </p:nvPr>
        </p:nvGraphicFramePr>
        <p:xfrm>
          <a:off x="5427395" y="2743200"/>
          <a:ext cx="6604184" cy="3962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880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916732" cy="841510"/>
          </a:xfrm>
        </p:spPr>
        <p:txBody>
          <a:bodyPr/>
          <a:lstStyle/>
          <a:p>
            <a:r>
              <a:rPr lang="pt-BR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 dos atropelamentos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7010401" y="435746"/>
            <a:ext cx="5021178" cy="2307454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Velocidade das vias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48% - 80km/h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31% - 60km/h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12% - 40km/h</a:t>
            </a:r>
            <a:endParaRPr lang="pt-BR" sz="2600" dirty="0">
              <a:solidFill>
                <a:schemeClr val="accent1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44906" y="5148816"/>
            <a:ext cx="5021178" cy="1364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pt-BR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Sexo dos condutores</a:t>
            </a:r>
          </a:p>
          <a:p>
            <a:pPr lvl="1" algn="just">
              <a:lnSpc>
                <a:spcPct val="120000"/>
              </a:lnSpc>
            </a:pPr>
            <a:r>
              <a:rPr lang="pt-BR" sz="26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91% masculino</a:t>
            </a:r>
          </a:p>
        </p:txBody>
      </p:sp>
      <p:graphicFrame>
        <p:nvGraphicFramePr>
          <p:cNvPr id="11" name="Gráfic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150526"/>
              </p:ext>
            </p:extLst>
          </p:nvPr>
        </p:nvGraphicFramePr>
        <p:xfrm>
          <a:off x="136349" y="841499"/>
          <a:ext cx="6191666" cy="3715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634314"/>
              </p:ext>
            </p:extLst>
          </p:nvPr>
        </p:nvGraphicFramePr>
        <p:xfrm>
          <a:off x="5947891" y="3068056"/>
          <a:ext cx="6083688" cy="3650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42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1838</TotalTime>
  <Words>426</Words>
  <Application>Microsoft Office PowerPoint</Application>
  <PresentationFormat>Personalizar</PresentationFormat>
  <Paragraphs>98</Paragraphs>
  <Slides>23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RAIO X DOS SINISTROS  DE TRÂNSITO NO DF</vt:lpstr>
      <vt:lpstr>Necessidade de Pesquisa Científica</vt:lpstr>
      <vt:lpstr>Evolução dos sinistros de trânsito</vt:lpstr>
      <vt:lpstr>Coleta de dados</vt:lpstr>
      <vt:lpstr>Análise das 121 ocorrências de atropelamento</vt:lpstr>
      <vt:lpstr>Análise dos atropelamentos</vt:lpstr>
      <vt:lpstr>Análise dos atropelamentos</vt:lpstr>
      <vt:lpstr>Análise dos atropelamentos</vt:lpstr>
      <vt:lpstr>Análise dos atropelamentos</vt:lpstr>
      <vt:lpstr>Análise dos atropelamentos</vt:lpstr>
      <vt:lpstr>Atropelamentos Rodovias</vt:lpstr>
      <vt:lpstr>Análise das 270 ocorrências de colisão</vt:lpstr>
      <vt:lpstr>Análise das colisões</vt:lpstr>
      <vt:lpstr>Análise das colisões</vt:lpstr>
      <vt:lpstr>Análise das colisões</vt:lpstr>
      <vt:lpstr>Análise das colisões</vt:lpstr>
      <vt:lpstr>Análise das colisões</vt:lpstr>
      <vt:lpstr>Mapa do “Álcool”</vt:lpstr>
      <vt:lpstr>Mapa das “drogas ilícitas”</vt:lpstr>
      <vt:lpstr>Dados das ocorrências de 2013</vt:lpstr>
      <vt:lpstr>Conclusão</vt:lpstr>
      <vt:lpstr>Agradecimentos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DA CRIMINOLOGIA AMBIENTAL DOS SINISTROS DE TRÂNSITO COM VÍTIMA FATAL NO DISTRITO FEDERAL</dc:title>
  <dc:creator>FPCIAA</dc:creator>
  <cp:lastModifiedBy>bruno</cp:lastModifiedBy>
  <cp:revision>179</cp:revision>
  <dcterms:created xsi:type="dcterms:W3CDTF">2014-04-25T12:15:32Z</dcterms:created>
  <dcterms:modified xsi:type="dcterms:W3CDTF">2015-08-25T12:07:52Z</dcterms:modified>
</cp:coreProperties>
</file>