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8" r:id="rId2"/>
    <p:sldId id="316" r:id="rId3"/>
    <p:sldId id="289" r:id="rId4"/>
    <p:sldId id="290" r:id="rId5"/>
    <p:sldId id="281" r:id="rId6"/>
    <p:sldId id="300" r:id="rId7"/>
    <p:sldId id="319" r:id="rId8"/>
    <p:sldId id="307" r:id="rId9"/>
    <p:sldId id="308" r:id="rId10"/>
    <p:sldId id="283" r:id="rId11"/>
    <p:sldId id="284" r:id="rId12"/>
    <p:sldId id="310" r:id="rId13"/>
    <p:sldId id="306" r:id="rId14"/>
    <p:sldId id="318" r:id="rId15"/>
    <p:sldId id="30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TP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99" d="100"/>
          <a:sy n="99" d="100"/>
        </p:scale>
        <p:origin x="-16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FD92-5650-734A-95E4-E5B47D2CBE2F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2CF44-0B7E-504C-A5FD-41790F92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45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51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99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5592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144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6484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756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22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74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92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23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5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5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8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8926-9539-4C24-983B-A31ED0F7168B}" type="datetimeFigureOut">
              <a:rPr lang="pt-BR" smtClean="0"/>
              <a:pPr/>
              <a:t>22/06/15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AC9-E09D-4716-BDC4-5AF9F4E055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2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7.jpeg"/><Relationship Id="rId3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9" Type="http://schemas.openxmlformats.org/officeDocument/2006/relationships/image" Target="../media/image23.jpeg"/><Relationship Id="rId50" Type="http://schemas.openxmlformats.org/officeDocument/2006/relationships/image" Target="../media/image54.png"/><Relationship Id="rId51" Type="http://schemas.openxmlformats.org/officeDocument/2006/relationships/image" Target="../media/image55.png"/><Relationship Id="rId52" Type="http://schemas.openxmlformats.org/officeDocument/2006/relationships/image" Target="../media/image56.png"/><Relationship Id="rId53" Type="http://schemas.openxmlformats.org/officeDocument/2006/relationships/image" Target="../media/image5.jpeg"/><Relationship Id="rId40" Type="http://schemas.openxmlformats.org/officeDocument/2006/relationships/image" Target="../media/image44.jpeg"/><Relationship Id="rId41" Type="http://schemas.openxmlformats.org/officeDocument/2006/relationships/image" Target="../media/image45.jpeg"/><Relationship Id="rId42" Type="http://schemas.openxmlformats.org/officeDocument/2006/relationships/image" Target="../media/image46.jpeg"/><Relationship Id="rId43" Type="http://schemas.openxmlformats.org/officeDocument/2006/relationships/image" Target="../media/image47.jpeg"/><Relationship Id="rId44" Type="http://schemas.openxmlformats.org/officeDocument/2006/relationships/image" Target="../media/image48.jpeg"/><Relationship Id="rId45" Type="http://schemas.openxmlformats.org/officeDocument/2006/relationships/image" Target="../media/image49.jpeg"/><Relationship Id="rId46" Type="http://schemas.openxmlformats.org/officeDocument/2006/relationships/image" Target="../media/image50.jpeg"/><Relationship Id="rId47" Type="http://schemas.openxmlformats.org/officeDocument/2006/relationships/image" Target="../media/image51.jpe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30" Type="http://schemas.openxmlformats.org/officeDocument/2006/relationships/image" Target="../media/image34.jpeg"/><Relationship Id="rId31" Type="http://schemas.openxmlformats.org/officeDocument/2006/relationships/image" Target="../media/image35.jpeg"/><Relationship Id="rId32" Type="http://schemas.openxmlformats.org/officeDocument/2006/relationships/image" Target="../media/image36.jpeg"/><Relationship Id="rId33" Type="http://schemas.openxmlformats.org/officeDocument/2006/relationships/image" Target="../media/image37.jpeg"/><Relationship Id="rId34" Type="http://schemas.openxmlformats.org/officeDocument/2006/relationships/image" Target="../media/image38.jpeg"/><Relationship Id="rId35" Type="http://schemas.openxmlformats.org/officeDocument/2006/relationships/image" Target="../media/image39.jpeg"/><Relationship Id="rId36" Type="http://schemas.openxmlformats.org/officeDocument/2006/relationships/image" Target="../media/image40.jpeg"/><Relationship Id="rId37" Type="http://schemas.openxmlformats.org/officeDocument/2006/relationships/image" Target="../media/image41.jpeg"/><Relationship Id="rId38" Type="http://schemas.openxmlformats.org/officeDocument/2006/relationships/image" Target="../media/image42.jpeg"/><Relationship Id="rId39" Type="http://schemas.openxmlformats.org/officeDocument/2006/relationships/image" Target="../media/image43.jpeg"/><Relationship Id="rId20" Type="http://schemas.openxmlformats.org/officeDocument/2006/relationships/image" Target="../media/image24.jpeg"/><Relationship Id="rId21" Type="http://schemas.openxmlformats.org/officeDocument/2006/relationships/image" Target="../media/image25.jpeg"/><Relationship Id="rId22" Type="http://schemas.openxmlformats.org/officeDocument/2006/relationships/image" Target="../media/image26.jpeg"/><Relationship Id="rId23" Type="http://schemas.openxmlformats.org/officeDocument/2006/relationships/image" Target="../media/image27.jpeg"/><Relationship Id="rId24" Type="http://schemas.openxmlformats.org/officeDocument/2006/relationships/image" Target="../media/image28.jpeg"/><Relationship Id="rId25" Type="http://schemas.openxmlformats.org/officeDocument/2006/relationships/image" Target="../media/image29.jpeg"/><Relationship Id="rId26" Type="http://schemas.openxmlformats.org/officeDocument/2006/relationships/image" Target="../media/image30.jpeg"/><Relationship Id="rId27" Type="http://schemas.openxmlformats.org/officeDocument/2006/relationships/image" Target="../media/image31.jpeg"/><Relationship Id="rId28" Type="http://schemas.openxmlformats.org/officeDocument/2006/relationships/image" Target="../media/image32.jpeg"/><Relationship Id="rId29" Type="http://schemas.openxmlformats.org/officeDocument/2006/relationships/image" Target="../media/image3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 rot="20808527">
            <a:off x="94934" y="-192835"/>
            <a:ext cx="5295480" cy="92168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3CDDD"/>
          </a:solidFill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7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4985" y="188912"/>
            <a:ext cx="3463204" cy="277971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 rot="20840837">
            <a:off x="-722929" y="-130395"/>
            <a:ext cx="5295482" cy="92168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1859C"/>
          </a:solidFill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20865516">
            <a:off x="-1638457" y="-121707"/>
            <a:ext cx="5295480" cy="92168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15968"/>
          </a:solidFill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0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4168" y="4365104"/>
            <a:ext cx="2369598" cy="23750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79132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7083" y="1124744"/>
            <a:ext cx="84313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Dragagens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Indispensável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um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programa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permanente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dragagem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aprofundamento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e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manutenção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 com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planejamento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integrado, nacional, de longo prazo, e debatido com a sociedade (transparência)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1 cm = 8 cont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êineres = 100 tons = US$ 8,7 milhões / ano; 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Concessões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= agilizar o processo.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ndulado 7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88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09579" y="1575370"/>
            <a:ext cx="88269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 Poligonais</a:t>
            </a:r>
          </a:p>
          <a:p>
            <a:pPr lvl="1" algn="just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gilizar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adaptação das restantes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undamental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o respeito às diferenças, particularidades e direitos dos bens públicos e dos privados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; 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ABTP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enviou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proposta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e se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colocou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à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disposição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para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participar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estudos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2" algn="just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ndulado 7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578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5011" y="2204864"/>
            <a:ext cx="84634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 Mão de obra avulsa</a:t>
            </a:r>
          </a:p>
          <a:p>
            <a:pPr lvl="1" algn="just"/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pt-B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Retrocessos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da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Lei -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restituição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monopólio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sindicatos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diminuição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produtividade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com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aumento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custo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Brasil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2" algn="just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Elevação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dos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custos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rgbClr val="215968"/>
                </a:solidFill>
              </a:rPr>
              <a:t>em</a:t>
            </a:r>
            <a:r>
              <a:rPr lang="en-US" sz="2000" dirty="0">
                <a:solidFill>
                  <a:srgbClr val="215968"/>
                </a:solidFill>
              </a:rPr>
              <a:t> </a:t>
            </a:r>
            <a:r>
              <a:rPr lang="en-US" sz="2000" dirty="0" err="1">
                <a:solidFill>
                  <a:srgbClr val="215968"/>
                </a:solidFill>
              </a:rPr>
              <a:t>torno</a:t>
            </a:r>
            <a:r>
              <a:rPr lang="en-US" sz="2000" dirty="0">
                <a:solidFill>
                  <a:srgbClr val="215968"/>
                </a:solidFill>
              </a:rPr>
              <a:t> de 20</a:t>
            </a:r>
            <a:r>
              <a:rPr lang="en-US" sz="2000" b="1" dirty="0">
                <a:solidFill>
                  <a:srgbClr val="215968"/>
                </a:solidFill>
              </a:rPr>
              <a:t>%</a:t>
            </a:r>
            <a:r>
              <a:rPr lang="en-US" sz="2000" b="1" dirty="0" smtClean="0">
                <a:solidFill>
                  <a:srgbClr val="215968"/>
                </a:solidFill>
              </a:rPr>
              <a:t>;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215968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215968"/>
                </a:solidFill>
              </a:rPr>
              <a:t>Caminho</a:t>
            </a:r>
            <a:r>
              <a:rPr lang="en-US" sz="2000" dirty="0" smtClean="0">
                <a:solidFill>
                  <a:srgbClr val="215968"/>
                </a:solidFill>
              </a:rPr>
              <a:t> – </a:t>
            </a:r>
            <a:r>
              <a:rPr lang="en-US" sz="2000" dirty="0" err="1" smtClean="0">
                <a:solidFill>
                  <a:srgbClr val="215968"/>
                </a:solidFill>
              </a:rPr>
              <a:t>adequa</a:t>
            </a:r>
            <a:r>
              <a:rPr lang="en-US" sz="2000" dirty="0" err="1" smtClean="0">
                <a:solidFill>
                  <a:srgbClr val="215968"/>
                </a:solidFill>
              </a:rPr>
              <a:t>ção</a:t>
            </a:r>
            <a:r>
              <a:rPr lang="en-US" sz="2000" dirty="0" smtClean="0">
                <a:solidFill>
                  <a:srgbClr val="215968"/>
                </a:solidFill>
              </a:rPr>
              <a:t> do </a:t>
            </a:r>
            <a:r>
              <a:rPr lang="en-US" sz="2000" dirty="0" err="1" smtClean="0">
                <a:solidFill>
                  <a:srgbClr val="215968"/>
                </a:solidFill>
              </a:rPr>
              <a:t>contingente</a:t>
            </a:r>
            <a:r>
              <a:rPr lang="en-US" sz="2000" dirty="0" smtClean="0">
                <a:solidFill>
                  <a:srgbClr val="215968"/>
                </a:solidFill>
              </a:rPr>
              <a:t> com </a:t>
            </a:r>
            <a:r>
              <a:rPr lang="en-US" sz="2000" dirty="0" err="1" smtClean="0">
                <a:solidFill>
                  <a:srgbClr val="215968"/>
                </a:solidFill>
              </a:rPr>
              <a:t>observ</a:t>
            </a:r>
            <a:r>
              <a:rPr lang="en-US" sz="2000" dirty="0" err="1" smtClean="0">
                <a:solidFill>
                  <a:srgbClr val="215968"/>
                </a:solidFill>
              </a:rPr>
              <a:t>ância</a:t>
            </a:r>
            <a:r>
              <a:rPr lang="en-US" sz="2000" dirty="0" smtClean="0">
                <a:solidFill>
                  <a:srgbClr val="215968"/>
                </a:solidFill>
              </a:rPr>
              <a:t> da OIT 13</a:t>
            </a:r>
            <a:r>
              <a:rPr lang="en-US" sz="2000" dirty="0">
                <a:solidFill>
                  <a:srgbClr val="215968"/>
                </a:solidFill>
              </a:rPr>
              <a:t>7</a:t>
            </a:r>
            <a:r>
              <a:rPr lang="en-US" sz="2000" b="1" dirty="0" smtClean="0">
                <a:solidFill>
                  <a:srgbClr val="215968"/>
                </a:solidFill>
              </a:rPr>
              <a:t>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 lvl="2" algn="just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ndulado 7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288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Considerações finais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7730" y="1025930"/>
            <a:ext cx="7812742" cy="505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Redução do custo Brasil por meio de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lvl="3" algn="just">
              <a:lnSpc>
                <a:spcPct val="150000"/>
              </a:lnSpc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Manutenção das obras do PAC (acessos terrestres);</a:t>
            </a:r>
          </a:p>
          <a:p>
            <a:pPr marL="3429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Manutenção do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REPORTO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com isenção de:</a:t>
            </a:r>
          </a:p>
          <a:p>
            <a:pPr marL="0" lvl="3"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		*Mercado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Interno: </a:t>
            </a: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Imposto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sobre Produtos Industrializados –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IPI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– alíquota média de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5% 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(TIPI)</a:t>
            </a: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Contribuição 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PIS/PASEP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– alíquota de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1,65% </a:t>
            </a: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Contribuição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COFINS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 – alíquota de 7,6% </a:t>
            </a: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3"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	ICMS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 – alíquota média – 12%</a:t>
            </a:r>
          </a:p>
          <a:p>
            <a:pPr marL="0" lvl="3" algn="just">
              <a:lnSpc>
                <a:spcPct val="150000"/>
              </a:lnSpc>
            </a:pP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		*Na Importação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pt-BR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Imposto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de Importação – alíquota de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14%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em média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(TEC) </a:t>
            </a: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Imposto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sobre Produtos Industrializados –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IPI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 – alíquota média de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% </a:t>
            </a: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Contribuição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PIS/PASEP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– alíquota de 1,65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  <a:p>
            <a:pPr marL="0" lvl="3" algn="just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	Contribuição  </a:t>
            </a:r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COFINS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– alíquota de 7,6% </a:t>
            </a: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3" algn="just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	ICMS 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alíquota média – 12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  <a:p>
            <a:pPr marL="0" lvl="3" algn="just"/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Reestruturação das Cias Docas – novo modelo de gestão;</a:t>
            </a:r>
          </a:p>
          <a:p>
            <a:pPr marL="0" lvl="3" algn="just">
              <a:lnSpc>
                <a:spcPct val="150000"/>
              </a:lnSpc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Ondulado 6"/>
          <p:cNvSpPr/>
          <p:nvPr/>
        </p:nvSpPr>
        <p:spPr>
          <a:xfrm>
            <a:off x="467544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Ondulado 6"/>
          <p:cNvSpPr/>
          <p:nvPr/>
        </p:nvSpPr>
        <p:spPr>
          <a:xfrm>
            <a:off x="572442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28055" y="6568575"/>
            <a:ext cx="3008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accent5">
                    <a:lumMod val="50000"/>
                  </a:schemeClr>
                </a:solidFill>
              </a:rPr>
              <a:t>Fonte: http://</a:t>
            </a:r>
            <a:r>
              <a:rPr lang="pt-BR" sz="800" b="1" dirty="0" smtClean="0">
                <a:solidFill>
                  <a:schemeClr val="accent5">
                    <a:lumMod val="50000"/>
                  </a:schemeClr>
                </a:solidFill>
              </a:rPr>
              <a:t>www.abratecterminais.org.br/media/cartilha.pdf</a:t>
            </a:r>
            <a:endParaRPr lang="pt-BR" sz="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281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ndulado 26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344">
            <a:off x="695666" y="2238037"/>
            <a:ext cx="2605762" cy="36397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962312" y="1988840"/>
            <a:ext cx="51461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SEGURANÇA JURÍDICA 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TERMINAIS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DE USO PRIVADO – TUP 	</a:t>
            </a: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INSTALAÇÕES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PORTUÁRIAS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ARRENDADAS</a:t>
            </a:r>
          </a:p>
          <a:p>
            <a:pPr lvl="0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ÁREAS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DOS PORTOS ORGANIZADOS – POLIGONAL DO PORTO ORGANIZADO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</a:rPr>
              <a:t>GOVERNANÇA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ADMINISTRAÇÃO PORTUÁRIA</a:t>
            </a:r>
          </a:p>
          <a:p>
            <a:pPr lvl="0"/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CONSELHO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DE AUTORIDADE PORTUÁRIA –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CAP</a:t>
            </a:r>
          </a:p>
          <a:p>
            <a:pPr lvl="0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AGÊNCIA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REGULADORA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PORTUÁRIA</a:t>
            </a:r>
          </a:p>
          <a:p>
            <a:pPr lvl="0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SERVIÇOS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PRATICAGEM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RELAÇÃO </a:t>
            </a:r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</a:rPr>
              <a:t>CAPITAL-TRABALHO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TRABALHO PORTUÁRIO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</a:rPr>
              <a:t>INFRAESTRUTURA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ACESSOS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MARÍTIMOS E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TERRESTRES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ESPELHO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D’ÁGUA – SECRETARIA DO PATRIMÔNIO DA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UNIÃO</a:t>
            </a: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0689" y="1124744"/>
            <a:ext cx="863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chemeClr val="accent5">
                    <a:lumMod val="50000"/>
                  </a:schemeClr>
                </a:solidFill>
              </a:rPr>
              <a:t>“Queremos a manutenção dos avanços obtidos e solução </a:t>
            </a:r>
            <a:r>
              <a:rPr lang="pt-BR" b="1" i="1" smtClean="0">
                <a:solidFill>
                  <a:schemeClr val="accent5">
                    <a:lumMod val="50000"/>
                  </a:schemeClr>
                </a:solidFill>
              </a:rPr>
              <a:t>para óbices que resultam </a:t>
            </a:r>
            <a:r>
              <a:rPr lang="pt-BR" b="1" i="1" dirty="0" smtClean="0">
                <a:solidFill>
                  <a:schemeClr val="accent5">
                    <a:lumMod val="50000"/>
                  </a:schemeClr>
                </a:solidFill>
              </a:rPr>
              <a:t>em entraves aos investimentos”</a:t>
            </a:r>
            <a:endParaRPr lang="pt-BR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0689" y="6199036"/>
            <a:ext cx="417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Disponível em: http:// www.abtp.org.br</a:t>
            </a:r>
            <a:endParaRPr lang="pt-BR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67544" y="44623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Propostas: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99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619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21041282">
            <a:off x="737122" y="-809357"/>
            <a:ext cx="941631" cy="10026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85725" cmpd="dbl">
            <a:noFill/>
            <a:prstDash val="sysDot"/>
          </a:ln>
          <a:scene3d>
            <a:camera prst="orthographicFront"/>
            <a:lightRig rig="threePt" dir="t"/>
          </a:scene3d>
          <a:sp3d prstMaterial="softEdge">
            <a:bevelT w="177800"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rot="21041282">
            <a:off x="482240" y="-1529005"/>
            <a:ext cx="673209" cy="100268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85725" cmpd="dbl">
            <a:noFill/>
            <a:prstDash val="sysDot"/>
          </a:ln>
          <a:scene3d>
            <a:camera prst="orthographicFront"/>
            <a:lightRig rig="threePt" dir="t"/>
          </a:scene3d>
          <a:sp3d prstMaterial="softEdge">
            <a:bevelT w="177800"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rot="21041282">
            <a:off x="-21978" y="-1547204"/>
            <a:ext cx="697902" cy="100268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5725" cmpd="dbl">
            <a:noFill/>
            <a:prstDash val="sysDot"/>
          </a:ln>
          <a:scene3d>
            <a:camera prst="orthographicFront"/>
            <a:lightRig rig="threePt" dir="t"/>
          </a:scene3d>
          <a:sp3d prstMaterial="softEdge">
            <a:bevelT w="177800"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-1044575" y="2997200"/>
            <a:ext cx="4373563" cy="4383088"/>
            <a:chOff x="-1044624" y="2996952"/>
            <a:chExt cx="4373165" cy="4383178"/>
          </a:xfrm>
        </p:grpSpPr>
        <p:sp>
          <p:nvSpPr>
            <p:cNvPr id="2" name="Elipse 1"/>
            <p:cNvSpPr/>
            <p:nvPr/>
          </p:nvSpPr>
          <p:spPr>
            <a:xfrm>
              <a:off x="-514447" y="3466862"/>
              <a:ext cx="3312812" cy="3383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2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 rot="1205947">
              <a:off x="-1044624" y="2996952"/>
              <a:ext cx="4373165" cy="438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25413"/>
            <a:ext cx="34956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651500" y="4365625"/>
            <a:ext cx="2305050" cy="11509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95963" y="4333875"/>
            <a:ext cx="2016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i="1" dirty="0">
                <a:solidFill>
                  <a:srgbClr val="4BACC6">
                    <a:lumMod val="20000"/>
                    <a:lumOff val="80000"/>
                  </a:srgbClr>
                </a:solidFill>
                <a:cs typeface="Arial" charset="0"/>
              </a:rPr>
              <a:t>(55)  21  - 2533.0499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795963" y="4746625"/>
            <a:ext cx="2016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charset="0"/>
              </a:rPr>
              <a:t>WILEN MANTELI</a:t>
            </a:r>
            <a:endParaRPr lang="pt-BR" sz="1600" b="1" i="1" dirty="0">
              <a:solidFill>
                <a:srgbClr val="4BACC6">
                  <a:lumMod val="20000"/>
                  <a:lumOff val="80000"/>
                </a:srgbClr>
              </a:solidFill>
              <a:cs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51500" y="5251450"/>
            <a:ext cx="23764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i="1" dirty="0" err="1" smtClean="0">
                <a:solidFill>
                  <a:srgbClr val="4BACC6">
                    <a:lumMod val="20000"/>
                    <a:lumOff val="80000"/>
                  </a:srgbClr>
                </a:solidFill>
                <a:cs typeface="Arial" charset="0"/>
              </a:rPr>
              <a:t>wmanteli@abtp.org.br</a:t>
            </a:r>
            <a:endParaRPr lang="pt-BR" sz="1600" b="1" i="1" dirty="0">
              <a:solidFill>
                <a:srgbClr val="4BACC6">
                  <a:lumMod val="20000"/>
                  <a:lumOff val="8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29050" y="5977483"/>
            <a:ext cx="5072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23  de Junho 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de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2015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r">
              <a:defRPr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Brasília - DF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44925" y="5301208"/>
            <a:ext cx="5072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Wilen Manteli </a:t>
            </a:r>
            <a:endParaRPr lang="pt-BR" sz="2400" b="1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  <a:p>
            <a:pPr algn="r">
              <a:defRPr/>
            </a:pP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Diretor Presidente- </a:t>
            </a:r>
            <a:r>
              <a:rPr lang="pt-BR" sz="16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A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BTP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 rot="21041282">
            <a:off x="665113" y="-1313412"/>
            <a:ext cx="941631" cy="10026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85725" cmpd="dbl">
            <a:noFill/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77800"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rot="21041282">
            <a:off x="482240" y="-1529005"/>
            <a:ext cx="673209" cy="100268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85725" cmpd="dbl">
            <a:noFill/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77800"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rot="21041282">
            <a:off x="-21978" y="-1547204"/>
            <a:ext cx="697902" cy="100268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5725" cmpd="dbl">
            <a:noFill/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77800"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5134" name="Grupo 2"/>
          <p:cNvGrpSpPr>
            <a:grpSpLocks/>
          </p:cNvGrpSpPr>
          <p:nvPr/>
        </p:nvGrpSpPr>
        <p:grpSpPr bwMode="auto">
          <a:xfrm>
            <a:off x="-1044575" y="2997200"/>
            <a:ext cx="4373563" cy="4383088"/>
            <a:chOff x="-1044624" y="2996952"/>
            <a:chExt cx="4373165" cy="4383178"/>
          </a:xfrm>
        </p:grpSpPr>
        <p:sp>
          <p:nvSpPr>
            <p:cNvPr id="2" name="Elipse 1"/>
            <p:cNvSpPr/>
            <p:nvPr/>
          </p:nvSpPr>
          <p:spPr>
            <a:xfrm>
              <a:off x="-514447" y="3466862"/>
              <a:ext cx="3312812" cy="3383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5138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05947">
              <a:off x="-1044624" y="2996952"/>
              <a:ext cx="4373165" cy="4383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125413"/>
            <a:ext cx="1766888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hape 61"/>
          <p:cNvSpPr/>
          <p:nvPr/>
        </p:nvSpPr>
        <p:spPr>
          <a:xfrm>
            <a:off x="3448214" y="2961919"/>
            <a:ext cx="5487921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r"/>
            <a:r>
              <a:rPr lang="x-none" sz="20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“</a:t>
            </a:r>
            <a:r>
              <a:rPr lang="x-none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Audiência pública da C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omissão de </a:t>
            </a:r>
            <a:r>
              <a:rPr lang="x-none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V</a:t>
            </a:r>
            <a:r>
              <a:rPr lang="pt-BR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iação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 e </a:t>
            </a:r>
            <a:r>
              <a:rPr lang="x-none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T</a:t>
            </a:r>
            <a:r>
              <a:rPr lang="pt-BR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ransportes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 - CVT - </a:t>
            </a:r>
            <a:r>
              <a:rPr lang="x-none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da 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C</a:t>
            </a:r>
            <a:r>
              <a:rPr lang="x-none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âmara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 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dos Deputados</a:t>
            </a:r>
            <a:r>
              <a:rPr lang="x-none" sz="20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j-ea"/>
                <a:cs typeface="Arial" charset="0"/>
                <a:sym typeface="Calibri"/>
              </a:rPr>
              <a:t>"</a:t>
            </a:r>
            <a:endParaRPr lang="x-none" sz="2000" b="1" i="1" dirty="0">
              <a:solidFill>
                <a:schemeClr val="accent5">
                  <a:lumMod val="50000"/>
                </a:schemeClr>
              </a:solidFill>
              <a:latin typeface="Arial" charset="0"/>
              <a:ea typeface="+mj-ea"/>
              <a:cs typeface="Arial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0624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rgbClr val="215968">
              <a:alpha val="15000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4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166687"/>
            <a:ext cx="833438" cy="66992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defRPr sz="4000" b="1">
                <a:ln w="13500">
                  <a:solidFill>
                    <a:srgbClr val="0F1823">
                      <a:alpha val="6500"/>
                    </a:srgbClr>
                  </a:solidFill>
                </a:ln>
                <a:solidFill>
                  <a:srgbClr val="215968">
                    <a:alpha val="95000"/>
                  </a:srgb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000" b="1" dirty="0">
                <a:ln w="13500">
                  <a:solidFill>
                    <a:srgbClr val="0F1823">
                      <a:alpha val="6500"/>
                    </a:srgbClr>
                  </a:solidFill>
                </a:ln>
                <a:solidFill>
                  <a:srgbClr val="215968">
                    <a:alpha val="95000"/>
                  </a:srgbClr>
                </a:solidFill>
              </a:rPr>
              <a:t>A nosso respeito: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594837" y="1067400"/>
            <a:ext cx="1584176" cy="564451"/>
            <a:chOff x="0" y="0"/>
            <a:chExt cx="2068635" cy="597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Shape 66"/>
            <p:cNvSpPr/>
            <p:nvPr/>
          </p:nvSpPr>
          <p:spPr>
            <a:xfrm>
              <a:off x="0" y="0"/>
              <a:ext cx="2068636" cy="597404"/>
            </a:xfrm>
            <a:prstGeom prst="rect">
              <a:avLst/>
            </a:prstGeom>
            <a:solidFill>
              <a:srgbClr val="DBEE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n w="12699">
                    <a:solidFill>
                      <a:srgbClr val="054697"/>
                    </a:solidFill>
                  </a:ln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146301"/>
              <a:ext cx="206863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ln w="12700">
                    <a:solidFill>
                      <a:srgbClr val="215968"/>
                    </a:solidFill>
                  </a:ln>
                  <a:solidFill>
                    <a:srgbClr val="21596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ln w="9525">
                    <a:noFill/>
                  </a:ln>
                  <a:solidFill>
                    <a:srgbClr val="000000"/>
                  </a:solidFill>
                </a:defRPr>
              </a:pPr>
              <a:r>
                <a:rPr sz="2000" dirty="0" err="1">
                  <a:ln w="12700">
                    <a:solidFill>
                      <a:srgbClr val="215968"/>
                    </a:solidFill>
                  </a:ln>
                  <a:solidFill>
                    <a:srgbClr val="215968"/>
                  </a:solidFill>
                </a:rPr>
                <a:t>Missão</a:t>
              </a:r>
              <a:r>
                <a:rPr sz="2000" dirty="0">
                  <a:ln w="12700">
                    <a:solidFill>
                      <a:srgbClr val="215968"/>
                    </a:solidFill>
                  </a:ln>
                  <a:solidFill>
                    <a:srgbClr val="215968"/>
                  </a:solidFill>
                </a:rPr>
                <a:t>:</a:t>
              </a:r>
            </a:p>
          </p:txBody>
        </p:sp>
      </p:grpSp>
      <p:sp>
        <p:nvSpPr>
          <p:cNvPr id="72" name="Shape 72"/>
          <p:cNvSpPr/>
          <p:nvPr/>
        </p:nvSpPr>
        <p:spPr>
          <a:xfrm>
            <a:off x="2483768" y="1103405"/>
            <a:ext cx="6462102" cy="492443"/>
          </a:xfrm>
          <a:prstGeom prst="rect">
            <a:avLst/>
          </a:prstGeom>
          <a:ln>
            <a:no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buClr>
                <a:srgbClr val="002060"/>
              </a:buClr>
              <a:buSzPct val="100000"/>
            </a:pPr>
            <a:r>
              <a:rPr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Mobilizar 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a</a:t>
            </a:r>
            <a:r>
              <a:rPr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s Associad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a</a:t>
            </a:r>
            <a:r>
              <a:rPr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s a contribuírem para a modernização e </a:t>
            </a:r>
            <a:r>
              <a:rPr lang="x-none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 a </a:t>
            </a:r>
            <a:r>
              <a:rPr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  <a:sym typeface="Arial"/>
              </a:rPr>
              <a:t>competitividade do setor portuário nacional</a:t>
            </a:r>
          </a:p>
        </p:txBody>
      </p:sp>
      <p:sp>
        <p:nvSpPr>
          <p:cNvPr id="74" name="Shape 74"/>
          <p:cNvSpPr/>
          <p:nvPr/>
        </p:nvSpPr>
        <p:spPr>
          <a:xfrm>
            <a:off x="434683" y="1842015"/>
            <a:ext cx="8385789" cy="4683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Constituída em 1989;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000" b="1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82</a:t>
            </a:r>
            <a:r>
              <a:rPr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empresa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titulares de 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mais de </a:t>
            </a:r>
            <a:r>
              <a:rPr lang="x-none" sz="2000" b="1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terminais </a:t>
            </a:r>
            <a:r>
              <a:rPr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e instalações portuárias </a:t>
            </a:r>
            <a:r>
              <a:rPr sz="2000" b="1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privadas</a:t>
            </a:r>
            <a:r>
              <a:rPr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sz="2000" b="1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públicas</a:t>
            </a:r>
            <a:r>
              <a:rPr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x-none" sz="2000" dirty="0" smtClean="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42.700 empregos;</a:t>
            </a:r>
            <a:endParaRPr sz="2000" dirty="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000" b="1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r>
              <a:rPr sz="2000" b="1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de toda a carga movimentada nos portos brasileiros;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Participou ativamente das Leis 8.630/1993 e 12.815/2013; </a:t>
            </a:r>
            <a:endParaRPr lang="x-none" sz="2000" dirty="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arceira </a:t>
            </a:r>
            <a:r>
              <a:rPr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do Governo </a:t>
            </a:r>
            <a:r>
              <a:rPr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Federal</a:t>
            </a:r>
            <a:r>
              <a:rPr lang="x-none"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no desenvolvimento do setor;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x-none" sz="2000" b="1" u="sng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Bandeiras: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coalisão empresarial e liberdade de empreender, contratar, operar. Convivência construtiva entre privados e arrendados no setor. Desenvolvimento do setor</a:t>
            </a:r>
            <a:r>
              <a:rPr lang="pt-BR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– foco no cliente do </a:t>
            </a:r>
            <a:r>
              <a:rPr lang="pt-BR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orto e </a:t>
            </a:r>
            <a:r>
              <a:rPr lang="pt-BR" sz="2000" dirty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pt-BR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edução </a:t>
            </a:r>
            <a:r>
              <a:rPr lang="x-none" sz="2000" dirty="0" smtClean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custo Brasil</a:t>
            </a:r>
            <a:endParaRPr sz="2000" dirty="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0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ndulado 63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79511" y="5517231"/>
            <a:ext cx="317501" cy="182340"/>
          </a:xfrm>
          <a:prstGeom prst="rect">
            <a:avLst/>
          </a:prstGeom>
          <a:solidFill>
            <a:srgbClr val="DCE6F2"/>
          </a:solidFill>
          <a:ln>
            <a:solidFill>
              <a:srgbClr val="DCE6F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82" name="Shape 82"/>
          <p:cNvSpPr/>
          <p:nvPr/>
        </p:nvSpPr>
        <p:spPr>
          <a:xfrm>
            <a:off x="179511" y="5810918"/>
            <a:ext cx="317501" cy="182340"/>
          </a:xfrm>
          <a:prstGeom prst="rect">
            <a:avLst/>
          </a:prstGeom>
          <a:ln>
            <a:solidFill>
              <a:srgbClr val="DCE6F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BFBFBF"/>
                </a:solidFill>
              </a:rPr>
              <a:t>2.</a:t>
            </a:r>
          </a:p>
        </p:txBody>
      </p:sp>
      <p:sp>
        <p:nvSpPr>
          <p:cNvPr id="83" name="Shape 83"/>
          <p:cNvSpPr/>
          <p:nvPr/>
        </p:nvSpPr>
        <p:spPr>
          <a:xfrm>
            <a:off x="179511" y="6098256"/>
            <a:ext cx="317501" cy="182340"/>
          </a:xfrm>
          <a:prstGeom prst="rect">
            <a:avLst/>
          </a:prstGeom>
          <a:ln>
            <a:solidFill>
              <a:srgbClr val="DCE6F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BFBFBF"/>
                </a:solidFill>
              </a:rPr>
              <a:t>3.</a:t>
            </a:r>
          </a:p>
        </p:txBody>
      </p:sp>
      <p:pic>
        <p:nvPicPr>
          <p:cNvPr id="87" name="image3.jpeg" descr="Z:\ABTP\GERENCIA DE PROCESSOS\COMUNICAÇÃO\LOGOS\logo dos associados da ABTP\ADMlogo2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5307012"/>
            <a:ext cx="681038" cy="630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4.jpeg" descr="Z:\ABTP\GERENCIA DE PROCESSOS\COMUNICAÇÃO\LOGOS\logo dos associados da ABTP\ALBRA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350" y="4162425"/>
            <a:ext cx="984250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5.jpeg" descr="Z:\ABTP\GERENCIA DE PROCESSOS\COMUNICAÇÃO\LOGOS\logo dos associados da ABTP\alianç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3712" y="4370387"/>
            <a:ext cx="927102" cy="276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3.png" descr="Z:\ABTP\GERENCIA DE PROCESSOS\COMUNICAÇÃO\LOGOS\logo dos associados da ABTP\Alunorte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75500" y="4445000"/>
            <a:ext cx="803275" cy="33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6.jpeg" descr="Z:\ABTP\GERENCIA DE PROCESSOS\COMUNICAÇÃO\LOGOS\logo dos associados da ABTP\Braskem S.A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68750" y="3225800"/>
            <a:ext cx="10922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7.jpeg" descr="Z:\ABTP\GERENCIA DE PROCESSOS\COMUNICAÇÃO\LOGOS\logo dos associados da ABTP\Cadam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6475" y="5386387"/>
            <a:ext cx="1098550" cy="434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8.jpeg" descr="Z:\ABTP\GERENCIA DE PROCESSOS\COMUNICAÇÃO\LOGOS\logo dos associados da ABTP\Caramuru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2138" y="3897312"/>
            <a:ext cx="938214" cy="430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9.jpeg" descr="Z:\ABTP\GERENCIA DE PROCESSOS\COMUNICAÇÃO\LOGOS\logo dos associados da ABTP\cenibra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20272" y="5805263"/>
            <a:ext cx="642940" cy="63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10.jpeg" descr="Z:\ABTP\GERENCIA DE PROCESSOS\COMUNICAÇÃO\LOGOS\logo dos associados da ABTP\Centro Sul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50063" y="4981575"/>
            <a:ext cx="596902" cy="523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11.jpeg" descr="Z:\ABTP\GERENCIA DE PROCESSOS\COMUNICAÇÃO\LOGOS\logo dos associados da ABTP\Chibatão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64250" y="3427412"/>
            <a:ext cx="1755775" cy="295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12.jpeg" descr="Z:\ABTP\GERENCIA DE PROCESSOS\COMUNICAÇÃO\LOGOS\logo dos associados da ABTP\coamo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83375" y="2917825"/>
            <a:ext cx="985838" cy="312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4.jpeg" descr="Z:\ABTP\GERENCIA DE PROCESSOS\COMUNICAÇÃO\LOGOS\logo dos associados da ABTP\cotriguaçu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7544" y="6093296"/>
            <a:ext cx="803277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5.jpeg" descr="Z:\ABTP\GERENCIA DE PROCESSOS\COMUNICAÇÃO\LOGOS\logo dos associados da ABTP\csn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599112" y="3967162"/>
            <a:ext cx="714377" cy="319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7.jpeg" descr="Z:\ABTP\GERENCIA DE PROCESSOS\COMUNICAÇÃO\LOGOS\logo dos associados da ABTP\ETH. Bioenergia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547664" y="4797152"/>
            <a:ext cx="701675" cy="401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8.jpeg" descr="Z:\ABTP\GERENCIA DE PROCESSOS\COMUNICAÇÃO\LOGOS\logo dos associados da ABTP\Fischer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139952" y="1484784"/>
            <a:ext cx="745605" cy="30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19.jpeg" descr="Z:\ABTP\GERENCIA DE PROCESSOS\COMUNICAÇÃO\LOGOS\logo dos associados da ABTP\fosfértil . ultrafétil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651500" y="5519737"/>
            <a:ext cx="658813" cy="493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20.jpeg" descr="Z:\ABTP\GERENCIA DE PROCESSOS\COMUNICAÇÃO\LOGOS\logo dos associados da ABTP\Gerdau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788024" y="1484784"/>
            <a:ext cx="1362974" cy="433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21.jpeg" descr="Z:\ABTP\GERENCIA DE PROCESSOS\COMUNICAÇÃO\LOGOS\logo dos associados da ABTP\Grupo Rodrimar.JP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565775" y="4657725"/>
            <a:ext cx="998538" cy="552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22.jpeg" descr="Z:\ABTP\GERENCIA DE PROCESSOS\COMUNICAÇÃO\LOGOS\logo dos associados da ABTP\hermasa - grupo maggi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33725" y="4833937"/>
            <a:ext cx="935038" cy="4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23.jpeg" descr="Z:\ABTP\GERENCIA DE PROCESSOS\COMUNICAÇÃO\LOGOS\logo dos associados da ABTP\imerys.JPG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937000" y="3736975"/>
            <a:ext cx="1052513" cy="395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4.jpeg" descr="Z:\ABTP\GERENCIA DE PROCESSOS\COMUNICAÇÃO\LOGOS\logo dos associados da ABTP\intermarítima.JPG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619672" y="1412776"/>
            <a:ext cx="1039814" cy="37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26.jpeg" descr="Z:\ABTP\GERENCIA DE PROCESSOS\COMUNICAÇÃO\LOGOS\logo dos associados da ABTP\llx.JPG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3995935" y="6093295"/>
            <a:ext cx="823915" cy="473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27.jpeg" descr="Z:\ABTP\GERENCIA DE PROCESSOS\COMUNICAÇÃO\LOGOS\logo dos associados da ABTP\logo_cargill[1].jpg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281112" y="4029075"/>
            <a:ext cx="1202656" cy="552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8.jpeg" descr="Z:\ABTP\GERENCIA DE PROCESSOS\COMUNICAÇÃO\LOGOS\logo dos associados da ABTP\louis dreyfus commodities.JPG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6303962" y="2276475"/>
            <a:ext cx="1368427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29.jpeg" descr="Z:\ABTP\GERENCIA DE PROCESSOS\COMUNICAÇÃO\LOGOS\logo dos associados da ABTP\Mosaic Fospar.JPG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98437" y="3933825"/>
            <a:ext cx="1028701" cy="47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30.jpeg" descr="Z:\ABTP\GERENCIA DE PROCESSOS\COMUNICAÇÃO\LOGOS\logo dos associados da ABTP\MRN.JPG"/>
          <p:cNvPicPr/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2314575" y="6038850"/>
            <a:ext cx="1498600" cy="315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1.jpeg" descr="Z:\ABTP\GERENCIA DE PROCESSOS\COMUNICAÇÃO\LOGOS\logo dos associados da ABTP\porto pontal.JPG"/>
          <p:cNvPicPr/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956376" y="5661247"/>
            <a:ext cx="914402" cy="519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32.jpeg" descr="Z:\ABTP\GERENCIA DE PROCESSOS\COMUNICAÇÃO\LOGOS\logo dos associados da ABTP\portocel.JPG"/>
          <p:cNvPicPr/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7928257" y="4881562"/>
            <a:ext cx="1012543" cy="563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33.jpeg" descr="Z:\ABTP\GERENCIA DE PROCESSOS\COMUNICAÇÃO\LOGOS\logo dos associados da ABTP\portonave.JPG"/>
          <p:cNvPicPr/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236538" y="4573587"/>
            <a:ext cx="866776" cy="66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34.jpeg" descr="Z:\ABTP\GERENCIA DE PROCESSOS\COMUNICAÇÃO\LOGOS\logo dos associados da ABTP\samarco.JPG"/>
          <p:cNvPicPr/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1930400" y="2524125"/>
            <a:ext cx="1838325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35.jpeg" descr="Z:\ABTP\GERENCIA DE PROCESSOS\COMUNICAÇÃO\LOGOS\logo dos associados da ABTP\Santos Brasil.JPG"/>
          <p:cNvPicPr/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5076056" y="2060848"/>
            <a:ext cx="752475" cy="59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36.jpeg" descr="Z:\ABTP\GERENCIA DE PROCESSOS\COMUNICAÇÃO\LOGOS\logo dos associados da ABTP\Seara.JPG"/>
          <p:cNvPicPr/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8059738" y="3216275"/>
            <a:ext cx="850902" cy="55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38.jpeg" descr="Z:\ABTP\GERENCIA DE PROCESSOS\COMUNICAÇÃO\LOGOS\logo dos associados da ABTP\super terminais.JPG"/>
          <p:cNvPicPr/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5230814" y="6312695"/>
            <a:ext cx="1270000" cy="363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39.jpeg" descr="Z:\ABTP\GERENCIA DE PROCESSOS\COMUNICAÇÃO\LOGOS\logo dos associados da ABTP\tecon salvador.JPG"/>
          <p:cNvPicPr/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5070475" y="2952750"/>
            <a:ext cx="1057275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40.jpeg" descr="Z:\ABTP\GERENCIA DE PROCESSOS\COMUNICAÇÃO\LOGOS\logo dos associados da ABTP\tecon suape.JPG"/>
          <p:cNvPicPr/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230188" y="5449887"/>
            <a:ext cx="1752601" cy="563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41.jpeg" descr="Z:\ABTP\GERENCIA DE PROCESSOS\COMUNICAÇÃO\LOGOS\logo dos associados da ABTP\termasa.JPG"/>
          <p:cNvPicPr/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215900" y="2601913"/>
            <a:ext cx="1373188" cy="4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42.jpeg" descr="Z:\ABTP\GERENCIA DE PROCESSOS\COMUNICAÇÃO\LOGOS\logo dos associados da ABTP\Terminais Ponta do Félix.JPG"/>
          <p:cNvPicPr/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8001000" y="2414588"/>
            <a:ext cx="881063" cy="555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43.jpeg" descr="Z:\ABTP\GERENCIA DE PROCESSOS\COMUNICAÇÃO\LOGOS\logo dos associados da ABTP\TESC.JPG"/>
          <p:cNvPicPr/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149225" y="1941513"/>
            <a:ext cx="1458913" cy="52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44.jpeg" descr="Z:\ABTP\GERENCIA DE PROCESSOS\COMUNICAÇÃO\LOGOS\logo dos associados da ABTP\transpetro.JPG"/>
          <p:cNvPicPr/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2771800" y="1412776"/>
            <a:ext cx="1319213" cy="35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45.jpeg" descr="Z:\ABTP\GERENCIA DE PROCESSOS\COMUNICAÇÃO\LOGOS\logo dos associados da ABTP\triunfo.JPG"/>
          <p:cNvPicPr/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4068762" y="4740275"/>
            <a:ext cx="1206502" cy="354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46.jpeg" descr="Z:\ABTP\GERENCIA DE PROCESSOS\COMUNICAÇÃO\LOGOS\logo dos associados da ABTP\ultracargo.JPG"/>
          <p:cNvPicPr/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2267744" y="2924944"/>
            <a:ext cx="1368152" cy="576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47.jpeg" descr="Z:\ABTP\GERENCIA DE PROCESSOS\COMUNICAÇÃO\LOGOS\logo dos associados da ABTP\Valesul.JPG"/>
          <p:cNvPicPr/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7716838" y="1395412"/>
            <a:ext cx="1149352" cy="349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9.jpeg" descr="Z:\ABTP\GERENCIA DE PROCESSOS\COMUNICAÇÃO\LOGOS\logo dos associados da ABTP\Yara.JPG"/>
          <p:cNvPicPr/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8172400" y="4005064"/>
            <a:ext cx="679451" cy="65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50.jpeg" descr="http://oilrotterdam.vopak.com/Vopak_logo_gestapeld.jpg"/>
          <p:cNvPicPr/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4181475" y="2570163"/>
            <a:ext cx="563563" cy="358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51.jpeg" descr="C:\Users\lguerise\AppData\Local\Microsoft\Windows\Temporary Internet Files\Content.Outlook\G5FYF322\af_logo ecoporto_santos.jpg"/>
          <p:cNvPicPr/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251518" y="3212975"/>
            <a:ext cx="1496413" cy="651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Logo Deicmar.jpg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1512168" cy="435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156176" y="1772816"/>
            <a:ext cx="1080120" cy="534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699792" y="3356991"/>
            <a:ext cx="1080120" cy="76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7504" y="1484784"/>
            <a:ext cx="1276656" cy="299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123728" y="1844824"/>
            <a:ext cx="864096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156176" y="908720"/>
            <a:ext cx="1371476" cy="1371476"/>
          </a:xfrm>
          <a:prstGeom prst="rect">
            <a:avLst/>
          </a:prstGeom>
        </p:spPr>
      </p:pic>
      <p:sp>
        <p:nvSpPr>
          <p:cNvPr id="61" name="Shape 63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rgbClr val="215968">
              <a:alpha val="15000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2" name="image2.jpeg"/>
          <p:cNvPicPr/>
          <p:nvPr/>
        </p:nvPicPr>
        <p:blipFill>
          <a:blip r:embed="rId53">
            <a:extLst/>
          </a:blip>
          <a:stretch>
            <a:fillRect/>
          </a:stretch>
        </p:blipFill>
        <p:spPr>
          <a:xfrm>
            <a:off x="203200" y="166687"/>
            <a:ext cx="833438" cy="66992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5"/>
          <p:cNvSpPr/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defRPr sz="4000" b="1">
                <a:ln w="13500">
                  <a:solidFill>
                    <a:srgbClr val="0F1823">
                      <a:alpha val="6500"/>
                    </a:srgbClr>
                  </a:solidFill>
                </a:ln>
                <a:solidFill>
                  <a:srgbClr val="215968">
                    <a:alpha val="95000"/>
                  </a:srgb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lang="pt-BR" sz="4000" b="1" dirty="0" smtClean="0">
                <a:ln w="13500">
                  <a:solidFill>
                    <a:srgbClr val="0F1823">
                      <a:alpha val="6500"/>
                    </a:srgbClr>
                  </a:solidFill>
                </a:ln>
                <a:solidFill>
                  <a:srgbClr val="215968">
                    <a:alpha val="95000"/>
                  </a:srgbClr>
                </a:solidFill>
              </a:rPr>
              <a:t>Representatividade</a:t>
            </a:r>
            <a:r>
              <a:rPr sz="4000" b="1" dirty="0" smtClean="0">
                <a:ln w="13500">
                  <a:solidFill>
                    <a:srgbClr val="0F1823">
                      <a:alpha val="6500"/>
                    </a:srgbClr>
                  </a:solidFill>
                </a:ln>
                <a:solidFill>
                  <a:srgbClr val="215968">
                    <a:alpha val="95000"/>
                  </a:srgbClr>
                </a:solidFill>
              </a:rPr>
              <a:t>:</a:t>
            </a:r>
            <a:endParaRPr sz="4000" b="1" dirty="0">
              <a:ln w="13500">
                <a:solidFill>
                  <a:srgbClr val="0F1823">
                    <a:alpha val="6500"/>
                  </a:srgbClr>
                </a:solidFill>
              </a:ln>
              <a:solidFill>
                <a:srgbClr val="215968">
                  <a:alpha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44479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4593" y="1772816"/>
            <a:ext cx="84165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Terminais Privados - TUP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Portaria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SPU 404/2012</a:t>
            </a:r>
          </a:p>
          <a:p>
            <a:pPr algn="just"/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Cobrança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pelo uso dos espaços físicos sobre águas públicas.</a:t>
            </a:r>
          </a:p>
          <a:p>
            <a:pPr algn="just"/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Art. 35 do Decreto nº 8.033/2013 e Portaria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SEP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110/2013</a:t>
            </a:r>
          </a:p>
          <a:p>
            <a:pPr algn="just"/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Limitação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as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expansões dentro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e fora dos PO;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Anúncios Públicos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Para novos investimentos e expansões</a:t>
            </a:r>
          </a:p>
          <a:p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arantias de Execução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Nos contratos de Adesão (adaptados e novos)</a:t>
            </a: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Ondulado 6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125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268760"/>
            <a:ext cx="84165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Arrendamentos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/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Falta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agilidade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na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análise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dos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pedidos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reequilíbrios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contratos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antecipações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prorrogações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(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contratos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desde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2011)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TIR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realista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segmentada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Contratos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por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adaptar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com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reequilíbrio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solução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alçada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Poder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Executivo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Licitações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áreas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riorizar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áreas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“greenfield” e/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ociosas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Buscar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solução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215968"/>
                </a:solidFill>
              </a:rPr>
              <a:t>pragm</a:t>
            </a:r>
            <a:r>
              <a:rPr lang="en-US" sz="2000" dirty="0" err="1" smtClean="0">
                <a:solidFill>
                  <a:srgbClr val="215968"/>
                </a:solidFill>
              </a:rPr>
              <a:t>ática</a:t>
            </a:r>
            <a:r>
              <a:rPr lang="en-US" sz="2000" dirty="0" smtClean="0">
                <a:solidFill>
                  <a:srgbClr val="215968"/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contratos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pré-93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7" name="Ondulado 6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46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ulado 1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443">
            <a:off x="419716" y="1307986"/>
            <a:ext cx="1876527" cy="14073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908" y="2415359"/>
            <a:ext cx="5472608" cy="361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1"/>
          <p:cNvSpPr txBox="1">
            <a:spLocks/>
          </p:cNvSpPr>
          <p:nvPr/>
        </p:nvSpPr>
        <p:spPr>
          <a:xfrm>
            <a:off x="231108" y="3400452"/>
            <a:ext cx="23005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600" b="1" spc="-1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BLOCO 1 – F ASE </a:t>
            </a:r>
            <a:r>
              <a:rPr lang="pt-BR" dirty="0" smtClean="0"/>
              <a:t>2</a:t>
            </a:r>
          </a:p>
          <a:p>
            <a:r>
              <a:rPr lang="pt-BR" dirty="0" smtClean="0"/>
              <a:t>Terminal de Granel Líquido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O Anúncio foi da área operacional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761934" y="6036860"/>
            <a:ext cx="2026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</a:rPr>
              <a:t>Santos – Ilha Barnabé</a:t>
            </a:r>
            <a:endParaRPr lang="pt-BR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67613" y="1068937"/>
            <a:ext cx="633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Novos Anúncios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! 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o Explicativo 2 9"/>
          <p:cNvSpPr/>
          <p:nvPr/>
        </p:nvSpPr>
        <p:spPr>
          <a:xfrm flipH="1">
            <a:off x="2810763" y="1702586"/>
            <a:ext cx="1440160" cy="6181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9039"/>
              <a:gd name="adj6" fmla="val -21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Operacional – PRÉ 93</a:t>
            </a:r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 Explicativo 2 22"/>
          <p:cNvSpPr/>
          <p:nvPr/>
        </p:nvSpPr>
        <p:spPr>
          <a:xfrm>
            <a:off x="6804382" y="1702586"/>
            <a:ext cx="1440160" cy="6181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1076"/>
              <a:gd name="adj6" fmla="val -178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Disponível desde 2013 </a:t>
            </a:r>
          </a:p>
        </p:txBody>
      </p:sp>
      <p:sp>
        <p:nvSpPr>
          <p:cNvPr id="13" name="Retângulo 12"/>
          <p:cNvSpPr/>
          <p:nvPr/>
        </p:nvSpPr>
        <p:spPr>
          <a:xfrm rot="20949150">
            <a:off x="6138900" y="3294790"/>
            <a:ext cx="1291680" cy="1892335"/>
          </a:xfrm>
          <a:custGeom>
            <a:avLst/>
            <a:gdLst>
              <a:gd name="connsiteX0" fmla="*/ 0 w 1291680"/>
              <a:gd name="connsiteY0" fmla="*/ 0 h 1814653"/>
              <a:gd name="connsiteX1" fmla="*/ 1291680 w 1291680"/>
              <a:gd name="connsiteY1" fmla="*/ 0 h 1814653"/>
              <a:gd name="connsiteX2" fmla="*/ 1291680 w 1291680"/>
              <a:gd name="connsiteY2" fmla="*/ 1814653 h 1814653"/>
              <a:gd name="connsiteX3" fmla="*/ 0 w 1291680"/>
              <a:gd name="connsiteY3" fmla="*/ 1814653 h 1814653"/>
              <a:gd name="connsiteX4" fmla="*/ 0 w 1291680"/>
              <a:gd name="connsiteY4" fmla="*/ 0 h 1814653"/>
              <a:gd name="connsiteX0" fmla="*/ 0 w 1291680"/>
              <a:gd name="connsiteY0" fmla="*/ 0 h 1814653"/>
              <a:gd name="connsiteX1" fmla="*/ 1280322 w 1291680"/>
              <a:gd name="connsiteY1" fmla="*/ 370238 h 1814653"/>
              <a:gd name="connsiteX2" fmla="*/ 1291680 w 1291680"/>
              <a:gd name="connsiteY2" fmla="*/ 1814653 h 1814653"/>
              <a:gd name="connsiteX3" fmla="*/ 0 w 1291680"/>
              <a:gd name="connsiteY3" fmla="*/ 1814653 h 1814653"/>
              <a:gd name="connsiteX4" fmla="*/ 0 w 1291680"/>
              <a:gd name="connsiteY4" fmla="*/ 0 h 1814653"/>
              <a:gd name="connsiteX0" fmla="*/ 0 w 1291680"/>
              <a:gd name="connsiteY0" fmla="*/ 0 h 1814684"/>
              <a:gd name="connsiteX1" fmla="*/ 1280322 w 1291680"/>
              <a:gd name="connsiteY1" fmla="*/ 370238 h 1814684"/>
              <a:gd name="connsiteX2" fmla="*/ 1291680 w 1291680"/>
              <a:gd name="connsiteY2" fmla="*/ 1814653 h 1814684"/>
              <a:gd name="connsiteX3" fmla="*/ 83333 w 1291680"/>
              <a:gd name="connsiteY3" fmla="*/ 1686209 h 1814684"/>
              <a:gd name="connsiteX4" fmla="*/ 0 w 1291680"/>
              <a:gd name="connsiteY4" fmla="*/ 1814653 h 1814684"/>
              <a:gd name="connsiteX5" fmla="*/ 0 w 1291680"/>
              <a:gd name="connsiteY5" fmla="*/ 0 h 1814684"/>
              <a:gd name="connsiteX0" fmla="*/ 0 w 1291680"/>
              <a:gd name="connsiteY0" fmla="*/ 0 h 1814684"/>
              <a:gd name="connsiteX1" fmla="*/ 1193334 w 1291680"/>
              <a:gd name="connsiteY1" fmla="*/ 435500 h 1814684"/>
              <a:gd name="connsiteX2" fmla="*/ 1291680 w 1291680"/>
              <a:gd name="connsiteY2" fmla="*/ 1814653 h 1814684"/>
              <a:gd name="connsiteX3" fmla="*/ 83333 w 1291680"/>
              <a:gd name="connsiteY3" fmla="*/ 1686209 h 1814684"/>
              <a:gd name="connsiteX4" fmla="*/ 0 w 1291680"/>
              <a:gd name="connsiteY4" fmla="*/ 1814653 h 1814684"/>
              <a:gd name="connsiteX5" fmla="*/ 0 w 1291680"/>
              <a:gd name="connsiteY5" fmla="*/ 0 h 1814684"/>
              <a:gd name="connsiteX0" fmla="*/ 0 w 1291680"/>
              <a:gd name="connsiteY0" fmla="*/ 0 h 1814684"/>
              <a:gd name="connsiteX1" fmla="*/ 1193334 w 1291680"/>
              <a:gd name="connsiteY1" fmla="*/ 435500 h 1814684"/>
              <a:gd name="connsiteX2" fmla="*/ 1291680 w 1291680"/>
              <a:gd name="connsiteY2" fmla="*/ 1814653 h 1814684"/>
              <a:gd name="connsiteX3" fmla="*/ 83333 w 1291680"/>
              <a:gd name="connsiteY3" fmla="*/ 1686209 h 1814684"/>
              <a:gd name="connsiteX4" fmla="*/ 0 w 1291680"/>
              <a:gd name="connsiteY4" fmla="*/ 1814653 h 1814684"/>
              <a:gd name="connsiteX5" fmla="*/ 0 w 1291680"/>
              <a:gd name="connsiteY5" fmla="*/ 0 h 1814684"/>
              <a:gd name="connsiteX0" fmla="*/ 0 w 1291680"/>
              <a:gd name="connsiteY0" fmla="*/ 0 h 1814684"/>
              <a:gd name="connsiteX1" fmla="*/ 1193334 w 1291680"/>
              <a:gd name="connsiteY1" fmla="*/ 435500 h 1814684"/>
              <a:gd name="connsiteX2" fmla="*/ 1291680 w 1291680"/>
              <a:gd name="connsiteY2" fmla="*/ 1814653 h 1814684"/>
              <a:gd name="connsiteX3" fmla="*/ 83333 w 1291680"/>
              <a:gd name="connsiteY3" fmla="*/ 1686209 h 1814684"/>
              <a:gd name="connsiteX4" fmla="*/ 0 w 1291680"/>
              <a:gd name="connsiteY4" fmla="*/ 1814653 h 1814684"/>
              <a:gd name="connsiteX5" fmla="*/ 66900 w 1291680"/>
              <a:gd name="connsiteY5" fmla="*/ 1072300 h 1814684"/>
              <a:gd name="connsiteX6" fmla="*/ 0 w 1291680"/>
              <a:gd name="connsiteY6" fmla="*/ 0 h 1814684"/>
              <a:gd name="connsiteX0" fmla="*/ 22328 w 1291680"/>
              <a:gd name="connsiteY0" fmla="*/ 0 h 1892335"/>
              <a:gd name="connsiteX1" fmla="*/ 1193334 w 1291680"/>
              <a:gd name="connsiteY1" fmla="*/ 513151 h 1892335"/>
              <a:gd name="connsiteX2" fmla="*/ 1291680 w 1291680"/>
              <a:gd name="connsiteY2" fmla="*/ 1892304 h 1892335"/>
              <a:gd name="connsiteX3" fmla="*/ 83333 w 1291680"/>
              <a:gd name="connsiteY3" fmla="*/ 1763860 h 1892335"/>
              <a:gd name="connsiteX4" fmla="*/ 0 w 1291680"/>
              <a:gd name="connsiteY4" fmla="*/ 1892304 h 1892335"/>
              <a:gd name="connsiteX5" fmla="*/ 66900 w 1291680"/>
              <a:gd name="connsiteY5" fmla="*/ 1149951 h 1892335"/>
              <a:gd name="connsiteX6" fmla="*/ 22328 w 1291680"/>
              <a:gd name="connsiteY6" fmla="*/ 0 h 1892335"/>
              <a:gd name="connsiteX0" fmla="*/ 22328 w 1291680"/>
              <a:gd name="connsiteY0" fmla="*/ 0 h 1892335"/>
              <a:gd name="connsiteX1" fmla="*/ 1193334 w 1291680"/>
              <a:gd name="connsiteY1" fmla="*/ 513151 h 1892335"/>
              <a:gd name="connsiteX2" fmla="*/ 1291680 w 1291680"/>
              <a:gd name="connsiteY2" fmla="*/ 1892304 h 1892335"/>
              <a:gd name="connsiteX3" fmla="*/ 83333 w 1291680"/>
              <a:gd name="connsiteY3" fmla="*/ 1763860 h 1892335"/>
              <a:gd name="connsiteX4" fmla="*/ 0 w 1291680"/>
              <a:gd name="connsiteY4" fmla="*/ 1892304 h 1892335"/>
              <a:gd name="connsiteX5" fmla="*/ 66900 w 1291680"/>
              <a:gd name="connsiteY5" fmla="*/ 1149951 h 1892335"/>
              <a:gd name="connsiteX6" fmla="*/ 22328 w 1291680"/>
              <a:gd name="connsiteY6" fmla="*/ 0 h 189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680" h="1892335">
                <a:moveTo>
                  <a:pt x="22328" y="0"/>
                </a:moveTo>
                <a:cubicBezTo>
                  <a:pt x="361898" y="280496"/>
                  <a:pt x="802999" y="342101"/>
                  <a:pt x="1193334" y="513151"/>
                </a:cubicBezTo>
                <a:cubicBezTo>
                  <a:pt x="1263115" y="935269"/>
                  <a:pt x="1258898" y="1432586"/>
                  <a:pt x="1291680" y="1892304"/>
                </a:cubicBezTo>
                <a:cubicBezTo>
                  <a:pt x="917478" y="1894690"/>
                  <a:pt x="457535" y="1761474"/>
                  <a:pt x="83333" y="1763860"/>
                </a:cubicBezTo>
                <a:lnTo>
                  <a:pt x="0" y="1892304"/>
                </a:lnTo>
                <a:cubicBezTo>
                  <a:pt x="2783" y="1656010"/>
                  <a:pt x="64117" y="1386245"/>
                  <a:pt x="66900" y="1149951"/>
                </a:cubicBezTo>
                <a:lnTo>
                  <a:pt x="22328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4215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9150" y="1048711"/>
            <a:ext cx="85327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Aus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ência de harmonização entre os agentes públicos e e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xcesso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</a:rPr>
              <a:t>de normas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regulatórias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BR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Alta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produção de normas, aumentando a burocracia e interferindo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negativamente na operação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dos terminais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/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Aplicação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retroativa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Lei,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alterando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contratos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vigentes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imposi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aceitação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prévia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regras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ainda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serem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eleboradas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Import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ância da análise de impacto regulatório prévio às normas -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PRO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-REG (Dec. 6.062/2007);</a:t>
            </a:r>
          </a:p>
          <a:p>
            <a:pPr algn="just"/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ndulado 7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37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3" y="76157"/>
            <a:ext cx="9068028" cy="880998"/>
          </a:xfrm>
          <a:prstGeom prst="rect">
            <a:avLst/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6688"/>
            <a:ext cx="833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908720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Ausência de harmonização entre os agentes públicos e excesso de normas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regulatórias</a:t>
            </a:r>
          </a:p>
          <a:p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Audiências públicas: baixa motivação para as respostas às sugestões da sociedade; </a:t>
            </a:r>
          </a:p>
          <a:p>
            <a:pPr algn="just"/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u="sng" dirty="0">
                <a:solidFill>
                  <a:schemeClr val="accent5">
                    <a:lumMod val="50000"/>
                  </a:schemeClr>
                </a:solidFill>
              </a:rPr>
              <a:t>Agenda regulatória anual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, para as normas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futuras;</a:t>
            </a: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just"/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Resolução Normativa 2/2015 –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ão houve audiência pública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Adoção do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Princípio da Deferência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(respeito à competência de cada Autoridade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just"/>
            <a:endParaRPr lang="pt-BR" sz="20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Adoção da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Conferência de Serviços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(o Poder Estatal é uno e indivisível)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4837" y="76157"/>
            <a:ext cx="8435280" cy="936105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Óbices aos investimentos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Ondulado 7"/>
          <p:cNvSpPr/>
          <p:nvPr/>
        </p:nvSpPr>
        <p:spPr>
          <a:xfrm>
            <a:off x="1144868" y="6365562"/>
            <a:ext cx="7891628" cy="447814"/>
          </a:xfrm>
          <a:prstGeom prst="wave">
            <a:avLst>
              <a:gd name="adj1" fmla="val 20000"/>
              <a:gd name="adj2" fmla="val -7425"/>
            </a:avLst>
          </a:pr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ndulado 6"/>
          <p:cNvSpPr/>
          <p:nvPr/>
        </p:nvSpPr>
        <p:spPr>
          <a:xfrm>
            <a:off x="1249766" y="6723396"/>
            <a:ext cx="3840916" cy="142202"/>
          </a:xfrm>
          <a:custGeom>
            <a:avLst/>
            <a:gdLst>
              <a:gd name="connsiteX0" fmla="*/ 563322 w 3793414"/>
              <a:gd name="connsiteY0" fmla="*/ 30480 h 152400"/>
              <a:gd name="connsiteX1" fmla="*/ 3793414 w 3793414"/>
              <a:gd name="connsiteY1" fmla="*/ 30480 h 152400"/>
              <a:gd name="connsiteX2" fmla="*/ 3230092 w 3793414"/>
              <a:gd name="connsiteY2" fmla="*/ 121920 h 152400"/>
              <a:gd name="connsiteX3" fmla="*/ 0 w 3793414"/>
              <a:gd name="connsiteY3" fmla="*/ 121920 h 152400"/>
              <a:gd name="connsiteX4" fmla="*/ 563322 w 3793414"/>
              <a:gd name="connsiteY4" fmla="*/ 30480 h 152400"/>
              <a:gd name="connsiteX0" fmla="*/ 563322 w 3840916"/>
              <a:gd name="connsiteY0" fmla="*/ 21433 h 142202"/>
              <a:gd name="connsiteX1" fmla="*/ 3840916 w 3840916"/>
              <a:gd name="connsiteY1" fmla="*/ 116435 h 142202"/>
              <a:gd name="connsiteX2" fmla="*/ 3230092 w 3840916"/>
              <a:gd name="connsiteY2" fmla="*/ 112873 h 142202"/>
              <a:gd name="connsiteX3" fmla="*/ 0 w 3840916"/>
              <a:gd name="connsiteY3" fmla="*/ 112873 h 142202"/>
              <a:gd name="connsiteX4" fmla="*/ 563322 w 3840916"/>
              <a:gd name="connsiteY4" fmla="*/ 21433 h 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916" h="142202">
                <a:moveTo>
                  <a:pt x="563322" y="21433"/>
                </a:moveTo>
                <a:cubicBezTo>
                  <a:pt x="1640019" y="-80167"/>
                  <a:pt x="2764219" y="218035"/>
                  <a:pt x="3840916" y="116435"/>
                </a:cubicBezTo>
                <a:cubicBezTo>
                  <a:pt x="3653142" y="146915"/>
                  <a:pt x="3417866" y="82393"/>
                  <a:pt x="3230092" y="112873"/>
                </a:cubicBezTo>
                <a:cubicBezTo>
                  <a:pt x="2153395" y="214473"/>
                  <a:pt x="1076697" y="11273"/>
                  <a:pt x="0" y="112873"/>
                </a:cubicBezTo>
                <a:lnTo>
                  <a:pt x="563322" y="21433"/>
                </a:lnTo>
                <a:close/>
              </a:path>
            </a:pathLst>
          </a:custGeom>
          <a:solidFill>
            <a:schemeClr val="accent5">
              <a:lumMod val="50000"/>
              <a:alpha val="15000"/>
            </a:schemeClr>
          </a:solidFill>
          <a:ln w="28575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038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12165</TotalTime>
  <Words>541</Words>
  <Application>Microsoft Macintosh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START</dc:creator>
  <cp:lastModifiedBy>ABTP</cp:lastModifiedBy>
  <cp:revision>215</cp:revision>
  <cp:lastPrinted>2015-03-23T12:03:02Z</cp:lastPrinted>
  <dcterms:created xsi:type="dcterms:W3CDTF">2014-08-29T12:26:12Z</dcterms:created>
  <dcterms:modified xsi:type="dcterms:W3CDTF">2015-06-23T11:28:30Z</dcterms:modified>
</cp:coreProperties>
</file>