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1" r:id="rId2"/>
    <p:sldId id="283" r:id="rId3"/>
    <p:sldId id="285" r:id="rId4"/>
    <p:sldId id="286" r:id="rId5"/>
    <p:sldId id="288" r:id="rId6"/>
    <p:sldId id="289" r:id="rId7"/>
    <p:sldId id="290" r:id="rId8"/>
    <p:sldId id="300" r:id="rId9"/>
    <p:sldId id="304" r:id="rId10"/>
    <p:sldId id="305" r:id="rId11"/>
    <p:sldId id="306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08" r:id="rId46"/>
    <p:sldId id="309" r:id="rId4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41A8F-DD3B-477B-BE55-BDD172AD80CC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FA271-BE73-40E9-8D9F-A4D723479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35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59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82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8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-Genér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///M:/SECOM/CAMPANHAS/CAMPANHAS%202015/PROGRAMA%20DE%20INVESTIMENTO%20EM%20LOGISTICA/27-05/miolo-rodovias.jpg"/>
          <p:cNvPicPr>
            <a:picLocks noChangeAspect="1" noChangeArrowheads="1"/>
          </p:cNvPicPr>
          <p:nvPr userDrawn="1"/>
        </p:nvPicPr>
        <p:blipFill>
          <a:blip r:embed="rId2" cstate="print"/>
          <a:srcRect b="10952"/>
          <a:stretch>
            <a:fillRect/>
          </a:stretch>
        </p:blipFill>
        <p:spPr bwMode="auto">
          <a:xfrm>
            <a:off x="0" y="0"/>
            <a:ext cx="12192000" cy="61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3" y="24492"/>
            <a:ext cx="10047515" cy="579664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718" y="563337"/>
            <a:ext cx="10068711" cy="293914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AEC-2220-459C-ADC8-EC288F01CBA6}" type="datetime1">
              <a:rPr lang="pt-BR" smtClean="0"/>
              <a:pPr/>
              <a:t>22/06/2015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273051" y="1151164"/>
            <a:ext cx="11461749" cy="474322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182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" y="1825625"/>
            <a:ext cx="1116076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B355-F5E7-4D92-BE83-36B35A4A15EC}" type="datetime1">
              <a:rPr lang="pt-BR" smtClean="0"/>
              <a:pPr/>
              <a:t>22/06/2015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11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-Por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///M:/SECOM/CAMPANHAS/CAMPANHAS%202015/PROGRAMA%20DE%20INVESTIMENTO%20EM%20LOGISTICA/27-05/miolo-rodovias.jpg"/>
          <p:cNvPicPr>
            <a:picLocks noChangeAspect="1" noChangeArrowheads="1"/>
          </p:cNvPicPr>
          <p:nvPr userDrawn="1"/>
        </p:nvPicPr>
        <p:blipFill>
          <a:blip r:embed="rId2" cstate="print"/>
          <a:srcRect b="11667"/>
          <a:stretch>
            <a:fillRect/>
          </a:stretch>
        </p:blipFill>
        <p:spPr bwMode="auto">
          <a:xfrm>
            <a:off x="0" y="0"/>
            <a:ext cx="121920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3" y="24492"/>
            <a:ext cx="10047515" cy="579664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718" y="563337"/>
            <a:ext cx="10068711" cy="293914"/>
          </a:xfrm>
        </p:spPr>
        <p:txBody>
          <a:bodyPr>
            <a:normAutofit/>
          </a:bodyPr>
          <a:lstStyle>
            <a:lvl1pPr marL="0" indent="0" algn="l">
              <a:buNone/>
              <a:defRPr lang="pt-BR" sz="1800" b="0" i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935-02DD-48F1-A593-07363FB3EEA4}" type="datetime1">
              <a:rPr lang="pt-BR" smtClean="0"/>
              <a:pPr/>
              <a:t>22/06/2015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273051" y="1151164"/>
            <a:ext cx="11461749" cy="474322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54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01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90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6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43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14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28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28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2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8544-AE4A-4DBF-A43F-4E8D95C3E279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31B4C-5AE6-4921-8829-5D3C678A0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38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pic>
        <p:nvPicPr>
          <p:cNvPr id="4" name="Imagem 3" descr="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8144" y="-2382592"/>
            <a:ext cx="12360144" cy="92701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5507" y="-1482811"/>
            <a:ext cx="10668000" cy="57478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r>
              <a:rPr lang="pt-BR" sz="2400" b="1" dirty="0" smtClean="0"/>
              <a:t>CÂMARA DOS DEPUTADOS</a:t>
            </a:r>
            <a:endParaRPr lang="pt-BR" sz="2400" b="1" dirty="0"/>
          </a:p>
          <a:p>
            <a:pPr algn="ctr"/>
            <a:endParaRPr lang="pt-BR" sz="1600" b="1" dirty="0" smtClean="0"/>
          </a:p>
          <a:p>
            <a:pPr algn="ctr"/>
            <a:r>
              <a:rPr lang="pt-BR" sz="2400" b="1" dirty="0" smtClean="0"/>
              <a:t>COMISSÃO DE VIAÇÃO E TRANSPORTES</a:t>
            </a:r>
          </a:p>
          <a:p>
            <a:pPr algn="ctr"/>
            <a:r>
              <a:rPr lang="pt-BR" sz="1600" b="1" dirty="0" smtClean="0"/>
              <a:t>23/06/2015</a:t>
            </a:r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r>
              <a:rPr lang="pt-BR" sz="4800" b="1" dirty="0" smtClean="0"/>
              <a:t>INVESTIMENTOS PRIVADOS</a:t>
            </a:r>
          </a:p>
          <a:p>
            <a:pPr algn="ctr"/>
            <a:r>
              <a:rPr lang="pt-BR" sz="4800" b="1" dirty="0" smtClean="0"/>
              <a:t>NA MODERNIZAÇÃO DOS PORTOS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Edinho Araújo</a:t>
            </a:r>
          </a:p>
          <a:p>
            <a:pPr algn="ctr"/>
            <a:r>
              <a:rPr lang="pt-BR" b="1" dirty="0" smtClean="0"/>
              <a:t>Ministro-chefe da Secretaria de Portos</a:t>
            </a:r>
            <a:endParaRPr lang="pt-BR" b="1" dirty="0"/>
          </a:p>
          <a:p>
            <a:pPr algn="ctr"/>
            <a:endParaRPr lang="pt-BR" sz="4800" b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2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04180350912\Downloads\MP - Concessoes\Mapas\4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98" y="1151165"/>
            <a:ext cx="5369552" cy="54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7129346" y="1688352"/>
            <a:ext cx="3442010" cy="1984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>
                <a:solidFill>
                  <a:schemeClr val="tx1"/>
                </a:solidFill>
              </a:rPr>
              <a:t>Prorrogação de contratos de Arrendamentos de Terminais nos Portos Públicos em 9 estados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00048"/>
              </p:ext>
            </p:extLst>
          </p:nvPr>
        </p:nvGraphicFramePr>
        <p:xfrm>
          <a:off x="6578123" y="4741185"/>
          <a:ext cx="3766984" cy="14011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3281"/>
                <a:gridCol w="1683703"/>
              </a:tblGrid>
              <a:tr h="76110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Pedidos 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em análise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Investimento </a:t>
                      </a: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(R$ Bilhões)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79213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24</a:t>
                      </a:r>
                      <a:endParaRPr lang="pt-BR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10,8</a:t>
                      </a:r>
                      <a:endParaRPr lang="pt-BR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Oval 7"/>
          <p:cNvSpPr>
            <a:spLocks noChangeArrowheads="1"/>
          </p:cNvSpPr>
          <p:nvPr/>
        </p:nvSpPr>
        <p:spPr bwMode="auto">
          <a:xfrm flipH="1">
            <a:off x="6419766" y="3607574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 flipH="1">
            <a:off x="5354545" y="5139063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 flipH="1">
            <a:off x="5797415" y="4969804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flipH="1">
            <a:off x="5859908" y="495441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 flipH="1">
            <a:off x="5101612" y="5360318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 flipH="1">
            <a:off x="5069205" y="563219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 flipH="1">
            <a:off x="6973417" y="2841147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 flipH="1">
            <a:off x="5727309" y="226520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 flipH="1">
            <a:off x="5101611" y="531865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 flipH="1">
            <a:off x="5927740" y="495683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 flipH="1">
            <a:off x="4416655" y="2264874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 flipH="1">
            <a:off x="5091149" y="207574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 flipH="1">
            <a:off x="6204262" y="4676267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 flipH="1">
            <a:off x="5246544" y="5152514"/>
            <a:ext cx="108000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1628957" y="420218"/>
            <a:ext cx="8326328" cy="57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4000" b="1"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t-BR" sz="3600" dirty="0"/>
              <a:t>NOVOS INVESTIMENTOS EM ARRENDAMENTOS EXISTENTES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148298" y="4030852"/>
            <a:ext cx="75276" cy="85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b="1" dirty="0"/>
              <a:t>Critérios de concessão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728788" y="1151164"/>
            <a:ext cx="8596312" cy="55902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b="1" dirty="0"/>
          </a:p>
          <a:p>
            <a:r>
              <a:rPr lang="pt-BR" sz="3100" dirty="0" smtClean="0"/>
              <a:t>A </a:t>
            </a:r>
            <a:r>
              <a:rPr lang="pt-BR" sz="3100" dirty="0"/>
              <a:t>presidência da República publicou no último dia 9 um decreto ampliando os critérios </a:t>
            </a:r>
            <a:r>
              <a:rPr lang="pt-BR" sz="3100" dirty="0" smtClean="0"/>
              <a:t>das </a:t>
            </a:r>
            <a:r>
              <a:rPr lang="pt-BR" sz="3100" dirty="0"/>
              <a:t>concessões, incluindo também a possibilidade de </a:t>
            </a:r>
            <a:r>
              <a:rPr lang="pt-BR" sz="3100" b="1" dirty="0"/>
              <a:t>outorga onerosa</a:t>
            </a:r>
            <a:r>
              <a:rPr lang="pt-BR" sz="3100" dirty="0"/>
              <a:t>. </a:t>
            </a:r>
            <a:br>
              <a:rPr lang="pt-BR" sz="3100" dirty="0"/>
            </a:br>
            <a:endParaRPr lang="pt-BR" sz="3100" dirty="0" smtClean="0"/>
          </a:p>
          <a:p>
            <a:r>
              <a:rPr lang="pt-BR" sz="3100" dirty="0"/>
              <a:t>No 1º bloco de arrendamentos portuários liberado pelo TCU o sistema proposto era o de </a:t>
            </a:r>
            <a:r>
              <a:rPr lang="pt-BR" sz="3100" b="1" dirty="0"/>
              <a:t>menor tarifa, </a:t>
            </a:r>
            <a:r>
              <a:rPr lang="pt-BR" sz="3100" dirty="0"/>
              <a:t>mas estamos </a:t>
            </a:r>
            <a:r>
              <a:rPr lang="pt-BR" sz="3100" dirty="0" smtClean="0"/>
              <a:t>iniciando consultas </a:t>
            </a:r>
            <a:r>
              <a:rPr lang="pt-BR" sz="3100" dirty="0"/>
              <a:t>sobre a possibilidade de </a:t>
            </a:r>
            <a:r>
              <a:rPr lang="pt-BR" sz="3100" b="1" dirty="0"/>
              <a:t>outorga para algumas </a:t>
            </a:r>
            <a:r>
              <a:rPr lang="pt-BR" sz="3100" b="1" dirty="0" smtClean="0"/>
              <a:t>dessas áreas</a:t>
            </a:r>
            <a:r>
              <a:rPr lang="pt-BR" sz="3100" b="1" dirty="0"/>
              <a:t>. </a:t>
            </a:r>
            <a:r>
              <a:rPr lang="pt-BR" sz="3100" dirty="0"/>
              <a:t/>
            </a:r>
            <a:br>
              <a:rPr lang="pt-BR" sz="3100" dirty="0"/>
            </a:br>
            <a:endParaRPr lang="pt-BR" sz="3100" dirty="0"/>
          </a:p>
          <a:p>
            <a:r>
              <a:rPr lang="pt-BR" sz="3100" dirty="0" smtClean="0"/>
              <a:t>As </a:t>
            </a:r>
            <a:r>
              <a:rPr lang="pt-BR" sz="3100" dirty="0"/>
              <a:t>licitações </a:t>
            </a:r>
            <a:r>
              <a:rPr lang="pt-BR" sz="3100" b="1" dirty="0"/>
              <a:t>do bloco 2</a:t>
            </a:r>
            <a:r>
              <a:rPr lang="pt-BR" sz="3100" dirty="0"/>
              <a:t>, previstas para o primeiro semestre de 2016, </a:t>
            </a:r>
            <a:r>
              <a:rPr lang="pt-BR" sz="3100" dirty="0" smtClean="0"/>
              <a:t>poderão ser </a:t>
            </a:r>
            <a:r>
              <a:rPr lang="pt-BR" sz="3100" dirty="0"/>
              <a:t>por outorga </a:t>
            </a:r>
            <a:r>
              <a:rPr lang="pt-BR" sz="3100" dirty="0" smtClean="0"/>
              <a:t>onerosa, ou critérios mistos, dependendo das características de cada área licitada.</a:t>
            </a:r>
            <a:r>
              <a:rPr lang="pt-BR" sz="3100" dirty="0"/>
              <a:t/>
            </a:r>
            <a:br>
              <a:rPr lang="pt-BR" sz="3100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708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b="1" dirty="0" smtClean="0">
                <a:latin typeface="+mn-lt"/>
              </a:rPr>
              <a:t>INVESTIMENTOS POR ESTADOS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215680" y="1085071"/>
            <a:ext cx="5594180" cy="48093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2400" b="1" dirty="0">
                <a:solidFill>
                  <a:schemeClr val="tx1"/>
                </a:solidFill>
              </a:rPr>
              <a:t>Investimentos </a:t>
            </a:r>
            <a:r>
              <a:rPr lang="pt-BR" sz="2400" b="1" dirty="0" smtClean="0">
                <a:solidFill>
                  <a:schemeClr val="tx1"/>
                </a:solidFill>
              </a:rPr>
              <a:t>projetados:  </a:t>
            </a:r>
            <a:r>
              <a:rPr lang="pt-BR" sz="2400" b="1" dirty="0">
                <a:solidFill>
                  <a:schemeClr val="tx1"/>
                </a:solidFill>
              </a:rPr>
              <a:t>R$ 37,4 bilhões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756596" y="1844825"/>
            <a:ext cx="1819125" cy="960385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São Paulo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R$ 11,7 bilhões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957537" y="1844825"/>
            <a:ext cx="1819125" cy="960385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Rio de Janeiro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R$ 10,7 bilhões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240016" y="1854257"/>
            <a:ext cx="1837184" cy="95095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Pará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R$ 4 bilhões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491370" y="1856365"/>
            <a:ext cx="1837184" cy="9571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Pernambuco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R$ 2,3 bilhões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735126" y="3068960"/>
            <a:ext cx="1839351" cy="97289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Espírito Santo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R$ 1,9 bilhão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957045" y="3068960"/>
            <a:ext cx="1837184" cy="975036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Paraná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R$ 1,8 bilhão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259123" y="3049396"/>
            <a:ext cx="1837184" cy="955668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Maranhão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R$ 1,6 bilhão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8522795" y="3049396"/>
            <a:ext cx="1825534" cy="95566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Bahia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R$ 1,5 bilhão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737425" y="4273532"/>
            <a:ext cx="1837185" cy="95566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Amazonas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R$ 983 milhões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3949624" y="4273531"/>
            <a:ext cx="1837185" cy="948450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Santa Catarina 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R$ 360 milhões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281867" y="4273531"/>
            <a:ext cx="1837184" cy="984426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Rio Grande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do Sul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R$ 123 milhões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8522795" y="4262744"/>
            <a:ext cx="1825534" cy="970172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Amapá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R$ 48,5 milhões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733340" y="5497400"/>
            <a:ext cx="1841034" cy="955937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Rondônia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R$ 43,5 milhões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952673" y="5497399"/>
            <a:ext cx="1841034" cy="946740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Acre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R$ 30,6 milhões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6257693" y="5487044"/>
            <a:ext cx="1838614" cy="940711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Mato Grosso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do Sul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R$ 30 milhões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8522795" y="5477780"/>
            <a:ext cx="1825534" cy="959237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Goiás</a:t>
            </a:r>
          </a:p>
          <a:p>
            <a:pPr algn="ctr">
              <a:lnSpc>
                <a:spcPct val="85000"/>
              </a:lnSpc>
            </a:pPr>
            <a:r>
              <a:rPr lang="pt-BR" b="1" dirty="0">
                <a:solidFill>
                  <a:schemeClr val="tx1"/>
                </a:solidFill>
              </a:rPr>
              <a:t>R$ 6,5 milhões</a:t>
            </a:r>
          </a:p>
        </p:txBody>
      </p:sp>
    </p:spTree>
    <p:extLst>
      <p:ext uri="{BB962C8B-B14F-4D97-AF65-F5344CB8AC3E}">
        <p14:creationId xmlns:p14="http://schemas.microsoft.com/office/powerpoint/2010/main" val="20954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SÃO PAULO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703512" y="3645025"/>
            <a:ext cx="3507600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12 novos arrendamentos: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3 no Bloco 1/Fase 1 = R$640 mi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6 no Bloco 1/Fase 2 = R$870 mi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3 no Bloco 2 = R$2,1 bi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R$ 3,6 bi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5447928" y="3645025"/>
            <a:ext cx="2016224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5 novos </a:t>
            </a:r>
            <a:r>
              <a:rPr lang="pt-BR" sz="2800" b="1" dirty="0" err="1">
                <a:solidFill>
                  <a:schemeClr val="tx1"/>
                </a:solidFill>
              </a:rPr>
              <a:t>TUPs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R$ 2,7 bi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680176" y="3645025"/>
            <a:ext cx="280831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8 renovações de arrendamentos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R$ 5,4 bi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821920" y="5517232"/>
            <a:ext cx="3312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824192" y="5301208"/>
            <a:ext cx="2520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São Paulo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R$ 11,7 bilhões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5591944" y="5131505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15554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ÁREAS PREVISTAS  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04" y="908721"/>
            <a:ext cx="8959084" cy="54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0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RIO DE JANEIRO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847528" y="3645025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 arrendamento (Bloco 2)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R$62,7 mi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38244" y="3622255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17 novos </a:t>
            </a:r>
            <a:r>
              <a:rPr lang="pt-BR" sz="2800" b="1" dirty="0" err="1">
                <a:solidFill>
                  <a:schemeClr val="tx1"/>
                </a:solidFill>
              </a:rPr>
              <a:t>TUPs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R$ 7,3 bi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680176" y="3645025"/>
            <a:ext cx="280831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4 renovações de arrendamentos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R$ 3,2 bi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2181960" y="5373216"/>
            <a:ext cx="20418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824192" y="5301208"/>
            <a:ext cx="2520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Rio de Janeiro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R$ 10,7 bilhões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4943872" y="4941168"/>
            <a:ext cx="23499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1932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978788"/>
            <a:ext cx="8989184" cy="48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PARÁ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847528" y="3645025"/>
            <a:ext cx="3456384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18 novos arrendamentos: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3 no Bloco 1/Fase 1 = R$1,4 bi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15 no Bloco 1/Fase 2 = R$1,6 bi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R$ 3,1 bi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509540" y="3645026"/>
            <a:ext cx="195461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7 novos </a:t>
            </a:r>
            <a:r>
              <a:rPr lang="pt-BR" sz="2800" b="1" dirty="0" err="1">
                <a:solidFill>
                  <a:schemeClr val="tx1"/>
                </a:solidFill>
              </a:rPr>
              <a:t>TUPs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R$ 621 mi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680176" y="3645025"/>
            <a:ext cx="280831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2 renovações de arrendamentos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R$ 223 mi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991544" y="5229200"/>
            <a:ext cx="31683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824192" y="5301208"/>
            <a:ext cx="2520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Pará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R$ 4 bilhões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5665267" y="5085184"/>
            <a:ext cx="1555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29362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053739"/>
            <a:ext cx="8640961" cy="54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PERNAMBUCO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847528" y="3645025"/>
            <a:ext cx="3456384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5 novos arrendamentos: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(Bloco 2)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R$ 2,1 bi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509540" y="3645026"/>
            <a:ext cx="195461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 TUP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R$ 251 mi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669780" y="3645025"/>
            <a:ext cx="280831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renovação de arrendamento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991544" y="5085184"/>
            <a:ext cx="31683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Pernambuco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R$ 2,3 bilhões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5665267" y="5085184"/>
            <a:ext cx="1555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9322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851078" y="1795939"/>
            <a:ext cx="8496944" cy="2232248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Investimentos projetados </a:t>
            </a:r>
            <a:endParaRPr lang="pt-BR" sz="8800" b="1" dirty="0">
              <a:solidFill>
                <a:schemeClr val="tx1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pt-BR" sz="8800" b="1" dirty="0">
                <a:solidFill>
                  <a:schemeClr val="tx1"/>
                </a:solidFill>
              </a:rPr>
              <a:t>R$ 198,4 bilhões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801514" y="4476708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</a:rPr>
              <a:t>Rodovias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R$ 66,1 bi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89738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393267" y="5503333"/>
            <a:ext cx="148166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713544" y="5672667"/>
            <a:ext cx="25315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3978294" y="4476708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</a:rPr>
              <a:t>Ferrovias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R$ 86,4 bi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155074" y="4476708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</a:rPr>
              <a:t>Portos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R$ 37,4 bi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8331854" y="4476708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</a:rPr>
              <a:t>Aeroportos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R$ 8,5 bi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406908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624840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842772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/>
          <p:cNvSpPr txBox="1">
            <a:spLocks/>
          </p:cNvSpPr>
          <p:nvPr/>
        </p:nvSpPr>
        <p:spPr>
          <a:xfrm>
            <a:off x="1419503" y="255373"/>
            <a:ext cx="8169340" cy="5354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4000" b="1">
                <a:ea typeface="+mj-ea"/>
                <a:cs typeface="+mj-cs"/>
              </a:defRPr>
            </a:lvl1pPr>
          </a:lstStyle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3600" dirty="0"/>
              <a:t>P</a:t>
            </a:r>
            <a:r>
              <a:rPr lang="pt-BR" sz="3600" dirty="0" smtClean="0"/>
              <a:t>rograma de Investimentos em Logística</a:t>
            </a:r>
            <a:endParaRPr lang="pt-BR" sz="3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189" y="1070338"/>
            <a:ext cx="8603322" cy="40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ESPÍRITO SANTO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071664" y="3622255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4 novos </a:t>
            </a:r>
            <a:r>
              <a:rPr lang="pt-BR" sz="2800" b="1" dirty="0" err="1">
                <a:solidFill>
                  <a:schemeClr val="tx1"/>
                </a:solidFill>
              </a:rPr>
              <a:t>TUPs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R$ 1,8 bi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240016" y="3645026"/>
            <a:ext cx="2770634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renovação de arrendamento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R$ 148 mi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6492044" y="5157192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Espírito Santo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R$ 1,9 bilhão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3322499" y="4869160"/>
            <a:ext cx="21363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10236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5" y="1097018"/>
            <a:ext cx="8338501" cy="37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PARANÁ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850682" y="3619575"/>
            <a:ext cx="2543137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novos TUP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R$ 103 mi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620101" y="3619576"/>
            <a:ext cx="282485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3 renovações de arrendamento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R$ 791 mi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8004212" y="5085184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919536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Paraná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R$ 1,8 bilhão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5076965" y="4869160"/>
            <a:ext cx="21363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847528" y="3645025"/>
            <a:ext cx="272265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 6 novos arrendamentos (Bloco 2)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R$960 mi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2063552" y="5301208"/>
            <a:ext cx="23499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9" y="1081941"/>
            <a:ext cx="8223751" cy="39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MARANHÃO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847528" y="3645025"/>
            <a:ext cx="280831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 2 novos arrendamentos (Bloco 2)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R$541 mi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871864" y="3622255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 TUP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R$ 780 mi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680176" y="3645025"/>
            <a:ext cx="280831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2 renovações de arrendamentos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R$ 298 mi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2181960" y="5373216"/>
            <a:ext cx="20418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824192" y="5301208"/>
            <a:ext cx="2520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Maranhão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R$ 1,6 bilhão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4943872" y="4941168"/>
            <a:ext cx="23499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793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5" y="1196752"/>
            <a:ext cx="8874001" cy="39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BAHIA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847528" y="3645025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 arrendamento (Bloco 2)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R$326 mi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38244" y="3622255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 TUP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R$ 547 mi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680176" y="3645025"/>
            <a:ext cx="280831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2 renovações de arrendamentos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R$ 644 mi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2181960" y="5373216"/>
            <a:ext cx="20418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824192" y="5301208"/>
            <a:ext cx="2520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Bahia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R$ 1,5 bilhão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4943872" y="4941168"/>
            <a:ext cx="23499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30033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196753"/>
            <a:ext cx="8376751" cy="42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AMAZONAS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891644" y="3600551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 arrendamento (Bloco 2)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R$890 mi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672064" y="3618807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8 novos </a:t>
            </a:r>
            <a:r>
              <a:rPr lang="pt-BR" sz="2800" b="1" dirty="0" err="1">
                <a:solidFill>
                  <a:schemeClr val="tx1"/>
                </a:solidFill>
              </a:rPr>
              <a:t>TUPs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R$ 93 mi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202876" y="5301208"/>
            <a:ext cx="20418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Amazonas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R$ 983 milhões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7032105" y="4938196"/>
            <a:ext cx="19244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37162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///M:/SECOM/CAMPANHAS/CAMPANHAS%202015/PROGRAMA%20DE%20INVESTIMENTO%20EM%20LOGISTICA/27-05/abre-porto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24001" y="-1"/>
            <a:ext cx="9144001" cy="18452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pt-BR" sz="7200" b="1" dirty="0"/>
          </a:p>
          <a:p>
            <a:pPr algn="ctr"/>
            <a:r>
              <a:rPr lang="pt-BR" sz="7200" b="1" dirty="0"/>
              <a:t>     </a:t>
            </a:r>
            <a:endParaRPr lang="pt-BR" sz="7200" b="1" dirty="0" smtClean="0"/>
          </a:p>
          <a:p>
            <a:pPr algn="ctr"/>
            <a:r>
              <a:rPr lang="pt-BR" sz="7200" b="1" dirty="0" smtClean="0"/>
              <a:t>PORTOS </a:t>
            </a:r>
          </a:p>
          <a:p>
            <a:pPr algn="r"/>
            <a:endParaRPr lang="pt-BR" sz="7200" b="1" dirty="0" smtClean="0"/>
          </a:p>
          <a:p>
            <a:pPr algn="r"/>
            <a:r>
              <a:rPr lang="pt-BR" sz="4000" b="1" dirty="0" smtClean="0"/>
              <a:t>Cenário e novos </a:t>
            </a:r>
          </a:p>
          <a:p>
            <a:pPr algn="r"/>
            <a:r>
              <a:rPr lang="pt-BR" sz="4000" b="1" dirty="0" smtClean="0"/>
              <a:t>Investimentos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9804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75" y="963170"/>
            <a:ext cx="8976240" cy="34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0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SANTA CATARINA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961942" y="3609869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 arrendamento (Bloco 2)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R$200 mi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953758" y="3588192"/>
            <a:ext cx="2294371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2 novos </a:t>
            </a:r>
            <a:r>
              <a:rPr lang="pt-BR" sz="2800" b="1" dirty="0" err="1">
                <a:solidFill>
                  <a:schemeClr val="tx1"/>
                </a:solidFill>
              </a:rPr>
              <a:t>TUPs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R$ 103 mi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2299435" y="5301208"/>
            <a:ext cx="20418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Santa Catarina 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R$ 360 milhões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5035650" y="5085184"/>
            <a:ext cx="19244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510552" y="3588192"/>
            <a:ext cx="2808312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renovação de arrendamentos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R$ 57 mi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7752184" y="5081068"/>
            <a:ext cx="2458616" cy="41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8" y="1196752"/>
            <a:ext cx="866995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RIO GRANDE DO SUL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738244" y="3670395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8 novos </a:t>
            </a:r>
            <a:r>
              <a:rPr lang="pt-BR" sz="2800" b="1" dirty="0" err="1">
                <a:solidFill>
                  <a:schemeClr val="tx1"/>
                </a:solidFill>
              </a:rPr>
              <a:t>TUPs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R$ 123 mi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Rio Grande do Sul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R$ 123 milhões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5087889" y="4938196"/>
            <a:ext cx="19244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23467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75" y="1124744"/>
            <a:ext cx="8912251" cy="3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AMAPÁ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891644" y="3600551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 arrendamento (Bloco 2)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R$ 47,42mi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672064" y="3618807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 TUP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R$ 1,15 mi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202876" y="5301208"/>
            <a:ext cx="20418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Amapá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R$ 48,5 milhões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7032105" y="4938196"/>
            <a:ext cx="19244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289484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07127"/>
            <a:ext cx="8799672" cy="33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6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RONDÔNIA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738244" y="3670395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3 novos </a:t>
            </a:r>
            <a:r>
              <a:rPr lang="pt-BR" sz="2800" b="1" dirty="0" err="1">
                <a:solidFill>
                  <a:schemeClr val="tx1"/>
                </a:solidFill>
              </a:rPr>
              <a:t>TUPs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R$ 43,5 mi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Rondônia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R$ 43,5 milhões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5087889" y="4938196"/>
            <a:ext cx="19244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45671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5" y="1084280"/>
            <a:ext cx="8874001" cy="27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ACRE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557558" y="3678057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2 novos </a:t>
            </a:r>
            <a:r>
              <a:rPr lang="pt-BR" sz="2800" b="1" dirty="0" err="1">
                <a:solidFill>
                  <a:schemeClr val="tx1"/>
                </a:solidFill>
              </a:rPr>
              <a:t>TUPs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R$ 30,64 mi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Acre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R$ 30,6 milhões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4927483" y="4974782"/>
            <a:ext cx="19244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29144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ctrTitle"/>
          </p:nvPr>
        </p:nvSpPr>
        <p:spPr>
          <a:xfrm>
            <a:off x="1654176" y="209550"/>
            <a:ext cx="7535863" cy="5794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altLang="pt-BR" sz="4000" b="1">
                <a:latin typeface="+mn-lt"/>
              </a:rPr>
              <a:t>INVESTIMENTOS EM PORTOS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628078" y="1150938"/>
            <a:ext cx="9039922" cy="5453062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pt-BR" sz="3600" b="1" dirty="0" smtClean="0"/>
              <a:t>Nova </a:t>
            </a:r>
            <a:r>
              <a:rPr lang="pt-BR" sz="3600" b="1" dirty="0"/>
              <a:t>Lei de Portos - Lei 12.815, </a:t>
            </a:r>
            <a:br>
              <a:rPr lang="pt-BR" sz="3600" b="1" dirty="0"/>
            </a:br>
            <a:r>
              <a:rPr lang="pt-BR" sz="3600" b="1" dirty="0"/>
              <a:t>de 2013, originária da MP 595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defRPr/>
            </a:pPr>
            <a:r>
              <a:rPr lang="pt-BR" sz="3200" b="1" dirty="0"/>
              <a:t>Permitiu aumento do investimento em terminais </a:t>
            </a:r>
            <a:r>
              <a:rPr lang="pt-BR" sz="3200" b="1" dirty="0" smtClean="0"/>
              <a:t>privados</a:t>
            </a:r>
            <a:endParaRPr lang="pt-BR" sz="3200" b="1" dirty="0"/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defRPr/>
            </a:pPr>
            <a:r>
              <a:rPr lang="pt-BR" sz="3200" b="1" dirty="0"/>
              <a:t>Estabeleceu </a:t>
            </a:r>
            <a:r>
              <a:rPr lang="pt-BR" sz="3200" b="1" dirty="0" smtClean="0"/>
              <a:t>diretrizes </a:t>
            </a:r>
            <a:r>
              <a:rPr lang="pt-BR" sz="3200" b="1" dirty="0"/>
              <a:t>para </a:t>
            </a:r>
            <a:r>
              <a:rPr lang="pt-BR" sz="3200" b="1" dirty="0" smtClean="0"/>
              <a:t>licitação </a:t>
            </a:r>
            <a:r>
              <a:rPr lang="pt-BR" sz="3200" b="1" dirty="0"/>
              <a:t>de novos arrendamentos e </a:t>
            </a:r>
            <a:r>
              <a:rPr lang="pt-BR" sz="3200" b="1" dirty="0" smtClean="0"/>
              <a:t>renovação </a:t>
            </a:r>
            <a:r>
              <a:rPr lang="pt-BR" sz="3200" b="1" dirty="0"/>
              <a:t>dos arrendamentos existentes, visando:</a:t>
            </a:r>
            <a:endParaRPr lang="pt-BR" sz="2400" b="1" dirty="0"/>
          </a:p>
          <a:p>
            <a:pPr marL="804863" lvl="2" indent="-27305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/>
              <a:t>Modernizar e aumentar a capacidade dos terminais portuários</a:t>
            </a:r>
          </a:p>
          <a:p>
            <a:pPr marL="804863" lvl="2" indent="-27305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/>
              <a:t>Dar escala competitiva a esses terminais</a:t>
            </a:r>
          </a:p>
          <a:p>
            <a:pPr marL="804863" lvl="2" indent="-27305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/>
              <a:t>Reduzir os custos para atender a demanda por movimentação de carga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B56A73C-E999-4564-AC99-179BA87BEA22}" type="slidenum">
              <a:rPr lang="pt-BR" altLang="pt-BR">
                <a:solidFill>
                  <a:srgbClr val="898989"/>
                </a:solidFill>
              </a:rPr>
              <a:pPr/>
              <a:t>4</a:t>
            </a:fld>
            <a:endParaRPr lang="pt-BR" altLang="pt-BR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052736"/>
            <a:ext cx="8568952" cy="25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6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MATO GROSSO DO SUL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871864" y="3622255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 TUP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R$ 30 mi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Mato Grosso do Sul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R$ 30 milhões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5087888" y="4869160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386981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00" y="1123188"/>
            <a:ext cx="8697181" cy="27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 smtClean="0">
                <a:latin typeface="+mn-lt"/>
              </a:rPr>
              <a:t>GOIÁS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871864" y="3622255"/>
            <a:ext cx="2664296" cy="25202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 novo TUP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R$ 6,5 mi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821920" y="1484784"/>
            <a:ext cx="8496944" cy="1656184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Goiás</a:t>
            </a:r>
          </a:p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R$ 6,5 milhões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5087888" y="4869160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7098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/>
              <a:t>ÁREAS PREVISTAS</a:t>
            </a:r>
            <a:endParaRPr lang="pt-BR" sz="3700" b="1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124744"/>
            <a:ext cx="7449293" cy="232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44435" y="563337"/>
            <a:ext cx="7535636" cy="579664"/>
          </a:xfrm>
        </p:spPr>
        <p:txBody>
          <a:bodyPr/>
          <a:lstStyle/>
          <a:p>
            <a:r>
              <a:rPr lang="pt-BR" b="1" dirty="0"/>
              <a:t>OS PORTOS E O CENÁRIO ECONÔMICO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728788" y="1151164"/>
            <a:ext cx="8596312" cy="54461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/>
              <a:t>•	</a:t>
            </a:r>
            <a:r>
              <a:rPr lang="pt-BR" sz="3000" dirty="0"/>
              <a:t>Os portos são uma das molas que </a:t>
            </a:r>
            <a:r>
              <a:rPr lang="pt-BR" sz="3000" dirty="0" smtClean="0"/>
              <a:t>devem </a:t>
            </a:r>
            <a:r>
              <a:rPr lang="pt-BR" sz="3000" dirty="0"/>
              <a:t>alavancar a economia brasileira em curto, médio e longo </a:t>
            </a:r>
            <a:r>
              <a:rPr lang="pt-BR" sz="3000" dirty="0" smtClean="0"/>
              <a:t>prazos</a:t>
            </a:r>
          </a:p>
          <a:p>
            <a:pPr marL="0" indent="0">
              <a:buNone/>
            </a:pPr>
            <a:endParaRPr lang="pt-BR" sz="3000" dirty="0"/>
          </a:p>
          <a:p>
            <a:r>
              <a:rPr lang="pt-BR" sz="3000" dirty="0" smtClean="0"/>
              <a:t>        A expansão da atividade portuária é essencial para a  retomada </a:t>
            </a:r>
            <a:r>
              <a:rPr lang="pt-BR" sz="3000" dirty="0"/>
              <a:t>do </a:t>
            </a:r>
            <a:r>
              <a:rPr lang="pt-BR" sz="3000" dirty="0" smtClean="0"/>
              <a:t>crescimento, </a:t>
            </a:r>
            <a:r>
              <a:rPr lang="pt-BR" sz="3000" dirty="0"/>
              <a:t>após os ajustes </a:t>
            </a:r>
            <a:r>
              <a:rPr lang="pt-BR" sz="3000" dirty="0" smtClean="0"/>
              <a:t>econômicos. </a:t>
            </a:r>
            <a:r>
              <a:rPr lang="pt-BR" sz="3000" dirty="0"/>
              <a:t/>
            </a:r>
            <a:br>
              <a:rPr lang="pt-BR" sz="3000" dirty="0"/>
            </a:br>
            <a:endParaRPr lang="pt-BR" sz="3000" dirty="0"/>
          </a:p>
          <a:p>
            <a:pPr marL="0" indent="0">
              <a:buNone/>
            </a:pPr>
            <a:r>
              <a:rPr lang="pt-BR" sz="3000" dirty="0"/>
              <a:t>•	Pelos portos brasileiros passam hoje 95% da corrente de comércio do Brasil. </a:t>
            </a:r>
            <a:endParaRPr lang="pt-BR" sz="3000" dirty="0" smtClean="0"/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 smtClean="0"/>
              <a:t>•</a:t>
            </a:r>
            <a:r>
              <a:rPr lang="pt-BR" sz="3000" dirty="0"/>
              <a:t>	</a:t>
            </a:r>
            <a:r>
              <a:rPr lang="pt-BR" sz="3000" dirty="0" smtClean="0"/>
              <a:t>A parceria com o setor privado agrega os investimentos necessários </a:t>
            </a:r>
            <a:r>
              <a:rPr lang="pt-BR" sz="3000" dirty="0" err="1" smtClean="0"/>
              <a:t>paraa</a:t>
            </a:r>
            <a:r>
              <a:rPr lang="pt-BR" sz="3000" dirty="0" smtClean="0"/>
              <a:t> modernização e eficiência das operações portuárias, diminuindo o custo Brasil.</a:t>
            </a:r>
            <a:r>
              <a:rPr lang="pt-BR" sz="3000" dirty="0"/>
              <a:t/>
            </a:r>
            <a:br>
              <a:rPr lang="pt-BR" sz="3000" dirty="0"/>
            </a:br>
            <a:endParaRPr lang="pt-BR" sz="3000" dirty="0"/>
          </a:p>
          <a:p>
            <a:pPr marL="0" indent="0">
              <a:buNone/>
            </a:pPr>
            <a:r>
              <a:rPr lang="pt-BR" sz="3000" b="1" dirty="0"/>
              <a:t>•	Renovo minha confiança no Brasil.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pic>
        <p:nvPicPr>
          <p:cNvPr id="4" name="Imagem 3" descr="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24000" y="-711200"/>
            <a:ext cx="9144000" cy="51733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pt-BR" sz="4800" b="1" dirty="0"/>
          </a:p>
          <a:p>
            <a:pPr algn="ctr"/>
            <a:endParaRPr lang="pt-BR" sz="4800" b="1" dirty="0"/>
          </a:p>
          <a:p>
            <a:pPr algn="ctr"/>
            <a:r>
              <a:rPr lang="pt-BR" sz="4800" b="1" dirty="0"/>
              <a:t>Muito obrigado!</a:t>
            </a:r>
            <a:br>
              <a:rPr lang="pt-BR" sz="4800" b="1" dirty="0"/>
            </a:br>
            <a:endParaRPr lang="pt-BR" sz="4800" b="1" dirty="0"/>
          </a:p>
          <a:p>
            <a:pPr algn="ctr"/>
            <a:endParaRPr lang="pt-BR" sz="4800" b="1" dirty="0"/>
          </a:p>
          <a:p>
            <a:pPr algn="ctr"/>
            <a:r>
              <a:rPr lang="pt-BR" sz="4000" b="1" dirty="0"/>
              <a:t>Edinho Araújo</a:t>
            </a:r>
          </a:p>
          <a:p>
            <a:pPr algn="ctr"/>
            <a:r>
              <a:rPr lang="pt-BR" sz="3200" b="1" dirty="0"/>
              <a:t>Ministro-Chefe da Secretaria de Portos</a:t>
            </a:r>
          </a:p>
          <a:p>
            <a:pPr algn="ctr"/>
            <a:r>
              <a:rPr lang="pt-BR" sz="4800" b="1" dirty="0"/>
              <a:t>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8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Tabela 134"/>
          <p:cNvGraphicFramePr>
            <a:graphicFrameLocks noGrp="1"/>
          </p:cNvGraphicFramePr>
          <p:nvPr>
            <p:extLst/>
          </p:nvPr>
        </p:nvGraphicFramePr>
        <p:xfrm>
          <a:off x="2147471" y="1410560"/>
          <a:ext cx="7631003" cy="435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8519"/>
                <a:gridCol w="1866679"/>
                <a:gridCol w="1643091"/>
                <a:gridCol w="1932714"/>
              </a:tblGrid>
              <a:tr h="8423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TERMINAIS</a:t>
                      </a:r>
                      <a:endParaRPr lang="pt-BR" sz="2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Quantidade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Investimentos</a:t>
                      </a:r>
                      <a:b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(R$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bi)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174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TUPs</a:t>
                      </a:r>
                      <a:endParaRPr lang="pt-BR" sz="32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(Terminais</a:t>
                      </a:r>
                      <a:r>
                        <a:rPr lang="pt-BR" sz="2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Uso Privado)</a:t>
                      </a:r>
                      <a:endParaRPr lang="pt-BR" sz="2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Já construídos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740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Autorizados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</a:rPr>
                        <a:t>20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6,9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740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Em expansão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4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2,5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Arrendamentos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Prorrogações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35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1" y="120286"/>
            <a:ext cx="7994469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200" b="1" dirty="0">
                <a:latin typeface="+mn-lt"/>
              </a:rPr>
              <a:t>INVESTIMENTOS SOB A NOVA LEI DE PORTOS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77141-CDD9-4441-A318-F6BEE31DE10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>
                <a:latin typeface="+mn-lt"/>
              </a:rPr>
              <a:t>NOVA ETAPA DE CONCESSÕES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851078" y="4476708"/>
            <a:ext cx="2902764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50 novos arrendamentos 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R$ 11,9 bi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5058550" y="4458867"/>
            <a:ext cx="2088232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63 novos </a:t>
            </a:r>
            <a:r>
              <a:rPr lang="pt-BR" sz="2400" b="1" dirty="0" err="1">
                <a:solidFill>
                  <a:schemeClr val="tx1"/>
                </a:solidFill>
              </a:rPr>
              <a:t>TUPs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R$ 14,7 bi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451490" y="4483845"/>
            <a:ext cx="2896532" cy="1765825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24 renovações de arrendamentos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R$ 10,8 bi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2074334" y="5503333"/>
            <a:ext cx="25315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603638" y="5519019"/>
            <a:ext cx="25315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51078" y="1795939"/>
            <a:ext cx="8496944" cy="2232248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4000" b="1" dirty="0">
                <a:solidFill>
                  <a:schemeClr val="tx1"/>
                </a:solidFill>
              </a:rPr>
              <a:t>Investimentos </a:t>
            </a:r>
            <a:r>
              <a:rPr lang="pt-BR" sz="4000" b="1" dirty="0" smtClean="0">
                <a:solidFill>
                  <a:schemeClr val="tx1"/>
                </a:solidFill>
              </a:rPr>
              <a:t>projetados em </a:t>
            </a:r>
            <a:r>
              <a:rPr lang="pt-BR" sz="4000" b="1" dirty="0">
                <a:solidFill>
                  <a:schemeClr val="tx1"/>
                </a:solidFill>
              </a:rPr>
              <a:t>portos</a:t>
            </a:r>
          </a:p>
          <a:p>
            <a:pPr algn="ctr">
              <a:lnSpc>
                <a:spcPct val="85000"/>
              </a:lnSpc>
            </a:pPr>
            <a:r>
              <a:rPr lang="pt-BR" sz="8800" b="1" dirty="0">
                <a:solidFill>
                  <a:schemeClr val="tx1"/>
                </a:solidFill>
              </a:rPr>
              <a:t>R$ 37,4 bilhões</a:t>
            </a:r>
            <a:endParaRPr lang="pt-BR" sz="5400" b="1" dirty="0">
              <a:solidFill>
                <a:schemeClr val="tx1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5342468" y="5502852"/>
            <a:ext cx="15917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val="285337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2826" y="61124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+mn-lt"/>
              </a:rPr>
              <a:t>ARRENDAMENTOS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60135" y="320729"/>
            <a:ext cx="7551533" cy="293914"/>
          </a:xfrm>
        </p:spPr>
        <p:txBody>
          <a:bodyPr>
            <a:noAutofit/>
          </a:bodyPr>
          <a:lstStyle/>
          <a:p>
            <a:r>
              <a:rPr lang="pt-BR" sz="3600" b="1" i="0" dirty="0">
                <a:solidFill>
                  <a:schemeClr val="tx1"/>
                </a:solidFill>
                <a:latin typeface="+mn-lt"/>
              </a:rPr>
              <a:t>Licitação do Bloco 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728788" y="1151164"/>
            <a:ext cx="8596312" cy="2277836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</a:rPr>
              <a:t>29 terminais </a:t>
            </a:r>
            <a:r>
              <a:rPr lang="pt-BR" b="1" dirty="0" smtClean="0">
                <a:solidFill>
                  <a:schemeClr val="tx1"/>
                </a:solidFill>
              </a:rPr>
              <a:t>aprovados (TCU) - Santos (9) e Pará (20)</a:t>
            </a: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</a:rPr>
              <a:t>Investimentos </a:t>
            </a:r>
            <a:r>
              <a:rPr lang="pt-BR" b="1" dirty="0" smtClean="0">
                <a:solidFill>
                  <a:schemeClr val="tx1"/>
                </a:solidFill>
              </a:rPr>
              <a:t>previstos de </a:t>
            </a:r>
            <a:r>
              <a:rPr lang="pt-BR" b="1" dirty="0">
                <a:solidFill>
                  <a:schemeClr val="tx1"/>
                </a:solidFill>
              </a:rPr>
              <a:t>R$ 4,7 bilhões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</a:rPr>
              <a:t>Licitação em </a:t>
            </a:r>
            <a:r>
              <a:rPr lang="pt-BR" b="1" dirty="0" smtClean="0">
                <a:solidFill>
                  <a:schemeClr val="tx1"/>
                </a:solidFill>
              </a:rPr>
              <a:t>2015 </a:t>
            </a:r>
            <a:r>
              <a:rPr lang="pt-BR" b="1" dirty="0">
                <a:solidFill>
                  <a:schemeClr val="tx1"/>
                </a:solidFill>
              </a:rPr>
              <a:t>– 2 </a:t>
            </a:r>
            <a:r>
              <a:rPr lang="pt-BR" b="1" dirty="0" smtClean="0">
                <a:solidFill>
                  <a:schemeClr val="tx1"/>
                </a:solidFill>
              </a:rPr>
              <a:t>etapas</a:t>
            </a:r>
          </a:p>
        </p:txBody>
      </p:sp>
      <p:pic>
        <p:nvPicPr>
          <p:cNvPr id="7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5701" y="2894772"/>
            <a:ext cx="3200400" cy="321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89588"/>
              </p:ext>
            </p:extLst>
          </p:nvPr>
        </p:nvGraphicFramePr>
        <p:xfrm>
          <a:off x="1919535" y="2965622"/>
          <a:ext cx="5420379" cy="3241539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99219"/>
                <a:gridCol w="3244205"/>
                <a:gridCol w="1476955"/>
              </a:tblGrid>
              <a:tr h="7221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Etapa</a:t>
                      </a:r>
                      <a:endParaRPr lang="pt-BR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Tipo de Carga / Porto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Investimento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475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Grãos – Pará (5) e Santos (1)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Celulose – Santos (2)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u="none" strike="noStrike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2,1 </a:t>
                      </a:r>
                      <a:r>
                        <a:rPr lang="pt-BR" sz="28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bi</a:t>
                      </a:r>
                      <a:endParaRPr lang="pt-BR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217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0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40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Granéis – Pará (2) e Santos (4)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Carga Geral e de</a:t>
                      </a:r>
                      <a:r>
                        <a:rPr lang="pt-BR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Contêineres – Pará (1) e Santos (2)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Combustíveis e GLP – Pará (12)</a:t>
                      </a: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2,6 </a:t>
                      </a:r>
                      <a:r>
                        <a:rPr lang="pt-BR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bi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6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4,7 bi</a:t>
                      </a:r>
                      <a:endParaRPr lang="pt-BR" sz="3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8971167" y="3550444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9356930" y="3431382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9518900" y="5260182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677275" y="3613784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Santarém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140501" y="3209064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Vila do Conde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582241" y="5216366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Santos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552575" y="6330950"/>
            <a:ext cx="7058025" cy="3651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Prazo previsto para licitação – 2º semestre de 2015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63779" y="1815268"/>
            <a:ext cx="3361210" cy="33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8915" y="2147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4000" b="1" dirty="0">
                <a:latin typeface="+mn-lt"/>
              </a:rPr>
              <a:t>ARRENDAMENTOS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1785" y="332151"/>
            <a:ext cx="7551533" cy="29391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3600" b="1" i="0" dirty="0">
                <a:solidFill>
                  <a:schemeClr val="tx1"/>
                </a:solidFill>
                <a:latin typeface="+mn-lt"/>
              </a:rPr>
              <a:t>Novo desenho do Bloco 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>
                <a:solidFill>
                  <a:schemeClr val="tx1"/>
                </a:solidFill>
              </a:rPr>
              <a:pPr/>
              <a:t>8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677095" y="963687"/>
            <a:ext cx="8407990" cy="4743224"/>
          </a:xfrm>
        </p:spPr>
        <p:txBody>
          <a:bodyPr>
            <a:norm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21 terminais –  </a:t>
            </a:r>
            <a:r>
              <a:rPr lang="pt-BR" sz="2400" b="1" dirty="0" err="1"/>
              <a:t>Suape</a:t>
            </a:r>
            <a:r>
              <a:rPr lang="pt-BR" sz="2400" b="1" dirty="0"/>
              <a:t>, Aratu, Rio de Janeiro, São Sebastião, Santos, Paranaguá, São Francisco do Sul, Manaus, Santana e </a:t>
            </a:r>
            <a:r>
              <a:rPr lang="pt-BR" sz="2400" b="1" dirty="0" err="1"/>
              <a:t>Itaqui</a:t>
            </a:r>
            <a:endParaRPr lang="pt-BR" sz="2400" b="1" dirty="0"/>
          </a:p>
          <a:p>
            <a:pPr marL="177800" indent="-17780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Investimentos de R$ 7,2 bilhões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Possibilidade de licitação </a:t>
            </a:r>
            <a:r>
              <a:rPr lang="pt-BR" sz="2400" b="1" dirty="0"/>
              <a:t>por </a:t>
            </a:r>
            <a:r>
              <a:rPr lang="pt-BR" sz="2400" b="1" dirty="0" smtClean="0"/>
              <a:t>outorga</a:t>
            </a:r>
            <a:endParaRPr lang="pt-BR" sz="24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552575" y="3332647"/>
          <a:ext cx="6172409" cy="2640925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507217"/>
                <a:gridCol w="3448595"/>
                <a:gridCol w="1216597"/>
              </a:tblGrid>
              <a:tr h="2918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Tipo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Porto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Investimento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14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Contêineres </a:t>
                      </a:r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Carga Geral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Manaus, Paranaguá, Santana, Suape (2), </a:t>
                      </a:r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São </a:t>
                      </a:r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Sebastião</a:t>
                      </a:r>
                      <a:r>
                        <a:rPr lang="pt-BR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 São Francisco do Sul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3,2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Granéis Minerais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Itaqui, Paranaguá, Aratu e Suape (2)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1,8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4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Grãos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Suape, Santos, Rio de Janeiro</a:t>
                      </a:r>
                      <a:r>
                        <a:rPr lang="pt-BR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e Paranaguá (3)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1,8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8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Granéis Líquidos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Santos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0,1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8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Celulose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Paranaguá e Itaqui</a:t>
                      </a:r>
                      <a:endParaRPr lang="pt-BR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0,3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22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7,2 bilhões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025342" y="2750184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Manaus</a:t>
            </a:r>
          </a:p>
        </p:txBody>
      </p:sp>
      <p:sp>
        <p:nvSpPr>
          <p:cNvPr id="9" name="Elipse 8"/>
          <p:cNvSpPr/>
          <p:nvPr/>
        </p:nvSpPr>
        <p:spPr>
          <a:xfrm>
            <a:off x="8228217" y="2654217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9159567" y="2203043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815750" y="2468821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0566715" y="2857341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0188387" y="3379706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9871737" y="4214654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9628850" y="4292361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519313" y="4350619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392467" y="4471348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9411438" y="4589769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165040" y="2078952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Santana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9662010" y="2286563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Itaqui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180953" y="2706369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Suape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979681" y="3407881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Aratu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833875" y="4026531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Rio de Janeiro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606548" y="4292360"/>
            <a:ext cx="792533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São Sebastião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379532" y="4410650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Paranaguá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207816" y="4598161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São Francisco do Sul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129448" y="4193671"/>
            <a:ext cx="440664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Santos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1552575" y="6330950"/>
            <a:ext cx="7058025" cy="3651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Prazo previsto para licitação – 1º semestre de 2016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139" y="1495497"/>
            <a:ext cx="5122497" cy="51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4138" y="103236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4000" b="1" dirty="0">
                <a:latin typeface="+mn-lt"/>
              </a:rPr>
              <a:t>AUTORIZAÇÃO DE TUPS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4139" y="496969"/>
            <a:ext cx="7551533" cy="29391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2000" b="1" i="0" dirty="0">
                <a:solidFill>
                  <a:schemeClr val="tx1"/>
                </a:solidFill>
                <a:latin typeface="+mn-lt"/>
              </a:rPr>
              <a:t>2015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6776879" y="1562528"/>
            <a:ext cx="4076648" cy="3570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/>
              <a:t>Uma prova concreta do interesse privado na área portuária: há demanda por Terminais de Uso Privado em 16 estados.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64535"/>
              </p:ext>
            </p:extLst>
          </p:nvPr>
        </p:nvGraphicFramePr>
        <p:xfrm>
          <a:off x="6505575" y="5147990"/>
          <a:ext cx="3867150" cy="1340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3575"/>
                <a:gridCol w="1933575"/>
              </a:tblGrid>
              <a:tr h="76110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TUPs em análise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Investimento </a:t>
                      </a: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(R$ Bilhões)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79213"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14,7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816949" y="2160776"/>
            <a:ext cx="5001941" cy="4064540"/>
            <a:chOff x="1622729" y="2250191"/>
            <a:chExt cx="4506732" cy="4076275"/>
          </a:xfrm>
        </p:grpSpPr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4211960" y="6233358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" name="Oval 26"/>
            <p:cNvSpPr>
              <a:spLocks noChangeArrowheads="1"/>
            </p:cNvSpPr>
            <p:nvPr/>
          </p:nvSpPr>
          <p:spPr bwMode="auto">
            <a:xfrm flipH="1">
              <a:off x="4095376" y="493572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 flipH="1">
              <a:off x="3075406" y="2644802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 flipH="1">
              <a:off x="5409392" y="4999229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 flipH="1">
              <a:off x="4113155" y="2250191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 flipH="1">
              <a:off x="5697539" y="3895254"/>
              <a:ext cx="64813" cy="65106"/>
            </a:xfrm>
            <a:prstGeom prst="ellipse">
              <a:avLst/>
            </a:prstGeom>
            <a:solidFill>
              <a:srgbClr val="001A9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 flipH="1">
              <a:off x="4199600" y="470904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 flipH="1">
              <a:off x="5035983" y="2644802"/>
              <a:ext cx="64813" cy="65106"/>
            </a:xfrm>
            <a:prstGeom prst="ellipse">
              <a:avLst/>
            </a:prstGeom>
            <a:solidFill>
              <a:srgbClr val="001A9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 flipH="1">
              <a:off x="3812037" y="2436625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H="1">
              <a:off x="3717879" y="2571685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 flipH="1">
              <a:off x="5338876" y="5154351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 flipH="1">
              <a:off x="2697034" y="341919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 flipH="1">
              <a:off x="4234432" y="5042502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 flipH="1">
              <a:off x="4856808" y="5384249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4446399" y="5189759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 flipH="1">
              <a:off x="3045566" y="267360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 flipH="1">
              <a:off x="1622729" y="3350260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 flipH="1">
              <a:off x="5081832" y="5249174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 flipH="1">
              <a:off x="4435179" y="588526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 flipH="1">
              <a:off x="5398758" y="5031128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 flipH="1">
              <a:off x="4536601" y="2449280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 flipH="1">
              <a:off x="4511212" y="2427491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4427984" y="5588014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5134615" y="5250542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 flipH="1">
              <a:off x="5182013" y="5258622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 flipH="1">
              <a:off x="5231158" y="5231826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 flipH="1">
              <a:off x="5200977" y="5280274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 flipH="1">
              <a:off x="5131657" y="5288328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Oval 25"/>
            <p:cNvSpPr>
              <a:spLocks noChangeArrowheads="1"/>
            </p:cNvSpPr>
            <p:nvPr/>
          </p:nvSpPr>
          <p:spPr bwMode="auto">
            <a:xfrm>
              <a:off x="4080749" y="6078122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4052896" y="6113968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4188451" y="6261360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160190" y="6256746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483162" y="5244936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4515568" y="530929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 flipH="1">
              <a:off x="6064648" y="3161545"/>
              <a:ext cx="64813" cy="65106"/>
            </a:xfrm>
            <a:prstGeom prst="ellipse">
              <a:avLst/>
            </a:prstGeom>
            <a:solidFill>
              <a:srgbClr val="001A9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3" name="Oval 7"/>
          <p:cNvSpPr>
            <a:spLocks noChangeArrowheads="1"/>
          </p:cNvSpPr>
          <p:nvPr/>
        </p:nvSpPr>
        <p:spPr bwMode="auto">
          <a:xfrm flipH="1">
            <a:off x="6083177" y="4799667"/>
            <a:ext cx="71935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5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1138</Words>
  <Application>Microsoft Office PowerPoint</Application>
  <PresentationFormat>Widescreen</PresentationFormat>
  <Paragraphs>424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INVESTIMENTOS EM PORTOS</vt:lpstr>
      <vt:lpstr>INVESTIMENTOS SOB A NOVA LEI DE PORTOS</vt:lpstr>
      <vt:lpstr>NOVA ETAPA DE CONCESSÕES</vt:lpstr>
      <vt:lpstr>ARRENDAMENTOS</vt:lpstr>
      <vt:lpstr>ARRENDAMENTOS</vt:lpstr>
      <vt:lpstr>AUTORIZAÇÃO DE TUPS</vt:lpstr>
      <vt:lpstr>Apresentação do PowerPoint</vt:lpstr>
      <vt:lpstr>Critérios de concessão</vt:lpstr>
      <vt:lpstr>INVESTIMENTOS POR ESTADOS</vt:lpstr>
      <vt:lpstr>SÃO PAULO</vt:lpstr>
      <vt:lpstr>ÁREAS PREVISTAS  </vt:lpstr>
      <vt:lpstr>RIO DE JANEIRO</vt:lpstr>
      <vt:lpstr>ÁREAS PREVISTAS</vt:lpstr>
      <vt:lpstr>PARÁ</vt:lpstr>
      <vt:lpstr>ÁREAS PREVISTAS</vt:lpstr>
      <vt:lpstr>PERNAMBUCO</vt:lpstr>
      <vt:lpstr>ÁREAS PREVISTAS</vt:lpstr>
      <vt:lpstr>ESPÍRITO SANTO</vt:lpstr>
      <vt:lpstr>ÁREAS PREVISTAS</vt:lpstr>
      <vt:lpstr>PARANÁ</vt:lpstr>
      <vt:lpstr>ÁREAS PREVISTAS</vt:lpstr>
      <vt:lpstr>MARANHÃO</vt:lpstr>
      <vt:lpstr>ÁREAS PREVISTAS</vt:lpstr>
      <vt:lpstr>BAHIA</vt:lpstr>
      <vt:lpstr>ÁREAS PREVISTAS</vt:lpstr>
      <vt:lpstr>AMAZONAS</vt:lpstr>
      <vt:lpstr>ÁREAS PREVISTAS</vt:lpstr>
      <vt:lpstr>SANTA CATARINA</vt:lpstr>
      <vt:lpstr>ÁREAS PREVISTAS</vt:lpstr>
      <vt:lpstr>RIO GRANDE DO SUL</vt:lpstr>
      <vt:lpstr>ÁREAS PREVISTAS</vt:lpstr>
      <vt:lpstr>AMAPÁ</vt:lpstr>
      <vt:lpstr>ÁREAS PREVISTAS</vt:lpstr>
      <vt:lpstr>RONDÔNIA</vt:lpstr>
      <vt:lpstr>ÁREAS PREVISTAS</vt:lpstr>
      <vt:lpstr>ACRE</vt:lpstr>
      <vt:lpstr>ÁREAS PREVISTAS</vt:lpstr>
      <vt:lpstr>MATO GROSSO DO SUL</vt:lpstr>
      <vt:lpstr>ÁREAS PREVISTAS</vt:lpstr>
      <vt:lpstr>GOIÁS</vt:lpstr>
      <vt:lpstr>ÁREAS PREVISTAS</vt:lpstr>
      <vt:lpstr>OS PORTOS E O CENÁRIO ECONÔMICO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Novelino Alonso Soler</dc:creator>
  <cp:lastModifiedBy>Luis Fernando dos Santos</cp:lastModifiedBy>
  <cp:revision>67</cp:revision>
  <cp:lastPrinted>2015-06-22T15:12:39Z</cp:lastPrinted>
  <dcterms:created xsi:type="dcterms:W3CDTF">2015-06-12T13:04:03Z</dcterms:created>
  <dcterms:modified xsi:type="dcterms:W3CDTF">2015-06-22T22:43:32Z</dcterms:modified>
</cp:coreProperties>
</file>