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463" r:id="rId3"/>
    <p:sldId id="475" r:id="rId4"/>
    <p:sldId id="434" r:id="rId5"/>
    <p:sldId id="472" r:id="rId6"/>
    <p:sldId id="439" r:id="rId7"/>
    <p:sldId id="474" r:id="rId8"/>
    <p:sldId id="441" r:id="rId9"/>
    <p:sldId id="476" r:id="rId10"/>
    <p:sldId id="461" r:id="rId11"/>
    <p:sldId id="457" r:id="rId12"/>
    <p:sldId id="471" r:id="rId13"/>
    <p:sldId id="470" r:id="rId14"/>
    <p:sldId id="329" r:id="rId15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F3F"/>
    <a:srgbClr val="65A765"/>
    <a:srgbClr val="07203F"/>
    <a:srgbClr val="0C3761"/>
    <a:srgbClr val="468966"/>
    <a:srgbClr val="43A771"/>
    <a:srgbClr val="FEC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707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ottolbsf\Downloads\TABELA%20DE%20DADOS%20DE%20MOVIMENTA&#199;&#195;O%20ANUAL%20PORTOFER%20(1999-201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8797045427248"/>
          <c:y val="6.9618165093936271E-2"/>
          <c:w val="0.80497178710617445"/>
          <c:h val="0.761341628012859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'[TABELA DE DADOS DE MOVIMENTAÇÃO ANUAL PORTOFER (1999-2014).xlsx]Plan1'!$G$3</c:f>
              <c:strCache>
                <c:ptCount val="1"/>
                <c:pt idx="0">
                  <c:v>Movimentação de Cargas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944569567371375E-3"/>
                  <c:y val="-0.14723715848514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5607138799425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83370870211413E-3"/>
                  <c:y val="-0.1590161311639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88913913474275E-3"/>
                  <c:y val="-0.16785036067307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129497761373853E-17"/>
                  <c:y val="-0.16785036067307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1129497761373853E-17"/>
                  <c:y val="-0.18257407652158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889139134743262E-3"/>
                  <c:y val="-0.20024253553980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83370870211413E-3"/>
                  <c:y val="-0.20613202187920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1833708702115153E-3"/>
                  <c:y val="-0.22085573772772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788913913474275E-3"/>
                  <c:y val="-0.23557945357623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23263471040653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'[TABELA DE DADOS DE MOVIMENTAÇÃO ANUAL PORTOFER (1999-2014).xlsx]Plan1'!$E$7:$E$20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2020</c:v>
                </c:pt>
                <c:pt idx="13">
                  <c:v>2030</c:v>
                </c:pt>
              </c:numCache>
            </c:numRef>
          </c:cat>
          <c:val>
            <c:numRef>
              <c:f>'[TABELA DE DADOS DE MOVIMENTAÇÃO ANUAL PORTOFER (1999-2014).xlsx]Plan1'!$B$7:$B$17</c:f>
              <c:numCache>
                <c:formatCode>#,##0</c:formatCode>
                <c:ptCount val="11"/>
                <c:pt idx="0">
                  <c:v>67609753</c:v>
                </c:pt>
                <c:pt idx="1">
                  <c:v>71902494</c:v>
                </c:pt>
                <c:pt idx="2">
                  <c:v>76297193</c:v>
                </c:pt>
                <c:pt idx="3">
                  <c:v>80775867</c:v>
                </c:pt>
                <c:pt idx="4">
                  <c:v>81058492</c:v>
                </c:pt>
                <c:pt idx="5">
                  <c:v>83194126</c:v>
                </c:pt>
                <c:pt idx="6">
                  <c:v>96025258</c:v>
                </c:pt>
                <c:pt idx="7">
                  <c:v>97170308</c:v>
                </c:pt>
                <c:pt idx="8">
                  <c:v>104543783</c:v>
                </c:pt>
                <c:pt idx="9">
                  <c:v>114077884</c:v>
                </c:pt>
                <c:pt idx="10">
                  <c:v>111159485</c:v>
                </c:pt>
              </c:numCache>
            </c:numRef>
          </c:val>
        </c:ser>
        <c:ser>
          <c:idx val="3"/>
          <c:order val="1"/>
          <c:tx>
            <c:strRef>
              <c:f>'[TABELA DE DADOS DE MOVIMENTAÇÃO ANUAL PORTOFER (1999-2014).xlsx]Plan1'!$K$3</c:f>
              <c:strCache>
                <c:ptCount val="1"/>
                <c:pt idx="0">
                  <c:v>Capacidade atual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'[TABELA DE DADOS DE MOVIMENTAÇÃO ANUAL PORTOFER (1999-2014).xlsx]Plan1'!$E$7:$E$20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2020</c:v>
                </c:pt>
                <c:pt idx="13">
                  <c:v>2030</c:v>
                </c:pt>
              </c:numCache>
            </c:numRef>
          </c:cat>
          <c:val>
            <c:numRef>
              <c:f>'[TABELA DE DADOS DE MOVIMENTAÇÃO ANUAL PORTOFER (1999-2014).xlsx]Plan1'!$K$7:$K$20</c:f>
              <c:numCache>
                <c:formatCode>General</c:formatCode>
                <c:ptCount val="14"/>
                <c:pt idx="11" formatCode="#,##0">
                  <c:v>112000000</c:v>
                </c:pt>
                <c:pt idx="12" formatCode="#,##0">
                  <c:v>113000000</c:v>
                </c:pt>
                <c:pt idx="13" formatCode="#,##0">
                  <c:v>113845108</c:v>
                </c:pt>
              </c:numCache>
            </c:numRef>
          </c:val>
        </c:ser>
        <c:ser>
          <c:idx val="4"/>
          <c:order val="2"/>
          <c:tx>
            <c:strRef>
              <c:f>'[TABELA DE DADOS DE MOVIMENTAÇÃO ANUAL PORTOFER (1999-2014).xlsx]Plan1'!$L$3</c:f>
              <c:strCache>
                <c:ptCount val="1"/>
                <c:pt idx="0">
                  <c:v>Necessidade de Capacidade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'[TABELA DE DADOS DE MOVIMENTAÇÃO ANUAL PORTOFER (1999-2014).xlsx]Plan1'!$E$7:$E$20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2020</c:v>
                </c:pt>
                <c:pt idx="13">
                  <c:v>2030</c:v>
                </c:pt>
              </c:numCache>
            </c:numRef>
          </c:cat>
          <c:val>
            <c:numRef>
              <c:f>'[TABELA DE DADOS DE MOVIMENTAÇÃO ANUAL PORTOFER (1999-2014).xlsx]Plan1'!$L$7:$L$20</c:f>
              <c:numCache>
                <c:formatCode>General</c:formatCode>
                <c:ptCount val="14"/>
                <c:pt idx="11" formatCode="#,##0">
                  <c:v>3000000</c:v>
                </c:pt>
                <c:pt idx="12" formatCode="#,##0">
                  <c:v>28000000</c:v>
                </c:pt>
                <c:pt idx="13" formatCode="#,##0">
                  <c:v>60408707.715108484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7100544"/>
        <c:axId val="97102080"/>
      </c:barChart>
      <c:catAx>
        <c:axId val="971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102080"/>
        <c:crosses val="autoZero"/>
        <c:auto val="1"/>
        <c:lblAlgn val="ctr"/>
        <c:lblOffset val="100"/>
        <c:noMultiLvlLbl val="0"/>
      </c:catAx>
      <c:valAx>
        <c:axId val="971020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1005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631725699626919E-2"/>
                <c:y val="0.3227746038129179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cap="all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sz="1200" dirty="0"/>
                    <a:t>Milhões</a:t>
                  </a:r>
                  <a:r>
                    <a:rPr lang="pt-BR" sz="1200" baseline="0" dirty="0"/>
                    <a:t> (Toneladas)</a:t>
                  </a:r>
                  <a:endParaRPr lang="pt-BR" sz="1200" dirty="0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99324-7891-4928-8E2C-E0E1DDFD22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6C91A4-C172-4840-A29D-B3E6CA646BCD}">
      <dgm:prSet/>
      <dgm:spPr/>
      <dgm:t>
        <a:bodyPr/>
        <a:lstStyle/>
        <a:p>
          <a:pPr rtl="0"/>
          <a:r>
            <a:rPr lang="pt-BR" b="1" dirty="0" smtClean="0"/>
            <a:t>1) Investimentos Rodoviários: R$ 880 milhões</a:t>
          </a:r>
          <a:endParaRPr lang="pt-BR" dirty="0"/>
        </a:p>
      </dgm:t>
    </dgm:pt>
    <dgm:pt modelId="{99EA51A7-29BE-4984-98CB-66260374B317}" type="parTrans" cxnId="{351AF3A7-02B5-45BD-A5C0-1B766E7F97CD}">
      <dgm:prSet/>
      <dgm:spPr/>
      <dgm:t>
        <a:bodyPr/>
        <a:lstStyle/>
        <a:p>
          <a:endParaRPr lang="pt-BR"/>
        </a:p>
      </dgm:t>
    </dgm:pt>
    <dgm:pt modelId="{3474526F-F77F-4991-A593-D3610EED8D01}" type="sibTrans" cxnId="{351AF3A7-02B5-45BD-A5C0-1B766E7F97CD}">
      <dgm:prSet/>
      <dgm:spPr/>
      <dgm:t>
        <a:bodyPr/>
        <a:lstStyle/>
        <a:p>
          <a:endParaRPr lang="pt-BR"/>
        </a:p>
      </dgm:t>
    </dgm:pt>
    <dgm:pt modelId="{ECEB4737-E72D-4BA2-92E2-81B9F1506D13}">
      <dgm:prSet/>
      <dgm:spPr/>
      <dgm:t>
        <a:bodyPr/>
        <a:lstStyle/>
        <a:p>
          <a:pPr rtl="0"/>
          <a:r>
            <a:rPr lang="pt-BR" dirty="0" smtClean="0"/>
            <a:t>nas avenidas perimetral das margens de Santos e Guarujá</a:t>
          </a:r>
          <a:endParaRPr lang="pt-BR" dirty="0"/>
        </a:p>
      </dgm:t>
    </dgm:pt>
    <dgm:pt modelId="{6FA4607B-F35D-4D16-B52A-EF63CCB1F55B}" type="parTrans" cxnId="{48D37EBF-57DF-46A2-8596-E9E164ACF2DD}">
      <dgm:prSet/>
      <dgm:spPr/>
      <dgm:t>
        <a:bodyPr/>
        <a:lstStyle/>
        <a:p>
          <a:endParaRPr lang="pt-BR"/>
        </a:p>
      </dgm:t>
    </dgm:pt>
    <dgm:pt modelId="{F47B40D1-12A1-43F5-AF59-0AE93B84D880}" type="sibTrans" cxnId="{48D37EBF-57DF-46A2-8596-E9E164ACF2DD}">
      <dgm:prSet/>
      <dgm:spPr/>
      <dgm:t>
        <a:bodyPr/>
        <a:lstStyle/>
        <a:p>
          <a:endParaRPr lang="pt-BR"/>
        </a:p>
      </dgm:t>
    </dgm:pt>
    <dgm:pt modelId="{2F313CC9-BEC5-4317-8D9C-6229892BBDAF}">
      <dgm:prSet/>
      <dgm:spPr/>
      <dgm:t>
        <a:bodyPr/>
        <a:lstStyle/>
        <a:p>
          <a:pPr rtl="0"/>
          <a:r>
            <a:rPr lang="pt-BR" dirty="0" smtClean="0"/>
            <a:t>na entrada da cidade de Santos</a:t>
          </a:r>
          <a:endParaRPr lang="pt-BR" dirty="0"/>
        </a:p>
      </dgm:t>
    </dgm:pt>
    <dgm:pt modelId="{6238C5F6-5B84-4376-B699-4E8E6079A937}" type="parTrans" cxnId="{5B9786E6-CF3B-469B-BEE1-E84340981446}">
      <dgm:prSet/>
      <dgm:spPr/>
      <dgm:t>
        <a:bodyPr/>
        <a:lstStyle/>
        <a:p>
          <a:endParaRPr lang="pt-BR"/>
        </a:p>
      </dgm:t>
    </dgm:pt>
    <dgm:pt modelId="{39F0AAD4-EFE1-4FF8-9C5A-1B6900CD9E47}" type="sibTrans" cxnId="{5B9786E6-CF3B-469B-BEE1-E84340981446}">
      <dgm:prSet/>
      <dgm:spPr/>
      <dgm:t>
        <a:bodyPr/>
        <a:lstStyle/>
        <a:p>
          <a:endParaRPr lang="pt-BR"/>
        </a:p>
      </dgm:t>
    </dgm:pt>
    <dgm:pt modelId="{8B4C795B-F456-4763-9BB6-7D0500FCB2C2}">
      <dgm:prSet/>
      <dgm:spPr/>
      <dgm:t>
        <a:bodyPr/>
        <a:lstStyle/>
        <a:p>
          <a:pPr rtl="0"/>
          <a:r>
            <a:rPr lang="pt-BR" b="1" dirty="0" smtClean="0"/>
            <a:t>2) Investimentos Ferroviários: R$ 625 milhões</a:t>
          </a:r>
          <a:endParaRPr lang="pt-BR" dirty="0"/>
        </a:p>
      </dgm:t>
    </dgm:pt>
    <dgm:pt modelId="{8BE687D6-B96A-4A6B-8078-0ADFA2FAE6E5}" type="parTrans" cxnId="{6C49B179-4EAB-4195-A64E-4A39919EBFE2}">
      <dgm:prSet/>
      <dgm:spPr/>
      <dgm:t>
        <a:bodyPr/>
        <a:lstStyle/>
        <a:p>
          <a:endParaRPr lang="pt-BR"/>
        </a:p>
      </dgm:t>
    </dgm:pt>
    <dgm:pt modelId="{08C003A2-5E78-44F9-94FB-00D6B847C809}" type="sibTrans" cxnId="{6C49B179-4EAB-4195-A64E-4A39919EBFE2}">
      <dgm:prSet/>
      <dgm:spPr/>
      <dgm:t>
        <a:bodyPr/>
        <a:lstStyle/>
        <a:p>
          <a:endParaRPr lang="pt-BR"/>
        </a:p>
      </dgm:t>
    </dgm:pt>
    <dgm:pt modelId="{4F6D26C9-F5C6-4BEE-913D-5B1DBDDE393B}">
      <dgm:prSet/>
      <dgm:spPr/>
      <dgm:t>
        <a:bodyPr/>
        <a:lstStyle/>
        <a:p>
          <a:pPr rtl="0"/>
          <a:r>
            <a:rPr lang="pt-BR" smtClean="0"/>
            <a:t>no acesso ao porto</a:t>
          </a:r>
          <a:endParaRPr lang="pt-BR"/>
        </a:p>
      </dgm:t>
    </dgm:pt>
    <dgm:pt modelId="{49B2D045-D0FE-4D63-BC1A-D6DAB3FAAD65}" type="parTrans" cxnId="{CE5E56B6-7CF2-4DB8-914B-B0781574231B}">
      <dgm:prSet/>
      <dgm:spPr/>
      <dgm:t>
        <a:bodyPr/>
        <a:lstStyle/>
        <a:p>
          <a:endParaRPr lang="pt-BR"/>
        </a:p>
      </dgm:t>
    </dgm:pt>
    <dgm:pt modelId="{C9158D16-C3A8-4A73-9AE3-AB357CC97654}" type="sibTrans" cxnId="{CE5E56B6-7CF2-4DB8-914B-B0781574231B}">
      <dgm:prSet/>
      <dgm:spPr/>
      <dgm:t>
        <a:bodyPr/>
        <a:lstStyle/>
        <a:p>
          <a:endParaRPr lang="pt-BR"/>
        </a:p>
      </dgm:t>
    </dgm:pt>
    <dgm:pt modelId="{E99A466B-562F-4E2B-992D-53F2028E2169}">
      <dgm:prSet/>
      <dgm:spPr/>
      <dgm:t>
        <a:bodyPr/>
        <a:lstStyle/>
        <a:p>
          <a:pPr rtl="0"/>
          <a:r>
            <a:rPr lang="pt-BR" dirty="0" smtClean="0"/>
            <a:t>dentro da área do porto organizado</a:t>
          </a:r>
          <a:endParaRPr lang="pt-BR" dirty="0"/>
        </a:p>
      </dgm:t>
    </dgm:pt>
    <dgm:pt modelId="{2D512500-4845-476A-A8D0-62DE0BEF728D}" type="parTrans" cxnId="{961ACFC7-A63D-4723-9684-4EA7F2BBBA02}">
      <dgm:prSet/>
      <dgm:spPr/>
      <dgm:t>
        <a:bodyPr/>
        <a:lstStyle/>
        <a:p>
          <a:endParaRPr lang="pt-BR"/>
        </a:p>
      </dgm:t>
    </dgm:pt>
    <dgm:pt modelId="{A4278F6D-32AF-48B6-A1F3-3D8CA4C32B09}" type="sibTrans" cxnId="{961ACFC7-A63D-4723-9684-4EA7F2BBBA02}">
      <dgm:prSet/>
      <dgm:spPr/>
      <dgm:t>
        <a:bodyPr/>
        <a:lstStyle/>
        <a:p>
          <a:endParaRPr lang="pt-BR"/>
        </a:p>
      </dgm:t>
    </dgm:pt>
    <dgm:pt modelId="{ECA120DA-48B0-489D-98B9-EF619BB1B17D}">
      <dgm:prSet/>
      <dgm:spPr/>
      <dgm:t>
        <a:bodyPr/>
        <a:lstStyle/>
        <a:p>
          <a:pPr rtl="0"/>
          <a:r>
            <a:rPr lang="pt-BR" b="1" dirty="0" smtClean="0"/>
            <a:t>3) Licitação de Novos Terminais e Prorrogação de Contratos de Arrendamentos</a:t>
          </a:r>
          <a:endParaRPr lang="pt-BR" dirty="0"/>
        </a:p>
      </dgm:t>
    </dgm:pt>
    <dgm:pt modelId="{94F6D04F-3CA6-49A9-938F-23B91F994DDE}" type="parTrans" cxnId="{71E2C233-9AB9-4012-8143-CA736E0BFA5C}">
      <dgm:prSet/>
      <dgm:spPr/>
      <dgm:t>
        <a:bodyPr/>
        <a:lstStyle/>
        <a:p>
          <a:endParaRPr lang="pt-BR"/>
        </a:p>
      </dgm:t>
    </dgm:pt>
    <dgm:pt modelId="{B24BD51C-BAF5-4385-B174-E85E68679DAA}" type="sibTrans" cxnId="{71E2C233-9AB9-4012-8143-CA736E0BFA5C}">
      <dgm:prSet/>
      <dgm:spPr/>
      <dgm:t>
        <a:bodyPr/>
        <a:lstStyle/>
        <a:p>
          <a:endParaRPr lang="pt-BR"/>
        </a:p>
      </dgm:t>
    </dgm:pt>
    <dgm:pt modelId="{F4A77399-51F8-40DC-A867-68A4DB98AE01}">
      <dgm:prSet/>
      <dgm:spPr/>
      <dgm:t>
        <a:bodyPr/>
        <a:lstStyle/>
        <a:p>
          <a:pPr rtl="0"/>
          <a:r>
            <a:rPr lang="pt-BR" dirty="0" smtClean="0"/>
            <a:t>investimentos para geração de maior eficiência e capacidade de operação</a:t>
          </a:r>
          <a:endParaRPr lang="pt-BR" dirty="0"/>
        </a:p>
      </dgm:t>
    </dgm:pt>
    <dgm:pt modelId="{4C9A01FE-39C8-47D1-8903-B07C8B30C66A}" type="parTrans" cxnId="{AA3474B6-2E7E-4C5C-A5B1-7D2D1BDE6FF0}">
      <dgm:prSet/>
      <dgm:spPr/>
      <dgm:t>
        <a:bodyPr/>
        <a:lstStyle/>
        <a:p>
          <a:endParaRPr lang="pt-BR"/>
        </a:p>
      </dgm:t>
    </dgm:pt>
    <dgm:pt modelId="{C6D01B86-C78F-4C1C-83D8-BBB7413E4C46}" type="sibTrans" cxnId="{AA3474B6-2E7E-4C5C-A5B1-7D2D1BDE6FF0}">
      <dgm:prSet/>
      <dgm:spPr/>
      <dgm:t>
        <a:bodyPr/>
        <a:lstStyle/>
        <a:p>
          <a:endParaRPr lang="pt-BR"/>
        </a:p>
      </dgm:t>
    </dgm:pt>
    <dgm:pt modelId="{63B0B88E-7075-4C0A-8EBE-431F95B5CAE1}">
      <dgm:prSet/>
      <dgm:spPr/>
      <dgm:t>
        <a:bodyPr/>
        <a:lstStyle/>
        <a:p>
          <a:pPr rtl="0"/>
          <a:r>
            <a:rPr lang="pt-BR" dirty="0" smtClean="0"/>
            <a:t>aumento da participação da movimentação ferroviária no </a:t>
          </a:r>
          <a:r>
            <a:rPr lang="pt-BR" dirty="0" err="1" smtClean="0"/>
            <a:t>mix</a:t>
          </a:r>
          <a:r>
            <a:rPr lang="pt-BR" dirty="0" smtClean="0"/>
            <a:t> de cargas</a:t>
          </a:r>
          <a:endParaRPr lang="pt-BR" dirty="0"/>
        </a:p>
      </dgm:t>
    </dgm:pt>
    <dgm:pt modelId="{066CFBE2-C324-47EB-8423-EA435DA97548}" type="parTrans" cxnId="{6C6013AE-895B-40DF-950B-719A32FB931C}">
      <dgm:prSet/>
      <dgm:spPr/>
      <dgm:t>
        <a:bodyPr/>
        <a:lstStyle/>
        <a:p>
          <a:endParaRPr lang="pt-BR"/>
        </a:p>
      </dgm:t>
    </dgm:pt>
    <dgm:pt modelId="{CD314E13-07A0-4771-A5B3-E6E370714E01}" type="sibTrans" cxnId="{6C6013AE-895B-40DF-950B-719A32FB931C}">
      <dgm:prSet/>
      <dgm:spPr/>
      <dgm:t>
        <a:bodyPr/>
        <a:lstStyle/>
        <a:p>
          <a:endParaRPr lang="pt-BR"/>
        </a:p>
      </dgm:t>
    </dgm:pt>
    <dgm:pt modelId="{0FA14469-865B-48B8-BBF4-089C120CDE41}">
      <dgm:prSet/>
      <dgm:spPr/>
      <dgm:t>
        <a:bodyPr/>
        <a:lstStyle/>
        <a:p>
          <a:pPr rtl="0"/>
          <a:r>
            <a:rPr lang="pt-BR" b="1" dirty="0" smtClean="0"/>
            <a:t>4) Investimentos em Inteligência Logística</a:t>
          </a:r>
          <a:endParaRPr lang="pt-BR" dirty="0"/>
        </a:p>
      </dgm:t>
    </dgm:pt>
    <dgm:pt modelId="{B8CE013C-4116-41B8-A8EC-D6C87ECC9412}" type="parTrans" cxnId="{94553C64-804A-4F75-85AB-74889FEB85B1}">
      <dgm:prSet/>
      <dgm:spPr/>
      <dgm:t>
        <a:bodyPr/>
        <a:lstStyle/>
        <a:p>
          <a:endParaRPr lang="pt-BR"/>
        </a:p>
      </dgm:t>
    </dgm:pt>
    <dgm:pt modelId="{6B77A5DA-7AE4-4F8F-9020-3B34CCCEC086}" type="sibTrans" cxnId="{94553C64-804A-4F75-85AB-74889FEB85B1}">
      <dgm:prSet/>
      <dgm:spPr/>
      <dgm:t>
        <a:bodyPr/>
        <a:lstStyle/>
        <a:p>
          <a:endParaRPr lang="pt-BR"/>
        </a:p>
      </dgm:t>
    </dgm:pt>
    <dgm:pt modelId="{A76C3DB6-35E6-4A12-B0B2-6C3AFEC72D06}">
      <dgm:prSet/>
      <dgm:spPr/>
      <dgm:t>
        <a:bodyPr/>
        <a:lstStyle/>
        <a:p>
          <a:pPr rtl="0"/>
          <a:r>
            <a:rPr lang="pt-BR" dirty="0" smtClean="0"/>
            <a:t>otimização da infraestrutura existente</a:t>
          </a:r>
          <a:endParaRPr lang="pt-BR" dirty="0"/>
        </a:p>
      </dgm:t>
    </dgm:pt>
    <dgm:pt modelId="{0B560316-4FC1-4277-8B68-BE495CF8E2ED}" type="parTrans" cxnId="{C50829ED-FD78-42C0-9550-D1F3041A8C9B}">
      <dgm:prSet/>
      <dgm:spPr/>
      <dgm:t>
        <a:bodyPr/>
        <a:lstStyle/>
        <a:p>
          <a:endParaRPr lang="pt-BR"/>
        </a:p>
      </dgm:t>
    </dgm:pt>
    <dgm:pt modelId="{BB20F279-4699-433B-9D63-723DD339D079}" type="sibTrans" cxnId="{C50829ED-FD78-42C0-9550-D1F3041A8C9B}">
      <dgm:prSet/>
      <dgm:spPr/>
      <dgm:t>
        <a:bodyPr/>
        <a:lstStyle/>
        <a:p>
          <a:endParaRPr lang="pt-BR"/>
        </a:p>
      </dgm:t>
    </dgm:pt>
    <dgm:pt modelId="{716FBB97-DDA1-413B-8429-204B6A3CB1CD}">
      <dgm:prSet/>
      <dgm:spPr/>
      <dgm:t>
        <a:bodyPr/>
        <a:lstStyle/>
        <a:p>
          <a:pPr rtl="0"/>
          <a:r>
            <a:rPr lang="pt-BR" dirty="0" smtClean="0"/>
            <a:t>geração de recursos (outorgas) para financiar os investimentos </a:t>
          </a:r>
          <a:endParaRPr lang="pt-BR" dirty="0"/>
        </a:p>
      </dgm:t>
    </dgm:pt>
    <dgm:pt modelId="{661B1882-C8E3-43E7-AAC9-5FF0D34E3D4B}" type="parTrans" cxnId="{C9FEAE2E-E0D0-4EE2-A028-B040CFEE6601}">
      <dgm:prSet/>
      <dgm:spPr/>
      <dgm:t>
        <a:bodyPr/>
        <a:lstStyle/>
        <a:p>
          <a:endParaRPr lang="pt-BR"/>
        </a:p>
      </dgm:t>
    </dgm:pt>
    <dgm:pt modelId="{3D161685-1272-4DF4-AE14-C6555B0C9F02}" type="sibTrans" cxnId="{C9FEAE2E-E0D0-4EE2-A028-B040CFEE6601}">
      <dgm:prSet/>
      <dgm:spPr/>
      <dgm:t>
        <a:bodyPr/>
        <a:lstStyle/>
        <a:p>
          <a:endParaRPr lang="pt-BR"/>
        </a:p>
      </dgm:t>
    </dgm:pt>
    <dgm:pt modelId="{324F3553-DB03-4532-939D-8AD4486A98B7}">
      <dgm:prSet/>
      <dgm:spPr/>
      <dgm:t>
        <a:bodyPr/>
        <a:lstStyle/>
        <a:p>
          <a:pPr rtl="0"/>
          <a:r>
            <a:rPr lang="pt-BR" dirty="0" smtClean="0"/>
            <a:t>implantação do sistema de gerenciamento de tráfego de caminhões</a:t>
          </a:r>
          <a:endParaRPr lang="pt-BR" dirty="0"/>
        </a:p>
      </dgm:t>
    </dgm:pt>
    <dgm:pt modelId="{33CEB33E-6E9B-4D29-B530-EB2BFD69E7C0}" type="parTrans" cxnId="{6B934086-FB20-4773-B37E-49D6D7CEC0AC}">
      <dgm:prSet/>
      <dgm:spPr/>
      <dgm:t>
        <a:bodyPr/>
        <a:lstStyle/>
        <a:p>
          <a:endParaRPr lang="pt-BR"/>
        </a:p>
      </dgm:t>
    </dgm:pt>
    <dgm:pt modelId="{4FDA2133-AC44-423C-9D86-ED73BC49E17E}" type="sibTrans" cxnId="{6B934086-FB20-4773-B37E-49D6D7CEC0AC}">
      <dgm:prSet/>
      <dgm:spPr/>
      <dgm:t>
        <a:bodyPr/>
        <a:lstStyle/>
        <a:p>
          <a:endParaRPr lang="pt-BR"/>
        </a:p>
      </dgm:t>
    </dgm:pt>
    <dgm:pt modelId="{9702618E-B22A-4933-A65B-44EF0720AEBD}" type="pres">
      <dgm:prSet presAssocID="{DA499324-7891-4928-8E2C-E0E1DDFD2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07F674-EF4E-4B8A-A09F-DED9D4FDDF60}" type="pres">
      <dgm:prSet presAssocID="{D56C91A4-C172-4840-A29D-B3E6CA646BCD}" presName="parentText" presStyleLbl="node1" presStyleIdx="0" presStyleCnt="4" custLinFactNeighborX="103" custLinFactNeighborY="-6030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783F2E-9CF0-4118-B04B-5475311D4AA0}" type="pres">
      <dgm:prSet presAssocID="{D56C91A4-C172-4840-A29D-B3E6CA646BCD}" presName="childText" presStyleLbl="revTx" presStyleIdx="0" presStyleCnt="4" custLinFactNeighborX="103" custLinFactNeighborY="-519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3FCFD2-D49D-40F1-905C-CF69573FFA9D}" type="pres">
      <dgm:prSet presAssocID="{8B4C795B-F456-4763-9BB6-7D0500FCB2C2}" presName="parentText" presStyleLbl="node1" presStyleIdx="1" presStyleCnt="4" custLinFactNeighborY="-303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3F0ABA-9061-4955-9E10-9ED12FDFD88A}" type="pres">
      <dgm:prSet presAssocID="{8B4C795B-F456-4763-9BB6-7D0500FCB2C2}" presName="childText" presStyleLbl="revTx" presStyleIdx="1" presStyleCnt="4" custLinFactNeighborY="-333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09DB9C-E153-44BD-A2F6-5CE8531BA2D7}" type="pres">
      <dgm:prSet presAssocID="{ECA120DA-48B0-489D-98B9-EF619BB1B17D}" presName="parentText" presStyleLbl="node1" presStyleIdx="2" presStyleCnt="4" custLinFactNeighborY="-1332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F34527-C760-497B-872C-6A0149A1DAF6}" type="pres">
      <dgm:prSet presAssocID="{ECA120DA-48B0-489D-98B9-EF619BB1B17D}" presName="childText" presStyleLbl="revTx" presStyleIdx="2" presStyleCnt="4" custLinFactNeighborY="-146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8A45B2-1789-4694-8F79-ED5577CFBA33}" type="pres">
      <dgm:prSet presAssocID="{0FA14469-865B-48B8-BBF4-089C120CDE41}" presName="parentText" presStyleLbl="node1" presStyleIdx="3" presStyleCnt="4" custLinFactNeighborY="367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8CAF53-DABD-427D-A94C-FD1FF6D41D03}" type="pres">
      <dgm:prSet presAssocID="{0FA14469-865B-48B8-BBF4-089C120CDE41}" presName="childText" presStyleLbl="revTx" presStyleIdx="3" presStyleCnt="4" custLinFactNeighborY="41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6013AE-895B-40DF-950B-719A32FB931C}" srcId="{ECA120DA-48B0-489D-98B9-EF619BB1B17D}" destId="{63B0B88E-7075-4C0A-8EBE-431F95B5CAE1}" srcOrd="1" destOrd="0" parTransId="{066CFBE2-C324-47EB-8423-EA435DA97548}" sibTransId="{CD314E13-07A0-4771-A5B3-E6E370714E01}"/>
    <dgm:cxn modelId="{68C56D30-0194-4694-8615-2638A9949116}" type="presOf" srcId="{8B4C795B-F456-4763-9BB6-7D0500FCB2C2}" destId="{963FCFD2-D49D-40F1-905C-CF69573FFA9D}" srcOrd="0" destOrd="0" presId="urn:microsoft.com/office/officeart/2005/8/layout/vList2"/>
    <dgm:cxn modelId="{AA3474B6-2E7E-4C5C-A5B1-7D2D1BDE6FF0}" srcId="{ECA120DA-48B0-489D-98B9-EF619BB1B17D}" destId="{F4A77399-51F8-40DC-A867-68A4DB98AE01}" srcOrd="0" destOrd="0" parTransId="{4C9A01FE-39C8-47D1-8903-B07C8B30C66A}" sibTransId="{C6D01B86-C78F-4C1C-83D8-BBB7413E4C46}"/>
    <dgm:cxn modelId="{351AF3A7-02B5-45BD-A5C0-1B766E7F97CD}" srcId="{DA499324-7891-4928-8E2C-E0E1DDFD2258}" destId="{D56C91A4-C172-4840-A29D-B3E6CA646BCD}" srcOrd="0" destOrd="0" parTransId="{99EA51A7-29BE-4984-98CB-66260374B317}" sibTransId="{3474526F-F77F-4991-A593-D3610EED8D01}"/>
    <dgm:cxn modelId="{71E2C233-9AB9-4012-8143-CA736E0BFA5C}" srcId="{DA499324-7891-4928-8E2C-E0E1DDFD2258}" destId="{ECA120DA-48B0-489D-98B9-EF619BB1B17D}" srcOrd="2" destOrd="0" parTransId="{94F6D04F-3CA6-49A9-938F-23B91F994DDE}" sibTransId="{B24BD51C-BAF5-4385-B174-E85E68679DAA}"/>
    <dgm:cxn modelId="{FE6FB9CA-F4C1-4AAC-8A80-DA7DFFD09FBB}" type="presOf" srcId="{DA499324-7891-4928-8E2C-E0E1DDFD2258}" destId="{9702618E-B22A-4933-A65B-44EF0720AEBD}" srcOrd="0" destOrd="0" presId="urn:microsoft.com/office/officeart/2005/8/layout/vList2"/>
    <dgm:cxn modelId="{CF071933-C386-4A5B-A55B-2CC834463375}" type="presOf" srcId="{ECEB4737-E72D-4BA2-92E2-81B9F1506D13}" destId="{ED783F2E-9CF0-4118-B04B-5475311D4AA0}" srcOrd="0" destOrd="0" presId="urn:microsoft.com/office/officeart/2005/8/layout/vList2"/>
    <dgm:cxn modelId="{C9FEAE2E-E0D0-4EE2-A028-B040CFEE6601}" srcId="{ECA120DA-48B0-489D-98B9-EF619BB1B17D}" destId="{716FBB97-DDA1-413B-8429-204B6A3CB1CD}" srcOrd="2" destOrd="0" parTransId="{661B1882-C8E3-43E7-AAC9-5FF0D34E3D4B}" sibTransId="{3D161685-1272-4DF4-AE14-C6555B0C9F02}"/>
    <dgm:cxn modelId="{701B03F5-280C-4181-B8FF-8A5E8B6725AF}" type="presOf" srcId="{4F6D26C9-F5C6-4BEE-913D-5B1DBDDE393B}" destId="{543F0ABA-9061-4955-9E10-9ED12FDFD88A}" srcOrd="0" destOrd="0" presId="urn:microsoft.com/office/officeart/2005/8/layout/vList2"/>
    <dgm:cxn modelId="{5B9786E6-CF3B-469B-BEE1-E84340981446}" srcId="{D56C91A4-C172-4840-A29D-B3E6CA646BCD}" destId="{2F313CC9-BEC5-4317-8D9C-6229892BBDAF}" srcOrd="1" destOrd="0" parTransId="{6238C5F6-5B84-4376-B699-4E8E6079A937}" sibTransId="{39F0AAD4-EFE1-4FF8-9C5A-1B6900CD9E47}"/>
    <dgm:cxn modelId="{6F67102E-E3AD-40BB-B6C9-BBDFEC9AB626}" type="presOf" srcId="{A76C3DB6-35E6-4A12-B0B2-6C3AFEC72D06}" destId="{CD8CAF53-DABD-427D-A94C-FD1FF6D41D03}" srcOrd="0" destOrd="1" presId="urn:microsoft.com/office/officeart/2005/8/layout/vList2"/>
    <dgm:cxn modelId="{6C49B179-4EAB-4195-A64E-4A39919EBFE2}" srcId="{DA499324-7891-4928-8E2C-E0E1DDFD2258}" destId="{8B4C795B-F456-4763-9BB6-7D0500FCB2C2}" srcOrd="1" destOrd="0" parTransId="{8BE687D6-B96A-4A6B-8078-0ADFA2FAE6E5}" sibTransId="{08C003A2-5E78-44F9-94FB-00D6B847C809}"/>
    <dgm:cxn modelId="{245B8E8C-0FB8-46A3-9FFB-1193FD7ABC43}" type="presOf" srcId="{324F3553-DB03-4532-939D-8AD4486A98B7}" destId="{CD8CAF53-DABD-427D-A94C-FD1FF6D41D03}" srcOrd="0" destOrd="0" presId="urn:microsoft.com/office/officeart/2005/8/layout/vList2"/>
    <dgm:cxn modelId="{0FAD42E0-1BC4-4A39-9E7B-85F3FE1B393C}" type="presOf" srcId="{E99A466B-562F-4E2B-992D-53F2028E2169}" destId="{543F0ABA-9061-4955-9E10-9ED12FDFD88A}" srcOrd="0" destOrd="1" presId="urn:microsoft.com/office/officeart/2005/8/layout/vList2"/>
    <dgm:cxn modelId="{961ACFC7-A63D-4723-9684-4EA7F2BBBA02}" srcId="{8B4C795B-F456-4763-9BB6-7D0500FCB2C2}" destId="{E99A466B-562F-4E2B-992D-53F2028E2169}" srcOrd="1" destOrd="0" parTransId="{2D512500-4845-476A-A8D0-62DE0BEF728D}" sibTransId="{A4278F6D-32AF-48B6-A1F3-3D8CA4C32B09}"/>
    <dgm:cxn modelId="{D5C5C14D-3EA5-49FD-ABC3-AF924D38198E}" type="presOf" srcId="{2F313CC9-BEC5-4317-8D9C-6229892BBDAF}" destId="{ED783F2E-9CF0-4118-B04B-5475311D4AA0}" srcOrd="0" destOrd="1" presId="urn:microsoft.com/office/officeart/2005/8/layout/vList2"/>
    <dgm:cxn modelId="{199A2E5A-6147-4A60-BB11-8F246251F2FD}" type="presOf" srcId="{ECA120DA-48B0-489D-98B9-EF619BB1B17D}" destId="{A909DB9C-E153-44BD-A2F6-5CE8531BA2D7}" srcOrd="0" destOrd="0" presId="urn:microsoft.com/office/officeart/2005/8/layout/vList2"/>
    <dgm:cxn modelId="{CE5E56B6-7CF2-4DB8-914B-B0781574231B}" srcId="{8B4C795B-F456-4763-9BB6-7D0500FCB2C2}" destId="{4F6D26C9-F5C6-4BEE-913D-5B1DBDDE393B}" srcOrd="0" destOrd="0" parTransId="{49B2D045-D0FE-4D63-BC1A-D6DAB3FAAD65}" sibTransId="{C9158D16-C3A8-4A73-9AE3-AB357CC97654}"/>
    <dgm:cxn modelId="{C50829ED-FD78-42C0-9550-D1F3041A8C9B}" srcId="{0FA14469-865B-48B8-BBF4-089C120CDE41}" destId="{A76C3DB6-35E6-4A12-B0B2-6C3AFEC72D06}" srcOrd="1" destOrd="0" parTransId="{0B560316-4FC1-4277-8B68-BE495CF8E2ED}" sibTransId="{BB20F279-4699-433B-9D63-723DD339D079}"/>
    <dgm:cxn modelId="{20B72D4C-BC8D-42D0-A4BB-5387E47E6FAF}" type="presOf" srcId="{63B0B88E-7075-4C0A-8EBE-431F95B5CAE1}" destId="{E3F34527-C760-497B-872C-6A0149A1DAF6}" srcOrd="0" destOrd="1" presId="urn:microsoft.com/office/officeart/2005/8/layout/vList2"/>
    <dgm:cxn modelId="{898E8A3E-E2B8-4DEE-B0D2-1802C700C1BF}" type="presOf" srcId="{D56C91A4-C172-4840-A29D-B3E6CA646BCD}" destId="{5B07F674-EF4E-4B8A-A09F-DED9D4FDDF60}" srcOrd="0" destOrd="0" presId="urn:microsoft.com/office/officeart/2005/8/layout/vList2"/>
    <dgm:cxn modelId="{75C8B4B8-6090-45FD-932D-3D3C7E549C72}" type="presOf" srcId="{716FBB97-DDA1-413B-8429-204B6A3CB1CD}" destId="{E3F34527-C760-497B-872C-6A0149A1DAF6}" srcOrd="0" destOrd="2" presId="urn:microsoft.com/office/officeart/2005/8/layout/vList2"/>
    <dgm:cxn modelId="{48D37EBF-57DF-46A2-8596-E9E164ACF2DD}" srcId="{D56C91A4-C172-4840-A29D-B3E6CA646BCD}" destId="{ECEB4737-E72D-4BA2-92E2-81B9F1506D13}" srcOrd="0" destOrd="0" parTransId="{6FA4607B-F35D-4D16-B52A-EF63CCB1F55B}" sibTransId="{F47B40D1-12A1-43F5-AF59-0AE93B84D880}"/>
    <dgm:cxn modelId="{6B934086-FB20-4773-B37E-49D6D7CEC0AC}" srcId="{0FA14469-865B-48B8-BBF4-089C120CDE41}" destId="{324F3553-DB03-4532-939D-8AD4486A98B7}" srcOrd="0" destOrd="0" parTransId="{33CEB33E-6E9B-4D29-B530-EB2BFD69E7C0}" sibTransId="{4FDA2133-AC44-423C-9D86-ED73BC49E17E}"/>
    <dgm:cxn modelId="{5256DD3E-203A-4595-A455-F3C300EFEB16}" type="presOf" srcId="{F4A77399-51F8-40DC-A867-68A4DB98AE01}" destId="{E3F34527-C760-497B-872C-6A0149A1DAF6}" srcOrd="0" destOrd="0" presId="urn:microsoft.com/office/officeart/2005/8/layout/vList2"/>
    <dgm:cxn modelId="{94553C64-804A-4F75-85AB-74889FEB85B1}" srcId="{DA499324-7891-4928-8E2C-E0E1DDFD2258}" destId="{0FA14469-865B-48B8-BBF4-089C120CDE41}" srcOrd="3" destOrd="0" parTransId="{B8CE013C-4116-41B8-A8EC-D6C87ECC9412}" sibTransId="{6B77A5DA-7AE4-4F8F-9020-3B34CCCEC086}"/>
    <dgm:cxn modelId="{AE734829-0938-4102-9828-0337998376AB}" type="presOf" srcId="{0FA14469-865B-48B8-BBF4-089C120CDE41}" destId="{7D8A45B2-1789-4694-8F79-ED5577CFBA33}" srcOrd="0" destOrd="0" presId="urn:microsoft.com/office/officeart/2005/8/layout/vList2"/>
    <dgm:cxn modelId="{64BA73A7-24CE-4213-8094-55BB1730AC36}" type="presParOf" srcId="{9702618E-B22A-4933-A65B-44EF0720AEBD}" destId="{5B07F674-EF4E-4B8A-A09F-DED9D4FDDF60}" srcOrd="0" destOrd="0" presId="urn:microsoft.com/office/officeart/2005/8/layout/vList2"/>
    <dgm:cxn modelId="{33B81066-E454-45D1-BB20-3697E72549D8}" type="presParOf" srcId="{9702618E-B22A-4933-A65B-44EF0720AEBD}" destId="{ED783F2E-9CF0-4118-B04B-5475311D4AA0}" srcOrd="1" destOrd="0" presId="urn:microsoft.com/office/officeart/2005/8/layout/vList2"/>
    <dgm:cxn modelId="{47C24281-1FFC-4C57-8C41-94701DD028D1}" type="presParOf" srcId="{9702618E-B22A-4933-A65B-44EF0720AEBD}" destId="{963FCFD2-D49D-40F1-905C-CF69573FFA9D}" srcOrd="2" destOrd="0" presId="urn:microsoft.com/office/officeart/2005/8/layout/vList2"/>
    <dgm:cxn modelId="{B55182EF-5505-47E2-88CD-2F567AE6A4D8}" type="presParOf" srcId="{9702618E-B22A-4933-A65B-44EF0720AEBD}" destId="{543F0ABA-9061-4955-9E10-9ED12FDFD88A}" srcOrd="3" destOrd="0" presId="urn:microsoft.com/office/officeart/2005/8/layout/vList2"/>
    <dgm:cxn modelId="{6F360CFF-F8B1-4598-930A-28A96297C80D}" type="presParOf" srcId="{9702618E-B22A-4933-A65B-44EF0720AEBD}" destId="{A909DB9C-E153-44BD-A2F6-5CE8531BA2D7}" srcOrd="4" destOrd="0" presId="urn:microsoft.com/office/officeart/2005/8/layout/vList2"/>
    <dgm:cxn modelId="{FFE67FF9-8F73-42A8-9FE9-AA61938E8674}" type="presParOf" srcId="{9702618E-B22A-4933-A65B-44EF0720AEBD}" destId="{E3F34527-C760-497B-872C-6A0149A1DAF6}" srcOrd="5" destOrd="0" presId="urn:microsoft.com/office/officeart/2005/8/layout/vList2"/>
    <dgm:cxn modelId="{CD9A6857-0301-49E5-9ED8-05FAA9F0DF8D}" type="presParOf" srcId="{9702618E-B22A-4933-A65B-44EF0720AEBD}" destId="{7D8A45B2-1789-4694-8F79-ED5577CFBA33}" srcOrd="6" destOrd="0" presId="urn:microsoft.com/office/officeart/2005/8/layout/vList2"/>
    <dgm:cxn modelId="{D045E536-8495-4A29-9DED-7C9558438257}" type="presParOf" srcId="{9702618E-B22A-4933-A65B-44EF0720AEBD}" destId="{CD8CAF53-DABD-427D-A94C-FD1FF6D41D0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99324-7891-4928-8E2C-E0E1DDFD22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6C91A4-C172-4840-A29D-B3E6CA646BCD}">
      <dgm:prSet/>
      <dgm:spPr/>
      <dgm:t>
        <a:bodyPr/>
        <a:lstStyle/>
        <a:p>
          <a:pPr rtl="0"/>
          <a:r>
            <a:rPr lang="pt-BR" b="1" dirty="0" smtClean="0"/>
            <a:t>Obra em andamento:  Melhoria do Acesso ao </a:t>
          </a:r>
          <a:r>
            <a:rPr lang="pt-BR" b="1" dirty="0" err="1" smtClean="0"/>
            <a:t>Saboó</a:t>
          </a:r>
          <a:r>
            <a:rPr lang="pt-BR" b="1" dirty="0" smtClean="0"/>
            <a:t> (R2) </a:t>
          </a:r>
          <a:endParaRPr lang="pt-BR" b="1" dirty="0"/>
        </a:p>
      </dgm:t>
    </dgm:pt>
    <dgm:pt modelId="{99EA51A7-29BE-4984-98CB-66260374B317}" type="parTrans" cxnId="{351AF3A7-02B5-45BD-A5C0-1B766E7F97CD}">
      <dgm:prSet/>
      <dgm:spPr/>
      <dgm:t>
        <a:bodyPr/>
        <a:lstStyle/>
        <a:p>
          <a:endParaRPr lang="pt-BR"/>
        </a:p>
      </dgm:t>
    </dgm:pt>
    <dgm:pt modelId="{3474526F-F77F-4991-A593-D3610EED8D01}" type="sibTrans" cxnId="{351AF3A7-02B5-45BD-A5C0-1B766E7F97CD}">
      <dgm:prSet/>
      <dgm:spPr/>
      <dgm:t>
        <a:bodyPr/>
        <a:lstStyle/>
        <a:p>
          <a:endParaRPr lang="pt-BR"/>
        </a:p>
      </dgm:t>
    </dgm:pt>
    <dgm:pt modelId="{ECEB4737-E72D-4BA2-92E2-81B9F1506D13}">
      <dgm:prSet/>
      <dgm:spPr/>
      <dgm:t>
        <a:bodyPr/>
        <a:lstStyle/>
        <a:p>
          <a:pPr rtl="0"/>
          <a:r>
            <a:rPr lang="pt-BR" dirty="0" smtClean="0"/>
            <a:t>Valor: R$ 7,9 milhões</a:t>
          </a:r>
          <a:endParaRPr lang="pt-BR" dirty="0"/>
        </a:p>
      </dgm:t>
    </dgm:pt>
    <dgm:pt modelId="{6FA4607B-F35D-4D16-B52A-EF63CCB1F55B}" type="parTrans" cxnId="{48D37EBF-57DF-46A2-8596-E9E164ACF2DD}">
      <dgm:prSet/>
      <dgm:spPr/>
      <dgm:t>
        <a:bodyPr/>
        <a:lstStyle/>
        <a:p>
          <a:endParaRPr lang="pt-BR"/>
        </a:p>
      </dgm:t>
    </dgm:pt>
    <dgm:pt modelId="{F47B40D1-12A1-43F5-AF59-0AE93B84D880}" type="sibTrans" cxnId="{48D37EBF-57DF-46A2-8596-E9E164ACF2DD}">
      <dgm:prSet/>
      <dgm:spPr/>
      <dgm:t>
        <a:bodyPr/>
        <a:lstStyle/>
        <a:p>
          <a:endParaRPr lang="pt-BR"/>
        </a:p>
      </dgm:t>
    </dgm:pt>
    <dgm:pt modelId="{2F313CC9-BEC5-4317-8D9C-6229892BBDAF}">
      <dgm:prSet/>
      <dgm:spPr/>
      <dgm:t>
        <a:bodyPr/>
        <a:lstStyle/>
        <a:p>
          <a:pPr rtl="0"/>
          <a:r>
            <a:rPr lang="pt-BR" dirty="0" smtClean="0"/>
            <a:t>Ordem de serviço emitida em Jul</a:t>
          </a:r>
          <a:r>
            <a:rPr lang="pt-BR" dirty="0" smtClean="0">
              <a:latin typeface="Times New Roman"/>
              <a:cs typeface="Times New Roman"/>
            </a:rPr>
            <a:t>/</a:t>
          </a:r>
          <a:r>
            <a:rPr lang="pt-BR" dirty="0" smtClean="0"/>
            <a:t>15 e conclusão prevista para Jan</a:t>
          </a:r>
          <a:r>
            <a:rPr lang="pt-BR" dirty="0" smtClean="0">
              <a:latin typeface="Times New Roman"/>
              <a:cs typeface="Times New Roman"/>
            </a:rPr>
            <a:t>/</a:t>
          </a:r>
          <a:r>
            <a:rPr lang="pt-BR" dirty="0" smtClean="0"/>
            <a:t>16</a:t>
          </a:r>
          <a:endParaRPr lang="pt-BR" dirty="0"/>
        </a:p>
      </dgm:t>
    </dgm:pt>
    <dgm:pt modelId="{6238C5F6-5B84-4376-B699-4E8E6079A937}" type="parTrans" cxnId="{5B9786E6-CF3B-469B-BEE1-E84340981446}">
      <dgm:prSet/>
      <dgm:spPr/>
      <dgm:t>
        <a:bodyPr/>
        <a:lstStyle/>
        <a:p>
          <a:endParaRPr lang="pt-BR"/>
        </a:p>
      </dgm:t>
    </dgm:pt>
    <dgm:pt modelId="{39F0AAD4-EFE1-4FF8-9C5A-1B6900CD9E47}" type="sibTrans" cxnId="{5B9786E6-CF3B-469B-BEE1-E84340981446}">
      <dgm:prSet/>
      <dgm:spPr/>
      <dgm:t>
        <a:bodyPr/>
        <a:lstStyle/>
        <a:p>
          <a:endParaRPr lang="pt-BR"/>
        </a:p>
      </dgm:t>
    </dgm:pt>
    <dgm:pt modelId="{8B4C795B-F456-4763-9BB6-7D0500FCB2C2}">
      <dgm:prSet/>
      <dgm:spPr/>
      <dgm:t>
        <a:bodyPr/>
        <a:lstStyle/>
        <a:p>
          <a:pPr rtl="0"/>
          <a:r>
            <a:rPr lang="pt-BR" b="1" dirty="0" smtClean="0"/>
            <a:t>Obra Licitada: Perimetral Macuco</a:t>
          </a:r>
          <a:r>
            <a:rPr lang="pt-BR" b="1" dirty="0" smtClean="0">
              <a:latin typeface="Times New Roman"/>
              <a:cs typeface="Times New Roman"/>
            </a:rPr>
            <a:t>/</a:t>
          </a:r>
          <a:r>
            <a:rPr lang="pt-BR" b="1" dirty="0" smtClean="0"/>
            <a:t>Ponta da Praia (R3) </a:t>
          </a:r>
          <a:endParaRPr lang="pt-BR" dirty="0"/>
        </a:p>
      </dgm:t>
    </dgm:pt>
    <dgm:pt modelId="{8BE687D6-B96A-4A6B-8078-0ADFA2FAE6E5}" type="parTrans" cxnId="{6C49B179-4EAB-4195-A64E-4A39919EBFE2}">
      <dgm:prSet/>
      <dgm:spPr/>
      <dgm:t>
        <a:bodyPr/>
        <a:lstStyle/>
        <a:p>
          <a:endParaRPr lang="pt-BR"/>
        </a:p>
      </dgm:t>
    </dgm:pt>
    <dgm:pt modelId="{08C003A2-5E78-44F9-94FB-00D6B847C809}" type="sibTrans" cxnId="{6C49B179-4EAB-4195-A64E-4A39919EBFE2}">
      <dgm:prSet/>
      <dgm:spPr/>
      <dgm:t>
        <a:bodyPr/>
        <a:lstStyle/>
        <a:p>
          <a:endParaRPr lang="pt-BR"/>
        </a:p>
      </dgm:t>
    </dgm:pt>
    <dgm:pt modelId="{4F6D26C9-F5C6-4BEE-913D-5B1DBDDE393B}">
      <dgm:prSet/>
      <dgm:spPr/>
      <dgm:t>
        <a:bodyPr/>
        <a:lstStyle/>
        <a:p>
          <a:pPr rtl="0"/>
          <a:r>
            <a:rPr lang="pt-BR" dirty="0" smtClean="0"/>
            <a:t>Orçada em R$ 110 milhões. Licitada por R$ 82 milhões</a:t>
          </a:r>
          <a:endParaRPr lang="pt-BR" dirty="0"/>
        </a:p>
      </dgm:t>
    </dgm:pt>
    <dgm:pt modelId="{49B2D045-D0FE-4D63-BC1A-D6DAB3FAAD65}" type="parTrans" cxnId="{CE5E56B6-7CF2-4DB8-914B-B0781574231B}">
      <dgm:prSet/>
      <dgm:spPr/>
      <dgm:t>
        <a:bodyPr/>
        <a:lstStyle/>
        <a:p>
          <a:endParaRPr lang="pt-BR"/>
        </a:p>
      </dgm:t>
    </dgm:pt>
    <dgm:pt modelId="{C9158D16-C3A8-4A73-9AE3-AB357CC97654}" type="sibTrans" cxnId="{CE5E56B6-7CF2-4DB8-914B-B0781574231B}">
      <dgm:prSet/>
      <dgm:spPr/>
      <dgm:t>
        <a:bodyPr/>
        <a:lstStyle/>
        <a:p>
          <a:endParaRPr lang="pt-BR"/>
        </a:p>
      </dgm:t>
    </dgm:pt>
    <dgm:pt modelId="{E99A466B-562F-4E2B-992D-53F2028E2169}">
      <dgm:prSet/>
      <dgm:spPr/>
      <dgm:t>
        <a:bodyPr/>
        <a:lstStyle/>
        <a:p>
          <a:pPr rtl="0"/>
          <a:r>
            <a:rPr lang="pt-BR" dirty="0" smtClean="0"/>
            <a:t>Resolve problema histórico do porto na Ponta da Praia (conflito </a:t>
          </a:r>
          <a:r>
            <a:rPr lang="pt-BR" dirty="0" err="1" smtClean="0"/>
            <a:t>rodoferroviário</a:t>
          </a:r>
          <a:r>
            <a:rPr lang="pt-BR" dirty="0" smtClean="0"/>
            <a:t> e interrupção </a:t>
          </a:r>
          <a:r>
            <a:rPr lang="pt-BR" dirty="0" err="1" smtClean="0"/>
            <a:t>frequente</a:t>
          </a:r>
          <a:r>
            <a:rPr lang="pt-BR" dirty="0" smtClean="0"/>
            <a:t> da entrada de caminhões nos terminais)</a:t>
          </a:r>
          <a:endParaRPr lang="pt-BR" dirty="0"/>
        </a:p>
      </dgm:t>
    </dgm:pt>
    <dgm:pt modelId="{2D512500-4845-476A-A8D0-62DE0BEF728D}" type="parTrans" cxnId="{961ACFC7-A63D-4723-9684-4EA7F2BBBA02}">
      <dgm:prSet/>
      <dgm:spPr/>
      <dgm:t>
        <a:bodyPr/>
        <a:lstStyle/>
        <a:p>
          <a:endParaRPr lang="pt-BR"/>
        </a:p>
      </dgm:t>
    </dgm:pt>
    <dgm:pt modelId="{A4278F6D-32AF-48B6-A1F3-3D8CA4C32B09}" type="sibTrans" cxnId="{961ACFC7-A63D-4723-9684-4EA7F2BBBA02}">
      <dgm:prSet/>
      <dgm:spPr/>
      <dgm:t>
        <a:bodyPr/>
        <a:lstStyle/>
        <a:p>
          <a:endParaRPr lang="pt-BR"/>
        </a:p>
      </dgm:t>
    </dgm:pt>
    <dgm:pt modelId="{ECA120DA-48B0-489D-98B9-EF619BB1B17D}">
      <dgm:prSet/>
      <dgm:spPr/>
      <dgm:t>
        <a:bodyPr/>
        <a:lstStyle/>
        <a:p>
          <a:pPr rtl="0"/>
          <a:r>
            <a:rPr lang="pt-BR" b="1" dirty="0" smtClean="0"/>
            <a:t>Demais Obras Rodoviárias</a:t>
          </a:r>
          <a:endParaRPr lang="pt-BR" dirty="0"/>
        </a:p>
      </dgm:t>
    </dgm:pt>
    <dgm:pt modelId="{94F6D04F-3CA6-49A9-938F-23B91F994DDE}" type="parTrans" cxnId="{71E2C233-9AB9-4012-8143-CA736E0BFA5C}">
      <dgm:prSet/>
      <dgm:spPr/>
      <dgm:t>
        <a:bodyPr/>
        <a:lstStyle/>
        <a:p>
          <a:endParaRPr lang="pt-BR"/>
        </a:p>
      </dgm:t>
    </dgm:pt>
    <dgm:pt modelId="{B24BD51C-BAF5-4385-B174-E85E68679DAA}" type="sibTrans" cxnId="{71E2C233-9AB9-4012-8143-CA736E0BFA5C}">
      <dgm:prSet/>
      <dgm:spPr/>
      <dgm:t>
        <a:bodyPr/>
        <a:lstStyle/>
        <a:p>
          <a:endParaRPr lang="pt-BR"/>
        </a:p>
      </dgm:t>
    </dgm:pt>
    <dgm:pt modelId="{F4A77399-51F8-40DC-A867-68A4DB98AE01}">
      <dgm:prSet/>
      <dgm:spPr/>
      <dgm:t>
        <a:bodyPr/>
        <a:lstStyle/>
        <a:p>
          <a:pPr rtl="0"/>
          <a:r>
            <a:rPr lang="pt-BR" dirty="0" smtClean="0"/>
            <a:t>Revitalização do Trecho </a:t>
          </a:r>
          <a:r>
            <a:rPr lang="pt-BR" dirty="0" err="1" smtClean="0"/>
            <a:t>Alemoa</a:t>
          </a:r>
          <a:r>
            <a:rPr lang="pt-BR" dirty="0" smtClean="0"/>
            <a:t>/</a:t>
          </a:r>
          <a:r>
            <a:rPr lang="pt-BR" dirty="0" err="1" smtClean="0"/>
            <a:t>Saboó</a:t>
          </a:r>
          <a:r>
            <a:rPr lang="pt-BR" dirty="0" smtClean="0"/>
            <a:t> – projeto executivo previsto para Dez</a:t>
          </a:r>
          <a:r>
            <a:rPr lang="pt-BR" dirty="0" smtClean="0">
              <a:latin typeface="Times New Roman"/>
              <a:cs typeface="Times New Roman"/>
            </a:rPr>
            <a:t>/</a:t>
          </a:r>
          <a:r>
            <a:rPr lang="pt-BR" dirty="0" smtClean="0"/>
            <a:t>15 (R1)</a:t>
          </a:r>
          <a:endParaRPr lang="pt-BR" dirty="0"/>
        </a:p>
      </dgm:t>
    </dgm:pt>
    <dgm:pt modelId="{4C9A01FE-39C8-47D1-8903-B07C8B30C66A}" type="parTrans" cxnId="{AA3474B6-2E7E-4C5C-A5B1-7D2D1BDE6FF0}">
      <dgm:prSet/>
      <dgm:spPr/>
      <dgm:t>
        <a:bodyPr/>
        <a:lstStyle/>
        <a:p>
          <a:endParaRPr lang="pt-BR"/>
        </a:p>
      </dgm:t>
    </dgm:pt>
    <dgm:pt modelId="{C6D01B86-C78F-4C1C-83D8-BBB7413E4C46}" type="sibTrans" cxnId="{AA3474B6-2E7E-4C5C-A5B1-7D2D1BDE6FF0}">
      <dgm:prSet/>
      <dgm:spPr/>
      <dgm:t>
        <a:bodyPr/>
        <a:lstStyle/>
        <a:p>
          <a:endParaRPr lang="pt-BR"/>
        </a:p>
      </dgm:t>
    </dgm:pt>
    <dgm:pt modelId="{AC69DA98-796D-448F-A1F8-D328B5DD6F09}">
      <dgm:prSet/>
      <dgm:spPr/>
      <dgm:t>
        <a:bodyPr/>
        <a:lstStyle/>
        <a:p>
          <a:pPr rtl="0"/>
          <a:r>
            <a:rPr lang="pt-BR" dirty="0" smtClean="0"/>
            <a:t>Ordem de serviço será assinada em Set/15</a:t>
          </a:r>
          <a:endParaRPr lang="pt-BR" dirty="0"/>
        </a:p>
      </dgm:t>
    </dgm:pt>
    <dgm:pt modelId="{DFB2D9BD-FB18-4FF4-81BB-04446D3DD566}" type="parTrans" cxnId="{F1069753-9A8E-481D-99F1-C6BE3B2775F9}">
      <dgm:prSet/>
      <dgm:spPr/>
      <dgm:t>
        <a:bodyPr/>
        <a:lstStyle/>
        <a:p>
          <a:endParaRPr lang="pt-BR"/>
        </a:p>
      </dgm:t>
    </dgm:pt>
    <dgm:pt modelId="{3E9CB03F-3CA3-4F72-AB39-57C9D45E1A1C}" type="sibTrans" cxnId="{F1069753-9A8E-481D-99F1-C6BE3B2775F9}">
      <dgm:prSet/>
      <dgm:spPr/>
      <dgm:t>
        <a:bodyPr/>
        <a:lstStyle/>
        <a:p>
          <a:endParaRPr lang="pt-BR"/>
        </a:p>
      </dgm:t>
    </dgm:pt>
    <dgm:pt modelId="{31AFB0B0-464D-4999-AF8F-C84B2F47DF5C}">
      <dgm:prSet/>
      <dgm:spPr/>
      <dgm:t>
        <a:bodyPr/>
        <a:lstStyle/>
        <a:p>
          <a:pPr rtl="0"/>
          <a:r>
            <a:rPr lang="pt-BR" dirty="0" smtClean="0"/>
            <a:t>Resolve ponto mais crítico do gargalo rodoviário entre </a:t>
          </a:r>
          <a:r>
            <a:rPr lang="pt-BR" dirty="0" err="1" smtClean="0"/>
            <a:t>Alemoa</a:t>
          </a:r>
          <a:r>
            <a:rPr lang="pt-BR" dirty="0" smtClean="0"/>
            <a:t> e </a:t>
          </a:r>
          <a:r>
            <a:rPr lang="pt-BR" dirty="0" err="1" smtClean="0"/>
            <a:t>Saboó</a:t>
          </a:r>
          <a:endParaRPr lang="pt-BR" dirty="0"/>
        </a:p>
      </dgm:t>
    </dgm:pt>
    <dgm:pt modelId="{E0E8C7A5-BE20-4DD3-A393-4DFAF7779E7B}" type="parTrans" cxnId="{60497616-1740-47F0-B227-6E2EF8C6B570}">
      <dgm:prSet/>
      <dgm:spPr/>
      <dgm:t>
        <a:bodyPr/>
        <a:lstStyle/>
        <a:p>
          <a:endParaRPr lang="pt-BR"/>
        </a:p>
      </dgm:t>
    </dgm:pt>
    <dgm:pt modelId="{015FA825-9FA9-44A0-8C64-48E0F9EA22C7}" type="sibTrans" cxnId="{60497616-1740-47F0-B227-6E2EF8C6B570}">
      <dgm:prSet/>
      <dgm:spPr/>
      <dgm:t>
        <a:bodyPr/>
        <a:lstStyle/>
        <a:p>
          <a:endParaRPr lang="pt-BR"/>
        </a:p>
      </dgm:t>
    </dgm:pt>
    <dgm:pt modelId="{5C17CC3B-0DA7-4B0B-893D-A0A097D07B80}">
      <dgm:prSet/>
      <dgm:spPr/>
      <dgm:t>
        <a:bodyPr/>
        <a:lstStyle/>
        <a:p>
          <a:pPr rtl="0"/>
          <a:r>
            <a:rPr lang="pt-BR" dirty="0" smtClean="0"/>
            <a:t> Perimetral Guarujá – Fase 2 – projeto executivo previsto para Out</a:t>
          </a:r>
          <a:r>
            <a:rPr lang="pt-BR" dirty="0" smtClean="0">
              <a:latin typeface="Times New Roman"/>
              <a:cs typeface="Times New Roman"/>
            </a:rPr>
            <a:t>/</a:t>
          </a:r>
          <a:r>
            <a:rPr lang="pt-BR" dirty="0" smtClean="0"/>
            <a:t>15 (R6)</a:t>
          </a:r>
          <a:endParaRPr lang="pt-BR" dirty="0"/>
        </a:p>
      </dgm:t>
    </dgm:pt>
    <dgm:pt modelId="{69638063-F0D8-4551-AA47-59A02E79B855}" type="parTrans" cxnId="{F8ACFF63-2B48-4D15-80A0-3C21D77323F5}">
      <dgm:prSet/>
      <dgm:spPr/>
      <dgm:t>
        <a:bodyPr/>
        <a:lstStyle/>
        <a:p>
          <a:endParaRPr lang="pt-BR"/>
        </a:p>
      </dgm:t>
    </dgm:pt>
    <dgm:pt modelId="{719E9034-E1CF-432F-AB99-C06135074356}" type="sibTrans" cxnId="{F8ACFF63-2B48-4D15-80A0-3C21D77323F5}">
      <dgm:prSet/>
      <dgm:spPr/>
      <dgm:t>
        <a:bodyPr/>
        <a:lstStyle/>
        <a:p>
          <a:endParaRPr lang="pt-BR"/>
        </a:p>
      </dgm:t>
    </dgm:pt>
    <dgm:pt modelId="{5F144D35-040D-468F-9BBC-770C67786652}">
      <dgm:prSet/>
      <dgm:spPr/>
      <dgm:t>
        <a:bodyPr/>
        <a:lstStyle/>
        <a:p>
          <a:pPr rtl="0"/>
          <a:r>
            <a:rPr lang="pt-BR" dirty="0" smtClean="0"/>
            <a:t>Alça de Saída do viaduto da </a:t>
          </a:r>
          <a:r>
            <a:rPr lang="pt-BR" dirty="0" err="1" smtClean="0"/>
            <a:t>Alemoa</a:t>
          </a:r>
          <a:r>
            <a:rPr lang="pt-BR" dirty="0" smtClean="0"/>
            <a:t> – projeto executivo até Dez</a:t>
          </a:r>
          <a:r>
            <a:rPr lang="pt-BR" dirty="0" smtClean="0">
              <a:latin typeface="Times New Roman"/>
              <a:cs typeface="Times New Roman"/>
            </a:rPr>
            <a:t>/</a:t>
          </a:r>
          <a:r>
            <a:rPr lang="pt-BR" dirty="0" smtClean="0"/>
            <a:t>15 (R5)</a:t>
          </a:r>
          <a:endParaRPr lang="pt-BR" dirty="0"/>
        </a:p>
      </dgm:t>
    </dgm:pt>
    <dgm:pt modelId="{AE3196A5-1706-4D58-A935-00C9E90654B5}" type="parTrans" cxnId="{B1446EEB-C8C4-436B-993A-ABF0BA78D1CD}">
      <dgm:prSet/>
      <dgm:spPr/>
      <dgm:t>
        <a:bodyPr/>
        <a:lstStyle/>
        <a:p>
          <a:endParaRPr lang="pt-BR"/>
        </a:p>
      </dgm:t>
    </dgm:pt>
    <dgm:pt modelId="{7B332E2C-F8DC-44E5-828E-D9B94BC09D31}" type="sibTrans" cxnId="{B1446EEB-C8C4-436B-993A-ABF0BA78D1CD}">
      <dgm:prSet/>
      <dgm:spPr/>
      <dgm:t>
        <a:bodyPr/>
        <a:lstStyle/>
        <a:p>
          <a:endParaRPr lang="pt-BR"/>
        </a:p>
      </dgm:t>
    </dgm:pt>
    <dgm:pt modelId="{3EA1D899-6D15-447F-96AE-48C2890C22AD}">
      <dgm:prSet/>
      <dgm:spPr/>
      <dgm:t>
        <a:bodyPr/>
        <a:lstStyle/>
        <a:p>
          <a:pPr rtl="0"/>
          <a:r>
            <a:rPr lang="pt-BR" dirty="0" smtClean="0"/>
            <a:t>Viaduto sobre terreno da antiga RFFSA – inicia projeto executivo em </a:t>
          </a:r>
          <a:r>
            <a:rPr lang="pt-BR" dirty="0" smtClean="0"/>
            <a:t>Jan/16 </a:t>
          </a:r>
          <a:r>
            <a:rPr lang="pt-BR" dirty="0" smtClean="0"/>
            <a:t>(R4)</a:t>
          </a:r>
          <a:endParaRPr lang="pt-BR" dirty="0"/>
        </a:p>
      </dgm:t>
    </dgm:pt>
    <dgm:pt modelId="{AE334779-B3A1-4476-9615-B2D3E7E4F799}" type="parTrans" cxnId="{0C17D79F-6104-44EC-93D4-B02818CC9EE7}">
      <dgm:prSet/>
      <dgm:spPr/>
      <dgm:t>
        <a:bodyPr/>
        <a:lstStyle/>
        <a:p>
          <a:endParaRPr lang="pt-BR"/>
        </a:p>
      </dgm:t>
    </dgm:pt>
    <dgm:pt modelId="{0AE4114C-FFF4-4123-9B1F-6D2709D5F4B8}" type="sibTrans" cxnId="{0C17D79F-6104-44EC-93D4-B02818CC9EE7}">
      <dgm:prSet/>
      <dgm:spPr/>
      <dgm:t>
        <a:bodyPr/>
        <a:lstStyle/>
        <a:p>
          <a:endParaRPr lang="pt-BR"/>
        </a:p>
      </dgm:t>
    </dgm:pt>
    <dgm:pt modelId="{9702618E-B22A-4933-A65B-44EF0720AEBD}" type="pres">
      <dgm:prSet presAssocID="{DA499324-7891-4928-8E2C-E0E1DDFD2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07F674-EF4E-4B8A-A09F-DED9D4FDDF60}" type="pres">
      <dgm:prSet presAssocID="{D56C91A4-C172-4840-A29D-B3E6CA646BCD}" presName="parentText" presStyleLbl="node1" presStyleIdx="0" presStyleCnt="3" custLinFactNeighborX="103" custLinFactNeighborY="-6030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783F2E-9CF0-4118-B04B-5475311D4AA0}" type="pres">
      <dgm:prSet presAssocID="{D56C91A4-C172-4840-A29D-B3E6CA646BCD}" presName="childText" presStyleLbl="revTx" presStyleIdx="0" presStyleCnt="3" custLinFactNeighborY="-75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3FCFD2-D49D-40F1-905C-CF69573FFA9D}" type="pres">
      <dgm:prSet presAssocID="{8B4C795B-F456-4763-9BB6-7D0500FCB2C2}" presName="parentText" presStyleLbl="node1" presStyleIdx="1" presStyleCnt="3" custLinFactNeighborY="-780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3F0ABA-9061-4955-9E10-9ED12FDFD88A}" type="pres">
      <dgm:prSet presAssocID="{8B4C795B-F456-4763-9BB6-7D0500FCB2C2}" presName="childText" presStyleLbl="revTx" presStyleIdx="1" presStyleCnt="3" custLinFactNeighborY="-143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09DB9C-E153-44BD-A2F6-5CE8531BA2D7}" type="pres">
      <dgm:prSet presAssocID="{ECA120DA-48B0-489D-98B9-EF619BB1B17D}" presName="parentText" presStyleLbl="node1" presStyleIdx="2" presStyleCnt="3" custLinFactNeighborY="-87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F34527-C760-497B-872C-6A0149A1DAF6}" type="pres">
      <dgm:prSet presAssocID="{ECA120DA-48B0-489D-98B9-EF619BB1B17D}" presName="childText" presStyleLbl="revTx" presStyleIdx="2" presStyleCnt="3" custLinFactNeighborY="-161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5E56B6-7CF2-4DB8-914B-B0781574231B}" srcId="{8B4C795B-F456-4763-9BB6-7D0500FCB2C2}" destId="{4F6D26C9-F5C6-4BEE-913D-5B1DBDDE393B}" srcOrd="0" destOrd="0" parTransId="{49B2D045-D0FE-4D63-BC1A-D6DAB3FAAD65}" sibTransId="{C9158D16-C3A8-4A73-9AE3-AB357CC97654}"/>
    <dgm:cxn modelId="{B1446EEB-C8C4-436B-993A-ABF0BA78D1CD}" srcId="{ECA120DA-48B0-489D-98B9-EF619BB1B17D}" destId="{5F144D35-040D-468F-9BBC-770C67786652}" srcOrd="2" destOrd="0" parTransId="{AE3196A5-1706-4D58-A935-00C9E90654B5}" sibTransId="{7B332E2C-F8DC-44E5-828E-D9B94BC09D31}"/>
    <dgm:cxn modelId="{961ACFC7-A63D-4723-9684-4EA7F2BBBA02}" srcId="{8B4C795B-F456-4763-9BB6-7D0500FCB2C2}" destId="{E99A466B-562F-4E2B-992D-53F2028E2169}" srcOrd="2" destOrd="0" parTransId="{2D512500-4845-476A-A8D0-62DE0BEF728D}" sibTransId="{A4278F6D-32AF-48B6-A1F3-3D8CA4C32B09}"/>
    <dgm:cxn modelId="{71E2C233-9AB9-4012-8143-CA736E0BFA5C}" srcId="{DA499324-7891-4928-8E2C-E0E1DDFD2258}" destId="{ECA120DA-48B0-489D-98B9-EF619BB1B17D}" srcOrd="2" destOrd="0" parTransId="{94F6D04F-3CA6-49A9-938F-23B91F994DDE}" sibTransId="{B24BD51C-BAF5-4385-B174-E85E68679DAA}"/>
    <dgm:cxn modelId="{A618ADA6-10C4-40F1-8FB7-473338544207}" type="presOf" srcId="{D56C91A4-C172-4840-A29D-B3E6CA646BCD}" destId="{5B07F674-EF4E-4B8A-A09F-DED9D4FDDF60}" srcOrd="0" destOrd="0" presId="urn:microsoft.com/office/officeart/2005/8/layout/vList2"/>
    <dgm:cxn modelId="{F1069753-9A8E-481D-99F1-C6BE3B2775F9}" srcId="{8B4C795B-F456-4763-9BB6-7D0500FCB2C2}" destId="{AC69DA98-796D-448F-A1F8-D328B5DD6F09}" srcOrd="1" destOrd="0" parTransId="{DFB2D9BD-FB18-4FF4-81BB-04446D3DD566}" sibTransId="{3E9CB03F-3CA3-4F72-AB39-57C9D45E1A1C}"/>
    <dgm:cxn modelId="{F8ACFF63-2B48-4D15-80A0-3C21D77323F5}" srcId="{ECA120DA-48B0-489D-98B9-EF619BB1B17D}" destId="{5C17CC3B-0DA7-4B0B-893D-A0A097D07B80}" srcOrd="1" destOrd="0" parTransId="{69638063-F0D8-4551-AA47-59A02E79B855}" sibTransId="{719E9034-E1CF-432F-AB99-C06135074356}"/>
    <dgm:cxn modelId="{C6863989-AD72-409B-9561-CF7A11E4CAFA}" type="presOf" srcId="{8B4C795B-F456-4763-9BB6-7D0500FCB2C2}" destId="{963FCFD2-D49D-40F1-905C-CF69573FFA9D}" srcOrd="0" destOrd="0" presId="urn:microsoft.com/office/officeart/2005/8/layout/vList2"/>
    <dgm:cxn modelId="{6C49B179-4EAB-4195-A64E-4A39919EBFE2}" srcId="{DA499324-7891-4928-8E2C-E0E1DDFD2258}" destId="{8B4C795B-F456-4763-9BB6-7D0500FCB2C2}" srcOrd="1" destOrd="0" parTransId="{8BE687D6-B96A-4A6B-8078-0ADFA2FAE6E5}" sibTransId="{08C003A2-5E78-44F9-94FB-00D6B847C809}"/>
    <dgm:cxn modelId="{48D37EBF-57DF-46A2-8596-E9E164ACF2DD}" srcId="{D56C91A4-C172-4840-A29D-B3E6CA646BCD}" destId="{ECEB4737-E72D-4BA2-92E2-81B9F1506D13}" srcOrd="0" destOrd="0" parTransId="{6FA4607B-F35D-4D16-B52A-EF63CCB1F55B}" sibTransId="{F47B40D1-12A1-43F5-AF59-0AE93B84D880}"/>
    <dgm:cxn modelId="{BDE88146-4D84-42A8-9159-EF0D24CDBE2B}" type="presOf" srcId="{5F144D35-040D-468F-9BBC-770C67786652}" destId="{E3F34527-C760-497B-872C-6A0149A1DAF6}" srcOrd="0" destOrd="2" presId="urn:microsoft.com/office/officeart/2005/8/layout/vList2"/>
    <dgm:cxn modelId="{6AFD9F5E-6383-4585-BDE1-F43223CA29E8}" type="presOf" srcId="{3EA1D899-6D15-447F-96AE-48C2890C22AD}" destId="{E3F34527-C760-497B-872C-6A0149A1DAF6}" srcOrd="0" destOrd="3" presId="urn:microsoft.com/office/officeart/2005/8/layout/vList2"/>
    <dgm:cxn modelId="{093FF092-B98A-454B-934F-61BAA1DA208F}" type="presOf" srcId="{5C17CC3B-0DA7-4B0B-893D-A0A097D07B80}" destId="{E3F34527-C760-497B-872C-6A0149A1DAF6}" srcOrd="0" destOrd="1" presId="urn:microsoft.com/office/officeart/2005/8/layout/vList2"/>
    <dgm:cxn modelId="{60497616-1740-47F0-B227-6E2EF8C6B570}" srcId="{D56C91A4-C172-4840-A29D-B3E6CA646BCD}" destId="{31AFB0B0-464D-4999-AF8F-C84B2F47DF5C}" srcOrd="2" destOrd="0" parTransId="{E0E8C7A5-BE20-4DD3-A393-4DFAF7779E7B}" sibTransId="{015FA825-9FA9-44A0-8C64-48E0F9EA22C7}"/>
    <dgm:cxn modelId="{BF291F11-3DB2-4F2F-8677-65F04D31D897}" type="presOf" srcId="{2F313CC9-BEC5-4317-8D9C-6229892BBDAF}" destId="{ED783F2E-9CF0-4118-B04B-5475311D4AA0}" srcOrd="0" destOrd="1" presId="urn:microsoft.com/office/officeart/2005/8/layout/vList2"/>
    <dgm:cxn modelId="{0D8FBBF4-70B0-4E6D-90E5-84A6E9AF7363}" type="presOf" srcId="{ECEB4737-E72D-4BA2-92E2-81B9F1506D13}" destId="{ED783F2E-9CF0-4118-B04B-5475311D4AA0}" srcOrd="0" destOrd="0" presId="urn:microsoft.com/office/officeart/2005/8/layout/vList2"/>
    <dgm:cxn modelId="{0C17D79F-6104-44EC-93D4-B02818CC9EE7}" srcId="{ECA120DA-48B0-489D-98B9-EF619BB1B17D}" destId="{3EA1D899-6D15-447F-96AE-48C2890C22AD}" srcOrd="3" destOrd="0" parTransId="{AE334779-B3A1-4476-9615-B2D3E7E4F799}" sibTransId="{0AE4114C-FFF4-4123-9B1F-6D2709D5F4B8}"/>
    <dgm:cxn modelId="{351AF3A7-02B5-45BD-A5C0-1B766E7F97CD}" srcId="{DA499324-7891-4928-8E2C-E0E1DDFD2258}" destId="{D56C91A4-C172-4840-A29D-B3E6CA646BCD}" srcOrd="0" destOrd="0" parTransId="{99EA51A7-29BE-4984-98CB-66260374B317}" sibTransId="{3474526F-F77F-4991-A593-D3610EED8D01}"/>
    <dgm:cxn modelId="{08A02CC0-B649-4ECC-949A-14AA501D4933}" type="presOf" srcId="{DA499324-7891-4928-8E2C-E0E1DDFD2258}" destId="{9702618E-B22A-4933-A65B-44EF0720AEBD}" srcOrd="0" destOrd="0" presId="urn:microsoft.com/office/officeart/2005/8/layout/vList2"/>
    <dgm:cxn modelId="{5B9786E6-CF3B-469B-BEE1-E84340981446}" srcId="{D56C91A4-C172-4840-A29D-B3E6CA646BCD}" destId="{2F313CC9-BEC5-4317-8D9C-6229892BBDAF}" srcOrd="1" destOrd="0" parTransId="{6238C5F6-5B84-4376-B699-4E8E6079A937}" sibTransId="{39F0AAD4-EFE1-4FF8-9C5A-1B6900CD9E47}"/>
    <dgm:cxn modelId="{353E1805-CBFD-4E0E-AFD9-3C4203931BF5}" type="presOf" srcId="{E99A466B-562F-4E2B-992D-53F2028E2169}" destId="{543F0ABA-9061-4955-9E10-9ED12FDFD88A}" srcOrd="0" destOrd="2" presId="urn:microsoft.com/office/officeart/2005/8/layout/vList2"/>
    <dgm:cxn modelId="{4AA4957A-C0BE-43C1-BACC-DBC448300270}" type="presOf" srcId="{F4A77399-51F8-40DC-A867-68A4DB98AE01}" destId="{E3F34527-C760-497B-872C-6A0149A1DAF6}" srcOrd="0" destOrd="0" presId="urn:microsoft.com/office/officeart/2005/8/layout/vList2"/>
    <dgm:cxn modelId="{2976A580-1183-448B-AC8A-68E4D36EFC70}" type="presOf" srcId="{31AFB0B0-464D-4999-AF8F-C84B2F47DF5C}" destId="{ED783F2E-9CF0-4118-B04B-5475311D4AA0}" srcOrd="0" destOrd="2" presId="urn:microsoft.com/office/officeart/2005/8/layout/vList2"/>
    <dgm:cxn modelId="{C9E512BE-7EEF-421B-AC23-18D66B369FDB}" type="presOf" srcId="{4F6D26C9-F5C6-4BEE-913D-5B1DBDDE393B}" destId="{543F0ABA-9061-4955-9E10-9ED12FDFD88A}" srcOrd="0" destOrd="0" presId="urn:microsoft.com/office/officeart/2005/8/layout/vList2"/>
    <dgm:cxn modelId="{AA3474B6-2E7E-4C5C-A5B1-7D2D1BDE6FF0}" srcId="{ECA120DA-48B0-489D-98B9-EF619BB1B17D}" destId="{F4A77399-51F8-40DC-A867-68A4DB98AE01}" srcOrd="0" destOrd="0" parTransId="{4C9A01FE-39C8-47D1-8903-B07C8B30C66A}" sibTransId="{C6D01B86-C78F-4C1C-83D8-BBB7413E4C46}"/>
    <dgm:cxn modelId="{00BE5CA7-AD9E-4F0F-A2DA-9C519FA15324}" type="presOf" srcId="{ECA120DA-48B0-489D-98B9-EF619BB1B17D}" destId="{A909DB9C-E153-44BD-A2F6-5CE8531BA2D7}" srcOrd="0" destOrd="0" presId="urn:microsoft.com/office/officeart/2005/8/layout/vList2"/>
    <dgm:cxn modelId="{48FB0F41-0EE6-4E2F-9FFF-C5B56D4DA4C8}" type="presOf" srcId="{AC69DA98-796D-448F-A1F8-D328B5DD6F09}" destId="{543F0ABA-9061-4955-9E10-9ED12FDFD88A}" srcOrd="0" destOrd="1" presId="urn:microsoft.com/office/officeart/2005/8/layout/vList2"/>
    <dgm:cxn modelId="{40BC55A0-EE61-41BF-951D-2D3C6CCBDA05}" type="presParOf" srcId="{9702618E-B22A-4933-A65B-44EF0720AEBD}" destId="{5B07F674-EF4E-4B8A-A09F-DED9D4FDDF60}" srcOrd="0" destOrd="0" presId="urn:microsoft.com/office/officeart/2005/8/layout/vList2"/>
    <dgm:cxn modelId="{375BC23E-80B6-4B17-A6C1-2FFAFCD63CEE}" type="presParOf" srcId="{9702618E-B22A-4933-A65B-44EF0720AEBD}" destId="{ED783F2E-9CF0-4118-B04B-5475311D4AA0}" srcOrd="1" destOrd="0" presId="urn:microsoft.com/office/officeart/2005/8/layout/vList2"/>
    <dgm:cxn modelId="{58972828-40D0-4978-A127-4A0F624A0635}" type="presParOf" srcId="{9702618E-B22A-4933-A65B-44EF0720AEBD}" destId="{963FCFD2-D49D-40F1-905C-CF69573FFA9D}" srcOrd="2" destOrd="0" presId="urn:microsoft.com/office/officeart/2005/8/layout/vList2"/>
    <dgm:cxn modelId="{8D57D5CB-77DA-492A-B76B-02B41FE0FFD6}" type="presParOf" srcId="{9702618E-B22A-4933-A65B-44EF0720AEBD}" destId="{543F0ABA-9061-4955-9E10-9ED12FDFD88A}" srcOrd="3" destOrd="0" presId="urn:microsoft.com/office/officeart/2005/8/layout/vList2"/>
    <dgm:cxn modelId="{5FABA1A4-728C-4D6D-A8E0-EF7B430F42F9}" type="presParOf" srcId="{9702618E-B22A-4933-A65B-44EF0720AEBD}" destId="{A909DB9C-E153-44BD-A2F6-5CE8531BA2D7}" srcOrd="4" destOrd="0" presId="urn:microsoft.com/office/officeart/2005/8/layout/vList2"/>
    <dgm:cxn modelId="{2996011F-CC3A-4DCF-ACF1-C9A49A9551EE}" type="presParOf" srcId="{9702618E-B22A-4933-A65B-44EF0720AEBD}" destId="{E3F34527-C760-497B-872C-6A0149A1DA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7F674-EF4E-4B8A-A09F-DED9D4FDDF60}">
      <dsp:nvSpPr>
        <dsp:cNvPr id="0" name=""/>
        <dsp:cNvSpPr/>
      </dsp:nvSpPr>
      <dsp:spPr>
        <a:xfrm>
          <a:off x="0" y="139086"/>
          <a:ext cx="863381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1) Investimentos Rodoviários: R$ 880 milhões</a:t>
          </a:r>
          <a:endParaRPr lang="pt-BR" sz="2000" kern="1200" dirty="0"/>
        </a:p>
      </dsp:txBody>
      <dsp:txXfrm>
        <a:off x="23417" y="162503"/>
        <a:ext cx="8586980" cy="432866"/>
      </dsp:txXfrm>
    </dsp:sp>
    <dsp:sp modelId="{ED783F2E-9CF0-4118-B04B-5475311D4AA0}">
      <dsp:nvSpPr>
        <dsp:cNvPr id="0" name=""/>
        <dsp:cNvSpPr/>
      </dsp:nvSpPr>
      <dsp:spPr>
        <a:xfrm>
          <a:off x="0" y="700203"/>
          <a:ext cx="863381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24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nas avenidas perimetral das margens de Santos e Guarujá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na entrada da cidade de Santos</a:t>
          </a:r>
          <a:endParaRPr lang="pt-BR" sz="1600" kern="1200" dirty="0"/>
        </a:p>
      </dsp:txBody>
      <dsp:txXfrm>
        <a:off x="0" y="700203"/>
        <a:ext cx="8633814" cy="548550"/>
      </dsp:txXfrm>
    </dsp:sp>
    <dsp:sp modelId="{963FCFD2-D49D-40F1-905C-CF69573FFA9D}">
      <dsp:nvSpPr>
        <dsp:cNvPr id="0" name=""/>
        <dsp:cNvSpPr/>
      </dsp:nvSpPr>
      <dsp:spPr>
        <a:xfrm>
          <a:off x="0" y="1331835"/>
          <a:ext cx="863381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2) Investimentos Ferroviários: R$ 625 milhões</a:t>
          </a:r>
          <a:endParaRPr lang="pt-BR" sz="2000" kern="1200" dirty="0"/>
        </a:p>
      </dsp:txBody>
      <dsp:txXfrm>
        <a:off x="23417" y="1355252"/>
        <a:ext cx="8586980" cy="432866"/>
      </dsp:txXfrm>
    </dsp:sp>
    <dsp:sp modelId="{543F0ABA-9061-4955-9E10-9ED12FDFD88A}">
      <dsp:nvSpPr>
        <dsp:cNvPr id="0" name=""/>
        <dsp:cNvSpPr/>
      </dsp:nvSpPr>
      <dsp:spPr>
        <a:xfrm>
          <a:off x="0" y="1817811"/>
          <a:ext cx="863381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24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smtClean="0"/>
            <a:t>no acesso ao porto</a:t>
          </a:r>
          <a:endParaRPr lang="pt-B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dentro da área do porto organizado</a:t>
          </a:r>
          <a:endParaRPr lang="pt-BR" sz="1600" kern="1200" dirty="0"/>
        </a:p>
      </dsp:txBody>
      <dsp:txXfrm>
        <a:off x="0" y="1817811"/>
        <a:ext cx="8633814" cy="548550"/>
      </dsp:txXfrm>
    </dsp:sp>
    <dsp:sp modelId="{A909DB9C-E153-44BD-A2F6-5CE8531BA2D7}">
      <dsp:nvSpPr>
        <dsp:cNvPr id="0" name=""/>
        <dsp:cNvSpPr/>
      </dsp:nvSpPr>
      <dsp:spPr>
        <a:xfrm>
          <a:off x="0" y="2416099"/>
          <a:ext cx="863381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3) Licitação de Novos Terminais e Prorrogação de Contratos de Arrendamentos</a:t>
          </a:r>
          <a:endParaRPr lang="pt-BR" sz="2000" kern="1200" dirty="0"/>
        </a:p>
      </dsp:txBody>
      <dsp:txXfrm>
        <a:off x="23417" y="2439516"/>
        <a:ext cx="8586980" cy="432866"/>
      </dsp:txXfrm>
    </dsp:sp>
    <dsp:sp modelId="{E3F34527-C760-497B-872C-6A0149A1DAF6}">
      <dsp:nvSpPr>
        <dsp:cNvPr id="0" name=""/>
        <dsp:cNvSpPr/>
      </dsp:nvSpPr>
      <dsp:spPr>
        <a:xfrm>
          <a:off x="0" y="2935779"/>
          <a:ext cx="8633814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24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investimentos para geração de maior eficiência e capacidade de operação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aumento da participação da movimentação ferroviária no </a:t>
          </a:r>
          <a:r>
            <a:rPr lang="pt-BR" sz="1600" kern="1200" dirty="0" err="1" smtClean="0"/>
            <a:t>mix</a:t>
          </a:r>
          <a:r>
            <a:rPr lang="pt-BR" sz="1600" kern="1200" dirty="0" smtClean="0"/>
            <a:t> de cargas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geração de recursos (outorgas) para financiar os investimentos </a:t>
          </a:r>
          <a:endParaRPr lang="pt-BR" sz="1600" kern="1200" dirty="0"/>
        </a:p>
      </dsp:txBody>
      <dsp:txXfrm>
        <a:off x="0" y="2935779"/>
        <a:ext cx="8633814" cy="828000"/>
      </dsp:txXfrm>
    </dsp:sp>
    <dsp:sp modelId="{7D8A45B2-1789-4694-8F79-ED5577CFBA33}">
      <dsp:nvSpPr>
        <dsp:cNvPr id="0" name=""/>
        <dsp:cNvSpPr/>
      </dsp:nvSpPr>
      <dsp:spPr>
        <a:xfrm>
          <a:off x="0" y="3854254"/>
          <a:ext cx="863381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4) Investimentos em Inteligência Logística</a:t>
          </a:r>
          <a:endParaRPr lang="pt-BR" sz="2000" kern="1200" dirty="0"/>
        </a:p>
      </dsp:txBody>
      <dsp:txXfrm>
        <a:off x="23417" y="3877671"/>
        <a:ext cx="8586980" cy="432866"/>
      </dsp:txXfrm>
    </dsp:sp>
    <dsp:sp modelId="{CD8CAF53-DABD-427D-A94C-FD1FF6D41D03}">
      <dsp:nvSpPr>
        <dsp:cNvPr id="0" name=""/>
        <dsp:cNvSpPr/>
      </dsp:nvSpPr>
      <dsp:spPr>
        <a:xfrm>
          <a:off x="0" y="4333548"/>
          <a:ext cx="8633814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24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implantação do sistema de gerenciamento de tráfego de caminhões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otimização da infraestrutura existente</a:t>
          </a:r>
          <a:endParaRPr lang="pt-BR" sz="1600" kern="1200" dirty="0"/>
        </a:p>
      </dsp:txBody>
      <dsp:txXfrm>
        <a:off x="0" y="4333548"/>
        <a:ext cx="8633814" cy="548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7F674-EF4E-4B8A-A09F-DED9D4FDDF60}">
      <dsp:nvSpPr>
        <dsp:cNvPr id="0" name=""/>
        <dsp:cNvSpPr/>
      </dsp:nvSpPr>
      <dsp:spPr>
        <a:xfrm>
          <a:off x="0" y="0"/>
          <a:ext cx="863381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Obra em andamento:  Melhoria do Acesso ao </a:t>
          </a:r>
          <a:r>
            <a:rPr lang="pt-BR" sz="2300" b="1" kern="1200" dirty="0" err="1" smtClean="0"/>
            <a:t>Saboó</a:t>
          </a:r>
          <a:r>
            <a:rPr lang="pt-BR" sz="2300" b="1" kern="1200" dirty="0" smtClean="0"/>
            <a:t> (R2) </a:t>
          </a:r>
          <a:endParaRPr lang="pt-BR" sz="2300" b="1" kern="1200" dirty="0"/>
        </a:p>
      </dsp:txBody>
      <dsp:txXfrm>
        <a:off x="26930" y="26930"/>
        <a:ext cx="8579954" cy="497795"/>
      </dsp:txXfrm>
    </dsp:sp>
    <dsp:sp modelId="{ED783F2E-9CF0-4118-B04B-5475311D4AA0}">
      <dsp:nvSpPr>
        <dsp:cNvPr id="0" name=""/>
        <dsp:cNvSpPr/>
      </dsp:nvSpPr>
      <dsp:spPr>
        <a:xfrm>
          <a:off x="0" y="670483"/>
          <a:ext cx="8633814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2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Valor: R$ 7,9 milhões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Ordem de serviço emitida em Jul</a:t>
          </a:r>
          <a:r>
            <a:rPr lang="pt-BR" sz="1800" kern="1200" dirty="0" smtClean="0">
              <a:latin typeface="Times New Roman"/>
              <a:cs typeface="Times New Roman"/>
            </a:rPr>
            <a:t>/</a:t>
          </a:r>
          <a:r>
            <a:rPr lang="pt-BR" sz="1800" kern="1200" dirty="0" smtClean="0"/>
            <a:t>15 e conclusão prevista para Jan</a:t>
          </a:r>
          <a:r>
            <a:rPr lang="pt-BR" sz="1800" kern="1200" dirty="0" smtClean="0">
              <a:latin typeface="Times New Roman"/>
              <a:cs typeface="Times New Roman"/>
            </a:rPr>
            <a:t>/</a:t>
          </a:r>
          <a:r>
            <a:rPr lang="pt-BR" sz="1800" kern="1200" dirty="0" smtClean="0"/>
            <a:t>16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Resolve ponto mais crítico do gargalo rodoviário entre </a:t>
          </a:r>
          <a:r>
            <a:rPr lang="pt-BR" sz="1800" kern="1200" dirty="0" err="1" smtClean="0"/>
            <a:t>Alemoa</a:t>
          </a:r>
          <a:r>
            <a:rPr lang="pt-BR" sz="1800" kern="1200" dirty="0" smtClean="0"/>
            <a:t> e </a:t>
          </a:r>
          <a:r>
            <a:rPr lang="pt-BR" sz="1800" kern="1200" dirty="0" err="1" smtClean="0"/>
            <a:t>Saboó</a:t>
          </a:r>
          <a:endParaRPr lang="pt-BR" sz="1800" kern="1200" dirty="0"/>
        </a:p>
      </dsp:txBody>
      <dsp:txXfrm>
        <a:off x="0" y="670483"/>
        <a:ext cx="8633814" cy="928395"/>
      </dsp:txXfrm>
    </dsp:sp>
    <dsp:sp modelId="{963FCFD2-D49D-40F1-905C-CF69573FFA9D}">
      <dsp:nvSpPr>
        <dsp:cNvPr id="0" name=""/>
        <dsp:cNvSpPr/>
      </dsp:nvSpPr>
      <dsp:spPr>
        <a:xfrm>
          <a:off x="0" y="1547506"/>
          <a:ext cx="863381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Obra Licitada: Perimetral Macuco</a:t>
          </a:r>
          <a:r>
            <a:rPr lang="pt-BR" sz="2300" b="1" kern="1200" dirty="0" smtClean="0">
              <a:latin typeface="Times New Roman"/>
              <a:cs typeface="Times New Roman"/>
            </a:rPr>
            <a:t>/</a:t>
          </a:r>
          <a:r>
            <a:rPr lang="pt-BR" sz="2300" b="1" kern="1200" dirty="0" smtClean="0"/>
            <a:t>Ponta da Praia (R3) </a:t>
          </a:r>
          <a:endParaRPr lang="pt-BR" sz="2300" kern="1200" dirty="0"/>
        </a:p>
      </dsp:txBody>
      <dsp:txXfrm>
        <a:off x="26930" y="1574436"/>
        <a:ext cx="8579954" cy="497795"/>
      </dsp:txXfrm>
    </dsp:sp>
    <dsp:sp modelId="{543F0ABA-9061-4955-9E10-9ED12FDFD88A}">
      <dsp:nvSpPr>
        <dsp:cNvPr id="0" name=""/>
        <dsp:cNvSpPr/>
      </dsp:nvSpPr>
      <dsp:spPr>
        <a:xfrm>
          <a:off x="0" y="2112789"/>
          <a:ext cx="8633814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2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Orçada em R$ 110 milhões. Licitada por R$ 82 milhões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Ordem de serviço será assinada em Set/15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Resolve problema histórico do porto na Ponta da Praia (conflito </a:t>
          </a:r>
          <a:r>
            <a:rPr lang="pt-BR" sz="1800" kern="1200" dirty="0" err="1" smtClean="0"/>
            <a:t>rodoferroviário</a:t>
          </a:r>
          <a:r>
            <a:rPr lang="pt-BR" sz="1800" kern="1200" dirty="0" smtClean="0"/>
            <a:t> e interrupção </a:t>
          </a:r>
          <a:r>
            <a:rPr lang="pt-BR" sz="1800" kern="1200" dirty="0" err="1" smtClean="0"/>
            <a:t>frequente</a:t>
          </a:r>
          <a:r>
            <a:rPr lang="pt-BR" sz="1800" kern="1200" dirty="0" smtClean="0"/>
            <a:t> da entrada de caminhões nos terminais)</a:t>
          </a:r>
          <a:endParaRPr lang="pt-BR" sz="1800" kern="1200" dirty="0"/>
        </a:p>
      </dsp:txBody>
      <dsp:txXfrm>
        <a:off x="0" y="2112789"/>
        <a:ext cx="8633814" cy="1190250"/>
      </dsp:txXfrm>
    </dsp:sp>
    <dsp:sp modelId="{A909DB9C-E153-44BD-A2F6-5CE8531BA2D7}">
      <dsp:nvSpPr>
        <dsp:cNvPr id="0" name=""/>
        <dsp:cNvSpPr/>
      </dsp:nvSpPr>
      <dsp:spPr>
        <a:xfrm>
          <a:off x="0" y="3273811"/>
          <a:ext cx="863381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Demais Obras Rodoviárias</a:t>
          </a:r>
          <a:endParaRPr lang="pt-BR" sz="2300" kern="1200" dirty="0"/>
        </a:p>
      </dsp:txBody>
      <dsp:txXfrm>
        <a:off x="26930" y="3300741"/>
        <a:ext cx="8579954" cy="497795"/>
      </dsp:txXfrm>
    </dsp:sp>
    <dsp:sp modelId="{E3F34527-C760-497B-872C-6A0149A1DAF6}">
      <dsp:nvSpPr>
        <dsp:cNvPr id="0" name=""/>
        <dsp:cNvSpPr/>
      </dsp:nvSpPr>
      <dsp:spPr>
        <a:xfrm>
          <a:off x="0" y="3844853"/>
          <a:ext cx="8633814" cy="123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2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Revitalização do Trecho </a:t>
          </a:r>
          <a:r>
            <a:rPr lang="pt-BR" sz="1800" kern="1200" dirty="0" err="1" smtClean="0"/>
            <a:t>Alemoa</a:t>
          </a:r>
          <a:r>
            <a:rPr lang="pt-BR" sz="1800" kern="1200" dirty="0" smtClean="0"/>
            <a:t>/</a:t>
          </a:r>
          <a:r>
            <a:rPr lang="pt-BR" sz="1800" kern="1200" dirty="0" err="1" smtClean="0"/>
            <a:t>Saboó</a:t>
          </a:r>
          <a:r>
            <a:rPr lang="pt-BR" sz="1800" kern="1200" dirty="0" smtClean="0"/>
            <a:t> – projeto executivo previsto para Dez</a:t>
          </a:r>
          <a:r>
            <a:rPr lang="pt-BR" sz="1800" kern="1200" dirty="0" smtClean="0">
              <a:latin typeface="Times New Roman"/>
              <a:cs typeface="Times New Roman"/>
            </a:rPr>
            <a:t>/</a:t>
          </a:r>
          <a:r>
            <a:rPr lang="pt-BR" sz="1800" kern="1200" dirty="0" smtClean="0"/>
            <a:t>15 (R1)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 Perimetral Guarujá – Fase 2 – projeto executivo previsto para Out</a:t>
          </a:r>
          <a:r>
            <a:rPr lang="pt-BR" sz="1800" kern="1200" dirty="0" smtClean="0">
              <a:latin typeface="Times New Roman"/>
              <a:cs typeface="Times New Roman"/>
            </a:rPr>
            <a:t>/</a:t>
          </a:r>
          <a:r>
            <a:rPr lang="pt-BR" sz="1800" kern="1200" dirty="0" smtClean="0"/>
            <a:t>15 (R6)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Alça de Saída do viaduto da </a:t>
          </a:r>
          <a:r>
            <a:rPr lang="pt-BR" sz="1800" kern="1200" dirty="0" err="1" smtClean="0"/>
            <a:t>Alemoa</a:t>
          </a:r>
          <a:r>
            <a:rPr lang="pt-BR" sz="1800" kern="1200" dirty="0" smtClean="0"/>
            <a:t> – projeto executivo até Dez</a:t>
          </a:r>
          <a:r>
            <a:rPr lang="pt-BR" sz="1800" kern="1200" dirty="0" smtClean="0">
              <a:latin typeface="Times New Roman"/>
              <a:cs typeface="Times New Roman"/>
            </a:rPr>
            <a:t>/</a:t>
          </a:r>
          <a:r>
            <a:rPr lang="pt-BR" sz="1800" kern="1200" dirty="0" smtClean="0"/>
            <a:t>15 (R5)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Viaduto sobre terreno da antiga RFFSA – inicia projeto executivo em </a:t>
          </a:r>
          <a:r>
            <a:rPr lang="pt-BR" sz="1800" kern="1200" dirty="0" smtClean="0"/>
            <a:t>Jan/16 </a:t>
          </a:r>
          <a:r>
            <a:rPr lang="pt-BR" sz="1800" kern="1200" dirty="0" smtClean="0"/>
            <a:t>(R4)</a:t>
          </a:r>
          <a:endParaRPr lang="pt-BR" sz="1800" kern="1200" dirty="0"/>
        </a:p>
      </dsp:txBody>
      <dsp:txXfrm>
        <a:off x="0" y="3844853"/>
        <a:ext cx="8633814" cy="123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B5DDF-DBC4-6543-8A72-964096B6AB0D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6F6EB-E622-0D43-B16A-B1545548DD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CE0FA5-066C-4FE6-AADB-A2A7544013BD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E1A80B-359A-4AC2-A74E-CE7BCC810C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9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1A80B-359A-4AC2-A74E-CE7BCC810C3F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33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201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201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8606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314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1A80B-359A-4AC2-A74E-CE7BCC810C3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11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645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28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201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201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201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645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3</a:t>
            </a: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201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7BDB7-9F30-42DD-B13F-1749D9EF4B01}" type="slidenum">
              <a:rPr lang="en-US" smtClean="0">
                <a:solidFill>
                  <a:prstClr val="black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prstClr val="black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063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mare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A6B2-F18C-40C9-9591-602B9A3A3B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8251-CA32-40C6-8894-724B111B09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8AFB-0884-42D2-8BD3-9BBA60D2AC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2FE0-0F2F-46C4-8FF9-AE2DDCAA4A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7728-39A3-4964-9681-E201CD55DB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2934-E83F-4BE2-A087-501854F1DF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2DE0-7330-42F8-8AEF-B281E5C30B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apa_azu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apa_bandeir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_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FEC739"/>
              </a:gs>
              <a:gs pos="100000">
                <a:srgbClr val="FBAF3F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AD02-2794-4C1A-991A-F9B8F041CC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B42C8-D637-4DAD-942C-4B846391D6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30" r:id="rId17"/>
    <p:sldLayoutId id="2147483731" r:id="rId18"/>
    <p:sldLayoutId id="2147483732" r:id="rId19"/>
    <p:sldLayoutId id="2147483733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CAPA_fundoPalco_PORTOSsemtext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9216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85720" y="1772816"/>
            <a:ext cx="83582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Investimentos no Acesso ao Porto de Santos</a:t>
            </a:r>
            <a:endParaRPr lang="en-US" sz="4000" b="1" dirty="0" smtClean="0">
              <a:solidFill>
                <a:srgbClr val="07203F"/>
              </a:solidFill>
              <a:latin typeface="+mj-lt"/>
              <a:ea typeface="ＭＳ Ｐゴシック" charset="0"/>
              <a:cs typeface="Helvetica" charset="0"/>
              <a:sym typeface="Helvetica Neue Medium" charset="0"/>
            </a:endParaRP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7203F"/>
              </a:solidFill>
              <a:latin typeface="+mj-lt"/>
              <a:ea typeface="ＭＳ Ｐゴシック" charset="0"/>
              <a:cs typeface="Helvetica" charset="0"/>
              <a:sym typeface="Helvetica Neue Medium" charset="0"/>
            </a:endParaRP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Ministro</a:t>
            </a:r>
            <a:r>
              <a:rPr lang="en-US" sz="2800" b="1" dirty="0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 </a:t>
            </a:r>
            <a:r>
              <a:rPr lang="en-US" sz="2800" b="1" dirty="0" err="1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Edinho</a:t>
            </a:r>
            <a:r>
              <a:rPr lang="en-US" sz="2800" b="1" dirty="0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 </a:t>
            </a:r>
            <a:r>
              <a:rPr lang="en-US" sz="2800" b="1" dirty="0" err="1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Araújo</a:t>
            </a:r>
            <a:endParaRPr lang="en-US" sz="2800" b="1" dirty="0" smtClean="0">
              <a:solidFill>
                <a:srgbClr val="07203F"/>
              </a:solidFill>
              <a:latin typeface="+mj-lt"/>
              <a:ea typeface="ＭＳ Ｐゴシック" charset="0"/>
              <a:cs typeface="Helvetica" charset="0"/>
              <a:sym typeface="Helvetica Neue Medium" charset="0"/>
            </a:endParaRP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SEP/PR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7203F"/>
              </a:solidFill>
              <a:latin typeface="+mj-lt"/>
              <a:ea typeface="ＭＳ Ｐゴシック" charset="0"/>
              <a:cs typeface="Helvetica" charset="0"/>
              <a:sym typeface="Helvetica Neue Medium" charset="0"/>
            </a:endParaRP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18 de </a:t>
            </a:r>
            <a:r>
              <a:rPr lang="en-US" sz="2000" b="1" dirty="0" err="1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agosto</a:t>
            </a:r>
            <a:r>
              <a:rPr lang="en-US" sz="2000" b="1" dirty="0" smtClean="0">
                <a:solidFill>
                  <a:srgbClr val="07203F"/>
                </a:solidFill>
                <a:latin typeface="+mj-lt"/>
                <a:ea typeface="ＭＳ Ｐゴシック" charset="0"/>
                <a:cs typeface="Helvetica" charset="0"/>
                <a:sym typeface="Helvetica Neue Medium" charset="0"/>
              </a:rPr>
              <a:t> de 2015</a:t>
            </a:r>
            <a:endParaRPr lang="en-US" sz="2000" b="1" dirty="0">
              <a:solidFill>
                <a:srgbClr val="07203F"/>
              </a:solidFill>
              <a:latin typeface="+mj-lt"/>
              <a:ea typeface="ＭＳ Ｐゴシック" charset="0"/>
              <a:cs typeface="Helvetica" charset="0"/>
              <a:sym typeface="Helvetica Neue Medium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rgbClr val="07203F"/>
              </a:solidFill>
              <a:latin typeface="+mj-lt"/>
              <a:cs typeface="+mn-cs"/>
            </a:endParaRPr>
          </a:p>
        </p:txBody>
      </p:sp>
      <p:pic>
        <p:nvPicPr>
          <p:cNvPr id="6" name="Imagem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648"/>
            <a:ext cx="16430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4) Investimentos em Inteligência Logística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23077" r="14155" b="8119"/>
          <a:stretch/>
        </p:blipFill>
        <p:spPr bwMode="auto">
          <a:xfrm>
            <a:off x="107504" y="1052736"/>
            <a:ext cx="889863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84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951" y="1052736"/>
            <a:ext cx="54721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/>
              <a:t>Plano Safra 2014 e 2015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b="1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Implantação do Sistema de Gerenciamento de Tráfego de Caminhões: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 smtClean="0"/>
          </a:p>
          <a:p>
            <a:pPr marL="450850" lvl="1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Redução da fila de caminhões para acessar o porto de Santos</a:t>
            </a:r>
          </a:p>
          <a:p>
            <a:pPr marL="450850" lvl="1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 smtClean="0"/>
          </a:p>
          <a:p>
            <a:pPr marL="450850" lvl="1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Redução do custo do frete  em ~7%</a:t>
            </a:r>
          </a:p>
          <a:p>
            <a:pPr marL="450850" lvl="1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 smtClean="0"/>
          </a:p>
          <a:p>
            <a:pPr marL="450850" lvl="1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Melhor coordenação entre órgãos e autoridades envolvidas </a:t>
            </a:r>
            <a:br>
              <a:rPr lang="pt-BR" sz="2000" dirty="0" smtClean="0"/>
            </a:br>
            <a:r>
              <a:rPr lang="pt-BR" sz="2000" dirty="0" smtClean="0"/>
              <a:t>(Federal, Estadual e Municipal)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20123" r="21193" b="23880"/>
          <a:stretch/>
        </p:blipFill>
        <p:spPr bwMode="auto">
          <a:xfrm>
            <a:off x="5723676" y="1268760"/>
            <a:ext cx="3165231" cy="42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4) Investimentos em Inteligência Logística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218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Investimentos em Inteligência Logística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31508" r="20111" b="22353"/>
          <a:stretch/>
        </p:blipFill>
        <p:spPr bwMode="auto">
          <a:xfrm>
            <a:off x="2195736" y="1377173"/>
            <a:ext cx="4669429" cy="220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07" y="4121965"/>
            <a:ext cx="4006577" cy="24589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4410" y="4068894"/>
            <a:ext cx="4185784" cy="24860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1914" y="3750123"/>
            <a:ext cx="4006577" cy="29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Consolidação do agendamento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541078" y="3750122"/>
            <a:ext cx="4032448" cy="28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Redução dos tempos médios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151451" y="911852"/>
            <a:ext cx="4534079" cy="28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Retângulo 10"/>
          <p:cNvSpPr>
            <a:spLocks noChangeArrowheads="1"/>
          </p:cNvSpPr>
          <p:nvPr/>
        </p:nvSpPr>
        <p:spPr bwMode="auto">
          <a:xfrm>
            <a:off x="407493" y="107921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4) Investimentos em Inteligência Logística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39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22418" t="9908" r="41718" b="10397"/>
          <a:stretch/>
        </p:blipFill>
        <p:spPr>
          <a:xfrm>
            <a:off x="329113" y="1196752"/>
            <a:ext cx="3906225" cy="488278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4) Investimentos em Inteligência Logística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/>
          <a:srcRect l="14962" t="8589" r="49995" b="8246"/>
          <a:stretch/>
        </p:blipFill>
        <p:spPr>
          <a:xfrm>
            <a:off x="4551337" y="1160747"/>
            <a:ext cx="3711644" cy="49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6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CAPA_fundoPalco_PORTOSsemtext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85720" y="2659559"/>
            <a:ext cx="83582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07203F"/>
                </a:solidFill>
                <a:latin typeface="+mj-lt"/>
                <a:cs typeface="+mn-cs"/>
              </a:rPr>
              <a:t>Obrigado!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7203F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Porto de Santos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/>
          <a:srcRect l="13115" r="16394"/>
          <a:stretch/>
        </p:blipFill>
        <p:spPr>
          <a:xfrm>
            <a:off x="5076056" y="4534200"/>
            <a:ext cx="3550469" cy="20631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01220"/>
            <a:ext cx="4143404" cy="19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13144" y="1037886"/>
            <a:ext cx="878140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smtClean="0"/>
              <a:t>Maior Porto da América Latina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27% </a:t>
            </a:r>
            <a:r>
              <a:rPr lang="pt-BR" dirty="0"/>
              <a:t>do comércio exterior </a:t>
            </a:r>
            <a:r>
              <a:rPr lang="pt-BR" dirty="0" smtClean="0"/>
              <a:t>brasileiro em valor corrente</a:t>
            </a:r>
            <a:endParaRPr lang="pt-BR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smtClean="0"/>
              <a:t>111 milhões de ton. movimentadas em 2014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Crescimento médio de 4,5% aa desde 2004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smtClean="0"/>
              <a:t>40 milhões de toneladas de granéis vegetais </a:t>
            </a:r>
            <a:r>
              <a:rPr lang="pt-BR" dirty="0" smtClean="0"/>
              <a:t>(</a:t>
            </a:r>
            <a:r>
              <a:rPr lang="pt-BR" dirty="0"/>
              <a:t>Açúcar, Complexo da Soja e Milho</a:t>
            </a:r>
            <a:r>
              <a:rPr lang="pt-BR" dirty="0" smtClean="0"/>
              <a:t>) em 2014</a:t>
            </a:r>
            <a:endParaRPr lang="pt-BR" b="1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35% dos principais </a:t>
            </a:r>
            <a:r>
              <a:rPr lang="pt-BR" dirty="0" smtClean="0"/>
              <a:t>granéis </a:t>
            </a:r>
            <a:r>
              <a:rPr lang="pt-BR" dirty="0"/>
              <a:t>agrícolas </a:t>
            </a:r>
            <a:r>
              <a:rPr lang="pt-BR" dirty="0" smtClean="0"/>
              <a:t>e 23% da soja exportada do país;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pt-BR" b="1" dirty="0" smtClean="0"/>
              <a:t>1/3 dos contêineres movimentados no país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pt-BR" b="1" dirty="0" smtClean="0"/>
              <a:t>Mix de cargas por modal:</a:t>
            </a:r>
            <a:r>
              <a:rPr lang="pt-BR" dirty="0" smtClean="0"/>
              <a:t> 65% rodoviário e 25% Ferroviário</a:t>
            </a:r>
            <a:endParaRPr lang="pt-BR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Crescimento ferroviário de 7% aa desde 2004 </a:t>
            </a:r>
            <a:br>
              <a:rPr lang="pt-BR" dirty="0" smtClean="0"/>
            </a:br>
            <a:r>
              <a:rPr lang="pt-BR" dirty="0" smtClean="0"/>
              <a:t>e rodoviário de 3% aa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3418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806557"/>
              </p:ext>
            </p:extLst>
          </p:nvPr>
        </p:nvGraphicFramePr>
        <p:xfrm>
          <a:off x="36512" y="844422"/>
          <a:ext cx="9107488" cy="431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36512" y="12596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7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Projeção de Movimentação de 174 milhões de ton</a:t>
            </a:r>
            <a:r>
              <a:rPr lang="pt-BR" sz="2700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.</a:t>
            </a:r>
            <a:r>
              <a:rPr lang="pt-BR" sz="27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 em 2030</a:t>
            </a:r>
            <a:r>
              <a:rPr lang="pt-BR" sz="2700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*</a:t>
            </a:r>
            <a:endParaRPr lang="pt-BR" sz="27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5093" y="5357826"/>
            <a:ext cx="8633814" cy="839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Desafio: </a:t>
            </a:r>
            <a:r>
              <a:rPr lang="pt-BR" dirty="0" smtClean="0"/>
              <a:t>Realizar investimentos para aumentar a </a:t>
            </a:r>
            <a:r>
              <a:rPr lang="pt-BR" b="1" dirty="0" smtClean="0"/>
              <a:t>capacidade portuária </a:t>
            </a:r>
            <a:r>
              <a:rPr lang="pt-BR" dirty="0" smtClean="0"/>
              <a:t>e melhorar os </a:t>
            </a:r>
            <a:r>
              <a:rPr lang="pt-BR" b="1" dirty="0" smtClean="0"/>
              <a:t>acessos</a:t>
            </a:r>
            <a:r>
              <a:rPr lang="pt-BR" dirty="0" smtClean="0"/>
              <a:t> </a:t>
            </a:r>
            <a:r>
              <a:rPr lang="pt-BR" b="1" dirty="0" smtClean="0"/>
              <a:t>rodoviário e ferroviário </a:t>
            </a:r>
            <a:r>
              <a:rPr lang="pt-BR" dirty="0" smtClean="0"/>
              <a:t>ao porto de Santos</a:t>
            </a:r>
            <a:endParaRPr lang="pt-BR" dirty="0"/>
          </a:p>
        </p:txBody>
      </p:sp>
      <p:sp>
        <p:nvSpPr>
          <p:cNvPr id="2" name="Colchete esquerdo 1"/>
          <p:cNvSpPr/>
          <p:nvPr/>
        </p:nvSpPr>
        <p:spPr>
          <a:xfrm rot="5400000">
            <a:off x="5910128" y="1946856"/>
            <a:ext cx="3300408" cy="1656184"/>
          </a:xfrm>
          <a:prstGeom prst="leftBracket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0" tIns="0" rIns="252000" bIns="36000" rtlCol="0" anchor="t" anchorCtr="0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083896" y="1113699"/>
            <a:ext cx="94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Projeção</a:t>
            </a:r>
            <a:endParaRPr lang="pt-BR" sz="1400" b="1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6525344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* Cenário conservador conforme Plano Mestre</a:t>
            </a:r>
            <a:endParaRPr lang="pt-BR" sz="14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48364" y="1385526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latin typeface="+mj-lt"/>
              </a:rPr>
              <a:t>174</a:t>
            </a:r>
            <a:endParaRPr lang="pt-BR" sz="900" dirty="0"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336767" y="1924253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latin typeface="+mj-lt"/>
              </a:rPr>
              <a:t>141</a:t>
            </a:r>
            <a:endParaRPr lang="pt-BR" sz="900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12957" y="2269511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latin typeface="+mj-lt"/>
              </a:rPr>
              <a:t>115</a:t>
            </a:r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705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Ações para Melhorar o Acesso ao Porto de Santos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15462654"/>
              </p:ext>
            </p:extLst>
          </p:nvPr>
        </p:nvGraphicFramePr>
        <p:xfrm>
          <a:off x="246184" y="1268760"/>
          <a:ext cx="8633814" cy="533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05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1) Investimentos Rodoviários: 6 Intervenções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769184826"/>
              </p:ext>
            </p:extLst>
          </p:nvPr>
        </p:nvGraphicFramePr>
        <p:xfrm>
          <a:off x="246184" y="954291"/>
          <a:ext cx="8633814" cy="533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578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1) Investimentos Rodoviários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1332802"/>
            <a:ext cx="9000000" cy="432844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8" name="Elipse 1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4150158" y="2818722"/>
            <a:ext cx="381760" cy="38176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schemeClr val="tx2"/>
                </a:solidFill>
                <a:latin typeface="Arial Rounded MT Bold" pitchFamily="34" charset="0"/>
                <a:cs typeface="Arial" pitchFamily="34" charset="0"/>
              </a:rPr>
              <a:t>R1</a:t>
            </a:r>
            <a:endParaRPr lang="pt-BR" sz="1000" b="1" dirty="0">
              <a:solidFill>
                <a:schemeClr val="tx2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0" name="Elipse 19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7787240" y="2390040"/>
            <a:ext cx="405726" cy="40572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schemeClr val="tx2"/>
                </a:solidFill>
                <a:latin typeface="Arial Rounded MT Bold" pitchFamily="34" charset="0"/>
                <a:cs typeface="Arial" pitchFamily="34" charset="0"/>
              </a:rPr>
              <a:t>R3</a:t>
            </a:r>
            <a:endParaRPr lang="pt-BR" sz="1050" b="1" dirty="0">
              <a:solidFill>
                <a:schemeClr val="tx2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1" name="Elipse 20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4607375" y="2457616"/>
            <a:ext cx="361106" cy="36110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schemeClr val="tx2"/>
                </a:solidFill>
                <a:latin typeface="Arial Rounded MT Bold" pitchFamily="34" charset="0"/>
                <a:cs typeface="Arial" pitchFamily="34" charset="0"/>
              </a:rPr>
              <a:t>R2</a:t>
            </a:r>
            <a:endParaRPr lang="pt-BR" sz="1050" b="1" dirty="0">
              <a:solidFill>
                <a:schemeClr val="tx2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" name="Elipse 22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8144216" y="1602568"/>
            <a:ext cx="397364" cy="397364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schemeClr val="tx2"/>
                </a:solidFill>
                <a:latin typeface="Arial Rounded MT Bold" pitchFamily="34" charset="0"/>
                <a:cs typeface="Arial" pitchFamily="34" charset="0"/>
              </a:rPr>
              <a:t>R6</a:t>
            </a:r>
            <a:endParaRPr lang="pt-BR" sz="1050" b="1" dirty="0">
              <a:solidFill>
                <a:schemeClr val="tx2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33237" y="2604420"/>
            <a:ext cx="1146564" cy="350196"/>
          </a:xfrm>
          <a:prstGeom prst="round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SANTOS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Recorte de Tela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52857" y="2924944"/>
            <a:ext cx="345991" cy="44269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296601" y="1332802"/>
            <a:ext cx="1146564" cy="350196"/>
          </a:xfrm>
          <a:prstGeom prst="round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GUARUJÁ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m 13" descr="Recorte de Tela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857" y="1332802"/>
            <a:ext cx="304213" cy="439461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 flipV="1">
            <a:off x="4162447" y="2604420"/>
            <a:ext cx="1057625" cy="991642"/>
          </a:xfrm>
          <a:prstGeom prst="line">
            <a:avLst/>
          </a:prstGeom>
          <a:ln w="38100" cmpd="dbl">
            <a:solidFill>
              <a:srgbClr val="FBAF3F"/>
            </a:solidFill>
          </a:ln>
          <a:effectLst>
            <a:glow rad="635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7279801" y="2290521"/>
            <a:ext cx="1261779" cy="80230"/>
          </a:xfrm>
          <a:prstGeom prst="line">
            <a:avLst/>
          </a:prstGeom>
          <a:ln w="38100" cmpd="dbl">
            <a:solidFill>
              <a:srgbClr val="FBAF3F"/>
            </a:solidFill>
          </a:ln>
          <a:effectLst>
            <a:glow rad="635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8057896" y="1552532"/>
            <a:ext cx="906592" cy="11116"/>
          </a:xfrm>
          <a:prstGeom prst="line">
            <a:avLst/>
          </a:prstGeom>
          <a:ln w="38100" cmpd="dbl">
            <a:solidFill>
              <a:srgbClr val="FBAF3F"/>
            </a:solidFill>
          </a:ln>
          <a:effectLst>
            <a:glow rad="635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792498" y="4190217"/>
            <a:ext cx="179574" cy="152402"/>
          </a:xfrm>
          <a:prstGeom prst="line">
            <a:avLst/>
          </a:prstGeom>
          <a:ln w="38100" cmpd="dbl">
            <a:solidFill>
              <a:srgbClr val="FBAF3F"/>
            </a:solidFill>
          </a:ln>
          <a:effectLst>
            <a:glow rad="635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3347864" y="3982579"/>
            <a:ext cx="360040" cy="36004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schemeClr val="tx2"/>
                </a:solidFill>
                <a:latin typeface="Arial Rounded MT Bold" pitchFamily="34" charset="0"/>
                <a:cs typeface="Arial" pitchFamily="34" charset="0"/>
              </a:rPr>
              <a:t>R4</a:t>
            </a:r>
            <a:endParaRPr lang="pt-BR" sz="1400" b="1" dirty="0">
              <a:solidFill>
                <a:schemeClr val="tx2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907704" y="5872391"/>
            <a:ext cx="5096409" cy="43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 Intervenções do Governo Federal</a:t>
            </a:r>
            <a:endParaRPr lang="pt-BR" dirty="0"/>
          </a:p>
        </p:txBody>
      </p:sp>
      <p:cxnSp>
        <p:nvCxnSpPr>
          <p:cNvPr id="25" name="Conector reto 24"/>
          <p:cNvCxnSpPr/>
          <p:nvPr/>
        </p:nvCxnSpPr>
        <p:spPr>
          <a:xfrm flipH="1">
            <a:off x="8617228" y="1332802"/>
            <a:ext cx="59228" cy="219730"/>
          </a:xfrm>
          <a:prstGeom prst="line">
            <a:avLst/>
          </a:prstGeom>
          <a:ln w="38100" cmpd="dbl">
            <a:solidFill>
              <a:srgbClr val="FBAF3F"/>
            </a:solidFill>
          </a:ln>
          <a:effectLst>
            <a:glow rad="635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3702265" y="3694127"/>
            <a:ext cx="360040" cy="36004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schemeClr val="tx2"/>
                </a:solidFill>
                <a:latin typeface="Arial Rounded MT Bold" pitchFamily="34" charset="0"/>
                <a:cs typeface="Arial" pitchFamily="34" charset="0"/>
              </a:rPr>
              <a:t>R5</a:t>
            </a:r>
            <a:endParaRPr lang="pt-BR" sz="1400" b="1" dirty="0">
              <a:solidFill>
                <a:schemeClr val="tx2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8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2) Investimentos Ferroviários: 13 intervenções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3144" y="1037886"/>
            <a:ext cx="878140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Iniciativas para: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construção de viadutos ferroviários e rodoviários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ampliação e criação de novos pátios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duplicação de linhas ferroviárias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implantação de novas peras </a:t>
            </a:r>
            <a:r>
              <a:rPr lang="pt-BR" dirty="0"/>
              <a:t>e </a:t>
            </a:r>
            <a:r>
              <a:rPr lang="pt-BR" dirty="0" smtClean="0"/>
              <a:t>moegas ferroviárias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Disposição dos novos acionistas da concessionária </a:t>
            </a:r>
            <a:r>
              <a:rPr lang="pt-BR" dirty="0" err="1" smtClean="0"/>
              <a:t>Portofer</a:t>
            </a:r>
            <a:r>
              <a:rPr lang="pt-BR" dirty="0" smtClean="0"/>
              <a:t> em aportar recursos nas melhorias ferroviárias do porto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Melhoria da eficiência e da integração entre ALL, MRS e VLI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Compatibilização entre projetos ferroviários e terminais (licitados e prorrogados)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smtClean="0"/>
              <a:t>Necessidade de apoio pleno das esferas federal, estadual e municipal</a:t>
            </a:r>
            <a:endParaRPr lang="pt-BR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3418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255093" y="125969"/>
            <a:ext cx="8633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2) Investimentos Ferroviários</a:t>
            </a:r>
            <a:endParaRPr lang="pt-BR" sz="32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72000" y="1188786"/>
            <a:ext cx="9000000" cy="4328446"/>
            <a:chOff x="72000" y="1188786"/>
            <a:chExt cx="9000000" cy="4328446"/>
          </a:xfrm>
        </p:grpSpPr>
        <p:pic>
          <p:nvPicPr>
            <p:cNvPr id="5" name="Imagem 4" descr="Recorte de Te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0" y="1188786"/>
              <a:ext cx="9000000" cy="4328446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6175733" y="2460404"/>
              <a:ext cx="1146564" cy="35019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SANTOS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Imagem 6" descr="Recorte de Tela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6595353" y="2737555"/>
              <a:ext cx="345991" cy="442698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4192533" y="4593103"/>
              <a:ext cx="1146564" cy="535021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SÃO VICENTE</a:t>
              </a:r>
              <a:endPara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Imagem 9" descr="Recorte de Tela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9993" y="5086782"/>
              <a:ext cx="491645" cy="410995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638948" y="4347790"/>
              <a:ext cx="1112858" cy="35019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UBATÃO</a:t>
              </a:r>
              <a:endPara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Imagem 11" descr="Recorte de Tela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794041" y="4717899"/>
              <a:ext cx="491645" cy="452339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6843126" y="1188786"/>
              <a:ext cx="1146564" cy="35019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GUARUJÁ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Imagem 13" descr="Recorte de Tela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8913" y="1213555"/>
              <a:ext cx="304213" cy="439461"/>
            </a:xfrm>
            <a:prstGeom prst="rect">
              <a:avLst/>
            </a:prstGeom>
          </p:spPr>
        </p:pic>
        <p:cxnSp>
          <p:nvCxnSpPr>
            <p:cNvPr id="15" name="Conector reto 14"/>
            <p:cNvCxnSpPr/>
            <p:nvPr/>
          </p:nvCxnSpPr>
          <p:spPr>
            <a:xfrm rot="3420000">
              <a:off x="136444" y="4944069"/>
              <a:ext cx="1004400" cy="0"/>
            </a:xfrm>
            <a:prstGeom prst="line">
              <a:avLst/>
            </a:pr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orma livre 17"/>
            <p:cNvSpPr/>
            <p:nvPr/>
          </p:nvSpPr>
          <p:spPr>
            <a:xfrm>
              <a:off x="1585609" y="1225278"/>
              <a:ext cx="4902740" cy="396719"/>
            </a:xfrm>
            <a:custGeom>
              <a:avLst/>
              <a:gdLst>
                <a:gd name="connsiteX0" fmla="*/ 0 w 6070059"/>
                <a:gd name="connsiteY0" fmla="*/ 29183 h 554476"/>
                <a:gd name="connsiteX1" fmla="*/ 3521412 w 6070059"/>
                <a:gd name="connsiteY1" fmla="*/ 175098 h 554476"/>
                <a:gd name="connsiteX2" fmla="*/ 4260714 w 6070059"/>
                <a:gd name="connsiteY2" fmla="*/ 0 h 554476"/>
                <a:gd name="connsiteX3" fmla="*/ 4902740 w 6070059"/>
                <a:gd name="connsiteY3" fmla="*/ 272374 h 554476"/>
                <a:gd name="connsiteX4" fmla="*/ 5593404 w 6070059"/>
                <a:gd name="connsiteY4" fmla="*/ 554476 h 554476"/>
                <a:gd name="connsiteX5" fmla="*/ 6070059 w 6070059"/>
                <a:gd name="connsiteY5" fmla="*/ 145915 h 554476"/>
                <a:gd name="connsiteX0" fmla="*/ 0 w 6070059"/>
                <a:gd name="connsiteY0" fmla="*/ 30181 h 555474"/>
                <a:gd name="connsiteX1" fmla="*/ 3521412 w 6070059"/>
                <a:gd name="connsiteY1" fmla="*/ 176096 h 555474"/>
                <a:gd name="connsiteX2" fmla="*/ 4260714 w 6070059"/>
                <a:gd name="connsiteY2" fmla="*/ 998 h 555474"/>
                <a:gd name="connsiteX3" fmla="*/ 4902740 w 6070059"/>
                <a:gd name="connsiteY3" fmla="*/ 273372 h 555474"/>
                <a:gd name="connsiteX4" fmla="*/ 5593404 w 6070059"/>
                <a:gd name="connsiteY4" fmla="*/ 555474 h 555474"/>
                <a:gd name="connsiteX5" fmla="*/ 6070059 w 6070059"/>
                <a:gd name="connsiteY5" fmla="*/ 146913 h 555474"/>
                <a:gd name="connsiteX0" fmla="*/ 0 w 6070059"/>
                <a:gd name="connsiteY0" fmla="*/ 32518 h 557811"/>
                <a:gd name="connsiteX1" fmla="*/ 3521412 w 6070059"/>
                <a:gd name="connsiteY1" fmla="*/ 178433 h 557811"/>
                <a:gd name="connsiteX2" fmla="*/ 4260714 w 6070059"/>
                <a:gd name="connsiteY2" fmla="*/ 3335 h 557811"/>
                <a:gd name="connsiteX3" fmla="*/ 4902740 w 6070059"/>
                <a:gd name="connsiteY3" fmla="*/ 275709 h 557811"/>
                <a:gd name="connsiteX4" fmla="*/ 5593404 w 6070059"/>
                <a:gd name="connsiteY4" fmla="*/ 557811 h 557811"/>
                <a:gd name="connsiteX5" fmla="*/ 6070059 w 6070059"/>
                <a:gd name="connsiteY5" fmla="*/ 149250 h 557811"/>
                <a:gd name="connsiteX0" fmla="*/ 0 w 6070059"/>
                <a:gd name="connsiteY0" fmla="*/ 51760 h 577053"/>
                <a:gd name="connsiteX1" fmla="*/ 3521412 w 6070059"/>
                <a:gd name="connsiteY1" fmla="*/ 197675 h 577053"/>
                <a:gd name="connsiteX2" fmla="*/ 3900790 w 6070059"/>
                <a:gd name="connsiteY2" fmla="*/ 3122 h 577053"/>
                <a:gd name="connsiteX3" fmla="*/ 4902740 w 6070059"/>
                <a:gd name="connsiteY3" fmla="*/ 294951 h 577053"/>
                <a:gd name="connsiteX4" fmla="*/ 5593404 w 6070059"/>
                <a:gd name="connsiteY4" fmla="*/ 577053 h 577053"/>
                <a:gd name="connsiteX5" fmla="*/ 6070059 w 6070059"/>
                <a:gd name="connsiteY5" fmla="*/ 168492 h 577053"/>
                <a:gd name="connsiteX0" fmla="*/ 0 w 6070059"/>
                <a:gd name="connsiteY0" fmla="*/ 52463 h 577756"/>
                <a:gd name="connsiteX1" fmla="*/ 3521412 w 6070059"/>
                <a:gd name="connsiteY1" fmla="*/ 198378 h 577756"/>
                <a:gd name="connsiteX2" fmla="*/ 3900790 w 6070059"/>
                <a:gd name="connsiteY2" fmla="*/ 3825 h 577756"/>
                <a:gd name="connsiteX3" fmla="*/ 4902740 w 6070059"/>
                <a:gd name="connsiteY3" fmla="*/ 295654 h 577756"/>
                <a:gd name="connsiteX4" fmla="*/ 5593404 w 6070059"/>
                <a:gd name="connsiteY4" fmla="*/ 577756 h 577756"/>
                <a:gd name="connsiteX5" fmla="*/ 6070059 w 6070059"/>
                <a:gd name="connsiteY5" fmla="*/ 169195 h 577756"/>
                <a:gd name="connsiteX0" fmla="*/ 0 w 6070059"/>
                <a:gd name="connsiteY0" fmla="*/ 52072 h 577365"/>
                <a:gd name="connsiteX1" fmla="*/ 3521412 w 6070059"/>
                <a:gd name="connsiteY1" fmla="*/ 197987 h 577365"/>
                <a:gd name="connsiteX2" fmla="*/ 3900790 w 6070059"/>
                <a:gd name="connsiteY2" fmla="*/ 3434 h 577365"/>
                <a:gd name="connsiteX3" fmla="*/ 4902740 w 6070059"/>
                <a:gd name="connsiteY3" fmla="*/ 295263 h 577365"/>
                <a:gd name="connsiteX4" fmla="*/ 5593404 w 6070059"/>
                <a:gd name="connsiteY4" fmla="*/ 577365 h 577365"/>
                <a:gd name="connsiteX5" fmla="*/ 6070059 w 6070059"/>
                <a:gd name="connsiteY5" fmla="*/ 168804 h 577365"/>
                <a:gd name="connsiteX0" fmla="*/ 0 w 6070059"/>
                <a:gd name="connsiteY0" fmla="*/ 52072 h 610409"/>
                <a:gd name="connsiteX1" fmla="*/ 3521412 w 6070059"/>
                <a:gd name="connsiteY1" fmla="*/ 197987 h 610409"/>
                <a:gd name="connsiteX2" fmla="*/ 3900790 w 6070059"/>
                <a:gd name="connsiteY2" fmla="*/ 3434 h 610409"/>
                <a:gd name="connsiteX3" fmla="*/ 4902740 w 6070059"/>
                <a:gd name="connsiteY3" fmla="*/ 295263 h 610409"/>
                <a:gd name="connsiteX4" fmla="*/ 5593404 w 6070059"/>
                <a:gd name="connsiteY4" fmla="*/ 577365 h 610409"/>
                <a:gd name="connsiteX5" fmla="*/ 6070059 w 6070059"/>
                <a:gd name="connsiteY5" fmla="*/ 168804 h 610409"/>
                <a:gd name="connsiteX0" fmla="*/ 0 w 6070059"/>
                <a:gd name="connsiteY0" fmla="*/ 52072 h 597387"/>
                <a:gd name="connsiteX1" fmla="*/ 3521412 w 6070059"/>
                <a:gd name="connsiteY1" fmla="*/ 197987 h 597387"/>
                <a:gd name="connsiteX2" fmla="*/ 3900790 w 6070059"/>
                <a:gd name="connsiteY2" fmla="*/ 3434 h 597387"/>
                <a:gd name="connsiteX3" fmla="*/ 4902740 w 6070059"/>
                <a:gd name="connsiteY3" fmla="*/ 295263 h 597387"/>
                <a:gd name="connsiteX4" fmla="*/ 5593404 w 6070059"/>
                <a:gd name="connsiteY4" fmla="*/ 577365 h 597387"/>
                <a:gd name="connsiteX5" fmla="*/ 6070059 w 6070059"/>
                <a:gd name="connsiteY5" fmla="*/ 168804 h 597387"/>
                <a:gd name="connsiteX0" fmla="*/ 0 w 5593404"/>
                <a:gd name="connsiteY0" fmla="*/ 52072 h 597387"/>
                <a:gd name="connsiteX1" fmla="*/ 3521412 w 5593404"/>
                <a:gd name="connsiteY1" fmla="*/ 197987 h 597387"/>
                <a:gd name="connsiteX2" fmla="*/ 3900790 w 5593404"/>
                <a:gd name="connsiteY2" fmla="*/ 3434 h 597387"/>
                <a:gd name="connsiteX3" fmla="*/ 4902740 w 5593404"/>
                <a:gd name="connsiteY3" fmla="*/ 295263 h 597387"/>
                <a:gd name="connsiteX4" fmla="*/ 5593404 w 5593404"/>
                <a:gd name="connsiteY4" fmla="*/ 577365 h 597387"/>
                <a:gd name="connsiteX0" fmla="*/ 0 w 4902740"/>
                <a:gd name="connsiteY0" fmla="*/ 52072 h 295263"/>
                <a:gd name="connsiteX1" fmla="*/ 3521412 w 4902740"/>
                <a:gd name="connsiteY1" fmla="*/ 197987 h 295263"/>
                <a:gd name="connsiteX2" fmla="*/ 3900790 w 4902740"/>
                <a:gd name="connsiteY2" fmla="*/ 3434 h 295263"/>
                <a:gd name="connsiteX3" fmla="*/ 4902740 w 4902740"/>
                <a:gd name="connsiteY3" fmla="*/ 295263 h 295263"/>
                <a:gd name="connsiteX0" fmla="*/ 0 w 4902740"/>
                <a:gd name="connsiteY0" fmla="*/ 54348 h 297539"/>
                <a:gd name="connsiteX1" fmla="*/ 3521412 w 4902740"/>
                <a:gd name="connsiteY1" fmla="*/ 200263 h 297539"/>
                <a:gd name="connsiteX2" fmla="*/ 3900790 w 4902740"/>
                <a:gd name="connsiteY2" fmla="*/ 5710 h 297539"/>
                <a:gd name="connsiteX3" fmla="*/ 4533089 w 4902740"/>
                <a:gd name="connsiteY3" fmla="*/ 73804 h 297539"/>
                <a:gd name="connsiteX4" fmla="*/ 4902740 w 4902740"/>
                <a:gd name="connsiteY4" fmla="*/ 297539 h 2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2740" h="297539">
                  <a:moveTo>
                    <a:pt x="0" y="54348"/>
                  </a:moveTo>
                  <a:lnTo>
                    <a:pt x="3521412" y="200263"/>
                  </a:lnTo>
                  <a:cubicBezTo>
                    <a:pt x="3813241" y="224582"/>
                    <a:pt x="3732177" y="26786"/>
                    <a:pt x="3900790" y="5710"/>
                  </a:cubicBezTo>
                  <a:cubicBezTo>
                    <a:pt x="4069403" y="-15366"/>
                    <a:pt x="4366097" y="25166"/>
                    <a:pt x="4533089" y="73804"/>
                  </a:cubicBezTo>
                  <a:cubicBezTo>
                    <a:pt x="4700081" y="122442"/>
                    <a:pt x="4821676" y="274841"/>
                    <a:pt x="4902740" y="297539"/>
                  </a:cubicBezTo>
                </a:path>
              </a:pathLst>
            </a:cu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reto 43"/>
            <p:cNvCxnSpPr/>
            <p:nvPr/>
          </p:nvCxnSpPr>
          <p:spPr>
            <a:xfrm flipV="1">
              <a:off x="973326" y="1296669"/>
              <a:ext cx="538482" cy="332131"/>
            </a:xfrm>
            <a:prstGeom prst="curvedConnector3">
              <a:avLst>
                <a:gd name="adj1" fmla="val 50000"/>
              </a:avLst>
            </a:pr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orma livre 19"/>
            <p:cNvSpPr/>
            <p:nvPr/>
          </p:nvSpPr>
          <p:spPr>
            <a:xfrm>
              <a:off x="6663447" y="1538231"/>
              <a:ext cx="836578" cy="334907"/>
            </a:xfrm>
            <a:custGeom>
              <a:avLst/>
              <a:gdLst>
                <a:gd name="connsiteX0" fmla="*/ 0 w 6070059"/>
                <a:gd name="connsiteY0" fmla="*/ 29183 h 554476"/>
                <a:gd name="connsiteX1" fmla="*/ 3521412 w 6070059"/>
                <a:gd name="connsiteY1" fmla="*/ 175098 h 554476"/>
                <a:gd name="connsiteX2" fmla="*/ 4260714 w 6070059"/>
                <a:gd name="connsiteY2" fmla="*/ 0 h 554476"/>
                <a:gd name="connsiteX3" fmla="*/ 4902740 w 6070059"/>
                <a:gd name="connsiteY3" fmla="*/ 272374 h 554476"/>
                <a:gd name="connsiteX4" fmla="*/ 5593404 w 6070059"/>
                <a:gd name="connsiteY4" fmla="*/ 554476 h 554476"/>
                <a:gd name="connsiteX5" fmla="*/ 6070059 w 6070059"/>
                <a:gd name="connsiteY5" fmla="*/ 145915 h 554476"/>
                <a:gd name="connsiteX0" fmla="*/ 0 w 6070059"/>
                <a:gd name="connsiteY0" fmla="*/ 30181 h 555474"/>
                <a:gd name="connsiteX1" fmla="*/ 3521412 w 6070059"/>
                <a:gd name="connsiteY1" fmla="*/ 176096 h 555474"/>
                <a:gd name="connsiteX2" fmla="*/ 4260714 w 6070059"/>
                <a:gd name="connsiteY2" fmla="*/ 998 h 555474"/>
                <a:gd name="connsiteX3" fmla="*/ 4902740 w 6070059"/>
                <a:gd name="connsiteY3" fmla="*/ 273372 h 555474"/>
                <a:gd name="connsiteX4" fmla="*/ 5593404 w 6070059"/>
                <a:gd name="connsiteY4" fmla="*/ 555474 h 555474"/>
                <a:gd name="connsiteX5" fmla="*/ 6070059 w 6070059"/>
                <a:gd name="connsiteY5" fmla="*/ 146913 h 555474"/>
                <a:gd name="connsiteX0" fmla="*/ 0 w 6070059"/>
                <a:gd name="connsiteY0" fmla="*/ 32518 h 557811"/>
                <a:gd name="connsiteX1" fmla="*/ 3521412 w 6070059"/>
                <a:gd name="connsiteY1" fmla="*/ 178433 h 557811"/>
                <a:gd name="connsiteX2" fmla="*/ 4260714 w 6070059"/>
                <a:gd name="connsiteY2" fmla="*/ 3335 h 557811"/>
                <a:gd name="connsiteX3" fmla="*/ 4902740 w 6070059"/>
                <a:gd name="connsiteY3" fmla="*/ 275709 h 557811"/>
                <a:gd name="connsiteX4" fmla="*/ 5593404 w 6070059"/>
                <a:gd name="connsiteY4" fmla="*/ 557811 h 557811"/>
                <a:gd name="connsiteX5" fmla="*/ 6070059 w 6070059"/>
                <a:gd name="connsiteY5" fmla="*/ 149250 h 557811"/>
                <a:gd name="connsiteX0" fmla="*/ 0 w 6070059"/>
                <a:gd name="connsiteY0" fmla="*/ 51760 h 577053"/>
                <a:gd name="connsiteX1" fmla="*/ 3521412 w 6070059"/>
                <a:gd name="connsiteY1" fmla="*/ 197675 h 577053"/>
                <a:gd name="connsiteX2" fmla="*/ 3900790 w 6070059"/>
                <a:gd name="connsiteY2" fmla="*/ 3122 h 577053"/>
                <a:gd name="connsiteX3" fmla="*/ 4902740 w 6070059"/>
                <a:gd name="connsiteY3" fmla="*/ 294951 h 577053"/>
                <a:gd name="connsiteX4" fmla="*/ 5593404 w 6070059"/>
                <a:gd name="connsiteY4" fmla="*/ 577053 h 577053"/>
                <a:gd name="connsiteX5" fmla="*/ 6070059 w 6070059"/>
                <a:gd name="connsiteY5" fmla="*/ 168492 h 577053"/>
                <a:gd name="connsiteX0" fmla="*/ 0 w 6070059"/>
                <a:gd name="connsiteY0" fmla="*/ 52463 h 577756"/>
                <a:gd name="connsiteX1" fmla="*/ 3521412 w 6070059"/>
                <a:gd name="connsiteY1" fmla="*/ 198378 h 577756"/>
                <a:gd name="connsiteX2" fmla="*/ 3900790 w 6070059"/>
                <a:gd name="connsiteY2" fmla="*/ 3825 h 577756"/>
                <a:gd name="connsiteX3" fmla="*/ 4902740 w 6070059"/>
                <a:gd name="connsiteY3" fmla="*/ 295654 h 577756"/>
                <a:gd name="connsiteX4" fmla="*/ 5593404 w 6070059"/>
                <a:gd name="connsiteY4" fmla="*/ 577756 h 577756"/>
                <a:gd name="connsiteX5" fmla="*/ 6070059 w 6070059"/>
                <a:gd name="connsiteY5" fmla="*/ 169195 h 577756"/>
                <a:gd name="connsiteX0" fmla="*/ 0 w 6070059"/>
                <a:gd name="connsiteY0" fmla="*/ 52072 h 577365"/>
                <a:gd name="connsiteX1" fmla="*/ 3521412 w 6070059"/>
                <a:gd name="connsiteY1" fmla="*/ 197987 h 577365"/>
                <a:gd name="connsiteX2" fmla="*/ 3900790 w 6070059"/>
                <a:gd name="connsiteY2" fmla="*/ 3434 h 577365"/>
                <a:gd name="connsiteX3" fmla="*/ 4902740 w 6070059"/>
                <a:gd name="connsiteY3" fmla="*/ 295263 h 577365"/>
                <a:gd name="connsiteX4" fmla="*/ 5593404 w 6070059"/>
                <a:gd name="connsiteY4" fmla="*/ 577365 h 577365"/>
                <a:gd name="connsiteX5" fmla="*/ 6070059 w 6070059"/>
                <a:gd name="connsiteY5" fmla="*/ 168804 h 577365"/>
                <a:gd name="connsiteX0" fmla="*/ 0 w 6070059"/>
                <a:gd name="connsiteY0" fmla="*/ 52072 h 610409"/>
                <a:gd name="connsiteX1" fmla="*/ 3521412 w 6070059"/>
                <a:gd name="connsiteY1" fmla="*/ 197987 h 610409"/>
                <a:gd name="connsiteX2" fmla="*/ 3900790 w 6070059"/>
                <a:gd name="connsiteY2" fmla="*/ 3434 h 610409"/>
                <a:gd name="connsiteX3" fmla="*/ 4902740 w 6070059"/>
                <a:gd name="connsiteY3" fmla="*/ 295263 h 610409"/>
                <a:gd name="connsiteX4" fmla="*/ 5593404 w 6070059"/>
                <a:gd name="connsiteY4" fmla="*/ 577365 h 610409"/>
                <a:gd name="connsiteX5" fmla="*/ 6070059 w 6070059"/>
                <a:gd name="connsiteY5" fmla="*/ 168804 h 610409"/>
                <a:gd name="connsiteX0" fmla="*/ 0 w 6070059"/>
                <a:gd name="connsiteY0" fmla="*/ 52072 h 597387"/>
                <a:gd name="connsiteX1" fmla="*/ 3521412 w 6070059"/>
                <a:gd name="connsiteY1" fmla="*/ 197987 h 597387"/>
                <a:gd name="connsiteX2" fmla="*/ 3900790 w 6070059"/>
                <a:gd name="connsiteY2" fmla="*/ 3434 h 597387"/>
                <a:gd name="connsiteX3" fmla="*/ 4902740 w 6070059"/>
                <a:gd name="connsiteY3" fmla="*/ 295263 h 597387"/>
                <a:gd name="connsiteX4" fmla="*/ 5593404 w 6070059"/>
                <a:gd name="connsiteY4" fmla="*/ 577365 h 597387"/>
                <a:gd name="connsiteX5" fmla="*/ 6070059 w 6070059"/>
                <a:gd name="connsiteY5" fmla="*/ 168804 h 597387"/>
                <a:gd name="connsiteX0" fmla="*/ 0 w 2548647"/>
                <a:gd name="connsiteY0" fmla="*/ 197987 h 597387"/>
                <a:gd name="connsiteX1" fmla="*/ 379378 w 2548647"/>
                <a:gd name="connsiteY1" fmla="*/ 3434 h 597387"/>
                <a:gd name="connsiteX2" fmla="*/ 1381328 w 2548647"/>
                <a:gd name="connsiteY2" fmla="*/ 295263 h 597387"/>
                <a:gd name="connsiteX3" fmla="*/ 2071992 w 2548647"/>
                <a:gd name="connsiteY3" fmla="*/ 577365 h 597387"/>
                <a:gd name="connsiteX4" fmla="*/ 2548647 w 2548647"/>
                <a:gd name="connsiteY4" fmla="*/ 168804 h 597387"/>
                <a:gd name="connsiteX0" fmla="*/ 0 w 2169269"/>
                <a:gd name="connsiteY0" fmla="*/ 0 h 593953"/>
                <a:gd name="connsiteX1" fmla="*/ 1001950 w 2169269"/>
                <a:gd name="connsiteY1" fmla="*/ 291829 h 593953"/>
                <a:gd name="connsiteX2" fmla="*/ 1692614 w 2169269"/>
                <a:gd name="connsiteY2" fmla="*/ 573931 h 593953"/>
                <a:gd name="connsiteX3" fmla="*/ 2169269 w 2169269"/>
                <a:gd name="connsiteY3" fmla="*/ 165370 h 593953"/>
                <a:gd name="connsiteX0" fmla="*/ 0 w 1167319"/>
                <a:gd name="connsiteY0" fmla="*/ 126459 h 428583"/>
                <a:gd name="connsiteX1" fmla="*/ 690664 w 1167319"/>
                <a:gd name="connsiteY1" fmla="*/ 408561 h 428583"/>
                <a:gd name="connsiteX2" fmla="*/ 1167319 w 1167319"/>
                <a:gd name="connsiteY2" fmla="*/ 0 h 428583"/>
                <a:gd name="connsiteX0" fmla="*/ 0 w 992221"/>
                <a:gd name="connsiteY0" fmla="*/ 243191 h 437995"/>
                <a:gd name="connsiteX1" fmla="*/ 515566 w 992221"/>
                <a:gd name="connsiteY1" fmla="*/ 408561 h 437995"/>
                <a:gd name="connsiteX2" fmla="*/ 992221 w 992221"/>
                <a:gd name="connsiteY2" fmla="*/ 0 h 437995"/>
                <a:gd name="connsiteX0" fmla="*/ 0 w 992221"/>
                <a:gd name="connsiteY0" fmla="*/ 243191 h 447040"/>
                <a:gd name="connsiteX1" fmla="*/ 515566 w 992221"/>
                <a:gd name="connsiteY1" fmla="*/ 408561 h 447040"/>
                <a:gd name="connsiteX2" fmla="*/ 992221 w 992221"/>
                <a:gd name="connsiteY2" fmla="*/ 0 h 447040"/>
                <a:gd name="connsiteX0" fmla="*/ 0 w 992221"/>
                <a:gd name="connsiteY0" fmla="*/ 243191 h 423878"/>
                <a:gd name="connsiteX1" fmla="*/ 466928 w 992221"/>
                <a:gd name="connsiteY1" fmla="*/ 379378 h 423878"/>
                <a:gd name="connsiteX2" fmla="*/ 992221 w 992221"/>
                <a:gd name="connsiteY2" fmla="*/ 0 h 423878"/>
                <a:gd name="connsiteX0" fmla="*/ 0 w 836578"/>
                <a:gd name="connsiteY0" fmla="*/ 97276 h 277963"/>
                <a:gd name="connsiteX1" fmla="*/ 466928 w 836578"/>
                <a:gd name="connsiteY1" fmla="*/ 233463 h 277963"/>
                <a:gd name="connsiteX2" fmla="*/ 836578 w 836578"/>
                <a:gd name="connsiteY2" fmla="*/ 0 h 277963"/>
                <a:gd name="connsiteX0" fmla="*/ 0 w 836578"/>
                <a:gd name="connsiteY0" fmla="*/ 97276 h 277963"/>
                <a:gd name="connsiteX1" fmla="*/ 466928 w 836578"/>
                <a:gd name="connsiteY1" fmla="*/ 233463 h 277963"/>
                <a:gd name="connsiteX2" fmla="*/ 836578 w 836578"/>
                <a:gd name="connsiteY2" fmla="*/ 0 h 277963"/>
                <a:gd name="connsiteX0" fmla="*/ 0 w 836578"/>
                <a:gd name="connsiteY0" fmla="*/ 97276 h 392130"/>
                <a:gd name="connsiteX1" fmla="*/ 526459 w 836578"/>
                <a:gd name="connsiteY1" fmla="*/ 366813 h 392130"/>
                <a:gd name="connsiteX2" fmla="*/ 836578 w 836578"/>
                <a:gd name="connsiteY2" fmla="*/ 0 h 392130"/>
                <a:gd name="connsiteX0" fmla="*/ 0 w 836578"/>
                <a:gd name="connsiteY0" fmla="*/ 97276 h 287237"/>
                <a:gd name="connsiteX1" fmla="*/ 545509 w 836578"/>
                <a:gd name="connsiteY1" fmla="*/ 245369 h 287237"/>
                <a:gd name="connsiteX2" fmla="*/ 836578 w 836578"/>
                <a:gd name="connsiteY2" fmla="*/ 0 h 287237"/>
                <a:gd name="connsiteX0" fmla="*/ 0 w 836578"/>
                <a:gd name="connsiteY0" fmla="*/ 97276 h 287237"/>
                <a:gd name="connsiteX1" fmla="*/ 545509 w 836578"/>
                <a:gd name="connsiteY1" fmla="*/ 245369 h 287237"/>
                <a:gd name="connsiteX2" fmla="*/ 836578 w 836578"/>
                <a:gd name="connsiteY2" fmla="*/ 0 h 287237"/>
                <a:gd name="connsiteX0" fmla="*/ 0 w 836578"/>
                <a:gd name="connsiteY0" fmla="*/ 97276 h 287237"/>
                <a:gd name="connsiteX1" fmla="*/ 545509 w 836578"/>
                <a:gd name="connsiteY1" fmla="*/ 245369 h 287237"/>
                <a:gd name="connsiteX2" fmla="*/ 836578 w 836578"/>
                <a:gd name="connsiteY2" fmla="*/ 0 h 287237"/>
                <a:gd name="connsiteX0" fmla="*/ 0 w 836578"/>
                <a:gd name="connsiteY0" fmla="*/ 97276 h 245369"/>
                <a:gd name="connsiteX1" fmla="*/ 545509 w 836578"/>
                <a:gd name="connsiteY1" fmla="*/ 245369 h 245369"/>
                <a:gd name="connsiteX2" fmla="*/ 836578 w 836578"/>
                <a:gd name="connsiteY2" fmla="*/ 0 h 245369"/>
                <a:gd name="connsiteX0" fmla="*/ 0 w 836578"/>
                <a:gd name="connsiteY0" fmla="*/ 97276 h 271576"/>
                <a:gd name="connsiteX1" fmla="*/ 545509 w 836578"/>
                <a:gd name="connsiteY1" fmla="*/ 245369 h 271576"/>
                <a:gd name="connsiteX2" fmla="*/ 836578 w 836578"/>
                <a:gd name="connsiteY2" fmla="*/ 0 h 271576"/>
                <a:gd name="connsiteX0" fmla="*/ 0 w 836578"/>
                <a:gd name="connsiteY0" fmla="*/ 97276 h 254150"/>
                <a:gd name="connsiteX1" fmla="*/ 545509 w 836578"/>
                <a:gd name="connsiteY1" fmla="*/ 245369 h 254150"/>
                <a:gd name="connsiteX2" fmla="*/ 836578 w 836578"/>
                <a:gd name="connsiteY2" fmla="*/ 0 h 254150"/>
                <a:gd name="connsiteX0" fmla="*/ 0 w 836578"/>
                <a:gd name="connsiteY0" fmla="*/ 97276 h 251180"/>
                <a:gd name="connsiteX1" fmla="*/ 545509 w 836578"/>
                <a:gd name="connsiteY1" fmla="*/ 245369 h 251180"/>
                <a:gd name="connsiteX2" fmla="*/ 836578 w 836578"/>
                <a:gd name="connsiteY2" fmla="*/ 0 h 25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6578" h="251180">
                  <a:moveTo>
                    <a:pt x="0" y="97276"/>
                  </a:moveTo>
                  <a:cubicBezTo>
                    <a:pt x="301558" y="261025"/>
                    <a:pt x="387384" y="259301"/>
                    <a:pt x="545509" y="245369"/>
                  </a:cubicBezTo>
                  <a:cubicBezTo>
                    <a:pt x="703634" y="231437"/>
                    <a:pt x="696743" y="162381"/>
                    <a:pt x="836578" y="0"/>
                  </a:cubicBezTo>
                </a:path>
              </a:pathLst>
            </a:cu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Forma livre 20"/>
            <p:cNvSpPr/>
            <p:nvPr/>
          </p:nvSpPr>
          <p:spPr>
            <a:xfrm rot="16200000">
              <a:off x="8370533" y="1515173"/>
              <a:ext cx="490407" cy="145600"/>
            </a:xfrm>
            <a:custGeom>
              <a:avLst/>
              <a:gdLst>
                <a:gd name="connsiteX0" fmla="*/ 71252 w 356260"/>
                <a:gd name="connsiteY0" fmla="*/ 5937 h 142504"/>
                <a:gd name="connsiteX1" fmla="*/ 0 w 356260"/>
                <a:gd name="connsiteY1" fmla="*/ 65314 h 142504"/>
                <a:gd name="connsiteX2" fmla="*/ 35626 w 356260"/>
                <a:gd name="connsiteY2" fmla="*/ 130628 h 142504"/>
                <a:gd name="connsiteX3" fmla="*/ 296883 w 356260"/>
                <a:gd name="connsiteY3" fmla="*/ 142504 h 142504"/>
                <a:gd name="connsiteX4" fmla="*/ 356260 w 356260"/>
                <a:gd name="connsiteY4" fmla="*/ 65314 h 142504"/>
                <a:gd name="connsiteX5" fmla="*/ 302821 w 356260"/>
                <a:gd name="connsiteY5" fmla="*/ 0 h 142504"/>
                <a:gd name="connsiteX6" fmla="*/ 71252 w 356260"/>
                <a:gd name="connsiteY6" fmla="*/ 5937 h 142504"/>
                <a:gd name="connsiteX0" fmla="*/ 75668 w 360676"/>
                <a:gd name="connsiteY0" fmla="*/ 5937 h 142504"/>
                <a:gd name="connsiteX1" fmla="*/ 4416 w 360676"/>
                <a:gd name="connsiteY1" fmla="*/ 65314 h 142504"/>
                <a:gd name="connsiteX2" fmla="*/ 40042 w 360676"/>
                <a:gd name="connsiteY2" fmla="*/ 130628 h 142504"/>
                <a:gd name="connsiteX3" fmla="*/ 301299 w 360676"/>
                <a:gd name="connsiteY3" fmla="*/ 142504 h 142504"/>
                <a:gd name="connsiteX4" fmla="*/ 360676 w 360676"/>
                <a:gd name="connsiteY4" fmla="*/ 65314 h 142504"/>
                <a:gd name="connsiteX5" fmla="*/ 307237 w 360676"/>
                <a:gd name="connsiteY5" fmla="*/ 0 h 142504"/>
                <a:gd name="connsiteX6" fmla="*/ 75668 w 360676"/>
                <a:gd name="connsiteY6" fmla="*/ 5937 h 142504"/>
                <a:gd name="connsiteX0" fmla="*/ 75668 w 360762"/>
                <a:gd name="connsiteY0" fmla="*/ 5937 h 142504"/>
                <a:gd name="connsiteX1" fmla="*/ 4416 w 360762"/>
                <a:gd name="connsiteY1" fmla="*/ 65314 h 142504"/>
                <a:gd name="connsiteX2" fmla="*/ 40042 w 360762"/>
                <a:gd name="connsiteY2" fmla="*/ 130628 h 142504"/>
                <a:gd name="connsiteX3" fmla="*/ 301299 w 360762"/>
                <a:gd name="connsiteY3" fmla="*/ 142504 h 142504"/>
                <a:gd name="connsiteX4" fmla="*/ 360676 w 360762"/>
                <a:gd name="connsiteY4" fmla="*/ 65314 h 142504"/>
                <a:gd name="connsiteX5" fmla="*/ 307237 w 360762"/>
                <a:gd name="connsiteY5" fmla="*/ 0 h 142504"/>
                <a:gd name="connsiteX6" fmla="*/ 75668 w 360762"/>
                <a:gd name="connsiteY6" fmla="*/ 5937 h 142504"/>
                <a:gd name="connsiteX0" fmla="*/ 105439 w 390533"/>
                <a:gd name="connsiteY0" fmla="*/ 5937 h 142504"/>
                <a:gd name="connsiteX1" fmla="*/ 849 w 390533"/>
                <a:gd name="connsiteY1" fmla="*/ 10545 h 142504"/>
                <a:gd name="connsiteX2" fmla="*/ 69813 w 390533"/>
                <a:gd name="connsiteY2" fmla="*/ 130628 h 142504"/>
                <a:gd name="connsiteX3" fmla="*/ 331070 w 390533"/>
                <a:gd name="connsiteY3" fmla="*/ 142504 h 142504"/>
                <a:gd name="connsiteX4" fmla="*/ 390447 w 390533"/>
                <a:gd name="connsiteY4" fmla="*/ 65314 h 142504"/>
                <a:gd name="connsiteX5" fmla="*/ 337008 w 390533"/>
                <a:gd name="connsiteY5" fmla="*/ 0 h 142504"/>
                <a:gd name="connsiteX6" fmla="*/ 105439 w 390533"/>
                <a:gd name="connsiteY6" fmla="*/ 5937 h 142504"/>
                <a:gd name="connsiteX0" fmla="*/ 112681 w 397775"/>
                <a:gd name="connsiteY0" fmla="*/ 12974 h 149541"/>
                <a:gd name="connsiteX1" fmla="*/ 8091 w 397775"/>
                <a:gd name="connsiteY1" fmla="*/ 17582 h 149541"/>
                <a:gd name="connsiteX2" fmla="*/ 77055 w 397775"/>
                <a:gd name="connsiteY2" fmla="*/ 137665 h 149541"/>
                <a:gd name="connsiteX3" fmla="*/ 338312 w 397775"/>
                <a:gd name="connsiteY3" fmla="*/ 149541 h 149541"/>
                <a:gd name="connsiteX4" fmla="*/ 397689 w 397775"/>
                <a:gd name="connsiteY4" fmla="*/ 72351 h 149541"/>
                <a:gd name="connsiteX5" fmla="*/ 344250 w 397775"/>
                <a:gd name="connsiteY5" fmla="*/ 7037 h 149541"/>
                <a:gd name="connsiteX6" fmla="*/ 112681 w 397775"/>
                <a:gd name="connsiteY6" fmla="*/ 12974 h 149541"/>
                <a:gd name="connsiteX0" fmla="*/ 157893 w 392980"/>
                <a:gd name="connsiteY0" fmla="*/ 0 h 143711"/>
                <a:gd name="connsiteX1" fmla="*/ 3296 w 392980"/>
                <a:gd name="connsiteY1" fmla="*/ 11752 h 143711"/>
                <a:gd name="connsiteX2" fmla="*/ 72260 w 392980"/>
                <a:gd name="connsiteY2" fmla="*/ 131835 h 143711"/>
                <a:gd name="connsiteX3" fmla="*/ 333517 w 392980"/>
                <a:gd name="connsiteY3" fmla="*/ 143711 h 143711"/>
                <a:gd name="connsiteX4" fmla="*/ 392894 w 392980"/>
                <a:gd name="connsiteY4" fmla="*/ 66521 h 143711"/>
                <a:gd name="connsiteX5" fmla="*/ 339455 w 392980"/>
                <a:gd name="connsiteY5" fmla="*/ 1207 h 143711"/>
                <a:gd name="connsiteX6" fmla="*/ 157893 w 392980"/>
                <a:gd name="connsiteY6" fmla="*/ 0 h 143711"/>
                <a:gd name="connsiteX0" fmla="*/ 157893 w 392980"/>
                <a:gd name="connsiteY0" fmla="*/ 0 h 143711"/>
                <a:gd name="connsiteX1" fmla="*/ 3296 w 392980"/>
                <a:gd name="connsiteY1" fmla="*/ 11752 h 143711"/>
                <a:gd name="connsiteX2" fmla="*/ 72260 w 392980"/>
                <a:gd name="connsiteY2" fmla="*/ 131835 h 143711"/>
                <a:gd name="connsiteX3" fmla="*/ 333517 w 392980"/>
                <a:gd name="connsiteY3" fmla="*/ 143711 h 143711"/>
                <a:gd name="connsiteX4" fmla="*/ 392894 w 392980"/>
                <a:gd name="connsiteY4" fmla="*/ 66521 h 143711"/>
                <a:gd name="connsiteX5" fmla="*/ 339455 w 392980"/>
                <a:gd name="connsiteY5" fmla="*/ 1207 h 143711"/>
                <a:gd name="connsiteX6" fmla="*/ 157893 w 392980"/>
                <a:gd name="connsiteY6" fmla="*/ 0 h 143711"/>
                <a:gd name="connsiteX0" fmla="*/ 339455 w 392980"/>
                <a:gd name="connsiteY0" fmla="*/ 0 h 142504"/>
                <a:gd name="connsiteX1" fmla="*/ 3296 w 392980"/>
                <a:gd name="connsiteY1" fmla="*/ 10545 h 142504"/>
                <a:gd name="connsiteX2" fmla="*/ 72260 w 392980"/>
                <a:gd name="connsiteY2" fmla="*/ 130628 h 142504"/>
                <a:gd name="connsiteX3" fmla="*/ 333517 w 392980"/>
                <a:gd name="connsiteY3" fmla="*/ 142504 h 142504"/>
                <a:gd name="connsiteX4" fmla="*/ 392894 w 392980"/>
                <a:gd name="connsiteY4" fmla="*/ 65314 h 142504"/>
                <a:gd name="connsiteX5" fmla="*/ 339455 w 392980"/>
                <a:gd name="connsiteY5" fmla="*/ 0 h 142504"/>
                <a:gd name="connsiteX0" fmla="*/ 351910 w 405435"/>
                <a:gd name="connsiteY0" fmla="*/ 6536 h 149040"/>
                <a:gd name="connsiteX1" fmla="*/ 15751 w 405435"/>
                <a:gd name="connsiteY1" fmla="*/ 17081 h 149040"/>
                <a:gd name="connsiteX2" fmla="*/ 84715 w 405435"/>
                <a:gd name="connsiteY2" fmla="*/ 137164 h 149040"/>
                <a:gd name="connsiteX3" fmla="*/ 345972 w 405435"/>
                <a:gd name="connsiteY3" fmla="*/ 149040 h 149040"/>
                <a:gd name="connsiteX4" fmla="*/ 405349 w 405435"/>
                <a:gd name="connsiteY4" fmla="*/ 71850 h 149040"/>
                <a:gd name="connsiteX5" fmla="*/ 351910 w 405435"/>
                <a:gd name="connsiteY5" fmla="*/ 6536 h 149040"/>
                <a:gd name="connsiteX0" fmla="*/ 336165 w 389690"/>
                <a:gd name="connsiteY0" fmla="*/ 22827 h 165331"/>
                <a:gd name="connsiteX1" fmla="*/ 70895 w 389690"/>
                <a:gd name="connsiteY1" fmla="*/ 157 h 165331"/>
                <a:gd name="connsiteX2" fmla="*/ 6 w 389690"/>
                <a:gd name="connsiteY2" fmla="*/ 33372 h 165331"/>
                <a:gd name="connsiteX3" fmla="*/ 68970 w 389690"/>
                <a:gd name="connsiteY3" fmla="*/ 153455 h 165331"/>
                <a:gd name="connsiteX4" fmla="*/ 330227 w 389690"/>
                <a:gd name="connsiteY4" fmla="*/ 165331 h 165331"/>
                <a:gd name="connsiteX5" fmla="*/ 389604 w 389690"/>
                <a:gd name="connsiteY5" fmla="*/ 88141 h 165331"/>
                <a:gd name="connsiteX6" fmla="*/ 336165 w 389690"/>
                <a:gd name="connsiteY6" fmla="*/ 22827 h 165331"/>
                <a:gd name="connsiteX0" fmla="*/ 336165 w 389690"/>
                <a:gd name="connsiteY0" fmla="*/ 22827 h 165331"/>
                <a:gd name="connsiteX1" fmla="*/ 70895 w 389690"/>
                <a:gd name="connsiteY1" fmla="*/ 157 h 165331"/>
                <a:gd name="connsiteX2" fmla="*/ 6 w 389690"/>
                <a:gd name="connsiteY2" fmla="*/ 73853 h 165331"/>
                <a:gd name="connsiteX3" fmla="*/ 68970 w 389690"/>
                <a:gd name="connsiteY3" fmla="*/ 153455 h 165331"/>
                <a:gd name="connsiteX4" fmla="*/ 330227 w 389690"/>
                <a:gd name="connsiteY4" fmla="*/ 165331 h 165331"/>
                <a:gd name="connsiteX5" fmla="*/ 389604 w 389690"/>
                <a:gd name="connsiteY5" fmla="*/ 88141 h 165331"/>
                <a:gd name="connsiteX6" fmla="*/ 336165 w 389690"/>
                <a:gd name="connsiteY6" fmla="*/ 22827 h 165331"/>
                <a:gd name="connsiteX0" fmla="*/ 340383 w 393908"/>
                <a:gd name="connsiteY0" fmla="*/ 4012 h 146516"/>
                <a:gd name="connsiteX1" fmla="*/ 167981 w 393908"/>
                <a:gd name="connsiteY1" fmla="*/ 9917 h 146516"/>
                <a:gd name="connsiteX2" fmla="*/ 4224 w 393908"/>
                <a:gd name="connsiteY2" fmla="*/ 55038 h 146516"/>
                <a:gd name="connsiteX3" fmla="*/ 73188 w 393908"/>
                <a:gd name="connsiteY3" fmla="*/ 134640 h 146516"/>
                <a:gd name="connsiteX4" fmla="*/ 334445 w 393908"/>
                <a:gd name="connsiteY4" fmla="*/ 146516 h 146516"/>
                <a:gd name="connsiteX5" fmla="*/ 393822 w 393908"/>
                <a:gd name="connsiteY5" fmla="*/ 69326 h 146516"/>
                <a:gd name="connsiteX6" fmla="*/ 340383 w 393908"/>
                <a:gd name="connsiteY6" fmla="*/ 4012 h 146516"/>
                <a:gd name="connsiteX0" fmla="*/ 340383 w 393908"/>
                <a:gd name="connsiteY0" fmla="*/ 5452 h 147956"/>
                <a:gd name="connsiteX1" fmla="*/ 167981 w 393908"/>
                <a:gd name="connsiteY1" fmla="*/ 11357 h 147956"/>
                <a:gd name="connsiteX2" fmla="*/ 4224 w 393908"/>
                <a:gd name="connsiteY2" fmla="*/ 56478 h 147956"/>
                <a:gd name="connsiteX3" fmla="*/ 73188 w 393908"/>
                <a:gd name="connsiteY3" fmla="*/ 136080 h 147956"/>
                <a:gd name="connsiteX4" fmla="*/ 334445 w 393908"/>
                <a:gd name="connsiteY4" fmla="*/ 147956 h 147956"/>
                <a:gd name="connsiteX5" fmla="*/ 393822 w 393908"/>
                <a:gd name="connsiteY5" fmla="*/ 70766 h 147956"/>
                <a:gd name="connsiteX6" fmla="*/ 340383 w 393908"/>
                <a:gd name="connsiteY6" fmla="*/ 5452 h 147956"/>
                <a:gd name="connsiteX0" fmla="*/ 341025 w 394550"/>
                <a:gd name="connsiteY0" fmla="*/ 9266 h 151770"/>
                <a:gd name="connsiteX1" fmla="*/ 168623 w 394550"/>
                <a:gd name="connsiteY1" fmla="*/ 15171 h 151770"/>
                <a:gd name="connsiteX2" fmla="*/ 4866 w 394550"/>
                <a:gd name="connsiteY2" fmla="*/ 60292 h 151770"/>
                <a:gd name="connsiteX3" fmla="*/ 73830 w 394550"/>
                <a:gd name="connsiteY3" fmla="*/ 139894 h 151770"/>
                <a:gd name="connsiteX4" fmla="*/ 335087 w 394550"/>
                <a:gd name="connsiteY4" fmla="*/ 151770 h 151770"/>
                <a:gd name="connsiteX5" fmla="*/ 394464 w 394550"/>
                <a:gd name="connsiteY5" fmla="*/ 74580 h 151770"/>
                <a:gd name="connsiteX6" fmla="*/ 341025 w 394550"/>
                <a:gd name="connsiteY6" fmla="*/ 9266 h 151770"/>
                <a:gd name="connsiteX0" fmla="*/ 338919 w 392444"/>
                <a:gd name="connsiteY0" fmla="*/ 4927 h 147431"/>
                <a:gd name="connsiteX1" fmla="*/ 166517 w 392444"/>
                <a:gd name="connsiteY1" fmla="*/ 10832 h 147431"/>
                <a:gd name="connsiteX2" fmla="*/ 2760 w 392444"/>
                <a:gd name="connsiteY2" fmla="*/ 55953 h 147431"/>
                <a:gd name="connsiteX3" fmla="*/ 71724 w 392444"/>
                <a:gd name="connsiteY3" fmla="*/ 135555 h 147431"/>
                <a:gd name="connsiteX4" fmla="*/ 332981 w 392444"/>
                <a:gd name="connsiteY4" fmla="*/ 147431 h 147431"/>
                <a:gd name="connsiteX5" fmla="*/ 392358 w 392444"/>
                <a:gd name="connsiteY5" fmla="*/ 70241 h 147431"/>
                <a:gd name="connsiteX6" fmla="*/ 338919 w 392444"/>
                <a:gd name="connsiteY6" fmla="*/ 4927 h 147431"/>
                <a:gd name="connsiteX0" fmla="*/ 338919 w 352163"/>
                <a:gd name="connsiteY0" fmla="*/ 4927 h 147431"/>
                <a:gd name="connsiteX1" fmla="*/ 166517 w 352163"/>
                <a:gd name="connsiteY1" fmla="*/ 10832 h 147431"/>
                <a:gd name="connsiteX2" fmla="*/ 2760 w 352163"/>
                <a:gd name="connsiteY2" fmla="*/ 55953 h 147431"/>
                <a:gd name="connsiteX3" fmla="*/ 71724 w 352163"/>
                <a:gd name="connsiteY3" fmla="*/ 135555 h 147431"/>
                <a:gd name="connsiteX4" fmla="*/ 332981 w 352163"/>
                <a:gd name="connsiteY4" fmla="*/ 147431 h 147431"/>
                <a:gd name="connsiteX5" fmla="*/ 289965 w 352163"/>
                <a:gd name="connsiteY5" fmla="*/ 86910 h 147431"/>
                <a:gd name="connsiteX6" fmla="*/ 338919 w 352163"/>
                <a:gd name="connsiteY6" fmla="*/ 4927 h 147431"/>
                <a:gd name="connsiteX0" fmla="*/ 338919 w 352163"/>
                <a:gd name="connsiteY0" fmla="*/ 4927 h 147431"/>
                <a:gd name="connsiteX1" fmla="*/ 166517 w 352163"/>
                <a:gd name="connsiteY1" fmla="*/ 10832 h 147431"/>
                <a:gd name="connsiteX2" fmla="*/ 2760 w 352163"/>
                <a:gd name="connsiteY2" fmla="*/ 55953 h 147431"/>
                <a:gd name="connsiteX3" fmla="*/ 71724 w 352163"/>
                <a:gd name="connsiteY3" fmla="*/ 135555 h 147431"/>
                <a:gd name="connsiteX4" fmla="*/ 332981 w 352163"/>
                <a:gd name="connsiteY4" fmla="*/ 147431 h 147431"/>
                <a:gd name="connsiteX5" fmla="*/ 289965 w 352163"/>
                <a:gd name="connsiteY5" fmla="*/ 86910 h 147431"/>
                <a:gd name="connsiteX6" fmla="*/ 338919 w 352163"/>
                <a:gd name="connsiteY6" fmla="*/ 4927 h 147431"/>
                <a:gd name="connsiteX0" fmla="*/ 338919 w 363084"/>
                <a:gd name="connsiteY0" fmla="*/ 4927 h 147431"/>
                <a:gd name="connsiteX1" fmla="*/ 166517 w 363084"/>
                <a:gd name="connsiteY1" fmla="*/ 10832 h 147431"/>
                <a:gd name="connsiteX2" fmla="*/ 2760 w 363084"/>
                <a:gd name="connsiteY2" fmla="*/ 55953 h 147431"/>
                <a:gd name="connsiteX3" fmla="*/ 71724 w 363084"/>
                <a:gd name="connsiteY3" fmla="*/ 135555 h 147431"/>
                <a:gd name="connsiteX4" fmla="*/ 332981 w 363084"/>
                <a:gd name="connsiteY4" fmla="*/ 147431 h 147431"/>
                <a:gd name="connsiteX5" fmla="*/ 338919 w 363084"/>
                <a:gd name="connsiteY5" fmla="*/ 4927 h 147431"/>
                <a:gd name="connsiteX0" fmla="*/ 338919 w 360700"/>
                <a:gd name="connsiteY0" fmla="*/ 4927 h 140287"/>
                <a:gd name="connsiteX1" fmla="*/ 166517 w 360700"/>
                <a:gd name="connsiteY1" fmla="*/ 10832 h 140287"/>
                <a:gd name="connsiteX2" fmla="*/ 2760 w 360700"/>
                <a:gd name="connsiteY2" fmla="*/ 55953 h 140287"/>
                <a:gd name="connsiteX3" fmla="*/ 71724 w 360700"/>
                <a:gd name="connsiteY3" fmla="*/ 135555 h 140287"/>
                <a:gd name="connsiteX4" fmla="*/ 328219 w 360700"/>
                <a:gd name="connsiteY4" fmla="*/ 140287 h 140287"/>
                <a:gd name="connsiteX5" fmla="*/ 338919 w 360700"/>
                <a:gd name="connsiteY5" fmla="*/ 4927 h 140287"/>
                <a:gd name="connsiteX0" fmla="*/ 338919 w 368984"/>
                <a:gd name="connsiteY0" fmla="*/ 4927 h 140287"/>
                <a:gd name="connsiteX1" fmla="*/ 166517 w 368984"/>
                <a:gd name="connsiteY1" fmla="*/ 10832 h 140287"/>
                <a:gd name="connsiteX2" fmla="*/ 2760 w 368984"/>
                <a:gd name="connsiteY2" fmla="*/ 55953 h 140287"/>
                <a:gd name="connsiteX3" fmla="*/ 71724 w 368984"/>
                <a:gd name="connsiteY3" fmla="*/ 135555 h 140287"/>
                <a:gd name="connsiteX4" fmla="*/ 328219 w 368984"/>
                <a:gd name="connsiteY4" fmla="*/ 140287 h 140287"/>
                <a:gd name="connsiteX5" fmla="*/ 338919 w 368984"/>
                <a:gd name="connsiteY5" fmla="*/ 4927 h 140287"/>
                <a:gd name="connsiteX0" fmla="*/ 331775 w 366051"/>
                <a:gd name="connsiteY0" fmla="*/ 23977 h 140287"/>
                <a:gd name="connsiteX1" fmla="*/ 166517 w 366051"/>
                <a:gd name="connsiteY1" fmla="*/ 10832 h 140287"/>
                <a:gd name="connsiteX2" fmla="*/ 2760 w 366051"/>
                <a:gd name="connsiteY2" fmla="*/ 55953 h 140287"/>
                <a:gd name="connsiteX3" fmla="*/ 71724 w 366051"/>
                <a:gd name="connsiteY3" fmla="*/ 135555 h 140287"/>
                <a:gd name="connsiteX4" fmla="*/ 328219 w 366051"/>
                <a:gd name="connsiteY4" fmla="*/ 140287 h 140287"/>
                <a:gd name="connsiteX5" fmla="*/ 331775 w 366051"/>
                <a:gd name="connsiteY5" fmla="*/ 23977 h 140287"/>
                <a:gd name="connsiteX0" fmla="*/ 329528 w 363804"/>
                <a:gd name="connsiteY0" fmla="*/ 24921 h 141231"/>
                <a:gd name="connsiteX1" fmla="*/ 164270 w 363804"/>
                <a:gd name="connsiteY1" fmla="*/ 11776 h 141231"/>
                <a:gd name="connsiteX2" fmla="*/ 513 w 363804"/>
                <a:gd name="connsiteY2" fmla="*/ 56897 h 141231"/>
                <a:gd name="connsiteX3" fmla="*/ 69477 w 363804"/>
                <a:gd name="connsiteY3" fmla="*/ 136499 h 141231"/>
                <a:gd name="connsiteX4" fmla="*/ 325972 w 363804"/>
                <a:gd name="connsiteY4" fmla="*/ 141231 h 141231"/>
                <a:gd name="connsiteX5" fmla="*/ 329528 w 363804"/>
                <a:gd name="connsiteY5" fmla="*/ 24921 h 141231"/>
                <a:gd name="connsiteX0" fmla="*/ 333529 w 367805"/>
                <a:gd name="connsiteY0" fmla="*/ 36178 h 152488"/>
                <a:gd name="connsiteX1" fmla="*/ 173034 w 367805"/>
                <a:gd name="connsiteY1" fmla="*/ 11127 h 152488"/>
                <a:gd name="connsiteX2" fmla="*/ 4514 w 367805"/>
                <a:gd name="connsiteY2" fmla="*/ 68154 h 152488"/>
                <a:gd name="connsiteX3" fmla="*/ 73478 w 367805"/>
                <a:gd name="connsiteY3" fmla="*/ 147756 h 152488"/>
                <a:gd name="connsiteX4" fmla="*/ 329973 w 367805"/>
                <a:gd name="connsiteY4" fmla="*/ 152488 h 152488"/>
                <a:gd name="connsiteX5" fmla="*/ 333529 w 367805"/>
                <a:gd name="connsiteY5" fmla="*/ 36178 h 152488"/>
                <a:gd name="connsiteX0" fmla="*/ 333529 w 367805"/>
                <a:gd name="connsiteY0" fmla="*/ 29290 h 145600"/>
                <a:gd name="connsiteX1" fmla="*/ 173034 w 367805"/>
                <a:gd name="connsiteY1" fmla="*/ 4239 h 145600"/>
                <a:gd name="connsiteX2" fmla="*/ 4514 w 367805"/>
                <a:gd name="connsiteY2" fmla="*/ 61266 h 145600"/>
                <a:gd name="connsiteX3" fmla="*/ 73478 w 367805"/>
                <a:gd name="connsiteY3" fmla="*/ 140868 h 145600"/>
                <a:gd name="connsiteX4" fmla="*/ 329973 w 367805"/>
                <a:gd name="connsiteY4" fmla="*/ 145600 h 145600"/>
                <a:gd name="connsiteX5" fmla="*/ 333529 w 367805"/>
                <a:gd name="connsiteY5" fmla="*/ 29290 h 1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805" h="145600">
                  <a:moveTo>
                    <a:pt x="333529" y="29290"/>
                  </a:moveTo>
                  <a:cubicBezTo>
                    <a:pt x="287952" y="18198"/>
                    <a:pt x="229060" y="2482"/>
                    <a:pt x="173034" y="4239"/>
                  </a:cubicBezTo>
                  <a:cubicBezTo>
                    <a:pt x="7470" y="-15435"/>
                    <a:pt x="21107" y="38495"/>
                    <a:pt x="4514" y="61266"/>
                  </a:cubicBezTo>
                  <a:cubicBezTo>
                    <a:pt x="-12079" y="84037"/>
                    <a:pt x="18441" y="118875"/>
                    <a:pt x="73478" y="140868"/>
                  </a:cubicBezTo>
                  <a:lnTo>
                    <a:pt x="329973" y="145600"/>
                  </a:lnTo>
                  <a:cubicBezTo>
                    <a:pt x="395936" y="97635"/>
                    <a:pt x="361273" y="52056"/>
                    <a:pt x="333529" y="29290"/>
                  </a:cubicBezTo>
                  <a:close/>
                </a:path>
              </a:pathLst>
            </a:cu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8209197" y="1268760"/>
              <a:ext cx="827886" cy="228717"/>
            </a:xfrm>
            <a:custGeom>
              <a:avLst/>
              <a:gdLst>
                <a:gd name="connsiteX0" fmla="*/ 0 w 890588"/>
                <a:gd name="connsiteY0" fmla="*/ 16669 h 185737"/>
                <a:gd name="connsiteX1" fmla="*/ 840581 w 890588"/>
                <a:gd name="connsiteY1" fmla="*/ 0 h 185737"/>
                <a:gd name="connsiteX2" fmla="*/ 890588 w 890588"/>
                <a:gd name="connsiteY2" fmla="*/ 59531 h 185737"/>
                <a:gd name="connsiteX3" fmla="*/ 862013 w 890588"/>
                <a:gd name="connsiteY3" fmla="*/ 166687 h 185737"/>
                <a:gd name="connsiteX4" fmla="*/ 676275 w 890588"/>
                <a:gd name="connsiteY4" fmla="*/ 185737 h 185737"/>
                <a:gd name="connsiteX5" fmla="*/ 495300 w 890588"/>
                <a:gd name="connsiteY5" fmla="*/ 164306 h 185737"/>
                <a:gd name="connsiteX6" fmla="*/ 333375 w 890588"/>
                <a:gd name="connsiteY6" fmla="*/ 171450 h 185737"/>
                <a:gd name="connsiteX7" fmla="*/ 145256 w 890588"/>
                <a:gd name="connsiteY7" fmla="*/ 169069 h 185737"/>
                <a:gd name="connsiteX8" fmla="*/ 92869 w 890588"/>
                <a:gd name="connsiteY8" fmla="*/ 123825 h 185737"/>
                <a:gd name="connsiteX9" fmla="*/ 123825 w 890588"/>
                <a:gd name="connsiteY9" fmla="*/ 61912 h 185737"/>
                <a:gd name="connsiteX10" fmla="*/ 133350 w 890588"/>
                <a:gd name="connsiteY10" fmla="*/ 19050 h 185737"/>
                <a:gd name="connsiteX11" fmla="*/ 133350 w 890588"/>
                <a:gd name="connsiteY11" fmla="*/ 19050 h 185737"/>
                <a:gd name="connsiteX12" fmla="*/ 0 w 890588"/>
                <a:gd name="connsiteY12" fmla="*/ 16669 h 185737"/>
                <a:gd name="connsiteX0" fmla="*/ 0 w 890588"/>
                <a:gd name="connsiteY0" fmla="*/ 16669 h 185737"/>
                <a:gd name="connsiteX1" fmla="*/ 840581 w 890588"/>
                <a:gd name="connsiteY1" fmla="*/ 0 h 185737"/>
                <a:gd name="connsiteX2" fmla="*/ 890588 w 890588"/>
                <a:gd name="connsiteY2" fmla="*/ 59531 h 185737"/>
                <a:gd name="connsiteX3" fmla="*/ 862013 w 890588"/>
                <a:gd name="connsiteY3" fmla="*/ 166687 h 185737"/>
                <a:gd name="connsiteX4" fmla="*/ 676275 w 890588"/>
                <a:gd name="connsiteY4" fmla="*/ 185737 h 185737"/>
                <a:gd name="connsiteX5" fmla="*/ 495300 w 890588"/>
                <a:gd name="connsiteY5" fmla="*/ 164306 h 185737"/>
                <a:gd name="connsiteX6" fmla="*/ 333375 w 890588"/>
                <a:gd name="connsiteY6" fmla="*/ 171450 h 185737"/>
                <a:gd name="connsiteX7" fmla="*/ 145256 w 890588"/>
                <a:gd name="connsiteY7" fmla="*/ 169069 h 185737"/>
                <a:gd name="connsiteX8" fmla="*/ 92869 w 890588"/>
                <a:gd name="connsiteY8" fmla="*/ 123825 h 185737"/>
                <a:gd name="connsiteX9" fmla="*/ 123825 w 890588"/>
                <a:gd name="connsiteY9" fmla="*/ 61912 h 185737"/>
                <a:gd name="connsiteX10" fmla="*/ 133350 w 890588"/>
                <a:gd name="connsiteY10" fmla="*/ 19050 h 185737"/>
                <a:gd name="connsiteX11" fmla="*/ 0 w 890588"/>
                <a:gd name="connsiteY11" fmla="*/ 16669 h 185737"/>
                <a:gd name="connsiteX0" fmla="*/ 40481 w 797719"/>
                <a:gd name="connsiteY0" fmla="*/ 19050 h 185737"/>
                <a:gd name="connsiteX1" fmla="*/ 747712 w 797719"/>
                <a:gd name="connsiteY1" fmla="*/ 0 h 185737"/>
                <a:gd name="connsiteX2" fmla="*/ 797719 w 797719"/>
                <a:gd name="connsiteY2" fmla="*/ 59531 h 185737"/>
                <a:gd name="connsiteX3" fmla="*/ 769144 w 797719"/>
                <a:gd name="connsiteY3" fmla="*/ 166687 h 185737"/>
                <a:gd name="connsiteX4" fmla="*/ 583406 w 797719"/>
                <a:gd name="connsiteY4" fmla="*/ 185737 h 185737"/>
                <a:gd name="connsiteX5" fmla="*/ 402431 w 797719"/>
                <a:gd name="connsiteY5" fmla="*/ 164306 h 185737"/>
                <a:gd name="connsiteX6" fmla="*/ 240506 w 797719"/>
                <a:gd name="connsiteY6" fmla="*/ 171450 h 185737"/>
                <a:gd name="connsiteX7" fmla="*/ 52387 w 797719"/>
                <a:gd name="connsiteY7" fmla="*/ 169069 h 185737"/>
                <a:gd name="connsiteX8" fmla="*/ 0 w 797719"/>
                <a:gd name="connsiteY8" fmla="*/ 123825 h 185737"/>
                <a:gd name="connsiteX9" fmla="*/ 30956 w 797719"/>
                <a:gd name="connsiteY9" fmla="*/ 61912 h 185737"/>
                <a:gd name="connsiteX10" fmla="*/ 40481 w 797719"/>
                <a:gd name="connsiteY10" fmla="*/ 19050 h 185737"/>
                <a:gd name="connsiteX0" fmla="*/ 401129 w 797719"/>
                <a:gd name="connsiteY0" fmla="*/ 10530 h 185737"/>
                <a:gd name="connsiteX1" fmla="*/ 747712 w 797719"/>
                <a:gd name="connsiteY1" fmla="*/ 0 h 185737"/>
                <a:gd name="connsiteX2" fmla="*/ 797719 w 797719"/>
                <a:gd name="connsiteY2" fmla="*/ 59531 h 185737"/>
                <a:gd name="connsiteX3" fmla="*/ 769144 w 797719"/>
                <a:gd name="connsiteY3" fmla="*/ 166687 h 185737"/>
                <a:gd name="connsiteX4" fmla="*/ 583406 w 797719"/>
                <a:gd name="connsiteY4" fmla="*/ 185737 h 185737"/>
                <a:gd name="connsiteX5" fmla="*/ 402431 w 797719"/>
                <a:gd name="connsiteY5" fmla="*/ 164306 h 185737"/>
                <a:gd name="connsiteX6" fmla="*/ 240506 w 797719"/>
                <a:gd name="connsiteY6" fmla="*/ 171450 h 185737"/>
                <a:gd name="connsiteX7" fmla="*/ 52387 w 797719"/>
                <a:gd name="connsiteY7" fmla="*/ 169069 h 185737"/>
                <a:gd name="connsiteX8" fmla="*/ 0 w 797719"/>
                <a:gd name="connsiteY8" fmla="*/ 123825 h 185737"/>
                <a:gd name="connsiteX9" fmla="*/ 30956 w 797719"/>
                <a:gd name="connsiteY9" fmla="*/ 61912 h 185737"/>
                <a:gd name="connsiteX10" fmla="*/ 401129 w 797719"/>
                <a:gd name="connsiteY10" fmla="*/ 10530 h 185737"/>
                <a:gd name="connsiteX0" fmla="*/ 401129 w 797719"/>
                <a:gd name="connsiteY0" fmla="*/ 10530 h 185737"/>
                <a:gd name="connsiteX1" fmla="*/ 747712 w 797719"/>
                <a:gd name="connsiteY1" fmla="*/ 0 h 185737"/>
                <a:gd name="connsiteX2" fmla="*/ 797719 w 797719"/>
                <a:gd name="connsiteY2" fmla="*/ 59531 h 185737"/>
                <a:gd name="connsiteX3" fmla="*/ 769144 w 797719"/>
                <a:gd name="connsiteY3" fmla="*/ 166687 h 185737"/>
                <a:gd name="connsiteX4" fmla="*/ 583406 w 797719"/>
                <a:gd name="connsiteY4" fmla="*/ 185737 h 185737"/>
                <a:gd name="connsiteX5" fmla="*/ 402431 w 797719"/>
                <a:gd name="connsiteY5" fmla="*/ 164306 h 185737"/>
                <a:gd name="connsiteX6" fmla="*/ 240506 w 797719"/>
                <a:gd name="connsiteY6" fmla="*/ 171450 h 185737"/>
                <a:gd name="connsiteX7" fmla="*/ 52387 w 797719"/>
                <a:gd name="connsiteY7" fmla="*/ 169069 h 185737"/>
                <a:gd name="connsiteX8" fmla="*/ 0 w 797719"/>
                <a:gd name="connsiteY8" fmla="*/ 123825 h 185737"/>
                <a:gd name="connsiteX9" fmla="*/ 33796 w 797719"/>
                <a:gd name="connsiteY9" fmla="*/ 24995 h 185737"/>
                <a:gd name="connsiteX10" fmla="*/ 401129 w 797719"/>
                <a:gd name="connsiteY10" fmla="*/ 10530 h 185737"/>
                <a:gd name="connsiteX0" fmla="*/ 410483 w 807073"/>
                <a:gd name="connsiteY0" fmla="*/ 10530 h 185737"/>
                <a:gd name="connsiteX1" fmla="*/ 757066 w 807073"/>
                <a:gd name="connsiteY1" fmla="*/ 0 h 185737"/>
                <a:gd name="connsiteX2" fmla="*/ 807073 w 807073"/>
                <a:gd name="connsiteY2" fmla="*/ 59531 h 185737"/>
                <a:gd name="connsiteX3" fmla="*/ 778498 w 807073"/>
                <a:gd name="connsiteY3" fmla="*/ 166687 h 185737"/>
                <a:gd name="connsiteX4" fmla="*/ 592760 w 807073"/>
                <a:gd name="connsiteY4" fmla="*/ 185737 h 185737"/>
                <a:gd name="connsiteX5" fmla="*/ 411785 w 807073"/>
                <a:gd name="connsiteY5" fmla="*/ 164306 h 185737"/>
                <a:gd name="connsiteX6" fmla="*/ 249860 w 807073"/>
                <a:gd name="connsiteY6" fmla="*/ 171450 h 185737"/>
                <a:gd name="connsiteX7" fmla="*/ 61741 w 807073"/>
                <a:gd name="connsiteY7" fmla="*/ 169069 h 185737"/>
                <a:gd name="connsiteX8" fmla="*/ 9354 w 807073"/>
                <a:gd name="connsiteY8" fmla="*/ 123825 h 185737"/>
                <a:gd name="connsiteX9" fmla="*/ 43150 w 807073"/>
                <a:gd name="connsiteY9" fmla="*/ 24995 h 185737"/>
                <a:gd name="connsiteX10" fmla="*/ 410483 w 807073"/>
                <a:gd name="connsiteY10" fmla="*/ 10530 h 185737"/>
                <a:gd name="connsiteX0" fmla="*/ 419152 w 815742"/>
                <a:gd name="connsiteY0" fmla="*/ 10530 h 185737"/>
                <a:gd name="connsiteX1" fmla="*/ 765735 w 815742"/>
                <a:gd name="connsiteY1" fmla="*/ 0 h 185737"/>
                <a:gd name="connsiteX2" fmla="*/ 815742 w 815742"/>
                <a:gd name="connsiteY2" fmla="*/ 59531 h 185737"/>
                <a:gd name="connsiteX3" fmla="*/ 787167 w 815742"/>
                <a:gd name="connsiteY3" fmla="*/ 166687 h 185737"/>
                <a:gd name="connsiteX4" fmla="*/ 601429 w 815742"/>
                <a:gd name="connsiteY4" fmla="*/ 185737 h 185737"/>
                <a:gd name="connsiteX5" fmla="*/ 420454 w 815742"/>
                <a:gd name="connsiteY5" fmla="*/ 164306 h 185737"/>
                <a:gd name="connsiteX6" fmla="*/ 258529 w 815742"/>
                <a:gd name="connsiteY6" fmla="*/ 171450 h 185737"/>
                <a:gd name="connsiteX7" fmla="*/ 70410 w 815742"/>
                <a:gd name="connsiteY7" fmla="*/ 169069 h 185737"/>
                <a:gd name="connsiteX8" fmla="*/ 3825 w 815742"/>
                <a:gd name="connsiteY8" fmla="*/ 126665 h 185737"/>
                <a:gd name="connsiteX9" fmla="*/ 51819 w 815742"/>
                <a:gd name="connsiteY9" fmla="*/ 24995 h 185737"/>
                <a:gd name="connsiteX10" fmla="*/ 419152 w 815742"/>
                <a:gd name="connsiteY10" fmla="*/ 10530 h 185737"/>
                <a:gd name="connsiteX0" fmla="*/ 419152 w 815742"/>
                <a:gd name="connsiteY0" fmla="*/ 10530 h 185737"/>
                <a:gd name="connsiteX1" fmla="*/ 765735 w 815742"/>
                <a:gd name="connsiteY1" fmla="*/ 0 h 185737"/>
                <a:gd name="connsiteX2" fmla="*/ 815742 w 815742"/>
                <a:gd name="connsiteY2" fmla="*/ 59531 h 185737"/>
                <a:gd name="connsiteX3" fmla="*/ 787167 w 815742"/>
                <a:gd name="connsiteY3" fmla="*/ 166687 h 185737"/>
                <a:gd name="connsiteX4" fmla="*/ 601429 w 815742"/>
                <a:gd name="connsiteY4" fmla="*/ 185737 h 185737"/>
                <a:gd name="connsiteX5" fmla="*/ 420454 w 815742"/>
                <a:gd name="connsiteY5" fmla="*/ 164306 h 185737"/>
                <a:gd name="connsiteX6" fmla="*/ 70410 w 815742"/>
                <a:gd name="connsiteY6" fmla="*/ 169069 h 185737"/>
                <a:gd name="connsiteX7" fmla="*/ 3825 w 815742"/>
                <a:gd name="connsiteY7" fmla="*/ 126665 h 185737"/>
                <a:gd name="connsiteX8" fmla="*/ 51819 w 815742"/>
                <a:gd name="connsiteY8" fmla="*/ 24995 h 185737"/>
                <a:gd name="connsiteX9" fmla="*/ 419152 w 815742"/>
                <a:gd name="connsiteY9" fmla="*/ 10530 h 185737"/>
                <a:gd name="connsiteX0" fmla="*/ 419152 w 815742"/>
                <a:gd name="connsiteY0" fmla="*/ 10530 h 185737"/>
                <a:gd name="connsiteX1" fmla="*/ 765735 w 815742"/>
                <a:gd name="connsiteY1" fmla="*/ 0 h 185737"/>
                <a:gd name="connsiteX2" fmla="*/ 815742 w 815742"/>
                <a:gd name="connsiteY2" fmla="*/ 59531 h 185737"/>
                <a:gd name="connsiteX3" fmla="*/ 787167 w 815742"/>
                <a:gd name="connsiteY3" fmla="*/ 166687 h 185737"/>
                <a:gd name="connsiteX4" fmla="*/ 601429 w 815742"/>
                <a:gd name="connsiteY4" fmla="*/ 185737 h 185737"/>
                <a:gd name="connsiteX5" fmla="*/ 70410 w 815742"/>
                <a:gd name="connsiteY5" fmla="*/ 169069 h 185737"/>
                <a:gd name="connsiteX6" fmla="*/ 3825 w 815742"/>
                <a:gd name="connsiteY6" fmla="*/ 126665 h 185737"/>
                <a:gd name="connsiteX7" fmla="*/ 51819 w 815742"/>
                <a:gd name="connsiteY7" fmla="*/ 24995 h 185737"/>
                <a:gd name="connsiteX8" fmla="*/ 419152 w 815742"/>
                <a:gd name="connsiteY8" fmla="*/ 10530 h 185737"/>
                <a:gd name="connsiteX0" fmla="*/ 419152 w 817896"/>
                <a:gd name="connsiteY0" fmla="*/ 10530 h 185737"/>
                <a:gd name="connsiteX1" fmla="*/ 765735 w 817896"/>
                <a:gd name="connsiteY1" fmla="*/ 0 h 185737"/>
                <a:gd name="connsiteX2" fmla="*/ 815742 w 817896"/>
                <a:gd name="connsiteY2" fmla="*/ 59531 h 185737"/>
                <a:gd name="connsiteX3" fmla="*/ 787167 w 817896"/>
                <a:gd name="connsiteY3" fmla="*/ 166687 h 185737"/>
                <a:gd name="connsiteX4" fmla="*/ 601429 w 817896"/>
                <a:gd name="connsiteY4" fmla="*/ 185737 h 185737"/>
                <a:gd name="connsiteX5" fmla="*/ 70410 w 817896"/>
                <a:gd name="connsiteY5" fmla="*/ 169069 h 185737"/>
                <a:gd name="connsiteX6" fmla="*/ 3825 w 817896"/>
                <a:gd name="connsiteY6" fmla="*/ 126665 h 185737"/>
                <a:gd name="connsiteX7" fmla="*/ 51819 w 817896"/>
                <a:gd name="connsiteY7" fmla="*/ 24995 h 185737"/>
                <a:gd name="connsiteX8" fmla="*/ 419152 w 817896"/>
                <a:gd name="connsiteY8" fmla="*/ 10530 h 185737"/>
                <a:gd name="connsiteX0" fmla="*/ 419152 w 817896"/>
                <a:gd name="connsiteY0" fmla="*/ 10530 h 185737"/>
                <a:gd name="connsiteX1" fmla="*/ 765735 w 817896"/>
                <a:gd name="connsiteY1" fmla="*/ 0 h 185737"/>
                <a:gd name="connsiteX2" fmla="*/ 815742 w 817896"/>
                <a:gd name="connsiteY2" fmla="*/ 59531 h 185737"/>
                <a:gd name="connsiteX3" fmla="*/ 787167 w 817896"/>
                <a:gd name="connsiteY3" fmla="*/ 166687 h 185737"/>
                <a:gd name="connsiteX4" fmla="*/ 601429 w 817896"/>
                <a:gd name="connsiteY4" fmla="*/ 185737 h 185737"/>
                <a:gd name="connsiteX5" fmla="*/ 70410 w 817896"/>
                <a:gd name="connsiteY5" fmla="*/ 169069 h 185737"/>
                <a:gd name="connsiteX6" fmla="*/ 3825 w 817896"/>
                <a:gd name="connsiteY6" fmla="*/ 126665 h 185737"/>
                <a:gd name="connsiteX7" fmla="*/ 51819 w 817896"/>
                <a:gd name="connsiteY7" fmla="*/ 24995 h 185737"/>
                <a:gd name="connsiteX8" fmla="*/ 419152 w 817896"/>
                <a:gd name="connsiteY8" fmla="*/ 10530 h 185737"/>
                <a:gd name="connsiteX0" fmla="*/ 419152 w 858567"/>
                <a:gd name="connsiteY0" fmla="*/ 10530 h 185737"/>
                <a:gd name="connsiteX1" fmla="*/ 765735 w 858567"/>
                <a:gd name="connsiteY1" fmla="*/ 0 h 185737"/>
                <a:gd name="connsiteX2" fmla="*/ 858339 w 858567"/>
                <a:gd name="connsiteY2" fmla="*/ 65210 h 185737"/>
                <a:gd name="connsiteX3" fmla="*/ 787167 w 858567"/>
                <a:gd name="connsiteY3" fmla="*/ 166687 h 185737"/>
                <a:gd name="connsiteX4" fmla="*/ 601429 w 858567"/>
                <a:gd name="connsiteY4" fmla="*/ 185737 h 185737"/>
                <a:gd name="connsiteX5" fmla="*/ 70410 w 858567"/>
                <a:gd name="connsiteY5" fmla="*/ 169069 h 185737"/>
                <a:gd name="connsiteX6" fmla="*/ 3825 w 858567"/>
                <a:gd name="connsiteY6" fmla="*/ 126665 h 185737"/>
                <a:gd name="connsiteX7" fmla="*/ 51819 w 858567"/>
                <a:gd name="connsiteY7" fmla="*/ 24995 h 185737"/>
                <a:gd name="connsiteX8" fmla="*/ 419152 w 858567"/>
                <a:gd name="connsiteY8" fmla="*/ 10530 h 185737"/>
                <a:gd name="connsiteX0" fmla="*/ 419152 w 827889"/>
                <a:gd name="connsiteY0" fmla="*/ 10530 h 185737"/>
                <a:gd name="connsiteX1" fmla="*/ 765735 w 827889"/>
                <a:gd name="connsiteY1" fmla="*/ 0 h 185737"/>
                <a:gd name="connsiteX2" fmla="*/ 827102 w 827889"/>
                <a:gd name="connsiteY2" fmla="*/ 65210 h 185737"/>
                <a:gd name="connsiteX3" fmla="*/ 787167 w 827889"/>
                <a:gd name="connsiteY3" fmla="*/ 166687 h 185737"/>
                <a:gd name="connsiteX4" fmla="*/ 601429 w 827889"/>
                <a:gd name="connsiteY4" fmla="*/ 185737 h 185737"/>
                <a:gd name="connsiteX5" fmla="*/ 70410 w 827889"/>
                <a:gd name="connsiteY5" fmla="*/ 169069 h 185737"/>
                <a:gd name="connsiteX6" fmla="*/ 3825 w 827889"/>
                <a:gd name="connsiteY6" fmla="*/ 126665 h 185737"/>
                <a:gd name="connsiteX7" fmla="*/ 51819 w 827889"/>
                <a:gd name="connsiteY7" fmla="*/ 24995 h 185737"/>
                <a:gd name="connsiteX8" fmla="*/ 419152 w 827889"/>
                <a:gd name="connsiteY8" fmla="*/ 10530 h 185737"/>
                <a:gd name="connsiteX0" fmla="*/ 419152 w 827889"/>
                <a:gd name="connsiteY0" fmla="*/ 10530 h 171538"/>
                <a:gd name="connsiteX1" fmla="*/ 765735 w 827889"/>
                <a:gd name="connsiteY1" fmla="*/ 0 h 171538"/>
                <a:gd name="connsiteX2" fmla="*/ 827102 w 827889"/>
                <a:gd name="connsiteY2" fmla="*/ 65210 h 171538"/>
                <a:gd name="connsiteX3" fmla="*/ 787167 w 827889"/>
                <a:gd name="connsiteY3" fmla="*/ 166687 h 171538"/>
                <a:gd name="connsiteX4" fmla="*/ 581551 w 827889"/>
                <a:gd name="connsiteY4" fmla="*/ 171538 h 171538"/>
                <a:gd name="connsiteX5" fmla="*/ 70410 w 827889"/>
                <a:gd name="connsiteY5" fmla="*/ 169069 h 171538"/>
                <a:gd name="connsiteX6" fmla="*/ 3825 w 827889"/>
                <a:gd name="connsiteY6" fmla="*/ 126665 h 171538"/>
                <a:gd name="connsiteX7" fmla="*/ 51819 w 827889"/>
                <a:gd name="connsiteY7" fmla="*/ 24995 h 171538"/>
                <a:gd name="connsiteX8" fmla="*/ 419152 w 827889"/>
                <a:gd name="connsiteY8" fmla="*/ 10530 h 171538"/>
                <a:gd name="connsiteX0" fmla="*/ 419152 w 828602"/>
                <a:gd name="connsiteY0" fmla="*/ 10530 h 175206"/>
                <a:gd name="connsiteX1" fmla="*/ 765735 w 828602"/>
                <a:gd name="connsiteY1" fmla="*/ 0 h 175206"/>
                <a:gd name="connsiteX2" fmla="*/ 827102 w 828602"/>
                <a:gd name="connsiteY2" fmla="*/ 65210 h 175206"/>
                <a:gd name="connsiteX3" fmla="*/ 741731 w 828602"/>
                <a:gd name="connsiteY3" fmla="*/ 175206 h 175206"/>
                <a:gd name="connsiteX4" fmla="*/ 581551 w 828602"/>
                <a:gd name="connsiteY4" fmla="*/ 171538 h 175206"/>
                <a:gd name="connsiteX5" fmla="*/ 70410 w 828602"/>
                <a:gd name="connsiteY5" fmla="*/ 169069 h 175206"/>
                <a:gd name="connsiteX6" fmla="*/ 3825 w 828602"/>
                <a:gd name="connsiteY6" fmla="*/ 126665 h 175206"/>
                <a:gd name="connsiteX7" fmla="*/ 51819 w 828602"/>
                <a:gd name="connsiteY7" fmla="*/ 24995 h 175206"/>
                <a:gd name="connsiteX8" fmla="*/ 419152 w 828602"/>
                <a:gd name="connsiteY8" fmla="*/ 10530 h 175206"/>
                <a:gd name="connsiteX0" fmla="*/ 419152 w 827886"/>
                <a:gd name="connsiteY0" fmla="*/ 10530 h 171538"/>
                <a:gd name="connsiteX1" fmla="*/ 765735 w 827886"/>
                <a:gd name="connsiteY1" fmla="*/ 0 h 171538"/>
                <a:gd name="connsiteX2" fmla="*/ 827102 w 827886"/>
                <a:gd name="connsiteY2" fmla="*/ 65210 h 171538"/>
                <a:gd name="connsiteX3" fmla="*/ 753090 w 827886"/>
                <a:gd name="connsiteY3" fmla="*/ 163847 h 171538"/>
                <a:gd name="connsiteX4" fmla="*/ 581551 w 827886"/>
                <a:gd name="connsiteY4" fmla="*/ 171538 h 171538"/>
                <a:gd name="connsiteX5" fmla="*/ 70410 w 827886"/>
                <a:gd name="connsiteY5" fmla="*/ 169069 h 171538"/>
                <a:gd name="connsiteX6" fmla="*/ 3825 w 827886"/>
                <a:gd name="connsiteY6" fmla="*/ 126665 h 171538"/>
                <a:gd name="connsiteX7" fmla="*/ 51819 w 827886"/>
                <a:gd name="connsiteY7" fmla="*/ 24995 h 171538"/>
                <a:gd name="connsiteX8" fmla="*/ 419152 w 827886"/>
                <a:gd name="connsiteY8" fmla="*/ 10530 h 17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886" h="171538">
                  <a:moveTo>
                    <a:pt x="419152" y="10530"/>
                  </a:moveTo>
                  <a:lnTo>
                    <a:pt x="765735" y="0"/>
                  </a:lnTo>
                  <a:cubicBezTo>
                    <a:pt x="831833" y="8167"/>
                    <a:pt x="829209" y="37902"/>
                    <a:pt x="827102" y="65210"/>
                  </a:cubicBezTo>
                  <a:cubicBezTo>
                    <a:pt x="824995" y="92518"/>
                    <a:pt x="788809" y="142813"/>
                    <a:pt x="753090" y="163847"/>
                  </a:cubicBezTo>
                  <a:lnTo>
                    <a:pt x="581551" y="171538"/>
                  </a:lnTo>
                  <a:lnTo>
                    <a:pt x="70410" y="169069"/>
                  </a:lnTo>
                  <a:cubicBezTo>
                    <a:pt x="30326" y="161132"/>
                    <a:pt x="6923" y="150677"/>
                    <a:pt x="3825" y="126665"/>
                  </a:cubicBezTo>
                  <a:cubicBezTo>
                    <a:pt x="727" y="102653"/>
                    <a:pt x="-15036" y="43878"/>
                    <a:pt x="51819" y="24995"/>
                  </a:cubicBezTo>
                  <a:lnTo>
                    <a:pt x="419152" y="10530"/>
                  </a:lnTo>
                  <a:close/>
                </a:path>
              </a:pathLst>
            </a:cu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24" name="Conector reto 23"/>
            <p:cNvCxnSpPr/>
            <p:nvPr/>
          </p:nvCxnSpPr>
          <p:spPr>
            <a:xfrm rot="-4200000">
              <a:off x="4580209" y="2993152"/>
              <a:ext cx="480000" cy="0"/>
            </a:xfrm>
            <a:prstGeom prst="line">
              <a:avLst/>
            </a:pr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V="1">
              <a:off x="5619232" y="1873138"/>
              <a:ext cx="293624" cy="288608"/>
            </a:xfrm>
            <a:prstGeom prst="line">
              <a:avLst/>
            </a:pr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rot="1800000">
              <a:off x="6276077" y="2106136"/>
              <a:ext cx="360000" cy="0"/>
            </a:xfrm>
            <a:prstGeom prst="line">
              <a:avLst/>
            </a:pr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7452320" y="2204864"/>
              <a:ext cx="360000" cy="0"/>
            </a:xfrm>
            <a:prstGeom prst="line">
              <a:avLst/>
            </a:pr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rot="2100000">
              <a:off x="8583145" y="2299379"/>
              <a:ext cx="360000" cy="0"/>
            </a:xfrm>
            <a:prstGeom prst="line">
              <a:avLst/>
            </a:pr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 flipV="1">
              <a:off x="909175" y="3631376"/>
              <a:ext cx="60120" cy="400985"/>
            </a:xfrm>
            <a:prstGeom prst="line">
              <a:avLst/>
            </a:prstGeom>
            <a:ln w="38100" cmpd="dbl">
              <a:solidFill>
                <a:schemeClr val="accent2"/>
              </a:solidFill>
            </a:ln>
            <a:effectLst>
              <a:glow rad="635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tângulo 30">
            <a:hlinkClick r:id="rId8" action="ppaction://hlinksldjump"/>
          </p:cNvPr>
          <p:cNvSpPr/>
          <p:nvPr/>
        </p:nvSpPr>
        <p:spPr>
          <a:xfrm>
            <a:off x="1368343" y="5969604"/>
            <a:ext cx="6588033" cy="48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13 Intervenções com investimentos na ordem de R$ 625 milhões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9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>
            <a:off x="0" y="12596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Helvetica"/>
                <a:sym typeface="Helvetica"/>
              </a:rPr>
              <a:t>3) Investimentos em Aumento de Capacidade - Terminais</a:t>
            </a:r>
            <a:endParaRPr lang="pt-BR" sz="28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Helvetica"/>
              <a:sym typeface="Helvetic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6184" y="1124744"/>
            <a:ext cx="86338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 smtClean="0"/>
              <a:t>Licitação de Novos Arrendamentos</a:t>
            </a:r>
            <a:endParaRPr lang="pt-B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Ponta da Praia – Granel – R$ 296,8 milhões	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Macuco e Paquetá – 2 Terminais de Celulose – R$ 343,18 milhões</a:t>
            </a:r>
            <a:endParaRPr lang="pt-B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050" dirty="0" smtClean="0"/>
          </a:p>
          <a:p>
            <a:pPr>
              <a:spcBef>
                <a:spcPts val="600"/>
              </a:spcBef>
            </a:pPr>
            <a:r>
              <a:rPr lang="pt-BR" b="1" dirty="0" smtClean="0"/>
              <a:t>Prorrogação Antecipada de Contratos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3 já realizadas (ADM, AGEO e AGEO Norte) – R$ </a:t>
            </a:r>
            <a:r>
              <a:rPr lang="pt-BR" smtClean="0"/>
              <a:t>400 milhões</a:t>
            </a:r>
            <a:endParaRPr lang="pt-BR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Outras 8 em análise – R$ 5,3 bilhões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050" dirty="0" smtClean="0"/>
          </a:p>
          <a:p>
            <a:pPr>
              <a:spcBef>
                <a:spcPts val="600"/>
              </a:spcBef>
            </a:pPr>
            <a:r>
              <a:rPr lang="pt-BR" b="1" dirty="0" smtClean="0"/>
              <a:t>Benefícios: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Projeto dos terminais compatibilizado com investimentos ferroviários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Aumento significativo da participação da ferrovia no total movimentado – reduz número de caminhões que acessa a cidade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Melhoria da eficiência do descarregamento ferroviário – redução do tempo das operações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Arrecadação de recursos para o Porto realizar novos investimentos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/>
              <a:t>Substituição dos equipamentos obsoletos e modernização das instalações vai eliminar a poluição na operação portuária – principalmente na Ponta da Praia</a:t>
            </a:r>
          </a:p>
        </p:txBody>
      </p:sp>
    </p:spTree>
    <p:extLst>
      <p:ext uri="{BB962C8B-B14F-4D97-AF65-F5344CB8AC3E}">
        <p14:creationId xmlns:p14="http://schemas.microsoft.com/office/powerpoint/2010/main" val="22063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6052</TotalTime>
  <Words>672</Words>
  <Application>Microsoft Office PowerPoint</Application>
  <PresentationFormat>Apresentação na tela (4:3)</PresentationFormat>
  <Paragraphs>140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Tobias Uchoa dos Santos Pierre</dc:creator>
  <cp:lastModifiedBy>Rita Rocha Fukuhara de Carvalho</cp:lastModifiedBy>
  <cp:revision>412</cp:revision>
  <cp:lastPrinted>2015-08-18T11:09:56Z</cp:lastPrinted>
  <dcterms:created xsi:type="dcterms:W3CDTF">2013-06-21T19:09:22Z</dcterms:created>
  <dcterms:modified xsi:type="dcterms:W3CDTF">2015-08-18T16:28:25Z</dcterms:modified>
</cp:coreProperties>
</file>