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63" r:id="rId4"/>
    <p:sldId id="259" r:id="rId5"/>
    <p:sldId id="257" r:id="rId6"/>
    <p:sldId id="260" r:id="rId7"/>
    <p:sldId id="261" r:id="rId8"/>
    <p:sldId id="264" r:id="rId9"/>
    <p:sldId id="266" r:id="rId10"/>
    <p:sldId id="265" r:id="rId11"/>
    <p:sldId id="268" r:id="rId12"/>
    <p:sldId id="270" r:id="rId13"/>
    <p:sldId id="269" r:id="rId14"/>
    <p:sldId id="271" r:id="rId15"/>
    <p:sldId id="272" r:id="rId16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155227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527025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848" y="568143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20/04/2015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Retângulo 15"/>
          <p:cNvSpPr/>
          <p:nvPr userDrawn="1"/>
        </p:nvSpPr>
        <p:spPr>
          <a:xfrm>
            <a:off x="9628742" y="1047780"/>
            <a:ext cx="1024569" cy="297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263" y="760413"/>
            <a:ext cx="29241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7710" y="6485401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002060"/>
                </a:solidFill>
              </a:defRPr>
            </a:lvl1pPr>
          </a:lstStyle>
          <a:p>
            <a:r>
              <a:rPr lang="pt-BR" smtClean="0"/>
              <a:t>DERSA – Desenvolvimento Rodoviário S/A</a:t>
            </a:r>
            <a:endParaRPr lang="pt-BR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2060"/>
                </a:solidFill>
              </a:defRPr>
            </a:lvl1pPr>
          </a:lstStyle>
          <a:p>
            <a:fld id="{4FAB73BC-B049-4115-A692-8D63A059BFB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381000" y="990600"/>
            <a:ext cx="2819400" cy="4953000"/>
          </a:xfrm>
        </p:spPr>
        <p:txBody>
          <a:bodyPr vert="eaVert"/>
          <a:lstStyle>
            <a:lvl1pPr>
              <a:defRPr b="1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7710" y="6485401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002060"/>
                </a:solidFill>
              </a:defRPr>
            </a:lvl1pPr>
          </a:lstStyle>
          <a:p>
            <a:r>
              <a:rPr lang="pt-BR" smtClean="0"/>
              <a:t>DERSA – Desenvolvimento Rodoviário S/A</a:t>
            </a:r>
            <a:endParaRPr lang="pt-B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2060"/>
                </a:solidFill>
              </a:defRPr>
            </a:lvl1pPr>
          </a:lstStyle>
          <a:p>
            <a:fld id="{4FAB73BC-B049-4115-A692-8D63A059BFB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710" y="6485401"/>
            <a:ext cx="5911517" cy="365125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DERSA – Desenvolvimento Rodoviário S/A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710" y="6485401"/>
            <a:ext cx="5911517" cy="365125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DERSA – Desenvolvimento Rodoviário S/A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127710" y="6485401"/>
            <a:ext cx="5911517" cy="365125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DERSA – Desenvolvimento Rodoviário S/A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127710" y="6485401"/>
            <a:ext cx="5911517" cy="365125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DERSA – Desenvolvimento Rodoviário S/A</a:t>
            </a:r>
            <a:endParaRPr lang="pt-B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7710" y="6485401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002060"/>
                </a:solidFill>
              </a:defRPr>
            </a:lvl1pPr>
          </a:lstStyle>
          <a:p>
            <a:r>
              <a:rPr lang="pt-BR" smtClean="0"/>
              <a:t>DERSA – Desenvolvimento Rodoviário S/A</a:t>
            </a:r>
            <a:endParaRPr lang="pt-BR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2060"/>
                </a:solidFill>
              </a:defRPr>
            </a:lvl1pPr>
          </a:lstStyle>
          <a:p>
            <a:fld id="{4FAB73BC-B049-4115-A692-8D63A059BFB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034" y="6433458"/>
            <a:ext cx="1750744" cy="1028454"/>
          </a:xfrm>
          <a:prstGeom prst="rect">
            <a:avLst/>
          </a:prstGeom>
          <a:ln>
            <a:noFill/>
          </a:ln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7710" y="6485401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002060"/>
                </a:solidFill>
              </a:defRPr>
            </a:lvl1pPr>
          </a:lstStyle>
          <a:p>
            <a:r>
              <a:rPr lang="pt-BR" smtClean="0"/>
              <a:t>DERSA – Desenvolvimento Rodoviário S/A</a:t>
            </a:r>
            <a:endParaRPr lang="pt-B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2060"/>
                </a:solidFill>
              </a:defRPr>
            </a:lvl1pPr>
          </a:lstStyle>
          <a:p>
            <a:fld id="{4FAB73BC-B049-4115-A692-8D63A059BFB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1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7710" y="6485401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002060"/>
                </a:solidFill>
              </a:defRPr>
            </a:lvl1pPr>
          </a:lstStyle>
          <a:p>
            <a:r>
              <a:rPr lang="pt-BR" smtClean="0"/>
              <a:t>DERSA – Desenvolvimento Rodoviário S/A</a:t>
            </a:r>
            <a:endParaRPr lang="pt-BR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2060"/>
                </a:solidFill>
              </a:defRPr>
            </a:lvl1pPr>
          </a:lstStyle>
          <a:p>
            <a:fld id="{4FAB73BC-B049-4115-A692-8D63A059BFB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1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7710" y="6485401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002060"/>
                </a:solidFill>
              </a:defRPr>
            </a:lvl1pPr>
          </a:lstStyle>
          <a:p>
            <a:r>
              <a:rPr lang="pt-BR" smtClean="0"/>
              <a:t>DERSA – Desenvolvimento Rodoviário S/A</a:t>
            </a:r>
            <a:endParaRPr lang="pt-BR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48540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2060"/>
                </a:solidFill>
              </a:defRPr>
            </a:lvl1pPr>
          </a:lstStyle>
          <a:p>
            <a:fld id="{4FAB73BC-B049-4115-A692-8D63A059BFB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43240" y="781916"/>
            <a:ext cx="7966558" cy="5314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477">
            <a:off x="-618009" y="6165304"/>
            <a:ext cx="1750744" cy="1028454"/>
          </a:xfrm>
          <a:prstGeom prst="rect">
            <a:avLst/>
          </a:prstGeom>
          <a:ln>
            <a:noFill/>
          </a:ln>
        </p:spPr>
      </p:pic>
      <p:sp>
        <p:nvSpPr>
          <p:cNvPr id="4" name="Retângulo 3"/>
          <p:cNvSpPr/>
          <p:nvPr userDrawn="1"/>
        </p:nvSpPr>
        <p:spPr>
          <a:xfrm>
            <a:off x="-168696" y="6706256"/>
            <a:ext cx="12360696" cy="151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6664832" y="6657682"/>
            <a:ext cx="4975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>
                <a:solidFill>
                  <a:schemeClr val="bg1"/>
                </a:solidFill>
              </a:rPr>
              <a:t>DERSA – Desenvolvimento</a:t>
            </a:r>
            <a:r>
              <a:rPr lang="pt-BR" sz="1100" b="1" baseline="0" dirty="0" smtClean="0">
                <a:solidFill>
                  <a:schemeClr val="bg1"/>
                </a:solidFill>
              </a:rPr>
              <a:t> Rodoviário S/A</a:t>
            </a:r>
            <a:endParaRPr lang="pt-BR" sz="11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Melhoria dos </a:t>
            </a:r>
            <a:r>
              <a:rPr lang="pt-B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acessos rodoviários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baixada santista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DUARTE NOGUEIRA</a:t>
            </a:r>
          </a:p>
          <a:p>
            <a:r>
              <a:rPr lang="pt-BR" b="1" dirty="0" smtClean="0"/>
              <a:t>Secretário de Logística e Transporte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191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Melhorias</a:t>
            </a:r>
            <a:r>
              <a:rPr lang="pt-BR" dirty="0"/>
              <a:t> nos acessos à baixada Santista</a:t>
            </a:r>
          </a:p>
        </p:txBody>
      </p:sp>
      <p:pic>
        <p:nvPicPr>
          <p:cNvPr id="4098" name="Picture 2" descr="C:\Users\laurence.casagrande\AppData\Local\Microsoft\Windows\INetCache\Content.Outlook\6679XRIV\Baixada Santista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764703"/>
            <a:ext cx="9073008" cy="533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608" y="5285237"/>
            <a:ext cx="9382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5690843"/>
            <a:ext cx="1728192" cy="89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60" y="29838"/>
            <a:ext cx="12355247" cy="60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55" y="5683649"/>
            <a:ext cx="1925588" cy="397121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5196135"/>
            <a:ext cx="3689797" cy="88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1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Melhorias </a:t>
            </a:r>
            <a:r>
              <a:rPr lang="pt-BR" dirty="0"/>
              <a:t>nos acessos à baixada Santista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74" y="744438"/>
            <a:ext cx="81089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877272"/>
            <a:ext cx="2160240" cy="735160"/>
          </a:xfrm>
          <a:prstGeom prst="rect">
            <a:avLst/>
          </a:prstGeom>
        </p:spPr>
      </p:pic>
      <p:pic>
        <p:nvPicPr>
          <p:cNvPr id="5" name="Imagem 4" descr="artes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5855" y="6136849"/>
            <a:ext cx="1350345" cy="3164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6093296"/>
            <a:ext cx="1410400" cy="2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Melhorias </a:t>
            </a:r>
            <a:r>
              <a:rPr lang="pt-BR" dirty="0"/>
              <a:t>nos acessos à baixada Santista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81" y="525586"/>
            <a:ext cx="8494583" cy="578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042" y="6102809"/>
            <a:ext cx="1770440" cy="35121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714" y="44624"/>
            <a:ext cx="4552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7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336" y="1123837"/>
            <a:ext cx="3240360" cy="4601183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accent1">
                    <a:lumMod val="75000"/>
                  </a:schemeClr>
                </a:solidFill>
              </a:rPr>
              <a:t>Investimentos </a:t>
            </a:r>
            <a:r>
              <a:rPr lang="pt-BR" sz="3200" dirty="0" smtClean="0"/>
              <a:t>do Governo de São Paulo nas rodovias da baixada santista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t-BR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ARTESP</a:t>
            </a:r>
            <a:r>
              <a:rPr lang="pt-BR" sz="2200" b="1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pt-BR" sz="2200" b="1" dirty="0" smtClean="0"/>
              <a:t>Obras realizadas pela concessionária Ecovias:</a:t>
            </a:r>
          </a:p>
          <a:p>
            <a:pPr lvl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SzPct val="115000"/>
              <a:buFont typeface="Wingdings 2" panose="05020102010507070707" pitchFamily="18" charset="2"/>
              <a:buChar char=""/>
            </a:pPr>
            <a:r>
              <a:rPr lang="pt-BR" b="1" dirty="0" smtClean="0"/>
              <a:t>Novo trevo de Cubatão (SP-150 x SP-055)</a:t>
            </a:r>
          </a:p>
          <a:p>
            <a:pPr lvl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SzPct val="115000"/>
              <a:buFont typeface="Wingdings 2" panose="05020102010507070707" pitchFamily="18" charset="2"/>
              <a:buChar char=""/>
            </a:pPr>
            <a:r>
              <a:rPr lang="pt-BR" b="1" dirty="0" smtClean="0"/>
              <a:t>Novo viaduto para Bertioga</a:t>
            </a:r>
          </a:p>
          <a:p>
            <a:pPr lvl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SzPct val="115000"/>
              <a:buFont typeface="Wingdings 2" panose="05020102010507070707" pitchFamily="18" charset="2"/>
              <a:buChar char=""/>
            </a:pPr>
            <a:r>
              <a:rPr lang="pt-BR" b="1" dirty="0" smtClean="0"/>
              <a:t>3ª faixa na Rod. Con. </a:t>
            </a:r>
            <a:r>
              <a:rPr lang="pt-BR" b="1" dirty="0" err="1" smtClean="0"/>
              <a:t>Domênico</a:t>
            </a:r>
            <a:r>
              <a:rPr lang="pt-BR" b="1" dirty="0" smtClean="0"/>
              <a:t> </a:t>
            </a:r>
            <a:r>
              <a:rPr lang="pt-BR" b="1" dirty="0" err="1" smtClean="0"/>
              <a:t>Rangoni</a:t>
            </a:r>
            <a:r>
              <a:rPr lang="pt-BR" b="1" dirty="0" smtClean="0"/>
              <a:t> (SP-055)</a:t>
            </a:r>
          </a:p>
          <a:p>
            <a:pPr lvl="1">
              <a:lnSpc>
                <a:spcPct val="150000"/>
              </a:lnSpc>
            </a:pPr>
            <a:r>
              <a:rPr lang="pt-BR" b="1" dirty="0" smtClean="0"/>
              <a:t>3ª faixa na Rod. Pe. Manoel da Nóbrega (SP-055)</a:t>
            </a:r>
          </a:p>
          <a:p>
            <a:pPr lvl="1">
              <a:lnSpc>
                <a:spcPct val="150000"/>
              </a:lnSpc>
            </a:pPr>
            <a:r>
              <a:rPr lang="pt-BR" b="1" dirty="0" smtClean="0"/>
              <a:t>Conexão Porto-Cidade (faixa de domínio da via Anchieta)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</a:t>
            </a:r>
            <a:r>
              <a:rPr lang="pt-BR" sz="2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200" b="1" dirty="0" smtClean="0"/>
              <a:t>– Obras públicas fora da área de concessão:</a:t>
            </a:r>
          </a:p>
          <a:p>
            <a:pPr lvl="1">
              <a:lnSpc>
                <a:spcPct val="150000"/>
              </a:lnSpc>
            </a:pPr>
            <a:r>
              <a:rPr lang="pt-BR" b="1" dirty="0" smtClean="0"/>
              <a:t>Novo viaduto Rubens Paiva (SP-150 e SP-148)</a:t>
            </a:r>
          </a:p>
          <a:p>
            <a:pPr lvl="1">
              <a:lnSpc>
                <a:spcPct val="150000"/>
              </a:lnSpc>
            </a:pPr>
            <a:r>
              <a:rPr lang="pt-BR" b="1" dirty="0" smtClean="0"/>
              <a:t>Prolongamento da Rod. Imigrantes (SP-160)</a:t>
            </a:r>
          </a:p>
          <a:p>
            <a:pPr lvl="1">
              <a:lnSpc>
                <a:spcPct val="150000"/>
              </a:lnSpc>
            </a:pPr>
            <a:r>
              <a:rPr lang="pt-BR" b="1" dirty="0" smtClean="0"/>
              <a:t>Restauro da Ponte Pênsil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DERSA</a:t>
            </a:r>
            <a:r>
              <a:rPr lang="pt-BR" sz="2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200" b="1" dirty="0" smtClean="0"/>
              <a:t>– Empreendimentos complexos</a:t>
            </a:r>
          </a:p>
          <a:p>
            <a:pPr lvl="1">
              <a:lnSpc>
                <a:spcPct val="150000"/>
              </a:lnSpc>
            </a:pPr>
            <a:r>
              <a:rPr lang="pt-BR" b="1" dirty="0" smtClean="0"/>
              <a:t>Submerso – Túnel Santos Guarujá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 rot="20696146">
            <a:off x="9324174" y="3588124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R$ 160 milhões</a:t>
            </a: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 rot="20696146">
            <a:off x="9324174" y="164390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R$ 460 milhões</a:t>
            </a: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 rot="20696146">
            <a:off x="9324174" y="517230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R$ 3,2 bilhões</a:t>
            </a: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 rot="20232109">
            <a:off x="1371932" y="4985927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R$ 3,8 Bilhões</a:t>
            </a:r>
            <a:endParaRPr lang="pt-BR" sz="28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3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 smtClean="0">
                <a:solidFill>
                  <a:schemeClr val="bg1"/>
                </a:solidFill>
              </a:rPr>
              <a:t>Muito</a:t>
            </a:r>
            <a:r>
              <a:rPr lang="pt-BR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</a:t>
            </a:r>
            <a:endParaRPr lang="pt-BR" sz="4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4294967295"/>
          </p:nvPr>
        </p:nvSpPr>
        <p:spPr>
          <a:xfrm>
            <a:off x="3647728" y="980728"/>
            <a:ext cx="7315200" cy="244827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DUARTE NOGUEIRA</a:t>
            </a:r>
            <a:endParaRPr lang="pt-BR" sz="28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Secretário de Estado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400" b="1" dirty="0" err="1" smtClean="0"/>
              <a:t>www</a:t>
            </a:r>
            <a:r>
              <a:rPr lang="pt-BR" sz="2400" b="1" dirty="0" smtClean="0"/>
              <a:t>. transportes.sp.gov.br</a:t>
            </a:r>
            <a:endParaRPr lang="pt-BR" sz="24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052" y="3933057"/>
            <a:ext cx="634778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Baixada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Santista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8616280" y="4880193"/>
            <a:ext cx="2952328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V="1">
            <a:off x="8616280" y="1999873"/>
            <a:ext cx="0" cy="288032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9120336" y="2935977"/>
            <a:ext cx="792088" cy="194421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0442058" y="2564027"/>
            <a:ext cx="813296" cy="230425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8790675" y="1127981"/>
            <a:ext cx="2445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</a:rPr>
              <a:t>Participação da RMBS no PIB Paulista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9077449" y="2564027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3,83%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0416480" y="225625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4,26%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9048328" y="4880193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0416480" y="4880193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647728" y="804475"/>
            <a:ext cx="475252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Santos;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Vicente;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Guarujá;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Cubatão;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Bertioga;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Praia Grande;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Mongaguá;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Itanhaém;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Peruíbe.</a:t>
            </a:r>
          </a:p>
          <a:p>
            <a:pPr>
              <a:lnSpc>
                <a:spcPct val="150000"/>
              </a:lnSpc>
            </a:pPr>
            <a:r>
              <a:rPr lang="pt-B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 (2015): 1.749.343 hab.</a:t>
            </a:r>
          </a:p>
          <a:p>
            <a:pPr>
              <a:lnSpc>
                <a:spcPct val="150000"/>
              </a:lnSpc>
            </a:pPr>
            <a:r>
              <a:rPr lang="pt-B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PIB Regional (2012): R$ 60,1 Bilhões</a:t>
            </a:r>
            <a:endParaRPr lang="pt-B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Baixada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Santista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48680"/>
            <a:ext cx="7931244" cy="5711520"/>
          </a:xfrm>
          <a:prstGeom prst="rect">
            <a:avLst/>
          </a:prstGeom>
        </p:spPr>
      </p:pic>
      <p:sp>
        <p:nvSpPr>
          <p:cNvPr id="2" name="CaixaDeTexto 1"/>
          <p:cNvSpPr txBox="1">
            <a:spLocks/>
          </p:cNvSpPr>
          <p:nvPr/>
        </p:nvSpPr>
        <p:spPr>
          <a:xfrm>
            <a:off x="8567996" y="1878725"/>
            <a:ext cx="648072" cy="195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SP-055</a:t>
            </a:r>
            <a:endParaRPr lang="pt-B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>
            <a:spLocks/>
          </p:cNvSpPr>
          <p:nvPr/>
        </p:nvSpPr>
        <p:spPr>
          <a:xfrm>
            <a:off x="10365680" y="4242296"/>
            <a:ext cx="648072" cy="195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SP-055</a:t>
            </a:r>
            <a:endParaRPr lang="pt-B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Principais polos de geração e atração de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cargas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48680"/>
            <a:ext cx="7931244" cy="571152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544272" y="55892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 DE SANTOS</a:t>
            </a:r>
            <a:endParaRPr lang="pt-B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384032" y="899428"/>
            <a:ext cx="306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 PETROQ. CUBATÃO</a:t>
            </a: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>
            <a:spLocks/>
          </p:cNvSpPr>
          <p:nvPr/>
        </p:nvSpPr>
        <p:spPr>
          <a:xfrm>
            <a:off x="8567996" y="1878725"/>
            <a:ext cx="648072" cy="195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SP-055</a:t>
            </a:r>
            <a:endParaRPr lang="pt-B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>
            <a:spLocks/>
          </p:cNvSpPr>
          <p:nvPr/>
        </p:nvSpPr>
        <p:spPr>
          <a:xfrm>
            <a:off x="10365680" y="4242296"/>
            <a:ext cx="648072" cy="195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SP-055</a:t>
            </a:r>
            <a:endParaRPr lang="pt-B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laurence.casagrande\AppData\Local\Microsoft\Windows\INetCache\IE\U07D7G3G\factory-148098_64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91" y="1268760"/>
            <a:ext cx="1277341" cy="10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webgrafica.mrwebmaster.it/store/clip-art/mezzi-di-trasporto/navi-e-barche/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3533234"/>
            <a:ext cx="18478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9336" y="1123837"/>
            <a:ext cx="3240360" cy="4601183"/>
          </a:xfrm>
        </p:spPr>
        <p:txBody>
          <a:bodyPr>
            <a:normAutofit/>
          </a:bodyPr>
          <a:lstStyle/>
          <a:p>
            <a:r>
              <a:rPr lang="pt-BR" dirty="0" smtClean="0"/>
              <a:t>Acessos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ferroviários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48680"/>
            <a:ext cx="7931244" cy="5711520"/>
          </a:xfrm>
          <a:prstGeom prst="rect">
            <a:avLst/>
          </a:prstGeom>
        </p:spPr>
      </p:pic>
      <p:grpSp>
        <p:nvGrpSpPr>
          <p:cNvPr id="39" name="Grupo 38"/>
          <p:cNvGrpSpPr/>
          <p:nvPr/>
        </p:nvGrpSpPr>
        <p:grpSpPr>
          <a:xfrm>
            <a:off x="3657600" y="548680"/>
            <a:ext cx="5966792" cy="4842135"/>
            <a:chOff x="3657600" y="381776"/>
            <a:chExt cx="5966792" cy="4842135"/>
          </a:xfrm>
        </p:grpSpPr>
        <p:sp>
          <p:nvSpPr>
            <p:cNvPr id="8" name="Forma livre 7"/>
            <p:cNvSpPr/>
            <p:nvPr/>
          </p:nvSpPr>
          <p:spPr>
            <a:xfrm>
              <a:off x="3657600" y="2154477"/>
              <a:ext cx="4010586" cy="3069434"/>
            </a:xfrm>
            <a:custGeom>
              <a:avLst/>
              <a:gdLst>
                <a:gd name="connsiteX0" fmla="*/ 0 w 4010586"/>
                <a:gd name="connsiteY0" fmla="*/ 2505205 h 3069434"/>
                <a:gd name="connsiteX1" fmla="*/ 162838 w 4010586"/>
                <a:gd name="connsiteY1" fmla="*/ 2480153 h 3069434"/>
                <a:gd name="connsiteX2" fmla="*/ 237995 w 4010586"/>
                <a:gd name="connsiteY2" fmla="*/ 2455101 h 3069434"/>
                <a:gd name="connsiteX3" fmla="*/ 275573 w 4010586"/>
                <a:gd name="connsiteY3" fmla="*/ 2430049 h 3069434"/>
                <a:gd name="connsiteX4" fmla="*/ 338203 w 4010586"/>
                <a:gd name="connsiteY4" fmla="*/ 2354893 h 3069434"/>
                <a:gd name="connsiteX5" fmla="*/ 425885 w 4010586"/>
                <a:gd name="connsiteY5" fmla="*/ 2329841 h 3069434"/>
                <a:gd name="connsiteX6" fmla="*/ 463463 w 4010586"/>
                <a:gd name="connsiteY6" fmla="*/ 2317315 h 3069434"/>
                <a:gd name="connsiteX7" fmla="*/ 576197 w 4010586"/>
                <a:gd name="connsiteY7" fmla="*/ 2292263 h 3069434"/>
                <a:gd name="connsiteX8" fmla="*/ 663879 w 4010586"/>
                <a:gd name="connsiteY8" fmla="*/ 2229633 h 3069434"/>
                <a:gd name="connsiteX9" fmla="*/ 713984 w 4010586"/>
                <a:gd name="connsiteY9" fmla="*/ 2179528 h 3069434"/>
                <a:gd name="connsiteX10" fmla="*/ 789140 w 4010586"/>
                <a:gd name="connsiteY10" fmla="*/ 2154476 h 3069434"/>
                <a:gd name="connsiteX11" fmla="*/ 826718 w 4010586"/>
                <a:gd name="connsiteY11" fmla="*/ 2129424 h 3069434"/>
                <a:gd name="connsiteX12" fmla="*/ 889348 w 4010586"/>
                <a:gd name="connsiteY12" fmla="*/ 2116898 h 3069434"/>
                <a:gd name="connsiteX13" fmla="*/ 977030 w 4010586"/>
                <a:gd name="connsiteY13" fmla="*/ 2079320 h 3069434"/>
                <a:gd name="connsiteX14" fmla="*/ 1014608 w 4010586"/>
                <a:gd name="connsiteY14" fmla="*/ 2054268 h 3069434"/>
                <a:gd name="connsiteX15" fmla="*/ 1064712 w 4010586"/>
                <a:gd name="connsiteY15" fmla="*/ 1966586 h 3069434"/>
                <a:gd name="connsiteX16" fmla="*/ 1152395 w 4010586"/>
                <a:gd name="connsiteY16" fmla="*/ 1929008 h 3069434"/>
                <a:gd name="connsiteX17" fmla="*/ 1277655 w 4010586"/>
                <a:gd name="connsiteY17" fmla="*/ 1916482 h 3069434"/>
                <a:gd name="connsiteX18" fmla="*/ 1402915 w 4010586"/>
                <a:gd name="connsiteY18" fmla="*/ 1841326 h 3069434"/>
                <a:gd name="connsiteX19" fmla="*/ 1453019 w 4010586"/>
                <a:gd name="connsiteY19" fmla="*/ 1803748 h 3069434"/>
                <a:gd name="connsiteX20" fmla="*/ 1490597 w 4010586"/>
                <a:gd name="connsiteY20" fmla="*/ 1791222 h 3069434"/>
                <a:gd name="connsiteX21" fmla="*/ 1528175 w 4010586"/>
                <a:gd name="connsiteY21" fmla="*/ 1766170 h 3069434"/>
                <a:gd name="connsiteX22" fmla="*/ 1640910 w 4010586"/>
                <a:gd name="connsiteY22" fmla="*/ 1741118 h 3069434"/>
                <a:gd name="connsiteX23" fmla="*/ 1665962 w 4010586"/>
                <a:gd name="connsiteY23" fmla="*/ 1716065 h 3069434"/>
                <a:gd name="connsiteX24" fmla="*/ 1703540 w 4010586"/>
                <a:gd name="connsiteY24" fmla="*/ 1691013 h 3069434"/>
                <a:gd name="connsiteX25" fmla="*/ 1778696 w 4010586"/>
                <a:gd name="connsiteY25" fmla="*/ 1540701 h 3069434"/>
                <a:gd name="connsiteX26" fmla="*/ 1891430 w 4010586"/>
                <a:gd name="connsiteY26" fmla="*/ 1490597 h 3069434"/>
                <a:gd name="connsiteX27" fmla="*/ 1929008 w 4010586"/>
                <a:gd name="connsiteY27" fmla="*/ 1478071 h 3069434"/>
                <a:gd name="connsiteX28" fmla="*/ 1966586 w 4010586"/>
                <a:gd name="connsiteY28" fmla="*/ 1465545 h 3069434"/>
                <a:gd name="connsiteX29" fmla="*/ 2041742 w 4010586"/>
                <a:gd name="connsiteY29" fmla="*/ 1415441 h 3069434"/>
                <a:gd name="connsiteX30" fmla="*/ 2141951 w 4010586"/>
                <a:gd name="connsiteY30" fmla="*/ 1340285 h 3069434"/>
                <a:gd name="connsiteX31" fmla="*/ 2179529 w 4010586"/>
                <a:gd name="connsiteY31" fmla="*/ 1327759 h 3069434"/>
                <a:gd name="connsiteX32" fmla="*/ 2229633 w 4010586"/>
                <a:gd name="connsiteY32" fmla="*/ 1290181 h 3069434"/>
                <a:gd name="connsiteX33" fmla="*/ 2254685 w 4010586"/>
                <a:gd name="connsiteY33" fmla="*/ 1265128 h 3069434"/>
                <a:gd name="connsiteX34" fmla="*/ 2292263 w 4010586"/>
                <a:gd name="connsiteY34" fmla="*/ 1240076 h 3069434"/>
                <a:gd name="connsiteX35" fmla="*/ 2455101 w 4010586"/>
                <a:gd name="connsiteY35" fmla="*/ 1252602 h 3069434"/>
                <a:gd name="connsiteX36" fmla="*/ 2567836 w 4010586"/>
                <a:gd name="connsiteY36" fmla="*/ 1265128 h 3069434"/>
                <a:gd name="connsiteX37" fmla="*/ 2580362 w 4010586"/>
                <a:gd name="connsiteY37" fmla="*/ 1302707 h 3069434"/>
                <a:gd name="connsiteX38" fmla="*/ 2592888 w 4010586"/>
                <a:gd name="connsiteY38" fmla="*/ 1352811 h 3069434"/>
                <a:gd name="connsiteX39" fmla="*/ 2605414 w 4010586"/>
                <a:gd name="connsiteY39" fmla="*/ 1390389 h 3069434"/>
                <a:gd name="connsiteX40" fmla="*/ 2617940 w 4010586"/>
                <a:gd name="connsiteY40" fmla="*/ 1453019 h 3069434"/>
                <a:gd name="connsiteX41" fmla="*/ 2592888 w 4010586"/>
                <a:gd name="connsiteY41" fmla="*/ 1540701 h 3069434"/>
                <a:gd name="connsiteX42" fmla="*/ 2542784 w 4010586"/>
                <a:gd name="connsiteY42" fmla="*/ 1553227 h 3069434"/>
                <a:gd name="connsiteX43" fmla="*/ 2505205 w 4010586"/>
                <a:gd name="connsiteY43" fmla="*/ 1565753 h 3069434"/>
                <a:gd name="connsiteX44" fmla="*/ 1991638 w 4010586"/>
                <a:gd name="connsiteY44" fmla="*/ 1565753 h 3069434"/>
                <a:gd name="connsiteX45" fmla="*/ 1979112 w 4010586"/>
                <a:gd name="connsiteY45" fmla="*/ 1603331 h 3069434"/>
                <a:gd name="connsiteX46" fmla="*/ 1991638 w 4010586"/>
                <a:gd name="connsiteY46" fmla="*/ 1853852 h 3069434"/>
                <a:gd name="connsiteX47" fmla="*/ 2004164 w 4010586"/>
                <a:gd name="connsiteY47" fmla="*/ 1891430 h 3069434"/>
                <a:gd name="connsiteX48" fmla="*/ 2016690 w 4010586"/>
                <a:gd name="connsiteY48" fmla="*/ 1954060 h 3069434"/>
                <a:gd name="connsiteX49" fmla="*/ 2054268 w 4010586"/>
                <a:gd name="connsiteY49" fmla="*/ 1979112 h 3069434"/>
                <a:gd name="connsiteX50" fmla="*/ 2079321 w 4010586"/>
                <a:gd name="connsiteY50" fmla="*/ 2004164 h 3069434"/>
                <a:gd name="connsiteX51" fmla="*/ 2154477 w 4010586"/>
                <a:gd name="connsiteY51" fmla="*/ 2041742 h 3069434"/>
                <a:gd name="connsiteX52" fmla="*/ 2141951 w 4010586"/>
                <a:gd name="connsiteY52" fmla="*/ 2154476 h 3069434"/>
                <a:gd name="connsiteX53" fmla="*/ 2104373 w 4010586"/>
                <a:gd name="connsiteY53" fmla="*/ 2167002 h 3069434"/>
                <a:gd name="connsiteX54" fmla="*/ 2041742 w 4010586"/>
                <a:gd name="connsiteY54" fmla="*/ 2179528 h 3069434"/>
                <a:gd name="connsiteX55" fmla="*/ 1991638 w 4010586"/>
                <a:gd name="connsiteY55" fmla="*/ 2292263 h 3069434"/>
                <a:gd name="connsiteX56" fmla="*/ 1966586 w 4010586"/>
                <a:gd name="connsiteY56" fmla="*/ 2342367 h 3069434"/>
                <a:gd name="connsiteX57" fmla="*/ 1954060 w 4010586"/>
                <a:gd name="connsiteY57" fmla="*/ 2379945 h 3069434"/>
                <a:gd name="connsiteX58" fmla="*/ 1878904 w 4010586"/>
                <a:gd name="connsiteY58" fmla="*/ 2430049 h 3069434"/>
                <a:gd name="connsiteX59" fmla="*/ 1828800 w 4010586"/>
                <a:gd name="connsiteY59" fmla="*/ 2505205 h 3069434"/>
                <a:gd name="connsiteX60" fmla="*/ 1741118 w 4010586"/>
                <a:gd name="connsiteY60" fmla="*/ 2555309 h 3069434"/>
                <a:gd name="connsiteX61" fmla="*/ 1716066 w 4010586"/>
                <a:gd name="connsiteY61" fmla="*/ 2592887 h 3069434"/>
                <a:gd name="connsiteX62" fmla="*/ 1628384 w 4010586"/>
                <a:gd name="connsiteY62" fmla="*/ 2630465 h 3069434"/>
                <a:gd name="connsiteX63" fmla="*/ 1578279 w 4010586"/>
                <a:gd name="connsiteY63" fmla="*/ 2680570 h 3069434"/>
                <a:gd name="connsiteX64" fmla="*/ 1540701 w 4010586"/>
                <a:gd name="connsiteY64" fmla="*/ 2718148 h 3069434"/>
                <a:gd name="connsiteX65" fmla="*/ 1478071 w 4010586"/>
                <a:gd name="connsiteY65" fmla="*/ 2793304 h 3069434"/>
                <a:gd name="connsiteX66" fmla="*/ 1465545 w 4010586"/>
                <a:gd name="connsiteY66" fmla="*/ 2830882 h 3069434"/>
                <a:gd name="connsiteX67" fmla="*/ 1440493 w 4010586"/>
                <a:gd name="connsiteY67" fmla="*/ 2868460 h 3069434"/>
                <a:gd name="connsiteX68" fmla="*/ 1427967 w 4010586"/>
                <a:gd name="connsiteY68" fmla="*/ 2956142 h 3069434"/>
                <a:gd name="connsiteX69" fmla="*/ 1402915 w 4010586"/>
                <a:gd name="connsiteY69" fmla="*/ 3031298 h 3069434"/>
                <a:gd name="connsiteX70" fmla="*/ 1440493 w 4010586"/>
                <a:gd name="connsiteY70" fmla="*/ 3043824 h 3069434"/>
                <a:gd name="connsiteX71" fmla="*/ 1478071 w 4010586"/>
                <a:gd name="connsiteY71" fmla="*/ 3068876 h 3069434"/>
                <a:gd name="connsiteX72" fmla="*/ 1603332 w 4010586"/>
                <a:gd name="connsiteY72" fmla="*/ 3056350 h 3069434"/>
                <a:gd name="connsiteX73" fmla="*/ 1640910 w 4010586"/>
                <a:gd name="connsiteY73" fmla="*/ 3031298 h 3069434"/>
                <a:gd name="connsiteX74" fmla="*/ 1703540 w 4010586"/>
                <a:gd name="connsiteY74" fmla="*/ 2956142 h 3069434"/>
                <a:gd name="connsiteX75" fmla="*/ 1753644 w 4010586"/>
                <a:gd name="connsiteY75" fmla="*/ 2855934 h 3069434"/>
                <a:gd name="connsiteX76" fmla="*/ 1766170 w 4010586"/>
                <a:gd name="connsiteY76" fmla="*/ 2780778 h 3069434"/>
                <a:gd name="connsiteX77" fmla="*/ 1778696 w 4010586"/>
                <a:gd name="connsiteY77" fmla="*/ 2743200 h 3069434"/>
                <a:gd name="connsiteX78" fmla="*/ 1791222 w 4010586"/>
                <a:gd name="connsiteY78" fmla="*/ 2693096 h 3069434"/>
                <a:gd name="connsiteX79" fmla="*/ 1941534 w 4010586"/>
                <a:gd name="connsiteY79" fmla="*/ 2617939 h 3069434"/>
                <a:gd name="connsiteX80" fmla="*/ 2016690 w 4010586"/>
                <a:gd name="connsiteY80" fmla="*/ 2580361 h 3069434"/>
                <a:gd name="connsiteX81" fmla="*/ 2091847 w 4010586"/>
                <a:gd name="connsiteY81" fmla="*/ 2517731 h 3069434"/>
                <a:gd name="connsiteX82" fmla="*/ 2129425 w 4010586"/>
                <a:gd name="connsiteY82" fmla="*/ 2480153 h 3069434"/>
                <a:gd name="connsiteX83" fmla="*/ 2154477 w 4010586"/>
                <a:gd name="connsiteY83" fmla="*/ 2417523 h 3069434"/>
                <a:gd name="connsiteX84" fmla="*/ 2179529 w 4010586"/>
                <a:gd name="connsiteY84" fmla="*/ 2317315 h 3069434"/>
                <a:gd name="connsiteX85" fmla="*/ 2192055 w 4010586"/>
                <a:gd name="connsiteY85" fmla="*/ 2279737 h 3069434"/>
                <a:gd name="connsiteX86" fmla="*/ 2292263 w 4010586"/>
                <a:gd name="connsiteY86" fmla="*/ 2167002 h 3069434"/>
                <a:gd name="connsiteX87" fmla="*/ 2329841 w 4010586"/>
                <a:gd name="connsiteY87" fmla="*/ 2129424 h 3069434"/>
                <a:gd name="connsiteX88" fmla="*/ 2367419 w 4010586"/>
                <a:gd name="connsiteY88" fmla="*/ 2054268 h 3069434"/>
                <a:gd name="connsiteX89" fmla="*/ 2379945 w 4010586"/>
                <a:gd name="connsiteY89" fmla="*/ 1816274 h 3069434"/>
                <a:gd name="connsiteX90" fmla="*/ 2517732 w 4010586"/>
                <a:gd name="connsiteY90" fmla="*/ 1716065 h 3069434"/>
                <a:gd name="connsiteX91" fmla="*/ 2617940 w 4010586"/>
                <a:gd name="connsiteY91" fmla="*/ 1665961 h 3069434"/>
                <a:gd name="connsiteX92" fmla="*/ 2693096 w 4010586"/>
                <a:gd name="connsiteY92" fmla="*/ 1603331 h 3069434"/>
                <a:gd name="connsiteX93" fmla="*/ 2768252 w 4010586"/>
                <a:gd name="connsiteY93" fmla="*/ 1565753 h 3069434"/>
                <a:gd name="connsiteX94" fmla="*/ 2855934 w 4010586"/>
                <a:gd name="connsiteY94" fmla="*/ 1453019 h 3069434"/>
                <a:gd name="connsiteX95" fmla="*/ 2868460 w 4010586"/>
                <a:gd name="connsiteY95" fmla="*/ 1402915 h 3069434"/>
                <a:gd name="connsiteX96" fmla="*/ 2893512 w 4010586"/>
                <a:gd name="connsiteY96" fmla="*/ 1152394 h 3069434"/>
                <a:gd name="connsiteX97" fmla="*/ 2906038 w 4010586"/>
                <a:gd name="connsiteY97" fmla="*/ 1089764 h 3069434"/>
                <a:gd name="connsiteX98" fmla="*/ 2893512 w 4010586"/>
                <a:gd name="connsiteY98" fmla="*/ 1002082 h 3069434"/>
                <a:gd name="connsiteX99" fmla="*/ 2855934 w 4010586"/>
                <a:gd name="connsiteY99" fmla="*/ 989556 h 3069434"/>
                <a:gd name="connsiteX100" fmla="*/ 2818356 w 4010586"/>
                <a:gd name="connsiteY100" fmla="*/ 951978 h 3069434"/>
                <a:gd name="connsiteX101" fmla="*/ 2818356 w 4010586"/>
                <a:gd name="connsiteY101" fmla="*/ 876822 h 3069434"/>
                <a:gd name="connsiteX102" fmla="*/ 2855934 w 4010586"/>
                <a:gd name="connsiteY102" fmla="*/ 864296 h 3069434"/>
                <a:gd name="connsiteX103" fmla="*/ 3081403 w 4010586"/>
                <a:gd name="connsiteY103" fmla="*/ 851770 h 3069434"/>
                <a:gd name="connsiteX104" fmla="*/ 3131507 w 4010586"/>
                <a:gd name="connsiteY104" fmla="*/ 839244 h 3069434"/>
                <a:gd name="connsiteX105" fmla="*/ 3169085 w 4010586"/>
                <a:gd name="connsiteY105" fmla="*/ 814191 h 3069434"/>
                <a:gd name="connsiteX106" fmla="*/ 3219189 w 4010586"/>
                <a:gd name="connsiteY106" fmla="*/ 789139 h 3069434"/>
                <a:gd name="connsiteX107" fmla="*/ 3306871 w 4010586"/>
                <a:gd name="connsiteY107" fmla="*/ 739035 h 3069434"/>
                <a:gd name="connsiteX108" fmla="*/ 3519814 w 4010586"/>
                <a:gd name="connsiteY108" fmla="*/ 726509 h 3069434"/>
                <a:gd name="connsiteX109" fmla="*/ 3557392 w 4010586"/>
                <a:gd name="connsiteY109" fmla="*/ 501041 h 3069434"/>
                <a:gd name="connsiteX110" fmla="*/ 3557392 w 4010586"/>
                <a:gd name="connsiteY110" fmla="*/ 501041 h 3069434"/>
                <a:gd name="connsiteX111" fmla="*/ 3569918 w 4010586"/>
                <a:gd name="connsiteY111" fmla="*/ 438411 h 3069434"/>
                <a:gd name="connsiteX112" fmla="*/ 3594970 w 4010586"/>
                <a:gd name="connsiteY112" fmla="*/ 400833 h 3069434"/>
                <a:gd name="connsiteX113" fmla="*/ 3632548 w 4010586"/>
                <a:gd name="connsiteY113" fmla="*/ 338202 h 3069434"/>
                <a:gd name="connsiteX114" fmla="*/ 3645074 w 4010586"/>
                <a:gd name="connsiteY114" fmla="*/ 300624 h 3069434"/>
                <a:gd name="connsiteX115" fmla="*/ 3657600 w 4010586"/>
                <a:gd name="connsiteY115" fmla="*/ 200416 h 3069434"/>
                <a:gd name="connsiteX116" fmla="*/ 3682652 w 4010586"/>
                <a:gd name="connsiteY116" fmla="*/ 162838 h 3069434"/>
                <a:gd name="connsiteX117" fmla="*/ 3707704 w 4010586"/>
                <a:gd name="connsiteY117" fmla="*/ 87682 h 3069434"/>
                <a:gd name="connsiteX118" fmla="*/ 3782860 w 4010586"/>
                <a:gd name="connsiteY118" fmla="*/ 0 h 3069434"/>
                <a:gd name="connsiteX119" fmla="*/ 3920647 w 4010586"/>
                <a:gd name="connsiteY119" fmla="*/ 25052 h 3069434"/>
                <a:gd name="connsiteX120" fmla="*/ 3958225 w 4010586"/>
                <a:gd name="connsiteY120" fmla="*/ 37578 h 3069434"/>
                <a:gd name="connsiteX121" fmla="*/ 4008329 w 4010586"/>
                <a:gd name="connsiteY121" fmla="*/ 137786 h 3069434"/>
                <a:gd name="connsiteX122" fmla="*/ 4008329 w 4010586"/>
                <a:gd name="connsiteY122" fmla="*/ 237994 h 306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4010586" h="3069434">
                  <a:moveTo>
                    <a:pt x="0" y="2505205"/>
                  </a:moveTo>
                  <a:cubicBezTo>
                    <a:pt x="18542" y="2502556"/>
                    <a:pt x="139665" y="2485946"/>
                    <a:pt x="162838" y="2480153"/>
                  </a:cubicBezTo>
                  <a:cubicBezTo>
                    <a:pt x="188457" y="2473748"/>
                    <a:pt x="237995" y="2455101"/>
                    <a:pt x="237995" y="2455101"/>
                  </a:cubicBezTo>
                  <a:cubicBezTo>
                    <a:pt x="250521" y="2446750"/>
                    <a:pt x="264928" y="2440694"/>
                    <a:pt x="275573" y="2430049"/>
                  </a:cubicBezTo>
                  <a:cubicBezTo>
                    <a:pt x="321787" y="2383835"/>
                    <a:pt x="276641" y="2395934"/>
                    <a:pt x="338203" y="2354893"/>
                  </a:cubicBezTo>
                  <a:cubicBezTo>
                    <a:pt x="349465" y="2347385"/>
                    <a:pt x="418577" y="2331929"/>
                    <a:pt x="425885" y="2329841"/>
                  </a:cubicBezTo>
                  <a:cubicBezTo>
                    <a:pt x="438581" y="2326214"/>
                    <a:pt x="450574" y="2320179"/>
                    <a:pt x="463463" y="2317315"/>
                  </a:cubicBezTo>
                  <a:cubicBezTo>
                    <a:pt x="498102" y="2309618"/>
                    <a:pt x="542360" y="2309182"/>
                    <a:pt x="576197" y="2292263"/>
                  </a:cubicBezTo>
                  <a:cubicBezTo>
                    <a:pt x="591785" y="2284469"/>
                    <a:pt x="656314" y="2236252"/>
                    <a:pt x="663879" y="2229633"/>
                  </a:cubicBezTo>
                  <a:cubicBezTo>
                    <a:pt x="681655" y="2214079"/>
                    <a:pt x="691576" y="2186997"/>
                    <a:pt x="713984" y="2179528"/>
                  </a:cubicBezTo>
                  <a:cubicBezTo>
                    <a:pt x="739036" y="2171177"/>
                    <a:pt x="767168" y="2169124"/>
                    <a:pt x="789140" y="2154476"/>
                  </a:cubicBezTo>
                  <a:cubicBezTo>
                    <a:pt x="801666" y="2146125"/>
                    <a:pt x="812622" y="2134710"/>
                    <a:pt x="826718" y="2129424"/>
                  </a:cubicBezTo>
                  <a:cubicBezTo>
                    <a:pt x="846653" y="2121949"/>
                    <a:pt x="868694" y="2122062"/>
                    <a:pt x="889348" y="2116898"/>
                  </a:cubicBezTo>
                  <a:cubicBezTo>
                    <a:pt x="920577" y="2109091"/>
                    <a:pt x="949148" y="2095253"/>
                    <a:pt x="977030" y="2079320"/>
                  </a:cubicBezTo>
                  <a:cubicBezTo>
                    <a:pt x="990101" y="2071851"/>
                    <a:pt x="1002082" y="2062619"/>
                    <a:pt x="1014608" y="2054268"/>
                  </a:cubicBezTo>
                  <a:cubicBezTo>
                    <a:pt x="1024432" y="2034619"/>
                    <a:pt x="1047007" y="1984291"/>
                    <a:pt x="1064712" y="1966586"/>
                  </a:cubicBezTo>
                  <a:cubicBezTo>
                    <a:pt x="1089357" y="1941941"/>
                    <a:pt x="1118855" y="1933799"/>
                    <a:pt x="1152395" y="1929008"/>
                  </a:cubicBezTo>
                  <a:cubicBezTo>
                    <a:pt x="1193935" y="1923074"/>
                    <a:pt x="1235902" y="1920657"/>
                    <a:pt x="1277655" y="1916482"/>
                  </a:cubicBezTo>
                  <a:cubicBezTo>
                    <a:pt x="1335941" y="1887339"/>
                    <a:pt x="1342453" y="1886672"/>
                    <a:pt x="1402915" y="1841326"/>
                  </a:cubicBezTo>
                  <a:cubicBezTo>
                    <a:pt x="1419616" y="1828800"/>
                    <a:pt x="1434893" y="1814106"/>
                    <a:pt x="1453019" y="1803748"/>
                  </a:cubicBezTo>
                  <a:cubicBezTo>
                    <a:pt x="1464483" y="1797197"/>
                    <a:pt x="1478787" y="1797127"/>
                    <a:pt x="1490597" y="1791222"/>
                  </a:cubicBezTo>
                  <a:cubicBezTo>
                    <a:pt x="1504062" y="1784489"/>
                    <a:pt x="1514710" y="1772903"/>
                    <a:pt x="1528175" y="1766170"/>
                  </a:cubicBezTo>
                  <a:cubicBezTo>
                    <a:pt x="1559011" y="1750752"/>
                    <a:pt x="1612044" y="1745929"/>
                    <a:pt x="1640910" y="1741118"/>
                  </a:cubicBezTo>
                  <a:cubicBezTo>
                    <a:pt x="1649261" y="1732767"/>
                    <a:pt x="1656740" y="1723443"/>
                    <a:pt x="1665962" y="1716065"/>
                  </a:cubicBezTo>
                  <a:cubicBezTo>
                    <a:pt x="1677717" y="1706660"/>
                    <a:pt x="1695561" y="1703779"/>
                    <a:pt x="1703540" y="1691013"/>
                  </a:cubicBezTo>
                  <a:cubicBezTo>
                    <a:pt x="1739267" y="1633851"/>
                    <a:pt x="1712629" y="1584746"/>
                    <a:pt x="1778696" y="1540701"/>
                  </a:cubicBezTo>
                  <a:cubicBezTo>
                    <a:pt x="1838246" y="1501001"/>
                    <a:pt x="1801992" y="1520410"/>
                    <a:pt x="1891430" y="1490597"/>
                  </a:cubicBezTo>
                  <a:lnTo>
                    <a:pt x="1929008" y="1478071"/>
                  </a:lnTo>
                  <a:cubicBezTo>
                    <a:pt x="1941534" y="1473896"/>
                    <a:pt x="1955600" y="1472869"/>
                    <a:pt x="1966586" y="1465545"/>
                  </a:cubicBezTo>
                  <a:cubicBezTo>
                    <a:pt x="1991638" y="1448844"/>
                    <a:pt x="2020451" y="1436731"/>
                    <a:pt x="2041742" y="1415441"/>
                  </a:cubicBezTo>
                  <a:cubicBezTo>
                    <a:pt x="2071418" y="1385766"/>
                    <a:pt x="2099462" y="1354448"/>
                    <a:pt x="2141951" y="1340285"/>
                  </a:cubicBezTo>
                  <a:lnTo>
                    <a:pt x="2179529" y="1327759"/>
                  </a:lnTo>
                  <a:cubicBezTo>
                    <a:pt x="2196230" y="1315233"/>
                    <a:pt x="2213595" y="1303546"/>
                    <a:pt x="2229633" y="1290181"/>
                  </a:cubicBezTo>
                  <a:cubicBezTo>
                    <a:pt x="2238706" y="1282620"/>
                    <a:pt x="2245463" y="1272506"/>
                    <a:pt x="2254685" y="1265128"/>
                  </a:cubicBezTo>
                  <a:cubicBezTo>
                    <a:pt x="2266440" y="1255723"/>
                    <a:pt x="2279737" y="1248427"/>
                    <a:pt x="2292263" y="1240076"/>
                  </a:cubicBezTo>
                  <a:lnTo>
                    <a:pt x="2455101" y="1252602"/>
                  </a:lnTo>
                  <a:cubicBezTo>
                    <a:pt x="2492755" y="1256025"/>
                    <a:pt x="2532731" y="1251086"/>
                    <a:pt x="2567836" y="1265128"/>
                  </a:cubicBezTo>
                  <a:cubicBezTo>
                    <a:pt x="2580095" y="1270032"/>
                    <a:pt x="2576735" y="1290011"/>
                    <a:pt x="2580362" y="1302707"/>
                  </a:cubicBezTo>
                  <a:cubicBezTo>
                    <a:pt x="2585091" y="1319260"/>
                    <a:pt x="2588159" y="1336258"/>
                    <a:pt x="2592888" y="1352811"/>
                  </a:cubicBezTo>
                  <a:cubicBezTo>
                    <a:pt x="2596515" y="1365507"/>
                    <a:pt x="2602212" y="1377580"/>
                    <a:pt x="2605414" y="1390389"/>
                  </a:cubicBezTo>
                  <a:cubicBezTo>
                    <a:pt x="2610578" y="1411043"/>
                    <a:pt x="2613765" y="1432142"/>
                    <a:pt x="2617940" y="1453019"/>
                  </a:cubicBezTo>
                  <a:cubicBezTo>
                    <a:pt x="2609589" y="1482246"/>
                    <a:pt x="2611126" y="1516383"/>
                    <a:pt x="2592888" y="1540701"/>
                  </a:cubicBezTo>
                  <a:cubicBezTo>
                    <a:pt x="2582559" y="1554473"/>
                    <a:pt x="2559337" y="1548498"/>
                    <a:pt x="2542784" y="1553227"/>
                  </a:cubicBezTo>
                  <a:cubicBezTo>
                    <a:pt x="2530088" y="1556854"/>
                    <a:pt x="2517731" y="1561578"/>
                    <a:pt x="2505205" y="1565753"/>
                  </a:cubicBezTo>
                  <a:cubicBezTo>
                    <a:pt x="2406970" y="1561660"/>
                    <a:pt x="2110855" y="1539261"/>
                    <a:pt x="1991638" y="1565753"/>
                  </a:cubicBezTo>
                  <a:cubicBezTo>
                    <a:pt x="1978749" y="1568617"/>
                    <a:pt x="1983287" y="1590805"/>
                    <a:pt x="1979112" y="1603331"/>
                  </a:cubicBezTo>
                  <a:cubicBezTo>
                    <a:pt x="1983287" y="1686838"/>
                    <a:pt x="1984395" y="1770555"/>
                    <a:pt x="1991638" y="1853852"/>
                  </a:cubicBezTo>
                  <a:cubicBezTo>
                    <a:pt x="1992782" y="1867006"/>
                    <a:pt x="2000962" y="1878621"/>
                    <a:pt x="2004164" y="1891430"/>
                  </a:cubicBezTo>
                  <a:cubicBezTo>
                    <a:pt x="2009328" y="1912084"/>
                    <a:pt x="2006127" y="1935575"/>
                    <a:pt x="2016690" y="1954060"/>
                  </a:cubicBezTo>
                  <a:cubicBezTo>
                    <a:pt x="2024159" y="1967131"/>
                    <a:pt x="2042512" y="1969708"/>
                    <a:pt x="2054268" y="1979112"/>
                  </a:cubicBezTo>
                  <a:cubicBezTo>
                    <a:pt x="2063490" y="1986489"/>
                    <a:pt x="2070099" y="1996787"/>
                    <a:pt x="2079321" y="2004164"/>
                  </a:cubicBezTo>
                  <a:cubicBezTo>
                    <a:pt x="2114011" y="2031915"/>
                    <a:pt x="2114786" y="2028512"/>
                    <a:pt x="2154477" y="2041742"/>
                  </a:cubicBezTo>
                  <a:cubicBezTo>
                    <a:pt x="2150302" y="2079320"/>
                    <a:pt x="2155993" y="2119371"/>
                    <a:pt x="2141951" y="2154476"/>
                  </a:cubicBezTo>
                  <a:cubicBezTo>
                    <a:pt x="2137047" y="2166735"/>
                    <a:pt x="2117182" y="2163800"/>
                    <a:pt x="2104373" y="2167002"/>
                  </a:cubicBezTo>
                  <a:cubicBezTo>
                    <a:pt x="2083718" y="2172166"/>
                    <a:pt x="2062619" y="2175353"/>
                    <a:pt x="2041742" y="2179528"/>
                  </a:cubicBezTo>
                  <a:cubicBezTo>
                    <a:pt x="1990485" y="2230787"/>
                    <a:pt x="2032062" y="2181098"/>
                    <a:pt x="1991638" y="2292263"/>
                  </a:cubicBezTo>
                  <a:cubicBezTo>
                    <a:pt x="1985257" y="2309811"/>
                    <a:pt x="1973942" y="2325204"/>
                    <a:pt x="1966586" y="2342367"/>
                  </a:cubicBezTo>
                  <a:cubicBezTo>
                    <a:pt x="1961385" y="2354503"/>
                    <a:pt x="1963396" y="2370609"/>
                    <a:pt x="1954060" y="2379945"/>
                  </a:cubicBezTo>
                  <a:cubicBezTo>
                    <a:pt x="1932770" y="2401235"/>
                    <a:pt x="1878904" y="2430049"/>
                    <a:pt x="1878904" y="2430049"/>
                  </a:cubicBezTo>
                  <a:cubicBezTo>
                    <a:pt x="1862203" y="2455101"/>
                    <a:pt x="1855730" y="2491740"/>
                    <a:pt x="1828800" y="2505205"/>
                  </a:cubicBezTo>
                  <a:cubicBezTo>
                    <a:pt x="1765231" y="2536990"/>
                    <a:pt x="1794233" y="2519899"/>
                    <a:pt x="1741118" y="2555309"/>
                  </a:cubicBezTo>
                  <a:cubicBezTo>
                    <a:pt x="1732767" y="2567835"/>
                    <a:pt x="1728592" y="2584536"/>
                    <a:pt x="1716066" y="2592887"/>
                  </a:cubicBezTo>
                  <a:cubicBezTo>
                    <a:pt x="1569160" y="2690824"/>
                    <a:pt x="1752165" y="2524366"/>
                    <a:pt x="1628384" y="2630465"/>
                  </a:cubicBezTo>
                  <a:cubicBezTo>
                    <a:pt x="1610451" y="2645837"/>
                    <a:pt x="1594981" y="2663868"/>
                    <a:pt x="1578279" y="2680570"/>
                  </a:cubicBezTo>
                  <a:cubicBezTo>
                    <a:pt x="1565753" y="2693096"/>
                    <a:pt x="1550527" y="2703409"/>
                    <a:pt x="1540701" y="2718148"/>
                  </a:cubicBezTo>
                  <a:cubicBezTo>
                    <a:pt x="1505823" y="2770465"/>
                    <a:pt x="1526294" y="2745081"/>
                    <a:pt x="1478071" y="2793304"/>
                  </a:cubicBezTo>
                  <a:cubicBezTo>
                    <a:pt x="1473896" y="2805830"/>
                    <a:pt x="1471450" y="2819072"/>
                    <a:pt x="1465545" y="2830882"/>
                  </a:cubicBezTo>
                  <a:cubicBezTo>
                    <a:pt x="1458812" y="2844347"/>
                    <a:pt x="1444819" y="2854041"/>
                    <a:pt x="1440493" y="2868460"/>
                  </a:cubicBezTo>
                  <a:cubicBezTo>
                    <a:pt x="1432009" y="2896739"/>
                    <a:pt x="1434606" y="2927374"/>
                    <a:pt x="1427967" y="2956142"/>
                  </a:cubicBezTo>
                  <a:cubicBezTo>
                    <a:pt x="1422029" y="2981873"/>
                    <a:pt x="1402915" y="3031298"/>
                    <a:pt x="1402915" y="3031298"/>
                  </a:cubicBezTo>
                  <a:cubicBezTo>
                    <a:pt x="1415441" y="3035473"/>
                    <a:pt x="1428683" y="3037919"/>
                    <a:pt x="1440493" y="3043824"/>
                  </a:cubicBezTo>
                  <a:cubicBezTo>
                    <a:pt x="1453958" y="3050557"/>
                    <a:pt x="1463061" y="3067721"/>
                    <a:pt x="1478071" y="3068876"/>
                  </a:cubicBezTo>
                  <a:cubicBezTo>
                    <a:pt x="1519909" y="3072094"/>
                    <a:pt x="1561578" y="3060525"/>
                    <a:pt x="1603332" y="3056350"/>
                  </a:cubicBezTo>
                  <a:cubicBezTo>
                    <a:pt x="1615858" y="3047999"/>
                    <a:pt x="1629345" y="3040936"/>
                    <a:pt x="1640910" y="3031298"/>
                  </a:cubicBezTo>
                  <a:cubicBezTo>
                    <a:pt x="1673297" y="3004309"/>
                    <a:pt x="1682120" y="2990414"/>
                    <a:pt x="1703540" y="2956142"/>
                  </a:cubicBezTo>
                  <a:cubicBezTo>
                    <a:pt x="1727602" y="2917643"/>
                    <a:pt x="1744433" y="2897382"/>
                    <a:pt x="1753644" y="2855934"/>
                  </a:cubicBezTo>
                  <a:cubicBezTo>
                    <a:pt x="1759154" y="2831141"/>
                    <a:pt x="1760660" y="2805571"/>
                    <a:pt x="1766170" y="2780778"/>
                  </a:cubicBezTo>
                  <a:cubicBezTo>
                    <a:pt x="1769034" y="2767889"/>
                    <a:pt x="1775069" y="2755896"/>
                    <a:pt x="1778696" y="2743200"/>
                  </a:cubicBezTo>
                  <a:cubicBezTo>
                    <a:pt x="1783425" y="2726647"/>
                    <a:pt x="1779886" y="2706052"/>
                    <a:pt x="1791222" y="2693096"/>
                  </a:cubicBezTo>
                  <a:cubicBezTo>
                    <a:pt x="1874004" y="2598487"/>
                    <a:pt x="1850396" y="2678698"/>
                    <a:pt x="1941534" y="2617939"/>
                  </a:cubicBezTo>
                  <a:cubicBezTo>
                    <a:pt x="1990098" y="2585563"/>
                    <a:pt x="1964830" y="2597648"/>
                    <a:pt x="2016690" y="2580361"/>
                  </a:cubicBezTo>
                  <a:cubicBezTo>
                    <a:pt x="2126473" y="2470578"/>
                    <a:pt x="1987212" y="2604926"/>
                    <a:pt x="2091847" y="2517731"/>
                  </a:cubicBezTo>
                  <a:cubicBezTo>
                    <a:pt x="2105456" y="2506391"/>
                    <a:pt x="2116899" y="2492679"/>
                    <a:pt x="2129425" y="2480153"/>
                  </a:cubicBezTo>
                  <a:cubicBezTo>
                    <a:pt x="2137776" y="2459276"/>
                    <a:pt x="2147865" y="2439014"/>
                    <a:pt x="2154477" y="2417523"/>
                  </a:cubicBezTo>
                  <a:cubicBezTo>
                    <a:pt x="2164603" y="2384615"/>
                    <a:pt x="2168641" y="2349979"/>
                    <a:pt x="2179529" y="2317315"/>
                  </a:cubicBezTo>
                  <a:cubicBezTo>
                    <a:pt x="2183704" y="2304789"/>
                    <a:pt x="2186150" y="2291547"/>
                    <a:pt x="2192055" y="2279737"/>
                  </a:cubicBezTo>
                  <a:cubicBezTo>
                    <a:pt x="2214407" y="2235033"/>
                    <a:pt x="2259067" y="2200198"/>
                    <a:pt x="2292263" y="2167002"/>
                  </a:cubicBezTo>
                  <a:cubicBezTo>
                    <a:pt x="2304789" y="2154476"/>
                    <a:pt x="2320015" y="2144163"/>
                    <a:pt x="2329841" y="2129424"/>
                  </a:cubicBezTo>
                  <a:cubicBezTo>
                    <a:pt x="2362217" y="2080860"/>
                    <a:pt x="2350132" y="2106128"/>
                    <a:pt x="2367419" y="2054268"/>
                  </a:cubicBezTo>
                  <a:cubicBezTo>
                    <a:pt x="2371594" y="1974937"/>
                    <a:pt x="2356583" y="1892202"/>
                    <a:pt x="2379945" y="1816274"/>
                  </a:cubicBezTo>
                  <a:cubicBezTo>
                    <a:pt x="2404909" y="1735140"/>
                    <a:pt x="2458719" y="1730818"/>
                    <a:pt x="2517732" y="1716065"/>
                  </a:cubicBezTo>
                  <a:cubicBezTo>
                    <a:pt x="2589002" y="1644795"/>
                    <a:pt x="2515539" y="1704361"/>
                    <a:pt x="2617940" y="1665961"/>
                  </a:cubicBezTo>
                  <a:cubicBezTo>
                    <a:pt x="2651867" y="1653238"/>
                    <a:pt x="2666513" y="1625484"/>
                    <a:pt x="2693096" y="1603331"/>
                  </a:cubicBezTo>
                  <a:cubicBezTo>
                    <a:pt x="2725472" y="1576351"/>
                    <a:pt x="2730590" y="1578307"/>
                    <a:pt x="2768252" y="1565753"/>
                  </a:cubicBezTo>
                  <a:cubicBezTo>
                    <a:pt x="2840010" y="1493995"/>
                    <a:pt x="2836950" y="1519462"/>
                    <a:pt x="2855934" y="1453019"/>
                  </a:cubicBezTo>
                  <a:cubicBezTo>
                    <a:pt x="2860663" y="1436466"/>
                    <a:pt x="2864285" y="1419616"/>
                    <a:pt x="2868460" y="1402915"/>
                  </a:cubicBezTo>
                  <a:cubicBezTo>
                    <a:pt x="2876811" y="1319408"/>
                    <a:pt x="2883513" y="1235720"/>
                    <a:pt x="2893512" y="1152394"/>
                  </a:cubicBezTo>
                  <a:cubicBezTo>
                    <a:pt x="2896049" y="1131256"/>
                    <a:pt x="2906038" y="1111054"/>
                    <a:pt x="2906038" y="1089764"/>
                  </a:cubicBezTo>
                  <a:cubicBezTo>
                    <a:pt x="2906038" y="1060240"/>
                    <a:pt x="2906716" y="1028489"/>
                    <a:pt x="2893512" y="1002082"/>
                  </a:cubicBezTo>
                  <a:cubicBezTo>
                    <a:pt x="2887607" y="990272"/>
                    <a:pt x="2868460" y="993731"/>
                    <a:pt x="2855934" y="989556"/>
                  </a:cubicBezTo>
                  <a:cubicBezTo>
                    <a:pt x="2843408" y="977030"/>
                    <a:pt x="2828182" y="966717"/>
                    <a:pt x="2818356" y="951978"/>
                  </a:cubicBezTo>
                  <a:cubicBezTo>
                    <a:pt x="2804995" y="931936"/>
                    <a:pt x="2798314" y="896864"/>
                    <a:pt x="2818356" y="876822"/>
                  </a:cubicBezTo>
                  <a:cubicBezTo>
                    <a:pt x="2827692" y="867486"/>
                    <a:pt x="2842790" y="865548"/>
                    <a:pt x="2855934" y="864296"/>
                  </a:cubicBezTo>
                  <a:cubicBezTo>
                    <a:pt x="2930867" y="857160"/>
                    <a:pt x="3006247" y="855945"/>
                    <a:pt x="3081403" y="851770"/>
                  </a:cubicBezTo>
                  <a:cubicBezTo>
                    <a:pt x="3098104" y="847595"/>
                    <a:pt x="3115684" y="846026"/>
                    <a:pt x="3131507" y="839244"/>
                  </a:cubicBezTo>
                  <a:cubicBezTo>
                    <a:pt x="3145344" y="833314"/>
                    <a:pt x="3156014" y="821660"/>
                    <a:pt x="3169085" y="814191"/>
                  </a:cubicBezTo>
                  <a:cubicBezTo>
                    <a:pt x="3185297" y="804927"/>
                    <a:pt x="3202977" y="798403"/>
                    <a:pt x="3219189" y="789139"/>
                  </a:cubicBezTo>
                  <a:cubicBezTo>
                    <a:pt x="3241398" y="776448"/>
                    <a:pt x="3281636" y="742640"/>
                    <a:pt x="3306871" y="739035"/>
                  </a:cubicBezTo>
                  <a:cubicBezTo>
                    <a:pt x="3377260" y="728979"/>
                    <a:pt x="3448833" y="730684"/>
                    <a:pt x="3519814" y="726509"/>
                  </a:cubicBezTo>
                  <a:cubicBezTo>
                    <a:pt x="3534533" y="549881"/>
                    <a:pt x="3516441" y="623895"/>
                    <a:pt x="3557392" y="501041"/>
                  </a:cubicBezTo>
                  <a:lnTo>
                    <a:pt x="3557392" y="501041"/>
                  </a:lnTo>
                  <a:cubicBezTo>
                    <a:pt x="3561567" y="480164"/>
                    <a:pt x="3562443" y="458346"/>
                    <a:pt x="3569918" y="438411"/>
                  </a:cubicBezTo>
                  <a:cubicBezTo>
                    <a:pt x="3575204" y="424315"/>
                    <a:pt x="3588237" y="414298"/>
                    <a:pt x="3594970" y="400833"/>
                  </a:cubicBezTo>
                  <a:cubicBezTo>
                    <a:pt x="3627492" y="335789"/>
                    <a:pt x="3583615" y="387137"/>
                    <a:pt x="3632548" y="338202"/>
                  </a:cubicBezTo>
                  <a:cubicBezTo>
                    <a:pt x="3636723" y="325676"/>
                    <a:pt x="3642712" y="313615"/>
                    <a:pt x="3645074" y="300624"/>
                  </a:cubicBezTo>
                  <a:cubicBezTo>
                    <a:pt x="3651096" y="267504"/>
                    <a:pt x="3648743" y="232892"/>
                    <a:pt x="3657600" y="200416"/>
                  </a:cubicBezTo>
                  <a:cubicBezTo>
                    <a:pt x="3661561" y="185892"/>
                    <a:pt x="3676538" y="176595"/>
                    <a:pt x="3682652" y="162838"/>
                  </a:cubicBezTo>
                  <a:cubicBezTo>
                    <a:pt x="3693377" y="138707"/>
                    <a:pt x="3691860" y="108808"/>
                    <a:pt x="3707704" y="87682"/>
                  </a:cubicBezTo>
                  <a:cubicBezTo>
                    <a:pt x="3755911" y="23406"/>
                    <a:pt x="3730520" y="52340"/>
                    <a:pt x="3782860" y="0"/>
                  </a:cubicBezTo>
                  <a:cubicBezTo>
                    <a:pt x="3828789" y="8351"/>
                    <a:pt x="3875001" y="15271"/>
                    <a:pt x="3920647" y="25052"/>
                  </a:cubicBezTo>
                  <a:cubicBezTo>
                    <a:pt x="3933557" y="27819"/>
                    <a:pt x="3947915" y="29330"/>
                    <a:pt x="3958225" y="37578"/>
                  </a:cubicBezTo>
                  <a:cubicBezTo>
                    <a:pt x="3976744" y="52393"/>
                    <a:pt x="4006073" y="123120"/>
                    <a:pt x="4008329" y="137786"/>
                  </a:cubicBezTo>
                  <a:cubicBezTo>
                    <a:pt x="4013408" y="170800"/>
                    <a:pt x="4008329" y="204591"/>
                    <a:pt x="4008329" y="237994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0" name="Conector reto 9"/>
            <p:cNvCxnSpPr/>
            <p:nvPr/>
          </p:nvCxnSpPr>
          <p:spPr>
            <a:xfrm flipV="1">
              <a:off x="7668186" y="1988840"/>
              <a:ext cx="228014" cy="360040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flipV="1">
              <a:off x="7896200" y="1700808"/>
              <a:ext cx="504056" cy="288032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flipV="1">
              <a:off x="8400256" y="1052736"/>
              <a:ext cx="288032" cy="648072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flipV="1">
              <a:off x="8688288" y="381776"/>
              <a:ext cx="936104" cy="670960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flipH="1">
              <a:off x="7392144" y="2348880"/>
              <a:ext cx="276043" cy="288032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flipH="1">
              <a:off x="7320136" y="2636912"/>
              <a:ext cx="72008" cy="360040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>
              <a:off x="7320136" y="2996952"/>
              <a:ext cx="36004" cy="144016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>
              <a:off x="7356140" y="3140968"/>
              <a:ext cx="426053" cy="288032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>
              <a:off x="7782193" y="3429000"/>
              <a:ext cx="186015" cy="72008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7968208" y="3501008"/>
              <a:ext cx="1188132" cy="144016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CaixaDeTexto 39"/>
          <p:cNvSpPr txBox="1"/>
          <p:nvPr/>
        </p:nvSpPr>
        <p:spPr>
          <a:xfrm>
            <a:off x="3791744" y="4077072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8148228" y="699494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9674696" y="3451888"/>
            <a:ext cx="309736" cy="36004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9984432" y="3811928"/>
            <a:ext cx="0" cy="265144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9984432" y="4077072"/>
            <a:ext cx="0" cy="200055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9984432" y="4277127"/>
            <a:ext cx="72008" cy="100027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10056440" y="4377154"/>
            <a:ext cx="288032" cy="100028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10344472" y="4477182"/>
            <a:ext cx="288032" cy="31997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>
            <a:off x="9156340" y="3811928"/>
            <a:ext cx="673224" cy="193136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 flipH="1" flipV="1">
            <a:off x="9912424" y="4427168"/>
            <a:ext cx="360040" cy="51400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 flipH="1" flipV="1">
            <a:off x="9829564" y="3944500"/>
            <a:ext cx="82860" cy="48266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3"/>
          <p:cNvSpPr txBox="1"/>
          <p:nvPr/>
        </p:nvSpPr>
        <p:spPr>
          <a:xfrm>
            <a:off x="8421960" y="3933056"/>
            <a:ext cx="1490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PORTOFER</a:t>
            </a:r>
            <a:endParaRPr lang="pt-BR" sz="2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CaixaDeTexto 54"/>
          <p:cNvSpPr txBox="1">
            <a:spLocks/>
          </p:cNvSpPr>
          <p:nvPr/>
        </p:nvSpPr>
        <p:spPr>
          <a:xfrm>
            <a:off x="8567996" y="1878725"/>
            <a:ext cx="648072" cy="195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SP-055</a:t>
            </a:r>
            <a:endParaRPr lang="pt-B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aixaDeTexto 55"/>
          <p:cNvSpPr txBox="1">
            <a:spLocks/>
          </p:cNvSpPr>
          <p:nvPr/>
        </p:nvSpPr>
        <p:spPr>
          <a:xfrm>
            <a:off x="10365680" y="4242296"/>
            <a:ext cx="648072" cy="195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SP-055</a:t>
            </a:r>
            <a:endParaRPr lang="pt-B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8760296" y="2060848"/>
            <a:ext cx="914400" cy="139104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8400256" y="1867712"/>
            <a:ext cx="360040" cy="193136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90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336" y="1123837"/>
            <a:ext cx="3168352" cy="4601183"/>
          </a:xfrm>
        </p:spPr>
        <p:txBody>
          <a:bodyPr/>
          <a:lstStyle/>
          <a:p>
            <a:r>
              <a:rPr lang="pt-BR" dirty="0" smtClean="0"/>
              <a:t>Ligações 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Rodoviárias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48680"/>
            <a:ext cx="7931244" cy="57115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684422" y="2204864"/>
            <a:ext cx="398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Rodovia dos Imigrantes (SP 160)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10072" y="3035108"/>
            <a:ext cx="315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Via Anchieta (SP 150)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576460" y="1469236"/>
            <a:ext cx="406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Con. 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Domênico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Rangoni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(SP 055)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>
            <a:spLocks/>
          </p:cNvSpPr>
          <p:nvPr/>
        </p:nvSpPr>
        <p:spPr>
          <a:xfrm>
            <a:off x="8606633" y="1891604"/>
            <a:ext cx="482848" cy="180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SP-055</a:t>
            </a:r>
            <a:endParaRPr lang="pt-BR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>
            <a:spLocks/>
          </p:cNvSpPr>
          <p:nvPr/>
        </p:nvSpPr>
        <p:spPr>
          <a:xfrm>
            <a:off x="10404317" y="4255175"/>
            <a:ext cx="482848" cy="180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SP-055</a:t>
            </a:r>
            <a:endParaRPr lang="pt-BR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647727" y="4253444"/>
            <a:ext cx="406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Pe. Manoel da Nóbrega (SP 055)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Anchieta Imigrantes </a:t>
            </a:r>
            <a:r>
              <a:rPr lang="pt-BR" dirty="0" smtClean="0"/>
              <a:t>(SAI)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03712" y="1491014"/>
            <a:ext cx="8106086" cy="4896544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35 </a:t>
            </a:r>
            <a:r>
              <a:rPr lang="pt-B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milhões de viagens/ano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sz="18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176,8 </a:t>
            </a:r>
            <a:r>
              <a:rPr lang="pt-B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km</a:t>
            </a:r>
            <a:r>
              <a:rPr 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de extensão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155 </a:t>
            </a:r>
            <a:r>
              <a:rPr lang="pt-B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Câmeras de monitoramento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297</a:t>
            </a:r>
            <a:r>
              <a:rPr lang="pt-B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 Telefones de emergência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pt-B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 Bases de Atendimento ao Usuário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43</a:t>
            </a:r>
            <a:r>
              <a:rPr lang="pt-B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 veículos </a:t>
            </a:r>
            <a:r>
              <a:rPr lang="pt-B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operacionais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316 mil </a:t>
            </a:r>
            <a:r>
              <a:rPr lang="pt-B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atendimentos </a:t>
            </a:r>
            <a:r>
              <a:rPr lang="pt-B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por ano</a:t>
            </a:r>
            <a:endParaRPr lang="pt-B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980728"/>
            <a:ext cx="352425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503712" y="592554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Principal ligação entre a RMSP,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Porto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Santos,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Polo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Petroquímico de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Cubatão e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Baixada Santista</a:t>
            </a:r>
          </a:p>
        </p:txBody>
      </p:sp>
    </p:spTree>
    <p:extLst>
      <p:ext uri="{BB962C8B-B14F-4D97-AF65-F5344CB8AC3E}">
        <p14:creationId xmlns:p14="http://schemas.microsoft.com/office/powerpoint/2010/main" val="26096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Melhorias </a:t>
            </a:r>
            <a:r>
              <a:rPr lang="pt-BR" dirty="0" smtClean="0"/>
              <a:t>nos acessos à baixada Santista</a:t>
            </a:r>
            <a:endParaRPr lang="pt-BR" dirty="0"/>
          </a:p>
        </p:txBody>
      </p:sp>
      <p:pic>
        <p:nvPicPr>
          <p:cNvPr id="5" name="Picture 4" descr="C:\Users\elizabeth\Desktop\MAPA TREVO release.jpg"/>
          <p:cNvPicPr>
            <a:picLocks noChangeAspect="1" noChangeArrowheads="1"/>
          </p:cNvPicPr>
          <p:nvPr/>
        </p:nvPicPr>
        <p:blipFill>
          <a:blip r:embed="rId2" cstate="print"/>
          <a:srcRect l="14883" t="26755" r="14917" b="9738"/>
          <a:stretch>
            <a:fillRect/>
          </a:stretch>
        </p:blipFill>
        <p:spPr bwMode="auto">
          <a:xfrm>
            <a:off x="5052392" y="2204864"/>
            <a:ext cx="5184576" cy="3744416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8868816" y="764704"/>
            <a:ext cx="3275856" cy="17004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RODOVIA CÔNEGO DOMENICO RANGONI</a:t>
            </a:r>
          </a:p>
          <a:p>
            <a:pPr algn="ctr"/>
            <a:endParaRPr lang="pt-BR" sz="10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Construção de 3</a:t>
            </a:r>
            <a:r>
              <a:rPr lang="pt-BR" sz="11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faixas, nos dois sentidos, entre os </a:t>
            </a:r>
            <a:r>
              <a:rPr lang="pt-BR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262 e 270</a:t>
            </a:r>
          </a:p>
          <a:p>
            <a:pPr>
              <a:buFont typeface="Arial" pitchFamily="34" charset="0"/>
              <a:buChar char="•"/>
            </a:pPr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Remodelação do Trevo que interliga as Rodovias  Cônego Domenico </a:t>
            </a:r>
            <a:r>
              <a:rPr lang="pt-BR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Rangoni</a:t>
            </a:r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Rio-Santos</a:t>
            </a:r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(BR-101)</a:t>
            </a:r>
          </a:p>
          <a:p>
            <a:r>
              <a:rPr lang="pt-B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 concluídas em out/2014</a:t>
            </a:r>
            <a:endParaRPr lang="pt-BR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739101" y="764704"/>
            <a:ext cx="3096344" cy="15311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ANEL VIÁRIO DE CUBATÃO</a:t>
            </a:r>
          </a:p>
          <a:p>
            <a:pPr algn="ctr"/>
            <a:endParaRPr lang="pt-BR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Remodelação do trevo de Cubatão com implantação de Anel Viário interligando as rodovias Anchieta (SP 150), Cônego Domenico </a:t>
            </a:r>
            <a:r>
              <a:rPr lang="pt-BR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Rangoni</a:t>
            </a:r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(SP 55), Imigrantes (SP 160) e Padre Manoel da Nóbrega (SP 55)</a:t>
            </a:r>
          </a:p>
          <a:p>
            <a:pPr>
              <a:buFont typeface="Arial" pitchFamily="34" charset="0"/>
              <a:buChar char="•"/>
            </a:pPr>
            <a:r>
              <a:rPr lang="pt-B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 concluídas em out/2014</a:t>
            </a:r>
            <a:endParaRPr lang="pt-BR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326325" y="777583"/>
            <a:ext cx="2376264" cy="15234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RODOVIA PADRE MANOEL DA NÓBREGA</a:t>
            </a:r>
          </a:p>
          <a:p>
            <a:pPr algn="ctr"/>
            <a:endParaRPr lang="pt-BR" sz="10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10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Construção de 3ª faixa, nos dois sentidos, entre os </a:t>
            </a:r>
            <a:r>
              <a:rPr lang="pt-BR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274 e 292  </a:t>
            </a:r>
          </a:p>
          <a:p>
            <a:r>
              <a:rPr lang="pt-B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 em andamento: 15%</a:t>
            </a:r>
          </a:p>
          <a:p>
            <a:r>
              <a:rPr lang="pt-B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Previsão de conclusão: dez/2016</a:t>
            </a:r>
            <a:endParaRPr lang="pt-BR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 descr="artes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16381" y="5877272"/>
            <a:ext cx="2150640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7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Melhorias </a:t>
            </a:r>
            <a:r>
              <a:rPr lang="pt-BR" dirty="0"/>
              <a:t>nos acessos à baixada Santista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93" y="739703"/>
            <a:ext cx="8282747" cy="535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artes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6360" y="5877272"/>
            <a:ext cx="2150640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1969</TotalTime>
  <Words>464</Words>
  <Application>Microsoft Office PowerPoint</Application>
  <PresentationFormat>Personalizar</PresentationFormat>
  <Paragraphs>100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Tema1</vt:lpstr>
      <vt:lpstr>Melhoria dos acessos rodoviários à baixada santista</vt:lpstr>
      <vt:lpstr>Baixada Santista</vt:lpstr>
      <vt:lpstr>Baixada Santista</vt:lpstr>
      <vt:lpstr>Principais polos de geração e atração de cargas</vt:lpstr>
      <vt:lpstr>Acessos ferroviários</vt:lpstr>
      <vt:lpstr>Ligações  Rodoviárias</vt:lpstr>
      <vt:lpstr>Sistema Anchieta Imigrantes (SAI)</vt:lpstr>
      <vt:lpstr>Melhorias nos acessos à baixada Santista</vt:lpstr>
      <vt:lpstr>Melhorias nos acessos à baixada Santista</vt:lpstr>
      <vt:lpstr>Melhorias nos acessos à baixada Santista</vt:lpstr>
      <vt:lpstr>Apresentação do PowerPoint</vt:lpstr>
      <vt:lpstr>Melhorias nos acessos à baixada Santista</vt:lpstr>
      <vt:lpstr>Melhorias nos acessos à baixada Santista</vt:lpstr>
      <vt:lpstr>Investimentos do Governo de São Paulo nas rodovias da baixada santista</vt:lpstr>
      <vt:lpstr>Muito obrigado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Laurence Casagrande Lourenço</dc:creator>
  <cp:lastModifiedBy>Rita Rocha Fukuhara de Carvalho</cp:lastModifiedBy>
  <cp:revision>37</cp:revision>
  <dcterms:created xsi:type="dcterms:W3CDTF">2015-08-13T20:30:44Z</dcterms:created>
  <dcterms:modified xsi:type="dcterms:W3CDTF">2015-08-18T13:22:49Z</dcterms:modified>
</cp:coreProperties>
</file>