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492" r:id="rId2"/>
    <p:sldId id="548" r:id="rId3"/>
    <p:sldId id="583" r:id="rId4"/>
    <p:sldId id="594" r:id="rId5"/>
    <p:sldId id="598" r:id="rId6"/>
    <p:sldId id="601" r:id="rId7"/>
    <p:sldId id="599" r:id="rId8"/>
    <p:sldId id="436" r:id="rId9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9E00"/>
    <a:srgbClr val="DEA900"/>
    <a:srgbClr val="E6AF00"/>
    <a:srgbClr val="EBF6F9"/>
    <a:srgbClr val="2D4F2B"/>
    <a:srgbClr val="0000FF"/>
    <a:srgbClr val="FF0000"/>
    <a:srgbClr val="FFFF00"/>
    <a:srgbClr val="4F81B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05" autoAdjust="0"/>
    <p:restoredTop sz="94660"/>
  </p:normalViewPr>
  <p:slideViewPr>
    <p:cSldViewPr>
      <p:cViewPr varScale="1">
        <p:scale>
          <a:sx n="88" d="100"/>
          <a:sy n="8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2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1E7147-2369-4697-841C-5C6A8874F807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F8DEDC1-3448-44AA-8681-0BCBD17430BD}">
      <dgm:prSet phldrT="[Texto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pt-BR" b="1" dirty="0" smtClean="0"/>
            <a:t>Segurança no trânsito em rodovias federais</a:t>
          </a:r>
          <a:endParaRPr lang="pt-BR" b="1" dirty="0"/>
        </a:p>
      </dgm:t>
    </dgm:pt>
    <dgm:pt modelId="{BD0BF7A6-ED0B-4896-8D28-15642E49EB4B}" type="parTrans" cxnId="{255D67FB-71C2-42CA-AB90-A720B45FCA95}">
      <dgm:prSet/>
      <dgm:spPr/>
      <dgm:t>
        <a:bodyPr/>
        <a:lstStyle/>
        <a:p>
          <a:endParaRPr lang="pt-BR"/>
        </a:p>
      </dgm:t>
    </dgm:pt>
    <dgm:pt modelId="{EBF123CF-1419-4B09-A536-22C4CBA44E6B}" type="sibTrans" cxnId="{255D67FB-71C2-42CA-AB90-A720B45FCA95}">
      <dgm:prSet/>
      <dgm:spPr/>
      <dgm:t>
        <a:bodyPr/>
        <a:lstStyle/>
        <a:p>
          <a:endParaRPr lang="pt-BR"/>
        </a:p>
      </dgm:t>
    </dgm:pt>
    <dgm:pt modelId="{B7D3C990-7B8D-4AC5-8E2B-44EE77F4BBCC}">
      <dgm:prSet phldrT="[Texto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pt-BR" b="1" dirty="0" smtClean="0">
              <a:latin typeface="Calibri" pitchFamily="34" charset="0"/>
            </a:rPr>
            <a:t>Ministério da Justiça</a:t>
          </a:r>
          <a:endParaRPr lang="pt-BR" dirty="0"/>
        </a:p>
      </dgm:t>
    </dgm:pt>
    <dgm:pt modelId="{7AFBF6D7-6D9E-4041-B77E-F2DCB06BA76E}" type="parTrans" cxnId="{AC154D2B-70AD-4BD7-B34E-A23139E3BC3A}">
      <dgm:prSet/>
      <dgm:spPr>
        <a:solidFill>
          <a:schemeClr val="bg2">
            <a:lumMod val="25000"/>
          </a:schemeClr>
        </a:solidFill>
      </dgm:spPr>
      <dgm:t>
        <a:bodyPr/>
        <a:lstStyle/>
        <a:p>
          <a:endParaRPr lang="pt-BR"/>
        </a:p>
      </dgm:t>
    </dgm:pt>
    <dgm:pt modelId="{5919002D-C3F1-424F-8711-3D5EA157EEBE}" type="sibTrans" cxnId="{AC154D2B-70AD-4BD7-B34E-A23139E3BC3A}">
      <dgm:prSet/>
      <dgm:spPr/>
      <dgm:t>
        <a:bodyPr/>
        <a:lstStyle/>
        <a:p>
          <a:endParaRPr lang="pt-BR"/>
        </a:p>
      </dgm:t>
    </dgm:pt>
    <dgm:pt modelId="{BB2BF5A6-CF1A-47A5-807B-FF69BDCAC932}">
      <dgm:prSet phldrT="[Texto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pt-BR" b="1" dirty="0" smtClean="0">
              <a:latin typeface="Calibri" pitchFamily="34" charset="0"/>
            </a:rPr>
            <a:t>Ministério dos Transportes</a:t>
          </a:r>
          <a:endParaRPr lang="pt-BR" b="1" dirty="0">
            <a:latin typeface="Calibri" pitchFamily="34" charset="0"/>
          </a:endParaRPr>
        </a:p>
      </dgm:t>
    </dgm:pt>
    <dgm:pt modelId="{1913C49C-AE4A-4BC8-8868-5818A38BDC9A}" type="parTrans" cxnId="{C7DAC204-87AA-4796-93AD-CEC6B7CA2BA7}">
      <dgm:prSet/>
      <dgm:spPr>
        <a:solidFill>
          <a:schemeClr val="bg2">
            <a:lumMod val="25000"/>
          </a:schemeClr>
        </a:solidFill>
      </dgm:spPr>
      <dgm:t>
        <a:bodyPr/>
        <a:lstStyle/>
        <a:p>
          <a:endParaRPr lang="pt-BR"/>
        </a:p>
      </dgm:t>
    </dgm:pt>
    <dgm:pt modelId="{08FBE791-9ADA-46B7-8FDC-6F0B3D6B6E3B}" type="sibTrans" cxnId="{C7DAC204-87AA-4796-93AD-CEC6B7CA2BA7}">
      <dgm:prSet/>
      <dgm:spPr/>
      <dgm:t>
        <a:bodyPr/>
        <a:lstStyle/>
        <a:p>
          <a:endParaRPr lang="pt-BR"/>
        </a:p>
      </dgm:t>
    </dgm:pt>
    <dgm:pt modelId="{30B98A66-7C8B-4169-BBC2-37FDE0C93AA2}">
      <dgm:prSet phldrT="[Texto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pt-BR" b="1" dirty="0" smtClean="0">
              <a:latin typeface="Calibri" pitchFamily="34" charset="0"/>
            </a:rPr>
            <a:t>Ministério das Cidades</a:t>
          </a:r>
          <a:endParaRPr lang="pt-BR" dirty="0"/>
        </a:p>
      </dgm:t>
    </dgm:pt>
    <dgm:pt modelId="{3B544F05-6616-4673-97FA-0A043EE713BA}" type="parTrans" cxnId="{EB3C43C5-EB5E-4DB7-940F-572C87A7D31B}">
      <dgm:prSet/>
      <dgm:spPr>
        <a:solidFill>
          <a:schemeClr val="bg2">
            <a:lumMod val="25000"/>
          </a:schemeClr>
        </a:solidFill>
      </dgm:spPr>
      <dgm:t>
        <a:bodyPr/>
        <a:lstStyle/>
        <a:p>
          <a:endParaRPr lang="pt-BR"/>
        </a:p>
      </dgm:t>
    </dgm:pt>
    <dgm:pt modelId="{CC59487E-0664-42EB-BB88-AC41F210704D}" type="sibTrans" cxnId="{EB3C43C5-EB5E-4DB7-940F-572C87A7D31B}">
      <dgm:prSet/>
      <dgm:spPr/>
      <dgm:t>
        <a:bodyPr/>
        <a:lstStyle/>
        <a:p>
          <a:endParaRPr lang="pt-BR"/>
        </a:p>
      </dgm:t>
    </dgm:pt>
    <dgm:pt modelId="{99839DC7-F22A-4512-BF8C-DB475D1FBFBD}" type="pres">
      <dgm:prSet presAssocID="{511E7147-2369-4697-841C-5C6A8874F80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027BB59-EB8C-46FE-A317-A7C2E3D21AA8}" type="pres">
      <dgm:prSet presAssocID="{8F8DEDC1-3448-44AA-8681-0BCBD17430BD}" presName="centerShape" presStyleLbl="node0" presStyleIdx="0" presStyleCnt="1" custScaleX="139756" custScaleY="111166"/>
      <dgm:spPr/>
      <dgm:t>
        <a:bodyPr/>
        <a:lstStyle/>
        <a:p>
          <a:endParaRPr lang="pt-BR"/>
        </a:p>
      </dgm:t>
    </dgm:pt>
    <dgm:pt modelId="{B358F50F-A7B8-4865-866C-7EF1DF5AB5DA}" type="pres">
      <dgm:prSet presAssocID="{7AFBF6D7-6D9E-4041-B77E-F2DCB06BA76E}" presName="parTrans" presStyleLbl="bgSibTrans2D1" presStyleIdx="0" presStyleCnt="3" custLinFactNeighborX="-3588" custLinFactNeighborY="-3364"/>
      <dgm:spPr/>
      <dgm:t>
        <a:bodyPr/>
        <a:lstStyle/>
        <a:p>
          <a:endParaRPr lang="pt-BR"/>
        </a:p>
      </dgm:t>
    </dgm:pt>
    <dgm:pt modelId="{902A4389-7F23-4E3D-AC9B-8D9E04040954}" type="pres">
      <dgm:prSet presAssocID="{B7D3C990-7B8D-4AC5-8E2B-44EE77F4BBCC}" presName="node" presStyleLbl="node1" presStyleIdx="0" presStyleCnt="3" custScaleX="71292" custScaleY="7539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85CBAF4-94B7-4742-99F8-9DA185466974}" type="pres">
      <dgm:prSet presAssocID="{1913C49C-AE4A-4BC8-8868-5818A38BDC9A}" presName="parTrans" presStyleLbl="bgSibTrans2D1" presStyleIdx="1" presStyleCnt="3" custLinFactNeighborX="-3259" custLinFactNeighborY="-3364"/>
      <dgm:spPr/>
      <dgm:t>
        <a:bodyPr/>
        <a:lstStyle/>
        <a:p>
          <a:endParaRPr lang="pt-BR"/>
        </a:p>
      </dgm:t>
    </dgm:pt>
    <dgm:pt modelId="{9BF93308-CAC6-48E3-84CB-01937521EB62}" type="pres">
      <dgm:prSet presAssocID="{BB2BF5A6-CF1A-47A5-807B-FF69BDCAC932}" presName="node" presStyleLbl="node1" presStyleIdx="1" presStyleCnt="3" custScaleX="71292" custScaleY="75394" custRadScaleRad="100022" custRadScaleInc="-200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B4D93BD-AC59-464A-9A02-BA4086BBC76C}" type="pres">
      <dgm:prSet presAssocID="{3B544F05-6616-4673-97FA-0A043EE713BA}" presName="parTrans" presStyleLbl="bgSibTrans2D1" presStyleIdx="2" presStyleCnt="3" custLinFactNeighborX="-3588" custLinFactNeighborY="-3364"/>
      <dgm:spPr/>
      <dgm:t>
        <a:bodyPr/>
        <a:lstStyle/>
        <a:p>
          <a:endParaRPr lang="pt-BR"/>
        </a:p>
      </dgm:t>
    </dgm:pt>
    <dgm:pt modelId="{6657B7C9-1C61-4432-B86E-87F160086C6C}" type="pres">
      <dgm:prSet presAssocID="{30B98A66-7C8B-4169-BBC2-37FDE0C93AA2}" presName="node" presStyleLbl="node1" presStyleIdx="2" presStyleCnt="3" custScaleX="71292" custScaleY="7539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13F7078-54B7-452B-A697-382927AF8E16}" type="presOf" srcId="{B7D3C990-7B8D-4AC5-8E2B-44EE77F4BBCC}" destId="{902A4389-7F23-4E3D-AC9B-8D9E04040954}" srcOrd="0" destOrd="0" presId="urn:microsoft.com/office/officeart/2005/8/layout/radial4"/>
    <dgm:cxn modelId="{C85AF3D7-722E-4D28-B76F-BCA7CF937484}" type="presOf" srcId="{BB2BF5A6-CF1A-47A5-807B-FF69BDCAC932}" destId="{9BF93308-CAC6-48E3-84CB-01937521EB62}" srcOrd="0" destOrd="0" presId="urn:microsoft.com/office/officeart/2005/8/layout/radial4"/>
    <dgm:cxn modelId="{AC154D2B-70AD-4BD7-B34E-A23139E3BC3A}" srcId="{8F8DEDC1-3448-44AA-8681-0BCBD17430BD}" destId="{B7D3C990-7B8D-4AC5-8E2B-44EE77F4BBCC}" srcOrd="0" destOrd="0" parTransId="{7AFBF6D7-6D9E-4041-B77E-F2DCB06BA76E}" sibTransId="{5919002D-C3F1-424F-8711-3D5EA157EEBE}"/>
    <dgm:cxn modelId="{71B9C634-7252-47E4-89E8-011C7EA852DB}" type="presOf" srcId="{30B98A66-7C8B-4169-BBC2-37FDE0C93AA2}" destId="{6657B7C9-1C61-4432-B86E-87F160086C6C}" srcOrd="0" destOrd="0" presId="urn:microsoft.com/office/officeart/2005/8/layout/radial4"/>
    <dgm:cxn modelId="{4CACDB02-533E-4552-938D-EBC7C088D4F2}" type="presOf" srcId="{3B544F05-6616-4673-97FA-0A043EE713BA}" destId="{6B4D93BD-AC59-464A-9A02-BA4086BBC76C}" srcOrd="0" destOrd="0" presId="urn:microsoft.com/office/officeart/2005/8/layout/radial4"/>
    <dgm:cxn modelId="{255D67FB-71C2-42CA-AB90-A720B45FCA95}" srcId="{511E7147-2369-4697-841C-5C6A8874F807}" destId="{8F8DEDC1-3448-44AA-8681-0BCBD17430BD}" srcOrd="0" destOrd="0" parTransId="{BD0BF7A6-ED0B-4896-8D28-15642E49EB4B}" sibTransId="{EBF123CF-1419-4B09-A536-22C4CBA44E6B}"/>
    <dgm:cxn modelId="{C7DAC204-87AA-4796-93AD-CEC6B7CA2BA7}" srcId="{8F8DEDC1-3448-44AA-8681-0BCBD17430BD}" destId="{BB2BF5A6-CF1A-47A5-807B-FF69BDCAC932}" srcOrd="1" destOrd="0" parTransId="{1913C49C-AE4A-4BC8-8868-5818A38BDC9A}" sibTransId="{08FBE791-9ADA-46B7-8FDC-6F0B3D6B6E3B}"/>
    <dgm:cxn modelId="{BC1099B0-C819-40A1-ABA6-036EAEF83540}" type="presOf" srcId="{511E7147-2369-4697-841C-5C6A8874F807}" destId="{99839DC7-F22A-4512-BF8C-DB475D1FBFBD}" srcOrd="0" destOrd="0" presId="urn:microsoft.com/office/officeart/2005/8/layout/radial4"/>
    <dgm:cxn modelId="{7EDDAE3B-B710-43D0-9BF2-DB2CAD1BBE2E}" type="presOf" srcId="{8F8DEDC1-3448-44AA-8681-0BCBD17430BD}" destId="{2027BB59-EB8C-46FE-A317-A7C2E3D21AA8}" srcOrd="0" destOrd="0" presId="urn:microsoft.com/office/officeart/2005/8/layout/radial4"/>
    <dgm:cxn modelId="{EB3C43C5-EB5E-4DB7-940F-572C87A7D31B}" srcId="{8F8DEDC1-3448-44AA-8681-0BCBD17430BD}" destId="{30B98A66-7C8B-4169-BBC2-37FDE0C93AA2}" srcOrd="2" destOrd="0" parTransId="{3B544F05-6616-4673-97FA-0A043EE713BA}" sibTransId="{CC59487E-0664-42EB-BB88-AC41F210704D}"/>
    <dgm:cxn modelId="{840B36C1-BBC9-419C-BAE3-5EFF72871BCD}" type="presOf" srcId="{7AFBF6D7-6D9E-4041-B77E-F2DCB06BA76E}" destId="{B358F50F-A7B8-4865-866C-7EF1DF5AB5DA}" srcOrd="0" destOrd="0" presId="urn:microsoft.com/office/officeart/2005/8/layout/radial4"/>
    <dgm:cxn modelId="{38C0462C-F708-4D6C-B063-8120E84177D9}" type="presOf" srcId="{1913C49C-AE4A-4BC8-8868-5818A38BDC9A}" destId="{885CBAF4-94B7-4742-99F8-9DA185466974}" srcOrd="0" destOrd="0" presId="urn:microsoft.com/office/officeart/2005/8/layout/radial4"/>
    <dgm:cxn modelId="{7FC37E8F-A01D-4F1E-9D68-28213B4222C6}" type="presParOf" srcId="{99839DC7-F22A-4512-BF8C-DB475D1FBFBD}" destId="{2027BB59-EB8C-46FE-A317-A7C2E3D21AA8}" srcOrd="0" destOrd="0" presId="urn:microsoft.com/office/officeart/2005/8/layout/radial4"/>
    <dgm:cxn modelId="{14B0C832-A468-4E54-9DF5-2B87A246DA57}" type="presParOf" srcId="{99839DC7-F22A-4512-BF8C-DB475D1FBFBD}" destId="{B358F50F-A7B8-4865-866C-7EF1DF5AB5DA}" srcOrd="1" destOrd="0" presId="urn:microsoft.com/office/officeart/2005/8/layout/radial4"/>
    <dgm:cxn modelId="{75D78CBE-0669-4E4A-8B61-F26E587E6148}" type="presParOf" srcId="{99839DC7-F22A-4512-BF8C-DB475D1FBFBD}" destId="{902A4389-7F23-4E3D-AC9B-8D9E04040954}" srcOrd="2" destOrd="0" presId="urn:microsoft.com/office/officeart/2005/8/layout/radial4"/>
    <dgm:cxn modelId="{6DA6808E-1C67-450A-B9CD-2426204929D4}" type="presParOf" srcId="{99839DC7-F22A-4512-BF8C-DB475D1FBFBD}" destId="{885CBAF4-94B7-4742-99F8-9DA185466974}" srcOrd="3" destOrd="0" presId="urn:microsoft.com/office/officeart/2005/8/layout/radial4"/>
    <dgm:cxn modelId="{E67B55DB-48AC-42C3-9B01-5B8F356A39C6}" type="presParOf" srcId="{99839DC7-F22A-4512-BF8C-DB475D1FBFBD}" destId="{9BF93308-CAC6-48E3-84CB-01937521EB62}" srcOrd="4" destOrd="0" presId="urn:microsoft.com/office/officeart/2005/8/layout/radial4"/>
    <dgm:cxn modelId="{53D8AE57-BA8F-4FA2-A26B-607CD3A79754}" type="presParOf" srcId="{99839DC7-F22A-4512-BF8C-DB475D1FBFBD}" destId="{6B4D93BD-AC59-464A-9A02-BA4086BBC76C}" srcOrd="5" destOrd="0" presId="urn:microsoft.com/office/officeart/2005/8/layout/radial4"/>
    <dgm:cxn modelId="{3B24A90F-B15E-461E-BD71-EF43192347D0}" type="presParOf" srcId="{99839DC7-F22A-4512-BF8C-DB475D1FBFBD}" destId="{6657B7C9-1C61-4432-B86E-87F160086C6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027BB59-EB8C-46FE-A317-A7C2E3D21AA8}">
      <dsp:nvSpPr>
        <dsp:cNvPr id="0" name=""/>
        <dsp:cNvSpPr/>
      </dsp:nvSpPr>
      <dsp:spPr>
        <a:xfrm>
          <a:off x="2063222" y="2510805"/>
          <a:ext cx="2858331" cy="2273600"/>
        </a:xfrm>
        <a:prstGeom prst="ellipse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b="1" kern="1200" dirty="0" smtClean="0"/>
            <a:t>Segurança no trânsito em rodovias federais</a:t>
          </a:r>
          <a:endParaRPr lang="pt-BR" sz="2600" b="1" kern="1200" dirty="0"/>
        </a:p>
      </dsp:txBody>
      <dsp:txXfrm>
        <a:off x="2063222" y="2510805"/>
        <a:ext cx="2858331" cy="2273600"/>
      </dsp:txXfrm>
    </dsp:sp>
    <dsp:sp modelId="{B358F50F-A7B8-4865-866C-7EF1DF5AB5DA}">
      <dsp:nvSpPr>
        <dsp:cNvPr id="0" name=""/>
        <dsp:cNvSpPr/>
      </dsp:nvSpPr>
      <dsp:spPr>
        <a:xfrm rot="12900000">
          <a:off x="812967" y="2067441"/>
          <a:ext cx="1617792" cy="582890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2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2A4389-7F23-4E3D-AC9B-8D9E04040954}">
      <dsp:nvSpPr>
        <dsp:cNvPr id="0" name=""/>
        <dsp:cNvSpPr/>
      </dsp:nvSpPr>
      <dsp:spPr>
        <a:xfrm>
          <a:off x="324710" y="1328578"/>
          <a:ext cx="1385180" cy="1171905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latin typeface="Calibri" pitchFamily="34" charset="0"/>
            </a:rPr>
            <a:t>Ministério da Justiça</a:t>
          </a:r>
          <a:endParaRPr lang="pt-BR" sz="2000" kern="1200" dirty="0"/>
        </a:p>
      </dsp:txBody>
      <dsp:txXfrm>
        <a:off x="324710" y="1328578"/>
        <a:ext cx="1385180" cy="1171905"/>
      </dsp:txXfrm>
    </dsp:sp>
    <dsp:sp modelId="{885CBAF4-94B7-4742-99F8-9DA185466974}">
      <dsp:nvSpPr>
        <dsp:cNvPr id="0" name=""/>
        <dsp:cNvSpPr/>
      </dsp:nvSpPr>
      <dsp:spPr>
        <a:xfrm rot="16127784">
          <a:off x="2498752" y="1205636"/>
          <a:ext cx="1781604" cy="582890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2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F93308-CAC6-48E3-84CB-01937521EB62}">
      <dsp:nvSpPr>
        <dsp:cNvPr id="0" name=""/>
        <dsp:cNvSpPr/>
      </dsp:nvSpPr>
      <dsp:spPr>
        <a:xfrm>
          <a:off x="2736315" y="40132"/>
          <a:ext cx="1385180" cy="1171905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latin typeface="Calibri" pitchFamily="34" charset="0"/>
            </a:rPr>
            <a:t>Ministério dos Transportes</a:t>
          </a:r>
          <a:endParaRPr lang="pt-BR" sz="2000" b="1" kern="1200" dirty="0">
            <a:latin typeface="Calibri" pitchFamily="34" charset="0"/>
          </a:endParaRPr>
        </a:p>
      </dsp:txBody>
      <dsp:txXfrm>
        <a:off x="2736315" y="40132"/>
        <a:ext cx="1385180" cy="1171905"/>
      </dsp:txXfrm>
    </dsp:sp>
    <dsp:sp modelId="{6B4D93BD-AC59-464A-9A02-BA4086BBC76C}">
      <dsp:nvSpPr>
        <dsp:cNvPr id="0" name=""/>
        <dsp:cNvSpPr/>
      </dsp:nvSpPr>
      <dsp:spPr>
        <a:xfrm rot="19500000">
          <a:off x="4437923" y="2067441"/>
          <a:ext cx="1617792" cy="582890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2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57B7C9-1C61-4432-B86E-87F160086C6C}">
      <dsp:nvSpPr>
        <dsp:cNvPr id="0" name=""/>
        <dsp:cNvSpPr/>
      </dsp:nvSpPr>
      <dsp:spPr>
        <a:xfrm>
          <a:off x="5274884" y="1328578"/>
          <a:ext cx="1385180" cy="1171905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latin typeface="Calibri" pitchFamily="34" charset="0"/>
            </a:rPr>
            <a:t>Ministério das Cidades</a:t>
          </a:r>
          <a:endParaRPr lang="pt-BR" sz="2000" kern="1200" dirty="0"/>
        </a:p>
      </dsp:txBody>
      <dsp:txXfrm>
        <a:off x="5274884" y="1328578"/>
        <a:ext cx="1385180" cy="11719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733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294" y="1"/>
            <a:ext cx="2945862" cy="49733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E7F9FF-B0D2-4E0B-BC74-3A1F61BF3AA6}" type="datetimeFigureOut">
              <a:rPr lang="pt-BR"/>
              <a:pPr>
                <a:defRPr/>
              </a:pPr>
              <a:t>14/09/2015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7766"/>
            <a:ext cx="2945862" cy="49733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294" y="9427766"/>
            <a:ext cx="2945862" cy="49733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A55AF15-7B42-4417-9BBD-4B936212523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48943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733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294" y="1"/>
            <a:ext cx="2945862" cy="497333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1D55AAB-E7B9-447D-B0B2-455AD6FEEDA1}" type="datetimeFigureOut">
              <a:rPr lang="pt-BR"/>
              <a:pPr>
                <a:defRPr/>
              </a:pPr>
              <a:t>14/09/2015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64" y="4714653"/>
            <a:ext cx="5438748" cy="4466756"/>
          </a:xfrm>
          <a:prstGeom prst="rect">
            <a:avLst/>
          </a:prstGeom>
        </p:spPr>
        <p:txBody>
          <a:bodyPr vert="horz" lIns="91432" tIns="45716" rIns="91432" bIns="45716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7766"/>
            <a:ext cx="2945862" cy="49733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294" y="9427766"/>
            <a:ext cx="2945862" cy="497332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9E444D6-4338-4CD3-B4B0-955626E04D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62657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E444D6-4338-4CD3-B4B0-955626E04D56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22764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1"/>
          <p:cNvSpPr txBox="1">
            <a:spLocks noGrp="1"/>
          </p:cNvSpPr>
          <p:nvPr/>
        </p:nvSpPr>
        <p:spPr bwMode="auto">
          <a:xfrm>
            <a:off x="8566150" y="6288088"/>
            <a:ext cx="5048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pt-BR" sz="1100" dirty="0">
              <a:solidFill>
                <a:srgbClr val="898989"/>
              </a:solidFill>
              <a:latin typeface="Calibri" pitchFamily="34" charset="0"/>
              <a:cs typeface="+mn-cs"/>
            </a:endParaRPr>
          </a:p>
        </p:txBody>
      </p:sp>
      <p:sp>
        <p:nvSpPr>
          <p:cNvPr id="6" name="Retângulo 5"/>
          <p:cNvSpPr/>
          <p:nvPr userDrawn="1"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pt-BR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Retângulo de cantos arredondados 8"/>
          <p:cNvSpPr/>
          <p:nvPr userDrawn="1"/>
        </p:nvSpPr>
        <p:spPr>
          <a:xfrm>
            <a:off x="5076056" y="6453336"/>
            <a:ext cx="4067944" cy="404752"/>
          </a:xfrm>
          <a:prstGeom prst="roundRect">
            <a:avLst>
              <a:gd name="adj" fmla="val 50000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pt-BR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Retângulo 11"/>
          <p:cNvSpPr/>
          <p:nvPr userDrawn="1"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pt-BR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Retângulo 15"/>
          <p:cNvSpPr/>
          <p:nvPr userDrawn="1"/>
        </p:nvSpPr>
        <p:spPr>
          <a:xfrm>
            <a:off x="8460432" y="6453336"/>
            <a:ext cx="683568" cy="404664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pt-BR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5"/>
          <p:cNvSpPr txBox="1">
            <a:spLocks noChangeArrowheads="1"/>
          </p:cNvSpPr>
          <p:nvPr userDrawn="1"/>
        </p:nvSpPr>
        <p:spPr bwMode="auto">
          <a:xfrm>
            <a:off x="5508104" y="6521383"/>
            <a:ext cx="3583737" cy="336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rIns="36000"/>
          <a:lstStyle/>
          <a:p>
            <a:pPr marL="266700" lvl="1" indent="-266700">
              <a:lnSpc>
                <a:spcPct val="90000"/>
              </a:lnSpc>
              <a:spcBef>
                <a:spcPct val="20000"/>
              </a:spcBef>
            </a:pPr>
            <a:r>
              <a:rPr lang="pt-BR" sz="1300" b="1" dirty="0" smtClean="0">
                <a:solidFill>
                  <a:srgbClr val="EBF6F9"/>
                </a:solidFill>
                <a:latin typeface="Calibri" pitchFamily="34" charset="0"/>
              </a:rPr>
              <a:t>Secretaria de Política Nacional de Transportes</a:t>
            </a:r>
            <a:endParaRPr lang="pt-BR" sz="1300" b="1" dirty="0">
              <a:solidFill>
                <a:srgbClr val="EBF6F9"/>
              </a:solidFill>
              <a:latin typeface="Calibri" pitchFamily="34" charset="0"/>
            </a:endParaRPr>
          </a:p>
        </p:txBody>
      </p:sp>
      <p:pic>
        <p:nvPicPr>
          <p:cNvPr id="18" name="Picture 2" descr="d:\Users\eimair.ebeling\Desktop\images.jpg"/>
          <p:cNvPicPr>
            <a:picLocks noChangeAspect="1" noChangeArrowheads="1"/>
          </p:cNvPicPr>
          <p:nvPr userDrawn="1"/>
        </p:nvPicPr>
        <p:blipFill>
          <a:blip r:embed="rId2" cstate="print"/>
          <a:srcRect l="4545" t="17452" r="4545" b="20146"/>
          <a:stretch>
            <a:fillRect/>
          </a:stretch>
        </p:blipFill>
        <p:spPr bwMode="auto">
          <a:xfrm>
            <a:off x="7736336" y="74724"/>
            <a:ext cx="1315240" cy="470276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/>
          <p:cNvSpPr/>
          <p:nvPr/>
        </p:nvSpPr>
        <p:spPr>
          <a:xfrm>
            <a:off x="0" y="2132856"/>
            <a:ext cx="9144000" cy="273630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Título 1"/>
          <p:cNvSpPr txBox="1">
            <a:spLocks/>
          </p:cNvSpPr>
          <p:nvPr/>
        </p:nvSpPr>
        <p:spPr>
          <a:xfrm>
            <a:off x="1907704" y="504835"/>
            <a:ext cx="5184576" cy="907941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pt-BR" sz="28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Ministério dos Transportes</a:t>
            </a:r>
          </a:p>
          <a:p>
            <a:pPr algn="ctr">
              <a:spcAft>
                <a:spcPts val="600"/>
              </a:spcAft>
              <a:defRPr/>
            </a:pPr>
            <a:r>
              <a:rPr lang="pt-BR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Secretaria de Política Nacional de Transportes</a:t>
            </a:r>
            <a:endParaRPr lang="pt-BR" sz="20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9219" name="Imagem 5" descr="Brasão da República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70230" y="2348880"/>
            <a:ext cx="117783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 txBox="1">
            <a:spLocks/>
          </p:cNvSpPr>
          <p:nvPr/>
        </p:nvSpPr>
        <p:spPr>
          <a:xfrm>
            <a:off x="35496" y="6372036"/>
            <a:ext cx="33123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b="1" dirty="0" smtClean="0">
                <a:latin typeface="Calibri" pitchFamily="34" charset="0"/>
              </a:rPr>
              <a:t>Brasília, 15 </a:t>
            </a:r>
            <a:r>
              <a:rPr lang="pt-BR" b="1" dirty="0">
                <a:latin typeface="Calibri" pitchFamily="34" charset="0"/>
              </a:rPr>
              <a:t>de </a:t>
            </a:r>
            <a:r>
              <a:rPr lang="pt-BR" b="1" dirty="0" smtClean="0">
                <a:latin typeface="Calibri" pitchFamily="34" charset="0"/>
              </a:rPr>
              <a:t>Setembro </a:t>
            </a:r>
            <a:r>
              <a:rPr lang="pt-BR" b="1" dirty="0">
                <a:latin typeface="Calibri" pitchFamily="34" charset="0"/>
              </a:rPr>
              <a:t>de </a:t>
            </a:r>
            <a:r>
              <a:rPr lang="pt-BR" b="1" dirty="0" smtClean="0">
                <a:latin typeface="Calibri" pitchFamily="34" charset="0"/>
              </a:rPr>
              <a:t>2015</a:t>
            </a:r>
            <a:endParaRPr lang="pt-BR" b="1" dirty="0">
              <a:latin typeface="Calibri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971600" y="3717032"/>
            <a:ext cx="7209518" cy="1114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  <a:defRPr/>
            </a:pPr>
            <a:r>
              <a:rPr lang="pt-BR" sz="3000" b="1" dirty="0" smtClean="0">
                <a:solidFill>
                  <a:schemeClr val="bg1"/>
                </a:solidFill>
                <a:latin typeface="Calibri" pitchFamily="34" charset="0"/>
              </a:rPr>
              <a:t>2ª Conferência Global de Alto Nível sobre Segurança no Trânsito</a:t>
            </a:r>
            <a:endParaRPr lang="pt-BR" sz="3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2394"/>
          <a:stretch>
            <a:fillRect/>
          </a:stretch>
        </p:blipFill>
        <p:spPr>
          <a:xfrm>
            <a:off x="7396724" y="6238957"/>
            <a:ext cx="1747276" cy="619043"/>
          </a:xfrm>
          <a:prstGeom prst="rect">
            <a:avLst/>
          </a:prstGeom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35496" y="5818038"/>
            <a:ext cx="46805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b="1" dirty="0" err="1" smtClean="0">
                <a:latin typeface="Calibri" pitchFamily="34" charset="0"/>
              </a:rPr>
              <a:t>Katia</a:t>
            </a:r>
            <a:r>
              <a:rPr lang="pt-BR" b="1" dirty="0" smtClean="0">
                <a:latin typeface="Calibri" pitchFamily="34" charset="0"/>
              </a:rPr>
              <a:t> Matsumoto </a:t>
            </a:r>
            <a:r>
              <a:rPr lang="pt-BR" b="1" dirty="0" err="1" smtClean="0">
                <a:latin typeface="Calibri" pitchFamily="34" charset="0"/>
              </a:rPr>
              <a:t>Tancon</a:t>
            </a:r>
            <a:endParaRPr lang="pt-BR" b="1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5"/>
          <p:cNvSpPr txBox="1">
            <a:spLocks noChangeArrowheads="1"/>
          </p:cNvSpPr>
          <p:nvPr/>
        </p:nvSpPr>
        <p:spPr bwMode="auto">
          <a:xfrm>
            <a:off x="288032" y="116632"/>
            <a:ext cx="6948264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rIns="36000"/>
          <a:lstStyle/>
          <a:p>
            <a:pPr marL="0" lvl="1">
              <a:lnSpc>
                <a:spcPct val="90000"/>
              </a:lnSpc>
              <a:spcBef>
                <a:spcPct val="20000"/>
              </a:spcBef>
            </a:pPr>
            <a:r>
              <a:rPr lang="pt-BR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 Conferência</a:t>
            </a:r>
            <a:endParaRPr lang="pt-BR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6" name="Retângulo de cantos arredondados 25"/>
          <p:cNvSpPr/>
          <p:nvPr/>
        </p:nvSpPr>
        <p:spPr>
          <a:xfrm>
            <a:off x="285720" y="980728"/>
            <a:ext cx="8606760" cy="1656184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Tem como objetivo analisar </a:t>
            </a:r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o progresso da implementação do Plano Global para a Década de Ação pela Segurança no Trânsito 2011 – 2020, permitindo troca de informações e experiências acerca das melhores práticas em segurança no </a:t>
            </a:r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trânsito. Também será possível </a:t>
            </a:r>
            <a:r>
              <a:rPr lang="pt-BR" dirty="0" smtClean="0">
                <a:solidFill>
                  <a:schemeClr val="tx1"/>
                </a:solidFill>
                <a:latin typeface="Calibri" pitchFamily="34" charset="0"/>
              </a:rPr>
              <a:t>reafirmar compromissos, envidar esforços globalmente e propor novos objetivos para os próximos cinco anos.</a:t>
            </a:r>
            <a:endParaRPr lang="pt-BR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76064" y="2896344"/>
            <a:ext cx="7092280" cy="3556992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411480" marR="0" lvl="0" indent="-342900" algn="l" defTabSz="914400" rtl="0" eaLnBrk="0" fontAlgn="auto" latinLnBrk="0" hangingPunct="0">
              <a:lnSpc>
                <a:spcPct val="125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Wingdings"/>
              <a:buChar char=""/>
              <a:tabLst/>
              <a:defRPr/>
            </a:pPr>
            <a:r>
              <a:rPr kumimoji="0" lang="pt-B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DATA: 18 e 19 de novembro de 2015, em Brasília</a:t>
            </a:r>
            <a:endParaRPr kumimoji="0" lang="pt-BR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411480" marR="0" lvl="0" indent="-342900" algn="l" defTabSz="914400" rtl="0" eaLnBrk="0" fontAlgn="auto" latinLnBrk="0" hangingPunct="0">
              <a:lnSpc>
                <a:spcPct val="125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Wingdings"/>
              <a:buChar char=""/>
              <a:tabLst/>
              <a:defRPr/>
            </a:pPr>
            <a:r>
              <a:rPr kumimoji="0" lang="pt-B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Coordenador</a:t>
            </a:r>
            <a:r>
              <a:rPr kumimoji="0" lang="pt-BR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 da organização do evento:</a:t>
            </a:r>
          </a:p>
          <a:p>
            <a:pPr marL="2240280" lvl="4" indent="-342900" eaLnBrk="0" fontAlgn="auto" hangingPunct="0">
              <a:lnSpc>
                <a:spcPct val="125000"/>
              </a:lnSpc>
              <a:spcBef>
                <a:spcPts val="300"/>
              </a:spcBef>
              <a:spcAft>
                <a:spcPts val="600"/>
              </a:spcAft>
              <a:buFont typeface="Wingdings"/>
              <a:buChar char=""/>
              <a:defRPr/>
            </a:pPr>
            <a:r>
              <a:rPr kumimoji="0" lang="pt-BR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Ministério da Saúde</a:t>
            </a:r>
            <a:endParaRPr kumimoji="0" lang="pt-BR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411480" marR="0" lvl="0" indent="-342900" algn="l" defTabSz="914400" rtl="0" eaLnBrk="0" fontAlgn="auto" latinLnBrk="0" hangingPunct="0">
              <a:lnSpc>
                <a:spcPct val="125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Wingdings"/>
              <a:buChar char=""/>
              <a:tabLst/>
              <a:defRPr/>
            </a:pPr>
            <a:r>
              <a:rPr kumimoji="0" lang="pt-B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Órgãos apoiadores: </a:t>
            </a:r>
          </a:p>
          <a:p>
            <a:pPr marL="2240280" lvl="4" indent="-342900" eaLnBrk="0" fontAlgn="auto" hangingPunct="0">
              <a:lnSpc>
                <a:spcPct val="125000"/>
              </a:lnSpc>
              <a:spcBef>
                <a:spcPts val="300"/>
              </a:spcBef>
              <a:spcAft>
                <a:spcPts val="600"/>
              </a:spcAft>
              <a:buFont typeface="Wingdings"/>
              <a:buChar char=""/>
              <a:defRPr/>
            </a:pPr>
            <a:r>
              <a:rPr lang="pt-BR" sz="2200" dirty="0" smtClean="0">
                <a:latin typeface="Calibri" pitchFamily="34" charset="0"/>
                <a:cs typeface="+mn-cs"/>
              </a:rPr>
              <a:t>Ministério de Relações Exteriores</a:t>
            </a:r>
          </a:p>
          <a:p>
            <a:pPr marL="2240280" lvl="4" indent="-342900" eaLnBrk="0" fontAlgn="auto" hangingPunct="0">
              <a:lnSpc>
                <a:spcPct val="125000"/>
              </a:lnSpc>
              <a:spcBef>
                <a:spcPts val="300"/>
              </a:spcBef>
              <a:spcAft>
                <a:spcPts val="600"/>
              </a:spcAft>
              <a:buFont typeface="Wingdings"/>
              <a:buChar char=""/>
              <a:defRPr/>
            </a:pPr>
            <a:r>
              <a:rPr kumimoji="0" lang="pt-B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Ministério das Cidades</a:t>
            </a:r>
          </a:p>
          <a:p>
            <a:pPr marL="2240280" lvl="4" indent="-342900" eaLnBrk="0" fontAlgn="auto" hangingPunct="0">
              <a:lnSpc>
                <a:spcPct val="125000"/>
              </a:lnSpc>
              <a:spcBef>
                <a:spcPts val="300"/>
              </a:spcBef>
              <a:spcAft>
                <a:spcPts val="600"/>
              </a:spcAft>
              <a:buFont typeface="Wingdings"/>
              <a:buChar char=""/>
              <a:defRPr/>
            </a:pPr>
            <a:r>
              <a:rPr lang="pt-BR" sz="2200" dirty="0" smtClean="0">
                <a:latin typeface="Calibri" pitchFamily="34" charset="0"/>
                <a:cs typeface="+mn-cs"/>
              </a:rPr>
              <a:t>Ministério da Justiça</a:t>
            </a:r>
          </a:p>
          <a:p>
            <a:pPr marL="2240280" lvl="4" indent="-342900" eaLnBrk="0" fontAlgn="auto" hangingPunct="0">
              <a:lnSpc>
                <a:spcPct val="125000"/>
              </a:lnSpc>
              <a:spcBef>
                <a:spcPts val="300"/>
              </a:spcBef>
              <a:spcAft>
                <a:spcPts val="600"/>
              </a:spcAft>
              <a:buFont typeface="Wingdings"/>
              <a:buChar char=""/>
              <a:defRPr/>
            </a:pPr>
            <a:r>
              <a:rPr kumimoji="0" lang="pt-B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Ministério</a:t>
            </a:r>
            <a:r>
              <a:rPr kumimoji="0" lang="pt-BR" sz="2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dos Transportes</a:t>
            </a:r>
            <a:endParaRPr kumimoji="0" lang="pt-BR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 txBox="1">
            <a:spLocks noChangeArrowheads="1"/>
          </p:cNvSpPr>
          <p:nvPr/>
        </p:nvSpPr>
        <p:spPr bwMode="auto">
          <a:xfrm>
            <a:off x="288032" y="116632"/>
            <a:ext cx="6948264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rIns="36000"/>
          <a:lstStyle/>
          <a:p>
            <a:pPr marL="0" lvl="1">
              <a:lnSpc>
                <a:spcPct val="90000"/>
              </a:lnSpc>
              <a:spcBef>
                <a:spcPct val="20000"/>
              </a:spcBef>
            </a:pPr>
            <a:r>
              <a:rPr lang="pt-BR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 Conferência:  Eventos Paralelos</a:t>
            </a:r>
            <a:endParaRPr lang="pt-BR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2221" y="3093868"/>
            <a:ext cx="1423635" cy="109862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5596" y="4941168"/>
            <a:ext cx="1245681" cy="119130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3083016"/>
            <a:ext cx="1482953" cy="11171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2852812" y="3005882"/>
            <a:ext cx="3015332" cy="1935286"/>
          </a:xfrm>
          <a:prstGeom prst="triangle">
            <a:avLst>
              <a:gd name="adj" fmla="val 50000"/>
            </a:avLst>
          </a:prstGeom>
          <a:blipFill dpi="0" rotWithShape="0">
            <a:blip r:embed="rId5" cstate="print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  <a:effectLst>
            <a:outerShdw dist="17819" dir="2700000" algn="ctr" rotWithShape="0">
              <a:srgbClr val="989898"/>
            </a:outerShdw>
          </a:effectLst>
        </p:spPr>
        <p:txBody>
          <a:bodyPr wrap="none" anchor="ctr"/>
          <a:lstStyle/>
          <a:p>
            <a:pPr defTabSz="449263" eaLnBrk="0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t-BR" sz="2400">
              <a:solidFill>
                <a:schemeClr val="bg1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966273" y="4178837"/>
            <a:ext cx="1182293" cy="40229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rnd">
            <a:noFill/>
            <a:round/>
            <a:headEnd/>
            <a:tailEnd/>
          </a:ln>
        </p:spPr>
        <p:txBody>
          <a:bodyPr wrap="square" lIns="90000" tIns="46800" rIns="90000" bIns="46800" anchor="ctr" anchorCtr="0">
            <a:spAutoFit/>
          </a:bodyPr>
          <a:lstStyle/>
          <a:p>
            <a:pPr algn="ctr" defTabSz="449263" eaLnBrk="0" hangingPunct="0">
              <a:spcBef>
                <a:spcPts val="1750"/>
              </a:spcBef>
              <a:buClr>
                <a:srgbClr val="FFFFFF"/>
              </a:buClr>
              <a:buSzPct val="100000"/>
              <a:buFont typeface="Serifa BT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Arial" charset="0"/>
              </a:rPr>
              <a:t>Técnica</a:t>
            </a:r>
            <a:endParaRPr lang="en-GB" sz="2000" b="1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3491881" y="6037300"/>
            <a:ext cx="1729674" cy="40229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rnd">
            <a:noFill/>
            <a:round/>
            <a:headEnd/>
            <a:tailEnd/>
          </a:ln>
        </p:spPr>
        <p:txBody>
          <a:bodyPr wrap="square" lIns="90000" tIns="46800" rIns="90000" bIns="46800" anchor="ctr" anchorCtr="0">
            <a:spAutoFit/>
          </a:bodyPr>
          <a:lstStyle/>
          <a:p>
            <a:pPr algn="ctr" defTabSz="449263" eaLnBrk="0" hangingPunct="0">
              <a:spcBef>
                <a:spcPts val="1750"/>
              </a:spcBef>
              <a:buClr>
                <a:srgbClr val="FFFFFF"/>
              </a:buClr>
              <a:buSzPct val="100000"/>
              <a:buFont typeface="Serifa BT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Arial" charset="0"/>
              </a:rPr>
              <a:t>Fiscalização</a:t>
            </a:r>
            <a:endParaRPr lang="en-GB" sz="2000" b="1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5619452" y="4178837"/>
            <a:ext cx="1383264" cy="402291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rnd">
            <a:noFill/>
            <a:round/>
            <a:headEnd/>
            <a:tailEnd/>
          </a:ln>
        </p:spPr>
        <p:txBody>
          <a:bodyPr wrap="square" lIns="90000" tIns="46800" rIns="90000" bIns="46800" anchor="ctr" anchorCtr="0">
            <a:spAutoFit/>
          </a:bodyPr>
          <a:lstStyle/>
          <a:p>
            <a:pPr algn="ctr" defTabSz="449263" eaLnBrk="0" hangingPunct="0">
              <a:spcBef>
                <a:spcPts val="1750"/>
              </a:spcBef>
              <a:buClr>
                <a:srgbClr val="FFFFFF"/>
              </a:buClr>
              <a:buSzPct val="100000"/>
              <a:buFont typeface="Serifa BT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cs typeface="Arial" charset="0"/>
              </a:rPr>
              <a:t>Educação</a:t>
            </a:r>
            <a:endParaRPr lang="en-GB" sz="2000" b="1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2" name="Rectangle 3"/>
          <p:cNvSpPr txBox="1">
            <a:spLocks noRot="1" noChangeArrowheads="1"/>
          </p:cNvSpPr>
          <p:nvPr/>
        </p:nvSpPr>
        <p:spPr>
          <a:xfrm>
            <a:off x="3491880" y="3717032"/>
            <a:ext cx="1728192" cy="1152128"/>
          </a:xfrm>
          <a:prstGeom prst="rect">
            <a:avLst/>
          </a:prstGeom>
        </p:spPr>
        <p:txBody>
          <a:bodyPr>
            <a:noAutofit/>
          </a:bodyPr>
          <a:lstStyle/>
          <a:p>
            <a:pPr marL="174625" marR="0" lvl="0" indent="-174625" algn="ctr" defTabSz="914400" rtl="0" eaLnBrk="0" fontAlgn="auto" latinLnBrk="0" hangingPunc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Visão de atuação</a:t>
            </a:r>
            <a:r>
              <a:rPr kumimoji="0" lang="pt-BR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do MT</a:t>
            </a:r>
            <a:endParaRPr kumimoji="0" lang="pt-B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174625" marR="0" lvl="0" indent="-174625" algn="ctr" defTabSz="914400" rtl="0" eaLnBrk="0" fontAlgn="auto" latinLnBrk="0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285720" y="980728"/>
            <a:ext cx="8462744" cy="1296144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Pilares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do Plano Global para a Década de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Ação</a:t>
            </a:r>
          </a:p>
          <a:p>
            <a:pPr marL="0"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Temas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Emergentes em Segurança no </a:t>
            </a:r>
            <a:r>
              <a:rPr lang="pt-B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Trânsito</a:t>
            </a:r>
            <a:endParaRPr lang="pt-BR" sz="24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07504" y="116632"/>
            <a:ext cx="6696744" cy="648072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Organização Institucional (segurança viária)</a:t>
            </a:r>
          </a:p>
        </p:txBody>
      </p:sp>
      <p:graphicFrame>
        <p:nvGraphicFramePr>
          <p:cNvPr id="5" name="Diagrama 4"/>
          <p:cNvGraphicFramePr/>
          <p:nvPr/>
        </p:nvGraphicFramePr>
        <p:xfrm>
          <a:off x="1259632" y="1412776"/>
          <a:ext cx="698477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tângulo de cantos arredondados 5"/>
          <p:cNvSpPr/>
          <p:nvPr/>
        </p:nvSpPr>
        <p:spPr>
          <a:xfrm>
            <a:off x="755576" y="4365104"/>
            <a:ext cx="1584176" cy="537555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2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DPRF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7380312" y="4365104"/>
            <a:ext cx="1584176" cy="576064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2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DENATRAN</a:t>
            </a:r>
          </a:p>
        </p:txBody>
      </p:sp>
      <p:cxnSp>
        <p:nvCxnSpPr>
          <p:cNvPr id="8" name="Conector reto 7"/>
          <p:cNvCxnSpPr>
            <a:endCxn id="6" idx="0"/>
          </p:cNvCxnSpPr>
          <p:nvPr/>
        </p:nvCxnSpPr>
        <p:spPr>
          <a:xfrm flipH="1">
            <a:off x="1547664" y="3861048"/>
            <a:ext cx="792088" cy="504056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>
            <a:endCxn id="7" idx="0"/>
          </p:cNvCxnSpPr>
          <p:nvPr/>
        </p:nvCxnSpPr>
        <p:spPr>
          <a:xfrm>
            <a:off x="7308304" y="3861048"/>
            <a:ext cx="864096" cy="504056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 de cantos arredondados 9"/>
          <p:cNvSpPr/>
          <p:nvPr/>
        </p:nvSpPr>
        <p:spPr>
          <a:xfrm>
            <a:off x="5724128" y="1484784"/>
            <a:ext cx="1008112" cy="432048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2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DNIT</a:t>
            </a:r>
            <a:endParaRPr lang="pt-BR" sz="2200" b="1" dirty="0" smtClean="0">
              <a:solidFill>
                <a:schemeClr val="bg2">
                  <a:lumMod val="25000"/>
                </a:schemeClr>
              </a:solidFill>
              <a:latin typeface="Calibri" pitchFamily="34" charset="0"/>
            </a:endParaRP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5724128" y="2132856"/>
            <a:ext cx="1008112" cy="432048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2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ANTT</a:t>
            </a:r>
            <a:endParaRPr lang="pt-BR" sz="2200" b="1" dirty="0" smtClean="0">
              <a:solidFill>
                <a:schemeClr val="bg2">
                  <a:lumMod val="25000"/>
                </a:schemeClr>
              </a:solidFill>
              <a:latin typeface="Calibri" pitchFamily="34" charset="0"/>
            </a:endParaRPr>
          </a:p>
        </p:txBody>
      </p:sp>
      <p:cxnSp>
        <p:nvCxnSpPr>
          <p:cNvPr id="12" name="Conector reto 11"/>
          <p:cNvCxnSpPr>
            <a:endCxn id="11" idx="1"/>
          </p:cNvCxnSpPr>
          <p:nvPr/>
        </p:nvCxnSpPr>
        <p:spPr>
          <a:xfrm>
            <a:off x="5292080" y="2060848"/>
            <a:ext cx="432048" cy="288032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>
            <a:endCxn id="10" idx="1"/>
          </p:cNvCxnSpPr>
          <p:nvPr/>
        </p:nvCxnSpPr>
        <p:spPr>
          <a:xfrm flipV="1">
            <a:off x="5292080" y="1700808"/>
            <a:ext cx="432048" cy="360040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107504" y="116632"/>
            <a:ext cx="6696744" cy="648072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Diretrizes para segurança viária</a:t>
            </a:r>
            <a:r>
              <a:rPr kumimoji="0" lang="pt-BR" sz="2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 em rodovias federais</a:t>
            </a:r>
            <a:endParaRPr kumimoji="0" lang="pt-BR" sz="2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" name="Retângulo de cantos arredondados 2"/>
          <p:cNvSpPr/>
          <p:nvPr/>
        </p:nvSpPr>
        <p:spPr>
          <a:xfrm>
            <a:off x="285720" y="1052736"/>
            <a:ext cx="3134152" cy="648072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Ministério dos Transportes</a:t>
            </a:r>
            <a:endParaRPr lang="pt-BR" sz="2000" b="1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" name="Retângulo de cantos arredondados 3"/>
          <p:cNvSpPr/>
          <p:nvPr/>
        </p:nvSpPr>
        <p:spPr>
          <a:xfrm>
            <a:off x="4211960" y="1052736"/>
            <a:ext cx="4104456" cy="648072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Política Nacional de  Transportes</a:t>
            </a:r>
            <a:endParaRPr lang="pt-BR" sz="2000" b="1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4211960" y="2132856"/>
            <a:ext cx="4104456" cy="648072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Planejamento do Setor de Transportes</a:t>
            </a:r>
            <a:endParaRPr lang="pt-BR" sz="2000" b="1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827584" y="3284984"/>
            <a:ext cx="7560840" cy="864096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Racionalização da utilização dos modos de transportes por meio de investimentos em ferrovias e hidrovias</a:t>
            </a:r>
            <a:endParaRPr lang="pt-BR" sz="2000" b="1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" name="Retângulo de cantos arredondados 6"/>
          <p:cNvSpPr/>
          <p:nvPr/>
        </p:nvSpPr>
        <p:spPr>
          <a:xfrm>
            <a:off x="827584" y="4437112"/>
            <a:ext cx="7560840" cy="792088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Redução de caminhões nas rodovias</a:t>
            </a:r>
            <a:endParaRPr lang="pt-BR" sz="2000" b="1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827584" y="5517232"/>
            <a:ext cx="7560840" cy="864096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Redução das distâncias percorridas por caminhões</a:t>
            </a:r>
            <a:endParaRPr lang="pt-BR" sz="2000" b="1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Seta para a esquerda 8"/>
          <p:cNvSpPr/>
          <p:nvPr/>
        </p:nvSpPr>
        <p:spPr>
          <a:xfrm rot="16127784">
            <a:off x="5929057" y="2921582"/>
            <a:ext cx="504184" cy="227545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bg2">
              <a:lumMod val="2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Seta para a esquerda 9"/>
          <p:cNvSpPr/>
          <p:nvPr/>
        </p:nvSpPr>
        <p:spPr>
          <a:xfrm rot="16127784">
            <a:off x="5965061" y="1804693"/>
            <a:ext cx="432175" cy="229058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bg2">
              <a:lumMod val="2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Seta para a esquerda 10"/>
          <p:cNvSpPr/>
          <p:nvPr/>
        </p:nvSpPr>
        <p:spPr>
          <a:xfrm rot="10800000">
            <a:off x="3563760" y="1257239"/>
            <a:ext cx="504184" cy="227545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bg2">
              <a:lumMod val="2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Seta para a esquerda 11"/>
          <p:cNvSpPr/>
          <p:nvPr/>
        </p:nvSpPr>
        <p:spPr>
          <a:xfrm rot="16127784">
            <a:off x="4427379" y="4154476"/>
            <a:ext cx="289240" cy="282019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bg2">
              <a:lumMod val="2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Seta para a esquerda 12"/>
          <p:cNvSpPr/>
          <p:nvPr/>
        </p:nvSpPr>
        <p:spPr>
          <a:xfrm rot="16127784">
            <a:off x="4427381" y="5235741"/>
            <a:ext cx="289240" cy="282019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bg2">
              <a:lumMod val="2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107504" y="116632"/>
            <a:ext cx="6696744" cy="648072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Diretrizes para segurança viária</a:t>
            </a:r>
            <a:r>
              <a:rPr kumimoji="0" lang="pt-BR" sz="22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 em rodovias federais</a:t>
            </a:r>
            <a:endParaRPr kumimoji="0" lang="pt-BR" sz="2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" name="Retângulo de cantos arredondados 2"/>
          <p:cNvSpPr/>
          <p:nvPr/>
        </p:nvSpPr>
        <p:spPr>
          <a:xfrm>
            <a:off x="2771800" y="1196752"/>
            <a:ext cx="6192688" cy="1584176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>
              <a:spcBef>
                <a:spcPts val="300"/>
              </a:spcBef>
              <a:spcAft>
                <a:spcPts val="600"/>
              </a:spcAft>
              <a:buFontTx/>
              <a:buChar char="-"/>
            </a:pP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 Para sinalização e implantação de dispositivos de segurança nas rodovias federais</a:t>
            </a:r>
          </a:p>
          <a:p>
            <a:pPr marL="0" lvl="1">
              <a:spcBef>
                <a:spcPts val="300"/>
              </a:spcBef>
              <a:spcAft>
                <a:spcPts val="600"/>
              </a:spcAft>
              <a:buFontTx/>
              <a:buChar char="-"/>
            </a:pP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Para controle de velocidade</a:t>
            </a:r>
          </a:p>
          <a:p>
            <a:pPr marL="0" lvl="1">
              <a:spcBef>
                <a:spcPts val="300"/>
              </a:spcBef>
              <a:spcAft>
                <a:spcPts val="600"/>
              </a:spcAft>
              <a:buFontTx/>
              <a:buChar char="-"/>
            </a:pP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Pesagem de veículos</a:t>
            </a:r>
            <a:endParaRPr lang="pt-BR" sz="2000" b="1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" name="Retângulo de cantos arredondados 3"/>
          <p:cNvSpPr/>
          <p:nvPr/>
        </p:nvSpPr>
        <p:spPr>
          <a:xfrm>
            <a:off x="285720" y="1196752"/>
            <a:ext cx="1982024" cy="648072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Programas</a:t>
            </a:r>
            <a:endParaRPr lang="pt-BR" sz="2000" b="1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285720" y="3429000"/>
            <a:ext cx="1982024" cy="648072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Ações</a:t>
            </a:r>
            <a:endParaRPr lang="pt-BR" sz="2000" b="1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" name="Retângulo de cantos arredondados 6"/>
          <p:cNvSpPr/>
          <p:nvPr/>
        </p:nvSpPr>
        <p:spPr>
          <a:xfrm>
            <a:off x="2771800" y="3429000"/>
            <a:ext cx="6192688" cy="2592288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>
              <a:spcBef>
                <a:spcPts val="300"/>
              </a:spcBef>
              <a:spcAft>
                <a:spcPts val="600"/>
              </a:spcAft>
              <a:buFontTx/>
              <a:buChar char="-"/>
            </a:pP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 Construção de passagens para pedestres e ciclistas nos trechos mais movimentados das rodovias</a:t>
            </a:r>
          </a:p>
          <a:p>
            <a:pPr marL="0" lvl="1">
              <a:spcBef>
                <a:spcPts val="300"/>
              </a:spcBef>
              <a:spcAft>
                <a:spcPts val="600"/>
              </a:spcAft>
              <a:buFontTx/>
              <a:buChar char="-"/>
            </a:pP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Implantação de faixa adicional ou duplicação de trechos</a:t>
            </a:r>
          </a:p>
          <a:p>
            <a:pPr marL="0" lvl="1">
              <a:spcBef>
                <a:spcPts val="300"/>
              </a:spcBef>
              <a:spcAft>
                <a:spcPts val="600"/>
              </a:spcAft>
              <a:buFontTx/>
              <a:buChar char="-"/>
            </a:pP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Melhorias geométricas em travessias urbanas</a:t>
            </a:r>
          </a:p>
          <a:p>
            <a:pPr marL="0" lvl="1">
              <a:spcBef>
                <a:spcPts val="300"/>
              </a:spcBef>
              <a:spcAft>
                <a:spcPts val="600"/>
              </a:spcAft>
              <a:buFontTx/>
              <a:buChar char="-"/>
            </a:pP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Análise de estatística de acidentes com mapeamento de pontos críticos e fatores de risco</a:t>
            </a:r>
            <a:endParaRPr lang="pt-BR" sz="2000" b="1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86816" y="112241"/>
            <a:ext cx="6069360" cy="652463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Intensificação das ações</a:t>
            </a:r>
            <a:endParaRPr kumimoji="0" lang="pt-BR" sz="2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" name="Retângulo de cantos arredondados 3"/>
          <p:cNvSpPr/>
          <p:nvPr/>
        </p:nvSpPr>
        <p:spPr>
          <a:xfrm>
            <a:off x="251520" y="908720"/>
            <a:ext cx="8568952" cy="720080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Estudos 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para tratamento de segmentos e pontos críticos  com 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ações efetivas 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de melhorias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251520" y="1844824"/>
            <a:ext cx="8568952" cy="720080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11480" indent="-342900"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Modernização e ampliação dos sistemas de monitoramento e fiscalização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251520" y="2852936"/>
            <a:ext cx="8568952" cy="720080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Intensificação de campanhas educativas, com foco nas 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principais 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causas de acidentes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251520" y="3789040"/>
            <a:ext cx="8568952" cy="720080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Adoção de estratégias de segurança viária diferenciadas para os trechos de rodovias em áreas urbanas</a:t>
            </a:r>
          </a:p>
        </p:txBody>
      </p:sp>
      <p:sp>
        <p:nvSpPr>
          <p:cNvPr id="8" name="Retângulo de cantos arredondados 7"/>
          <p:cNvSpPr/>
          <p:nvPr/>
        </p:nvSpPr>
        <p:spPr>
          <a:xfrm>
            <a:off x="251520" y="4725144"/>
            <a:ext cx="8568952" cy="720080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11480" indent="-342900"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Ações 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integradas com outros órgãos do 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Governo</a:t>
            </a:r>
            <a:endParaRPr lang="pt-BR" sz="2000" b="1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Retângulo de cantos arredondados 8"/>
          <p:cNvSpPr/>
          <p:nvPr/>
        </p:nvSpPr>
        <p:spPr>
          <a:xfrm>
            <a:off x="251520" y="5661248"/>
            <a:ext cx="8568952" cy="720080"/>
          </a:xfrm>
          <a:prstGeom prst="roundRect">
            <a:avLst>
              <a:gd name="adj" fmla="val 13377"/>
            </a:avLst>
          </a:prstGeom>
          <a:solidFill>
            <a:schemeClr val="bg2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Institucionalização das diretrizes para 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segurança 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no </a:t>
            </a:r>
            <a:r>
              <a:rPr lang="pt-BR" sz="2000" b="1" dirty="0" smtClean="0">
                <a:solidFill>
                  <a:schemeClr val="tx1"/>
                </a:solidFill>
                <a:latin typeface="Calibri" pitchFamily="34" charset="0"/>
              </a:rPr>
              <a:t>trânsito em rodovias federais em consonância com a Política do Setor de Transportes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ângulo 19"/>
          <p:cNvSpPr/>
          <p:nvPr/>
        </p:nvSpPr>
        <p:spPr>
          <a:xfrm>
            <a:off x="0" y="1844824"/>
            <a:ext cx="9144000" cy="280831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Título 1"/>
          <p:cNvSpPr txBox="1">
            <a:spLocks/>
          </p:cNvSpPr>
          <p:nvPr/>
        </p:nvSpPr>
        <p:spPr>
          <a:xfrm>
            <a:off x="1178694" y="3588868"/>
            <a:ext cx="6937375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pt-B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Ministério </a:t>
            </a:r>
            <a:r>
              <a:rPr lang="pt-BR" sz="28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dos </a:t>
            </a:r>
            <a:r>
              <a:rPr lang="pt-BR" sz="2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Transportes</a:t>
            </a:r>
          </a:p>
          <a:p>
            <a:pPr algn="ctr">
              <a:spcAft>
                <a:spcPts val="600"/>
              </a:spcAft>
              <a:defRPr/>
            </a:pPr>
            <a:r>
              <a:rPr lang="pt-BR" sz="19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Secretaria Nacional de Política de Transportes</a:t>
            </a:r>
            <a:endParaRPr lang="pt-BR" sz="19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3000364" y="5429264"/>
            <a:ext cx="32940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000" dirty="0" smtClean="0">
                <a:latin typeface="Calibri" pitchFamily="34" charset="0"/>
              </a:rPr>
              <a:t>spnt.mt@transportes.gov.br</a:t>
            </a:r>
            <a:endParaRPr lang="pt-BR" sz="2000" dirty="0">
              <a:latin typeface="Calibri" pitchFamily="34" charset="0"/>
            </a:endParaRPr>
          </a:p>
        </p:txBody>
      </p:sp>
      <p:pic>
        <p:nvPicPr>
          <p:cNvPr id="5" name="Picture 2" descr="d:\Users\eimair.ebeling\Desktop\images.jpg"/>
          <p:cNvPicPr>
            <a:picLocks noChangeAspect="1" noChangeArrowheads="1"/>
          </p:cNvPicPr>
          <p:nvPr/>
        </p:nvPicPr>
        <p:blipFill>
          <a:blip r:embed="rId2" cstate="print"/>
          <a:srcRect l="4545" t="17452" r="4545" b="17030"/>
          <a:stretch>
            <a:fillRect/>
          </a:stretch>
        </p:blipFill>
        <p:spPr bwMode="auto">
          <a:xfrm>
            <a:off x="3374627" y="2348880"/>
            <a:ext cx="2493517" cy="936104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Tema do 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11790</TotalTime>
  <Words>389</Words>
  <Application>Microsoft Office PowerPoint</Application>
  <PresentationFormat>Apresentação na tela (4:3)</PresentationFormat>
  <Paragraphs>59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1_Tema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fernando.fusaro</dc:creator>
  <cp:lastModifiedBy>katia.tancon</cp:lastModifiedBy>
  <cp:revision>1246</cp:revision>
  <dcterms:created xsi:type="dcterms:W3CDTF">2014-03-06T22:02:50Z</dcterms:created>
  <dcterms:modified xsi:type="dcterms:W3CDTF">2015-09-14T20:49:12Z</dcterms:modified>
</cp:coreProperties>
</file>