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18930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7050" y="0"/>
            <a:ext cx="2266950" cy="10001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1590403" y="2060848"/>
            <a:ext cx="61109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NACIONAL </a:t>
            </a:r>
          </a:p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TRÂNSITO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10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772400" cy="233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10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772400" cy="282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10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832725" cy="387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iniav_simbolo.png" descr="Siniav_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6712" y="4073525"/>
            <a:ext cx="1728788" cy="124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25276"/>
            <a:ext cx="7772400" cy="17795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2" name="Table 112"/>
          <p:cNvGraphicFramePr/>
          <p:nvPr>
            <p:extLst>
              <p:ext uri="{D42A27DB-BD31-4B8C-83A1-F6EECF244321}">
                <p14:modId xmlns:p14="http://schemas.microsoft.com/office/powerpoint/2010/main" val="1811444311"/>
              </p:ext>
            </p:extLst>
          </p:nvPr>
        </p:nvGraphicFramePr>
        <p:xfrm>
          <a:off x="1115393" y="1939408"/>
          <a:ext cx="6984999" cy="22096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13112"/>
                <a:gridCol w="1419225"/>
                <a:gridCol w="1246187"/>
                <a:gridCol w="1006475"/>
              </a:tblGrid>
              <a:tr h="490537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Indicador</a:t>
                      </a:r>
                      <a:endParaRPr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Brasil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Municípios Integrados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% Integrados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24606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Quantidade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 de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Municípios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em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</a:rPr>
                        <a:t>14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</a:rPr>
                        <a:t>/0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</a:rPr>
                        <a:t>/201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5.570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 smtClean="0">
                          <a:solidFill>
                            <a:srgbClr val="FF0000"/>
                          </a:solidFill>
                        </a:rPr>
                        <a:t>1.4</a:t>
                      </a: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 smtClean="0"/>
                        <a:t>2</a:t>
                      </a:r>
                      <a:r>
                        <a:rPr lang="pt-BR" sz="1400" dirty="0" smtClean="0"/>
                        <a:t>6</a:t>
                      </a:r>
                      <a:r>
                        <a:rPr sz="1400" dirty="0" smtClean="0"/>
                        <a:t>,</a:t>
                      </a:r>
                      <a:r>
                        <a:rPr lang="pt-BR" sz="1400" dirty="0" smtClean="0"/>
                        <a:t>35</a:t>
                      </a:r>
                      <a:r>
                        <a:rPr sz="1400" dirty="0" smtClean="0"/>
                        <a:t>%</a:t>
                      </a:r>
                      <a:endParaRPr sz="14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Área Geográfica (Km²)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8.515.767,05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/>
                        <a:t>2.473.234,45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29,04%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4606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População em 01/07/2013 Estimada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201.062.789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143.820.684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71,53%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Frota de Veículos Automotores em 30/04/2015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>
                          <a:solidFill>
                            <a:srgbClr val="FF0000"/>
                          </a:solidFill>
                        </a:rPr>
                        <a:t>87.776.172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/>
                        <a:t>67.968.959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/>
                        <a:t>80,85%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Óbitos por Acidente de Transportes Terrestres (CID 10) em 2013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>
                          <a:solidFill>
                            <a:schemeClr val="tx1"/>
                          </a:solidFill>
                        </a:rPr>
                        <a:t>42.266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>
                          <a:solidFill>
                            <a:schemeClr val="tx1"/>
                          </a:solidFill>
                        </a:rPr>
                        <a:t>32.597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400" dirty="0"/>
                        <a:t>70,78%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" name="Shape 113"/>
          <p:cNvSpPr/>
          <p:nvPr/>
        </p:nvSpPr>
        <p:spPr>
          <a:xfrm>
            <a:off x="1116012" y="4293096"/>
            <a:ext cx="7056438" cy="431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800" dirty="0" err="1"/>
              <a:t>Fontes</a:t>
            </a:r>
            <a:r>
              <a:rPr sz="800" dirty="0"/>
              <a:t>: </a:t>
            </a:r>
            <a:r>
              <a:rPr sz="800" dirty="0" err="1"/>
              <a:t>IBGE</a:t>
            </a:r>
            <a:r>
              <a:rPr sz="800" dirty="0"/>
              <a:t>, </a:t>
            </a:r>
            <a:r>
              <a:rPr sz="800" dirty="0" err="1"/>
              <a:t>Diretoria</a:t>
            </a:r>
            <a:r>
              <a:rPr sz="800" dirty="0"/>
              <a:t> de </a:t>
            </a:r>
            <a:r>
              <a:rPr sz="800" dirty="0" err="1"/>
              <a:t>Pesquisas</a:t>
            </a:r>
            <a:r>
              <a:rPr sz="800" dirty="0"/>
              <a:t>, </a:t>
            </a:r>
            <a:r>
              <a:rPr sz="800" dirty="0" err="1"/>
              <a:t>Coordenação</a:t>
            </a:r>
            <a:r>
              <a:rPr sz="800" dirty="0"/>
              <a:t> de </a:t>
            </a:r>
            <a:r>
              <a:rPr sz="800" dirty="0" err="1"/>
              <a:t>População</a:t>
            </a:r>
            <a:r>
              <a:rPr sz="800" dirty="0"/>
              <a:t> e </a:t>
            </a:r>
            <a:r>
              <a:rPr sz="800" dirty="0" err="1"/>
              <a:t>Indicadores</a:t>
            </a:r>
            <a:r>
              <a:rPr sz="800" dirty="0"/>
              <a:t> </a:t>
            </a:r>
            <a:r>
              <a:rPr sz="800" dirty="0" err="1"/>
              <a:t>Sociais</a:t>
            </a:r>
            <a:r>
              <a:rPr sz="800" dirty="0"/>
              <a:t>, </a:t>
            </a:r>
            <a:r>
              <a:rPr sz="800" dirty="0" err="1"/>
              <a:t>Estimativas</a:t>
            </a:r>
            <a:r>
              <a:rPr sz="800" dirty="0"/>
              <a:t> da </a:t>
            </a:r>
            <a:r>
              <a:rPr sz="800" dirty="0" err="1"/>
              <a:t>População</a:t>
            </a:r>
            <a:r>
              <a:rPr sz="800" dirty="0"/>
              <a:t> </a:t>
            </a:r>
            <a:r>
              <a:rPr sz="800" dirty="0" err="1"/>
              <a:t>Residente</a:t>
            </a:r>
            <a:r>
              <a:rPr sz="800" dirty="0"/>
              <a:t> </a:t>
            </a:r>
            <a:r>
              <a:rPr sz="800" dirty="0" err="1"/>
              <a:t>em</a:t>
            </a:r>
            <a:r>
              <a:rPr sz="800" dirty="0"/>
              <a:t> 1º de </a:t>
            </a:r>
            <a:r>
              <a:rPr sz="800" dirty="0" err="1"/>
              <a:t>julho</a:t>
            </a:r>
            <a:r>
              <a:rPr sz="800" dirty="0"/>
              <a:t>. </a:t>
            </a:r>
            <a:r>
              <a:rPr sz="800" dirty="0" err="1"/>
              <a:t>IBGE</a:t>
            </a:r>
            <a:r>
              <a:rPr sz="800" dirty="0"/>
              <a:t>, Sistema de </a:t>
            </a:r>
            <a:r>
              <a:rPr sz="800" dirty="0" err="1"/>
              <a:t>Referência</a:t>
            </a:r>
            <a:r>
              <a:rPr sz="800" dirty="0"/>
              <a:t> </a:t>
            </a:r>
            <a:r>
              <a:rPr sz="800" dirty="0" err="1"/>
              <a:t>Geocêntrico</a:t>
            </a:r>
            <a:r>
              <a:rPr sz="800" dirty="0"/>
              <a:t> para as </a:t>
            </a:r>
            <a:r>
              <a:rPr sz="800" dirty="0" err="1"/>
              <a:t>Américas</a:t>
            </a:r>
            <a:r>
              <a:rPr sz="800" dirty="0"/>
              <a:t> (SIRGAS2000). </a:t>
            </a:r>
            <a:r>
              <a:rPr sz="800" dirty="0" err="1"/>
              <a:t>DENATRAN</a:t>
            </a:r>
            <a:r>
              <a:rPr sz="800" dirty="0"/>
              <a:t>, </a:t>
            </a:r>
            <a:r>
              <a:rPr sz="800" dirty="0" err="1"/>
              <a:t>Registro</a:t>
            </a:r>
            <a:r>
              <a:rPr sz="800" dirty="0"/>
              <a:t> Nacional de </a:t>
            </a:r>
            <a:r>
              <a:rPr sz="800" dirty="0" err="1"/>
              <a:t>Veículos</a:t>
            </a:r>
            <a:r>
              <a:rPr sz="800" dirty="0"/>
              <a:t> </a:t>
            </a:r>
            <a:r>
              <a:rPr sz="800" dirty="0" err="1"/>
              <a:t>Automotores</a:t>
            </a:r>
            <a:r>
              <a:rPr sz="800" dirty="0"/>
              <a:t> (</a:t>
            </a:r>
            <a:r>
              <a:rPr sz="800" dirty="0" err="1"/>
              <a:t>RENAVAM</a:t>
            </a:r>
            <a:r>
              <a:rPr sz="800" dirty="0"/>
              <a:t>). </a:t>
            </a:r>
            <a:r>
              <a:rPr sz="800" dirty="0" err="1"/>
              <a:t>Ministério</a:t>
            </a:r>
            <a:r>
              <a:rPr sz="800" dirty="0"/>
              <a:t> da </a:t>
            </a:r>
            <a:r>
              <a:rPr sz="800" dirty="0" err="1"/>
              <a:t>Saúde</a:t>
            </a:r>
            <a:r>
              <a:rPr sz="800" dirty="0"/>
              <a:t>, </a:t>
            </a:r>
            <a:r>
              <a:rPr sz="800" dirty="0" err="1"/>
              <a:t>Secretaria</a:t>
            </a:r>
            <a:r>
              <a:rPr sz="800" dirty="0"/>
              <a:t> de </a:t>
            </a:r>
            <a:r>
              <a:rPr sz="800" dirty="0" err="1"/>
              <a:t>Vigilância</a:t>
            </a:r>
            <a:r>
              <a:rPr sz="800" dirty="0"/>
              <a:t> </a:t>
            </a:r>
            <a:r>
              <a:rPr sz="800" dirty="0" err="1"/>
              <a:t>em</a:t>
            </a:r>
            <a:r>
              <a:rPr sz="800" dirty="0"/>
              <a:t> </a:t>
            </a:r>
            <a:r>
              <a:rPr sz="800" dirty="0" err="1"/>
              <a:t>Saúde</a:t>
            </a:r>
            <a:r>
              <a:rPr sz="800" dirty="0"/>
              <a:t>, Sistema de </a:t>
            </a:r>
            <a:r>
              <a:rPr sz="800" dirty="0" err="1"/>
              <a:t>Informações</a:t>
            </a:r>
            <a:r>
              <a:rPr sz="800" dirty="0"/>
              <a:t> </a:t>
            </a:r>
            <a:r>
              <a:rPr sz="800" dirty="0" err="1"/>
              <a:t>sobre</a:t>
            </a:r>
            <a:r>
              <a:rPr sz="800" dirty="0"/>
              <a:t> </a:t>
            </a:r>
            <a:r>
              <a:rPr sz="800" dirty="0" err="1"/>
              <a:t>Mortalidade</a:t>
            </a:r>
            <a:r>
              <a:rPr sz="800" dirty="0"/>
              <a:t> (SIM)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12" y="311150"/>
            <a:ext cx="7766051" cy="1468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5212" y="1335087"/>
            <a:ext cx="6199188" cy="419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755650" y="836712"/>
            <a:ext cx="7704138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37609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9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900" b="1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Denatran</a:t>
            </a:r>
            <a:r>
              <a:rPr sz="19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9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sz="19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42" name="Table 142"/>
          <p:cNvGraphicFramePr/>
          <p:nvPr>
            <p:extLst>
              <p:ext uri="{D42A27DB-BD31-4B8C-83A1-F6EECF244321}">
                <p14:modId xmlns:p14="http://schemas.microsoft.com/office/powerpoint/2010/main" val="2838429886"/>
              </p:ext>
            </p:extLst>
          </p:nvPr>
        </p:nvGraphicFramePr>
        <p:xfrm>
          <a:off x="1403648" y="1700808"/>
          <a:ext cx="6407149" cy="22451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74737"/>
                <a:gridCol w="1546225"/>
                <a:gridCol w="2151062"/>
                <a:gridCol w="1635125"/>
              </a:tblGrid>
              <a:tr h="8413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EXERCÍCIO</a:t>
                      </a:r>
                      <a:endParaRPr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TOTAL ARRECADADO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ORÇAMENTO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DISPONÍVEL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           (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Limite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</a:rPr>
                        <a:t>orçamentário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VALOR EXECUTADO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770.634.061,77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229.341.480,55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216.697.175,00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857.941.535,19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156.445.000,00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136.842.568,00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2014*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575.445.426,91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169.375.244,00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43.781.041,00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2015**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982.362.524,00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150.000.000,00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0,00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3.186.383.547,87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/>
                        <a:t>705.161.724,55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defRPr sz="1800" b="0" i="0"/>
                      </a:pPr>
                      <a:r>
                        <a:rPr sz="1600" dirty="0"/>
                        <a:t>397.320.784,00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Table 143"/>
          <p:cNvGraphicFramePr/>
          <p:nvPr>
            <p:extLst>
              <p:ext uri="{D42A27DB-BD31-4B8C-83A1-F6EECF244321}">
                <p14:modId xmlns:p14="http://schemas.microsoft.com/office/powerpoint/2010/main" val="3654443700"/>
              </p:ext>
            </p:extLst>
          </p:nvPr>
        </p:nvGraphicFramePr>
        <p:xfrm>
          <a:off x="1476375" y="4005064"/>
          <a:ext cx="2808287" cy="5715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08287"/>
              </a:tblGrid>
              <a:tr h="190500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900"/>
                        <a:t>*Valores executados até 30 de junho de 2014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900"/>
                        <a:t>** Valores do PLOA 2015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900" dirty="0"/>
                        <a:t>Fonte: </a:t>
                      </a:r>
                      <a:r>
                        <a:rPr sz="900" dirty="0" err="1"/>
                        <a:t>SIAFI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GERENCIAL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consulta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realizada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em</a:t>
                      </a:r>
                      <a:r>
                        <a:rPr sz="900" dirty="0"/>
                        <a:t> 18/08/2014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Evolução da Frota de Veículos Automotores no Brasil</a:t>
            </a:r>
          </a:p>
        </p:txBody>
      </p:sp>
      <p:pic>
        <p:nvPicPr>
          <p:cNvPr id="11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212" y="1341437"/>
            <a:ext cx="8815388" cy="410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6948487" y="1557337"/>
            <a:ext cx="15113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86.700.490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62000" y="258856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Evolução da Frota por Tipo de Veículo</a:t>
            </a:r>
          </a:p>
        </p:txBody>
      </p:sp>
      <p:pic>
        <p:nvPicPr>
          <p:cNvPr id="12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836612"/>
            <a:ext cx="6769101" cy="518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00" y="260350"/>
            <a:ext cx="4151313" cy="57705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50825" y="434578"/>
            <a:ext cx="3744913" cy="138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/>
          <a:p>
            <a:pPr lvl="0" algn="ctr"/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Frota de Veículos Automotores Emplacada por Tipo de Veículo </a:t>
            </a: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(30/04/2015)</a:t>
            </a:r>
          </a:p>
        </p:txBody>
      </p:sp>
      <p:pic>
        <p:nvPicPr>
          <p:cNvPr id="12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237" y="2493962"/>
            <a:ext cx="3116263" cy="2840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755650" y="211231"/>
            <a:ext cx="7848600" cy="76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/>
          <a:p>
            <a:pPr lvl="0" algn="ctr"/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Evolução da Quantidade de Condutores Habilitados no Brasil </a:t>
            </a:r>
            <a:r>
              <a:rPr sz="2300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(CNHs Ativas)</a:t>
            </a:r>
          </a:p>
        </p:txBody>
      </p:sp>
      <p:pic>
        <p:nvPicPr>
          <p:cNvPr id="12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1195387"/>
            <a:ext cx="6911976" cy="4108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 dirty="0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</a:t>
            </a:r>
            <a:r>
              <a:rPr sz="2300" b="1" dirty="0" err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TRÂNSITO</a:t>
            </a:r>
            <a:endParaRPr sz="2300" b="1">
              <a:effectLst>
                <a:outerShdw blurRad="12700" dist="25400" dir="2700000" rotWithShape="0">
                  <a:srgbClr val="FFFFFF"/>
                </a:outerShdw>
              </a:effectLst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835150" y="1989137"/>
            <a:ext cx="2016125" cy="576263"/>
            <a:chOff x="0" y="0"/>
            <a:chExt cx="2016125" cy="576262"/>
          </a:xfrm>
        </p:grpSpPr>
        <p:sp>
          <p:nvSpPr>
            <p:cNvPr id="14" name="Shape 14"/>
            <p:cNvSpPr/>
            <p:nvPr/>
          </p:nvSpPr>
          <p:spPr>
            <a:xfrm>
              <a:off x="0" y="0"/>
              <a:ext cx="2016125" cy="57626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8119" y="109061"/>
              <a:ext cx="1959887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CONTRAN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364162" y="1964848"/>
            <a:ext cx="1800226" cy="624841"/>
            <a:chOff x="0" y="0"/>
            <a:chExt cx="1800225" cy="624840"/>
          </a:xfrm>
        </p:grpSpPr>
        <p:sp>
          <p:nvSpPr>
            <p:cNvPr id="17" name="Shape 17"/>
            <p:cNvSpPr/>
            <p:nvPr/>
          </p:nvSpPr>
          <p:spPr>
            <a:xfrm>
              <a:off x="0" y="24288"/>
              <a:ext cx="1800225" cy="57626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19" y="0"/>
              <a:ext cx="1743987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Secretaria Executiva</a:t>
              </a:r>
            </a:p>
          </p:txBody>
        </p:sp>
      </p:grpSp>
      <p:sp>
        <p:nvSpPr>
          <p:cNvPr id="73" name="Shape 73"/>
          <p:cNvSpPr/>
          <p:nvPr/>
        </p:nvSpPr>
        <p:spPr>
          <a:xfrm>
            <a:off x="3863340" y="1732280"/>
            <a:ext cx="816611" cy="544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28575">
            <a:solidFill>
              <a:srgbClr val="4A7EBB"/>
            </a:solidFill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679950" y="1732280"/>
            <a:ext cx="670560" cy="544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4A7EBB"/>
            </a:solidFill>
            <a:round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24" name="Group 24"/>
          <p:cNvGrpSpPr/>
          <p:nvPr/>
        </p:nvGrpSpPr>
        <p:grpSpPr>
          <a:xfrm>
            <a:off x="755650" y="2683986"/>
            <a:ext cx="1512888" cy="624841"/>
            <a:chOff x="0" y="0"/>
            <a:chExt cx="1512887" cy="624840"/>
          </a:xfrm>
        </p:grpSpPr>
        <p:sp>
          <p:nvSpPr>
            <p:cNvPr id="22" name="Shape 22"/>
            <p:cNvSpPr/>
            <p:nvPr/>
          </p:nvSpPr>
          <p:spPr>
            <a:xfrm>
              <a:off x="0" y="24288"/>
              <a:ext cx="1512888" cy="576264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-1"/>
              <a:ext cx="1512888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Fórum Consultivo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800350" y="2683986"/>
            <a:ext cx="1439863" cy="624841"/>
            <a:chOff x="0" y="0"/>
            <a:chExt cx="1439862" cy="624840"/>
          </a:xfrm>
        </p:grpSpPr>
        <p:sp>
          <p:nvSpPr>
            <p:cNvPr id="25" name="Shape 25"/>
            <p:cNvSpPr/>
            <p:nvPr/>
          </p:nvSpPr>
          <p:spPr>
            <a:xfrm>
              <a:off x="0" y="24288"/>
              <a:ext cx="1439863" cy="576264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-1"/>
              <a:ext cx="1439863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Câmaras Temáticas</a:t>
              </a:r>
            </a:p>
          </p:txBody>
        </p:sp>
      </p:grpSp>
      <p:sp>
        <p:nvSpPr>
          <p:cNvPr id="28" name="Shape 28"/>
          <p:cNvSpPr/>
          <p:nvPr/>
        </p:nvSpPr>
        <p:spPr>
          <a:xfrm rot="16200000" flipH="1">
            <a:off x="2473325" y="2622550"/>
            <a:ext cx="431800" cy="31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2268537" y="2997200"/>
            <a:ext cx="287338" cy="0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2" name="Group 32"/>
          <p:cNvGrpSpPr/>
          <p:nvPr/>
        </p:nvGrpSpPr>
        <p:grpSpPr>
          <a:xfrm>
            <a:off x="5472112" y="2708275"/>
            <a:ext cx="1584326" cy="576263"/>
            <a:chOff x="0" y="0"/>
            <a:chExt cx="1584325" cy="576262"/>
          </a:xfrm>
        </p:grpSpPr>
        <p:sp>
          <p:nvSpPr>
            <p:cNvPr id="30" name="Shape 30"/>
            <p:cNvSpPr/>
            <p:nvPr/>
          </p:nvSpPr>
          <p:spPr>
            <a:xfrm>
              <a:off x="0" y="0"/>
              <a:ext cx="1584325" cy="576263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0" y="109061"/>
              <a:ext cx="158432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Denatran</a:t>
              </a:r>
            </a:p>
          </p:txBody>
        </p:sp>
      </p:grpSp>
      <p:sp>
        <p:nvSpPr>
          <p:cNvPr id="33" name="Shape 33"/>
          <p:cNvSpPr/>
          <p:nvPr/>
        </p:nvSpPr>
        <p:spPr>
          <a:xfrm>
            <a:off x="3816350" y="2349499"/>
            <a:ext cx="1655763" cy="647702"/>
          </a:xfrm>
          <a:prstGeom prst="line">
            <a:avLst/>
          </a:prstGeom>
          <a:ln>
            <a:solidFill>
              <a:srgbClr val="4A7EBB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6" name="Group 36"/>
          <p:cNvGrpSpPr/>
          <p:nvPr/>
        </p:nvGrpSpPr>
        <p:grpSpPr>
          <a:xfrm>
            <a:off x="107949" y="4560887"/>
            <a:ext cx="1368426" cy="647701"/>
            <a:chOff x="0" y="0"/>
            <a:chExt cx="1368425" cy="647700"/>
          </a:xfrm>
        </p:grpSpPr>
        <p:sp>
          <p:nvSpPr>
            <p:cNvPr id="34" name="Shape 34"/>
            <p:cNvSpPr/>
            <p:nvPr/>
          </p:nvSpPr>
          <p:spPr>
            <a:xfrm>
              <a:off x="0" y="0"/>
              <a:ext cx="136842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00385" y="144780"/>
              <a:ext cx="96765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CGIJF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596187" y="4560887"/>
            <a:ext cx="1368426" cy="647701"/>
            <a:chOff x="0" y="0"/>
            <a:chExt cx="1368425" cy="647700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136842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00385" y="144780"/>
              <a:ext cx="96765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CGQFHT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084887" y="4560887"/>
            <a:ext cx="1366839" cy="647701"/>
            <a:chOff x="0" y="0"/>
            <a:chExt cx="1366837" cy="647700"/>
          </a:xfrm>
        </p:grpSpPr>
        <p:sp>
          <p:nvSpPr>
            <p:cNvPr id="40" name="Shape 40"/>
            <p:cNvSpPr/>
            <p:nvPr/>
          </p:nvSpPr>
          <p:spPr>
            <a:xfrm>
              <a:off x="-1" y="0"/>
              <a:ext cx="1366839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00153" y="144780"/>
              <a:ext cx="966532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CGIE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571999" y="4560887"/>
            <a:ext cx="1368426" cy="647701"/>
            <a:chOff x="0" y="0"/>
            <a:chExt cx="1368425" cy="647700"/>
          </a:xfrm>
        </p:grpSpPr>
        <p:sp>
          <p:nvSpPr>
            <p:cNvPr id="43" name="Shape 43"/>
            <p:cNvSpPr/>
            <p:nvPr/>
          </p:nvSpPr>
          <p:spPr>
            <a:xfrm>
              <a:off x="0" y="0"/>
              <a:ext cx="136842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00385" y="144780"/>
              <a:ext cx="96765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CGIT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041649" y="4560887"/>
            <a:ext cx="1368426" cy="647701"/>
            <a:chOff x="0" y="0"/>
            <a:chExt cx="1368425" cy="647700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136842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00385" y="144780"/>
              <a:ext cx="96765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CGPNE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576387" y="4560887"/>
            <a:ext cx="1368426" cy="647701"/>
            <a:chOff x="0" y="0"/>
            <a:chExt cx="1368425" cy="647700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136842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00385" y="144780"/>
              <a:ext cx="967655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CGPO</a:t>
              </a:r>
            </a:p>
          </p:txBody>
        </p:sp>
      </p:grpSp>
      <p:sp>
        <p:nvSpPr>
          <p:cNvPr id="52" name="Shape 52"/>
          <p:cNvSpPr/>
          <p:nvPr/>
        </p:nvSpPr>
        <p:spPr>
          <a:xfrm>
            <a:off x="6264275" y="4211637"/>
            <a:ext cx="2016125" cy="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 flipV="1">
            <a:off x="792162" y="4211637"/>
            <a:ext cx="5472114" cy="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V="1">
            <a:off x="792162" y="4211637"/>
            <a:ext cx="1" cy="34925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V="1">
            <a:off x="2260600" y="4211637"/>
            <a:ext cx="0" cy="34925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V="1">
            <a:off x="3725862" y="4211637"/>
            <a:ext cx="1" cy="34925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flipV="1">
            <a:off x="5256212" y="4221162"/>
            <a:ext cx="1" cy="339726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V="1">
            <a:off x="6767512" y="4221162"/>
            <a:ext cx="1" cy="339726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 flipV="1">
            <a:off x="8280400" y="4221162"/>
            <a:ext cx="0" cy="339726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264275" y="2589529"/>
            <a:ext cx="0" cy="106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28575">
            <a:solidFill>
              <a:srgbClr val="4A7EBB"/>
            </a:solidFill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 flipV="1">
            <a:off x="6264275" y="3284537"/>
            <a:ext cx="0" cy="288926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64" name="Group 64"/>
          <p:cNvGrpSpPr/>
          <p:nvPr/>
        </p:nvGrpSpPr>
        <p:grpSpPr>
          <a:xfrm>
            <a:off x="2944812" y="1268412"/>
            <a:ext cx="3470276" cy="523876"/>
            <a:chOff x="0" y="0"/>
            <a:chExt cx="3470275" cy="523875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3470275" cy="523875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82867"/>
              <a:ext cx="3470275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 err="1">
                  <a:solidFill>
                    <a:srgbClr val="FFFFFF"/>
                  </a:solidFill>
                </a:rPr>
                <a:t>MINISTÉRIO</a:t>
              </a:r>
              <a:r>
                <a:rPr dirty="0">
                  <a:solidFill>
                    <a:srgbClr val="FFFFFF"/>
                  </a:solidFill>
                </a:rPr>
                <a:t> DAS </a:t>
              </a:r>
              <a:r>
                <a:rPr dirty="0" err="1">
                  <a:solidFill>
                    <a:srgbClr val="FFFFFF"/>
                  </a:solidFill>
                </a:rPr>
                <a:t>CIDADES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4859337" y="3573462"/>
            <a:ext cx="1225551" cy="503238"/>
            <a:chOff x="0" y="0"/>
            <a:chExt cx="1225550" cy="503237"/>
          </a:xfrm>
        </p:grpSpPr>
        <p:sp>
          <p:nvSpPr>
            <p:cNvPr id="65" name="Shape 65"/>
            <p:cNvSpPr/>
            <p:nvPr/>
          </p:nvSpPr>
          <p:spPr>
            <a:xfrm>
              <a:off x="0" y="0"/>
              <a:ext cx="1225550" cy="50323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4556" y="72548"/>
              <a:ext cx="1176438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Gabinete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15087" y="3512661"/>
            <a:ext cx="1325563" cy="624841"/>
            <a:chOff x="0" y="0"/>
            <a:chExt cx="1325562" cy="624840"/>
          </a:xfrm>
        </p:grpSpPr>
        <p:sp>
          <p:nvSpPr>
            <p:cNvPr id="68" name="Shape 68"/>
            <p:cNvSpPr/>
            <p:nvPr/>
          </p:nvSpPr>
          <p:spPr>
            <a:xfrm>
              <a:off x="0" y="60801"/>
              <a:ext cx="1325563" cy="50323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24556" y="-1"/>
              <a:ext cx="1276451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Assessoria Técnica</a:t>
              </a:r>
            </a:p>
          </p:txBody>
        </p:sp>
      </p:grpSp>
      <p:sp>
        <p:nvSpPr>
          <p:cNvPr id="76" name="Shape 76"/>
          <p:cNvSpPr/>
          <p:nvPr/>
        </p:nvSpPr>
        <p:spPr>
          <a:xfrm>
            <a:off x="6097587" y="3825081"/>
            <a:ext cx="3048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8575">
            <a:solidFill>
              <a:srgbClr val="4A7EBB"/>
            </a:solidFill>
            <a:round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/>
          <p:nvPr/>
        </p:nvSpPr>
        <p:spPr>
          <a:xfrm>
            <a:off x="6264275" y="3284537"/>
            <a:ext cx="0" cy="927101"/>
          </a:xfrm>
          <a:prstGeom prst="line">
            <a:avLst/>
          </a:prstGeom>
          <a:ln w="28575">
            <a:solidFill>
              <a:srgbClr val="4A7EB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55650" y="211231"/>
            <a:ext cx="7848600" cy="76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Evolução da Quantidade de Condutores Habilitados no Brasil por Categoria da Habilitação</a:t>
            </a:r>
          </a:p>
        </p:txBody>
      </p:sp>
      <p:pic>
        <p:nvPicPr>
          <p:cNvPr id="13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1268412"/>
            <a:ext cx="3786188" cy="295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3775" y="1268412"/>
            <a:ext cx="3773488" cy="294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7100" y="1728787"/>
            <a:ext cx="4371975" cy="292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755650" y="211231"/>
            <a:ext cx="7848600" cy="76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/>
          <a:p>
            <a:pPr lvl="0" algn="ctr"/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Quantidade de Condutores Habilitados no Brasil por Categoria </a:t>
            </a:r>
            <a:r>
              <a:rPr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(30/04/2015)</a:t>
            </a:r>
          </a:p>
        </p:txBody>
      </p:sp>
      <p:pic>
        <p:nvPicPr>
          <p:cNvPr id="13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87" y="1385887"/>
            <a:ext cx="4600576" cy="391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95287" y="1518383"/>
            <a:ext cx="8064501" cy="392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endParaRPr b="1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Presidente</a:t>
            </a:r>
            <a:r>
              <a:rPr dirty="0"/>
              <a:t> – </a:t>
            </a:r>
            <a:r>
              <a:rPr dirty="0" err="1"/>
              <a:t>Diretor</a:t>
            </a:r>
            <a:r>
              <a:rPr dirty="0"/>
              <a:t> do </a:t>
            </a:r>
            <a:r>
              <a:rPr dirty="0" err="1"/>
              <a:t>DENATRAN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 </a:t>
            </a:r>
            <a:r>
              <a:rPr dirty="0" err="1"/>
              <a:t>Justiça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 </a:t>
            </a:r>
            <a:r>
              <a:rPr dirty="0" err="1"/>
              <a:t>Defesa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dos </a:t>
            </a:r>
            <a:r>
              <a:rPr dirty="0" err="1"/>
              <a:t>Transportes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 </a:t>
            </a:r>
            <a:r>
              <a:rPr dirty="0" err="1"/>
              <a:t>Educação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 </a:t>
            </a:r>
            <a:r>
              <a:rPr dirty="0" err="1"/>
              <a:t>Saúde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 </a:t>
            </a:r>
            <a:r>
              <a:rPr dirty="0" err="1"/>
              <a:t>Ciência</a:t>
            </a:r>
            <a:r>
              <a:rPr dirty="0"/>
              <a:t>, </a:t>
            </a:r>
            <a:r>
              <a:rPr dirty="0" err="1"/>
              <a:t>Tecnologia</a:t>
            </a:r>
            <a:r>
              <a:rPr dirty="0"/>
              <a:t> e </a:t>
            </a:r>
            <a:r>
              <a:rPr dirty="0" err="1"/>
              <a:t>Inovação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do </a:t>
            </a:r>
            <a:r>
              <a:rPr dirty="0" err="1"/>
              <a:t>Meio</a:t>
            </a:r>
            <a:r>
              <a:rPr dirty="0"/>
              <a:t> </a:t>
            </a:r>
            <a:r>
              <a:rPr dirty="0" err="1"/>
              <a:t>Ambiente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das </a:t>
            </a:r>
            <a:r>
              <a:rPr dirty="0" err="1"/>
              <a:t>Cidades</a:t>
            </a:r>
            <a:endParaRPr dirty="0"/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Ministério</a:t>
            </a:r>
            <a:r>
              <a:rPr dirty="0"/>
              <a:t> do </a:t>
            </a:r>
            <a:r>
              <a:rPr dirty="0" err="1"/>
              <a:t>Desenvolvimento</a:t>
            </a:r>
            <a:r>
              <a:rPr dirty="0"/>
              <a:t>, </a:t>
            </a:r>
            <a:r>
              <a:rPr dirty="0" err="1"/>
              <a:t>Indústria</a:t>
            </a:r>
            <a:r>
              <a:rPr dirty="0"/>
              <a:t> e </a:t>
            </a:r>
            <a:r>
              <a:rPr dirty="0" err="1"/>
              <a:t>Comércio</a:t>
            </a:r>
            <a:r>
              <a:rPr dirty="0"/>
              <a:t> Exterior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sz="400" dirty="0"/>
          </a:p>
          <a:p>
            <a:pPr marL="285750" lvl="0" indent="-285750" algn="just">
              <a:buSzPct val="100000"/>
              <a:buFont typeface="Wingdings" panose="05000000000000000000" pitchFamily="2" charset="2"/>
              <a:buChar char="Ø"/>
            </a:pPr>
            <a:r>
              <a:rPr dirty="0" err="1"/>
              <a:t>Agência</a:t>
            </a:r>
            <a:r>
              <a:rPr dirty="0"/>
              <a:t> Nacional de </a:t>
            </a:r>
            <a:r>
              <a:rPr dirty="0" err="1"/>
              <a:t>Transportes</a:t>
            </a:r>
            <a:r>
              <a:rPr dirty="0"/>
              <a:t> </a:t>
            </a:r>
            <a:r>
              <a:rPr dirty="0" err="1"/>
              <a:t>Terrestres</a:t>
            </a:r>
            <a:endParaRPr dirty="0"/>
          </a:p>
        </p:txBody>
      </p:sp>
      <p:sp>
        <p:nvSpPr>
          <p:cNvPr id="4" name="Shape 148"/>
          <p:cNvSpPr/>
          <p:nvPr/>
        </p:nvSpPr>
        <p:spPr>
          <a:xfrm>
            <a:off x="765934" y="303992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 dirty="0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</a:t>
            </a:r>
            <a:r>
              <a:rPr sz="2300" b="1" dirty="0" err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TRÂNSITO</a:t>
            </a:r>
            <a:endParaRPr sz="2300" b="1" dirty="0">
              <a:effectLst>
                <a:outerShdw blurRad="12700" dist="25400" dir="2700000" rotWithShape="0">
                  <a:srgbClr val="FFFFFF"/>
                </a:outerShdw>
              </a:effectLst>
            </a:endParaRPr>
          </a:p>
        </p:txBody>
      </p:sp>
      <p:sp>
        <p:nvSpPr>
          <p:cNvPr id="5" name="Shape 148"/>
          <p:cNvSpPr/>
          <p:nvPr/>
        </p:nvSpPr>
        <p:spPr>
          <a:xfrm>
            <a:off x="395536" y="931804"/>
            <a:ext cx="8001000" cy="37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l">
              <a:defRPr sz="1800" b="0">
                <a:effectLst/>
              </a:defRPr>
            </a:pPr>
            <a:r>
              <a:rPr lang="pt-BR" sz="1850" b="1" dirty="0" smtClean="0">
                <a:solidFill>
                  <a:schemeClr val="accent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Conselho Nacional de Trânsito - CONTRAN</a:t>
            </a:r>
            <a:endParaRPr sz="1850" b="1" dirty="0">
              <a:solidFill>
                <a:schemeClr val="accent1"/>
              </a:solidFill>
              <a:effectLst>
                <a:outerShdw blurRad="12700" dist="25400" dir="2700000" rotWithShape="0">
                  <a:srgbClr val="FFFFFF"/>
                </a:outerShdw>
              </a:effectLst>
            </a:endParaRPr>
          </a:p>
        </p:txBody>
      </p:sp>
      <p:sp>
        <p:nvSpPr>
          <p:cNvPr id="6" name="Shape 148"/>
          <p:cNvSpPr/>
          <p:nvPr/>
        </p:nvSpPr>
        <p:spPr>
          <a:xfrm>
            <a:off x="395536" y="1340768"/>
            <a:ext cx="8001000" cy="34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l">
              <a:defRPr sz="1800" b="0">
                <a:effectLst/>
              </a:defRPr>
            </a:pPr>
            <a:r>
              <a:rPr lang="pt-BR" sz="1600" b="1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Composição:</a:t>
            </a:r>
            <a:endParaRPr sz="1600" b="1" dirty="0">
              <a:solidFill>
                <a:schemeClr val="tx1"/>
              </a:solidFill>
              <a:effectLst>
                <a:outerShdw blurRad="12700" dist="25400" dir="2700000" rotWithShape="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 dirty="0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</a:t>
            </a:r>
            <a:r>
              <a:rPr sz="2300" b="1" dirty="0" err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TRÂNSITO</a:t>
            </a:r>
            <a:endParaRPr sz="2300" b="1" dirty="0">
              <a:effectLst>
                <a:outerShdw blurRad="12700" dist="25400" dir="2700000" rotWithShape="0">
                  <a:srgbClr val="FFFFFF"/>
                </a:outerShdw>
              </a:effectLst>
            </a:endParaRPr>
          </a:p>
        </p:txBody>
      </p:sp>
      <p:pic>
        <p:nvPicPr>
          <p:cNvPr id="14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675" y="1311275"/>
            <a:ext cx="7759700" cy="4754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sp>
        <p:nvSpPr>
          <p:cNvPr id="152" name="Shape 152"/>
          <p:cNvSpPr/>
          <p:nvPr/>
        </p:nvSpPr>
        <p:spPr>
          <a:xfrm>
            <a:off x="684286" y="44624"/>
            <a:ext cx="7704138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Wingdings"/>
              <a:buChar char="✓"/>
            </a:pPr>
            <a:endParaRPr dirty="0"/>
          </a:p>
          <a:p>
            <a:pPr marL="285750" lvl="0" indent="-285750" algn="ctr"/>
            <a:endParaRPr sz="2000" dirty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sz="2000" dirty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lang="pt-BR" sz="2000" dirty="0" smtClean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lang="pt-BR" sz="2000" dirty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lang="pt-BR" sz="2000" dirty="0" smtClean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lang="pt-BR" sz="2000" dirty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endParaRPr lang="pt-BR" sz="2000" dirty="0" smtClean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r>
              <a:rPr sz="2000" dirty="0" smtClean="0">
                <a:latin typeface="Andalus"/>
                <a:ea typeface="Andalus"/>
                <a:cs typeface="Andalus"/>
                <a:sym typeface="Andalus"/>
              </a:rPr>
              <a:t>“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O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trânsito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em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condições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seguras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é um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direito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de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todos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e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dever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dos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órgãos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e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entidades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componentes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do Sistema Nacional de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Trânsito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, a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estes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cabendo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, no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âmbito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das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respectivas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competências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,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adotar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as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medidas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destinadas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a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assegurar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esse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direito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.” (Art. 1º § 2º do </a:t>
            </a:r>
            <a:r>
              <a:rPr sz="2000" dirty="0" err="1">
                <a:latin typeface="Andalus"/>
                <a:ea typeface="Andalus"/>
                <a:cs typeface="Andalus"/>
                <a:sym typeface="Andalus"/>
              </a:rPr>
              <a:t>CTB</a:t>
            </a:r>
            <a:r>
              <a:rPr sz="2000" dirty="0">
                <a:latin typeface="Andalus"/>
                <a:ea typeface="Andalus"/>
                <a:cs typeface="Andalus"/>
                <a:sym typeface="Andalus"/>
              </a:rPr>
              <a:t>)</a:t>
            </a:r>
          </a:p>
          <a:p>
            <a:pPr marL="285750" lvl="0" indent="-285750" algn="ctr"/>
            <a:endParaRPr sz="2000" dirty="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>
              <a:buSzPct val="100000"/>
              <a:buFont typeface="Wingdings"/>
              <a:buChar char="✓"/>
            </a:pPr>
            <a:endParaRPr sz="2400" dirty="0">
              <a:latin typeface="Andalus"/>
              <a:ea typeface="Andalus"/>
              <a:cs typeface="Andalus"/>
              <a:sym typeface="Andalu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  <a:t>25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477298" y="1313179"/>
            <a:ext cx="4189404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lvl="0" indent="-285750" algn="ctr"/>
            <a:r>
              <a:rPr sz="3300">
                <a:latin typeface="Andalus"/>
                <a:ea typeface="Andalus"/>
                <a:cs typeface="Andalus"/>
                <a:sym typeface="Andalus"/>
              </a:rPr>
              <a:t>OBRIGADO</a:t>
            </a:r>
          </a:p>
          <a:p>
            <a:pPr marL="285750" lvl="0" indent="-285750" algn="ctr"/>
            <a:endParaRPr sz="330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r>
              <a:rPr sz="2300">
                <a:latin typeface="Andalus"/>
                <a:ea typeface="Andalus"/>
                <a:cs typeface="Andalus"/>
                <a:sym typeface="Andalus"/>
              </a:rPr>
              <a:t>RONALDO CAMARGO</a:t>
            </a:r>
          </a:p>
          <a:p>
            <a:pPr marL="285750" lvl="0" indent="-285750" algn="ctr"/>
            <a:endParaRPr sz="2300">
              <a:latin typeface="Andalus"/>
              <a:ea typeface="Andalus"/>
              <a:cs typeface="Andalus"/>
              <a:sym typeface="Andalus"/>
            </a:endParaRPr>
          </a:p>
          <a:p>
            <a:pPr marL="285750" lvl="0" indent="-285750" algn="ctr"/>
            <a:r>
              <a:rPr sz="2300">
                <a:latin typeface="Andalus"/>
                <a:ea typeface="Andalus"/>
                <a:cs typeface="Andalus"/>
                <a:sym typeface="Andalus"/>
              </a:rPr>
              <a:t>Diretor Substituto DENATRAN </a:t>
            </a:r>
          </a:p>
          <a:p>
            <a:pPr marL="285750" lvl="0" indent="-285750" algn="ctr"/>
            <a:r>
              <a:rPr sz="2300">
                <a:latin typeface="Andalus"/>
                <a:ea typeface="Andalus"/>
                <a:cs typeface="Andalus"/>
                <a:sym typeface="Andalus"/>
              </a:rPr>
              <a:t>Vice Presidente do CONTRAN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7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772400" cy="429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8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275" y="1371600"/>
            <a:ext cx="783907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8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775" y="1275696"/>
            <a:ext cx="7848600" cy="4155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8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796213" cy="3689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9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832725" cy="430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sp>
        <p:nvSpPr>
          <p:cNvPr id="94" name="Shape 94"/>
          <p:cNvSpPr/>
          <p:nvPr/>
        </p:nvSpPr>
        <p:spPr>
          <a:xfrm>
            <a:off x="2720975" y="1773237"/>
            <a:ext cx="6316663" cy="2877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Responsável pelos assuntos veiculares;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Propõe regulamentos acerca da segurança veicular;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Homologa veículos;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Testemunha ensaios de segurança; 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 investigação de acidentes de consumo que envolvam ameaça à saúde e segurança aos usuários de veículos;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 o desenvolvimento de laboratórios de segurança;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Licencia e fiscaliza as empresas de inspeção técnica veicular;</a:t>
            </a:r>
          </a:p>
          <a:p>
            <a:pPr marL="285750" lvl="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Emite opinião técnica acerca da segurança de veículos.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2276475"/>
            <a:ext cx="2324101" cy="2066925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69999"/>
              </a:srgbClr>
            </a:outerShdw>
          </a:effectLst>
        </p:spPr>
      </p:pic>
      <p:sp>
        <p:nvSpPr>
          <p:cNvPr id="96" name="Shape 96"/>
          <p:cNvSpPr/>
          <p:nvPr/>
        </p:nvSpPr>
        <p:spPr>
          <a:xfrm>
            <a:off x="900112" y="1198562"/>
            <a:ext cx="615328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76092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sz="2300" b="1" dirty="0" err="1">
                <a:solidFill>
                  <a:srgbClr val="376092"/>
                </a:solidFill>
              </a:rPr>
              <a:t>Coordenação-Geral</a:t>
            </a:r>
            <a:r>
              <a:rPr sz="2300" b="1" dirty="0">
                <a:solidFill>
                  <a:srgbClr val="376092"/>
                </a:solidFill>
              </a:rPr>
              <a:t> de </a:t>
            </a:r>
            <a:r>
              <a:rPr sz="2300" b="1" dirty="0" err="1">
                <a:solidFill>
                  <a:srgbClr val="376092"/>
                </a:solidFill>
              </a:rPr>
              <a:t>Infraestrutura</a:t>
            </a:r>
            <a:r>
              <a:rPr sz="2300" b="1" dirty="0">
                <a:solidFill>
                  <a:srgbClr val="376092"/>
                </a:solidFill>
              </a:rPr>
              <a:t> de </a:t>
            </a:r>
            <a:r>
              <a:rPr sz="2300" b="1" dirty="0" err="1">
                <a:solidFill>
                  <a:srgbClr val="376092"/>
                </a:solidFill>
              </a:rPr>
              <a:t>Trânsito</a:t>
            </a:r>
            <a:r>
              <a:rPr sz="2300" b="1" dirty="0">
                <a:solidFill>
                  <a:srgbClr val="376092"/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755650" y="554131"/>
            <a:ext cx="7848600" cy="4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 anchor="b">
            <a:spAutoFit/>
          </a:bodyPr>
          <a:lstStyle>
            <a:lvl1pPr algn="ctr">
              <a:defRPr sz="2300" b="1">
                <a:effectLst>
                  <a:outerShdw blurRad="12700" dist="254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2300" b="1">
                <a:effectLst>
                  <a:outerShdw blurRad="12700" dist="25400" dir="2700000" rotWithShape="0">
                    <a:srgbClr val="FFFFFF"/>
                  </a:outerShdw>
                </a:effectLst>
              </a:rPr>
              <a:t>SISTEMA NACIONAL DE TRÂNSITO</a:t>
            </a:r>
          </a:p>
        </p:txBody>
      </p:sp>
      <p:pic>
        <p:nvPicPr>
          <p:cNvPr id="9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316037"/>
            <a:ext cx="7796213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523</Words>
  <Application>Microsoft Office PowerPoint</Application>
  <PresentationFormat>Apresentação na tela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Debora de Carvalho Sousa</cp:lastModifiedBy>
  <cp:revision>10</cp:revision>
  <dcterms:modified xsi:type="dcterms:W3CDTF">2015-09-14T20:42:51Z</dcterms:modified>
</cp:coreProperties>
</file>