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5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360" r:id="rId3"/>
    <p:sldId id="552" r:id="rId4"/>
    <p:sldId id="590" r:id="rId5"/>
    <p:sldId id="494" r:id="rId6"/>
    <p:sldId id="561" r:id="rId7"/>
    <p:sldId id="576" r:id="rId8"/>
    <p:sldId id="589" r:id="rId9"/>
    <p:sldId id="586" r:id="rId10"/>
    <p:sldId id="577" r:id="rId11"/>
    <p:sldId id="578" r:id="rId12"/>
    <p:sldId id="579" r:id="rId13"/>
    <p:sldId id="581" r:id="rId14"/>
    <p:sldId id="582" r:id="rId15"/>
    <p:sldId id="584" r:id="rId16"/>
    <p:sldId id="551" r:id="rId17"/>
    <p:sldId id="556" r:id="rId18"/>
    <p:sldId id="543" r:id="rId19"/>
    <p:sldId id="545" r:id="rId20"/>
    <p:sldId id="546" r:id="rId21"/>
    <p:sldId id="559" r:id="rId22"/>
  </p:sldIdLst>
  <p:sldSz cx="9144000" cy="6858000" type="screen4x3"/>
  <p:notesSz cx="6797675" cy="98742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260AA"/>
    <a:srgbClr val="336699"/>
    <a:srgbClr val="3366CC"/>
    <a:srgbClr val="0066CC"/>
    <a:srgbClr val="0066FF"/>
    <a:srgbClr val="6699FF"/>
    <a:srgbClr val="0099FF"/>
    <a:srgbClr val="3399FF"/>
    <a:srgbClr val="8E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7865" autoAdjust="0"/>
  </p:normalViewPr>
  <p:slideViewPr>
    <p:cSldViewPr>
      <p:cViewPr>
        <p:scale>
          <a:sx n="78" d="100"/>
          <a:sy n="78" d="100"/>
        </p:scale>
        <p:origin x="-1662" y="-258"/>
      </p:cViewPr>
      <p:guideLst>
        <p:guide orient="horz" pos="96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347479-D453-45CA-B9AC-7B82E0839FDA}" type="datetime1">
              <a:rPr lang="en-US" altLang="pt-BR"/>
              <a:pPr>
                <a:defRPr/>
              </a:pPr>
              <a:t>9/15/2015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826"/>
            <a:ext cx="2945659" cy="493712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6"/>
            <a:ext cx="2945659" cy="493712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FAC0F0-DB54-4E3F-BF36-4ACBBD0C0F4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699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9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70"/>
            <a:ext cx="49849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Click to edit Master text styles</a:t>
            </a:r>
          </a:p>
          <a:p>
            <a:pPr lvl="1"/>
            <a:r>
              <a:rPr lang="pt-BR" altLang="pt-BR" noProof="0" smtClean="0"/>
              <a:t>Second level</a:t>
            </a:r>
          </a:p>
          <a:p>
            <a:pPr lvl="2"/>
            <a:r>
              <a:rPr lang="pt-BR" altLang="pt-BR" noProof="0" smtClean="0"/>
              <a:t>Third level</a:t>
            </a:r>
          </a:p>
          <a:p>
            <a:pPr lvl="3"/>
            <a:r>
              <a:rPr lang="pt-BR" altLang="pt-BR" noProof="0" smtClean="0"/>
              <a:t>Fourth level</a:t>
            </a:r>
          </a:p>
          <a:p>
            <a:pPr lvl="4"/>
            <a:r>
              <a:rPr lang="pt-BR" altLang="pt-B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80539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9" y="9380539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66AF89-5E66-4538-84E8-EAF8B582AA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56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FB85A-8065-4A98-BE6C-522742901227}" type="slidenum">
              <a:rPr lang="pt-BR" altLang="pt-BR" smtClean="0"/>
              <a:pPr/>
              <a:t>1</a:t>
            </a:fld>
            <a:endParaRPr lang="pt-BR" altLang="pt-BR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18" tIns="45759" rIns="91518" bIns="45759" anchor="b"/>
          <a:lstStyle/>
          <a:p>
            <a:pPr algn="r">
              <a:defRPr/>
            </a:pPr>
            <a:fld id="{53012F16-5FCD-405A-9F3D-C2AC3CC86785}" type="slidenum">
              <a:rPr lang="pt-BR" sz="1200">
                <a:cs typeface="+mn-cs"/>
              </a:rPr>
              <a:pPr algn="r">
                <a:defRPr/>
              </a:pPr>
              <a:t>2</a:t>
            </a:fld>
            <a:endParaRPr lang="pt-BR" sz="1200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>
              <a:defRPr/>
            </a:pPr>
            <a:fld id="{53012F16-5FCD-405A-9F3D-C2AC3CC86785}" type="slidenum">
              <a:rPr lang="pt-BR" sz="1200">
                <a:cs typeface="+mn-cs"/>
              </a:rPr>
              <a:pPr algn="r">
                <a:defRPr/>
              </a:pPr>
              <a:t>3</a:t>
            </a:fld>
            <a:endParaRPr lang="pt-BR" sz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87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18" tIns="45759" rIns="91518" bIns="45759" anchor="b"/>
          <a:lstStyle/>
          <a:p>
            <a:pPr algn="r">
              <a:defRPr/>
            </a:pPr>
            <a:fld id="{53012F16-5FCD-405A-9F3D-C2AC3CC86785}" type="slidenum">
              <a:rPr lang="pt-BR" sz="1200">
                <a:cs typeface="+mn-cs"/>
              </a:rPr>
              <a:pPr algn="r">
                <a:defRPr/>
              </a:pPr>
              <a:t>4</a:t>
            </a:fld>
            <a:endParaRPr lang="pt-BR" sz="1200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50444" y="9378826"/>
            <a:ext cx="2945659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>
              <a:defRPr/>
            </a:pPr>
            <a:fld id="{53012F16-5FCD-405A-9F3D-C2AC3CC86785}" type="slidenum">
              <a:rPr lang="pt-BR" sz="1200">
                <a:cs typeface="+mn-cs"/>
              </a:rPr>
              <a:pPr algn="r">
                <a:defRPr/>
              </a:pPr>
              <a:t>5</a:t>
            </a:fld>
            <a:endParaRPr lang="pt-BR" sz="1200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50444" y="9378826"/>
            <a:ext cx="2945659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>
              <a:defRPr/>
            </a:pPr>
            <a:fld id="{53012F16-5FCD-405A-9F3D-C2AC3CC86785}" type="slidenum">
              <a:rPr lang="pt-BR" sz="1200">
                <a:cs typeface="+mn-cs"/>
              </a:rPr>
              <a:pPr algn="r">
                <a:defRPr/>
              </a:pPr>
              <a:t>8</a:t>
            </a:fld>
            <a:endParaRPr lang="pt-BR" sz="1200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74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88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8433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898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 descr="bras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4" y="6105381"/>
            <a:ext cx="2016880" cy="7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3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73D8C-B0FB-4E17-BFEE-48B9B0891AA7}" type="datetime1">
              <a:rPr lang="pt-BR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3707C-655B-4EC4-8D2E-9E3236B4BEE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42394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file://localhost/Trabalhos%20Sabrina/Area_editorial/Power%20point_2014/power%20point%20eleitoral%202014/apresentacao%20azul%20eleitoral%202014/arquivos%20eleitoral14/slide_padrao_azul_miolo_2014_eleitoral_b.png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pic>
        <p:nvPicPr>
          <p:cNvPr id="1028" name="slide_padrao_azul_miolo_2014_eleitoral_b.png" descr="/Trabalhos Sabrina/Area_editorial/Power point_2014/power point eleitoral 2014/apresentacao azul eleitoral 2014/arquivos eleitoral14/slide_padrao_azul_miolo_2014_eleitoral_b.png"/>
          <p:cNvPicPr>
            <a:picLocks noChangeAspect="1"/>
          </p:cNvPicPr>
          <p:nvPr userDrawn="1"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79" r:id="rId4"/>
    <p:sldLayoutId id="2147483667" r:id="rId5"/>
    <p:sldLayoutId id="2147483680" r:id="rId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9F21A85-686A-47DB-8B48-B4ED27A41E9F}" type="datetime1">
              <a:rPr lang="pt-BR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DF32EF-95E2-4FAD-9724-0BFD3D8ECFD7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3319" name="slide_padrao_azul_capa_2013.png" descr="/Users/fredlobo/Documents/APRESENTACOES_ABRIL 2011/APRESENTACAO_AZUL_ABRIL 11/slide_padrao_azul_capa_20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adsafetybrazil@saude.gov.br" TargetMode="External"/><Relationship Id="rId2" Type="http://schemas.openxmlformats.org/officeDocument/2006/relationships/hyperlink" Target="mailto:roadsafetybrasil@saude.gov.b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presenta&#231;&#227;o" TargetMode="External"/><Relationship Id="rId2" Type="http://schemas.openxmlformats.org/officeDocument/2006/relationships/hyperlink" Target="Apresenta&#231;&#227;o%20Comit&#234;%20Gestor%20PNPS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odsafetybrazil@saude.gov.br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09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038063"/>
          </a:xfrm>
        </p:spPr>
        <p:txBody>
          <a:bodyPr/>
          <a:lstStyle/>
          <a:p>
            <a:pPr lvl="0">
              <a:defRPr sz="1800"/>
            </a:pP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Convite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enviado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assinado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enviado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2015.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32848" cy="53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53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5897"/>
            <a:ext cx="5830416" cy="299120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Inscrições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79512" y="1916832"/>
            <a:ext cx="889248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/>
              <a:t>182 </a:t>
            </a:r>
            <a:r>
              <a:rPr lang="en-US" sz="2400" b="1" kern="0" dirty="0" err="1" smtClean="0"/>
              <a:t>inscrições</a:t>
            </a:r>
            <a:r>
              <a:rPr lang="en-US" sz="2400" b="1" kern="0" dirty="0" smtClean="0"/>
              <a:t> </a:t>
            </a:r>
            <a:r>
              <a:rPr lang="en-US" sz="2400" b="1" kern="0" dirty="0" smtClean="0"/>
              <a:t>- </a:t>
            </a:r>
            <a:r>
              <a:rPr lang="en-US" sz="2400" b="1" kern="0" dirty="0" err="1" smtClean="0"/>
              <a:t>mais</a:t>
            </a:r>
            <a:r>
              <a:rPr lang="en-US" sz="2400" b="1" kern="0" dirty="0" smtClean="0"/>
              <a:t> </a:t>
            </a:r>
            <a:r>
              <a:rPr lang="en-US" sz="2400" b="1" kern="0" dirty="0" smtClean="0"/>
              <a:t>de  40 </a:t>
            </a:r>
            <a:r>
              <a:rPr lang="en-US" sz="2400" b="1" kern="0" dirty="0" err="1" smtClean="0"/>
              <a:t>países</a:t>
            </a:r>
            <a:r>
              <a:rPr lang="en-US" sz="2400" b="1" kern="0" dirty="0" smtClean="0"/>
              <a:t>.</a:t>
            </a:r>
          </a:p>
          <a:p>
            <a:pPr marL="0" indent="0">
              <a:buNone/>
            </a:pPr>
            <a:endParaRPr lang="en-US" sz="2400" b="1" kern="0" dirty="0" smtClean="0"/>
          </a:p>
          <a:p>
            <a:r>
              <a:rPr lang="en-US" sz="2400" b="1" kern="0" dirty="0" err="1" smtClean="0"/>
              <a:t>Presença</a:t>
            </a:r>
            <a:r>
              <a:rPr lang="en-US" sz="2400" b="1" kern="0" dirty="0" smtClean="0"/>
              <a:t> </a:t>
            </a:r>
            <a:r>
              <a:rPr lang="en-US" sz="2400" b="1" kern="0" dirty="0" err="1" smtClean="0"/>
              <a:t>confirmada</a:t>
            </a:r>
            <a:r>
              <a:rPr lang="en-US" sz="2400" b="1" kern="0" dirty="0" smtClean="0"/>
              <a:t> de 40 </a:t>
            </a:r>
            <a:r>
              <a:rPr lang="en-US" sz="2400" b="1" kern="0" dirty="0" err="1" smtClean="0"/>
              <a:t>países</a:t>
            </a:r>
            <a:r>
              <a:rPr lang="en-US" sz="2400" b="1" kern="0" dirty="0" smtClean="0"/>
              <a:t>:</a:t>
            </a:r>
          </a:p>
          <a:p>
            <a:pPr marL="0" indent="0">
              <a:buNone/>
            </a:pPr>
            <a:endParaRPr lang="en-US" sz="2400" b="1" kern="0" dirty="0" smtClean="0"/>
          </a:p>
          <a:p>
            <a:pPr marL="989013" indent="449263">
              <a:buFont typeface="Wingdings" panose="05000000000000000000" pitchFamily="2" charset="2"/>
              <a:buChar char="ü"/>
            </a:pPr>
            <a:r>
              <a:rPr lang="en-US" sz="2400" b="1" kern="0" dirty="0" smtClean="0"/>
              <a:t>24 </a:t>
            </a:r>
            <a:r>
              <a:rPr lang="en-US" sz="2400" b="1" kern="0" dirty="0" err="1" smtClean="0"/>
              <a:t>ministros</a:t>
            </a:r>
            <a:r>
              <a:rPr lang="en-US" sz="2400" b="1" kern="0" dirty="0" smtClean="0"/>
              <a:t> de 22 </a:t>
            </a:r>
            <a:r>
              <a:rPr lang="en-US" sz="2400" b="1" kern="0" dirty="0" err="1" smtClean="0"/>
              <a:t>países</a:t>
            </a:r>
            <a:endParaRPr lang="en-US" sz="2400" b="1" kern="0" dirty="0"/>
          </a:p>
          <a:p>
            <a:pPr marL="989013" indent="449263">
              <a:buFont typeface="Wingdings" panose="05000000000000000000" pitchFamily="2" charset="2"/>
              <a:buChar char="ü"/>
            </a:pPr>
            <a:r>
              <a:rPr lang="en-US" sz="2400" b="1" kern="0" dirty="0" smtClean="0"/>
              <a:t>4 </a:t>
            </a:r>
            <a:r>
              <a:rPr lang="en-US" sz="2400" b="1" kern="0" dirty="0" smtClean="0"/>
              <a:t>Vice-</a:t>
            </a:r>
            <a:r>
              <a:rPr lang="en-US" sz="2400" b="1" kern="0" dirty="0" err="1" smtClean="0"/>
              <a:t>ministros</a:t>
            </a:r>
            <a:r>
              <a:rPr lang="en-US" sz="2400" b="1" kern="0" dirty="0" smtClean="0"/>
              <a:t> </a:t>
            </a:r>
            <a:endParaRPr lang="en-US" sz="2400" b="1" kern="0" dirty="0"/>
          </a:p>
          <a:p>
            <a:pPr marL="989013" indent="449263">
              <a:buFont typeface="Wingdings" panose="05000000000000000000" pitchFamily="2" charset="2"/>
              <a:buChar char="ü"/>
            </a:pPr>
            <a:r>
              <a:rPr lang="en-US" sz="2400" b="1" kern="0" dirty="0" err="1" smtClean="0"/>
              <a:t>outras</a:t>
            </a:r>
            <a:r>
              <a:rPr lang="en-US" sz="2400" b="1" kern="0" dirty="0" smtClean="0"/>
              <a:t> </a:t>
            </a:r>
            <a:r>
              <a:rPr lang="en-US" sz="2400" b="1" kern="0" dirty="0" smtClean="0"/>
              <a:t>14 </a:t>
            </a:r>
            <a:r>
              <a:rPr lang="en-US" sz="2400" b="1" kern="0" dirty="0" err="1" smtClean="0"/>
              <a:t>autoridades</a:t>
            </a:r>
            <a:r>
              <a:rPr lang="en-US" sz="2400" b="1" kern="0" dirty="0" smtClean="0"/>
              <a:t>.  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545787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-26431"/>
            <a:ext cx="5038328" cy="51514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4888" y="1445960"/>
            <a:ext cx="8685968" cy="14401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no CICB – Centro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Convenções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do Brasil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cicb.com.br/images/img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185513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58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85" y="1074036"/>
            <a:ext cx="4104456" cy="273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0" y="4296190"/>
            <a:ext cx="6300700" cy="20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0" y="1106962"/>
            <a:ext cx="4154321" cy="27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45087" y="387707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Plenário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67310" y="3861047"/>
            <a:ext cx="124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Restaurante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9592" y="638084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Piso 1 e outros espaços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2319414" y="2770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Infraestrutura</a:t>
            </a:r>
            <a:r>
              <a:rPr 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Nov 18 </a:t>
            </a:r>
            <a:r>
              <a:rPr 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– 19, 2015 </a:t>
            </a:r>
            <a:endParaRPr lang="pt-BR" altLang="pt-BR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5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351053" y="-1131595"/>
            <a:ext cx="4536505" cy="90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12265" y="620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Infraestrutura</a:t>
            </a:r>
            <a:r>
              <a:rPr lang="en-US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–Planta </a:t>
            </a:r>
            <a:r>
              <a:rPr lang="en-US" sz="20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Baixa</a:t>
            </a:r>
            <a:r>
              <a:rPr 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Nov 18 </a:t>
            </a:r>
            <a:r>
              <a:rPr 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– 19, 2015 </a:t>
            </a:r>
            <a:endParaRPr lang="pt-BR" altLang="pt-BR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2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6099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Comunicação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908720"/>
            <a:ext cx="5184576" cy="4114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SITE</a:t>
            </a:r>
          </a:p>
          <a:p>
            <a:pPr marL="457200" lvl="1" indent="0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website </a:t>
            </a:r>
            <a:r>
              <a:rPr lang="en-US" sz="2000" dirty="0" err="1" smtClean="0">
                <a:cs typeface="Times New Roman" panose="02020603050405020304" pitchFamily="18" charset="0"/>
              </a:rPr>
              <a:t>específico</a:t>
            </a:r>
            <a:r>
              <a:rPr lang="en-US" sz="2000" dirty="0" smtClean="0">
                <a:cs typeface="Times New Roman" panose="02020603050405020304" pitchFamily="18" charset="0"/>
              </a:rPr>
              <a:t>: </a:t>
            </a:r>
          </a:p>
          <a:p>
            <a:pPr marL="457200" lvl="1" indent="0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sz="2000" u="sng" dirty="0" smtClean="0"/>
              <a:t>roadsafetybrazil.com.</a:t>
            </a:r>
            <a:r>
              <a:rPr lang="pt-BR" sz="2000" u="sng" dirty="0" err="1" smtClean="0"/>
              <a:t>br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Material </a:t>
            </a:r>
            <a:r>
              <a:rPr lang="en-US" sz="28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comunicação</a:t>
            </a:r>
            <a:endParaRPr lang="en-US" sz="2800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cs typeface="Times New Roman" panose="02020603050405020304" pitchFamily="18" charset="0"/>
              </a:rPr>
              <a:t>Email – </a:t>
            </a:r>
            <a:r>
              <a:rPr lang="en-US" sz="2000" dirty="0" smtClean="0">
                <a:cs typeface="Times New Roman" panose="02020603050405020304" pitchFamily="18" charset="0"/>
                <a:hlinkClick r:id="rId2"/>
              </a:rPr>
              <a:t>roadsafetybrasil@saude.gov.br</a:t>
            </a:r>
            <a:r>
              <a:rPr lang="en-US" sz="2000" dirty="0" smtClean="0"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cs typeface="Times New Roman" panose="02020603050405020304" pitchFamily="18" charset="0"/>
                <a:hlinkClick r:id="rId3"/>
              </a:rPr>
              <a:t>roadsafetybrazil@saude.gov.br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cs typeface="Times New Roman" panose="02020603050405020304" pitchFamily="18" charset="0"/>
              </a:rPr>
              <a:t>Panfletos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cs typeface="Times New Roman" panose="02020603050405020304" pitchFamily="18" charset="0"/>
              </a:rPr>
              <a:t>Releases</a:t>
            </a:r>
            <a:endParaRPr lang="en-US" sz="2000" dirty="0"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812392" cy="683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68" y="0"/>
            <a:ext cx="1814017" cy="68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35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hlinkClick r:id="rId2" action="ppaction://hlinkpres?slideindex=1&amp;slidetitle="/>
          </p:cNvPr>
          <p:cNvSpPr txBox="1"/>
          <p:nvPr/>
        </p:nvSpPr>
        <p:spPr>
          <a:xfrm>
            <a:off x="1835696" y="643757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 action="ppaction://hlinkfile"/>
              </a:rPr>
              <a:t>roadsafetybrazil.com.br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516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67744" y="7887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SITE</a:t>
            </a:r>
            <a:endParaRPr lang="pt-BR" b="1" dirty="0">
              <a:solidFill>
                <a:srgbClr val="0000CC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260" y="469552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b="1" dirty="0">
              <a:solidFill>
                <a:srgbClr val="00B05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www.roadsafetybrazil.com.br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Online: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Sobre a Conferência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Informações Gerais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Vistos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Orientações Gerais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Sugestões de Hotéis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Saúde do Viajante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Transporte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Telefones úteis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Fundo de viagem para países de baixa renda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Contato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Formulário de solicitação de evento paralelo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Solicitação de inscrição (Universidades e setor privado))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Informação sobre eventos </a:t>
            </a:r>
            <a:r>
              <a:rPr lang="pt-BR" sz="1600" dirty="0" err="1" smtClean="0"/>
              <a:t>pré</a:t>
            </a:r>
            <a:r>
              <a:rPr lang="pt-BR" sz="1600" dirty="0" smtClean="0"/>
              <a:t> e pós conferência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Notícias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Documentos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71086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95936" y="9849"/>
            <a:ext cx="451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Programação Provisória</a:t>
            </a:r>
            <a:endParaRPr lang="pt-BR" b="1" dirty="0">
              <a:solidFill>
                <a:srgbClr val="0000CC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82724"/>
              </p:ext>
            </p:extLst>
          </p:nvPr>
        </p:nvGraphicFramePr>
        <p:xfrm>
          <a:off x="323528" y="620692"/>
          <a:ext cx="8352930" cy="6113220"/>
        </p:xfrm>
        <a:graphic>
          <a:graphicData uri="http://schemas.openxmlformats.org/drawingml/2006/table">
            <a:tbl>
              <a:tblPr firstRow="1" firstCol="1" bandRow="1"/>
              <a:tblGrid>
                <a:gridCol w="1437507"/>
                <a:gridCol w="138871"/>
                <a:gridCol w="138871"/>
                <a:gridCol w="1727449"/>
                <a:gridCol w="1658013"/>
                <a:gridCol w="1615788"/>
                <a:gridCol w="1636431"/>
              </a:tblGrid>
              <a:tr h="17029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 DE NOVEMBRO DE 2015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08:00 - 09:00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Credenciamento e Café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09:00 - 10:00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cap="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Sessão de Abertura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748">
                <a:tc gridSpan="7"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10:00 - 13:00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cap="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plenária de abertura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Ministros de diferentes países (um por país) terão um espaço de 04 minutos para pronunciamento num máximo de 45 autoridades, considerando critérios de precedência/ ordem de inscrição.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cap="sm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13:00 - 14:00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Almoço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93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14:00 - 15:30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cap="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Sessão 1: Principais Realizações na Década de 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Essa sessão irá destacar onde estamos hoje e quais políticas e programas em Segurança no Trânsito apresentaram maiores êxitos.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8188">
                <a:tc gridSpan="7">
                  <a:txBody>
                    <a:bodyPr/>
                    <a:lstStyle/>
                    <a:p>
                      <a:pPr marL="4572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4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15:30 - 17:00 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cap="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Sessão 2: Próximos Passos para Avançar Rumo ao Alcance das Metas da Década de Ação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Essa sessão irá identificar caminhos para avançar e potencializar a implementação do Plano Global para a Década de Ação a fim de alcançar suas metas.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Intervalo para o café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4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17:00 - 18:30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cap="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Sessão 3: Atingir os Objetivos de Segurança Viária até 2030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Essa sessão terá como foco as estratégias e atividades chave necessárias para alcançar a meta  de redução das mortes no trânsito incluídas nos Objetivos do Desenvolvimento Sustentável 2015-2030.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297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0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18:30 - 21:30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Eventos Paralelos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 dirty="0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 salas para até 50 pessoas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1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Sala 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Sala 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Sala 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Sala 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Sala 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538135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Sala 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3" marR="44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08411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0"/>
            <a:ext cx="451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Programação Provisória</a:t>
            </a:r>
            <a:endParaRPr lang="pt-BR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3968"/>
              </p:ext>
            </p:extLst>
          </p:nvPr>
        </p:nvGraphicFramePr>
        <p:xfrm>
          <a:off x="179512" y="836712"/>
          <a:ext cx="8640959" cy="5318239"/>
        </p:xfrm>
        <a:graphic>
          <a:graphicData uri="http://schemas.openxmlformats.org/drawingml/2006/table">
            <a:tbl>
              <a:tblPr firstRow="1" firstCol="1" bandRow="1"/>
              <a:tblGrid>
                <a:gridCol w="1249954"/>
                <a:gridCol w="137546"/>
                <a:gridCol w="1326648"/>
                <a:gridCol w="137546"/>
                <a:gridCol w="1434348"/>
                <a:gridCol w="1362549"/>
                <a:gridCol w="1498802"/>
                <a:gridCol w="137546"/>
                <a:gridCol w="1356020"/>
              </a:tblGrid>
              <a:tr h="16060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 DE NOVEMBRO de 2015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124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09:00 - 10:30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Sessões Paralelas Um: Pilares do Plano Global para a Década de 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9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Pilar 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Calibri"/>
                        </a:rPr>
                        <a:t>Gestão da Segurança no Trânsito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Pilar 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Estradas mais Seguras e Mobilidade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Pilar 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Segurança Veicular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Pilar 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Usuários de Rodovias mais Seguros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Pilar 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Resposta pós Acidente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Monitoramento dos Avanços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29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10:30 - 11:00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Intervalo para o café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11:00 - 12:30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Sessões Paralelas Dois: Temas Emergentes em Segurança no Trânsito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5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Novas Tecnologias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Segurança de Motocicletas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Determinantes e Fatores de Risco: Álcool e outras Drogas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Mecanismos de Financiamento Inovadores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Mobilidade Sustentável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Marcos Regulatórios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6359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12:30 - 14:00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Almoço e Eventos </a:t>
                      </a:r>
                      <a:r>
                        <a:rPr lang="pt-BR" sz="11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Paralelos (06 salas para 250 pessoas)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3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14:00 - 15:30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SESSÃO 4: ATINGINDO AS METAS DE SEGURANÇA NO TRÂNSITO ATÉ 2030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Esta sessão irá focar nas principais estratégias e ações necessárias para atingir a meta inclusa nos Objetivos do Desenvolvimento Sustentável 2015-2030 de 50% de redução nas mortes por acidentes de trânsito.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15:30 - 16:00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i="1">
                          <a:effectLst/>
                          <a:latin typeface="Calibri"/>
                          <a:ea typeface="Calibri"/>
                          <a:cs typeface="Calibri"/>
                        </a:rPr>
                        <a:t>Intervalo para o café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16:30 - 18:00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cap="all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APRESENTAÇÃO DA DECLARAÇÃO DE BRASÍLIA SOBRE SEGURANÇA NO TRÂNSITO E SESSÃO DE ENCERRAMENTO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18:00 – 18:30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dirty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Coletiva de imprensa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18:30 – 21:30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1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Eventos </a:t>
                      </a:r>
                      <a:r>
                        <a:rPr lang="pt-BR" sz="11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Paralelos </a:t>
                      </a:r>
                      <a:r>
                        <a:rPr lang="pt-BR" sz="11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(06 salas para 250 pessoas)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2" marR="4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7709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endParaRPr lang="pt-BR" alt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900551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Objetivo: 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pt-B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Avaliar 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 progresso da Década da Segurança 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 Trânsito 2011 a 2020 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reforçar 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 compromisso dos governos e instituições com o </a:t>
            </a:r>
            <a:r>
              <a:rPr lang="pt-B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tema. </a:t>
            </a:r>
            <a:endParaRPr lang="pt-B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920914"/>
            <a:ext cx="727280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en-US" altLang="pt-BR" sz="3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Segunda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3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Conferência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Global de Alto </a:t>
            </a:r>
            <a:r>
              <a:rPr lang="en-US" altLang="pt-BR" sz="3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sobre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3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Segurança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no </a:t>
            </a:r>
            <a:r>
              <a:rPr lang="en-US" altLang="pt-BR" sz="3000" b="1" dirty="0">
                <a:solidFill>
                  <a:srgbClr val="0000CC"/>
                </a:solidFill>
                <a:latin typeface="Calibri" panose="020F0502020204030204" pitchFamily="34" charset="0"/>
              </a:rPr>
              <a:t>T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rânsito: </a:t>
            </a:r>
            <a:endParaRPr lang="en-US" altLang="pt-BR" sz="3000" b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Tempo 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de </a:t>
            </a:r>
            <a:r>
              <a:rPr lang="en-US" altLang="pt-BR" sz="3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Resultados</a:t>
            </a:r>
            <a:r>
              <a:rPr lang="en-US" altLang="pt-BR" sz="3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!</a:t>
            </a:r>
            <a:endParaRPr lang="en-US" altLang="pt-BR" sz="3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59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Obrigada!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961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1186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8216" y="1162288"/>
            <a:ext cx="88582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pt-BR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Trabalho </a:t>
            </a:r>
            <a: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Interministerial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incumbência de organizar a Segunda Conferência Global de Alto Nível sobre Segurança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trânsito,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composto pelos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Ministérios: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Saúde, que o coordena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Relações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Exteriores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Cidades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Transportes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Educação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Previdência Social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Trabalho e Emprego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Casa Civil da Presidência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6218" y="43934"/>
            <a:ext cx="8042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en-US" altLang="pt-BR" sz="2000" b="1" dirty="0" err="1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Segunda</a:t>
            </a:r>
            <a:r>
              <a:rPr lang="en-US" altLang="pt-BR" sz="2000" b="1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2000" b="1" dirty="0" err="1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Conferência</a:t>
            </a:r>
            <a:r>
              <a:rPr lang="en-US" altLang="pt-BR" sz="2000" b="1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Global de Alto </a:t>
            </a:r>
            <a:r>
              <a:rPr lang="en-US" altLang="pt-BR" sz="2000" b="1" dirty="0" err="1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sobre</a:t>
            </a:r>
            <a:r>
              <a:rPr lang="en-US" altLang="pt-BR" sz="2000" b="1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2000" b="1" dirty="0" err="1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Segurança</a:t>
            </a:r>
            <a:r>
              <a:rPr lang="en-US" altLang="pt-BR" sz="2000" b="1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no </a:t>
            </a:r>
            <a:r>
              <a:rPr lang="en-US" altLang="pt-BR" sz="20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pt-BR" sz="2000" b="1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rânsito: Tempo de </a:t>
            </a:r>
            <a:r>
              <a:rPr lang="en-US" altLang="pt-BR" sz="2000" b="1" dirty="0" err="1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Resultados</a:t>
            </a:r>
            <a:r>
              <a:rPr lang="en-US" altLang="pt-BR" sz="2000" b="1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!</a:t>
            </a:r>
            <a:endParaRPr lang="en-US" altLang="pt-BR" sz="2000" b="1" dirty="0">
              <a:solidFill>
                <a:srgbClr val="0000CC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42" y="2138516"/>
            <a:ext cx="1679466" cy="47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endParaRPr lang="pt-BR" alt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068" y="404664"/>
            <a:ext cx="885828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 realização: 18 a 19 de novembro de 2015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conferências: 17 de novembro de 2015 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Participação: 150 a 192 países com 1.500 participantes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pt-B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1000 – Convidados Internacionais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650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– representantes do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Governo, parlamentares.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Sociedade Civil (ONGs, fundações, associações)</a:t>
            </a:r>
            <a:endParaRPr lang="pt-B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50 – Universidades e instituições de pesquisa acadêmicas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50 - ONU/OMS/Outros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50 - Setor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privado </a:t>
            </a:r>
          </a:p>
          <a:p>
            <a:pPr marL="0" lvl="1" indent="2651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500 </a:t>
            </a:r>
            <a:r>
              <a:rPr lang="pt-BR" sz="18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Representantes do </a:t>
            </a:r>
            <a:r>
              <a:rPr lang="pt-BR" sz="1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Brasil</a:t>
            </a:r>
          </a:p>
          <a:p>
            <a:pPr marL="444500" lvl="1" indent="427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400 – Governo, parlamentares</a:t>
            </a:r>
          </a:p>
          <a:p>
            <a:pPr marL="444500" lvl="1" indent="427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50 -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Sociedade Civil (ONGs, fundações, associações) </a:t>
            </a:r>
            <a:endParaRPr lang="pt-BR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1" indent="427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 Universidades e instituições de pesquisa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acadêmicas</a:t>
            </a:r>
          </a:p>
          <a:p>
            <a:pPr marL="444500" lvl="1" indent="427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30 - Setor privado </a:t>
            </a:r>
            <a:endParaRPr lang="pt-B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0165" y="-27384"/>
            <a:ext cx="80422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en-US" altLang="pt-BR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Informações</a:t>
            </a:r>
            <a:endParaRPr lang="en-US" altLang="pt-BR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8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endParaRPr lang="pt-BR" alt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9531" y="764704"/>
            <a:ext cx="84249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Inscrições realizadas pelo site. Com senha</a:t>
            </a:r>
            <a:r>
              <a:rPr lang="pt-BR" sz="1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18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Convite </a:t>
            </a: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aos Ministros dos </a:t>
            </a: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países – Governo</a:t>
            </a:r>
            <a:r>
              <a:rPr lang="pt-BR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Brasil enviou convites no mês de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março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todos os membros da ONU. </a:t>
            </a:r>
            <a:endParaRPr lang="pt-BR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novo envio de convites para Ministros de Saúde, Transporte e Interior com informação de </a:t>
            </a:r>
            <a:r>
              <a:rPr lang="pt-BR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login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 senha para inscrição foi enviado em junho</a:t>
            </a:r>
            <a:r>
              <a:rPr lang="en-US" sz="1800" dirty="0" smtClean="0">
                <a:latin typeface="Calibri" panose="020F0502020204030204" pitchFamily="34" charset="0"/>
              </a:rPr>
              <a:t>.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As </a:t>
            </a:r>
            <a:r>
              <a:rPr lang="en-US" sz="1800" dirty="0" err="1" smtClean="0">
                <a:latin typeface="Calibri" panose="020F0502020204030204" pitchFamily="34" charset="0"/>
              </a:rPr>
              <a:t>delegações</a:t>
            </a:r>
            <a:r>
              <a:rPr lang="en-US" sz="1800" dirty="0" smtClean="0">
                <a:latin typeface="Calibri" panose="020F0502020204030204" pitchFamily="34" charset="0"/>
              </a:rPr>
              <a:t> de </a:t>
            </a:r>
            <a:r>
              <a:rPr lang="en-US" sz="1800" dirty="0" err="1" smtClean="0">
                <a:latin typeface="Calibri" panose="020F0502020204030204" pitchFamily="34" charset="0"/>
              </a:rPr>
              <a:t>governo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devem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ser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registradas</a:t>
            </a:r>
            <a:r>
              <a:rPr lang="en-US" sz="1800" dirty="0" smtClean="0">
                <a:latin typeface="Calibri" panose="020F0502020204030204" pitchFamily="34" charset="0"/>
              </a:rPr>
              <a:t> no site e </a:t>
            </a:r>
            <a:r>
              <a:rPr lang="en-US" sz="1800" dirty="0" err="1" smtClean="0">
                <a:latin typeface="Calibri" panose="020F0502020204030204" pitchFamily="34" charset="0"/>
              </a:rPr>
              <a:t>confirmadas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por</a:t>
            </a:r>
            <a:r>
              <a:rPr lang="en-US" sz="1800" dirty="0" smtClean="0">
                <a:latin typeface="Calibri" panose="020F0502020204030204" pitchFamily="34" charset="0"/>
              </a:rPr>
              <a:t> Nota verbal à </a:t>
            </a:r>
            <a:r>
              <a:rPr lang="en-US" sz="1800" dirty="0" err="1" smtClean="0">
                <a:latin typeface="Calibri" panose="020F0502020204030204" pitchFamily="34" charset="0"/>
              </a:rPr>
              <a:t>Embaixada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Brasileira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nos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países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ou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ao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Ministério</a:t>
            </a:r>
            <a:r>
              <a:rPr lang="en-US" sz="1800" dirty="0" smtClean="0">
                <a:latin typeface="Calibri" panose="020F0502020204030204" pitchFamily="34" charset="0"/>
              </a:rPr>
              <a:t> das </a:t>
            </a:r>
            <a:r>
              <a:rPr lang="en-US" sz="1800" dirty="0" err="1" smtClean="0">
                <a:latin typeface="Calibri" panose="020F0502020204030204" pitchFamily="34" charset="0"/>
              </a:rPr>
              <a:t>Relações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Exteriores</a:t>
            </a:r>
            <a:r>
              <a:rPr lang="en-US" sz="1800" dirty="0" smtClean="0">
                <a:latin typeface="Calibri" panose="020F0502020204030204" pitchFamily="34" charset="0"/>
              </a:rPr>
              <a:t> no Brasil. 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t-BR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ONGs</a:t>
            </a:r>
            <a:r>
              <a:rPr lang="pt-BR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OMS irá enviar nome de usuário e senha à Aliança Global para inscrição pelo site.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1800" dirty="0" smtClean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 Nações </a:t>
            </a: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Unidas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OMS enviará nome de usuário e senha. As delegações dos Organismos </a:t>
            </a:r>
            <a:r>
              <a:rPr lang="pt-BR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Internacionais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devem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registradas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 site e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confirmadas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Nota verbal à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Embaixada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Brasileira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países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Ministério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Relações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Exteriores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dirty="0" err="1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07704" y="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Participantes e </a:t>
            </a:r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Inscrições Internacionais</a:t>
            </a:r>
            <a:endParaRPr lang="pt-BR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340768"/>
            <a:ext cx="842493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CC"/>
              </a:buClr>
              <a:defRPr sz="1800"/>
            </a:pPr>
            <a:r>
              <a:rPr lang="en-US" sz="2000" b="1" u="sng" dirty="0" smtClean="0">
                <a:solidFill>
                  <a:srgbClr val="00B050"/>
                </a:solidFill>
              </a:rPr>
              <a:t>Pre-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inscrição</a:t>
            </a:r>
            <a:endParaRPr lang="en-US" sz="2000" b="1" u="sng" dirty="0" smtClean="0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CC"/>
              </a:buClr>
              <a:defRPr sz="1800"/>
            </a:pPr>
            <a:endParaRPr lang="en-US" sz="2000" b="1" dirty="0">
              <a:solidFill>
                <a:srgbClr val="00B05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CC"/>
              </a:buClr>
              <a:defRPr sz="1800"/>
            </a:pPr>
            <a:r>
              <a:rPr lang="pt-BR" sz="2000" b="1" dirty="0" smtClean="0">
                <a:cs typeface="Times New Roman" panose="02020603050405020304" pitchFamily="18" charset="0"/>
              </a:rPr>
              <a:t>4</a:t>
            </a:r>
            <a:r>
              <a:rPr lang="pt-BR" sz="2000" b="1" dirty="0">
                <a:cs typeface="Times New Roman" panose="02020603050405020304" pitchFamily="18" charset="0"/>
              </a:rPr>
              <a:t>. </a:t>
            </a:r>
            <a:r>
              <a:rPr lang="pt-BR" sz="2000" b="1" u="sng" dirty="0">
                <a:cs typeface="Times New Roman" panose="02020603050405020304" pitchFamily="18" charset="0"/>
              </a:rPr>
              <a:t>Instituições acadêmicas e pesquisadores </a:t>
            </a:r>
            <a:r>
              <a:rPr lang="pt-BR" sz="2000" b="1" u="sng" dirty="0" smtClean="0">
                <a:cs typeface="Times New Roman" panose="02020603050405020304" pitchFamily="18" charset="0"/>
              </a:rPr>
              <a:t>e </a:t>
            </a:r>
            <a:r>
              <a:rPr lang="pt-BR" sz="2000" b="1" u="sng" dirty="0">
                <a:cs typeface="Times New Roman" panose="02020603050405020304" pitchFamily="18" charset="0"/>
              </a:rPr>
              <a:t>Setor Privado </a:t>
            </a:r>
            <a:endParaRPr lang="pt-BR" sz="2000" b="1" u="sng" dirty="0" smtClean="0"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cs typeface="Times New Roman" panose="02020603050405020304" pitchFamily="18" charset="0"/>
              </a:rPr>
              <a:t>everão </a:t>
            </a:r>
            <a:r>
              <a:rPr lang="pt-BR" sz="2000" dirty="0">
                <a:cs typeface="Times New Roman" panose="02020603050405020304" pitchFamily="18" charset="0"/>
              </a:rPr>
              <a:t>preencher o formulário no site que será enviado para o e-mail: </a:t>
            </a:r>
            <a:r>
              <a:rPr lang="pt-BR" sz="2000" dirty="0">
                <a:cs typeface="Times New Roman" panose="02020603050405020304" pitchFamily="18" charset="0"/>
                <a:hlinkClick r:id="rId2"/>
              </a:rPr>
              <a:t>roadsafetybrazil@saude.gov.br</a:t>
            </a:r>
            <a:r>
              <a:rPr lang="pt-BR" sz="2000" dirty="0">
                <a:cs typeface="Times New Roman" panose="02020603050405020304" pitchFamily="18" charset="0"/>
              </a:rPr>
              <a:t> para ser analisado</a:t>
            </a:r>
            <a:r>
              <a:rPr lang="pt-BR" sz="2000" dirty="0" smtClean="0">
                <a:cs typeface="Times New Roman" panose="02020603050405020304" pitchFamily="18" charset="0"/>
              </a:rPr>
              <a:t>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u="sng" dirty="0">
                <a:cs typeface="Times New Roman" panose="02020603050405020304" pitchFamily="18" charset="0"/>
              </a:rPr>
              <a:t>Após a análise da OMS </a:t>
            </a:r>
            <a:r>
              <a:rPr lang="pt-BR" sz="2000" dirty="0">
                <a:cs typeface="Times New Roman" panose="02020603050405020304" pitchFamily="18" charset="0"/>
              </a:rPr>
              <a:t>– será definida lista de participantes e o retorno confirmando/negando a inscrição.</a:t>
            </a:r>
          </a:p>
          <a:p>
            <a:pPr marL="190500" lvl="0" indent="-190500">
              <a:lnSpc>
                <a:spcPct val="150000"/>
              </a:lnSpc>
              <a:spcBef>
                <a:spcPts val="600"/>
              </a:spcBef>
              <a:buClr>
                <a:srgbClr val="0000CC"/>
              </a:buClr>
              <a:buSzPct val="100000"/>
              <a:buFont typeface="Arial"/>
              <a:buChar char="•"/>
              <a:defRPr sz="1800"/>
            </a:pPr>
            <a:endParaRPr lang="en-US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07704" y="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Participantes e </a:t>
            </a:r>
            <a:r>
              <a:rPr lang="pt-BR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Inscrições Internacionais</a:t>
            </a:r>
            <a:endParaRPr lang="pt-BR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352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0070C0"/>
                </a:solidFill>
              </a:rPr>
              <a:t>2ª Conferência Global de Alto Nível sobre Segurança no Trânsito</a:t>
            </a:r>
            <a:endParaRPr lang="pt-BR" sz="3000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7525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Prefeitos: </a:t>
            </a:r>
            <a:r>
              <a:rPr lang="pt-BR" sz="2000" dirty="0" smtClean="0">
                <a:solidFill>
                  <a:schemeClr val="tx1"/>
                </a:solidFill>
              </a:rPr>
              <a:t>a </a:t>
            </a:r>
            <a:r>
              <a:rPr lang="pt-BR" sz="2000" dirty="0" smtClean="0">
                <a:solidFill>
                  <a:schemeClr val="tx1"/>
                </a:solidFill>
              </a:rPr>
              <a:t>ser definindo pela Frente </a:t>
            </a:r>
            <a:r>
              <a:rPr lang="pt-BR" sz="2000" dirty="0" smtClean="0">
                <a:solidFill>
                  <a:schemeClr val="tx1"/>
                </a:solidFill>
              </a:rPr>
              <a:t>Nacional de Prefeitos, Confederação Nacional dos Municípios e Associação Brasileira dos Municípios 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Governadores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Secretários Estaduais de </a:t>
            </a:r>
            <a:r>
              <a:rPr lang="pt-BR" sz="2000" dirty="0" smtClean="0">
                <a:solidFill>
                  <a:schemeClr val="tx1"/>
                </a:solidFill>
              </a:rPr>
              <a:t>Saúde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Secretários </a:t>
            </a:r>
            <a:r>
              <a:rPr lang="pt-BR" sz="2000" dirty="0" smtClean="0">
                <a:solidFill>
                  <a:schemeClr val="tx1"/>
                </a:solidFill>
              </a:rPr>
              <a:t>Municipais de </a:t>
            </a:r>
            <a:r>
              <a:rPr lang="pt-BR" sz="2000" dirty="0" smtClean="0">
                <a:solidFill>
                  <a:schemeClr val="tx1"/>
                </a:solidFill>
              </a:rPr>
              <a:t>Saúde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Polícia </a:t>
            </a:r>
            <a:r>
              <a:rPr lang="pt-BR" sz="2000" dirty="0" smtClean="0">
                <a:solidFill>
                  <a:schemeClr val="tx1"/>
                </a:solidFill>
              </a:rPr>
              <a:t>Rodoviária Federal (</a:t>
            </a:r>
            <a:r>
              <a:rPr lang="pt-BR" sz="2000" dirty="0" smtClean="0">
                <a:solidFill>
                  <a:schemeClr val="tx1"/>
                </a:solidFill>
              </a:rPr>
              <a:t>PRF)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Secretária de Segurança Pública dos </a:t>
            </a:r>
            <a:r>
              <a:rPr lang="pt-BR" sz="2000" dirty="0" smtClean="0">
                <a:solidFill>
                  <a:schemeClr val="tx1"/>
                </a:solidFill>
              </a:rPr>
              <a:t>Estados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Departamentos </a:t>
            </a:r>
            <a:r>
              <a:rPr lang="pt-BR" sz="2000" dirty="0" smtClean="0">
                <a:solidFill>
                  <a:schemeClr val="tx1"/>
                </a:solidFill>
              </a:rPr>
              <a:t>Estaduais de Trânsito (</a:t>
            </a:r>
            <a:r>
              <a:rPr lang="pt-BR" sz="2000" dirty="0" smtClean="0">
                <a:solidFill>
                  <a:schemeClr val="tx1"/>
                </a:solidFill>
              </a:rPr>
              <a:t>Detran)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Departamentos Nacional de Infraestrutura e Transporte (</a:t>
            </a:r>
            <a:r>
              <a:rPr lang="pt-BR" sz="2000" dirty="0" smtClean="0">
                <a:solidFill>
                  <a:schemeClr val="tx1"/>
                </a:solidFill>
              </a:rPr>
              <a:t>DNIT)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Agência Nacional de Transportes Terrestres (</a:t>
            </a:r>
            <a:r>
              <a:rPr lang="pt-BR" sz="2000" dirty="0" smtClean="0">
                <a:solidFill>
                  <a:schemeClr val="tx1"/>
                </a:solidFill>
              </a:rPr>
              <a:t>ANTT)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Parlamentares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dirty="0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endParaRPr lang="pt-BR" alt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9531" y="692696"/>
            <a:ext cx="842493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18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Convite aos Governos</a:t>
            </a:r>
            <a:r>
              <a:rPr lang="pt-BR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Federal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Estadual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Municipal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t-BR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Sociedade Civil</a:t>
            </a:r>
            <a:r>
              <a:rPr lang="pt-BR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indicação da Associação Brasileira de </a:t>
            </a:r>
            <a:r>
              <a:rPr lang="pt-BR" sz="1800" dirty="0" err="1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ONG’s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do Trânsito (ABROT), sociedades científicas, associações, outras</a:t>
            </a:r>
            <a:endParaRPr lang="pt-BR" sz="1800" dirty="0" smtClean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1800" dirty="0" smtClean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Universidades </a:t>
            </a:r>
            <a:r>
              <a:rPr lang="pt-BR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instituições de ensino e pesquisa parceiras e representativas em relação ao tema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4. Setor Privado 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instituições privadas relacionadas ao tema: </a:t>
            </a:r>
            <a:r>
              <a:rPr lang="pt-BR" sz="1800" dirty="0" err="1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8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cadastro no site</a:t>
            </a:r>
            <a:endParaRPr lang="pt-BR" sz="18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07704" y="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Participantes e </a:t>
            </a:r>
            <a:r>
              <a:rPr lang="pt-BR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Inscrições do Brasil</a:t>
            </a:r>
            <a:endParaRPr lang="pt-BR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5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2060848"/>
            <a:ext cx="7776864" cy="476651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2"/>
          <p:cNvSpPr/>
          <p:nvPr/>
        </p:nvSpPr>
        <p:spPr>
          <a:xfrm>
            <a:off x="899592" y="62068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n-US" sz="2000" b="1" dirty="0" err="1" smtClean="0">
                <a:solidFill>
                  <a:srgbClr val="0000CC"/>
                </a:solidFill>
              </a:rPr>
              <a:t>Convite</a:t>
            </a:r>
            <a:r>
              <a:rPr lang="en-US" sz="2000" b="1" dirty="0" smtClean="0">
                <a:solidFill>
                  <a:srgbClr val="0000CC"/>
                </a:solidFill>
              </a:rPr>
              <a:t> (</a:t>
            </a:r>
            <a:r>
              <a:rPr lang="en-US" sz="2000" b="1" dirty="0" err="1" smtClean="0">
                <a:solidFill>
                  <a:srgbClr val="0000CC"/>
                </a:solidFill>
              </a:rPr>
              <a:t>assinado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por</a:t>
            </a:r>
            <a:r>
              <a:rPr lang="en-US" sz="2000" b="1" dirty="0" smtClean="0">
                <a:solidFill>
                  <a:srgbClr val="0000CC"/>
                </a:solidFill>
              </a:rPr>
              <a:t> 5 </a:t>
            </a:r>
            <a:r>
              <a:rPr lang="en-US" sz="2000" b="1" dirty="0" err="1" smtClean="0">
                <a:solidFill>
                  <a:srgbClr val="0000CC"/>
                </a:solidFill>
              </a:rPr>
              <a:t>ministros</a:t>
            </a:r>
            <a:r>
              <a:rPr lang="en-US" sz="2000" b="1" dirty="0" smtClean="0">
                <a:solidFill>
                  <a:srgbClr val="0000CC"/>
                </a:solidFill>
              </a:rPr>
              <a:t>): </a:t>
            </a:r>
            <a:r>
              <a:rPr lang="en-US" sz="2000" b="1" dirty="0" err="1" smtClean="0">
                <a:solidFill>
                  <a:srgbClr val="0000CC"/>
                </a:solidFill>
              </a:rPr>
              <a:t>Saúde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Justiça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Transportes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Cidades</a:t>
            </a:r>
            <a:r>
              <a:rPr lang="en-US" sz="2000" b="1" dirty="0" smtClean="0">
                <a:solidFill>
                  <a:srgbClr val="0000CC"/>
                </a:solidFill>
              </a:rPr>
              <a:t> e </a:t>
            </a:r>
            <a:r>
              <a:rPr lang="en-US" sz="2000" b="1" dirty="0" err="1" smtClean="0">
                <a:solidFill>
                  <a:srgbClr val="0000CC"/>
                </a:solidFill>
              </a:rPr>
              <a:t>Relações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Exteriores</a:t>
            </a:r>
            <a:r>
              <a:rPr lang="en-US" sz="2000" b="1" dirty="0" smtClean="0">
                <a:solidFill>
                  <a:srgbClr val="0000CC"/>
                </a:solidFill>
              </a:rPr>
              <a:t> – </a:t>
            </a:r>
            <a:r>
              <a:rPr lang="en-US" sz="2000" b="1" dirty="0" err="1" smtClean="0">
                <a:solidFill>
                  <a:srgbClr val="0000CC"/>
                </a:solidFill>
              </a:rPr>
              <a:t>Enviado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em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março</a:t>
            </a:r>
            <a:r>
              <a:rPr lang="en-US" sz="2000" b="1" dirty="0" smtClean="0">
                <a:solidFill>
                  <a:srgbClr val="0000CC"/>
                </a:solidFill>
              </a:rPr>
              <a:t> de 2015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63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10784</TotalTime>
  <Words>1149</Words>
  <Application>Microsoft Office PowerPoint</Application>
  <PresentationFormat>Apresentação na tela (4:3)</PresentationFormat>
  <Paragraphs>219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1_Blank Presentation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2ª Conferência Global de Alto Nível sobre Segurança no Trânsito</vt:lpstr>
      <vt:lpstr>Apresentação do PowerPoint</vt:lpstr>
      <vt:lpstr>Apresentação do PowerPoint</vt:lpstr>
      <vt:lpstr>Convite enviado a todos os Ministros de Saúde (assinado pelo Ministro da Saúde do Brasil) – enviado em agosto de 2015.</vt:lpstr>
      <vt:lpstr>Inscrições</vt:lpstr>
      <vt:lpstr>Local</vt:lpstr>
      <vt:lpstr>Apresentação do PowerPoint</vt:lpstr>
      <vt:lpstr>Apresentação do PowerPoint</vt:lpstr>
      <vt:lpstr>Comunicação 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Fabiano Silva</dc:creator>
  <cp:lastModifiedBy>Marta Maria Alves da Silva</cp:lastModifiedBy>
  <cp:revision>791</cp:revision>
  <cp:lastPrinted>2015-09-14T21:20:39Z</cp:lastPrinted>
  <dcterms:created xsi:type="dcterms:W3CDTF">2013-07-25T19:29:19Z</dcterms:created>
  <dcterms:modified xsi:type="dcterms:W3CDTF">2015-09-15T12:55:39Z</dcterms:modified>
</cp:coreProperties>
</file>