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8" r:id="rId3"/>
    <p:sldId id="370" r:id="rId4"/>
    <p:sldId id="372" r:id="rId5"/>
    <p:sldId id="317" r:id="rId6"/>
    <p:sldId id="373" r:id="rId7"/>
    <p:sldId id="374" r:id="rId8"/>
    <p:sldId id="376" r:id="rId9"/>
    <p:sldId id="318" r:id="rId10"/>
    <p:sldId id="375" r:id="rId11"/>
  </p:sldIdLst>
  <p:sldSz cx="9144000" cy="5143500" type="screen16x9"/>
  <p:notesSz cx="6797675" cy="9926638"/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EDEEF0"/>
    <a:srgbClr val="B8F2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8130" autoAdjust="0"/>
    <p:restoredTop sz="87663" autoAdjust="0"/>
  </p:normalViewPr>
  <p:slideViewPr>
    <p:cSldViewPr>
      <p:cViewPr varScale="1">
        <p:scale>
          <a:sx n="117" d="100"/>
          <a:sy n="117" d="100"/>
        </p:scale>
        <p:origin x="96" y="18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7A963E-7324-4D85-BA7E-652A1085B170}" type="datetimeFigureOut">
              <a:rPr lang="pt-BR" smtClean="0"/>
              <a:t>06/07/2015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6AB51E-F328-456C-9A46-EC69129DC56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028331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A8ADFD5B-A66C-449C-B6E8-FB716D07777D}" type="datetimeFigureOut">
              <a:rPr lang="en-US" smtClean="0"/>
              <a:pPr/>
              <a:t>7/6/2015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>
            <a:extLst/>
          </a:lstStyle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rtlCol="0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CA5D3BF3-D352-46FC-8343-31F56E6730EA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97183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73094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Rectangle 2"/>
          <p:cNvSpPr>
            <a:spLocks noGrp="1"/>
          </p:cNvSpPr>
          <p:nvPr>
            <p:ph type="body" idx="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Rectangl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extLst/>
          </a:lstStyle>
          <a:p>
            <a:fld id="{CA5D3BF3-D352-46FC-8343-31F56E6730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68105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7" name="Rectangle 6"/>
          <p:cNvSpPr>
            <a:spLocks noGrp="1"/>
          </p:cNvSpPr>
          <p:nvPr>
            <p:ph sz="quarter" idx="13"/>
          </p:nvPr>
        </p:nvSpPr>
        <p:spPr>
          <a:xfrm>
            <a:off x="609600" y="1352550"/>
            <a:ext cx="8153400" cy="3276600"/>
          </a:xfrm>
        </p:spPr>
        <p:txBody>
          <a:bodyPr/>
          <a:lstStyle>
            <a:lvl1pPr>
              <a:defRPr>
                <a:latin typeface="Calibri" panose="020F0502020204030204" pitchFamily="34" charset="0"/>
              </a:defRPr>
            </a:lvl1pPr>
            <a:lvl2pPr>
              <a:defRPr>
                <a:latin typeface="Calibri" panose="020F0502020204030204" pitchFamily="34" charset="0"/>
              </a:defRPr>
            </a:lvl2pPr>
            <a:lvl3pPr>
              <a:defRPr>
                <a:latin typeface="Calibri" panose="020F0502020204030204" pitchFamily="34" charset="0"/>
              </a:defRPr>
            </a:lvl3pPr>
            <a:lvl4pPr>
              <a:defRPr>
                <a:latin typeface="Calibri" panose="020F0502020204030204" pitchFamily="34" charset="0"/>
              </a:defRPr>
            </a:lvl4pPr>
            <a:lvl5pPr>
              <a:defRPr>
                <a:latin typeface="Calibri" panose="020F0502020204030204" pitchFamily="34" charset="0"/>
              </a:defRPr>
            </a:lvl5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352550"/>
            <a:ext cx="8153400" cy="324231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4686300"/>
            <a:ext cx="2667000" cy="273844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  <a:extLst/>
          </a:lstStyle>
          <a:p>
            <a:fld id="{E4606EA6-EFEA-4C30-9264-4F9291A5780D}" type="datetime1">
              <a:rPr lang="en-US" smtClean="0"/>
              <a:pPr/>
              <a:t>7/6/2015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1" y="4686155"/>
            <a:ext cx="5421083" cy="273844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  <a:extLst/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095170"/>
            <a:ext cx="9144000" cy="24003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18110"/>
            <a:ext cx="8153400" cy="100584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8" r:id="rId2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sz="42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  <a:extLst/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None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1" t="4396"/>
          <a:stretch/>
        </p:blipFill>
        <p:spPr bwMode="auto">
          <a:xfrm>
            <a:off x="1" y="0"/>
            <a:ext cx="9144000" cy="51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Retângulo 56"/>
          <p:cNvSpPr/>
          <p:nvPr/>
        </p:nvSpPr>
        <p:spPr>
          <a:xfrm>
            <a:off x="64616" y="493391"/>
            <a:ext cx="8970249" cy="307777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pt-BR" sz="1400" dirty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Secretaria de Aviação Civil – </a:t>
            </a:r>
            <a:r>
              <a:rPr lang="pt-BR" sz="1400" dirty="0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PR</a:t>
            </a:r>
            <a:endParaRPr lang="pt-BR" sz="1400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4616" y="1491630"/>
            <a:ext cx="8970249" cy="1584176"/>
            <a:chOff x="64616" y="1563638"/>
            <a:chExt cx="8970249" cy="1584176"/>
          </a:xfrm>
        </p:grpSpPr>
        <p:sp>
          <p:nvSpPr>
            <p:cNvPr id="7" name="Retângulo 56"/>
            <p:cNvSpPr/>
            <p:nvPr/>
          </p:nvSpPr>
          <p:spPr>
            <a:xfrm>
              <a:off x="64616" y="2037573"/>
              <a:ext cx="8970249" cy="511743"/>
            </a:xfrm>
            <a:prstGeom prst="rect">
              <a:avLst/>
            </a:prstGeom>
          </p:spPr>
          <p:txBody>
            <a:bodyPr wrap="square" anchor="ctr" anchorCtr="0">
              <a:spAutoFit/>
            </a:bodyPr>
            <a:lstStyle/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</a:pPr>
              <a:r>
                <a:rPr lang="pt-BR" sz="3600" dirty="0" smtClean="0">
                  <a:latin typeface="Rockwell" panose="02060603020205020403" pitchFamily="18" charset="0"/>
                  <a:ea typeface="Segoe UI" panose="020B0502040204020203" pitchFamily="34" charset="0"/>
                  <a:cs typeface="Arial" panose="020B0604020202020204" pitchFamily="34" charset="0"/>
                </a:rPr>
                <a:t>PROJETO DE LEI DO AERONAUTA</a:t>
              </a:r>
              <a:endParaRPr lang="pt-BR" sz="3600" dirty="0"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tângulo 58"/>
            <p:cNvSpPr/>
            <p:nvPr/>
          </p:nvSpPr>
          <p:spPr>
            <a:xfrm>
              <a:off x="683538" y="2659347"/>
              <a:ext cx="7801912" cy="488467"/>
            </a:xfrm>
            <a:prstGeom prst="rect">
              <a:avLst/>
            </a:prstGeom>
          </p:spPr>
          <p:txBody>
            <a:bodyPr wrap="square" anchor="ctr" anchorCtr="0">
              <a:spAutoFit/>
            </a:bodyPr>
            <a:lstStyle/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</a:pPr>
              <a:r>
                <a:rPr lang="pt-BR" sz="3400" dirty="0">
                  <a:solidFill>
                    <a:srgbClr val="FFFF00"/>
                  </a:solidFill>
                  <a:latin typeface="Rockwell" panose="02060603020205020403" pitchFamily="18" charset="0"/>
                  <a:ea typeface="Segoe UI" panose="020B0502040204020203" pitchFamily="34" charset="0"/>
                  <a:cs typeface="Arial" panose="020B0604020202020204" pitchFamily="34" charset="0"/>
                </a:rPr>
                <a:t>LEI 7.183/1984 </a:t>
              </a:r>
            </a:p>
          </p:txBody>
        </p:sp>
        <p:grpSp>
          <p:nvGrpSpPr>
            <p:cNvPr id="9" name="Grupo 62"/>
            <p:cNvGrpSpPr/>
            <p:nvPr/>
          </p:nvGrpSpPr>
          <p:grpSpPr>
            <a:xfrm>
              <a:off x="6146131" y="2841729"/>
              <a:ext cx="2098278" cy="80210"/>
              <a:chOff x="-16127720" y="1575200"/>
              <a:chExt cx="27325109" cy="80210"/>
            </a:xfrm>
          </p:grpSpPr>
          <p:cxnSp>
            <p:nvCxnSpPr>
              <p:cNvPr id="10" name="Conector reto 63"/>
              <p:cNvCxnSpPr/>
              <p:nvPr/>
            </p:nvCxnSpPr>
            <p:spPr>
              <a:xfrm>
                <a:off x="-16127720" y="1575200"/>
                <a:ext cx="27325109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to 64"/>
              <p:cNvCxnSpPr/>
              <p:nvPr/>
            </p:nvCxnSpPr>
            <p:spPr>
              <a:xfrm>
                <a:off x="-16127720" y="1655410"/>
                <a:ext cx="273251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808794" y="1563638"/>
              <a:ext cx="7435614" cy="165858"/>
              <a:chOff x="615744" y="2276872"/>
              <a:chExt cx="7969913" cy="177775"/>
            </a:xfrm>
          </p:grpSpPr>
          <p:grpSp>
            <p:nvGrpSpPr>
              <p:cNvPr id="13" name="Grupo 182"/>
              <p:cNvGrpSpPr/>
              <p:nvPr/>
            </p:nvGrpSpPr>
            <p:grpSpPr>
              <a:xfrm>
                <a:off x="4584494" y="2276872"/>
                <a:ext cx="4001163" cy="177775"/>
                <a:chOff x="6054047" y="1631156"/>
                <a:chExt cx="6137953" cy="272715"/>
              </a:xfrm>
            </p:grpSpPr>
            <p:cxnSp>
              <p:nvCxnSpPr>
                <p:cNvPr id="50" name="Conector reto 147"/>
                <p:cNvCxnSpPr/>
                <p:nvPr/>
              </p:nvCxnSpPr>
              <p:spPr>
                <a:xfrm flipH="1">
                  <a:off x="605404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Conector reto 148"/>
                <p:cNvCxnSpPr/>
                <p:nvPr/>
              </p:nvCxnSpPr>
              <p:spPr>
                <a:xfrm flipH="1">
                  <a:off x="622655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ector reto 149"/>
                <p:cNvCxnSpPr/>
                <p:nvPr/>
              </p:nvCxnSpPr>
              <p:spPr>
                <a:xfrm flipH="1">
                  <a:off x="639906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ector reto 150"/>
                <p:cNvCxnSpPr/>
                <p:nvPr/>
              </p:nvCxnSpPr>
              <p:spPr>
                <a:xfrm flipH="1">
                  <a:off x="657156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ector reto 151"/>
                <p:cNvCxnSpPr/>
                <p:nvPr/>
              </p:nvCxnSpPr>
              <p:spPr>
                <a:xfrm flipH="1">
                  <a:off x="674407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ector reto 152"/>
                <p:cNvCxnSpPr/>
                <p:nvPr/>
              </p:nvCxnSpPr>
              <p:spPr>
                <a:xfrm flipH="1">
                  <a:off x="691658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ector reto 153"/>
                <p:cNvCxnSpPr/>
                <p:nvPr/>
              </p:nvCxnSpPr>
              <p:spPr>
                <a:xfrm flipH="1">
                  <a:off x="708908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ector reto 154"/>
                <p:cNvCxnSpPr/>
                <p:nvPr/>
              </p:nvCxnSpPr>
              <p:spPr>
                <a:xfrm flipH="1">
                  <a:off x="726159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ector reto 155"/>
                <p:cNvCxnSpPr/>
                <p:nvPr/>
              </p:nvCxnSpPr>
              <p:spPr>
                <a:xfrm flipH="1">
                  <a:off x="743410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ector reto 156"/>
                <p:cNvCxnSpPr/>
                <p:nvPr/>
              </p:nvCxnSpPr>
              <p:spPr>
                <a:xfrm flipH="1">
                  <a:off x="760661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Conector reto 157"/>
                <p:cNvCxnSpPr/>
                <p:nvPr/>
              </p:nvCxnSpPr>
              <p:spPr>
                <a:xfrm flipH="1">
                  <a:off x="777911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Conector reto 158"/>
                <p:cNvCxnSpPr/>
                <p:nvPr/>
              </p:nvCxnSpPr>
              <p:spPr>
                <a:xfrm flipH="1">
                  <a:off x="795162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Conector reto 159"/>
                <p:cNvCxnSpPr/>
                <p:nvPr/>
              </p:nvCxnSpPr>
              <p:spPr>
                <a:xfrm flipH="1">
                  <a:off x="812413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Conector reto 160"/>
                <p:cNvCxnSpPr/>
                <p:nvPr/>
              </p:nvCxnSpPr>
              <p:spPr>
                <a:xfrm flipH="1">
                  <a:off x="829663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Conector reto 161"/>
                <p:cNvCxnSpPr/>
                <p:nvPr/>
              </p:nvCxnSpPr>
              <p:spPr>
                <a:xfrm flipH="1">
                  <a:off x="846914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Conector reto 162"/>
                <p:cNvCxnSpPr/>
                <p:nvPr/>
              </p:nvCxnSpPr>
              <p:spPr>
                <a:xfrm flipH="1">
                  <a:off x="864165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Conector reto 163"/>
                <p:cNvCxnSpPr/>
                <p:nvPr/>
              </p:nvCxnSpPr>
              <p:spPr>
                <a:xfrm flipH="1">
                  <a:off x="881415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Conector reto 164"/>
                <p:cNvCxnSpPr/>
                <p:nvPr/>
              </p:nvCxnSpPr>
              <p:spPr>
                <a:xfrm flipH="1">
                  <a:off x="898666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Conector reto 165"/>
                <p:cNvCxnSpPr/>
                <p:nvPr/>
              </p:nvCxnSpPr>
              <p:spPr>
                <a:xfrm flipH="1">
                  <a:off x="915917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Conector reto 166"/>
                <p:cNvCxnSpPr/>
                <p:nvPr/>
              </p:nvCxnSpPr>
              <p:spPr>
                <a:xfrm flipH="1">
                  <a:off x="933168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Conector reto 167"/>
                <p:cNvCxnSpPr/>
                <p:nvPr/>
              </p:nvCxnSpPr>
              <p:spPr>
                <a:xfrm flipH="1">
                  <a:off x="950418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Conector reto 168"/>
                <p:cNvCxnSpPr/>
                <p:nvPr/>
              </p:nvCxnSpPr>
              <p:spPr>
                <a:xfrm flipH="1">
                  <a:off x="967669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Conector reto 169"/>
                <p:cNvCxnSpPr/>
                <p:nvPr/>
              </p:nvCxnSpPr>
              <p:spPr>
                <a:xfrm flipH="1">
                  <a:off x="984920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Conector reto 170"/>
                <p:cNvCxnSpPr/>
                <p:nvPr/>
              </p:nvCxnSpPr>
              <p:spPr>
                <a:xfrm flipH="1">
                  <a:off x="1002170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Conector reto 171"/>
                <p:cNvCxnSpPr/>
                <p:nvPr/>
              </p:nvCxnSpPr>
              <p:spPr>
                <a:xfrm flipH="1">
                  <a:off x="1019421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Conector reto 172"/>
                <p:cNvCxnSpPr/>
                <p:nvPr/>
              </p:nvCxnSpPr>
              <p:spPr>
                <a:xfrm flipH="1">
                  <a:off x="1036672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Conector reto 173"/>
                <p:cNvCxnSpPr/>
                <p:nvPr/>
              </p:nvCxnSpPr>
              <p:spPr>
                <a:xfrm flipH="1">
                  <a:off x="1053922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Conector reto 174"/>
                <p:cNvCxnSpPr/>
                <p:nvPr/>
              </p:nvCxnSpPr>
              <p:spPr>
                <a:xfrm flipH="1">
                  <a:off x="1071173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Conector reto 175"/>
                <p:cNvCxnSpPr/>
                <p:nvPr/>
              </p:nvCxnSpPr>
              <p:spPr>
                <a:xfrm flipH="1">
                  <a:off x="1088424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Conector reto 176"/>
                <p:cNvCxnSpPr/>
                <p:nvPr/>
              </p:nvCxnSpPr>
              <p:spPr>
                <a:xfrm flipH="1">
                  <a:off x="1105675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Conector reto 177"/>
                <p:cNvCxnSpPr/>
                <p:nvPr/>
              </p:nvCxnSpPr>
              <p:spPr>
                <a:xfrm flipH="1">
                  <a:off x="1122925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Conector reto 178"/>
                <p:cNvCxnSpPr/>
                <p:nvPr/>
              </p:nvCxnSpPr>
              <p:spPr>
                <a:xfrm flipH="1">
                  <a:off x="1140176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Conector reto 179"/>
                <p:cNvCxnSpPr/>
                <p:nvPr/>
              </p:nvCxnSpPr>
              <p:spPr>
                <a:xfrm flipH="1">
                  <a:off x="1157427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Conector reto 180"/>
                <p:cNvCxnSpPr/>
                <p:nvPr/>
              </p:nvCxnSpPr>
              <p:spPr>
                <a:xfrm flipH="1">
                  <a:off x="1174677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Conector reto 181"/>
                <p:cNvCxnSpPr/>
                <p:nvPr/>
              </p:nvCxnSpPr>
              <p:spPr>
                <a:xfrm flipH="1">
                  <a:off x="1191928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upo 182"/>
              <p:cNvGrpSpPr/>
              <p:nvPr/>
            </p:nvGrpSpPr>
            <p:grpSpPr>
              <a:xfrm>
                <a:off x="615744" y="2276872"/>
                <a:ext cx="4001163" cy="177775"/>
                <a:chOff x="6054047" y="1631156"/>
                <a:chExt cx="6137953" cy="272715"/>
              </a:xfrm>
            </p:grpSpPr>
            <p:cxnSp>
              <p:nvCxnSpPr>
                <p:cNvPr id="15" name="Conector reto 147"/>
                <p:cNvCxnSpPr/>
                <p:nvPr/>
              </p:nvCxnSpPr>
              <p:spPr>
                <a:xfrm flipH="1">
                  <a:off x="605404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Conector reto 148"/>
                <p:cNvCxnSpPr/>
                <p:nvPr/>
              </p:nvCxnSpPr>
              <p:spPr>
                <a:xfrm flipH="1">
                  <a:off x="622655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ector reto 149"/>
                <p:cNvCxnSpPr/>
                <p:nvPr/>
              </p:nvCxnSpPr>
              <p:spPr>
                <a:xfrm flipH="1">
                  <a:off x="639906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ector reto 150"/>
                <p:cNvCxnSpPr/>
                <p:nvPr/>
              </p:nvCxnSpPr>
              <p:spPr>
                <a:xfrm flipH="1">
                  <a:off x="657156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Conector reto 151"/>
                <p:cNvCxnSpPr/>
                <p:nvPr/>
              </p:nvCxnSpPr>
              <p:spPr>
                <a:xfrm flipH="1">
                  <a:off x="674407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ector reto 152"/>
                <p:cNvCxnSpPr/>
                <p:nvPr/>
              </p:nvCxnSpPr>
              <p:spPr>
                <a:xfrm flipH="1">
                  <a:off x="691658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Conector reto 153"/>
                <p:cNvCxnSpPr/>
                <p:nvPr/>
              </p:nvCxnSpPr>
              <p:spPr>
                <a:xfrm flipH="1">
                  <a:off x="708908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ector reto 154"/>
                <p:cNvCxnSpPr/>
                <p:nvPr/>
              </p:nvCxnSpPr>
              <p:spPr>
                <a:xfrm flipH="1">
                  <a:off x="726159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ector reto 155"/>
                <p:cNvCxnSpPr/>
                <p:nvPr/>
              </p:nvCxnSpPr>
              <p:spPr>
                <a:xfrm flipH="1">
                  <a:off x="743410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ector reto 156"/>
                <p:cNvCxnSpPr/>
                <p:nvPr/>
              </p:nvCxnSpPr>
              <p:spPr>
                <a:xfrm flipH="1">
                  <a:off x="760661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ector reto 157"/>
                <p:cNvCxnSpPr/>
                <p:nvPr/>
              </p:nvCxnSpPr>
              <p:spPr>
                <a:xfrm flipH="1">
                  <a:off x="777911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Conector reto 158"/>
                <p:cNvCxnSpPr/>
                <p:nvPr/>
              </p:nvCxnSpPr>
              <p:spPr>
                <a:xfrm flipH="1">
                  <a:off x="795162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ector reto 159"/>
                <p:cNvCxnSpPr/>
                <p:nvPr/>
              </p:nvCxnSpPr>
              <p:spPr>
                <a:xfrm flipH="1">
                  <a:off x="812413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ector reto 160"/>
                <p:cNvCxnSpPr/>
                <p:nvPr/>
              </p:nvCxnSpPr>
              <p:spPr>
                <a:xfrm flipH="1">
                  <a:off x="829663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ector reto 161"/>
                <p:cNvCxnSpPr/>
                <p:nvPr/>
              </p:nvCxnSpPr>
              <p:spPr>
                <a:xfrm flipH="1">
                  <a:off x="846914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Conector reto 162"/>
                <p:cNvCxnSpPr/>
                <p:nvPr/>
              </p:nvCxnSpPr>
              <p:spPr>
                <a:xfrm flipH="1">
                  <a:off x="864165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ector reto 163"/>
                <p:cNvCxnSpPr/>
                <p:nvPr/>
              </p:nvCxnSpPr>
              <p:spPr>
                <a:xfrm flipH="1">
                  <a:off x="881415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ector reto 164"/>
                <p:cNvCxnSpPr/>
                <p:nvPr/>
              </p:nvCxnSpPr>
              <p:spPr>
                <a:xfrm flipH="1">
                  <a:off x="898666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ector reto 165"/>
                <p:cNvCxnSpPr/>
                <p:nvPr/>
              </p:nvCxnSpPr>
              <p:spPr>
                <a:xfrm flipH="1">
                  <a:off x="915917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ector reto 166"/>
                <p:cNvCxnSpPr/>
                <p:nvPr/>
              </p:nvCxnSpPr>
              <p:spPr>
                <a:xfrm flipH="1">
                  <a:off x="933168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ector reto 167"/>
                <p:cNvCxnSpPr/>
                <p:nvPr/>
              </p:nvCxnSpPr>
              <p:spPr>
                <a:xfrm flipH="1">
                  <a:off x="950418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ector reto 168"/>
                <p:cNvCxnSpPr/>
                <p:nvPr/>
              </p:nvCxnSpPr>
              <p:spPr>
                <a:xfrm flipH="1">
                  <a:off x="967669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ector reto 169"/>
                <p:cNvCxnSpPr/>
                <p:nvPr/>
              </p:nvCxnSpPr>
              <p:spPr>
                <a:xfrm flipH="1">
                  <a:off x="984920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ector reto 170"/>
                <p:cNvCxnSpPr/>
                <p:nvPr/>
              </p:nvCxnSpPr>
              <p:spPr>
                <a:xfrm flipH="1">
                  <a:off x="1002170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ector reto 171"/>
                <p:cNvCxnSpPr/>
                <p:nvPr/>
              </p:nvCxnSpPr>
              <p:spPr>
                <a:xfrm flipH="1">
                  <a:off x="1019421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to 172"/>
                <p:cNvCxnSpPr/>
                <p:nvPr/>
              </p:nvCxnSpPr>
              <p:spPr>
                <a:xfrm flipH="1">
                  <a:off x="1036672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ector reto 173"/>
                <p:cNvCxnSpPr/>
                <p:nvPr/>
              </p:nvCxnSpPr>
              <p:spPr>
                <a:xfrm flipH="1">
                  <a:off x="1053922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ector reto 174"/>
                <p:cNvCxnSpPr/>
                <p:nvPr/>
              </p:nvCxnSpPr>
              <p:spPr>
                <a:xfrm flipH="1">
                  <a:off x="1071173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ector reto 175"/>
                <p:cNvCxnSpPr/>
                <p:nvPr/>
              </p:nvCxnSpPr>
              <p:spPr>
                <a:xfrm flipH="1">
                  <a:off x="1088424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ector reto 176"/>
                <p:cNvCxnSpPr/>
                <p:nvPr/>
              </p:nvCxnSpPr>
              <p:spPr>
                <a:xfrm flipH="1">
                  <a:off x="1105675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ector reto 177"/>
                <p:cNvCxnSpPr/>
                <p:nvPr/>
              </p:nvCxnSpPr>
              <p:spPr>
                <a:xfrm flipH="1">
                  <a:off x="1122925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ector reto 178"/>
                <p:cNvCxnSpPr/>
                <p:nvPr/>
              </p:nvCxnSpPr>
              <p:spPr>
                <a:xfrm flipH="1">
                  <a:off x="1140176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ector reto 179"/>
                <p:cNvCxnSpPr/>
                <p:nvPr/>
              </p:nvCxnSpPr>
              <p:spPr>
                <a:xfrm flipH="1">
                  <a:off x="1157427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ector reto 180"/>
                <p:cNvCxnSpPr/>
                <p:nvPr/>
              </p:nvCxnSpPr>
              <p:spPr>
                <a:xfrm flipH="1">
                  <a:off x="1174677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Conector reto 181"/>
                <p:cNvCxnSpPr/>
                <p:nvPr/>
              </p:nvCxnSpPr>
              <p:spPr>
                <a:xfrm flipH="1">
                  <a:off x="1191928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1" name="Grupo 62"/>
            <p:cNvGrpSpPr/>
            <p:nvPr/>
          </p:nvGrpSpPr>
          <p:grpSpPr>
            <a:xfrm>
              <a:off x="902434" y="2841729"/>
              <a:ext cx="2065579" cy="80210"/>
              <a:chOff x="882316" y="1575200"/>
              <a:chExt cx="26899282" cy="80210"/>
            </a:xfrm>
          </p:grpSpPr>
          <p:cxnSp>
            <p:nvCxnSpPr>
              <p:cNvPr id="92" name="Conector reto 63"/>
              <p:cNvCxnSpPr/>
              <p:nvPr/>
            </p:nvCxnSpPr>
            <p:spPr>
              <a:xfrm>
                <a:off x="882316" y="1575200"/>
                <a:ext cx="26899282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Conector reto 64"/>
              <p:cNvCxnSpPr/>
              <p:nvPr/>
            </p:nvCxnSpPr>
            <p:spPr>
              <a:xfrm>
                <a:off x="882316" y="1655410"/>
                <a:ext cx="26899282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4" name="Retângulo 56"/>
          <p:cNvSpPr/>
          <p:nvPr/>
        </p:nvSpPr>
        <p:spPr>
          <a:xfrm>
            <a:off x="887180" y="4568229"/>
            <a:ext cx="3466698" cy="307777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eaLnBrk="0" fontAlgn="base" hangingPunct="0">
              <a:spcBef>
                <a:spcPct val="0"/>
              </a:spcBef>
            </a:pPr>
            <a:r>
              <a:rPr lang="pt-BR" sz="1400" dirty="0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Ministro Eliseu Padilha</a:t>
            </a:r>
            <a:endParaRPr lang="pt-BR" sz="1400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95" name="Picture 3" descr="C:\Users\Rafael Braga\Dropbox\SAC\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646" y="4605788"/>
            <a:ext cx="1789098" cy="35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81" t="4396"/>
          <a:stretch/>
        </p:blipFill>
        <p:spPr bwMode="auto">
          <a:xfrm>
            <a:off x="1" y="0"/>
            <a:ext cx="9144000" cy="5144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8" name="Retângulo 56"/>
          <p:cNvSpPr/>
          <p:nvPr/>
        </p:nvSpPr>
        <p:spPr>
          <a:xfrm>
            <a:off x="64616" y="493391"/>
            <a:ext cx="8970249" cy="307777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pt-BR" sz="1400" dirty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Secretaria de Aviação Civil – </a:t>
            </a:r>
            <a:r>
              <a:rPr lang="pt-BR" sz="1400" dirty="0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PR</a:t>
            </a:r>
            <a:endParaRPr lang="pt-BR" sz="1400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6" name="Group 5"/>
          <p:cNvGrpSpPr/>
          <p:nvPr/>
        </p:nvGrpSpPr>
        <p:grpSpPr>
          <a:xfrm>
            <a:off x="64616" y="1491630"/>
            <a:ext cx="8970249" cy="1584176"/>
            <a:chOff x="64616" y="1563638"/>
            <a:chExt cx="8970249" cy="1584176"/>
          </a:xfrm>
        </p:grpSpPr>
        <p:sp>
          <p:nvSpPr>
            <p:cNvPr id="7" name="Retângulo 56"/>
            <p:cNvSpPr/>
            <p:nvPr/>
          </p:nvSpPr>
          <p:spPr>
            <a:xfrm>
              <a:off x="64616" y="2037573"/>
              <a:ext cx="8970249" cy="511743"/>
            </a:xfrm>
            <a:prstGeom prst="rect">
              <a:avLst/>
            </a:prstGeom>
          </p:spPr>
          <p:txBody>
            <a:bodyPr wrap="square" anchor="ctr" anchorCtr="0">
              <a:spAutoFit/>
            </a:bodyPr>
            <a:lstStyle/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</a:pPr>
              <a:r>
                <a:rPr lang="pt-BR" sz="3600" dirty="0" smtClean="0">
                  <a:latin typeface="Rockwell" panose="02060603020205020403" pitchFamily="18" charset="0"/>
                  <a:ea typeface="Segoe UI" panose="020B0502040204020203" pitchFamily="34" charset="0"/>
                  <a:cs typeface="Arial" panose="020B0604020202020204" pitchFamily="34" charset="0"/>
                </a:rPr>
                <a:t>PROJETO DE LEI DO AERONAUTA</a:t>
              </a:r>
              <a:endParaRPr lang="pt-BR" sz="3600" dirty="0"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tângulo 58"/>
            <p:cNvSpPr/>
            <p:nvPr/>
          </p:nvSpPr>
          <p:spPr>
            <a:xfrm>
              <a:off x="683538" y="2659347"/>
              <a:ext cx="7801912" cy="488467"/>
            </a:xfrm>
            <a:prstGeom prst="rect">
              <a:avLst/>
            </a:prstGeom>
          </p:spPr>
          <p:txBody>
            <a:bodyPr wrap="square" anchor="ctr" anchorCtr="0">
              <a:spAutoFit/>
            </a:bodyPr>
            <a:lstStyle/>
            <a:p>
              <a:pPr algn="ctr" eaLnBrk="0" fontAlgn="base" hangingPunct="0">
                <a:lnSpc>
                  <a:spcPct val="75000"/>
                </a:lnSpc>
                <a:spcBef>
                  <a:spcPct val="0"/>
                </a:spcBef>
              </a:pPr>
              <a:r>
                <a:rPr lang="pt-BR" sz="3400" dirty="0">
                  <a:solidFill>
                    <a:srgbClr val="FFFF00"/>
                  </a:solidFill>
                  <a:latin typeface="Rockwell" panose="02060603020205020403" pitchFamily="18" charset="0"/>
                  <a:ea typeface="Segoe UI" panose="020B0502040204020203" pitchFamily="34" charset="0"/>
                  <a:cs typeface="Arial" panose="020B0604020202020204" pitchFamily="34" charset="0"/>
                </a:rPr>
                <a:t>LEI 7.183/1984 </a:t>
              </a:r>
            </a:p>
          </p:txBody>
        </p:sp>
        <p:grpSp>
          <p:nvGrpSpPr>
            <p:cNvPr id="9" name="Grupo 62"/>
            <p:cNvGrpSpPr/>
            <p:nvPr/>
          </p:nvGrpSpPr>
          <p:grpSpPr>
            <a:xfrm>
              <a:off x="6146131" y="2841729"/>
              <a:ext cx="2098278" cy="80210"/>
              <a:chOff x="-16127720" y="1575200"/>
              <a:chExt cx="27325109" cy="80210"/>
            </a:xfrm>
          </p:grpSpPr>
          <p:cxnSp>
            <p:nvCxnSpPr>
              <p:cNvPr id="10" name="Conector reto 63"/>
              <p:cNvCxnSpPr/>
              <p:nvPr/>
            </p:nvCxnSpPr>
            <p:spPr>
              <a:xfrm>
                <a:off x="-16127720" y="1575200"/>
                <a:ext cx="27325109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" name="Conector reto 64"/>
              <p:cNvCxnSpPr/>
              <p:nvPr/>
            </p:nvCxnSpPr>
            <p:spPr>
              <a:xfrm>
                <a:off x="-16127720" y="1655410"/>
                <a:ext cx="27325109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" name="Group 11"/>
            <p:cNvGrpSpPr/>
            <p:nvPr/>
          </p:nvGrpSpPr>
          <p:grpSpPr>
            <a:xfrm>
              <a:off x="808794" y="1563638"/>
              <a:ext cx="7435614" cy="165858"/>
              <a:chOff x="615744" y="2276872"/>
              <a:chExt cx="7969913" cy="177775"/>
            </a:xfrm>
          </p:grpSpPr>
          <p:grpSp>
            <p:nvGrpSpPr>
              <p:cNvPr id="13" name="Grupo 182"/>
              <p:cNvGrpSpPr/>
              <p:nvPr/>
            </p:nvGrpSpPr>
            <p:grpSpPr>
              <a:xfrm>
                <a:off x="4584494" y="2276872"/>
                <a:ext cx="4001163" cy="177775"/>
                <a:chOff x="6054047" y="1631156"/>
                <a:chExt cx="6137953" cy="272715"/>
              </a:xfrm>
            </p:grpSpPr>
            <p:cxnSp>
              <p:nvCxnSpPr>
                <p:cNvPr id="50" name="Conector reto 147"/>
                <p:cNvCxnSpPr/>
                <p:nvPr/>
              </p:nvCxnSpPr>
              <p:spPr>
                <a:xfrm flipH="1">
                  <a:off x="605404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1" name="Conector reto 148"/>
                <p:cNvCxnSpPr/>
                <p:nvPr/>
              </p:nvCxnSpPr>
              <p:spPr>
                <a:xfrm flipH="1">
                  <a:off x="622655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2" name="Conector reto 149"/>
                <p:cNvCxnSpPr/>
                <p:nvPr/>
              </p:nvCxnSpPr>
              <p:spPr>
                <a:xfrm flipH="1">
                  <a:off x="639906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3" name="Conector reto 150"/>
                <p:cNvCxnSpPr/>
                <p:nvPr/>
              </p:nvCxnSpPr>
              <p:spPr>
                <a:xfrm flipH="1">
                  <a:off x="657156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Conector reto 151"/>
                <p:cNvCxnSpPr/>
                <p:nvPr/>
              </p:nvCxnSpPr>
              <p:spPr>
                <a:xfrm flipH="1">
                  <a:off x="674407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Conector reto 152"/>
                <p:cNvCxnSpPr/>
                <p:nvPr/>
              </p:nvCxnSpPr>
              <p:spPr>
                <a:xfrm flipH="1">
                  <a:off x="691658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Conector reto 153"/>
                <p:cNvCxnSpPr/>
                <p:nvPr/>
              </p:nvCxnSpPr>
              <p:spPr>
                <a:xfrm flipH="1">
                  <a:off x="708908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7" name="Conector reto 154"/>
                <p:cNvCxnSpPr/>
                <p:nvPr/>
              </p:nvCxnSpPr>
              <p:spPr>
                <a:xfrm flipH="1">
                  <a:off x="726159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Conector reto 155"/>
                <p:cNvCxnSpPr/>
                <p:nvPr/>
              </p:nvCxnSpPr>
              <p:spPr>
                <a:xfrm flipH="1">
                  <a:off x="743410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9" name="Conector reto 156"/>
                <p:cNvCxnSpPr/>
                <p:nvPr/>
              </p:nvCxnSpPr>
              <p:spPr>
                <a:xfrm flipH="1">
                  <a:off x="760661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0" name="Conector reto 157"/>
                <p:cNvCxnSpPr/>
                <p:nvPr/>
              </p:nvCxnSpPr>
              <p:spPr>
                <a:xfrm flipH="1">
                  <a:off x="777911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1" name="Conector reto 158"/>
                <p:cNvCxnSpPr/>
                <p:nvPr/>
              </p:nvCxnSpPr>
              <p:spPr>
                <a:xfrm flipH="1">
                  <a:off x="795162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Conector reto 159"/>
                <p:cNvCxnSpPr/>
                <p:nvPr/>
              </p:nvCxnSpPr>
              <p:spPr>
                <a:xfrm flipH="1">
                  <a:off x="812413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Conector reto 160"/>
                <p:cNvCxnSpPr/>
                <p:nvPr/>
              </p:nvCxnSpPr>
              <p:spPr>
                <a:xfrm flipH="1">
                  <a:off x="829663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Conector reto 161"/>
                <p:cNvCxnSpPr/>
                <p:nvPr/>
              </p:nvCxnSpPr>
              <p:spPr>
                <a:xfrm flipH="1">
                  <a:off x="846914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Conector reto 162"/>
                <p:cNvCxnSpPr/>
                <p:nvPr/>
              </p:nvCxnSpPr>
              <p:spPr>
                <a:xfrm flipH="1">
                  <a:off x="864165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Conector reto 163"/>
                <p:cNvCxnSpPr/>
                <p:nvPr/>
              </p:nvCxnSpPr>
              <p:spPr>
                <a:xfrm flipH="1">
                  <a:off x="881415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Conector reto 164"/>
                <p:cNvCxnSpPr/>
                <p:nvPr/>
              </p:nvCxnSpPr>
              <p:spPr>
                <a:xfrm flipH="1">
                  <a:off x="898666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8" name="Conector reto 165"/>
                <p:cNvCxnSpPr/>
                <p:nvPr/>
              </p:nvCxnSpPr>
              <p:spPr>
                <a:xfrm flipH="1">
                  <a:off x="915917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Conector reto 166"/>
                <p:cNvCxnSpPr/>
                <p:nvPr/>
              </p:nvCxnSpPr>
              <p:spPr>
                <a:xfrm flipH="1">
                  <a:off x="933168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0" name="Conector reto 167"/>
                <p:cNvCxnSpPr/>
                <p:nvPr/>
              </p:nvCxnSpPr>
              <p:spPr>
                <a:xfrm flipH="1">
                  <a:off x="950418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1" name="Conector reto 168"/>
                <p:cNvCxnSpPr/>
                <p:nvPr/>
              </p:nvCxnSpPr>
              <p:spPr>
                <a:xfrm flipH="1">
                  <a:off x="967669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2" name="Conector reto 169"/>
                <p:cNvCxnSpPr/>
                <p:nvPr/>
              </p:nvCxnSpPr>
              <p:spPr>
                <a:xfrm flipH="1">
                  <a:off x="984920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3" name="Conector reto 170"/>
                <p:cNvCxnSpPr/>
                <p:nvPr/>
              </p:nvCxnSpPr>
              <p:spPr>
                <a:xfrm flipH="1">
                  <a:off x="1002170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4" name="Conector reto 171"/>
                <p:cNvCxnSpPr/>
                <p:nvPr/>
              </p:nvCxnSpPr>
              <p:spPr>
                <a:xfrm flipH="1">
                  <a:off x="1019421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Conector reto 172"/>
                <p:cNvCxnSpPr/>
                <p:nvPr/>
              </p:nvCxnSpPr>
              <p:spPr>
                <a:xfrm flipH="1">
                  <a:off x="1036672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Conector reto 173"/>
                <p:cNvCxnSpPr/>
                <p:nvPr/>
              </p:nvCxnSpPr>
              <p:spPr>
                <a:xfrm flipH="1">
                  <a:off x="1053922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Conector reto 174"/>
                <p:cNvCxnSpPr/>
                <p:nvPr/>
              </p:nvCxnSpPr>
              <p:spPr>
                <a:xfrm flipH="1">
                  <a:off x="1071173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Conector reto 175"/>
                <p:cNvCxnSpPr/>
                <p:nvPr/>
              </p:nvCxnSpPr>
              <p:spPr>
                <a:xfrm flipH="1">
                  <a:off x="1088424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9" name="Conector reto 176"/>
                <p:cNvCxnSpPr/>
                <p:nvPr/>
              </p:nvCxnSpPr>
              <p:spPr>
                <a:xfrm flipH="1">
                  <a:off x="1105675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0" name="Conector reto 177"/>
                <p:cNvCxnSpPr/>
                <p:nvPr/>
              </p:nvCxnSpPr>
              <p:spPr>
                <a:xfrm flipH="1">
                  <a:off x="1122925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Conector reto 178"/>
                <p:cNvCxnSpPr/>
                <p:nvPr/>
              </p:nvCxnSpPr>
              <p:spPr>
                <a:xfrm flipH="1">
                  <a:off x="1140176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Conector reto 179"/>
                <p:cNvCxnSpPr/>
                <p:nvPr/>
              </p:nvCxnSpPr>
              <p:spPr>
                <a:xfrm flipH="1">
                  <a:off x="1157427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Conector reto 180"/>
                <p:cNvCxnSpPr/>
                <p:nvPr/>
              </p:nvCxnSpPr>
              <p:spPr>
                <a:xfrm flipH="1">
                  <a:off x="1174677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Conector reto 181"/>
                <p:cNvCxnSpPr/>
                <p:nvPr/>
              </p:nvCxnSpPr>
              <p:spPr>
                <a:xfrm flipH="1">
                  <a:off x="1191928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4" name="Grupo 182"/>
              <p:cNvGrpSpPr/>
              <p:nvPr/>
            </p:nvGrpSpPr>
            <p:grpSpPr>
              <a:xfrm>
                <a:off x="615744" y="2276872"/>
                <a:ext cx="4001163" cy="177775"/>
                <a:chOff x="6054047" y="1631156"/>
                <a:chExt cx="6137953" cy="272715"/>
              </a:xfrm>
            </p:grpSpPr>
            <p:cxnSp>
              <p:nvCxnSpPr>
                <p:cNvPr id="15" name="Conector reto 147"/>
                <p:cNvCxnSpPr/>
                <p:nvPr/>
              </p:nvCxnSpPr>
              <p:spPr>
                <a:xfrm flipH="1">
                  <a:off x="605404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Conector reto 148"/>
                <p:cNvCxnSpPr/>
                <p:nvPr/>
              </p:nvCxnSpPr>
              <p:spPr>
                <a:xfrm flipH="1">
                  <a:off x="622655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Conector reto 149"/>
                <p:cNvCxnSpPr/>
                <p:nvPr/>
              </p:nvCxnSpPr>
              <p:spPr>
                <a:xfrm flipH="1">
                  <a:off x="639906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Conector reto 150"/>
                <p:cNvCxnSpPr/>
                <p:nvPr/>
              </p:nvCxnSpPr>
              <p:spPr>
                <a:xfrm flipH="1">
                  <a:off x="657156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9" name="Conector reto 151"/>
                <p:cNvCxnSpPr/>
                <p:nvPr/>
              </p:nvCxnSpPr>
              <p:spPr>
                <a:xfrm flipH="1">
                  <a:off x="674407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" name="Conector reto 152"/>
                <p:cNvCxnSpPr/>
                <p:nvPr/>
              </p:nvCxnSpPr>
              <p:spPr>
                <a:xfrm flipH="1">
                  <a:off x="691658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" name="Conector reto 153"/>
                <p:cNvCxnSpPr/>
                <p:nvPr/>
              </p:nvCxnSpPr>
              <p:spPr>
                <a:xfrm flipH="1">
                  <a:off x="708908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2" name="Conector reto 154"/>
                <p:cNvCxnSpPr/>
                <p:nvPr/>
              </p:nvCxnSpPr>
              <p:spPr>
                <a:xfrm flipH="1">
                  <a:off x="726159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" name="Conector reto 155"/>
                <p:cNvCxnSpPr/>
                <p:nvPr/>
              </p:nvCxnSpPr>
              <p:spPr>
                <a:xfrm flipH="1">
                  <a:off x="743410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4" name="Conector reto 156"/>
                <p:cNvCxnSpPr/>
                <p:nvPr/>
              </p:nvCxnSpPr>
              <p:spPr>
                <a:xfrm flipH="1">
                  <a:off x="760661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Conector reto 157"/>
                <p:cNvCxnSpPr/>
                <p:nvPr/>
              </p:nvCxnSpPr>
              <p:spPr>
                <a:xfrm flipH="1">
                  <a:off x="777911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Conector reto 158"/>
                <p:cNvCxnSpPr/>
                <p:nvPr/>
              </p:nvCxnSpPr>
              <p:spPr>
                <a:xfrm flipH="1">
                  <a:off x="795162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7" name="Conector reto 159"/>
                <p:cNvCxnSpPr/>
                <p:nvPr/>
              </p:nvCxnSpPr>
              <p:spPr>
                <a:xfrm flipH="1">
                  <a:off x="812413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Conector reto 160"/>
                <p:cNvCxnSpPr/>
                <p:nvPr/>
              </p:nvCxnSpPr>
              <p:spPr>
                <a:xfrm flipH="1">
                  <a:off x="829663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Conector reto 161"/>
                <p:cNvCxnSpPr/>
                <p:nvPr/>
              </p:nvCxnSpPr>
              <p:spPr>
                <a:xfrm flipH="1">
                  <a:off x="846914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Conector reto 162"/>
                <p:cNvCxnSpPr/>
                <p:nvPr/>
              </p:nvCxnSpPr>
              <p:spPr>
                <a:xfrm flipH="1">
                  <a:off x="864165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Conector reto 163"/>
                <p:cNvCxnSpPr/>
                <p:nvPr/>
              </p:nvCxnSpPr>
              <p:spPr>
                <a:xfrm flipH="1">
                  <a:off x="881415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Conector reto 164"/>
                <p:cNvCxnSpPr/>
                <p:nvPr/>
              </p:nvCxnSpPr>
              <p:spPr>
                <a:xfrm flipH="1">
                  <a:off x="898666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Conector reto 165"/>
                <p:cNvCxnSpPr/>
                <p:nvPr/>
              </p:nvCxnSpPr>
              <p:spPr>
                <a:xfrm flipH="1">
                  <a:off x="915917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Conector reto 166"/>
                <p:cNvCxnSpPr/>
                <p:nvPr/>
              </p:nvCxnSpPr>
              <p:spPr>
                <a:xfrm flipH="1">
                  <a:off x="933168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5" name="Conector reto 167"/>
                <p:cNvCxnSpPr/>
                <p:nvPr/>
              </p:nvCxnSpPr>
              <p:spPr>
                <a:xfrm flipH="1">
                  <a:off x="950418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6" name="Conector reto 168"/>
                <p:cNvCxnSpPr/>
                <p:nvPr/>
              </p:nvCxnSpPr>
              <p:spPr>
                <a:xfrm flipH="1">
                  <a:off x="967669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7" name="Conector reto 169"/>
                <p:cNvCxnSpPr/>
                <p:nvPr/>
              </p:nvCxnSpPr>
              <p:spPr>
                <a:xfrm flipH="1">
                  <a:off x="984920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8" name="Conector reto 170"/>
                <p:cNvCxnSpPr/>
                <p:nvPr/>
              </p:nvCxnSpPr>
              <p:spPr>
                <a:xfrm flipH="1">
                  <a:off x="1002170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Conector reto 171"/>
                <p:cNvCxnSpPr/>
                <p:nvPr/>
              </p:nvCxnSpPr>
              <p:spPr>
                <a:xfrm flipH="1">
                  <a:off x="1019421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Conector reto 172"/>
                <p:cNvCxnSpPr/>
                <p:nvPr/>
              </p:nvCxnSpPr>
              <p:spPr>
                <a:xfrm flipH="1">
                  <a:off x="10366722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Conector reto 173"/>
                <p:cNvCxnSpPr/>
                <p:nvPr/>
              </p:nvCxnSpPr>
              <p:spPr>
                <a:xfrm flipH="1">
                  <a:off x="10539229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2" name="Conector reto 174"/>
                <p:cNvCxnSpPr/>
                <p:nvPr/>
              </p:nvCxnSpPr>
              <p:spPr>
                <a:xfrm flipH="1">
                  <a:off x="10711736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Conector reto 175"/>
                <p:cNvCxnSpPr/>
                <p:nvPr/>
              </p:nvCxnSpPr>
              <p:spPr>
                <a:xfrm flipH="1">
                  <a:off x="10884243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Conector reto 176"/>
                <p:cNvCxnSpPr/>
                <p:nvPr/>
              </p:nvCxnSpPr>
              <p:spPr>
                <a:xfrm flipH="1">
                  <a:off x="11056750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Conector reto 177"/>
                <p:cNvCxnSpPr/>
                <p:nvPr/>
              </p:nvCxnSpPr>
              <p:spPr>
                <a:xfrm flipH="1">
                  <a:off x="11229257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Conector reto 178"/>
                <p:cNvCxnSpPr/>
                <p:nvPr/>
              </p:nvCxnSpPr>
              <p:spPr>
                <a:xfrm flipH="1">
                  <a:off x="11401764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Conector reto 179"/>
                <p:cNvCxnSpPr/>
                <p:nvPr/>
              </p:nvCxnSpPr>
              <p:spPr>
                <a:xfrm flipH="1">
                  <a:off x="11574271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Conector reto 180"/>
                <p:cNvCxnSpPr/>
                <p:nvPr/>
              </p:nvCxnSpPr>
              <p:spPr>
                <a:xfrm flipH="1">
                  <a:off x="11746778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Conector reto 181"/>
                <p:cNvCxnSpPr/>
                <p:nvPr/>
              </p:nvCxnSpPr>
              <p:spPr>
                <a:xfrm flipH="1">
                  <a:off x="11919285" y="1631156"/>
                  <a:ext cx="272715" cy="272715"/>
                </a:xfrm>
                <a:prstGeom prst="line">
                  <a:avLst/>
                </a:prstGeom>
                <a:ln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91" name="Grupo 62"/>
            <p:cNvGrpSpPr/>
            <p:nvPr/>
          </p:nvGrpSpPr>
          <p:grpSpPr>
            <a:xfrm>
              <a:off x="902434" y="2841729"/>
              <a:ext cx="2065579" cy="80210"/>
              <a:chOff x="882316" y="1575200"/>
              <a:chExt cx="26899282" cy="80210"/>
            </a:xfrm>
          </p:grpSpPr>
          <p:cxnSp>
            <p:nvCxnSpPr>
              <p:cNvPr id="92" name="Conector reto 63"/>
              <p:cNvCxnSpPr/>
              <p:nvPr/>
            </p:nvCxnSpPr>
            <p:spPr>
              <a:xfrm>
                <a:off x="882316" y="1575200"/>
                <a:ext cx="26899282" cy="0"/>
              </a:xfrm>
              <a:prstGeom prst="line">
                <a:avLst/>
              </a:prstGeom>
              <a:ln w="571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Conector reto 64"/>
              <p:cNvCxnSpPr/>
              <p:nvPr/>
            </p:nvCxnSpPr>
            <p:spPr>
              <a:xfrm>
                <a:off x="882316" y="1655410"/>
                <a:ext cx="26899282" cy="0"/>
              </a:xfrm>
              <a:prstGeom prst="line">
                <a:avLst/>
              </a:prstGeom>
              <a:ln w="3175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94" name="Retângulo 56"/>
          <p:cNvSpPr/>
          <p:nvPr/>
        </p:nvSpPr>
        <p:spPr>
          <a:xfrm>
            <a:off x="887180" y="4568229"/>
            <a:ext cx="3466698" cy="307777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eaLnBrk="0" fontAlgn="base" hangingPunct="0">
              <a:spcBef>
                <a:spcPct val="0"/>
              </a:spcBef>
            </a:pPr>
            <a:r>
              <a:rPr lang="pt-BR" sz="1400" dirty="0" smtClean="0">
                <a:latin typeface="Calibri" panose="020F0502020204030204" pitchFamily="34" charset="0"/>
                <a:ea typeface="Segoe UI" panose="020B0502040204020203" pitchFamily="34" charset="0"/>
                <a:cs typeface="Arial" panose="020B0604020202020204" pitchFamily="34" charset="0"/>
              </a:rPr>
              <a:t>Ministro Eliseu Padilha</a:t>
            </a:r>
            <a:endParaRPr lang="pt-BR" sz="1400" dirty="0">
              <a:latin typeface="Calibri" panose="020F0502020204030204" pitchFamily="34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pic>
        <p:nvPicPr>
          <p:cNvPr id="95" name="Picture 3" descr="C:\Users\Rafael Braga\Dropbox\SAC\log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23646" y="4605788"/>
            <a:ext cx="1789098" cy="3599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253162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8" grpId="0"/>
      <p:bldP spid="9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56"/>
          <p:cNvSpPr/>
          <p:nvPr/>
        </p:nvSpPr>
        <p:spPr>
          <a:xfrm>
            <a:off x="64616" y="195486"/>
            <a:ext cx="8970249" cy="73866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P.L. 8255/2014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en-US" sz="24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LEI DO AERONAUTA</a:t>
            </a:r>
            <a:endParaRPr lang="pt-BR" sz="24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1" name="CaixaDeTexto 13"/>
          <p:cNvSpPr txBox="1">
            <a:spLocks noChangeArrowheads="1"/>
          </p:cNvSpPr>
          <p:nvPr/>
        </p:nvSpPr>
        <p:spPr bwMode="auto">
          <a:xfrm>
            <a:off x="3707904" y="1217097"/>
            <a:ext cx="4680519" cy="9848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lvl="0" fontAlgn="base">
              <a:spcBef>
                <a:spcPct val="0"/>
              </a:spcBef>
              <a:spcAft>
                <a:spcPct val="0"/>
              </a:spcAft>
              <a:defRPr kumimoji="0" sz="1600" b="1" i="0" u="none" strike="noStrike" cap="none" normalizeH="0" baseline="0">
                <a:ln>
                  <a:noFill/>
                </a:ln>
                <a:solidFill>
                  <a:srgbClr val="00B0F0"/>
                </a:solidFill>
                <a:effectLst/>
                <a:latin typeface="Rockwell" panose="02060603020205020403" pitchFamily="18" charset="0"/>
                <a:cs typeface="Arial" pitchFamily="34" charset="0"/>
              </a:defRPr>
            </a:lvl1pPr>
            <a:extLst/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b="0" dirty="0">
                <a:solidFill>
                  <a:schemeClr val="tx1"/>
                </a:solidFill>
                <a:latin typeface="+mn-lt"/>
              </a:rPr>
              <a:t>Em abril  de 2015, 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o Sindicato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N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acional dos Aeronautas - SNA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solicitou auxílio à 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SAC/PR, para que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em ação conjunta com a ANAC, 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intermediasse as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discussões entre ABEAR e 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o próprio SNA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sobre o PL do Aeronauta.</a:t>
            </a:r>
            <a:endParaRPr lang="pt-BR" sz="1200" b="0" i="1" dirty="0">
              <a:solidFill>
                <a:schemeClr val="tx1"/>
              </a:solidFill>
              <a:latin typeface="+mn-lt"/>
            </a:endParaRPr>
          </a:p>
        </p:txBody>
      </p:sp>
      <p:graphicFrame>
        <p:nvGraphicFramePr>
          <p:cNvPr id="8" name="Tabela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41566"/>
              </p:ext>
            </p:extLst>
          </p:nvPr>
        </p:nvGraphicFramePr>
        <p:xfrm>
          <a:off x="755575" y="1285107"/>
          <a:ext cx="2376265" cy="3393896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376265"/>
              </a:tblGrid>
              <a:tr h="344521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bg1"/>
                          </a:solidFill>
                          <a:latin typeface="+mn-lt"/>
                          <a:cs typeface="Arial" panose="020B0604020202020204" pitchFamily="34" charset="0"/>
                        </a:rPr>
                        <a:t>7 REUNIÕES REALIZADAS</a:t>
                      </a:r>
                      <a:endParaRPr lang="pt-BR" sz="1600" dirty="0">
                        <a:solidFill>
                          <a:schemeClr val="bg1"/>
                        </a:solidFill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  <a:tr h="435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  <a:cs typeface="Arial" panose="020B0604020202020204" pitchFamily="34" charset="0"/>
                        </a:rPr>
                        <a:t>28/04/2015</a:t>
                      </a:r>
                      <a:endParaRPr lang="pt-BR" sz="1400" b="1" dirty="0" smtClean="0"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5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  <a:cs typeface="Arial" panose="020B0604020202020204" pitchFamily="34" charset="0"/>
                        </a:rPr>
                        <a:t>06/05/2015</a:t>
                      </a:r>
                      <a:endParaRPr lang="pt-BR" sz="1400" b="1" dirty="0" smtClean="0"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5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  <a:cs typeface="Arial" panose="020B0604020202020204" pitchFamily="34" charset="0"/>
                        </a:rPr>
                        <a:t>13/05/2015</a:t>
                      </a:r>
                      <a:endParaRPr lang="pt-BR" sz="1400" b="1" dirty="0" smtClean="0"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5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  <a:cs typeface="Arial" panose="020B0604020202020204" pitchFamily="34" charset="0"/>
                        </a:rPr>
                        <a:t>07/05/2015</a:t>
                      </a:r>
                      <a:endParaRPr lang="pt-BR" sz="1400" b="1" dirty="0" smtClean="0"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5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  <a:cs typeface="Arial" panose="020B0604020202020204" pitchFamily="34" charset="0"/>
                        </a:rPr>
                        <a:t>20/05/2015</a:t>
                      </a:r>
                      <a:endParaRPr lang="pt-BR" sz="1400" b="1" dirty="0" smtClean="0"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35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  <a:cs typeface="Arial" panose="020B0604020202020204" pitchFamily="34" charset="0"/>
                        </a:rPr>
                        <a:t>26/05/2015</a:t>
                      </a:r>
                      <a:endParaRPr lang="pt-BR" sz="1400" b="1" dirty="0" smtClean="0"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35625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latin typeface="+mn-lt"/>
                          <a:cs typeface="Arial" panose="020B0604020202020204" pitchFamily="34" charset="0"/>
                        </a:rPr>
                        <a:t>02/06/2015</a:t>
                      </a:r>
                      <a:endParaRPr lang="pt-BR" sz="1400" b="1" dirty="0" smtClean="0">
                        <a:effectLst/>
                        <a:latin typeface="+mn-lt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CaixaDeTexto 13"/>
          <p:cNvSpPr txBox="1">
            <a:spLocks noChangeArrowheads="1"/>
          </p:cNvSpPr>
          <p:nvPr/>
        </p:nvSpPr>
        <p:spPr bwMode="auto">
          <a:xfrm>
            <a:off x="3707904" y="2561556"/>
            <a:ext cx="4680519" cy="2123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lvl="0" fontAlgn="base">
              <a:spcBef>
                <a:spcPct val="0"/>
              </a:spcBef>
              <a:spcAft>
                <a:spcPct val="0"/>
              </a:spcAft>
              <a:defRPr kumimoji="0" sz="1600" b="1" i="0" u="none" strike="noStrike" cap="none" normalizeH="0" baseline="0">
                <a:ln>
                  <a:noFill/>
                </a:ln>
                <a:solidFill>
                  <a:srgbClr val="00B0F0"/>
                </a:solidFill>
                <a:effectLst/>
                <a:latin typeface="Rockwell" panose="02060603020205020403" pitchFamily="18" charset="0"/>
                <a:cs typeface="Arial" pitchFamily="34" charset="0"/>
              </a:defRPr>
            </a:lvl1pPr>
            <a:extLst/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b="0" dirty="0">
                <a:solidFill>
                  <a:schemeClr val="tx1"/>
                </a:solidFill>
                <a:latin typeface="+mn-lt"/>
              </a:rPr>
              <a:t>A condução dos trabalhos foi pautada nos temas de </a:t>
            </a:r>
            <a:r>
              <a:rPr lang="pt-BR" dirty="0"/>
              <a:t>Gerenciamento da Fadiga Humana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e na </a:t>
            </a:r>
            <a:r>
              <a:rPr lang="pt-BR" dirty="0"/>
              <a:t>otimização do sistema de aviação civil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buscando sempre maximizar a </a:t>
            </a:r>
            <a:r>
              <a:rPr lang="pt-BR" dirty="0"/>
              <a:t>segurança operacional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pt-BR" b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b="0" dirty="0">
                <a:solidFill>
                  <a:schemeClr val="tx1"/>
                </a:solidFill>
                <a:latin typeface="+mn-lt"/>
              </a:rPr>
              <a:t>As discussões puramente de </a:t>
            </a:r>
            <a:r>
              <a:rPr lang="pt-BR" dirty="0"/>
              <a:t>caráter </a:t>
            </a:r>
            <a:r>
              <a:rPr lang="pt-BR" dirty="0" smtClean="0"/>
              <a:t>trabalhista não</a:t>
            </a:r>
            <a:r>
              <a:rPr lang="pt-BR" dirty="0" smtClean="0">
                <a:latin typeface="Arial" panose="020B0604020202020204" pitchFamily="34" charset="0"/>
              </a:rPr>
              <a:t>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foram objeto de </a:t>
            </a:r>
            <a:r>
              <a:rPr lang="pt-BR" dirty="0"/>
              <a:t>coordenação pela SAC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.</a:t>
            </a:r>
            <a:endParaRPr lang="pt-BR" sz="1400" b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075302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56"/>
          <p:cNvSpPr/>
          <p:nvPr/>
        </p:nvSpPr>
        <p:spPr>
          <a:xfrm>
            <a:off x="64616" y="195486"/>
            <a:ext cx="8970249" cy="73866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P.L. 8255/2014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en-US" sz="24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LEI DO AERONAUTA</a:t>
            </a:r>
            <a:endParaRPr lang="pt-BR" sz="24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51" name="CaixaDeTexto 13"/>
          <p:cNvSpPr txBox="1">
            <a:spLocks noChangeArrowheads="1"/>
          </p:cNvSpPr>
          <p:nvPr/>
        </p:nvSpPr>
        <p:spPr bwMode="auto">
          <a:xfrm>
            <a:off x="467544" y="1080194"/>
            <a:ext cx="3315233" cy="36009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lvl="0" fontAlgn="base">
              <a:spcBef>
                <a:spcPct val="0"/>
              </a:spcBef>
              <a:spcAft>
                <a:spcPct val="0"/>
              </a:spcAft>
              <a:defRPr kumimoji="0" sz="1600" b="1" i="0" u="none" strike="noStrike" cap="none" normalizeH="0" baseline="0">
                <a:ln>
                  <a:noFill/>
                </a:ln>
                <a:solidFill>
                  <a:srgbClr val="00B0F0"/>
                </a:solidFill>
                <a:effectLst/>
                <a:latin typeface="Rockwell" panose="02060603020205020403" pitchFamily="18" charset="0"/>
                <a:cs typeface="Arial" pitchFamily="34" charset="0"/>
              </a:defRPr>
            </a:lvl1pPr>
            <a:extLst/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b="0" dirty="0" smtClean="0">
                <a:solidFill>
                  <a:schemeClr val="tx1"/>
                </a:solidFill>
                <a:latin typeface="+mn-lt"/>
              </a:rPr>
              <a:t>O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PL 8.255/14 tem o intuito de alterar a Lei nº 7.183, que há mais de </a:t>
            </a:r>
            <a:r>
              <a:rPr lang="pt-BR" dirty="0"/>
              <a:t>20 </a:t>
            </a:r>
            <a:r>
              <a:rPr lang="pt-BR" dirty="0" smtClean="0"/>
              <a:t>anos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, regula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o exercício da Profissão de Aeronauta. 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endParaRPr lang="pt-BR" b="0" dirty="0">
              <a:solidFill>
                <a:schemeClr val="tx1"/>
              </a:solidFill>
              <a:latin typeface="+mn-lt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b="0" dirty="0">
                <a:solidFill>
                  <a:schemeClr val="tx1"/>
                </a:solidFill>
                <a:latin typeface="+mn-lt"/>
              </a:rPr>
              <a:t>Por ter sido publicada em 1984 e com a </a:t>
            </a:r>
            <a:r>
              <a:rPr lang="pt-BR" dirty="0"/>
              <a:t>rápida evolução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do setor de aviação civil, esta lei está </a:t>
            </a:r>
            <a:r>
              <a:rPr lang="pt-BR" dirty="0"/>
              <a:t>desatualizada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 e acaba tratando situações diferentes de uma mesma forma, tornando </a:t>
            </a:r>
            <a:r>
              <a:rPr lang="pt-BR" dirty="0"/>
              <a:t>um entrave a otimização do setor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e não garantindo as melhores </a:t>
            </a:r>
            <a:r>
              <a:rPr lang="pt-BR" dirty="0"/>
              <a:t>condições de </a:t>
            </a:r>
            <a:r>
              <a:rPr lang="pt-BR" dirty="0" smtClean="0"/>
              <a:t>trabalho </a:t>
            </a:r>
            <a:r>
              <a:rPr lang="pt-BR" dirty="0"/>
              <a:t>e desempenho operacional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.</a:t>
            </a:r>
            <a:r>
              <a:rPr lang="pt-BR" dirty="0"/>
              <a:t> </a:t>
            </a:r>
          </a:p>
        </p:txBody>
      </p:sp>
      <p:grpSp>
        <p:nvGrpSpPr>
          <p:cNvPr id="6" name="Group 1"/>
          <p:cNvGrpSpPr/>
          <p:nvPr/>
        </p:nvGrpSpPr>
        <p:grpSpPr>
          <a:xfrm>
            <a:off x="4528875" y="1478657"/>
            <a:ext cx="3931564" cy="2821285"/>
            <a:chOff x="4850336" y="1235865"/>
            <a:chExt cx="2764407" cy="2821285"/>
          </a:xfrm>
        </p:grpSpPr>
        <p:sp>
          <p:nvSpPr>
            <p:cNvPr id="10" name="CaixaDeTexto 13"/>
            <p:cNvSpPr txBox="1">
              <a:spLocks noChangeArrowheads="1"/>
            </p:cNvSpPr>
            <p:nvPr/>
          </p:nvSpPr>
          <p:spPr bwMode="auto">
            <a:xfrm>
              <a:off x="4850336" y="1295377"/>
              <a:ext cx="101262" cy="261610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pt-BR" dirty="0" smtClean="0">
                  <a:latin typeface="+mj-lt"/>
                </a:rPr>
                <a:t>•</a:t>
              </a: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pt-BR" dirty="0" smtClean="0">
                  <a:latin typeface="+mj-lt"/>
                </a:rPr>
                <a:t>•</a:t>
              </a: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pt-BR" dirty="0" smtClean="0">
                  <a:latin typeface="+mj-lt"/>
                </a:rPr>
                <a:t>•</a:t>
              </a:r>
              <a:endParaRPr lang="pt-BR" sz="800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sz="1400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pt-BR" dirty="0" smtClean="0">
                  <a:latin typeface="+mj-lt"/>
                </a:rPr>
                <a:t>•</a:t>
              </a: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pt-BR" dirty="0" smtClean="0">
                  <a:latin typeface="+mj-lt"/>
                </a:rPr>
                <a:t>•</a:t>
              </a:r>
              <a:br>
                <a:rPr lang="pt-BR" dirty="0" smtClean="0">
                  <a:latin typeface="+mj-lt"/>
                </a:rPr>
              </a:br>
              <a:endParaRPr lang="pt-BR" dirty="0" smtClean="0">
                <a:latin typeface="+mj-lt"/>
              </a:endParaRP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pt-BR" dirty="0" smtClean="0"/>
                <a:t>	</a:t>
              </a:r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endParaRPr lang="pt-BR" dirty="0"/>
            </a:p>
            <a:p>
              <a:pPr algn="r">
                <a:lnSpc>
                  <a:spcPts val="12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pt-BR" dirty="0" smtClean="0"/>
                <a:t>•</a:t>
              </a:r>
              <a:endParaRPr lang="pt-BR" dirty="0"/>
            </a:p>
          </p:txBody>
        </p:sp>
        <p:sp>
          <p:nvSpPr>
            <p:cNvPr id="11" name="CaixaDeTexto 13"/>
            <p:cNvSpPr txBox="1">
              <a:spLocks noChangeArrowheads="1"/>
            </p:cNvSpPr>
            <p:nvPr/>
          </p:nvSpPr>
          <p:spPr bwMode="auto">
            <a:xfrm>
              <a:off x="5007561" y="1235865"/>
              <a:ext cx="2607182" cy="282128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>
                <a:lnSpc>
                  <a:spcPts val="16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Escala </a:t>
              </a:r>
              <a:r>
                <a:rPr lang="pt-BR" b="0" dirty="0">
                  <a:solidFill>
                    <a:schemeClr val="tx1"/>
                  </a:solidFill>
                  <a:latin typeface="+mn-lt"/>
                </a:rPr>
                <a:t>de serviço </a:t>
              </a:r>
              <a:r>
                <a:rPr lang="pt-BR" dirty="0"/>
                <a:t>semanal</a:t>
              </a:r>
            </a:p>
            <a:p>
              <a:pPr>
                <a:lnSpc>
                  <a:spcPts val="16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pt-BR" b="0" dirty="0">
                  <a:solidFill>
                    <a:schemeClr val="tx1"/>
                  </a:solidFill>
                  <a:latin typeface="+mn-lt"/>
                </a:rPr>
                <a:t>Jornada de trabalho – </a:t>
              </a:r>
              <a:r>
                <a:rPr lang="pt-BR" dirty="0"/>
                <a:t>rígida </a:t>
              </a:r>
              <a:endParaRPr lang="pt-BR" dirty="0" smtClean="0"/>
            </a:p>
            <a:p>
              <a:pPr>
                <a:lnSpc>
                  <a:spcPts val="16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pt-BR" b="0" dirty="0">
                  <a:solidFill>
                    <a:schemeClr val="tx1"/>
                  </a:solidFill>
                  <a:latin typeface="+mn-lt"/>
                </a:rPr>
                <a:t>Voos na </a:t>
              </a: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Madrugada – </a:t>
              </a:r>
              <a:r>
                <a:rPr lang="pt-BR" dirty="0"/>
                <a:t>não há limitação de </a:t>
              </a:r>
              <a:r>
                <a:rPr lang="pt-BR" dirty="0" smtClean="0"/>
                <a:t>sequencia</a:t>
              </a:r>
            </a:p>
            <a:p>
              <a:pPr>
                <a:lnSpc>
                  <a:spcPts val="16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pt-BR" b="0" dirty="0">
                  <a:solidFill>
                    <a:schemeClr val="tx1"/>
                  </a:solidFill>
                  <a:latin typeface="+mn-lt"/>
                </a:rPr>
                <a:t>Tripulação composta – </a:t>
              </a:r>
              <a:r>
                <a:rPr lang="pt-BR" dirty="0" smtClean="0"/>
                <a:t>somente em voos internacionais </a:t>
              </a:r>
              <a:endParaRPr lang="pt-BR" dirty="0"/>
            </a:p>
            <a:p>
              <a:pPr>
                <a:lnSpc>
                  <a:spcPts val="16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pt-BR" b="0" dirty="0">
                  <a:solidFill>
                    <a:schemeClr val="tx1"/>
                  </a:solidFill>
                  <a:latin typeface="+mn-lt"/>
                </a:rPr>
                <a:t>Limites de voo e de pouso </a:t>
              </a:r>
              <a:r>
                <a:rPr lang="pt-BR" dirty="0"/>
                <a:t>mensal, trimestral e anual</a:t>
              </a:r>
            </a:p>
            <a:p>
              <a:pPr>
                <a:lnSpc>
                  <a:spcPts val="1600"/>
                </a:lnSpc>
                <a:spcBef>
                  <a:spcPts val="0"/>
                </a:spcBef>
                <a:spcAft>
                  <a:spcPts val="1200"/>
                </a:spcAft>
              </a:pP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Folga periódica – um </a:t>
              </a:r>
              <a:r>
                <a:rPr lang="pt-BR" b="0" dirty="0">
                  <a:solidFill>
                    <a:schemeClr val="tx1"/>
                  </a:solidFill>
                  <a:latin typeface="+mn-lt"/>
                </a:rPr>
                <a:t>sábado </a:t>
              </a:r>
              <a:r>
                <a:rPr lang="pt-BR" dirty="0"/>
                <a:t>OU</a:t>
              </a:r>
              <a:r>
                <a:rPr lang="pt-BR" b="0" dirty="0">
                  <a:solidFill>
                    <a:schemeClr val="tx1"/>
                  </a:solidFill>
                  <a:latin typeface="+mn-lt"/>
                </a:rPr>
                <a:t> um domingo</a:t>
              </a: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.</a:t>
              </a:r>
              <a:endParaRPr lang="pt-BR" b="0" dirty="0">
                <a:solidFill>
                  <a:schemeClr val="tx1"/>
                </a:solidFill>
                <a:latin typeface="+mn-lt"/>
              </a:endParaRPr>
            </a:p>
          </p:txBody>
        </p:sp>
      </p:grpSp>
      <p:sp>
        <p:nvSpPr>
          <p:cNvPr id="2" name="Rectangle 1"/>
          <p:cNvSpPr/>
          <p:nvPr/>
        </p:nvSpPr>
        <p:spPr>
          <a:xfrm>
            <a:off x="4194185" y="1132991"/>
            <a:ext cx="4464496" cy="3456384"/>
          </a:xfrm>
          <a:prstGeom prst="rect">
            <a:avLst/>
          </a:prstGeom>
          <a:noFill/>
          <a:ln w="28575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2414776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" grpId="0"/>
      <p:bldP spid="2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7"/>
          <p:cNvSpPr txBox="1">
            <a:spLocks noChangeArrowheads="1"/>
          </p:cNvSpPr>
          <p:nvPr/>
        </p:nvSpPr>
        <p:spPr bwMode="auto">
          <a:xfrm>
            <a:off x="3995936" y="1635645"/>
            <a:ext cx="4896544" cy="31000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401" tIns="45703" rIns="91401" bIns="45703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  <a:cs typeface="+mn-cs"/>
              </a:defRPr>
            </a:lvl9pPr>
          </a:lstStyle>
          <a:p>
            <a:pPr marL="180975" indent="-180975">
              <a:lnSpc>
                <a:spcPct val="12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40000"/>
              <a:buFont typeface="Arial" pitchFamily="34" charset="0"/>
              <a:buChar char="•"/>
            </a:pPr>
            <a:r>
              <a:rPr lang="pt-BR" sz="1600" b="1" dirty="0">
                <a:solidFill>
                  <a:srgbClr val="00B0F0"/>
                </a:solidFill>
                <a:latin typeface="Rockwell" panose="02060603020205020403" pitchFamily="18" charset="0"/>
                <a:ea typeface="+mn-ea"/>
                <a:cs typeface="Arial" pitchFamily="34" charset="0"/>
              </a:rPr>
              <a:t>Conceitua </a:t>
            </a:r>
            <a:r>
              <a:rPr lang="pt-BR" sz="1600" dirty="0" smtClean="0">
                <a:latin typeface="+mn-lt"/>
                <a:ea typeface="+mn-ea"/>
                <a:cs typeface="Arial" pitchFamily="34" charset="0"/>
              </a:rPr>
              <a:t> tópicos necessários para a regulamentação </a:t>
            </a:r>
            <a:r>
              <a:rPr lang="pt-BR" sz="1600" dirty="0">
                <a:latin typeface="+mn-lt"/>
                <a:ea typeface="+mn-ea"/>
                <a:cs typeface="Arial" pitchFamily="34" charset="0"/>
              </a:rPr>
              <a:t>de </a:t>
            </a:r>
            <a:r>
              <a:rPr lang="pt-BR" sz="1600" dirty="0" smtClean="0">
                <a:latin typeface="+mn-lt"/>
                <a:ea typeface="+mn-ea"/>
                <a:cs typeface="Arial" pitchFamily="34" charset="0"/>
              </a:rPr>
              <a:t>todos </a:t>
            </a:r>
            <a:r>
              <a:rPr lang="pt-BR" sz="1600" dirty="0">
                <a:latin typeface="+mn-lt"/>
                <a:ea typeface="+mn-ea"/>
                <a:cs typeface="Arial" pitchFamily="34" charset="0"/>
              </a:rPr>
              <a:t>os aeronautas</a:t>
            </a:r>
          </a:p>
          <a:p>
            <a:pPr marL="180975" indent="-180975">
              <a:lnSpc>
                <a:spcPct val="120000"/>
              </a:lnSpc>
              <a:spcBef>
                <a:spcPts val="1800"/>
              </a:spcBef>
              <a:buClr>
                <a:schemeClr val="accent1"/>
              </a:buClr>
              <a:buSzPct val="140000"/>
              <a:buFont typeface="Arial" pitchFamily="34" charset="0"/>
              <a:buChar char="•"/>
            </a:pPr>
            <a:r>
              <a:rPr lang="pt-BR" sz="1600" dirty="0">
                <a:latin typeface="+mn-lt"/>
                <a:ea typeface="+mn-ea"/>
                <a:cs typeface="Arial" pitchFamily="34" charset="0"/>
              </a:rPr>
              <a:t>Atualização da  legislação atual </a:t>
            </a:r>
            <a:r>
              <a:rPr lang="pt-BR" sz="1600" dirty="0" smtClean="0">
                <a:latin typeface="+mn-lt"/>
                <a:ea typeface="+mn-ea"/>
                <a:cs typeface="Arial" pitchFamily="34" charset="0"/>
              </a:rPr>
              <a:t>com estímulo  à adoção de </a:t>
            </a:r>
            <a:r>
              <a:rPr lang="pt-BR" sz="1600" b="1" dirty="0">
                <a:solidFill>
                  <a:srgbClr val="00B0F0"/>
                </a:solidFill>
                <a:latin typeface="Rockwell" panose="02060603020205020403" pitchFamily="18" charset="0"/>
                <a:ea typeface="+mn-ea"/>
                <a:cs typeface="Arial" pitchFamily="34" charset="0"/>
              </a:rPr>
              <a:t>Sistema de Gerenciamento de Risco da Fadiga Humana </a:t>
            </a:r>
            <a:r>
              <a:rPr lang="pt-BR" sz="1600" b="1" dirty="0" smtClean="0">
                <a:solidFill>
                  <a:srgbClr val="00B0F0"/>
                </a:solidFill>
                <a:latin typeface="Rockwell" panose="02060603020205020403" pitchFamily="18" charset="0"/>
                <a:ea typeface="+mn-ea"/>
                <a:cs typeface="Arial" pitchFamily="34" charset="0"/>
              </a:rPr>
              <a:t>– SGRFH, </a:t>
            </a:r>
            <a:r>
              <a:rPr lang="pt-BR" sz="1600" dirty="0">
                <a:latin typeface="+mn-lt"/>
                <a:ea typeface="+mn-ea"/>
                <a:cs typeface="Arial" pitchFamily="34" charset="0"/>
              </a:rPr>
              <a:t>que permite uma </a:t>
            </a:r>
            <a:r>
              <a:rPr lang="pt-BR" sz="1600" dirty="0" smtClean="0">
                <a:latin typeface="+mn-lt"/>
                <a:ea typeface="+mn-ea"/>
                <a:cs typeface="Arial" pitchFamily="34" charset="0"/>
              </a:rPr>
              <a:t>serie de </a:t>
            </a:r>
            <a:r>
              <a:rPr lang="pt-BR" sz="1600" dirty="0">
                <a:latin typeface="+mn-lt"/>
                <a:ea typeface="+mn-ea"/>
                <a:cs typeface="Arial" pitchFamily="34" charset="0"/>
              </a:rPr>
              <a:t>ações de acordo com </a:t>
            </a:r>
            <a:r>
              <a:rPr lang="pt-BR" sz="1600" dirty="0" smtClean="0">
                <a:latin typeface="+mn-lt"/>
                <a:ea typeface="+mn-ea"/>
                <a:cs typeface="Arial" pitchFamily="34" charset="0"/>
              </a:rPr>
              <a:t>a </a:t>
            </a:r>
            <a:r>
              <a:rPr lang="pt-BR" sz="1600" dirty="0">
                <a:latin typeface="+mn-lt"/>
                <a:ea typeface="+mn-ea"/>
                <a:cs typeface="Arial" pitchFamily="34" charset="0"/>
              </a:rPr>
              <a:t>condição de </a:t>
            </a:r>
            <a:r>
              <a:rPr lang="pt-BR" sz="1600" dirty="0" smtClean="0">
                <a:latin typeface="+mn-lt"/>
                <a:ea typeface="+mn-ea"/>
                <a:cs typeface="Arial" pitchFamily="34" charset="0"/>
              </a:rPr>
              <a:t>trabalho</a:t>
            </a:r>
          </a:p>
          <a:p>
            <a:pPr marL="180975" indent="-180975">
              <a:lnSpc>
                <a:spcPct val="120000"/>
              </a:lnSpc>
              <a:spcBef>
                <a:spcPts val="1800"/>
              </a:spcBef>
              <a:buClr>
                <a:schemeClr val="accent1"/>
              </a:buClr>
              <a:buSzPct val="140000"/>
              <a:buFont typeface="Arial" pitchFamily="34" charset="0"/>
              <a:buChar char="•"/>
            </a:pPr>
            <a:r>
              <a:rPr lang="pt-BR" sz="1600" b="1" dirty="0">
                <a:solidFill>
                  <a:srgbClr val="00B0F0"/>
                </a:solidFill>
                <a:latin typeface="Rockwell" panose="02060603020205020403" pitchFamily="18" charset="0"/>
                <a:cs typeface="Arial" pitchFamily="34" charset="0"/>
              </a:rPr>
              <a:t>Mais Flexível, Mais Eficiente, Mais Seguro</a:t>
            </a:r>
          </a:p>
          <a:p>
            <a:pPr marL="180975" indent="-180975">
              <a:lnSpc>
                <a:spcPct val="120000"/>
              </a:lnSpc>
              <a:spcBef>
                <a:spcPts val="1800"/>
              </a:spcBef>
              <a:buClr>
                <a:schemeClr val="accent1"/>
              </a:buClr>
              <a:buSzPct val="140000"/>
              <a:buFont typeface="Arial" pitchFamily="34" charset="0"/>
              <a:buChar char="•"/>
            </a:pPr>
            <a:endParaRPr lang="pt-BR" sz="1600" dirty="0" smtClean="0">
              <a:latin typeface="+mn-lt"/>
              <a:ea typeface="+mn-ea"/>
              <a:cs typeface="Arial" pitchFamily="34" charset="0"/>
            </a:endParaRPr>
          </a:p>
        </p:txBody>
      </p:sp>
      <p:pic>
        <p:nvPicPr>
          <p:cNvPr id="1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61413" y="1298574"/>
            <a:ext cx="3437139" cy="343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tângulo 56"/>
          <p:cNvSpPr/>
          <p:nvPr/>
        </p:nvSpPr>
        <p:spPr>
          <a:xfrm>
            <a:off x="64616" y="195486"/>
            <a:ext cx="8970249" cy="73866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P.L. 8255/2014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en-US" sz="24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LEI DO AERONAUTA</a:t>
            </a:r>
            <a:endParaRPr lang="pt-BR" sz="24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045538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Rafael Braga\Dropbox\SAC\malas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61413" y="1298574"/>
            <a:ext cx="3437139" cy="343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tângulo 56"/>
          <p:cNvSpPr/>
          <p:nvPr/>
        </p:nvSpPr>
        <p:spPr>
          <a:xfrm>
            <a:off x="64616" y="226264"/>
            <a:ext cx="8970249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P.L. 8255/2014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pt-BR" sz="2000" b="1" dirty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SISTEMA DE GERENCIAMENTO DE </a:t>
            </a:r>
            <a:r>
              <a:rPr lang="pt-BR" sz="20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RISCO </a:t>
            </a:r>
            <a:r>
              <a:rPr lang="pt-BR" sz="2000" b="1" dirty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DA FADIGA </a:t>
            </a:r>
            <a:r>
              <a:rPr lang="pt-BR" sz="20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HUMANA</a:t>
            </a:r>
            <a:endParaRPr lang="pt-BR" sz="20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6"/>
          <p:cNvGrpSpPr/>
          <p:nvPr/>
        </p:nvGrpSpPr>
        <p:grpSpPr>
          <a:xfrm>
            <a:off x="3707904" y="1858054"/>
            <a:ext cx="5260211" cy="2369880"/>
            <a:chOff x="4752925" y="1083318"/>
            <a:chExt cx="4289095" cy="2369880"/>
          </a:xfrm>
        </p:grpSpPr>
        <p:sp>
          <p:nvSpPr>
            <p:cNvPr id="21" name="CaixaDeTexto 13"/>
            <p:cNvSpPr txBox="1">
              <a:spLocks noChangeArrowheads="1"/>
            </p:cNvSpPr>
            <p:nvPr/>
          </p:nvSpPr>
          <p:spPr bwMode="auto">
            <a:xfrm>
              <a:off x="4752925" y="1083318"/>
              <a:ext cx="12171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  <a:p>
              <a:pPr algn="r">
                <a:spcBef>
                  <a:spcPts val="1200"/>
                </a:spcBef>
              </a:pPr>
              <a:endParaRPr lang="pt-BR" dirty="0" smtClean="0"/>
            </a:p>
          </p:txBody>
        </p:sp>
        <p:sp>
          <p:nvSpPr>
            <p:cNvPr id="22" name="CaixaDeTexto 13"/>
            <p:cNvSpPr txBox="1">
              <a:spLocks noChangeArrowheads="1"/>
            </p:cNvSpPr>
            <p:nvPr/>
          </p:nvSpPr>
          <p:spPr bwMode="auto">
            <a:xfrm>
              <a:off x="4956927" y="1083318"/>
              <a:ext cx="4085093" cy="236988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>
                <a:spcBef>
                  <a:spcPts val="1200"/>
                </a:spcBef>
              </a:pPr>
              <a:r>
                <a:rPr lang="pt-BR" b="0" dirty="0">
                  <a:solidFill>
                    <a:schemeClr val="tx1"/>
                  </a:solidFill>
                  <a:latin typeface="+mj-lt"/>
                </a:rPr>
                <a:t>Processo orientado por </a:t>
              </a:r>
              <a:r>
                <a:rPr lang="pt-BR" dirty="0"/>
                <a:t>dados</a:t>
              </a:r>
              <a:r>
                <a:rPr lang="pt-BR" b="0" dirty="0">
                  <a:solidFill>
                    <a:schemeClr val="tx1"/>
                  </a:solidFill>
                  <a:latin typeface="+mj-lt"/>
                </a:rPr>
                <a:t> </a:t>
              </a:r>
              <a:r>
                <a:rPr lang="pt-BR" b="0" dirty="0" smtClean="0">
                  <a:solidFill>
                    <a:schemeClr val="tx1"/>
                  </a:solidFill>
                  <a:latin typeface="+mj-lt"/>
                </a:rPr>
                <a:t>que gerencia </a:t>
              </a:r>
              <a:r>
                <a:rPr lang="pt-BR" b="0" dirty="0">
                  <a:solidFill>
                    <a:schemeClr val="tx1"/>
                  </a:solidFill>
                  <a:latin typeface="+mj-lt"/>
                </a:rPr>
                <a:t>continuamente os </a:t>
              </a:r>
              <a:r>
                <a:rPr lang="pt-BR" dirty="0"/>
                <a:t>riscos à segurança operacional</a:t>
              </a:r>
              <a:r>
                <a:rPr lang="pt-BR" b="0" dirty="0">
                  <a:solidFill>
                    <a:schemeClr val="tx1"/>
                  </a:solidFill>
                  <a:latin typeface="+mj-lt"/>
                </a:rPr>
                <a:t> relacionados à fadiga, baseado  em </a:t>
              </a:r>
              <a:r>
                <a:rPr lang="pt-BR" dirty="0"/>
                <a:t>princípios científicos e conhecimento</a:t>
              </a:r>
              <a:r>
                <a:rPr lang="pt-BR" b="0" dirty="0">
                  <a:solidFill>
                    <a:schemeClr val="tx1"/>
                  </a:solidFill>
                  <a:latin typeface="+mj-lt"/>
                </a:rPr>
                <a:t>, garantindo </a:t>
              </a:r>
              <a:r>
                <a:rPr lang="pt-BR" b="0" dirty="0" smtClean="0">
                  <a:solidFill>
                    <a:schemeClr val="tx1"/>
                  </a:solidFill>
                  <a:latin typeface="+mj-lt"/>
                </a:rPr>
                <a:t>o </a:t>
              </a:r>
              <a:r>
                <a:rPr lang="pt-BR" b="0" dirty="0">
                  <a:solidFill>
                    <a:schemeClr val="tx1"/>
                  </a:solidFill>
                  <a:latin typeface="+mj-lt"/>
                </a:rPr>
                <a:t>estado de alerta do pessoal envolvido no desempenho </a:t>
              </a:r>
              <a:r>
                <a:rPr lang="pt-BR" b="0" dirty="0" smtClean="0">
                  <a:solidFill>
                    <a:schemeClr val="tx1"/>
                  </a:solidFill>
                  <a:latin typeface="+mj-lt"/>
                </a:rPr>
                <a:t>da função.</a:t>
              </a:r>
            </a:p>
            <a:p>
              <a:pPr>
                <a:spcBef>
                  <a:spcPts val="1200"/>
                </a:spcBef>
              </a:pPr>
              <a:endParaRPr lang="pt-BR" b="0" dirty="0" smtClean="0">
                <a:solidFill>
                  <a:schemeClr val="tx1"/>
                </a:solidFill>
                <a:latin typeface="+mj-lt"/>
              </a:endParaRPr>
            </a:p>
            <a:p>
              <a:pPr marL="0" lvl="1" indent="-190500" fontAlgn="base">
                <a:spcAft>
                  <a:spcPct val="0"/>
                </a:spcAft>
                <a:buClr>
                  <a:srgbClr val="75C5F0"/>
                </a:buClr>
                <a:buSzPct val="135000"/>
                <a:buFont typeface="Arial" pitchFamily="34" charset="0"/>
                <a:buChar char="•"/>
                <a:tabLst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/>
              </a:pPr>
              <a:r>
                <a:rPr lang="pt-BR" sz="1600" dirty="0" smtClean="0">
                  <a:latin typeface="+mj-lt"/>
                  <a:cs typeface="Arial" pitchFamily="34" charset="0"/>
                </a:rPr>
                <a:t>Visa </a:t>
              </a:r>
              <a:r>
                <a:rPr lang="pt-BR" sz="1600" b="1" dirty="0" smtClean="0">
                  <a:solidFill>
                    <a:srgbClr val="00B0F0"/>
                  </a:solidFill>
                  <a:latin typeface="Rockwell" pitchFamily="18" charset="0"/>
                  <a:cs typeface="Arial" pitchFamily="34" charset="0"/>
                </a:rPr>
                <a:t>gerenciar </a:t>
              </a:r>
              <a:r>
                <a:rPr lang="pt-BR" sz="1600" b="1" dirty="0">
                  <a:solidFill>
                    <a:srgbClr val="00B0F0"/>
                  </a:solidFill>
                  <a:latin typeface="Rockwell" pitchFamily="18" charset="0"/>
                  <a:cs typeface="Arial" pitchFamily="34" charset="0"/>
                </a:rPr>
                <a:t>a fadiga</a:t>
              </a:r>
              <a:r>
                <a:rPr lang="pt-BR" sz="1600" b="1" dirty="0">
                  <a:latin typeface="Rockwell" pitchFamily="18" charset="0"/>
                  <a:cs typeface="Arial" pitchFamily="34" charset="0"/>
                </a:rPr>
                <a:t> </a:t>
              </a:r>
              <a:r>
                <a:rPr lang="pt-BR" sz="1600" dirty="0">
                  <a:latin typeface="+mj-lt"/>
                  <a:cs typeface="Arial" pitchFamily="34" charset="0"/>
                </a:rPr>
                <a:t>independentemente da </a:t>
              </a:r>
              <a:r>
                <a:rPr lang="pt-BR" sz="1600" dirty="0" smtClean="0">
                  <a:latin typeface="+mj-lt"/>
                  <a:cs typeface="Arial" pitchFamily="34" charset="0"/>
                </a:rPr>
                <a:t>causa</a:t>
              </a:r>
              <a:endParaRPr lang="pt-BR" sz="1600" dirty="0">
                <a:latin typeface="+mj-lt"/>
                <a:cs typeface="Arial" pitchFamily="34" charset="0"/>
              </a:endParaRPr>
            </a:p>
            <a:p>
              <a:pPr marL="0" lvl="1" indent="-190500" fontAlgn="base">
                <a:spcAft>
                  <a:spcPct val="0"/>
                </a:spcAft>
                <a:buClr>
                  <a:srgbClr val="75C5F0"/>
                </a:buClr>
                <a:buSzPct val="135000"/>
                <a:buFont typeface="Arial" pitchFamily="34" charset="0"/>
                <a:buChar char="•"/>
                <a:tabLst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/>
              </a:pPr>
              <a:endParaRPr lang="pt-BR" sz="1600" dirty="0">
                <a:latin typeface="+mj-lt"/>
                <a:cs typeface="Arial" pitchFamily="34" charset="0"/>
              </a:endParaRPr>
            </a:p>
            <a:p>
              <a:pPr marL="0" lvl="1" indent="-190500" fontAlgn="base">
                <a:spcAft>
                  <a:spcPct val="0"/>
                </a:spcAft>
                <a:buClr>
                  <a:srgbClr val="75C5F0"/>
                </a:buClr>
                <a:buSzPct val="135000"/>
                <a:buFont typeface="Arial" pitchFamily="34" charset="0"/>
                <a:buChar char="•"/>
                <a:tabLst>
                  <a:tab pos="912813" algn="l"/>
                  <a:tab pos="1827213" algn="l"/>
                  <a:tab pos="2741613" algn="l"/>
                  <a:tab pos="3656013" algn="l"/>
                  <a:tab pos="4570413" algn="l"/>
                  <a:tab pos="5484813" algn="l"/>
                  <a:tab pos="6399213" algn="l"/>
                  <a:tab pos="7313613" algn="l"/>
                  <a:tab pos="8228013" algn="l"/>
                  <a:tab pos="9142413" algn="l"/>
                  <a:tab pos="10056813" algn="l"/>
                </a:tabLst>
                <a:defRPr/>
              </a:pPr>
              <a:r>
                <a:rPr lang="pt-BR" sz="1600" b="1" dirty="0" smtClean="0">
                  <a:solidFill>
                    <a:srgbClr val="00B0F0"/>
                  </a:solidFill>
                  <a:latin typeface="Rockwell" pitchFamily="18" charset="0"/>
                  <a:cs typeface="Arial" pitchFamily="34" charset="0"/>
                </a:rPr>
                <a:t>Abordagem </a:t>
              </a:r>
              <a:r>
                <a:rPr lang="pt-BR" sz="1600" b="1" dirty="0">
                  <a:solidFill>
                    <a:srgbClr val="00B0F0"/>
                  </a:solidFill>
                  <a:latin typeface="Rockwell" pitchFamily="18" charset="0"/>
                  <a:cs typeface="Arial" pitchFamily="34" charset="0"/>
                </a:rPr>
                <a:t>sistemática</a:t>
              </a:r>
              <a:r>
                <a:rPr lang="pt-BR" sz="1600" dirty="0">
                  <a:latin typeface="+mj-lt"/>
                  <a:cs typeface="Arial" pitchFamily="34" charset="0"/>
                </a:rPr>
                <a:t>, </a:t>
              </a:r>
              <a:r>
                <a:rPr lang="pt-BR" sz="1600" dirty="0" smtClean="0">
                  <a:latin typeface="+mj-lt"/>
                  <a:cs typeface="Arial" pitchFamily="34" charset="0"/>
                </a:rPr>
                <a:t>organizacional</a:t>
              </a:r>
              <a:endParaRPr lang="pt-BR" sz="1600" dirty="0">
                <a:latin typeface="+mj-lt"/>
                <a:cs typeface="Arial" pitchFamily="34" charset="0"/>
              </a:endParaRPr>
            </a:p>
          </p:txBody>
        </p:sp>
      </p:grpSp>
      <p:sp>
        <p:nvSpPr>
          <p:cNvPr id="24" name="CaixaDeTexto 7"/>
          <p:cNvSpPr txBox="1"/>
          <p:nvPr/>
        </p:nvSpPr>
        <p:spPr>
          <a:xfrm>
            <a:off x="3851920" y="1167320"/>
            <a:ext cx="4248472" cy="500066"/>
          </a:xfrm>
          <a:prstGeom prst="rect">
            <a:avLst/>
          </a:prstGeom>
          <a:noFill/>
        </p:spPr>
        <p:txBody>
          <a:bodyPr wrap="square" lIns="68512" tIns="34255" rIns="68512" bIns="34255" rtlCol="0">
            <a:spAutoFit/>
          </a:bodyPr>
          <a:lstStyle>
            <a:defPPr>
              <a:defRPr lang="pt-BR"/>
            </a:defPPr>
            <a:lvl1pPr algn="just" eaLnBrk="0" fontAlgn="base" hangingPunct="0">
              <a:spcAft>
                <a:spcPts val="2400"/>
              </a:spcAft>
              <a:buClr>
                <a:srgbClr val="002060"/>
              </a:buClr>
              <a:buSzPct val="85000"/>
              <a:defRPr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>
              <a:spcAft>
                <a:spcPts val="450"/>
              </a:spcAft>
            </a:pPr>
            <a:r>
              <a:rPr lang="pt-BR" sz="2800" b="1" dirty="0" smtClean="0">
                <a:solidFill>
                  <a:srgbClr val="00B0F0"/>
                </a:solidFill>
                <a:latin typeface="Rockwell" panose="02060603020205020403" pitchFamily="18" charset="0"/>
              </a:rPr>
              <a:t>O que é?</a:t>
            </a:r>
          </a:p>
        </p:txBody>
      </p:sp>
      <p:sp>
        <p:nvSpPr>
          <p:cNvPr id="25" name="CaixaDeTexto 8"/>
          <p:cNvSpPr txBox="1"/>
          <p:nvPr/>
        </p:nvSpPr>
        <p:spPr>
          <a:xfrm>
            <a:off x="645163" y="1191326"/>
            <a:ext cx="2990733" cy="2100504"/>
          </a:xfrm>
          <a:prstGeom prst="rect">
            <a:avLst/>
          </a:prstGeom>
          <a:noFill/>
        </p:spPr>
        <p:txBody>
          <a:bodyPr wrap="square" lIns="68512" tIns="34255" rIns="68512" bIns="34255" rtlCol="0">
            <a:spAutoFit/>
          </a:bodyPr>
          <a:lstStyle>
            <a:defPPr>
              <a:defRPr lang="pt-BR"/>
            </a:defPPr>
            <a:lvl1pPr algn="just" eaLnBrk="0" fontAlgn="base" hangingPunct="0">
              <a:spcAft>
                <a:spcPts val="2400"/>
              </a:spcAft>
              <a:buClr>
                <a:srgbClr val="002060"/>
              </a:buClr>
              <a:buSzPct val="85000"/>
              <a:defRPr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214099" algn="r">
              <a:spcAft>
                <a:spcPts val="450"/>
              </a:spcAft>
            </a:pPr>
            <a:r>
              <a:rPr lang="pt-BR" sz="13200" b="1" dirty="0" smtClean="0">
                <a:solidFill>
                  <a:schemeClr val="bg1"/>
                </a:solidFill>
                <a:latin typeface="Rockwell" panose="02060603020205020403" pitchFamily="18" charset="0"/>
              </a:rPr>
              <a:t>1.</a:t>
            </a:r>
          </a:p>
        </p:txBody>
      </p:sp>
    </p:spTree>
    <p:extLst>
      <p:ext uri="{BB962C8B-B14F-4D97-AF65-F5344CB8AC3E}">
        <p14:creationId xmlns:p14="http://schemas.microsoft.com/office/powerpoint/2010/main" val="127486254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Rafael Braga\Dropbox\SAC\malas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61413" y="1298574"/>
            <a:ext cx="3437139" cy="343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tângulo 56"/>
          <p:cNvSpPr/>
          <p:nvPr/>
        </p:nvSpPr>
        <p:spPr>
          <a:xfrm>
            <a:off x="64616" y="226264"/>
            <a:ext cx="8970249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P.L. 8255/2014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pt-BR" sz="2000" b="1" dirty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SISTEMA DE GERENCIAMENTO DE </a:t>
            </a:r>
            <a:r>
              <a:rPr lang="pt-BR" sz="20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RISCO </a:t>
            </a:r>
            <a:r>
              <a:rPr lang="pt-BR" sz="2000" b="1" dirty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DA FADIGA </a:t>
            </a:r>
            <a:r>
              <a:rPr lang="pt-BR" sz="20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HUMANA</a:t>
            </a:r>
            <a:endParaRPr lang="pt-BR" sz="20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6"/>
          <p:cNvGrpSpPr/>
          <p:nvPr/>
        </p:nvGrpSpPr>
        <p:grpSpPr>
          <a:xfrm>
            <a:off x="3899753" y="2139702"/>
            <a:ext cx="4920719" cy="2664296"/>
            <a:chOff x="4766982" y="1051835"/>
            <a:chExt cx="4012279" cy="2664296"/>
          </a:xfrm>
        </p:grpSpPr>
        <p:sp>
          <p:nvSpPr>
            <p:cNvPr id="21" name="CaixaDeTexto 13"/>
            <p:cNvSpPr txBox="1">
              <a:spLocks noChangeArrowheads="1"/>
            </p:cNvSpPr>
            <p:nvPr/>
          </p:nvSpPr>
          <p:spPr bwMode="auto">
            <a:xfrm>
              <a:off x="4766982" y="1134894"/>
              <a:ext cx="121716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  <a:p>
              <a:pPr algn="r">
                <a:spcBef>
                  <a:spcPts val="1200"/>
                </a:spcBef>
              </a:pPr>
              <a:endParaRPr lang="pt-BR" dirty="0" smtClean="0"/>
            </a:p>
          </p:txBody>
        </p:sp>
        <p:sp>
          <p:nvSpPr>
            <p:cNvPr id="22" name="CaixaDeTexto 13"/>
            <p:cNvSpPr txBox="1">
              <a:spLocks noChangeArrowheads="1"/>
            </p:cNvSpPr>
            <p:nvPr/>
          </p:nvSpPr>
          <p:spPr bwMode="auto">
            <a:xfrm>
              <a:off x="4956927" y="1051835"/>
              <a:ext cx="3822334" cy="233910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>
                <a:spcBef>
                  <a:spcPts val="1200"/>
                </a:spcBef>
              </a:pP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Autoridades de aviação Civil</a:t>
              </a:r>
              <a:r>
                <a:rPr lang="pt-BR" dirty="0"/>
                <a:t> Europeia </a:t>
              </a: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(EASA), </a:t>
              </a:r>
              <a:r>
                <a:rPr lang="pt-BR" dirty="0"/>
                <a:t>Australiana</a:t>
              </a: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 (CASA) e  </a:t>
              </a:r>
              <a:r>
                <a:rPr lang="pt-BR" dirty="0"/>
                <a:t>Americana </a:t>
              </a: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(FAA) já possuem SGRFH implementados </a:t>
              </a:r>
            </a:p>
            <a:p>
              <a:pPr>
                <a:spcBef>
                  <a:spcPts val="1200"/>
                </a:spcBef>
              </a:pPr>
              <a:endParaRPr lang="pt-BR" b="0" dirty="0" smtClean="0">
                <a:solidFill>
                  <a:schemeClr val="tx1"/>
                </a:solidFill>
                <a:latin typeface="+mn-lt"/>
              </a:endParaRPr>
            </a:p>
            <a:p>
              <a:pPr>
                <a:spcBef>
                  <a:spcPts val="1200"/>
                </a:spcBef>
              </a:pPr>
              <a:r>
                <a:rPr lang="pt-BR" dirty="0"/>
                <a:t>Empresas</a:t>
              </a:r>
              <a:r>
                <a:rPr lang="pt-BR" b="0" dirty="0">
                  <a:solidFill>
                    <a:schemeClr val="tx1"/>
                  </a:solidFill>
                  <a:latin typeface="+mn-lt"/>
                </a:rPr>
                <a:t> com </a:t>
              </a:r>
              <a:r>
                <a:rPr lang="pt-BR" dirty="0" smtClean="0"/>
                <a:t>SGRFH autorizados </a:t>
              </a:r>
              <a:r>
                <a:rPr lang="pt-BR" b="0" dirty="0">
                  <a:solidFill>
                    <a:schemeClr val="tx1"/>
                  </a:solidFill>
                  <a:latin typeface="+mn-lt"/>
                </a:rPr>
                <a:t>no FAA</a:t>
              </a: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:</a:t>
              </a:r>
            </a:p>
            <a:p>
              <a:pPr marL="360000">
                <a:spcBef>
                  <a:spcPts val="1200"/>
                </a:spcBef>
              </a:pPr>
              <a:r>
                <a:rPr lang="pt-BR" dirty="0" smtClean="0">
                  <a:solidFill>
                    <a:schemeClr val="tx1"/>
                  </a:solidFill>
                  <a:latin typeface="+mn-lt"/>
                </a:rPr>
                <a:t>FEDEX</a:t>
              </a:r>
            </a:p>
            <a:p>
              <a:pPr marL="360000">
                <a:spcBef>
                  <a:spcPts val="1200"/>
                </a:spcBef>
              </a:pPr>
              <a:r>
                <a:rPr lang="pt-BR" dirty="0" smtClean="0">
                  <a:solidFill>
                    <a:schemeClr val="tx1"/>
                  </a:solidFill>
                  <a:latin typeface="+mn-lt"/>
                </a:rPr>
                <a:t>Delta</a:t>
              </a:r>
              <a:endParaRPr lang="pt-BR" b="0" dirty="0" smtClean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3" name="CaixaDeTexto 13"/>
            <p:cNvSpPr txBox="1">
              <a:spLocks noChangeArrowheads="1"/>
            </p:cNvSpPr>
            <p:nvPr/>
          </p:nvSpPr>
          <p:spPr bwMode="auto">
            <a:xfrm>
              <a:off x="5088650" y="2669691"/>
              <a:ext cx="102513" cy="1046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  <a:p>
              <a:pPr algn="r">
                <a:spcBef>
                  <a:spcPts val="1200"/>
                </a:spcBef>
              </a:pPr>
              <a:endParaRPr lang="pt-BR" dirty="0"/>
            </a:p>
          </p:txBody>
        </p:sp>
      </p:grpSp>
      <p:sp>
        <p:nvSpPr>
          <p:cNvPr id="24" name="CaixaDeTexto 7"/>
          <p:cNvSpPr txBox="1"/>
          <p:nvPr/>
        </p:nvSpPr>
        <p:spPr>
          <a:xfrm>
            <a:off x="3885502" y="1347614"/>
            <a:ext cx="4920719" cy="500066"/>
          </a:xfrm>
          <a:prstGeom prst="rect">
            <a:avLst/>
          </a:prstGeom>
          <a:noFill/>
        </p:spPr>
        <p:txBody>
          <a:bodyPr wrap="square" lIns="68512" tIns="34255" rIns="68512" bIns="34255" rtlCol="0">
            <a:spAutoFit/>
          </a:bodyPr>
          <a:lstStyle>
            <a:defPPr>
              <a:defRPr lang="pt-BR"/>
            </a:defPPr>
            <a:lvl1pPr algn="just" eaLnBrk="0" fontAlgn="base" hangingPunct="0">
              <a:spcAft>
                <a:spcPts val="2400"/>
              </a:spcAft>
              <a:buClr>
                <a:srgbClr val="002060"/>
              </a:buClr>
              <a:buSzPct val="85000"/>
              <a:defRPr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>
              <a:spcAft>
                <a:spcPts val="450"/>
              </a:spcAft>
            </a:pPr>
            <a:r>
              <a:rPr lang="pt-BR" sz="2800" b="1" dirty="0" smtClean="0">
                <a:solidFill>
                  <a:srgbClr val="00B0F0"/>
                </a:solidFill>
                <a:latin typeface="Rockwell" panose="02060603020205020403" pitchFamily="18" charset="0"/>
              </a:rPr>
              <a:t>Onde já foi disciplinado?</a:t>
            </a:r>
          </a:p>
        </p:txBody>
      </p:sp>
      <p:sp>
        <p:nvSpPr>
          <p:cNvPr id="25" name="CaixaDeTexto 8"/>
          <p:cNvSpPr txBox="1"/>
          <p:nvPr/>
        </p:nvSpPr>
        <p:spPr>
          <a:xfrm>
            <a:off x="645163" y="1191326"/>
            <a:ext cx="2990733" cy="2100504"/>
          </a:xfrm>
          <a:prstGeom prst="rect">
            <a:avLst/>
          </a:prstGeom>
          <a:noFill/>
        </p:spPr>
        <p:txBody>
          <a:bodyPr wrap="square" lIns="68512" tIns="34255" rIns="68512" bIns="34255" rtlCol="0">
            <a:spAutoFit/>
          </a:bodyPr>
          <a:lstStyle>
            <a:defPPr>
              <a:defRPr lang="pt-BR"/>
            </a:defPPr>
            <a:lvl1pPr algn="just" eaLnBrk="0" fontAlgn="base" hangingPunct="0">
              <a:spcAft>
                <a:spcPts val="2400"/>
              </a:spcAft>
              <a:buClr>
                <a:srgbClr val="002060"/>
              </a:buClr>
              <a:buSzPct val="85000"/>
              <a:defRPr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214099" algn="r">
              <a:spcAft>
                <a:spcPts val="450"/>
              </a:spcAft>
            </a:pPr>
            <a:r>
              <a:rPr lang="pt-BR" sz="13200" b="1" dirty="0" smtClean="0">
                <a:solidFill>
                  <a:schemeClr val="bg1"/>
                </a:solidFill>
                <a:latin typeface="Rockwell" panose="02060603020205020403" pitchFamily="18" charset="0"/>
              </a:rPr>
              <a:t>2.</a:t>
            </a:r>
          </a:p>
        </p:txBody>
      </p:sp>
    </p:spTree>
    <p:extLst>
      <p:ext uri="{BB962C8B-B14F-4D97-AF65-F5344CB8AC3E}">
        <p14:creationId xmlns:p14="http://schemas.microsoft.com/office/powerpoint/2010/main" val="605145473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Rafael Braga\Dropbox\SAC\malas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261413" y="1298574"/>
            <a:ext cx="3437139" cy="34371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Retângulo 56"/>
          <p:cNvSpPr/>
          <p:nvPr/>
        </p:nvSpPr>
        <p:spPr>
          <a:xfrm>
            <a:off x="64616" y="226264"/>
            <a:ext cx="8970249" cy="677108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P.L. 8255/2014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pt-BR" sz="2000" b="1" dirty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SISTEMA DE GERENCIAMENTO DE </a:t>
            </a:r>
            <a:r>
              <a:rPr lang="pt-BR" sz="20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RISCO </a:t>
            </a:r>
            <a:r>
              <a:rPr lang="pt-BR" sz="2000" b="1" dirty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DA FADIGA </a:t>
            </a:r>
            <a:r>
              <a:rPr lang="pt-BR" sz="20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HUMANA</a:t>
            </a:r>
            <a:endParaRPr lang="pt-BR" sz="20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pSp>
        <p:nvGrpSpPr>
          <p:cNvPr id="20" name="Group 6"/>
          <p:cNvGrpSpPr/>
          <p:nvPr/>
        </p:nvGrpSpPr>
        <p:grpSpPr>
          <a:xfrm>
            <a:off x="4114145" y="2067694"/>
            <a:ext cx="4920720" cy="2431435"/>
            <a:chOff x="4766981" y="1131590"/>
            <a:chExt cx="4012280" cy="2431435"/>
          </a:xfrm>
        </p:grpSpPr>
        <p:sp>
          <p:nvSpPr>
            <p:cNvPr id="21" name="CaixaDeTexto 13"/>
            <p:cNvSpPr txBox="1">
              <a:spLocks noChangeArrowheads="1"/>
            </p:cNvSpPr>
            <p:nvPr/>
          </p:nvSpPr>
          <p:spPr bwMode="auto">
            <a:xfrm>
              <a:off x="4766981" y="1134894"/>
              <a:ext cx="138858" cy="1046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  <a:p>
              <a:pPr algn="r">
                <a:spcBef>
                  <a:spcPts val="1200"/>
                </a:spcBef>
              </a:pPr>
              <a:endParaRPr lang="pt-BR" dirty="0" smtClean="0"/>
            </a:p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</p:txBody>
        </p:sp>
        <p:sp>
          <p:nvSpPr>
            <p:cNvPr id="22" name="CaixaDeTexto 13"/>
            <p:cNvSpPr txBox="1">
              <a:spLocks noChangeArrowheads="1"/>
            </p:cNvSpPr>
            <p:nvPr/>
          </p:nvSpPr>
          <p:spPr bwMode="auto">
            <a:xfrm>
              <a:off x="4956927" y="1131590"/>
              <a:ext cx="3822334" cy="243143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>
                <a:spcBef>
                  <a:spcPts val="1200"/>
                </a:spcBef>
              </a:pPr>
              <a:r>
                <a:rPr lang="pt-BR" sz="1800" b="0" dirty="0">
                  <a:solidFill>
                    <a:schemeClr val="tx1"/>
                  </a:solidFill>
                  <a:latin typeface="+mn-lt"/>
                  <a:cs typeface="+mn-cs"/>
                </a:rPr>
                <a:t>Melhores </a:t>
              </a:r>
              <a:r>
                <a:rPr lang="pt-BR" dirty="0"/>
                <a:t>condições de trabalho </a:t>
              </a:r>
              <a:r>
                <a:rPr lang="pt-BR" sz="1800" b="0" dirty="0">
                  <a:solidFill>
                    <a:schemeClr val="tx1"/>
                  </a:solidFill>
                  <a:latin typeface="+mn-lt"/>
                  <a:cs typeface="+mn-cs"/>
                </a:rPr>
                <a:t>e melhor </a:t>
              </a:r>
              <a:r>
                <a:rPr lang="pt-BR" dirty="0"/>
                <a:t>desempenho operacional </a:t>
              </a:r>
              <a:endParaRPr lang="pt-BR" dirty="0" smtClean="0"/>
            </a:p>
            <a:p>
              <a:pPr>
                <a:spcBef>
                  <a:spcPts val="1200"/>
                </a:spcBef>
              </a:pPr>
              <a:r>
                <a:rPr lang="pt-BR" sz="1800" b="0" dirty="0">
                  <a:solidFill>
                    <a:schemeClr val="tx1"/>
                  </a:solidFill>
                  <a:latin typeface="+mn-lt"/>
                  <a:cs typeface="+mn-cs"/>
                </a:rPr>
                <a:t>Adequação das regras </a:t>
              </a:r>
              <a:r>
                <a:rPr lang="pt-BR" dirty="0" smtClean="0"/>
                <a:t>às condições reais </a:t>
              </a:r>
              <a:r>
                <a:rPr lang="pt-BR" sz="1800" b="0" dirty="0">
                  <a:solidFill>
                    <a:schemeClr val="tx1"/>
                  </a:solidFill>
                  <a:latin typeface="+mn-lt"/>
                  <a:cs typeface="+mn-cs"/>
                </a:rPr>
                <a:t>de</a:t>
              </a:r>
              <a:r>
                <a:rPr lang="pt-BR" sz="1800" dirty="0">
                  <a:solidFill>
                    <a:schemeClr val="tx1"/>
                  </a:solidFill>
                  <a:latin typeface="+mn-lt"/>
                  <a:cs typeface="+mn-cs"/>
                </a:rPr>
                <a:t> </a:t>
              </a:r>
              <a:r>
                <a:rPr lang="pt-BR" sz="1800" b="0" dirty="0">
                  <a:solidFill>
                    <a:schemeClr val="tx1"/>
                  </a:solidFill>
                  <a:latin typeface="+mn-lt"/>
                  <a:cs typeface="+mn-cs"/>
                </a:rPr>
                <a:t>cada </a:t>
              </a:r>
              <a:r>
                <a:rPr lang="pt-BR" sz="1800" b="0" dirty="0" smtClean="0">
                  <a:solidFill>
                    <a:schemeClr val="tx1"/>
                  </a:solidFill>
                  <a:latin typeface="+mn-lt"/>
                  <a:cs typeface="+mn-cs"/>
                </a:rPr>
                <a:t>companhia aérea</a:t>
              </a:r>
              <a:endParaRPr lang="pt-BR" b="0" dirty="0"/>
            </a:p>
            <a:p>
              <a:pPr marL="360000">
                <a:spcBef>
                  <a:spcPts val="1200"/>
                </a:spcBef>
              </a:pPr>
              <a:r>
                <a:rPr lang="pt-BR" dirty="0" smtClean="0">
                  <a:solidFill>
                    <a:schemeClr val="tx1"/>
                  </a:solidFill>
                </a:rPr>
                <a:t> </a:t>
              </a:r>
              <a:r>
                <a:rPr lang="pt-BR" b="0" dirty="0" smtClean="0">
                  <a:solidFill>
                    <a:schemeClr val="tx1"/>
                  </a:solidFill>
                  <a:latin typeface="+mn-lt"/>
                </a:rPr>
                <a:t>Mais</a:t>
              </a:r>
              <a:r>
                <a:rPr lang="pt-BR" dirty="0" smtClean="0"/>
                <a:t> Flexível</a:t>
              </a:r>
            </a:p>
            <a:p>
              <a:pPr marL="360000">
                <a:spcBef>
                  <a:spcPts val="1200"/>
                </a:spcBef>
              </a:pPr>
              <a:r>
                <a:rPr lang="pt-BR" dirty="0" smtClean="0"/>
                <a:t> </a:t>
              </a:r>
              <a:r>
                <a:rPr lang="pt-BR" b="0" dirty="0">
                  <a:solidFill>
                    <a:schemeClr val="tx1"/>
                  </a:solidFill>
                  <a:latin typeface="+mn-lt"/>
                </a:rPr>
                <a:t>Mais</a:t>
              </a:r>
              <a:r>
                <a:rPr lang="pt-BR" dirty="0" smtClean="0"/>
                <a:t> Eficiente</a:t>
              </a:r>
            </a:p>
            <a:p>
              <a:pPr marL="360000">
                <a:spcBef>
                  <a:spcPts val="1200"/>
                </a:spcBef>
              </a:pPr>
              <a:r>
                <a:rPr lang="pt-BR" dirty="0" smtClean="0"/>
                <a:t> </a:t>
              </a:r>
              <a:r>
                <a:rPr lang="pt-BR" b="0" dirty="0">
                  <a:solidFill>
                    <a:schemeClr val="tx1"/>
                  </a:solidFill>
                  <a:latin typeface="+mn-lt"/>
                </a:rPr>
                <a:t>Mais</a:t>
              </a:r>
              <a:r>
                <a:rPr lang="pt-BR" dirty="0"/>
                <a:t> </a:t>
              </a:r>
              <a:r>
                <a:rPr lang="pt-BR" dirty="0" smtClean="0"/>
                <a:t>Seguro</a:t>
              </a:r>
              <a:endParaRPr lang="pt-BR" b="0" dirty="0">
                <a:solidFill>
                  <a:schemeClr val="tx1"/>
                </a:solidFill>
                <a:latin typeface="+mn-lt"/>
              </a:endParaRPr>
            </a:p>
          </p:txBody>
        </p:sp>
        <p:sp>
          <p:nvSpPr>
            <p:cNvPr id="23" name="CaixaDeTexto 13"/>
            <p:cNvSpPr txBox="1">
              <a:spLocks noChangeArrowheads="1"/>
            </p:cNvSpPr>
            <p:nvPr/>
          </p:nvSpPr>
          <p:spPr bwMode="auto">
            <a:xfrm>
              <a:off x="5122159" y="2454773"/>
              <a:ext cx="121716" cy="10464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lvl="0" fontAlgn="base">
                <a:spcBef>
                  <a:spcPct val="0"/>
                </a:spcBef>
                <a:spcAft>
                  <a:spcPct val="0"/>
                </a:spcAft>
                <a:defRPr kumimoji="0" sz="1600" b="1" i="0" u="none" strike="noStrike" cap="none" normalizeH="0" baseline="0">
                  <a:ln>
                    <a:noFill/>
                  </a:ln>
                  <a:solidFill>
                    <a:srgbClr val="00B0F0"/>
                  </a:solidFill>
                  <a:effectLst/>
                  <a:latin typeface="Rockwell" panose="02060603020205020403" pitchFamily="18" charset="0"/>
                  <a:cs typeface="Arial" pitchFamily="34" charset="0"/>
                </a:defRPr>
              </a:lvl1pPr>
              <a:extLst/>
            </a:lstStyle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</a:p>
            <a:p>
              <a:pPr algn="r">
                <a:spcBef>
                  <a:spcPts val="1200"/>
                </a:spcBef>
              </a:pPr>
              <a:r>
                <a:rPr lang="pt-BR" dirty="0" smtClean="0"/>
                <a:t>•</a:t>
              </a:r>
              <a:endParaRPr lang="pt-BR" dirty="0"/>
            </a:p>
          </p:txBody>
        </p:sp>
      </p:grpSp>
      <p:sp>
        <p:nvSpPr>
          <p:cNvPr id="24" name="CaixaDeTexto 7"/>
          <p:cNvSpPr txBox="1"/>
          <p:nvPr/>
        </p:nvSpPr>
        <p:spPr>
          <a:xfrm>
            <a:off x="3995936" y="1347614"/>
            <a:ext cx="4248472" cy="500066"/>
          </a:xfrm>
          <a:prstGeom prst="rect">
            <a:avLst/>
          </a:prstGeom>
          <a:noFill/>
        </p:spPr>
        <p:txBody>
          <a:bodyPr wrap="square" lIns="68512" tIns="34255" rIns="68512" bIns="34255" rtlCol="0">
            <a:spAutoFit/>
          </a:bodyPr>
          <a:lstStyle>
            <a:defPPr>
              <a:defRPr lang="pt-BR"/>
            </a:defPPr>
            <a:lvl1pPr algn="just" eaLnBrk="0" fontAlgn="base" hangingPunct="0">
              <a:spcAft>
                <a:spcPts val="2400"/>
              </a:spcAft>
              <a:buClr>
                <a:srgbClr val="002060"/>
              </a:buClr>
              <a:buSzPct val="85000"/>
              <a:defRPr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algn="l">
              <a:spcAft>
                <a:spcPts val="450"/>
              </a:spcAft>
            </a:pPr>
            <a:r>
              <a:rPr lang="pt-BR" sz="2800" b="1" dirty="0" smtClean="0">
                <a:solidFill>
                  <a:srgbClr val="00B0F0"/>
                </a:solidFill>
                <a:latin typeface="Rockwell" panose="02060603020205020403" pitchFamily="18" charset="0"/>
              </a:rPr>
              <a:t>Ganhos?</a:t>
            </a:r>
          </a:p>
        </p:txBody>
      </p:sp>
      <p:sp>
        <p:nvSpPr>
          <p:cNvPr id="25" name="CaixaDeTexto 8"/>
          <p:cNvSpPr txBox="1"/>
          <p:nvPr/>
        </p:nvSpPr>
        <p:spPr>
          <a:xfrm>
            <a:off x="645163" y="1191326"/>
            <a:ext cx="2990733" cy="2100504"/>
          </a:xfrm>
          <a:prstGeom prst="rect">
            <a:avLst/>
          </a:prstGeom>
          <a:noFill/>
        </p:spPr>
        <p:txBody>
          <a:bodyPr wrap="square" lIns="68512" tIns="34255" rIns="68512" bIns="34255" rtlCol="0">
            <a:spAutoFit/>
          </a:bodyPr>
          <a:lstStyle>
            <a:defPPr>
              <a:defRPr lang="pt-BR"/>
            </a:defPPr>
            <a:lvl1pPr algn="just" eaLnBrk="0" fontAlgn="base" hangingPunct="0">
              <a:spcAft>
                <a:spcPts val="2400"/>
              </a:spcAft>
              <a:buClr>
                <a:srgbClr val="002060"/>
              </a:buClr>
              <a:buSzPct val="85000"/>
              <a:defRPr>
                <a:solidFill>
                  <a:srgbClr val="002060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marL="214099" algn="r">
              <a:spcAft>
                <a:spcPts val="450"/>
              </a:spcAft>
            </a:pPr>
            <a:r>
              <a:rPr lang="pt-BR" sz="13200" b="1" dirty="0" smtClean="0">
                <a:solidFill>
                  <a:schemeClr val="bg1"/>
                </a:solidFill>
                <a:latin typeface="Rockwell" panose="02060603020205020403" pitchFamily="18" charset="0"/>
              </a:rPr>
              <a:t>3.</a:t>
            </a:r>
          </a:p>
        </p:txBody>
      </p:sp>
    </p:spTree>
    <p:extLst>
      <p:ext uri="{BB962C8B-B14F-4D97-AF65-F5344CB8AC3E}">
        <p14:creationId xmlns:p14="http://schemas.microsoft.com/office/powerpoint/2010/main" val="133891593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56"/>
          <p:cNvSpPr/>
          <p:nvPr/>
        </p:nvSpPr>
        <p:spPr>
          <a:xfrm>
            <a:off x="64616" y="195486"/>
            <a:ext cx="8970249" cy="73866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P.L. 8255/2014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en-US" sz="24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LEI DO AERONAUTA</a:t>
            </a:r>
            <a:endParaRPr lang="pt-BR" sz="24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sp>
        <p:nvSpPr>
          <p:cNvPr id="11" name="CaixaDeTexto 13"/>
          <p:cNvSpPr txBox="1">
            <a:spLocks noChangeArrowheads="1"/>
          </p:cNvSpPr>
          <p:nvPr/>
        </p:nvSpPr>
        <p:spPr bwMode="auto">
          <a:xfrm>
            <a:off x="2650044" y="1187023"/>
            <a:ext cx="6120680" cy="328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lvl="0" fontAlgn="base">
              <a:spcBef>
                <a:spcPct val="0"/>
              </a:spcBef>
              <a:spcAft>
                <a:spcPct val="0"/>
              </a:spcAft>
              <a:defRPr kumimoji="0" sz="1600" b="1" i="0" u="none" strike="noStrike" cap="none" normalizeH="0" baseline="0">
                <a:ln>
                  <a:noFill/>
                </a:ln>
                <a:solidFill>
                  <a:srgbClr val="00B0F0"/>
                </a:solidFill>
                <a:effectLst/>
                <a:latin typeface="Rockwell" panose="02060603020205020403" pitchFamily="18" charset="0"/>
                <a:cs typeface="Arial" pitchFamily="34" charset="0"/>
              </a:defRPr>
            </a:lvl1pPr>
            <a:extLst/>
          </a:lstStyle>
          <a:p>
            <a:pPr marL="285750" indent="-285750">
              <a:lnSpc>
                <a:spcPts val="16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0" dirty="0" smtClean="0">
                <a:solidFill>
                  <a:schemeClr val="tx1"/>
                </a:solidFill>
                <a:latin typeface="+mn-lt"/>
              </a:rPr>
              <a:t>Escala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de serviço </a:t>
            </a:r>
            <a:r>
              <a:rPr lang="pt-BR" dirty="0" smtClean="0"/>
              <a:t>Mensal </a:t>
            </a:r>
            <a:endParaRPr lang="pt-BR" dirty="0"/>
          </a:p>
          <a:p>
            <a:pPr marL="285750" indent="-285750">
              <a:lnSpc>
                <a:spcPts val="16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0" dirty="0">
                <a:solidFill>
                  <a:schemeClr val="tx1"/>
                </a:solidFill>
                <a:latin typeface="+mn-lt"/>
              </a:rPr>
              <a:t>Tripulação composta – amplia a utilização </a:t>
            </a:r>
            <a:r>
              <a:rPr lang="pt-BR" dirty="0"/>
              <a:t>para voos domésticos</a:t>
            </a:r>
          </a:p>
          <a:p>
            <a:pPr marL="285750" indent="-285750">
              <a:lnSpc>
                <a:spcPts val="16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0" dirty="0" smtClean="0">
                <a:solidFill>
                  <a:schemeClr val="tx1"/>
                </a:solidFill>
                <a:latin typeface="+mn-lt"/>
              </a:rPr>
              <a:t>Jornada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de trabalho – 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 pode ser </a:t>
            </a:r>
            <a:r>
              <a:rPr lang="pt-BR" dirty="0" smtClean="0"/>
              <a:t>Flexível conforme SGRFH </a:t>
            </a:r>
          </a:p>
          <a:p>
            <a:pPr marL="285750" indent="-285750">
              <a:lnSpc>
                <a:spcPts val="16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0" dirty="0">
                <a:solidFill>
                  <a:schemeClr val="tx1"/>
                </a:solidFill>
                <a:latin typeface="+mn-lt"/>
              </a:rPr>
              <a:t>Voos na Madrugada– limitados a</a:t>
            </a:r>
            <a:r>
              <a:rPr lang="pt-BR" dirty="0" smtClean="0"/>
              <a:t> 2 noites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consecutivas</a:t>
            </a:r>
          </a:p>
          <a:p>
            <a:pPr marL="285750" indent="-285750">
              <a:lnSpc>
                <a:spcPts val="16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0" dirty="0" smtClean="0">
                <a:solidFill>
                  <a:schemeClr val="tx1"/>
                </a:solidFill>
                <a:latin typeface="+mn-lt"/>
              </a:rPr>
              <a:t>Limites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de 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horas de voo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e de pouso </a:t>
            </a:r>
            <a:r>
              <a:rPr lang="pt-BR" dirty="0" smtClean="0"/>
              <a:t>mensal e anual </a:t>
            </a:r>
            <a:r>
              <a:rPr lang="pt-BR" b="0" dirty="0">
                <a:solidFill>
                  <a:schemeClr val="tx1"/>
                </a:solidFill>
                <a:latin typeface="+mn-lt"/>
              </a:rPr>
              <a:t>(excluído o limite trimestral)</a:t>
            </a:r>
          </a:p>
          <a:p>
            <a:pPr marL="285750" indent="-285750">
              <a:lnSpc>
                <a:spcPts val="16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b="0" dirty="0" smtClean="0">
                <a:solidFill>
                  <a:schemeClr val="tx1"/>
                </a:solidFill>
                <a:latin typeface="+mn-lt"/>
              </a:rPr>
              <a:t>Folga periódica</a:t>
            </a:r>
          </a:p>
          <a:p>
            <a:pPr marL="742950" lvl="1" indent="-285750">
              <a:lnSpc>
                <a:spcPts val="16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600" b="0" dirty="0" smtClean="0">
                <a:solidFill>
                  <a:schemeClr val="tx1"/>
                </a:solidFill>
              </a:rPr>
              <a:t>Período </a:t>
            </a:r>
            <a:r>
              <a:rPr lang="pt-BR" sz="1600" b="0" dirty="0">
                <a:solidFill>
                  <a:schemeClr val="tx1"/>
                </a:solidFill>
              </a:rPr>
              <a:t>de folga inclui um sábado </a:t>
            </a:r>
            <a:r>
              <a:rPr lang="pt-BR" sz="1600" b="1" dirty="0" smtClean="0">
                <a:solidFill>
                  <a:srgbClr val="00B0F0"/>
                </a:solidFill>
                <a:latin typeface="Rockwell" panose="02060603020205020403" pitchFamily="18" charset="0"/>
                <a:cs typeface="Arial" pitchFamily="34" charset="0"/>
              </a:rPr>
              <a:t>e</a:t>
            </a:r>
            <a:r>
              <a:rPr lang="pt-BR" sz="1600" b="0" dirty="0" smtClean="0">
                <a:solidFill>
                  <a:schemeClr val="tx1"/>
                </a:solidFill>
              </a:rPr>
              <a:t> </a:t>
            </a:r>
            <a:r>
              <a:rPr lang="pt-BR" sz="1600" b="0" dirty="0">
                <a:solidFill>
                  <a:schemeClr val="tx1"/>
                </a:solidFill>
              </a:rPr>
              <a:t>um </a:t>
            </a:r>
            <a:r>
              <a:rPr lang="pt-BR" sz="1600" b="0" dirty="0" smtClean="0">
                <a:solidFill>
                  <a:schemeClr val="tx1"/>
                </a:solidFill>
              </a:rPr>
              <a:t>domingo; </a:t>
            </a:r>
          </a:p>
          <a:p>
            <a:pPr marL="742950" lvl="1" indent="-285750">
              <a:lnSpc>
                <a:spcPts val="16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600" dirty="0" smtClean="0"/>
              <a:t> </a:t>
            </a:r>
            <a:r>
              <a:rPr lang="pt-BR" sz="1600" b="1" dirty="0">
                <a:solidFill>
                  <a:srgbClr val="00B0F0"/>
                </a:solidFill>
                <a:latin typeface="Rockwell" panose="02060603020205020403" pitchFamily="18" charset="0"/>
                <a:cs typeface="Arial" pitchFamily="34" charset="0"/>
              </a:rPr>
              <a:t>Maior numero </a:t>
            </a:r>
            <a:r>
              <a:rPr lang="pt-BR" sz="1600" b="0" dirty="0" smtClean="0">
                <a:solidFill>
                  <a:schemeClr val="tx1"/>
                </a:solidFill>
              </a:rPr>
              <a:t>de folgas mensais;</a:t>
            </a:r>
          </a:p>
          <a:p>
            <a:pPr marL="742950" lvl="1" indent="-285750">
              <a:lnSpc>
                <a:spcPts val="16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pt-BR" sz="1600" dirty="0" smtClean="0"/>
              <a:t>Limitação de </a:t>
            </a:r>
            <a:r>
              <a:rPr lang="pt-BR" sz="1600" b="1" dirty="0">
                <a:solidFill>
                  <a:srgbClr val="00B0F0"/>
                </a:solidFill>
                <a:latin typeface="Rockwell" panose="02060603020205020403" pitchFamily="18" charset="0"/>
                <a:cs typeface="Arial" pitchFamily="34" charset="0"/>
              </a:rPr>
              <a:t>folgas </a:t>
            </a:r>
            <a:r>
              <a:rPr lang="pt-BR" sz="1600" b="1" dirty="0" smtClean="0">
                <a:solidFill>
                  <a:srgbClr val="00B0F0"/>
                </a:solidFill>
                <a:latin typeface="Rockwell" panose="02060603020205020403" pitchFamily="18" charset="0"/>
                <a:cs typeface="Arial" pitchFamily="34" charset="0"/>
              </a:rPr>
              <a:t>simples.</a:t>
            </a:r>
            <a:endParaRPr lang="pt-BR" sz="1600" b="1" dirty="0">
              <a:solidFill>
                <a:srgbClr val="00B0F0"/>
              </a:solidFill>
              <a:latin typeface="Rockwell" panose="02060603020205020403" pitchFamily="18" charset="0"/>
              <a:cs typeface="Arial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555776" y="1059582"/>
            <a:ext cx="6214948" cy="3600400"/>
          </a:xfrm>
          <a:prstGeom prst="rect">
            <a:avLst/>
          </a:prstGeom>
          <a:noFill/>
          <a:ln w="28575">
            <a:solidFill>
              <a:srgbClr val="00B0F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6" name="CaixaDeTexto 13"/>
          <p:cNvSpPr txBox="1">
            <a:spLocks noChangeArrowheads="1"/>
          </p:cNvSpPr>
          <p:nvPr/>
        </p:nvSpPr>
        <p:spPr bwMode="auto">
          <a:xfrm>
            <a:off x="107504" y="940539"/>
            <a:ext cx="2329130" cy="17235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lvl="0" fontAlgn="base">
              <a:spcBef>
                <a:spcPct val="0"/>
              </a:spcBef>
              <a:spcAft>
                <a:spcPct val="0"/>
              </a:spcAft>
              <a:defRPr kumimoji="0" sz="1600" b="1" i="0" u="none" strike="noStrike" cap="none" normalizeH="0" baseline="0">
                <a:ln>
                  <a:noFill/>
                </a:ln>
                <a:solidFill>
                  <a:srgbClr val="00B0F0"/>
                </a:solidFill>
                <a:effectLst/>
                <a:latin typeface="Rockwell" panose="02060603020205020403" pitchFamily="18" charset="0"/>
                <a:cs typeface="Arial" pitchFamily="34" charset="0"/>
              </a:defRPr>
            </a:lvl1pPr>
            <a:extLst/>
          </a:lstStyle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pt-BR" b="0" dirty="0" smtClean="0">
                <a:solidFill>
                  <a:schemeClr val="tx1"/>
                </a:solidFill>
                <a:latin typeface="+mn-lt"/>
              </a:rPr>
              <a:t>O PL traz </a:t>
            </a:r>
            <a:r>
              <a:rPr lang="pt-BR" dirty="0" smtClean="0"/>
              <a:t>estímulos </a:t>
            </a:r>
            <a:r>
              <a:rPr lang="pt-BR" dirty="0"/>
              <a:t>e benefícios </a:t>
            </a:r>
            <a:r>
              <a:rPr lang="pt-BR" b="0" dirty="0" smtClean="0">
                <a:solidFill>
                  <a:schemeClr val="tx1"/>
                </a:solidFill>
                <a:latin typeface="+mn-lt"/>
              </a:rPr>
              <a:t>para que as empresas aéreas implementem um </a:t>
            </a:r>
            <a:r>
              <a:rPr lang="pt-BR" dirty="0"/>
              <a:t>Sistema de Gerenciamento de Risco da Fadiga </a:t>
            </a:r>
            <a:r>
              <a:rPr lang="pt-BR" dirty="0" smtClean="0"/>
              <a:t>Humana</a:t>
            </a:r>
            <a:endParaRPr lang="pt-BR" b="0" dirty="0" smtClean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159220349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  <p:bldP spid="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tângulo 56"/>
          <p:cNvSpPr/>
          <p:nvPr/>
        </p:nvSpPr>
        <p:spPr>
          <a:xfrm>
            <a:off x="64616" y="195486"/>
            <a:ext cx="8970249" cy="738664"/>
          </a:xfrm>
          <a:prstGeom prst="rect">
            <a:avLst/>
          </a:prstGeom>
        </p:spPr>
        <p:txBody>
          <a:bodyPr wrap="square" anchor="ctr" anchorCtr="0">
            <a:spAutoFit/>
          </a:bodyPr>
          <a:lstStyle/>
          <a:p>
            <a:pPr algn="ctr" eaLnBrk="0" fontAlgn="base" hangingPunct="0">
              <a:spcBef>
                <a:spcPct val="0"/>
              </a:spcBef>
            </a:pPr>
            <a:r>
              <a:rPr lang="en-US" b="1" dirty="0" smtClean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– </a:t>
            </a:r>
            <a:r>
              <a:rPr lang="en-US" b="1" dirty="0">
                <a:solidFill>
                  <a:srgbClr val="00206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COMPARATIVO –</a:t>
            </a:r>
            <a:endParaRPr lang="en-US" b="1" dirty="0" smtClean="0">
              <a:solidFill>
                <a:srgbClr val="00206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  <a:p>
            <a:pPr algn="ctr" eaLnBrk="0" fontAlgn="base" hangingPunct="0">
              <a:spcBef>
                <a:spcPct val="0"/>
              </a:spcBef>
            </a:pPr>
            <a:r>
              <a:rPr lang="en-US" sz="2400" b="1" dirty="0" smtClean="0">
                <a:solidFill>
                  <a:srgbClr val="00B0F0"/>
                </a:solidFill>
                <a:latin typeface="Rockwell" panose="02060603020205020403" pitchFamily="18" charset="0"/>
                <a:ea typeface="Segoe UI" panose="020B0502040204020203" pitchFamily="34" charset="0"/>
                <a:cs typeface="Arial" panose="020B0604020202020204" pitchFamily="34" charset="0"/>
              </a:rPr>
              <a:t>ALTERAÇÕES EXEMPLOS</a:t>
            </a:r>
            <a:endParaRPr lang="pt-BR" sz="2400" b="1" dirty="0">
              <a:solidFill>
                <a:srgbClr val="00B0F0"/>
              </a:solidFill>
              <a:latin typeface="Rockwell" panose="02060603020205020403" pitchFamily="18" charset="0"/>
              <a:ea typeface="Segoe UI" panose="020B0502040204020203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3" name="Tabel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2154775"/>
              </p:ext>
            </p:extLst>
          </p:nvPr>
        </p:nvGraphicFramePr>
        <p:xfrm>
          <a:off x="251520" y="903941"/>
          <a:ext cx="8640959" cy="4047908"/>
        </p:xfrm>
        <a:graphic>
          <a:graphicData uri="http://schemas.openxmlformats.org/drawingml/2006/table">
            <a:tbl>
              <a:tblPr firstRow="1" bandRow="1">
                <a:tableStyleId>{5FD0F851-EC5A-4D38-B0AD-8093EC10F338}</a:tableStyleId>
              </a:tblPr>
              <a:tblGrid>
                <a:gridCol w="2522908"/>
                <a:gridCol w="2013595"/>
                <a:gridCol w="4104456"/>
              </a:tblGrid>
              <a:tr h="329400"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Principais pontos</a:t>
                      </a:r>
                      <a:endParaRPr lang="pt-BR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Lei 7.183/1984</a:t>
                      </a:r>
                      <a:endParaRPr lang="pt-BR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600" dirty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PL 8.255/14</a:t>
                      </a:r>
                      <a:endParaRPr lang="pt-BR" sz="160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00B0F0"/>
                    </a:solidFill>
                  </a:tcPr>
                </a:tc>
              </a:tr>
              <a:tr h="2841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Base contratual</a:t>
                      </a:r>
                      <a:endParaRPr lang="pt-BR" sz="1200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Não tem conceito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Conceitua 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654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Escala</a:t>
                      </a:r>
                      <a:r>
                        <a:rPr lang="pt-B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de serviço</a:t>
                      </a:r>
                      <a:endParaRPr lang="pt-BR" sz="1200" dirty="0" smtClean="0"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Semanal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Mensal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Limites da Jornada de Trabalho</a:t>
                      </a:r>
                      <a:endParaRPr lang="pt-BR" sz="12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Rígida 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Diferenciada </a:t>
                      </a:r>
                    </a:p>
                    <a:p>
                      <a:pPr algn="ctr"/>
                      <a:r>
                        <a:rPr lang="pt-BR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Flexível de acordo com as condições </a:t>
                      </a:r>
                      <a:br>
                        <a:rPr lang="pt-BR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t-BR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trabalho - SGRFH</a:t>
                      </a:r>
                      <a:endParaRPr lang="pt-BR" sz="1200" b="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956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Limites de voo e de pouso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Mensal, trimestral </a:t>
                      </a:r>
                      <a:b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anual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Mensal e Anual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Flexível de acordo com as condições </a:t>
                      </a:r>
                      <a:br>
                        <a:rPr lang="pt-BR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t-BR" sz="1200" b="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 trabalho – SGRFH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2194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Folga periódica </a:t>
                      </a:r>
                      <a:endParaRPr lang="pt-BR" sz="12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Número de folgas rígido 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Maior número de folgas</a:t>
                      </a:r>
                    </a:p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Pelo</a:t>
                      </a:r>
                      <a:r>
                        <a:rPr lang="pt-B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menos 2 folgas consecutivas -  </a:t>
                      </a:r>
                      <a:br>
                        <a:rPr lang="pt-B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pt-B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sábado e um domingo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00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Remuneração</a:t>
                      </a:r>
                      <a:endParaRPr lang="pt-BR" sz="1200" kern="1200" dirty="0" smtClean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Km percorrido 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b="1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Horas de voo</a:t>
                      </a:r>
                      <a:endParaRPr lang="pt-BR" sz="1200" b="1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Madrugadas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hangingPunct="1"/>
                      <a:r>
                        <a:rPr lang="pt-BR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Sem limitação de noites consecutivas </a:t>
                      </a:r>
                      <a:endParaRPr lang="pt-BR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hangingPunct="1"/>
                      <a:r>
                        <a:rPr lang="pt-BR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Limitado a 2 noites consecutivas</a:t>
                      </a:r>
                      <a:endParaRPr lang="pt-BR" sz="1200" kern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20000"/>
                      </a:schemeClr>
                    </a:solidFill>
                  </a:tcPr>
                </a:tc>
              </a:tr>
              <a:tr h="4442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200" kern="1200" dirty="0" smtClean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Tripulação composta</a:t>
                      </a: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Somente voos</a:t>
                      </a:r>
                      <a:r>
                        <a:rPr lang="pt-B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internacionais 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sz="120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Amplia a utilização</a:t>
                      </a:r>
                      <a:r>
                        <a:rPr lang="pt-BR" sz="1200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em voos domésticos</a:t>
                      </a:r>
                      <a:endParaRPr lang="pt-BR" sz="1200" dirty="0"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T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50000"/>
                        </a:schemeClr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8020186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descreen Presentation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5000"/>
                <a:satMod val="150000"/>
              </a:schemeClr>
            </a:gs>
            <a:gs pos="35000">
              <a:schemeClr val="phClr">
                <a:shade val="60000"/>
                <a:satMod val="150000"/>
              </a:schemeClr>
            </a:gs>
            <a:gs pos="100000">
              <a:schemeClr val="phClr">
                <a:tint val="97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0000"/>
                <a:satMod val="155000"/>
              </a:schemeClr>
            </a:gs>
            <a:gs pos="65000">
              <a:schemeClr val="phClr">
                <a:shade val="85000"/>
                <a:satMod val="155000"/>
              </a:schemeClr>
            </a:gs>
            <a:gs pos="100000">
              <a:schemeClr val="phClr">
                <a:shade val="95000"/>
                <a:satMod val="155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algn="tl" rotWithShape="0">
              <a:srgbClr val="000000">
                <a:alpha val="64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39000" dist="25400" dir="5400000">
              <a:srgbClr val="000000">
                <a:alpha val="3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prstMaterial="matte">
            <a:bevelT h="22225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0000"/>
                <a:satMod val="155000"/>
              </a:schemeClr>
            </a:gs>
            <a:gs pos="35000">
              <a:schemeClr val="phClr">
                <a:shade val="75000"/>
                <a:satMod val="155000"/>
              </a:schemeClr>
            </a:gs>
            <a:gs pos="100000">
              <a:schemeClr val="phClr">
                <a:tint val="80000"/>
                <a:satMod val="255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WidescreenPresentation</Template>
  <TotalTime>0</TotalTime>
  <Words>697</Words>
  <Application>Microsoft Office PowerPoint</Application>
  <PresentationFormat>Apresentação na tela (16:9)</PresentationFormat>
  <Paragraphs>137</Paragraphs>
  <Slides>10</Slides>
  <Notes>2</Notes>
  <HiddenSlides>0</HiddenSlides>
  <MMClips>0</MMClips>
  <ScaleCrop>false</ScaleCrop>
  <HeadingPairs>
    <vt:vector size="6" baseType="variant">
      <vt:variant>
        <vt:lpstr>Fontes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8" baseType="lpstr">
      <vt:lpstr>ＭＳ Ｐゴシック</vt:lpstr>
      <vt:lpstr>Arial</vt:lpstr>
      <vt:lpstr>Calibri</vt:lpstr>
      <vt:lpstr>Rockwell</vt:lpstr>
      <vt:lpstr>Segoe UI</vt:lpstr>
      <vt:lpstr>Wingdings</vt:lpstr>
      <vt:lpstr>Wingdings 2</vt:lpstr>
      <vt:lpstr>Widescreen Presentation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2015-06-25T16:05:44Z</dcterms:created>
  <dcterms:modified xsi:type="dcterms:W3CDTF">2015-07-06T19:18:38Z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LCID">
    <vt:i4>1033</vt:i4>
  </property>
  <property fmtid="{D5CDD505-2E9C-101B-9397-08002B2CF9AE}" pid="3" name="_Version">
    <vt:lpwstr>12.0.4518</vt:lpwstr>
  </property>
</Properties>
</file>