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70" r:id="rId4"/>
    <p:sldId id="372" r:id="rId5"/>
    <p:sldId id="317" r:id="rId6"/>
    <p:sldId id="373" r:id="rId7"/>
    <p:sldId id="374" r:id="rId8"/>
    <p:sldId id="376" r:id="rId9"/>
    <p:sldId id="318" r:id="rId10"/>
    <p:sldId id="375" r:id="rId11"/>
  </p:sldIdLst>
  <p:sldSz cx="9144000" cy="5143500" type="screen16x9"/>
  <p:notesSz cx="6797675" cy="9926638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DEEF0"/>
    <a:srgbClr val="B8F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130" autoAdjust="0"/>
    <p:restoredTop sz="87663" autoAdjust="0"/>
  </p:normalViewPr>
  <p:slideViewPr>
    <p:cSldViewPr>
      <p:cViewPr varScale="1">
        <p:scale>
          <a:sx n="117" d="100"/>
          <a:sy n="117" d="100"/>
        </p:scale>
        <p:origin x="96" y="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963E-7324-4D85-BA7E-652A1085B17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AB51E-F328-456C-9A46-EC69129DC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833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3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7/6/2015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1" t="4396"/>
          <a:stretch/>
        </p:blipFill>
        <p:spPr bwMode="auto">
          <a:xfrm>
            <a:off x="1" y="0"/>
            <a:ext cx="9144000" cy="51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Retângulo 56"/>
          <p:cNvSpPr/>
          <p:nvPr/>
        </p:nvSpPr>
        <p:spPr>
          <a:xfrm>
            <a:off x="64616" y="493391"/>
            <a:ext cx="8970249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pt-BR" sz="1400" dirty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Secretaria de Aviação Civil – </a:t>
            </a:r>
            <a:r>
              <a:rPr lang="pt-BR" sz="1400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PR</a:t>
            </a:r>
            <a:endParaRPr lang="pt-BR" sz="1400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616" y="1491630"/>
            <a:ext cx="8970249" cy="1584176"/>
            <a:chOff x="64616" y="1563638"/>
            <a:chExt cx="8970249" cy="1584176"/>
          </a:xfrm>
        </p:grpSpPr>
        <p:sp>
          <p:nvSpPr>
            <p:cNvPr id="7" name="Retângulo 56"/>
            <p:cNvSpPr/>
            <p:nvPr/>
          </p:nvSpPr>
          <p:spPr>
            <a:xfrm>
              <a:off x="64616" y="2037573"/>
              <a:ext cx="8970249" cy="511743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</a:pPr>
              <a:r>
                <a:rPr lang="pt-BR" sz="3600" dirty="0" smtClean="0">
                  <a:latin typeface="Rockwell" panose="02060603020205020403" pitchFamily="18" charset="0"/>
                  <a:ea typeface="Segoe UI" panose="020B0502040204020203" pitchFamily="34" charset="0"/>
                  <a:cs typeface="Arial" panose="020B0604020202020204" pitchFamily="34" charset="0"/>
                </a:rPr>
                <a:t>PROJETO DE LEI DO AERONAUTA</a:t>
              </a:r>
              <a:endParaRPr lang="pt-BR" sz="3600" dirty="0"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tângulo 58"/>
            <p:cNvSpPr/>
            <p:nvPr/>
          </p:nvSpPr>
          <p:spPr>
            <a:xfrm>
              <a:off x="683538" y="2659347"/>
              <a:ext cx="7801912" cy="48846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</a:pPr>
              <a:r>
                <a:rPr lang="pt-BR" sz="3400" dirty="0">
                  <a:solidFill>
                    <a:srgbClr val="FFFF00"/>
                  </a:solidFill>
                  <a:latin typeface="Rockwell" panose="02060603020205020403" pitchFamily="18" charset="0"/>
                  <a:ea typeface="Segoe UI" panose="020B0502040204020203" pitchFamily="34" charset="0"/>
                  <a:cs typeface="Arial" panose="020B0604020202020204" pitchFamily="34" charset="0"/>
                </a:rPr>
                <a:t>LEI 7.183/1984 </a:t>
              </a:r>
            </a:p>
          </p:txBody>
        </p:sp>
        <p:grpSp>
          <p:nvGrpSpPr>
            <p:cNvPr id="9" name="Grupo 62"/>
            <p:cNvGrpSpPr/>
            <p:nvPr/>
          </p:nvGrpSpPr>
          <p:grpSpPr>
            <a:xfrm>
              <a:off x="6146131" y="2841729"/>
              <a:ext cx="2098278" cy="80210"/>
              <a:chOff x="-16127720" y="1575200"/>
              <a:chExt cx="27325109" cy="80210"/>
            </a:xfrm>
          </p:grpSpPr>
          <p:cxnSp>
            <p:nvCxnSpPr>
              <p:cNvPr id="10" name="Conector reto 63"/>
              <p:cNvCxnSpPr/>
              <p:nvPr/>
            </p:nvCxnSpPr>
            <p:spPr>
              <a:xfrm>
                <a:off x="-16127720" y="1575200"/>
                <a:ext cx="2732510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64"/>
              <p:cNvCxnSpPr/>
              <p:nvPr/>
            </p:nvCxnSpPr>
            <p:spPr>
              <a:xfrm>
                <a:off x="-16127720" y="1655410"/>
                <a:ext cx="27325109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808794" y="1563638"/>
              <a:ext cx="7435614" cy="165858"/>
              <a:chOff x="615744" y="2276872"/>
              <a:chExt cx="7969913" cy="177775"/>
            </a:xfrm>
          </p:grpSpPr>
          <p:grpSp>
            <p:nvGrpSpPr>
              <p:cNvPr id="13" name="Grupo 182"/>
              <p:cNvGrpSpPr/>
              <p:nvPr/>
            </p:nvGrpSpPr>
            <p:grpSpPr>
              <a:xfrm>
                <a:off x="4584494" y="2276872"/>
                <a:ext cx="4001163" cy="177775"/>
                <a:chOff x="6054047" y="1631156"/>
                <a:chExt cx="6137953" cy="272715"/>
              </a:xfrm>
            </p:grpSpPr>
            <p:cxnSp>
              <p:nvCxnSpPr>
                <p:cNvPr id="50" name="Conector reto 147"/>
                <p:cNvCxnSpPr/>
                <p:nvPr/>
              </p:nvCxnSpPr>
              <p:spPr>
                <a:xfrm flipH="1">
                  <a:off x="605404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148"/>
                <p:cNvCxnSpPr/>
                <p:nvPr/>
              </p:nvCxnSpPr>
              <p:spPr>
                <a:xfrm flipH="1">
                  <a:off x="622655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149"/>
                <p:cNvCxnSpPr/>
                <p:nvPr/>
              </p:nvCxnSpPr>
              <p:spPr>
                <a:xfrm flipH="1">
                  <a:off x="639906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150"/>
                <p:cNvCxnSpPr/>
                <p:nvPr/>
              </p:nvCxnSpPr>
              <p:spPr>
                <a:xfrm flipH="1">
                  <a:off x="657156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151"/>
                <p:cNvCxnSpPr/>
                <p:nvPr/>
              </p:nvCxnSpPr>
              <p:spPr>
                <a:xfrm flipH="1">
                  <a:off x="674407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152"/>
                <p:cNvCxnSpPr/>
                <p:nvPr/>
              </p:nvCxnSpPr>
              <p:spPr>
                <a:xfrm flipH="1">
                  <a:off x="691658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153"/>
                <p:cNvCxnSpPr/>
                <p:nvPr/>
              </p:nvCxnSpPr>
              <p:spPr>
                <a:xfrm flipH="1">
                  <a:off x="708908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154"/>
                <p:cNvCxnSpPr/>
                <p:nvPr/>
              </p:nvCxnSpPr>
              <p:spPr>
                <a:xfrm flipH="1">
                  <a:off x="726159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155"/>
                <p:cNvCxnSpPr/>
                <p:nvPr/>
              </p:nvCxnSpPr>
              <p:spPr>
                <a:xfrm flipH="1">
                  <a:off x="743410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to 156"/>
                <p:cNvCxnSpPr/>
                <p:nvPr/>
              </p:nvCxnSpPr>
              <p:spPr>
                <a:xfrm flipH="1">
                  <a:off x="760661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to 157"/>
                <p:cNvCxnSpPr/>
                <p:nvPr/>
              </p:nvCxnSpPr>
              <p:spPr>
                <a:xfrm flipH="1">
                  <a:off x="777911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ector reto 158"/>
                <p:cNvCxnSpPr/>
                <p:nvPr/>
              </p:nvCxnSpPr>
              <p:spPr>
                <a:xfrm flipH="1">
                  <a:off x="795162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ector reto 159"/>
                <p:cNvCxnSpPr/>
                <p:nvPr/>
              </p:nvCxnSpPr>
              <p:spPr>
                <a:xfrm flipH="1">
                  <a:off x="812413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to 160"/>
                <p:cNvCxnSpPr/>
                <p:nvPr/>
              </p:nvCxnSpPr>
              <p:spPr>
                <a:xfrm flipH="1">
                  <a:off x="829663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ector reto 161"/>
                <p:cNvCxnSpPr/>
                <p:nvPr/>
              </p:nvCxnSpPr>
              <p:spPr>
                <a:xfrm flipH="1">
                  <a:off x="846914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to 162"/>
                <p:cNvCxnSpPr/>
                <p:nvPr/>
              </p:nvCxnSpPr>
              <p:spPr>
                <a:xfrm flipH="1">
                  <a:off x="864165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to 163"/>
                <p:cNvCxnSpPr/>
                <p:nvPr/>
              </p:nvCxnSpPr>
              <p:spPr>
                <a:xfrm flipH="1">
                  <a:off x="881415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to 164"/>
                <p:cNvCxnSpPr/>
                <p:nvPr/>
              </p:nvCxnSpPr>
              <p:spPr>
                <a:xfrm flipH="1">
                  <a:off x="898666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ector reto 165"/>
                <p:cNvCxnSpPr/>
                <p:nvPr/>
              </p:nvCxnSpPr>
              <p:spPr>
                <a:xfrm flipH="1">
                  <a:off x="915917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ector reto 166"/>
                <p:cNvCxnSpPr/>
                <p:nvPr/>
              </p:nvCxnSpPr>
              <p:spPr>
                <a:xfrm flipH="1">
                  <a:off x="933168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ector reto 167"/>
                <p:cNvCxnSpPr/>
                <p:nvPr/>
              </p:nvCxnSpPr>
              <p:spPr>
                <a:xfrm flipH="1">
                  <a:off x="950418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ector reto 168"/>
                <p:cNvCxnSpPr/>
                <p:nvPr/>
              </p:nvCxnSpPr>
              <p:spPr>
                <a:xfrm flipH="1">
                  <a:off x="967669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to 169"/>
                <p:cNvCxnSpPr/>
                <p:nvPr/>
              </p:nvCxnSpPr>
              <p:spPr>
                <a:xfrm flipH="1">
                  <a:off x="984920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ector reto 170"/>
                <p:cNvCxnSpPr/>
                <p:nvPr/>
              </p:nvCxnSpPr>
              <p:spPr>
                <a:xfrm flipH="1">
                  <a:off x="1002170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ector reto 171"/>
                <p:cNvCxnSpPr/>
                <p:nvPr/>
              </p:nvCxnSpPr>
              <p:spPr>
                <a:xfrm flipH="1">
                  <a:off x="1019421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ector reto 172"/>
                <p:cNvCxnSpPr/>
                <p:nvPr/>
              </p:nvCxnSpPr>
              <p:spPr>
                <a:xfrm flipH="1">
                  <a:off x="1036672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onector reto 173"/>
                <p:cNvCxnSpPr/>
                <p:nvPr/>
              </p:nvCxnSpPr>
              <p:spPr>
                <a:xfrm flipH="1">
                  <a:off x="1053922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ector reto 174"/>
                <p:cNvCxnSpPr/>
                <p:nvPr/>
              </p:nvCxnSpPr>
              <p:spPr>
                <a:xfrm flipH="1">
                  <a:off x="1071173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ector reto 175"/>
                <p:cNvCxnSpPr/>
                <p:nvPr/>
              </p:nvCxnSpPr>
              <p:spPr>
                <a:xfrm flipH="1">
                  <a:off x="1088424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ector reto 176"/>
                <p:cNvCxnSpPr/>
                <p:nvPr/>
              </p:nvCxnSpPr>
              <p:spPr>
                <a:xfrm flipH="1">
                  <a:off x="1105675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onector reto 177"/>
                <p:cNvCxnSpPr/>
                <p:nvPr/>
              </p:nvCxnSpPr>
              <p:spPr>
                <a:xfrm flipH="1">
                  <a:off x="1122925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ector reto 178"/>
                <p:cNvCxnSpPr/>
                <p:nvPr/>
              </p:nvCxnSpPr>
              <p:spPr>
                <a:xfrm flipH="1">
                  <a:off x="1140176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Conector reto 179"/>
                <p:cNvCxnSpPr/>
                <p:nvPr/>
              </p:nvCxnSpPr>
              <p:spPr>
                <a:xfrm flipH="1">
                  <a:off x="1157427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ector reto 180"/>
                <p:cNvCxnSpPr/>
                <p:nvPr/>
              </p:nvCxnSpPr>
              <p:spPr>
                <a:xfrm flipH="1">
                  <a:off x="1174677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ector reto 181"/>
                <p:cNvCxnSpPr/>
                <p:nvPr/>
              </p:nvCxnSpPr>
              <p:spPr>
                <a:xfrm flipH="1">
                  <a:off x="1191928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182"/>
              <p:cNvGrpSpPr/>
              <p:nvPr/>
            </p:nvGrpSpPr>
            <p:grpSpPr>
              <a:xfrm>
                <a:off x="615744" y="2276872"/>
                <a:ext cx="4001163" cy="177775"/>
                <a:chOff x="6054047" y="1631156"/>
                <a:chExt cx="6137953" cy="272715"/>
              </a:xfrm>
            </p:grpSpPr>
            <p:cxnSp>
              <p:nvCxnSpPr>
                <p:cNvPr id="15" name="Conector reto 147"/>
                <p:cNvCxnSpPr/>
                <p:nvPr/>
              </p:nvCxnSpPr>
              <p:spPr>
                <a:xfrm flipH="1">
                  <a:off x="605404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to 148"/>
                <p:cNvCxnSpPr/>
                <p:nvPr/>
              </p:nvCxnSpPr>
              <p:spPr>
                <a:xfrm flipH="1">
                  <a:off x="622655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to 149"/>
                <p:cNvCxnSpPr/>
                <p:nvPr/>
              </p:nvCxnSpPr>
              <p:spPr>
                <a:xfrm flipH="1">
                  <a:off x="639906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50"/>
                <p:cNvCxnSpPr/>
                <p:nvPr/>
              </p:nvCxnSpPr>
              <p:spPr>
                <a:xfrm flipH="1">
                  <a:off x="657156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to 151"/>
                <p:cNvCxnSpPr/>
                <p:nvPr/>
              </p:nvCxnSpPr>
              <p:spPr>
                <a:xfrm flipH="1">
                  <a:off x="674407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52"/>
                <p:cNvCxnSpPr/>
                <p:nvPr/>
              </p:nvCxnSpPr>
              <p:spPr>
                <a:xfrm flipH="1">
                  <a:off x="691658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153"/>
                <p:cNvCxnSpPr/>
                <p:nvPr/>
              </p:nvCxnSpPr>
              <p:spPr>
                <a:xfrm flipH="1">
                  <a:off x="708908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154"/>
                <p:cNvCxnSpPr/>
                <p:nvPr/>
              </p:nvCxnSpPr>
              <p:spPr>
                <a:xfrm flipH="1">
                  <a:off x="726159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155"/>
                <p:cNvCxnSpPr/>
                <p:nvPr/>
              </p:nvCxnSpPr>
              <p:spPr>
                <a:xfrm flipH="1">
                  <a:off x="743410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156"/>
                <p:cNvCxnSpPr/>
                <p:nvPr/>
              </p:nvCxnSpPr>
              <p:spPr>
                <a:xfrm flipH="1">
                  <a:off x="760661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157"/>
                <p:cNvCxnSpPr/>
                <p:nvPr/>
              </p:nvCxnSpPr>
              <p:spPr>
                <a:xfrm flipH="1">
                  <a:off x="777911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158"/>
                <p:cNvCxnSpPr/>
                <p:nvPr/>
              </p:nvCxnSpPr>
              <p:spPr>
                <a:xfrm flipH="1">
                  <a:off x="795162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to 159"/>
                <p:cNvCxnSpPr/>
                <p:nvPr/>
              </p:nvCxnSpPr>
              <p:spPr>
                <a:xfrm flipH="1">
                  <a:off x="812413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60"/>
                <p:cNvCxnSpPr/>
                <p:nvPr/>
              </p:nvCxnSpPr>
              <p:spPr>
                <a:xfrm flipH="1">
                  <a:off x="829663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161"/>
                <p:cNvCxnSpPr/>
                <p:nvPr/>
              </p:nvCxnSpPr>
              <p:spPr>
                <a:xfrm flipH="1">
                  <a:off x="846914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162"/>
                <p:cNvCxnSpPr/>
                <p:nvPr/>
              </p:nvCxnSpPr>
              <p:spPr>
                <a:xfrm flipH="1">
                  <a:off x="864165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163"/>
                <p:cNvCxnSpPr/>
                <p:nvPr/>
              </p:nvCxnSpPr>
              <p:spPr>
                <a:xfrm flipH="1">
                  <a:off x="881415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164"/>
                <p:cNvCxnSpPr/>
                <p:nvPr/>
              </p:nvCxnSpPr>
              <p:spPr>
                <a:xfrm flipH="1">
                  <a:off x="898666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65"/>
                <p:cNvCxnSpPr/>
                <p:nvPr/>
              </p:nvCxnSpPr>
              <p:spPr>
                <a:xfrm flipH="1">
                  <a:off x="915917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66"/>
                <p:cNvCxnSpPr/>
                <p:nvPr/>
              </p:nvCxnSpPr>
              <p:spPr>
                <a:xfrm flipH="1">
                  <a:off x="933168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67"/>
                <p:cNvCxnSpPr/>
                <p:nvPr/>
              </p:nvCxnSpPr>
              <p:spPr>
                <a:xfrm flipH="1">
                  <a:off x="950418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68"/>
                <p:cNvCxnSpPr/>
                <p:nvPr/>
              </p:nvCxnSpPr>
              <p:spPr>
                <a:xfrm flipH="1">
                  <a:off x="967669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169"/>
                <p:cNvCxnSpPr/>
                <p:nvPr/>
              </p:nvCxnSpPr>
              <p:spPr>
                <a:xfrm flipH="1">
                  <a:off x="984920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170"/>
                <p:cNvCxnSpPr/>
                <p:nvPr/>
              </p:nvCxnSpPr>
              <p:spPr>
                <a:xfrm flipH="1">
                  <a:off x="1002170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171"/>
                <p:cNvCxnSpPr/>
                <p:nvPr/>
              </p:nvCxnSpPr>
              <p:spPr>
                <a:xfrm flipH="1">
                  <a:off x="1019421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172"/>
                <p:cNvCxnSpPr/>
                <p:nvPr/>
              </p:nvCxnSpPr>
              <p:spPr>
                <a:xfrm flipH="1">
                  <a:off x="1036672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173"/>
                <p:cNvCxnSpPr/>
                <p:nvPr/>
              </p:nvCxnSpPr>
              <p:spPr>
                <a:xfrm flipH="1">
                  <a:off x="1053922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174"/>
                <p:cNvCxnSpPr/>
                <p:nvPr/>
              </p:nvCxnSpPr>
              <p:spPr>
                <a:xfrm flipH="1">
                  <a:off x="1071173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175"/>
                <p:cNvCxnSpPr/>
                <p:nvPr/>
              </p:nvCxnSpPr>
              <p:spPr>
                <a:xfrm flipH="1">
                  <a:off x="1088424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176"/>
                <p:cNvCxnSpPr/>
                <p:nvPr/>
              </p:nvCxnSpPr>
              <p:spPr>
                <a:xfrm flipH="1">
                  <a:off x="1105675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to 177"/>
                <p:cNvCxnSpPr/>
                <p:nvPr/>
              </p:nvCxnSpPr>
              <p:spPr>
                <a:xfrm flipH="1">
                  <a:off x="1122925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to 178"/>
                <p:cNvCxnSpPr/>
                <p:nvPr/>
              </p:nvCxnSpPr>
              <p:spPr>
                <a:xfrm flipH="1">
                  <a:off x="1140176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to 179"/>
                <p:cNvCxnSpPr/>
                <p:nvPr/>
              </p:nvCxnSpPr>
              <p:spPr>
                <a:xfrm flipH="1">
                  <a:off x="1157427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180"/>
                <p:cNvCxnSpPr/>
                <p:nvPr/>
              </p:nvCxnSpPr>
              <p:spPr>
                <a:xfrm flipH="1">
                  <a:off x="1174677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181"/>
                <p:cNvCxnSpPr/>
                <p:nvPr/>
              </p:nvCxnSpPr>
              <p:spPr>
                <a:xfrm flipH="1">
                  <a:off x="1191928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upo 62"/>
            <p:cNvGrpSpPr/>
            <p:nvPr/>
          </p:nvGrpSpPr>
          <p:grpSpPr>
            <a:xfrm>
              <a:off x="902434" y="2841729"/>
              <a:ext cx="2065579" cy="80210"/>
              <a:chOff x="882316" y="1575200"/>
              <a:chExt cx="26899282" cy="80210"/>
            </a:xfrm>
          </p:grpSpPr>
          <p:cxnSp>
            <p:nvCxnSpPr>
              <p:cNvPr id="92" name="Conector reto 63"/>
              <p:cNvCxnSpPr/>
              <p:nvPr/>
            </p:nvCxnSpPr>
            <p:spPr>
              <a:xfrm>
                <a:off x="882316" y="1575200"/>
                <a:ext cx="2689928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to 64"/>
              <p:cNvCxnSpPr/>
              <p:nvPr/>
            </p:nvCxnSpPr>
            <p:spPr>
              <a:xfrm>
                <a:off x="882316" y="1655410"/>
                <a:ext cx="2689928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Retângulo 56"/>
          <p:cNvSpPr/>
          <p:nvPr/>
        </p:nvSpPr>
        <p:spPr>
          <a:xfrm>
            <a:off x="887180" y="4568229"/>
            <a:ext cx="3466698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pt-BR" sz="1400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Ministro Eliseu Padilha</a:t>
            </a:r>
            <a:endParaRPr lang="pt-BR" sz="1400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95" name="Picture 3" descr="C:\Users\Rafael Braga\Dropbox\SAC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646" y="4605788"/>
            <a:ext cx="1789098" cy="3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1" t="4396"/>
          <a:stretch/>
        </p:blipFill>
        <p:spPr bwMode="auto">
          <a:xfrm>
            <a:off x="1" y="0"/>
            <a:ext cx="9144000" cy="51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Retângulo 56"/>
          <p:cNvSpPr/>
          <p:nvPr/>
        </p:nvSpPr>
        <p:spPr>
          <a:xfrm>
            <a:off x="64616" y="493391"/>
            <a:ext cx="8970249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pt-BR" sz="1400" dirty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Secretaria de Aviação Civil – </a:t>
            </a:r>
            <a:r>
              <a:rPr lang="pt-BR" sz="1400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PR</a:t>
            </a:r>
            <a:endParaRPr lang="pt-BR" sz="1400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616" y="1491630"/>
            <a:ext cx="8970249" cy="1584176"/>
            <a:chOff x="64616" y="1563638"/>
            <a:chExt cx="8970249" cy="1584176"/>
          </a:xfrm>
        </p:grpSpPr>
        <p:sp>
          <p:nvSpPr>
            <p:cNvPr id="7" name="Retângulo 56"/>
            <p:cNvSpPr/>
            <p:nvPr/>
          </p:nvSpPr>
          <p:spPr>
            <a:xfrm>
              <a:off x="64616" y="2037573"/>
              <a:ext cx="8970249" cy="511743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</a:pPr>
              <a:r>
                <a:rPr lang="pt-BR" sz="3600" dirty="0" smtClean="0">
                  <a:latin typeface="Rockwell" panose="02060603020205020403" pitchFamily="18" charset="0"/>
                  <a:ea typeface="Segoe UI" panose="020B0502040204020203" pitchFamily="34" charset="0"/>
                  <a:cs typeface="Arial" panose="020B0604020202020204" pitchFamily="34" charset="0"/>
                </a:rPr>
                <a:t>PROJETO DE LEI DO AERONAUTA</a:t>
              </a:r>
              <a:endParaRPr lang="pt-BR" sz="3600" dirty="0"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tângulo 58"/>
            <p:cNvSpPr/>
            <p:nvPr/>
          </p:nvSpPr>
          <p:spPr>
            <a:xfrm>
              <a:off x="683538" y="2659347"/>
              <a:ext cx="7801912" cy="48846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</a:pPr>
              <a:r>
                <a:rPr lang="pt-BR" sz="3400" dirty="0">
                  <a:solidFill>
                    <a:srgbClr val="FFFF00"/>
                  </a:solidFill>
                  <a:latin typeface="Rockwell" panose="02060603020205020403" pitchFamily="18" charset="0"/>
                  <a:ea typeface="Segoe UI" panose="020B0502040204020203" pitchFamily="34" charset="0"/>
                  <a:cs typeface="Arial" panose="020B0604020202020204" pitchFamily="34" charset="0"/>
                </a:rPr>
                <a:t>LEI 7.183/1984 </a:t>
              </a:r>
            </a:p>
          </p:txBody>
        </p:sp>
        <p:grpSp>
          <p:nvGrpSpPr>
            <p:cNvPr id="9" name="Grupo 62"/>
            <p:cNvGrpSpPr/>
            <p:nvPr/>
          </p:nvGrpSpPr>
          <p:grpSpPr>
            <a:xfrm>
              <a:off x="6146131" y="2841729"/>
              <a:ext cx="2098278" cy="80210"/>
              <a:chOff x="-16127720" y="1575200"/>
              <a:chExt cx="27325109" cy="80210"/>
            </a:xfrm>
          </p:grpSpPr>
          <p:cxnSp>
            <p:nvCxnSpPr>
              <p:cNvPr id="10" name="Conector reto 63"/>
              <p:cNvCxnSpPr/>
              <p:nvPr/>
            </p:nvCxnSpPr>
            <p:spPr>
              <a:xfrm>
                <a:off x="-16127720" y="1575200"/>
                <a:ext cx="2732510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64"/>
              <p:cNvCxnSpPr/>
              <p:nvPr/>
            </p:nvCxnSpPr>
            <p:spPr>
              <a:xfrm>
                <a:off x="-16127720" y="1655410"/>
                <a:ext cx="27325109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808794" y="1563638"/>
              <a:ext cx="7435614" cy="165858"/>
              <a:chOff x="615744" y="2276872"/>
              <a:chExt cx="7969913" cy="177775"/>
            </a:xfrm>
          </p:grpSpPr>
          <p:grpSp>
            <p:nvGrpSpPr>
              <p:cNvPr id="13" name="Grupo 182"/>
              <p:cNvGrpSpPr/>
              <p:nvPr/>
            </p:nvGrpSpPr>
            <p:grpSpPr>
              <a:xfrm>
                <a:off x="4584494" y="2276872"/>
                <a:ext cx="4001163" cy="177775"/>
                <a:chOff x="6054047" y="1631156"/>
                <a:chExt cx="6137953" cy="272715"/>
              </a:xfrm>
            </p:grpSpPr>
            <p:cxnSp>
              <p:nvCxnSpPr>
                <p:cNvPr id="50" name="Conector reto 147"/>
                <p:cNvCxnSpPr/>
                <p:nvPr/>
              </p:nvCxnSpPr>
              <p:spPr>
                <a:xfrm flipH="1">
                  <a:off x="605404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148"/>
                <p:cNvCxnSpPr/>
                <p:nvPr/>
              </p:nvCxnSpPr>
              <p:spPr>
                <a:xfrm flipH="1">
                  <a:off x="622655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149"/>
                <p:cNvCxnSpPr/>
                <p:nvPr/>
              </p:nvCxnSpPr>
              <p:spPr>
                <a:xfrm flipH="1">
                  <a:off x="639906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150"/>
                <p:cNvCxnSpPr/>
                <p:nvPr/>
              </p:nvCxnSpPr>
              <p:spPr>
                <a:xfrm flipH="1">
                  <a:off x="657156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151"/>
                <p:cNvCxnSpPr/>
                <p:nvPr/>
              </p:nvCxnSpPr>
              <p:spPr>
                <a:xfrm flipH="1">
                  <a:off x="674407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152"/>
                <p:cNvCxnSpPr/>
                <p:nvPr/>
              </p:nvCxnSpPr>
              <p:spPr>
                <a:xfrm flipH="1">
                  <a:off x="691658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153"/>
                <p:cNvCxnSpPr/>
                <p:nvPr/>
              </p:nvCxnSpPr>
              <p:spPr>
                <a:xfrm flipH="1">
                  <a:off x="708908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154"/>
                <p:cNvCxnSpPr/>
                <p:nvPr/>
              </p:nvCxnSpPr>
              <p:spPr>
                <a:xfrm flipH="1">
                  <a:off x="726159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155"/>
                <p:cNvCxnSpPr/>
                <p:nvPr/>
              </p:nvCxnSpPr>
              <p:spPr>
                <a:xfrm flipH="1">
                  <a:off x="743410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to 156"/>
                <p:cNvCxnSpPr/>
                <p:nvPr/>
              </p:nvCxnSpPr>
              <p:spPr>
                <a:xfrm flipH="1">
                  <a:off x="760661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to 157"/>
                <p:cNvCxnSpPr/>
                <p:nvPr/>
              </p:nvCxnSpPr>
              <p:spPr>
                <a:xfrm flipH="1">
                  <a:off x="777911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ector reto 158"/>
                <p:cNvCxnSpPr/>
                <p:nvPr/>
              </p:nvCxnSpPr>
              <p:spPr>
                <a:xfrm flipH="1">
                  <a:off x="795162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ector reto 159"/>
                <p:cNvCxnSpPr/>
                <p:nvPr/>
              </p:nvCxnSpPr>
              <p:spPr>
                <a:xfrm flipH="1">
                  <a:off x="812413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to 160"/>
                <p:cNvCxnSpPr/>
                <p:nvPr/>
              </p:nvCxnSpPr>
              <p:spPr>
                <a:xfrm flipH="1">
                  <a:off x="829663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ector reto 161"/>
                <p:cNvCxnSpPr/>
                <p:nvPr/>
              </p:nvCxnSpPr>
              <p:spPr>
                <a:xfrm flipH="1">
                  <a:off x="846914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to 162"/>
                <p:cNvCxnSpPr/>
                <p:nvPr/>
              </p:nvCxnSpPr>
              <p:spPr>
                <a:xfrm flipH="1">
                  <a:off x="864165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to 163"/>
                <p:cNvCxnSpPr/>
                <p:nvPr/>
              </p:nvCxnSpPr>
              <p:spPr>
                <a:xfrm flipH="1">
                  <a:off x="881415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to 164"/>
                <p:cNvCxnSpPr/>
                <p:nvPr/>
              </p:nvCxnSpPr>
              <p:spPr>
                <a:xfrm flipH="1">
                  <a:off x="898666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ector reto 165"/>
                <p:cNvCxnSpPr/>
                <p:nvPr/>
              </p:nvCxnSpPr>
              <p:spPr>
                <a:xfrm flipH="1">
                  <a:off x="915917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ector reto 166"/>
                <p:cNvCxnSpPr/>
                <p:nvPr/>
              </p:nvCxnSpPr>
              <p:spPr>
                <a:xfrm flipH="1">
                  <a:off x="933168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ector reto 167"/>
                <p:cNvCxnSpPr/>
                <p:nvPr/>
              </p:nvCxnSpPr>
              <p:spPr>
                <a:xfrm flipH="1">
                  <a:off x="950418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ector reto 168"/>
                <p:cNvCxnSpPr/>
                <p:nvPr/>
              </p:nvCxnSpPr>
              <p:spPr>
                <a:xfrm flipH="1">
                  <a:off x="967669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to 169"/>
                <p:cNvCxnSpPr/>
                <p:nvPr/>
              </p:nvCxnSpPr>
              <p:spPr>
                <a:xfrm flipH="1">
                  <a:off x="984920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ector reto 170"/>
                <p:cNvCxnSpPr/>
                <p:nvPr/>
              </p:nvCxnSpPr>
              <p:spPr>
                <a:xfrm flipH="1">
                  <a:off x="1002170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ector reto 171"/>
                <p:cNvCxnSpPr/>
                <p:nvPr/>
              </p:nvCxnSpPr>
              <p:spPr>
                <a:xfrm flipH="1">
                  <a:off x="1019421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ector reto 172"/>
                <p:cNvCxnSpPr/>
                <p:nvPr/>
              </p:nvCxnSpPr>
              <p:spPr>
                <a:xfrm flipH="1">
                  <a:off x="1036672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onector reto 173"/>
                <p:cNvCxnSpPr/>
                <p:nvPr/>
              </p:nvCxnSpPr>
              <p:spPr>
                <a:xfrm flipH="1">
                  <a:off x="1053922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ector reto 174"/>
                <p:cNvCxnSpPr/>
                <p:nvPr/>
              </p:nvCxnSpPr>
              <p:spPr>
                <a:xfrm flipH="1">
                  <a:off x="1071173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ector reto 175"/>
                <p:cNvCxnSpPr/>
                <p:nvPr/>
              </p:nvCxnSpPr>
              <p:spPr>
                <a:xfrm flipH="1">
                  <a:off x="1088424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ector reto 176"/>
                <p:cNvCxnSpPr/>
                <p:nvPr/>
              </p:nvCxnSpPr>
              <p:spPr>
                <a:xfrm flipH="1">
                  <a:off x="1105675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onector reto 177"/>
                <p:cNvCxnSpPr/>
                <p:nvPr/>
              </p:nvCxnSpPr>
              <p:spPr>
                <a:xfrm flipH="1">
                  <a:off x="1122925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ector reto 178"/>
                <p:cNvCxnSpPr/>
                <p:nvPr/>
              </p:nvCxnSpPr>
              <p:spPr>
                <a:xfrm flipH="1">
                  <a:off x="1140176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Conector reto 179"/>
                <p:cNvCxnSpPr/>
                <p:nvPr/>
              </p:nvCxnSpPr>
              <p:spPr>
                <a:xfrm flipH="1">
                  <a:off x="1157427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ector reto 180"/>
                <p:cNvCxnSpPr/>
                <p:nvPr/>
              </p:nvCxnSpPr>
              <p:spPr>
                <a:xfrm flipH="1">
                  <a:off x="1174677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ector reto 181"/>
                <p:cNvCxnSpPr/>
                <p:nvPr/>
              </p:nvCxnSpPr>
              <p:spPr>
                <a:xfrm flipH="1">
                  <a:off x="1191928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182"/>
              <p:cNvGrpSpPr/>
              <p:nvPr/>
            </p:nvGrpSpPr>
            <p:grpSpPr>
              <a:xfrm>
                <a:off x="615744" y="2276872"/>
                <a:ext cx="4001163" cy="177775"/>
                <a:chOff x="6054047" y="1631156"/>
                <a:chExt cx="6137953" cy="272715"/>
              </a:xfrm>
            </p:grpSpPr>
            <p:cxnSp>
              <p:nvCxnSpPr>
                <p:cNvPr id="15" name="Conector reto 147"/>
                <p:cNvCxnSpPr/>
                <p:nvPr/>
              </p:nvCxnSpPr>
              <p:spPr>
                <a:xfrm flipH="1">
                  <a:off x="605404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to 148"/>
                <p:cNvCxnSpPr/>
                <p:nvPr/>
              </p:nvCxnSpPr>
              <p:spPr>
                <a:xfrm flipH="1">
                  <a:off x="622655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to 149"/>
                <p:cNvCxnSpPr/>
                <p:nvPr/>
              </p:nvCxnSpPr>
              <p:spPr>
                <a:xfrm flipH="1">
                  <a:off x="639906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50"/>
                <p:cNvCxnSpPr/>
                <p:nvPr/>
              </p:nvCxnSpPr>
              <p:spPr>
                <a:xfrm flipH="1">
                  <a:off x="657156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to 151"/>
                <p:cNvCxnSpPr/>
                <p:nvPr/>
              </p:nvCxnSpPr>
              <p:spPr>
                <a:xfrm flipH="1">
                  <a:off x="674407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52"/>
                <p:cNvCxnSpPr/>
                <p:nvPr/>
              </p:nvCxnSpPr>
              <p:spPr>
                <a:xfrm flipH="1">
                  <a:off x="691658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153"/>
                <p:cNvCxnSpPr/>
                <p:nvPr/>
              </p:nvCxnSpPr>
              <p:spPr>
                <a:xfrm flipH="1">
                  <a:off x="708908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154"/>
                <p:cNvCxnSpPr/>
                <p:nvPr/>
              </p:nvCxnSpPr>
              <p:spPr>
                <a:xfrm flipH="1">
                  <a:off x="726159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155"/>
                <p:cNvCxnSpPr/>
                <p:nvPr/>
              </p:nvCxnSpPr>
              <p:spPr>
                <a:xfrm flipH="1">
                  <a:off x="743410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156"/>
                <p:cNvCxnSpPr/>
                <p:nvPr/>
              </p:nvCxnSpPr>
              <p:spPr>
                <a:xfrm flipH="1">
                  <a:off x="760661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157"/>
                <p:cNvCxnSpPr/>
                <p:nvPr/>
              </p:nvCxnSpPr>
              <p:spPr>
                <a:xfrm flipH="1">
                  <a:off x="777911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158"/>
                <p:cNvCxnSpPr/>
                <p:nvPr/>
              </p:nvCxnSpPr>
              <p:spPr>
                <a:xfrm flipH="1">
                  <a:off x="795162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to 159"/>
                <p:cNvCxnSpPr/>
                <p:nvPr/>
              </p:nvCxnSpPr>
              <p:spPr>
                <a:xfrm flipH="1">
                  <a:off x="812413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60"/>
                <p:cNvCxnSpPr/>
                <p:nvPr/>
              </p:nvCxnSpPr>
              <p:spPr>
                <a:xfrm flipH="1">
                  <a:off x="829663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161"/>
                <p:cNvCxnSpPr/>
                <p:nvPr/>
              </p:nvCxnSpPr>
              <p:spPr>
                <a:xfrm flipH="1">
                  <a:off x="846914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162"/>
                <p:cNvCxnSpPr/>
                <p:nvPr/>
              </p:nvCxnSpPr>
              <p:spPr>
                <a:xfrm flipH="1">
                  <a:off x="864165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163"/>
                <p:cNvCxnSpPr/>
                <p:nvPr/>
              </p:nvCxnSpPr>
              <p:spPr>
                <a:xfrm flipH="1">
                  <a:off x="881415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164"/>
                <p:cNvCxnSpPr/>
                <p:nvPr/>
              </p:nvCxnSpPr>
              <p:spPr>
                <a:xfrm flipH="1">
                  <a:off x="898666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65"/>
                <p:cNvCxnSpPr/>
                <p:nvPr/>
              </p:nvCxnSpPr>
              <p:spPr>
                <a:xfrm flipH="1">
                  <a:off x="915917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66"/>
                <p:cNvCxnSpPr/>
                <p:nvPr/>
              </p:nvCxnSpPr>
              <p:spPr>
                <a:xfrm flipH="1">
                  <a:off x="933168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67"/>
                <p:cNvCxnSpPr/>
                <p:nvPr/>
              </p:nvCxnSpPr>
              <p:spPr>
                <a:xfrm flipH="1">
                  <a:off x="950418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68"/>
                <p:cNvCxnSpPr/>
                <p:nvPr/>
              </p:nvCxnSpPr>
              <p:spPr>
                <a:xfrm flipH="1">
                  <a:off x="967669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169"/>
                <p:cNvCxnSpPr/>
                <p:nvPr/>
              </p:nvCxnSpPr>
              <p:spPr>
                <a:xfrm flipH="1">
                  <a:off x="984920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170"/>
                <p:cNvCxnSpPr/>
                <p:nvPr/>
              </p:nvCxnSpPr>
              <p:spPr>
                <a:xfrm flipH="1">
                  <a:off x="1002170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171"/>
                <p:cNvCxnSpPr/>
                <p:nvPr/>
              </p:nvCxnSpPr>
              <p:spPr>
                <a:xfrm flipH="1">
                  <a:off x="1019421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172"/>
                <p:cNvCxnSpPr/>
                <p:nvPr/>
              </p:nvCxnSpPr>
              <p:spPr>
                <a:xfrm flipH="1">
                  <a:off x="10366722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173"/>
                <p:cNvCxnSpPr/>
                <p:nvPr/>
              </p:nvCxnSpPr>
              <p:spPr>
                <a:xfrm flipH="1">
                  <a:off x="10539229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174"/>
                <p:cNvCxnSpPr/>
                <p:nvPr/>
              </p:nvCxnSpPr>
              <p:spPr>
                <a:xfrm flipH="1">
                  <a:off x="10711736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175"/>
                <p:cNvCxnSpPr/>
                <p:nvPr/>
              </p:nvCxnSpPr>
              <p:spPr>
                <a:xfrm flipH="1">
                  <a:off x="10884243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176"/>
                <p:cNvCxnSpPr/>
                <p:nvPr/>
              </p:nvCxnSpPr>
              <p:spPr>
                <a:xfrm flipH="1">
                  <a:off x="11056750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to 177"/>
                <p:cNvCxnSpPr/>
                <p:nvPr/>
              </p:nvCxnSpPr>
              <p:spPr>
                <a:xfrm flipH="1">
                  <a:off x="11229257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to 178"/>
                <p:cNvCxnSpPr/>
                <p:nvPr/>
              </p:nvCxnSpPr>
              <p:spPr>
                <a:xfrm flipH="1">
                  <a:off x="11401764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to 179"/>
                <p:cNvCxnSpPr/>
                <p:nvPr/>
              </p:nvCxnSpPr>
              <p:spPr>
                <a:xfrm flipH="1">
                  <a:off x="11574271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180"/>
                <p:cNvCxnSpPr/>
                <p:nvPr/>
              </p:nvCxnSpPr>
              <p:spPr>
                <a:xfrm flipH="1">
                  <a:off x="11746778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181"/>
                <p:cNvCxnSpPr/>
                <p:nvPr/>
              </p:nvCxnSpPr>
              <p:spPr>
                <a:xfrm flipH="1">
                  <a:off x="11919285" y="1631156"/>
                  <a:ext cx="272715" cy="2727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upo 62"/>
            <p:cNvGrpSpPr/>
            <p:nvPr/>
          </p:nvGrpSpPr>
          <p:grpSpPr>
            <a:xfrm>
              <a:off x="902434" y="2841729"/>
              <a:ext cx="2065579" cy="80210"/>
              <a:chOff x="882316" y="1575200"/>
              <a:chExt cx="26899282" cy="80210"/>
            </a:xfrm>
          </p:grpSpPr>
          <p:cxnSp>
            <p:nvCxnSpPr>
              <p:cNvPr id="92" name="Conector reto 63"/>
              <p:cNvCxnSpPr/>
              <p:nvPr/>
            </p:nvCxnSpPr>
            <p:spPr>
              <a:xfrm>
                <a:off x="882316" y="1575200"/>
                <a:ext cx="2689928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to 64"/>
              <p:cNvCxnSpPr/>
              <p:nvPr/>
            </p:nvCxnSpPr>
            <p:spPr>
              <a:xfrm>
                <a:off x="882316" y="1655410"/>
                <a:ext cx="2689928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Retângulo 56"/>
          <p:cNvSpPr/>
          <p:nvPr/>
        </p:nvSpPr>
        <p:spPr>
          <a:xfrm>
            <a:off x="887180" y="4568229"/>
            <a:ext cx="3466698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pt-BR" sz="1400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Ministro Eliseu Padilha</a:t>
            </a:r>
            <a:endParaRPr lang="pt-BR" sz="1400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95" name="Picture 3" descr="C:\Users\Rafael Braga\Dropbox\SAC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646" y="4605788"/>
            <a:ext cx="1789098" cy="3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31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6"/>
          <p:cNvSpPr/>
          <p:nvPr/>
        </p:nvSpPr>
        <p:spPr>
          <a:xfrm>
            <a:off x="64616" y="195486"/>
            <a:ext cx="8970249" cy="73866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LEI DO AERONAUTA</a:t>
            </a:r>
            <a:endParaRPr lang="pt-BR" sz="24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1" name="CaixaDeTexto 13"/>
          <p:cNvSpPr txBox="1">
            <a:spLocks noChangeArrowheads="1"/>
          </p:cNvSpPr>
          <p:nvPr/>
        </p:nvSpPr>
        <p:spPr bwMode="auto">
          <a:xfrm>
            <a:off x="3707904" y="1217097"/>
            <a:ext cx="468051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fontAlgn="base">
              <a:spcBef>
                <a:spcPct val="0"/>
              </a:spcBef>
              <a:spcAft>
                <a:spcPct val="0"/>
              </a:spcAft>
              <a:defRPr kumimoji="0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Rockwell" panose="02060603020205020403" pitchFamily="18" charset="0"/>
                <a:cs typeface="Arial" pitchFamily="34" charset="0"/>
              </a:defRPr>
            </a:lvl1pPr>
            <a:extLst/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Em abril  de 2015,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o Sindicato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acional dos Aeronautas - SNA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solicitou auxílio à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SAC/PR, para que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em ação conjunta com a ANAC,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intermediasse as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discussões entre ABEAR e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o próprio SNA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sobre o PL do Aeronauta.</a:t>
            </a:r>
            <a:endParaRPr lang="pt-BR" sz="1200" b="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41566"/>
              </p:ext>
            </p:extLst>
          </p:nvPr>
        </p:nvGraphicFramePr>
        <p:xfrm>
          <a:off x="755575" y="1285107"/>
          <a:ext cx="2376265" cy="33938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76265"/>
              </a:tblGrid>
              <a:tr h="344521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7 REUNIÕES REALIZADAS</a:t>
                      </a:r>
                      <a:endParaRPr lang="pt-BR" sz="16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28/04/2015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06/05/2015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13/05/2015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07/05/2015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20/05/2015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26/05/2015</a:t>
                      </a:r>
                      <a:endParaRPr lang="pt-BR" sz="1400" b="1" dirty="0" smtClean="0"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  <a:cs typeface="Arial" panose="020B0604020202020204" pitchFamily="34" charset="0"/>
                        </a:rPr>
                        <a:t>02/06/2015</a:t>
                      </a:r>
                      <a:endParaRPr lang="pt-BR" sz="1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aixaDeTexto 13"/>
          <p:cNvSpPr txBox="1">
            <a:spLocks noChangeArrowheads="1"/>
          </p:cNvSpPr>
          <p:nvPr/>
        </p:nvSpPr>
        <p:spPr bwMode="auto">
          <a:xfrm>
            <a:off x="3707904" y="2561556"/>
            <a:ext cx="468051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fontAlgn="base">
              <a:spcBef>
                <a:spcPct val="0"/>
              </a:spcBef>
              <a:spcAft>
                <a:spcPct val="0"/>
              </a:spcAft>
              <a:defRPr kumimoji="0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Rockwell" panose="02060603020205020403" pitchFamily="18" charset="0"/>
                <a:cs typeface="Arial" pitchFamily="34" charset="0"/>
              </a:defRPr>
            </a:lvl1pPr>
            <a:extLst/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A condução dos trabalhos foi pautada nos temas de </a:t>
            </a:r>
            <a:r>
              <a:rPr lang="pt-BR" dirty="0"/>
              <a:t>Gerenciamento da Fadiga Humana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e na </a:t>
            </a:r>
            <a:r>
              <a:rPr lang="pt-BR" dirty="0"/>
              <a:t>otimização do sistema de aviação civil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buscando sempre maximizar a </a:t>
            </a:r>
            <a:r>
              <a:rPr lang="pt-BR" dirty="0"/>
              <a:t>segurança operacional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t-BR" b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As discussões puramente de </a:t>
            </a:r>
            <a:r>
              <a:rPr lang="pt-BR" dirty="0"/>
              <a:t>caráter </a:t>
            </a:r>
            <a:r>
              <a:rPr lang="pt-BR" dirty="0" smtClean="0"/>
              <a:t>trabalhista não</a:t>
            </a:r>
            <a:r>
              <a:rPr lang="pt-BR" dirty="0" smtClean="0">
                <a:latin typeface="Arial" panose="020B0604020202020204" pitchFamily="34" charset="0"/>
              </a:rPr>
              <a:t>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foram objeto de </a:t>
            </a:r>
            <a:r>
              <a:rPr lang="pt-BR" dirty="0"/>
              <a:t>coordenação pela SAC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.</a:t>
            </a:r>
            <a:endParaRPr lang="pt-B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7530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6"/>
          <p:cNvSpPr/>
          <p:nvPr/>
        </p:nvSpPr>
        <p:spPr>
          <a:xfrm>
            <a:off x="64616" y="195486"/>
            <a:ext cx="8970249" cy="73866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LEI DO AERONAUTA</a:t>
            </a:r>
            <a:endParaRPr lang="pt-BR" sz="24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1" name="CaixaDeTexto 13"/>
          <p:cNvSpPr txBox="1">
            <a:spLocks noChangeArrowheads="1"/>
          </p:cNvSpPr>
          <p:nvPr/>
        </p:nvSpPr>
        <p:spPr bwMode="auto">
          <a:xfrm>
            <a:off x="467544" y="1080194"/>
            <a:ext cx="331523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fontAlgn="base">
              <a:spcBef>
                <a:spcPct val="0"/>
              </a:spcBef>
              <a:spcAft>
                <a:spcPct val="0"/>
              </a:spcAft>
              <a:defRPr kumimoji="0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Rockwell" panose="02060603020205020403" pitchFamily="18" charset="0"/>
                <a:cs typeface="Arial" pitchFamily="34" charset="0"/>
              </a:defRPr>
            </a:lvl1pPr>
            <a:extLst/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PL 8.255/14 tem o intuito de alterar a Lei nº 7.183, que há mais de </a:t>
            </a:r>
            <a:r>
              <a:rPr lang="pt-BR" dirty="0"/>
              <a:t>20 </a:t>
            </a:r>
            <a:r>
              <a:rPr lang="pt-BR" dirty="0" smtClean="0"/>
              <a:t>anos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, regula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o exercício da Profissão de Aeronauta.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t-BR" b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Por ter sido publicada em 1984 e com a </a:t>
            </a:r>
            <a:r>
              <a:rPr lang="pt-BR" dirty="0"/>
              <a:t>rápida evolução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do setor de aviação civil, esta lei está </a:t>
            </a:r>
            <a:r>
              <a:rPr lang="pt-BR" dirty="0"/>
              <a:t>desatualizada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 e acaba tratando situações diferentes de uma mesma forma, tornando </a:t>
            </a:r>
            <a:r>
              <a:rPr lang="pt-BR" dirty="0"/>
              <a:t>um entrave a otimização do setor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e não garantindo as melhores </a:t>
            </a:r>
            <a:r>
              <a:rPr lang="pt-BR" dirty="0"/>
              <a:t>condições de </a:t>
            </a:r>
            <a:r>
              <a:rPr lang="pt-BR" dirty="0" smtClean="0"/>
              <a:t>trabalho </a:t>
            </a:r>
            <a:r>
              <a:rPr lang="pt-BR" dirty="0"/>
              <a:t>e desempenho operacional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.</a:t>
            </a:r>
            <a:r>
              <a:rPr lang="pt-BR" dirty="0"/>
              <a:t> </a:t>
            </a:r>
          </a:p>
        </p:txBody>
      </p:sp>
      <p:grpSp>
        <p:nvGrpSpPr>
          <p:cNvPr id="6" name="Group 1"/>
          <p:cNvGrpSpPr/>
          <p:nvPr/>
        </p:nvGrpSpPr>
        <p:grpSpPr>
          <a:xfrm>
            <a:off x="4528875" y="1478657"/>
            <a:ext cx="3931564" cy="2821285"/>
            <a:chOff x="4850336" y="1235865"/>
            <a:chExt cx="2764407" cy="2821285"/>
          </a:xfrm>
        </p:grpSpPr>
        <p:sp>
          <p:nvSpPr>
            <p:cNvPr id="10" name="CaixaDeTexto 13"/>
            <p:cNvSpPr txBox="1">
              <a:spLocks noChangeArrowheads="1"/>
            </p:cNvSpPr>
            <p:nvPr/>
          </p:nvSpPr>
          <p:spPr bwMode="auto">
            <a:xfrm>
              <a:off x="4850336" y="1295377"/>
              <a:ext cx="101262" cy="261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>
                  <a:latin typeface="+mj-lt"/>
                </a:rPr>
                <a:t>•</a:t>
              </a: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>
                  <a:latin typeface="+mj-lt"/>
                </a:rPr>
                <a:t>•</a:t>
              </a: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>
                  <a:latin typeface="+mj-lt"/>
                </a:rPr>
                <a:t>•</a:t>
              </a:r>
              <a:endParaRPr lang="pt-BR" sz="800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sz="1400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>
                  <a:latin typeface="+mj-lt"/>
                </a:rPr>
                <a:t>•</a:t>
              </a: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>
                  <a:latin typeface="+mj-lt"/>
                </a:rPr>
                <a:t>•</a:t>
              </a:r>
              <a:br>
                <a:rPr lang="pt-BR" dirty="0" smtClean="0">
                  <a:latin typeface="+mj-lt"/>
                </a:rPr>
              </a:br>
              <a:endParaRPr lang="pt-BR" dirty="0" smtClean="0">
                <a:latin typeface="+mj-lt"/>
              </a:endParaRP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/>
                <a:t>	</a:t>
              </a:r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 lang="pt-BR" dirty="0"/>
            </a:p>
            <a:p>
              <a:pPr algn="r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pt-BR" dirty="0" smtClean="0"/>
                <a:t>•</a:t>
              </a:r>
              <a:endParaRPr lang="pt-BR" dirty="0"/>
            </a:p>
          </p:txBody>
        </p:sp>
        <p:sp>
          <p:nvSpPr>
            <p:cNvPr id="11" name="CaixaDeTexto 13"/>
            <p:cNvSpPr txBox="1">
              <a:spLocks noChangeArrowheads="1"/>
            </p:cNvSpPr>
            <p:nvPr/>
          </p:nvSpPr>
          <p:spPr bwMode="auto">
            <a:xfrm>
              <a:off x="5007561" y="1235865"/>
              <a:ext cx="2607182" cy="2821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Escala 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de serviço </a:t>
              </a:r>
              <a:r>
                <a:rPr lang="pt-BR" dirty="0"/>
                <a:t>semanal</a:t>
              </a:r>
            </a:p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>
                  <a:solidFill>
                    <a:schemeClr val="tx1"/>
                  </a:solidFill>
                  <a:latin typeface="+mn-lt"/>
                </a:rPr>
                <a:t>Jornada de trabalho – </a:t>
              </a:r>
              <a:r>
                <a:rPr lang="pt-BR" dirty="0"/>
                <a:t>rígida </a:t>
              </a:r>
              <a:endParaRPr lang="pt-BR" dirty="0" smtClean="0"/>
            </a:p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>
                  <a:solidFill>
                    <a:schemeClr val="tx1"/>
                  </a:solidFill>
                  <a:latin typeface="+mn-lt"/>
                </a:rPr>
                <a:t>Voos na 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Madrugada – </a:t>
              </a:r>
              <a:r>
                <a:rPr lang="pt-BR" dirty="0"/>
                <a:t>não há limitação de </a:t>
              </a:r>
              <a:r>
                <a:rPr lang="pt-BR" dirty="0" smtClean="0"/>
                <a:t>sequencia</a:t>
              </a:r>
            </a:p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>
                  <a:solidFill>
                    <a:schemeClr val="tx1"/>
                  </a:solidFill>
                  <a:latin typeface="+mn-lt"/>
                </a:rPr>
                <a:t>Tripulação composta – </a:t>
              </a:r>
              <a:r>
                <a:rPr lang="pt-BR" dirty="0" smtClean="0"/>
                <a:t>somente em voos internacionais </a:t>
              </a:r>
              <a:endParaRPr lang="pt-BR" dirty="0"/>
            </a:p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>
                  <a:solidFill>
                    <a:schemeClr val="tx1"/>
                  </a:solidFill>
                  <a:latin typeface="+mn-lt"/>
                </a:rPr>
                <a:t>Limites de voo e de pouso </a:t>
              </a:r>
              <a:r>
                <a:rPr lang="pt-BR" dirty="0"/>
                <a:t>mensal, trimestral e anual</a:t>
              </a:r>
            </a:p>
            <a:p>
              <a:pPr>
                <a:lnSpc>
                  <a:spcPts val="16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Folga periódica – um 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sábado </a:t>
              </a:r>
              <a:r>
                <a:rPr lang="pt-BR" dirty="0"/>
                <a:t>OU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 um domingo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.</a:t>
              </a:r>
              <a:endParaRPr lang="pt-BR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194185" y="1132991"/>
            <a:ext cx="4464496" cy="3456384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147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 txBox="1">
            <a:spLocks noChangeArrowheads="1"/>
          </p:cNvSpPr>
          <p:nvPr/>
        </p:nvSpPr>
        <p:spPr bwMode="auto">
          <a:xfrm>
            <a:off x="3995936" y="1635645"/>
            <a:ext cx="4896544" cy="31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3" rIns="91401" bIns="45703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180975" indent="-180975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</a:pPr>
            <a:r>
              <a:rPr lang="pt-BR" sz="1600" b="1" dirty="0">
                <a:solidFill>
                  <a:srgbClr val="00B0F0"/>
                </a:solidFill>
                <a:latin typeface="Rockwell" panose="02060603020205020403" pitchFamily="18" charset="0"/>
                <a:ea typeface="+mn-ea"/>
                <a:cs typeface="Arial" pitchFamily="34" charset="0"/>
              </a:rPr>
              <a:t>Conceitua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 tópicos necessários para a regulamentação </a:t>
            </a:r>
            <a:r>
              <a:rPr lang="pt-BR" sz="1600" dirty="0">
                <a:latin typeface="+mn-lt"/>
                <a:ea typeface="+mn-ea"/>
                <a:cs typeface="Arial" pitchFamily="34" charset="0"/>
              </a:rPr>
              <a:t>de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todos </a:t>
            </a:r>
            <a:r>
              <a:rPr lang="pt-BR" sz="1600" dirty="0">
                <a:latin typeface="+mn-lt"/>
                <a:ea typeface="+mn-ea"/>
                <a:cs typeface="Arial" pitchFamily="34" charset="0"/>
              </a:rPr>
              <a:t>os aeronautas</a:t>
            </a:r>
          </a:p>
          <a:p>
            <a:pPr marL="180975" indent="-180975">
              <a:lnSpc>
                <a:spcPct val="120000"/>
              </a:lnSpc>
              <a:spcBef>
                <a:spcPts val="1800"/>
              </a:spcBef>
              <a:buClr>
                <a:schemeClr val="accent1"/>
              </a:buClr>
              <a:buSzPct val="140000"/>
              <a:buFont typeface="Arial" pitchFamily="34" charset="0"/>
              <a:buChar char="•"/>
            </a:pPr>
            <a:r>
              <a:rPr lang="pt-BR" sz="1600" dirty="0">
                <a:latin typeface="+mn-lt"/>
                <a:ea typeface="+mn-ea"/>
                <a:cs typeface="Arial" pitchFamily="34" charset="0"/>
              </a:rPr>
              <a:t>Atualização da  legislação atual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com estímulo  à adoção de </a:t>
            </a:r>
            <a:r>
              <a:rPr lang="pt-BR" sz="1600" b="1" dirty="0">
                <a:solidFill>
                  <a:srgbClr val="00B0F0"/>
                </a:solidFill>
                <a:latin typeface="Rockwell" panose="02060603020205020403" pitchFamily="18" charset="0"/>
                <a:ea typeface="+mn-ea"/>
                <a:cs typeface="Arial" pitchFamily="34" charset="0"/>
              </a:rPr>
              <a:t>Sistema de Gerenciamento de Risco da Fadiga Humana </a:t>
            </a:r>
            <a:r>
              <a:rPr lang="pt-BR" sz="1600" b="1" dirty="0" smtClean="0">
                <a:solidFill>
                  <a:srgbClr val="00B0F0"/>
                </a:solidFill>
                <a:latin typeface="Rockwell" panose="02060603020205020403" pitchFamily="18" charset="0"/>
                <a:ea typeface="+mn-ea"/>
                <a:cs typeface="Arial" pitchFamily="34" charset="0"/>
              </a:rPr>
              <a:t>– SGRFH, </a:t>
            </a:r>
            <a:r>
              <a:rPr lang="pt-BR" sz="1600" dirty="0">
                <a:latin typeface="+mn-lt"/>
                <a:ea typeface="+mn-ea"/>
                <a:cs typeface="Arial" pitchFamily="34" charset="0"/>
              </a:rPr>
              <a:t>que permite uma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serie de </a:t>
            </a:r>
            <a:r>
              <a:rPr lang="pt-BR" sz="1600" dirty="0">
                <a:latin typeface="+mn-lt"/>
                <a:ea typeface="+mn-ea"/>
                <a:cs typeface="Arial" pitchFamily="34" charset="0"/>
              </a:rPr>
              <a:t>ações de acordo com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a </a:t>
            </a:r>
            <a:r>
              <a:rPr lang="pt-BR" sz="1600" dirty="0">
                <a:latin typeface="+mn-lt"/>
                <a:ea typeface="+mn-ea"/>
                <a:cs typeface="Arial" pitchFamily="34" charset="0"/>
              </a:rPr>
              <a:t>condição de </a:t>
            </a:r>
            <a:r>
              <a:rPr lang="pt-BR" sz="1600" dirty="0" smtClean="0">
                <a:latin typeface="+mn-lt"/>
                <a:ea typeface="+mn-ea"/>
                <a:cs typeface="Arial" pitchFamily="34" charset="0"/>
              </a:rPr>
              <a:t>trabalho</a:t>
            </a:r>
          </a:p>
          <a:p>
            <a:pPr marL="180975" indent="-180975">
              <a:lnSpc>
                <a:spcPct val="120000"/>
              </a:lnSpc>
              <a:spcBef>
                <a:spcPts val="1800"/>
              </a:spcBef>
              <a:buClr>
                <a:schemeClr val="accent1"/>
              </a:buClr>
              <a:buSzPct val="140000"/>
              <a:buFont typeface="Arial" pitchFamily="34" charset="0"/>
              <a:buChar char="•"/>
            </a:pPr>
            <a:r>
              <a:rPr lang="pt-BR" sz="1600" b="1" dirty="0">
                <a:solidFill>
                  <a:srgbClr val="00B0F0"/>
                </a:solidFill>
                <a:latin typeface="Rockwell" panose="02060603020205020403" pitchFamily="18" charset="0"/>
                <a:cs typeface="Arial" pitchFamily="34" charset="0"/>
              </a:rPr>
              <a:t>Mais Flexível, Mais Eficiente, Mais Seguro</a:t>
            </a:r>
          </a:p>
          <a:p>
            <a:pPr marL="180975" indent="-180975">
              <a:lnSpc>
                <a:spcPct val="120000"/>
              </a:lnSpc>
              <a:spcBef>
                <a:spcPts val="1800"/>
              </a:spcBef>
              <a:buClr>
                <a:schemeClr val="accent1"/>
              </a:buClr>
              <a:buSzPct val="140000"/>
              <a:buFont typeface="Arial" pitchFamily="34" charset="0"/>
              <a:buChar char="•"/>
            </a:pPr>
            <a:endParaRPr lang="pt-BR" sz="1600" dirty="0" smtClean="0"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13" y="1298574"/>
            <a:ext cx="3437139" cy="343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56"/>
          <p:cNvSpPr/>
          <p:nvPr/>
        </p:nvSpPr>
        <p:spPr>
          <a:xfrm>
            <a:off x="64616" y="195486"/>
            <a:ext cx="8970249" cy="73866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LEI DO AERONAUTA</a:t>
            </a:r>
            <a:endParaRPr lang="pt-BR" sz="24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45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fael Braga\Dropbox\SAC\malas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1413" y="1298574"/>
            <a:ext cx="3437139" cy="343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56"/>
          <p:cNvSpPr/>
          <p:nvPr/>
        </p:nvSpPr>
        <p:spPr>
          <a:xfrm>
            <a:off x="64616" y="226264"/>
            <a:ext cx="8970249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SISTEMA DE GERENCIAMENTO DE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RISCO </a:t>
            </a: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DA FADIGA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HUMANA</a:t>
            </a:r>
            <a:endParaRPr lang="pt-BR" sz="20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3707904" y="1858054"/>
            <a:ext cx="5260211" cy="2369880"/>
            <a:chOff x="4752925" y="1083318"/>
            <a:chExt cx="4289095" cy="2369880"/>
          </a:xfrm>
        </p:grpSpPr>
        <p:sp>
          <p:nvSpPr>
            <p:cNvPr id="21" name="CaixaDeTexto 13"/>
            <p:cNvSpPr txBox="1">
              <a:spLocks noChangeArrowheads="1"/>
            </p:cNvSpPr>
            <p:nvPr/>
          </p:nvSpPr>
          <p:spPr bwMode="auto">
            <a:xfrm>
              <a:off x="4752925" y="1083318"/>
              <a:ext cx="1217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endParaRPr lang="pt-BR" dirty="0" smtClean="0"/>
            </a:p>
          </p:txBody>
        </p:sp>
        <p:sp>
          <p:nvSpPr>
            <p:cNvPr id="22" name="CaixaDeTexto 13"/>
            <p:cNvSpPr txBox="1">
              <a:spLocks noChangeArrowheads="1"/>
            </p:cNvSpPr>
            <p:nvPr/>
          </p:nvSpPr>
          <p:spPr bwMode="auto">
            <a:xfrm>
              <a:off x="4956927" y="1083318"/>
              <a:ext cx="4085093" cy="236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>
                <a:spcBef>
                  <a:spcPts val="1200"/>
                </a:spcBef>
              </a:pPr>
              <a:r>
                <a:rPr lang="pt-BR" b="0" dirty="0">
                  <a:solidFill>
                    <a:schemeClr val="tx1"/>
                  </a:solidFill>
                  <a:latin typeface="+mj-lt"/>
                </a:rPr>
                <a:t>Processo orientado por </a:t>
              </a:r>
              <a:r>
                <a:rPr lang="pt-BR" dirty="0"/>
                <a:t>dados</a:t>
              </a:r>
              <a:r>
                <a:rPr lang="pt-BR" b="0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pt-BR" b="0" dirty="0" smtClean="0">
                  <a:solidFill>
                    <a:schemeClr val="tx1"/>
                  </a:solidFill>
                  <a:latin typeface="+mj-lt"/>
                </a:rPr>
                <a:t>que gerencia </a:t>
              </a:r>
              <a:r>
                <a:rPr lang="pt-BR" b="0" dirty="0">
                  <a:solidFill>
                    <a:schemeClr val="tx1"/>
                  </a:solidFill>
                  <a:latin typeface="+mj-lt"/>
                </a:rPr>
                <a:t>continuamente os </a:t>
              </a:r>
              <a:r>
                <a:rPr lang="pt-BR" dirty="0"/>
                <a:t>riscos à segurança operacional</a:t>
              </a:r>
              <a:r>
                <a:rPr lang="pt-BR" b="0" dirty="0">
                  <a:solidFill>
                    <a:schemeClr val="tx1"/>
                  </a:solidFill>
                  <a:latin typeface="+mj-lt"/>
                </a:rPr>
                <a:t> relacionados à fadiga, baseado  em </a:t>
              </a:r>
              <a:r>
                <a:rPr lang="pt-BR" dirty="0"/>
                <a:t>princípios científicos e conhecimento</a:t>
              </a:r>
              <a:r>
                <a:rPr lang="pt-BR" b="0" dirty="0">
                  <a:solidFill>
                    <a:schemeClr val="tx1"/>
                  </a:solidFill>
                  <a:latin typeface="+mj-lt"/>
                </a:rPr>
                <a:t>, garantindo </a:t>
              </a:r>
              <a:r>
                <a:rPr lang="pt-BR" b="0" dirty="0" smtClean="0">
                  <a:solidFill>
                    <a:schemeClr val="tx1"/>
                  </a:solidFill>
                  <a:latin typeface="+mj-lt"/>
                </a:rPr>
                <a:t>o </a:t>
              </a:r>
              <a:r>
                <a:rPr lang="pt-BR" b="0" dirty="0">
                  <a:solidFill>
                    <a:schemeClr val="tx1"/>
                  </a:solidFill>
                  <a:latin typeface="+mj-lt"/>
                </a:rPr>
                <a:t>estado de alerta do pessoal envolvido no desempenho </a:t>
              </a:r>
              <a:r>
                <a:rPr lang="pt-BR" b="0" dirty="0" smtClean="0">
                  <a:solidFill>
                    <a:schemeClr val="tx1"/>
                  </a:solidFill>
                  <a:latin typeface="+mj-lt"/>
                </a:rPr>
                <a:t>da função.</a:t>
              </a:r>
            </a:p>
            <a:p>
              <a:pPr>
                <a:spcBef>
                  <a:spcPts val="1200"/>
                </a:spcBef>
              </a:pPr>
              <a:endParaRPr lang="pt-BR" b="0" dirty="0" smtClean="0">
                <a:solidFill>
                  <a:schemeClr val="tx1"/>
                </a:solidFill>
                <a:latin typeface="+mj-lt"/>
              </a:endParaRPr>
            </a:p>
            <a:p>
              <a:pPr marL="0" lvl="1" indent="-190500" fontAlgn="base">
                <a:spcAft>
                  <a:spcPct val="0"/>
                </a:spcAft>
                <a:buClr>
                  <a:srgbClr val="75C5F0"/>
                </a:buClr>
                <a:buSzPct val="135000"/>
                <a:buFont typeface="Arial" pitchFamily="34" charset="0"/>
                <a:buChar char="•"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lang="pt-BR" sz="1600" dirty="0" smtClean="0">
                  <a:latin typeface="+mj-lt"/>
                  <a:cs typeface="Arial" pitchFamily="34" charset="0"/>
                </a:rPr>
                <a:t>Visa </a:t>
              </a:r>
              <a:r>
                <a:rPr lang="pt-BR" sz="1600" b="1" dirty="0" smtClean="0">
                  <a:solidFill>
                    <a:srgbClr val="00B0F0"/>
                  </a:solidFill>
                  <a:latin typeface="Rockwell" pitchFamily="18" charset="0"/>
                  <a:cs typeface="Arial" pitchFamily="34" charset="0"/>
                </a:rPr>
                <a:t>gerenciar </a:t>
              </a:r>
              <a:r>
                <a:rPr lang="pt-BR" sz="1600" b="1" dirty="0">
                  <a:solidFill>
                    <a:srgbClr val="00B0F0"/>
                  </a:solidFill>
                  <a:latin typeface="Rockwell" pitchFamily="18" charset="0"/>
                  <a:cs typeface="Arial" pitchFamily="34" charset="0"/>
                </a:rPr>
                <a:t>a fadiga</a:t>
              </a:r>
              <a:r>
                <a:rPr lang="pt-BR" sz="1600" b="1" dirty="0">
                  <a:latin typeface="Rockwell" pitchFamily="18" charset="0"/>
                  <a:cs typeface="Arial" pitchFamily="34" charset="0"/>
                </a:rPr>
                <a:t> </a:t>
              </a:r>
              <a:r>
                <a:rPr lang="pt-BR" sz="1600" dirty="0">
                  <a:latin typeface="+mj-lt"/>
                  <a:cs typeface="Arial" pitchFamily="34" charset="0"/>
                </a:rPr>
                <a:t>independentemente da </a:t>
              </a:r>
              <a:r>
                <a:rPr lang="pt-BR" sz="1600" dirty="0" smtClean="0">
                  <a:latin typeface="+mj-lt"/>
                  <a:cs typeface="Arial" pitchFamily="34" charset="0"/>
                </a:rPr>
                <a:t>causa</a:t>
              </a:r>
              <a:endParaRPr lang="pt-BR" sz="1600" dirty="0">
                <a:latin typeface="+mj-lt"/>
                <a:cs typeface="Arial" pitchFamily="34" charset="0"/>
              </a:endParaRPr>
            </a:p>
            <a:p>
              <a:pPr marL="0" lvl="1" indent="-190500" fontAlgn="base">
                <a:spcAft>
                  <a:spcPct val="0"/>
                </a:spcAft>
                <a:buClr>
                  <a:srgbClr val="75C5F0"/>
                </a:buClr>
                <a:buSzPct val="135000"/>
                <a:buFont typeface="Arial" pitchFamily="34" charset="0"/>
                <a:buChar char="•"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lang="pt-BR" sz="1600" dirty="0">
                <a:latin typeface="+mj-lt"/>
                <a:cs typeface="Arial" pitchFamily="34" charset="0"/>
              </a:endParaRPr>
            </a:p>
            <a:p>
              <a:pPr marL="0" lvl="1" indent="-190500" fontAlgn="base">
                <a:spcAft>
                  <a:spcPct val="0"/>
                </a:spcAft>
                <a:buClr>
                  <a:srgbClr val="75C5F0"/>
                </a:buClr>
                <a:buSzPct val="135000"/>
                <a:buFont typeface="Arial" pitchFamily="34" charset="0"/>
                <a:buChar char="•"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lang="pt-BR" sz="1600" b="1" dirty="0" smtClean="0">
                  <a:solidFill>
                    <a:srgbClr val="00B0F0"/>
                  </a:solidFill>
                  <a:latin typeface="Rockwell" pitchFamily="18" charset="0"/>
                  <a:cs typeface="Arial" pitchFamily="34" charset="0"/>
                </a:rPr>
                <a:t>Abordagem </a:t>
              </a:r>
              <a:r>
                <a:rPr lang="pt-BR" sz="1600" b="1" dirty="0">
                  <a:solidFill>
                    <a:srgbClr val="00B0F0"/>
                  </a:solidFill>
                  <a:latin typeface="Rockwell" pitchFamily="18" charset="0"/>
                  <a:cs typeface="Arial" pitchFamily="34" charset="0"/>
                </a:rPr>
                <a:t>sistemática</a:t>
              </a:r>
              <a:r>
                <a:rPr lang="pt-BR" sz="1600" dirty="0">
                  <a:latin typeface="+mj-lt"/>
                  <a:cs typeface="Arial" pitchFamily="34" charset="0"/>
                </a:rPr>
                <a:t>, </a:t>
              </a:r>
              <a:r>
                <a:rPr lang="pt-BR" sz="1600" dirty="0" smtClean="0">
                  <a:latin typeface="+mj-lt"/>
                  <a:cs typeface="Arial" pitchFamily="34" charset="0"/>
                </a:rPr>
                <a:t>organizacional</a:t>
              </a:r>
              <a:endParaRPr lang="pt-BR" sz="1600" dirty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24" name="CaixaDeTexto 7"/>
          <p:cNvSpPr txBox="1"/>
          <p:nvPr/>
        </p:nvSpPr>
        <p:spPr>
          <a:xfrm>
            <a:off x="3851920" y="1167320"/>
            <a:ext cx="4248472" cy="500066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>
              <a:spcAft>
                <a:spcPts val="450"/>
              </a:spcAft>
            </a:pPr>
            <a:r>
              <a:rPr lang="pt-BR" sz="28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 que é?</a:t>
            </a:r>
          </a:p>
        </p:txBody>
      </p:sp>
      <p:sp>
        <p:nvSpPr>
          <p:cNvPr id="25" name="CaixaDeTexto 8"/>
          <p:cNvSpPr txBox="1"/>
          <p:nvPr/>
        </p:nvSpPr>
        <p:spPr>
          <a:xfrm>
            <a:off x="645163" y="1191326"/>
            <a:ext cx="2990733" cy="2100504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14099" algn="r">
              <a:spcAft>
                <a:spcPts val="450"/>
              </a:spcAft>
            </a:pPr>
            <a:r>
              <a:rPr lang="pt-BR" sz="13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748625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fael Braga\Dropbox\SAC\malas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1413" y="1298574"/>
            <a:ext cx="3437139" cy="343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56"/>
          <p:cNvSpPr/>
          <p:nvPr/>
        </p:nvSpPr>
        <p:spPr>
          <a:xfrm>
            <a:off x="64616" y="226264"/>
            <a:ext cx="8970249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SISTEMA DE GERENCIAMENTO DE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RISCO </a:t>
            </a: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DA FADIGA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HUMANA</a:t>
            </a:r>
            <a:endParaRPr lang="pt-BR" sz="20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3899753" y="2139702"/>
            <a:ext cx="4920719" cy="2664296"/>
            <a:chOff x="4766982" y="1051835"/>
            <a:chExt cx="4012279" cy="2664296"/>
          </a:xfrm>
        </p:grpSpPr>
        <p:sp>
          <p:nvSpPr>
            <p:cNvPr id="21" name="CaixaDeTexto 13"/>
            <p:cNvSpPr txBox="1">
              <a:spLocks noChangeArrowheads="1"/>
            </p:cNvSpPr>
            <p:nvPr/>
          </p:nvSpPr>
          <p:spPr bwMode="auto">
            <a:xfrm>
              <a:off x="4766982" y="1134894"/>
              <a:ext cx="1217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endParaRPr lang="pt-BR" dirty="0" smtClean="0"/>
            </a:p>
          </p:txBody>
        </p:sp>
        <p:sp>
          <p:nvSpPr>
            <p:cNvPr id="22" name="CaixaDeTexto 13"/>
            <p:cNvSpPr txBox="1">
              <a:spLocks noChangeArrowheads="1"/>
            </p:cNvSpPr>
            <p:nvPr/>
          </p:nvSpPr>
          <p:spPr bwMode="auto">
            <a:xfrm>
              <a:off x="4956927" y="1051835"/>
              <a:ext cx="3822334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>
                <a:spcBef>
                  <a:spcPts val="1200"/>
                </a:spcBef>
              </a:pP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Autoridades de aviação Civil</a:t>
              </a:r>
              <a:r>
                <a:rPr lang="pt-BR" dirty="0"/>
                <a:t> Europeia 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(EASA), </a:t>
              </a:r>
              <a:r>
                <a:rPr lang="pt-BR" dirty="0"/>
                <a:t>Australiana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 (CASA) e  </a:t>
              </a:r>
              <a:r>
                <a:rPr lang="pt-BR" dirty="0"/>
                <a:t>Americana 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(FAA) já possuem SGRFH implementados </a:t>
              </a:r>
            </a:p>
            <a:p>
              <a:pPr>
                <a:spcBef>
                  <a:spcPts val="1200"/>
                </a:spcBef>
              </a:pPr>
              <a:endParaRPr lang="pt-BR" b="0" dirty="0" smtClean="0">
                <a:solidFill>
                  <a:schemeClr val="tx1"/>
                </a:solidFill>
                <a:latin typeface="+mn-lt"/>
              </a:endParaRPr>
            </a:p>
            <a:p>
              <a:pPr>
                <a:spcBef>
                  <a:spcPts val="1200"/>
                </a:spcBef>
              </a:pPr>
              <a:r>
                <a:rPr lang="pt-BR" dirty="0"/>
                <a:t>Empresas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 com </a:t>
              </a:r>
              <a:r>
                <a:rPr lang="pt-BR" dirty="0" smtClean="0"/>
                <a:t>SGRFH autorizados 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no FAA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:</a:t>
              </a:r>
            </a:p>
            <a:p>
              <a:pPr marL="360000">
                <a:spcBef>
                  <a:spcPts val="1200"/>
                </a:spcBef>
              </a:pPr>
              <a:r>
                <a:rPr lang="pt-BR" dirty="0" smtClean="0">
                  <a:solidFill>
                    <a:schemeClr val="tx1"/>
                  </a:solidFill>
                  <a:latin typeface="+mn-lt"/>
                </a:rPr>
                <a:t>FEDEX</a:t>
              </a:r>
            </a:p>
            <a:p>
              <a:pPr marL="360000">
                <a:spcBef>
                  <a:spcPts val="1200"/>
                </a:spcBef>
              </a:pPr>
              <a:r>
                <a:rPr lang="pt-BR" dirty="0" smtClean="0">
                  <a:solidFill>
                    <a:schemeClr val="tx1"/>
                  </a:solidFill>
                  <a:latin typeface="+mn-lt"/>
                </a:rPr>
                <a:t>Delta</a:t>
              </a:r>
              <a:endParaRPr lang="pt-BR" b="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CaixaDeTexto 13"/>
            <p:cNvSpPr txBox="1">
              <a:spLocks noChangeArrowheads="1"/>
            </p:cNvSpPr>
            <p:nvPr/>
          </p:nvSpPr>
          <p:spPr bwMode="auto">
            <a:xfrm>
              <a:off x="5088650" y="2669691"/>
              <a:ext cx="102513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endParaRPr lang="pt-BR" dirty="0"/>
            </a:p>
          </p:txBody>
        </p:sp>
      </p:grpSp>
      <p:sp>
        <p:nvSpPr>
          <p:cNvPr id="24" name="CaixaDeTexto 7"/>
          <p:cNvSpPr txBox="1"/>
          <p:nvPr/>
        </p:nvSpPr>
        <p:spPr>
          <a:xfrm>
            <a:off x="3885502" y="1347614"/>
            <a:ext cx="4920719" cy="500066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>
              <a:spcAft>
                <a:spcPts val="450"/>
              </a:spcAft>
            </a:pPr>
            <a:r>
              <a:rPr lang="pt-BR" sz="28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Onde já foi disciplinado?</a:t>
            </a:r>
          </a:p>
        </p:txBody>
      </p:sp>
      <p:sp>
        <p:nvSpPr>
          <p:cNvPr id="25" name="CaixaDeTexto 8"/>
          <p:cNvSpPr txBox="1"/>
          <p:nvPr/>
        </p:nvSpPr>
        <p:spPr>
          <a:xfrm>
            <a:off x="645163" y="1191326"/>
            <a:ext cx="2990733" cy="2100504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14099" algn="r">
              <a:spcAft>
                <a:spcPts val="450"/>
              </a:spcAft>
            </a:pPr>
            <a:r>
              <a:rPr lang="pt-BR" sz="13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605145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fael Braga\Dropbox\SAC\malas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1413" y="1298574"/>
            <a:ext cx="3437139" cy="343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56"/>
          <p:cNvSpPr/>
          <p:nvPr/>
        </p:nvSpPr>
        <p:spPr>
          <a:xfrm>
            <a:off x="64616" y="226264"/>
            <a:ext cx="8970249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SISTEMA DE GERENCIAMENTO DE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RISCO </a:t>
            </a:r>
            <a:r>
              <a:rPr lang="pt-BR" sz="2000" b="1" dirty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DA FADIGA </a:t>
            </a:r>
            <a:r>
              <a:rPr lang="pt-BR" sz="20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HUMANA</a:t>
            </a:r>
            <a:endParaRPr lang="pt-BR" sz="20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4114145" y="2067694"/>
            <a:ext cx="4920720" cy="2431435"/>
            <a:chOff x="4766981" y="1131590"/>
            <a:chExt cx="4012280" cy="2431435"/>
          </a:xfrm>
        </p:grpSpPr>
        <p:sp>
          <p:nvSpPr>
            <p:cNvPr id="21" name="CaixaDeTexto 13"/>
            <p:cNvSpPr txBox="1">
              <a:spLocks noChangeArrowheads="1"/>
            </p:cNvSpPr>
            <p:nvPr/>
          </p:nvSpPr>
          <p:spPr bwMode="auto">
            <a:xfrm>
              <a:off x="4766981" y="1134894"/>
              <a:ext cx="138858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endParaRPr lang="pt-BR" dirty="0" smtClean="0"/>
            </a:p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</p:txBody>
        </p:sp>
        <p:sp>
          <p:nvSpPr>
            <p:cNvPr id="22" name="CaixaDeTexto 13"/>
            <p:cNvSpPr txBox="1">
              <a:spLocks noChangeArrowheads="1"/>
            </p:cNvSpPr>
            <p:nvPr/>
          </p:nvSpPr>
          <p:spPr bwMode="auto">
            <a:xfrm>
              <a:off x="4956927" y="1131590"/>
              <a:ext cx="3822334" cy="2431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>
                <a:spcBef>
                  <a:spcPts val="1200"/>
                </a:spcBef>
              </a:pPr>
              <a:r>
                <a:rPr lang="pt-BR" sz="1800" b="0" dirty="0">
                  <a:solidFill>
                    <a:schemeClr val="tx1"/>
                  </a:solidFill>
                  <a:latin typeface="+mn-lt"/>
                  <a:cs typeface="+mn-cs"/>
                </a:rPr>
                <a:t>Melhores </a:t>
              </a:r>
              <a:r>
                <a:rPr lang="pt-BR" dirty="0"/>
                <a:t>condições de trabalho </a:t>
              </a:r>
              <a:r>
                <a:rPr lang="pt-BR" sz="1800" b="0" dirty="0">
                  <a:solidFill>
                    <a:schemeClr val="tx1"/>
                  </a:solidFill>
                  <a:latin typeface="+mn-lt"/>
                  <a:cs typeface="+mn-cs"/>
                </a:rPr>
                <a:t>e melhor </a:t>
              </a:r>
              <a:r>
                <a:rPr lang="pt-BR" dirty="0"/>
                <a:t>desempenho operacional </a:t>
              </a:r>
              <a:endParaRPr lang="pt-BR" dirty="0" smtClean="0"/>
            </a:p>
            <a:p>
              <a:pPr>
                <a:spcBef>
                  <a:spcPts val="1200"/>
                </a:spcBef>
              </a:pPr>
              <a:r>
                <a:rPr lang="pt-BR" sz="1800" b="0" dirty="0">
                  <a:solidFill>
                    <a:schemeClr val="tx1"/>
                  </a:solidFill>
                  <a:latin typeface="+mn-lt"/>
                  <a:cs typeface="+mn-cs"/>
                </a:rPr>
                <a:t>Adequação das regras </a:t>
              </a:r>
              <a:r>
                <a:rPr lang="pt-BR" dirty="0" smtClean="0"/>
                <a:t>às condições reais </a:t>
              </a:r>
              <a:r>
                <a:rPr lang="pt-BR" sz="1800" b="0" dirty="0">
                  <a:solidFill>
                    <a:schemeClr val="tx1"/>
                  </a:solidFill>
                  <a:latin typeface="+mn-lt"/>
                  <a:cs typeface="+mn-cs"/>
                </a:rPr>
                <a:t>de</a:t>
              </a:r>
              <a:r>
                <a:rPr lang="pt-BR" sz="18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pt-BR" sz="1800" b="0" dirty="0">
                  <a:solidFill>
                    <a:schemeClr val="tx1"/>
                  </a:solidFill>
                  <a:latin typeface="+mn-lt"/>
                  <a:cs typeface="+mn-cs"/>
                </a:rPr>
                <a:t>cada </a:t>
              </a:r>
              <a:r>
                <a:rPr lang="pt-BR" sz="1800" b="0" dirty="0" smtClean="0">
                  <a:solidFill>
                    <a:schemeClr val="tx1"/>
                  </a:solidFill>
                  <a:latin typeface="+mn-lt"/>
                  <a:cs typeface="+mn-cs"/>
                </a:rPr>
                <a:t>companhia aérea</a:t>
              </a:r>
              <a:endParaRPr lang="pt-BR" b="0" dirty="0"/>
            </a:p>
            <a:p>
              <a:pPr marL="360000">
                <a:spcBef>
                  <a:spcPts val="1200"/>
                </a:spcBef>
              </a:pPr>
              <a:r>
                <a:rPr lang="pt-BR" dirty="0" smtClean="0">
                  <a:solidFill>
                    <a:schemeClr val="tx1"/>
                  </a:solidFill>
                </a:rPr>
                <a:t> </a:t>
              </a:r>
              <a:r>
                <a:rPr lang="pt-BR" b="0" dirty="0" smtClean="0">
                  <a:solidFill>
                    <a:schemeClr val="tx1"/>
                  </a:solidFill>
                  <a:latin typeface="+mn-lt"/>
                </a:rPr>
                <a:t>Mais</a:t>
              </a:r>
              <a:r>
                <a:rPr lang="pt-BR" dirty="0" smtClean="0"/>
                <a:t> Flexível</a:t>
              </a:r>
            </a:p>
            <a:p>
              <a:pPr marL="360000">
                <a:spcBef>
                  <a:spcPts val="1200"/>
                </a:spcBef>
              </a:pPr>
              <a:r>
                <a:rPr lang="pt-BR" dirty="0" smtClean="0"/>
                <a:t> 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Mais</a:t>
              </a:r>
              <a:r>
                <a:rPr lang="pt-BR" dirty="0" smtClean="0"/>
                <a:t> Eficiente</a:t>
              </a:r>
            </a:p>
            <a:p>
              <a:pPr marL="360000">
                <a:spcBef>
                  <a:spcPts val="1200"/>
                </a:spcBef>
              </a:pPr>
              <a:r>
                <a:rPr lang="pt-BR" dirty="0" smtClean="0"/>
                <a:t> </a:t>
              </a:r>
              <a:r>
                <a:rPr lang="pt-BR" b="0" dirty="0">
                  <a:solidFill>
                    <a:schemeClr val="tx1"/>
                  </a:solidFill>
                  <a:latin typeface="+mn-lt"/>
                </a:rPr>
                <a:t>Mais</a:t>
              </a:r>
              <a:r>
                <a:rPr lang="pt-BR" dirty="0"/>
                <a:t> </a:t>
              </a:r>
              <a:r>
                <a:rPr lang="pt-BR" dirty="0" smtClean="0"/>
                <a:t>Seguro</a:t>
              </a:r>
              <a:endParaRPr lang="pt-BR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CaixaDeTexto 13"/>
            <p:cNvSpPr txBox="1">
              <a:spLocks noChangeArrowheads="1"/>
            </p:cNvSpPr>
            <p:nvPr/>
          </p:nvSpPr>
          <p:spPr bwMode="auto">
            <a:xfrm>
              <a:off x="5122159" y="2454773"/>
              <a:ext cx="121716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lvl="0" fontAlgn="base">
                <a:spcBef>
                  <a:spcPct val="0"/>
                </a:spcBef>
                <a:spcAft>
                  <a:spcPct val="0"/>
                </a:spcAft>
                <a:defRPr kumimoji="0" sz="1600" b="1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Rockwell" panose="02060603020205020403" pitchFamily="18" charset="0"/>
                  <a:cs typeface="Arial" pitchFamily="34" charset="0"/>
                </a:defRPr>
              </a:lvl1pPr>
              <a:extLst/>
            </a:lstStyle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</a:p>
            <a:p>
              <a:pPr algn="r">
                <a:spcBef>
                  <a:spcPts val="1200"/>
                </a:spcBef>
              </a:pPr>
              <a:r>
                <a:rPr lang="pt-BR" dirty="0" smtClean="0"/>
                <a:t>•</a:t>
              </a:r>
              <a:endParaRPr lang="pt-BR" dirty="0"/>
            </a:p>
          </p:txBody>
        </p:sp>
      </p:grpSp>
      <p:sp>
        <p:nvSpPr>
          <p:cNvPr id="24" name="CaixaDeTexto 7"/>
          <p:cNvSpPr txBox="1"/>
          <p:nvPr/>
        </p:nvSpPr>
        <p:spPr>
          <a:xfrm>
            <a:off x="3995936" y="1347614"/>
            <a:ext cx="4248472" cy="500066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>
              <a:spcAft>
                <a:spcPts val="450"/>
              </a:spcAft>
            </a:pPr>
            <a:r>
              <a:rPr lang="pt-BR" sz="28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Ganhos?</a:t>
            </a:r>
          </a:p>
        </p:txBody>
      </p:sp>
      <p:sp>
        <p:nvSpPr>
          <p:cNvPr id="25" name="CaixaDeTexto 8"/>
          <p:cNvSpPr txBox="1"/>
          <p:nvPr/>
        </p:nvSpPr>
        <p:spPr>
          <a:xfrm>
            <a:off x="645163" y="1191326"/>
            <a:ext cx="2990733" cy="2100504"/>
          </a:xfrm>
          <a:prstGeom prst="rect">
            <a:avLst/>
          </a:prstGeom>
          <a:noFill/>
        </p:spPr>
        <p:txBody>
          <a:bodyPr wrap="square" lIns="68512" tIns="34255" rIns="68512" bIns="34255" rtlCol="0">
            <a:spAutoFit/>
          </a:bodyPr>
          <a:lstStyle>
            <a:defPPr>
              <a:defRPr lang="pt-BR"/>
            </a:defPPr>
            <a:lvl1pPr algn="just" eaLnBrk="0" fontAlgn="base" hangingPunct="0">
              <a:spcAft>
                <a:spcPts val="2400"/>
              </a:spcAft>
              <a:buClr>
                <a:srgbClr val="002060"/>
              </a:buClr>
              <a:buSzPct val="85000"/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14099" algn="r">
              <a:spcAft>
                <a:spcPts val="450"/>
              </a:spcAft>
            </a:pPr>
            <a:r>
              <a:rPr lang="pt-BR" sz="13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3389159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6"/>
          <p:cNvSpPr/>
          <p:nvPr/>
        </p:nvSpPr>
        <p:spPr>
          <a:xfrm>
            <a:off x="64616" y="195486"/>
            <a:ext cx="8970249" cy="73866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P.L. 8255/2014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LEI DO AERONAUTA</a:t>
            </a:r>
            <a:endParaRPr lang="pt-BR" sz="24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3"/>
          <p:cNvSpPr txBox="1">
            <a:spLocks noChangeArrowheads="1"/>
          </p:cNvSpPr>
          <p:nvPr/>
        </p:nvSpPr>
        <p:spPr bwMode="auto">
          <a:xfrm>
            <a:off x="2650044" y="1187023"/>
            <a:ext cx="6120680" cy="32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fontAlgn="base">
              <a:spcBef>
                <a:spcPct val="0"/>
              </a:spcBef>
              <a:spcAft>
                <a:spcPct val="0"/>
              </a:spcAft>
              <a:defRPr kumimoji="0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Rockwell" panose="02060603020205020403" pitchFamily="18" charset="0"/>
                <a:cs typeface="Arial" pitchFamily="34" charset="0"/>
              </a:defRPr>
            </a:lvl1pPr>
            <a:extLst/>
          </a:lstStyle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Escala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de serviço </a:t>
            </a:r>
            <a:r>
              <a:rPr lang="pt-BR" dirty="0" smtClean="0"/>
              <a:t>Mensal </a:t>
            </a:r>
            <a:endParaRPr lang="pt-BR" dirty="0"/>
          </a:p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Tripulação composta – amplia a utilização </a:t>
            </a:r>
            <a:r>
              <a:rPr lang="pt-BR" dirty="0"/>
              <a:t>para voos domésticos</a:t>
            </a:r>
          </a:p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Jornada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de trabalho –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 pode ser </a:t>
            </a:r>
            <a:r>
              <a:rPr lang="pt-BR" dirty="0" smtClean="0"/>
              <a:t>Flexível conforme SGRFH </a:t>
            </a:r>
          </a:p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>
                <a:solidFill>
                  <a:schemeClr val="tx1"/>
                </a:solidFill>
                <a:latin typeface="+mn-lt"/>
              </a:rPr>
              <a:t>Voos na Madrugada– limitados a</a:t>
            </a:r>
            <a:r>
              <a:rPr lang="pt-BR" dirty="0" smtClean="0"/>
              <a:t> 2 noites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consecutivas</a:t>
            </a:r>
          </a:p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Limites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de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horas de voo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e de pouso </a:t>
            </a:r>
            <a:r>
              <a:rPr lang="pt-BR" dirty="0" smtClean="0"/>
              <a:t>mensal e anual </a:t>
            </a:r>
            <a:r>
              <a:rPr lang="pt-BR" b="0" dirty="0">
                <a:solidFill>
                  <a:schemeClr val="tx1"/>
                </a:solidFill>
                <a:latin typeface="+mn-lt"/>
              </a:rPr>
              <a:t>(excluído o limite trimestral)</a:t>
            </a:r>
          </a:p>
          <a:p>
            <a:pPr marL="285750" indent="-285750">
              <a:lnSpc>
                <a:spcPts val="1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Folga periódica</a:t>
            </a:r>
          </a:p>
          <a:p>
            <a:pPr marL="742950" lvl="1" indent="-285750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b="0" dirty="0" smtClean="0">
                <a:solidFill>
                  <a:schemeClr val="tx1"/>
                </a:solidFill>
              </a:rPr>
              <a:t>Período </a:t>
            </a:r>
            <a:r>
              <a:rPr lang="pt-BR" sz="1600" b="0" dirty="0">
                <a:solidFill>
                  <a:schemeClr val="tx1"/>
                </a:solidFill>
              </a:rPr>
              <a:t>de folga inclui um sábado </a:t>
            </a:r>
            <a:r>
              <a:rPr lang="pt-BR" sz="1600" b="1" dirty="0" smtClean="0">
                <a:solidFill>
                  <a:srgbClr val="00B0F0"/>
                </a:solidFill>
                <a:latin typeface="Rockwell" panose="02060603020205020403" pitchFamily="18" charset="0"/>
                <a:cs typeface="Arial" pitchFamily="34" charset="0"/>
              </a:rPr>
              <a:t>e</a:t>
            </a:r>
            <a:r>
              <a:rPr lang="pt-BR" sz="1600" b="0" dirty="0" smtClean="0">
                <a:solidFill>
                  <a:schemeClr val="tx1"/>
                </a:solidFill>
              </a:rPr>
              <a:t> </a:t>
            </a:r>
            <a:r>
              <a:rPr lang="pt-BR" sz="1600" b="0" dirty="0">
                <a:solidFill>
                  <a:schemeClr val="tx1"/>
                </a:solidFill>
              </a:rPr>
              <a:t>um </a:t>
            </a:r>
            <a:r>
              <a:rPr lang="pt-BR" sz="1600" b="0" dirty="0" smtClean="0">
                <a:solidFill>
                  <a:schemeClr val="tx1"/>
                </a:solidFill>
              </a:rPr>
              <a:t>domingo; </a:t>
            </a:r>
          </a:p>
          <a:p>
            <a:pPr marL="742950" lvl="1" indent="-285750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b="1" dirty="0">
                <a:solidFill>
                  <a:srgbClr val="00B0F0"/>
                </a:solidFill>
                <a:latin typeface="Rockwell" panose="02060603020205020403" pitchFamily="18" charset="0"/>
                <a:cs typeface="Arial" pitchFamily="34" charset="0"/>
              </a:rPr>
              <a:t>Maior numero </a:t>
            </a:r>
            <a:r>
              <a:rPr lang="pt-BR" sz="1600" b="0" dirty="0" smtClean="0">
                <a:solidFill>
                  <a:schemeClr val="tx1"/>
                </a:solidFill>
              </a:rPr>
              <a:t>de folgas mensais;</a:t>
            </a:r>
          </a:p>
          <a:p>
            <a:pPr marL="742950" lvl="1" indent="-285750">
              <a:lnSpc>
                <a:spcPts val="16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dirty="0" smtClean="0"/>
              <a:t>Limitação de </a:t>
            </a:r>
            <a:r>
              <a:rPr lang="pt-BR" sz="1600" b="1" dirty="0">
                <a:solidFill>
                  <a:srgbClr val="00B0F0"/>
                </a:solidFill>
                <a:latin typeface="Rockwell" panose="02060603020205020403" pitchFamily="18" charset="0"/>
                <a:cs typeface="Arial" pitchFamily="34" charset="0"/>
              </a:rPr>
              <a:t>folgas </a:t>
            </a:r>
            <a:r>
              <a:rPr lang="pt-BR" sz="1600" b="1" dirty="0" smtClean="0">
                <a:solidFill>
                  <a:srgbClr val="00B0F0"/>
                </a:solidFill>
                <a:latin typeface="Rockwell" panose="02060603020205020403" pitchFamily="18" charset="0"/>
                <a:cs typeface="Arial" pitchFamily="34" charset="0"/>
              </a:rPr>
              <a:t>simples.</a:t>
            </a:r>
            <a:endParaRPr lang="pt-BR" sz="1600" b="1" dirty="0">
              <a:solidFill>
                <a:srgbClr val="00B0F0"/>
              </a:solidFill>
              <a:latin typeface="Rockwell" panose="02060603020205020403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5776" y="1059582"/>
            <a:ext cx="6214948" cy="3600400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13"/>
          <p:cNvSpPr txBox="1">
            <a:spLocks noChangeArrowheads="1"/>
          </p:cNvSpPr>
          <p:nvPr/>
        </p:nvSpPr>
        <p:spPr bwMode="auto">
          <a:xfrm>
            <a:off x="107504" y="940539"/>
            <a:ext cx="232913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fontAlgn="base">
              <a:spcBef>
                <a:spcPct val="0"/>
              </a:spcBef>
              <a:spcAft>
                <a:spcPct val="0"/>
              </a:spcAft>
              <a:defRPr kumimoji="0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Rockwell" panose="02060603020205020403" pitchFamily="18" charset="0"/>
                <a:cs typeface="Arial" pitchFamily="34" charset="0"/>
              </a:defRPr>
            </a:lvl1pPr>
            <a:extLst/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tx1"/>
                </a:solidFill>
                <a:latin typeface="+mn-lt"/>
              </a:rPr>
              <a:t>O PL traz </a:t>
            </a:r>
            <a:r>
              <a:rPr lang="pt-BR" dirty="0" smtClean="0"/>
              <a:t>estímulos </a:t>
            </a:r>
            <a:r>
              <a:rPr lang="pt-BR" dirty="0"/>
              <a:t>e benefícios </a:t>
            </a:r>
            <a:r>
              <a:rPr lang="pt-BR" b="0" dirty="0" smtClean="0">
                <a:solidFill>
                  <a:schemeClr val="tx1"/>
                </a:solidFill>
                <a:latin typeface="+mn-lt"/>
              </a:rPr>
              <a:t>para que as empresas aéreas implementem um </a:t>
            </a:r>
            <a:r>
              <a:rPr lang="pt-BR" dirty="0"/>
              <a:t>Sistema de Gerenciamento de Risco da Fadiga </a:t>
            </a:r>
            <a:r>
              <a:rPr lang="pt-BR" dirty="0" smtClean="0"/>
              <a:t>Humana</a:t>
            </a:r>
            <a:endParaRPr lang="pt-BR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92203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6"/>
          <p:cNvSpPr/>
          <p:nvPr/>
        </p:nvSpPr>
        <p:spPr>
          <a:xfrm>
            <a:off x="64616" y="195486"/>
            <a:ext cx="8970249" cy="73866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206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COMPARATIVO –</a:t>
            </a:r>
            <a:endParaRPr lang="en-US" b="1" dirty="0" smtClean="0">
              <a:solidFill>
                <a:srgbClr val="00206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Rockwell" panose="02060603020205020403" pitchFamily="18" charset="0"/>
                <a:ea typeface="Segoe UI" panose="020B0502040204020203" pitchFamily="34" charset="0"/>
                <a:cs typeface="Arial" panose="020B0604020202020204" pitchFamily="34" charset="0"/>
              </a:rPr>
              <a:t>ALTERAÇÕES EXEMPLOS</a:t>
            </a:r>
            <a:endParaRPr lang="pt-BR" sz="2400" b="1" dirty="0">
              <a:solidFill>
                <a:srgbClr val="00B0F0"/>
              </a:solidFill>
              <a:latin typeface="Rockwell" panose="02060603020205020403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54775"/>
              </p:ext>
            </p:extLst>
          </p:nvPr>
        </p:nvGraphicFramePr>
        <p:xfrm>
          <a:off x="251520" y="903941"/>
          <a:ext cx="8640959" cy="404790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522908"/>
                <a:gridCol w="2013595"/>
                <a:gridCol w="4104456"/>
              </a:tblGrid>
              <a:tr h="3294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Principais pontos</a:t>
                      </a:r>
                      <a:endParaRPr lang="pt-BR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 7.183/1984</a:t>
                      </a:r>
                      <a:endParaRPr lang="pt-BR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 8.255/14</a:t>
                      </a:r>
                      <a:endParaRPr lang="pt-BR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84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contratual</a:t>
                      </a:r>
                      <a:endParaRPr lang="pt-BR" sz="1200" dirty="0" smtClean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tem conceito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Conceitua 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Escala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serviço</a:t>
                      </a:r>
                      <a:endParaRPr lang="pt-BR" sz="1200" dirty="0" smtClean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Semanal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Limites da Jornada de Trabalho</a:t>
                      </a:r>
                      <a:endParaRPr lang="pt-B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Rígida 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Diferenciada </a:t>
                      </a:r>
                    </a:p>
                    <a:p>
                      <a:pPr algn="ctr"/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Flexível de acordo com as condições </a:t>
                      </a:r>
                      <a:b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trabalho - SGRFH</a:t>
                      </a:r>
                      <a:endParaRPr lang="pt-BR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Limites de voo e de pouso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Mensal, trimestral </a:t>
                      </a:r>
                      <a:b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 anual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e Anual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Flexível de acordo com as condições </a:t>
                      </a:r>
                      <a:b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trabalho – SGRFH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Folga periódica </a:t>
                      </a:r>
                      <a:endParaRPr lang="pt-B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folgas rígido 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Maior número de folgas</a:t>
                      </a:r>
                    </a:p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Pelo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menos 2 folgas consecutivas -  </a:t>
                      </a:r>
                      <a:b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 e um domingo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</a:t>
                      </a:r>
                      <a:endParaRPr lang="pt-B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 percorrido 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Horas de voo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Madrugadas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 limitação de noites consecutivas </a:t>
                      </a:r>
                      <a:endParaRPr lang="pt-BR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Limitado a 2 noites consecutivas</a:t>
                      </a:r>
                      <a:endParaRPr lang="pt-BR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44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Tripulação composta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Somente voos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internacionais 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 a utilização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 voos domésticos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20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697</Words>
  <Application>Microsoft Office PowerPoint</Application>
  <PresentationFormat>Apresentação na tela (16:9)</PresentationFormat>
  <Paragraphs>137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Rockwell</vt:lpstr>
      <vt:lpstr>Segoe UI</vt:lpstr>
      <vt:lpstr>Wingdings</vt:lpstr>
      <vt:lpstr>Wingdings 2</vt:lpstr>
      <vt:lpstr>Widescreen Presentation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2015-06-25T16:05:44Z</dcterms:created>
  <dcterms:modified xsi:type="dcterms:W3CDTF">2015-07-06T19:18:38Z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