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  <p:sldMasterId id="2147483883" r:id="rId2"/>
  </p:sldMasterIdLst>
  <p:notesMasterIdLst>
    <p:notesMasterId r:id="rId22"/>
  </p:notesMasterIdLst>
  <p:handoutMasterIdLst>
    <p:handoutMasterId r:id="rId23"/>
  </p:handoutMasterIdLst>
  <p:sldIdLst>
    <p:sldId id="1843" r:id="rId3"/>
    <p:sldId id="1890" r:id="rId4"/>
    <p:sldId id="1930" r:id="rId5"/>
    <p:sldId id="1898" r:id="rId6"/>
    <p:sldId id="1913" r:id="rId7"/>
    <p:sldId id="1882" r:id="rId8"/>
    <p:sldId id="1914" r:id="rId9"/>
    <p:sldId id="1915" r:id="rId10"/>
    <p:sldId id="1916" r:id="rId11"/>
    <p:sldId id="1917" r:id="rId12"/>
    <p:sldId id="1918" r:id="rId13"/>
    <p:sldId id="1919" r:id="rId14"/>
    <p:sldId id="1884" r:id="rId15"/>
    <p:sldId id="1920" r:id="rId16"/>
    <p:sldId id="1885" r:id="rId17"/>
    <p:sldId id="1902" r:id="rId18"/>
    <p:sldId id="1904" r:id="rId19"/>
    <p:sldId id="1921" r:id="rId20"/>
    <p:sldId id="1901" r:id="rId21"/>
  </p:sldIdLst>
  <p:sldSz cx="9906000" cy="6858000" type="A4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12">
          <p15:clr>
            <a:srgbClr val="A4A3A4"/>
          </p15:clr>
        </p15:guide>
        <p15:guide id="2" pos="313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ahimb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CC00"/>
    <a:srgbClr val="E9EDF4"/>
    <a:srgbClr val="660033"/>
    <a:srgbClr val="004600"/>
    <a:srgbClr val="006600"/>
    <a:srgbClr val="336600"/>
    <a:srgbClr val="FF9900"/>
    <a:srgbClr val="DAB000"/>
    <a:srgbClr val="A82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51" autoAdjust="0"/>
    <p:restoredTop sz="88679" autoAdjust="0"/>
  </p:normalViewPr>
  <p:slideViewPr>
    <p:cSldViewPr snapToGrid="0">
      <p:cViewPr>
        <p:scale>
          <a:sx n="81" d="100"/>
          <a:sy n="81" d="100"/>
        </p:scale>
        <p:origin x="-1344" y="-330"/>
      </p:cViewPr>
      <p:guideLst>
        <p:guide orient="horz" pos="2112"/>
        <p:guide pos="3136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1908" y="-72"/>
      </p:cViewPr>
      <p:guideLst>
        <p:guide orient="horz" pos="2928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0" hangingPunct="0">
              <a:spcBef>
                <a:spcPct val="50000"/>
              </a:spcBef>
              <a:buFontTx/>
              <a:buNone/>
              <a:defRPr sz="800" b="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6" y="0"/>
            <a:ext cx="3038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50000"/>
              </a:spcBef>
              <a:buFontTx/>
              <a:buNone/>
              <a:defRPr sz="800" b="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064626"/>
            <a:ext cx="3038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0" hangingPunct="0">
              <a:spcBef>
                <a:spcPct val="50000"/>
              </a:spcBef>
              <a:buFontTx/>
              <a:buNone/>
              <a:defRPr sz="600" b="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6" y="9064626"/>
            <a:ext cx="3038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50000"/>
              </a:spcBef>
              <a:buFontTx/>
              <a:buNone/>
              <a:defRPr sz="600" b="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fld id="{50A7212A-FF35-4FC1-B05E-7E20592ECED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277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buFontTx/>
              <a:buNone/>
              <a:defRPr sz="800" b="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6" y="0"/>
            <a:ext cx="3038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FontTx/>
              <a:buNone/>
              <a:defRPr sz="800" b="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696913"/>
            <a:ext cx="503555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9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42413"/>
            <a:ext cx="30384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buFontTx/>
              <a:buNone/>
              <a:defRPr sz="600" b="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6" y="9142413"/>
            <a:ext cx="30384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FontTx/>
              <a:buNone/>
              <a:defRPr sz="600" b="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fld id="{3E996E06-31D1-4E35-8F3F-AAF76470BA6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537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SzPct val="25000"/>
      <a:buChar char=" 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190500" indent="-127000" algn="l" rtl="0" eaLnBrk="0" fontAlgn="base" hangingPunct="0">
      <a:spcBef>
        <a:spcPct val="30000"/>
      </a:spcBef>
      <a:spcAft>
        <a:spcPct val="0"/>
      </a:spcAft>
      <a:buSzPct val="65000"/>
      <a:buFont typeface="Wingdings" pitchFamily="2" charset="2"/>
      <a:buChar char="l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381000" indent="-127000" algn="l" rtl="0" eaLnBrk="0" fontAlgn="base" hangingPunct="0">
      <a:spcBef>
        <a:spcPct val="30000"/>
      </a:spcBef>
      <a:spcAft>
        <a:spcPct val="0"/>
      </a:spcAft>
      <a:buSzPct val="10000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571500" indent="-127000" algn="l" rtl="0" eaLnBrk="0" fontAlgn="base" hangingPunct="0">
      <a:spcBef>
        <a:spcPct val="30000"/>
      </a:spcBef>
      <a:spcAft>
        <a:spcPct val="0"/>
      </a:spcAft>
      <a:buSzPct val="55000"/>
      <a:buFont typeface="Wingdings" pitchFamily="2" charset="2"/>
      <a:buChar char="¡"/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762000" indent="-127000" algn="l" rtl="0" eaLnBrk="0" fontAlgn="base" hangingPunct="0">
      <a:spcBef>
        <a:spcPct val="30000"/>
      </a:spcBef>
      <a:spcAft>
        <a:spcPct val="0"/>
      </a:spcAft>
      <a:buSzPct val="100000"/>
      <a:buChar char="–"/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996E06-31D1-4E35-8F3F-AAF76470BA6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379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BC6639-25D8-48A7-8486-E648CEA85358}" type="slidenum">
              <a:rPr lang="pt-BR" smtClean="0">
                <a:solidFill>
                  <a:srgbClr val="000000"/>
                </a:solidFill>
                <a:latin typeface="Arial" pitchFamily="34" charset="0"/>
              </a:rPr>
              <a:pPr/>
              <a:t>12</a:t>
            </a:fld>
            <a:endParaRPr lang="pt-BR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96913"/>
            <a:ext cx="5037138" cy="3487737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6"/>
            <a:ext cx="5140325" cy="4183063"/>
          </a:xfrm>
          <a:noFill/>
          <a:ln/>
        </p:spPr>
        <p:txBody>
          <a:bodyPr/>
          <a:lstStyle/>
          <a:p>
            <a:pPr lvl="1" eaLnBrk="1" hangingPunct="1">
              <a:spcBef>
                <a:spcPts val="0"/>
              </a:spcBef>
              <a:spcAft>
                <a:spcPts val="1200"/>
              </a:spcAft>
              <a:buNone/>
            </a:pPr>
            <a:endParaRPr lang="pt-BR" sz="1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700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BC6639-25D8-48A7-8486-E648CEA85358}" type="slidenum">
              <a:rPr lang="pt-BR" smtClean="0">
                <a:solidFill>
                  <a:srgbClr val="000000"/>
                </a:solidFill>
                <a:latin typeface="Arial" pitchFamily="34" charset="0"/>
              </a:rPr>
              <a:pPr/>
              <a:t>13</a:t>
            </a:fld>
            <a:endParaRPr lang="pt-BR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96913"/>
            <a:ext cx="5037138" cy="3487737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6"/>
            <a:ext cx="5140325" cy="4183063"/>
          </a:xfrm>
          <a:noFill/>
          <a:ln/>
        </p:spPr>
        <p:txBody>
          <a:bodyPr/>
          <a:lstStyle/>
          <a:p>
            <a:pPr lvl="1" eaLnBrk="1" hangingPunct="1">
              <a:spcBef>
                <a:spcPts val="0"/>
              </a:spcBef>
              <a:spcAft>
                <a:spcPts val="1200"/>
              </a:spcAft>
              <a:buNone/>
            </a:pPr>
            <a:endParaRPr lang="pt-BR" sz="1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91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BC6639-25D8-48A7-8486-E648CEA85358}" type="slidenum">
              <a:rPr lang="pt-BR" smtClean="0">
                <a:solidFill>
                  <a:srgbClr val="000000"/>
                </a:solidFill>
                <a:latin typeface="Arial" pitchFamily="34" charset="0"/>
              </a:rPr>
              <a:pPr/>
              <a:t>14</a:t>
            </a:fld>
            <a:endParaRPr lang="pt-BR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96913"/>
            <a:ext cx="5037138" cy="3487737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6"/>
            <a:ext cx="5140325" cy="4183063"/>
          </a:xfrm>
          <a:noFill/>
          <a:ln/>
        </p:spPr>
        <p:txBody>
          <a:bodyPr/>
          <a:lstStyle/>
          <a:p>
            <a:pPr lvl="1" eaLnBrk="1" hangingPunct="1">
              <a:spcBef>
                <a:spcPts val="0"/>
              </a:spcBef>
              <a:spcAft>
                <a:spcPts val="1200"/>
              </a:spcAft>
              <a:buNone/>
            </a:pPr>
            <a:endParaRPr lang="pt-BR" sz="1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07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BC6639-25D8-48A7-8486-E648CEA85358}" type="slidenum">
              <a:rPr lang="pt-BR" smtClean="0">
                <a:solidFill>
                  <a:srgbClr val="000000"/>
                </a:solidFill>
                <a:latin typeface="Arial" pitchFamily="34" charset="0"/>
              </a:rPr>
              <a:pPr/>
              <a:t>15</a:t>
            </a:fld>
            <a:endParaRPr lang="pt-BR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96913"/>
            <a:ext cx="5037138" cy="3487737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6"/>
            <a:ext cx="5140325" cy="4183063"/>
          </a:xfrm>
          <a:noFill/>
          <a:ln/>
        </p:spPr>
        <p:txBody>
          <a:bodyPr/>
          <a:lstStyle/>
          <a:p>
            <a:pPr lvl="1" eaLnBrk="1" hangingPunct="1">
              <a:spcBef>
                <a:spcPts val="0"/>
              </a:spcBef>
              <a:spcAft>
                <a:spcPts val="1200"/>
              </a:spcAft>
              <a:buNone/>
            </a:pPr>
            <a:endParaRPr lang="pt-BR" sz="1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200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BC6639-25D8-48A7-8486-E648CEA85358}" type="slidenum">
              <a:rPr lang="pt-BR" smtClean="0">
                <a:solidFill>
                  <a:srgbClr val="000000"/>
                </a:solidFill>
                <a:latin typeface="Arial" pitchFamily="34" charset="0"/>
              </a:rPr>
              <a:pPr/>
              <a:t>16</a:t>
            </a:fld>
            <a:endParaRPr lang="pt-BR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96913"/>
            <a:ext cx="5037138" cy="3487737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6"/>
            <a:ext cx="5140325" cy="4183063"/>
          </a:xfrm>
          <a:noFill/>
          <a:ln/>
        </p:spPr>
        <p:txBody>
          <a:bodyPr/>
          <a:lstStyle/>
          <a:p>
            <a:pPr lvl="1" eaLnBrk="1" hangingPunct="1">
              <a:spcBef>
                <a:spcPts val="0"/>
              </a:spcBef>
              <a:spcAft>
                <a:spcPts val="1200"/>
              </a:spcAft>
              <a:buNone/>
            </a:pPr>
            <a:endParaRPr lang="pt-BR" sz="1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307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BC6639-25D8-48A7-8486-E648CEA85358}" type="slidenum">
              <a:rPr lang="pt-BR" smtClean="0">
                <a:solidFill>
                  <a:srgbClr val="000000"/>
                </a:solidFill>
                <a:latin typeface="Arial" pitchFamily="34" charset="0"/>
              </a:rPr>
              <a:pPr/>
              <a:t>17</a:t>
            </a:fld>
            <a:endParaRPr lang="pt-BR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96913"/>
            <a:ext cx="5037138" cy="3487737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6"/>
            <a:ext cx="5140325" cy="4183063"/>
          </a:xfrm>
          <a:noFill/>
          <a:ln/>
        </p:spPr>
        <p:txBody>
          <a:bodyPr/>
          <a:lstStyle/>
          <a:p>
            <a:pPr lvl="1" eaLnBrk="1" hangingPunct="1">
              <a:spcBef>
                <a:spcPts val="0"/>
              </a:spcBef>
              <a:spcAft>
                <a:spcPts val="1200"/>
              </a:spcAft>
              <a:buNone/>
            </a:pPr>
            <a:endParaRPr lang="pt-BR" sz="1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446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996E06-31D1-4E35-8F3F-AAF76470BA6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02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BC6639-25D8-48A7-8486-E648CEA85358}" type="slidenum">
              <a:rPr lang="pt-BR" smtClean="0">
                <a:solidFill>
                  <a:srgbClr val="000000"/>
                </a:solidFill>
                <a:latin typeface="Arial" pitchFamily="34" charset="0"/>
              </a:rPr>
              <a:pPr/>
              <a:t>4</a:t>
            </a:fld>
            <a:endParaRPr lang="pt-BR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96913"/>
            <a:ext cx="5037138" cy="3487737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6"/>
            <a:ext cx="5140325" cy="4183063"/>
          </a:xfrm>
          <a:noFill/>
          <a:ln/>
        </p:spPr>
        <p:txBody>
          <a:bodyPr/>
          <a:lstStyle/>
          <a:p>
            <a:pPr lvl="1" eaLnBrk="1" hangingPunct="1">
              <a:spcBef>
                <a:spcPts val="0"/>
              </a:spcBef>
              <a:spcAft>
                <a:spcPts val="1200"/>
              </a:spcAft>
              <a:buNone/>
            </a:pPr>
            <a:endParaRPr lang="pt-BR" sz="1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696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BC6639-25D8-48A7-8486-E648CEA85358}" type="slidenum">
              <a:rPr lang="pt-BR" smtClean="0">
                <a:solidFill>
                  <a:srgbClr val="000000"/>
                </a:solidFill>
                <a:latin typeface="Arial" pitchFamily="34" charset="0"/>
              </a:rPr>
              <a:pPr/>
              <a:t>5</a:t>
            </a:fld>
            <a:endParaRPr lang="pt-BR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96913"/>
            <a:ext cx="5037138" cy="3487737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6"/>
            <a:ext cx="5140325" cy="4183063"/>
          </a:xfrm>
          <a:noFill/>
          <a:ln/>
        </p:spPr>
        <p:txBody>
          <a:bodyPr/>
          <a:lstStyle/>
          <a:p>
            <a:pPr lvl="1" eaLnBrk="1" hangingPunct="1">
              <a:spcBef>
                <a:spcPts val="0"/>
              </a:spcBef>
              <a:spcAft>
                <a:spcPts val="1200"/>
              </a:spcAft>
              <a:buNone/>
            </a:pPr>
            <a:endParaRPr lang="pt-BR" sz="1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800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BC6639-25D8-48A7-8486-E648CEA85358}" type="slidenum">
              <a:rPr lang="pt-BR" smtClean="0">
                <a:solidFill>
                  <a:srgbClr val="000000"/>
                </a:solidFill>
                <a:latin typeface="Arial" pitchFamily="34" charset="0"/>
              </a:rPr>
              <a:pPr/>
              <a:t>6</a:t>
            </a:fld>
            <a:endParaRPr lang="pt-BR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96913"/>
            <a:ext cx="5037138" cy="3487737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6"/>
            <a:ext cx="5140325" cy="4183063"/>
          </a:xfrm>
          <a:noFill/>
          <a:ln/>
        </p:spPr>
        <p:txBody>
          <a:bodyPr/>
          <a:lstStyle/>
          <a:p>
            <a:pPr lvl="1" eaLnBrk="1" hangingPunct="1">
              <a:spcBef>
                <a:spcPts val="0"/>
              </a:spcBef>
              <a:spcAft>
                <a:spcPts val="1200"/>
              </a:spcAft>
              <a:buNone/>
            </a:pPr>
            <a:endParaRPr lang="pt-BR" sz="1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05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BC6639-25D8-48A7-8486-E648CEA85358}" type="slidenum">
              <a:rPr lang="pt-BR" smtClean="0">
                <a:solidFill>
                  <a:srgbClr val="000000"/>
                </a:solidFill>
                <a:latin typeface="Arial" pitchFamily="34" charset="0"/>
              </a:rPr>
              <a:pPr/>
              <a:t>7</a:t>
            </a:fld>
            <a:endParaRPr lang="pt-BR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96913"/>
            <a:ext cx="5037138" cy="3487737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6"/>
            <a:ext cx="5140325" cy="4183063"/>
          </a:xfrm>
          <a:noFill/>
          <a:ln/>
        </p:spPr>
        <p:txBody>
          <a:bodyPr/>
          <a:lstStyle/>
          <a:p>
            <a:pPr lvl="1" eaLnBrk="1" hangingPunct="1">
              <a:spcBef>
                <a:spcPts val="0"/>
              </a:spcBef>
              <a:spcAft>
                <a:spcPts val="1200"/>
              </a:spcAft>
              <a:buNone/>
            </a:pPr>
            <a:endParaRPr lang="pt-BR" sz="1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297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BC6639-25D8-48A7-8486-E648CEA85358}" type="slidenum">
              <a:rPr lang="pt-BR" smtClean="0">
                <a:solidFill>
                  <a:srgbClr val="000000"/>
                </a:solidFill>
                <a:latin typeface="Arial" pitchFamily="34" charset="0"/>
              </a:rPr>
              <a:pPr/>
              <a:t>8</a:t>
            </a:fld>
            <a:endParaRPr lang="pt-BR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96913"/>
            <a:ext cx="5037138" cy="3487737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6"/>
            <a:ext cx="5140325" cy="4183063"/>
          </a:xfrm>
          <a:noFill/>
          <a:ln/>
        </p:spPr>
        <p:txBody>
          <a:bodyPr/>
          <a:lstStyle/>
          <a:p>
            <a:pPr lvl="1" eaLnBrk="1" hangingPunct="1">
              <a:spcBef>
                <a:spcPts val="0"/>
              </a:spcBef>
              <a:spcAft>
                <a:spcPts val="1200"/>
              </a:spcAft>
              <a:buNone/>
            </a:pPr>
            <a:endParaRPr lang="pt-BR" sz="1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669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BC6639-25D8-48A7-8486-E648CEA85358}" type="slidenum">
              <a:rPr lang="pt-BR" smtClean="0">
                <a:solidFill>
                  <a:srgbClr val="000000"/>
                </a:solidFill>
                <a:latin typeface="Arial" pitchFamily="34" charset="0"/>
              </a:rPr>
              <a:pPr/>
              <a:t>9</a:t>
            </a:fld>
            <a:endParaRPr lang="pt-BR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96913"/>
            <a:ext cx="5037138" cy="3487737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6"/>
            <a:ext cx="5140325" cy="4183063"/>
          </a:xfrm>
          <a:noFill/>
          <a:ln/>
        </p:spPr>
        <p:txBody>
          <a:bodyPr/>
          <a:lstStyle/>
          <a:p>
            <a:pPr lvl="1" eaLnBrk="1" hangingPunct="1">
              <a:spcBef>
                <a:spcPts val="0"/>
              </a:spcBef>
              <a:spcAft>
                <a:spcPts val="1200"/>
              </a:spcAft>
              <a:buNone/>
            </a:pPr>
            <a:endParaRPr lang="pt-BR" sz="1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299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BC6639-25D8-48A7-8486-E648CEA85358}" type="slidenum">
              <a:rPr lang="pt-BR" smtClean="0">
                <a:solidFill>
                  <a:srgbClr val="000000"/>
                </a:solidFill>
                <a:latin typeface="Arial" pitchFamily="34" charset="0"/>
              </a:rPr>
              <a:pPr/>
              <a:t>10</a:t>
            </a:fld>
            <a:endParaRPr lang="pt-BR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96913"/>
            <a:ext cx="5037138" cy="3487737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6"/>
            <a:ext cx="5140325" cy="4183063"/>
          </a:xfrm>
          <a:noFill/>
          <a:ln/>
        </p:spPr>
        <p:txBody>
          <a:bodyPr/>
          <a:lstStyle/>
          <a:p>
            <a:pPr lvl="1" eaLnBrk="1" hangingPunct="1">
              <a:spcBef>
                <a:spcPts val="0"/>
              </a:spcBef>
              <a:spcAft>
                <a:spcPts val="1200"/>
              </a:spcAft>
              <a:buNone/>
            </a:pPr>
            <a:endParaRPr lang="pt-BR" sz="1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942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BC6639-25D8-48A7-8486-E648CEA85358}" type="slidenum">
              <a:rPr lang="pt-BR" smtClean="0">
                <a:solidFill>
                  <a:srgbClr val="000000"/>
                </a:solidFill>
                <a:latin typeface="Arial" pitchFamily="34" charset="0"/>
              </a:rPr>
              <a:pPr/>
              <a:t>11</a:t>
            </a:fld>
            <a:endParaRPr lang="pt-BR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96913"/>
            <a:ext cx="5037138" cy="3487737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6"/>
            <a:ext cx="5140325" cy="4183063"/>
          </a:xfrm>
          <a:noFill/>
          <a:ln/>
        </p:spPr>
        <p:txBody>
          <a:bodyPr/>
          <a:lstStyle/>
          <a:p>
            <a:pPr lvl="1" eaLnBrk="1" hangingPunct="1">
              <a:spcBef>
                <a:spcPts val="0"/>
              </a:spcBef>
              <a:spcAft>
                <a:spcPts val="1200"/>
              </a:spcAft>
              <a:buNone/>
            </a:pPr>
            <a:endParaRPr lang="pt-BR" sz="1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401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5000" y="2130428"/>
            <a:ext cx="83499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01000" y="4006800"/>
            <a:ext cx="6942000" cy="86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55EEA-443E-4EBC-8338-E6841963C6E0}" type="datetimeFigureOut">
              <a:rPr lang="pt-BR"/>
              <a:pPr>
                <a:defRPr/>
              </a:pPr>
              <a:t>07/05/2015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FEA89-5667-4638-BB9A-C341115B8AB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5C9C1-4810-44B0-A5FC-2A3AC46ECA3F}" type="datetimeFigureOut">
              <a:rPr lang="pt-BR"/>
              <a:pPr>
                <a:defRPr/>
              </a:pPr>
              <a:t>07/05/2015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4C135-5FAC-4961-9AF6-8DD178A94CB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57ED6-55B8-46B1-B9B9-6CB80491DF91}" type="datetimeFigureOut">
              <a:rPr lang="pt-BR" smtClean="0"/>
              <a:pPr>
                <a:defRPr/>
              </a:pPr>
              <a:t>07/05/2015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F42BF-2910-43E8-8D33-8AF1954BA8CA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0E20C-7DE3-4584-90E7-5AE29EED856D}" type="datetimeFigureOut">
              <a:rPr lang="pt-BR"/>
              <a:pPr>
                <a:defRPr/>
              </a:pPr>
              <a:t>07/05/2015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DAAEE-32DA-4870-A64B-FDE9E72B750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dirty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E521-39C3-403A-B043-088B8F1CD504}" type="datetimeFigureOut">
              <a:rPr lang="pt-BR"/>
              <a:pPr>
                <a:defRPr/>
              </a:pPr>
              <a:t>07/05/2015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EF525-6379-41E9-8476-585C71C2D71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90771-21A5-4EFE-A7EF-03851B6262A7}" type="datetimeFigureOut">
              <a:rPr lang="pt-BR"/>
              <a:pPr>
                <a:defRPr/>
              </a:pPr>
              <a:t>07/05/2015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A0C10-2072-483A-BB24-E458943C582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FBD65-1CD9-4AA6-917F-A457E7227469}" type="datetimeFigureOut">
              <a:rPr lang="pt-BR"/>
              <a:pPr>
                <a:defRPr/>
              </a:pPr>
              <a:t>07/05/2015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783CF-A1DC-4427-8FCB-EC0FE968E00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741002" y="1602000"/>
            <a:ext cx="8657431" cy="3556800"/>
          </a:xfr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2F57ED6-55B8-46B1-B9B9-6CB80491DF91}" type="datetimeFigureOut">
              <a:rPr lang="pt-BR"/>
              <a:pPr>
                <a:defRPr/>
              </a:pPr>
              <a:t>07/05/2015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D5F42BF-2910-43E8-8D33-8AF1954BA8C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2B8FF-3C0F-437E-B298-7320BDA4AFCF}" type="datetimeFigureOut">
              <a:rPr lang="pt-BR"/>
              <a:pPr>
                <a:defRPr/>
              </a:pPr>
              <a:t>07/05/2015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911AB-828C-4CB2-954B-3DA55997942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6A187-4ED7-4974-89E5-1F1E23D069E7}" type="datetimeFigureOut">
              <a:rPr lang="pt-BR"/>
              <a:pPr>
                <a:defRPr/>
              </a:pPr>
              <a:t>07/05/2015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37268-45B1-44DA-A03E-84ECC4F0DF3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C6E42-C189-46C3-84A4-4EB928F8915D}" type="datetimeFigureOut">
              <a:rPr lang="pt-BR"/>
              <a:pPr>
                <a:defRPr/>
              </a:pPr>
              <a:t>07/05/2015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0BF66-8172-49D6-A376-425C05DC7DC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9E5B4-819A-4BC4-B23D-A9315B022540}" type="datetimeFigureOut">
              <a:rPr lang="pt-BR"/>
              <a:pPr>
                <a:defRPr/>
              </a:pPr>
              <a:t>07/05/2015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FF5E0-52A0-49BF-929D-BC7E4BBA1A6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350838" y="474663"/>
            <a:ext cx="70977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8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741363" y="1600200"/>
            <a:ext cx="8656637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78" r:id="rId2"/>
    <p:sldLayoutId id="2147483879" r:id="rId3"/>
    <p:sldLayoutId id="2147483880" r:id="rId4"/>
    <p:sldLayoutId id="2147483882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66F77A-DD81-4D53-AC88-3407156F4E58}" type="datetimeFigureOut">
              <a:rPr lang="pt-BR"/>
              <a:pPr>
                <a:defRPr/>
              </a:pPr>
              <a:t>07/05/2015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DC4579-5617-4A4B-9213-BE5C6A91B2B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u.gov.br/Consultas/Juris/Docs/judoc/Dec/20011209/GERADO_TC-25054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mag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5999" cy="685799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567544" y="1212545"/>
            <a:ext cx="777363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Concessão da Rodovia BR-040/MG/RJ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i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Audiência Pública na </a:t>
            </a:r>
            <a:r>
              <a:rPr lang="pt-BR" i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Comissão de </a:t>
            </a:r>
            <a:r>
              <a:rPr lang="pt-BR" i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Viação e Transportes da Câmara dos Deputados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i="1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i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Presidente: Exma. </a:t>
            </a:r>
            <a:r>
              <a:rPr lang="pt-BR" i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Sra. Deputada Clarissa Garotinho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0" dirty="0" smtClean="0"/>
          </a:p>
          <a:p>
            <a:r>
              <a:rPr lang="pt-BR" sz="1600" b="0" dirty="0"/>
              <a:t>	</a:t>
            </a:r>
            <a:r>
              <a:rPr lang="pt-BR" sz="1600" b="0" dirty="0" smtClean="0"/>
              <a:t>		</a:t>
            </a:r>
            <a:endParaRPr lang="pt-BR" sz="1600" b="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0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0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0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0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Brasília, 7 de maio de 2015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56075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42875" y="200024"/>
            <a:ext cx="9572625" cy="69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lvl="0">
              <a:defRPr sz="2800">
                <a:ln w="0"/>
                <a:latin typeface="Calibri"/>
              </a:defRPr>
            </a:lvl1pPr>
          </a:lstStyle>
          <a:p>
            <a:r>
              <a:rPr lang="pt-BR" dirty="0" smtClean="0">
                <a:solidFill>
                  <a:prstClr val="black"/>
                </a:solidFill>
              </a:rPr>
              <a:t>Atuação do TCU na Concessão da BR-040/MG/RJ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9773" y="1328207"/>
            <a:ext cx="94400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500"/>
              </a:spcAft>
            </a:pPr>
            <a:r>
              <a:rPr lang="pt-BR" sz="2000" b="0" dirty="0">
                <a:solidFill>
                  <a:srgbClr val="000000"/>
                </a:solidFill>
                <a:latin typeface="+mn-lt"/>
              </a:rPr>
              <a:t>9.2.7. promova, tempestivamente, durante o acompanhamento da execução contratual, os lançamentos no fluxo de caixa dos fatos que ensejarem alterações contratuais;</a:t>
            </a:r>
            <a:r>
              <a:rPr lang="pt-BR" sz="2000" dirty="0">
                <a:latin typeface="+mn-lt"/>
              </a:rPr>
              <a:t/>
            </a:r>
            <a:br>
              <a:rPr lang="pt-BR" sz="2000" dirty="0">
                <a:latin typeface="+mn-lt"/>
              </a:rPr>
            </a:br>
            <a:r>
              <a:rPr lang="pt-BR" sz="2000" dirty="0">
                <a:latin typeface="+mn-lt"/>
              </a:rPr>
              <a:t/>
            </a:r>
            <a:br>
              <a:rPr lang="pt-BR" sz="2000" dirty="0">
                <a:latin typeface="+mn-lt"/>
              </a:rPr>
            </a:br>
            <a:r>
              <a:rPr lang="pt-BR" sz="2000" b="0" dirty="0">
                <a:solidFill>
                  <a:srgbClr val="000000"/>
                </a:solidFill>
                <a:latin typeface="+mn-lt"/>
              </a:rPr>
              <a:t>9.2.8. abstenha-se de utilizar a Verba de Fiscalização para fins distintos dos previstos nos contratos de concessão, como realizado pelo DNER, haja vista a deliberação contida na </a:t>
            </a:r>
            <a:r>
              <a:rPr lang="pt-BR" sz="2000" b="0" dirty="0">
                <a:latin typeface="+mn-lt"/>
                <a:hlinkClick r:id="rId3"/>
              </a:rPr>
              <a:t>Decisão n° 736/2001 - Plenário</a:t>
            </a:r>
            <a:r>
              <a:rPr lang="pt-BR" sz="2000" b="0" dirty="0">
                <a:solidFill>
                  <a:srgbClr val="000000"/>
                </a:solidFill>
                <a:latin typeface="+mn-lt"/>
              </a:rPr>
              <a:t> - TCU;</a:t>
            </a:r>
            <a:r>
              <a:rPr lang="pt-BR" sz="2000" dirty="0">
                <a:solidFill>
                  <a:prstClr val="black"/>
                </a:solidFill>
                <a:latin typeface="+mn-lt"/>
              </a:rPr>
              <a:t/>
            </a:r>
            <a:br>
              <a:rPr lang="pt-BR" sz="2000" dirty="0">
                <a:solidFill>
                  <a:prstClr val="black"/>
                </a:solidFill>
                <a:latin typeface="+mn-lt"/>
              </a:rPr>
            </a:br>
            <a:endParaRPr lang="pt-BR" sz="2000" b="0" dirty="0" smtClean="0">
              <a:solidFill>
                <a:prstClr val="black"/>
              </a:solidFill>
              <a:latin typeface="+mn-lt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142875" y="897031"/>
            <a:ext cx="955692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453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42875" y="200024"/>
            <a:ext cx="9572625" cy="69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lvl="0">
              <a:defRPr sz="2800">
                <a:ln w="0"/>
                <a:latin typeface="Calibri"/>
              </a:defRPr>
            </a:lvl1pPr>
          </a:lstStyle>
          <a:p>
            <a:r>
              <a:rPr lang="pt-BR" dirty="0" smtClean="0">
                <a:solidFill>
                  <a:prstClr val="black"/>
                </a:solidFill>
              </a:rPr>
              <a:t>Atuação do TCU na Concessão da BR-040/MG/RJ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9773" y="1328207"/>
            <a:ext cx="944002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Aft>
                <a:spcPts val="1500"/>
              </a:spcAft>
            </a:pPr>
            <a:r>
              <a:rPr lang="pt-BR" sz="2800" dirty="0">
                <a:solidFill>
                  <a:prstClr val="black"/>
                </a:solidFill>
                <a:latin typeface="Calibri"/>
              </a:rPr>
              <a:t>Acórdão 2.927/2011-TCU-Plenário</a:t>
            </a:r>
            <a:r>
              <a:rPr lang="pt-BR" sz="2800" dirty="0" smtClean="0">
                <a:solidFill>
                  <a:prstClr val="black"/>
                </a:solidFill>
                <a:latin typeface="Calibri"/>
              </a:rPr>
              <a:t>=&gt;</a:t>
            </a:r>
          </a:p>
          <a:p>
            <a:pPr marL="0" lvl="1" algn="just">
              <a:spcAft>
                <a:spcPts val="1500"/>
              </a:spcAft>
            </a:pPr>
            <a:r>
              <a:rPr lang="pt-BR" sz="2800" b="0" dirty="0">
                <a:solidFill>
                  <a:prstClr val="black"/>
                </a:solidFill>
                <a:latin typeface="Calibri"/>
              </a:rPr>
              <a:t>Determinações à ANTT para que:</a:t>
            </a:r>
          </a:p>
          <a:p>
            <a:pPr marL="342900" lvl="1" indent="-342900" algn="just">
              <a:spcAft>
                <a:spcPts val="1500"/>
              </a:spcAft>
              <a:buFontTx/>
              <a:buChar char="-"/>
            </a:pPr>
            <a:r>
              <a:rPr lang="pt-BR" sz="2000" b="0" dirty="0">
                <a:latin typeface="+mn-lt"/>
              </a:rPr>
              <a:t>adote, nas recomposições do equilíbrio econômico-financeiro dos contratos da 1ª Etapa do </a:t>
            </a:r>
            <a:r>
              <a:rPr lang="pt-BR" sz="2000" b="0" dirty="0" err="1">
                <a:latin typeface="+mn-lt"/>
              </a:rPr>
              <a:t>Procofe</a:t>
            </a:r>
            <a:r>
              <a:rPr lang="pt-BR" sz="2000" b="0" dirty="0">
                <a:latin typeface="+mn-lt"/>
              </a:rPr>
              <a:t>, </a:t>
            </a:r>
            <a:r>
              <a:rPr lang="pt-BR" sz="2400" dirty="0">
                <a:latin typeface="+mn-lt"/>
              </a:rPr>
              <a:t>a metodologia aprovada na Resolução ANTT 3.651/2011</a:t>
            </a:r>
            <a:r>
              <a:rPr lang="pt-BR" sz="2000" b="0" dirty="0">
                <a:latin typeface="+mn-lt"/>
              </a:rPr>
              <a:t>, ou outra que entender mais adequada, para os eventos decorrentes de inserções de investimentos não previstos originalmente nos encargos das concessionárias, assegurando a todos os interessados o direito de manifestação, mediante audiências e/ou consultas públicas; </a:t>
            </a:r>
          </a:p>
          <a:p>
            <a:pPr marL="342900" lvl="1" indent="-342900" algn="just">
              <a:spcAft>
                <a:spcPts val="1500"/>
              </a:spcAft>
              <a:buFontTx/>
              <a:buChar char="-"/>
            </a:pPr>
            <a:r>
              <a:rPr lang="pt-BR" sz="2000" dirty="0">
                <a:latin typeface="+mn-lt"/>
              </a:rPr>
              <a:t>adote, no prazo de cento e vinte dias, as medidas necessárias para inserir cláusula de </a:t>
            </a:r>
            <a:r>
              <a:rPr lang="pt-BR" sz="2800" dirty="0">
                <a:latin typeface="+mn-lt"/>
              </a:rPr>
              <a:t>revisão periódica da tarifa </a:t>
            </a:r>
            <a:r>
              <a:rPr lang="pt-BR" sz="2000" dirty="0">
                <a:latin typeface="+mn-lt"/>
              </a:rPr>
              <a:t>de pedágio nos contratos de concessão em vigor, </a:t>
            </a:r>
            <a:r>
              <a:rPr lang="pt-BR" sz="2800" dirty="0">
                <a:latin typeface="+mn-lt"/>
              </a:rPr>
              <a:t>assegurando a todos os interessados o direito de manifestação</a:t>
            </a:r>
            <a:r>
              <a:rPr lang="pt-BR" sz="2000" dirty="0">
                <a:latin typeface="+mn-lt"/>
              </a:rPr>
              <a:t>, mediante audiências e/ou consultas </a:t>
            </a:r>
            <a:r>
              <a:rPr lang="pt-BR" sz="2000" dirty="0" smtClean="0">
                <a:latin typeface="+mn-lt"/>
              </a:rPr>
              <a:t>públicas</a:t>
            </a:r>
            <a:r>
              <a:rPr lang="pt-BR" sz="2000" b="0" dirty="0">
                <a:latin typeface="+mn-lt"/>
              </a:rPr>
              <a:t>.</a:t>
            </a:r>
            <a:endParaRPr lang="pt-BR" sz="2000" b="0" dirty="0">
              <a:solidFill>
                <a:prstClr val="black"/>
              </a:solidFill>
              <a:latin typeface="+mn-lt"/>
            </a:endParaRPr>
          </a:p>
          <a:p>
            <a:pPr marL="0" lvl="1" algn="just">
              <a:spcAft>
                <a:spcPts val="1500"/>
              </a:spcAft>
            </a:pPr>
            <a:endParaRPr lang="pt-BR" sz="2800" b="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142875" y="897031"/>
            <a:ext cx="955692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352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42875" y="200024"/>
            <a:ext cx="9572625" cy="69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lvl="0">
              <a:defRPr sz="2800">
                <a:ln w="0"/>
                <a:latin typeface="Calibri"/>
              </a:defRPr>
            </a:lvl1pPr>
          </a:lstStyle>
          <a:p>
            <a:r>
              <a:rPr lang="pt-BR" dirty="0" smtClean="0">
                <a:solidFill>
                  <a:prstClr val="black"/>
                </a:solidFill>
              </a:rPr>
              <a:t>Atuação do TCU na Concessão da BR-040/MG/RJ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9773" y="1328207"/>
            <a:ext cx="9440024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Aft>
                <a:spcPts val="1500"/>
              </a:spcAft>
            </a:pPr>
            <a:r>
              <a:rPr lang="pt-BR" sz="2800" dirty="0">
                <a:solidFill>
                  <a:prstClr val="black"/>
                </a:solidFill>
                <a:latin typeface="Calibri"/>
              </a:rPr>
              <a:t>Acórdão </a:t>
            </a:r>
            <a:r>
              <a:rPr lang="pt-BR" sz="2800" dirty="0" smtClean="0">
                <a:solidFill>
                  <a:prstClr val="black"/>
                </a:solidFill>
                <a:latin typeface="Calibri"/>
              </a:rPr>
              <a:t>2.264/2013-TCU-Plenário=&gt;</a:t>
            </a:r>
          </a:p>
          <a:p>
            <a:pPr marL="0" lvl="1" algn="just">
              <a:spcAft>
                <a:spcPts val="1500"/>
              </a:spcAft>
            </a:pPr>
            <a:endParaRPr lang="pt-BR" sz="2000" b="0" dirty="0" smtClean="0">
              <a:solidFill>
                <a:prstClr val="black"/>
              </a:solidFill>
              <a:latin typeface="Calibri"/>
            </a:endParaRPr>
          </a:p>
          <a:p>
            <a:pPr marL="0" lvl="1" algn="just">
              <a:spcAft>
                <a:spcPts val="1500"/>
              </a:spcAft>
            </a:pPr>
            <a:r>
              <a:rPr lang="pt-BR" sz="2400" b="0" dirty="0" smtClean="0">
                <a:solidFill>
                  <a:prstClr val="black"/>
                </a:solidFill>
                <a:latin typeface="Calibri"/>
              </a:rPr>
              <a:t>Considerou que as determinações do Acórdão 2.927/2011-TCU-Plenário foram </a:t>
            </a:r>
            <a:r>
              <a:rPr lang="pt-BR" sz="2400" dirty="0" smtClean="0">
                <a:solidFill>
                  <a:prstClr val="black"/>
                </a:solidFill>
                <a:latin typeface="Calibri"/>
              </a:rPr>
              <a:t>cumpridas. (até então)</a:t>
            </a:r>
            <a:endParaRPr lang="pt-BR" sz="2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142875" y="897031"/>
            <a:ext cx="955692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219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42875" y="200024"/>
            <a:ext cx="9572625" cy="69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lvl="0">
              <a:defRPr sz="2800">
                <a:ln w="0"/>
                <a:latin typeface="Calibri"/>
              </a:defRPr>
            </a:lvl1pPr>
          </a:lstStyle>
          <a:p>
            <a:r>
              <a:rPr lang="pt-BR" dirty="0" smtClean="0">
                <a:solidFill>
                  <a:prstClr val="black"/>
                </a:solidFill>
              </a:rPr>
              <a:t>Representações do Dep. Hugo Leal 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09175" y="1182735"/>
            <a:ext cx="9440024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1" indent="-265113" algn="just">
              <a:spcAft>
                <a:spcPts val="15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prstClr val="black"/>
                </a:solidFill>
                <a:latin typeface="Calibri"/>
              </a:rPr>
              <a:t>1ª Representação - TC 020.842/2014-7</a:t>
            </a:r>
            <a:r>
              <a:rPr lang="pt-BR" sz="2800" b="0" dirty="0" smtClean="0">
                <a:solidFill>
                  <a:prstClr val="black"/>
                </a:solidFill>
                <a:latin typeface="Calibri"/>
              </a:rPr>
              <a:t>=&gt;</a:t>
            </a:r>
          </a:p>
          <a:p>
            <a:pPr marL="0" lvl="1" algn="just">
              <a:spcAft>
                <a:spcPts val="1500"/>
              </a:spcAft>
            </a:pPr>
            <a:r>
              <a:rPr lang="pt-BR" sz="2000" dirty="0" smtClean="0">
                <a:solidFill>
                  <a:prstClr val="black"/>
                </a:solidFill>
                <a:latin typeface="Calibri"/>
              </a:rPr>
              <a:t>Objeto:</a:t>
            </a:r>
            <a:r>
              <a:rPr lang="pt-BR" sz="2000" b="0" dirty="0" smtClean="0">
                <a:solidFill>
                  <a:prstClr val="black"/>
                </a:solidFill>
                <a:latin typeface="Calibri"/>
              </a:rPr>
              <a:t> Resolução 4.369/2014, da ANTT, que aprovou a 21ª Revisão Ordinária, a 6ª Revisão Extraordinária e o Reajuste da Tarifa Básica de Pedágio </a:t>
            </a:r>
            <a:r>
              <a:rPr lang="pt-BR" sz="2000" b="0" dirty="0">
                <a:latin typeface="+mn-lt"/>
              </a:rPr>
              <a:t>(TBP) da Rodovia BR- 040/MG/RJ, trecho Juiz de Fora/Rio de Janeiro. </a:t>
            </a:r>
            <a:r>
              <a:rPr lang="pt-BR" sz="2000" b="0" dirty="0" smtClean="0">
                <a:latin typeface="+mn-lt"/>
              </a:rPr>
              <a:t>Após as revisões e o reajuste, houve um </a:t>
            </a:r>
            <a:r>
              <a:rPr lang="pt-BR" sz="2400" dirty="0" smtClean="0">
                <a:latin typeface="+mn-lt"/>
              </a:rPr>
              <a:t>aumento de 12,50% na TBP</a:t>
            </a:r>
            <a:r>
              <a:rPr lang="pt-BR" sz="2000" b="0" dirty="0" smtClean="0">
                <a:latin typeface="+mn-lt"/>
              </a:rPr>
              <a:t>.</a:t>
            </a:r>
            <a:r>
              <a:rPr lang="pt-BR" sz="2000" b="0" dirty="0" smtClean="0">
                <a:solidFill>
                  <a:prstClr val="black"/>
                </a:solidFill>
                <a:latin typeface="+mn-lt"/>
              </a:rPr>
              <a:t> </a:t>
            </a:r>
          </a:p>
          <a:p>
            <a:pPr marL="0" lvl="1" algn="just">
              <a:spcAft>
                <a:spcPts val="1500"/>
              </a:spcAft>
            </a:pPr>
            <a:r>
              <a:rPr lang="pt-BR" sz="2000" dirty="0" smtClean="0">
                <a:solidFill>
                  <a:prstClr val="black"/>
                </a:solidFill>
                <a:latin typeface="Calibri"/>
              </a:rPr>
              <a:t>Fundamentos</a:t>
            </a:r>
            <a:r>
              <a:rPr lang="pt-BR" sz="2000" b="0" dirty="0" smtClean="0">
                <a:solidFill>
                  <a:prstClr val="black"/>
                </a:solidFill>
                <a:latin typeface="Calibri"/>
              </a:rPr>
              <a:t>:  </a:t>
            </a:r>
          </a:p>
          <a:p>
            <a:pPr marL="342900" lvl="1" indent="-342900" algn="just">
              <a:spcAft>
                <a:spcPts val="1500"/>
              </a:spcAft>
              <a:buFontTx/>
              <a:buChar char="-"/>
            </a:pPr>
            <a:r>
              <a:rPr lang="pt-BR" sz="2000" b="0" dirty="0" smtClean="0">
                <a:latin typeface="+mn-lt"/>
              </a:rPr>
              <a:t>Na </a:t>
            </a:r>
            <a:r>
              <a:rPr lang="pt-BR" sz="2000" b="0" dirty="0">
                <a:latin typeface="+mn-lt"/>
              </a:rPr>
              <a:t>revisão tarifária ocorrida para a BR-040 trecho Juiz de Fora/Rio de Janeiro, a ANTT teria informado que "foram considerados os efeitos da complementação dos investimentos da nova subida da Serra de Petrópolis, bem como a relocação da praça de pedágio de Xerém/RJ, do km 104 para o km 102</a:t>
            </a:r>
            <a:r>
              <a:rPr lang="pt-BR" sz="2000" b="0" dirty="0" smtClean="0">
                <a:latin typeface="+mn-lt"/>
              </a:rPr>
              <a:t>"; </a:t>
            </a:r>
          </a:p>
          <a:p>
            <a:pPr marL="342900" lvl="1" indent="-342900" algn="just">
              <a:spcAft>
                <a:spcPts val="1500"/>
              </a:spcAft>
              <a:buFontTx/>
              <a:buChar char="-"/>
            </a:pPr>
            <a:r>
              <a:rPr lang="pt-BR" sz="2000" b="0" dirty="0">
                <a:latin typeface="+mn-lt"/>
              </a:rPr>
              <a:t>Há distorções ao efetuar a comparação das tarifas no trecho em questão com as tarifas finais de pedágios em leilões realizados em </a:t>
            </a:r>
            <a:r>
              <a:rPr lang="pt-BR" sz="2000" b="0" dirty="0" smtClean="0">
                <a:latin typeface="+mn-lt"/>
              </a:rPr>
              <a:t>2013;</a:t>
            </a:r>
          </a:p>
          <a:p>
            <a:pPr marL="342900" lvl="1" indent="-342900" algn="just">
              <a:spcAft>
                <a:spcPts val="1500"/>
              </a:spcAft>
              <a:buFontTx/>
              <a:buChar char="-"/>
            </a:pPr>
            <a:endParaRPr lang="pt-BR" sz="2000" b="0" dirty="0" smtClean="0">
              <a:latin typeface="+mn-lt"/>
            </a:endParaRPr>
          </a:p>
          <a:p>
            <a:pPr marL="342900" lvl="1" indent="-342900" algn="just">
              <a:spcAft>
                <a:spcPts val="1500"/>
              </a:spcAft>
              <a:buFontTx/>
              <a:buChar char="-"/>
            </a:pPr>
            <a:endParaRPr lang="pt-BR" sz="2000" b="0" dirty="0">
              <a:solidFill>
                <a:prstClr val="black"/>
              </a:solidFill>
              <a:latin typeface="+mn-lt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142875" y="897031"/>
            <a:ext cx="955692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870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42875" y="200024"/>
            <a:ext cx="9572625" cy="69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lvl="0">
              <a:defRPr sz="2800">
                <a:ln w="0"/>
                <a:latin typeface="Calibri"/>
              </a:defRPr>
            </a:lvl1pPr>
          </a:lstStyle>
          <a:p>
            <a:r>
              <a:rPr lang="pt-BR" dirty="0" smtClean="0">
                <a:solidFill>
                  <a:prstClr val="black"/>
                </a:solidFill>
              </a:rPr>
              <a:t>Representações do Dep. Hugo Leal 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09175" y="1182735"/>
            <a:ext cx="9440024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1" indent="-265113" algn="just">
              <a:spcAft>
                <a:spcPts val="15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prstClr val="black"/>
                </a:solidFill>
                <a:latin typeface="Calibri"/>
              </a:rPr>
              <a:t>1ª Representação - TC 020.842/2014-7</a:t>
            </a:r>
            <a:r>
              <a:rPr lang="pt-BR" sz="2800" b="0" dirty="0" smtClean="0">
                <a:solidFill>
                  <a:prstClr val="black"/>
                </a:solidFill>
                <a:latin typeface="Calibri"/>
              </a:rPr>
              <a:t>=&gt;</a:t>
            </a:r>
          </a:p>
          <a:p>
            <a:pPr marL="0" lvl="1" algn="just">
              <a:spcAft>
                <a:spcPts val="1500"/>
              </a:spcAft>
            </a:pPr>
            <a:r>
              <a:rPr lang="pt-BR" sz="2000" dirty="0" smtClean="0">
                <a:latin typeface="+mn-lt"/>
              </a:rPr>
              <a:t>Fundamentos:</a:t>
            </a:r>
          </a:p>
          <a:p>
            <a:pPr marL="342900" lvl="1" indent="-342900" algn="just">
              <a:spcAft>
                <a:spcPts val="1500"/>
              </a:spcAft>
              <a:buFontTx/>
              <a:buChar char="-"/>
            </a:pPr>
            <a:r>
              <a:rPr lang="pt-BR" sz="2000" b="0" dirty="0" smtClean="0">
                <a:latin typeface="+mn-lt"/>
              </a:rPr>
              <a:t>A </a:t>
            </a:r>
            <a:r>
              <a:rPr lang="pt-BR" sz="2000" b="0" dirty="0">
                <a:latin typeface="+mn-lt"/>
              </a:rPr>
              <a:t>ANTT vem negando o reajuste do pedágio em diversas rodovias federais, o que não teria ocorrido em relação à concessão da BR-040 trecho Juiz de Fora/Rio de Janeiro, tendo em vista as obras da Nova Subida da Serra de </a:t>
            </a:r>
            <a:r>
              <a:rPr lang="pt-BR" sz="2000" b="0" dirty="0" smtClean="0">
                <a:latin typeface="+mn-lt"/>
              </a:rPr>
              <a:t>Petrópolis;</a:t>
            </a:r>
          </a:p>
          <a:p>
            <a:pPr marL="342900" lvl="1" indent="-342900" algn="just">
              <a:spcAft>
                <a:spcPts val="1500"/>
              </a:spcAft>
              <a:buFontTx/>
              <a:buChar char="-"/>
            </a:pPr>
            <a:r>
              <a:rPr lang="pt-BR" sz="2000" b="0" dirty="0" smtClean="0">
                <a:latin typeface="+mn-lt"/>
              </a:rPr>
              <a:t> </a:t>
            </a:r>
            <a:r>
              <a:rPr lang="pt-BR" sz="2000" b="0" dirty="0">
                <a:latin typeface="+mn-lt"/>
              </a:rPr>
              <a:t>O tema já foi objeto de manifestação desta Corte de Contas </a:t>
            </a:r>
            <a:r>
              <a:rPr lang="pt-BR" sz="2000" b="0" dirty="0" smtClean="0">
                <a:latin typeface="+mn-lt"/>
              </a:rPr>
              <a:t>no Acórdão 1.316/2005-TCU-Plenário </a:t>
            </a:r>
            <a:r>
              <a:rPr lang="pt-BR" sz="2000" b="0" dirty="0">
                <a:latin typeface="+mn-lt"/>
              </a:rPr>
              <a:t>(Relatório de Auditoria na concessão da BR-040 trecho Juiz de Fora/Rio de Janeiro) e Acórdão 2.927/2011-TCU-Plenário (ocorrência de desequilíbrios econômico-financeiros em contratos de concessão de rodovias federais</a:t>
            </a:r>
            <a:r>
              <a:rPr lang="pt-BR" sz="2000" b="0" dirty="0" smtClean="0">
                <a:latin typeface="+mn-lt"/>
              </a:rPr>
              <a:t>);</a:t>
            </a:r>
          </a:p>
          <a:p>
            <a:pPr marL="342900" lvl="1" indent="-342900" algn="just">
              <a:spcAft>
                <a:spcPts val="1500"/>
              </a:spcAft>
              <a:buFontTx/>
              <a:buChar char="-"/>
            </a:pPr>
            <a:r>
              <a:rPr lang="pt-BR" sz="2400" dirty="0">
                <a:latin typeface="+mn-lt"/>
              </a:rPr>
              <a:t>Até a </a:t>
            </a:r>
            <a:r>
              <a:rPr lang="pt-BR" sz="2400" dirty="0" smtClean="0">
                <a:latin typeface="+mn-lt"/>
              </a:rPr>
              <a:t>data da representação não teria sido </a:t>
            </a:r>
            <a:r>
              <a:rPr lang="pt-BR" sz="2400" dirty="0">
                <a:latin typeface="+mn-lt"/>
              </a:rPr>
              <a:t>assegurada pela ANTT a participação dos interessados nas revisões periódicas da TBP, mediante audiências e/ou consultas </a:t>
            </a:r>
            <a:r>
              <a:rPr lang="pt-BR" sz="2400" dirty="0" smtClean="0">
                <a:latin typeface="+mn-lt"/>
              </a:rPr>
              <a:t>públicas. </a:t>
            </a:r>
            <a:endParaRPr lang="pt-BR" sz="2400" dirty="0" smtClean="0">
              <a:solidFill>
                <a:prstClr val="black"/>
              </a:solidFill>
              <a:latin typeface="+mn-lt"/>
            </a:endParaRPr>
          </a:p>
          <a:p>
            <a:pPr marL="342900" lvl="1" indent="-342900" algn="just">
              <a:spcAft>
                <a:spcPts val="1500"/>
              </a:spcAft>
              <a:buFontTx/>
              <a:buChar char="-"/>
            </a:pPr>
            <a:endParaRPr lang="pt-BR" sz="2000" b="0" dirty="0" smtClean="0">
              <a:solidFill>
                <a:prstClr val="black"/>
              </a:solidFill>
              <a:latin typeface="Calibri"/>
            </a:endParaRPr>
          </a:p>
          <a:p>
            <a:pPr marL="342900" lvl="1" indent="-342900" algn="just">
              <a:spcAft>
                <a:spcPts val="1500"/>
              </a:spcAft>
              <a:buFontTx/>
              <a:buChar char="-"/>
            </a:pPr>
            <a:endParaRPr lang="pt-BR" sz="2000" b="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142875" y="897031"/>
            <a:ext cx="955692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161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42875" y="200024"/>
            <a:ext cx="9572625" cy="69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lvl="0">
              <a:defRPr sz="2800">
                <a:ln w="0"/>
                <a:latin typeface="Calibri"/>
              </a:defRPr>
            </a:lvl1pPr>
          </a:lstStyle>
          <a:p>
            <a:r>
              <a:rPr lang="pt-BR" dirty="0" smtClean="0">
                <a:solidFill>
                  <a:prstClr val="black"/>
                </a:solidFill>
              </a:rPr>
              <a:t>Representações do Dep. Hugo Leal 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9773" y="1328207"/>
            <a:ext cx="944002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1" indent="-265113" algn="just">
              <a:spcAft>
                <a:spcPts val="15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prstClr val="black"/>
                </a:solidFill>
                <a:latin typeface="Calibri"/>
              </a:rPr>
              <a:t>2ª Representação - TC 022.727/2014-0</a:t>
            </a:r>
            <a:r>
              <a:rPr lang="pt-BR" sz="2800" b="0" dirty="0" smtClean="0">
                <a:solidFill>
                  <a:prstClr val="black"/>
                </a:solidFill>
                <a:latin typeface="Calibri"/>
              </a:rPr>
              <a:t>=&gt;</a:t>
            </a:r>
          </a:p>
          <a:p>
            <a:pPr marL="0" lvl="1" algn="just">
              <a:spcAft>
                <a:spcPts val="1500"/>
              </a:spcAft>
            </a:pPr>
            <a:r>
              <a:rPr lang="pt-BR" sz="2400" b="0" dirty="0" smtClean="0">
                <a:solidFill>
                  <a:prstClr val="black"/>
                </a:solidFill>
                <a:latin typeface="Calibri"/>
              </a:rPr>
              <a:t>12º Termo aditivo ao Contrato PG 138/95-00: </a:t>
            </a:r>
            <a:r>
              <a:rPr lang="pt-BR" sz="2800" dirty="0" smtClean="0">
                <a:solidFill>
                  <a:prstClr val="black"/>
                </a:solidFill>
                <a:latin typeface="Calibri"/>
              </a:rPr>
              <a:t>incluiu novo investimento </a:t>
            </a:r>
            <a:r>
              <a:rPr lang="pt-BR" sz="2400" b="0" dirty="0" smtClean="0">
                <a:solidFill>
                  <a:prstClr val="black"/>
                </a:solidFill>
                <a:latin typeface="Calibri"/>
              </a:rPr>
              <a:t>em relação à verba já prevista para a execução da Nova Subida da Serra de Petrópolis.</a:t>
            </a:r>
          </a:p>
          <a:p>
            <a:pPr marL="0" lvl="1" algn="just">
              <a:spcAft>
                <a:spcPts val="1500"/>
              </a:spcAft>
            </a:pPr>
            <a:endParaRPr lang="pt-BR" sz="2000" b="0" dirty="0" smtClean="0">
              <a:solidFill>
                <a:prstClr val="black"/>
              </a:solidFill>
              <a:latin typeface="Calibri"/>
            </a:endParaRPr>
          </a:p>
          <a:p>
            <a:pPr marL="0" lvl="1" algn="just">
              <a:spcAft>
                <a:spcPts val="1500"/>
              </a:spcAft>
            </a:pPr>
            <a:r>
              <a:rPr lang="pt-BR" sz="2000" dirty="0" smtClean="0">
                <a:solidFill>
                  <a:prstClr val="black"/>
                </a:solidFill>
                <a:latin typeface="Calibri"/>
              </a:rPr>
              <a:t>Fundamento da representação</a:t>
            </a:r>
            <a:r>
              <a:rPr lang="pt-BR" sz="2000" b="0" dirty="0" smtClean="0">
                <a:solidFill>
                  <a:prstClr val="black"/>
                </a:solidFill>
                <a:latin typeface="Calibri"/>
              </a:rPr>
              <a:t>:  a obra </a:t>
            </a:r>
            <a:r>
              <a:rPr lang="pt-BR" sz="2800" dirty="0" smtClean="0">
                <a:solidFill>
                  <a:prstClr val="black"/>
                </a:solidFill>
                <a:latin typeface="Calibri"/>
              </a:rPr>
              <a:t>não estava prevista </a:t>
            </a:r>
            <a:r>
              <a:rPr lang="pt-BR" sz="2000" b="0" dirty="0" smtClean="0">
                <a:solidFill>
                  <a:prstClr val="black"/>
                </a:solidFill>
                <a:latin typeface="Calibri"/>
              </a:rPr>
              <a:t>no contrato de concessão original, portanto teria de ser objeto de um novo processo licitatório, conforme determinado pelo art. 37, inciso XXI e art. 175 da Constituição Federal de 5/10/1988. </a:t>
            </a:r>
          </a:p>
          <a:p>
            <a:pPr marL="0" lvl="1" algn="just">
              <a:spcAft>
                <a:spcPts val="1500"/>
              </a:spcAft>
            </a:pPr>
            <a:endParaRPr lang="pt-BR" sz="2000" b="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142875" y="897031"/>
            <a:ext cx="955692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412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42875" y="200024"/>
            <a:ext cx="9572625" cy="69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lvl="0">
              <a:defRPr sz="2800">
                <a:ln w="0"/>
                <a:latin typeface="Calibri"/>
              </a:defRPr>
            </a:lvl1pPr>
          </a:lstStyle>
          <a:p>
            <a:r>
              <a:rPr lang="pt-BR" dirty="0" smtClean="0">
                <a:solidFill>
                  <a:prstClr val="black"/>
                </a:solidFill>
              </a:rPr>
              <a:t>Representações do Dep. Hugo Leal 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9773" y="1328207"/>
            <a:ext cx="9440024" cy="5470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1" indent="-265113" algn="just">
              <a:spcAft>
                <a:spcPts val="15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prstClr val="black"/>
                </a:solidFill>
                <a:latin typeface="Calibri"/>
              </a:rPr>
              <a:t>2ª Representação - TC 022.727/2014-0</a:t>
            </a:r>
            <a:r>
              <a:rPr lang="pt-BR" sz="2800" b="0" dirty="0" smtClean="0">
                <a:solidFill>
                  <a:prstClr val="black"/>
                </a:solidFill>
                <a:latin typeface="Calibri"/>
              </a:rPr>
              <a:t>=&gt;</a:t>
            </a:r>
          </a:p>
          <a:p>
            <a:pPr marL="0" lvl="1" algn="just">
              <a:spcAft>
                <a:spcPts val="1500"/>
              </a:spcAft>
            </a:pPr>
            <a:r>
              <a:rPr lang="pt-BR" sz="2000" dirty="0" smtClean="0">
                <a:solidFill>
                  <a:prstClr val="black"/>
                </a:solidFill>
                <a:latin typeface="Calibri"/>
              </a:rPr>
              <a:t>Programa de Exploração da Rodovia (PER):</a:t>
            </a:r>
          </a:p>
          <a:p>
            <a:pPr marL="0" lvl="1" algn="just">
              <a:spcAft>
                <a:spcPts val="1500"/>
              </a:spcAft>
            </a:pPr>
            <a:r>
              <a:rPr lang="pt-BR" sz="1600" b="0" i="1" dirty="0" smtClean="0">
                <a:latin typeface="+mn-lt"/>
              </a:rPr>
              <a:t>Para a execução da Nova Subida da Serra, foi estimada uma verba de R$ 80.000.000,00 (oitenta milhões de reais), item 6.5.1 da Planilha de Quantidades. (...)</a:t>
            </a:r>
          </a:p>
          <a:p>
            <a:pPr algn="just"/>
            <a:r>
              <a:rPr lang="pt-BR" sz="1600" b="0" i="1" dirty="0" smtClean="0">
                <a:latin typeface="+mn-lt"/>
              </a:rPr>
              <a:t>O </a:t>
            </a:r>
            <a:r>
              <a:rPr lang="pt-BR" sz="1600" b="0" i="1" dirty="0">
                <a:latin typeface="+mn-lt"/>
              </a:rPr>
              <a:t>valor real da obra, a </a:t>
            </a:r>
            <a:r>
              <a:rPr lang="pt-BR" sz="2000" i="1" dirty="0">
                <a:latin typeface="+mn-lt"/>
              </a:rPr>
              <a:t>menos ou a mais da estimativa prevista</a:t>
            </a:r>
            <a:r>
              <a:rPr lang="pt-BR" sz="1600" b="0" i="1" dirty="0">
                <a:latin typeface="+mn-lt"/>
              </a:rPr>
              <a:t>, será negociado </a:t>
            </a:r>
            <a:r>
              <a:rPr lang="pt-BR" sz="1600" b="0" i="1" dirty="0" smtClean="0">
                <a:latin typeface="+mn-lt"/>
              </a:rPr>
              <a:t>com o(a) DNER/ANTT (...).</a:t>
            </a:r>
          </a:p>
          <a:p>
            <a:endParaRPr lang="pt-BR" sz="2000" b="0" dirty="0" smtClean="0">
              <a:solidFill>
                <a:prstClr val="black"/>
              </a:solidFill>
              <a:latin typeface="+mn-lt"/>
            </a:endParaRPr>
          </a:p>
          <a:p>
            <a:r>
              <a:rPr lang="pt-BR" sz="2000" dirty="0" smtClean="0">
                <a:solidFill>
                  <a:prstClr val="black"/>
                </a:solidFill>
                <a:latin typeface="+mn-lt"/>
              </a:rPr>
              <a:t>Contrato PG-138/95-00:</a:t>
            </a:r>
          </a:p>
          <a:p>
            <a:endParaRPr lang="pt-BR" sz="2000" b="0" dirty="0" smtClean="0">
              <a:solidFill>
                <a:prstClr val="black"/>
              </a:solidFill>
              <a:latin typeface="+mn-lt"/>
            </a:endParaRPr>
          </a:p>
          <a:p>
            <a:pPr algn="just"/>
            <a:r>
              <a:rPr lang="pt-BR" sz="1600" b="0" i="1" dirty="0">
                <a:latin typeface="+mn-lt"/>
              </a:rPr>
              <a:t>256.</a:t>
            </a:r>
            <a:r>
              <a:rPr lang="pt-BR" sz="1600" i="1" dirty="0">
                <a:latin typeface="+mn-lt"/>
              </a:rPr>
              <a:t> </a:t>
            </a:r>
            <a:r>
              <a:rPr lang="pt-BR" sz="2000" i="1" dirty="0">
                <a:latin typeface="+mn-lt"/>
              </a:rPr>
              <a:t>Eventuais acréscimos </a:t>
            </a:r>
            <a:r>
              <a:rPr lang="pt-BR" sz="1600" b="0" i="1" dirty="0">
                <a:latin typeface="+mn-lt"/>
              </a:rPr>
              <a:t>ou supressões </a:t>
            </a:r>
            <a:r>
              <a:rPr lang="pt-BR" sz="2000" i="1" dirty="0">
                <a:latin typeface="+mn-lt"/>
              </a:rPr>
              <a:t>de obras </a:t>
            </a:r>
            <a:r>
              <a:rPr lang="pt-BR" sz="1600" b="0" i="1" dirty="0">
                <a:latin typeface="+mn-lt"/>
              </a:rPr>
              <a:t>ou serviços devem ser </a:t>
            </a:r>
            <a:r>
              <a:rPr lang="pt-BR" sz="1600" b="0" i="1" dirty="0" smtClean="0">
                <a:latin typeface="+mn-lt"/>
              </a:rPr>
              <a:t>objeto de </a:t>
            </a:r>
            <a:r>
              <a:rPr lang="pt-BR" sz="2000" i="1" dirty="0">
                <a:latin typeface="+mn-lt"/>
              </a:rPr>
              <a:t>ajustes específicos </a:t>
            </a:r>
            <a:r>
              <a:rPr lang="pt-BR" sz="1600" b="0" i="1" dirty="0">
                <a:latin typeface="+mn-lt"/>
              </a:rPr>
              <a:t>a serem formalizados entre o DNER</a:t>
            </a:r>
            <a:r>
              <a:rPr lang="pt-BR" sz="1600" i="1" dirty="0">
                <a:latin typeface="+mn-lt"/>
              </a:rPr>
              <a:t> </a:t>
            </a:r>
            <a:r>
              <a:rPr lang="pt-BR" sz="1600" b="0" i="1" dirty="0">
                <a:latin typeface="+mn-lt"/>
              </a:rPr>
              <a:t>e a </a:t>
            </a:r>
            <a:r>
              <a:rPr lang="pt-BR" sz="1600" b="0" i="1" dirty="0" smtClean="0">
                <a:latin typeface="+mn-lt"/>
              </a:rPr>
              <a:t>CONCESSIONÁRIA</a:t>
            </a:r>
            <a:r>
              <a:rPr lang="pt-BR" sz="1600" b="0" i="1" dirty="0">
                <a:latin typeface="+mn-lt"/>
              </a:rPr>
              <a:t>.</a:t>
            </a:r>
          </a:p>
          <a:p>
            <a:pPr algn="just"/>
            <a:r>
              <a:rPr lang="pt-BR" sz="1600" b="0" i="1" dirty="0">
                <a:latin typeface="+mn-lt"/>
              </a:rPr>
              <a:t>257. Os acréscimos e as supressões de obras e serviços referidos nos </a:t>
            </a:r>
            <a:r>
              <a:rPr lang="pt-BR" sz="1600" b="0" i="1" dirty="0" smtClean="0">
                <a:latin typeface="+mn-lt"/>
              </a:rPr>
              <a:t>itens anteriores </a:t>
            </a:r>
            <a:r>
              <a:rPr lang="pt-BR" sz="1600" b="0" i="1" dirty="0">
                <a:latin typeface="+mn-lt"/>
              </a:rPr>
              <a:t>e que tenham comprovada repercussão nos custos da </a:t>
            </a:r>
            <a:r>
              <a:rPr lang="pt-BR" sz="1600" b="0" i="1" dirty="0" smtClean="0">
                <a:latin typeface="+mn-lt"/>
              </a:rPr>
              <a:t>CONCESSIONÁRIA implicarão </a:t>
            </a:r>
            <a:r>
              <a:rPr lang="pt-BR" sz="1600" b="0" i="1" dirty="0">
                <a:latin typeface="+mn-lt"/>
              </a:rPr>
              <a:t>na </a:t>
            </a:r>
            <a:r>
              <a:rPr lang="pt-BR" sz="2000" i="1" dirty="0">
                <a:latin typeface="+mn-lt"/>
              </a:rPr>
              <a:t>imediata revisão do valor da tarifa básica de pedágio, para mais </a:t>
            </a:r>
            <a:r>
              <a:rPr lang="pt-BR" sz="2000" i="1" dirty="0" smtClean="0">
                <a:latin typeface="+mn-lt"/>
              </a:rPr>
              <a:t>ou para menos</a:t>
            </a:r>
            <a:r>
              <a:rPr lang="pt-BR" sz="1600" b="0" i="1" dirty="0">
                <a:latin typeface="+mn-lt"/>
              </a:rPr>
              <a:t>, </a:t>
            </a:r>
            <a:r>
              <a:rPr lang="pt-BR" sz="1600" b="0" i="1" dirty="0" smtClean="0">
                <a:latin typeface="+mn-lt"/>
              </a:rPr>
              <a:t>conforme </a:t>
            </a:r>
            <a:r>
              <a:rPr lang="pt-BR" sz="1600" b="0" i="1" dirty="0">
                <a:latin typeface="+mn-lt"/>
              </a:rPr>
              <a:t>o caso</a:t>
            </a:r>
            <a:r>
              <a:rPr lang="pt-BR" sz="2000" b="0" i="1" dirty="0"/>
              <a:t>.</a:t>
            </a:r>
            <a:endParaRPr lang="pt-BR" sz="2000" b="0" i="1" dirty="0" smtClean="0">
              <a:solidFill>
                <a:prstClr val="black"/>
              </a:solidFill>
              <a:latin typeface="+mn-lt"/>
            </a:endParaRPr>
          </a:p>
          <a:p>
            <a:endParaRPr lang="pt-BR" sz="2000" b="0" dirty="0">
              <a:solidFill>
                <a:prstClr val="black"/>
              </a:solidFill>
              <a:latin typeface="+mn-lt"/>
            </a:endParaRPr>
          </a:p>
          <a:p>
            <a:endParaRPr lang="pt-BR" sz="2000" b="0" dirty="0">
              <a:solidFill>
                <a:prstClr val="black"/>
              </a:solidFill>
              <a:latin typeface="+mn-lt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142875" y="897031"/>
            <a:ext cx="955692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566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42875" y="200024"/>
            <a:ext cx="9572625" cy="69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lvl="0">
              <a:defRPr sz="2800">
                <a:ln w="0"/>
                <a:latin typeface="Calibri"/>
              </a:defRPr>
            </a:lvl1pPr>
          </a:lstStyle>
          <a:p>
            <a:r>
              <a:rPr lang="pt-BR" dirty="0" smtClean="0">
                <a:solidFill>
                  <a:prstClr val="black"/>
                </a:solidFill>
              </a:rPr>
              <a:t>Representações do Dep. Hugo Leal 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9773" y="1339930"/>
            <a:ext cx="9440024" cy="5039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prstClr val="black"/>
                </a:solidFill>
                <a:latin typeface="Calibri"/>
              </a:rPr>
              <a:t> Estágio atual dos processos no TCU</a:t>
            </a:r>
            <a:r>
              <a:rPr lang="pt-BR" sz="2400" dirty="0" smtClean="0">
                <a:solidFill>
                  <a:prstClr val="black"/>
                </a:solidFill>
                <a:latin typeface="Calibri"/>
              </a:rPr>
              <a:t>:</a:t>
            </a:r>
          </a:p>
          <a:p>
            <a:pPr algn="just"/>
            <a:endParaRPr lang="pt-BR" sz="2000" b="0" dirty="0">
              <a:solidFill>
                <a:prstClr val="black"/>
              </a:solidFill>
              <a:latin typeface="Calibri"/>
            </a:endParaRPr>
          </a:p>
          <a:p>
            <a:pPr marL="0" lvl="1" algn="just">
              <a:spcAft>
                <a:spcPts val="1500"/>
              </a:spcAft>
            </a:pPr>
            <a:r>
              <a:rPr lang="pt-BR" sz="2000" dirty="0" smtClean="0">
                <a:solidFill>
                  <a:prstClr val="black"/>
                </a:solidFill>
                <a:latin typeface="Calibri"/>
              </a:rPr>
              <a:t>- Quanto às Representações: Despacho</a:t>
            </a:r>
            <a:r>
              <a:rPr lang="pt-BR" sz="2000" b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t-BR" sz="2000" b="0" dirty="0">
                <a:solidFill>
                  <a:prstClr val="black"/>
                </a:solidFill>
                <a:latin typeface="Calibri"/>
              </a:rPr>
              <a:t>do Ministro-Relator determinando </a:t>
            </a:r>
            <a:r>
              <a:rPr lang="pt-BR" sz="2400" dirty="0">
                <a:solidFill>
                  <a:prstClr val="black"/>
                </a:solidFill>
                <a:latin typeface="Calibri"/>
              </a:rPr>
              <a:t>diligência à ANTT </a:t>
            </a:r>
            <a:r>
              <a:rPr lang="pt-BR" sz="2000" b="0" dirty="0">
                <a:solidFill>
                  <a:prstClr val="black"/>
                </a:solidFill>
                <a:latin typeface="Calibri"/>
              </a:rPr>
              <a:t>para esclarecimento de questões acerca da resolução da agência que foi objeto da representação</a:t>
            </a:r>
            <a:r>
              <a:rPr lang="pt-BR" sz="2000" b="0" dirty="0" smtClean="0">
                <a:solidFill>
                  <a:prstClr val="black"/>
                </a:solidFill>
                <a:latin typeface="Calibri"/>
              </a:rPr>
              <a:t>. Os processos estão em fase de instrução na Unidade Técnica.</a:t>
            </a:r>
            <a:endParaRPr lang="pt-BR" sz="2000" b="0" dirty="0">
              <a:solidFill>
                <a:prstClr val="black"/>
              </a:solidFill>
              <a:latin typeface="Calibri"/>
            </a:endParaRPr>
          </a:p>
          <a:p>
            <a:pPr marL="0" lvl="1" algn="just">
              <a:spcAft>
                <a:spcPts val="1500"/>
              </a:spcAft>
            </a:pPr>
            <a:r>
              <a:rPr lang="pt-BR" sz="2000" b="0" dirty="0" smtClean="0">
                <a:solidFill>
                  <a:prstClr val="black"/>
                </a:solidFill>
                <a:latin typeface="Calibri"/>
              </a:rPr>
              <a:t>- </a:t>
            </a:r>
            <a:r>
              <a:rPr lang="pt-BR" sz="2400" dirty="0" smtClean="0">
                <a:solidFill>
                  <a:prstClr val="black"/>
                </a:solidFill>
                <a:latin typeface="Calibri"/>
              </a:rPr>
              <a:t>Processo de acompanhamento TC 014.689/2014-6</a:t>
            </a:r>
            <a:r>
              <a:rPr lang="pt-BR" sz="2000" dirty="0" smtClean="0">
                <a:solidFill>
                  <a:prstClr val="black"/>
                </a:solidFill>
                <a:latin typeface="Calibri"/>
              </a:rPr>
              <a:t>, cujo objetivo é </a:t>
            </a:r>
            <a:r>
              <a:rPr lang="pt-BR" sz="2000" dirty="0">
                <a:solidFill>
                  <a:prstClr val="black"/>
                </a:solidFill>
                <a:latin typeface="Calibri"/>
              </a:rPr>
              <a:t>acompanhar a atuação da ANTT e do </a:t>
            </a:r>
            <a:r>
              <a:rPr lang="pt-BR" sz="2000" dirty="0" smtClean="0">
                <a:solidFill>
                  <a:prstClr val="black"/>
                </a:solidFill>
                <a:latin typeface="Calibri"/>
              </a:rPr>
              <a:t>Ministério </a:t>
            </a:r>
            <a:r>
              <a:rPr lang="pt-BR" sz="2000" dirty="0">
                <a:solidFill>
                  <a:prstClr val="black"/>
                </a:solidFill>
                <a:latin typeface="Calibri"/>
              </a:rPr>
              <a:t>dos Transportes na aprovação e execução de investimentos não previstos nos contratos de concessão da 1ª Etapa do </a:t>
            </a:r>
            <a:r>
              <a:rPr lang="pt-BR" sz="2000" dirty="0" err="1">
                <a:solidFill>
                  <a:prstClr val="black"/>
                </a:solidFill>
                <a:latin typeface="Calibri"/>
              </a:rPr>
              <a:t>Procofe</a:t>
            </a:r>
            <a:r>
              <a:rPr lang="pt-BR" sz="2000" dirty="0">
                <a:solidFill>
                  <a:prstClr val="black"/>
                </a:solidFill>
                <a:latin typeface="Calibri"/>
              </a:rPr>
              <a:t>, entre eles, o contrato de concessão da BR-040/MG/RJ, trecho Juiz de Fora-Petrópolis-Rio de Janeiro. </a:t>
            </a:r>
            <a:endParaRPr lang="pt-BR" sz="2000" dirty="0" smtClean="0">
              <a:solidFill>
                <a:prstClr val="black"/>
              </a:solidFill>
              <a:latin typeface="Calibri"/>
            </a:endParaRPr>
          </a:p>
          <a:p>
            <a:pPr marL="0" lvl="1" algn="just">
              <a:spcAft>
                <a:spcPts val="1500"/>
              </a:spcAft>
            </a:pPr>
            <a:r>
              <a:rPr lang="pt-BR" sz="2000" dirty="0" smtClean="0">
                <a:solidFill>
                  <a:prstClr val="black"/>
                </a:solidFill>
                <a:latin typeface="Calibri"/>
              </a:rPr>
              <a:t>- </a:t>
            </a:r>
            <a:r>
              <a:rPr lang="pt-BR" sz="2400" dirty="0" smtClean="0">
                <a:solidFill>
                  <a:prstClr val="black"/>
                </a:solidFill>
                <a:latin typeface="Calibri"/>
              </a:rPr>
              <a:t>PROPOSTA de realizar uma fiscalização </a:t>
            </a:r>
            <a:r>
              <a:rPr lang="pt-BR" sz="2000" b="0" dirty="0" smtClean="0">
                <a:solidFill>
                  <a:prstClr val="black"/>
                </a:solidFill>
                <a:latin typeface="Calibri"/>
              </a:rPr>
              <a:t>para</a:t>
            </a:r>
            <a:r>
              <a:rPr lang="pt-B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t-BR" sz="2000" b="0" dirty="0" smtClean="0">
                <a:solidFill>
                  <a:prstClr val="black"/>
                </a:solidFill>
                <a:latin typeface="Calibri"/>
              </a:rPr>
              <a:t>verificar </a:t>
            </a:r>
            <a:r>
              <a:rPr lang="pt-BR" sz="2000" b="0" dirty="0">
                <a:solidFill>
                  <a:prstClr val="black"/>
                </a:solidFill>
                <a:latin typeface="Calibri"/>
              </a:rPr>
              <a:t>a conformidade das obras realizadas na Concessão da BR-040/MG/RJ, entre elas a da </a:t>
            </a:r>
            <a:r>
              <a:rPr lang="pt-BR" sz="2400" dirty="0">
                <a:solidFill>
                  <a:prstClr val="black"/>
                </a:solidFill>
                <a:latin typeface="Calibri"/>
              </a:rPr>
              <a:t>Nova Subida da Serra</a:t>
            </a:r>
            <a:r>
              <a:rPr lang="pt-BR" sz="2000" b="0" dirty="0">
                <a:solidFill>
                  <a:prstClr val="black"/>
                </a:solidFill>
                <a:latin typeface="Calibri"/>
              </a:rPr>
              <a:t>. </a:t>
            </a:r>
          </a:p>
          <a:p>
            <a:pPr marL="0" lvl="1" algn="just">
              <a:spcAft>
                <a:spcPts val="1500"/>
              </a:spcAft>
            </a:pPr>
            <a:endParaRPr lang="pt-BR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142875" y="897031"/>
            <a:ext cx="955692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62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70818" cy="2468562"/>
          </a:xfrm>
        </p:spPr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sz="2400" dirty="0"/>
          </a:p>
        </p:txBody>
      </p:sp>
      <p:grpSp>
        <p:nvGrpSpPr>
          <p:cNvPr id="5" name="Grupo 4"/>
          <p:cNvGrpSpPr/>
          <p:nvPr/>
        </p:nvGrpSpPr>
        <p:grpSpPr>
          <a:xfrm>
            <a:off x="1393154" y="2437282"/>
            <a:ext cx="7175110" cy="2051060"/>
            <a:chOff x="2504" y="60538"/>
            <a:chExt cx="7175110" cy="2051060"/>
          </a:xfrm>
        </p:grpSpPr>
        <p:sp>
          <p:nvSpPr>
            <p:cNvPr id="6" name="Retângulo de cantos arredondados 5"/>
            <p:cNvSpPr/>
            <p:nvPr/>
          </p:nvSpPr>
          <p:spPr>
            <a:xfrm>
              <a:off x="2504" y="60538"/>
              <a:ext cx="7175110" cy="2051060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tângulo 6"/>
            <p:cNvSpPr/>
            <p:nvPr/>
          </p:nvSpPr>
          <p:spPr>
            <a:xfrm>
              <a:off x="62577" y="60538"/>
              <a:ext cx="7054964" cy="1930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</a:pPr>
              <a:r>
                <a:rPr lang="pt-BR" sz="4000" dirty="0" smtClean="0">
                  <a:solidFill>
                    <a:prstClr val="white"/>
                  </a:solidFill>
                </a:rPr>
                <a:t>Observações finais</a:t>
              </a:r>
              <a:endParaRPr lang="pt-BR" sz="40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319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mag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5999" cy="685799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567544" y="1212545"/>
            <a:ext cx="777363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 smtClean="0">
              <a:solidFill>
                <a:srgbClr val="1F497D">
                  <a:lumMod val="75000"/>
                </a:srgbClr>
              </a:solidFill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 smtClean="0">
              <a:solidFill>
                <a:srgbClr val="1F497D">
                  <a:lumMod val="75000"/>
                </a:srgbClr>
              </a:solidFill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 smtClean="0">
              <a:solidFill>
                <a:srgbClr val="1F497D">
                  <a:lumMod val="75000"/>
                </a:srgbClr>
              </a:solidFill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dirty="0" smtClean="0">
              <a:solidFill>
                <a:srgbClr val="1F497D">
                  <a:lumMod val="75000"/>
                </a:srgbClr>
              </a:solidFill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 smtClean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Concessão da Rodovia BR-040/MG/RJ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dirty="0" smtClean="0">
              <a:solidFill>
                <a:srgbClr val="1F497D">
                  <a:lumMod val="75000"/>
                </a:srgbClr>
              </a:solidFill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i="1" dirty="0" smtClean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Audiência Pública na </a:t>
            </a:r>
            <a:r>
              <a:rPr lang="pt-BR" i="1" dirty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Comissão de </a:t>
            </a:r>
            <a:r>
              <a:rPr lang="pt-BR" i="1" dirty="0" smtClean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Viação e Transportes da Câmara dos Deputados </a:t>
            </a:r>
            <a:endParaRPr lang="pt-BR" sz="2400" dirty="0" smtClean="0">
              <a:solidFill>
                <a:srgbClr val="1F497D">
                  <a:lumMod val="75000"/>
                </a:srgbClr>
              </a:solidFill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0" dirty="0" smtClean="0">
              <a:solidFill>
                <a:srgbClr val="1F497D">
                  <a:lumMod val="75000"/>
                </a:srgbClr>
              </a:solidFill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0" dirty="0" smtClean="0">
              <a:solidFill>
                <a:srgbClr val="1F497D">
                  <a:lumMod val="75000"/>
                </a:srgbClr>
              </a:solidFill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0" dirty="0" smtClean="0">
              <a:solidFill>
                <a:srgbClr val="1F497D">
                  <a:lumMod val="75000"/>
                </a:srgbClr>
              </a:solidFill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0" dirty="0" smtClean="0">
              <a:solidFill>
                <a:srgbClr val="1F497D">
                  <a:lumMod val="75000"/>
                </a:srgbClr>
              </a:solidFill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0" dirty="0" smtClean="0">
              <a:solidFill>
                <a:srgbClr val="1F497D">
                  <a:lumMod val="75000"/>
                </a:srgbClr>
              </a:solidFill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0" dirty="0" smtClean="0">
              <a:solidFill>
                <a:srgbClr val="1F497D">
                  <a:lumMod val="75000"/>
                </a:srgbClr>
              </a:solidFill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0" dirty="0" smtClean="0">
              <a:solidFill>
                <a:srgbClr val="1F497D">
                  <a:lumMod val="75000"/>
                </a:srgbClr>
              </a:solidFill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0" dirty="0" smtClean="0">
              <a:solidFill>
                <a:srgbClr val="1F497D">
                  <a:lumMod val="75000"/>
                </a:srgbClr>
              </a:solidFill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0" dirty="0" smtClean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Brasília, 7 de maio de 2015</a:t>
            </a:r>
            <a:endParaRPr lang="pt-BR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5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70818" cy="2468562"/>
          </a:xfrm>
        </p:spPr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sz="2400" dirty="0"/>
          </a:p>
        </p:txBody>
      </p:sp>
      <p:grpSp>
        <p:nvGrpSpPr>
          <p:cNvPr id="8" name="Grupo 7"/>
          <p:cNvGrpSpPr/>
          <p:nvPr/>
        </p:nvGrpSpPr>
        <p:grpSpPr>
          <a:xfrm>
            <a:off x="1305372" y="1008185"/>
            <a:ext cx="7175110" cy="4161692"/>
            <a:chOff x="-57569" y="465"/>
            <a:chExt cx="7175110" cy="2051060"/>
          </a:xfrm>
        </p:grpSpPr>
        <p:sp>
          <p:nvSpPr>
            <p:cNvPr id="9" name="Retângulo de cantos arredondados 8"/>
            <p:cNvSpPr/>
            <p:nvPr/>
          </p:nvSpPr>
          <p:spPr>
            <a:xfrm>
              <a:off x="-57569" y="465"/>
              <a:ext cx="7175110" cy="2051060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ângulo 9"/>
            <p:cNvSpPr/>
            <p:nvPr/>
          </p:nvSpPr>
          <p:spPr>
            <a:xfrm>
              <a:off x="62577" y="60538"/>
              <a:ext cx="7054964" cy="1930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</a:pPr>
              <a:r>
                <a:rPr lang="pt-BR" sz="4000" dirty="0" smtClean="0">
                  <a:solidFill>
                    <a:prstClr val="white"/>
                  </a:solidFill>
                </a:rPr>
                <a:t>Obra da Nova Subida da Serra </a:t>
              </a:r>
            </a:p>
            <a:p>
              <a:pPr algn="ctr" defTabSz="1778000">
                <a:lnSpc>
                  <a:spcPct val="90000"/>
                </a:lnSpc>
                <a:spcAft>
                  <a:spcPct val="35000"/>
                </a:spcAft>
              </a:pPr>
              <a:r>
                <a:rPr lang="pt-BR" dirty="0" smtClean="0">
                  <a:solidFill>
                    <a:prstClr val="white"/>
                  </a:solidFill>
                </a:rPr>
                <a:t>(BR-040/MG/RJ Trecho Juiz de Fora- Petrópolis- Rio de Janeiro)</a:t>
              </a:r>
            </a:p>
            <a:p>
              <a:pPr algn="ctr" defTabSz="1778000">
                <a:lnSpc>
                  <a:spcPct val="90000"/>
                </a:lnSpc>
                <a:spcAft>
                  <a:spcPct val="35000"/>
                </a:spcAft>
              </a:pPr>
              <a:r>
                <a:rPr lang="pt-BR" dirty="0" smtClean="0">
                  <a:solidFill>
                    <a:prstClr val="white"/>
                  </a:solidFill>
                </a:rPr>
                <a:t>E</a:t>
              </a:r>
            </a:p>
            <a:p>
              <a:pPr algn="ctr" defTabSz="1778000">
                <a:lnSpc>
                  <a:spcPct val="90000"/>
                </a:lnSpc>
                <a:spcAft>
                  <a:spcPct val="35000"/>
                </a:spcAft>
              </a:pPr>
              <a:r>
                <a:rPr lang="pt-BR" dirty="0" smtClean="0">
                  <a:solidFill>
                    <a:prstClr val="white"/>
                  </a:solidFill>
                </a:rPr>
                <a:t>Obra </a:t>
              </a:r>
              <a:r>
                <a:rPr lang="pt-BR" dirty="0">
                  <a:solidFill>
                    <a:prstClr val="white"/>
                  </a:solidFill>
                </a:rPr>
                <a:t>com 20,7 quilômetros de extensão em andamento em trecho da BR-040 (RJ), compreendido entre o km 103 (Duque de Caxias) e o km 82 (Petrópolis</a:t>
              </a:r>
              <a:r>
                <a:rPr lang="pt-BR" dirty="0" smtClean="0">
                  <a:solidFill>
                    <a:prstClr val="white"/>
                  </a:solidFill>
                </a:rPr>
                <a:t>)</a:t>
              </a:r>
            </a:p>
            <a:p>
              <a:pPr algn="ctr" defTabSz="1778000">
                <a:lnSpc>
                  <a:spcPct val="90000"/>
                </a:lnSpc>
                <a:spcAft>
                  <a:spcPct val="35000"/>
                </a:spcAft>
              </a:pPr>
              <a:r>
                <a:rPr lang="pt-BR" sz="1400" dirty="0">
                  <a:solidFill>
                    <a:prstClr val="white"/>
                  </a:solidFill>
                </a:rPr>
                <a:t>FONTE Relatório Mensal das Principais Obras em </a:t>
              </a:r>
              <a:r>
                <a:rPr lang="pt-BR" sz="1400" dirty="0" smtClean="0">
                  <a:solidFill>
                    <a:prstClr val="white"/>
                  </a:solidFill>
                </a:rPr>
                <a:t>Execução</a:t>
              </a:r>
            </a:p>
            <a:p>
              <a:pPr algn="ctr" defTabSz="1778000">
                <a:lnSpc>
                  <a:spcPct val="90000"/>
                </a:lnSpc>
                <a:spcAft>
                  <a:spcPct val="35000"/>
                </a:spcAft>
              </a:pPr>
              <a:r>
                <a:rPr lang="pt-BR" sz="1200" dirty="0">
                  <a:solidFill>
                    <a:prstClr val="white"/>
                  </a:solidFill>
                </a:rPr>
                <a:t>http://www.antt.gov.br/html/objects/_downloadblob.php?cod_blob=13475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907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5633793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7" y="214417"/>
            <a:ext cx="8464061" cy="566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48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2875" y="550195"/>
            <a:ext cx="9572625" cy="60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3200" dirty="0" smtClean="0">
              <a:ln w="0"/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pt-BR" sz="3200" dirty="0">
              <a:ln w="0"/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pt-BR" sz="3200" dirty="0" smtClean="0">
              <a:ln w="0"/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pt-BR" sz="3200" dirty="0">
              <a:ln w="0"/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lang="pt-BR" sz="3200" dirty="0" smtClean="0">
                <a:ln w="0"/>
                <a:solidFill>
                  <a:prstClr val="black"/>
                </a:solidFill>
                <a:latin typeface="Calibri"/>
              </a:rPr>
              <a:t>Análise do Caso e os Desafios do TCU</a:t>
            </a:r>
            <a:endParaRPr lang="pt-BR" sz="3200" dirty="0" smtClean="0">
              <a:ln w="0"/>
              <a:solidFill>
                <a:srgbClr val="FF0000"/>
              </a:solidFill>
              <a:latin typeface="Calibri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58578" y="1381568"/>
            <a:ext cx="955692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4225264" y="115073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endParaRPr lang="pt-BR" sz="2400" b="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69275" y="6280067"/>
            <a:ext cx="71261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i="1" dirty="0" smtClean="0">
                <a:solidFill>
                  <a:prstClr val="black"/>
                </a:solidFill>
              </a:rPr>
              <a:t>Fonte: Relatório de Produção de Conhecimento – Coordenação-Geral de Infra Estrutura (TCU, 2014); análise TCU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42875" y="1381568"/>
            <a:ext cx="89823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i="1" dirty="0" smtClean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pt-BR" sz="2800" i="1" dirty="0" smtClean="0">
                <a:solidFill>
                  <a:prstClr val="black"/>
                </a:solidFill>
                <a:latin typeface="Calibri"/>
              </a:rPr>
              <a:t>Colaborar para o aperfeiçoamento da Modelagem de Concessões.</a:t>
            </a:r>
          </a:p>
          <a:p>
            <a:pPr algn="just"/>
            <a:endParaRPr lang="pt-BR" sz="1600" b="0" i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42875" y="3106586"/>
            <a:ext cx="87681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800" i="1" dirty="0" smtClean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pt-BR" sz="2800" i="1" dirty="0" smtClean="0">
                <a:solidFill>
                  <a:prstClr val="black"/>
                </a:solidFill>
                <a:latin typeface="Calibri"/>
              </a:rPr>
              <a:t>Melhorar os projetos e a fiscalização de empreendimentos.</a:t>
            </a:r>
            <a:endParaRPr lang="pt-BR" sz="2800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903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42875" y="200024"/>
            <a:ext cx="9572625" cy="69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lvl="0">
              <a:defRPr sz="2800">
                <a:ln w="0"/>
                <a:latin typeface="Calibri"/>
              </a:defRPr>
            </a:lvl1pPr>
          </a:lstStyle>
          <a:p>
            <a:r>
              <a:rPr lang="pt-BR" dirty="0" smtClean="0">
                <a:solidFill>
                  <a:prstClr val="black"/>
                </a:solidFill>
              </a:rPr>
              <a:t>Atuação do TCU na Concessão da BR-040/MG/RJ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9772" y="1265863"/>
            <a:ext cx="9549245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Aft>
                <a:spcPts val="1500"/>
              </a:spcAft>
            </a:pPr>
            <a:r>
              <a:rPr lang="pt-BR" sz="2800" dirty="0" smtClean="0">
                <a:solidFill>
                  <a:prstClr val="black"/>
                </a:solidFill>
                <a:latin typeface="+mn-lt"/>
              </a:rPr>
              <a:t>TC 019.344/1996-1=&gt;</a:t>
            </a:r>
          </a:p>
          <a:p>
            <a:pPr marL="0" lvl="1" algn="just">
              <a:spcAft>
                <a:spcPts val="1500"/>
              </a:spcAft>
            </a:pPr>
            <a:r>
              <a:rPr lang="pt-BR" sz="2400" b="0" dirty="0" smtClean="0">
                <a:solidFill>
                  <a:prstClr val="black"/>
                </a:solidFill>
                <a:latin typeface="Calibri"/>
              </a:rPr>
              <a:t>Avaliou a </a:t>
            </a:r>
            <a:r>
              <a:rPr lang="pt-BR" sz="2400" dirty="0" smtClean="0">
                <a:solidFill>
                  <a:prstClr val="black"/>
                </a:solidFill>
                <a:latin typeface="Calibri"/>
              </a:rPr>
              <a:t>fase inicial </a:t>
            </a:r>
            <a:r>
              <a:rPr lang="pt-BR" sz="2400" b="0" dirty="0" smtClean="0">
                <a:solidFill>
                  <a:prstClr val="black"/>
                </a:solidFill>
                <a:latin typeface="Calibri"/>
              </a:rPr>
              <a:t>da concessão.</a:t>
            </a:r>
          </a:p>
          <a:p>
            <a:pPr marL="0" lvl="1" algn="just">
              <a:spcAft>
                <a:spcPts val="1500"/>
              </a:spcAft>
            </a:pPr>
            <a:r>
              <a:rPr lang="pt-BR" sz="2800" dirty="0" smtClean="0">
                <a:latin typeface="+mn-lt"/>
              </a:rPr>
              <a:t>Acórdão </a:t>
            </a:r>
            <a:r>
              <a:rPr lang="pt-BR" sz="2800" dirty="0">
                <a:latin typeface="+mn-lt"/>
              </a:rPr>
              <a:t>1.316/2005-TCU-Plenário=&gt;</a:t>
            </a:r>
          </a:p>
          <a:p>
            <a:pPr marL="0" lvl="1" algn="just">
              <a:spcAft>
                <a:spcPts val="1500"/>
              </a:spcAft>
            </a:pPr>
            <a:r>
              <a:rPr lang="pt-BR" sz="2000" b="0" dirty="0">
                <a:latin typeface="+mn-lt"/>
              </a:rPr>
              <a:t>Diversas determinações e recomendações à </a:t>
            </a:r>
            <a:r>
              <a:rPr lang="pt-BR" sz="2000" b="0" dirty="0" smtClean="0">
                <a:latin typeface="+mn-lt"/>
              </a:rPr>
              <a:t>ANTT:</a:t>
            </a:r>
          </a:p>
          <a:p>
            <a:pPr marL="0" lvl="1">
              <a:spcAft>
                <a:spcPts val="1500"/>
              </a:spcAft>
            </a:pPr>
            <a:r>
              <a:rPr lang="pt-BR" sz="2000" dirty="0">
                <a:latin typeface="+mn-lt"/>
              </a:rPr>
              <a:t>9.1.1. adote, para fins de equilíbrio econômico-financeiro do Contrato PG-138/95-00, a Taxa Interna de Retorno - TIR decorrente do fluxo de caixa não alavancado, haja vista a desatualização dos parâmetros de financiamentos e capitais de terceiros informados </a:t>
            </a:r>
            <a:r>
              <a:rPr lang="pt-BR" sz="2000" dirty="0" smtClean="0">
                <a:latin typeface="+mn-lt"/>
              </a:rPr>
              <a:t>na proposta</a:t>
            </a:r>
            <a:r>
              <a:rPr lang="pt-BR" sz="2000" dirty="0">
                <a:latin typeface="+mn-lt"/>
              </a:rPr>
              <a:t>;</a:t>
            </a:r>
            <a:br>
              <a:rPr lang="pt-BR" sz="2000" dirty="0">
                <a:latin typeface="+mn-lt"/>
              </a:rPr>
            </a:br>
            <a:r>
              <a:rPr lang="pt-BR" sz="2000" b="0" dirty="0" smtClean="0">
                <a:latin typeface="+mn-lt"/>
              </a:rPr>
              <a:t>9.1.2</a:t>
            </a:r>
            <a:r>
              <a:rPr lang="pt-BR" sz="2000" b="0" dirty="0">
                <a:latin typeface="+mn-lt"/>
              </a:rPr>
              <a:t>. adote as providências necessárias para que o fluxo de caixa da </a:t>
            </a:r>
            <a:r>
              <a:rPr lang="pt-BR" sz="2000" b="0" dirty="0" err="1">
                <a:latin typeface="+mn-lt"/>
              </a:rPr>
              <a:t>Concer</a:t>
            </a:r>
            <a:r>
              <a:rPr lang="pt-BR" sz="2000" b="0" dirty="0">
                <a:latin typeface="+mn-lt"/>
              </a:rPr>
              <a:t> considere os efeitos das diferenças entre os Índices de Reajuste da Tarifa provisórios e definitivos, bem como dos arredondamentos de tarifas</a:t>
            </a:r>
            <a:r>
              <a:rPr lang="pt-BR" sz="2000" b="0" dirty="0"/>
              <a:t>;</a:t>
            </a:r>
            <a:r>
              <a:rPr lang="pt-BR" sz="2000" dirty="0"/>
              <a:t/>
            </a:r>
            <a:br>
              <a:rPr lang="pt-BR" sz="2000" dirty="0"/>
            </a:br>
            <a:endParaRPr lang="pt-BR" sz="2000" b="0" dirty="0" smtClean="0">
              <a:solidFill>
                <a:prstClr val="black"/>
              </a:solidFill>
              <a:latin typeface="+mn-lt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142875" y="897031"/>
            <a:ext cx="955692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572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42875" y="200024"/>
            <a:ext cx="9572625" cy="69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lvl="0">
              <a:defRPr sz="2800">
                <a:ln w="0"/>
                <a:latin typeface="Calibri"/>
              </a:defRPr>
            </a:lvl1pPr>
          </a:lstStyle>
          <a:p>
            <a:r>
              <a:rPr lang="pt-BR" dirty="0" smtClean="0">
                <a:solidFill>
                  <a:prstClr val="black"/>
                </a:solidFill>
              </a:rPr>
              <a:t>Atuação do TCU na Concessão da BR-040/MG/RJ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9773" y="1328207"/>
            <a:ext cx="94400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500"/>
              </a:spcAft>
            </a:pPr>
            <a:r>
              <a:rPr lang="pt-BR" sz="2000" b="0" dirty="0">
                <a:latin typeface="+mn-lt"/>
              </a:rPr>
              <a:t>9.1.3. certifique-se, quanto à compensação efetivada na Adequação 4, sobre o adicional não justificado de investimentos verificado na Revisão 1;</a:t>
            </a:r>
            <a:r>
              <a:rPr lang="pt-BR" sz="2000" dirty="0">
                <a:latin typeface="+mn-lt"/>
              </a:rPr>
              <a:t/>
            </a:r>
            <a:br>
              <a:rPr lang="pt-BR" sz="2000" dirty="0">
                <a:latin typeface="+mn-lt"/>
              </a:rPr>
            </a:br>
            <a:r>
              <a:rPr lang="pt-BR" sz="2000" dirty="0">
                <a:latin typeface="+mn-lt"/>
              </a:rPr>
              <a:t/>
            </a:r>
            <a:br>
              <a:rPr lang="pt-BR" sz="2000" dirty="0">
                <a:latin typeface="+mn-lt"/>
              </a:rPr>
            </a:br>
            <a:r>
              <a:rPr lang="pt-BR" sz="2000" b="0" dirty="0">
                <a:latin typeface="+mn-lt"/>
              </a:rPr>
              <a:t>9.1.4. certifique-se acerca da </a:t>
            </a:r>
            <a:r>
              <a:rPr lang="pt-BR" sz="2000" b="0" dirty="0" smtClean="0">
                <a:latin typeface="+mn-lt"/>
              </a:rPr>
              <a:t>correção </a:t>
            </a:r>
            <a:r>
              <a:rPr lang="pt-BR" sz="2000" b="0" dirty="0">
                <a:latin typeface="+mn-lt"/>
              </a:rPr>
              <a:t>dos ajustes e modificações promovidas no Programa de Exploração da Rodovia Juiz de Fora - Rio, inclusive por meio de checagem das intervenções físicas realizadas na rodovia e do cumprimento dos cronogramas físico-financeiros das obras previstas no Programa de Exploração de Rodovias - PER;</a:t>
            </a:r>
            <a:r>
              <a:rPr lang="pt-BR" sz="2000" dirty="0">
                <a:latin typeface="+mn-lt"/>
              </a:rPr>
              <a:t/>
            </a:r>
            <a:br>
              <a:rPr lang="pt-BR" sz="2000" dirty="0">
                <a:latin typeface="+mn-lt"/>
              </a:rPr>
            </a:br>
            <a:r>
              <a:rPr lang="pt-BR" sz="2000" dirty="0">
                <a:latin typeface="+mn-lt"/>
              </a:rPr>
              <a:t/>
            </a:r>
            <a:br>
              <a:rPr lang="pt-BR" sz="2000" dirty="0">
                <a:latin typeface="+mn-lt"/>
              </a:rPr>
            </a:br>
            <a:r>
              <a:rPr lang="pt-BR" sz="2400" b="0" dirty="0">
                <a:latin typeface="+mn-lt"/>
              </a:rPr>
              <a:t>9.1.5. </a:t>
            </a:r>
            <a:r>
              <a:rPr lang="pt-BR" sz="2400" dirty="0">
                <a:latin typeface="+mn-lt"/>
              </a:rPr>
              <a:t>corrija as seguintes impropriedades e/ou irregularidades verificadas nos fluxos de caixa da concessão</a:t>
            </a:r>
            <a:r>
              <a:rPr lang="pt-BR" sz="2000" dirty="0">
                <a:latin typeface="+mn-lt"/>
              </a:rPr>
              <a:t>:</a:t>
            </a:r>
            <a:br>
              <a:rPr lang="pt-BR" sz="2000" dirty="0">
                <a:latin typeface="+mn-lt"/>
              </a:rPr>
            </a:br>
            <a:r>
              <a:rPr lang="pt-BR" sz="2000" dirty="0">
                <a:latin typeface="+mn-lt"/>
              </a:rPr>
              <a:t/>
            </a:r>
            <a:br>
              <a:rPr lang="pt-BR" sz="2000" dirty="0">
                <a:latin typeface="+mn-lt"/>
              </a:rPr>
            </a:br>
            <a:r>
              <a:rPr lang="pt-BR" sz="2000" b="0" dirty="0">
                <a:latin typeface="+mn-lt"/>
              </a:rPr>
              <a:t>9.1.5.1</a:t>
            </a:r>
            <a:r>
              <a:rPr lang="pt-BR" sz="2000" dirty="0">
                <a:latin typeface="+mn-lt"/>
              </a:rPr>
              <a:t>. </a:t>
            </a:r>
            <a:r>
              <a:rPr lang="pt-BR" sz="2000" b="0" dirty="0">
                <a:latin typeface="+mn-lt"/>
              </a:rPr>
              <a:t>imprevisão das receitas financeiras, apesar da expressa menção a essa rubrica no Termo de Referência para Elaboração da Proposta de Tarifa de Pedágio (Anexo III ao Edital n° 294/93 - Fase III);</a:t>
            </a:r>
            <a:endParaRPr lang="pt-BR" sz="2000" b="0" dirty="0" smtClean="0">
              <a:solidFill>
                <a:prstClr val="black"/>
              </a:solidFill>
              <a:latin typeface="+mn-lt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142875" y="897031"/>
            <a:ext cx="955692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203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42875" y="200024"/>
            <a:ext cx="9572625" cy="69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lvl="0">
              <a:defRPr sz="2800">
                <a:ln w="0"/>
                <a:latin typeface="Calibri"/>
              </a:defRPr>
            </a:lvl1pPr>
          </a:lstStyle>
          <a:p>
            <a:r>
              <a:rPr lang="pt-BR" dirty="0" smtClean="0">
                <a:solidFill>
                  <a:prstClr val="black"/>
                </a:solidFill>
              </a:rPr>
              <a:t>Atuação do TCU na Concessão da BR-040/MG/RJ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9773" y="1328207"/>
            <a:ext cx="944002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500"/>
              </a:spcAft>
            </a:pPr>
            <a:r>
              <a:rPr lang="pt-BR" sz="2000" b="0" dirty="0">
                <a:latin typeface="+mn-lt"/>
              </a:rPr>
              <a:t>9.1.5.2. manutenção no Programa de Exploração da Rodovia - PER dos custos de conservação e manutenção da praça de pedágio P4, suprimida na Revisão 1;</a:t>
            </a:r>
            <a:r>
              <a:rPr lang="pt-BR" sz="2000" dirty="0">
                <a:latin typeface="+mn-lt"/>
              </a:rPr>
              <a:t/>
            </a:r>
            <a:br>
              <a:rPr lang="pt-BR" sz="2000" dirty="0">
                <a:latin typeface="+mn-lt"/>
              </a:rPr>
            </a:br>
            <a:r>
              <a:rPr lang="pt-BR" sz="2000" dirty="0">
                <a:latin typeface="+mn-lt"/>
              </a:rPr>
              <a:t/>
            </a:r>
            <a:br>
              <a:rPr lang="pt-BR" sz="2000" dirty="0">
                <a:latin typeface="+mn-lt"/>
              </a:rPr>
            </a:br>
            <a:r>
              <a:rPr lang="pt-BR" sz="2000" b="0" dirty="0">
                <a:latin typeface="+mn-lt"/>
              </a:rPr>
              <a:t>9.1.5.3. redução dos multiplicadores de tarifa das categorias de veículos 3 e 5 em data anterior à efetiva aprovação da Revisão 4;</a:t>
            </a:r>
            <a:r>
              <a:rPr lang="pt-BR" sz="2000" dirty="0">
                <a:latin typeface="+mn-lt"/>
              </a:rPr>
              <a:t/>
            </a:r>
            <a:br>
              <a:rPr lang="pt-BR" sz="2000" dirty="0">
                <a:latin typeface="+mn-lt"/>
              </a:rPr>
            </a:br>
            <a:r>
              <a:rPr lang="pt-BR" sz="2000" dirty="0">
                <a:latin typeface="+mn-lt"/>
              </a:rPr>
              <a:t/>
            </a:r>
            <a:br>
              <a:rPr lang="pt-BR" sz="2000" dirty="0">
                <a:latin typeface="+mn-lt"/>
              </a:rPr>
            </a:br>
            <a:r>
              <a:rPr lang="pt-BR" sz="2000" b="0" dirty="0">
                <a:latin typeface="+mn-lt"/>
              </a:rPr>
              <a:t>9.1.5.4. vigência da terceira etapa de revisão da Tarifa Básica de Pedágio - TBP, resultante da 8ª Revisão, em data distinta da efetivamente aprovada pelo poder concedente;</a:t>
            </a:r>
            <a:r>
              <a:rPr lang="pt-BR" sz="2000" dirty="0">
                <a:latin typeface="+mn-lt"/>
              </a:rPr>
              <a:t/>
            </a:r>
            <a:br>
              <a:rPr lang="pt-BR" sz="2000" dirty="0">
                <a:latin typeface="+mn-lt"/>
              </a:rPr>
            </a:br>
            <a:r>
              <a:rPr lang="pt-BR" sz="2000" dirty="0">
                <a:latin typeface="+mn-lt"/>
              </a:rPr>
              <a:t/>
            </a:r>
            <a:br>
              <a:rPr lang="pt-BR" sz="2000" dirty="0">
                <a:latin typeface="+mn-lt"/>
              </a:rPr>
            </a:br>
            <a:r>
              <a:rPr lang="pt-BR" sz="2000" b="0" dirty="0">
                <a:latin typeface="+mn-lt"/>
              </a:rPr>
              <a:t>9.1.5.5. incorreção dos valores informados a título de depreciação de investimentos, que não remonta a metodologia de cálculo apresentada na proposta nem tampouco se iguala ao total de investimentos do fluxo de caixa da </a:t>
            </a:r>
            <a:r>
              <a:rPr lang="pt-BR" sz="2000" b="0" dirty="0" err="1">
                <a:latin typeface="+mn-lt"/>
              </a:rPr>
              <a:t>Concer</a:t>
            </a:r>
            <a:r>
              <a:rPr lang="pt-BR" sz="2000" b="0" dirty="0">
                <a:latin typeface="+mn-lt"/>
              </a:rPr>
              <a:t>;</a:t>
            </a:r>
            <a:r>
              <a:rPr lang="pt-BR" sz="2000" dirty="0">
                <a:latin typeface="+mn-lt"/>
              </a:rPr>
              <a:t/>
            </a:r>
            <a:br>
              <a:rPr lang="pt-BR" sz="2000" dirty="0">
                <a:latin typeface="+mn-lt"/>
              </a:rPr>
            </a:br>
            <a:r>
              <a:rPr lang="pt-BR" sz="2000" dirty="0">
                <a:latin typeface="+mn-lt"/>
              </a:rPr>
              <a:t/>
            </a:r>
            <a:br>
              <a:rPr lang="pt-BR" sz="2000" dirty="0">
                <a:latin typeface="+mn-lt"/>
              </a:rPr>
            </a:br>
            <a:r>
              <a:rPr lang="pt-BR" sz="2000" b="0" dirty="0">
                <a:latin typeface="+mn-lt"/>
              </a:rPr>
              <a:t>9.1.5.6. cálculo do adicional do Imposto de Renda por critérios alheios ao que dispõe o inciso II do art. 10 da Lei n° 8.541/92, vigente à época do procedimento licitatório;</a:t>
            </a:r>
            <a:r>
              <a:rPr lang="pt-BR" sz="2000" dirty="0">
                <a:latin typeface="+mn-lt"/>
              </a:rPr>
              <a:t/>
            </a:r>
            <a:br>
              <a:rPr lang="pt-BR" sz="2000" dirty="0">
                <a:latin typeface="+mn-lt"/>
              </a:rPr>
            </a:br>
            <a:r>
              <a:rPr lang="pt-BR" sz="2000" dirty="0">
                <a:latin typeface="+mn-lt"/>
              </a:rPr>
              <a:t/>
            </a:r>
            <a:br>
              <a:rPr lang="pt-BR" sz="2000" dirty="0">
                <a:latin typeface="+mn-lt"/>
              </a:rPr>
            </a:br>
            <a:endParaRPr lang="pt-BR" sz="2000" b="0" dirty="0" smtClean="0">
              <a:solidFill>
                <a:prstClr val="black"/>
              </a:solidFill>
              <a:latin typeface="+mn-lt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142875" y="897031"/>
            <a:ext cx="955692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530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42875" y="200024"/>
            <a:ext cx="9572625" cy="69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lvl="0">
              <a:defRPr sz="2800">
                <a:ln w="0"/>
                <a:latin typeface="Calibri"/>
              </a:defRPr>
            </a:lvl1pPr>
          </a:lstStyle>
          <a:p>
            <a:r>
              <a:rPr lang="pt-BR" dirty="0" smtClean="0">
                <a:solidFill>
                  <a:prstClr val="black"/>
                </a:solidFill>
              </a:rPr>
              <a:t>Atuação do TCU na Concessão da BR-040/MG/RJ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9773" y="1328207"/>
            <a:ext cx="94400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500"/>
              </a:spcAft>
            </a:pPr>
            <a:r>
              <a:rPr lang="pt-BR" sz="2000" b="0" dirty="0">
                <a:solidFill>
                  <a:srgbClr val="000000"/>
                </a:solidFill>
                <a:latin typeface="+mn-lt"/>
              </a:rPr>
              <a:t>9.1.5.7. alocação no fluxo de caixa das receitas devidas em virtude da paralisação do Posto de Pedágio P3 em desconformidade com a adoção do ano civil e com o período em que o fato efetivamente ocorreu;</a:t>
            </a:r>
            <a:r>
              <a:rPr lang="pt-BR" sz="2000" dirty="0">
                <a:latin typeface="+mn-lt"/>
              </a:rPr>
              <a:t/>
            </a:r>
            <a:br>
              <a:rPr lang="pt-BR" sz="2000" dirty="0">
                <a:latin typeface="+mn-lt"/>
              </a:rPr>
            </a:br>
            <a:r>
              <a:rPr lang="pt-BR" sz="2000" dirty="0">
                <a:latin typeface="+mn-lt"/>
              </a:rPr>
              <a:t/>
            </a:r>
            <a:br>
              <a:rPr lang="pt-BR" sz="2000" dirty="0">
                <a:latin typeface="+mn-lt"/>
              </a:rPr>
            </a:br>
            <a:r>
              <a:rPr lang="pt-BR" sz="2000" b="0" dirty="0">
                <a:solidFill>
                  <a:srgbClr val="000000"/>
                </a:solidFill>
                <a:latin typeface="+mn-lt"/>
              </a:rPr>
              <a:t>9.1.5.8. cálculo de ajustes à receita de pedágio a partir do tráfego real, o que contraria o Risco Geral de Trânsito previsto no item 20 do Contrato n° 138/95-00;</a:t>
            </a:r>
            <a:r>
              <a:rPr lang="pt-BR" sz="2000" dirty="0">
                <a:latin typeface="+mn-lt"/>
              </a:rPr>
              <a:t/>
            </a:r>
            <a:br>
              <a:rPr lang="pt-BR" sz="2000" dirty="0">
                <a:latin typeface="+mn-lt"/>
              </a:rPr>
            </a:br>
            <a:r>
              <a:rPr lang="pt-BR" sz="2000" dirty="0">
                <a:latin typeface="+mn-lt"/>
              </a:rPr>
              <a:t/>
            </a:r>
            <a:br>
              <a:rPr lang="pt-BR" sz="2000" dirty="0">
                <a:latin typeface="+mn-lt"/>
              </a:rPr>
            </a:br>
            <a:r>
              <a:rPr lang="pt-BR" sz="2000" b="0" dirty="0">
                <a:solidFill>
                  <a:srgbClr val="000000"/>
                </a:solidFill>
                <a:latin typeface="+mn-lt"/>
              </a:rPr>
              <a:t>9.2. </a:t>
            </a:r>
            <a:r>
              <a:rPr lang="pt-BR" sz="2000" dirty="0">
                <a:solidFill>
                  <a:srgbClr val="000000"/>
                </a:solidFill>
                <a:latin typeface="+mn-lt"/>
              </a:rPr>
              <a:t>recomendar</a:t>
            </a:r>
            <a:r>
              <a:rPr lang="pt-BR" sz="2000" b="0" dirty="0">
                <a:solidFill>
                  <a:srgbClr val="000000"/>
                </a:solidFill>
                <a:latin typeface="+mn-lt"/>
              </a:rPr>
              <a:t> à Agência Nacional de Transportes Terrestres - ANTT, com fulcro no art. 43, inciso I, da Lei n.º 8.443/92 c/c o art. 250, inciso II, do RI/TCU, que:</a:t>
            </a:r>
            <a:r>
              <a:rPr lang="pt-BR" sz="2000" dirty="0">
                <a:latin typeface="+mn-lt"/>
              </a:rPr>
              <a:t/>
            </a:r>
            <a:br>
              <a:rPr lang="pt-BR" sz="2000" dirty="0">
                <a:latin typeface="+mn-lt"/>
              </a:rPr>
            </a:br>
            <a:r>
              <a:rPr lang="pt-BR" sz="2000" dirty="0">
                <a:latin typeface="+mn-lt"/>
              </a:rPr>
              <a:t/>
            </a:r>
            <a:br>
              <a:rPr lang="pt-BR" sz="2000" dirty="0">
                <a:latin typeface="+mn-lt"/>
              </a:rPr>
            </a:br>
            <a:r>
              <a:rPr lang="pt-BR" sz="2000" b="0" dirty="0">
                <a:solidFill>
                  <a:srgbClr val="000000"/>
                </a:solidFill>
                <a:latin typeface="+mn-lt"/>
              </a:rPr>
              <a:t>9.2.1. avalie a conveniência e a oportunidade de manter, até o fim da vigência do Contrato PG 138/95-00, os valores reduzidos da Verba de Fiscalização aprovados pelo DNER quando da Adequação 4;</a:t>
            </a:r>
            <a:r>
              <a:rPr lang="pt-BR" sz="2000" dirty="0">
                <a:latin typeface="+mn-lt"/>
              </a:rPr>
              <a:t/>
            </a:r>
            <a:br>
              <a:rPr lang="pt-BR" sz="2000" dirty="0">
                <a:latin typeface="+mn-lt"/>
              </a:rPr>
            </a:br>
            <a:r>
              <a:rPr lang="pt-BR" sz="2000" dirty="0">
                <a:latin typeface="+mn-lt"/>
              </a:rPr>
              <a:t/>
            </a:r>
            <a:br>
              <a:rPr lang="pt-BR" sz="2000" dirty="0">
                <a:latin typeface="+mn-lt"/>
              </a:rPr>
            </a:br>
            <a:r>
              <a:rPr lang="pt-BR" sz="2000" b="0" dirty="0">
                <a:solidFill>
                  <a:srgbClr val="000000"/>
                </a:solidFill>
                <a:latin typeface="+mn-lt"/>
              </a:rPr>
              <a:t>9.2.2. obtenha junto à </a:t>
            </a:r>
            <a:r>
              <a:rPr lang="pt-BR" sz="2000" b="0" dirty="0" err="1">
                <a:solidFill>
                  <a:srgbClr val="000000"/>
                </a:solidFill>
                <a:latin typeface="+mn-lt"/>
              </a:rPr>
              <a:t>Concer</a:t>
            </a:r>
            <a:r>
              <a:rPr lang="pt-BR" sz="2000" b="0" dirty="0">
                <a:solidFill>
                  <a:srgbClr val="000000"/>
                </a:solidFill>
                <a:latin typeface="+mn-lt"/>
              </a:rPr>
              <a:t> a planilha de cálculo da depreciação dos investimentos e certifique-se de que a mesma remonta às condições apresentadas à época da licitação;</a:t>
            </a:r>
            <a:endParaRPr lang="pt-BR" sz="2000" b="0" dirty="0" smtClean="0">
              <a:solidFill>
                <a:prstClr val="black"/>
              </a:solidFill>
              <a:latin typeface="+mn-lt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142875" y="897031"/>
            <a:ext cx="955692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247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42875" y="200024"/>
            <a:ext cx="9572625" cy="69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lvl="0">
              <a:defRPr sz="2800">
                <a:ln w="0"/>
                <a:latin typeface="Calibri"/>
              </a:defRPr>
            </a:lvl1pPr>
          </a:lstStyle>
          <a:p>
            <a:r>
              <a:rPr lang="pt-BR" dirty="0" smtClean="0">
                <a:solidFill>
                  <a:prstClr val="black"/>
                </a:solidFill>
              </a:rPr>
              <a:t>Atuação do TCU na Concessão da BR-040/MG/RJ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9773" y="1328207"/>
            <a:ext cx="94400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500"/>
              </a:spcAft>
            </a:pPr>
            <a:r>
              <a:rPr lang="pt-BR" sz="2000" b="0" dirty="0">
                <a:solidFill>
                  <a:srgbClr val="000000"/>
                </a:solidFill>
                <a:latin typeface="+mn-lt"/>
              </a:rPr>
              <a:t>9.2.3. certifique-se a respeito do correto </a:t>
            </a:r>
            <a:r>
              <a:rPr lang="pt-BR" sz="2000" b="0" dirty="0" err="1">
                <a:solidFill>
                  <a:srgbClr val="000000"/>
                </a:solidFill>
                <a:latin typeface="+mn-lt"/>
              </a:rPr>
              <a:t>deflacionamento</a:t>
            </a:r>
            <a:r>
              <a:rPr lang="pt-BR" sz="2000" b="0" dirty="0">
                <a:solidFill>
                  <a:srgbClr val="000000"/>
                </a:solidFill>
                <a:latin typeface="+mn-lt"/>
              </a:rPr>
              <a:t> à data-base das receitas acessórias correntes apuradas para fins de reversão em prol da modicidade tarifária;</a:t>
            </a:r>
            <a:r>
              <a:rPr lang="pt-BR" sz="2000" dirty="0">
                <a:latin typeface="+mn-lt"/>
              </a:rPr>
              <a:t/>
            </a:r>
            <a:br>
              <a:rPr lang="pt-BR" sz="2000" dirty="0">
                <a:latin typeface="+mn-lt"/>
              </a:rPr>
            </a:br>
            <a:r>
              <a:rPr lang="pt-BR" sz="2000" dirty="0">
                <a:latin typeface="+mn-lt"/>
              </a:rPr>
              <a:t/>
            </a:r>
            <a:br>
              <a:rPr lang="pt-BR" sz="2000" dirty="0">
                <a:latin typeface="+mn-lt"/>
              </a:rPr>
            </a:br>
            <a:r>
              <a:rPr lang="pt-BR" sz="2000" b="0" dirty="0">
                <a:solidFill>
                  <a:srgbClr val="000000"/>
                </a:solidFill>
                <a:latin typeface="+mn-lt"/>
              </a:rPr>
              <a:t>9.2.4. abstenha-se de analisar e aprovar modificações retroativas nas rubricas do fluxo de caixa, a exemplo do procedimento adotado pelo DNER quando da Adequação 4;</a:t>
            </a:r>
            <a:r>
              <a:rPr lang="pt-BR" sz="2000" dirty="0">
                <a:latin typeface="+mn-lt"/>
              </a:rPr>
              <a:t/>
            </a:r>
            <a:br>
              <a:rPr lang="pt-BR" sz="2000" dirty="0">
                <a:latin typeface="+mn-lt"/>
              </a:rPr>
            </a:br>
            <a:r>
              <a:rPr lang="pt-BR" sz="2000" dirty="0">
                <a:latin typeface="+mn-lt"/>
              </a:rPr>
              <a:t/>
            </a:r>
            <a:br>
              <a:rPr lang="pt-BR" sz="2000" dirty="0">
                <a:latin typeface="+mn-lt"/>
              </a:rPr>
            </a:br>
            <a:r>
              <a:rPr lang="pt-BR" sz="2000" dirty="0">
                <a:solidFill>
                  <a:srgbClr val="000000"/>
                </a:solidFill>
                <a:latin typeface="+mn-lt"/>
              </a:rPr>
              <a:t>9.2.5. ao apreciar os projetos básicos de quaisquer obras ou serviços não previstos no Programa de Exploração da Rodovia - PER, a serem executados pela Concessionária, observe, no que couber, os dispositivos da Lei n.º 8.666/93, especialmente aqueles inerentes ao projeto básico;</a:t>
            </a:r>
            <a:r>
              <a:rPr lang="pt-BR" sz="2000" dirty="0">
                <a:latin typeface="+mn-lt"/>
              </a:rPr>
              <a:t/>
            </a:r>
            <a:br>
              <a:rPr lang="pt-BR" sz="2000" dirty="0">
                <a:latin typeface="+mn-lt"/>
              </a:rPr>
            </a:br>
            <a:r>
              <a:rPr lang="pt-BR" sz="2000" dirty="0">
                <a:latin typeface="+mn-lt"/>
              </a:rPr>
              <a:t/>
            </a:r>
            <a:br>
              <a:rPr lang="pt-BR" sz="2000" dirty="0">
                <a:latin typeface="+mn-lt"/>
              </a:rPr>
            </a:br>
            <a:r>
              <a:rPr lang="pt-BR" sz="2000" dirty="0">
                <a:solidFill>
                  <a:srgbClr val="000000"/>
                </a:solidFill>
                <a:latin typeface="+mn-lt"/>
              </a:rPr>
              <a:t>9.2.6. observe os preços cotados no SICRO - Sistema de Custos Rodoviários, caso venham a ser incluídos novos investimentos ou custos operacionais no Programa de Exploração da Rodovia;</a:t>
            </a:r>
            <a:r>
              <a:rPr lang="pt-BR" sz="2000" dirty="0">
                <a:latin typeface="+mn-lt"/>
              </a:rPr>
              <a:t/>
            </a:r>
            <a:br>
              <a:rPr lang="pt-BR" sz="2000" dirty="0">
                <a:latin typeface="+mn-lt"/>
              </a:rPr>
            </a:br>
            <a:r>
              <a:rPr lang="pt-BR" sz="2000" dirty="0">
                <a:latin typeface="+mn-lt"/>
              </a:rPr>
              <a:t/>
            </a:r>
            <a:br>
              <a:rPr lang="pt-BR" sz="2000" dirty="0">
                <a:latin typeface="+mn-lt"/>
              </a:rPr>
            </a:br>
            <a:endParaRPr lang="pt-BR" sz="2000" b="0" dirty="0" smtClean="0">
              <a:solidFill>
                <a:prstClr val="black"/>
              </a:solidFill>
              <a:latin typeface="+mn-lt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142875" y="897031"/>
            <a:ext cx="955692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641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_titl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29527</TotalTime>
  <Words>1218</Words>
  <Application>Microsoft Office PowerPoint</Application>
  <PresentationFormat>Papel A4 (210 x 297 mm)</PresentationFormat>
  <Paragraphs>124</Paragraphs>
  <Slides>19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19</vt:i4>
      </vt:variant>
    </vt:vector>
  </HeadingPairs>
  <TitlesOfParts>
    <vt:vector size="21" baseType="lpstr">
      <vt:lpstr>Tema do Office</vt:lpstr>
      <vt:lpstr>Tema_title</vt:lpstr>
      <vt:lpstr>Apresentação do PowerPoint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Apresentação do PowerPoint</vt:lpstr>
    </vt:vector>
  </TitlesOfParts>
  <Company>Monitor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Davi Barreto</dc:creator>
  <cp:lastModifiedBy>Rita Rocha Fukuhara de Carvalho</cp:lastModifiedBy>
  <cp:revision>2088</cp:revision>
  <dcterms:created xsi:type="dcterms:W3CDTF">2006-01-30T19:44:17Z</dcterms:created>
  <dcterms:modified xsi:type="dcterms:W3CDTF">2015-05-07T13:07:18Z</dcterms:modified>
</cp:coreProperties>
</file>