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notesMasterIdLst>
    <p:notesMasterId r:id="rId14"/>
  </p:notesMasterIdLst>
  <p:sldIdLst>
    <p:sldId id="421" r:id="rId2"/>
    <p:sldId id="549" r:id="rId3"/>
    <p:sldId id="550" r:id="rId4"/>
    <p:sldId id="519" r:id="rId5"/>
    <p:sldId id="543" r:id="rId6"/>
    <p:sldId id="548" r:id="rId7"/>
    <p:sldId id="547" r:id="rId8"/>
    <p:sldId id="551" r:id="rId9"/>
    <p:sldId id="552" r:id="rId10"/>
    <p:sldId id="553" r:id="rId11"/>
    <p:sldId id="554" r:id="rId12"/>
    <p:sldId id="555" r:id="rId13"/>
  </p:sldIdLst>
  <p:sldSz cx="9144000" cy="6858000" type="screen4x3"/>
  <p:notesSz cx="6794500" cy="99822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43"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3300"/>
    <a:srgbClr val="FFCC66"/>
    <a:srgbClr val="FFFF99"/>
    <a:srgbClr val="FFFFCC"/>
    <a:srgbClr val="A9C1DF"/>
    <a:srgbClr val="78D2A5"/>
    <a:srgbClr val="339966"/>
    <a:srgbClr val="29FF94"/>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8" autoAdjust="0"/>
    <p:restoredTop sz="90000" autoAdjust="0"/>
  </p:normalViewPr>
  <p:slideViewPr>
    <p:cSldViewPr>
      <p:cViewPr varScale="1">
        <p:scale>
          <a:sx n="82" d="100"/>
          <a:sy n="82" d="100"/>
        </p:scale>
        <p:origin x="-17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046" y="1944"/>
      </p:cViewPr>
      <p:guideLst>
        <p:guide orient="horz" pos="3143"/>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024" cy="499669"/>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47890" y="0"/>
            <a:ext cx="2945024" cy="499669"/>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DB936B9-1977-4F3D-81BB-5C616A29C98F}" type="datetimeFigureOut">
              <a:rPr lang="pt-BR"/>
              <a:pPr>
                <a:defRPr/>
              </a:pPr>
              <a:t>07/05/2015</a:t>
            </a:fld>
            <a:endParaRPr lang="pt-BR"/>
          </a:p>
        </p:txBody>
      </p:sp>
      <p:sp>
        <p:nvSpPr>
          <p:cNvPr id="4" name="Espaço Reservado para Imagem de Slide 3"/>
          <p:cNvSpPr>
            <a:spLocks noGrp="1" noRot="1" noChangeAspect="1"/>
          </p:cNvSpPr>
          <p:nvPr>
            <p:ph type="sldImg" idx="2"/>
          </p:nvPr>
        </p:nvSpPr>
        <p:spPr>
          <a:xfrm>
            <a:off x="901700" y="749300"/>
            <a:ext cx="4991100" cy="3743325"/>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79133" y="4741266"/>
            <a:ext cx="5436235" cy="4492229"/>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9480936"/>
            <a:ext cx="2945024" cy="49966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47890" y="9480936"/>
            <a:ext cx="2945024" cy="49966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D5D12CF-88BB-4C5A-96DA-8D474057B878}" type="slidenum">
              <a:rPr lang="pt-BR"/>
              <a:pPr>
                <a:defRPr/>
              </a:pPr>
              <a:t>‹nº›</a:t>
            </a:fld>
            <a:endParaRPr lang="pt-BR"/>
          </a:p>
        </p:txBody>
      </p:sp>
    </p:spTree>
    <p:extLst>
      <p:ext uri="{BB962C8B-B14F-4D97-AF65-F5344CB8AC3E}">
        <p14:creationId xmlns:p14="http://schemas.microsoft.com/office/powerpoint/2010/main" val="22974141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3"/>
          <p:cNvSpPr>
            <a:spLocks noGrp="1" noChangeArrowheads="1"/>
          </p:cNvSpPr>
          <p:nvPr>
            <p:ph type="body"/>
          </p:nvPr>
        </p:nvSpPr>
        <p:spPr bwMode="auto">
          <a:xfrm>
            <a:off x="0" y="4741266"/>
            <a:ext cx="6794500" cy="4492229"/>
          </a:xfrm>
          <a:noFill/>
        </p:spPr>
        <p:txBody>
          <a:bodyPr wrap="none" numCol="1" anchor="ctr" anchorCtr="0" compatLnSpc="1">
            <a:prstTxWarp prst="textNoShape">
              <a:avLst/>
            </a:prstTxWarp>
            <a:normAutofit lnSpcReduction="10000"/>
          </a:bodyPr>
          <a:lstStyle/>
          <a:p>
            <a:pPr eaLnBrk="1" hangingPunct="1">
              <a:spcBef>
                <a:spcPct val="0"/>
              </a:spcBef>
              <a:buFont typeface="Wingdings" pitchFamily="2" charset="2"/>
              <a:buChar char="Ø"/>
            </a:pPr>
            <a:r>
              <a:rPr lang="pt-BR" sz="2000" dirty="0" smtClean="0"/>
              <a:t>Obras relevantes em 3 concessões da 1a Etapa:</a:t>
            </a:r>
          </a:p>
          <a:p>
            <a:pPr lvl="1" eaLnBrk="1" hangingPunct="1">
              <a:spcBef>
                <a:spcPct val="0"/>
              </a:spcBef>
              <a:buFont typeface="Wingdings" pitchFamily="2" charset="2"/>
              <a:buChar char="Ø"/>
            </a:pPr>
            <a:r>
              <a:rPr lang="pt-BR" sz="2000" dirty="0" smtClean="0"/>
              <a:t> Ponte </a:t>
            </a:r>
          </a:p>
          <a:p>
            <a:pPr lvl="1" eaLnBrk="1" hangingPunct="1">
              <a:spcBef>
                <a:spcPct val="0"/>
              </a:spcBef>
              <a:buFont typeface="Wingdings" pitchFamily="2" charset="2"/>
              <a:buChar char="Ø"/>
            </a:pPr>
            <a:r>
              <a:rPr lang="pt-BR" sz="2000" dirty="0" smtClean="0"/>
              <a:t> Rio – Juiz de Fora </a:t>
            </a:r>
          </a:p>
          <a:p>
            <a:pPr lvl="1" eaLnBrk="1" hangingPunct="1">
              <a:spcBef>
                <a:spcPct val="0"/>
              </a:spcBef>
              <a:buFont typeface="Wingdings" pitchFamily="2" charset="2"/>
              <a:buChar char="Ø"/>
            </a:pPr>
            <a:r>
              <a:rPr lang="pt-BR" sz="2000" dirty="0" smtClean="0"/>
              <a:t>Dutra</a:t>
            </a:r>
          </a:p>
          <a:p>
            <a:pPr eaLnBrk="1" hangingPunct="1">
              <a:spcBef>
                <a:spcPct val="0"/>
              </a:spcBef>
              <a:buFont typeface="Wingdings" pitchFamily="2" charset="2"/>
              <a:buChar char="Ø"/>
            </a:pPr>
            <a:endParaRPr lang="pt-BR" sz="2000" dirty="0" smtClean="0"/>
          </a:p>
          <a:p>
            <a:pPr eaLnBrk="1" hangingPunct="1">
              <a:spcBef>
                <a:spcPct val="0"/>
              </a:spcBef>
              <a:buFont typeface="Wingdings" pitchFamily="2" charset="2"/>
              <a:buChar char="Ø"/>
            </a:pPr>
            <a:r>
              <a:rPr lang="pt-BR" sz="2000" dirty="0" smtClean="0"/>
              <a:t>Avaliação do MT é de que são urgentes – resolvem problemas:</a:t>
            </a:r>
          </a:p>
          <a:p>
            <a:pPr lvl="1" eaLnBrk="1" hangingPunct="1">
              <a:spcBef>
                <a:spcPct val="0"/>
              </a:spcBef>
              <a:buFont typeface="Wingdings" pitchFamily="2" charset="2"/>
              <a:buChar char="Ø"/>
            </a:pPr>
            <a:r>
              <a:rPr lang="pt-BR" sz="2000" dirty="0" smtClean="0"/>
              <a:t>Logística</a:t>
            </a:r>
          </a:p>
          <a:p>
            <a:pPr lvl="1" eaLnBrk="1" hangingPunct="1">
              <a:spcBef>
                <a:spcPct val="0"/>
              </a:spcBef>
              <a:buFont typeface="Wingdings" pitchFamily="2" charset="2"/>
              <a:buChar char="Ø"/>
            </a:pPr>
            <a:r>
              <a:rPr lang="pt-BR" sz="2000" dirty="0" smtClean="0"/>
              <a:t>Mobilidade </a:t>
            </a:r>
          </a:p>
          <a:p>
            <a:pPr lvl="1" eaLnBrk="1" hangingPunct="1">
              <a:spcBef>
                <a:spcPct val="0"/>
              </a:spcBef>
              <a:buFont typeface="Wingdings" pitchFamily="2" charset="2"/>
              <a:buChar char="Ø"/>
            </a:pPr>
            <a:r>
              <a:rPr lang="pt-BR" sz="2000" dirty="0" smtClean="0"/>
              <a:t>Segurança</a:t>
            </a:r>
          </a:p>
          <a:p>
            <a:pPr eaLnBrk="1" hangingPunct="1">
              <a:spcBef>
                <a:spcPct val="0"/>
              </a:spcBef>
              <a:buFont typeface="Wingdings" pitchFamily="2" charset="2"/>
              <a:buChar char="Ø"/>
            </a:pPr>
            <a:endParaRPr lang="pt-BR" sz="2000" dirty="0" smtClean="0"/>
          </a:p>
          <a:p>
            <a:pPr eaLnBrk="1" hangingPunct="1">
              <a:spcBef>
                <a:spcPct val="0"/>
              </a:spcBef>
              <a:buFont typeface="Wingdings" pitchFamily="2" charset="2"/>
              <a:buChar char="Ø"/>
            </a:pPr>
            <a:r>
              <a:rPr lang="pt-BR" sz="2000" dirty="0" smtClean="0"/>
              <a:t>Não estão inseridos nos contratos de concessão</a:t>
            </a:r>
          </a:p>
          <a:p>
            <a:pPr eaLnBrk="1" hangingPunct="1">
              <a:spcBef>
                <a:spcPct val="0"/>
              </a:spcBef>
            </a:pPr>
            <a:r>
              <a:rPr lang="pt-BR" sz="2000" dirty="0" smtClean="0"/>
              <a:t>como obrigação do concessionário</a:t>
            </a:r>
          </a:p>
          <a:p>
            <a:pPr eaLnBrk="1" hangingPunct="1">
              <a:spcBef>
                <a:spcPct val="0"/>
              </a:spcBef>
            </a:pPr>
            <a:r>
              <a:rPr lang="pt-BR" sz="2000" dirty="0" smtClean="0"/>
              <a:t>	</a:t>
            </a:r>
          </a:p>
          <a:p>
            <a:pPr eaLnBrk="1" hangingPunct="1">
              <a:spcBef>
                <a:spcPct val="0"/>
              </a:spcBef>
            </a:pPr>
            <a:r>
              <a:rPr lang="pt-BR" sz="2000" dirty="0" smtClean="0"/>
              <a:t>Propostas para realizar as obras sem aumento de prazo</a:t>
            </a:r>
          </a:p>
          <a:p>
            <a:pPr eaLnBrk="1" hangingPunct="1">
              <a:spcBef>
                <a:spcPct val="0"/>
              </a:spcBef>
            </a:pPr>
            <a:r>
              <a:rPr lang="pt-BR" sz="2000" dirty="0" smtClean="0"/>
              <a:t>Da concessão e sem aumento da tarifa</a:t>
            </a:r>
          </a:p>
        </p:txBody>
      </p:sp>
      <p:sp>
        <p:nvSpPr>
          <p:cNvPr id="80899" name="Espaço Reservado para Imagem de Slide 3"/>
          <p:cNvSpPr>
            <a:spLocks noGrp="1" noRot="1" noChangeAspect="1" noTextEdi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1224575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77500" lnSpcReduction="20000"/>
          </a:bodyPr>
          <a:lstStyle/>
          <a:p>
            <a:pPr>
              <a:buFont typeface="Arial" pitchFamily="34" charset="0"/>
              <a:buChar char="•"/>
            </a:pPr>
            <a:r>
              <a:rPr lang="pt-BR" dirty="0" smtClean="0"/>
              <a:t>Problemas Atuais:</a:t>
            </a:r>
          </a:p>
          <a:p>
            <a:pPr lvl="1">
              <a:buFont typeface="Arial" pitchFamily="34" charset="0"/>
              <a:buChar char="•"/>
            </a:pPr>
            <a:r>
              <a:rPr lang="pt-BR" dirty="0" smtClean="0"/>
              <a:t>Subida da serra é feita em velocidade baixa, gera acidentes, fechamentos da rodovia (lembrar MT pleito do RJ e dizer que é a Polícia Rodoviária que não estaria querendo deslocar efetivos para garantir a operação especial)</a:t>
            </a:r>
          </a:p>
          <a:p>
            <a:pPr lvl="2">
              <a:buFont typeface="Arial" pitchFamily="34" charset="0"/>
              <a:buChar char="•"/>
            </a:pPr>
            <a:r>
              <a:rPr lang="pt-BR" dirty="0" smtClean="0"/>
              <a:t>Pista simples e traçado inadequado gera engarrafamentos e acidentes </a:t>
            </a:r>
          </a:p>
          <a:p>
            <a:pPr lvl="1">
              <a:buFont typeface="Arial" pitchFamily="34" charset="0"/>
              <a:buChar char="•"/>
            </a:pPr>
            <a:r>
              <a:rPr lang="pt-BR" dirty="0" smtClean="0"/>
              <a:t>Interferência da CONCER com a cidade de Petrópolis é elevada</a:t>
            </a:r>
          </a:p>
          <a:p>
            <a:pPr lvl="2">
              <a:buFont typeface="Arial" pitchFamily="34" charset="0"/>
              <a:buChar char="•"/>
            </a:pPr>
            <a:r>
              <a:rPr lang="pt-BR" dirty="0" smtClean="0"/>
              <a:t>Ligações da cidade são feitas via CONCER, gerando uma demora exagerada, prejudicando o tráfego da Cidade e da CONCER, obrigando deslocamentos grandes.</a:t>
            </a:r>
          </a:p>
          <a:p>
            <a:pPr>
              <a:buFont typeface="Arial" pitchFamily="34" charset="0"/>
              <a:buChar char="•"/>
            </a:pPr>
            <a:endParaRPr lang="pt-BR" dirty="0" smtClean="0"/>
          </a:p>
          <a:p>
            <a:pPr>
              <a:buFont typeface="Arial" pitchFamily="34" charset="0"/>
              <a:buChar char="•"/>
            </a:pPr>
            <a:r>
              <a:rPr lang="pt-BR" dirty="0" smtClean="0"/>
              <a:t>Pista atual de descida tem quantas faixas? E a de subida?</a:t>
            </a:r>
          </a:p>
          <a:p>
            <a:pPr>
              <a:buFont typeface="Arial" pitchFamily="34" charset="0"/>
              <a:buChar char="•"/>
            </a:pPr>
            <a:r>
              <a:rPr lang="pt-BR" dirty="0" smtClean="0"/>
              <a:t>Túnel Petrópolis é separado (</a:t>
            </a:r>
            <a:r>
              <a:rPr lang="pt-BR" dirty="0" err="1" smtClean="0"/>
              <a:t>bi-túnel</a:t>
            </a:r>
            <a:r>
              <a:rPr lang="pt-BR" dirty="0" smtClean="0"/>
              <a:t>)</a:t>
            </a:r>
          </a:p>
          <a:p>
            <a:pPr lvl="1">
              <a:buFont typeface="Arial" pitchFamily="34" charset="0"/>
              <a:buChar char="•"/>
            </a:pPr>
            <a:r>
              <a:rPr lang="pt-BR" dirty="0" smtClean="0"/>
              <a:t>2 faixas por túnel, com acostamento “amplo”</a:t>
            </a:r>
          </a:p>
          <a:p>
            <a:pPr lvl="1">
              <a:buFont typeface="Arial" pitchFamily="34" charset="0"/>
              <a:buChar char="•"/>
            </a:pPr>
            <a:r>
              <a:rPr lang="pt-BR" dirty="0" smtClean="0"/>
              <a:t>Solução foi a única ambientalmente factível</a:t>
            </a:r>
          </a:p>
          <a:p>
            <a:pPr>
              <a:buFont typeface="Arial" pitchFamily="34" charset="0"/>
              <a:buChar char="•"/>
            </a:pPr>
            <a:r>
              <a:rPr lang="pt-BR" dirty="0" smtClean="0"/>
              <a:t>Nova pista terá 2 faixas de cada lado</a:t>
            </a:r>
          </a:p>
          <a:p>
            <a:pPr lvl="1">
              <a:buFont typeface="Arial" pitchFamily="34" charset="0"/>
              <a:buChar char="•"/>
            </a:pPr>
            <a:r>
              <a:rPr lang="pt-BR" dirty="0" smtClean="0"/>
              <a:t>Geometria mais adequada</a:t>
            </a:r>
          </a:p>
          <a:p>
            <a:pPr>
              <a:buFont typeface="Arial" pitchFamily="34" charset="0"/>
              <a:buChar char="•"/>
            </a:pPr>
            <a:endParaRPr lang="pt-BR" dirty="0" smtClean="0"/>
          </a:p>
          <a:p>
            <a:pPr>
              <a:buFont typeface="Arial" pitchFamily="34" charset="0"/>
              <a:buChar char="•"/>
            </a:pPr>
            <a:r>
              <a:rPr lang="pt-BR" dirty="0" smtClean="0"/>
              <a:t>Acessos à Petrópolis tem qual função?</a:t>
            </a:r>
          </a:p>
          <a:p>
            <a:pPr>
              <a:buFont typeface="Arial" pitchFamily="34" charset="0"/>
              <a:buNone/>
            </a:pPr>
            <a:r>
              <a:rPr lang="pt-BR" dirty="0" smtClean="0"/>
              <a:t> </a:t>
            </a:r>
          </a:p>
          <a:p>
            <a:pPr>
              <a:buFont typeface="Arial" pitchFamily="34" charset="0"/>
              <a:buChar char="•"/>
            </a:pPr>
            <a:r>
              <a:rPr lang="pt-BR" dirty="0" smtClean="0"/>
              <a:t>Obras de Arte Especiais (</a:t>
            </a:r>
            <a:r>
              <a:rPr lang="pt-BR" dirty="0" err="1" smtClean="0"/>
              <a:t>OAEs</a:t>
            </a:r>
            <a:r>
              <a:rPr lang="pt-BR" dirty="0" smtClean="0"/>
              <a:t>);</a:t>
            </a:r>
          </a:p>
          <a:p>
            <a:pPr lvl="1">
              <a:buFont typeface="Arial" pitchFamily="34" charset="0"/>
              <a:buChar char="•"/>
            </a:pPr>
            <a:r>
              <a:rPr lang="pt-BR" dirty="0" smtClean="0"/>
              <a:t>11 pontes </a:t>
            </a:r>
          </a:p>
          <a:p>
            <a:pPr lvl="1">
              <a:buFont typeface="Arial" pitchFamily="34" charset="0"/>
              <a:buChar char="•"/>
            </a:pPr>
            <a:r>
              <a:rPr lang="pt-BR" dirty="0" smtClean="0"/>
              <a:t>12 viadutos</a:t>
            </a:r>
          </a:p>
          <a:p>
            <a:pPr lvl="1">
              <a:buFont typeface="Arial" pitchFamily="34" charset="0"/>
              <a:buChar char="•"/>
            </a:pPr>
            <a:r>
              <a:rPr lang="pt-BR" dirty="0" smtClean="0"/>
              <a:t>7 alargamentos de </a:t>
            </a:r>
            <a:r>
              <a:rPr lang="pt-BR" dirty="0" err="1" smtClean="0"/>
              <a:t>OAEs</a:t>
            </a:r>
            <a:r>
              <a:rPr lang="pt-BR" dirty="0" smtClean="0"/>
              <a:t> </a:t>
            </a:r>
          </a:p>
          <a:p>
            <a:pPr lvl="1">
              <a:buFont typeface="Arial" pitchFamily="34" charset="0"/>
              <a:buChar char="•"/>
            </a:pPr>
            <a:r>
              <a:rPr lang="pt-BR" dirty="0" smtClean="0"/>
              <a:t>7 passagens inferiores</a:t>
            </a:r>
          </a:p>
          <a:p>
            <a:pPr lvl="1">
              <a:buFont typeface="Arial" pitchFamily="34" charset="0"/>
              <a:buChar char="•"/>
            </a:pPr>
            <a:r>
              <a:rPr lang="pt-BR" dirty="0" smtClean="0"/>
              <a:t>1 túnel rodoviário com extensão de 4.640m</a:t>
            </a:r>
          </a:p>
          <a:p>
            <a:pPr lvl="0">
              <a:buFont typeface="Arial" pitchFamily="34" charset="0"/>
              <a:buChar char="•"/>
            </a:pPr>
            <a:r>
              <a:rPr lang="pt-BR" dirty="0" smtClean="0"/>
              <a:t>19 obras de contenção; </a:t>
            </a:r>
          </a:p>
          <a:p>
            <a:pPr lvl="0">
              <a:buFont typeface="Arial" pitchFamily="34" charset="0"/>
              <a:buChar char="•"/>
            </a:pPr>
            <a:r>
              <a:rPr lang="pt-BR" dirty="0" smtClean="0"/>
              <a:t>solo grampeado, </a:t>
            </a:r>
          </a:p>
          <a:p>
            <a:pPr lvl="0">
              <a:buFont typeface="Arial" pitchFamily="34" charset="0"/>
              <a:buChar char="•"/>
            </a:pPr>
            <a:r>
              <a:rPr lang="pt-BR" dirty="0" smtClean="0"/>
              <a:t>cortina </a:t>
            </a:r>
            <a:r>
              <a:rPr lang="pt-BR" dirty="0" err="1" smtClean="0"/>
              <a:t>atirantada</a:t>
            </a:r>
            <a:r>
              <a:rPr lang="pt-BR" dirty="0" smtClean="0"/>
              <a:t>, </a:t>
            </a:r>
          </a:p>
          <a:p>
            <a:pPr lvl="0">
              <a:buFont typeface="Arial" pitchFamily="34" charset="0"/>
              <a:buChar char="•"/>
            </a:pPr>
            <a:r>
              <a:rPr lang="pt-BR" dirty="0" smtClean="0"/>
              <a:t>terra armada, </a:t>
            </a:r>
          </a:p>
          <a:p>
            <a:pPr lvl="0">
              <a:buFont typeface="Arial" pitchFamily="34" charset="0"/>
              <a:buChar char="•"/>
            </a:pPr>
            <a:r>
              <a:rPr lang="pt-BR" dirty="0" smtClean="0"/>
              <a:t>muro </a:t>
            </a:r>
            <a:r>
              <a:rPr lang="pt-BR" dirty="0" err="1" smtClean="0"/>
              <a:t>gabião</a:t>
            </a:r>
            <a:endParaRPr lang="pt-BR" dirty="0" smtClean="0"/>
          </a:p>
          <a:p>
            <a:pPr lvl="1">
              <a:buFont typeface="Arial" pitchFamily="34" charset="0"/>
              <a:buChar char="•"/>
            </a:pPr>
            <a:endParaRPr lang="pt-BR" dirty="0" smtClean="0"/>
          </a:p>
          <a:p>
            <a:pPr lvl="1">
              <a:buFont typeface="Arial" pitchFamily="34" charset="0"/>
              <a:buChar char="•"/>
            </a:pPr>
            <a:endParaRPr lang="pt-BR" dirty="0"/>
          </a:p>
        </p:txBody>
      </p:sp>
      <p:sp>
        <p:nvSpPr>
          <p:cNvPr id="4" name="Espaço Reservado para Número de Slide 3"/>
          <p:cNvSpPr>
            <a:spLocks noGrp="1"/>
          </p:cNvSpPr>
          <p:nvPr>
            <p:ph type="sldNum" sz="quarter" idx="10"/>
          </p:nvPr>
        </p:nvSpPr>
        <p:spPr/>
        <p:txBody>
          <a:bodyPr/>
          <a:lstStyle/>
          <a:p>
            <a:pPr>
              <a:defRPr/>
            </a:pPr>
            <a:fld id="{CD5D12CF-88BB-4C5A-96DA-8D474057B878}" type="slidenum">
              <a:rPr lang="pt-BR" smtClean="0"/>
              <a:pPr>
                <a:defRPr/>
              </a:pPr>
              <a:t>10</a:t>
            </a:fld>
            <a:endParaRPr lang="pt-BR"/>
          </a:p>
        </p:txBody>
      </p:sp>
    </p:spTree>
    <p:extLst>
      <p:ext uri="{BB962C8B-B14F-4D97-AF65-F5344CB8AC3E}">
        <p14:creationId xmlns:p14="http://schemas.microsoft.com/office/powerpoint/2010/main" val="3942670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77500" lnSpcReduction="20000"/>
          </a:bodyPr>
          <a:lstStyle/>
          <a:p>
            <a:pPr>
              <a:buFont typeface="Arial" pitchFamily="34" charset="0"/>
              <a:buChar char="•"/>
            </a:pPr>
            <a:r>
              <a:rPr lang="pt-BR" dirty="0" smtClean="0"/>
              <a:t>Problemas Atuais:</a:t>
            </a:r>
          </a:p>
          <a:p>
            <a:pPr lvl="1">
              <a:buFont typeface="Arial" pitchFamily="34" charset="0"/>
              <a:buChar char="•"/>
            </a:pPr>
            <a:r>
              <a:rPr lang="pt-BR" dirty="0" smtClean="0"/>
              <a:t>Subida da serra é feita em velocidade baixa, gera acidentes, fechamentos da rodovia (lembrar MT pleito do RJ e dizer que é a Polícia Rodoviária que não estaria querendo deslocar efetivos para garantir a operação especial)</a:t>
            </a:r>
          </a:p>
          <a:p>
            <a:pPr lvl="2">
              <a:buFont typeface="Arial" pitchFamily="34" charset="0"/>
              <a:buChar char="•"/>
            </a:pPr>
            <a:r>
              <a:rPr lang="pt-BR" dirty="0" smtClean="0"/>
              <a:t>Pista simples e traçado inadequado gera engarrafamentos e acidentes </a:t>
            </a:r>
          </a:p>
          <a:p>
            <a:pPr lvl="1">
              <a:buFont typeface="Arial" pitchFamily="34" charset="0"/>
              <a:buChar char="•"/>
            </a:pPr>
            <a:r>
              <a:rPr lang="pt-BR" dirty="0" smtClean="0"/>
              <a:t>Interferência da CONCER com a cidade de Petrópolis é elevada</a:t>
            </a:r>
          </a:p>
          <a:p>
            <a:pPr lvl="2">
              <a:buFont typeface="Arial" pitchFamily="34" charset="0"/>
              <a:buChar char="•"/>
            </a:pPr>
            <a:r>
              <a:rPr lang="pt-BR" dirty="0" smtClean="0"/>
              <a:t>Ligações da cidade são feitas via CONCER, gerando uma demora exagerada, prejudicando o tráfego da Cidade e da CONCER, obrigando deslocamentos grandes.</a:t>
            </a:r>
          </a:p>
          <a:p>
            <a:pPr>
              <a:buFont typeface="Arial" pitchFamily="34" charset="0"/>
              <a:buChar char="•"/>
            </a:pPr>
            <a:endParaRPr lang="pt-BR" dirty="0" smtClean="0"/>
          </a:p>
          <a:p>
            <a:pPr>
              <a:buFont typeface="Arial" pitchFamily="34" charset="0"/>
              <a:buChar char="•"/>
            </a:pPr>
            <a:r>
              <a:rPr lang="pt-BR" dirty="0" smtClean="0"/>
              <a:t>Pista atual de descida tem quantas faixas? E a de subida?</a:t>
            </a:r>
          </a:p>
          <a:p>
            <a:pPr>
              <a:buFont typeface="Arial" pitchFamily="34" charset="0"/>
              <a:buChar char="•"/>
            </a:pPr>
            <a:r>
              <a:rPr lang="pt-BR" dirty="0" smtClean="0"/>
              <a:t>Túnel Petrópolis é separado (</a:t>
            </a:r>
            <a:r>
              <a:rPr lang="pt-BR" dirty="0" err="1" smtClean="0"/>
              <a:t>bi-túnel</a:t>
            </a:r>
            <a:r>
              <a:rPr lang="pt-BR" dirty="0" smtClean="0"/>
              <a:t>)</a:t>
            </a:r>
          </a:p>
          <a:p>
            <a:pPr lvl="1">
              <a:buFont typeface="Arial" pitchFamily="34" charset="0"/>
              <a:buChar char="•"/>
            </a:pPr>
            <a:r>
              <a:rPr lang="pt-BR" dirty="0" smtClean="0"/>
              <a:t>2 faixas por túnel, com acostamento “amplo”</a:t>
            </a:r>
          </a:p>
          <a:p>
            <a:pPr lvl="1">
              <a:buFont typeface="Arial" pitchFamily="34" charset="0"/>
              <a:buChar char="•"/>
            </a:pPr>
            <a:r>
              <a:rPr lang="pt-BR" dirty="0" smtClean="0"/>
              <a:t>Solução foi a única ambientalmente factível</a:t>
            </a:r>
          </a:p>
          <a:p>
            <a:pPr>
              <a:buFont typeface="Arial" pitchFamily="34" charset="0"/>
              <a:buChar char="•"/>
            </a:pPr>
            <a:r>
              <a:rPr lang="pt-BR" dirty="0" smtClean="0"/>
              <a:t>Nova pista terá 2 faixas de cada lado</a:t>
            </a:r>
          </a:p>
          <a:p>
            <a:pPr lvl="1">
              <a:buFont typeface="Arial" pitchFamily="34" charset="0"/>
              <a:buChar char="•"/>
            </a:pPr>
            <a:r>
              <a:rPr lang="pt-BR" dirty="0" smtClean="0"/>
              <a:t>Geometria mais adequada</a:t>
            </a:r>
          </a:p>
          <a:p>
            <a:pPr>
              <a:buFont typeface="Arial" pitchFamily="34" charset="0"/>
              <a:buChar char="•"/>
            </a:pPr>
            <a:endParaRPr lang="pt-BR" dirty="0" smtClean="0"/>
          </a:p>
          <a:p>
            <a:pPr>
              <a:buFont typeface="Arial" pitchFamily="34" charset="0"/>
              <a:buChar char="•"/>
            </a:pPr>
            <a:r>
              <a:rPr lang="pt-BR" dirty="0" smtClean="0"/>
              <a:t>Acessos à Petrópolis tem qual função?</a:t>
            </a:r>
          </a:p>
          <a:p>
            <a:pPr>
              <a:buFont typeface="Arial" pitchFamily="34" charset="0"/>
              <a:buNone/>
            </a:pPr>
            <a:r>
              <a:rPr lang="pt-BR" dirty="0" smtClean="0"/>
              <a:t> </a:t>
            </a:r>
          </a:p>
          <a:p>
            <a:pPr>
              <a:buFont typeface="Arial" pitchFamily="34" charset="0"/>
              <a:buChar char="•"/>
            </a:pPr>
            <a:r>
              <a:rPr lang="pt-BR" dirty="0" smtClean="0"/>
              <a:t>Obras de Arte Especiais (</a:t>
            </a:r>
            <a:r>
              <a:rPr lang="pt-BR" dirty="0" err="1" smtClean="0"/>
              <a:t>OAEs</a:t>
            </a:r>
            <a:r>
              <a:rPr lang="pt-BR" dirty="0" smtClean="0"/>
              <a:t>);</a:t>
            </a:r>
          </a:p>
          <a:p>
            <a:pPr lvl="1">
              <a:buFont typeface="Arial" pitchFamily="34" charset="0"/>
              <a:buChar char="•"/>
            </a:pPr>
            <a:r>
              <a:rPr lang="pt-BR" dirty="0" smtClean="0"/>
              <a:t>11 pontes </a:t>
            </a:r>
          </a:p>
          <a:p>
            <a:pPr lvl="1">
              <a:buFont typeface="Arial" pitchFamily="34" charset="0"/>
              <a:buChar char="•"/>
            </a:pPr>
            <a:r>
              <a:rPr lang="pt-BR" dirty="0" smtClean="0"/>
              <a:t>12 viadutos</a:t>
            </a:r>
          </a:p>
          <a:p>
            <a:pPr lvl="1">
              <a:buFont typeface="Arial" pitchFamily="34" charset="0"/>
              <a:buChar char="•"/>
            </a:pPr>
            <a:r>
              <a:rPr lang="pt-BR" dirty="0" smtClean="0"/>
              <a:t>7 alargamentos de </a:t>
            </a:r>
            <a:r>
              <a:rPr lang="pt-BR" dirty="0" err="1" smtClean="0"/>
              <a:t>OAEs</a:t>
            </a:r>
            <a:r>
              <a:rPr lang="pt-BR" dirty="0" smtClean="0"/>
              <a:t> </a:t>
            </a:r>
          </a:p>
          <a:p>
            <a:pPr lvl="1">
              <a:buFont typeface="Arial" pitchFamily="34" charset="0"/>
              <a:buChar char="•"/>
            </a:pPr>
            <a:r>
              <a:rPr lang="pt-BR" dirty="0" smtClean="0"/>
              <a:t>7 passagens inferiores</a:t>
            </a:r>
          </a:p>
          <a:p>
            <a:pPr lvl="1">
              <a:buFont typeface="Arial" pitchFamily="34" charset="0"/>
              <a:buChar char="•"/>
            </a:pPr>
            <a:r>
              <a:rPr lang="pt-BR" dirty="0" smtClean="0"/>
              <a:t>1 túnel rodoviário com extensão de 4.640m</a:t>
            </a:r>
          </a:p>
          <a:p>
            <a:pPr lvl="0">
              <a:buFont typeface="Arial" pitchFamily="34" charset="0"/>
              <a:buChar char="•"/>
            </a:pPr>
            <a:r>
              <a:rPr lang="pt-BR" dirty="0" smtClean="0"/>
              <a:t>19 obras de contenção; </a:t>
            </a:r>
          </a:p>
          <a:p>
            <a:pPr lvl="0">
              <a:buFont typeface="Arial" pitchFamily="34" charset="0"/>
              <a:buChar char="•"/>
            </a:pPr>
            <a:r>
              <a:rPr lang="pt-BR" dirty="0" smtClean="0"/>
              <a:t>solo grampeado, </a:t>
            </a:r>
          </a:p>
          <a:p>
            <a:pPr lvl="0">
              <a:buFont typeface="Arial" pitchFamily="34" charset="0"/>
              <a:buChar char="•"/>
            </a:pPr>
            <a:r>
              <a:rPr lang="pt-BR" dirty="0" smtClean="0"/>
              <a:t>cortina </a:t>
            </a:r>
            <a:r>
              <a:rPr lang="pt-BR" dirty="0" err="1" smtClean="0"/>
              <a:t>atirantada</a:t>
            </a:r>
            <a:r>
              <a:rPr lang="pt-BR" dirty="0" smtClean="0"/>
              <a:t>, </a:t>
            </a:r>
          </a:p>
          <a:p>
            <a:pPr lvl="0">
              <a:buFont typeface="Arial" pitchFamily="34" charset="0"/>
              <a:buChar char="•"/>
            </a:pPr>
            <a:r>
              <a:rPr lang="pt-BR" dirty="0" smtClean="0"/>
              <a:t>terra armada, </a:t>
            </a:r>
          </a:p>
          <a:p>
            <a:pPr lvl="0">
              <a:buFont typeface="Arial" pitchFamily="34" charset="0"/>
              <a:buChar char="•"/>
            </a:pPr>
            <a:r>
              <a:rPr lang="pt-BR" dirty="0" smtClean="0"/>
              <a:t>muro </a:t>
            </a:r>
            <a:r>
              <a:rPr lang="pt-BR" dirty="0" err="1" smtClean="0"/>
              <a:t>gabião</a:t>
            </a:r>
            <a:endParaRPr lang="pt-BR" dirty="0" smtClean="0"/>
          </a:p>
          <a:p>
            <a:pPr lvl="1">
              <a:buFont typeface="Arial" pitchFamily="34" charset="0"/>
              <a:buChar char="•"/>
            </a:pPr>
            <a:endParaRPr lang="pt-BR" dirty="0" smtClean="0"/>
          </a:p>
          <a:p>
            <a:pPr lvl="1">
              <a:buFont typeface="Arial" pitchFamily="34" charset="0"/>
              <a:buChar char="•"/>
            </a:pPr>
            <a:endParaRPr lang="pt-BR" dirty="0"/>
          </a:p>
        </p:txBody>
      </p:sp>
      <p:sp>
        <p:nvSpPr>
          <p:cNvPr id="4" name="Espaço Reservado para Número de Slide 3"/>
          <p:cNvSpPr>
            <a:spLocks noGrp="1"/>
          </p:cNvSpPr>
          <p:nvPr>
            <p:ph type="sldNum" sz="quarter" idx="10"/>
          </p:nvPr>
        </p:nvSpPr>
        <p:spPr/>
        <p:txBody>
          <a:bodyPr/>
          <a:lstStyle/>
          <a:p>
            <a:pPr>
              <a:defRPr/>
            </a:pPr>
            <a:fld id="{CD5D12CF-88BB-4C5A-96DA-8D474057B878}" type="slidenum">
              <a:rPr lang="pt-BR" smtClean="0"/>
              <a:pPr>
                <a:defRPr/>
              </a:pPr>
              <a:t>11</a:t>
            </a:fld>
            <a:endParaRPr lang="pt-BR"/>
          </a:p>
        </p:txBody>
      </p:sp>
    </p:spTree>
    <p:extLst>
      <p:ext uri="{BB962C8B-B14F-4D97-AF65-F5344CB8AC3E}">
        <p14:creationId xmlns:p14="http://schemas.microsoft.com/office/powerpoint/2010/main" val="4158056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77500" lnSpcReduction="20000"/>
          </a:bodyPr>
          <a:lstStyle/>
          <a:p>
            <a:pPr>
              <a:buFont typeface="Arial" pitchFamily="34" charset="0"/>
              <a:buChar char="•"/>
            </a:pPr>
            <a:r>
              <a:rPr lang="pt-BR" dirty="0" smtClean="0"/>
              <a:t>Problemas Atuais:</a:t>
            </a:r>
          </a:p>
          <a:p>
            <a:pPr lvl="1">
              <a:buFont typeface="Arial" pitchFamily="34" charset="0"/>
              <a:buChar char="•"/>
            </a:pPr>
            <a:r>
              <a:rPr lang="pt-BR" dirty="0" smtClean="0"/>
              <a:t>Subida da serra é feita em velocidade baixa, gera acidentes, fechamentos da rodovia (lembrar MT pleito do RJ e dizer que é a Polícia Rodoviária que não estaria querendo deslocar efetivos para garantir a operação especial)</a:t>
            </a:r>
          </a:p>
          <a:p>
            <a:pPr lvl="2">
              <a:buFont typeface="Arial" pitchFamily="34" charset="0"/>
              <a:buChar char="•"/>
            </a:pPr>
            <a:r>
              <a:rPr lang="pt-BR" dirty="0" smtClean="0"/>
              <a:t>Pista simples e traçado inadequado gera engarrafamentos e acidentes </a:t>
            </a:r>
          </a:p>
          <a:p>
            <a:pPr lvl="1">
              <a:buFont typeface="Arial" pitchFamily="34" charset="0"/>
              <a:buChar char="•"/>
            </a:pPr>
            <a:r>
              <a:rPr lang="pt-BR" dirty="0" smtClean="0"/>
              <a:t>Interferência da CONCER com a cidade de Petrópolis é elevada</a:t>
            </a:r>
          </a:p>
          <a:p>
            <a:pPr lvl="2">
              <a:buFont typeface="Arial" pitchFamily="34" charset="0"/>
              <a:buChar char="•"/>
            </a:pPr>
            <a:r>
              <a:rPr lang="pt-BR" dirty="0" smtClean="0"/>
              <a:t>Ligações da cidade são feitas via CONCER, gerando uma demora exagerada, prejudicando o tráfego da Cidade e da CONCER, obrigando deslocamentos grandes.</a:t>
            </a:r>
          </a:p>
          <a:p>
            <a:pPr>
              <a:buFont typeface="Arial" pitchFamily="34" charset="0"/>
              <a:buChar char="•"/>
            </a:pPr>
            <a:endParaRPr lang="pt-BR" dirty="0" smtClean="0"/>
          </a:p>
          <a:p>
            <a:pPr>
              <a:buFont typeface="Arial" pitchFamily="34" charset="0"/>
              <a:buChar char="•"/>
            </a:pPr>
            <a:r>
              <a:rPr lang="pt-BR" dirty="0" smtClean="0"/>
              <a:t>Pista atual de descida tem quantas faixas? E a de subida?</a:t>
            </a:r>
          </a:p>
          <a:p>
            <a:pPr>
              <a:buFont typeface="Arial" pitchFamily="34" charset="0"/>
              <a:buChar char="•"/>
            </a:pPr>
            <a:r>
              <a:rPr lang="pt-BR" dirty="0" smtClean="0"/>
              <a:t>Túnel Petrópolis é separado (</a:t>
            </a:r>
            <a:r>
              <a:rPr lang="pt-BR" dirty="0" err="1" smtClean="0"/>
              <a:t>bi-túnel</a:t>
            </a:r>
            <a:r>
              <a:rPr lang="pt-BR" dirty="0" smtClean="0"/>
              <a:t>)</a:t>
            </a:r>
          </a:p>
          <a:p>
            <a:pPr lvl="1">
              <a:buFont typeface="Arial" pitchFamily="34" charset="0"/>
              <a:buChar char="•"/>
            </a:pPr>
            <a:r>
              <a:rPr lang="pt-BR" dirty="0" smtClean="0"/>
              <a:t>2 faixas por túnel, com acostamento “amplo”</a:t>
            </a:r>
          </a:p>
          <a:p>
            <a:pPr lvl="1">
              <a:buFont typeface="Arial" pitchFamily="34" charset="0"/>
              <a:buChar char="•"/>
            </a:pPr>
            <a:r>
              <a:rPr lang="pt-BR" dirty="0" smtClean="0"/>
              <a:t>Solução foi a única ambientalmente factível</a:t>
            </a:r>
          </a:p>
          <a:p>
            <a:pPr>
              <a:buFont typeface="Arial" pitchFamily="34" charset="0"/>
              <a:buChar char="•"/>
            </a:pPr>
            <a:r>
              <a:rPr lang="pt-BR" dirty="0" smtClean="0"/>
              <a:t>Nova pista terá 2 faixas de cada lado</a:t>
            </a:r>
          </a:p>
          <a:p>
            <a:pPr lvl="1">
              <a:buFont typeface="Arial" pitchFamily="34" charset="0"/>
              <a:buChar char="•"/>
            </a:pPr>
            <a:r>
              <a:rPr lang="pt-BR" dirty="0" smtClean="0"/>
              <a:t>Geometria mais adequada</a:t>
            </a:r>
          </a:p>
          <a:p>
            <a:pPr>
              <a:buFont typeface="Arial" pitchFamily="34" charset="0"/>
              <a:buChar char="•"/>
            </a:pPr>
            <a:endParaRPr lang="pt-BR" dirty="0" smtClean="0"/>
          </a:p>
          <a:p>
            <a:pPr>
              <a:buFont typeface="Arial" pitchFamily="34" charset="0"/>
              <a:buChar char="•"/>
            </a:pPr>
            <a:r>
              <a:rPr lang="pt-BR" dirty="0" smtClean="0"/>
              <a:t>Acessos à Petrópolis tem qual função?</a:t>
            </a:r>
          </a:p>
          <a:p>
            <a:pPr>
              <a:buFont typeface="Arial" pitchFamily="34" charset="0"/>
              <a:buNone/>
            </a:pPr>
            <a:r>
              <a:rPr lang="pt-BR" dirty="0" smtClean="0"/>
              <a:t> </a:t>
            </a:r>
          </a:p>
          <a:p>
            <a:pPr>
              <a:buFont typeface="Arial" pitchFamily="34" charset="0"/>
              <a:buChar char="•"/>
            </a:pPr>
            <a:r>
              <a:rPr lang="pt-BR" dirty="0" smtClean="0"/>
              <a:t>Obras de Arte Especiais (</a:t>
            </a:r>
            <a:r>
              <a:rPr lang="pt-BR" dirty="0" err="1" smtClean="0"/>
              <a:t>OAEs</a:t>
            </a:r>
            <a:r>
              <a:rPr lang="pt-BR" dirty="0" smtClean="0"/>
              <a:t>);</a:t>
            </a:r>
          </a:p>
          <a:p>
            <a:pPr lvl="1">
              <a:buFont typeface="Arial" pitchFamily="34" charset="0"/>
              <a:buChar char="•"/>
            </a:pPr>
            <a:r>
              <a:rPr lang="pt-BR" dirty="0" smtClean="0"/>
              <a:t>11 pontes </a:t>
            </a:r>
          </a:p>
          <a:p>
            <a:pPr lvl="1">
              <a:buFont typeface="Arial" pitchFamily="34" charset="0"/>
              <a:buChar char="•"/>
            </a:pPr>
            <a:r>
              <a:rPr lang="pt-BR" dirty="0" smtClean="0"/>
              <a:t>12 viadutos</a:t>
            </a:r>
          </a:p>
          <a:p>
            <a:pPr lvl="1">
              <a:buFont typeface="Arial" pitchFamily="34" charset="0"/>
              <a:buChar char="•"/>
            </a:pPr>
            <a:r>
              <a:rPr lang="pt-BR" dirty="0" smtClean="0"/>
              <a:t>7 alargamentos de </a:t>
            </a:r>
            <a:r>
              <a:rPr lang="pt-BR" dirty="0" err="1" smtClean="0"/>
              <a:t>OAEs</a:t>
            </a:r>
            <a:r>
              <a:rPr lang="pt-BR" dirty="0" smtClean="0"/>
              <a:t> </a:t>
            </a:r>
          </a:p>
          <a:p>
            <a:pPr lvl="1">
              <a:buFont typeface="Arial" pitchFamily="34" charset="0"/>
              <a:buChar char="•"/>
            </a:pPr>
            <a:r>
              <a:rPr lang="pt-BR" dirty="0" smtClean="0"/>
              <a:t>7 passagens inferiores</a:t>
            </a:r>
          </a:p>
          <a:p>
            <a:pPr lvl="1">
              <a:buFont typeface="Arial" pitchFamily="34" charset="0"/>
              <a:buChar char="•"/>
            </a:pPr>
            <a:r>
              <a:rPr lang="pt-BR" dirty="0" smtClean="0"/>
              <a:t>1 túnel rodoviário com extensão de 4.640m</a:t>
            </a:r>
          </a:p>
          <a:p>
            <a:pPr lvl="0">
              <a:buFont typeface="Arial" pitchFamily="34" charset="0"/>
              <a:buChar char="•"/>
            </a:pPr>
            <a:r>
              <a:rPr lang="pt-BR" dirty="0" smtClean="0"/>
              <a:t>19 obras de contenção; </a:t>
            </a:r>
          </a:p>
          <a:p>
            <a:pPr lvl="0">
              <a:buFont typeface="Arial" pitchFamily="34" charset="0"/>
              <a:buChar char="•"/>
            </a:pPr>
            <a:r>
              <a:rPr lang="pt-BR" dirty="0" smtClean="0"/>
              <a:t>solo grampeado, </a:t>
            </a:r>
          </a:p>
          <a:p>
            <a:pPr lvl="0">
              <a:buFont typeface="Arial" pitchFamily="34" charset="0"/>
              <a:buChar char="•"/>
            </a:pPr>
            <a:r>
              <a:rPr lang="pt-BR" dirty="0" smtClean="0"/>
              <a:t>cortina </a:t>
            </a:r>
            <a:r>
              <a:rPr lang="pt-BR" dirty="0" err="1" smtClean="0"/>
              <a:t>atirantada</a:t>
            </a:r>
            <a:r>
              <a:rPr lang="pt-BR" dirty="0" smtClean="0"/>
              <a:t>, </a:t>
            </a:r>
          </a:p>
          <a:p>
            <a:pPr lvl="0">
              <a:buFont typeface="Arial" pitchFamily="34" charset="0"/>
              <a:buChar char="•"/>
            </a:pPr>
            <a:r>
              <a:rPr lang="pt-BR" dirty="0" smtClean="0"/>
              <a:t>terra armada, </a:t>
            </a:r>
          </a:p>
          <a:p>
            <a:pPr lvl="0">
              <a:buFont typeface="Arial" pitchFamily="34" charset="0"/>
              <a:buChar char="•"/>
            </a:pPr>
            <a:r>
              <a:rPr lang="pt-BR" dirty="0" smtClean="0"/>
              <a:t>muro </a:t>
            </a:r>
            <a:r>
              <a:rPr lang="pt-BR" dirty="0" err="1" smtClean="0"/>
              <a:t>gabião</a:t>
            </a:r>
            <a:endParaRPr lang="pt-BR" dirty="0" smtClean="0"/>
          </a:p>
          <a:p>
            <a:pPr lvl="1">
              <a:buFont typeface="Arial" pitchFamily="34" charset="0"/>
              <a:buChar char="•"/>
            </a:pPr>
            <a:endParaRPr lang="pt-BR" dirty="0" smtClean="0"/>
          </a:p>
          <a:p>
            <a:pPr lvl="1">
              <a:buFont typeface="Arial" pitchFamily="34" charset="0"/>
              <a:buChar char="•"/>
            </a:pPr>
            <a:endParaRPr lang="pt-BR" dirty="0"/>
          </a:p>
        </p:txBody>
      </p:sp>
      <p:sp>
        <p:nvSpPr>
          <p:cNvPr id="4" name="Espaço Reservado para Número de Slide 3"/>
          <p:cNvSpPr>
            <a:spLocks noGrp="1"/>
          </p:cNvSpPr>
          <p:nvPr>
            <p:ph type="sldNum" sz="quarter" idx="10"/>
          </p:nvPr>
        </p:nvSpPr>
        <p:spPr/>
        <p:txBody>
          <a:bodyPr/>
          <a:lstStyle/>
          <a:p>
            <a:pPr>
              <a:defRPr/>
            </a:pPr>
            <a:fld id="{CD5D12CF-88BB-4C5A-96DA-8D474057B878}" type="slidenum">
              <a:rPr lang="pt-BR" smtClean="0"/>
              <a:pPr>
                <a:defRPr/>
              </a:pPr>
              <a:t>12</a:t>
            </a:fld>
            <a:endParaRPr lang="pt-BR"/>
          </a:p>
        </p:txBody>
      </p:sp>
    </p:spTree>
    <p:extLst>
      <p:ext uri="{BB962C8B-B14F-4D97-AF65-F5344CB8AC3E}">
        <p14:creationId xmlns:p14="http://schemas.microsoft.com/office/powerpoint/2010/main" val="255574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85000" lnSpcReduction="10000"/>
          </a:bodyPr>
          <a:lstStyle/>
          <a:p>
            <a:pPr>
              <a:buFont typeface="Arial" pitchFamily="34" charset="0"/>
              <a:buChar char="•"/>
            </a:pPr>
            <a:r>
              <a:rPr lang="pt-BR" dirty="0" smtClean="0"/>
              <a:t> Justificativas:</a:t>
            </a:r>
          </a:p>
          <a:p>
            <a:pPr lvl="1">
              <a:buFont typeface="Arial" pitchFamily="34" charset="0"/>
              <a:buChar char="•"/>
            </a:pPr>
            <a:r>
              <a:rPr lang="pt-BR" dirty="0" smtClean="0"/>
              <a:t> Eliminação de gargalos operacionais (rampa, curvas, falta de acostamento, faixas de tráfego, etc.)</a:t>
            </a:r>
          </a:p>
          <a:p>
            <a:pPr lvl="1">
              <a:buFont typeface="Arial" pitchFamily="34" charset="0"/>
              <a:buChar char="•"/>
            </a:pPr>
            <a:endParaRPr lang="pt-BR" dirty="0" smtClean="0"/>
          </a:p>
          <a:p>
            <a:pPr lvl="1">
              <a:buFont typeface="Arial" pitchFamily="34" charset="0"/>
              <a:buChar char="•"/>
            </a:pPr>
            <a:r>
              <a:rPr lang="pt-BR" dirty="0" smtClean="0"/>
              <a:t> Melhoria das condições de acesso ao município de Petrópolis.</a:t>
            </a:r>
          </a:p>
          <a:p>
            <a:pPr lvl="1">
              <a:buFont typeface="Arial" pitchFamily="34" charset="0"/>
              <a:buChar char="•"/>
            </a:pPr>
            <a:endParaRPr lang="pt-BR" dirty="0" smtClean="0"/>
          </a:p>
          <a:p>
            <a:pPr>
              <a:buFont typeface="Arial" pitchFamily="34" charset="0"/>
              <a:buChar char="•"/>
            </a:pPr>
            <a:r>
              <a:rPr lang="pt-BR" dirty="0" smtClean="0"/>
              <a:t> Concessão da CONCER acaba em 28/02/2021 – não permite solução adotada na Ponte</a:t>
            </a:r>
          </a:p>
          <a:p>
            <a:pPr>
              <a:buFont typeface="Arial" pitchFamily="34" charset="0"/>
              <a:buChar char="•"/>
            </a:pPr>
            <a:endParaRPr lang="pt-BR" dirty="0" smtClean="0"/>
          </a:p>
          <a:p>
            <a:pPr>
              <a:buFont typeface="Arial" pitchFamily="34" charset="0"/>
              <a:buChar char="•"/>
            </a:pPr>
            <a:r>
              <a:rPr lang="pt-BR" dirty="0" smtClean="0"/>
              <a:t>Pista atual de subida é inadequada em função de sua geometria</a:t>
            </a:r>
          </a:p>
          <a:p>
            <a:pPr lvl="1">
              <a:buFont typeface="Arial" pitchFamily="34" charset="0"/>
              <a:buChar char="•"/>
            </a:pPr>
            <a:r>
              <a:rPr lang="pt-BR" dirty="0" smtClean="0"/>
              <a:t>Veículos pesados travam a subida nas curvas</a:t>
            </a:r>
          </a:p>
          <a:p>
            <a:pPr lvl="1">
              <a:buFont typeface="Arial" pitchFamily="34" charset="0"/>
              <a:buChar char="•"/>
            </a:pPr>
            <a:r>
              <a:rPr lang="pt-BR" dirty="0" smtClean="0"/>
              <a:t>Geram engarrafamentos e acidentes frequentes</a:t>
            </a:r>
          </a:p>
          <a:p>
            <a:pPr>
              <a:buFont typeface="Arial" pitchFamily="34" charset="0"/>
              <a:buChar char="•"/>
            </a:pPr>
            <a:endParaRPr lang="pt-BR" dirty="0" smtClean="0"/>
          </a:p>
          <a:p>
            <a:pPr>
              <a:buFont typeface="Arial" pitchFamily="34" charset="0"/>
              <a:buChar char="•"/>
            </a:pPr>
            <a:r>
              <a:rPr lang="pt-BR" dirty="0" smtClean="0"/>
              <a:t>Pista atual de subida é inadequada em função de seu traçado / localização</a:t>
            </a:r>
          </a:p>
          <a:p>
            <a:pPr lvl="1">
              <a:buFont typeface="Arial" pitchFamily="34" charset="0"/>
              <a:buChar char="•"/>
            </a:pPr>
            <a:r>
              <a:rPr lang="pt-BR" dirty="0" smtClean="0"/>
              <a:t>Obriga veículos a passarem por aglomerações urbanas em Petrópolis</a:t>
            </a:r>
          </a:p>
          <a:p>
            <a:pPr>
              <a:buFont typeface="Arial" pitchFamily="34" charset="0"/>
              <a:buChar char="•"/>
            </a:pPr>
            <a:endParaRPr lang="pt-BR" dirty="0" smtClean="0"/>
          </a:p>
          <a:p>
            <a:pPr>
              <a:buFont typeface="Arial" pitchFamily="34" charset="0"/>
              <a:buChar char="•"/>
            </a:pPr>
            <a:r>
              <a:rPr lang="pt-BR" dirty="0" smtClean="0"/>
              <a:t>Projeto Proposto elimina este problema</a:t>
            </a:r>
          </a:p>
          <a:p>
            <a:pPr lvl="1">
              <a:buFont typeface="Arial" pitchFamily="34" charset="0"/>
              <a:buChar char="•"/>
            </a:pPr>
            <a:r>
              <a:rPr lang="pt-BR" dirty="0" smtClean="0"/>
              <a:t>Desativa pista atual de subida para o tráfego da rodovia</a:t>
            </a:r>
          </a:p>
          <a:p>
            <a:pPr lvl="1">
              <a:buFont typeface="Arial" pitchFamily="34" charset="0"/>
              <a:buChar char="•"/>
            </a:pPr>
            <a:r>
              <a:rPr lang="pt-BR" dirty="0" smtClean="0"/>
              <a:t>Transfere para a pista atual de descida que será duplicada (2 faixas para subida e 2 faixas para descida)</a:t>
            </a:r>
          </a:p>
          <a:p>
            <a:pPr lvl="1">
              <a:buFont typeface="Arial" pitchFamily="34" charset="0"/>
              <a:buChar char="•"/>
            </a:pPr>
            <a:r>
              <a:rPr lang="pt-BR" dirty="0" smtClean="0"/>
              <a:t>Acaba com problema de geometria e com passagem em zona povoada</a:t>
            </a:r>
          </a:p>
          <a:p>
            <a:pPr lvl="1">
              <a:buFont typeface="Arial" pitchFamily="34" charset="0"/>
              <a:buChar char="•"/>
            </a:pPr>
            <a:r>
              <a:rPr lang="pt-BR" dirty="0" smtClean="0"/>
              <a:t>Permite ainda que usuários de Petrópolis possam se locomover mais rapidamente e com menor percurso (podem subir e/ou descer) – acessos + Cotovelo do Quitandinha</a:t>
            </a:r>
          </a:p>
          <a:p>
            <a:pPr lvl="1">
              <a:buFont typeface="Arial" pitchFamily="34" charset="0"/>
              <a:buChar char="•"/>
            </a:pPr>
            <a:endParaRPr lang="pt-BR" dirty="0" smtClean="0"/>
          </a:p>
          <a:p>
            <a:pPr>
              <a:buFont typeface="Arial" pitchFamily="34" charset="0"/>
              <a:buChar char="•"/>
            </a:pPr>
            <a:r>
              <a:rPr lang="pt-BR" dirty="0" smtClean="0"/>
              <a:t>Pista de descida atual não é problema – projeto mantém a situação ao duplicar na plataforma atual</a:t>
            </a:r>
          </a:p>
          <a:p>
            <a:pPr>
              <a:buFont typeface="Arial" pitchFamily="34" charset="0"/>
              <a:buChar char="•"/>
            </a:pPr>
            <a:endParaRPr lang="pt-BR" dirty="0" smtClean="0"/>
          </a:p>
          <a:p>
            <a:pPr>
              <a:buFont typeface="Arial" pitchFamily="34" charset="0"/>
              <a:buChar char="•"/>
            </a:pPr>
            <a:endParaRPr lang="pt-BR" dirty="0"/>
          </a:p>
        </p:txBody>
      </p:sp>
      <p:sp>
        <p:nvSpPr>
          <p:cNvPr id="4" name="Espaço Reservado para Número de Slide 3"/>
          <p:cNvSpPr>
            <a:spLocks noGrp="1"/>
          </p:cNvSpPr>
          <p:nvPr>
            <p:ph type="sldNum" sz="quarter" idx="10"/>
          </p:nvPr>
        </p:nvSpPr>
        <p:spPr/>
        <p:txBody>
          <a:bodyPr/>
          <a:lstStyle/>
          <a:p>
            <a:pPr>
              <a:defRPr/>
            </a:pPr>
            <a:fld id="{CD5D12CF-88BB-4C5A-96DA-8D474057B878}" type="slidenum">
              <a:rPr lang="pt-BR" smtClean="0"/>
              <a:pPr>
                <a:defRPr/>
              </a:pPr>
              <a:t>2</a:t>
            </a:fld>
            <a:endParaRPr lang="pt-BR"/>
          </a:p>
        </p:txBody>
      </p:sp>
    </p:spTree>
    <p:extLst>
      <p:ext uri="{BB962C8B-B14F-4D97-AF65-F5344CB8AC3E}">
        <p14:creationId xmlns:p14="http://schemas.microsoft.com/office/powerpoint/2010/main" val="2159156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85000" lnSpcReduction="10000"/>
          </a:bodyPr>
          <a:lstStyle/>
          <a:p>
            <a:pPr>
              <a:buFont typeface="Arial" pitchFamily="34" charset="0"/>
              <a:buChar char="•"/>
            </a:pPr>
            <a:r>
              <a:rPr lang="pt-BR" dirty="0" smtClean="0"/>
              <a:t> Justificativas:</a:t>
            </a:r>
          </a:p>
          <a:p>
            <a:pPr lvl="1">
              <a:buFont typeface="Arial" pitchFamily="34" charset="0"/>
              <a:buChar char="•"/>
            </a:pPr>
            <a:r>
              <a:rPr lang="pt-BR" dirty="0" smtClean="0"/>
              <a:t> Eliminação de gargalos operacionais (rampa, curvas, falta de acostamento, faixas de tráfego, etc.)</a:t>
            </a:r>
          </a:p>
          <a:p>
            <a:pPr lvl="1">
              <a:buFont typeface="Arial" pitchFamily="34" charset="0"/>
              <a:buChar char="•"/>
            </a:pPr>
            <a:endParaRPr lang="pt-BR" dirty="0" smtClean="0"/>
          </a:p>
          <a:p>
            <a:pPr lvl="1">
              <a:buFont typeface="Arial" pitchFamily="34" charset="0"/>
              <a:buChar char="•"/>
            </a:pPr>
            <a:r>
              <a:rPr lang="pt-BR" dirty="0" smtClean="0"/>
              <a:t> Melhoria das condições de acesso ao município de Petrópolis.</a:t>
            </a:r>
          </a:p>
          <a:p>
            <a:pPr lvl="1">
              <a:buFont typeface="Arial" pitchFamily="34" charset="0"/>
              <a:buChar char="•"/>
            </a:pPr>
            <a:endParaRPr lang="pt-BR" dirty="0" smtClean="0"/>
          </a:p>
          <a:p>
            <a:pPr>
              <a:buFont typeface="Arial" pitchFamily="34" charset="0"/>
              <a:buChar char="•"/>
            </a:pPr>
            <a:r>
              <a:rPr lang="pt-BR" dirty="0" smtClean="0"/>
              <a:t> Concessão da CONCER acaba em 28/02/2021 – não permite solução adotada na Ponte</a:t>
            </a:r>
          </a:p>
          <a:p>
            <a:pPr>
              <a:buFont typeface="Arial" pitchFamily="34" charset="0"/>
              <a:buChar char="•"/>
            </a:pPr>
            <a:endParaRPr lang="pt-BR" dirty="0" smtClean="0"/>
          </a:p>
          <a:p>
            <a:pPr>
              <a:buFont typeface="Arial" pitchFamily="34" charset="0"/>
              <a:buChar char="•"/>
            </a:pPr>
            <a:r>
              <a:rPr lang="pt-BR" dirty="0" smtClean="0"/>
              <a:t>Pista atual de subida é inadequada em função de sua geometria</a:t>
            </a:r>
          </a:p>
          <a:p>
            <a:pPr lvl="1">
              <a:buFont typeface="Arial" pitchFamily="34" charset="0"/>
              <a:buChar char="•"/>
            </a:pPr>
            <a:r>
              <a:rPr lang="pt-BR" dirty="0" smtClean="0"/>
              <a:t>Veículos pesados travam a subida nas curvas</a:t>
            </a:r>
          </a:p>
          <a:p>
            <a:pPr lvl="1">
              <a:buFont typeface="Arial" pitchFamily="34" charset="0"/>
              <a:buChar char="•"/>
            </a:pPr>
            <a:r>
              <a:rPr lang="pt-BR" dirty="0" smtClean="0"/>
              <a:t>Geram engarrafamentos e acidentes frequentes</a:t>
            </a:r>
          </a:p>
          <a:p>
            <a:pPr>
              <a:buFont typeface="Arial" pitchFamily="34" charset="0"/>
              <a:buChar char="•"/>
            </a:pPr>
            <a:endParaRPr lang="pt-BR" dirty="0" smtClean="0"/>
          </a:p>
          <a:p>
            <a:pPr>
              <a:buFont typeface="Arial" pitchFamily="34" charset="0"/>
              <a:buChar char="•"/>
            </a:pPr>
            <a:r>
              <a:rPr lang="pt-BR" dirty="0" smtClean="0"/>
              <a:t>Pista atual de subida é inadequada em função de seu traçado / localização</a:t>
            </a:r>
          </a:p>
          <a:p>
            <a:pPr lvl="1">
              <a:buFont typeface="Arial" pitchFamily="34" charset="0"/>
              <a:buChar char="•"/>
            </a:pPr>
            <a:r>
              <a:rPr lang="pt-BR" dirty="0" smtClean="0"/>
              <a:t>Obriga veículos a passarem por aglomerações urbanas em Petrópolis</a:t>
            </a:r>
          </a:p>
          <a:p>
            <a:pPr>
              <a:buFont typeface="Arial" pitchFamily="34" charset="0"/>
              <a:buChar char="•"/>
            </a:pPr>
            <a:endParaRPr lang="pt-BR" dirty="0" smtClean="0"/>
          </a:p>
          <a:p>
            <a:pPr>
              <a:buFont typeface="Arial" pitchFamily="34" charset="0"/>
              <a:buChar char="•"/>
            </a:pPr>
            <a:r>
              <a:rPr lang="pt-BR" dirty="0" smtClean="0"/>
              <a:t>Projeto Proposto elimina este problema</a:t>
            </a:r>
          </a:p>
          <a:p>
            <a:pPr lvl="1">
              <a:buFont typeface="Arial" pitchFamily="34" charset="0"/>
              <a:buChar char="•"/>
            </a:pPr>
            <a:r>
              <a:rPr lang="pt-BR" dirty="0" smtClean="0"/>
              <a:t>Desativa pista atual de subida para o tráfego da rodovia</a:t>
            </a:r>
          </a:p>
          <a:p>
            <a:pPr lvl="1">
              <a:buFont typeface="Arial" pitchFamily="34" charset="0"/>
              <a:buChar char="•"/>
            </a:pPr>
            <a:r>
              <a:rPr lang="pt-BR" dirty="0" smtClean="0"/>
              <a:t>Transfere para a pista atual de descida que será duplicada (2 faixas para subida e 2 faixas para descida)</a:t>
            </a:r>
          </a:p>
          <a:p>
            <a:pPr lvl="1">
              <a:buFont typeface="Arial" pitchFamily="34" charset="0"/>
              <a:buChar char="•"/>
            </a:pPr>
            <a:r>
              <a:rPr lang="pt-BR" dirty="0" smtClean="0"/>
              <a:t>Acaba com problema de geometria e com passagem em zona povoada</a:t>
            </a:r>
          </a:p>
          <a:p>
            <a:pPr lvl="1">
              <a:buFont typeface="Arial" pitchFamily="34" charset="0"/>
              <a:buChar char="•"/>
            </a:pPr>
            <a:r>
              <a:rPr lang="pt-BR" dirty="0" smtClean="0"/>
              <a:t>Permite ainda que usuários de Petrópolis possam se locomover mais rapidamente e com menor percurso (podem subir e/ou descer) – acessos + Cotovelo do Quitandinha</a:t>
            </a:r>
          </a:p>
          <a:p>
            <a:pPr lvl="1">
              <a:buFont typeface="Arial" pitchFamily="34" charset="0"/>
              <a:buChar char="•"/>
            </a:pPr>
            <a:endParaRPr lang="pt-BR" dirty="0" smtClean="0"/>
          </a:p>
          <a:p>
            <a:pPr>
              <a:buFont typeface="Arial" pitchFamily="34" charset="0"/>
              <a:buChar char="•"/>
            </a:pPr>
            <a:r>
              <a:rPr lang="pt-BR" dirty="0" smtClean="0"/>
              <a:t>Pista de descida atual não é problema – projeto mantém a situação ao duplicar na plataforma atual</a:t>
            </a:r>
          </a:p>
          <a:p>
            <a:pPr>
              <a:buFont typeface="Arial" pitchFamily="34" charset="0"/>
              <a:buChar char="•"/>
            </a:pPr>
            <a:endParaRPr lang="pt-BR" dirty="0" smtClean="0"/>
          </a:p>
          <a:p>
            <a:pPr>
              <a:buFont typeface="Arial" pitchFamily="34" charset="0"/>
              <a:buChar char="•"/>
            </a:pPr>
            <a:endParaRPr lang="pt-BR" dirty="0"/>
          </a:p>
        </p:txBody>
      </p:sp>
      <p:sp>
        <p:nvSpPr>
          <p:cNvPr id="4" name="Espaço Reservado para Número de Slide 3"/>
          <p:cNvSpPr>
            <a:spLocks noGrp="1"/>
          </p:cNvSpPr>
          <p:nvPr>
            <p:ph type="sldNum" sz="quarter" idx="10"/>
          </p:nvPr>
        </p:nvSpPr>
        <p:spPr/>
        <p:txBody>
          <a:bodyPr/>
          <a:lstStyle/>
          <a:p>
            <a:pPr>
              <a:defRPr/>
            </a:pPr>
            <a:fld id="{CD5D12CF-88BB-4C5A-96DA-8D474057B878}" type="slidenum">
              <a:rPr lang="pt-BR" smtClean="0">
                <a:solidFill>
                  <a:prstClr val="black"/>
                </a:solidFill>
              </a:rPr>
              <a:pPr>
                <a:defRPr/>
              </a:pPr>
              <a:t>3</a:t>
            </a:fld>
            <a:endParaRPr lang="pt-BR">
              <a:solidFill>
                <a:prstClr val="black"/>
              </a:solidFill>
            </a:endParaRPr>
          </a:p>
        </p:txBody>
      </p:sp>
    </p:spTree>
    <p:extLst>
      <p:ext uri="{BB962C8B-B14F-4D97-AF65-F5344CB8AC3E}">
        <p14:creationId xmlns:p14="http://schemas.microsoft.com/office/powerpoint/2010/main" val="2707244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77500" lnSpcReduction="20000"/>
          </a:bodyPr>
          <a:lstStyle/>
          <a:p>
            <a:pPr>
              <a:buFont typeface="Arial" pitchFamily="34" charset="0"/>
              <a:buChar char="•"/>
            </a:pPr>
            <a:r>
              <a:rPr lang="pt-BR" dirty="0" smtClean="0"/>
              <a:t>Problemas Atuais:</a:t>
            </a:r>
          </a:p>
          <a:p>
            <a:pPr lvl="1">
              <a:buFont typeface="Arial" pitchFamily="34" charset="0"/>
              <a:buChar char="•"/>
            </a:pPr>
            <a:r>
              <a:rPr lang="pt-BR" dirty="0" smtClean="0"/>
              <a:t>Subida da serra é feita em velocidade baixa, gera acidentes, fechamentos da rodovia (lembrar MT pleito do RJ e dizer que é a Polícia Rodoviária que não estaria querendo deslocar efetivos para garantir a operação especial)</a:t>
            </a:r>
          </a:p>
          <a:p>
            <a:pPr lvl="2">
              <a:buFont typeface="Arial" pitchFamily="34" charset="0"/>
              <a:buChar char="•"/>
            </a:pPr>
            <a:r>
              <a:rPr lang="pt-BR" dirty="0" smtClean="0"/>
              <a:t>Pista simples e traçado inadequado gera engarrafamentos e acidentes </a:t>
            </a:r>
          </a:p>
          <a:p>
            <a:pPr lvl="1">
              <a:buFont typeface="Arial" pitchFamily="34" charset="0"/>
              <a:buChar char="•"/>
            </a:pPr>
            <a:r>
              <a:rPr lang="pt-BR" dirty="0" smtClean="0"/>
              <a:t>Interferência da CONCER com a cidade de Petrópolis é elevada</a:t>
            </a:r>
          </a:p>
          <a:p>
            <a:pPr lvl="2">
              <a:buFont typeface="Arial" pitchFamily="34" charset="0"/>
              <a:buChar char="•"/>
            </a:pPr>
            <a:r>
              <a:rPr lang="pt-BR" dirty="0" smtClean="0"/>
              <a:t>Ligações da cidade são feitas via CONCER, gerando uma demora exagerada, prejudicando o tráfego da Cidade e da CONCER, obrigando deslocamentos grandes.</a:t>
            </a:r>
          </a:p>
          <a:p>
            <a:pPr>
              <a:buFont typeface="Arial" pitchFamily="34" charset="0"/>
              <a:buChar char="•"/>
            </a:pPr>
            <a:endParaRPr lang="pt-BR" dirty="0" smtClean="0"/>
          </a:p>
          <a:p>
            <a:pPr>
              <a:buFont typeface="Arial" pitchFamily="34" charset="0"/>
              <a:buChar char="•"/>
            </a:pPr>
            <a:r>
              <a:rPr lang="pt-BR" dirty="0" smtClean="0"/>
              <a:t>Pista atual de descida tem quantas faixas? E a de subida?</a:t>
            </a:r>
          </a:p>
          <a:p>
            <a:pPr>
              <a:buFont typeface="Arial" pitchFamily="34" charset="0"/>
              <a:buChar char="•"/>
            </a:pPr>
            <a:r>
              <a:rPr lang="pt-BR" dirty="0" smtClean="0"/>
              <a:t>Túnel Petrópolis é separado (</a:t>
            </a:r>
            <a:r>
              <a:rPr lang="pt-BR" dirty="0" err="1" smtClean="0"/>
              <a:t>bi-túnel</a:t>
            </a:r>
            <a:r>
              <a:rPr lang="pt-BR" dirty="0" smtClean="0"/>
              <a:t>)</a:t>
            </a:r>
          </a:p>
          <a:p>
            <a:pPr lvl="1">
              <a:buFont typeface="Arial" pitchFamily="34" charset="0"/>
              <a:buChar char="•"/>
            </a:pPr>
            <a:r>
              <a:rPr lang="pt-BR" dirty="0" smtClean="0"/>
              <a:t>2 faixas por túnel, com acostamento “amplo”</a:t>
            </a:r>
          </a:p>
          <a:p>
            <a:pPr lvl="1">
              <a:buFont typeface="Arial" pitchFamily="34" charset="0"/>
              <a:buChar char="•"/>
            </a:pPr>
            <a:r>
              <a:rPr lang="pt-BR" dirty="0" smtClean="0"/>
              <a:t>Solução foi a única ambientalmente factível</a:t>
            </a:r>
          </a:p>
          <a:p>
            <a:pPr>
              <a:buFont typeface="Arial" pitchFamily="34" charset="0"/>
              <a:buChar char="•"/>
            </a:pPr>
            <a:r>
              <a:rPr lang="pt-BR" dirty="0" smtClean="0"/>
              <a:t>Nova pista terá 2 faixas de cada lado</a:t>
            </a:r>
          </a:p>
          <a:p>
            <a:pPr lvl="1">
              <a:buFont typeface="Arial" pitchFamily="34" charset="0"/>
              <a:buChar char="•"/>
            </a:pPr>
            <a:r>
              <a:rPr lang="pt-BR" dirty="0" smtClean="0"/>
              <a:t>Geometria mais adequada</a:t>
            </a:r>
          </a:p>
          <a:p>
            <a:pPr>
              <a:buFont typeface="Arial" pitchFamily="34" charset="0"/>
              <a:buChar char="•"/>
            </a:pPr>
            <a:endParaRPr lang="pt-BR" dirty="0" smtClean="0"/>
          </a:p>
          <a:p>
            <a:pPr>
              <a:buFont typeface="Arial" pitchFamily="34" charset="0"/>
              <a:buChar char="•"/>
            </a:pPr>
            <a:r>
              <a:rPr lang="pt-BR" dirty="0" smtClean="0"/>
              <a:t>Acessos à Petrópolis tem qual função?</a:t>
            </a:r>
          </a:p>
          <a:p>
            <a:pPr>
              <a:buFont typeface="Arial" pitchFamily="34" charset="0"/>
              <a:buNone/>
            </a:pPr>
            <a:r>
              <a:rPr lang="pt-BR" dirty="0" smtClean="0"/>
              <a:t> </a:t>
            </a:r>
          </a:p>
          <a:p>
            <a:pPr>
              <a:buFont typeface="Arial" pitchFamily="34" charset="0"/>
              <a:buChar char="•"/>
            </a:pPr>
            <a:r>
              <a:rPr lang="pt-BR" dirty="0" smtClean="0"/>
              <a:t>Obras de Arte Especiais (</a:t>
            </a:r>
            <a:r>
              <a:rPr lang="pt-BR" dirty="0" err="1" smtClean="0"/>
              <a:t>OAEs</a:t>
            </a:r>
            <a:r>
              <a:rPr lang="pt-BR" dirty="0" smtClean="0"/>
              <a:t>);</a:t>
            </a:r>
          </a:p>
          <a:p>
            <a:pPr lvl="1">
              <a:buFont typeface="Arial" pitchFamily="34" charset="0"/>
              <a:buChar char="•"/>
            </a:pPr>
            <a:r>
              <a:rPr lang="pt-BR" dirty="0" smtClean="0"/>
              <a:t>11 pontes </a:t>
            </a:r>
          </a:p>
          <a:p>
            <a:pPr lvl="1">
              <a:buFont typeface="Arial" pitchFamily="34" charset="0"/>
              <a:buChar char="•"/>
            </a:pPr>
            <a:r>
              <a:rPr lang="pt-BR" dirty="0" smtClean="0"/>
              <a:t>12 viadutos</a:t>
            </a:r>
          </a:p>
          <a:p>
            <a:pPr lvl="1">
              <a:buFont typeface="Arial" pitchFamily="34" charset="0"/>
              <a:buChar char="•"/>
            </a:pPr>
            <a:r>
              <a:rPr lang="pt-BR" dirty="0" smtClean="0"/>
              <a:t>7 alargamentos de </a:t>
            </a:r>
            <a:r>
              <a:rPr lang="pt-BR" dirty="0" err="1" smtClean="0"/>
              <a:t>OAEs</a:t>
            </a:r>
            <a:r>
              <a:rPr lang="pt-BR" dirty="0" smtClean="0"/>
              <a:t> </a:t>
            </a:r>
          </a:p>
          <a:p>
            <a:pPr lvl="1">
              <a:buFont typeface="Arial" pitchFamily="34" charset="0"/>
              <a:buChar char="•"/>
            </a:pPr>
            <a:r>
              <a:rPr lang="pt-BR" dirty="0" smtClean="0"/>
              <a:t>7 passagens inferiores</a:t>
            </a:r>
          </a:p>
          <a:p>
            <a:pPr lvl="1">
              <a:buFont typeface="Arial" pitchFamily="34" charset="0"/>
              <a:buChar char="•"/>
            </a:pPr>
            <a:r>
              <a:rPr lang="pt-BR" dirty="0" smtClean="0"/>
              <a:t>1 túnel rodoviário com extensão de 4.640m</a:t>
            </a:r>
          </a:p>
          <a:p>
            <a:pPr lvl="0">
              <a:buFont typeface="Arial" pitchFamily="34" charset="0"/>
              <a:buChar char="•"/>
            </a:pPr>
            <a:r>
              <a:rPr lang="pt-BR" dirty="0" smtClean="0"/>
              <a:t>19 obras de contenção; </a:t>
            </a:r>
          </a:p>
          <a:p>
            <a:pPr lvl="0">
              <a:buFont typeface="Arial" pitchFamily="34" charset="0"/>
              <a:buChar char="•"/>
            </a:pPr>
            <a:r>
              <a:rPr lang="pt-BR" dirty="0" smtClean="0"/>
              <a:t>solo grampeado, </a:t>
            </a:r>
          </a:p>
          <a:p>
            <a:pPr lvl="0">
              <a:buFont typeface="Arial" pitchFamily="34" charset="0"/>
              <a:buChar char="•"/>
            </a:pPr>
            <a:r>
              <a:rPr lang="pt-BR" dirty="0" smtClean="0"/>
              <a:t>cortina </a:t>
            </a:r>
            <a:r>
              <a:rPr lang="pt-BR" dirty="0" err="1" smtClean="0"/>
              <a:t>atirantada</a:t>
            </a:r>
            <a:r>
              <a:rPr lang="pt-BR" dirty="0" smtClean="0"/>
              <a:t>, </a:t>
            </a:r>
          </a:p>
          <a:p>
            <a:pPr lvl="0">
              <a:buFont typeface="Arial" pitchFamily="34" charset="0"/>
              <a:buChar char="•"/>
            </a:pPr>
            <a:r>
              <a:rPr lang="pt-BR" dirty="0" smtClean="0"/>
              <a:t>terra armada, </a:t>
            </a:r>
          </a:p>
          <a:p>
            <a:pPr lvl="0">
              <a:buFont typeface="Arial" pitchFamily="34" charset="0"/>
              <a:buChar char="•"/>
            </a:pPr>
            <a:r>
              <a:rPr lang="pt-BR" dirty="0" smtClean="0"/>
              <a:t>muro </a:t>
            </a:r>
            <a:r>
              <a:rPr lang="pt-BR" dirty="0" err="1" smtClean="0"/>
              <a:t>gabião</a:t>
            </a:r>
            <a:endParaRPr lang="pt-BR" dirty="0" smtClean="0"/>
          </a:p>
          <a:p>
            <a:pPr lvl="1">
              <a:buFont typeface="Arial" pitchFamily="34" charset="0"/>
              <a:buChar char="•"/>
            </a:pPr>
            <a:endParaRPr lang="pt-BR" dirty="0" smtClean="0"/>
          </a:p>
          <a:p>
            <a:pPr lvl="1">
              <a:buFont typeface="Arial" pitchFamily="34" charset="0"/>
              <a:buChar char="•"/>
            </a:pPr>
            <a:endParaRPr lang="pt-BR" dirty="0"/>
          </a:p>
        </p:txBody>
      </p:sp>
      <p:sp>
        <p:nvSpPr>
          <p:cNvPr id="4" name="Espaço Reservado para Número de Slide 3"/>
          <p:cNvSpPr>
            <a:spLocks noGrp="1"/>
          </p:cNvSpPr>
          <p:nvPr>
            <p:ph type="sldNum" sz="quarter" idx="10"/>
          </p:nvPr>
        </p:nvSpPr>
        <p:spPr/>
        <p:txBody>
          <a:bodyPr/>
          <a:lstStyle/>
          <a:p>
            <a:pPr>
              <a:defRPr/>
            </a:pPr>
            <a:fld id="{CD5D12CF-88BB-4C5A-96DA-8D474057B878}" type="slidenum">
              <a:rPr lang="pt-BR" smtClean="0"/>
              <a:pPr>
                <a:defRPr/>
              </a:pPr>
              <a:t>4</a:t>
            </a:fld>
            <a:endParaRPr lang="pt-BR"/>
          </a:p>
        </p:txBody>
      </p:sp>
    </p:spTree>
    <p:extLst>
      <p:ext uri="{BB962C8B-B14F-4D97-AF65-F5344CB8AC3E}">
        <p14:creationId xmlns:p14="http://schemas.microsoft.com/office/powerpoint/2010/main" val="2998736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77500" lnSpcReduction="20000"/>
          </a:bodyPr>
          <a:lstStyle/>
          <a:p>
            <a:pPr>
              <a:buFont typeface="Arial" pitchFamily="34" charset="0"/>
              <a:buChar char="•"/>
            </a:pPr>
            <a:r>
              <a:rPr lang="pt-BR" dirty="0" smtClean="0"/>
              <a:t>Problemas Atuais:</a:t>
            </a:r>
          </a:p>
          <a:p>
            <a:pPr lvl="1">
              <a:buFont typeface="Arial" pitchFamily="34" charset="0"/>
              <a:buChar char="•"/>
            </a:pPr>
            <a:r>
              <a:rPr lang="pt-BR" dirty="0" smtClean="0"/>
              <a:t>Subida da serra é feita em velocidade baixa, gera acidentes, fechamentos da rodovia (lembrar MT pleito do RJ e dizer que é a Polícia Rodoviária que não estaria querendo deslocar efetivos para garantir a operação especial)</a:t>
            </a:r>
          </a:p>
          <a:p>
            <a:pPr lvl="2">
              <a:buFont typeface="Arial" pitchFamily="34" charset="0"/>
              <a:buChar char="•"/>
            </a:pPr>
            <a:r>
              <a:rPr lang="pt-BR" dirty="0" smtClean="0"/>
              <a:t>Pista simples e traçado inadequado gera engarrafamentos e acidentes </a:t>
            </a:r>
          </a:p>
          <a:p>
            <a:pPr lvl="1">
              <a:buFont typeface="Arial" pitchFamily="34" charset="0"/>
              <a:buChar char="•"/>
            </a:pPr>
            <a:r>
              <a:rPr lang="pt-BR" dirty="0" smtClean="0"/>
              <a:t>Interferência da CONCER com a cidade de Petrópolis é elevada</a:t>
            </a:r>
          </a:p>
          <a:p>
            <a:pPr lvl="2">
              <a:buFont typeface="Arial" pitchFamily="34" charset="0"/>
              <a:buChar char="•"/>
            </a:pPr>
            <a:r>
              <a:rPr lang="pt-BR" dirty="0" smtClean="0"/>
              <a:t>Ligações da cidade são feitas via CONCER, gerando uma demora exagerada, prejudicando o tráfego da Cidade e da CONCER, obrigando deslocamentos grandes.</a:t>
            </a:r>
          </a:p>
          <a:p>
            <a:pPr>
              <a:buFont typeface="Arial" pitchFamily="34" charset="0"/>
              <a:buChar char="•"/>
            </a:pPr>
            <a:endParaRPr lang="pt-BR" dirty="0" smtClean="0"/>
          </a:p>
          <a:p>
            <a:pPr>
              <a:buFont typeface="Arial" pitchFamily="34" charset="0"/>
              <a:buChar char="•"/>
            </a:pPr>
            <a:r>
              <a:rPr lang="pt-BR" dirty="0" smtClean="0"/>
              <a:t>Pista atual de descida tem quantas faixas? E a de subida?</a:t>
            </a:r>
          </a:p>
          <a:p>
            <a:pPr>
              <a:buFont typeface="Arial" pitchFamily="34" charset="0"/>
              <a:buChar char="•"/>
            </a:pPr>
            <a:r>
              <a:rPr lang="pt-BR" dirty="0" smtClean="0"/>
              <a:t>Túnel Petrópolis é separado (</a:t>
            </a:r>
            <a:r>
              <a:rPr lang="pt-BR" dirty="0" err="1" smtClean="0"/>
              <a:t>bi-túnel</a:t>
            </a:r>
            <a:r>
              <a:rPr lang="pt-BR" dirty="0" smtClean="0"/>
              <a:t>)</a:t>
            </a:r>
          </a:p>
          <a:p>
            <a:pPr lvl="1">
              <a:buFont typeface="Arial" pitchFamily="34" charset="0"/>
              <a:buChar char="•"/>
            </a:pPr>
            <a:r>
              <a:rPr lang="pt-BR" dirty="0" smtClean="0"/>
              <a:t>2 faixas por túnel, com acostamento “amplo”</a:t>
            </a:r>
          </a:p>
          <a:p>
            <a:pPr lvl="1">
              <a:buFont typeface="Arial" pitchFamily="34" charset="0"/>
              <a:buChar char="•"/>
            </a:pPr>
            <a:r>
              <a:rPr lang="pt-BR" dirty="0" smtClean="0"/>
              <a:t>Solução foi a única ambientalmente factível</a:t>
            </a:r>
          </a:p>
          <a:p>
            <a:pPr>
              <a:buFont typeface="Arial" pitchFamily="34" charset="0"/>
              <a:buChar char="•"/>
            </a:pPr>
            <a:r>
              <a:rPr lang="pt-BR" dirty="0" smtClean="0"/>
              <a:t>Nova pista terá 2 faixas de cada lado</a:t>
            </a:r>
          </a:p>
          <a:p>
            <a:pPr lvl="1">
              <a:buFont typeface="Arial" pitchFamily="34" charset="0"/>
              <a:buChar char="•"/>
            </a:pPr>
            <a:r>
              <a:rPr lang="pt-BR" dirty="0" smtClean="0"/>
              <a:t>Geometria mais adequada</a:t>
            </a:r>
          </a:p>
          <a:p>
            <a:pPr>
              <a:buFont typeface="Arial" pitchFamily="34" charset="0"/>
              <a:buChar char="•"/>
            </a:pPr>
            <a:endParaRPr lang="pt-BR" dirty="0" smtClean="0"/>
          </a:p>
          <a:p>
            <a:pPr>
              <a:buFont typeface="Arial" pitchFamily="34" charset="0"/>
              <a:buChar char="•"/>
            </a:pPr>
            <a:r>
              <a:rPr lang="pt-BR" dirty="0" smtClean="0"/>
              <a:t>Acessos à Petrópolis tem qual função?</a:t>
            </a:r>
          </a:p>
          <a:p>
            <a:pPr>
              <a:buFont typeface="Arial" pitchFamily="34" charset="0"/>
              <a:buNone/>
            </a:pPr>
            <a:r>
              <a:rPr lang="pt-BR" dirty="0" smtClean="0"/>
              <a:t> </a:t>
            </a:r>
          </a:p>
          <a:p>
            <a:pPr>
              <a:buFont typeface="Arial" pitchFamily="34" charset="0"/>
              <a:buChar char="•"/>
            </a:pPr>
            <a:r>
              <a:rPr lang="pt-BR" dirty="0" smtClean="0"/>
              <a:t>Obras de Arte Especiais (</a:t>
            </a:r>
            <a:r>
              <a:rPr lang="pt-BR" dirty="0" err="1" smtClean="0"/>
              <a:t>OAEs</a:t>
            </a:r>
            <a:r>
              <a:rPr lang="pt-BR" dirty="0" smtClean="0"/>
              <a:t>);</a:t>
            </a:r>
          </a:p>
          <a:p>
            <a:pPr lvl="1">
              <a:buFont typeface="Arial" pitchFamily="34" charset="0"/>
              <a:buChar char="•"/>
            </a:pPr>
            <a:r>
              <a:rPr lang="pt-BR" dirty="0" smtClean="0"/>
              <a:t>11 pontes </a:t>
            </a:r>
          </a:p>
          <a:p>
            <a:pPr lvl="1">
              <a:buFont typeface="Arial" pitchFamily="34" charset="0"/>
              <a:buChar char="•"/>
            </a:pPr>
            <a:r>
              <a:rPr lang="pt-BR" dirty="0" smtClean="0"/>
              <a:t>12 viadutos</a:t>
            </a:r>
          </a:p>
          <a:p>
            <a:pPr lvl="1">
              <a:buFont typeface="Arial" pitchFamily="34" charset="0"/>
              <a:buChar char="•"/>
            </a:pPr>
            <a:r>
              <a:rPr lang="pt-BR" dirty="0" smtClean="0"/>
              <a:t>7 alargamentos de </a:t>
            </a:r>
            <a:r>
              <a:rPr lang="pt-BR" dirty="0" err="1" smtClean="0"/>
              <a:t>OAEs</a:t>
            </a:r>
            <a:r>
              <a:rPr lang="pt-BR" dirty="0" smtClean="0"/>
              <a:t> </a:t>
            </a:r>
          </a:p>
          <a:p>
            <a:pPr lvl="1">
              <a:buFont typeface="Arial" pitchFamily="34" charset="0"/>
              <a:buChar char="•"/>
            </a:pPr>
            <a:r>
              <a:rPr lang="pt-BR" dirty="0" smtClean="0"/>
              <a:t>7 passagens inferiores</a:t>
            </a:r>
          </a:p>
          <a:p>
            <a:pPr lvl="1">
              <a:buFont typeface="Arial" pitchFamily="34" charset="0"/>
              <a:buChar char="•"/>
            </a:pPr>
            <a:r>
              <a:rPr lang="pt-BR" dirty="0" smtClean="0"/>
              <a:t>1 túnel rodoviário com extensão de 4.640m</a:t>
            </a:r>
          </a:p>
          <a:p>
            <a:pPr lvl="0">
              <a:buFont typeface="Arial" pitchFamily="34" charset="0"/>
              <a:buChar char="•"/>
            </a:pPr>
            <a:r>
              <a:rPr lang="pt-BR" dirty="0" smtClean="0"/>
              <a:t>19 obras de contenção; </a:t>
            </a:r>
          </a:p>
          <a:p>
            <a:pPr lvl="0">
              <a:buFont typeface="Arial" pitchFamily="34" charset="0"/>
              <a:buChar char="•"/>
            </a:pPr>
            <a:r>
              <a:rPr lang="pt-BR" dirty="0" smtClean="0"/>
              <a:t>solo grampeado, </a:t>
            </a:r>
          </a:p>
          <a:p>
            <a:pPr lvl="0">
              <a:buFont typeface="Arial" pitchFamily="34" charset="0"/>
              <a:buChar char="•"/>
            </a:pPr>
            <a:r>
              <a:rPr lang="pt-BR" dirty="0" smtClean="0"/>
              <a:t>cortina </a:t>
            </a:r>
            <a:r>
              <a:rPr lang="pt-BR" dirty="0" err="1" smtClean="0"/>
              <a:t>atirantada</a:t>
            </a:r>
            <a:r>
              <a:rPr lang="pt-BR" dirty="0" smtClean="0"/>
              <a:t>, </a:t>
            </a:r>
          </a:p>
          <a:p>
            <a:pPr lvl="0">
              <a:buFont typeface="Arial" pitchFamily="34" charset="0"/>
              <a:buChar char="•"/>
            </a:pPr>
            <a:r>
              <a:rPr lang="pt-BR" dirty="0" smtClean="0"/>
              <a:t>terra armada, </a:t>
            </a:r>
          </a:p>
          <a:p>
            <a:pPr lvl="0">
              <a:buFont typeface="Arial" pitchFamily="34" charset="0"/>
              <a:buChar char="•"/>
            </a:pPr>
            <a:r>
              <a:rPr lang="pt-BR" dirty="0" smtClean="0"/>
              <a:t>muro </a:t>
            </a:r>
            <a:r>
              <a:rPr lang="pt-BR" dirty="0" err="1" smtClean="0"/>
              <a:t>gabião</a:t>
            </a:r>
            <a:endParaRPr lang="pt-BR" dirty="0" smtClean="0"/>
          </a:p>
          <a:p>
            <a:pPr lvl="1">
              <a:buFont typeface="Arial" pitchFamily="34" charset="0"/>
              <a:buChar char="•"/>
            </a:pPr>
            <a:endParaRPr lang="pt-BR" dirty="0" smtClean="0"/>
          </a:p>
          <a:p>
            <a:pPr lvl="1">
              <a:buFont typeface="Arial" pitchFamily="34" charset="0"/>
              <a:buChar char="•"/>
            </a:pPr>
            <a:endParaRPr lang="pt-BR" dirty="0"/>
          </a:p>
        </p:txBody>
      </p:sp>
      <p:sp>
        <p:nvSpPr>
          <p:cNvPr id="4" name="Espaço Reservado para Número de Slide 3"/>
          <p:cNvSpPr>
            <a:spLocks noGrp="1"/>
          </p:cNvSpPr>
          <p:nvPr>
            <p:ph type="sldNum" sz="quarter" idx="10"/>
          </p:nvPr>
        </p:nvSpPr>
        <p:spPr/>
        <p:txBody>
          <a:bodyPr/>
          <a:lstStyle/>
          <a:p>
            <a:pPr>
              <a:defRPr/>
            </a:pPr>
            <a:fld id="{CD5D12CF-88BB-4C5A-96DA-8D474057B878}" type="slidenum">
              <a:rPr lang="pt-BR" smtClean="0"/>
              <a:pPr>
                <a:defRPr/>
              </a:pPr>
              <a:t>5</a:t>
            </a:fld>
            <a:endParaRPr lang="pt-BR"/>
          </a:p>
        </p:txBody>
      </p:sp>
    </p:spTree>
    <p:extLst>
      <p:ext uri="{BB962C8B-B14F-4D97-AF65-F5344CB8AC3E}">
        <p14:creationId xmlns:p14="http://schemas.microsoft.com/office/powerpoint/2010/main" val="110891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77500" lnSpcReduction="20000"/>
          </a:bodyPr>
          <a:lstStyle/>
          <a:p>
            <a:pPr>
              <a:buFont typeface="Arial" pitchFamily="34" charset="0"/>
              <a:buChar char="•"/>
            </a:pPr>
            <a:r>
              <a:rPr lang="pt-BR" dirty="0" smtClean="0"/>
              <a:t>Problemas Atuais:</a:t>
            </a:r>
          </a:p>
          <a:p>
            <a:pPr lvl="1">
              <a:buFont typeface="Arial" pitchFamily="34" charset="0"/>
              <a:buChar char="•"/>
            </a:pPr>
            <a:r>
              <a:rPr lang="pt-BR" dirty="0" smtClean="0"/>
              <a:t>Subida da serra é feita em velocidade baixa, gera acidentes, fechamentos da rodovia (lembrar MT pleito do RJ e dizer que é a Polícia Rodoviária que não estaria querendo deslocar efetivos para garantir a operação especial)</a:t>
            </a:r>
          </a:p>
          <a:p>
            <a:pPr lvl="2">
              <a:buFont typeface="Arial" pitchFamily="34" charset="0"/>
              <a:buChar char="•"/>
            </a:pPr>
            <a:r>
              <a:rPr lang="pt-BR" dirty="0" smtClean="0"/>
              <a:t>Pista simples e traçado inadequado gera engarrafamentos e acidentes </a:t>
            </a:r>
          </a:p>
          <a:p>
            <a:pPr lvl="1">
              <a:buFont typeface="Arial" pitchFamily="34" charset="0"/>
              <a:buChar char="•"/>
            </a:pPr>
            <a:r>
              <a:rPr lang="pt-BR" dirty="0" smtClean="0"/>
              <a:t>Interferência da CONCER com a cidade de Petrópolis é elevada</a:t>
            </a:r>
          </a:p>
          <a:p>
            <a:pPr lvl="2">
              <a:buFont typeface="Arial" pitchFamily="34" charset="0"/>
              <a:buChar char="•"/>
            </a:pPr>
            <a:r>
              <a:rPr lang="pt-BR" dirty="0" smtClean="0"/>
              <a:t>Ligações da cidade são feitas via CONCER, gerando uma demora exagerada, prejudicando o tráfego da Cidade e da CONCER, obrigando deslocamentos grandes.</a:t>
            </a:r>
          </a:p>
          <a:p>
            <a:pPr>
              <a:buFont typeface="Arial" pitchFamily="34" charset="0"/>
              <a:buChar char="•"/>
            </a:pPr>
            <a:endParaRPr lang="pt-BR" dirty="0" smtClean="0"/>
          </a:p>
          <a:p>
            <a:pPr>
              <a:buFont typeface="Arial" pitchFamily="34" charset="0"/>
              <a:buChar char="•"/>
            </a:pPr>
            <a:r>
              <a:rPr lang="pt-BR" dirty="0" smtClean="0"/>
              <a:t>Pista atual de descida tem quantas faixas? E a de subida?</a:t>
            </a:r>
          </a:p>
          <a:p>
            <a:pPr>
              <a:buFont typeface="Arial" pitchFamily="34" charset="0"/>
              <a:buChar char="•"/>
            </a:pPr>
            <a:r>
              <a:rPr lang="pt-BR" dirty="0" smtClean="0"/>
              <a:t>Túnel Petrópolis é separado (</a:t>
            </a:r>
            <a:r>
              <a:rPr lang="pt-BR" dirty="0" err="1" smtClean="0"/>
              <a:t>bi-túnel</a:t>
            </a:r>
            <a:r>
              <a:rPr lang="pt-BR" dirty="0" smtClean="0"/>
              <a:t>)</a:t>
            </a:r>
          </a:p>
          <a:p>
            <a:pPr lvl="1">
              <a:buFont typeface="Arial" pitchFamily="34" charset="0"/>
              <a:buChar char="•"/>
            </a:pPr>
            <a:r>
              <a:rPr lang="pt-BR" dirty="0" smtClean="0"/>
              <a:t>2 faixas por túnel, com acostamento “amplo”</a:t>
            </a:r>
          </a:p>
          <a:p>
            <a:pPr lvl="1">
              <a:buFont typeface="Arial" pitchFamily="34" charset="0"/>
              <a:buChar char="•"/>
            </a:pPr>
            <a:r>
              <a:rPr lang="pt-BR" dirty="0" smtClean="0"/>
              <a:t>Solução foi a única ambientalmente factível</a:t>
            </a:r>
          </a:p>
          <a:p>
            <a:pPr>
              <a:buFont typeface="Arial" pitchFamily="34" charset="0"/>
              <a:buChar char="•"/>
            </a:pPr>
            <a:r>
              <a:rPr lang="pt-BR" dirty="0" smtClean="0"/>
              <a:t>Nova pista terá 2 faixas de cada lado</a:t>
            </a:r>
          </a:p>
          <a:p>
            <a:pPr lvl="1">
              <a:buFont typeface="Arial" pitchFamily="34" charset="0"/>
              <a:buChar char="•"/>
            </a:pPr>
            <a:r>
              <a:rPr lang="pt-BR" dirty="0" smtClean="0"/>
              <a:t>Geometria mais adequada</a:t>
            </a:r>
          </a:p>
          <a:p>
            <a:pPr>
              <a:buFont typeface="Arial" pitchFamily="34" charset="0"/>
              <a:buChar char="•"/>
            </a:pPr>
            <a:endParaRPr lang="pt-BR" dirty="0" smtClean="0"/>
          </a:p>
          <a:p>
            <a:pPr>
              <a:buFont typeface="Arial" pitchFamily="34" charset="0"/>
              <a:buChar char="•"/>
            </a:pPr>
            <a:r>
              <a:rPr lang="pt-BR" dirty="0" smtClean="0"/>
              <a:t>Acessos à Petrópolis tem qual função?</a:t>
            </a:r>
          </a:p>
          <a:p>
            <a:pPr>
              <a:buFont typeface="Arial" pitchFamily="34" charset="0"/>
              <a:buNone/>
            </a:pPr>
            <a:r>
              <a:rPr lang="pt-BR" dirty="0" smtClean="0"/>
              <a:t> </a:t>
            </a:r>
          </a:p>
          <a:p>
            <a:pPr>
              <a:buFont typeface="Arial" pitchFamily="34" charset="0"/>
              <a:buChar char="•"/>
            </a:pPr>
            <a:r>
              <a:rPr lang="pt-BR" dirty="0" smtClean="0"/>
              <a:t>Obras de Arte Especiais (</a:t>
            </a:r>
            <a:r>
              <a:rPr lang="pt-BR" dirty="0" err="1" smtClean="0"/>
              <a:t>OAEs</a:t>
            </a:r>
            <a:r>
              <a:rPr lang="pt-BR" dirty="0" smtClean="0"/>
              <a:t>);</a:t>
            </a:r>
          </a:p>
          <a:p>
            <a:pPr lvl="1">
              <a:buFont typeface="Arial" pitchFamily="34" charset="0"/>
              <a:buChar char="•"/>
            </a:pPr>
            <a:r>
              <a:rPr lang="pt-BR" dirty="0" smtClean="0"/>
              <a:t>11 pontes </a:t>
            </a:r>
          </a:p>
          <a:p>
            <a:pPr lvl="1">
              <a:buFont typeface="Arial" pitchFamily="34" charset="0"/>
              <a:buChar char="•"/>
            </a:pPr>
            <a:r>
              <a:rPr lang="pt-BR" dirty="0" smtClean="0"/>
              <a:t>12 viadutos</a:t>
            </a:r>
          </a:p>
          <a:p>
            <a:pPr lvl="1">
              <a:buFont typeface="Arial" pitchFamily="34" charset="0"/>
              <a:buChar char="•"/>
            </a:pPr>
            <a:r>
              <a:rPr lang="pt-BR" dirty="0" smtClean="0"/>
              <a:t>7 alargamentos de </a:t>
            </a:r>
            <a:r>
              <a:rPr lang="pt-BR" dirty="0" err="1" smtClean="0"/>
              <a:t>OAEs</a:t>
            </a:r>
            <a:r>
              <a:rPr lang="pt-BR" dirty="0" smtClean="0"/>
              <a:t> </a:t>
            </a:r>
          </a:p>
          <a:p>
            <a:pPr lvl="1">
              <a:buFont typeface="Arial" pitchFamily="34" charset="0"/>
              <a:buChar char="•"/>
            </a:pPr>
            <a:r>
              <a:rPr lang="pt-BR" dirty="0" smtClean="0"/>
              <a:t>7 passagens inferiores</a:t>
            </a:r>
          </a:p>
          <a:p>
            <a:pPr lvl="1">
              <a:buFont typeface="Arial" pitchFamily="34" charset="0"/>
              <a:buChar char="•"/>
            </a:pPr>
            <a:r>
              <a:rPr lang="pt-BR" dirty="0" smtClean="0"/>
              <a:t>1 túnel rodoviário com extensão de 4.640m</a:t>
            </a:r>
          </a:p>
          <a:p>
            <a:pPr lvl="0">
              <a:buFont typeface="Arial" pitchFamily="34" charset="0"/>
              <a:buChar char="•"/>
            </a:pPr>
            <a:r>
              <a:rPr lang="pt-BR" dirty="0" smtClean="0"/>
              <a:t>19 obras de contenção; </a:t>
            </a:r>
          </a:p>
          <a:p>
            <a:pPr lvl="0">
              <a:buFont typeface="Arial" pitchFamily="34" charset="0"/>
              <a:buChar char="•"/>
            </a:pPr>
            <a:r>
              <a:rPr lang="pt-BR" dirty="0" smtClean="0"/>
              <a:t>solo grampeado, </a:t>
            </a:r>
          </a:p>
          <a:p>
            <a:pPr lvl="0">
              <a:buFont typeface="Arial" pitchFamily="34" charset="0"/>
              <a:buChar char="•"/>
            </a:pPr>
            <a:r>
              <a:rPr lang="pt-BR" dirty="0" smtClean="0"/>
              <a:t>cortina </a:t>
            </a:r>
            <a:r>
              <a:rPr lang="pt-BR" dirty="0" err="1" smtClean="0"/>
              <a:t>atirantada</a:t>
            </a:r>
            <a:r>
              <a:rPr lang="pt-BR" dirty="0" smtClean="0"/>
              <a:t>, </a:t>
            </a:r>
          </a:p>
          <a:p>
            <a:pPr lvl="0">
              <a:buFont typeface="Arial" pitchFamily="34" charset="0"/>
              <a:buChar char="•"/>
            </a:pPr>
            <a:r>
              <a:rPr lang="pt-BR" dirty="0" smtClean="0"/>
              <a:t>terra armada, </a:t>
            </a:r>
          </a:p>
          <a:p>
            <a:pPr lvl="0">
              <a:buFont typeface="Arial" pitchFamily="34" charset="0"/>
              <a:buChar char="•"/>
            </a:pPr>
            <a:r>
              <a:rPr lang="pt-BR" dirty="0" smtClean="0"/>
              <a:t>muro </a:t>
            </a:r>
            <a:r>
              <a:rPr lang="pt-BR" dirty="0" err="1" smtClean="0"/>
              <a:t>gabião</a:t>
            </a:r>
            <a:endParaRPr lang="pt-BR" dirty="0" smtClean="0"/>
          </a:p>
          <a:p>
            <a:pPr lvl="1">
              <a:buFont typeface="Arial" pitchFamily="34" charset="0"/>
              <a:buChar char="•"/>
            </a:pPr>
            <a:endParaRPr lang="pt-BR" dirty="0" smtClean="0"/>
          </a:p>
          <a:p>
            <a:pPr lvl="1">
              <a:buFont typeface="Arial" pitchFamily="34" charset="0"/>
              <a:buChar char="•"/>
            </a:pPr>
            <a:endParaRPr lang="pt-BR" dirty="0"/>
          </a:p>
        </p:txBody>
      </p:sp>
      <p:sp>
        <p:nvSpPr>
          <p:cNvPr id="4" name="Espaço Reservado para Número de Slide 3"/>
          <p:cNvSpPr>
            <a:spLocks noGrp="1"/>
          </p:cNvSpPr>
          <p:nvPr>
            <p:ph type="sldNum" sz="quarter" idx="10"/>
          </p:nvPr>
        </p:nvSpPr>
        <p:spPr/>
        <p:txBody>
          <a:bodyPr/>
          <a:lstStyle/>
          <a:p>
            <a:pPr>
              <a:defRPr/>
            </a:pPr>
            <a:fld id="{CD5D12CF-88BB-4C5A-96DA-8D474057B878}" type="slidenum">
              <a:rPr lang="pt-BR" smtClean="0"/>
              <a:pPr>
                <a:defRPr/>
              </a:pPr>
              <a:t>6</a:t>
            </a:fld>
            <a:endParaRPr lang="pt-BR"/>
          </a:p>
        </p:txBody>
      </p:sp>
    </p:spTree>
    <p:extLst>
      <p:ext uri="{BB962C8B-B14F-4D97-AF65-F5344CB8AC3E}">
        <p14:creationId xmlns:p14="http://schemas.microsoft.com/office/powerpoint/2010/main" val="424893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 typeface="Arial" pitchFamily="34" charset="0"/>
              <a:buChar char="•"/>
            </a:pPr>
            <a:r>
              <a:rPr lang="pt-BR" dirty="0" smtClean="0"/>
              <a:t> Considera desapropriação em paralelo à obra, implicando execução mais lenta pelo concessionário atual</a:t>
            </a:r>
          </a:p>
          <a:p>
            <a:pPr>
              <a:buFont typeface="Arial" pitchFamily="34" charset="0"/>
              <a:buChar char="•"/>
            </a:pPr>
            <a:r>
              <a:rPr lang="pt-BR" dirty="0" smtClean="0"/>
              <a:t> Na LV há necessidade de desapropriações complexas (favela e área do Exército), além de ser obra que apresenta baixa produtividade, que tornam</a:t>
            </a:r>
            <a:r>
              <a:rPr lang="pt-BR" baseline="0" dirty="0" smtClean="0"/>
              <a:t> o prazo dado pela CCR pouco factível</a:t>
            </a:r>
          </a:p>
          <a:p>
            <a:pPr>
              <a:buFont typeface="Arial" pitchFamily="34" charset="0"/>
              <a:buChar char="•"/>
            </a:pPr>
            <a:endParaRPr lang="pt-BR" dirty="0" smtClean="0"/>
          </a:p>
          <a:p>
            <a:pPr>
              <a:buFont typeface="Arial" pitchFamily="34" charset="0"/>
              <a:buChar char="•"/>
            </a:pPr>
            <a:r>
              <a:rPr lang="pt-BR" dirty="0" smtClean="0"/>
              <a:t>Favela Parque Boa Esperança (</a:t>
            </a:r>
            <a:r>
              <a:rPr lang="pt-BR" dirty="0" err="1" smtClean="0"/>
              <a:t>Chatuba</a:t>
            </a:r>
            <a:r>
              <a:rPr lang="pt-BR" dirty="0" smtClean="0"/>
              <a:t> do Caju)</a:t>
            </a:r>
          </a:p>
          <a:p>
            <a:pPr>
              <a:buFont typeface="Arial" pitchFamily="34" charset="0"/>
              <a:buChar char="•"/>
            </a:pPr>
            <a:endParaRPr lang="pt-BR" dirty="0" smtClean="0"/>
          </a:p>
          <a:p>
            <a:pPr>
              <a:buFont typeface="Arial" pitchFamily="34" charset="0"/>
              <a:buChar char="•"/>
            </a:pPr>
            <a:r>
              <a:rPr lang="pt-BR" dirty="0" smtClean="0"/>
              <a:t>Ganho de prazo maior no Mergulhão.</a:t>
            </a:r>
          </a:p>
        </p:txBody>
      </p:sp>
      <p:sp>
        <p:nvSpPr>
          <p:cNvPr id="4" name="Espaço Reservado para Número de Slide 3"/>
          <p:cNvSpPr>
            <a:spLocks noGrp="1"/>
          </p:cNvSpPr>
          <p:nvPr>
            <p:ph type="sldNum" sz="quarter" idx="10"/>
          </p:nvPr>
        </p:nvSpPr>
        <p:spPr/>
        <p:txBody>
          <a:bodyPr/>
          <a:lstStyle/>
          <a:p>
            <a:pPr>
              <a:defRPr/>
            </a:pPr>
            <a:fld id="{CD5D12CF-88BB-4C5A-96DA-8D474057B878}" type="slidenum">
              <a:rPr lang="pt-BR" smtClean="0"/>
              <a:pPr>
                <a:defRPr/>
              </a:pPr>
              <a:t>7</a:t>
            </a:fld>
            <a:endParaRPr lang="pt-BR"/>
          </a:p>
        </p:txBody>
      </p:sp>
    </p:spTree>
    <p:extLst>
      <p:ext uri="{BB962C8B-B14F-4D97-AF65-F5344CB8AC3E}">
        <p14:creationId xmlns:p14="http://schemas.microsoft.com/office/powerpoint/2010/main" val="4279924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77500" lnSpcReduction="20000"/>
          </a:bodyPr>
          <a:lstStyle/>
          <a:p>
            <a:pPr>
              <a:buFont typeface="Arial" pitchFamily="34" charset="0"/>
              <a:buChar char="•"/>
            </a:pPr>
            <a:r>
              <a:rPr lang="pt-BR" dirty="0" smtClean="0"/>
              <a:t>Problemas Atuais:</a:t>
            </a:r>
          </a:p>
          <a:p>
            <a:pPr lvl="1">
              <a:buFont typeface="Arial" pitchFamily="34" charset="0"/>
              <a:buChar char="•"/>
            </a:pPr>
            <a:r>
              <a:rPr lang="pt-BR" dirty="0" smtClean="0"/>
              <a:t>Subida da serra é feita em velocidade baixa, gera acidentes, fechamentos da rodovia (lembrar MT pleito do RJ e dizer que é a Polícia Rodoviária que não estaria querendo deslocar efetivos para garantir a operação especial)</a:t>
            </a:r>
          </a:p>
          <a:p>
            <a:pPr lvl="2">
              <a:buFont typeface="Arial" pitchFamily="34" charset="0"/>
              <a:buChar char="•"/>
            </a:pPr>
            <a:r>
              <a:rPr lang="pt-BR" dirty="0" smtClean="0"/>
              <a:t>Pista simples e traçado inadequado gera engarrafamentos e acidentes </a:t>
            </a:r>
          </a:p>
          <a:p>
            <a:pPr lvl="1">
              <a:buFont typeface="Arial" pitchFamily="34" charset="0"/>
              <a:buChar char="•"/>
            </a:pPr>
            <a:r>
              <a:rPr lang="pt-BR" dirty="0" smtClean="0"/>
              <a:t>Interferência da CONCER com a cidade de Petrópolis é elevada</a:t>
            </a:r>
          </a:p>
          <a:p>
            <a:pPr lvl="2">
              <a:buFont typeface="Arial" pitchFamily="34" charset="0"/>
              <a:buChar char="•"/>
            </a:pPr>
            <a:r>
              <a:rPr lang="pt-BR" dirty="0" smtClean="0"/>
              <a:t>Ligações da cidade são feitas via CONCER, gerando uma demora exagerada, prejudicando o tráfego da Cidade e da CONCER, obrigando deslocamentos grandes.</a:t>
            </a:r>
          </a:p>
          <a:p>
            <a:pPr>
              <a:buFont typeface="Arial" pitchFamily="34" charset="0"/>
              <a:buChar char="•"/>
            </a:pPr>
            <a:endParaRPr lang="pt-BR" dirty="0" smtClean="0"/>
          </a:p>
          <a:p>
            <a:pPr>
              <a:buFont typeface="Arial" pitchFamily="34" charset="0"/>
              <a:buChar char="•"/>
            </a:pPr>
            <a:r>
              <a:rPr lang="pt-BR" dirty="0" smtClean="0"/>
              <a:t>Pista atual de descida tem quantas faixas? E a de subida?</a:t>
            </a:r>
          </a:p>
          <a:p>
            <a:pPr>
              <a:buFont typeface="Arial" pitchFamily="34" charset="0"/>
              <a:buChar char="•"/>
            </a:pPr>
            <a:r>
              <a:rPr lang="pt-BR" dirty="0" smtClean="0"/>
              <a:t>Túnel Petrópolis é separado (</a:t>
            </a:r>
            <a:r>
              <a:rPr lang="pt-BR" dirty="0" err="1" smtClean="0"/>
              <a:t>bi-túnel</a:t>
            </a:r>
            <a:r>
              <a:rPr lang="pt-BR" dirty="0" smtClean="0"/>
              <a:t>)</a:t>
            </a:r>
          </a:p>
          <a:p>
            <a:pPr lvl="1">
              <a:buFont typeface="Arial" pitchFamily="34" charset="0"/>
              <a:buChar char="•"/>
            </a:pPr>
            <a:r>
              <a:rPr lang="pt-BR" dirty="0" smtClean="0"/>
              <a:t>2 faixas por túnel, com acostamento “amplo”</a:t>
            </a:r>
          </a:p>
          <a:p>
            <a:pPr lvl="1">
              <a:buFont typeface="Arial" pitchFamily="34" charset="0"/>
              <a:buChar char="•"/>
            </a:pPr>
            <a:r>
              <a:rPr lang="pt-BR" dirty="0" smtClean="0"/>
              <a:t>Solução foi a única ambientalmente factível</a:t>
            </a:r>
          </a:p>
          <a:p>
            <a:pPr>
              <a:buFont typeface="Arial" pitchFamily="34" charset="0"/>
              <a:buChar char="•"/>
            </a:pPr>
            <a:r>
              <a:rPr lang="pt-BR" dirty="0" smtClean="0"/>
              <a:t>Nova pista terá 2 faixas de cada lado</a:t>
            </a:r>
          </a:p>
          <a:p>
            <a:pPr lvl="1">
              <a:buFont typeface="Arial" pitchFamily="34" charset="0"/>
              <a:buChar char="•"/>
            </a:pPr>
            <a:r>
              <a:rPr lang="pt-BR" dirty="0" smtClean="0"/>
              <a:t>Geometria mais adequada</a:t>
            </a:r>
          </a:p>
          <a:p>
            <a:pPr>
              <a:buFont typeface="Arial" pitchFamily="34" charset="0"/>
              <a:buChar char="•"/>
            </a:pPr>
            <a:endParaRPr lang="pt-BR" dirty="0" smtClean="0"/>
          </a:p>
          <a:p>
            <a:pPr>
              <a:buFont typeface="Arial" pitchFamily="34" charset="0"/>
              <a:buChar char="•"/>
            </a:pPr>
            <a:r>
              <a:rPr lang="pt-BR" dirty="0" smtClean="0"/>
              <a:t>Acessos à Petrópolis tem qual função?</a:t>
            </a:r>
          </a:p>
          <a:p>
            <a:pPr>
              <a:buFont typeface="Arial" pitchFamily="34" charset="0"/>
              <a:buNone/>
            </a:pPr>
            <a:r>
              <a:rPr lang="pt-BR" dirty="0" smtClean="0"/>
              <a:t> </a:t>
            </a:r>
          </a:p>
          <a:p>
            <a:pPr>
              <a:buFont typeface="Arial" pitchFamily="34" charset="0"/>
              <a:buChar char="•"/>
            </a:pPr>
            <a:r>
              <a:rPr lang="pt-BR" dirty="0" smtClean="0"/>
              <a:t>Obras de Arte Especiais (</a:t>
            </a:r>
            <a:r>
              <a:rPr lang="pt-BR" dirty="0" err="1" smtClean="0"/>
              <a:t>OAEs</a:t>
            </a:r>
            <a:r>
              <a:rPr lang="pt-BR" dirty="0" smtClean="0"/>
              <a:t>);</a:t>
            </a:r>
          </a:p>
          <a:p>
            <a:pPr lvl="1">
              <a:buFont typeface="Arial" pitchFamily="34" charset="0"/>
              <a:buChar char="•"/>
            </a:pPr>
            <a:r>
              <a:rPr lang="pt-BR" dirty="0" smtClean="0"/>
              <a:t>11 pontes </a:t>
            </a:r>
          </a:p>
          <a:p>
            <a:pPr lvl="1">
              <a:buFont typeface="Arial" pitchFamily="34" charset="0"/>
              <a:buChar char="•"/>
            </a:pPr>
            <a:r>
              <a:rPr lang="pt-BR" dirty="0" smtClean="0"/>
              <a:t>12 viadutos</a:t>
            </a:r>
          </a:p>
          <a:p>
            <a:pPr lvl="1">
              <a:buFont typeface="Arial" pitchFamily="34" charset="0"/>
              <a:buChar char="•"/>
            </a:pPr>
            <a:r>
              <a:rPr lang="pt-BR" dirty="0" smtClean="0"/>
              <a:t>7 alargamentos de </a:t>
            </a:r>
            <a:r>
              <a:rPr lang="pt-BR" dirty="0" err="1" smtClean="0"/>
              <a:t>OAEs</a:t>
            </a:r>
            <a:r>
              <a:rPr lang="pt-BR" dirty="0" smtClean="0"/>
              <a:t> </a:t>
            </a:r>
          </a:p>
          <a:p>
            <a:pPr lvl="1">
              <a:buFont typeface="Arial" pitchFamily="34" charset="0"/>
              <a:buChar char="•"/>
            </a:pPr>
            <a:r>
              <a:rPr lang="pt-BR" dirty="0" smtClean="0"/>
              <a:t>7 passagens inferiores</a:t>
            </a:r>
          </a:p>
          <a:p>
            <a:pPr lvl="1">
              <a:buFont typeface="Arial" pitchFamily="34" charset="0"/>
              <a:buChar char="•"/>
            </a:pPr>
            <a:r>
              <a:rPr lang="pt-BR" dirty="0" smtClean="0"/>
              <a:t>1 túnel rodoviário com extensão de 4.640m</a:t>
            </a:r>
          </a:p>
          <a:p>
            <a:pPr lvl="0">
              <a:buFont typeface="Arial" pitchFamily="34" charset="0"/>
              <a:buChar char="•"/>
            </a:pPr>
            <a:r>
              <a:rPr lang="pt-BR" dirty="0" smtClean="0"/>
              <a:t>19 obras de contenção; </a:t>
            </a:r>
          </a:p>
          <a:p>
            <a:pPr lvl="0">
              <a:buFont typeface="Arial" pitchFamily="34" charset="0"/>
              <a:buChar char="•"/>
            </a:pPr>
            <a:r>
              <a:rPr lang="pt-BR" dirty="0" smtClean="0"/>
              <a:t>solo grampeado, </a:t>
            </a:r>
          </a:p>
          <a:p>
            <a:pPr lvl="0">
              <a:buFont typeface="Arial" pitchFamily="34" charset="0"/>
              <a:buChar char="•"/>
            </a:pPr>
            <a:r>
              <a:rPr lang="pt-BR" dirty="0" smtClean="0"/>
              <a:t>cortina </a:t>
            </a:r>
            <a:r>
              <a:rPr lang="pt-BR" dirty="0" err="1" smtClean="0"/>
              <a:t>atirantada</a:t>
            </a:r>
            <a:r>
              <a:rPr lang="pt-BR" dirty="0" smtClean="0"/>
              <a:t>, </a:t>
            </a:r>
          </a:p>
          <a:p>
            <a:pPr lvl="0">
              <a:buFont typeface="Arial" pitchFamily="34" charset="0"/>
              <a:buChar char="•"/>
            </a:pPr>
            <a:r>
              <a:rPr lang="pt-BR" dirty="0" smtClean="0"/>
              <a:t>terra armada, </a:t>
            </a:r>
          </a:p>
          <a:p>
            <a:pPr lvl="0">
              <a:buFont typeface="Arial" pitchFamily="34" charset="0"/>
              <a:buChar char="•"/>
            </a:pPr>
            <a:r>
              <a:rPr lang="pt-BR" dirty="0" smtClean="0"/>
              <a:t>muro </a:t>
            </a:r>
            <a:r>
              <a:rPr lang="pt-BR" dirty="0" err="1" smtClean="0"/>
              <a:t>gabião</a:t>
            </a:r>
            <a:endParaRPr lang="pt-BR" dirty="0" smtClean="0"/>
          </a:p>
          <a:p>
            <a:pPr lvl="1">
              <a:buFont typeface="Arial" pitchFamily="34" charset="0"/>
              <a:buChar char="•"/>
            </a:pPr>
            <a:endParaRPr lang="pt-BR" dirty="0" smtClean="0"/>
          </a:p>
          <a:p>
            <a:pPr lvl="1">
              <a:buFont typeface="Arial" pitchFamily="34" charset="0"/>
              <a:buChar char="•"/>
            </a:pPr>
            <a:endParaRPr lang="pt-BR" dirty="0"/>
          </a:p>
        </p:txBody>
      </p:sp>
      <p:sp>
        <p:nvSpPr>
          <p:cNvPr id="4" name="Espaço Reservado para Número de Slide 3"/>
          <p:cNvSpPr>
            <a:spLocks noGrp="1"/>
          </p:cNvSpPr>
          <p:nvPr>
            <p:ph type="sldNum" sz="quarter" idx="10"/>
          </p:nvPr>
        </p:nvSpPr>
        <p:spPr/>
        <p:txBody>
          <a:bodyPr/>
          <a:lstStyle/>
          <a:p>
            <a:pPr>
              <a:defRPr/>
            </a:pPr>
            <a:fld id="{CD5D12CF-88BB-4C5A-96DA-8D474057B878}" type="slidenum">
              <a:rPr lang="pt-BR" smtClean="0"/>
              <a:pPr>
                <a:defRPr/>
              </a:pPr>
              <a:t>8</a:t>
            </a:fld>
            <a:endParaRPr lang="pt-BR"/>
          </a:p>
        </p:txBody>
      </p:sp>
    </p:spTree>
    <p:extLst>
      <p:ext uri="{BB962C8B-B14F-4D97-AF65-F5344CB8AC3E}">
        <p14:creationId xmlns:p14="http://schemas.microsoft.com/office/powerpoint/2010/main" val="117328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77500" lnSpcReduction="20000"/>
          </a:bodyPr>
          <a:lstStyle/>
          <a:p>
            <a:pPr>
              <a:buFont typeface="Arial" pitchFamily="34" charset="0"/>
              <a:buChar char="•"/>
            </a:pPr>
            <a:r>
              <a:rPr lang="pt-BR" dirty="0" smtClean="0"/>
              <a:t>Problemas Atuais:</a:t>
            </a:r>
          </a:p>
          <a:p>
            <a:pPr lvl="1">
              <a:buFont typeface="Arial" pitchFamily="34" charset="0"/>
              <a:buChar char="•"/>
            </a:pPr>
            <a:r>
              <a:rPr lang="pt-BR" dirty="0" smtClean="0"/>
              <a:t>Subida da serra é feita em velocidade baixa, gera acidentes, fechamentos da rodovia (lembrar MT pleito do RJ e dizer que é a Polícia Rodoviária que não estaria querendo deslocar efetivos para garantir a operação especial)</a:t>
            </a:r>
          </a:p>
          <a:p>
            <a:pPr lvl="2">
              <a:buFont typeface="Arial" pitchFamily="34" charset="0"/>
              <a:buChar char="•"/>
            </a:pPr>
            <a:r>
              <a:rPr lang="pt-BR" dirty="0" smtClean="0"/>
              <a:t>Pista simples e traçado inadequado gera engarrafamentos e acidentes </a:t>
            </a:r>
          </a:p>
          <a:p>
            <a:pPr lvl="1">
              <a:buFont typeface="Arial" pitchFamily="34" charset="0"/>
              <a:buChar char="•"/>
            </a:pPr>
            <a:r>
              <a:rPr lang="pt-BR" dirty="0" smtClean="0"/>
              <a:t>Interferência da CONCER com a cidade de Petrópolis é elevada</a:t>
            </a:r>
          </a:p>
          <a:p>
            <a:pPr lvl="2">
              <a:buFont typeface="Arial" pitchFamily="34" charset="0"/>
              <a:buChar char="•"/>
            </a:pPr>
            <a:r>
              <a:rPr lang="pt-BR" dirty="0" smtClean="0"/>
              <a:t>Ligações da cidade são feitas via CONCER, gerando uma demora exagerada, prejudicando o tráfego da Cidade e da CONCER, obrigando deslocamentos grandes.</a:t>
            </a:r>
          </a:p>
          <a:p>
            <a:pPr>
              <a:buFont typeface="Arial" pitchFamily="34" charset="0"/>
              <a:buChar char="•"/>
            </a:pPr>
            <a:endParaRPr lang="pt-BR" dirty="0" smtClean="0"/>
          </a:p>
          <a:p>
            <a:pPr>
              <a:buFont typeface="Arial" pitchFamily="34" charset="0"/>
              <a:buChar char="•"/>
            </a:pPr>
            <a:r>
              <a:rPr lang="pt-BR" dirty="0" smtClean="0"/>
              <a:t>Pista atual de descida tem quantas faixas? E a de subida?</a:t>
            </a:r>
          </a:p>
          <a:p>
            <a:pPr>
              <a:buFont typeface="Arial" pitchFamily="34" charset="0"/>
              <a:buChar char="•"/>
            </a:pPr>
            <a:r>
              <a:rPr lang="pt-BR" dirty="0" smtClean="0"/>
              <a:t>Túnel Petrópolis é separado (</a:t>
            </a:r>
            <a:r>
              <a:rPr lang="pt-BR" dirty="0" err="1" smtClean="0"/>
              <a:t>bi-túnel</a:t>
            </a:r>
            <a:r>
              <a:rPr lang="pt-BR" dirty="0" smtClean="0"/>
              <a:t>)</a:t>
            </a:r>
          </a:p>
          <a:p>
            <a:pPr lvl="1">
              <a:buFont typeface="Arial" pitchFamily="34" charset="0"/>
              <a:buChar char="•"/>
            </a:pPr>
            <a:r>
              <a:rPr lang="pt-BR" dirty="0" smtClean="0"/>
              <a:t>2 faixas por túnel, com acostamento “amplo”</a:t>
            </a:r>
          </a:p>
          <a:p>
            <a:pPr lvl="1">
              <a:buFont typeface="Arial" pitchFamily="34" charset="0"/>
              <a:buChar char="•"/>
            </a:pPr>
            <a:r>
              <a:rPr lang="pt-BR" dirty="0" smtClean="0"/>
              <a:t>Solução foi a única ambientalmente factível</a:t>
            </a:r>
          </a:p>
          <a:p>
            <a:pPr>
              <a:buFont typeface="Arial" pitchFamily="34" charset="0"/>
              <a:buChar char="•"/>
            </a:pPr>
            <a:r>
              <a:rPr lang="pt-BR" dirty="0" smtClean="0"/>
              <a:t>Nova pista terá 2 faixas de cada lado</a:t>
            </a:r>
          </a:p>
          <a:p>
            <a:pPr lvl="1">
              <a:buFont typeface="Arial" pitchFamily="34" charset="0"/>
              <a:buChar char="•"/>
            </a:pPr>
            <a:r>
              <a:rPr lang="pt-BR" dirty="0" smtClean="0"/>
              <a:t>Geometria mais adequada</a:t>
            </a:r>
          </a:p>
          <a:p>
            <a:pPr>
              <a:buFont typeface="Arial" pitchFamily="34" charset="0"/>
              <a:buChar char="•"/>
            </a:pPr>
            <a:endParaRPr lang="pt-BR" dirty="0" smtClean="0"/>
          </a:p>
          <a:p>
            <a:pPr>
              <a:buFont typeface="Arial" pitchFamily="34" charset="0"/>
              <a:buChar char="•"/>
            </a:pPr>
            <a:r>
              <a:rPr lang="pt-BR" dirty="0" smtClean="0"/>
              <a:t>Acessos à Petrópolis tem qual função?</a:t>
            </a:r>
          </a:p>
          <a:p>
            <a:pPr>
              <a:buFont typeface="Arial" pitchFamily="34" charset="0"/>
              <a:buNone/>
            </a:pPr>
            <a:r>
              <a:rPr lang="pt-BR" dirty="0" smtClean="0"/>
              <a:t> </a:t>
            </a:r>
          </a:p>
          <a:p>
            <a:pPr>
              <a:buFont typeface="Arial" pitchFamily="34" charset="0"/>
              <a:buChar char="•"/>
            </a:pPr>
            <a:r>
              <a:rPr lang="pt-BR" dirty="0" smtClean="0"/>
              <a:t>Obras de Arte Especiais (</a:t>
            </a:r>
            <a:r>
              <a:rPr lang="pt-BR" dirty="0" err="1" smtClean="0"/>
              <a:t>OAEs</a:t>
            </a:r>
            <a:r>
              <a:rPr lang="pt-BR" dirty="0" smtClean="0"/>
              <a:t>);</a:t>
            </a:r>
          </a:p>
          <a:p>
            <a:pPr lvl="1">
              <a:buFont typeface="Arial" pitchFamily="34" charset="0"/>
              <a:buChar char="•"/>
            </a:pPr>
            <a:r>
              <a:rPr lang="pt-BR" dirty="0" smtClean="0"/>
              <a:t>11 pontes </a:t>
            </a:r>
          </a:p>
          <a:p>
            <a:pPr lvl="1">
              <a:buFont typeface="Arial" pitchFamily="34" charset="0"/>
              <a:buChar char="•"/>
            </a:pPr>
            <a:r>
              <a:rPr lang="pt-BR" dirty="0" smtClean="0"/>
              <a:t>12 viadutos</a:t>
            </a:r>
          </a:p>
          <a:p>
            <a:pPr lvl="1">
              <a:buFont typeface="Arial" pitchFamily="34" charset="0"/>
              <a:buChar char="•"/>
            </a:pPr>
            <a:r>
              <a:rPr lang="pt-BR" dirty="0" smtClean="0"/>
              <a:t>7 alargamentos de </a:t>
            </a:r>
            <a:r>
              <a:rPr lang="pt-BR" dirty="0" err="1" smtClean="0"/>
              <a:t>OAEs</a:t>
            </a:r>
            <a:r>
              <a:rPr lang="pt-BR" dirty="0" smtClean="0"/>
              <a:t> </a:t>
            </a:r>
          </a:p>
          <a:p>
            <a:pPr lvl="1">
              <a:buFont typeface="Arial" pitchFamily="34" charset="0"/>
              <a:buChar char="•"/>
            </a:pPr>
            <a:r>
              <a:rPr lang="pt-BR" dirty="0" smtClean="0"/>
              <a:t>7 passagens inferiores</a:t>
            </a:r>
          </a:p>
          <a:p>
            <a:pPr lvl="1">
              <a:buFont typeface="Arial" pitchFamily="34" charset="0"/>
              <a:buChar char="•"/>
            </a:pPr>
            <a:r>
              <a:rPr lang="pt-BR" dirty="0" smtClean="0"/>
              <a:t>1 túnel rodoviário com extensão de 4.640m</a:t>
            </a:r>
          </a:p>
          <a:p>
            <a:pPr lvl="0">
              <a:buFont typeface="Arial" pitchFamily="34" charset="0"/>
              <a:buChar char="•"/>
            </a:pPr>
            <a:r>
              <a:rPr lang="pt-BR" dirty="0" smtClean="0"/>
              <a:t>19 obras de contenção; </a:t>
            </a:r>
          </a:p>
          <a:p>
            <a:pPr lvl="0">
              <a:buFont typeface="Arial" pitchFamily="34" charset="0"/>
              <a:buChar char="•"/>
            </a:pPr>
            <a:r>
              <a:rPr lang="pt-BR" dirty="0" smtClean="0"/>
              <a:t>solo grampeado, </a:t>
            </a:r>
          </a:p>
          <a:p>
            <a:pPr lvl="0">
              <a:buFont typeface="Arial" pitchFamily="34" charset="0"/>
              <a:buChar char="•"/>
            </a:pPr>
            <a:r>
              <a:rPr lang="pt-BR" dirty="0" smtClean="0"/>
              <a:t>cortina </a:t>
            </a:r>
            <a:r>
              <a:rPr lang="pt-BR" dirty="0" err="1" smtClean="0"/>
              <a:t>atirantada</a:t>
            </a:r>
            <a:r>
              <a:rPr lang="pt-BR" dirty="0" smtClean="0"/>
              <a:t>, </a:t>
            </a:r>
          </a:p>
          <a:p>
            <a:pPr lvl="0">
              <a:buFont typeface="Arial" pitchFamily="34" charset="0"/>
              <a:buChar char="•"/>
            </a:pPr>
            <a:r>
              <a:rPr lang="pt-BR" dirty="0" smtClean="0"/>
              <a:t>terra armada, </a:t>
            </a:r>
          </a:p>
          <a:p>
            <a:pPr lvl="0">
              <a:buFont typeface="Arial" pitchFamily="34" charset="0"/>
              <a:buChar char="•"/>
            </a:pPr>
            <a:r>
              <a:rPr lang="pt-BR" dirty="0" smtClean="0"/>
              <a:t>muro </a:t>
            </a:r>
            <a:r>
              <a:rPr lang="pt-BR" dirty="0" err="1" smtClean="0"/>
              <a:t>gabião</a:t>
            </a:r>
            <a:endParaRPr lang="pt-BR" dirty="0" smtClean="0"/>
          </a:p>
          <a:p>
            <a:pPr lvl="1">
              <a:buFont typeface="Arial" pitchFamily="34" charset="0"/>
              <a:buChar char="•"/>
            </a:pPr>
            <a:endParaRPr lang="pt-BR" dirty="0" smtClean="0"/>
          </a:p>
          <a:p>
            <a:pPr lvl="1">
              <a:buFont typeface="Arial" pitchFamily="34" charset="0"/>
              <a:buChar char="•"/>
            </a:pPr>
            <a:endParaRPr lang="pt-BR" dirty="0"/>
          </a:p>
        </p:txBody>
      </p:sp>
      <p:sp>
        <p:nvSpPr>
          <p:cNvPr id="4" name="Espaço Reservado para Número de Slide 3"/>
          <p:cNvSpPr>
            <a:spLocks noGrp="1"/>
          </p:cNvSpPr>
          <p:nvPr>
            <p:ph type="sldNum" sz="quarter" idx="10"/>
          </p:nvPr>
        </p:nvSpPr>
        <p:spPr/>
        <p:txBody>
          <a:bodyPr/>
          <a:lstStyle/>
          <a:p>
            <a:pPr>
              <a:defRPr/>
            </a:pPr>
            <a:fld id="{CD5D12CF-88BB-4C5A-96DA-8D474057B878}" type="slidenum">
              <a:rPr lang="pt-BR" smtClean="0"/>
              <a:pPr>
                <a:defRPr/>
              </a:pPr>
              <a:t>9</a:t>
            </a:fld>
            <a:endParaRPr lang="pt-BR"/>
          </a:p>
        </p:txBody>
      </p:sp>
    </p:spTree>
    <p:extLst>
      <p:ext uri="{BB962C8B-B14F-4D97-AF65-F5344CB8AC3E}">
        <p14:creationId xmlns:p14="http://schemas.microsoft.com/office/powerpoint/2010/main" val="2832924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grpSp>
        <p:nvGrpSpPr>
          <p:cNvPr id="4" name="Grupo 19"/>
          <p:cNvGrpSpPr>
            <a:grpSpLocks/>
          </p:cNvGrpSpPr>
          <p:nvPr userDrawn="1"/>
        </p:nvGrpSpPr>
        <p:grpSpPr bwMode="auto">
          <a:xfrm>
            <a:off x="-41275" y="3213100"/>
            <a:ext cx="9223375" cy="3690938"/>
            <a:chOff x="2050927" y="2132856"/>
            <a:chExt cx="9219269" cy="3178606"/>
          </a:xfrm>
        </p:grpSpPr>
        <p:sp>
          <p:nvSpPr>
            <p:cNvPr id="5" name="Forma livre 4"/>
            <p:cNvSpPr/>
            <p:nvPr userDrawn="1"/>
          </p:nvSpPr>
          <p:spPr>
            <a:xfrm>
              <a:off x="2051057" y="2132856"/>
              <a:ext cx="9212793"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62804"/>
                <a:gd name="connsiteY0" fmla="*/ 3481669 h 3497332"/>
                <a:gd name="connsiteX1" fmla="*/ 36658 w 9162804"/>
                <a:gd name="connsiteY1" fmla="*/ 0 h 3497332"/>
                <a:gd name="connsiteX2" fmla="*/ 9162804 w 9162804"/>
                <a:gd name="connsiteY2" fmla="*/ 2517476 h 3497332"/>
                <a:gd name="connsiteX3" fmla="*/ 9135918 w 9162804"/>
                <a:gd name="connsiteY3" fmla="*/ 3492179 h 3497332"/>
                <a:gd name="connsiteX4" fmla="*/ 27905 w 9162804"/>
                <a:gd name="connsiteY4" fmla="*/ 3481669 h 3497332"/>
                <a:gd name="connsiteX0" fmla="*/ 27905 w 9136946"/>
                <a:gd name="connsiteY0" fmla="*/ 3481669 h 3497332"/>
                <a:gd name="connsiteX1" fmla="*/ 36658 w 9136946"/>
                <a:gd name="connsiteY1" fmla="*/ 0 h 3497332"/>
                <a:gd name="connsiteX2" fmla="*/ 9125004 w 9136946"/>
                <a:gd name="connsiteY2" fmla="*/ 2503473 h 3497332"/>
                <a:gd name="connsiteX3" fmla="*/ 9135918 w 9136946"/>
                <a:gd name="connsiteY3" fmla="*/ 3492179 h 3497332"/>
                <a:gd name="connsiteX4" fmla="*/ 27905 w 9136946"/>
                <a:gd name="connsiteY4" fmla="*/ 3481669 h 3497332"/>
                <a:gd name="connsiteX0" fmla="*/ 27905 w 9666810"/>
                <a:gd name="connsiteY0" fmla="*/ 3481669 h 3497332"/>
                <a:gd name="connsiteX1" fmla="*/ 36658 w 9666810"/>
                <a:gd name="connsiteY1" fmla="*/ 0 h 3497332"/>
                <a:gd name="connsiteX2" fmla="*/ 9666810 w 9666810"/>
                <a:gd name="connsiteY2" fmla="*/ 2503474 h 3497332"/>
                <a:gd name="connsiteX3" fmla="*/ 9135918 w 9666810"/>
                <a:gd name="connsiteY3" fmla="*/ 3492179 h 3497332"/>
                <a:gd name="connsiteX4" fmla="*/ 27905 w 9666810"/>
                <a:gd name="connsiteY4" fmla="*/ 3481669 h 3497332"/>
                <a:gd name="connsiteX0" fmla="*/ 27905 w 9136946"/>
                <a:gd name="connsiteY0" fmla="*/ 3481669 h 3497332"/>
                <a:gd name="connsiteX1" fmla="*/ 36658 w 9136946"/>
                <a:gd name="connsiteY1" fmla="*/ 0 h 3497332"/>
                <a:gd name="connsiteX2" fmla="*/ 9125004 w 9136946"/>
                <a:gd name="connsiteY2" fmla="*/ 2517477 h 3497332"/>
                <a:gd name="connsiteX3" fmla="*/ 9135918 w 9136946"/>
                <a:gd name="connsiteY3" fmla="*/ 3492179 h 3497332"/>
                <a:gd name="connsiteX4" fmla="*/ 27905 w 9136946"/>
                <a:gd name="connsiteY4" fmla="*/ 3481669 h 3497332"/>
                <a:gd name="connsiteX0" fmla="*/ 27905 w 9137604"/>
                <a:gd name="connsiteY0" fmla="*/ 3481669 h 3497332"/>
                <a:gd name="connsiteX1" fmla="*/ 36658 w 9137604"/>
                <a:gd name="connsiteY1" fmla="*/ 0 h 3497332"/>
                <a:gd name="connsiteX2" fmla="*/ 9137604 w 9137604"/>
                <a:gd name="connsiteY2" fmla="*/ 2560226 h 3497332"/>
                <a:gd name="connsiteX3" fmla="*/ 9135918 w 9137604"/>
                <a:gd name="connsiteY3" fmla="*/ 3492179 h 3497332"/>
                <a:gd name="connsiteX4" fmla="*/ 27905 w 9137604"/>
                <a:gd name="connsiteY4" fmla="*/ 3481669 h 3497332"/>
                <a:gd name="connsiteX0" fmla="*/ 27905 w 9137604"/>
                <a:gd name="connsiteY0" fmla="*/ 3481669 h 3497332"/>
                <a:gd name="connsiteX1" fmla="*/ 36658 w 9137604"/>
                <a:gd name="connsiteY1" fmla="*/ 0 h 3497332"/>
                <a:gd name="connsiteX2" fmla="*/ 9137604 w 9137604"/>
                <a:gd name="connsiteY2" fmla="*/ 2525218 h 3497332"/>
                <a:gd name="connsiteX3" fmla="*/ 9135918 w 9137604"/>
                <a:gd name="connsiteY3" fmla="*/ 3492179 h 3497332"/>
                <a:gd name="connsiteX4" fmla="*/ 27905 w 9137604"/>
                <a:gd name="connsiteY4" fmla="*/ 3481669 h 3497332"/>
                <a:gd name="connsiteX0" fmla="*/ 27905 w 9143904"/>
                <a:gd name="connsiteY0" fmla="*/ 3481669 h 3497332"/>
                <a:gd name="connsiteX1" fmla="*/ 36658 w 9143904"/>
                <a:gd name="connsiteY1" fmla="*/ 0 h 3497332"/>
                <a:gd name="connsiteX2" fmla="*/ 9143904 w 9143904"/>
                <a:gd name="connsiteY2" fmla="*/ 2525218 h 3497332"/>
                <a:gd name="connsiteX3" fmla="*/ 9135918 w 9143904"/>
                <a:gd name="connsiteY3" fmla="*/ 3492179 h 3497332"/>
                <a:gd name="connsiteX4" fmla="*/ 27905 w 9143904"/>
                <a:gd name="connsiteY4" fmla="*/ 3481669 h 3497332"/>
                <a:gd name="connsiteX0" fmla="*/ 27905 w 9143904"/>
                <a:gd name="connsiteY0" fmla="*/ 3481669 h 3497332"/>
                <a:gd name="connsiteX1" fmla="*/ 36658 w 9143904"/>
                <a:gd name="connsiteY1" fmla="*/ 0 h 3497332"/>
                <a:gd name="connsiteX2" fmla="*/ 9143904 w 9143904"/>
                <a:gd name="connsiteY2" fmla="*/ 2525218 h 3497332"/>
                <a:gd name="connsiteX3" fmla="*/ 9135918 w 9143904"/>
                <a:gd name="connsiteY3" fmla="*/ 3492179 h 3497332"/>
                <a:gd name="connsiteX4" fmla="*/ 27905 w 9143904"/>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04" h="3497332">
                  <a:moveTo>
                    <a:pt x="27905" y="3481669"/>
                  </a:moveTo>
                  <a:cubicBezTo>
                    <a:pt x="30823" y="2321113"/>
                    <a:pt x="33740" y="1160556"/>
                    <a:pt x="36658" y="0"/>
                  </a:cubicBezTo>
                  <a:cubicBezTo>
                    <a:pt x="0" y="3497332"/>
                    <a:pt x="876235" y="2786240"/>
                    <a:pt x="9143904" y="2525218"/>
                  </a:cubicBezTo>
                  <a:cubicBezTo>
                    <a:pt x="9142876" y="2620141"/>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Forma livre 5"/>
            <p:cNvSpPr/>
            <p:nvPr userDrawn="1"/>
          </p:nvSpPr>
          <p:spPr>
            <a:xfrm>
              <a:off x="2050927" y="2139630"/>
              <a:ext cx="9219269"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532 w 9136946"/>
                <a:gd name="connsiteY2" fmla="*/ 2841600 h 3497332"/>
                <a:gd name="connsiteX3" fmla="*/ 9135918 w 9136946"/>
                <a:gd name="connsiteY3" fmla="*/ 3492179 h 3497332"/>
                <a:gd name="connsiteX4" fmla="*/ 27905 w 9136946"/>
                <a:gd name="connsiteY4" fmla="*/ 3481669 h 3497332"/>
                <a:gd name="connsiteX0" fmla="*/ 27905 w 9188132"/>
                <a:gd name="connsiteY0" fmla="*/ 3481669 h 3497332"/>
                <a:gd name="connsiteX1" fmla="*/ 36658 w 9188132"/>
                <a:gd name="connsiteY1" fmla="*/ 0 h 3497332"/>
                <a:gd name="connsiteX2" fmla="*/ 9188132 w 9188132"/>
                <a:gd name="connsiteY2" fmla="*/ 2816439 h 3497332"/>
                <a:gd name="connsiteX3" fmla="*/ 9135918 w 9188132"/>
                <a:gd name="connsiteY3" fmla="*/ 3492179 h 3497332"/>
                <a:gd name="connsiteX4" fmla="*/ 27905 w 91881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332" h="3497332">
                  <a:moveTo>
                    <a:pt x="27905" y="3481669"/>
                  </a:moveTo>
                  <a:cubicBezTo>
                    <a:pt x="30823" y="2321113"/>
                    <a:pt x="33740" y="1160556"/>
                    <a:pt x="36658" y="0"/>
                  </a:cubicBezTo>
                  <a:cubicBezTo>
                    <a:pt x="0" y="3497332"/>
                    <a:pt x="777507" y="3027574"/>
                    <a:pt x="9150332" y="2816440"/>
                  </a:cubicBezTo>
                  <a:cubicBezTo>
                    <a:pt x="9149304" y="2911363"/>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 name="Forma livre 6"/>
            <p:cNvSpPr/>
            <p:nvPr userDrawn="1"/>
          </p:nvSpPr>
          <p:spPr>
            <a:xfrm>
              <a:off x="2051720" y="2132856"/>
              <a:ext cx="9205782"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36636 w 9136946"/>
                <a:gd name="connsiteY2" fmla="*/ 3141769 h 3497332"/>
                <a:gd name="connsiteX3" fmla="*/ 9135918 w 9136946"/>
                <a:gd name="connsiteY3" fmla="*/ 3492179 h 3497332"/>
                <a:gd name="connsiteX4" fmla="*/ 27905 w 9136946"/>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6946" h="3497332">
                  <a:moveTo>
                    <a:pt x="27905" y="3481669"/>
                  </a:moveTo>
                  <a:cubicBezTo>
                    <a:pt x="30823" y="2321113"/>
                    <a:pt x="33740" y="1160556"/>
                    <a:pt x="36658" y="0"/>
                  </a:cubicBezTo>
                  <a:cubicBezTo>
                    <a:pt x="0" y="3497332"/>
                    <a:pt x="341190" y="3102156"/>
                    <a:pt x="9136636" y="3141769"/>
                  </a:cubicBezTo>
                  <a:cubicBezTo>
                    <a:pt x="9135608" y="3236692"/>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grpSp>
      <p:pic>
        <p:nvPicPr>
          <p:cNvPr id="11" name="Imagem 20" descr="moz-screenshot-4.png"/>
          <p:cNvPicPr>
            <a:picLocks noChangeAspect="1"/>
          </p:cNvPicPr>
          <p:nvPr userDrawn="1"/>
        </p:nvPicPr>
        <p:blipFill>
          <a:blip r:embed="rId2" cstate="print"/>
          <a:srcRect l="5428" t="7401" r="4184" b="7745"/>
          <a:stretch>
            <a:fillRect/>
          </a:stretch>
        </p:blipFill>
        <p:spPr bwMode="auto">
          <a:xfrm>
            <a:off x="200025" y="6308725"/>
            <a:ext cx="1058863" cy="361950"/>
          </a:xfrm>
          <a:prstGeom prst="rect">
            <a:avLst/>
          </a:prstGeom>
          <a:noFill/>
          <a:ln w="9525">
            <a:noFill/>
            <a:miter lim="800000"/>
            <a:headEnd/>
            <a:tailEnd/>
          </a:ln>
        </p:spPr>
      </p:pic>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2" name="Espaço Reservado para Data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fld id="{7D731D99-8A5B-47E2-9C13-CEDB624F563A}" type="datetimeFigureOut">
              <a:rPr lang="pt-BR"/>
              <a:pPr>
                <a:defRPr/>
              </a:pPr>
              <a:t>07/05/2015</a:t>
            </a:fld>
            <a:endParaRPr lang="pt-BR"/>
          </a:p>
        </p:txBody>
      </p:sp>
      <p:sp>
        <p:nvSpPr>
          <p:cNvPr id="13" name="Espaço Reservado para Rodapé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pt-BR"/>
          </a:p>
        </p:txBody>
      </p:sp>
      <p:sp>
        <p:nvSpPr>
          <p:cNvPr id="14" name="Espaço Reservado para Número de Slide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6C0AE0F3-FE5F-40C5-8DD9-DBACBCADA10C}" type="slidenum">
              <a:rPr lang="pt-BR"/>
              <a:pPr>
                <a:defRPr/>
              </a:pPr>
              <a:t>‹nº›</a:t>
            </a:fld>
            <a:endParaRPr lang="pt-BR"/>
          </a:p>
        </p:txBody>
      </p:sp>
      <p:sp>
        <p:nvSpPr>
          <p:cNvPr id="15" name="Título 1"/>
          <p:cNvSpPr txBox="1">
            <a:spLocks/>
          </p:cNvSpPr>
          <p:nvPr userDrawn="1"/>
        </p:nvSpPr>
        <p:spPr bwMode="auto">
          <a:xfrm>
            <a:off x="6300192" y="6040438"/>
            <a:ext cx="2019896" cy="708025"/>
          </a:xfrm>
          <a:prstGeom prst="rect">
            <a:avLst/>
          </a:prstGeom>
          <a:ln>
            <a:noFill/>
          </a:ln>
        </p:spPr>
        <p:txBody>
          <a:bodyPr anchor="ctr"/>
          <a:lstStyle/>
          <a:p>
            <a:pPr algn="r" fontAlgn="auto">
              <a:spcBef>
                <a:spcPts val="0"/>
              </a:spcBef>
              <a:spcAft>
                <a:spcPts val="0"/>
              </a:spcAft>
              <a:defRPr/>
            </a:pPr>
            <a:r>
              <a:rPr lang="pt-BR" sz="1600" b="1" dirty="0">
                <a:solidFill>
                  <a:schemeClr val="bg1"/>
                </a:solidFill>
                <a:effectLst>
                  <a:outerShdw blurRad="38100" dist="38100" dir="2700000" algn="tl">
                    <a:srgbClr val="000000">
                      <a:alpha val="43137"/>
                    </a:srgbClr>
                  </a:outerShdw>
                </a:effectLst>
                <a:latin typeface="+mn-lt"/>
                <a:cs typeface="+mn-cs"/>
              </a:rPr>
              <a:t>Ministério</a:t>
            </a:r>
          </a:p>
          <a:p>
            <a:pPr algn="r" fontAlgn="auto">
              <a:spcBef>
                <a:spcPts val="0"/>
              </a:spcBef>
              <a:spcAft>
                <a:spcPts val="0"/>
              </a:spcAft>
              <a:defRPr/>
            </a:pPr>
            <a:r>
              <a:rPr lang="pt-BR" sz="1600" b="1" dirty="0">
                <a:solidFill>
                  <a:schemeClr val="bg1"/>
                </a:solidFill>
                <a:effectLst>
                  <a:outerShdw blurRad="38100" dist="38100" dir="2700000" algn="tl">
                    <a:srgbClr val="000000">
                      <a:alpha val="43137"/>
                    </a:srgbClr>
                  </a:outerShdw>
                </a:effectLst>
                <a:latin typeface="+mn-lt"/>
                <a:cs typeface="+mn-cs"/>
              </a:rPr>
              <a:t>dos Transportes</a:t>
            </a:r>
            <a:endParaRPr lang="pt-BR" sz="16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16" name="Imagem 18" descr="Ministério dos Transportes.png"/>
          <p:cNvPicPr>
            <a:picLocks noChangeAspect="1" noChangeArrowheads="1"/>
          </p:cNvPicPr>
          <p:nvPr userDrawn="1"/>
        </p:nvPicPr>
        <p:blipFill>
          <a:blip r:embed="rId3" cstate="print"/>
          <a:srcRect r="67328"/>
          <a:stretch>
            <a:fillRect/>
          </a:stretch>
        </p:blipFill>
        <p:spPr bwMode="auto">
          <a:xfrm>
            <a:off x="8273661" y="6040438"/>
            <a:ext cx="781439" cy="72072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grpSp>
        <p:nvGrpSpPr>
          <p:cNvPr id="4" name="Grupo 19"/>
          <p:cNvGrpSpPr>
            <a:grpSpLocks/>
          </p:cNvGrpSpPr>
          <p:nvPr userDrawn="1"/>
        </p:nvGrpSpPr>
        <p:grpSpPr bwMode="auto">
          <a:xfrm>
            <a:off x="-41275" y="3213100"/>
            <a:ext cx="9223375" cy="3690938"/>
            <a:chOff x="2050927" y="2132856"/>
            <a:chExt cx="9219269" cy="3178606"/>
          </a:xfrm>
        </p:grpSpPr>
        <p:sp>
          <p:nvSpPr>
            <p:cNvPr id="5" name="Forma livre 4"/>
            <p:cNvSpPr/>
            <p:nvPr userDrawn="1"/>
          </p:nvSpPr>
          <p:spPr>
            <a:xfrm>
              <a:off x="2051057" y="2132856"/>
              <a:ext cx="9212793"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62804"/>
                <a:gd name="connsiteY0" fmla="*/ 3481669 h 3497332"/>
                <a:gd name="connsiteX1" fmla="*/ 36658 w 9162804"/>
                <a:gd name="connsiteY1" fmla="*/ 0 h 3497332"/>
                <a:gd name="connsiteX2" fmla="*/ 9162804 w 9162804"/>
                <a:gd name="connsiteY2" fmla="*/ 2517476 h 3497332"/>
                <a:gd name="connsiteX3" fmla="*/ 9135918 w 9162804"/>
                <a:gd name="connsiteY3" fmla="*/ 3492179 h 3497332"/>
                <a:gd name="connsiteX4" fmla="*/ 27905 w 9162804"/>
                <a:gd name="connsiteY4" fmla="*/ 3481669 h 3497332"/>
                <a:gd name="connsiteX0" fmla="*/ 27905 w 9136946"/>
                <a:gd name="connsiteY0" fmla="*/ 3481669 h 3497332"/>
                <a:gd name="connsiteX1" fmla="*/ 36658 w 9136946"/>
                <a:gd name="connsiteY1" fmla="*/ 0 h 3497332"/>
                <a:gd name="connsiteX2" fmla="*/ 9125004 w 9136946"/>
                <a:gd name="connsiteY2" fmla="*/ 2503473 h 3497332"/>
                <a:gd name="connsiteX3" fmla="*/ 9135918 w 9136946"/>
                <a:gd name="connsiteY3" fmla="*/ 3492179 h 3497332"/>
                <a:gd name="connsiteX4" fmla="*/ 27905 w 9136946"/>
                <a:gd name="connsiteY4" fmla="*/ 3481669 h 3497332"/>
                <a:gd name="connsiteX0" fmla="*/ 27905 w 9666810"/>
                <a:gd name="connsiteY0" fmla="*/ 3481669 h 3497332"/>
                <a:gd name="connsiteX1" fmla="*/ 36658 w 9666810"/>
                <a:gd name="connsiteY1" fmla="*/ 0 h 3497332"/>
                <a:gd name="connsiteX2" fmla="*/ 9666810 w 9666810"/>
                <a:gd name="connsiteY2" fmla="*/ 2503474 h 3497332"/>
                <a:gd name="connsiteX3" fmla="*/ 9135918 w 9666810"/>
                <a:gd name="connsiteY3" fmla="*/ 3492179 h 3497332"/>
                <a:gd name="connsiteX4" fmla="*/ 27905 w 9666810"/>
                <a:gd name="connsiteY4" fmla="*/ 3481669 h 3497332"/>
                <a:gd name="connsiteX0" fmla="*/ 27905 w 9136946"/>
                <a:gd name="connsiteY0" fmla="*/ 3481669 h 3497332"/>
                <a:gd name="connsiteX1" fmla="*/ 36658 w 9136946"/>
                <a:gd name="connsiteY1" fmla="*/ 0 h 3497332"/>
                <a:gd name="connsiteX2" fmla="*/ 9125004 w 9136946"/>
                <a:gd name="connsiteY2" fmla="*/ 2517477 h 3497332"/>
                <a:gd name="connsiteX3" fmla="*/ 9135918 w 9136946"/>
                <a:gd name="connsiteY3" fmla="*/ 3492179 h 3497332"/>
                <a:gd name="connsiteX4" fmla="*/ 27905 w 9136946"/>
                <a:gd name="connsiteY4" fmla="*/ 3481669 h 3497332"/>
                <a:gd name="connsiteX0" fmla="*/ 27905 w 9137604"/>
                <a:gd name="connsiteY0" fmla="*/ 3481669 h 3497332"/>
                <a:gd name="connsiteX1" fmla="*/ 36658 w 9137604"/>
                <a:gd name="connsiteY1" fmla="*/ 0 h 3497332"/>
                <a:gd name="connsiteX2" fmla="*/ 9137604 w 9137604"/>
                <a:gd name="connsiteY2" fmla="*/ 2560226 h 3497332"/>
                <a:gd name="connsiteX3" fmla="*/ 9135918 w 9137604"/>
                <a:gd name="connsiteY3" fmla="*/ 3492179 h 3497332"/>
                <a:gd name="connsiteX4" fmla="*/ 27905 w 9137604"/>
                <a:gd name="connsiteY4" fmla="*/ 3481669 h 3497332"/>
                <a:gd name="connsiteX0" fmla="*/ 27905 w 9137604"/>
                <a:gd name="connsiteY0" fmla="*/ 3481669 h 3497332"/>
                <a:gd name="connsiteX1" fmla="*/ 36658 w 9137604"/>
                <a:gd name="connsiteY1" fmla="*/ 0 h 3497332"/>
                <a:gd name="connsiteX2" fmla="*/ 9137604 w 9137604"/>
                <a:gd name="connsiteY2" fmla="*/ 2525218 h 3497332"/>
                <a:gd name="connsiteX3" fmla="*/ 9135918 w 9137604"/>
                <a:gd name="connsiteY3" fmla="*/ 3492179 h 3497332"/>
                <a:gd name="connsiteX4" fmla="*/ 27905 w 9137604"/>
                <a:gd name="connsiteY4" fmla="*/ 3481669 h 3497332"/>
                <a:gd name="connsiteX0" fmla="*/ 27905 w 9143904"/>
                <a:gd name="connsiteY0" fmla="*/ 3481669 h 3497332"/>
                <a:gd name="connsiteX1" fmla="*/ 36658 w 9143904"/>
                <a:gd name="connsiteY1" fmla="*/ 0 h 3497332"/>
                <a:gd name="connsiteX2" fmla="*/ 9143904 w 9143904"/>
                <a:gd name="connsiteY2" fmla="*/ 2525218 h 3497332"/>
                <a:gd name="connsiteX3" fmla="*/ 9135918 w 9143904"/>
                <a:gd name="connsiteY3" fmla="*/ 3492179 h 3497332"/>
                <a:gd name="connsiteX4" fmla="*/ 27905 w 9143904"/>
                <a:gd name="connsiteY4" fmla="*/ 3481669 h 3497332"/>
                <a:gd name="connsiteX0" fmla="*/ 27905 w 9143904"/>
                <a:gd name="connsiteY0" fmla="*/ 3481669 h 3497332"/>
                <a:gd name="connsiteX1" fmla="*/ 36658 w 9143904"/>
                <a:gd name="connsiteY1" fmla="*/ 0 h 3497332"/>
                <a:gd name="connsiteX2" fmla="*/ 9143904 w 9143904"/>
                <a:gd name="connsiteY2" fmla="*/ 2525218 h 3497332"/>
                <a:gd name="connsiteX3" fmla="*/ 9135918 w 9143904"/>
                <a:gd name="connsiteY3" fmla="*/ 3492179 h 3497332"/>
                <a:gd name="connsiteX4" fmla="*/ 27905 w 9143904"/>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04" h="3497332">
                  <a:moveTo>
                    <a:pt x="27905" y="3481669"/>
                  </a:moveTo>
                  <a:cubicBezTo>
                    <a:pt x="30823" y="2321113"/>
                    <a:pt x="33740" y="1160556"/>
                    <a:pt x="36658" y="0"/>
                  </a:cubicBezTo>
                  <a:cubicBezTo>
                    <a:pt x="0" y="3497332"/>
                    <a:pt x="876235" y="2786240"/>
                    <a:pt x="9143904" y="2525218"/>
                  </a:cubicBezTo>
                  <a:cubicBezTo>
                    <a:pt x="9142876" y="2620141"/>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Forma livre 5"/>
            <p:cNvSpPr/>
            <p:nvPr userDrawn="1"/>
          </p:nvSpPr>
          <p:spPr>
            <a:xfrm>
              <a:off x="2050927" y="2139630"/>
              <a:ext cx="9219269"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532 w 9136946"/>
                <a:gd name="connsiteY2" fmla="*/ 2841600 h 3497332"/>
                <a:gd name="connsiteX3" fmla="*/ 9135918 w 9136946"/>
                <a:gd name="connsiteY3" fmla="*/ 3492179 h 3497332"/>
                <a:gd name="connsiteX4" fmla="*/ 27905 w 9136946"/>
                <a:gd name="connsiteY4" fmla="*/ 3481669 h 3497332"/>
                <a:gd name="connsiteX0" fmla="*/ 27905 w 9188132"/>
                <a:gd name="connsiteY0" fmla="*/ 3481669 h 3497332"/>
                <a:gd name="connsiteX1" fmla="*/ 36658 w 9188132"/>
                <a:gd name="connsiteY1" fmla="*/ 0 h 3497332"/>
                <a:gd name="connsiteX2" fmla="*/ 9188132 w 9188132"/>
                <a:gd name="connsiteY2" fmla="*/ 2816439 h 3497332"/>
                <a:gd name="connsiteX3" fmla="*/ 9135918 w 9188132"/>
                <a:gd name="connsiteY3" fmla="*/ 3492179 h 3497332"/>
                <a:gd name="connsiteX4" fmla="*/ 27905 w 91881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332" h="3497332">
                  <a:moveTo>
                    <a:pt x="27905" y="3481669"/>
                  </a:moveTo>
                  <a:cubicBezTo>
                    <a:pt x="30823" y="2321113"/>
                    <a:pt x="33740" y="1160556"/>
                    <a:pt x="36658" y="0"/>
                  </a:cubicBezTo>
                  <a:cubicBezTo>
                    <a:pt x="0" y="3497332"/>
                    <a:pt x="777507" y="3027574"/>
                    <a:pt x="9150332" y="2816440"/>
                  </a:cubicBezTo>
                  <a:cubicBezTo>
                    <a:pt x="9149304" y="2911363"/>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 name="Forma livre 6"/>
            <p:cNvSpPr/>
            <p:nvPr userDrawn="1"/>
          </p:nvSpPr>
          <p:spPr>
            <a:xfrm>
              <a:off x="2051720" y="2132856"/>
              <a:ext cx="9205782"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36636 w 9136946"/>
                <a:gd name="connsiteY2" fmla="*/ 3141769 h 3497332"/>
                <a:gd name="connsiteX3" fmla="*/ 9135918 w 9136946"/>
                <a:gd name="connsiteY3" fmla="*/ 3492179 h 3497332"/>
                <a:gd name="connsiteX4" fmla="*/ 27905 w 9136946"/>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6946" h="3497332">
                  <a:moveTo>
                    <a:pt x="27905" y="3481669"/>
                  </a:moveTo>
                  <a:cubicBezTo>
                    <a:pt x="30823" y="2321113"/>
                    <a:pt x="33740" y="1160556"/>
                    <a:pt x="36658" y="0"/>
                  </a:cubicBezTo>
                  <a:cubicBezTo>
                    <a:pt x="0" y="3497332"/>
                    <a:pt x="341190" y="3102156"/>
                    <a:pt x="9136636" y="3141769"/>
                  </a:cubicBezTo>
                  <a:cubicBezTo>
                    <a:pt x="9135608" y="3236692"/>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grpSp>
      <p:pic>
        <p:nvPicPr>
          <p:cNvPr id="11" name="Imagem 20" descr="moz-screenshot-4.png"/>
          <p:cNvPicPr>
            <a:picLocks noChangeAspect="1"/>
          </p:cNvPicPr>
          <p:nvPr userDrawn="1"/>
        </p:nvPicPr>
        <p:blipFill>
          <a:blip r:embed="rId2" cstate="print"/>
          <a:srcRect l="5428" t="7401" r="4184" b="7745"/>
          <a:stretch>
            <a:fillRect/>
          </a:stretch>
        </p:blipFill>
        <p:spPr bwMode="auto">
          <a:xfrm>
            <a:off x="200025" y="6308725"/>
            <a:ext cx="1058863" cy="361950"/>
          </a:xfrm>
          <a:prstGeom prst="rect">
            <a:avLst/>
          </a:prstGeom>
          <a:noFill/>
          <a:ln w="9525">
            <a:noFill/>
            <a:miter lim="800000"/>
            <a:headEnd/>
            <a:tailEnd/>
          </a:ln>
        </p:spPr>
      </p:pic>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12" name="Espaço Reservado para Data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fld id="{1B6F4BAA-F647-4608-9DF3-AF83293AE13D}" type="datetimeFigureOut">
              <a:rPr lang="pt-BR"/>
              <a:pPr>
                <a:defRPr/>
              </a:pPr>
              <a:t>07/05/2015</a:t>
            </a:fld>
            <a:endParaRPr lang="pt-BR"/>
          </a:p>
        </p:txBody>
      </p:sp>
      <p:sp>
        <p:nvSpPr>
          <p:cNvPr id="13" name="Espaço Reservado para Rodapé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pt-BR"/>
          </a:p>
        </p:txBody>
      </p:sp>
      <p:sp>
        <p:nvSpPr>
          <p:cNvPr id="14" name="Espaço Reservado para Número de Slide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88F8358C-A0BC-49FF-ABC8-C3E3016CE703}" type="slidenum">
              <a:rPr lang="pt-BR"/>
              <a:pPr>
                <a:defRPr/>
              </a:pPr>
              <a:t>‹nº›</a:t>
            </a:fld>
            <a:endParaRPr lang="pt-BR"/>
          </a:p>
        </p:txBody>
      </p:sp>
      <p:sp>
        <p:nvSpPr>
          <p:cNvPr id="15" name="Título 1"/>
          <p:cNvSpPr txBox="1">
            <a:spLocks/>
          </p:cNvSpPr>
          <p:nvPr userDrawn="1"/>
        </p:nvSpPr>
        <p:spPr bwMode="auto">
          <a:xfrm>
            <a:off x="6300192" y="6040438"/>
            <a:ext cx="2019896" cy="708025"/>
          </a:xfrm>
          <a:prstGeom prst="rect">
            <a:avLst/>
          </a:prstGeom>
          <a:ln>
            <a:noFill/>
          </a:ln>
        </p:spPr>
        <p:txBody>
          <a:bodyPr anchor="ctr"/>
          <a:lstStyle/>
          <a:p>
            <a:pPr algn="r" fontAlgn="auto">
              <a:spcBef>
                <a:spcPts val="0"/>
              </a:spcBef>
              <a:spcAft>
                <a:spcPts val="0"/>
              </a:spcAft>
              <a:defRPr/>
            </a:pPr>
            <a:r>
              <a:rPr lang="pt-BR" sz="1600" b="1" dirty="0">
                <a:solidFill>
                  <a:schemeClr val="bg1"/>
                </a:solidFill>
                <a:effectLst>
                  <a:outerShdw blurRad="38100" dist="38100" dir="2700000" algn="tl">
                    <a:srgbClr val="000000">
                      <a:alpha val="43137"/>
                    </a:srgbClr>
                  </a:outerShdw>
                </a:effectLst>
                <a:latin typeface="+mn-lt"/>
                <a:cs typeface="+mn-cs"/>
              </a:rPr>
              <a:t>Ministério</a:t>
            </a:r>
          </a:p>
          <a:p>
            <a:pPr algn="r" fontAlgn="auto">
              <a:spcBef>
                <a:spcPts val="0"/>
              </a:spcBef>
              <a:spcAft>
                <a:spcPts val="0"/>
              </a:spcAft>
              <a:defRPr/>
            </a:pPr>
            <a:r>
              <a:rPr lang="pt-BR" sz="1600" b="1" dirty="0">
                <a:solidFill>
                  <a:schemeClr val="bg1"/>
                </a:solidFill>
                <a:effectLst>
                  <a:outerShdw blurRad="38100" dist="38100" dir="2700000" algn="tl">
                    <a:srgbClr val="000000">
                      <a:alpha val="43137"/>
                    </a:srgbClr>
                  </a:outerShdw>
                </a:effectLst>
                <a:latin typeface="+mn-lt"/>
                <a:cs typeface="+mn-cs"/>
              </a:rPr>
              <a:t>dos Transportes</a:t>
            </a:r>
            <a:endParaRPr lang="pt-BR" sz="16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16" name="Imagem 18" descr="Ministério dos Transportes.png"/>
          <p:cNvPicPr>
            <a:picLocks noChangeAspect="1" noChangeArrowheads="1"/>
          </p:cNvPicPr>
          <p:nvPr userDrawn="1"/>
        </p:nvPicPr>
        <p:blipFill>
          <a:blip r:embed="rId3" cstate="print"/>
          <a:srcRect r="67328"/>
          <a:stretch>
            <a:fillRect/>
          </a:stretch>
        </p:blipFill>
        <p:spPr bwMode="auto">
          <a:xfrm>
            <a:off x="8273661" y="6040438"/>
            <a:ext cx="781439" cy="72072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grpSp>
        <p:nvGrpSpPr>
          <p:cNvPr id="7" name="Grupo 19"/>
          <p:cNvGrpSpPr>
            <a:grpSpLocks/>
          </p:cNvGrpSpPr>
          <p:nvPr userDrawn="1"/>
        </p:nvGrpSpPr>
        <p:grpSpPr bwMode="auto">
          <a:xfrm>
            <a:off x="-41275" y="3213100"/>
            <a:ext cx="9223375" cy="3690938"/>
            <a:chOff x="2050927" y="2132856"/>
            <a:chExt cx="9219269" cy="3178606"/>
          </a:xfrm>
        </p:grpSpPr>
        <p:sp>
          <p:nvSpPr>
            <p:cNvPr id="8" name="Forma livre 7"/>
            <p:cNvSpPr/>
            <p:nvPr userDrawn="1"/>
          </p:nvSpPr>
          <p:spPr>
            <a:xfrm>
              <a:off x="2051057" y="2132856"/>
              <a:ext cx="9212793"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62804"/>
                <a:gd name="connsiteY0" fmla="*/ 3481669 h 3497332"/>
                <a:gd name="connsiteX1" fmla="*/ 36658 w 9162804"/>
                <a:gd name="connsiteY1" fmla="*/ 0 h 3497332"/>
                <a:gd name="connsiteX2" fmla="*/ 9162804 w 9162804"/>
                <a:gd name="connsiteY2" fmla="*/ 2517476 h 3497332"/>
                <a:gd name="connsiteX3" fmla="*/ 9135918 w 9162804"/>
                <a:gd name="connsiteY3" fmla="*/ 3492179 h 3497332"/>
                <a:gd name="connsiteX4" fmla="*/ 27905 w 9162804"/>
                <a:gd name="connsiteY4" fmla="*/ 3481669 h 3497332"/>
                <a:gd name="connsiteX0" fmla="*/ 27905 w 9136946"/>
                <a:gd name="connsiteY0" fmla="*/ 3481669 h 3497332"/>
                <a:gd name="connsiteX1" fmla="*/ 36658 w 9136946"/>
                <a:gd name="connsiteY1" fmla="*/ 0 h 3497332"/>
                <a:gd name="connsiteX2" fmla="*/ 9125004 w 9136946"/>
                <a:gd name="connsiteY2" fmla="*/ 2503473 h 3497332"/>
                <a:gd name="connsiteX3" fmla="*/ 9135918 w 9136946"/>
                <a:gd name="connsiteY3" fmla="*/ 3492179 h 3497332"/>
                <a:gd name="connsiteX4" fmla="*/ 27905 w 9136946"/>
                <a:gd name="connsiteY4" fmla="*/ 3481669 h 3497332"/>
                <a:gd name="connsiteX0" fmla="*/ 27905 w 9666810"/>
                <a:gd name="connsiteY0" fmla="*/ 3481669 h 3497332"/>
                <a:gd name="connsiteX1" fmla="*/ 36658 w 9666810"/>
                <a:gd name="connsiteY1" fmla="*/ 0 h 3497332"/>
                <a:gd name="connsiteX2" fmla="*/ 9666810 w 9666810"/>
                <a:gd name="connsiteY2" fmla="*/ 2503474 h 3497332"/>
                <a:gd name="connsiteX3" fmla="*/ 9135918 w 9666810"/>
                <a:gd name="connsiteY3" fmla="*/ 3492179 h 3497332"/>
                <a:gd name="connsiteX4" fmla="*/ 27905 w 9666810"/>
                <a:gd name="connsiteY4" fmla="*/ 3481669 h 3497332"/>
                <a:gd name="connsiteX0" fmla="*/ 27905 w 9136946"/>
                <a:gd name="connsiteY0" fmla="*/ 3481669 h 3497332"/>
                <a:gd name="connsiteX1" fmla="*/ 36658 w 9136946"/>
                <a:gd name="connsiteY1" fmla="*/ 0 h 3497332"/>
                <a:gd name="connsiteX2" fmla="*/ 9125004 w 9136946"/>
                <a:gd name="connsiteY2" fmla="*/ 2517477 h 3497332"/>
                <a:gd name="connsiteX3" fmla="*/ 9135918 w 9136946"/>
                <a:gd name="connsiteY3" fmla="*/ 3492179 h 3497332"/>
                <a:gd name="connsiteX4" fmla="*/ 27905 w 9136946"/>
                <a:gd name="connsiteY4" fmla="*/ 3481669 h 3497332"/>
                <a:gd name="connsiteX0" fmla="*/ 27905 w 9137604"/>
                <a:gd name="connsiteY0" fmla="*/ 3481669 h 3497332"/>
                <a:gd name="connsiteX1" fmla="*/ 36658 w 9137604"/>
                <a:gd name="connsiteY1" fmla="*/ 0 h 3497332"/>
                <a:gd name="connsiteX2" fmla="*/ 9137604 w 9137604"/>
                <a:gd name="connsiteY2" fmla="*/ 2560226 h 3497332"/>
                <a:gd name="connsiteX3" fmla="*/ 9135918 w 9137604"/>
                <a:gd name="connsiteY3" fmla="*/ 3492179 h 3497332"/>
                <a:gd name="connsiteX4" fmla="*/ 27905 w 9137604"/>
                <a:gd name="connsiteY4" fmla="*/ 3481669 h 3497332"/>
                <a:gd name="connsiteX0" fmla="*/ 27905 w 9137604"/>
                <a:gd name="connsiteY0" fmla="*/ 3481669 h 3497332"/>
                <a:gd name="connsiteX1" fmla="*/ 36658 w 9137604"/>
                <a:gd name="connsiteY1" fmla="*/ 0 h 3497332"/>
                <a:gd name="connsiteX2" fmla="*/ 9137604 w 9137604"/>
                <a:gd name="connsiteY2" fmla="*/ 2525218 h 3497332"/>
                <a:gd name="connsiteX3" fmla="*/ 9135918 w 9137604"/>
                <a:gd name="connsiteY3" fmla="*/ 3492179 h 3497332"/>
                <a:gd name="connsiteX4" fmla="*/ 27905 w 9137604"/>
                <a:gd name="connsiteY4" fmla="*/ 3481669 h 3497332"/>
                <a:gd name="connsiteX0" fmla="*/ 27905 w 9143904"/>
                <a:gd name="connsiteY0" fmla="*/ 3481669 h 3497332"/>
                <a:gd name="connsiteX1" fmla="*/ 36658 w 9143904"/>
                <a:gd name="connsiteY1" fmla="*/ 0 h 3497332"/>
                <a:gd name="connsiteX2" fmla="*/ 9143904 w 9143904"/>
                <a:gd name="connsiteY2" fmla="*/ 2525218 h 3497332"/>
                <a:gd name="connsiteX3" fmla="*/ 9135918 w 9143904"/>
                <a:gd name="connsiteY3" fmla="*/ 3492179 h 3497332"/>
                <a:gd name="connsiteX4" fmla="*/ 27905 w 9143904"/>
                <a:gd name="connsiteY4" fmla="*/ 3481669 h 3497332"/>
                <a:gd name="connsiteX0" fmla="*/ 27905 w 9143904"/>
                <a:gd name="connsiteY0" fmla="*/ 3481669 h 3497332"/>
                <a:gd name="connsiteX1" fmla="*/ 36658 w 9143904"/>
                <a:gd name="connsiteY1" fmla="*/ 0 h 3497332"/>
                <a:gd name="connsiteX2" fmla="*/ 9143904 w 9143904"/>
                <a:gd name="connsiteY2" fmla="*/ 2525218 h 3497332"/>
                <a:gd name="connsiteX3" fmla="*/ 9135918 w 9143904"/>
                <a:gd name="connsiteY3" fmla="*/ 3492179 h 3497332"/>
                <a:gd name="connsiteX4" fmla="*/ 27905 w 9143904"/>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04" h="3497332">
                  <a:moveTo>
                    <a:pt x="27905" y="3481669"/>
                  </a:moveTo>
                  <a:cubicBezTo>
                    <a:pt x="30823" y="2321113"/>
                    <a:pt x="33740" y="1160556"/>
                    <a:pt x="36658" y="0"/>
                  </a:cubicBezTo>
                  <a:cubicBezTo>
                    <a:pt x="0" y="3497332"/>
                    <a:pt x="876235" y="2786240"/>
                    <a:pt x="9143904" y="2525218"/>
                  </a:cubicBezTo>
                  <a:cubicBezTo>
                    <a:pt x="9142876" y="2620141"/>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Forma livre 8"/>
            <p:cNvSpPr/>
            <p:nvPr userDrawn="1"/>
          </p:nvSpPr>
          <p:spPr>
            <a:xfrm>
              <a:off x="2050927" y="2139630"/>
              <a:ext cx="9219269"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532 w 9136946"/>
                <a:gd name="connsiteY2" fmla="*/ 2841600 h 3497332"/>
                <a:gd name="connsiteX3" fmla="*/ 9135918 w 9136946"/>
                <a:gd name="connsiteY3" fmla="*/ 3492179 h 3497332"/>
                <a:gd name="connsiteX4" fmla="*/ 27905 w 9136946"/>
                <a:gd name="connsiteY4" fmla="*/ 3481669 h 3497332"/>
                <a:gd name="connsiteX0" fmla="*/ 27905 w 9188132"/>
                <a:gd name="connsiteY0" fmla="*/ 3481669 h 3497332"/>
                <a:gd name="connsiteX1" fmla="*/ 36658 w 9188132"/>
                <a:gd name="connsiteY1" fmla="*/ 0 h 3497332"/>
                <a:gd name="connsiteX2" fmla="*/ 9188132 w 9188132"/>
                <a:gd name="connsiteY2" fmla="*/ 2816439 h 3497332"/>
                <a:gd name="connsiteX3" fmla="*/ 9135918 w 9188132"/>
                <a:gd name="connsiteY3" fmla="*/ 3492179 h 3497332"/>
                <a:gd name="connsiteX4" fmla="*/ 27905 w 91881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332" h="3497332">
                  <a:moveTo>
                    <a:pt x="27905" y="3481669"/>
                  </a:moveTo>
                  <a:cubicBezTo>
                    <a:pt x="30823" y="2321113"/>
                    <a:pt x="33740" y="1160556"/>
                    <a:pt x="36658" y="0"/>
                  </a:cubicBezTo>
                  <a:cubicBezTo>
                    <a:pt x="0" y="3497332"/>
                    <a:pt x="777507" y="3027574"/>
                    <a:pt x="9150332" y="2816440"/>
                  </a:cubicBezTo>
                  <a:cubicBezTo>
                    <a:pt x="9149304" y="2911363"/>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0" name="Forma livre 9"/>
            <p:cNvSpPr/>
            <p:nvPr userDrawn="1"/>
          </p:nvSpPr>
          <p:spPr>
            <a:xfrm>
              <a:off x="2051720" y="2132856"/>
              <a:ext cx="9205782"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36636 w 9136946"/>
                <a:gd name="connsiteY2" fmla="*/ 3141769 h 3497332"/>
                <a:gd name="connsiteX3" fmla="*/ 9135918 w 9136946"/>
                <a:gd name="connsiteY3" fmla="*/ 3492179 h 3497332"/>
                <a:gd name="connsiteX4" fmla="*/ 27905 w 9136946"/>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6946" h="3497332">
                  <a:moveTo>
                    <a:pt x="27905" y="3481669"/>
                  </a:moveTo>
                  <a:cubicBezTo>
                    <a:pt x="30823" y="2321113"/>
                    <a:pt x="33740" y="1160556"/>
                    <a:pt x="36658" y="0"/>
                  </a:cubicBezTo>
                  <a:cubicBezTo>
                    <a:pt x="0" y="3497332"/>
                    <a:pt x="341190" y="3102156"/>
                    <a:pt x="9136636" y="3141769"/>
                  </a:cubicBezTo>
                  <a:cubicBezTo>
                    <a:pt x="9135608" y="3236692"/>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grpSp>
      <p:pic>
        <p:nvPicPr>
          <p:cNvPr id="14" name="Imagem 20" descr="moz-screenshot-4.png"/>
          <p:cNvPicPr>
            <a:picLocks noChangeAspect="1"/>
          </p:cNvPicPr>
          <p:nvPr userDrawn="1"/>
        </p:nvPicPr>
        <p:blipFill>
          <a:blip r:embed="rId2" cstate="print"/>
          <a:srcRect l="5428" t="7401" r="4184" b="7745"/>
          <a:stretch>
            <a:fillRect/>
          </a:stretch>
        </p:blipFill>
        <p:spPr bwMode="auto">
          <a:xfrm>
            <a:off x="200025" y="6308725"/>
            <a:ext cx="1058863" cy="361950"/>
          </a:xfrm>
          <a:prstGeom prst="rect">
            <a:avLst/>
          </a:prstGeom>
          <a:noFill/>
          <a:ln w="9525">
            <a:noFill/>
            <a:miter lim="800000"/>
            <a:headEnd/>
            <a:tailEnd/>
          </a:ln>
        </p:spPr>
      </p:pic>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5" name="Espaço Reservado para Data 6"/>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fld id="{F35B5D88-C725-4BDF-BC8C-E160DF87D2F8}" type="datetimeFigureOut">
              <a:rPr lang="pt-BR"/>
              <a:pPr>
                <a:defRPr/>
              </a:pPr>
              <a:t>07/05/2015</a:t>
            </a:fld>
            <a:endParaRPr lang="pt-BR"/>
          </a:p>
        </p:txBody>
      </p:sp>
      <p:sp>
        <p:nvSpPr>
          <p:cNvPr id="16" name="Espaço Reservado para Rodapé 7"/>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pt-BR"/>
          </a:p>
        </p:txBody>
      </p:sp>
      <p:sp>
        <p:nvSpPr>
          <p:cNvPr id="17" name="Espaço Reservado para Número de Slide 8"/>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7EAF7807-27E4-474A-B64A-5760CA77B9E6}" type="slidenum">
              <a:rPr lang="pt-BR"/>
              <a:pPr>
                <a:defRPr/>
              </a:pPr>
              <a:t>‹nº›</a:t>
            </a:fld>
            <a:endParaRPr lang="pt-BR"/>
          </a:p>
        </p:txBody>
      </p:sp>
      <p:sp>
        <p:nvSpPr>
          <p:cNvPr id="18" name="Título 1"/>
          <p:cNvSpPr txBox="1">
            <a:spLocks/>
          </p:cNvSpPr>
          <p:nvPr userDrawn="1"/>
        </p:nvSpPr>
        <p:spPr bwMode="auto">
          <a:xfrm>
            <a:off x="6300192" y="6040438"/>
            <a:ext cx="2019896" cy="708025"/>
          </a:xfrm>
          <a:prstGeom prst="rect">
            <a:avLst/>
          </a:prstGeom>
          <a:ln>
            <a:noFill/>
          </a:ln>
        </p:spPr>
        <p:txBody>
          <a:bodyPr anchor="ctr"/>
          <a:lstStyle/>
          <a:p>
            <a:pPr algn="r" fontAlgn="auto">
              <a:spcBef>
                <a:spcPts val="0"/>
              </a:spcBef>
              <a:spcAft>
                <a:spcPts val="0"/>
              </a:spcAft>
              <a:defRPr/>
            </a:pPr>
            <a:r>
              <a:rPr lang="pt-BR" sz="1600" b="1" dirty="0">
                <a:solidFill>
                  <a:schemeClr val="bg1"/>
                </a:solidFill>
                <a:effectLst>
                  <a:outerShdw blurRad="38100" dist="38100" dir="2700000" algn="tl">
                    <a:srgbClr val="000000">
                      <a:alpha val="43137"/>
                    </a:srgbClr>
                  </a:outerShdw>
                </a:effectLst>
                <a:latin typeface="+mn-lt"/>
                <a:cs typeface="+mn-cs"/>
              </a:rPr>
              <a:t>Ministério</a:t>
            </a:r>
          </a:p>
          <a:p>
            <a:pPr algn="r" fontAlgn="auto">
              <a:spcBef>
                <a:spcPts val="0"/>
              </a:spcBef>
              <a:spcAft>
                <a:spcPts val="0"/>
              </a:spcAft>
              <a:defRPr/>
            </a:pPr>
            <a:r>
              <a:rPr lang="pt-BR" sz="1600" b="1" dirty="0">
                <a:solidFill>
                  <a:schemeClr val="bg1"/>
                </a:solidFill>
                <a:effectLst>
                  <a:outerShdw blurRad="38100" dist="38100" dir="2700000" algn="tl">
                    <a:srgbClr val="000000">
                      <a:alpha val="43137"/>
                    </a:srgbClr>
                  </a:outerShdw>
                </a:effectLst>
                <a:latin typeface="+mn-lt"/>
                <a:cs typeface="+mn-cs"/>
              </a:rPr>
              <a:t>dos Transportes</a:t>
            </a:r>
            <a:endParaRPr lang="pt-BR" sz="16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19" name="Imagem 18" descr="Ministério dos Transportes.png"/>
          <p:cNvPicPr>
            <a:picLocks noChangeAspect="1" noChangeArrowheads="1"/>
          </p:cNvPicPr>
          <p:nvPr userDrawn="1"/>
        </p:nvPicPr>
        <p:blipFill>
          <a:blip r:embed="rId3" cstate="print"/>
          <a:srcRect r="67328"/>
          <a:stretch>
            <a:fillRect/>
          </a:stretch>
        </p:blipFill>
        <p:spPr bwMode="auto">
          <a:xfrm>
            <a:off x="8273661" y="6040438"/>
            <a:ext cx="781439" cy="720725"/>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grpSp>
        <p:nvGrpSpPr>
          <p:cNvPr id="3" name="Grupo 19"/>
          <p:cNvGrpSpPr>
            <a:grpSpLocks/>
          </p:cNvGrpSpPr>
          <p:nvPr userDrawn="1"/>
        </p:nvGrpSpPr>
        <p:grpSpPr bwMode="auto">
          <a:xfrm>
            <a:off x="-41275" y="3213100"/>
            <a:ext cx="9223375" cy="3690938"/>
            <a:chOff x="2050927" y="2132856"/>
            <a:chExt cx="9219269" cy="3178606"/>
          </a:xfrm>
        </p:grpSpPr>
        <p:sp>
          <p:nvSpPr>
            <p:cNvPr id="4" name="Forma livre 3"/>
            <p:cNvSpPr/>
            <p:nvPr userDrawn="1"/>
          </p:nvSpPr>
          <p:spPr>
            <a:xfrm>
              <a:off x="2051057" y="2132856"/>
              <a:ext cx="9212793"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62804"/>
                <a:gd name="connsiteY0" fmla="*/ 3481669 h 3497332"/>
                <a:gd name="connsiteX1" fmla="*/ 36658 w 9162804"/>
                <a:gd name="connsiteY1" fmla="*/ 0 h 3497332"/>
                <a:gd name="connsiteX2" fmla="*/ 9162804 w 9162804"/>
                <a:gd name="connsiteY2" fmla="*/ 2517476 h 3497332"/>
                <a:gd name="connsiteX3" fmla="*/ 9135918 w 9162804"/>
                <a:gd name="connsiteY3" fmla="*/ 3492179 h 3497332"/>
                <a:gd name="connsiteX4" fmla="*/ 27905 w 9162804"/>
                <a:gd name="connsiteY4" fmla="*/ 3481669 h 3497332"/>
                <a:gd name="connsiteX0" fmla="*/ 27905 w 9136946"/>
                <a:gd name="connsiteY0" fmla="*/ 3481669 h 3497332"/>
                <a:gd name="connsiteX1" fmla="*/ 36658 w 9136946"/>
                <a:gd name="connsiteY1" fmla="*/ 0 h 3497332"/>
                <a:gd name="connsiteX2" fmla="*/ 9125004 w 9136946"/>
                <a:gd name="connsiteY2" fmla="*/ 2503473 h 3497332"/>
                <a:gd name="connsiteX3" fmla="*/ 9135918 w 9136946"/>
                <a:gd name="connsiteY3" fmla="*/ 3492179 h 3497332"/>
                <a:gd name="connsiteX4" fmla="*/ 27905 w 9136946"/>
                <a:gd name="connsiteY4" fmla="*/ 3481669 h 3497332"/>
                <a:gd name="connsiteX0" fmla="*/ 27905 w 9666810"/>
                <a:gd name="connsiteY0" fmla="*/ 3481669 h 3497332"/>
                <a:gd name="connsiteX1" fmla="*/ 36658 w 9666810"/>
                <a:gd name="connsiteY1" fmla="*/ 0 h 3497332"/>
                <a:gd name="connsiteX2" fmla="*/ 9666810 w 9666810"/>
                <a:gd name="connsiteY2" fmla="*/ 2503474 h 3497332"/>
                <a:gd name="connsiteX3" fmla="*/ 9135918 w 9666810"/>
                <a:gd name="connsiteY3" fmla="*/ 3492179 h 3497332"/>
                <a:gd name="connsiteX4" fmla="*/ 27905 w 9666810"/>
                <a:gd name="connsiteY4" fmla="*/ 3481669 h 3497332"/>
                <a:gd name="connsiteX0" fmla="*/ 27905 w 9136946"/>
                <a:gd name="connsiteY0" fmla="*/ 3481669 h 3497332"/>
                <a:gd name="connsiteX1" fmla="*/ 36658 w 9136946"/>
                <a:gd name="connsiteY1" fmla="*/ 0 h 3497332"/>
                <a:gd name="connsiteX2" fmla="*/ 9125004 w 9136946"/>
                <a:gd name="connsiteY2" fmla="*/ 2517477 h 3497332"/>
                <a:gd name="connsiteX3" fmla="*/ 9135918 w 9136946"/>
                <a:gd name="connsiteY3" fmla="*/ 3492179 h 3497332"/>
                <a:gd name="connsiteX4" fmla="*/ 27905 w 9136946"/>
                <a:gd name="connsiteY4" fmla="*/ 3481669 h 3497332"/>
                <a:gd name="connsiteX0" fmla="*/ 27905 w 9137604"/>
                <a:gd name="connsiteY0" fmla="*/ 3481669 h 3497332"/>
                <a:gd name="connsiteX1" fmla="*/ 36658 w 9137604"/>
                <a:gd name="connsiteY1" fmla="*/ 0 h 3497332"/>
                <a:gd name="connsiteX2" fmla="*/ 9137604 w 9137604"/>
                <a:gd name="connsiteY2" fmla="*/ 2560226 h 3497332"/>
                <a:gd name="connsiteX3" fmla="*/ 9135918 w 9137604"/>
                <a:gd name="connsiteY3" fmla="*/ 3492179 h 3497332"/>
                <a:gd name="connsiteX4" fmla="*/ 27905 w 9137604"/>
                <a:gd name="connsiteY4" fmla="*/ 3481669 h 3497332"/>
                <a:gd name="connsiteX0" fmla="*/ 27905 w 9137604"/>
                <a:gd name="connsiteY0" fmla="*/ 3481669 h 3497332"/>
                <a:gd name="connsiteX1" fmla="*/ 36658 w 9137604"/>
                <a:gd name="connsiteY1" fmla="*/ 0 h 3497332"/>
                <a:gd name="connsiteX2" fmla="*/ 9137604 w 9137604"/>
                <a:gd name="connsiteY2" fmla="*/ 2525218 h 3497332"/>
                <a:gd name="connsiteX3" fmla="*/ 9135918 w 9137604"/>
                <a:gd name="connsiteY3" fmla="*/ 3492179 h 3497332"/>
                <a:gd name="connsiteX4" fmla="*/ 27905 w 9137604"/>
                <a:gd name="connsiteY4" fmla="*/ 3481669 h 3497332"/>
                <a:gd name="connsiteX0" fmla="*/ 27905 w 9143904"/>
                <a:gd name="connsiteY0" fmla="*/ 3481669 h 3497332"/>
                <a:gd name="connsiteX1" fmla="*/ 36658 w 9143904"/>
                <a:gd name="connsiteY1" fmla="*/ 0 h 3497332"/>
                <a:gd name="connsiteX2" fmla="*/ 9143904 w 9143904"/>
                <a:gd name="connsiteY2" fmla="*/ 2525218 h 3497332"/>
                <a:gd name="connsiteX3" fmla="*/ 9135918 w 9143904"/>
                <a:gd name="connsiteY3" fmla="*/ 3492179 h 3497332"/>
                <a:gd name="connsiteX4" fmla="*/ 27905 w 9143904"/>
                <a:gd name="connsiteY4" fmla="*/ 3481669 h 3497332"/>
                <a:gd name="connsiteX0" fmla="*/ 27905 w 9143904"/>
                <a:gd name="connsiteY0" fmla="*/ 3481669 h 3497332"/>
                <a:gd name="connsiteX1" fmla="*/ 36658 w 9143904"/>
                <a:gd name="connsiteY1" fmla="*/ 0 h 3497332"/>
                <a:gd name="connsiteX2" fmla="*/ 9143904 w 9143904"/>
                <a:gd name="connsiteY2" fmla="*/ 2525218 h 3497332"/>
                <a:gd name="connsiteX3" fmla="*/ 9135918 w 9143904"/>
                <a:gd name="connsiteY3" fmla="*/ 3492179 h 3497332"/>
                <a:gd name="connsiteX4" fmla="*/ 27905 w 9143904"/>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04" h="3497332">
                  <a:moveTo>
                    <a:pt x="27905" y="3481669"/>
                  </a:moveTo>
                  <a:cubicBezTo>
                    <a:pt x="30823" y="2321113"/>
                    <a:pt x="33740" y="1160556"/>
                    <a:pt x="36658" y="0"/>
                  </a:cubicBezTo>
                  <a:cubicBezTo>
                    <a:pt x="0" y="3497332"/>
                    <a:pt x="876235" y="2786240"/>
                    <a:pt x="9143904" y="2525218"/>
                  </a:cubicBezTo>
                  <a:cubicBezTo>
                    <a:pt x="9142876" y="2620141"/>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5" name="Forma livre 4"/>
            <p:cNvSpPr/>
            <p:nvPr userDrawn="1"/>
          </p:nvSpPr>
          <p:spPr>
            <a:xfrm>
              <a:off x="2050927" y="2139630"/>
              <a:ext cx="9219269"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532 w 9136946"/>
                <a:gd name="connsiteY2" fmla="*/ 2841600 h 3497332"/>
                <a:gd name="connsiteX3" fmla="*/ 9135918 w 9136946"/>
                <a:gd name="connsiteY3" fmla="*/ 3492179 h 3497332"/>
                <a:gd name="connsiteX4" fmla="*/ 27905 w 9136946"/>
                <a:gd name="connsiteY4" fmla="*/ 3481669 h 3497332"/>
                <a:gd name="connsiteX0" fmla="*/ 27905 w 9188132"/>
                <a:gd name="connsiteY0" fmla="*/ 3481669 h 3497332"/>
                <a:gd name="connsiteX1" fmla="*/ 36658 w 9188132"/>
                <a:gd name="connsiteY1" fmla="*/ 0 h 3497332"/>
                <a:gd name="connsiteX2" fmla="*/ 9188132 w 9188132"/>
                <a:gd name="connsiteY2" fmla="*/ 2816439 h 3497332"/>
                <a:gd name="connsiteX3" fmla="*/ 9135918 w 9188132"/>
                <a:gd name="connsiteY3" fmla="*/ 3492179 h 3497332"/>
                <a:gd name="connsiteX4" fmla="*/ 27905 w 91881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332" h="3497332">
                  <a:moveTo>
                    <a:pt x="27905" y="3481669"/>
                  </a:moveTo>
                  <a:cubicBezTo>
                    <a:pt x="30823" y="2321113"/>
                    <a:pt x="33740" y="1160556"/>
                    <a:pt x="36658" y="0"/>
                  </a:cubicBezTo>
                  <a:cubicBezTo>
                    <a:pt x="0" y="3497332"/>
                    <a:pt x="777507" y="3027574"/>
                    <a:pt x="9150332" y="2816440"/>
                  </a:cubicBezTo>
                  <a:cubicBezTo>
                    <a:pt x="9149304" y="2911363"/>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Forma livre 5"/>
            <p:cNvSpPr/>
            <p:nvPr userDrawn="1"/>
          </p:nvSpPr>
          <p:spPr>
            <a:xfrm>
              <a:off x="2051720" y="2132856"/>
              <a:ext cx="9205782"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36636 w 9136946"/>
                <a:gd name="connsiteY2" fmla="*/ 3141769 h 3497332"/>
                <a:gd name="connsiteX3" fmla="*/ 9135918 w 9136946"/>
                <a:gd name="connsiteY3" fmla="*/ 3492179 h 3497332"/>
                <a:gd name="connsiteX4" fmla="*/ 27905 w 9136946"/>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6946" h="3497332">
                  <a:moveTo>
                    <a:pt x="27905" y="3481669"/>
                  </a:moveTo>
                  <a:cubicBezTo>
                    <a:pt x="30823" y="2321113"/>
                    <a:pt x="33740" y="1160556"/>
                    <a:pt x="36658" y="0"/>
                  </a:cubicBezTo>
                  <a:cubicBezTo>
                    <a:pt x="0" y="3497332"/>
                    <a:pt x="341190" y="3102156"/>
                    <a:pt x="9136636" y="3141769"/>
                  </a:cubicBezTo>
                  <a:cubicBezTo>
                    <a:pt x="9135608" y="3236692"/>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grpSp>
      <p:pic>
        <p:nvPicPr>
          <p:cNvPr id="10" name="Imagem 20" descr="moz-screenshot-4.png"/>
          <p:cNvPicPr>
            <a:picLocks noChangeAspect="1"/>
          </p:cNvPicPr>
          <p:nvPr userDrawn="1"/>
        </p:nvPicPr>
        <p:blipFill>
          <a:blip r:embed="rId2" cstate="print"/>
          <a:srcRect l="5428" t="7401" r="4184" b="7745"/>
          <a:stretch>
            <a:fillRect/>
          </a:stretch>
        </p:blipFill>
        <p:spPr bwMode="auto">
          <a:xfrm>
            <a:off x="200025" y="6308725"/>
            <a:ext cx="1058863" cy="361950"/>
          </a:xfrm>
          <a:prstGeom prst="rect">
            <a:avLst/>
          </a:prstGeom>
          <a:noFill/>
          <a:ln w="9525">
            <a:noFill/>
            <a:miter lim="800000"/>
            <a:headEnd/>
            <a:tailEnd/>
          </a:ln>
        </p:spPr>
      </p:pic>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11" name="Espaço Reservado para Data 2"/>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fld id="{3AA9925C-FEC8-4BFB-BBFF-933228A36203}" type="datetimeFigureOut">
              <a:rPr lang="pt-BR"/>
              <a:pPr>
                <a:defRPr/>
              </a:pPr>
              <a:t>07/05/2015</a:t>
            </a:fld>
            <a:endParaRPr lang="pt-BR"/>
          </a:p>
        </p:txBody>
      </p:sp>
      <p:sp>
        <p:nvSpPr>
          <p:cNvPr id="12" name="Espaço Reservado para Rodapé 3"/>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pt-BR"/>
          </a:p>
        </p:txBody>
      </p:sp>
      <p:sp>
        <p:nvSpPr>
          <p:cNvPr id="13" name="Espaço Reservado para Número de Slide 4"/>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6EEB9F36-A8BA-436A-AD7D-AD9C1B523EEF}" type="slidenum">
              <a:rPr lang="pt-BR"/>
              <a:pPr>
                <a:defRPr/>
              </a:pPr>
              <a:t>‹nº›</a:t>
            </a:fld>
            <a:endParaRPr lang="pt-BR"/>
          </a:p>
        </p:txBody>
      </p:sp>
      <p:sp>
        <p:nvSpPr>
          <p:cNvPr id="14" name="Título 1"/>
          <p:cNvSpPr txBox="1">
            <a:spLocks/>
          </p:cNvSpPr>
          <p:nvPr userDrawn="1"/>
        </p:nvSpPr>
        <p:spPr bwMode="auto">
          <a:xfrm>
            <a:off x="6300192" y="6040438"/>
            <a:ext cx="2019896" cy="708025"/>
          </a:xfrm>
          <a:prstGeom prst="rect">
            <a:avLst/>
          </a:prstGeom>
          <a:ln>
            <a:noFill/>
          </a:ln>
        </p:spPr>
        <p:txBody>
          <a:bodyPr anchor="ctr"/>
          <a:lstStyle/>
          <a:p>
            <a:pPr algn="r" fontAlgn="auto">
              <a:spcBef>
                <a:spcPts val="0"/>
              </a:spcBef>
              <a:spcAft>
                <a:spcPts val="0"/>
              </a:spcAft>
              <a:defRPr/>
            </a:pPr>
            <a:r>
              <a:rPr lang="pt-BR" sz="1600" b="1" dirty="0">
                <a:solidFill>
                  <a:schemeClr val="bg1"/>
                </a:solidFill>
                <a:effectLst>
                  <a:outerShdw blurRad="38100" dist="38100" dir="2700000" algn="tl">
                    <a:srgbClr val="000000">
                      <a:alpha val="43137"/>
                    </a:srgbClr>
                  </a:outerShdw>
                </a:effectLst>
                <a:latin typeface="+mn-lt"/>
                <a:cs typeface="+mn-cs"/>
              </a:rPr>
              <a:t>Ministério</a:t>
            </a:r>
          </a:p>
          <a:p>
            <a:pPr algn="r" fontAlgn="auto">
              <a:spcBef>
                <a:spcPts val="0"/>
              </a:spcBef>
              <a:spcAft>
                <a:spcPts val="0"/>
              </a:spcAft>
              <a:defRPr/>
            </a:pPr>
            <a:r>
              <a:rPr lang="pt-BR" sz="1600" b="1" dirty="0">
                <a:solidFill>
                  <a:schemeClr val="bg1"/>
                </a:solidFill>
                <a:effectLst>
                  <a:outerShdw blurRad="38100" dist="38100" dir="2700000" algn="tl">
                    <a:srgbClr val="000000">
                      <a:alpha val="43137"/>
                    </a:srgbClr>
                  </a:outerShdw>
                </a:effectLst>
                <a:latin typeface="+mn-lt"/>
                <a:cs typeface="+mn-cs"/>
              </a:rPr>
              <a:t>dos Transportes</a:t>
            </a:r>
            <a:endParaRPr lang="pt-BR" sz="16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15" name="Imagem 18" descr="Ministério dos Transportes.png"/>
          <p:cNvPicPr>
            <a:picLocks noChangeAspect="1" noChangeArrowheads="1"/>
          </p:cNvPicPr>
          <p:nvPr userDrawn="1"/>
        </p:nvPicPr>
        <p:blipFill>
          <a:blip r:embed="rId3" cstate="print"/>
          <a:srcRect r="67328"/>
          <a:stretch>
            <a:fillRect/>
          </a:stretch>
        </p:blipFill>
        <p:spPr bwMode="auto">
          <a:xfrm>
            <a:off x="8273661" y="6040438"/>
            <a:ext cx="781439" cy="72072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grpSp>
        <p:nvGrpSpPr>
          <p:cNvPr id="2" name="Grupo 19"/>
          <p:cNvGrpSpPr>
            <a:grpSpLocks/>
          </p:cNvGrpSpPr>
          <p:nvPr userDrawn="1"/>
        </p:nvGrpSpPr>
        <p:grpSpPr bwMode="auto">
          <a:xfrm>
            <a:off x="-41275" y="3213100"/>
            <a:ext cx="9223375" cy="3690938"/>
            <a:chOff x="2050927" y="2132856"/>
            <a:chExt cx="9219269" cy="3178606"/>
          </a:xfrm>
        </p:grpSpPr>
        <p:sp>
          <p:nvSpPr>
            <p:cNvPr id="3" name="Forma livre 2"/>
            <p:cNvSpPr/>
            <p:nvPr userDrawn="1"/>
          </p:nvSpPr>
          <p:spPr>
            <a:xfrm>
              <a:off x="2051057" y="2132856"/>
              <a:ext cx="9212793"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62804"/>
                <a:gd name="connsiteY0" fmla="*/ 3481669 h 3497332"/>
                <a:gd name="connsiteX1" fmla="*/ 36658 w 9162804"/>
                <a:gd name="connsiteY1" fmla="*/ 0 h 3497332"/>
                <a:gd name="connsiteX2" fmla="*/ 9162804 w 9162804"/>
                <a:gd name="connsiteY2" fmla="*/ 2517476 h 3497332"/>
                <a:gd name="connsiteX3" fmla="*/ 9135918 w 9162804"/>
                <a:gd name="connsiteY3" fmla="*/ 3492179 h 3497332"/>
                <a:gd name="connsiteX4" fmla="*/ 27905 w 9162804"/>
                <a:gd name="connsiteY4" fmla="*/ 3481669 h 3497332"/>
                <a:gd name="connsiteX0" fmla="*/ 27905 w 9136946"/>
                <a:gd name="connsiteY0" fmla="*/ 3481669 h 3497332"/>
                <a:gd name="connsiteX1" fmla="*/ 36658 w 9136946"/>
                <a:gd name="connsiteY1" fmla="*/ 0 h 3497332"/>
                <a:gd name="connsiteX2" fmla="*/ 9125004 w 9136946"/>
                <a:gd name="connsiteY2" fmla="*/ 2503473 h 3497332"/>
                <a:gd name="connsiteX3" fmla="*/ 9135918 w 9136946"/>
                <a:gd name="connsiteY3" fmla="*/ 3492179 h 3497332"/>
                <a:gd name="connsiteX4" fmla="*/ 27905 w 9136946"/>
                <a:gd name="connsiteY4" fmla="*/ 3481669 h 3497332"/>
                <a:gd name="connsiteX0" fmla="*/ 27905 w 9666810"/>
                <a:gd name="connsiteY0" fmla="*/ 3481669 h 3497332"/>
                <a:gd name="connsiteX1" fmla="*/ 36658 w 9666810"/>
                <a:gd name="connsiteY1" fmla="*/ 0 h 3497332"/>
                <a:gd name="connsiteX2" fmla="*/ 9666810 w 9666810"/>
                <a:gd name="connsiteY2" fmla="*/ 2503474 h 3497332"/>
                <a:gd name="connsiteX3" fmla="*/ 9135918 w 9666810"/>
                <a:gd name="connsiteY3" fmla="*/ 3492179 h 3497332"/>
                <a:gd name="connsiteX4" fmla="*/ 27905 w 9666810"/>
                <a:gd name="connsiteY4" fmla="*/ 3481669 h 3497332"/>
                <a:gd name="connsiteX0" fmla="*/ 27905 w 9136946"/>
                <a:gd name="connsiteY0" fmla="*/ 3481669 h 3497332"/>
                <a:gd name="connsiteX1" fmla="*/ 36658 w 9136946"/>
                <a:gd name="connsiteY1" fmla="*/ 0 h 3497332"/>
                <a:gd name="connsiteX2" fmla="*/ 9125004 w 9136946"/>
                <a:gd name="connsiteY2" fmla="*/ 2517477 h 3497332"/>
                <a:gd name="connsiteX3" fmla="*/ 9135918 w 9136946"/>
                <a:gd name="connsiteY3" fmla="*/ 3492179 h 3497332"/>
                <a:gd name="connsiteX4" fmla="*/ 27905 w 9136946"/>
                <a:gd name="connsiteY4" fmla="*/ 3481669 h 3497332"/>
                <a:gd name="connsiteX0" fmla="*/ 27905 w 9137604"/>
                <a:gd name="connsiteY0" fmla="*/ 3481669 h 3497332"/>
                <a:gd name="connsiteX1" fmla="*/ 36658 w 9137604"/>
                <a:gd name="connsiteY1" fmla="*/ 0 h 3497332"/>
                <a:gd name="connsiteX2" fmla="*/ 9137604 w 9137604"/>
                <a:gd name="connsiteY2" fmla="*/ 2560226 h 3497332"/>
                <a:gd name="connsiteX3" fmla="*/ 9135918 w 9137604"/>
                <a:gd name="connsiteY3" fmla="*/ 3492179 h 3497332"/>
                <a:gd name="connsiteX4" fmla="*/ 27905 w 9137604"/>
                <a:gd name="connsiteY4" fmla="*/ 3481669 h 3497332"/>
                <a:gd name="connsiteX0" fmla="*/ 27905 w 9137604"/>
                <a:gd name="connsiteY0" fmla="*/ 3481669 h 3497332"/>
                <a:gd name="connsiteX1" fmla="*/ 36658 w 9137604"/>
                <a:gd name="connsiteY1" fmla="*/ 0 h 3497332"/>
                <a:gd name="connsiteX2" fmla="*/ 9137604 w 9137604"/>
                <a:gd name="connsiteY2" fmla="*/ 2525218 h 3497332"/>
                <a:gd name="connsiteX3" fmla="*/ 9135918 w 9137604"/>
                <a:gd name="connsiteY3" fmla="*/ 3492179 h 3497332"/>
                <a:gd name="connsiteX4" fmla="*/ 27905 w 9137604"/>
                <a:gd name="connsiteY4" fmla="*/ 3481669 h 3497332"/>
                <a:gd name="connsiteX0" fmla="*/ 27905 w 9143904"/>
                <a:gd name="connsiteY0" fmla="*/ 3481669 h 3497332"/>
                <a:gd name="connsiteX1" fmla="*/ 36658 w 9143904"/>
                <a:gd name="connsiteY1" fmla="*/ 0 h 3497332"/>
                <a:gd name="connsiteX2" fmla="*/ 9143904 w 9143904"/>
                <a:gd name="connsiteY2" fmla="*/ 2525218 h 3497332"/>
                <a:gd name="connsiteX3" fmla="*/ 9135918 w 9143904"/>
                <a:gd name="connsiteY3" fmla="*/ 3492179 h 3497332"/>
                <a:gd name="connsiteX4" fmla="*/ 27905 w 9143904"/>
                <a:gd name="connsiteY4" fmla="*/ 3481669 h 3497332"/>
                <a:gd name="connsiteX0" fmla="*/ 27905 w 9143904"/>
                <a:gd name="connsiteY0" fmla="*/ 3481669 h 3497332"/>
                <a:gd name="connsiteX1" fmla="*/ 36658 w 9143904"/>
                <a:gd name="connsiteY1" fmla="*/ 0 h 3497332"/>
                <a:gd name="connsiteX2" fmla="*/ 9143904 w 9143904"/>
                <a:gd name="connsiteY2" fmla="*/ 2525218 h 3497332"/>
                <a:gd name="connsiteX3" fmla="*/ 9135918 w 9143904"/>
                <a:gd name="connsiteY3" fmla="*/ 3492179 h 3497332"/>
                <a:gd name="connsiteX4" fmla="*/ 27905 w 9143904"/>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04" h="3497332">
                  <a:moveTo>
                    <a:pt x="27905" y="3481669"/>
                  </a:moveTo>
                  <a:cubicBezTo>
                    <a:pt x="30823" y="2321113"/>
                    <a:pt x="33740" y="1160556"/>
                    <a:pt x="36658" y="0"/>
                  </a:cubicBezTo>
                  <a:cubicBezTo>
                    <a:pt x="0" y="3497332"/>
                    <a:pt x="876235" y="2786240"/>
                    <a:pt x="9143904" y="2525218"/>
                  </a:cubicBezTo>
                  <a:cubicBezTo>
                    <a:pt x="9142876" y="2620141"/>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4" name="Forma livre 3"/>
            <p:cNvSpPr/>
            <p:nvPr userDrawn="1"/>
          </p:nvSpPr>
          <p:spPr>
            <a:xfrm>
              <a:off x="2050927" y="2139630"/>
              <a:ext cx="9219269"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532 w 9136946"/>
                <a:gd name="connsiteY2" fmla="*/ 2841600 h 3497332"/>
                <a:gd name="connsiteX3" fmla="*/ 9135918 w 9136946"/>
                <a:gd name="connsiteY3" fmla="*/ 3492179 h 3497332"/>
                <a:gd name="connsiteX4" fmla="*/ 27905 w 9136946"/>
                <a:gd name="connsiteY4" fmla="*/ 3481669 h 3497332"/>
                <a:gd name="connsiteX0" fmla="*/ 27905 w 9188132"/>
                <a:gd name="connsiteY0" fmla="*/ 3481669 h 3497332"/>
                <a:gd name="connsiteX1" fmla="*/ 36658 w 9188132"/>
                <a:gd name="connsiteY1" fmla="*/ 0 h 3497332"/>
                <a:gd name="connsiteX2" fmla="*/ 9188132 w 9188132"/>
                <a:gd name="connsiteY2" fmla="*/ 2816439 h 3497332"/>
                <a:gd name="connsiteX3" fmla="*/ 9135918 w 9188132"/>
                <a:gd name="connsiteY3" fmla="*/ 3492179 h 3497332"/>
                <a:gd name="connsiteX4" fmla="*/ 27905 w 91881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332" h="3497332">
                  <a:moveTo>
                    <a:pt x="27905" y="3481669"/>
                  </a:moveTo>
                  <a:cubicBezTo>
                    <a:pt x="30823" y="2321113"/>
                    <a:pt x="33740" y="1160556"/>
                    <a:pt x="36658" y="0"/>
                  </a:cubicBezTo>
                  <a:cubicBezTo>
                    <a:pt x="0" y="3497332"/>
                    <a:pt x="777507" y="3027574"/>
                    <a:pt x="9150332" y="2816440"/>
                  </a:cubicBezTo>
                  <a:cubicBezTo>
                    <a:pt x="9149304" y="2911363"/>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5" name="Forma livre 4"/>
            <p:cNvSpPr/>
            <p:nvPr userDrawn="1"/>
          </p:nvSpPr>
          <p:spPr>
            <a:xfrm>
              <a:off x="2051720" y="2132856"/>
              <a:ext cx="9205782"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36636 w 9136946"/>
                <a:gd name="connsiteY2" fmla="*/ 3141769 h 3497332"/>
                <a:gd name="connsiteX3" fmla="*/ 9135918 w 9136946"/>
                <a:gd name="connsiteY3" fmla="*/ 3492179 h 3497332"/>
                <a:gd name="connsiteX4" fmla="*/ 27905 w 9136946"/>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6946" h="3497332">
                  <a:moveTo>
                    <a:pt x="27905" y="3481669"/>
                  </a:moveTo>
                  <a:cubicBezTo>
                    <a:pt x="30823" y="2321113"/>
                    <a:pt x="33740" y="1160556"/>
                    <a:pt x="36658" y="0"/>
                  </a:cubicBezTo>
                  <a:cubicBezTo>
                    <a:pt x="0" y="3497332"/>
                    <a:pt x="341190" y="3102156"/>
                    <a:pt x="9136636" y="3141769"/>
                  </a:cubicBezTo>
                  <a:cubicBezTo>
                    <a:pt x="9135608" y="3236692"/>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grpSp>
      <p:sp>
        <p:nvSpPr>
          <p:cNvPr id="7" name="Título 1"/>
          <p:cNvSpPr txBox="1">
            <a:spLocks/>
          </p:cNvSpPr>
          <p:nvPr/>
        </p:nvSpPr>
        <p:spPr bwMode="auto">
          <a:xfrm>
            <a:off x="6300192" y="6040438"/>
            <a:ext cx="2019896" cy="708025"/>
          </a:xfrm>
          <a:prstGeom prst="rect">
            <a:avLst/>
          </a:prstGeom>
          <a:ln>
            <a:noFill/>
          </a:ln>
        </p:spPr>
        <p:txBody>
          <a:bodyPr anchor="ctr"/>
          <a:lstStyle/>
          <a:p>
            <a:pPr algn="r" fontAlgn="auto">
              <a:spcBef>
                <a:spcPts val="0"/>
              </a:spcBef>
              <a:spcAft>
                <a:spcPts val="0"/>
              </a:spcAft>
              <a:defRPr/>
            </a:pPr>
            <a:r>
              <a:rPr lang="pt-BR" sz="1600" b="1" dirty="0">
                <a:solidFill>
                  <a:schemeClr val="bg1"/>
                </a:solidFill>
                <a:effectLst>
                  <a:outerShdw blurRad="38100" dist="38100" dir="2700000" algn="tl">
                    <a:srgbClr val="000000">
                      <a:alpha val="43137"/>
                    </a:srgbClr>
                  </a:outerShdw>
                </a:effectLst>
                <a:latin typeface="+mn-lt"/>
                <a:cs typeface="+mn-cs"/>
              </a:rPr>
              <a:t>Ministério</a:t>
            </a:r>
          </a:p>
          <a:p>
            <a:pPr algn="r" fontAlgn="auto">
              <a:spcBef>
                <a:spcPts val="0"/>
              </a:spcBef>
              <a:spcAft>
                <a:spcPts val="0"/>
              </a:spcAft>
              <a:defRPr/>
            </a:pPr>
            <a:r>
              <a:rPr lang="pt-BR" sz="1600" b="1" dirty="0">
                <a:solidFill>
                  <a:schemeClr val="bg1"/>
                </a:solidFill>
                <a:effectLst>
                  <a:outerShdw blurRad="38100" dist="38100" dir="2700000" algn="tl">
                    <a:srgbClr val="000000">
                      <a:alpha val="43137"/>
                    </a:srgbClr>
                  </a:outerShdw>
                </a:effectLst>
                <a:latin typeface="+mn-lt"/>
                <a:cs typeface="+mn-cs"/>
              </a:rPr>
              <a:t>dos Transportes</a:t>
            </a:r>
            <a:endParaRPr lang="pt-BR" sz="16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8" name="Imagem 18" descr="Ministério dos Transportes.png"/>
          <p:cNvPicPr>
            <a:picLocks noChangeAspect="1" noChangeArrowheads="1"/>
          </p:cNvPicPr>
          <p:nvPr/>
        </p:nvPicPr>
        <p:blipFill>
          <a:blip r:embed="rId2" cstate="print"/>
          <a:srcRect r="67328"/>
          <a:stretch>
            <a:fillRect/>
          </a:stretch>
        </p:blipFill>
        <p:spPr bwMode="auto">
          <a:xfrm>
            <a:off x="8273661" y="6040438"/>
            <a:ext cx="781439" cy="720725"/>
          </a:xfrm>
          <a:prstGeom prst="rect">
            <a:avLst/>
          </a:prstGeom>
          <a:noFill/>
          <a:ln w="9525">
            <a:noFill/>
            <a:miter lim="800000"/>
            <a:headEnd/>
            <a:tailEnd/>
          </a:ln>
        </p:spPr>
      </p:pic>
      <p:pic>
        <p:nvPicPr>
          <p:cNvPr id="9" name="Imagem 20" descr="moz-screenshot-4.png"/>
          <p:cNvPicPr>
            <a:picLocks noChangeAspect="1"/>
          </p:cNvPicPr>
          <p:nvPr userDrawn="1"/>
        </p:nvPicPr>
        <p:blipFill>
          <a:blip r:embed="rId3" cstate="print"/>
          <a:srcRect l="5428" t="7401" r="4184" b="7745"/>
          <a:stretch>
            <a:fillRect/>
          </a:stretch>
        </p:blipFill>
        <p:spPr bwMode="auto">
          <a:xfrm>
            <a:off x="200025" y="6308725"/>
            <a:ext cx="1058863" cy="361950"/>
          </a:xfrm>
          <a:prstGeom prst="rect">
            <a:avLst/>
          </a:prstGeom>
          <a:noFill/>
          <a:ln w="9525">
            <a:noFill/>
            <a:miter lim="800000"/>
            <a:headEnd/>
            <a:tailEnd/>
          </a:ln>
        </p:spPr>
      </p:pic>
      <p:sp>
        <p:nvSpPr>
          <p:cNvPr id="10" name="Espaço Reservado para Data 1"/>
          <p:cNvSpPr>
            <a:spLocks noGrp="1"/>
          </p:cNvSpPr>
          <p:nvPr userDrawn="1">
            <p:ph type="dt" sz="half" idx="10"/>
          </p:nvPr>
        </p:nvSpPr>
        <p:spPr/>
        <p:txBody>
          <a:bodyPr/>
          <a:lstStyle>
            <a:lvl1pPr fontAlgn="auto">
              <a:spcBef>
                <a:spcPts val="0"/>
              </a:spcBef>
              <a:spcAft>
                <a:spcPts val="0"/>
              </a:spcAft>
              <a:defRPr>
                <a:latin typeface="+mn-lt"/>
                <a:cs typeface="+mn-cs"/>
              </a:defRPr>
            </a:lvl1pPr>
          </a:lstStyle>
          <a:p>
            <a:pPr>
              <a:defRPr/>
            </a:pPr>
            <a:fld id="{6FAF17D6-C9BF-48BA-8B05-95E2C8C192EC}" type="datetimeFigureOut">
              <a:rPr lang="pt-BR"/>
              <a:pPr>
                <a:defRPr/>
              </a:pPr>
              <a:t>07/05/2015</a:t>
            </a:fld>
            <a:endParaRPr lang="pt-BR"/>
          </a:p>
        </p:txBody>
      </p:sp>
      <p:sp>
        <p:nvSpPr>
          <p:cNvPr id="11" name="Espaço Reservado para Rodapé 2"/>
          <p:cNvSpPr>
            <a:spLocks noGrp="1"/>
          </p:cNvSpPr>
          <p:nvPr userDrawn="1">
            <p:ph type="ftr" sz="quarter" idx="11"/>
          </p:nvPr>
        </p:nvSpPr>
        <p:spPr/>
        <p:txBody>
          <a:bodyPr/>
          <a:lstStyle>
            <a:lvl1pPr fontAlgn="auto">
              <a:spcBef>
                <a:spcPts val="0"/>
              </a:spcBef>
              <a:spcAft>
                <a:spcPts val="0"/>
              </a:spcAft>
              <a:defRPr>
                <a:latin typeface="+mn-lt"/>
                <a:cs typeface="+mn-cs"/>
              </a:defRPr>
            </a:lvl1pPr>
          </a:lstStyle>
          <a:p>
            <a:pPr>
              <a:defRPr/>
            </a:pPr>
            <a:endParaRPr lang="pt-BR"/>
          </a:p>
        </p:txBody>
      </p:sp>
      <p:sp>
        <p:nvSpPr>
          <p:cNvPr id="12" name="Espaço Reservado para Número de Slide 3"/>
          <p:cNvSpPr>
            <a:spLocks noGrp="1"/>
          </p:cNvSpPr>
          <p:nvPr userDrawn="1">
            <p:ph type="sldNum" sz="quarter" idx="12"/>
          </p:nvPr>
        </p:nvSpPr>
        <p:spPr/>
        <p:txBody>
          <a:bodyPr/>
          <a:lstStyle>
            <a:lvl1pPr fontAlgn="auto">
              <a:spcBef>
                <a:spcPts val="0"/>
              </a:spcBef>
              <a:spcAft>
                <a:spcPts val="0"/>
              </a:spcAft>
              <a:defRPr>
                <a:latin typeface="+mn-lt"/>
                <a:cs typeface="+mn-cs"/>
              </a:defRPr>
            </a:lvl1pPr>
          </a:lstStyle>
          <a:p>
            <a:pPr>
              <a:defRPr/>
            </a:pPr>
            <a:fld id="{DA91006D-6161-454F-9B90-FDC4AA69FB1E}"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grpSp>
        <p:nvGrpSpPr>
          <p:cNvPr id="5" name="Grupo 19"/>
          <p:cNvGrpSpPr>
            <a:grpSpLocks/>
          </p:cNvGrpSpPr>
          <p:nvPr userDrawn="1"/>
        </p:nvGrpSpPr>
        <p:grpSpPr bwMode="auto">
          <a:xfrm>
            <a:off x="-41275" y="3213100"/>
            <a:ext cx="9223375" cy="3690938"/>
            <a:chOff x="2050927" y="2132856"/>
            <a:chExt cx="9219269" cy="3178606"/>
          </a:xfrm>
        </p:grpSpPr>
        <p:sp>
          <p:nvSpPr>
            <p:cNvPr id="6" name="Forma livre 5"/>
            <p:cNvSpPr/>
            <p:nvPr userDrawn="1"/>
          </p:nvSpPr>
          <p:spPr>
            <a:xfrm>
              <a:off x="2051057" y="2132856"/>
              <a:ext cx="9212793"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62804"/>
                <a:gd name="connsiteY0" fmla="*/ 3481669 h 3497332"/>
                <a:gd name="connsiteX1" fmla="*/ 36658 w 9162804"/>
                <a:gd name="connsiteY1" fmla="*/ 0 h 3497332"/>
                <a:gd name="connsiteX2" fmla="*/ 9162804 w 9162804"/>
                <a:gd name="connsiteY2" fmla="*/ 2517476 h 3497332"/>
                <a:gd name="connsiteX3" fmla="*/ 9135918 w 9162804"/>
                <a:gd name="connsiteY3" fmla="*/ 3492179 h 3497332"/>
                <a:gd name="connsiteX4" fmla="*/ 27905 w 9162804"/>
                <a:gd name="connsiteY4" fmla="*/ 3481669 h 3497332"/>
                <a:gd name="connsiteX0" fmla="*/ 27905 w 9136946"/>
                <a:gd name="connsiteY0" fmla="*/ 3481669 h 3497332"/>
                <a:gd name="connsiteX1" fmla="*/ 36658 w 9136946"/>
                <a:gd name="connsiteY1" fmla="*/ 0 h 3497332"/>
                <a:gd name="connsiteX2" fmla="*/ 9125004 w 9136946"/>
                <a:gd name="connsiteY2" fmla="*/ 2503473 h 3497332"/>
                <a:gd name="connsiteX3" fmla="*/ 9135918 w 9136946"/>
                <a:gd name="connsiteY3" fmla="*/ 3492179 h 3497332"/>
                <a:gd name="connsiteX4" fmla="*/ 27905 w 9136946"/>
                <a:gd name="connsiteY4" fmla="*/ 3481669 h 3497332"/>
                <a:gd name="connsiteX0" fmla="*/ 27905 w 9666810"/>
                <a:gd name="connsiteY0" fmla="*/ 3481669 h 3497332"/>
                <a:gd name="connsiteX1" fmla="*/ 36658 w 9666810"/>
                <a:gd name="connsiteY1" fmla="*/ 0 h 3497332"/>
                <a:gd name="connsiteX2" fmla="*/ 9666810 w 9666810"/>
                <a:gd name="connsiteY2" fmla="*/ 2503474 h 3497332"/>
                <a:gd name="connsiteX3" fmla="*/ 9135918 w 9666810"/>
                <a:gd name="connsiteY3" fmla="*/ 3492179 h 3497332"/>
                <a:gd name="connsiteX4" fmla="*/ 27905 w 9666810"/>
                <a:gd name="connsiteY4" fmla="*/ 3481669 h 3497332"/>
                <a:gd name="connsiteX0" fmla="*/ 27905 w 9136946"/>
                <a:gd name="connsiteY0" fmla="*/ 3481669 h 3497332"/>
                <a:gd name="connsiteX1" fmla="*/ 36658 w 9136946"/>
                <a:gd name="connsiteY1" fmla="*/ 0 h 3497332"/>
                <a:gd name="connsiteX2" fmla="*/ 9125004 w 9136946"/>
                <a:gd name="connsiteY2" fmla="*/ 2517477 h 3497332"/>
                <a:gd name="connsiteX3" fmla="*/ 9135918 w 9136946"/>
                <a:gd name="connsiteY3" fmla="*/ 3492179 h 3497332"/>
                <a:gd name="connsiteX4" fmla="*/ 27905 w 9136946"/>
                <a:gd name="connsiteY4" fmla="*/ 3481669 h 3497332"/>
                <a:gd name="connsiteX0" fmla="*/ 27905 w 9137604"/>
                <a:gd name="connsiteY0" fmla="*/ 3481669 h 3497332"/>
                <a:gd name="connsiteX1" fmla="*/ 36658 w 9137604"/>
                <a:gd name="connsiteY1" fmla="*/ 0 h 3497332"/>
                <a:gd name="connsiteX2" fmla="*/ 9137604 w 9137604"/>
                <a:gd name="connsiteY2" fmla="*/ 2560226 h 3497332"/>
                <a:gd name="connsiteX3" fmla="*/ 9135918 w 9137604"/>
                <a:gd name="connsiteY3" fmla="*/ 3492179 h 3497332"/>
                <a:gd name="connsiteX4" fmla="*/ 27905 w 9137604"/>
                <a:gd name="connsiteY4" fmla="*/ 3481669 h 3497332"/>
                <a:gd name="connsiteX0" fmla="*/ 27905 w 9137604"/>
                <a:gd name="connsiteY0" fmla="*/ 3481669 h 3497332"/>
                <a:gd name="connsiteX1" fmla="*/ 36658 w 9137604"/>
                <a:gd name="connsiteY1" fmla="*/ 0 h 3497332"/>
                <a:gd name="connsiteX2" fmla="*/ 9137604 w 9137604"/>
                <a:gd name="connsiteY2" fmla="*/ 2525218 h 3497332"/>
                <a:gd name="connsiteX3" fmla="*/ 9135918 w 9137604"/>
                <a:gd name="connsiteY3" fmla="*/ 3492179 h 3497332"/>
                <a:gd name="connsiteX4" fmla="*/ 27905 w 9137604"/>
                <a:gd name="connsiteY4" fmla="*/ 3481669 h 3497332"/>
                <a:gd name="connsiteX0" fmla="*/ 27905 w 9143904"/>
                <a:gd name="connsiteY0" fmla="*/ 3481669 h 3497332"/>
                <a:gd name="connsiteX1" fmla="*/ 36658 w 9143904"/>
                <a:gd name="connsiteY1" fmla="*/ 0 h 3497332"/>
                <a:gd name="connsiteX2" fmla="*/ 9143904 w 9143904"/>
                <a:gd name="connsiteY2" fmla="*/ 2525218 h 3497332"/>
                <a:gd name="connsiteX3" fmla="*/ 9135918 w 9143904"/>
                <a:gd name="connsiteY3" fmla="*/ 3492179 h 3497332"/>
                <a:gd name="connsiteX4" fmla="*/ 27905 w 9143904"/>
                <a:gd name="connsiteY4" fmla="*/ 3481669 h 3497332"/>
                <a:gd name="connsiteX0" fmla="*/ 27905 w 9143904"/>
                <a:gd name="connsiteY0" fmla="*/ 3481669 h 3497332"/>
                <a:gd name="connsiteX1" fmla="*/ 36658 w 9143904"/>
                <a:gd name="connsiteY1" fmla="*/ 0 h 3497332"/>
                <a:gd name="connsiteX2" fmla="*/ 9143904 w 9143904"/>
                <a:gd name="connsiteY2" fmla="*/ 2525218 h 3497332"/>
                <a:gd name="connsiteX3" fmla="*/ 9135918 w 9143904"/>
                <a:gd name="connsiteY3" fmla="*/ 3492179 h 3497332"/>
                <a:gd name="connsiteX4" fmla="*/ 27905 w 9143904"/>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04" h="3497332">
                  <a:moveTo>
                    <a:pt x="27905" y="3481669"/>
                  </a:moveTo>
                  <a:cubicBezTo>
                    <a:pt x="30823" y="2321113"/>
                    <a:pt x="33740" y="1160556"/>
                    <a:pt x="36658" y="0"/>
                  </a:cubicBezTo>
                  <a:cubicBezTo>
                    <a:pt x="0" y="3497332"/>
                    <a:pt x="876235" y="2786240"/>
                    <a:pt x="9143904" y="2525218"/>
                  </a:cubicBezTo>
                  <a:cubicBezTo>
                    <a:pt x="9142876" y="2620141"/>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 name="Forma livre 6"/>
            <p:cNvSpPr/>
            <p:nvPr userDrawn="1"/>
          </p:nvSpPr>
          <p:spPr>
            <a:xfrm>
              <a:off x="2050927" y="2139630"/>
              <a:ext cx="9219269"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532 w 9136946"/>
                <a:gd name="connsiteY2" fmla="*/ 2841600 h 3497332"/>
                <a:gd name="connsiteX3" fmla="*/ 9135918 w 9136946"/>
                <a:gd name="connsiteY3" fmla="*/ 3492179 h 3497332"/>
                <a:gd name="connsiteX4" fmla="*/ 27905 w 9136946"/>
                <a:gd name="connsiteY4" fmla="*/ 3481669 h 3497332"/>
                <a:gd name="connsiteX0" fmla="*/ 27905 w 9188132"/>
                <a:gd name="connsiteY0" fmla="*/ 3481669 h 3497332"/>
                <a:gd name="connsiteX1" fmla="*/ 36658 w 9188132"/>
                <a:gd name="connsiteY1" fmla="*/ 0 h 3497332"/>
                <a:gd name="connsiteX2" fmla="*/ 9188132 w 9188132"/>
                <a:gd name="connsiteY2" fmla="*/ 2816439 h 3497332"/>
                <a:gd name="connsiteX3" fmla="*/ 9135918 w 9188132"/>
                <a:gd name="connsiteY3" fmla="*/ 3492179 h 3497332"/>
                <a:gd name="connsiteX4" fmla="*/ 27905 w 91881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332" h="3497332">
                  <a:moveTo>
                    <a:pt x="27905" y="3481669"/>
                  </a:moveTo>
                  <a:cubicBezTo>
                    <a:pt x="30823" y="2321113"/>
                    <a:pt x="33740" y="1160556"/>
                    <a:pt x="36658" y="0"/>
                  </a:cubicBezTo>
                  <a:cubicBezTo>
                    <a:pt x="0" y="3497332"/>
                    <a:pt x="777507" y="3027574"/>
                    <a:pt x="9150332" y="2816440"/>
                  </a:cubicBezTo>
                  <a:cubicBezTo>
                    <a:pt x="9149304" y="2911363"/>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Forma livre 7"/>
            <p:cNvSpPr/>
            <p:nvPr userDrawn="1"/>
          </p:nvSpPr>
          <p:spPr>
            <a:xfrm>
              <a:off x="2051720" y="2132856"/>
              <a:ext cx="9205782"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36636 w 9136946"/>
                <a:gd name="connsiteY2" fmla="*/ 3141769 h 3497332"/>
                <a:gd name="connsiteX3" fmla="*/ 9135918 w 9136946"/>
                <a:gd name="connsiteY3" fmla="*/ 3492179 h 3497332"/>
                <a:gd name="connsiteX4" fmla="*/ 27905 w 9136946"/>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6946" h="3497332">
                  <a:moveTo>
                    <a:pt x="27905" y="3481669"/>
                  </a:moveTo>
                  <a:cubicBezTo>
                    <a:pt x="30823" y="2321113"/>
                    <a:pt x="33740" y="1160556"/>
                    <a:pt x="36658" y="0"/>
                  </a:cubicBezTo>
                  <a:cubicBezTo>
                    <a:pt x="0" y="3497332"/>
                    <a:pt x="341190" y="3102156"/>
                    <a:pt x="9136636" y="3141769"/>
                  </a:cubicBezTo>
                  <a:cubicBezTo>
                    <a:pt x="9135608" y="3236692"/>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grpSp>
      <p:pic>
        <p:nvPicPr>
          <p:cNvPr id="12" name="Imagem 20" descr="moz-screenshot-4.png"/>
          <p:cNvPicPr>
            <a:picLocks noChangeAspect="1"/>
          </p:cNvPicPr>
          <p:nvPr userDrawn="1"/>
        </p:nvPicPr>
        <p:blipFill>
          <a:blip r:embed="rId2" cstate="print"/>
          <a:srcRect l="5428" t="7401" r="4184" b="7745"/>
          <a:stretch>
            <a:fillRect/>
          </a:stretch>
        </p:blipFill>
        <p:spPr bwMode="auto">
          <a:xfrm>
            <a:off x="200025" y="6308725"/>
            <a:ext cx="1058863" cy="361950"/>
          </a:xfrm>
          <a:prstGeom prst="rect">
            <a:avLst/>
          </a:prstGeom>
          <a:noFill/>
          <a:ln w="9525">
            <a:noFill/>
            <a:miter lim="800000"/>
            <a:headEnd/>
            <a:tailEnd/>
          </a:ln>
        </p:spPr>
      </p:pic>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13" name="Espaço Reservado para Data 4"/>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fld id="{94D31ADD-3787-49B3-972A-E12DDE9B50CE}" type="datetimeFigureOut">
              <a:rPr lang="pt-BR"/>
              <a:pPr>
                <a:defRPr/>
              </a:pPr>
              <a:t>07/05/2015</a:t>
            </a:fld>
            <a:endParaRPr lang="pt-BR"/>
          </a:p>
        </p:txBody>
      </p:sp>
      <p:sp>
        <p:nvSpPr>
          <p:cNvPr id="14" name="Espaço Reservado para Rodapé 5"/>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pt-BR"/>
          </a:p>
        </p:txBody>
      </p:sp>
      <p:sp>
        <p:nvSpPr>
          <p:cNvPr id="15" name="Espaço Reservado para Número de Slide 6"/>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4CDFC705-5B0E-48D1-910D-207BDA58692B}" type="slidenum">
              <a:rPr lang="pt-BR"/>
              <a:pPr>
                <a:defRPr/>
              </a:pPr>
              <a:t>‹nº›</a:t>
            </a:fld>
            <a:endParaRPr lang="pt-BR"/>
          </a:p>
        </p:txBody>
      </p:sp>
      <p:sp>
        <p:nvSpPr>
          <p:cNvPr id="16" name="Título 1"/>
          <p:cNvSpPr txBox="1">
            <a:spLocks/>
          </p:cNvSpPr>
          <p:nvPr userDrawn="1"/>
        </p:nvSpPr>
        <p:spPr bwMode="auto">
          <a:xfrm>
            <a:off x="6300192" y="6040438"/>
            <a:ext cx="2019896" cy="708025"/>
          </a:xfrm>
          <a:prstGeom prst="rect">
            <a:avLst/>
          </a:prstGeom>
          <a:ln>
            <a:noFill/>
          </a:ln>
        </p:spPr>
        <p:txBody>
          <a:bodyPr anchor="ctr"/>
          <a:lstStyle/>
          <a:p>
            <a:pPr algn="r" fontAlgn="auto">
              <a:spcBef>
                <a:spcPts val="0"/>
              </a:spcBef>
              <a:spcAft>
                <a:spcPts val="0"/>
              </a:spcAft>
              <a:defRPr/>
            </a:pPr>
            <a:r>
              <a:rPr lang="pt-BR" sz="1600" b="1" dirty="0">
                <a:solidFill>
                  <a:schemeClr val="bg1"/>
                </a:solidFill>
                <a:effectLst>
                  <a:outerShdw blurRad="38100" dist="38100" dir="2700000" algn="tl">
                    <a:srgbClr val="000000">
                      <a:alpha val="43137"/>
                    </a:srgbClr>
                  </a:outerShdw>
                </a:effectLst>
                <a:latin typeface="+mn-lt"/>
                <a:cs typeface="+mn-cs"/>
              </a:rPr>
              <a:t>Ministério</a:t>
            </a:r>
          </a:p>
          <a:p>
            <a:pPr algn="r" fontAlgn="auto">
              <a:spcBef>
                <a:spcPts val="0"/>
              </a:spcBef>
              <a:spcAft>
                <a:spcPts val="0"/>
              </a:spcAft>
              <a:defRPr/>
            </a:pPr>
            <a:r>
              <a:rPr lang="pt-BR" sz="1600" b="1" dirty="0">
                <a:solidFill>
                  <a:schemeClr val="bg1"/>
                </a:solidFill>
                <a:effectLst>
                  <a:outerShdw blurRad="38100" dist="38100" dir="2700000" algn="tl">
                    <a:srgbClr val="000000">
                      <a:alpha val="43137"/>
                    </a:srgbClr>
                  </a:outerShdw>
                </a:effectLst>
                <a:latin typeface="+mn-lt"/>
                <a:cs typeface="+mn-cs"/>
              </a:rPr>
              <a:t>dos Transportes</a:t>
            </a:r>
            <a:endParaRPr lang="pt-BR" sz="16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17" name="Imagem 18" descr="Ministério dos Transportes.png"/>
          <p:cNvPicPr>
            <a:picLocks noChangeAspect="1" noChangeArrowheads="1"/>
          </p:cNvPicPr>
          <p:nvPr userDrawn="1"/>
        </p:nvPicPr>
        <p:blipFill>
          <a:blip r:embed="rId3" cstate="print"/>
          <a:srcRect r="67328"/>
          <a:stretch>
            <a:fillRect/>
          </a:stretch>
        </p:blipFill>
        <p:spPr bwMode="auto">
          <a:xfrm>
            <a:off x="8273661" y="6040438"/>
            <a:ext cx="781439" cy="720725"/>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5" name="Grupo 19"/>
          <p:cNvGrpSpPr>
            <a:grpSpLocks/>
          </p:cNvGrpSpPr>
          <p:nvPr userDrawn="1"/>
        </p:nvGrpSpPr>
        <p:grpSpPr bwMode="auto">
          <a:xfrm>
            <a:off x="-41275" y="3213100"/>
            <a:ext cx="9223375" cy="3690938"/>
            <a:chOff x="2050927" y="2132856"/>
            <a:chExt cx="9219269" cy="3178606"/>
          </a:xfrm>
        </p:grpSpPr>
        <p:sp>
          <p:nvSpPr>
            <p:cNvPr id="6" name="Forma livre 5"/>
            <p:cNvSpPr/>
            <p:nvPr userDrawn="1"/>
          </p:nvSpPr>
          <p:spPr>
            <a:xfrm>
              <a:off x="2051057" y="2132856"/>
              <a:ext cx="9212793"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62804"/>
                <a:gd name="connsiteY0" fmla="*/ 3481669 h 3497332"/>
                <a:gd name="connsiteX1" fmla="*/ 36658 w 9162804"/>
                <a:gd name="connsiteY1" fmla="*/ 0 h 3497332"/>
                <a:gd name="connsiteX2" fmla="*/ 9162804 w 9162804"/>
                <a:gd name="connsiteY2" fmla="*/ 2517476 h 3497332"/>
                <a:gd name="connsiteX3" fmla="*/ 9135918 w 9162804"/>
                <a:gd name="connsiteY3" fmla="*/ 3492179 h 3497332"/>
                <a:gd name="connsiteX4" fmla="*/ 27905 w 9162804"/>
                <a:gd name="connsiteY4" fmla="*/ 3481669 h 3497332"/>
                <a:gd name="connsiteX0" fmla="*/ 27905 w 9136946"/>
                <a:gd name="connsiteY0" fmla="*/ 3481669 h 3497332"/>
                <a:gd name="connsiteX1" fmla="*/ 36658 w 9136946"/>
                <a:gd name="connsiteY1" fmla="*/ 0 h 3497332"/>
                <a:gd name="connsiteX2" fmla="*/ 9125004 w 9136946"/>
                <a:gd name="connsiteY2" fmla="*/ 2503473 h 3497332"/>
                <a:gd name="connsiteX3" fmla="*/ 9135918 w 9136946"/>
                <a:gd name="connsiteY3" fmla="*/ 3492179 h 3497332"/>
                <a:gd name="connsiteX4" fmla="*/ 27905 w 9136946"/>
                <a:gd name="connsiteY4" fmla="*/ 3481669 h 3497332"/>
                <a:gd name="connsiteX0" fmla="*/ 27905 w 9666810"/>
                <a:gd name="connsiteY0" fmla="*/ 3481669 h 3497332"/>
                <a:gd name="connsiteX1" fmla="*/ 36658 w 9666810"/>
                <a:gd name="connsiteY1" fmla="*/ 0 h 3497332"/>
                <a:gd name="connsiteX2" fmla="*/ 9666810 w 9666810"/>
                <a:gd name="connsiteY2" fmla="*/ 2503474 h 3497332"/>
                <a:gd name="connsiteX3" fmla="*/ 9135918 w 9666810"/>
                <a:gd name="connsiteY3" fmla="*/ 3492179 h 3497332"/>
                <a:gd name="connsiteX4" fmla="*/ 27905 w 9666810"/>
                <a:gd name="connsiteY4" fmla="*/ 3481669 h 3497332"/>
                <a:gd name="connsiteX0" fmla="*/ 27905 w 9136946"/>
                <a:gd name="connsiteY0" fmla="*/ 3481669 h 3497332"/>
                <a:gd name="connsiteX1" fmla="*/ 36658 w 9136946"/>
                <a:gd name="connsiteY1" fmla="*/ 0 h 3497332"/>
                <a:gd name="connsiteX2" fmla="*/ 9125004 w 9136946"/>
                <a:gd name="connsiteY2" fmla="*/ 2517477 h 3497332"/>
                <a:gd name="connsiteX3" fmla="*/ 9135918 w 9136946"/>
                <a:gd name="connsiteY3" fmla="*/ 3492179 h 3497332"/>
                <a:gd name="connsiteX4" fmla="*/ 27905 w 9136946"/>
                <a:gd name="connsiteY4" fmla="*/ 3481669 h 3497332"/>
                <a:gd name="connsiteX0" fmla="*/ 27905 w 9137604"/>
                <a:gd name="connsiteY0" fmla="*/ 3481669 h 3497332"/>
                <a:gd name="connsiteX1" fmla="*/ 36658 w 9137604"/>
                <a:gd name="connsiteY1" fmla="*/ 0 h 3497332"/>
                <a:gd name="connsiteX2" fmla="*/ 9137604 w 9137604"/>
                <a:gd name="connsiteY2" fmla="*/ 2560226 h 3497332"/>
                <a:gd name="connsiteX3" fmla="*/ 9135918 w 9137604"/>
                <a:gd name="connsiteY3" fmla="*/ 3492179 h 3497332"/>
                <a:gd name="connsiteX4" fmla="*/ 27905 w 9137604"/>
                <a:gd name="connsiteY4" fmla="*/ 3481669 h 3497332"/>
                <a:gd name="connsiteX0" fmla="*/ 27905 w 9137604"/>
                <a:gd name="connsiteY0" fmla="*/ 3481669 h 3497332"/>
                <a:gd name="connsiteX1" fmla="*/ 36658 w 9137604"/>
                <a:gd name="connsiteY1" fmla="*/ 0 h 3497332"/>
                <a:gd name="connsiteX2" fmla="*/ 9137604 w 9137604"/>
                <a:gd name="connsiteY2" fmla="*/ 2525218 h 3497332"/>
                <a:gd name="connsiteX3" fmla="*/ 9135918 w 9137604"/>
                <a:gd name="connsiteY3" fmla="*/ 3492179 h 3497332"/>
                <a:gd name="connsiteX4" fmla="*/ 27905 w 9137604"/>
                <a:gd name="connsiteY4" fmla="*/ 3481669 h 3497332"/>
                <a:gd name="connsiteX0" fmla="*/ 27905 w 9143904"/>
                <a:gd name="connsiteY0" fmla="*/ 3481669 h 3497332"/>
                <a:gd name="connsiteX1" fmla="*/ 36658 w 9143904"/>
                <a:gd name="connsiteY1" fmla="*/ 0 h 3497332"/>
                <a:gd name="connsiteX2" fmla="*/ 9143904 w 9143904"/>
                <a:gd name="connsiteY2" fmla="*/ 2525218 h 3497332"/>
                <a:gd name="connsiteX3" fmla="*/ 9135918 w 9143904"/>
                <a:gd name="connsiteY3" fmla="*/ 3492179 h 3497332"/>
                <a:gd name="connsiteX4" fmla="*/ 27905 w 9143904"/>
                <a:gd name="connsiteY4" fmla="*/ 3481669 h 3497332"/>
                <a:gd name="connsiteX0" fmla="*/ 27905 w 9143904"/>
                <a:gd name="connsiteY0" fmla="*/ 3481669 h 3497332"/>
                <a:gd name="connsiteX1" fmla="*/ 36658 w 9143904"/>
                <a:gd name="connsiteY1" fmla="*/ 0 h 3497332"/>
                <a:gd name="connsiteX2" fmla="*/ 9143904 w 9143904"/>
                <a:gd name="connsiteY2" fmla="*/ 2525218 h 3497332"/>
                <a:gd name="connsiteX3" fmla="*/ 9135918 w 9143904"/>
                <a:gd name="connsiteY3" fmla="*/ 3492179 h 3497332"/>
                <a:gd name="connsiteX4" fmla="*/ 27905 w 9143904"/>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04" h="3497332">
                  <a:moveTo>
                    <a:pt x="27905" y="3481669"/>
                  </a:moveTo>
                  <a:cubicBezTo>
                    <a:pt x="30823" y="2321113"/>
                    <a:pt x="33740" y="1160556"/>
                    <a:pt x="36658" y="0"/>
                  </a:cubicBezTo>
                  <a:cubicBezTo>
                    <a:pt x="0" y="3497332"/>
                    <a:pt x="876235" y="2786240"/>
                    <a:pt x="9143904" y="2525218"/>
                  </a:cubicBezTo>
                  <a:cubicBezTo>
                    <a:pt x="9142876" y="2620141"/>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 name="Forma livre 6"/>
            <p:cNvSpPr/>
            <p:nvPr userDrawn="1"/>
          </p:nvSpPr>
          <p:spPr>
            <a:xfrm>
              <a:off x="2050927" y="2139630"/>
              <a:ext cx="9219269"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532 w 9136946"/>
                <a:gd name="connsiteY2" fmla="*/ 2841600 h 3497332"/>
                <a:gd name="connsiteX3" fmla="*/ 9135918 w 9136946"/>
                <a:gd name="connsiteY3" fmla="*/ 3492179 h 3497332"/>
                <a:gd name="connsiteX4" fmla="*/ 27905 w 9136946"/>
                <a:gd name="connsiteY4" fmla="*/ 3481669 h 3497332"/>
                <a:gd name="connsiteX0" fmla="*/ 27905 w 9188132"/>
                <a:gd name="connsiteY0" fmla="*/ 3481669 h 3497332"/>
                <a:gd name="connsiteX1" fmla="*/ 36658 w 9188132"/>
                <a:gd name="connsiteY1" fmla="*/ 0 h 3497332"/>
                <a:gd name="connsiteX2" fmla="*/ 9188132 w 9188132"/>
                <a:gd name="connsiteY2" fmla="*/ 2816439 h 3497332"/>
                <a:gd name="connsiteX3" fmla="*/ 9135918 w 9188132"/>
                <a:gd name="connsiteY3" fmla="*/ 3492179 h 3497332"/>
                <a:gd name="connsiteX4" fmla="*/ 27905 w 91881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332" h="3497332">
                  <a:moveTo>
                    <a:pt x="27905" y="3481669"/>
                  </a:moveTo>
                  <a:cubicBezTo>
                    <a:pt x="30823" y="2321113"/>
                    <a:pt x="33740" y="1160556"/>
                    <a:pt x="36658" y="0"/>
                  </a:cubicBezTo>
                  <a:cubicBezTo>
                    <a:pt x="0" y="3497332"/>
                    <a:pt x="777507" y="3027574"/>
                    <a:pt x="9150332" y="2816440"/>
                  </a:cubicBezTo>
                  <a:cubicBezTo>
                    <a:pt x="9149304" y="2911363"/>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Forma livre 7"/>
            <p:cNvSpPr/>
            <p:nvPr userDrawn="1"/>
          </p:nvSpPr>
          <p:spPr>
            <a:xfrm>
              <a:off x="2051720" y="2132856"/>
              <a:ext cx="9205782"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36636 w 9136946"/>
                <a:gd name="connsiteY2" fmla="*/ 3141769 h 3497332"/>
                <a:gd name="connsiteX3" fmla="*/ 9135918 w 9136946"/>
                <a:gd name="connsiteY3" fmla="*/ 3492179 h 3497332"/>
                <a:gd name="connsiteX4" fmla="*/ 27905 w 9136946"/>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6946" h="3497332">
                  <a:moveTo>
                    <a:pt x="27905" y="3481669"/>
                  </a:moveTo>
                  <a:cubicBezTo>
                    <a:pt x="30823" y="2321113"/>
                    <a:pt x="33740" y="1160556"/>
                    <a:pt x="36658" y="0"/>
                  </a:cubicBezTo>
                  <a:cubicBezTo>
                    <a:pt x="0" y="3497332"/>
                    <a:pt x="341190" y="3102156"/>
                    <a:pt x="9136636" y="3141769"/>
                  </a:cubicBezTo>
                  <a:cubicBezTo>
                    <a:pt x="9135608" y="3236692"/>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grpSp>
      <p:pic>
        <p:nvPicPr>
          <p:cNvPr id="12" name="Imagem 20" descr="moz-screenshot-4.png"/>
          <p:cNvPicPr>
            <a:picLocks noChangeAspect="1"/>
          </p:cNvPicPr>
          <p:nvPr userDrawn="1"/>
        </p:nvPicPr>
        <p:blipFill>
          <a:blip r:embed="rId2" cstate="print"/>
          <a:srcRect l="5428" t="7401" r="4184" b="7745"/>
          <a:stretch>
            <a:fillRect/>
          </a:stretch>
        </p:blipFill>
        <p:spPr bwMode="auto">
          <a:xfrm>
            <a:off x="200025" y="6308725"/>
            <a:ext cx="1058863" cy="361950"/>
          </a:xfrm>
          <a:prstGeom prst="rect">
            <a:avLst/>
          </a:prstGeom>
          <a:noFill/>
          <a:ln w="9525">
            <a:noFill/>
            <a:miter lim="800000"/>
            <a:headEnd/>
            <a:tailEnd/>
          </a:ln>
        </p:spPr>
      </p:pic>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13" name="Espaço Reservado para Data 4"/>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fld id="{541AE1DA-ED29-4D4A-BDCB-AE09F8C607E6}" type="datetimeFigureOut">
              <a:rPr lang="pt-BR"/>
              <a:pPr>
                <a:defRPr/>
              </a:pPr>
              <a:t>07/05/2015</a:t>
            </a:fld>
            <a:endParaRPr lang="pt-BR"/>
          </a:p>
        </p:txBody>
      </p:sp>
      <p:sp>
        <p:nvSpPr>
          <p:cNvPr id="14" name="Espaço Reservado para Rodapé 5"/>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pt-BR"/>
          </a:p>
        </p:txBody>
      </p:sp>
      <p:sp>
        <p:nvSpPr>
          <p:cNvPr id="15" name="Espaço Reservado para Número de Slide 6"/>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8DC95877-1194-42D2-B3CF-3DB83C390703}" type="slidenum">
              <a:rPr lang="pt-BR"/>
              <a:pPr>
                <a:defRPr/>
              </a:pPr>
              <a:t>‹nº›</a:t>
            </a:fld>
            <a:endParaRPr lang="pt-BR"/>
          </a:p>
        </p:txBody>
      </p:sp>
      <p:sp>
        <p:nvSpPr>
          <p:cNvPr id="16" name="Título 1"/>
          <p:cNvSpPr txBox="1">
            <a:spLocks/>
          </p:cNvSpPr>
          <p:nvPr userDrawn="1"/>
        </p:nvSpPr>
        <p:spPr bwMode="auto">
          <a:xfrm>
            <a:off x="6300192" y="6040438"/>
            <a:ext cx="2019896" cy="708025"/>
          </a:xfrm>
          <a:prstGeom prst="rect">
            <a:avLst/>
          </a:prstGeom>
          <a:ln>
            <a:noFill/>
          </a:ln>
        </p:spPr>
        <p:txBody>
          <a:bodyPr anchor="ctr"/>
          <a:lstStyle/>
          <a:p>
            <a:pPr algn="r" fontAlgn="auto">
              <a:spcBef>
                <a:spcPts val="0"/>
              </a:spcBef>
              <a:spcAft>
                <a:spcPts val="0"/>
              </a:spcAft>
              <a:defRPr/>
            </a:pPr>
            <a:r>
              <a:rPr lang="pt-BR" sz="1600" b="1" dirty="0">
                <a:solidFill>
                  <a:schemeClr val="bg1"/>
                </a:solidFill>
                <a:effectLst>
                  <a:outerShdw blurRad="38100" dist="38100" dir="2700000" algn="tl">
                    <a:srgbClr val="000000">
                      <a:alpha val="43137"/>
                    </a:srgbClr>
                  </a:outerShdw>
                </a:effectLst>
                <a:latin typeface="+mn-lt"/>
                <a:cs typeface="+mn-cs"/>
              </a:rPr>
              <a:t>Ministério</a:t>
            </a:r>
          </a:p>
          <a:p>
            <a:pPr algn="r" fontAlgn="auto">
              <a:spcBef>
                <a:spcPts val="0"/>
              </a:spcBef>
              <a:spcAft>
                <a:spcPts val="0"/>
              </a:spcAft>
              <a:defRPr/>
            </a:pPr>
            <a:r>
              <a:rPr lang="pt-BR" sz="1600" b="1" dirty="0">
                <a:solidFill>
                  <a:schemeClr val="bg1"/>
                </a:solidFill>
                <a:effectLst>
                  <a:outerShdw blurRad="38100" dist="38100" dir="2700000" algn="tl">
                    <a:srgbClr val="000000">
                      <a:alpha val="43137"/>
                    </a:srgbClr>
                  </a:outerShdw>
                </a:effectLst>
                <a:latin typeface="+mn-lt"/>
                <a:cs typeface="+mn-cs"/>
              </a:rPr>
              <a:t>dos Transportes</a:t>
            </a:r>
            <a:endParaRPr lang="pt-BR" sz="16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17" name="Imagem 18" descr="Ministério dos Transportes.png"/>
          <p:cNvPicPr>
            <a:picLocks noChangeAspect="1" noChangeArrowheads="1"/>
          </p:cNvPicPr>
          <p:nvPr userDrawn="1"/>
        </p:nvPicPr>
        <p:blipFill>
          <a:blip r:embed="rId3" cstate="print"/>
          <a:srcRect r="67328"/>
          <a:stretch>
            <a:fillRect/>
          </a:stretch>
        </p:blipFill>
        <p:spPr bwMode="auto">
          <a:xfrm>
            <a:off x="8273661" y="6040438"/>
            <a:ext cx="781439" cy="720725"/>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grpSp>
        <p:nvGrpSpPr>
          <p:cNvPr id="4" name="Grupo 19"/>
          <p:cNvGrpSpPr>
            <a:grpSpLocks/>
          </p:cNvGrpSpPr>
          <p:nvPr userDrawn="1"/>
        </p:nvGrpSpPr>
        <p:grpSpPr bwMode="auto">
          <a:xfrm>
            <a:off x="-41275" y="3213100"/>
            <a:ext cx="9223375" cy="3690938"/>
            <a:chOff x="2050927" y="2132856"/>
            <a:chExt cx="9219269" cy="3178606"/>
          </a:xfrm>
        </p:grpSpPr>
        <p:sp>
          <p:nvSpPr>
            <p:cNvPr id="5" name="Forma livre 4"/>
            <p:cNvSpPr/>
            <p:nvPr userDrawn="1"/>
          </p:nvSpPr>
          <p:spPr>
            <a:xfrm>
              <a:off x="2051057" y="2132856"/>
              <a:ext cx="9212793"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62804"/>
                <a:gd name="connsiteY0" fmla="*/ 3481669 h 3497332"/>
                <a:gd name="connsiteX1" fmla="*/ 36658 w 9162804"/>
                <a:gd name="connsiteY1" fmla="*/ 0 h 3497332"/>
                <a:gd name="connsiteX2" fmla="*/ 9162804 w 9162804"/>
                <a:gd name="connsiteY2" fmla="*/ 2517476 h 3497332"/>
                <a:gd name="connsiteX3" fmla="*/ 9135918 w 9162804"/>
                <a:gd name="connsiteY3" fmla="*/ 3492179 h 3497332"/>
                <a:gd name="connsiteX4" fmla="*/ 27905 w 9162804"/>
                <a:gd name="connsiteY4" fmla="*/ 3481669 h 3497332"/>
                <a:gd name="connsiteX0" fmla="*/ 27905 w 9136946"/>
                <a:gd name="connsiteY0" fmla="*/ 3481669 h 3497332"/>
                <a:gd name="connsiteX1" fmla="*/ 36658 w 9136946"/>
                <a:gd name="connsiteY1" fmla="*/ 0 h 3497332"/>
                <a:gd name="connsiteX2" fmla="*/ 9125004 w 9136946"/>
                <a:gd name="connsiteY2" fmla="*/ 2503473 h 3497332"/>
                <a:gd name="connsiteX3" fmla="*/ 9135918 w 9136946"/>
                <a:gd name="connsiteY3" fmla="*/ 3492179 h 3497332"/>
                <a:gd name="connsiteX4" fmla="*/ 27905 w 9136946"/>
                <a:gd name="connsiteY4" fmla="*/ 3481669 h 3497332"/>
                <a:gd name="connsiteX0" fmla="*/ 27905 w 9666810"/>
                <a:gd name="connsiteY0" fmla="*/ 3481669 h 3497332"/>
                <a:gd name="connsiteX1" fmla="*/ 36658 w 9666810"/>
                <a:gd name="connsiteY1" fmla="*/ 0 h 3497332"/>
                <a:gd name="connsiteX2" fmla="*/ 9666810 w 9666810"/>
                <a:gd name="connsiteY2" fmla="*/ 2503474 h 3497332"/>
                <a:gd name="connsiteX3" fmla="*/ 9135918 w 9666810"/>
                <a:gd name="connsiteY3" fmla="*/ 3492179 h 3497332"/>
                <a:gd name="connsiteX4" fmla="*/ 27905 w 9666810"/>
                <a:gd name="connsiteY4" fmla="*/ 3481669 h 3497332"/>
                <a:gd name="connsiteX0" fmla="*/ 27905 w 9136946"/>
                <a:gd name="connsiteY0" fmla="*/ 3481669 h 3497332"/>
                <a:gd name="connsiteX1" fmla="*/ 36658 w 9136946"/>
                <a:gd name="connsiteY1" fmla="*/ 0 h 3497332"/>
                <a:gd name="connsiteX2" fmla="*/ 9125004 w 9136946"/>
                <a:gd name="connsiteY2" fmla="*/ 2517477 h 3497332"/>
                <a:gd name="connsiteX3" fmla="*/ 9135918 w 9136946"/>
                <a:gd name="connsiteY3" fmla="*/ 3492179 h 3497332"/>
                <a:gd name="connsiteX4" fmla="*/ 27905 w 9136946"/>
                <a:gd name="connsiteY4" fmla="*/ 3481669 h 3497332"/>
                <a:gd name="connsiteX0" fmla="*/ 27905 w 9137604"/>
                <a:gd name="connsiteY0" fmla="*/ 3481669 h 3497332"/>
                <a:gd name="connsiteX1" fmla="*/ 36658 w 9137604"/>
                <a:gd name="connsiteY1" fmla="*/ 0 h 3497332"/>
                <a:gd name="connsiteX2" fmla="*/ 9137604 w 9137604"/>
                <a:gd name="connsiteY2" fmla="*/ 2560226 h 3497332"/>
                <a:gd name="connsiteX3" fmla="*/ 9135918 w 9137604"/>
                <a:gd name="connsiteY3" fmla="*/ 3492179 h 3497332"/>
                <a:gd name="connsiteX4" fmla="*/ 27905 w 9137604"/>
                <a:gd name="connsiteY4" fmla="*/ 3481669 h 3497332"/>
                <a:gd name="connsiteX0" fmla="*/ 27905 w 9137604"/>
                <a:gd name="connsiteY0" fmla="*/ 3481669 h 3497332"/>
                <a:gd name="connsiteX1" fmla="*/ 36658 w 9137604"/>
                <a:gd name="connsiteY1" fmla="*/ 0 h 3497332"/>
                <a:gd name="connsiteX2" fmla="*/ 9137604 w 9137604"/>
                <a:gd name="connsiteY2" fmla="*/ 2525218 h 3497332"/>
                <a:gd name="connsiteX3" fmla="*/ 9135918 w 9137604"/>
                <a:gd name="connsiteY3" fmla="*/ 3492179 h 3497332"/>
                <a:gd name="connsiteX4" fmla="*/ 27905 w 9137604"/>
                <a:gd name="connsiteY4" fmla="*/ 3481669 h 3497332"/>
                <a:gd name="connsiteX0" fmla="*/ 27905 w 9143904"/>
                <a:gd name="connsiteY0" fmla="*/ 3481669 h 3497332"/>
                <a:gd name="connsiteX1" fmla="*/ 36658 w 9143904"/>
                <a:gd name="connsiteY1" fmla="*/ 0 h 3497332"/>
                <a:gd name="connsiteX2" fmla="*/ 9143904 w 9143904"/>
                <a:gd name="connsiteY2" fmla="*/ 2525218 h 3497332"/>
                <a:gd name="connsiteX3" fmla="*/ 9135918 w 9143904"/>
                <a:gd name="connsiteY3" fmla="*/ 3492179 h 3497332"/>
                <a:gd name="connsiteX4" fmla="*/ 27905 w 9143904"/>
                <a:gd name="connsiteY4" fmla="*/ 3481669 h 3497332"/>
                <a:gd name="connsiteX0" fmla="*/ 27905 w 9143904"/>
                <a:gd name="connsiteY0" fmla="*/ 3481669 h 3497332"/>
                <a:gd name="connsiteX1" fmla="*/ 36658 w 9143904"/>
                <a:gd name="connsiteY1" fmla="*/ 0 h 3497332"/>
                <a:gd name="connsiteX2" fmla="*/ 9143904 w 9143904"/>
                <a:gd name="connsiteY2" fmla="*/ 2525218 h 3497332"/>
                <a:gd name="connsiteX3" fmla="*/ 9135918 w 9143904"/>
                <a:gd name="connsiteY3" fmla="*/ 3492179 h 3497332"/>
                <a:gd name="connsiteX4" fmla="*/ 27905 w 9143904"/>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04" h="3497332">
                  <a:moveTo>
                    <a:pt x="27905" y="3481669"/>
                  </a:moveTo>
                  <a:cubicBezTo>
                    <a:pt x="30823" y="2321113"/>
                    <a:pt x="33740" y="1160556"/>
                    <a:pt x="36658" y="0"/>
                  </a:cubicBezTo>
                  <a:cubicBezTo>
                    <a:pt x="0" y="3497332"/>
                    <a:pt x="876235" y="2786240"/>
                    <a:pt x="9143904" y="2525218"/>
                  </a:cubicBezTo>
                  <a:cubicBezTo>
                    <a:pt x="9142876" y="2620141"/>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Forma livre 5"/>
            <p:cNvSpPr/>
            <p:nvPr userDrawn="1"/>
          </p:nvSpPr>
          <p:spPr>
            <a:xfrm>
              <a:off x="2050927" y="2139630"/>
              <a:ext cx="9219269"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532 w 9136946"/>
                <a:gd name="connsiteY2" fmla="*/ 2841600 h 3497332"/>
                <a:gd name="connsiteX3" fmla="*/ 9135918 w 9136946"/>
                <a:gd name="connsiteY3" fmla="*/ 3492179 h 3497332"/>
                <a:gd name="connsiteX4" fmla="*/ 27905 w 9136946"/>
                <a:gd name="connsiteY4" fmla="*/ 3481669 h 3497332"/>
                <a:gd name="connsiteX0" fmla="*/ 27905 w 9188132"/>
                <a:gd name="connsiteY0" fmla="*/ 3481669 h 3497332"/>
                <a:gd name="connsiteX1" fmla="*/ 36658 w 9188132"/>
                <a:gd name="connsiteY1" fmla="*/ 0 h 3497332"/>
                <a:gd name="connsiteX2" fmla="*/ 9188132 w 9188132"/>
                <a:gd name="connsiteY2" fmla="*/ 2816439 h 3497332"/>
                <a:gd name="connsiteX3" fmla="*/ 9135918 w 9188132"/>
                <a:gd name="connsiteY3" fmla="*/ 3492179 h 3497332"/>
                <a:gd name="connsiteX4" fmla="*/ 27905 w 91881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332" h="3497332">
                  <a:moveTo>
                    <a:pt x="27905" y="3481669"/>
                  </a:moveTo>
                  <a:cubicBezTo>
                    <a:pt x="30823" y="2321113"/>
                    <a:pt x="33740" y="1160556"/>
                    <a:pt x="36658" y="0"/>
                  </a:cubicBezTo>
                  <a:cubicBezTo>
                    <a:pt x="0" y="3497332"/>
                    <a:pt x="777507" y="3027574"/>
                    <a:pt x="9150332" y="2816440"/>
                  </a:cubicBezTo>
                  <a:cubicBezTo>
                    <a:pt x="9149304" y="2911363"/>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 name="Forma livre 6"/>
            <p:cNvSpPr/>
            <p:nvPr userDrawn="1"/>
          </p:nvSpPr>
          <p:spPr>
            <a:xfrm>
              <a:off x="2051720" y="2132856"/>
              <a:ext cx="9205782"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36636 w 9136946"/>
                <a:gd name="connsiteY2" fmla="*/ 3141769 h 3497332"/>
                <a:gd name="connsiteX3" fmla="*/ 9135918 w 9136946"/>
                <a:gd name="connsiteY3" fmla="*/ 3492179 h 3497332"/>
                <a:gd name="connsiteX4" fmla="*/ 27905 w 9136946"/>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6946" h="3497332">
                  <a:moveTo>
                    <a:pt x="27905" y="3481669"/>
                  </a:moveTo>
                  <a:cubicBezTo>
                    <a:pt x="30823" y="2321113"/>
                    <a:pt x="33740" y="1160556"/>
                    <a:pt x="36658" y="0"/>
                  </a:cubicBezTo>
                  <a:cubicBezTo>
                    <a:pt x="0" y="3497332"/>
                    <a:pt x="341190" y="3102156"/>
                    <a:pt x="9136636" y="3141769"/>
                  </a:cubicBezTo>
                  <a:cubicBezTo>
                    <a:pt x="9135608" y="3236692"/>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grpSp>
      <p:pic>
        <p:nvPicPr>
          <p:cNvPr id="11" name="Imagem 20" descr="moz-screenshot-4.png"/>
          <p:cNvPicPr>
            <a:picLocks noChangeAspect="1"/>
          </p:cNvPicPr>
          <p:nvPr userDrawn="1"/>
        </p:nvPicPr>
        <p:blipFill>
          <a:blip r:embed="rId2" cstate="print"/>
          <a:srcRect l="5428" t="7401" r="4184" b="7745"/>
          <a:stretch>
            <a:fillRect/>
          </a:stretch>
        </p:blipFill>
        <p:spPr bwMode="auto">
          <a:xfrm>
            <a:off x="200025" y="6308725"/>
            <a:ext cx="1058863" cy="361950"/>
          </a:xfrm>
          <a:prstGeom prst="rect">
            <a:avLst/>
          </a:prstGeom>
          <a:noFill/>
          <a:ln w="9525">
            <a:noFill/>
            <a:miter lim="800000"/>
            <a:headEnd/>
            <a:tailEnd/>
          </a:ln>
        </p:spPr>
      </p:pic>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2" name="Espaço Reservado para Data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fld id="{6B35F281-A16E-4CDE-8387-2C9F0765B7C4}" type="datetimeFigureOut">
              <a:rPr lang="pt-BR"/>
              <a:pPr>
                <a:defRPr/>
              </a:pPr>
              <a:t>07/05/2015</a:t>
            </a:fld>
            <a:endParaRPr lang="pt-BR"/>
          </a:p>
        </p:txBody>
      </p:sp>
      <p:sp>
        <p:nvSpPr>
          <p:cNvPr id="13" name="Espaço Reservado para Rodapé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pt-BR"/>
          </a:p>
        </p:txBody>
      </p:sp>
      <p:sp>
        <p:nvSpPr>
          <p:cNvPr id="14" name="Espaço Reservado para Número de Slide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63311B11-9AD0-441F-BF84-B447AE83DF31}" type="slidenum">
              <a:rPr lang="pt-BR"/>
              <a:pPr>
                <a:defRPr/>
              </a:pPr>
              <a:t>‹nº›</a:t>
            </a:fld>
            <a:endParaRPr lang="pt-BR"/>
          </a:p>
        </p:txBody>
      </p:sp>
      <p:sp>
        <p:nvSpPr>
          <p:cNvPr id="15" name="Título 1"/>
          <p:cNvSpPr txBox="1">
            <a:spLocks/>
          </p:cNvSpPr>
          <p:nvPr userDrawn="1"/>
        </p:nvSpPr>
        <p:spPr bwMode="auto">
          <a:xfrm>
            <a:off x="6300192" y="6040438"/>
            <a:ext cx="2019896" cy="708025"/>
          </a:xfrm>
          <a:prstGeom prst="rect">
            <a:avLst/>
          </a:prstGeom>
          <a:ln>
            <a:noFill/>
          </a:ln>
        </p:spPr>
        <p:txBody>
          <a:bodyPr anchor="ctr"/>
          <a:lstStyle/>
          <a:p>
            <a:pPr algn="r" fontAlgn="auto">
              <a:spcBef>
                <a:spcPts val="0"/>
              </a:spcBef>
              <a:spcAft>
                <a:spcPts val="0"/>
              </a:spcAft>
              <a:defRPr/>
            </a:pPr>
            <a:r>
              <a:rPr lang="pt-BR" sz="1600" b="1" dirty="0">
                <a:solidFill>
                  <a:schemeClr val="bg1"/>
                </a:solidFill>
                <a:effectLst>
                  <a:outerShdw blurRad="38100" dist="38100" dir="2700000" algn="tl">
                    <a:srgbClr val="000000">
                      <a:alpha val="43137"/>
                    </a:srgbClr>
                  </a:outerShdw>
                </a:effectLst>
                <a:latin typeface="+mn-lt"/>
                <a:cs typeface="+mn-cs"/>
              </a:rPr>
              <a:t>Ministério</a:t>
            </a:r>
          </a:p>
          <a:p>
            <a:pPr algn="r" fontAlgn="auto">
              <a:spcBef>
                <a:spcPts val="0"/>
              </a:spcBef>
              <a:spcAft>
                <a:spcPts val="0"/>
              </a:spcAft>
              <a:defRPr/>
            </a:pPr>
            <a:r>
              <a:rPr lang="pt-BR" sz="1600" b="1" dirty="0">
                <a:solidFill>
                  <a:schemeClr val="bg1"/>
                </a:solidFill>
                <a:effectLst>
                  <a:outerShdw blurRad="38100" dist="38100" dir="2700000" algn="tl">
                    <a:srgbClr val="000000">
                      <a:alpha val="43137"/>
                    </a:srgbClr>
                  </a:outerShdw>
                </a:effectLst>
                <a:latin typeface="+mn-lt"/>
                <a:cs typeface="+mn-cs"/>
              </a:rPr>
              <a:t>dos Transportes</a:t>
            </a:r>
            <a:endParaRPr lang="pt-BR" sz="16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16" name="Imagem 18" descr="Ministério dos Transportes.png"/>
          <p:cNvPicPr>
            <a:picLocks noChangeAspect="1" noChangeArrowheads="1"/>
          </p:cNvPicPr>
          <p:nvPr userDrawn="1"/>
        </p:nvPicPr>
        <p:blipFill>
          <a:blip r:embed="rId3" cstate="print"/>
          <a:srcRect r="67328"/>
          <a:stretch>
            <a:fillRect/>
          </a:stretch>
        </p:blipFill>
        <p:spPr bwMode="auto">
          <a:xfrm>
            <a:off x="8273661" y="6040438"/>
            <a:ext cx="781439" cy="720725"/>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grpSp>
        <p:nvGrpSpPr>
          <p:cNvPr id="4" name="Grupo 19"/>
          <p:cNvGrpSpPr>
            <a:grpSpLocks/>
          </p:cNvGrpSpPr>
          <p:nvPr userDrawn="1"/>
        </p:nvGrpSpPr>
        <p:grpSpPr bwMode="auto">
          <a:xfrm>
            <a:off x="-41275" y="3213100"/>
            <a:ext cx="9223375" cy="3690938"/>
            <a:chOff x="2050927" y="2132856"/>
            <a:chExt cx="9219269" cy="3178606"/>
          </a:xfrm>
        </p:grpSpPr>
        <p:sp>
          <p:nvSpPr>
            <p:cNvPr id="5" name="Forma livre 4"/>
            <p:cNvSpPr/>
            <p:nvPr userDrawn="1"/>
          </p:nvSpPr>
          <p:spPr>
            <a:xfrm>
              <a:off x="2051057" y="2132856"/>
              <a:ext cx="9212793"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404 w 9136946"/>
                <a:gd name="connsiteY2" fmla="*/ 2531479 h 3497332"/>
                <a:gd name="connsiteX3" fmla="*/ 9135918 w 9136946"/>
                <a:gd name="connsiteY3" fmla="*/ 3492179 h 3497332"/>
                <a:gd name="connsiteX4" fmla="*/ 27905 w 9136946"/>
                <a:gd name="connsiteY4" fmla="*/ 3481669 h 3497332"/>
                <a:gd name="connsiteX0" fmla="*/ 27905 w 9162804"/>
                <a:gd name="connsiteY0" fmla="*/ 3481669 h 3497332"/>
                <a:gd name="connsiteX1" fmla="*/ 36658 w 9162804"/>
                <a:gd name="connsiteY1" fmla="*/ 0 h 3497332"/>
                <a:gd name="connsiteX2" fmla="*/ 9162804 w 9162804"/>
                <a:gd name="connsiteY2" fmla="*/ 2517476 h 3497332"/>
                <a:gd name="connsiteX3" fmla="*/ 9135918 w 9162804"/>
                <a:gd name="connsiteY3" fmla="*/ 3492179 h 3497332"/>
                <a:gd name="connsiteX4" fmla="*/ 27905 w 9162804"/>
                <a:gd name="connsiteY4" fmla="*/ 3481669 h 3497332"/>
                <a:gd name="connsiteX0" fmla="*/ 27905 w 9136946"/>
                <a:gd name="connsiteY0" fmla="*/ 3481669 h 3497332"/>
                <a:gd name="connsiteX1" fmla="*/ 36658 w 9136946"/>
                <a:gd name="connsiteY1" fmla="*/ 0 h 3497332"/>
                <a:gd name="connsiteX2" fmla="*/ 9125004 w 9136946"/>
                <a:gd name="connsiteY2" fmla="*/ 2503473 h 3497332"/>
                <a:gd name="connsiteX3" fmla="*/ 9135918 w 9136946"/>
                <a:gd name="connsiteY3" fmla="*/ 3492179 h 3497332"/>
                <a:gd name="connsiteX4" fmla="*/ 27905 w 9136946"/>
                <a:gd name="connsiteY4" fmla="*/ 3481669 h 3497332"/>
                <a:gd name="connsiteX0" fmla="*/ 27905 w 9666810"/>
                <a:gd name="connsiteY0" fmla="*/ 3481669 h 3497332"/>
                <a:gd name="connsiteX1" fmla="*/ 36658 w 9666810"/>
                <a:gd name="connsiteY1" fmla="*/ 0 h 3497332"/>
                <a:gd name="connsiteX2" fmla="*/ 9666810 w 9666810"/>
                <a:gd name="connsiteY2" fmla="*/ 2503474 h 3497332"/>
                <a:gd name="connsiteX3" fmla="*/ 9135918 w 9666810"/>
                <a:gd name="connsiteY3" fmla="*/ 3492179 h 3497332"/>
                <a:gd name="connsiteX4" fmla="*/ 27905 w 9666810"/>
                <a:gd name="connsiteY4" fmla="*/ 3481669 h 3497332"/>
                <a:gd name="connsiteX0" fmla="*/ 27905 w 9136946"/>
                <a:gd name="connsiteY0" fmla="*/ 3481669 h 3497332"/>
                <a:gd name="connsiteX1" fmla="*/ 36658 w 9136946"/>
                <a:gd name="connsiteY1" fmla="*/ 0 h 3497332"/>
                <a:gd name="connsiteX2" fmla="*/ 9125004 w 9136946"/>
                <a:gd name="connsiteY2" fmla="*/ 2517477 h 3497332"/>
                <a:gd name="connsiteX3" fmla="*/ 9135918 w 9136946"/>
                <a:gd name="connsiteY3" fmla="*/ 3492179 h 3497332"/>
                <a:gd name="connsiteX4" fmla="*/ 27905 w 9136946"/>
                <a:gd name="connsiteY4" fmla="*/ 3481669 h 3497332"/>
                <a:gd name="connsiteX0" fmla="*/ 27905 w 9137604"/>
                <a:gd name="connsiteY0" fmla="*/ 3481669 h 3497332"/>
                <a:gd name="connsiteX1" fmla="*/ 36658 w 9137604"/>
                <a:gd name="connsiteY1" fmla="*/ 0 h 3497332"/>
                <a:gd name="connsiteX2" fmla="*/ 9137604 w 9137604"/>
                <a:gd name="connsiteY2" fmla="*/ 2560226 h 3497332"/>
                <a:gd name="connsiteX3" fmla="*/ 9135918 w 9137604"/>
                <a:gd name="connsiteY3" fmla="*/ 3492179 h 3497332"/>
                <a:gd name="connsiteX4" fmla="*/ 27905 w 9137604"/>
                <a:gd name="connsiteY4" fmla="*/ 3481669 h 3497332"/>
                <a:gd name="connsiteX0" fmla="*/ 27905 w 9137604"/>
                <a:gd name="connsiteY0" fmla="*/ 3481669 h 3497332"/>
                <a:gd name="connsiteX1" fmla="*/ 36658 w 9137604"/>
                <a:gd name="connsiteY1" fmla="*/ 0 h 3497332"/>
                <a:gd name="connsiteX2" fmla="*/ 9137604 w 9137604"/>
                <a:gd name="connsiteY2" fmla="*/ 2525218 h 3497332"/>
                <a:gd name="connsiteX3" fmla="*/ 9135918 w 9137604"/>
                <a:gd name="connsiteY3" fmla="*/ 3492179 h 3497332"/>
                <a:gd name="connsiteX4" fmla="*/ 27905 w 9137604"/>
                <a:gd name="connsiteY4" fmla="*/ 3481669 h 3497332"/>
                <a:gd name="connsiteX0" fmla="*/ 27905 w 9143904"/>
                <a:gd name="connsiteY0" fmla="*/ 3481669 h 3497332"/>
                <a:gd name="connsiteX1" fmla="*/ 36658 w 9143904"/>
                <a:gd name="connsiteY1" fmla="*/ 0 h 3497332"/>
                <a:gd name="connsiteX2" fmla="*/ 9143904 w 9143904"/>
                <a:gd name="connsiteY2" fmla="*/ 2525218 h 3497332"/>
                <a:gd name="connsiteX3" fmla="*/ 9135918 w 9143904"/>
                <a:gd name="connsiteY3" fmla="*/ 3492179 h 3497332"/>
                <a:gd name="connsiteX4" fmla="*/ 27905 w 9143904"/>
                <a:gd name="connsiteY4" fmla="*/ 3481669 h 3497332"/>
                <a:gd name="connsiteX0" fmla="*/ 27905 w 9143904"/>
                <a:gd name="connsiteY0" fmla="*/ 3481669 h 3497332"/>
                <a:gd name="connsiteX1" fmla="*/ 36658 w 9143904"/>
                <a:gd name="connsiteY1" fmla="*/ 0 h 3497332"/>
                <a:gd name="connsiteX2" fmla="*/ 9143904 w 9143904"/>
                <a:gd name="connsiteY2" fmla="*/ 2525218 h 3497332"/>
                <a:gd name="connsiteX3" fmla="*/ 9135918 w 9143904"/>
                <a:gd name="connsiteY3" fmla="*/ 3492179 h 3497332"/>
                <a:gd name="connsiteX4" fmla="*/ 27905 w 9143904"/>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04" h="3497332">
                  <a:moveTo>
                    <a:pt x="27905" y="3481669"/>
                  </a:moveTo>
                  <a:cubicBezTo>
                    <a:pt x="30823" y="2321113"/>
                    <a:pt x="33740" y="1160556"/>
                    <a:pt x="36658" y="0"/>
                  </a:cubicBezTo>
                  <a:cubicBezTo>
                    <a:pt x="0" y="3497332"/>
                    <a:pt x="876235" y="2786240"/>
                    <a:pt x="9143904" y="2525218"/>
                  </a:cubicBezTo>
                  <a:cubicBezTo>
                    <a:pt x="9142876" y="2620141"/>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Forma livre 5"/>
            <p:cNvSpPr/>
            <p:nvPr userDrawn="1"/>
          </p:nvSpPr>
          <p:spPr>
            <a:xfrm>
              <a:off x="2050927" y="2139630"/>
              <a:ext cx="9219269"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12532 w 9136946"/>
                <a:gd name="connsiteY2" fmla="*/ 2841600 h 3497332"/>
                <a:gd name="connsiteX3" fmla="*/ 9135918 w 9136946"/>
                <a:gd name="connsiteY3" fmla="*/ 3492179 h 3497332"/>
                <a:gd name="connsiteX4" fmla="*/ 27905 w 9136946"/>
                <a:gd name="connsiteY4" fmla="*/ 3481669 h 3497332"/>
                <a:gd name="connsiteX0" fmla="*/ 27905 w 9188132"/>
                <a:gd name="connsiteY0" fmla="*/ 3481669 h 3497332"/>
                <a:gd name="connsiteX1" fmla="*/ 36658 w 9188132"/>
                <a:gd name="connsiteY1" fmla="*/ 0 h 3497332"/>
                <a:gd name="connsiteX2" fmla="*/ 9188132 w 9188132"/>
                <a:gd name="connsiteY2" fmla="*/ 2816439 h 3497332"/>
                <a:gd name="connsiteX3" fmla="*/ 9135918 w 9188132"/>
                <a:gd name="connsiteY3" fmla="*/ 3492179 h 3497332"/>
                <a:gd name="connsiteX4" fmla="*/ 27905 w 91881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 name="connsiteX0" fmla="*/ 27905 w 9150332"/>
                <a:gd name="connsiteY0" fmla="*/ 3481669 h 3497332"/>
                <a:gd name="connsiteX1" fmla="*/ 36658 w 9150332"/>
                <a:gd name="connsiteY1" fmla="*/ 0 h 3497332"/>
                <a:gd name="connsiteX2" fmla="*/ 9150332 w 9150332"/>
                <a:gd name="connsiteY2" fmla="*/ 2816440 h 3497332"/>
                <a:gd name="connsiteX3" fmla="*/ 9135918 w 9150332"/>
                <a:gd name="connsiteY3" fmla="*/ 3492179 h 3497332"/>
                <a:gd name="connsiteX4" fmla="*/ 27905 w 9150332"/>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332" h="3497332">
                  <a:moveTo>
                    <a:pt x="27905" y="3481669"/>
                  </a:moveTo>
                  <a:cubicBezTo>
                    <a:pt x="30823" y="2321113"/>
                    <a:pt x="33740" y="1160556"/>
                    <a:pt x="36658" y="0"/>
                  </a:cubicBezTo>
                  <a:cubicBezTo>
                    <a:pt x="0" y="3497332"/>
                    <a:pt x="777507" y="3027574"/>
                    <a:pt x="9150332" y="2816440"/>
                  </a:cubicBezTo>
                  <a:cubicBezTo>
                    <a:pt x="9149304" y="2911363"/>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 name="Forma livre 6"/>
            <p:cNvSpPr/>
            <p:nvPr userDrawn="1"/>
          </p:nvSpPr>
          <p:spPr>
            <a:xfrm>
              <a:off x="2051720" y="2132856"/>
              <a:ext cx="9205782" cy="3171832"/>
            </a:xfrm>
            <a:custGeom>
              <a:avLst/>
              <a:gdLst>
                <a:gd name="connsiteX0" fmla="*/ 0 w 9154510"/>
                <a:gd name="connsiteY0" fmla="*/ 1450427 h 1460938"/>
                <a:gd name="connsiteX1" fmla="*/ 0 w 9154510"/>
                <a:gd name="connsiteY1" fmla="*/ 0 h 1460938"/>
                <a:gd name="connsiteX2" fmla="*/ 9154510 w 9154510"/>
                <a:gd name="connsiteY2" fmla="*/ 0 h 1460938"/>
                <a:gd name="connsiteX3" fmla="*/ 9154510 w 9154510"/>
                <a:gd name="connsiteY3" fmla="*/ 1460938 h 1460938"/>
                <a:gd name="connsiteX4" fmla="*/ 0 w 9154510"/>
                <a:gd name="connsiteY4" fmla="*/ 1450427 h 1460938"/>
                <a:gd name="connsiteX0" fmla="*/ 0 w 9154510"/>
                <a:gd name="connsiteY0" fmla="*/ 1450427 h 1460938"/>
                <a:gd name="connsiteX1" fmla="*/ 0 w 9154510"/>
                <a:gd name="connsiteY1" fmla="*/ 0 h 1460938"/>
                <a:gd name="connsiteX2" fmla="*/ 483476 w 9154510"/>
                <a:gd name="connsiteY2" fmla="*/ 10510 h 1460938"/>
                <a:gd name="connsiteX3" fmla="*/ 9154510 w 9154510"/>
                <a:gd name="connsiteY3" fmla="*/ 0 h 1460938"/>
                <a:gd name="connsiteX4" fmla="*/ 9154510 w 9154510"/>
                <a:gd name="connsiteY4" fmla="*/ 1460938 h 1460938"/>
                <a:gd name="connsiteX5" fmla="*/ 0 w 9154510"/>
                <a:gd name="connsiteY5" fmla="*/ 1450427 h 1460938"/>
                <a:gd name="connsiteX0" fmla="*/ 0 w 9154510"/>
                <a:gd name="connsiteY0" fmla="*/ 1450427 h 1460938"/>
                <a:gd name="connsiteX1" fmla="*/ 0 w 9154510"/>
                <a:gd name="connsiteY1" fmla="*/ 0 h 1460938"/>
                <a:gd name="connsiteX2" fmla="*/ 483476 w 9154510"/>
                <a:gd name="connsiteY2" fmla="*/ 10510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483476 w 9154510"/>
                <a:gd name="connsiteY2" fmla="*/ 10510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4666593 w 9154510"/>
                <a:gd name="connsiteY3" fmla="*/ 0 h 1460938"/>
                <a:gd name="connsiteX4" fmla="*/ 7861738 w 9154510"/>
                <a:gd name="connsiteY4" fmla="*/ 10510 h 1460938"/>
                <a:gd name="connsiteX5" fmla="*/ 9154510 w 9154510"/>
                <a:gd name="connsiteY5" fmla="*/ 0 h 1460938"/>
                <a:gd name="connsiteX6" fmla="*/ 9154510 w 9154510"/>
                <a:gd name="connsiteY6" fmla="*/ 1460938 h 1460938"/>
                <a:gd name="connsiteX7" fmla="*/ 0 w 9154510"/>
                <a:gd name="connsiteY7"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7861738 w 9154510"/>
                <a:gd name="connsiteY3" fmla="*/ 10510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104404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0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286366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450427 h 1460938"/>
                <a:gd name="connsiteX1" fmla="*/ 0 w 9154510"/>
                <a:gd name="connsiteY1" fmla="*/ 0 h 1460938"/>
                <a:gd name="connsiteX2" fmla="*/ 3142350 w 9154510"/>
                <a:gd name="connsiteY2" fmla="*/ 680468 h 1460938"/>
                <a:gd name="connsiteX3" fmla="*/ 6742750 w 9154510"/>
                <a:gd name="connsiteY3" fmla="*/ 32396 h 1460938"/>
                <a:gd name="connsiteX4" fmla="*/ 9154510 w 9154510"/>
                <a:gd name="connsiteY4" fmla="*/ 680468 h 1460938"/>
                <a:gd name="connsiteX5" fmla="*/ 9154510 w 9154510"/>
                <a:gd name="connsiteY5" fmla="*/ 1460938 h 1460938"/>
                <a:gd name="connsiteX6" fmla="*/ 0 w 9154510"/>
                <a:gd name="connsiteY6" fmla="*/ 1450427 h 1460938"/>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808794 h 1589264"/>
                <a:gd name="connsiteX5" fmla="*/ 9154510 w 9154510"/>
                <a:gd name="connsiteY5" fmla="*/ 1589264 h 1589264"/>
                <a:gd name="connsiteX6" fmla="*/ 0 w 9154510"/>
                <a:gd name="connsiteY6"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674275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142350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72652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1918214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3646406 w 9154510"/>
                <a:gd name="connsiteY2" fmla="*/ 80879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649047 w 9154510"/>
                <a:gd name="connsiteY2" fmla="*/ 802328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1578753 h 1589264"/>
                <a:gd name="connsiteX1" fmla="*/ 0 w 9154510"/>
                <a:gd name="connsiteY1" fmla="*/ 128326 h 1589264"/>
                <a:gd name="connsiteX2" fmla="*/ 4433672 w 9154510"/>
                <a:gd name="connsiteY2" fmla="*/ 873374 h 1589264"/>
                <a:gd name="connsiteX3" fmla="*/ 9154510 w 9154510"/>
                <a:gd name="connsiteY3" fmla="*/ 160722 h 1589264"/>
                <a:gd name="connsiteX4" fmla="*/ 9154510 w 9154510"/>
                <a:gd name="connsiteY4" fmla="*/ 1589264 h 1589264"/>
                <a:gd name="connsiteX5" fmla="*/ 0 w 9154510"/>
                <a:gd name="connsiteY5" fmla="*/ 1578753 h 1589264"/>
                <a:gd name="connsiteX0" fmla="*/ 0 w 9154510"/>
                <a:gd name="connsiteY0" fmla="*/ 3612621 h 3623132"/>
                <a:gd name="connsiteX1" fmla="*/ 18993 w 9154510"/>
                <a:gd name="connsiteY1" fmla="*/ 128326 h 3623132"/>
                <a:gd name="connsiteX2" fmla="*/ 4433672 w 9154510"/>
                <a:gd name="connsiteY2" fmla="*/ 2907242 h 3623132"/>
                <a:gd name="connsiteX3" fmla="*/ 9154510 w 9154510"/>
                <a:gd name="connsiteY3" fmla="*/ 2194590 h 3623132"/>
                <a:gd name="connsiteX4" fmla="*/ 9154510 w 9154510"/>
                <a:gd name="connsiteY4" fmla="*/ 3623132 h 3623132"/>
                <a:gd name="connsiteX5" fmla="*/ 0 w 9154510"/>
                <a:gd name="connsiteY5" fmla="*/ 3612621 h 3623132"/>
                <a:gd name="connsiteX0" fmla="*/ 0 w 9154510"/>
                <a:gd name="connsiteY0" fmla="*/ 3720634 h 3731145"/>
                <a:gd name="connsiteX1" fmla="*/ 18993 w 9154510"/>
                <a:gd name="connsiteY1" fmla="*/ 236339 h 3731145"/>
                <a:gd name="connsiteX2" fmla="*/ 9154510 w 9154510"/>
                <a:gd name="connsiteY2" fmla="*/ 2302603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0 w 9154510"/>
                <a:gd name="connsiteY0" fmla="*/ 3720634 h 3731145"/>
                <a:gd name="connsiteX1" fmla="*/ 18993 w 9154510"/>
                <a:gd name="connsiteY1" fmla="*/ 236339 h 3731145"/>
                <a:gd name="connsiteX2" fmla="*/ 9135517 w 9154510"/>
                <a:gd name="connsiteY2" fmla="*/ 3412242 h 3731145"/>
                <a:gd name="connsiteX3" fmla="*/ 9154510 w 9154510"/>
                <a:gd name="connsiteY3" fmla="*/ 3731145 h 3731145"/>
                <a:gd name="connsiteX4" fmla="*/ 0 w 9154510"/>
                <a:gd name="connsiteY4" fmla="*/ 3720634 h 3731145"/>
                <a:gd name="connsiteX0" fmla="*/ 17665 w 9172175"/>
                <a:gd name="connsiteY0" fmla="*/ 3484295 h 3497332"/>
                <a:gd name="connsiteX1" fmla="*/ 36658 w 9172175"/>
                <a:gd name="connsiteY1" fmla="*/ 0 h 3497332"/>
                <a:gd name="connsiteX2" fmla="*/ 9153182 w 9172175"/>
                <a:gd name="connsiteY2" fmla="*/ 3175903 h 3497332"/>
                <a:gd name="connsiteX3" fmla="*/ 9172175 w 9172175"/>
                <a:gd name="connsiteY3" fmla="*/ 3494806 h 3497332"/>
                <a:gd name="connsiteX4" fmla="*/ 17665 w 9172175"/>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33555 w 9153182"/>
                <a:gd name="connsiteY3" fmla="*/ 3463298 h 3497332"/>
                <a:gd name="connsiteX4" fmla="*/ 17665 w 9153182"/>
                <a:gd name="connsiteY4" fmla="*/ 3484295 h 3497332"/>
                <a:gd name="connsiteX0" fmla="*/ 17665 w 9153182"/>
                <a:gd name="connsiteY0" fmla="*/ 3484295 h 3497332"/>
                <a:gd name="connsiteX1" fmla="*/ 36658 w 9153182"/>
                <a:gd name="connsiteY1" fmla="*/ 0 h 3497332"/>
                <a:gd name="connsiteX2" fmla="*/ 9153182 w 9153182"/>
                <a:gd name="connsiteY2" fmla="*/ 3175903 h 3497332"/>
                <a:gd name="connsiteX3" fmla="*/ 9150099 w 9153182"/>
                <a:gd name="connsiteY3" fmla="*/ 3460673 h 3497332"/>
                <a:gd name="connsiteX4" fmla="*/ 17665 w 9153182"/>
                <a:gd name="connsiteY4" fmla="*/ 3484295 h 3497332"/>
                <a:gd name="connsiteX0" fmla="*/ 17665 w 9153490"/>
                <a:gd name="connsiteY0" fmla="*/ 3484295 h 3497332"/>
                <a:gd name="connsiteX1" fmla="*/ 36658 w 9153490"/>
                <a:gd name="connsiteY1" fmla="*/ 0 h 3497332"/>
                <a:gd name="connsiteX2" fmla="*/ 9153182 w 9153490"/>
                <a:gd name="connsiteY2" fmla="*/ 3175903 h 3497332"/>
                <a:gd name="connsiteX3" fmla="*/ 9152462 w 9153490"/>
                <a:gd name="connsiteY3" fmla="*/ 3473801 h 3497332"/>
                <a:gd name="connsiteX4" fmla="*/ 17665 w 9153490"/>
                <a:gd name="connsiteY4" fmla="*/ 3484295 h 3497332"/>
                <a:gd name="connsiteX0" fmla="*/ 17665 w 9153491"/>
                <a:gd name="connsiteY0" fmla="*/ 3484295 h 3497332"/>
                <a:gd name="connsiteX1" fmla="*/ 36658 w 9153491"/>
                <a:gd name="connsiteY1" fmla="*/ 0 h 3497332"/>
                <a:gd name="connsiteX2" fmla="*/ 9153182 w 9153491"/>
                <a:gd name="connsiteY2" fmla="*/ 3175903 h 3497332"/>
                <a:gd name="connsiteX3" fmla="*/ 9152463 w 9153491"/>
                <a:gd name="connsiteY3" fmla="*/ 3484303 h 3497332"/>
                <a:gd name="connsiteX4" fmla="*/ 17665 w 9153491"/>
                <a:gd name="connsiteY4" fmla="*/ 3484295 h 3497332"/>
                <a:gd name="connsiteX0" fmla="*/ 0 w 9135826"/>
                <a:gd name="connsiteY0" fmla="*/ 3486920 h 3497332"/>
                <a:gd name="connsiteX1" fmla="*/ 40264 w 9135826"/>
                <a:gd name="connsiteY1" fmla="*/ 0 h 3497332"/>
                <a:gd name="connsiteX2" fmla="*/ 9135517 w 9135826"/>
                <a:gd name="connsiteY2" fmla="*/ 3178528 h 3497332"/>
                <a:gd name="connsiteX3" fmla="*/ 9134798 w 9135826"/>
                <a:gd name="connsiteY3" fmla="*/ 3486928 h 3497332"/>
                <a:gd name="connsiteX4" fmla="*/ 0 w 9135826"/>
                <a:gd name="connsiteY4" fmla="*/ 3486920 h 3497332"/>
                <a:gd name="connsiteX0" fmla="*/ 8211 w 9144037"/>
                <a:gd name="connsiteY0" fmla="*/ 3489546 h 3497332"/>
                <a:gd name="connsiteX1" fmla="*/ 36658 w 9144037"/>
                <a:gd name="connsiteY1" fmla="*/ 0 h 3497332"/>
                <a:gd name="connsiteX2" fmla="*/ 9143728 w 9144037"/>
                <a:gd name="connsiteY2" fmla="*/ 3181154 h 3497332"/>
                <a:gd name="connsiteX3" fmla="*/ 9143009 w 9144037"/>
                <a:gd name="connsiteY3" fmla="*/ 3489554 h 3497332"/>
                <a:gd name="connsiteX4" fmla="*/ 8211 w 9144037"/>
                <a:gd name="connsiteY4" fmla="*/ 3489546 h 3497332"/>
                <a:gd name="connsiteX0" fmla="*/ 0 w 9135826"/>
                <a:gd name="connsiteY0" fmla="*/ 3489546 h 3497332"/>
                <a:gd name="connsiteX1" fmla="*/ 37901 w 9135826"/>
                <a:gd name="connsiteY1" fmla="*/ 0 h 3497332"/>
                <a:gd name="connsiteX2" fmla="*/ 9135517 w 9135826"/>
                <a:gd name="connsiteY2" fmla="*/ 3181154 h 3497332"/>
                <a:gd name="connsiteX3" fmla="*/ 9134798 w 9135826"/>
                <a:gd name="connsiteY3" fmla="*/ 3489554 h 3497332"/>
                <a:gd name="connsiteX4" fmla="*/ 0 w 9135826"/>
                <a:gd name="connsiteY4" fmla="*/ 3489546 h 3497332"/>
                <a:gd name="connsiteX0" fmla="*/ 8210 w 9144036"/>
                <a:gd name="connsiteY0" fmla="*/ 3492171 h 3497332"/>
                <a:gd name="connsiteX1" fmla="*/ 36658 w 9144036"/>
                <a:gd name="connsiteY1" fmla="*/ 0 h 3497332"/>
                <a:gd name="connsiteX2" fmla="*/ 9143727 w 9144036"/>
                <a:gd name="connsiteY2" fmla="*/ 3183779 h 3497332"/>
                <a:gd name="connsiteX3" fmla="*/ 9143008 w 9144036"/>
                <a:gd name="connsiteY3" fmla="*/ 3492179 h 3497332"/>
                <a:gd name="connsiteX4" fmla="*/ 8210 w 9144036"/>
                <a:gd name="connsiteY4" fmla="*/ 3492171 h 3497332"/>
                <a:gd name="connsiteX0" fmla="*/ 1120 w 9136946"/>
                <a:gd name="connsiteY0" fmla="*/ 3492171 h 3497332"/>
                <a:gd name="connsiteX1" fmla="*/ 36658 w 9136946"/>
                <a:gd name="connsiteY1" fmla="*/ 0 h 3497332"/>
                <a:gd name="connsiteX2" fmla="*/ 9136637 w 9136946"/>
                <a:gd name="connsiteY2" fmla="*/ 3183779 h 3497332"/>
                <a:gd name="connsiteX3" fmla="*/ 9135918 w 9136946"/>
                <a:gd name="connsiteY3" fmla="*/ 3492179 h 3497332"/>
                <a:gd name="connsiteX4" fmla="*/ 1120 w 9136946"/>
                <a:gd name="connsiteY4" fmla="*/ 3492171 h 3497332"/>
                <a:gd name="connsiteX0" fmla="*/ 27905 w 9136946"/>
                <a:gd name="connsiteY0" fmla="*/ 3481669 h 3497332"/>
                <a:gd name="connsiteX1" fmla="*/ 36658 w 9136946"/>
                <a:gd name="connsiteY1" fmla="*/ 0 h 3497332"/>
                <a:gd name="connsiteX2" fmla="*/ 9136637 w 9136946"/>
                <a:gd name="connsiteY2" fmla="*/ 3183779 h 3497332"/>
                <a:gd name="connsiteX3" fmla="*/ 9135918 w 9136946"/>
                <a:gd name="connsiteY3" fmla="*/ 3492179 h 3497332"/>
                <a:gd name="connsiteX4" fmla="*/ 27905 w 9136946"/>
                <a:gd name="connsiteY4" fmla="*/ 3481669 h 3497332"/>
                <a:gd name="connsiteX0" fmla="*/ 27905 w 9136946"/>
                <a:gd name="connsiteY0" fmla="*/ 3481669 h 3497332"/>
                <a:gd name="connsiteX1" fmla="*/ 36658 w 9136946"/>
                <a:gd name="connsiteY1" fmla="*/ 0 h 3497332"/>
                <a:gd name="connsiteX2" fmla="*/ 9136636 w 9136946"/>
                <a:gd name="connsiteY2" fmla="*/ 3141769 h 3497332"/>
                <a:gd name="connsiteX3" fmla="*/ 9135918 w 9136946"/>
                <a:gd name="connsiteY3" fmla="*/ 3492179 h 3497332"/>
                <a:gd name="connsiteX4" fmla="*/ 27905 w 9136946"/>
                <a:gd name="connsiteY4" fmla="*/ 3481669 h 349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6946" h="3497332">
                  <a:moveTo>
                    <a:pt x="27905" y="3481669"/>
                  </a:moveTo>
                  <a:cubicBezTo>
                    <a:pt x="30823" y="2321113"/>
                    <a:pt x="33740" y="1160556"/>
                    <a:pt x="36658" y="0"/>
                  </a:cubicBezTo>
                  <a:cubicBezTo>
                    <a:pt x="0" y="3497332"/>
                    <a:pt x="341190" y="3102156"/>
                    <a:pt x="9136636" y="3141769"/>
                  </a:cubicBezTo>
                  <a:cubicBezTo>
                    <a:pt x="9135608" y="3236692"/>
                    <a:pt x="9136946" y="3397256"/>
                    <a:pt x="9135918" y="3492179"/>
                  </a:cubicBezTo>
                  <a:lnTo>
                    <a:pt x="27905" y="3481669"/>
                  </a:lnTo>
                  <a:close/>
                </a:path>
              </a:pathLst>
            </a:custGeom>
            <a:solidFill>
              <a:srgbClr val="17375E">
                <a:alpha val="50196"/>
              </a:srgb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grpSp>
      <p:pic>
        <p:nvPicPr>
          <p:cNvPr id="11" name="Imagem 20" descr="moz-screenshot-4.png"/>
          <p:cNvPicPr>
            <a:picLocks noChangeAspect="1"/>
          </p:cNvPicPr>
          <p:nvPr userDrawn="1"/>
        </p:nvPicPr>
        <p:blipFill>
          <a:blip r:embed="rId2" cstate="print"/>
          <a:srcRect l="5428" t="7401" r="4184" b="7745"/>
          <a:stretch>
            <a:fillRect/>
          </a:stretch>
        </p:blipFill>
        <p:spPr bwMode="auto">
          <a:xfrm>
            <a:off x="200025" y="6308725"/>
            <a:ext cx="1058863" cy="361950"/>
          </a:xfrm>
          <a:prstGeom prst="rect">
            <a:avLst/>
          </a:prstGeom>
          <a:noFill/>
          <a:ln w="9525">
            <a:noFill/>
            <a:miter lim="800000"/>
            <a:headEnd/>
            <a:tailEnd/>
          </a:ln>
        </p:spPr>
      </p:pic>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2" name="Espaço Reservado para Data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fld id="{9D61FCBB-DE37-431A-AB6C-3FBDB722A32A}" type="datetimeFigureOut">
              <a:rPr lang="pt-BR"/>
              <a:pPr>
                <a:defRPr/>
              </a:pPr>
              <a:t>07/05/2015</a:t>
            </a:fld>
            <a:endParaRPr lang="pt-BR"/>
          </a:p>
        </p:txBody>
      </p:sp>
      <p:sp>
        <p:nvSpPr>
          <p:cNvPr id="13" name="Espaço Reservado para Rodapé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pt-BR"/>
          </a:p>
        </p:txBody>
      </p:sp>
      <p:sp>
        <p:nvSpPr>
          <p:cNvPr id="14" name="Espaço Reservado para Número de Slide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2DF6B200-40EA-4C2F-B970-17C6677B1D01}" type="slidenum">
              <a:rPr lang="pt-BR"/>
              <a:pPr>
                <a:defRPr/>
              </a:pPr>
              <a:t>‹nº›</a:t>
            </a:fld>
            <a:endParaRPr lang="pt-BR"/>
          </a:p>
        </p:txBody>
      </p:sp>
      <p:sp>
        <p:nvSpPr>
          <p:cNvPr id="15" name="Título 1"/>
          <p:cNvSpPr txBox="1">
            <a:spLocks/>
          </p:cNvSpPr>
          <p:nvPr userDrawn="1"/>
        </p:nvSpPr>
        <p:spPr bwMode="auto">
          <a:xfrm>
            <a:off x="6300192" y="6040438"/>
            <a:ext cx="2019896" cy="708025"/>
          </a:xfrm>
          <a:prstGeom prst="rect">
            <a:avLst/>
          </a:prstGeom>
          <a:ln>
            <a:noFill/>
          </a:ln>
        </p:spPr>
        <p:txBody>
          <a:bodyPr anchor="ctr"/>
          <a:lstStyle/>
          <a:p>
            <a:pPr algn="r" fontAlgn="auto">
              <a:spcBef>
                <a:spcPts val="0"/>
              </a:spcBef>
              <a:spcAft>
                <a:spcPts val="0"/>
              </a:spcAft>
              <a:defRPr/>
            </a:pPr>
            <a:r>
              <a:rPr lang="pt-BR" sz="1600" b="1" dirty="0">
                <a:solidFill>
                  <a:schemeClr val="bg1"/>
                </a:solidFill>
                <a:effectLst>
                  <a:outerShdw blurRad="38100" dist="38100" dir="2700000" algn="tl">
                    <a:srgbClr val="000000">
                      <a:alpha val="43137"/>
                    </a:srgbClr>
                  </a:outerShdw>
                </a:effectLst>
                <a:latin typeface="+mn-lt"/>
                <a:cs typeface="+mn-cs"/>
              </a:rPr>
              <a:t>Ministério</a:t>
            </a:r>
          </a:p>
          <a:p>
            <a:pPr algn="r" fontAlgn="auto">
              <a:spcBef>
                <a:spcPts val="0"/>
              </a:spcBef>
              <a:spcAft>
                <a:spcPts val="0"/>
              </a:spcAft>
              <a:defRPr/>
            </a:pPr>
            <a:r>
              <a:rPr lang="pt-BR" sz="1600" b="1" dirty="0">
                <a:solidFill>
                  <a:schemeClr val="bg1"/>
                </a:solidFill>
                <a:effectLst>
                  <a:outerShdw blurRad="38100" dist="38100" dir="2700000" algn="tl">
                    <a:srgbClr val="000000">
                      <a:alpha val="43137"/>
                    </a:srgbClr>
                  </a:outerShdw>
                </a:effectLst>
                <a:latin typeface="+mn-lt"/>
                <a:cs typeface="+mn-cs"/>
              </a:rPr>
              <a:t>dos Transportes</a:t>
            </a:r>
            <a:endParaRPr lang="pt-BR" sz="16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16" name="Imagem 18" descr="Ministério dos Transportes.png"/>
          <p:cNvPicPr>
            <a:picLocks noChangeAspect="1" noChangeArrowheads="1"/>
          </p:cNvPicPr>
          <p:nvPr userDrawn="1"/>
        </p:nvPicPr>
        <p:blipFill>
          <a:blip r:embed="rId3" cstate="print"/>
          <a:srcRect r="67328"/>
          <a:stretch>
            <a:fillRect/>
          </a:stretch>
        </p:blipFill>
        <p:spPr bwMode="auto">
          <a:xfrm>
            <a:off x="8273661" y="6040438"/>
            <a:ext cx="781439" cy="72072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12"/>
          <p:cNvSpPr>
            <a:spLocks noGrp="1"/>
          </p:cNvSpPr>
          <p:nvPr>
            <p:ph type="body" idx="1"/>
          </p:nvPr>
        </p:nvSpPr>
        <p:spPr bwMode="auto">
          <a:xfrm>
            <a:off x="457200" y="1600200"/>
            <a:ext cx="8229600" cy="3844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2" name="Espaço Reservado para Data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E698C9B-76DE-4171-A575-048FA5B7C983}" type="datetimeFigureOut">
              <a:rPr lang="pt-BR"/>
              <a:pPr>
                <a:defRPr/>
              </a:pPr>
              <a:t>07/05/2015</a:t>
            </a:fld>
            <a:endParaRPr lang="pt-BR"/>
          </a:p>
        </p:txBody>
      </p:sp>
      <p:sp>
        <p:nvSpPr>
          <p:cNvPr id="13" name="Espaço Reservado para Rodapé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pt-BR"/>
          </a:p>
        </p:txBody>
      </p:sp>
      <p:sp>
        <p:nvSpPr>
          <p:cNvPr id="14" name="Espaço Reservado para Número de Slide 5"/>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CF8F76-4451-49D0-B80F-43F1DD4E3611}"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cs typeface="Arial" charset="0"/>
        </a:defRPr>
      </a:lvl6pPr>
      <a:lvl7pPr marL="914400" algn="ctr" rtl="0" fontAlgn="base">
        <a:spcBef>
          <a:spcPct val="0"/>
        </a:spcBef>
        <a:spcAft>
          <a:spcPct val="0"/>
        </a:spcAft>
        <a:defRPr sz="4400">
          <a:solidFill>
            <a:schemeClr val="tx1"/>
          </a:solidFill>
          <a:latin typeface="Calibri" pitchFamily="34" charset="0"/>
          <a:cs typeface="Arial" charset="0"/>
        </a:defRPr>
      </a:lvl7pPr>
      <a:lvl8pPr marL="1371600" algn="ctr" rtl="0" fontAlgn="base">
        <a:spcBef>
          <a:spcPct val="0"/>
        </a:spcBef>
        <a:spcAft>
          <a:spcPct val="0"/>
        </a:spcAft>
        <a:defRPr sz="4400">
          <a:solidFill>
            <a:schemeClr val="tx1"/>
          </a:solidFill>
          <a:latin typeface="Calibri" pitchFamily="34" charset="0"/>
          <a:cs typeface="Arial" charset="0"/>
        </a:defRPr>
      </a:lvl8pPr>
      <a:lvl9pPr marL="1828800" algn="ctr" rtl="0" fontAlgn="base">
        <a:spcBef>
          <a:spcPct val="0"/>
        </a:spcBef>
        <a:spcAft>
          <a:spcPct val="0"/>
        </a:spcAft>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205;ndice.pptx"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hyperlink" Target="&#205;ndice.pptx"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hyperlink" Target="&#205;ndice.pptx"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hyperlink" Target="&#205;ndice.pptx"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slide" Target="slide2.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hyperlink" Target="&#205;ndice.pptx"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slide" Target="slide2.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3.png"/><Relationship Id="rId7"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205;ndice.pptx" TargetMode="External"/><Relationship Id="rId5" Type="http://schemas.openxmlformats.org/officeDocument/2006/relationships/slide" Target="slide6.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slide" Target="slide4.xml"/><Relationship Id="rId4" Type="http://schemas.openxmlformats.org/officeDocument/2006/relationships/hyperlink" Target="&#205;ndice.ppt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slide" Target="slide4.xml"/><Relationship Id="rId4" Type="http://schemas.openxmlformats.org/officeDocument/2006/relationships/hyperlink" Target="&#205;ndice.pptx"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jpeg"/><Relationship Id="rId11" Type="http://schemas.openxmlformats.org/officeDocument/2006/relationships/slide" Target="slide2.xml"/><Relationship Id="rId5" Type="http://schemas.openxmlformats.org/officeDocument/2006/relationships/image" Target="../media/image8.jpeg"/><Relationship Id="rId10" Type="http://schemas.openxmlformats.org/officeDocument/2006/relationships/slide" Target="slide4.xml"/><Relationship Id="rId4" Type="http://schemas.openxmlformats.org/officeDocument/2006/relationships/image" Target="../media/image7.jpeg"/><Relationship Id="rId9" Type="http://schemas.openxmlformats.org/officeDocument/2006/relationships/hyperlink" Target="&#205;ndice.ppt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205;ndice.pptx"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hyperlink" Target="&#205;ndice.pptx"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0813" y="1988840"/>
            <a:ext cx="9401176" cy="1569660"/>
          </a:xfrm>
          <a:prstGeom prst="rect">
            <a:avLst/>
          </a:prstGeom>
          <a:noFill/>
          <a:ln w="9525">
            <a:noFill/>
            <a:miter lim="800000"/>
            <a:headEnd/>
            <a:tailEnd/>
          </a:ln>
        </p:spPr>
        <p:txBody>
          <a:bodyPr>
            <a:spAutoFit/>
          </a:bodyPr>
          <a:lstStyle/>
          <a:p>
            <a:pPr algn="ctr">
              <a:defRPr/>
            </a:pPr>
            <a:r>
              <a:rPr lang="en-GB" sz="4800" b="1" dirty="0" smtClean="0">
                <a:solidFill>
                  <a:schemeClr val="tx2"/>
                </a:solidFill>
                <a:effectLst>
                  <a:outerShdw blurRad="38100" dist="38100" dir="2700000" algn="tl">
                    <a:srgbClr val="C0C0C0"/>
                  </a:outerShdw>
                </a:effectLst>
                <a:latin typeface="Arial Narrow" pitchFamily="34" charset="0"/>
              </a:rPr>
              <a:t>CONCESSÕES DE RODOVIAS</a:t>
            </a:r>
          </a:p>
          <a:p>
            <a:pPr algn="ctr">
              <a:defRPr/>
            </a:pPr>
            <a:r>
              <a:rPr lang="en-GB" sz="4800" b="1" dirty="0" smtClean="0">
                <a:solidFill>
                  <a:schemeClr val="tx2"/>
                </a:solidFill>
                <a:effectLst>
                  <a:outerShdw blurRad="38100" dist="38100" dir="2700000" algn="tl">
                    <a:srgbClr val="C0C0C0"/>
                  </a:outerShdw>
                </a:effectLst>
                <a:latin typeface="Arial Narrow" pitchFamily="34" charset="0"/>
              </a:rPr>
              <a:t>SUBIDA DA SERRA  BR-040/CONCER</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Espaço Reservado para Número de Slide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3BC86E5-EB72-4E8D-BADD-09901837CBC7}" type="slidenum">
              <a:rPr lang="pt-BR" sz="1200" b="1">
                <a:solidFill>
                  <a:schemeClr val="bg1"/>
                </a:solidFill>
                <a:latin typeface="Arial Narrow" pitchFamily="34" charset="0"/>
              </a:rPr>
              <a:pPr algn="r"/>
              <a:t>10</a:t>
            </a:fld>
            <a:endParaRPr lang="pt-BR" sz="1200" b="1">
              <a:solidFill>
                <a:schemeClr val="bg1"/>
              </a:solidFill>
              <a:latin typeface="Arial Narrow" pitchFamily="34" charset="0"/>
            </a:endParaRPr>
          </a:p>
        </p:txBody>
      </p:sp>
      <p:sp>
        <p:nvSpPr>
          <p:cNvPr id="9" name="CaixaDeTexto 3"/>
          <p:cNvSpPr txBox="1">
            <a:spLocks noChangeArrowheads="1"/>
          </p:cNvSpPr>
          <p:nvPr/>
        </p:nvSpPr>
        <p:spPr bwMode="auto">
          <a:xfrm>
            <a:off x="142875" y="44450"/>
            <a:ext cx="8893175" cy="523220"/>
          </a:xfrm>
          <a:prstGeom prst="rect">
            <a:avLst/>
          </a:prstGeom>
          <a:noFill/>
          <a:ln w="9525">
            <a:noFill/>
            <a:miter lim="800000"/>
            <a:headEnd/>
            <a:tailEnd/>
          </a:ln>
        </p:spPr>
        <p:txBody>
          <a:bodyPr>
            <a:spAutoFit/>
          </a:bodyPr>
          <a:lstStyle/>
          <a:p>
            <a:r>
              <a:rPr lang="pt-BR" sz="2800" b="1" dirty="0" smtClean="0">
                <a:solidFill>
                  <a:schemeClr val="tx2"/>
                </a:solidFill>
                <a:latin typeface="Arial Narrow" pitchFamily="34" charset="0"/>
              </a:rPr>
              <a:t>RIO – JUIZ DE FORA</a:t>
            </a:r>
          </a:p>
        </p:txBody>
      </p:sp>
      <p:cxnSp>
        <p:nvCxnSpPr>
          <p:cNvPr id="10" name="Conector reto 9"/>
          <p:cNvCxnSpPr/>
          <p:nvPr/>
        </p:nvCxnSpPr>
        <p:spPr>
          <a:xfrm>
            <a:off x="0" y="620688"/>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tângulo de cantos arredondados 10">
            <a:hlinkClick r:id="rId3" action="ppaction://hlinkpres?slideindex=1&amp;slidetitle="/>
          </p:cNvPr>
          <p:cNvSpPr/>
          <p:nvPr/>
        </p:nvSpPr>
        <p:spPr>
          <a:xfrm>
            <a:off x="8176668" y="116632"/>
            <a:ext cx="86409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ÍNDICE</a:t>
            </a:r>
            <a:endParaRPr lang="pt-BR" sz="1400" b="1" dirty="0"/>
          </a:p>
        </p:txBody>
      </p:sp>
      <p:sp>
        <p:nvSpPr>
          <p:cNvPr id="12" name="Retângulo de cantos arredondados 11">
            <a:hlinkClick r:id="rId4" action="ppaction://hlinksldjump"/>
          </p:cNvPr>
          <p:cNvSpPr/>
          <p:nvPr/>
        </p:nvSpPr>
        <p:spPr>
          <a:xfrm>
            <a:off x="7236296" y="116632"/>
            <a:ext cx="86409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VOLTA</a:t>
            </a:r>
            <a:endParaRPr lang="pt-BR" sz="1400" b="1" dirty="0"/>
          </a:p>
        </p:txBody>
      </p:sp>
      <p:sp>
        <p:nvSpPr>
          <p:cNvPr id="13" name="Text Box 5"/>
          <p:cNvSpPr txBox="1">
            <a:spLocks noChangeArrowheads="1"/>
          </p:cNvSpPr>
          <p:nvPr/>
        </p:nvSpPr>
        <p:spPr bwMode="auto">
          <a:xfrm>
            <a:off x="0" y="836613"/>
            <a:ext cx="8532440" cy="4770537"/>
          </a:xfrm>
          <a:prstGeom prst="rect">
            <a:avLst/>
          </a:prstGeom>
          <a:noFill/>
          <a:ln w="9525">
            <a:noFill/>
            <a:miter lim="800000"/>
            <a:headEnd/>
            <a:tailEnd/>
          </a:ln>
        </p:spPr>
        <p:txBody>
          <a:bodyPr wrap="square">
            <a:spAutoFit/>
          </a:bodyPr>
          <a:lstStyle/>
          <a:p>
            <a:pPr marL="342900" indent="-342900" algn="just">
              <a:spcBef>
                <a:spcPct val="50000"/>
              </a:spcBef>
              <a:buFont typeface="Wingdings" pitchFamily="2" charset="2"/>
              <a:buChar char="Ø"/>
            </a:pPr>
            <a:r>
              <a:rPr lang="pt-BR" sz="2400" b="1" dirty="0" smtClean="0">
                <a:latin typeface="Arial Narrow" pitchFamily="34" charset="0"/>
              </a:rPr>
              <a:t>Alternativas para executar a obra da subida da serra</a:t>
            </a:r>
          </a:p>
          <a:p>
            <a:pPr marL="342900" indent="-342900" algn="just">
              <a:spcBef>
                <a:spcPct val="50000"/>
              </a:spcBef>
              <a:buFont typeface="Wingdings" pitchFamily="2" charset="2"/>
              <a:buChar char="Ø"/>
            </a:pPr>
            <a:endParaRPr lang="pt-BR" sz="2000" b="1" dirty="0" smtClean="0">
              <a:latin typeface="Arial Narrow" pitchFamily="34" charset="0"/>
            </a:endParaRPr>
          </a:p>
          <a:p>
            <a:pPr marL="342900" indent="-342900" algn="just">
              <a:spcBef>
                <a:spcPct val="50000"/>
              </a:spcBef>
              <a:buFont typeface="Wingdings" pitchFamily="2" charset="2"/>
              <a:buChar char="Ø"/>
            </a:pPr>
            <a:r>
              <a:rPr lang="pt-BR" sz="2000" b="1" dirty="0" smtClean="0">
                <a:latin typeface="Arial Narrow" pitchFamily="34" charset="0"/>
              </a:rPr>
              <a:t>Está previsto no Contrato de Concessão a Execução da Subida da Serra </a:t>
            </a:r>
          </a:p>
          <a:p>
            <a:pPr marL="342900" indent="-342900" algn="just">
              <a:spcBef>
                <a:spcPct val="50000"/>
              </a:spcBef>
              <a:buFont typeface="Wingdings" pitchFamily="2" charset="2"/>
              <a:buChar char="Ø"/>
            </a:pPr>
            <a:r>
              <a:rPr lang="pt-BR" sz="2000" b="1" dirty="0" smtClean="0">
                <a:latin typeface="Arial Narrow" pitchFamily="34" charset="0"/>
              </a:rPr>
              <a:t>Porém no Edital de licitação foi previsto uma verba de R$80MM a preços de 1994, atualizados R$354,8MM, justamente pela complexidade da obra, havia a previsão que caso o valor fosse diferente haveria o reequilíbrio.</a:t>
            </a:r>
          </a:p>
          <a:p>
            <a:pPr marL="342900" indent="-342900" algn="just">
              <a:spcBef>
                <a:spcPct val="50000"/>
              </a:spcBef>
              <a:buFont typeface="Wingdings" pitchFamily="2" charset="2"/>
              <a:buChar char="Ø"/>
            </a:pPr>
            <a:r>
              <a:rPr lang="pt-BR" sz="2000" b="1" dirty="0" smtClean="0">
                <a:latin typeface="Arial Narrow" pitchFamily="34" charset="0"/>
              </a:rPr>
              <a:t>Alternativas</a:t>
            </a:r>
          </a:p>
          <a:p>
            <a:pPr marL="342900" indent="-342900" algn="just">
              <a:spcBef>
                <a:spcPct val="50000"/>
              </a:spcBef>
              <a:buFont typeface="Wingdings" pitchFamily="2" charset="2"/>
              <a:buChar char="Ø"/>
            </a:pPr>
            <a:r>
              <a:rPr lang="pt-BR" sz="2000" b="1" dirty="0" smtClean="0">
                <a:latin typeface="Arial Narrow" pitchFamily="34" charset="0"/>
              </a:rPr>
              <a:t>Aumento de tarifa 53,15%</a:t>
            </a:r>
          </a:p>
          <a:p>
            <a:pPr marL="342900" indent="-342900" algn="just">
              <a:spcBef>
                <a:spcPct val="50000"/>
              </a:spcBef>
              <a:buFont typeface="Wingdings" pitchFamily="2" charset="2"/>
              <a:buChar char="Ø"/>
            </a:pPr>
            <a:r>
              <a:rPr lang="pt-BR" sz="2000" b="1" dirty="0" smtClean="0">
                <a:latin typeface="Arial Narrow" pitchFamily="34" charset="0"/>
              </a:rPr>
              <a:t>Prorrogação de prazo 17 anos e 6 meses.</a:t>
            </a:r>
          </a:p>
          <a:p>
            <a:pPr marL="342900" indent="-342900" algn="just">
              <a:spcBef>
                <a:spcPct val="50000"/>
              </a:spcBef>
              <a:buFont typeface="Wingdings" pitchFamily="2" charset="2"/>
              <a:buChar char="Ø"/>
            </a:pPr>
            <a:r>
              <a:rPr lang="pt-BR" sz="2000" b="1" dirty="0" smtClean="0">
                <a:latin typeface="Arial Narrow" pitchFamily="34" charset="0"/>
              </a:rPr>
              <a:t>Pagamento pela União do investimento de R$1.141 Bi</a:t>
            </a:r>
          </a:p>
          <a:p>
            <a:pPr marL="342900" indent="-342900" algn="just">
              <a:spcBef>
                <a:spcPct val="50000"/>
              </a:spcBef>
              <a:buFont typeface="Wingdings" pitchFamily="2" charset="2"/>
              <a:buChar char="Ø"/>
            </a:pPr>
            <a:endParaRPr lang="pt-BR" sz="2000" b="1" dirty="0" smtClean="0">
              <a:latin typeface="Arial Narrow" pitchFamily="34" charset="0"/>
            </a:endParaRPr>
          </a:p>
        </p:txBody>
      </p:sp>
    </p:spTree>
    <p:extLst>
      <p:ext uri="{BB962C8B-B14F-4D97-AF65-F5344CB8AC3E}">
        <p14:creationId xmlns:p14="http://schemas.microsoft.com/office/powerpoint/2010/main" val="290989008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Espaço Reservado para Número de Slide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3BC86E5-EB72-4E8D-BADD-09901837CBC7}" type="slidenum">
              <a:rPr lang="pt-BR" sz="1200" b="1">
                <a:solidFill>
                  <a:schemeClr val="bg1"/>
                </a:solidFill>
                <a:latin typeface="Arial Narrow" pitchFamily="34" charset="0"/>
              </a:rPr>
              <a:pPr algn="r"/>
              <a:t>11</a:t>
            </a:fld>
            <a:endParaRPr lang="pt-BR" sz="1200" b="1">
              <a:solidFill>
                <a:schemeClr val="bg1"/>
              </a:solidFill>
              <a:latin typeface="Arial Narrow" pitchFamily="34" charset="0"/>
            </a:endParaRPr>
          </a:p>
        </p:txBody>
      </p:sp>
      <p:sp>
        <p:nvSpPr>
          <p:cNvPr id="9" name="CaixaDeTexto 3"/>
          <p:cNvSpPr txBox="1">
            <a:spLocks noChangeArrowheads="1"/>
          </p:cNvSpPr>
          <p:nvPr/>
        </p:nvSpPr>
        <p:spPr bwMode="auto">
          <a:xfrm>
            <a:off x="142875" y="44450"/>
            <a:ext cx="8893175" cy="523220"/>
          </a:xfrm>
          <a:prstGeom prst="rect">
            <a:avLst/>
          </a:prstGeom>
          <a:noFill/>
          <a:ln w="9525">
            <a:noFill/>
            <a:miter lim="800000"/>
            <a:headEnd/>
            <a:tailEnd/>
          </a:ln>
        </p:spPr>
        <p:txBody>
          <a:bodyPr>
            <a:spAutoFit/>
          </a:bodyPr>
          <a:lstStyle/>
          <a:p>
            <a:r>
              <a:rPr lang="pt-BR" sz="2800" b="1" dirty="0" smtClean="0">
                <a:solidFill>
                  <a:schemeClr val="tx2"/>
                </a:solidFill>
                <a:latin typeface="Arial Narrow" pitchFamily="34" charset="0"/>
              </a:rPr>
              <a:t>RIO – JUIZ DE FORA</a:t>
            </a:r>
          </a:p>
        </p:txBody>
      </p:sp>
      <p:cxnSp>
        <p:nvCxnSpPr>
          <p:cNvPr id="10" name="Conector reto 9"/>
          <p:cNvCxnSpPr/>
          <p:nvPr/>
        </p:nvCxnSpPr>
        <p:spPr>
          <a:xfrm>
            <a:off x="0" y="620688"/>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tângulo de cantos arredondados 10">
            <a:hlinkClick r:id="rId3" action="ppaction://hlinkpres?slideindex=1&amp;slidetitle="/>
          </p:cNvPr>
          <p:cNvSpPr/>
          <p:nvPr/>
        </p:nvSpPr>
        <p:spPr>
          <a:xfrm>
            <a:off x="8176668" y="116632"/>
            <a:ext cx="86409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ÍNDICE</a:t>
            </a:r>
            <a:endParaRPr lang="pt-BR" sz="1400" b="1" dirty="0"/>
          </a:p>
        </p:txBody>
      </p:sp>
      <p:sp>
        <p:nvSpPr>
          <p:cNvPr id="12" name="Retângulo de cantos arredondados 11">
            <a:hlinkClick r:id="rId4" action="ppaction://hlinksldjump"/>
          </p:cNvPr>
          <p:cNvSpPr/>
          <p:nvPr/>
        </p:nvSpPr>
        <p:spPr>
          <a:xfrm>
            <a:off x="7236296" y="116632"/>
            <a:ext cx="86409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VOLTA</a:t>
            </a:r>
            <a:endParaRPr lang="pt-BR" sz="1400" b="1" dirty="0"/>
          </a:p>
        </p:txBody>
      </p:sp>
      <p:sp>
        <p:nvSpPr>
          <p:cNvPr id="13" name="Text Box 5"/>
          <p:cNvSpPr txBox="1">
            <a:spLocks noChangeArrowheads="1"/>
          </p:cNvSpPr>
          <p:nvPr/>
        </p:nvSpPr>
        <p:spPr bwMode="auto">
          <a:xfrm>
            <a:off x="0" y="836613"/>
            <a:ext cx="8532440" cy="4770537"/>
          </a:xfrm>
          <a:prstGeom prst="rect">
            <a:avLst/>
          </a:prstGeom>
          <a:noFill/>
          <a:ln w="9525">
            <a:noFill/>
            <a:miter lim="800000"/>
            <a:headEnd/>
            <a:tailEnd/>
          </a:ln>
        </p:spPr>
        <p:txBody>
          <a:bodyPr wrap="square">
            <a:spAutoFit/>
          </a:bodyPr>
          <a:lstStyle/>
          <a:p>
            <a:pPr marL="342900" indent="-342900" algn="just">
              <a:spcBef>
                <a:spcPct val="50000"/>
              </a:spcBef>
              <a:buFont typeface="Wingdings" pitchFamily="2" charset="2"/>
              <a:buChar char="Ø"/>
            </a:pPr>
            <a:r>
              <a:rPr lang="pt-BR" sz="2400" b="1" dirty="0" smtClean="0">
                <a:latin typeface="Arial Narrow" pitchFamily="34" charset="0"/>
              </a:rPr>
              <a:t>Alternativas para executar a obra da subida da serra</a:t>
            </a:r>
          </a:p>
          <a:p>
            <a:pPr marL="342900" indent="-342900" algn="just">
              <a:spcBef>
                <a:spcPct val="50000"/>
              </a:spcBef>
              <a:buFont typeface="Wingdings" pitchFamily="2" charset="2"/>
              <a:buChar char="Ø"/>
            </a:pPr>
            <a:endParaRPr lang="pt-BR" sz="2000" b="1" dirty="0" smtClean="0">
              <a:latin typeface="Arial Narrow" pitchFamily="34" charset="0"/>
            </a:endParaRPr>
          </a:p>
          <a:p>
            <a:pPr marL="342900" indent="-342900" algn="just">
              <a:spcBef>
                <a:spcPct val="50000"/>
              </a:spcBef>
              <a:buFont typeface="Wingdings" pitchFamily="2" charset="2"/>
              <a:buChar char="Ø"/>
            </a:pPr>
            <a:r>
              <a:rPr lang="pt-BR" sz="2000" b="1" dirty="0" smtClean="0">
                <a:latin typeface="Arial Narrow" pitchFamily="34" charset="0"/>
              </a:rPr>
              <a:t>Está previsto no Contrato de Concessão a Execução da Subida da Serra </a:t>
            </a:r>
          </a:p>
          <a:p>
            <a:pPr marL="342900" indent="-342900" algn="just">
              <a:spcBef>
                <a:spcPct val="50000"/>
              </a:spcBef>
              <a:buFont typeface="Wingdings" pitchFamily="2" charset="2"/>
              <a:buChar char="Ø"/>
            </a:pPr>
            <a:r>
              <a:rPr lang="pt-BR" sz="2000" b="1" dirty="0" smtClean="0">
                <a:latin typeface="Arial Narrow" pitchFamily="34" charset="0"/>
              </a:rPr>
              <a:t>Porém no Edital de licitação foi previsto uma verba de R$80MM a preços de 1994, atualizados R$354,8MM, justamente pela complexidade da obra, havia a previsão que caso o valor fosse diferente haveria o reequilíbrio.</a:t>
            </a:r>
          </a:p>
          <a:p>
            <a:pPr marL="342900" indent="-342900" algn="just">
              <a:spcBef>
                <a:spcPct val="50000"/>
              </a:spcBef>
              <a:buFont typeface="Wingdings" pitchFamily="2" charset="2"/>
              <a:buChar char="Ø"/>
            </a:pPr>
            <a:r>
              <a:rPr lang="pt-BR" sz="2000" b="1" dirty="0" smtClean="0">
                <a:latin typeface="Arial Narrow" pitchFamily="34" charset="0"/>
              </a:rPr>
              <a:t>Alternativas</a:t>
            </a:r>
          </a:p>
          <a:p>
            <a:pPr marL="342900" indent="-342900" algn="just">
              <a:spcBef>
                <a:spcPct val="50000"/>
              </a:spcBef>
              <a:buFont typeface="Wingdings" pitchFamily="2" charset="2"/>
              <a:buChar char="Ø"/>
            </a:pPr>
            <a:r>
              <a:rPr lang="pt-BR" sz="2000" b="1" dirty="0" smtClean="0">
                <a:latin typeface="Arial Narrow" pitchFamily="34" charset="0"/>
              </a:rPr>
              <a:t>Aumento de tarifa 53,15%</a:t>
            </a:r>
          </a:p>
          <a:p>
            <a:pPr marL="342900" indent="-342900" algn="just">
              <a:spcBef>
                <a:spcPct val="50000"/>
              </a:spcBef>
              <a:buFont typeface="Wingdings" pitchFamily="2" charset="2"/>
              <a:buChar char="Ø"/>
            </a:pPr>
            <a:r>
              <a:rPr lang="pt-BR" sz="2000" b="1" dirty="0" smtClean="0">
                <a:latin typeface="Arial Narrow" pitchFamily="34" charset="0"/>
              </a:rPr>
              <a:t>Prorrogação de prazo 17 anos e 6 meses.</a:t>
            </a:r>
          </a:p>
          <a:p>
            <a:pPr marL="342900" indent="-342900" algn="just">
              <a:spcBef>
                <a:spcPct val="50000"/>
              </a:spcBef>
              <a:buFont typeface="Wingdings" pitchFamily="2" charset="2"/>
              <a:buChar char="Ø"/>
            </a:pPr>
            <a:r>
              <a:rPr lang="pt-BR" sz="2000" b="1" dirty="0" smtClean="0">
                <a:latin typeface="Arial Narrow" pitchFamily="34" charset="0"/>
              </a:rPr>
              <a:t>Pagamento pela União do investimento de R$1.141 Bi</a:t>
            </a:r>
          </a:p>
          <a:p>
            <a:pPr marL="342900" indent="-342900" algn="just">
              <a:spcBef>
                <a:spcPct val="50000"/>
              </a:spcBef>
              <a:buFont typeface="Wingdings" pitchFamily="2" charset="2"/>
              <a:buChar char="Ø"/>
            </a:pPr>
            <a:endParaRPr lang="pt-BR" sz="2000" b="1" dirty="0" smtClean="0">
              <a:latin typeface="Arial Narrow" pitchFamily="34" charset="0"/>
            </a:endParaRPr>
          </a:p>
        </p:txBody>
      </p:sp>
    </p:spTree>
    <p:extLst>
      <p:ext uri="{BB962C8B-B14F-4D97-AF65-F5344CB8AC3E}">
        <p14:creationId xmlns:p14="http://schemas.microsoft.com/office/powerpoint/2010/main" val="23944984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Espaço Reservado para Número de Slide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3BC86E5-EB72-4E8D-BADD-09901837CBC7}" type="slidenum">
              <a:rPr lang="pt-BR" sz="1200" b="1">
                <a:solidFill>
                  <a:schemeClr val="bg1"/>
                </a:solidFill>
                <a:latin typeface="Arial Narrow" pitchFamily="34" charset="0"/>
              </a:rPr>
              <a:pPr algn="r"/>
              <a:t>12</a:t>
            </a:fld>
            <a:endParaRPr lang="pt-BR" sz="1200" b="1">
              <a:solidFill>
                <a:schemeClr val="bg1"/>
              </a:solidFill>
              <a:latin typeface="Arial Narrow" pitchFamily="34" charset="0"/>
            </a:endParaRPr>
          </a:p>
        </p:txBody>
      </p:sp>
      <p:sp>
        <p:nvSpPr>
          <p:cNvPr id="9" name="CaixaDeTexto 3"/>
          <p:cNvSpPr txBox="1">
            <a:spLocks noChangeArrowheads="1"/>
          </p:cNvSpPr>
          <p:nvPr/>
        </p:nvSpPr>
        <p:spPr bwMode="auto">
          <a:xfrm>
            <a:off x="142875" y="44450"/>
            <a:ext cx="8893175" cy="523220"/>
          </a:xfrm>
          <a:prstGeom prst="rect">
            <a:avLst/>
          </a:prstGeom>
          <a:noFill/>
          <a:ln w="9525">
            <a:noFill/>
            <a:miter lim="800000"/>
            <a:headEnd/>
            <a:tailEnd/>
          </a:ln>
        </p:spPr>
        <p:txBody>
          <a:bodyPr>
            <a:spAutoFit/>
          </a:bodyPr>
          <a:lstStyle/>
          <a:p>
            <a:r>
              <a:rPr lang="pt-BR" sz="2800" b="1" dirty="0" smtClean="0">
                <a:solidFill>
                  <a:schemeClr val="tx2"/>
                </a:solidFill>
                <a:latin typeface="Arial Narrow" pitchFamily="34" charset="0"/>
              </a:rPr>
              <a:t>RIO – JUIZ DE FORA</a:t>
            </a:r>
          </a:p>
        </p:txBody>
      </p:sp>
      <p:cxnSp>
        <p:nvCxnSpPr>
          <p:cNvPr id="10" name="Conector reto 9"/>
          <p:cNvCxnSpPr/>
          <p:nvPr/>
        </p:nvCxnSpPr>
        <p:spPr>
          <a:xfrm>
            <a:off x="0" y="620688"/>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tângulo de cantos arredondados 10">
            <a:hlinkClick r:id="rId3" action="ppaction://hlinkpres?slideindex=1&amp;slidetitle="/>
          </p:cNvPr>
          <p:cNvSpPr/>
          <p:nvPr/>
        </p:nvSpPr>
        <p:spPr>
          <a:xfrm>
            <a:off x="8176668" y="116632"/>
            <a:ext cx="86409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ÍNDICE</a:t>
            </a:r>
            <a:endParaRPr lang="pt-BR" sz="1400" b="1" dirty="0"/>
          </a:p>
        </p:txBody>
      </p:sp>
      <p:sp>
        <p:nvSpPr>
          <p:cNvPr id="12" name="Retângulo de cantos arredondados 11">
            <a:hlinkClick r:id="rId4" action="ppaction://hlinksldjump"/>
          </p:cNvPr>
          <p:cNvSpPr/>
          <p:nvPr/>
        </p:nvSpPr>
        <p:spPr>
          <a:xfrm>
            <a:off x="7236296" y="116632"/>
            <a:ext cx="86409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VOLTA</a:t>
            </a:r>
            <a:endParaRPr lang="pt-BR" sz="1400" b="1" dirty="0"/>
          </a:p>
        </p:txBody>
      </p:sp>
      <p:sp>
        <p:nvSpPr>
          <p:cNvPr id="13" name="Text Box 5"/>
          <p:cNvSpPr txBox="1">
            <a:spLocks noChangeArrowheads="1"/>
          </p:cNvSpPr>
          <p:nvPr/>
        </p:nvSpPr>
        <p:spPr bwMode="auto">
          <a:xfrm>
            <a:off x="0" y="836613"/>
            <a:ext cx="8532440" cy="3385542"/>
          </a:xfrm>
          <a:prstGeom prst="rect">
            <a:avLst/>
          </a:prstGeom>
          <a:noFill/>
          <a:ln w="9525">
            <a:noFill/>
            <a:miter lim="800000"/>
            <a:headEnd/>
            <a:tailEnd/>
          </a:ln>
        </p:spPr>
        <p:txBody>
          <a:bodyPr wrap="square">
            <a:spAutoFit/>
          </a:bodyPr>
          <a:lstStyle/>
          <a:p>
            <a:pPr marL="342900" indent="-342900" algn="just">
              <a:spcBef>
                <a:spcPct val="50000"/>
              </a:spcBef>
              <a:buFont typeface="Wingdings" pitchFamily="2" charset="2"/>
              <a:buChar char="Ø"/>
            </a:pPr>
            <a:r>
              <a:rPr lang="pt-BR" sz="2400" b="1" dirty="0" smtClean="0">
                <a:latin typeface="Arial Narrow" pitchFamily="34" charset="0"/>
              </a:rPr>
              <a:t>Procedimento licitatório</a:t>
            </a:r>
          </a:p>
          <a:p>
            <a:pPr marL="342900" indent="-342900" algn="just">
              <a:spcBef>
                <a:spcPct val="50000"/>
              </a:spcBef>
              <a:buFont typeface="Wingdings" pitchFamily="2" charset="2"/>
              <a:buChar char="Ø"/>
            </a:pPr>
            <a:endParaRPr lang="pt-BR" sz="2000" b="1" dirty="0" smtClean="0">
              <a:latin typeface="Arial Narrow" pitchFamily="34" charset="0"/>
            </a:endParaRPr>
          </a:p>
          <a:p>
            <a:pPr marL="342900" indent="-342900" algn="just">
              <a:spcBef>
                <a:spcPct val="50000"/>
              </a:spcBef>
              <a:buFont typeface="Wingdings" pitchFamily="2" charset="2"/>
              <a:buChar char="Ø"/>
            </a:pPr>
            <a:r>
              <a:rPr lang="pt-BR" sz="2000" b="1" dirty="0" smtClean="0">
                <a:latin typeface="Arial Narrow" pitchFamily="34" charset="0"/>
              </a:rPr>
              <a:t>O contrato foi licitado com a previsão de execução desta obra pela concessionária</a:t>
            </a:r>
          </a:p>
          <a:p>
            <a:pPr marL="342900" indent="-342900" algn="just">
              <a:spcBef>
                <a:spcPct val="50000"/>
              </a:spcBef>
              <a:buFont typeface="Wingdings" pitchFamily="2" charset="2"/>
              <a:buChar char="Ø"/>
            </a:pPr>
            <a:r>
              <a:rPr lang="pt-BR" sz="2000" b="1" dirty="0" smtClean="0">
                <a:latin typeface="Arial Narrow" pitchFamily="34" charset="0"/>
              </a:rPr>
              <a:t>Contrato de Concessão regido pela lei nº 8987</a:t>
            </a:r>
          </a:p>
          <a:p>
            <a:pPr marL="342900" indent="-342900" algn="just">
              <a:spcBef>
                <a:spcPct val="50000"/>
              </a:spcBef>
              <a:buFont typeface="Wingdings" pitchFamily="2" charset="2"/>
              <a:buChar char="Ø"/>
            </a:pPr>
            <a:r>
              <a:rPr lang="pt-BR" sz="2000" b="1" dirty="0" smtClean="0">
                <a:latin typeface="Arial Narrow" pitchFamily="34" charset="0"/>
              </a:rPr>
              <a:t>Além de problemas práticos operacionais </a:t>
            </a:r>
          </a:p>
          <a:p>
            <a:pPr marL="342900" indent="-342900" algn="just">
              <a:spcBef>
                <a:spcPct val="50000"/>
              </a:spcBef>
              <a:buFont typeface="Wingdings" pitchFamily="2" charset="2"/>
              <a:buChar char="Ø"/>
            </a:pPr>
            <a:r>
              <a:rPr lang="pt-BR" sz="2000" b="1" dirty="0" smtClean="0">
                <a:latin typeface="Arial Narrow" pitchFamily="34" charset="0"/>
              </a:rPr>
              <a:t>O aporte é previsto no Edital Original, no Contrato de Concessão e é um instrumento diferente da PPP</a:t>
            </a:r>
          </a:p>
        </p:txBody>
      </p:sp>
    </p:spTree>
    <p:extLst>
      <p:ext uri="{BB962C8B-B14F-4D97-AF65-F5344CB8AC3E}">
        <p14:creationId xmlns:p14="http://schemas.microsoft.com/office/powerpoint/2010/main" val="292482508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Espaço Reservado para Número de Slide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B880C1C7-F564-4422-BAA0-DF40620795C7}" type="slidenum">
              <a:rPr lang="pt-BR" sz="1200" b="1">
                <a:solidFill>
                  <a:schemeClr val="bg1"/>
                </a:solidFill>
                <a:latin typeface="Arial Narrow" pitchFamily="34" charset="0"/>
              </a:rPr>
              <a:pPr algn="r"/>
              <a:t>2</a:t>
            </a:fld>
            <a:endParaRPr lang="pt-BR" sz="1200" b="1">
              <a:solidFill>
                <a:schemeClr val="bg1"/>
              </a:solidFill>
              <a:latin typeface="Arial Narrow" pitchFamily="34" charset="0"/>
            </a:endParaRPr>
          </a:p>
        </p:txBody>
      </p:sp>
      <p:sp>
        <p:nvSpPr>
          <p:cNvPr id="30725" name="Text Box 4"/>
          <p:cNvSpPr txBox="1">
            <a:spLocks noChangeArrowheads="1"/>
          </p:cNvSpPr>
          <p:nvPr/>
        </p:nvSpPr>
        <p:spPr bwMode="auto">
          <a:xfrm>
            <a:off x="107950" y="836613"/>
            <a:ext cx="8712200" cy="3436838"/>
          </a:xfrm>
          <a:prstGeom prst="rect">
            <a:avLst/>
          </a:prstGeom>
          <a:noFill/>
          <a:ln w="9525">
            <a:noFill/>
            <a:miter lim="800000"/>
            <a:headEnd/>
            <a:tailEnd/>
          </a:ln>
        </p:spPr>
        <p:txBody>
          <a:bodyPr>
            <a:spAutoFit/>
          </a:bodyPr>
          <a:lstStyle/>
          <a:p>
            <a:pPr marL="457200" algn="just">
              <a:lnSpc>
                <a:spcPct val="115000"/>
              </a:lnSpc>
              <a:spcAft>
                <a:spcPts val="0"/>
              </a:spcAft>
            </a:pPr>
            <a:r>
              <a:rPr lang="pt-BR" sz="2000" b="1" dirty="0">
                <a:latin typeface="Calibri" panose="020F0502020204030204" pitchFamily="34" charset="0"/>
                <a:ea typeface="Calibri" panose="020F0502020204030204" pitchFamily="34" charset="0"/>
                <a:cs typeface="Times New Roman" panose="02020603050405020304" pitchFamily="18" charset="0"/>
              </a:rPr>
              <a:t> </a:t>
            </a: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marL="899160" indent="-3810" algn="just">
              <a:lnSpc>
                <a:spcPct val="115000"/>
              </a:lnSpc>
              <a:spcAft>
                <a:spcPts val="1000"/>
              </a:spcAft>
            </a:pPr>
            <a:r>
              <a:rPr lang="pt-BR" sz="2000" b="1" dirty="0">
                <a:latin typeface="Calibri" panose="020F0502020204030204" pitchFamily="34" charset="0"/>
                <a:ea typeface="Calibri" panose="020F0502020204030204" pitchFamily="34" charset="0"/>
                <a:cs typeface="Times New Roman" panose="02020603050405020304" pitchFamily="18" charset="0"/>
              </a:rPr>
              <a:t>Trecho objeto da Concessão: BR-040/MG/RJ – Juiz de Fora – Petrópolis – Rio de Janeiro (trecho das Missões) e Acessos</a:t>
            </a:r>
            <a:r>
              <a:rPr lang="pt-B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marL="895350" algn="just">
              <a:lnSpc>
                <a:spcPct val="115000"/>
              </a:lnSpc>
              <a:spcAft>
                <a:spcPts val="1000"/>
              </a:spcAft>
            </a:pPr>
            <a:r>
              <a:rPr lang="pt-BR" sz="2000" dirty="0">
                <a:latin typeface="Calibri" panose="020F0502020204030204" pitchFamily="34" charset="0"/>
                <a:ea typeface="Calibri" panose="020F0502020204030204" pitchFamily="34" charset="0"/>
                <a:cs typeface="Times New Roman" panose="02020603050405020304" pitchFamily="18" charset="0"/>
              </a:rPr>
              <a:t>Extensão do trecho concedido: 180,4 km (do  KM 773,5  em Juiz de Fora até o km 125,2 no Rio de Janeiro).</a:t>
            </a:r>
          </a:p>
          <a:p>
            <a:pPr algn="just">
              <a:lnSpc>
                <a:spcPct val="115000"/>
              </a:lnSpc>
              <a:spcAft>
                <a:spcPts val="1000"/>
              </a:spcAft>
            </a:pPr>
            <a:r>
              <a:rPr lang="pt-BR" sz="2000" dirty="0">
                <a:latin typeface="Calibri" panose="020F0502020204030204" pitchFamily="34" charset="0"/>
                <a:ea typeface="Calibri" panose="020F0502020204030204" pitchFamily="34" charset="0"/>
                <a:cs typeface="Times New Roman" panose="02020603050405020304" pitchFamily="18" charset="0"/>
              </a:rPr>
              <a:t>		Data da </a:t>
            </a:r>
            <a:r>
              <a:rPr lang="pt-BR" sz="2000" dirty="0" smtClean="0">
                <a:latin typeface="Calibri" panose="020F0502020204030204" pitchFamily="34" charset="0"/>
                <a:ea typeface="Calibri" panose="020F0502020204030204" pitchFamily="34" charset="0"/>
                <a:cs typeface="Times New Roman" panose="02020603050405020304" pitchFamily="18" charset="0"/>
              </a:rPr>
              <a:t>assinatura: 31/10/1995</a:t>
            </a:r>
            <a:r>
              <a:rPr lang="pt-BR"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pt-BR" sz="2000" dirty="0">
                <a:latin typeface="Calibri" panose="020F0502020204030204" pitchFamily="34" charset="0"/>
                <a:ea typeface="Calibri" panose="020F0502020204030204" pitchFamily="34" charset="0"/>
                <a:cs typeface="Times New Roman" panose="02020603050405020304" pitchFamily="18" charset="0"/>
              </a:rPr>
              <a:t>		Início da concessão: 01/03/1996</a:t>
            </a:r>
          </a:p>
          <a:p>
            <a:pPr algn="just">
              <a:lnSpc>
                <a:spcPct val="115000"/>
              </a:lnSpc>
              <a:spcAft>
                <a:spcPts val="1000"/>
              </a:spcAft>
            </a:pPr>
            <a:r>
              <a:rPr lang="pt-BR" sz="2000" dirty="0">
                <a:latin typeface="Calibri" panose="020F0502020204030204" pitchFamily="34" charset="0"/>
                <a:ea typeface="Calibri" panose="020F0502020204030204" pitchFamily="34" charset="0"/>
                <a:cs typeface="Times New Roman" panose="02020603050405020304" pitchFamily="18" charset="0"/>
              </a:rPr>
              <a:t>		Prazo da concessão: 25 anos</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aixaDeTexto 3"/>
          <p:cNvSpPr txBox="1">
            <a:spLocks noChangeArrowheads="1"/>
          </p:cNvSpPr>
          <p:nvPr/>
        </p:nvSpPr>
        <p:spPr bwMode="auto">
          <a:xfrm>
            <a:off x="142875" y="44450"/>
            <a:ext cx="8893175" cy="523220"/>
          </a:xfrm>
          <a:prstGeom prst="rect">
            <a:avLst/>
          </a:prstGeom>
          <a:noFill/>
          <a:ln w="9525">
            <a:noFill/>
            <a:miter lim="800000"/>
            <a:headEnd/>
            <a:tailEnd/>
          </a:ln>
        </p:spPr>
        <p:txBody>
          <a:bodyPr>
            <a:spAutoFit/>
          </a:bodyPr>
          <a:lstStyle/>
          <a:p>
            <a:r>
              <a:rPr lang="pt-BR" sz="2800" b="1" dirty="0" smtClean="0">
                <a:solidFill>
                  <a:schemeClr val="tx2"/>
                </a:solidFill>
                <a:latin typeface="Arial Narrow" pitchFamily="34" charset="0"/>
              </a:rPr>
              <a:t>RIO – JUIZ DE FORA</a:t>
            </a:r>
          </a:p>
        </p:txBody>
      </p:sp>
      <p:cxnSp>
        <p:nvCxnSpPr>
          <p:cNvPr id="10" name="Conector reto 9"/>
          <p:cNvCxnSpPr/>
          <p:nvPr/>
        </p:nvCxnSpPr>
        <p:spPr>
          <a:xfrm>
            <a:off x="0" y="620688"/>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tângulo de cantos arredondados 10">
            <a:hlinkClick r:id="rId3" action="ppaction://hlinkpres?slideindex=1&amp;slidetitle="/>
          </p:cNvPr>
          <p:cNvSpPr/>
          <p:nvPr/>
        </p:nvSpPr>
        <p:spPr>
          <a:xfrm>
            <a:off x="8176668" y="116632"/>
            <a:ext cx="86409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ÍNDICE</a:t>
            </a:r>
            <a:endParaRPr lang="pt-BR" sz="1400" b="1" dirty="0"/>
          </a:p>
        </p:txBody>
      </p:sp>
      <p:sp>
        <p:nvSpPr>
          <p:cNvPr id="12" name="Retângulo de cantos arredondados 11">
            <a:hlinkClick r:id="rId4" action="ppaction://hlinksldjump"/>
          </p:cNvPr>
          <p:cNvSpPr/>
          <p:nvPr/>
        </p:nvSpPr>
        <p:spPr>
          <a:xfrm>
            <a:off x="7092280" y="116632"/>
            <a:ext cx="1008112"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MAPA</a:t>
            </a:r>
          </a:p>
        </p:txBody>
      </p:sp>
      <p:sp>
        <p:nvSpPr>
          <p:cNvPr id="13" name="Retângulo de cantos arredondados 12">
            <a:hlinkClick r:id="rId5" action="ppaction://hlinksldjump"/>
          </p:cNvPr>
          <p:cNvSpPr/>
          <p:nvPr/>
        </p:nvSpPr>
        <p:spPr>
          <a:xfrm>
            <a:off x="6012160" y="116632"/>
            <a:ext cx="1008112"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RESUMO</a:t>
            </a:r>
            <a:endParaRPr lang="pt-BR" sz="1400" b="1" dirty="0"/>
          </a:p>
        </p:txBody>
      </p:sp>
    </p:spTree>
    <p:extLst>
      <p:ext uri="{BB962C8B-B14F-4D97-AF65-F5344CB8AC3E}">
        <p14:creationId xmlns:p14="http://schemas.microsoft.com/office/powerpoint/2010/main" val="4046506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Espaço Reservado para Número de Slide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B880C1C7-F564-4422-BAA0-DF40620795C7}" type="slidenum">
              <a:rPr lang="pt-BR" sz="1200" b="1">
                <a:solidFill>
                  <a:prstClr val="white"/>
                </a:solidFill>
                <a:latin typeface="Arial Narrow" pitchFamily="34" charset="0"/>
              </a:rPr>
              <a:pPr algn="r"/>
              <a:t>3</a:t>
            </a:fld>
            <a:endParaRPr lang="pt-BR" sz="1200" b="1">
              <a:solidFill>
                <a:prstClr val="white"/>
              </a:solidFill>
              <a:latin typeface="Arial Narrow" pitchFamily="34" charset="0"/>
            </a:endParaRPr>
          </a:p>
        </p:txBody>
      </p:sp>
      <p:sp>
        <p:nvSpPr>
          <p:cNvPr id="30725" name="Text Box 4"/>
          <p:cNvSpPr txBox="1">
            <a:spLocks noChangeArrowheads="1"/>
          </p:cNvSpPr>
          <p:nvPr/>
        </p:nvSpPr>
        <p:spPr bwMode="auto">
          <a:xfrm>
            <a:off x="107950" y="836613"/>
            <a:ext cx="8712200" cy="3939540"/>
          </a:xfrm>
          <a:prstGeom prst="rect">
            <a:avLst/>
          </a:prstGeom>
          <a:noFill/>
          <a:ln w="9525">
            <a:noFill/>
            <a:miter lim="800000"/>
            <a:headEnd/>
            <a:tailEnd/>
          </a:ln>
        </p:spPr>
        <p:txBody>
          <a:bodyPr>
            <a:spAutoFit/>
          </a:bodyPr>
          <a:lstStyle/>
          <a:p>
            <a:pPr marL="285750" indent="-285750" algn="just" defTabSz="449263">
              <a:spcBef>
                <a:spcPts val="600"/>
              </a:spcBef>
              <a:buFont typeface="Wingdings" pitchFamily="2" charset="2"/>
              <a:buChar char="Ø"/>
              <a:tabLst>
                <a:tab pos="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r>
              <a:rPr lang="pt-BR" sz="2000" b="1" dirty="0">
                <a:solidFill>
                  <a:prstClr val="black"/>
                </a:solidFill>
                <a:latin typeface="Arial Narrow" pitchFamily="34" charset="0"/>
              </a:rPr>
              <a:t>Nova subida da Serra de Petrópolis</a:t>
            </a:r>
          </a:p>
          <a:p>
            <a:pPr marL="742950" lvl="1" indent="-285750" algn="just" defTabSz="449263">
              <a:spcBef>
                <a:spcPts val="600"/>
              </a:spcBef>
              <a:buFont typeface="Wingdings" pitchFamily="2" charset="2"/>
              <a:buChar char="Ø"/>
              <a:tabLst>
                <a:tab pos="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r>
              <a:rPr lang="pt-BR" sz="2000" b="1" dirty="0" smtClean="0">
                <a:solidFill>
                  <a:prstClr val="black"/>
                </a:solidFill>
                <a:latin typeface="Arial Narrow" pitchFamily="34" charset="0"/>
              </a:rPr>
              <a:t>Extensão</a:t>
            </a:r>
            <a:r>
              <a:rPr lang="pt-BR" sz="2000" b="1" dirty="0">
                <a:solidFill>
                  <a:prstClr val="black"/>
                </a:solidFill>
                <a:latin typeface="Arial Narrow" pitchFamily="34" charset="0"/>
              </a:rPr>
              <a:t>: </a:t>
            </a:r>
            <a:r>
              <a:rPr lang="pt-BR" sz="2000" b="1" dirty="0" smtClean="0">
                <a:solidFill>
                  <a:prstClr val="black"/>
                </a:solidFill>
                <a:latin typeface="Arial Narrow" pitchFamily="34" charset="0"/>
              </a:rPr>
              <a:t>20,7 km</a:t>
            </a:r>
          </a:p>
          <a:p>
            <a:pPr marL="742950" lvl="1" indent="-285750" algn="just" defTabSz="449263">
              <a:spcBef>
                <a:spcPts val="600"/>
              </a:spcBef>
              <a:buFont typeface="Wingdings" pitchFamily="2" charset="2"/>
              <a:buChar char="Ø"/>
              <a:tabLst>
                <a:tab pos="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r>
              <a:rPr lang="pt-BR" sz="2000" b="1" dirty="0" smtClean="0">
                <a:solidFill>
                  <a:prstClr val="black"/>
                </a:solidFill>
                <a:latin typeface="Arial Narrow" pitchFamily="34" charset="0"/>
              </a:rPr>
              <a:t>Aumento de capacidade e ajustes no traçado permitem eliminar congestionamentos e reduzir acidentes frequentes</a:t>
            </a:r>
          </a:p>
          <a:p>
            <a:pPr marL="742950" lvl="1" indent="-285750" algn="just" defTabSz="449263">
              <a:spcBef>
                <a:spcPts val="600"/>
              </a:spcBef>
              <a:buFont typeface="Wingdings" pitchFamily="2" charset="2"/>
              <a:buChar char="Ø"/>
              <a:tabLst>
                <a:tab pos="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r>
              <a:rPr lang="pt-BR" sz="2000" b="1" dirty="0" smtClean="0">
                <a:solidFill>
                  <a:prstClr val="black"/>
                </a:solidFill>
                <a:latin typeface="Arial Narrow" pitchFamily="34" charset="0"/>
              </a:rPr>
              <a:t>Acessos à Petrópolis e Nova Pista Subida eliminam a interferência negativa da BR-040 na cidade</a:t>
            </a:r>
          </a:p>
          <a:p>
            <a:pPr marL="742950" lvl="1" indent="-285750" algn="just" defTabSz="449263">
              <a:spcBef>
                <a:spcPts val="600"/>
              </a:spcBef>
              <a:buFont typeface="Wingdings" pitchFamily="2" charset="2"/>
              <a:buChar char="Ø"/>
              <a:tabLst>
                <a:tab pos="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r>
              <a:rPr lang="pt-BR" sz="2000" b="1" dirty="0">
                <a:solidFill>
                  <a:prstClr val="black"/>
                </a:solidFill>
                <a:latin typeface="Arial Narrow" pitchFamily="34" charset="0"/>
              </a:rPr>
              <a:t>Construção de uma pista que substituirá a atual Rio-Petrópolis, trecho da BR-040 em operação desde 1928 que apresenta um traçado sinuoso, sem acostamento e que não mais comporta o crescente volume de tráfego.</a:t>
            </a:r>
          </a:p>
          <a:p>
            <a:pPr marL="742950" lvl="1" indent="-285750" algn="just" defTabSz="449263">
              <a:spcBef>
                <a:spcPts val="600"/>
              </a:spcBef>
              <a:buFont typeface="Wingdings" pitchFamily="2" charset="2"/>
              <a:buChar char="Ø"/>
              <a:tabLst>
                <a:tab pos="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r>
              <a:rPr lang="pt-BR" sz="2000" b="1" dirty="0">
                <a:solidFill>
                  <a:prstClr val="black"/>
                </a:solidFill>
                <a:latin typeface="Arial Narrow" pitchFamily="34" charset="0"/>
              </a:rPr>
              <a:t>Valor de investimento total: R$ 1.141.462.053,02*, a preços abril/15. </a:t>
            </a:r>
          </a:p>
          <a:p>
            <a:pPr marL="742950" lvl="1" indent="-285750" algn="just" defTabSz="449263">
              <a:spcBef>
                <a:spcPts val="600"/>
              </a:spcBef>
              <a:buFont typeface="Wingdings" pitchFamily="2" charset="2"/>
              <a:buChar char="Ø"/>
              <a:tabLst>
                <a:tab pos="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pPr>
            <a:endParaRPr lang="pt-BR" sz="2000" b="1" dirty="0" smtClean="0">
              <a:solidFill>
                <a:prstClr val="black"/>
              </a:solidFill>
              <a:latin typeface="Arial Narrow" pitchFamily="34" charset="0"/>
            </a:endParaRPr>
          </a:p>
        </p:txBody>
      </p:sp>
      <p:sp>
        <p:nvSpPr>
          <p:cNvPr id="9" name="CaixaDeTexto 3"/>
          <p:cNvSpPr txBox="1">
            <a:spLocks noChangeArrowheads="1"/>
          </p:cNvSpPr>
          <p:nvPr/>
        </p:nvSpPr>
        <p:spPr bwMode="auto">
          <a:xfrm>
            <a:off x="142875" y="44450"/>
            <a:ext cx="8893175" cy="523220"/>
          </a:xfrm>
          <a:prstGeom prst="rect">
            <a:avLst/>
          </a:prstGeom>
          <a:noFill/>
          <a:ln w="9525">
            <a:noFill/>
            <a:miter lim="800000"/>
            <a:headEnd/>
            <a:tailEnd/>
          </a:ln>
        </p:spPr>
        <p:txBody>
          <a:bodyPr>
            <a:spAutoFit/>
          </a:bodyPr>
          <a:lstStyle/>
          <a:p>
            <a:r>
              <a:rPr lang="pt-BR" sz="2800" b="1" dirty="0" smtClean="0">
                <a:solidFill>
                  <a:srgbClr val="1F497D"/>
                </a:solidFill>
                <a:latin typeface="Arial Narrow" pitchFamily="34" charset="0"/>
              </a:rPr>
              <a:t>RIO – JUIZ DE FORA</a:t>
            </a:r>
          </a:p>
        </p:txBody>
      </p:sp>
      <p:cxnSp>
        <p:nvCxnSpPr>
          <p:cNvPr id="10" name="Conector reto 9"/>
          <p:cNvCxnSpPr/>
          <p:nvPr/>
        </p:nvCxnSpPr>
        <p:spPr>
          <a:xfrm>
            <a:off x="0" y="620688"/>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tângulo de cantos arredondados 10">
            <a:hlinkClick r:id="rId3" action="ppaction://hlinkpres?slideindex=1&amp;slidetitle="/>
          </p:cNvPr>
          <p:cNvSpPr/>
          <p:nvPr/>
        </p:nvSpPr>
        <p:spPr>
          <a:xfrm>
            <a:off x="8176668" y="116632"/>
            <a:ext cx="86409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solidFill>
                  <a:prstClr val="white"/>
                </a:solidFill>
              </a:rPr>
              <a:t>ÍNDICE</a:t>
            </a:r>
            <a:endParaRPr lang="pt-BR" sz="1400" b="1" dirty="0">
              <a:solidFill>
                <a:prstClr val="white"/>
              </a:solidFill>
            </a:endParaRPr>
          </a:p>
        </p:txBody>
      </p:sp>
      <p:sp>
        <p:nvSpPr>
          <p:cNvPr id="12" name="Retângulo de cantos arredondados 11">
            <a:hlinkClick r:id="rId4" action="ppaction://hlinksldjump"/>
          </p:cNvPr>
          <p:cNvSpPr/>
          <p:nvPr/>
        </p:nvSpPr>
        <p:spPr>
          <a:xfrm>
            <a:off x="7092280" y="116632"/>
            <a:ext cx="1008112"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solidFill>
                  <a:prstClr val="white"/>
                </a:solidFill>
              </a:rPr>
              <a:t>MAPA</a:t>
            </a:r>
          </a:p>
        </p:txBody>
      </p:sp>
      <p:sp>
        <p:nvSpPr>
          <p:cNvPr id="13" name="Retângulo de cantos arredondados 12">
            <a:hlinkClick r:id="rId5" action="ppaction://hlinksldjump"/>
          </p:cNvPr>
          <p:cNvSpPr/>
          <p:nvPr/>
        </p:nvSpPr>
        <p:spPr>
          <a:xfrm>
            <a:off x="6012160" y="116632"/>
            <a:ext cx="1008112"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solidFill>
                  <a:prstClr val="white"/>
                </a:solidFill>
              </a:rPr>
              <a:t>RESUMO</a:t>
            </a:r>
            <a:endParaRPr lang="pt-BR" sz="1400" b="1" dirty="0">
              <a:solidFill>
                <a:prstClr val="white"/>
              </a:solidFill>
            </a:endParaRPr>
          </a:p>
        </p:txBody>
      </p:sp>
    </p:spTree>
    <p:extLst>
      <p:ext uri="{BB962C8B-B14F-4D97-AF65-F5344CB8AC3E}">
        <p14:creationId xmlns:p14="http://schemas.microsoft.com/office/powerpoint/2010/main" val="1496583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ângulo 32"/>
          <p:cNvSpPr/>
          <p:nvPr/>
        </p:nvSpPr>
        <p:spPr>
          <a:xfrm>
            <a:off x="0" y="1223963"/>
            <a:ext cx="9156700" cy="5661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31748" name="Espaço Reservado para Número de Slide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3BC86E5-EB72-4E8D-BADD-09901837CBC7}" type="slidenum">
              <a:rPr lang="pt-BR" sz="1200" b="1">
                <a:solidFill>
                  <a:schemeClr val="bg1"/>
                </a:solidFill>
                <a:latin typeface="Arial Narrow" pitchFamily="34" charset="0"/>
              </a:rPr>
              <a:pPr algn="r"/>
              <a:t>4</a:t>
            </a:fld>
            <a:endParaRPr lang="pt-BR" sz="1200" b="1">
              <a:solidFill>
                <a:schemeClr val="bg1"/>
              </a:solidFill>
              <a:latin typeface="Arial Narrow" pitchFamily="34" charset="0"/>
            </a:endParaRPr>
          </a:p>
        </p:txBody>
      </p:sp>
      <p:grpSp>
        <p:nvGrpSpPr>
          <p:cNvPr id="31749" name="Grupo 15"/>
          <p:cNvGrpSpPr>
            <a:grpSpLocks/>
          </p:cNvGrpSpPr>
          <p:nvPr/>
        </p:nvGrpSpPr>
        <p:grpSpPr bwMode="auto">
          <a:xfrm rot="-5400000">
            <a:off x="2166020" y="-387734"/>
            <a:ext cx="4752975" cy="7633470"/>
            <a:chOff x="5362575" y="836613"/>
            <a:chExt cx="3602038" cy="4941887"/>
          </a:xfrm>
        </p:grpSpPr>
        <p:pic>
          <p:nvPicPr>
            <p:cNvPr id="31766" name="Imagem 7"/>
            <p:cNvPicPr>
              <a:picLocks noChangeAspect="1"/>
            </p:cNvPicPr>
            <p:nvPr/>
          </p:nvPicPr>
          <p:blipFill>
            <a:blip r:embed="rId3" cstate="print"/>
            <a:srcRect/>
            <a:stretch>
              <a:fillRect/>
            </a:stretch>
          </p:blipFill>
          <p:spPr bwMode="auto">
            <a:xfrm>
              <a:off x="5362575" y="836613"/>
              <a:ext cx="3602038" cy="4941887"/>
            </a:xfrm>
            <a:prstGeom prst="rect">
              <a:avLst/>
            </a:prstGeom>
            <a:noFill/>
            <a:ln w="9525">
              <a:solidFill>
                <a:schemeClr val="tx1"/>
              </a:solidFill>
              <a:miter lim="800000"/>
              <a:headEnd/>
              <a:tailEnd/>
            </a:ln>
          </p:spPr>
        </p:pic>
        <p:sp>
          <p:nvSpPr>
            <p:cNvPr id="15" name="Forma livre 14"/>
            <p:cNvSpPr/>
            <p:nvPr/>
          </p:nvSpPr>
          <p:spPr>
            <a:xfrm>
              <a:off x="6317825" y="3109881"/>
              <a:ext cx="1681914" cy="1520753"/>
            </a:xfrm>
            <a:custGeom>
              <a:avLst/>
              <a:gdLst>
                <a:gd name="connsiteX0" fmla="*/ 0 w 1681682"/>
                <a:gd name="connsiteY0" fmla="*/ 1521051 h 1521051"/>
                <a:gd name="connsiteX1" fmla="*/ 11875 w 1681682"/>
                <a:gd name="connsiteY1" fmla="*/ 1402297 h 1521051"/>
                <a:gd name="connsiteX2" fmla="*/ 130628 w 1681682"/>
                <a:gd name="connsiteY2" fmla="*/ 1283544 h 1521051"/>
                <a:gd name="connsiteX3" fmla="*/ 190005 w 1681682"/>
                <a:gd name="connsiteY3" fmla="*/ 1271669 h 1521051"/>
                <a:gd name="connsiteX4" fmla="*/ 213756 w 1681682"/>
                <a:gd name="connsiteY4" fmla="*/ 1200417 h 1521051"/>
                <a:gd name="connsiteX5" fmla="*/ 225631 w 1681682"/>
                <a:gd name="connsiteY5" fmla="*/ 1164791 h 1521051"/>
                <a:gd name="connsiteX6" fmla="*/ 249382 w 1681682"/>
                <a:gd name="connsiteY6" fmla="*/ 1069788 h 1521051"/>
                <a:gd name="connsiteX7" fmla="*/ 320633 w 1681682"/>
                <a:gd name="connsiteY7" fmla="*/ 1081664 h 1521051"/>
                <a:gd name="connsiteX8" fmla="*/ 391885 w 1681682"/>
                <a:gd name="connsiteY8" fmla="*/ 1105414 h 1521051"/>
                <a:gd name="connsiteX9" fmla="*/ 522514 w 1681682"/>
                <a:gd name="connsiteY9" fmla="*/ 1093539 h 1521051"/>
                <a:gd name="connsiteX10" fmla="*/ 558140 w 1681682"/>
                <a:gd name="connsiteY10" fmla="*/ 1069788 h 1521051"/>
                <a:gd name="connsiteX11" fmla="*/ 605641 w 1681682"/>
                <a:gd name="connsiteY11" fmla="*/ 1057913 h 1521051"/>
                <a:gd name="connsiteX12" fmla="*/ 629392 w 1681682"/>
                <a:gd name="connsiteY12" fmla="*/ 986661 h 1521051"/>
                <a:gd name="connsiteX13" fmla="*/ 605641 w 1681682"/>
                <a:gd name="connsiteY13" fmla="*/ 820406 h 1521051"/>
                <a:gd name="connsiteX14" fmla="*/ 617517 w 1681682"/>
                <a:gd name="connsiteY14" fmla="*/ 725404 h 1521051"/>
                <a:gd name="connsiteX15" fmla="*/ 629392 w 1681682"/>
                <a:gd name="connsiteY15" fmla="*/ 689778 h 1521051"/>
                <a:gd name="connsiteX16" fmla="*/ 665018 w 1681682"/>
                <a:gd name="connsiteY16" fmla="*/ 677903 h 1521051"/>
                <a:gd name="connsiteX17" fmla="*/ 688769 w 1681682"/>
                <a:gd name="connsiteY17" fmla="*/ 642277 h 1521051"/>
                <a:gd name="connsiteX18" fmla="*/ 724395 w 1681682"/>
                <a:gd name="connsiteY18" fmla="*/ 618526 h 1521051"/>
                <a:gd name="connsiteX19" fmla="*/ 866898 w 1681682"/>
                <a:gd name="connsiteY19" fmla="*/ 594775 h 1521051"/>
                <a:gd name="connsiteX20" fmla="*/ 926275 w 1681682"/>
                <a:gd name="connsiteY20" fmla="*/ 547274 h 1521051"/>
                <a:gd name="connsiteX21" fmla="*/ 950026 w 1681682"/>
                <a:gd name="connsiteY21" fmla="*/ 476022 h 1521051"/>
                <a:gd name="connsiteX22" fmla="*/ 1056904 w 1681682"/>
                <a:gd name="connsiteY22" fmla="*/ 416645 h 1521051"/>
                <a:gd name="connsiteX23" fmla="*/ 1330036 w 1681682"/>
                <a:gd name="connsiteY23" fmla="*/ 404770 h 1521051"/>
                <a:gd name="connsiteX24" fmla="*/ 1353787 w 1681682"/>
                <a:gd name="connsiteY24" fmla="*/ 369144 h 1521051"/>
                <a:gd name="connsiteX25" fmla="*/ 1365662 w 1681682"/>
                <a:gd name="connsiteY25" fmla="*/ 333518 h 1521051"/>
                <a:gd name="connsiteX26" fmla="*/ 1401288 w 1681682"/>
                <a:gd name="connsiteY26" fmla="*/ 321643 h 1521051"/>
                <a:gd name="connsiteX27" fmla="*/ 1460665 w 1681682"/>
                <a:gd name="connsiteY27" fmla="*/ 309768 h 1521051"/>
                <a:gd name="connsiteX28" fmla="*/ 1484415 w 1681682"/>
                <a:gd name="connsiteY28" fmla="*/ 274142 h 1521051"/>
                <a:gd name="connsiteX29" fmla="*/ 1508166 w 1681682"/>
                <a:gd name="connsiteY29" fmla="*/ 191014 h 1521051"/>
                <a:gd name="connsiteX30" fmla="*/ 1615044 w 1681682"/>
                <a:gd name="connsiteY30" fmla="*/ 143513 h 1521051"/>
                <a:gd name="connsiteX31" fmla="*/ 1650670 w 1681682"/>
                <a:gd name="connsiteY31" fmla="*/ 131638 h 1521051"/>
                <a:gd name="connsiteX32" fmla="*/ 1650670 w 1681682"/>
                <a:gd name="connsiteY32" fmla="*/ 12884 h 1521051"/>
                <a:gd name="connsiteX33" fmla="*/ 1603169 w 1681682"/>
                <a:gd name="connsiteY33" fmla="*/ 12884 h 152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81682" h="1521051">
                  <a:moveTo>
                    <a:pt x="0" y="1521051"/>
                  </a:moveTo>
                  <a:cubicBezTo>
                    <a:pt x="3958" y="1481466"/>
                    <a:pt x="9" y="1440268"/>
                    <a:pt x="11875" y="1402297"/>
                  </a:cubicBezTo>
                  <a:cubicBezTo>
                    <a:pt x="24542" y="1361762"/>
                    <a:pt x="86293" y="1292411"/>
                    <a:pt x="130628" y="1283544"/>
                  </a:cubicBezTo>
                  <a:lnTo>
                    <a:pt x="190005" y="1271669"/>
                  </a:lnTo>
                  <a:lnTo>
                    <a:pt x="213756" y="1200417"/>
                  </a:lnTo>
                  <a:cubicBezTo>
                    <a:pt x="217714" y="1188542"/>
                    <a:pt x="223176" y="1177066"/>
                    <a:pt x="225631" y="1164791"/>
                  </a:cubicBezTo>
                  <a:cubicBezTo>
                    <a:pt x="239961" y="1093139"/>
                    <a:pt x="231123" y="1124562"/>
                    <a:pt x="249382" y="1069788"/>
                  </a:cubicBezTo>
                  <a:cubicBezTo>
                    <a:pt x="273132" y="1073747"/>
                    <a:pt x="297274" y="1075824"/>
                    <a:pt x="320633" y="1081664"/>
                  </a:cubicBezTo>
                  <a:cubicBezTo>
                    <a:pt x="344921" y="1087736"/>
                    <a:pt x="391885" y="1105414"/>
                    <a:pt x="391885" y="1105414"/>
                  </a:cubicBezTo>
                  <a:cubicBezTo>
                    <a:pt x="435428" y="1101456"/>
                    <a:pt x="479762" y="1102700"/>
                    <a:pt x="522514" y="1093539"/>
                  </a:cubicBezTo>
                  <a:cubicBezTo>
                    <a:pt x="536470" y="1090549"/>
                    <a:pt x="545022" y="1075410"/>
                    <a:pt x="558140" y="1069788"/>
                  </a:cubicBezTo>
                  <a:cubicBezTo>
                    <a:pt x="573141" y="1063359"/>
                    <a:pt x="589807" y="1061871"/>
                    <a:pt x="605641" y="1057913"/>
                  </a:cubicBezTo>
                  <a:cubicBezTo>
                    <a:pt x="613558" y="1034162"/>
                    <a:pt x="632497" y="1011503"/>
                    <a:pt x="629392" y="986661"/>
                  </a:cubicBezTo>
                  <a:cubicBezTo>
                    <a:pt x="614531" y="867766"/>
                    <a:pt x="622764" y="923138"/>
                    <a:pt x="605641" y="820406"/>
                  </a:cubicBezTo>
                  <a:cubicBezTo>
                    <a:pt x="609600" y="788739"/>
                    <a:pt x="611808" y="756803"/>
                    <a:pt x="617517" y="725404"/>
                  </a:cubicBezTo>
                  <a:cubicBezTo>
                    <a:pt x="619756" y="713088"/>
                    <a:pt x="620541" y="698629"/>
                    <a:pt x="629392" y="689778"/>
                  </a:cubicBezTo>
                  <a:cubicBezTo>
                    <a:pt x="638243" y="680927"/>
                    <a:pt x="653143" y="681861"/>
                    <a:pt x="665018" y="677903"/>
                  </a:cubicBezTo>
                  <a:cubicBezTo>
                    <a:pt x="672935" y="666028"/>
                    <a:pt x="678677" y="652369"/>
                    <a:pt x="688769" y="642277"/>
                  </a:cubicBezTo>
                  <a:cubicBezTo>
                    <a:pt x="698861" y="632185"/>
                    <a:pt x="711629" y="624909"/>
                    <a:pt x="724395" y="618526"/>
                  </a:cubicBezTo>
                  <a:cubicBezTo>
                    <a:pt x="764182" y="598632"/>
                    <a:pt x="833041" y="598537"/>
                    <a:pt x="866898" y="594775"/>
                  </a:cubicBezTo>
                  <a:cubicBezTo>
                    <a:pt x="905530" y="581898"/>
                    <a:pt x="907591" y="589312"/>
                    <a:pt x="926275" y="547274"/>
                  </a:cubicBezTo>
                  <a:cubicBezTo>
                    <a:pt x="936443" y="524396"/>
                    <a:pt x="929195" y="489909"/>
                    <a:pt x="950026" y="476022"/>
                  </a:cubicBezTo>
                  <a:cubicBezTo>
                    <a:pt x="969519" y="463027"/>
                    <a:pt x="1021464" y="419371"/>
                    <a:pt x="1056904" y="416645"/>
                  </a:cubicBezTo>
                  <a:cubicBezTo>
                    <a:pt x="1147766" y="409656"/>
                    <a:pt x="1238992" y="408728"/>
                    <a:pt x="1330036" y="404770"/>
                  </a:cubicBezTo>
                  <a:cubicBezTo>
                    <a:pt x="1337953" y="392895"/>
                    <a:pt x="1347404" y="381910"/>
                    <a:pt x="1353787" y="369144"/>
                  </a:cubicBezTo>
                  <a:cubicBezTo>
                    <a:pt x="1359385" y="357948"/>
                    <a:pt x="1356811" y="342369"/>
                    <a:pt x="1365662" y="333518"/>
                  </a:cubicBezTo>
                  <a:cubicBezTo>
                    <a:pt x="1374513" y="324667"/>
                    <a:pt x="1389144" y="324679"/>
                    <a:pt x="1401288" y="321643"/>
                  </a:cubicBezTo>
                  <a:cubicBezTo>
                    <a:pt x="1420870" y="316748"/>
                    <a:pt x="1440873" y="313726"/>
                    <a:pt x="1460665" y="309768"/>
                  </a:cubicBezTo>
                  <a:cubicBezTo>
                    <a:pt x="1468582" y="297893"/>
                    <a:pt x="1478793" y="287260"/>
                    <a:pt x="1484415" y="274142"/>
                  </a:cubicBezTo>
                  <a:cubicBezTo>
                    <a:pt x="1486382" y="269551"/>
                    <a:pt x="1501058" y="199899"/>
                    <a:pt x="1508166" y="191014"/>
                  </a:cubicBezTo>
                  <a:cubicBezTo>
                    <a:pt x="1528695" y="165353"/>
                    <a:pt x="1593275" y="150769"/>
                    <a:pt x="1615044" y="143513"/>
                  </a:cubicBezTo>
                  <a:lnTo>
                    <a:pt x="1650670" y="131638"/>
                  </a:lnTo>
                  <a:cubicBezTo>
                    <a:pt x="1663630" y="92758"/>
                    <a:pt x="1681682" y="56302"/>
                    <a:pt x="1650670" y="12884"/>
                  </a:cubicBezTo>
                  <a:cubicBezTo>
                    <a:pt x="1641467" y="0"/>
                    <a:pt x="1619003" y="12884"/>
                    <a:pt x="1603169" y="12884"/>
                  </a:cubicBezTo>
                </a:path>
              </a:pathLst>
            </a:cu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grpSp>
      <p:sp>
        <p:nvSpPr>
          <p:cNvPr id="17" name="Retângulo 16"/>
          <p:cNvSpPr/>
          <p:nvPr/>
        </p:nvSpPr>
        <p:spPr>
          <a:xfrm>
            <a:off x="1116013" y="3068638"/>
            <a:ext cx="2160587" cy="2376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8" name="Retângulo 17"/>
          <p:cNvSpPr/>
          <p:nvPr/>
        </p:nvSpPr>
        <p:spPr>
          <a:xfrm>
            <a:off x="5508625" y="1268413"/>
            <a:ext cx="2447925" cy="1296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9" name="Forma livre 18"/>
          <p:cNvSpPr/>
          <p:nvPr/>
        </p:nvSpPr>
        <p:spPr>
          <a:xfrm>
            <a:off x="1331640" y="2123455"/>
            <a:ext cx="1984375" cy="225425"/>
          </a:xfrm>
          <a:custGeom>
            <a:avLst/>
            <a:gdLst>
              <a:gd name="connsiteX0" fmla="*/ 0 w 1983179"/>
              <a:gd name="connsiteY0" fmla="*/ 189930 h 226262"/>
              <a:gd name="connsiteX1" fmla="*/ 190005 w 1983179"/>
              <a:gd name="connsiteY1" fmla="*/ 201805 h 226262"/>
              <a:gd name="connsiteX2" fmla="*/ 225631 w 1983179"/>
              <a:gd name="connsiteY2" fmla="*/ 189930 h 226262"/>
              <a:gd name="connsiteX3" fmla="*/ 380010 w 1983179"/>
              <a:gd name="connsiteY3" fmla="*/ 166179 h 226262"/>
              <a:gd name="connsiteX4" fmla="*/ 415636 w 1983179"/>
              <a:gd name="connsiteY4" fmla="*/ 154304 h 226262"/>
              <a:gd name="connsiteX5" fmla="*/ 427511 w 1983179"/>
              <a:gd name="connsiteY5" fmla="*/ 118678 h 226262"/>
              <a:gd name="connsiteX6" fmla="*/ 475012 w 1983179"/>
              <a:gd name="connsiteY6" fmla="*/ 106803 h 226262"/>
              <a:gd name="connsiteX7" fmla="*/ 534389 w 1983179"/>
              <a:gd name="connsiteY7" fmla="*/ 94927 h 226262"/>
              <a:gd name="connsiteX8" fmla="*/ 570015 w 1983179"/>
              <a:gd name="connsiteY8" fmla="*/ 71177 h 226262"/>
              <a:gd name="connsiteX9" fmla="*/ 605641 w 1983179"/>
              <a:gd name="connsiteY9" fmla="*/ 59301 h 226262"/>
              <a:gd name="connsiteX10" fmla="*/ 676893 w 1983179"/>
              <a:gd name="connsiteY10" fmla="*/ 11800 h 226262"/>
              <a:gd name="connsiteX11" fmla="*/ 938150 w 1983179"/>
              <a:gd name="connsiteY11" fmla="*/ 23675 h 226262"/>
              <a:gd name="connsiteX12" fmla="*/ 1021277 w 1983179"/>
              <a:gd name="connsiteY12" fmla="*/ 47426 h 226262"/>
              <a:gd name="connsiteX13" fmla="*/ 1092529 w 1983179"/>
              <a:gd name="connsiteY13" fmla="*/ 59301 h 226262"/>
              <a:gd name="connsiteX14" fmla="*/ 1235033 w 1983179"/>
              <a:gd name="connsiteY14" fmla="*/ 106803 h 226262"/>
              <a:gd name="connsiteX15" fmla="*/ 1270659 w 1983179"/>
              <a:gd name="connsiteY15" fmla="*/ 118678 h 226262"/>
              <a:gd name="connsiteX16" fmla="*/ 1306285 w 1983179"/>
              <a:gd name="connsiteY16" fmla="*/ 130553 h 226262"/>
              <a:gd name="connsiteX17" fmla="*/ 1425038 w 1983179"/>
              <a:gd name="connsiteY17" fmla="*/ 166179 h 226262"/>
              <a:gd name="connsiteX18" fmla="*/ 1531916 w 1983179"/>
              <a:gd name="connsiteY18" fmla="*/ 201805 h 226262"/>
              <a:gd name="connsiteX19" fmla="*/ 1567542 w 1983179"/>
              <a:gd name="connsiteY19" fmla="*/ 213681 h 226262"/>
              <a:gd name="connsiteX20" fmla="*/ 1603168 w 1983179"/>
              <a:gd name="connsiteY20" fmla="*/ 225556 h 226262"/>
              <a:gd name="connsiteX21" fmla="*/ 1733797 w 1983179"/>
              <a:gd name="connsiteY21" fmla="*/ 213681 h 226262"/>
              <a:gd name="connsiteX22" fmla="*/ 1769423 w 1983179"/>
              <a:gd name="connsiteY22" fmla="*/ 201805 h 226262"/>
              <a:gd name="connsiteX23" fmla="*/ 1935677 w 1983179"/>
              <a:gd name="connsiteY23" fmla="*/ 178055 h 226262"/>
              <a:gd name="connsiteX24" fmla="*/ 1983179 w 1983179"/>
              <a:gd name="connsiteY24" fmla="*/ 166179 h 22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3179" h="226262">
                <a:moveTo>
                  <a:pt x="0" y="189930"/>
                </a:moveTo>
                <a:cubicBezTo>
                  <a:pt x="108992" y="226262"/>
                  <a:pt x="46340" y="216172"/>
                  <a:pt x="190005" y="201805"/>
                </a:cubicBezTo>
                <a:cubicBezTo>
                  <a:pt x="201880" y="197847"/>
                  <a:pt x="213487" y="192966"/>
                  <a:pt x="225631" y="189930"/>
                </a:cubicBezTo>
                <a:cubicBezTo>
                  <a:pt x="280031" y="176330"/>
                  <a:pt x="322328" y="173390"/>
                  <a:pt x="380010" y="166179"/>
                </a:cubicBezTo>
                <a:cubicBezTo>
                  <a:pt x="391885" y="162221"/>
                  <a:pt x="406785" y="163155"/>
                  <a:pt x="415636" y="154304"/>
                </a:cubicBezTo>
                <a:cubicBezTo>
                  <a:pt x="424487" y="145453"/>
                  <a:pt x="417736" y="126498"/>
                  <a:pt x="427511" y="118678"/>
                </a:cubicBezTo>
                <a:cubicBezTo>
                  <a:pt x="440255" y="108482"/>
                  <a:pt x="459080" y="110344"/>
                  <a:pt x="475012" y="106803"/>
                </a:cubicBezTo>
                <a:cubicBezTo>
                  <a:pt x="494716" y="102424"/>
                  <a:pt x="514597" y="98886"/>
                  <a:pt x="534389" y="94927"/>
                </a:cubicBezTo>
                <a:cubicBezTo>
                  <a:pt x="546264" y="87010"/>
                  <a:pt x="557250" y="77560"/>
                  <a:pt x="570015" y="71177"/>
                </a:cubicBezTo>
                <a:cubicBezTo>
                  <a:pt x="581211" y="65579"/>
                  <a:pt x="595226" y="66245"/>
                  <a:pt x="605641" y="59301"/>
                </a:cubicBezTo>
                <a:cubicBezTo>
                  <a:pt x="694592" y="0"/>
                  <a:pt x="592186" y="40035"/>
                  <a:pt x="676893" y="11800"/>
                </a:cubicBezTo>
                <a:cubicBezTo>
                  <a:pt x="763979" y="15758"/>
                  <a:pt x="851231" y="16989"/>
                  <a:pt x="938150" y="23675"/>
                </a:cubicBezTo>
                <a:cubicBezTo>
                  <a:pt x="977698" y="26717"/>
                  <a:pt x="985581" y="39494"/>
                  <a:pt x="1021277" y="47426"/>
                </a:cubicBezTo>
                <a:cubicBezTo>
                  <a:pt x="1044782" y="52649"/>
                  <a:pt x="1068778" y="55343"/>
                  <a:pt x="1092529" y="59301"/>
                </a:cubicBezTo>
                <a:lnTo>
                  <a:pt x="1235033" y="106803"/>
                </a:lnTo>
                <a:lnTo>
                  <a:pt x="1270659" y="118678"/>
                </a:lnTo>
                <a:cubicBezTo>
                  <a:pt x="1282534" y="122636"/>
                  <a:pt x="1294141" y="127517"/>
                  <a:pt x="1306285" y="130553"/>
                </a:cubicBezTo>
                <a:cubicBezTo>
                  <a:pt x="1378069" y="148500"/>
                  <a:pt x="1338311" y="137270"/>
                  <a:pt x="1425038" y="166179"/>
                </a:cubicBezTo>
                <a:lnTo>
                  <a:pt x="1531916" y="201805"/>
                </a:lnTo>
                <a:lnTo>
                  <a:pt x="1567542" y="213681"/>
                </a:lnTo>
                <a:lnTo>
                  <a:pt x="1603168" y="225556"/>
                </a:lnTo>
                <a:cubicBezTo>
                  <a:pt x="1646711" y="221598"/>
                  <a:pt x="1690514" y="219864"/>
                  <a:pt x="1733797" y="213681"/>
                </a:cubicBezTo>
                <a:cubicBezTo>
                  <a:pt x="1746189" y="211911"/>
                  <a:pt x="1757203" y="204521"/>
                  <a:pt x="1769423" y="201805"/>
                </a:cubicBezTo>
                <a:cubicBezTo>
                  <a:pt x="1813446" y="192022"/>
                  <a:pt x="1894596" y="183190"/>
                  <a:pt x="1935677" y="178055"/>
                </a:cubicBezTo>
                <a:lnTo>
                  <a:pt x="1983179" y="166179"/>
                </a:lnTo>
              </a:path>
            </a:pathLst>
          </a:cu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sp>
        <p:nvSpPr>
          <p:cNvPr id="31753" name="CaixaDeTexto 51">
            <a:hlinkClick r:id="rId4" action="ppaction://hlinksldjump"/>
          </p:cNvPr>
          <p:cNvSpPr txBox="1">
            <a:spLocks noChangeArrowheads="1"/>
          </p:cNvSpPr>
          <p:nvPr/>
        </p:nvSpPr>
        <p:spPr bwMode="auto">
          <a:xfrm>
            <a:off x="0" y="836712"/>
            <a:ext cx="2375495" cy="584775"/>
          </a:xfrm>
          <a:prstGeom prst="rect">
            <a:avLst/>
          </a:prstGeom>
          <a:solidFill>
            <a:schemeClr val="bg1"/>
          </a:solidFill>
          <a:ln w="9525">
            <a:solidFill>
              <a:srgbClr val="FF0000"/>
            </a:solidFill>
            <a:miter lim="800000"/>
            <a:headEnd/>
            <a:tailEnd/>
          </a:ln>
        </p:spPr>
        <p:txBody>
          <a:bodyPr wrap="square">
            <a:spAutoFit/>
          </a:bodyPr>
          <a:lstStyle/>
          <a:p>
            <a:r>
              <a:rPr lang="pt-BR" sz="1600" b="1" dirty="0"/>
              <a:t>Novo </a:t>
            </a:r>
            <a:r>
              <a:rPr lang="pt-BR" sz="1600" b="1" dirty="0" smtClean="0"/>
              <a:t>túnel na </a:t>
            </a:r>
            <a:r>
              <a:rPr lang="pt-BR" sz="1600" b="1" dirty="0"/>
              <a:t>pista de </a:t>
            </a:r>
            <a:r>
              <a:rPr lang="pt-BR" sz="1600" b="1" dirty="0" smtClean="0"/>
              <a:t>subida (4,6 km)</a:t>
            </a:r>
            <a:endParaRPr lang="pt-BR" sz="1600" b="1" dirty="0"/>
          </a:p>
        </p:txBody>
      </p:sp>
      <p:cxnSp>
        <p:nvCxnSpPr>
          <p:cNvPr id="21" name="Conector de seta reta 20"/>
          <p:cNvCxnSpPr>
            <a:stCxn id="31753" idx="2"/>
            <a:endCxn id="19" idx="9"/>
          </p:cNvCxnSpPr>
          <p:nvPr/>
        </p:nvCxnSpPr>
        <p:spPr>
          <a:xfrm>
            <a:off x="1187748" y="1421487"/>
            <a:ext cx="749898" cy="76105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755" name="CaixaDeTexto 51">
            <a:hlinkClick r:id="rId5" action="ppaction://hlinksldjump"/>
          </p:cNvPr>
          <p:cNvSpPr txBox="1">
            <a:spLocks noChangeArrowheads="1"/>
          </p:cNvSpPr>
          <p:nvPr/>
        </p:nvSpPr>
        <p:spPr bwMode="auto">
          <a:xfrm>
            <a:off x="3635896" y="5517232"/>
            <a:ext cx="4392488" cy="1077218"/>
          </a:xfrm>
          <a:prstGeom prst="rect">
            <a:avLst/>
          </a:prstGeom>
          <a:solidFill>
            <a:schemeClr val="bg1"/>
          </a:solidFill>
          <a:ln w="9525">
            <a:solidFill>
              <a:srgbClr val="FF0000"/>
            </a:solidFill>
            <a:miter lim="800000"/>
            <a:headEnd/>
            <a:tailEnd/>
          </a:ln>
        </p:spPr>
        <p:txBody>
          <a:bodyPr wrap="square">
            <a:spAutoFit/>
          </a:bodyPr>
          <a:lstStyle/>
          <a:p>
            <a:r>
              <a:rPr lang="pt-BR" sz="1600" b="1" dirty="0" smtClean="0"/>
              <a:t>Pista atual </a:t>
            </a:r>
            <a:r>
              <a:rPr lang="pt-BR" sz="1600" b="1" smtClean="0"/>
              <a:t>de descida (19 km)</a:t>
            </a:r>
            <a:endParaRPr lang="pt-BR" sz="1600" b="1" dirty="0" smtClean="0"/>
          </a:p>
          <a:p>
            <a:r>
              <a:rPr lang="pt-BR" sz="1600" b="1" dirty="0" smtClean="0"/>
              <a:t>Hoje: </a:t>
            </a:r>
            <a:r>
              <a:rPr lang="pt-BR" sz="1600" dirty="0" smtClean="0"/>
              <a:t>2 faixas</a:t>
            </a:r>
          </a:p>
          <a:p>
            <a:r>
              <a:rPr lang="pt-BR" sz="1600" b="1" dirty="0" smtClean="0"/>
              <a:t>Depois: </a:t>
            </a:r>
            <a:r>
              <a:rPr lang="pt-BR" sz="1600" dirty="0" smtClean="0"/>
              <a:t>duplicação </a:t>
            </a:r>
            <a:r>
              <a:rPr lang="pt-BR" sz="1600" dirty="0"/>
              <a:t>na plataforma </a:t>
            </a:r>
            <a:r>
              <a:rPr lang="pt-BR" sz="1600" dirty="0" smtClean="0"/>
              <a:t>existente. 2 faixas de subida + 2 de descida.</a:t>
            </a:r>
          </a:p>
        </p:txBody>
      </p:sp>
      <p:cxnSp>
        <p:nvCxnSpPr>
          <p:cNvPr id="11" name="Conector de seta reta 10"/>
          <p:cNvCxnSpPr>
            <a:stCxn id="31755" idx="0"/>
            <a:endCxn id="32" idx="126"/>
          </p:cNvCxnSpPr>
          <p:nvPr/>
        </p:nvCxnSpPr>
        <p:spPr>
          <a:xfrm flipH="1" flipV="1">
            <a:off x="5329239" y="4243455"/>
            <a:ext cx="502901" cy="1273777"/>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757" name="CaixaDeTexto 31"/>
          <p:cNvSpPr txBox="1">
            <a:spLocks noChangeArrowheads="1"/>
          </p:cNvSpPr>
          <p:nvPr/>
        </p:nvSpPr>
        <p:spPr bwMode="auto">
          <a:xfrm>
            <a:off x="5364088" y="1125538"/>
            <a:ext cx="3779912" cy="1323439"/>
          </a:xfrm>
          <a:prstGeom prst="rect">
            <a:avLst/>
          </a:prstGeom>
          <a:solidFill>
            <a:schemeClr val="bg1"/>
          </a:solidFill>
          <a:ln w="9525">
            <a:solidFill>
              <a:srgbClr val="FF0000"/>
            </a:solidFill>
            <a:miter lim="800000"/>
            <a:headEnd/>
            <a:tailEnd/>
          </a:ln>
        </p:spPr>
        <p:txBody>
          <a:bodyPr wrap="square">
            <a:spAutoFit/>
          </a:bodyPr>
          <a:lstStyle/>
          <a:p>
            <a:r>
              <a:rPr lang="pt-BR" sz="1600" b="1" dirty="0"/>
              <a:t>Pista atual de </a:t>
            </a:r>
            <a:r>
              <a:rPr lang="pt-BR" sz="1600" b="1" dirty="0" smtClean="0"/>
              <a:t>subida (22 km)</a:t>
            </a:r>
          </a:p>
          <a:p>
            <a:r>
              <a:rPr lang="pt-BR" sz="1600" b="1" dirty="0" smtClean="0"/>
              <a:t>Hoje: </a:t>
            </a:r>
            <a:r>
              <a:rPr lang="pt-BR" sz="1600" dirty="0" smtClean="0"/>
              <a:t>2 faixas, traçado inadequado</a:t>
            </a:r>
          </a:p>
          <a:p>
            <a:r>
              <a:rPr lang="pt-BR" sz="1600" b="1" dirty="0" smtClean="0"/>
              <a:t>Depois: </a:t>
            </a:r>
            <a:r>
              <a:rPr lang="pt-BR" sz="1600" dirty="0" smtClean="0"/>
              <a:t>mantida </a:t>
            </a:r>
            <a:r>
              <a:rPr lang="pt-BR" sz="1600" dirty="0"/>
              <a:t>na </a:t>
            </a:r>
            <a:r>
              <a:rPr lang="pt-BR" sz="1600" dirty="0" smtClean="0"/>
              <a:t>concessão como caminho </a:t>
            </a:r>
            <a:r>
              <a:rPr lang="pt-BR" sz="1600" dirty="0"/>
              <a:t>de serviço, estrada parque, etc</a:t>
            </a:r>
            <a:r>
              <a:rPr lang="pt-BR" sz="1600" dirty="0" smtClean="0"/>
              <a:t>.</a:t>
            </a:r>
          </a:p>
        </p:txBody>
      </p:sp>
      <p:cxnSp>
        <p:nvCxnSpPr>
          <p:cNvPr id="13" name="Conector de seta reta 12"/>
          <p:cNvCxnSpPr>
            <a:stCxn id="31757" idx="2"/>
            <a:endCxn id="15" idx="19"/>
          </p:cNvCxnSpPr>
          <p:nvPr/>
        </p:nvCxnSpPr>
        <p:spPr>
          <a:xfrm flipH="1">
            <a:off x="5155706" y="2448977"/>
            <a:ext cx="2098338" cy="951985"/>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1759" name="Grupo 41"/>
          <p:cNvGrpSpPr>
            <a:grpSpLocks/>
          </p:cNvGrpSpPr>
          <p:nvPr/>
        </p:nvGrpSpPr>
        <p:grpSpPr bwMode="auto">
          <a:xfrm rot="2758159">
            <a:off x="309563" y="2190750"/>
            <a:ext cx="1150937" cy="449263"/>
            <a:chOff x="7164288" y="5517232"/>
            <a:chExt cx="1224136" cy="507608"/>
          </a:xfrm>
        </p:grpSpPr>
        <p:sp>
          <p:nvSpPr>
            <p:cNvPr id="27" name="Retângulo 26"/>
            <p:cNvSpPr/>
            <p:nvPr/>
          </p:nvSpPr>
          <p:spPr>
            <a:xfrm>
              <a:off x="7160729" y="5517264"/>
              <a:ext cx="1224136" cy="36052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pt-BR" sz="900" dirty="0">
                  <a:solidFill>
                    <a:srgbClr val="C00000"/>
                  </a:solidFill>
                  <a:latin typeface="Arial" pitchFamily="34" charset="0"/>
                  <a:cs typeface="Arial" pitchFamily="34" charset="0"/>
                </a:rPr>
                <a:t>PETRÓPOLIS</a:t>
              </a:r>
            </a:p>
          </p:txBody>
        </p:sp>
        <p:cxnSp>
          <p:nvCxnSpPr>
            <p:cNvPr id="28" name="Conector de seta reta 27"/>
            <p:cNvCxnSpPr/>
            <p:nvPr/>
          </p:nvCxnSpPr>
          <p:spPr>
            <a:xfrm rot="12403538" flipV="1">
              <a:off x="7445525" y="5730769"/>
              <a:ext cx="418739" cy="272637"/>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1760" name="Grupo 41"/>
          <p:cNvGrpSpPr>
            <a:grpSpLocks/>
          </p:cNvGrpSpPr>
          <p:nvPr/>
        </p:nvGrpSpPr>
        <p:grpSpPr bwMode="auto">
          <a:xfrm>
            <a:off x="7380288" y="4149725"/>
            <a:ext cx="1150937" cy="449263"/>
            <a:chOff x="7164288" y="5517232"/>
            <a:chExt cx="1224136" cy="507608"/>
          </a:xfrm>
        </p:grpSpPr>
        <p:sp>
          <p:nvSpPr>
            <p:cNvPr id="30" name="Retângulo 29"/>
            <p:cNvSpPr/>
            <p:nvPr/>
          </p:nvSpPr>
          <p:spPr>
            <a:xfrm>
              <a:off x="7160911" y="5517232"/>
              <a:ext cx="1224136" cy="36052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pt-BR" sz="900" dirty="0">
                  <a:solidFill>
                    <a:srgbClr val="C00000"/>
                  </a:solidFill>
                  <a:latin typeface="Arial" pitchFamily="34" charset="0"/>
                  <a:cs typeface="Arial" pitchFamily="34" charset="0"/>
                </a:rPr>
                <a:t>RIO DE JANEIRO</a:t>
              </a:r>
            </a:p>
          </p:txBody>
        </p:sp>
        <p:cxnSp>
          <p:nvCxnSpPr>
            <p:cNvPr id="31" name="Conector de seta reta 30"/>
            <p:cNvCxnSpPr/>
            <p:nvPr/>
          </p:nvCxnSpPr>
          <p:spPr>
            <a:xfrm rot="12403538" flipV="1">
              <a:off x="7446261" y="5730679"/>
              <a:ext cx="418739" cy="272637"/>
            </a:xfrm>
            <a:prstGeom prst="straightConnector1">
              <a:avLst/>
            </a:prstGeom>
            <a:ln>
              <a:solidFill>
                <a:srgbClr val="C0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2" name="Forma livre 31"/>
          <p:cNvSpPr/>
          <p:nvPr/>
        </p:nvSpPr>
        <p:spPr>
          <a:xfrm>
            <a:off x="3605213" y="2266950"/>
            <a:ext cx="2790825" cy="2378075"/>
          </a:xfrm>
          <a:custGeom>
            <a:avLst/>
            <a:gdLst>
              <a:gd name="connsiteX0" fmla="*/ 0 w 2790825"/>
              <a:gd name="connsiteY0" fmla="*/ 0 h 2377994"/>
              <a:gd name="connsiteX1" fmla="*/ 19050 w 2790825"/>
              <a:gd name="connsiteY1" fmla="*/ 4763 h 2377994"/>
              <a:gd name="connsiteX2" fmla="*/ 47625 w 2790825"/>
              <a:gd name="connsiteY2" fmla="*/ 14288 h 2377994"/>
              <a:gd name="connsiteX3" fmla="*/ 71437 w 2790825"/>
              <a:gd name="connsiteY3" fmla="*/ 19050 h 2377994"/>
              <a:gd name="connsiteX4" fmla="*/ 100012 w 2790825"/>
              <a:gd name="connsiteY4" fmla="*/ 28575 h 2377994"/>
              <a:gd name="connsiteX5" fmla="*/ 114300 w 2790825"/>
              <a:gd name="connsiteY5" fmla="*/ 33338 h 2377994"/>
              <a:gd name="connsiteX6" fmla="*/ 123825 w 2790825"/>
              <a:gd name="connsiteY6" fmla="*/ 47625 h 2377994"/>
              <a:gd name="connsiteX7" fmla="*/ 166687 w 2790825"/>
              <a:gd name="connsiteY7" fmla="*/ 71438 h 2377994"/>
              <a:gd name="connsiteX8" fmla="*/ 195262 w 2790825"/>
              <a:gd name="connsiteY8" fmla="*/ 85725 h 2377994"/>
              <a:gd name="connsiteX9" fmla="*/ 209550 w 2790825"/>
              <a:gd name="connsiteY9" fmla="*/ 100013 h 2377994"/>
              <a:gd name="connsiteX10" fmla="*/ 238125 w 2790825"/>
              <a:gd name="connsiteY10" fmla="*/ 119063 h 2377994"/>
              <a:gd name="connsiteX11" fmla="*/ 252412 w 2790825"/>
              <a:gd name="connsiteY11" fmla="*/ 133350 h 2377994"/>
              <a:gd name="connsiteX12" fmla="*/ 271462 w 2790825"/>
              <a:gd name="connsiteY12" fmla="*/ 138113 h 2377994"/>
              <a:gd name="connsiteX13" fmla="*/ 314325 w 2790825"/>
              <a:gd name="connsiteY13" fmla="*/ 157163 h 2377994"/>
              <a:gd name="connsiteX14" fmla="*/ 323850 w 2790825"/>
              <a:gd name="connsiteY14" fmla="*/ 171450 h 2377994"/>
              <a:gd name="connsiteX15" fmla="*/ 338137 w 2790825"/>
              <a:gd name="connsiteY15" fmla="*/ 180975 h 2377994"/>
              <a:gd name="connsiteX16" fmla="*/ 371475 w 2790825"/>
              <a:gd name="connsiteY16" fmla="*/ 204788 h 2377994"/>
              <a:gd name="connsiteX17" fmla="*/ 395287 w 2790825"/>
              <a:gd name="connsiteY17" fmla="*/ 223838 h 2377994"/>
              <a:gd name="connsiteX18" fmla="*/ 409575 w 2790825"/>
              <a:gd name="connsiteY18" fmla="*/ 233363 h 2377994"/>
              <a:gd name="connsiteX19" fmla="*/ 438150 w 2790825"/>
              <a:gd name="connsiteY19" fmla="*/ 242888 h 2377994"/>
              <a:gd name="connsiteX20" fmla="*/ 509587 w 2790825"/>
              <a:gd name="connsiteY20" fmla="*/ 252413 h 2377994"/>
              <a:gd name="connsiteX21" fmla="*/ 538162 w 2790825"/>
              <a:gd name="connsiteY21" fmla="*/ 261938 h 2377994"/>
              <a:gd name="connsiteX22" fmla="*/ 552450 w 2790825"/>
              <a:gd name="connsiteY22" fmla="*/ 266700 h 2377994"/>
              <a:gd name="connsiteX23" fmla="*/ 585787 w 2790825"/>
              <a:gd name="connsiteY23" fmla="*/ 276225 h 2377994"/>
              <a:gd name="connsiteX24" fmla="*/ 600075 w 2790825"/>
              <a:gd name="connsiteY24" fmla="*/ 285750 h 2377994"/>
              <a:gd name="connsiteX25" fmla="*/ 604837 w 2790825"/>
              <a:gd name="connsiteY25" fmla="*/ 300038 h 2377994"/>
              <a:gd name="connsiteX26" fmla="*/ 619125 w 2790825"/>
              <a:gd name="connsiteY26" fmla="*/ 314325 h 2377994"/>
              <a:gd name="connsiteX27" fmla="*/ 619125 w 2790825"/>
              <a:gd name="connsiteY27" fmla="*/ 428625 h 2377994"/>
              <a:gd name="connsiteX28" fmla="*/ 581025 w 2790825"/>
              <a:gd name="connsiteY28" fmla="*/ 442913 h 2377994"/>
              <a:gd name="connsiteX29" fmla="*/ 552450 w 2790825"/>
              <a:gd name="connsiteY29" fmla="*/ 438150 h 2377994"/>
              <a:gd name="connsiteX30" fmla="*/ 547687 w 2790825"/>
              <a:gd name="connsiteY30" fmla="*/ 419100 h 2377994"/>
              <a:gd name="connsiteX31" fmla="*/ 542925 w 2790825"/>
              <a:gd name="connsiteY31" fmla="*/ 395288 h 2377994"/>
              <a:gd name="connsiteX32" fmla="*/ 500062 w 2790825"/>
              <a:gd name="connsiteY32" fmla="*/ 371475 h 2377994"/>
              <a:gd name="connsiteX33" fmla="*/ 471487 w 2790825"/>
              <a:gd name="connsiteY33" fmla="*/ 357188 h 2377994"/>
              <a:gd name="connsiteX34" fmla="*/ 428625 w 2790825"/>
              <a:gd name="connsiteY34" fmla="*/ 338138 h 2377994"/>
              <a:gd name="connsiteX35" fmla="*/ 414337 w 2790825"/>
              <a:gd name="connsiteY35" fmla="*/ 333375 h 2377994"/>
              <a:gd name="connsiteX36" fmla="*/ 400050 w 2790825"/>
              <a:gd name="connsiteY36" fmla="*/ 328613 h 2377994"/>
              <a:gd name="connsiteX37" fmla="*/ 228600 w 2790825"/>
              <a:gd name="connsiteY37" fmla="*/ 323850 h 2377994"/>
              <a:gd name="connsiteX38" fmla="*/ 190500 w 2790825"/>
              <a:gd name="connsiteY38" fmla="*/ 333375 h 2377994"/>
              <a:gd name="connsiteX39" fmla="*/ 166687 w 2790825"/>
              <a:gd name="connsiteY39" fmla="*/ 376238 h 2377994"/>
              <a:gd name="connsiteX40" fmla="*/ 176212 w 2790825"/>
              <a:gd name="connsiteY40" fmla="*/ 419100 h 2377994"/>
              <a:gd name="connsiteX41" fmla="*/ 195262 w 2790825"/>
              <a:gd name="connsiteY41" fmla="*/ 447675 h 2377994"/>
              <a:gd name="connsiteX42" fmla="*/ 214312 w 2790825"/>
              <a:gd name="connsiteY42" fmla="*/ 495300 h 2377994"/>
              <a:gd name="connsiteX43" fmla="*/ 228600 w 2790825"/>
              <a:gd name="connsiteY43" fmla="*/ 509588 h 2377994"/>
              <a:gd name="connsiteX44" fmla="*/ 242887 w 2790825"/>
              <a:gd name="connsiteY44" fmla="*/ 538163 h 2377994"/>
              <a:gd name="connsiteX45" fmla="*/ 257175 w 2790825"/>
              <a:gd name="connsiteY45" fmla="*/ 566738 h 2377994"/>
              <a:gd name="connsiteX46" fmla="*/ 266700 w 2790825"/>
              <a:gd name="connsiteY46" fmla="*/ 595313 h 2377994"/>
              <a:gd name="connsiteX47" fmla="*/ 295275 w 2790825"/>
              <a:gd name="connsiteY47" fmla="*/ 638175 h 2377994"/>
              <a:gd name="connsiteX48" fmla="*/ 314325 w 2790825"/>
              <a:gd name="connsiteY48" fmla="*/ 666750 h 2377994"/>
              <a:gd name="connsiteX49" fmla="*/ 328612 w 2790825"/>
              <a:gd name="connsiteY49" fmla="*/ 681038 h 2377994"/>
              <a:gd name="connsiteX50" fmla="*/ 352425 w 2790825"/>
              <a:gd name="connsiteY50" fmla="*/ 704850 h 2377994"/>
              <a:gd name="connsiteX51" fmla="*/ 371475 w 2790825"/>
              <a:gd name="connsiteY51" fmla="*/ 747713 h 2377994"/>
              <a:gd name="connsiteX52" fmla="*/ 376237 w 2790825"/>
              <a:gd name="connsiteY52" fmla="*/ 842963 h 2377994"/>
              <a:gd name="connsiteX53" fmla="*/ 390525 w 2790825"/>
              <a:gd name="connsiteY53" fmla="*/ 923925 h 2377994"/>
              <a:gd name="connsiteX54" fmla="*/ 395287 w 2790825"/>
              <a:gd name="connsiteY54" fmla="*/ 938213 h 2377994"/>
              <a:gd name="connsiteX55" fmla="*/ 433387 w 2790825"/>
              <a:gd name="connsiteY55" fmla="*/ 957263 h 2377994"/>
              <a:gd name="connsiteX56" fmla="*/ 461962 w 2790825"/>
              <a:gd name="connsiteY56" fmla="*/ 966788 h 2377994"/>
              <a:gd name="connsiteX57" fmla="*/ 485775 w 2790825"/>
              <a:gd name="connsiteY57" fmla="*/ 990600 h 2377994"/>
              <a:gd name="connsiteX58" fmla="*/ 509587 w 2790825"/>
              <a:gd name="connsiteY58" fmla="*/ 1014413 h 2377994"/>
              <a:gd name="connsiteX59" fmla="*/ 523875 w 2790825"/>
              <a:gd name="connsiteY59" fmla="*/ 1047750 h 2377994"/>
              <a:gd name="connsiteX60" fmla="*/ 533400 w 2790825"/>
              <a:gd name="connsiteY60" fmla="*/ 1076325 h 2377994"/>
              <a:gd name="connsiteX61" fmla="*/ 547687 w 2790825"/>
              <a:gd name="connsiteY61" fmla="*/ 1119188 h 2377994"/>
              <a:gd name="connsiteX62" fmla="*/ 557212 w 2790825"/>
              <a:gd name="connsiteY62" fmla="*/ 1147763 h 2377994"/>
              <a:gd name="connsiteX63" fmla="*/ 561975 w 2790825"/>
              <a:gd name="connsiteY63" fmla="*/ 1162050 h 2377994"/>
              <a:gd name="connsiteX64" fmla="*/ 576262 w 2790825"/>
              <a:gd name="connsiteY64" fmla="*/ 1219200 h 2377994"/>
              <a:gd name="connsiteX65" fmla="*/ 581025 w 2790825"/>
              <a:gd name="connsiteY65" fmla="*/ 1233488 h 2377994"/>
              <a:gd name="connsiteX66" fmla="*/ 585787 w 2790825"/>
              <a:gd name="connsiteY66" fmla="*/ 1290638 h 2377994"/>
              <a:gd name="connsiteX67" fmla="*/ 595312 w 2790825"/>
              <a:gd name="connsiteY67" fmla="*/ 1304925 h 2377994"/>
              <a:gd name="connsiteX68" fmla="*/ 604837 w 2790825"/>
              <a:gd name="connsiteY68" fmla="*/ 1333500 h 2377994"/>
              <a:gd name="connsiteX69" fmla="*/ 609600 w 2790825"/>
              <a:gd name="connsiteY69" fmla="*/ 1347788 h 2377994"/>
              <a:gd name="connsiteX70" fmla="*/ 619125 w 2790825"/>
              <a:gd name="connsiteY70" fmla="*/ 1423988 h 2377994"/>
              <a:gd name="connsiteX71" fmla="*/ 628650 w 2790825"/>
              <a:gd name="connsiteY71" fmla="*/ 1438275 h 2377994"/>
              <a:gd name="connsiteX72" fmla="*/ 642937 w 2790825"/>
              <a:gd name="connsiteY72" fmla="*/ 1447800 h 2377994"/>
              <a:gd name="connsiteX73" fmla="*/ 647700 w 2790825"/>
              <a:gd name="connsiteY73" fmla="*/ 1462088 h 2377994"/>
              <a:gd name="connsiteX74" fmla="*/ 657225 w 2790825"/>
              <a:gd name="connsiteY74" fmla="*/ 1595438 h 2377994"/>
              <a:gd name="connsiteX75" fmla="*/ 666750 w 2790825"/>
              <a:gd name="connsiteY75" fmla="*/ 1609725 h 2377994"/>
              <a:gd name="connsiteX76" fmla="*/ 695325 w 2790825"/>
              <a:gd name="connsiteY76" fmla="*/ 1619250 h 2377994"/>
              <a:gd name="connsiteX77" fmla="*/ 709612 w 2790825"/>
              <a:gd name="connsiteY77" fmla="*/ 1628775 h 2377994"/>
              <a:gd name="connsiteX78" fmla="*/ 723900 w 2790825"/>
              <a:gd name="connsiteY78" fmla="*/ 1633538 h 2377994"/>
              <a:gd name="connsiteX79" fmla="*/ 742950 w 2790825"/>
              <a:gd name="connsiteY79" fmla="*/ 1662113 h 2377994"/>
              <a:gd name="connsiteX80" fmla="*/ 752475 w 2790825"/>
              <a:gd name="connsiteY80" fmla="*/ 1676400 h 2377994"/>
              <a:gd name="connsiteX81" fmla="*/ 766762 w 2790825"/>
              <a:gd name="connsiteY81" fmla="*/ 1685925 h 2377994"/>
              <a:gd name="connsiteX82" fmla="*/ 795337 w 2790825"/>
              <a:gd name="connsiteY82" fmla="*/ 1695450 h 2377994"/>
              <a:gd name="connsiteX83" fmla="*/ 823912 w 2790825"/>
              <a:gd name="connsiteY83" fmla="*/ 1714500 h 2377994"/>
              <a:gd name="connsiteX84" fmla="*/ 852487 w 2790825"/>
              <a:gd name="connsiteY84" fmla="*/ 1724025 h 2377994"/>
              <a:gd name="connsiteX85" fmla="*/ 871537 w 2790825"/>
              <a:gd name="connsiteY85" fmla="*/ 1752600 h 2377994"/>
              <a:gd name="connsiteX86" fmla="*/ 900112 w 2790825"/>
              <a:gd name="connsiteY86" fmla="*/ 1762125 h 2377994"/>
              <a:gd name="connsiteX87" fmla="*/ 928687 w 2790825"/>
              <a:gd name="connsiteY87" fmla="*/ 1781175 h 2377994"/>
              <a:gd name="connsiteX88" fmla="*/ 957262 w 2790825"/>
              <a:gd name="connsiteY88" fmla="*/ 1790700 h 2377994"/>
              <a:gd name="connsiteX89" fmla="*/ 1000125 w 2790825"/>
              <a:gd name="connsiteY89" fmla="*/ 1809750 h 2377994"/>
              <a:gd name="connsiteX90" fmla="*/ 1014412 w 2790825"/>
              <a:gd name="connsiteY90" fmla="*/ 1814513 h 2377994"/>
              <a:gd name="connsiteX91" fmla="*/ 1028700 w 2790825"/>
              <a:gd name="connsiteY91" fmla="*/ 1857375 h 2377994"/>
              <a:gd name="connsiteX92" fmla="*/ 1033462 w 2790825"/>
              <a:gd name="connsiteY92" fmla="*/ 1871663 h 2377994"/>
              <a:gd name="connsiteX93" fmla="*/ 1047750 w 2790825"/>
              <a:gd name="connsiteY93" fmla="*/ 1952625 h 2377994"/>
              <a:gd name="connsiteX94" fmla="*/ 1052512 w 2790825"/>
              <a:gd name="connsiteY94" fmla="*/ 1966913 h 2377994"/>
              <a:gd name="connsiteX95" fmla="*/ 1081087 w 2790825"/>
              <a:gd name="connsiteY95" fmla="*/ 1976438 h 2377994"/>
              <a:gd name="connsiteX96" fmla="*/ 1109662 w 2790825"/>
              <a:gd name="connsiteY96" fmla="*/ 2000250 h 2377994"/>
              <a:gd name="connsiteX97" fmla="*/ 1123950 w 2790825"/>
              <a:gd name="connsiteY97" fmla="*/ 2028825 h 2377994"/>
              <a:gd name="connsiteX98" fmla="*/ 1138237 w 2790825"/>
              <a:gd name="connsiteY98" fmla="*/ 2033588 h 2377994"/>
              <a:gd name="connsiteX99" fmla="*/ 1157287 w 2790825"/>
              <a:gd name="connsiteY99" fmla="*/ 2076450 h 2377994"/>
              <a:gd name="connsiteX100" fmla="*/ 1166812 w 2790825"/>
              <a:gd name="connsiteY100" fmla="*/ 2114550 h 2377994"/>
              <a:gd name="connsiteX101" fmla="*/ 1195387 w 2790825"/>
              <a:gd name="connsiteY101" fmla="*/ 2128838 h 2377994"/>
              <a:gd name="connsiteX102" fmla="*/ 1209675 w 2790825"/>
              <a:gd name="connsiteY102" fmla="*/ 2138363 h 2377994"/>
              <a:gd name="connsiteX103" fmla="*/ 1281112 w 2790825"/>
              <a:gd name="connsiteY103" fmla="*/ 2147888 h 2377994"/>
              <a:gd name="connsiteX104" fmla="*/ 1290637 w 2790825"/>
              <a:gd name="connsiteY104" fmla="*/ 2162175 h 2377994"/>
              <a:gd name="connsiteX105" fmla="*/ 1295400 w 2790825"/>
              <a:gd name="connsiteY105" fmla="*/ 2190750 h 2377994"/>
              <a:gd name="connsiteX106" fmla="*/ 1300162 w 2790825"/>
              <a:gd name="connsiteY106" fmla="*/ 2214563 h 2377994"/>
              <a:gd name="connsiteX107" fmla="*/ 1304925 w 2790825"/>
              <a:gd name="connsiteY107" fmla="*/ 2228850 h 2377994"/>
              <a:gd name="connsiteX108" fmla="*/ 1319212 w 2790825"/>
              <a:gd name="connsiteY108" fmla="*/ 2243138 h 2377994"/>
              <a:gd name="connsiteX109" fmla="*/ 1338262 w 2790825"/>
              <a:gd name="connsiteY109" fmla="*/ 2276475 h 2377994"/>
              <a:gd name="connsiteX110" fmla="*/ 1352550 w 2790825"/>
              <a:gd name="connsiteY110" fmla="*/ 2305050 h 2377994"/>
              <a:gd name="connsiteX111" fmla="*/ 1381125 w 2790825"/>
              <a:gd name="connsiteY111" fmla="*/ 2314575 h 2377994"/>
              <a:gd name="connsiteX112" fmla="*/ 1414462 w 2790825"/>
              <a:gd name="connsiteY112" fmla="*/ 2309813 h 2377994"/>
              <a:gd name="connsiteX113" fmla="*/ 1428750 w 2790825"/>
              <a:gd name="connsiteY113" fmla="*/ 2305050 h 2377994"/>
              <a:gd name="connsiteX114" fmla="*/ 1438275 w 2790825"/>
              <a:gd name="connsiteY114" fmla="*/ 2290763 h 2377994"/>
              <a:gd name="connsiteX115" fmla="*/ 1457325 w 2790825"/>
              <a:gd name="connsiteY115" fmla="*/ 2247900 h 2377994"/>
              <a:gd name="connsiteX116" fmla="*/ 1462087 w 2790825"/>
              <a:gd name="connsiteY116" fmla="*/ 2233613 h 2377994"/>
              <a:gd name="connsiteX117" fmla="*/ 1481137 w 2790825"/>
              <a:gd name="connsiteY117" fmla="*/ 2205038 h 2377994"/>
              <a:gd name="connsiteX118" fmla="*/ 1490662 w 2790825"/>
              <a:gd name="connsiteY118" fmla="*/ 2176463 h 2377994"/>
              <a:gd name="connsiteX119" fmla="*/ 1485900 w 2790825"/>
              <a:gd name="connsiteY119" fmla="*/ 2085975 h 2377994"/>
              <a:gd name="connsiteX120" fmla="*/ 1490662 w 2790825"/>
              <a:gd name="connsiteY120" fmla="*/ 1985963 h 2377994"/>
              <a:gd name="connsiteX121" fmla="*/ 1495425 w 2790825"/>
              <a:gd name="connsiteY121" fmla="*/ 1971675 h 2377994"/>
              <a:gd name="connsiteX122" fmla="*/ 1509712 w 2790825"/>
              <a:gd name="connsiteY122" fmla="*/ 1957388 h 2377994"/>
              <a:gd name="connsiteX123" fmla="*/ 1543050 w 2790825"/>
              <a:gd name="connsiteY123" fmla="*/ 1947863 h 2377994"/>
              <a:gd name="connsiteX124" fmla="*/ 1666875 w 2790825"/>
              <a:gd name="connsiteY124" fmla="*/ 1957388 h 2377994"/>
              <a:gd name="connsiteX125" fmla="*/ 1695450 w 2790825"/>
              <a:gd name="connsiteY125" fmla="*/ 1966913 h 2377994"/>
              <a:gd name="connsiteX126" fmla="*/ 1724025 w 2790825"/>
              <a:gd name="connsiteY126" fmla="*/ 1976438 h 2377994"/>
              <a:gd name="connsiteX127" fmla="*/ 1757362 w 2790825"/>
              <a:gd name="connsiteY127" fmla="*/ 1985963 h 2377994"/>
              <a:gd name="connsiteX128" fmla="*/ 1771650 w 2790825"/>
              <a:gd name="connsiteY128" fmla="*/ 1990725 h 2377994"/>
              <a:gd name="connsiteX129" fmla="*/ 1814512 w 2790825"/>
              <a:gd name="connsiteY129" fmla="*/ 2009775 h 2377994"/>
              <a:gd name="connsiteX130" fmla="*/ 1871662 w 2790825"/>
              <a:gd name="connsiteY130" fmla="*/ 2028825 h 2377994"/>
              <a:gd name="connsiteX131" fmla="*/ 1885950 w 2790825"/>
              <a:gd name="connsiteY131" fmla="*/ 2033588 h 2377994"/>
              <a:gd name="connsiteX132" fmla="*/ 1900237 w 2790825"/>
              <a:gd name="connsiteY132" fmla="*/ 2043113 h 2377994"/>
              <a:gd name="connsiteX133" fmla="*/ 1919287 w 2790825"/>
              <a:gd name="connsiteY133" fmla="*/ 2047875 h 2377994"/>
              <a:gd name="connsiteX134" fmla="*/ 1947862 w 2790825"/>
              <a:gd name="connsiteY134" fmla="*/ 2066925 h 2377994"/>
              <a:gd name="connsiteX135" fmla="*/ 1995487 w 2790825"/>
              <a:gd name="connsiteY135" fmla="*/ 2081213 h 2377994"/>
              <a:gd name="connsiteX136" fmla="*/ 2024062 w 2790825"/>
              <a:gd name="connsiteY136" fmla="*/ 2095500 h 2377994"/>
              <a:gd name="connsiteX137" fmla="*/ 2052637 w 2790825"/>
              <a:gd name="connsiteY137" fmla="*/ 2109788 h 2377994"/>
              <a:gd name="connsiteX138" fmla="*/ 2066925 w 2790825"/>
              <a:gd name="connsiteY138" fmla="*/ 2119313 h 2377994"/>
              <a:gd name="connsiteX139" fmla="*/ 2085975 w 2790825"/>
              <a:gd name="connsiteY139" fmla="*/ 2124075 h 2377994"/>
              <a:gd name="connsiteX140" fmla="*/ 2100262 w 2790825"/>
              <a:gd name="connsiteY140" fmla="*/ 2128838 h 2377994"/>
              <a:gd name="connsiteX141" fmla="*/ 2133600 w 2790825"/>
              <a:gd name="connsiteY141" fmla="*/ 2138363 h 2377994"/>
              <a:gd name="connsiteX142" fmla="*/ 2147887 w 2790825"/>
              <a:gd name="connsiteY142" fmla="*/ 2147888 h 2377994"/>
              <a:gd name="connsiteX143" fmla="*/ 2176462 w 2790825"/>
              <a:gd name="connsiteY143" fmla="*/ 2157413 h 2377994"/>
              <a:gd name="connsiteX144" fmla="*/ 2209800 w 2790825"/>
              <a:gd name="connsiteY144" fmla="*/ 2166938 h 2377994"/>
              <a:gd name="connsiteX145" fmla="*/ 2224087 w 2790825"/>
              <a:gd name="connsiteY145" fmla="*/ 2171700 h 2377994"/>
              <a:gd name="connsiteX146" fmla="*/ 2266950 w 2790825"/>
              <a:gd name="connsiteY146" fmla="*/ 2176463 h 2377994"/>
              <a:gd name="connsiteX147" fmla="*/ 2300287 w 2790825"/>
              <a:gd name="connsiteY147" fmla="*/ 2195513 h 2377994"/>
              <a:gd name="connsiteX148" fmla="*/ 2319337 w 2790825"/>
              <a:gd name="connsiteY148" fmla="*/ 2200275 h 2377994"/>
              <a:gd name="connsiteX149" fmla="*/ 2362200 w 2790825"/>
              <a:gd name="connsiteY149" fmla="*/ 2224088 h 2377994"/>
              <a:gd name="connsiteX150" fmla="*/ 2390775 w 2790825"/>
              <a:gd name="connsiteY150" fmla="*/ 2238375 h 2377994"/>
              <a:gd name="connsiteX151" fmla="*/ 2419350 w 2790825"/>
              <a:gd name="connsiteY151" fmla="*/ 2252663 h 2377994"/>
              <a:gd name="connsiteX152" fmla="*/ 2433637 w 2790825"/>
              <a:gd name="connsiteY152" fmla="*/ 2262188 h 2377994"/>
              <a:gd name="connsiteX153" fmla="*/ 2471737 w 2790825"/>
              <a:gd name="connsiteY153" fmla="*/ 2271713 h 2377994"/>
              <a:gd name="connsiteX154" fmla="*/ 2486025 w 2790825"/>
              <a:gd name="connsiteY154" fmla="*/ 2276475 h 2377994"/>
              <a:gd name="connsiteX155" fmla="*/ 2533650 w 2790825"/>
              <a:gd name="connsiteY155" fmla="*/ 2305050 h 2377994"/>
              <a:gd name="connsiteX156" fmla="*/ 2547937 w 2790825"/>
              <a:gd name="connsiteY156" fmla="*/ 2309813 h 2377994"/>
              <a:gd name="connsiteX157" fmla="*/ 2590800 w 2790825"/>
              <a:gd name="connsiteY157" fmla="*/ 2333625 h 2377994"/>
              <a:gd name="connsiteX158" fmla="*/ 2633662 w 2790825"/>
              <a:gd name="connsiteY158" fmla="*/ 2338388 h 2377994"/>
              <a:gd name="connsiteX159" fmla="*/ 2647950 w 2790825"/>
              <a:gd name="connsiteY159" fmla="*/ 2343150 h 2377994"/>
              <a:gd name="connsiteX160" fmla="*/ 2705100 w 2790825"/>
              <a:gd name="connsiteY160" fmla="*/ 2352675 h 2377994"/>
              <a:gd name="connsiteX161" fmla="*/ 2719387 w 2790825"/>
              <a:gd name="connsiteY161" fmla="*/ 2357438 h 2377994"/>
              <a:gd name="connsiteX162" fmla="*/ 2733675 w 2790825"/>
              <a:gd name="connsiteY162" fmla="*/ 2366963 h 2377994"/>
              <a:gd name="connsiteX163" fmla="*/ 2762250 w 2790825"/>
              <a:gd name="connsiteY163" fmla="*/ 2371725 h 2377994"/>
              <a:gd name="connsiteX164" fmla="*/ 2790825 w 2790825"/>
              <a:gd name="connsiteY164" fmla="*/ 2376488 h 237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2790825" h="2377994">
                <a:moveTo>
                  <a:pt x="0" y="0"/>
                </a:moveTo>
                <a:cubicBezTo>
                  <a:pt x="6350" y="1588"/>
                  <a:pt x="12781" y="2882"/>
                  <a:pt x="19050" y="4763"/>
                </a:cubicBezTo>
                <a:cubicBezTo>
                  <a:pt x="28667" y="7648"/>
                  <a:pt x="37780" y="12319"/>
                  <a:pt x="47625" y="14288"/>
                </a:cubicBezTo>
                <a:cubicBezTo>
                  <a:pt x="55562" y="15875"/>
                  <a:pt x="63628" y="16920"/>
                  <a:pt x="71437" y="19050"/>
                </a:cubicBezTo>
                <a:cubicBezTo>
                  <a:pt x="81123" y="21692"/>
                  <a:pt x="90487" y="25400"/>
                  <a:pt x="100012" y="28575"/>
                </a:cubicBezTo>
                <a:lnTo>
                  <a:pt x="114300" y="33338"/>
                </a:lnTo>
                <a:cubicBezTo>
                  <a:pt x="117475" y="38100"/>
                  <a:pt x="119517" y="43856"/>
                  <a:pt x="123825" y="47625"/>
                </a:cubicBezTo>
                <a:cubicBezTo>
                  <a:pt x="163865" y="82660"/>
                  <a:pt x="138344" y="57266"/>
                  <a:pt x="166687" y="71438"/>
                </a:cubicBezTo>
                <a:cubicBezTo>
                  <a:pt x="203608" y="89899"/>
                  <a:pt x="159359" y="73758"/>
                  <a:pt x="195262" y="85725"/>
                </a:cubicBezTo>
                <a:cubicBezTo>
                  <a:pt x="200025" y="90488"/>
                  <a:pt x="204233" y="95878"/>
                  <a:pt x="209550" y="100013"/>
                </a:cubicBezTo>
                <a:cubicBezTo>
                  <a:pt x="218586" y="107041"/>
                  <a:pt x="230030" y="110968"/>
                  <a:pt x="238125" y="119063"/>
                </a:cubicBezTo>
                <a:cubicBezTo>
                  <a:pt x="242887" y="123825"/>
                  <a:pt x="246564" y="130008"/>
                  <a:pt x="252412" y="133350"/>
                </a:cubicBezTo>
                <a:cubicBezTo>
                  <a:pt x="258095" y="136597"/>
                  <a:pt x="265193" y="136232"/>
                  <a:pt x="271462" y="138113"/>
                </a:cubicBezTo>
                <a:cubicBezTo>
                  <a:pt x="302377" y="147388"/>
                  <a:pt x="293445" y="143243"/>
                  <a:pt x="314325" y="157163"/>
                </a:cubicBezTo>
                <a:cubicBezTo>
                  <a:pt x="317500" y="161925"/>
                  <a:pt x="319803" y="167403"/>
                  <a:pt x="323850" y="171450"/>
                </a:cubicBezTo>
                <a:cubicBezTo>
                  <a:pt x="327897" y="175497"/>
                  <a:pt x="333480" y="177648"/>
                  <a:pt x="338137" y="180975"/>
                </a:cubicBezTo>
                <a:cubicBezTo>
                  <a:pt x="379470" y="210500"/>
                  <a:pt x="337816" y="182349"/>
                  <a:pt x="371475" y="204788"/>
                </a:cubicBezTo>
                <a:cubicBezTo>
                  <a:pt x="387531" y="228871"/>
                  <a:pt x="372284" y="212336"/>
                  <a:pt x="395287" y="223838"/>
                </a:cubicBezTo>
                <a:cubicBezTo>
                  <a:pt x="400407" y="226398"/>
                  <a:pt x="404344" y="231038"/>
                  <a:pt x="409575" y="233363"/>
                </a:cubicBezTo>
                <a:cubicBezTo>
                  <a:pt x="418750" y="237441"/>
                  <a:pt x="428625" y="239713"/>
                  <a:pt x="438150" y="242888"/>
                </a:cubicBezTo>
                <a:cubicBezTo>
                  <a:pt x="470570" y="253694"/>
                  <a:pt x="447442" y="247234"/>
                  <a:pt x="509587" y="252413"/>
                </a:cubicBezTo>
                <a:lnTo>
                  <a:pt x="538162" y="261938"/>
                </a:lnTo>
                <a:cubicBezTo>
                  <a:pt x="542925" y="263525"/>
                  <a:pt x="547580" y="265482"/>
                  <a:pt x="552450" y="266700"/>
                </a:cubicBezTo>
                <a:cubicBezTo>
                  <a:pt x="576370" y="272681"/>
                  <a:pt x="565290" y="269393"/>
                  <a:pt x="585787" y="276225"/>
                </a:cubicBezTo>
                <a:cubicBezTo>
                  <a:pt x="590550" y="279400"/>
                  <a:pt x="596499" y="281280"/>
                  <a:pt x="600075" y="285750"/>
                </a:cubicBezTo>
                <a:cubicBezTo>
                  <a:pt x="603211" y="289670"/>
                  <a:pt x="602052" y="295861"/>
                  <a:pt x="604837" y="300038"/>
                </a:cubicBezTo>
                <a:cubicBezTo>
                  <a:pt x="608573" y="305642"/>
                  <a:pt x="614362" y="309563"/>
                  <a:pt x="619125" y="314325"/>
                </a:cubicBezTo>
                <a:cubicBezTo>
                  <a:pt x="633129" y="356342"/>
                  <a:pt x="632842" y="349751"/>
                  <a:pt x="619125" y="428625"/>
                </a:cubicBezTo>
                <a:cubicBezTo>
                  <a:pt x="617357" y="438788"/>
                  <a:pt x="583219" y="442474"/>
                  <a:pt x="581025" y="442913"/>
                </a:cubicBezTo>
                <a:cubicBezTo>
                  <a:pt x="571500" y="441325"/>
                  <a:pt x="560308" y="443763"/>
                  <a:pt x="552450" y="438150"/>
                </a:cubicBezTo>
                <a:cubicBezTo>
                  <a:pt x="547124" y="434346"/>
                  <a:pt x="549107" y="425490"/>
                  <a:pt x="547687" y="419100"/>
                </a:cubicBezTo>
                <a:cubicBezTo>
                  <a:pt x="545931" y="411198"/>
                  <a:pt x="547895" y="401677"/>
                  <a:pt x="542925" y="395288"/>
                </a:cubicBezTo>
                <a:cubicBezTo>
                  <a:pt x="523815" y="370717"/>
                  <a:pt x="519228" y="381058"/>
                  <a:pt x="500062" y="371475"/>
                </a:cubicBezTo>
                <a:cubicBezTo>
                  <a:pt x="463140" y="353014"/>
                  <a:pt x="507394" y="369155"/>
                  <a:pt x="471487" y="357188"/>
                </a:cubicBezTo>
                <a:cubicBezTo>
                  <a:pt x="448846" y="342093"/>
                  <a:pt x="462631" y="349474"/>
                  <a:pt x="428625" y="338138"/>
                </a:cubicBezTo>
                <a:lnTo>
                  <a:pt x="414337" y="333375"/>
                </a:lnTo>
                <a:lnTo>
                  <a:pt x="400050" y="328613"/>
                </a:lnTo>
                <a:cubicBezTo>
                  <a:pt x="342705" y="290384"/>
                  <a:pt x="386426" y="315543"/>
                  <a:pt x="228600" y="323850"/>
                </a:cubicBezTo>
                <a:cubicBezTo>
                  <a:pt x="214954" y="324568"/>
                  <a:pt x="203109" y="329172"/>
                  <a:pt x="190500" y="333375"/>
                </a:cubicBezTo>
                <a:cubicBezTo>
                  <a:pt x="168665" y="366127"/>
                  <a:pt x="175070" y="351090"/>
                  <a:pt x="166687" y="376238"/>
                </a:cubicBezTo>
                <a:cubicBezTo>
                  <a:pt x="167979" y="383987"/>
                  <a:pt x="170630" y="409053"/>
                  <a:pt x="176212" y="419100"/>
                </a:cubicBezTo>
                <a:cubicBezTo>
                  <a:pt x="181771" y="429107"/>
                  <a:pt x="191642" y="436815"/>
                  <a:pt x="195262" y="447675"/>
                </a:cubicBezTo>
                <a:cubicBezTo>
                  <a:pt x="199599" y="460687"/>
                  <a:pt x="205553" y="483037"/>
                  <a:pt x="214312" y="495300"/>
                </a:cubicBezTo>
                <a:cubicBezTo>
                  <a:pt x="218227" y="500781"/>
                  <a:pt x="223837" y="504825"/>
                  <a:pt x="228600" y="509588"/>
                </a:cubicBezTo>
                <a:cubicBezTo>
                  <a:pt x="240567" y="545491"/>
                  <a:pt x="224426" y="501242"/>
                  <a:pt x="242887" y="538163"/>
                </a:cubicBezTo>
                <a:cubicBezTo>
                  <a:pt x="262606" y="577599"/>
                  <a:pt x="229877" y="525789"/>
                  <a:pt x="257175" y="566738"/>
                </a:cubicBezTo>
                <a:cubicBezTo>
                  <a:pt x="260350" y="576263"/>
                  <a:pt x="261131" y="586959"/>
                  <a:pt x="266700" y="595313"/>
                </a:cubicBezTo>
                <a:lnTo>
                  <a:pt x="295275" y="638175"/>
                </a:lnTo>
                <a:lnTo>
                  <a:pt x="314325" y="666750"/>
                </a:lnTo>
                <a:cubicBezTo>
                  <a:pt x="319087" y="671513"/>
                  <a:pt x="324300" y="675864"/>
                  <a:pt x="328612" y="681038"/>
                </a:cubicBezTo>
                <a:cubicBezTo>
                  <a:pt x="348453" y="704848"/>
                  <a:pt x="326233" y="687389"/>
                  <a:pt x="352425" y="704850"/>
                </a:cubicBezTo>
                <a:cubicBezTo>
                  <a:pt x="363760" y="738855"/>
                  <a:pt x="356381" y="725071"/>
                  <a:pt x="371475" y="747713"/>
                </a:cubicBezTo>
                <a:cubicBezTo>
                  <a:pt x="373062" y="779463"/>
                  <a:pt x="374190" y="811239"/>
                  <a:pt x="376237" y="842963"/>
                </a:cubicBezTo>
                <a:cubicBezTo>
                  <a:pt x="379867" y="899226"/>
                  <a:pt x="376625" y="882222"/>
                  <a:pt x="390525" y="923925"/>
                </a:cubicBezTo>
                <a:cubicBezTo>
                  <a:pt x="392112" y="928688"/>
                  <a:pt x="392502" y="934036"/>
                  <a:pt x="395287" y="938213"/>
                </a:cubicBezTo>
                <a:cubicBezTo>
                  <a:pt x="411521" y="962563"/>
                  <a:pt x="396885" y="948137"/>
                  <a:pt x="433387" y="957263"/>
                </a:cubicBezTo>
                <a:cubicBezTo>
                  <a:pt x="443127" y="959698"/>
                  <a:pt x="461962" y="966788"/>
                  <a:pt x="461962" y="966788"/>
                </a:cubicBezTo>
                <a:cubicBezTo>
                  <a:pt x="487364" y="1004890"/>
                  <a:pt x="454022" y="958847"/>
                  <a:pt x="485775" y="990600"/>
                </a:cubicBezTo>
                <a:cubicBezTo>
                  <a:pt x="517528" y="1022353"/>
                  <a:pt x="471485" y="989011"/>
                  <a:pt x="509587" y="1014413"/>
                </a:cubicBezTo>
                <a:cubicBezTo>
                  <a:pt x="524698" y="1037079"/>
                  <a:pt x="515488" y="1019794"/>
                  <a:pt x="523875" y="1047750"/>
                </a:cubicBezTo>
                <a:cubicBezTo>
                  <a:pt x="526760" y="1057367"/>
                  <a:pt x="530225" y="1066800"/>
                  <a:pt x="533400" y="1076325"/>
                </a:cubicBezTo>
                <a:lnTo>
                  <a:pt x="547687" y="1119188"/>
                </a:lnTo>
                <a:lnTo>
                  <a:pt x="557212" y="1147763"/>
                </a:lnTo>
                <a:lnTo>
                  <a:pt x="561975" y="1162050"/>
                </a:lnTo>
                <a:cubicBezTo>
                  <a:pt x="568387" y="1200527"/>
                  <a:pt x="563684" y="1181466"/>
                  <a:pt x="576262" y="1219200"/>
                </a:cubicBezTo>
                <a:lnTo>
                  <a:pt x="581025" y="1233488"/>
                </a:lnTo>
                <a:cubicBezTo>
                  <a:pt x="582612" y="1252538"/>
                  <a:pt x="582038" y="1271893"/>
                  <a:pt x="585787" y="1290638"/>
                </a:cubicBezTo>
                <a:cubicBezTo>
                  <a:pt x="586909" y="1296251"/>
                  <a:pt x="592987" y="1299695"/>
                  <a:pt x="595312" y="1304925"/>
                </a:cubicBezTo>
                <a:cubicBezTo>
                  <a:pt x="599390" y="1314100"/>
                  <a:pt x="601662" y="1323975"/>
                  <a:pt x="604837" y="1333500"/>
                </a:cubicBezTo>
                <a:lnTo>
                  <a:pt x="609600" y="1347788"/>
                </a:lnTo>
                <a:cubicBezTo>
                  <a:pt x="610509" y="1359612"/>
                  <a:pt x="608844" y="1403427"/>
                  <a:pt x="619125" y="1423988"/>
                </a:cubicBezTo>
                <a:cubicBezTo>
                  <a:pt x="621685" y="1429107"/>
                  <a:pt x="624603" y="1434228"/>
                  <a:pt x="628650" y="1438275"/>
                </a:cubicBezTo>
                <a:cubicBezTo>
                  <a:pt x="632697" y="1442322"/>
                  <a:pt x="638175" y="1444625"/>
                  <a:pt x="642937" y="1447800"/>
                </a:cubicBezTo>
                <a:cubicBezTo>
                  <a:pt x="644525" y="1452563"/>
                  <a:pt x="647200" y="1457093"/>
                  <a:pt x="647700" y="1462088"/>
                </a:cubicBezTo>
                <a:cubicBezTo>
                  <a:pt x="647895" y="1464040"/>
                  <a:pt x="653644" y="1578728"/>
                  <a:pt x="657225" y="1595438"/>
                </a:cubicBezTo>
                <a:cubicBezTo>
                  <a:pt x="658424" y="1601035"/>
                  <a:pt x="661896" y="1606692"/>
                  <a:pt x="666750" y="1609725"/>
                </a:cubicBezTo>
                <a:cubicBezTo>
                  <a:pt x="675264" y="1615046"/>
                  <a:pt x="695325" y="1619250"/>
                  <a:pt x="695325" y="1619250"/>
                </a:cubicBezTo>
                <a:cubicBezTo>
                  <a:pt x="700087" y="1622425"/>
                  <a:pt x="704493" y="1626215"/>
                  <a:pt x="709612" y="1628775"/>
                </a:cubicBezTo>
                <a:cubicBezTo>
                  <a:pt x="714102" y="1631020"/>
                  <a:pt x="720350" y="1629988"/>
                  <a:pt x="723900" y="1633538"/>
                </a:cubicBezTo>
                <a:cubicBezTo>
                  <a:pt x="731995" y="1641633"/>
                  <a:pt x="736600" y="1652588"/>
                  <a:pt x="742950" y="1662113"/>
                </a:cubicBezTo>
                <a:cubicBezTo>
                  <a:pt x="746125" y="1666875"/>
                  <a:pt x="747713" y="1673225"/>
                  <a:pt x="752475" y="1676400"/>
                </a:cubicBezTo>
                <a:cubicBezTo>
                  <a:pt x="757237" y="1679575"/>
                  <a:pt x="761532" y="1683600"/>
                  <a:pt x="766762" y="1685925"/>
                </a:cubicBezTo>
                <a:cubicBezTo>
                  <a:pt x="775937" y="1690003"/>
                  <a:pt x="795337" y="1695450"/>
                  <a:pt x="795337" y="1695450"/>
                </a:cubicBezTo>
                <a:cubicBezTo>
                  <a:pt x="804862" y="1701800"/>
                  <a:pt x="813052" y="1710880"/>
                  <a:pt x="823912" y="1714500"/>
                </a:cubicBezTo>
                <a:lnTo>
                  <a:pt x="852487" y="1724025"/>
                </a:lnTo>
                <a:cubicBezTo>
                  <a:pt x="858837" y="1733550"/>
                  <a:pt x="860677" y="1748980"/>
                  <a:pt x="871537" y="1752600"/>
                </a:cubicBezTo>
                <a:lnTo>
                  <a:pt x="900112" y="1762125"/>
                </a:lnTo>
                <a:cubicBezTo>
                  <a:pt x="909637" y="1768475"/>
                  <a:pt x="917827" y="1777555"/>
                  <a:pt x="928687" y="1781175"/>
                </a:cubicBezTo>
                <a:lnTo>
                  <a:pt x="957262" y="1790700"/>
                </a:lnTo>
                <a:cubicBezTo>
                  <a:pt x="979905" y="1805795"/>
                  <a:pt x="966118" y="1798414"/>
                  <a:pt x="1000125" y="1809750"/>
                </a:cubicBezTo>
                <a:lnTo>
                  <a:pt x="1014412" y="1814513"/>
                </a:lnTo>
                <a:lnTo>
                  <a:pt x="1028700" y="1857375"/>
                </a:lnTo>
                <a:lnTo>
                  <a:pt x="1033462" y="1871663"/>
                </a:lnTo>
                <a:cubicBezTo>
                  <a:pt x="1042184" y="1993758"/>
                  <a:pt x="1024953" y="1907029"/>
                  <a:pt x="1047750" y="1952625"/>
                </a:cubicBezTo>
                <a:cubicBezTo>
                  <a:pt x="1049995" y="1957115"/>
                  <a:pt x="1048427" y="1963995"/>
                  <a:pt x="1052512" y="1966913"/>
                </a:cubicBezTo>
                <a:cubicBezTo>
                  <a:pt x="1060682" y="1972749"/>
                  <a:pt x="1072733" y="1970869"/>
                  <a:pt x="1081087" y="1976438"/>
                </a:cubicBezTo>
                <a:cubicBezTo>
                  <a:pt x="1100979" y="1989699"/>
                  <a:pt x="1091328" y="1981916"/>
                  <a:pt x="1109662" y="2000250"/>
                </a:cubicBezTo>
                <a:cubicBezTo>
                  <a:pt x="1112800" y="2009662"/>
                  <a:pt x="1115557" y="2022110"/>
                  <a:pt x="1123950" y="2028825"/>
                </a:cubicBezTo>
                <a:cubicBezTo>
                  <a:pt x="1127870" y="2031961"/>
                  <a:pt x="1133475" y="2032000"/>
                  <a:pt x="1138237" y="2033588"/>
                </a:cubicBezTo>
                <a:cubicBezTo>
                  <a:pt x="1149639" y="2050691"/>
                  <a:pt x="1152428" y="2052159"/>
                  <a:pt x="1157287" y="2076450"/>
                </a:cubicBezTo>
                <a:cubicBezTo>
                  <a:pt x="1157523" y="2077632"/>
                  <a:pt x="1162908" y="2109670"/>
                  <a:pt x="1166812" y="2114550"/>
                </a:cubicBezTo>
                <a:cubicBezTo>
                  <a:pt x="1175910" y="2125922"/>
                  <a:pt x="1183885" y="2123087"/>
                  <a:pt x="1195387" y="2128838"/>
                </a:cubicBezTo>
                <a:cubicBezTo>
                  <a:pt x="1200507" y="2131398"/>
                  <a:pt x="1204555" y="2135803"/>
                  <a:pt x="1209675" y="2138363"/>
                </a:cubicBezTo>
                <a:cubicBezTo>
                  <a:pt x="1229127" y="2148089"/>
                  <a:pt x="1268350" y="2146824"/>
                  <a:pt x="1281112" y="2147888"/>
                </a:cubicBezTo>
                <a:cubicBezTo>
                  <a:pt x="1284287" y="2152650"/>
                  <a:pt x="1288827" y="2156745"/>
                  <a:pt x="1290637" y="2162175"/>
                </a:cubicBezTo>
                <a:cubicBezTo>
                  <a:pt x="1293691" y="2171336"/>
                  <a:pt x="1293673" y="2181249"/>
                  <a:pt x="1295400" y="2190750"/>
                </a:cubicBezTo>
                <a:cubicBezTo>
                  <a:pt x="1296848" y="2198714"/>
                  <a:pt x="1298199" y="2206710"/>
                  <a:pt x="1300162" y="2214563"/>
                </a:cubicBezTo>
                <a:cubicBezTo>
                  <a:pt x="1301380" y="2219433"/>
                  <a:pt x="1302140" y="2224673"/>
                  <a:pt x="1304925" y="2228850"/>
                </a:cubicBezTo>
                <a:cubicBezTo>
                  <a:pt x="1308661" y="2234454"/>
                  <a:pt x="1314450" y="2238375"/>
                  <a:pt x="1319212" y="2243138"/>
                </a:cubicBezTo>
                <a:cubicBezTo>
                  <a:pt x="1330133" y="2275898"/>
                  <a:pt x="1315195" y="2236107"/>
                  <a:pt x="1338262" y="2276475"/>
                </a:cubicBezTo>
                <a:cubicBezTo>
                  <a:pt x="1343740" y="2286061"/>
                  <a:pt x="1341489" y="2298137"/>
                  <a:pt x="1352550" y="2305050"/>
                </a:cubicBezTo>
                <a:cubicBezTo>
                  <a:pt x="1361064" y="2310371"/>
                  <a:pt x="1381125" y="2314575"/>
                  <a:pt x="1381125" y="2314575"/>
                </a:cubicBezTo>
                <a:cubicBezTo>
                  <a:pt x="1392237" y="2312988"/>
                  <a:pt x="1403455" y="2312014"/>
                  <a:pt x="1414462" y="2309813"/>
                </a:cubicBezTo>
                <a:cubicBezTo>
                  <a:pt x="1419385" y="2308828"/>
                  <a:pt x="1424830" y="2308186"/>
                  <a:pt x="1428750" y="2305050"/>
                </a:cubicBezTo>
                <a:cubicBezTo>
                  <a:pt x="1433219" y="2301474"/>
                  <a:pt x="1435100" y="2295525"/>
                  <a:pt x="1438275" y="2290763"/>
                </a:cubicBezTo>
                <a:cubicBezTo>
                  <a:pt x="1449610" y="2256758"/>
                  <a:pt x="1442231" y="2270542"/>
                  <a:pt x="1457325" y="2247900"/>
                </a:cubicBezTo>
                <a:cubicBezTo>
                  <a:pt x="1458912" y="2243138"/>
                  <a:pt x="1459649" y="2238001"/>
                  <a:pt x="1462087" y="2233613"/>
                </a:cubicBezTo>
                <a:cubicBezTo>
                  <a:pt x="1467646" y="2223606"/>
                  <a:pt x="1477517" y="2215898"/>
                  <a:pt x="1481137" y="2205038"/>
                </a:cubicBezTo>
                <a:lnTo>
                  <a:pt x="1490662" y="2176463"/>
                </a:lnTo>
                <a:cubicBezTo>
                  <a:pt x="1489075" y="2146300"/>
                  <a:pt x="1485900" y="2116179"/>
                  <a:pt x="1485900" y="2085975"/>
                </a:cubicBezTo>
                <a:cubicBezTo>
                  <a:pt x="1485900" y="2052600"/>
                  <a:pt x="1487890" y="2019223"/>
                  <a:pt x="1490662" y="1985963"/>
                </a:cubicBezTo>
                <a:cubicBezTo>
                  <a:pt x="1491079" y="1980960"/>
                  <a:pt x="1492640" y="1975852"/>
                  <a:pt x="1495425" y="1971675"/>
                </a:cubicBezTo>
                <a:cubicBezTo>
                  <a:pt x="1499161" y="1966071"/>
                  <a:pt x="1504108" y="1961124"/>
                  <a:pt x="1509712" y="1957388"/>
                </a:cubicBezTo>
                <a:cubicBezTo>
                  <a:pt x="1513814" y="1954654"/>
                  <a:pt x="1540506" y="1948499"/>
                  <a:pt x="1543050" y="1947863"/>
                </a:cubicBezTo>
                <a:cubicBezTo>
                  <a:pt x="1565750" y="1948998"/>
                  <a:pt x="1631910" y="1948647"/>
                  <a:pt x="1666875" y="1957388"/>
                </a:cubicBezTo>
                <a:cubicBezTo>
                  <a:pt x="1676615" y="1959823"/>
                  <a:pt x="1685925" y="1963738"/>
                  <a:pt x="1695450" y="1966913"/>
                </a:cubicBezTo>
                <a:lnTo>
                  <a:pt x="1724025" y="1976438"/>
                </a:lnTo>
                <a:cubicBezTo>
                  <a:pt x="1758257" y="1987849"/>
                  <a:pt x="1715532" y="1974012"/>
                  <a:pt x="1757362" y="1985963"/>
                </a:cubicBezTo>
                <a:cubicBezTo>
                  <a:pt x="1762189" y="1987342"/>
                  <a:pt x="1766887" y="1989138"/>
                  <a:pt x="1771650" y="1990725"/>
                </a:cubicBezTo>
                <a:cubicBezTo>
                  <a:pt x="1794291" y="2005820"/>
                  <a:pt x="1780506" y="1998439"/>
                  <a:pt x="1814512" y="2009775"/>
                </a:cubicBezTo>
                <a:lnTo>
                  <a:pt x="1871662" y="2028825"/>
                </a:lnTo>
                <a:cubicBezTo>
                  <a:pt x="1876425" y="2030413"/>
                  <a:pt x="1881773" y="2030803"/>
                  <a:pt x="1885950" y="2033588"/>
                </a:cubicBezTo>
                <a:cubicBezTo>
                  <a:pt x="1890712" y="2036763"/>
                  <a:pt x="1894976" y="2040858"/>
                  <a:pt x="1900237" y="2043113"/>
                </a:cubicBezTo>
                <a:cubicBezTo>
                  <a:pt x="1906253" y="2045691"/>
                  <a:pt x="1912937" y="2046288"/>
                  <a:pt x="1919287" y="2047875"/>
                </a:cubicBezTo>
                <a:cubicBezTo>
                  <a:pt x="1928812" y="2054225"/>
                  <a:pt x="1936756" y="2064148"/>
                  <a:pt x="1947862" y="2066925"/>
                </a:cubicBezTo>
                <a:cubicBezTo>
                  <a:pt x="1958510" y="2069587"/>
                  <a:pt x="1988531" y="2076576"/>
                  <a:pt x="1995487" y="2081213"/>
                </a:cubicBezTo>
                <a:cubicBezTo>
                  <a:pt x="2013952" y="2093522"/>
                  <a:pt x="2004345" y="2088928"/>
                  <a:pt x="2024062" y="2095500"/>
                </a:cubicBezTo>
                <a:cubicBezTo>
                  <a:pt x="2065011" y="2122798"/>
                  <a:pt x="2013201" y="2090069"/>
                  <a:pt x="2052637" y="2109788"/>
                </a:cubicBezTo>
                <a:cubicBezTo>
                  <a:pt x="2057757" y="2112348"/>
                  <a:pt x="2061664" y="2117058"/>
                  <a:pt x="2066925" y="2119313"/>
                </a:cubicBezTo>
                <a:cubicBezTo>
                  <a:pt x="2072941" y="2121891"/>
                  <a:pt x="2079681" y="2122277"/>
                  <a:pt x="2085975" y="2124075"/>
                </a:cubicBezTo>
                <a:cubicBezTo>
                  <a:pt x="2090802" y="2125454"/>
                  <a:pt x="2095435" y="2127459"/>
                  <a:pt x="2100262" y="2128838"/>
                </a:cubicBezTo>
                <a:cubicBezTo>
                  <a:pt x="2107389" y="2130874"/>
                  <a:pt x="2125983" y="2134554"/>
                  <a:pt x="2133600" y="2138363"/>
                </a:cubicBezTo>
                <a:cubicBezTo>
                  <a:pt x="2138719" y="2140923"/>
                  <a:pt x="2142657" y="2145563"/>
                  <a:pt x="2147887" y="2147888"/>
                </a:cubicBezTo>
                <a:cubicBezTo>
                  <a:pt x="2157062" y="2151966"/>
                  <a:pt x="2166937" y="2154238"/>
                  <a:pt x="2176462" y="2157413"/>
                </a:cubicBezTo>
                <a:cubicBezTo>
                  <a:pt x="2210703" y="2168826"/>
                  <a:pt x="2167960" y="2154984"/>
                  <a:pt x="2209800" y="2166938"/>
                </a:cubicBezTo>
                <a:cubicBezTo>
                  <a:pt x="2214627" y="2168317"/>
                  <a:pt x="2219135" y="2170875"/>
                  <a:pt x="2224087" y="2171700"/>
                </a:cubicBezTo>
                <a:cubicBezTo>
                  <a:pt x="2238267" y="2174063"/>
                  <a:pt x="2252662" y="2174875"/>
                  <a:pt x="2266950" y="2176463"/>
                </a:cubicBezTo>
                <a:cubicBezTo>
                  <a:pt x="2310648" y="2191028"/>
                  <a:pt x="2242624" y="2166681"/>
                  <a:pt x="2300287" y="2195513"/>
                </a:cubicBezTo>
                <a:cubicBezTo>
                  <a:pt x="2306141" y="2198440"/>
                  <a:pt x="2312987" y="2198688"/>
                  <a:pt x="2319337" y="2200275"/>
                </a:cubicBezTo>
                <a:cubicBezTo>
                  <a:pt x="2364184" y="2245122"/>
                  <a:pt x="2292266" y="2177463"/>
                  <a:pt x="2362200" y="2224088"/>
                </a:cubicBezTo>
                <a:cubicBezTo>
                  <a:pt x="2380664" y="2236398"/>
                  <a:pt x="2371057" y="2231803"/>
                  <a:pt x="2390775" y="2238375"/>
                </a:cubicBezTo>
                <a:cubicBezTo>
                  <a:pt x="2431718" y="2265671"/>
                  <a:pt x="2379916" y="2232945"/>
                  <a:pt x="2419350" y="2252663"/>
                </a:cubicBezTo>
                <a:cubicBezTo>
                  <a:pt x="2424469" y="2255223"/>
                  <a:pt x="2428258" y="2260232"/>
                  <a:pt x="2433637" y="2262188"/>
                </a:cubicBezTo>
                <a:cubicBezTo>
                  <a:pt x="2445940" y="2266662"/>
                  <a:pt x="2459318" y="2267574"/>
                  <a:pt x="2471737" y="2271713"/>
                </a:cubicBezTo>
                <a:lnTo>
                  <a:pt x="2486025" y="2276475"/>
                </a:lnTo>
                <a:cubicBezTo>
                  <a:pt x="2506342" y="2290020"/>
                  <a:pt x="2513146" y="2296262"/>
                  <a:pt x="2533650" y="2305050"/>
                </a:cubicBezTo>
                <a:cubicBezTo>
                  <a:pt x="2538264" y="2307028"/>
                  <a:pt x="2543549" y="2307375"/>
                  <a:pt x="2547937" y="2309813"/>
                </a:cubicBezTo>
                <a:cubicBezTo>
                  <a:pt x="2565476" y="2319557"/>
                  <a:pt x="2572323" y="2330546"/>
                  <a:pt x="2590800" y="2333625"/>
                </a:cubicBezTo>
                <a:cubicBezTo>
                  <a:pt x="2604980" y="2335988"/>
                  <a:pt x="2619375" y="2336800"/>
                  <a:pt x="2633662" y="2338388"/>
                </a:cubicBezTo>
                <a:cubicBezTo>
                  <a:pt x="2638425" y="2339975"/>
                  <a:pt x="2643027" y="2342165"/>
                  <a:pt x="2647950" y="2343150"/>
                </a:cubicBezTo>
                <a:cubicBezTo>
                  <a:pt x="2688234" y="2351207"/>
                  <a:pt x="2671049" y="2344162"/>
                  <a:pt x="2705100" y="2352675"/>
                </a:cubicBezTo>
                <a:cubicBezTo>
                  <a:pt x="2709970" y="2353893"/>
                  <a:pt x="2714897" y="2355193"/>
                  <a:pt x="2719387" y="2357438"/>
                </a:cubicBezTo>
                <a:cubicBezTo>
                  <a:pt x="2724507" y="2359998"/>
                  <a:pt x="2728245" y="2365153"/>
                  <a:pt x="2733675" y="2366963"/>
                </a:cubicBezTo>
                <a:cubicBezTo>
                  <a:pt x="2742836" y="2370016"/>
                  <a:pt x="2752725" y="2370138"/>
                  <a:pt x="2762250" y="2371725"/>
                </a:cubicBezTo>
                <a:cubicBezTo>
                  <a:pt x="2781055" y="2377994"/>
                  <a:pt x="2771517" y="2376488"/>
                  <a:pt x="2790825" y="2376488"/>
                </a:cubicBezTo>
              </a:path>
            </a:pathLst>
          </a:custGeom>
          <a:ln w="127000" cmpd="dbl">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sp>
        <p:nvSpPr>
          <p:cNvPr id="25" name="CaixaDeTexto 51"/>
          <p:cNvSpPr txBox="1">
            <a:spLocks noChangeArrowheads="1"/>
          </p:cNvSpPr>
          <p:nvPr/>
        </p:nvSpPr>
        <p:spPr bwMode="auto">
          <a:xfrm>
            <a:off x="2555776" y="836712"/>
            <a:ext cx="1936236" cy="584775"/>
          </a:xfrm>
          <a:prstGeom prst="rect">
            <a:avLst/>
          </a:prstGeom>
          <a:solidFill>
            <a:schemeClr val="bg1"/>
          </a:solidFill>
          <a:ln w="9525">
            <a:solidFill>
              <a:srgbClr val="FF0000"/>
            </a:solidFill>
            <a:miter lim="800000"/>
            <a:headEnd/>
            <a:tailEnd/>
          </a:ln>
        </p:spPr>
        <p:txBody>
          <a:bodyPr wrap="square">
            <a:spAutoFit/>
          </a:bodyPr>
          <a:lstStyle/>
          <a:p>
            <a:r>
              <a:rPr lang="pt-BR" sz="1600" b="1" dirty="0" smtClean="0"/>
              <a:t>Adequações em acessos urbanos</a:t>
            </a:r>
            <a:endParaRPr lang="pt-BR" sz="1600" b="1" dirty="0"/>
          </a:p>
        </p:txBody>
      </p:sp>
      <p:cxnSp>
        <p:nvCxnSpPr>
          <p:cNvPr id="26" name="Conector de seta reta 25"/>
          <p:cNvCxnSpPr>
            <a:stCxn id="25" idx="2"/>
          </p:cNvCxnSpPr>
          <p:nvPr/>
        </p:nvCxnSpPr>
        <p:spPr>
          <a:xfrm flipH="1">
            <a:off x="2987824" y="1421487"/>
            <a:ext cx="536070" cy="351329"/>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CaixaDeTexto 51">
            <a:hlinkClick r:id="rId5" action="ppaction://hlinksldjump"/>
          </p:cNvPr>
          <p:cNvSpPr txBox="1">
            <a:spLocks noChangeArrowheads="1"/>
          </p:cNvSpPr>
          <p:nvPr/>
        </p:nvSpPr>
        <p:spPr bwMode="auto">
          <a:xfrm>
            <a:off x="251520" y="3140968"/>
            <a:ext cx="2375495" cy="584775"/>
          </a:xfrm>
          <a:prstGeom prst="rect">
            <a:avLst/>
          </a:prstGeom>
          <a:solidFill>
            <a:schemeClr val="bg1"/>
          </a:solidFill>
          <a:ln w="9525">
            <a:solidFill>
              <a:srgbClr val="FF0000"/>
            </a:solidFill>
            <a:miter lim="800000"/>
            <a:headEnd/>
            <a:tailEnd/>
          </a:ln>
        </p:spPr>
        <p:txBody>
          <a:bodyPr wrap="square">
            <a:spAutoFit/>
          </a:bodyPr>
          <a:lstStyle/>
          <a:p>
            <a:r>
              <a:rPr lang="pt-BR" sz="1600" b="1" dirty="0" smtClean="0"/>
              <a:t>Adequações </a:t>
            </a:r>
            <a:r>
              <a:rPr lang="pt-BR" sz="1600" b="1" dirty="0"/>
              <a:t>na pista de </a:t>
            </a:r>
            <a:r>
              <a:rPr lang="pt-BR" sz="1600" b="1" dirty="0" smtClean="0"/>
              <a:t>descida.</a:t>
            </a:r>
          </a:p>
        </p:txBody>
      </p:sp>
      <p:cxnSp>
        <p:nvCxnSpPr>
          <p:cNvPr id="40" name="Conector de seta reta 39"/>
          <p:cNvCxnSpPr>
            <a:stCxn id="34" idx="0"/>
          </p:cNvCxnSpPr>
          <p:nvPr/>
        </p:nvCxnSpPr>
        <p:spPr>
          <a:xfrm flipV="1">
            <a:off x="1439268" y="2348880"/>
            <a:ext cx="756468" cy="792088"/>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Forma livre 42"/>
          <p:cNvSpPr/>
          <p:nvPr/>
        </p:nvSpPr>
        <p:spPr>
          <a:xfrm>
            <a:off x="3108960" y="1927274"/>
            <a:ext cx="1623202" cy="496818"/>
          </a:xfrm>
          <a:custGeom>
            <a:avLst/>
            <a:gdLst>
              <a:gd name="connsiteX0" fmla="*/ 0 w 1623202"/>
              <a:gd name="connsiteY0" fmla="*/ 0 h 496818"/>
              <a:gd name="connsiteX1" fmla="*/ 84406 w 1623202"/>
              <a:gd name="connsiteY1" fmla="*/ 42203 h 496818"/>
              <a:gd name="connsiteX2" fmla="*/ 112542 w 1623202"/>
              <a:gd name="connsiteY2" fmla="*/ 70338 h 496818"/>
              <a:gd name="connsiteX3" fmla="*/ 154745 w 1623202"/>
              <a:gd name="connsiteY3" fmla="*/ 84406 h 496818"/>
              <a:gd name="connsiteX4" fmla="*/ 196948 w 1623202"/>
              <a:gd name="connsiteY4" fmla="*/ 112541 h 496818"/>
              <a:gd name="connsiteX5" fmla="*/ 393895 w 1623202"/>
              <a:gd name="connsiteY5" fmla="*/ 126609 h 496818"/>
              <a:gd name="connsiteX6" fmla="*/ 450166 w 1623202"/>
              <a:gd name="connsiteY6" fmla="*/ 182880 h 496818"/>
              <a:gd name="connsiteX7" fmla="*/ 548640 w 1623202"/>
              <a:gd name="connsiteY7" fmla="*/ 211015 h 496818"/>
              <a:gd name="connsiteX8" fmla="*/ 633046 w 1623202"/>
              <a:gd name="connsiteY8" fmla="*/ 239151 h 496818"/>
              <a:gd name="connsiteX9" fmla="*/ 675249 w 1623202"/>
              <a:gd name="connsiteY9" fmla="*/ 253218 h 496818"/>
              <a:gd name="connsiteX10" fmla="*/ 759655 w 1623202"/>
              <a:gd name="connsiteY10" fmla="*/ 281354 h 496818"/>
              <a:gd name="connsiteX11" fmla="*/ 801858 w 1623202"/>
              <a:gd name="connsiteY11" fmla="*/ 295421 h 496818"/>
              <a:gd name="connsiteX12" fmla="*/ 858129 w 1623202"/>
              <a:gd name="connsiteY12" fmla="*/ 281354 h 496818"/>
              <a:gd name="connsiteX13" fmla="*/ 872197 w 1623202"/>
              <a:gd name="connsiteY13" fmla="*/ 239151 h 496818"/>
              <a:gd name="connsiteX14" fmla="*/ 900332 w 1623202"/>
              <a:gd name="connsiteY14" fmla="*/ 211015 h 496818"/>
              <a:gd name="connsiteX15" fmla="*/ 1434905 w 1623202"/>
              <a:gd name="connsiteY15" fmla="*/ 225083 h 496818"/>
              <a:gd name="connsiteX16" fmla="*/ 1477108 w 1623202"/>
              <a:gd name="connsiteY16" fmla="*/ 253218 h 496818"/>
              <a:gd name="connsiteX17" fmla="*/ 1519311 w 1623202"/>
              <a:gd name="connsiteY17" fmla="*/ 323557 h 496818"/>
              <a:gd name="connsiteX18" fmla="*/ 1519311 w 1623202"/>
              <a:gd name="connsiteY18" fmla="*/ 464234 h 496818"/>
              <a:gd name="connsiteX19" fmla="*/ 1477108 w 1623202"/>
              <a:gd name="connsiteY19" fmla="*/ 450166 h 496818"/>
              <a:gd name="connsiteX20" fmla="*/ 1448972 w 1623202"/>
              <a:gd name="connsiteY20" fmla="*/ 365760 h 496818"/>
              <a:gd name="connsiteX21" fmla="*/ 1308295 w 1623202"/>
              <a:gd name="connsiteY21" fmla="*/ 323557 h 496818"/>
              <a:gd name="connsiteX22" fmla="*/ 1125415 w 1623202"/>
              <a:gd name="connsiteY22" fmla="*/ 281354 h 496818"/>
              <a:gd name="connsiteX23" fmla="*/ 1012874 w 1623202"/>
              <a:gd name="connsiteY23" fmla="*/ 295421 h 496818"/>
              <a:gd name="connsiteX24" fmla="*/ 1012874 w 1623202"/>
              <a:gd name="connsiteY24" fmla="*/ 407963 h 496818"/>
              <a:gd name="connsiteX25" fmla="*/ 1097280 w 1623202"/>
              <a:gd name="connsiteY25" fmla="*/ 450166 h 49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3202" h="496818">
                <a:moveTo>
                  <a:pt x="0" y="0"/>
                </a:moveTo>
                <a:cubicBezTo>
                  <a:pt x="44575" y="14859"/>
                  <a:pt x="45448" y="11037"/>
                  <a:pt x="84406" y="42203"/>
                </a:cubicBezTo>
                <a:cubicBezTo>
                  <a:pt x="94763" y="50488"/>
                  <a:pt x="101169" y="63514"/>
                  <a:pt x="112542" y="70338"/>
                </a:cubicBezTo>
                <a:cubicBezTo>
                  <a:pt x="125258" y="77967"/>
                  <a:pt x="141482" y="77774"/>
                  <a:pt x="154745" y="84406"/>
                </a:cubicBezTo>
                <a:cubicBezTo>
                  <a:pt x="169867" y="91967"/>
                  <a:pt x="180298" y="109603"/>
                  <a:pt x="196948" y="112541"/>
                </a:cubicBezTo>
                <a:cubicBezTo>
                  <a:pt x="261763" y="123979"/>
                  <a:pt x="328246" y="121920"/>
                  <a:pt x="393895" y="126609"/>
                </a:cubicBezTo>
                <a:cubicBezTo>
                  <a:pt x="412652" y="145366"/>
                  <a:pt x="425001" y="174491"/>
                  <a:pt x="450166" y="182880"/>
                </a:cubicBezTo>
                <a:cubicBezTo>
                  <a:pt x="591998" y="230158"/>
                  <a:pt x="371998" y="158023"/>
                  <a:pt x="548640" y="211015"/>
                </a:cubicBezTo>
                <a:cubicBezTo>
                  <a:pt x="577047" y="219537"/>
                  <a:pt x="604911" y="229773"/>
                  <a:pt x="633046" y="239151"/>
                </a:cubicBezTo>
                <a:lnTo>
                  <a:pt x="675249" y="253218"/>
                </a:lnTo>
                <a:lnTo>
                  <a:pt x="759655" y="281354"/>
                </a:lnTo>
                <a:lnTo>
                  <a:pt x="801858" y="295421"/>
                </a:lnTo>
                <a:cubicBezTo>
                  <a:pt x="820615" y="290732"/>
                  <a:pt x="843031" y="293432"/>
                  <a:pt x="858129" y="281354"/>
                </a:cubicBezTo>
                <a:cubicBezTo>
                  <a:pt x="869708" y="272091"/>
                  <a:pt x="864568" y="251867"/>
                  <a:pt x="872197" y="239151"/>
                </a:cubicBezTo>
                <a:cubicBezTo>
                  <a:pt x="879021" y="227778"/>
                  <a:pt x="890954" y="220394"/>
                  <a:pt x="900332" y="211015"/>
                </a:cubicBezTo>
                <a:cubicBezTo>
                  <a:pt x="1078523" y="215704"/>
                  <a:pt x="1257128" y="212075"/>
                  <a:pt x="1434905" y="225083"/>
                </a:cubicBezTo>
                <a:cubicBezTo>
                  <a:pt x="1451767" y="226317"/>
                  <a:pt x="1466546" y="240016"/>
                  <a:pt x="1477108" y="253218"/>
                </a:cubicBezTo>
                <a:cubicBezTo>
                  <a:pt x="1623202" y="435837"/>
                  <a:pt x="1366349" y="170595"/>
                  <a:pt x="1519311" y="323557"/>
                </a:cubicBezTo>
                <a:cubicBezTo>
                  <a:pt x="1535028" y="370709"/>
                  <a:pt x="1555231" y="410353"/>
                  <a:pt x="1519311" y="464234"/>
                </a:cubicBezTo>
                <a:cubicBezTo>
                  <a:pt x="1511086" y="476572"/>
                  <a:pt x="1491176" y="454855"/>
                  <a:pt x="1477108" y="450166"/>
                </a:cubicBezTo>
                <a:cubicBezTo>
                  <a:pt x="1467729" y="422031"/>
                  <a:pt x="1477107" y="375139"/>
                  <a:pt x="1448972" y="365760"/>
                </a:cubicBezTo>
                <a:cubicBezTo>
                  <a:pt x="1385342" y="344550"/>
                  <a:pt x="1367836" y="336316"/>
                  <a:pt x="1308295" y="323557"/>
                </a:cubicBezTo>
                <a:cubicBezTo>
                  <a:pt x="1134455" y="286306"/>
                  <a:pt x="1218760" y="312467"/>
                  <a:pt x="1125415" y="281354"/>
                </a:cubicBezTo>
                <a:cubicBezTo>
                  <a:pt x="1087901" y="286043"/>
                  <a:pt x="1047421" y="280067"/>
                  <a:pt x="1012874" y="295421"/>
                </a:cubicBezTo>
                <a:cubicBezTo>
                  <a:pt x="982132" y="309084"/>
                  <a:pt x="1010591" y="405680"/>
                  <a:pt x="1012874" y="407963"/>
                </a:cubicBezTo>
                <a:cubicBezTo>
                  <a:pt x="1101729" y="496818"/>
                  <a:pt x="1097280" y="397074"/>
                  <a:pt x="1097280" y="450166"/>
                </a:cubicBezTo>
              </a:path>
            </a:pathLst>
          </a:cu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cxnSp>
        <p:nvCxnSpPr>
          <p:cNvPr id="54" name="Conector reto 53"/>
          <p:cNvCxnSpPr/>
          <p:nvPr/>
        </p:nvCxnSpPr>
        <p:spPr>
          <a:xfrm flipH="1">
            <a:off x="2411760" y="908720"/>
            <a:ext cx="2520280" cy="4176464"/>
          </a:xfrm>
          <a:prstGeom prst="line">
            <a:avLst/>
          </a:prstGeom>
          <a:ln w="381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CaixaDeTexto 57"/>
          <p:cNvSpPr txBox="1"/>
          <p:nvPr/>
        </p:nvSpPr>
        <p:spPr>
          <a:xfrm rot="18104673">
            <a:off x="1727286" y="4212545"/>
            <a:ext cx="1728192" cy="369332"/>
          </a:xfrm>
          <a:prstGeom prst="rect">
            <a:avLst/>
          </a:prstGeom>
          <a:noFill/>
        </p:spPr>
        <p:txBody>
          <a:bodyPr wrap="square" rtlCol="0">
            <a:spAutoFit/>
          </a:bodyPr>
          <a:lstStyle/>
          <a:p>
            <a:r>
              <a:rPr lang="pt-BR" b="1" dirty="0" smtClean="0">
                <a:latin typeface="Arial Narrow" pitchFamily="34" charset="0"/>
              </a:rPr>
              <a:t>Trecho Planalto</a:t>
            </a:r>
            <a:endParaRPr lang="pt-BR" b="1" dirty="0">
              <a:latin typeface="Arial Narrow" pitchFamily="34" charset="0"/>
            </a:endParaRPr>
          </a:p>
        </p:txBody>
      </p:sp>
      <p:sp>
        <p:nvSpPr>
          <p:cNvPr id="64" name="CaixaDeTexto 63"/>
          <p:cNvSpPr txBox="1"/>
          <p:nvPr/>
        </p:nvSpPr>
        <p:spPr>
          <a:xfrm rot="18104673">
            <a:off x="2088122" y="4428569"/>
            <a:ext cx="1728192" cy="369332"/>
          </a:xfrm>
          <a:prstGeom prst="rect">
            <a:avLst/>
          </a:prstGeom>
          <a:noFill/>
        </p:spPr>
        <p:txBody>
          <a:bodyPr wrap="square" rtlCol="0">
            <a:spAutoFit/>
          </a:bodyPr>
          <a:lstStyle/>
          <a:p>
            <a:r>
              <a:rPr lang="pt-BR" b="1" dirty="0" smtClean="0">
                <a:latin typeface="Arial Narrow" pitchFamily="34" charset="0"/>
              </a:rPr>
              <a:t>Trecho Serra</a:t>
            </a:r>
            <a:endParaRPr lang="pt-BR" b="1" dirty="0">
              <a:latin typeface="Arial Narrow" pitchFamily="34" charset="0"/>
            </a:endParaRPr>
          </a:p>
        </p:txBody>
      </p:sp>
      <p:sp>
        <p:nvSpPr>
          <p:cNvPr id="35" name="CaixaDeTexto 3"/>
          <p:cNvSpPr txBox="1">
            <a:spLocks noChangeArrowheads="1"/>
          </p:cNvSpPr>
          <p:nvPr/>
        </p:nvSpPr>
        <p:spPr bwMode="auto">
          <a:xfrm>
            <a:off x="142875" y="44450"/>
            <a:ext cx="8893175" cy="523220"/>
          </a:xfrm>
          <a:prstGeom prst="rect">
            <a:avLst/>
          </a:prstGeom>
          <a:noFill/>
          <a:ln w="9525">
            <a:noFill/>
            <a:miter lim="800000"/>
            <a:headEnd/>
            <a:tailEnd/>
          </a:ln>
        </p:spPr>
        <p:txBody>
          <a:bodyPr>
            <a:spAutoFit/>
          </a:bodyPr>
          <a:lstStyle/>
          <a:p>
            <a:r>
              <a:rPr lang="pt-BR" sz="2800" b="1" dirty="0" smtClean="0">
                <a:solidFill>
                  <a:schemeClr val="tx2"/>
                </a:solidFill>
                <a:latin typeface="Arial Narrow" pitchFamily="34" charset="0"/>
              </a:rPr>
              <a:t>RIO – JUIZ DE FORA</a:t>
            </a:r>
          </a:p>
        </p:txBody>
      </p:sp>
      <p:cxnSp>
        <p:nvCxnSpPr>
          <p:cNvPr id="36" name="Conector reto 35"/>
          <p:cNvCxnSpPr/>
          <p:nvPr/>
        </p:nvCxnSpPr>
        <p:spPr>
          <a:xfrm>
            <a:off x="0" y="620688"/>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Retângulo de cantos arredondados 36">
            <a:hlinkClick r:id="rId6" action="ppaction://hlinkpres?slideindex=1&amp;slidetitle="/>
          </p:cNvPr>
          <p:cNvSpPr/>
          <p:nvPr/>
        </p:nvSpPr>
        <p:spPr>
          <a:xfrm>
            <a:off x="8176668" y="116632"/>
            <a:ext cx="86409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ÍNDICE</a:t>
            </a:r>
            <a:endParaRPr lang="pt-BR" sz="1400" b="1" dirty="0"/>
          </a:p>
        </p:txBody>
      </p:sp>
      <p:sp>
        <p:nvSpPr>
          <p:cNvPr id="38" name="Retângulo de cantos arredondados 37">
            <a:hlinkClick r:id="rId7" action="ppaction://hlinksldjump"/>
          </p:cNvPr>
          <p:cNvSpPr/>
          <p:nvPr/>
        </p:nvSpPr>
        <p:spPr>
          <a:xfrm>
            <a:off x="7236296" y="116632"/>
            <a:ext cx="86409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VOLTA</a:t>
            </a:r>
            <a:endParaRPr lang="pt-BR" sz="1400" b="1" dirty="0"/>
          </a:p>
        </p:txBody>
      </p:sp>
      <p:sp>
        <p:nvSpPr>
          <p:cNvPr id="39" name="Retângulo de cantos arredondados 38">
            <a:hlinkClick r:id="rId8" action="ppaction://hlinksldjump"/>
          </p:cNvPr>
          <p:cNvSpPr/>
          <p:nvPr/>
        </p:nvSpPr>
        <p:spPr>
          <a:xfrm>
            <a:off x="6300192" y="116632"/>
            <a:ext cx="86409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FOTOS</a:t>
            </a:r>
            <a:endParaRPr lang="pt-BR" sz="1400" b="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ângulo 32"/>
          <p:cNvSpPr/>
          <p:nvPr/>
        </p:nvSpPr>
        <p:spPr>
          <a:xfrm>
            <a:off x="0" y="1223963"/>
            <a:ext cx="9156700" cy="5661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31748" name="Espaço Reservado para Número de Slide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3BC86E5-EB72-4E8D-BADD-09901837CBC7}" type="slidenum">
              <a:rPr lang="pt-BR" sz="1200" b="1">
                <a:solidFill>
                  <a:schemeClr val="bg1"/>
                </a:solidFill>
                <a:latin typeface="Arial Narrow" pitchFamily="34" charset="0"/>
              </a:rPr>
              <a:pPr algn="r"/>
              <a:t>5</a:t>
            </a:fld>
            <a:endParaRPr lang="pt-BR" sz="1200" b="1">
              <a:solidFill>
                <a:schemeClr val="bg1"/>
              </a:solidFill>
              <a:latin typeface="Arial Narrow" pitchFamily="34" charset="0"/>
            </a:endParaRPr>
          </a:p>
        </p:txBody>
      </p:sp>
      <p:pic>
        <p:nvPicPr>
          <p:cNvPr id="34" name="Picture 4" descr="tunel.png"/>
          <p:cNvPicPr>
            <a:picLocks noChangeAspect="1"/>
          </p:cNvPicPr>
          <p:nvPr/>
        </p:nvPicPr>
        <p:blipFill>
          <a:blip r:embed="rId3" cstate="print"/>
          <a:stretch>
            <a:fillRect/>
          </a:stretch>
        </p:blipFill>
        <p:spPr>
          <a:xfrm>
            <a:off x="2339752" y="4077072"/>
            <a:ext cx="4968552" cy="2546383"/>
          </a:xfrm>
          <a:prstGeom prst="rect">
            <a:avLst/>
          </a:prstGeom>
        </p:spPr>
      </p:pic>
      <p:sp>
        <p:nvSpPr>
          <p:cNvPr id="35" name="Text Box 5"/>
          <p:cNvSpPr txBox="1">
            <a:spLocks noChangeArrowheads="1"/>
          </p:cNvSpPr>
          <p:nvPr/>
        </p:nvSpPr>
        <p:spPr bwMode="auto">
          <a:xfrm>
            <a:off x="0" y="836613"/>
            <a:ext cx="8532440" cy="3016210"/>
          </a:xfrm>
          <a:prstGeom prst="rect">
            <a:avLst/>
          </a:prstGeom>
          <a:noFill/>
          <a:ln w="9525">
            <a:noFill/>
            <a:miter lim="800000"/>
            <a:headEnd/>
            <a:tailEnd/>
          </a:ln>
        </p:spPr>
        <p:txBody>
          <a:bodyPr wrap="square">
            <a:spAutoFit/>
          </a:bodyPr>
          <a:lstStyle/>
          <a:p>
            <a:pPr marL="342900" indent="-342900" algn="just">
              <a:spcBef>
                <a:spcPct val="50000"/>
              </a:spcBef>
              <a:buFont typeface="Wingdings" pitchFamily="2" charset="2"/>
              <a:buChar char="Ø"/>
            </a:pPr>
            <a:r>
              <a:rPr lang="pt-BR" sz="2000" b="1" dirty="0" smtClean="0">
                <a:latin typeface="Arial Narrow" pitchFamily="34" charset="0"/>
              </a:rPr>
              <a:t>Características do Túnel:</a:t>
            </a:r>
          </a:p>
          <a:p>
            <a:pPr marL="800100" lvl="1" indent="-342900" algn="just">
              <a:spcBef>
                <a:spcPct val="50000"/>
              </a:spcBef>
              <a:buFont typeface="Wingdings" pitchFamily="2" charset="2"/>
              <a:buChar char="Ø"/>
            </a:pPr>
            <a:r>
              <a:rPr lang="pt-BR" sz="2000" dirty="0" smtClean="0">
                <a:latin typeface="Arial Narrow" pitchFamily="34" charset="0"/>
              </a:rPr>
              <a:t>Extensão: 4.640m;</a:t>
            </a:r>
          </a:p>
          <a:p>
            <a:pPr marL="800100" lvl="1" indent="-342900" algn="just">
              <a:spcBef>
                <a:spcPct val="50000"/>
              </a:spcBef>
              <a:buFont typeface="Wingdings" pitchFamily="2" charset="2"/>
              <a:buChar char="Ø"/>
            </a:pPr>
            <a:r>
              <a:rPr lang="pt-BR" sz="2000" dirty="0" smtClean="0">
                <a:latin typeface="Arial Narrow" pitchFamily="34" charset="0"/>
              </a:rPr>
              <a:t>2 faixas de rolamento: 3,60 m cada;</a:t>
            </a:r>
          </a:p>
          <a:p>
            <a:pPr marL="800100" lvl="1" indent="-342900" algn="just">
              <a:spcBef>
                <a:spcPct val="50000"/>
              </a:spcBef>
              <a:buFont typeface="Wingdings" pitchFamily="2" charset="2"/>
              <a:buChar char="Ø"/>
            </a:pPr>
            <a:r>
              <a:rPr lang="pt-BR" sz="2000" dirty="0" smtClean="0">
                <a:latin typeface="Arial Narrow" pitchFamily="34" charset="0"/>
              </a:rPr>
              <a:t>Acostamento e faixa de segurança;</a:t>
            </a:r>
          </a:p>
          <a:p>
            <a:pPr marL="800100" lvl="1" indent="-342900" algn="just">
              <a:spcBef>
                <a:spcPct val="50000"/>
              </a:spcBef>
              <a:buFont typeface="Wingdings" pitchFamily="2" charset="2"/>
              <a:buChar char="Ø"/>
            </a:pPr>
            <a:r>
              <a:rPr lang="pt-BR" sz="2000" dirty="0" smtClean="0">
                <a:latin typeface="Arial Narrow" pitchFamily="34" charset="0"/>
              </a:rPr>
              <a:t>Galeria de segurança para passagem de pedestres;</a:t>
            </a:r>
          </a:p>
          <a:p>
            <a:pPr marL="800100" lvl="1" indent="-342900" algn="just">
              <a:spcBef>
                <a:spcPct val="50000"/>
              </a:spcBef>
              <a:buFont typeface="Wingdings" pitchFamily="2" charset="2"/>
              <a:buChar char="Ø"/>
            </a:pPr>
            <a:r>
              <a:rPr lang="pt-BR" sz="2000" dirty="0" smtClean="0">
                <a:latin typeface="Arial Narrow" pitchFamily="34" charset="0"/>
              </a:rPr>
              <a:t>Sistemas: ventilação longitudinal, iluminação, combate a incêndio, supervisão, segurança e controle.</a:t>
            </a:r>
          </a:p>
        </p:txBody>
      </p:sp>
      <p:sp>
        <p:nvSpPr>
          <p:cNvPr id="9" name="CaixaDeTexto 3"/>
          <p:cNvSpPr txBox="1">
            <a:spLocks noChangeArrowheads="1"/>
          </p:cNvSpPr>
          <p:nvPr/>
        </p:nvSpPr>
        <p:spPr bwMode="auto">
          <a:xfrm>
            <a:off x="142875" y="44450"/>
            <a:ext cx="8893175" cy="523220"/>
          </a:xfrm>
          <a:prstGeom prst="rect">
            <a:avLst/>
          </a:prstGeom>
          <a:noFill/>
          <a:ln w="9525">
            <a:noFill/>
            <a:miter lim="800000"/>
            <a:headEnd/>
            <a:tailEnd/>
          </a:ln>
        </p:spPr>
        <p:txBody>
          <a:bodyPr>
            <a:spAutoFit/>
          </a:bodyPr>
          <a:lstStyle/>
          <a:p>
            <a:r>
              <a:rPr lang="pt-BR" sz="2800" b="1" dirty="0" smtClean="0">
                <a:solidFill>
                  <a:schemeClr val="tx2"/>
                </a:solidFill>
                <a:latin typeface="Arial Narrow" pitchFamily="34" charset="0"/>
              </a:rPr>
              <a:t>RIO – JUIZ DE FORA</a:t>
            </a:r>
          </a:p>
        </p:txBody>
      </p:sp>
      <p:cxnSp>
        <p:nvCxnSpPr>
          <p:cNvPr id="10" name="Conector reto 9"/>
          <p:cNvCxnSpPr/>
          <p:nvPr/>
        </p:nvCxnSpPr>
        <p:spPr>
          <a:xfrm>
            <a:off x="0" y="620688"/>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tângulo de cantos arredondados 10">
            <a:hlinkClick r:id="rId4" action="ppaction://hlinkpres?slideindex=1&amp;slidetitle="/>
          </p:cNvPr>
          <p:cNvSpPr/>
          <p:nvPr/>
        </p:nvSpPr>
        <p:spPr>
          <a:xfrm>
            <a:off x="8176668" y="116632"/>
            <a:ext cx="86409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ÍNDICE</a:t>
            </a:r>
            <a:endParaRPr lang="pt-BR" sz="1400" b="1" dirty="0"/>
          </a:p>
        </p:txBody>
      </p:sp>
      <p:sp>
        <p:nvSpPr>
          <p:cNvPr id="12" name="Retângulo de cantos arredondados 11">
            <a:hlinkClick r:id="rId5" action="ppaction://hlinksldjump"/>
          </p:cNvPr>
          <p:cNvSpPr/>
          <p:nvPr/>
        </p:nvSpPr>
        <p:spPr>
          <a:xfrm>
            <a:off x="7236296" y="116632"/>
            <a:ext cx="86409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VOLTA</a:t>
            </a:r>
            <a:endParaRPr lang="pt-BR" sz="1400"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ângulo 32"/>
          <p:cNvSpPr/>
          <p:nvPr/>
        </p:nvSpPr>
        <p:spPr>
          <a:xfrm>
            <a:off x="0" y="1223963"/>
            <a:ext cx="9156700" cy="5661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31748" name="Espaço Reservado para Número de Slide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3BC86E5-EB72-4E8D-BADD-09901837CBC7}" type="slidenum">
              <a:rPr lang="pt-BR" sz="1200" b="1">
                <a:solidFill>
                  <a:schemeClr val="bg1"/>
                </a:solidFill>
                <a:latin typeface="Arial Narrow" pitchFamily="34" charset="0"/>
              </a:rPr>
              <a:pPr algn="r"/>
              <a:t>6</a:t>
            </a:fld>
            <a:endParaRPr lang="pt-BR" sz="1200" b="1">
              <a:solidFill>
                <a:schemeClr val="bg1"/>
              </a:solidFill>
              <a:latin typeface="Arial Narrow" pitchFamily="34" charset="0"/>
            </a:endParaRPr>
          </a:p>
        </p:txBody>
      </p:sp>
      <p:pic>
        <p:nvPicPr>
          <p:cNvPr id="2050" name="Imagem 1" descr="image005"/>
          <p:cNvPicPr>
            <a:picLocks noChangeAspect="1" noChangeArrowheads="1"/>
          </p:cNvPicPr>
          <p:nvPr/>
        </p:nvPicPr>
        <p:blipFill>
          <a:blip r:embed="rId3" cstate="print"/>
          <a:srcRect/>
          <a:stretch>
            <a:fillRect/>
          </a:stretch>
        </p:blipFill>
        <p:spPr bwMode="auto">
          <a:xfrm>
            <a:off x="323528" y="1772816"/>
            <a:ext cx="8563914" cy="3600400"/>
          </a:xfrm>
          <a:prstGeom prst="rect">
            <a:avLst/>
          </a:prstGeom>
          <a:noFill/>
          <a:ln w="9525">
            <a:noFill/>
            <a:miter lim="800000"/>
            <a:headEnd/>
            <a:tailEnd/>
          </a:ln>
        </p:spPr>
      </p:pic>
      <p:sp>
        <p:nvSpPr>
          <p:cNvPr id="8" name="CaixaDeTexto 3"/>
          <p:cNvSpPr txBox="1">
            <a:spLocks noChangeArrowheads="1"/>
          </p:cNvSpPr>
          <p:nvPr/>
        </p:nvSpPr>
        <p:spPr bwMode="auto">
          <a:xfrm>
            <a:off x="142875" y="44450"/>
            <a:ext cx="8893175" cy="523220"/>
          </a:xfrm>
          <a:prstGeom prst="rect">
            <a:avLst/>
          </a:prstGeom>
          <a:noFill/>
          <a:ln w="9525">
            <a:noFill/>
            <a:miter lim="800000"/>
            <a:headEnd/>
            <a:tailEnd/>
          </a:ln>
        </p:spPr>
        <p:txBody>
          <a:bodyPr>
            <a:spAutoFit/>
          </a:bodyPr>
          <a:lstStyle/>
          <a:p>
            <a:r>
              <a:rPr lang="pt-BR" sz="2800" b="1" dirty="0" smtClean="0">
                <a:solidFill>
                  <a:schemeClr val="tx2"/>
                </a:solidFill>
                <a:latin typeface="Arial Narrow" pitchFamily="34" charset="0"/>
              </a:rPr>
              <a:t>RIO – JUIZ DE FORA</a:t>
            </a:r>
          </a:p>
        </p:txBody>
      </p:sp>
      <p:cxnSp>
        <p:nvCxnSpPr>
          <p:cNvPr id="9" name="Conector reto 8"/>
          <p:cNvCxnSpPr/>
          <p:nvPr/>
        </p:nvCxnSpPr>
        <p:spPr>
          <a:xfrm>
            <a:off x="0" y="620688"/>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tângulo de cantos arredondados 9">
            <a:hlinkClick r:id="rId4" action="ppaction://hlinkpres?slideindex=1&amp;slidetitle="/>
          </p:cNvPr>
          <p:cNvSpPr/>
          <p:nvPr/>
        </p:nvSpPr>
        <p:spPr>
          <a:xfrm>
            <a:off x="8176668" y="116632"/>
            <a:ext cx="86409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ÍNDICE</a:t>
            </a:r>
            <a:endParaRPr lang="pt-BR" sz="1400" b="1" dirty="0"/>
          </a:p>
        </p:txBody>
      </p:sp>
      <p:sp>
        <p:nvSpPr>
          <p:cNvPr id="11" name="Retângulo de cantos arredondados 10">
            <a:hlinkClick r:id="rId5" action="ppaction://hlinksldjump"/>
          </p:cNvPr>
          <p:cNvSpPr/>
          <p:nvPr/>
        </p:nvSpPr>
        <p:spPr>
          <a:xfrm>
            <a:off x="7236296" y="116632"/>
            <a:ext cx="86409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VOLTA</a:t>
            </a:r>
            <a:endParaRPr lang="pt-BR" sz="1400"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Espaço Reservado para Número de Slide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68DE337E-AB18-4EB3-9EB7-C126A9E129B1}" type="slidenum">
              <a:rPr lang="pt-BR" sz="1200" b="1">
                <a:solidFill>
                  <a:schemeClr val="bg1"/>
                </a:solidFill>
                <a:latin typeface="Arial Narrow" pitchFamily="34" charset="0"/>
              </a:rPr>
              <a:pPr algn="r"/>
              <a:t>7</a:t>
            </a:fld>
            <a:endParaRPr lang="pt-BR" sz="1200" b="1">
              <a:solidFill>
                <a:schemeClr val="bg1"/>
              </a:solidFill>
              <a:latin typeface="Arial Narrow" pitchFamily="34" charset="0"/>
            </a:endParaRPr>
          </a:p>
        </p:txBody>
      </p:sp>
      <p:pic>
        <p:nvPicPr>
          <p:cNvPr id="1026" name="Picture 2" descr="DSC09031"/>
          <p:cNvPicPr>
            <a:picLocks noChangeAspect="1" noChangeArrowheads="1"/>
          </p:cNvPicPr>
          <p:nvPr/>
        </p:nvPicPr>
        <p:blipFill>
          <a:blip r:embed="rId3" cstate="print"/>
          <a:srcRect/>
          <a:stretch>
            <a:fillRect/>
          </a:stretch>
        </p:blipFill>
        <p:spPr bwMode="auto">
          <a:xfrm>
            <a:off x="360040" y="836712"/>
            <a:ext cx="2676525" cy="2019300"/>
          </a:xfrm>
          <a:prstGeom prst="rect">
            <a:avLst/>
          </a:prstGeom>
          <a:noFill/>
          <a:ln w="9525">
            <a:noFill/>
            <a:miter lim="800000"/>
            <a:headEnd/>
            <a:tailEnd/>
          </a:ln>
        </p:spPr>
      </p:pic>
      <p:pic>
        <p:nvPicPr>
          <p:cNvPr id="1027" name="Picture 3" descr="DSC09032"/>
          <p:cNvPicPr>
            <a:picLocks noChangeAspect="1" noChangeArrowheads="1"/>
          </p:cNvPicPr>
          <p:nvPr/>
        </p:nvPicPr>
        <p:blipFill>
          <a:blip r:embed="rId4" cstate="print"/>
          <a:srcRect/>
          <a:stretch>
            <a:fillRect/>
          </a:stretch>
        </p:blipFill>
        <p:spPr bwMode="auto">
          <a:xfrm>
            <a:off x="3210669" y="836712"/>
            <a:ext cx="2657475" cy="2009775"/>
          </a:xfrm>
          <a:prstGeom prst="rect">
            <a:avLst/>
          </a:prstGeom>
          <a:noFill/>
          <a:ln w="9525">
            <a:noFill/>
            <a:miter lim="800000"/>
            <a:headEnd/>
            <a:tailEnd/>
          </a:ln>
        </p:spPr>
      </p:pic>
      <p:pic>
        <p:nvPicPr>
          <p:cNvPr id="1028" name="Picture 4" descr="DSC09079"/>
          <p:cNvPicPr>
            <a:picLocks noChangeAspect="1" noChangeArrowheads="1"/>
          </p:cNvPicPr>
          <p:nvPr/>
        </p:nvPicPr>
        <p:blipFill>
          <a:blip r:embed="rId5" cstate="print"/>
          <a:srcRect/>
          <a:stretch>
            <a:fillRect/>
          </a:stretch>
        </p:blipFill>
        <p:spPr bwMode="auto">
          <a:xfrm>
            <a:off x="6062414" y="843161"/>
            <a:ext cx="2686050" cy="2009775"/>
          </a:xfrm>
          <a:prstGeom prst="rect">
            <a:avLst/>
          </a:prstGeom>
          <a:noFill/>
          <a:ln w="9525">
            <a:noFill/>
            <a:miter lim="800000"/>
            <a:headEnd/>
            <a:tailEnd/>
          </a:ln>
        </p:spPr>
      </p:pic>
      <p:pic>
        <p:nvPicPr>
          <p:cNvPr id="1029" name="Picture 5" descr="DSC09239"/>
          <p:cNvPicPr>
            <a:picLocks noChangeAspect="1" noChangeArrowheads="1"/>
          </p:cNvPicPr>
          <p:nvPr/>
        </p:nvPicPr>
        <p:blipFill>
          <a:blip r:embed="rId6" cstate="print"/>
          <a:srcRect/>
          <a:stretch>
            <a:fillRect/>
          </a:stretch>
        </p:blipFill>
        <p:spPr bwMode="auto">
          <a:xfrm>
            <a:off x="360040" y="3284984"/>
            <a:ext cx="2667000" cy="2000250"/>
          </a:xfrm>
          <a:prstGeom prst="rect">
            <a:avLst/>
          </a:prstGeom>
          <a:noFill/>
          <a:ln w="9525">
            <a:noFill/>
            <a:miter lim="800000"/>
            <a:headEnd/>
            <a:tailEnd/>
          </a:ln>
        </p:spPr>
      </p:pic>
      <p:pic>
        <p:nvPicPr>
          <p:cNvPr id="1030" name="Picture 6" descr="DSC04475"/>
          <p:cNvPicPr>
            <a:picLocks noChangeAspect="1" noChangeArrowheads="1"/>
          </p:cNvPicPr>
          <p:nvPr/>
        </p:nvPicPr>
        <p:blipFill>
          <a:blip r:embed="rId7" cstate="print"/>
          <a:srcRect/>
          <a:stretch>
            <a:fillRect/>
          </a:stretch>
        </p:blipFill>
        <p:spPr bwMode="auto">
          <a:xfrm>
            <a:off x="3191619" y="3212976"/>
            <a:ext cx="2676525" cy="2009775"/>
          </a:xfrm>
          <a:prstGeom prst="rect">
            <a:avLst/>
          </a:prstGeom>
          <a:noFill/>
          <a:ln w="9525">
            <a:noFill/>
            <a:miter lim="800000"/>
            <a:headEnd/>
            <a:tailEnd/>
          </a:ln>
        </p:spPr>
      </p:pic>
      <p:pic>
        <p:nvPicPr>
          <p:cNvPr id="1031" name="Picture 7" descr="DSC04477"/>
          <p:cNvPicPr>
            <a:picLocks noChangeAspect="1" noChangeArrowheads="1"/>
          </p:cNvPicPr>
          <p:nvPr/>
        </p:nvPicPr>
        <p:blipFill>
          <a:blip r:embed="rId8" cstate="print"/>
          <a:srcRect/>
          <a:stretch>
            <a:fillRect/>
          </a:stretch>
        </p:blipFill>
        <p:spPr bwMode="auto">
          <a:xfrm>
            <a:off x="6081464" y="3212976"/>
            <a:ext cx="2667000" cy="2009775"/>
          </a:xfrm>
          <a:prstGeom prst="rect">
            <a:avLst/>
          </a:prstGeom>
          <a:noFill/>
          <a:ln w="9525">
            <a:noFill/>
            <a:miter lim="800000"/>
            <a:headEnd/>
            <a:tailEnd/>
          </a:ln>
        </p:spPr>
      </p:pic>
      <p:sp>
        <p:nvSpPr>
          <p:cNvPr id="12" name="CaixaDeTexto 3"/>
          <p:cNvSpPr txBox="1">
            <a:spLocks noChangeArrowheads="1"/>
          </p:cNvSpPr>
          <p:nvPr/>
        </p:nvSpPr>
        <p:spPr bwMode="auto">
          <a:xfrm>
            <a:off x="142875" y="44450"/>
            <a:ext cx="8893175" cy="523220"/>
          </a:xfrm>
          <a:prstGeom prst="rect">
            <a:avLst/>
          </a:prstGeom>
          <a:noFill/>
          <a:ln w="9525">
            <a:noFill/>
            <a:miter lim="800000"/>
            <a:headEnd/>
            <a:tailEnd/>
          </a:ln>
        </p:spPr>
        <p:txBody>
          <a:bodyPr>
            <a:spAutoFit/>
          </a:bodyPr>
          <a:lstStyle/>
          <a:p>
            <a:r>
              <a:rPr lang="pt-BR" sz="2800" b="1" dirty="0" smtClean="0">
                <a:solidFill>
                  <a:schemeClr val="tx2"/>
                </a:solidFill>
                <a:latin typeface="Arial Narrow" pitchFamily="34" charset="0"/>
              </a:rPr>
              <a:t>RIO – JUIZ DE FORA</a:t>
            </a:r>
          </a:p>
        </p:txBody>
      </p:sp>
      <p:cxnSp>
        <p:nvCxnSpPr>
          <p:cNvPr id="13" name="Conector reto 12"/>
          <p:cNvCxnSpPr/>
          <p:nvPr/>
        </p:nvCxnSpPr>
        <p:spPr>
          <a:xfrm>
            <a:off x="0" y="620688"/>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tângulo de cantos arredondados 14">
            <a:hlinkClick r:id="rId9" action="ppaction://hlinkpres?slideindex=1&amp;slidetitle="/>
          </p:cNvPr>
          <p:cNvSpPr/>
          <p:nvPr/>
        </p:nvSpPr>
        <p:spPr>
          <a:xfrm>
            <a:off x="8176668" y="116632"/>
            <a:ext cx="86409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ÍNDICE</a:t>
            </a:r>
            <a:endParaRPr lang="pt-BR" sz="1400" b="1" dirty="0"/>
          </a:p>
        </p:txBody>
      </p:sp>
      <p:sp>
        <p:nvSpPr>
          <p:cNvPr id="16" name="Retângulo de cantos arredondados 15">
            <a:hlinkClick r:id="rId10" action="ppaction://hlinksldjump"/>
          </p:cNvPr>
          <p:cNvSpPr/>
          <p:nvPr/>
        </p:nvSpPr>
        <p:spPr>
          <a:xfrm>
            <a:off x="7164288" y="116632"/>
            <a:ext cx="936104"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MAPA</a:t>
            </a:r>
          </a:p>
        </p:txBody>
      </p:sp>
      <p:sp>
        <p:nvSpPr>
          <p:cNvPr id="17" name="Retângulo de cantos arredondados 16">
            <a:hlinkClick r:id="rId11" action="ppaction://hlinksldjump"/>
          </p:cNvPr>
          <p:cNvSpPr/>
          <p:nvPr/>
        </p:nvSpPr>
        <p:spPr>
          <a:xfrm>
            <a:off x="5868144" y="116632"/>
            <a:ext cx="122413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PRINCIPAL</a:t>
            </a:r>
            <a:endParaRPr lang="pt-BR" sz="1400"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ângulo 32"/>
          <p:cNvSpPr/>
          <p:nvPr/>
        </p:nvSpPr>
        <p:spPr>
          <a:xfrm>
            <a:off x="0" y="1223963"/>
            <a:ext cx="9156700" cy="5661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31748" name="Espaço Reservado para Número de Slide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3BC86E5-EB72-4E8D-BADD-09901837CBC7}" type="slidenum">
              <a:rPr lang="pt-BR" sz="1200" b="1">
                <a:solidFill>
                  <a:schemeClr val="bg1"/>
                </a:solidFill>
                <a:latin typeface="Arial Narrow" pitchFamily="34" charset="0"/>
              </a:rPr>
              <a:pPr algn="r"/>
              <a:t>8</a:t>
            </a:fld>
            <a:endParaRPr lang="pt-BR" sz="1200" b="1">
              <a:solidFill>
                <a:schemeClr val="bg1"/>
              </a:solidFill>
              <a:latin typeface="Arial Narrow" pitchFamily="34" charset="0"/>
            </a:endParaRPr>
          </a:p>
        </p:txBody>
      </p:sp>
      <p:sp>
        <p:nvSpPr>
          <p:cNvPr id="9" name="CaixaDeTexto 3"/>
          <p:cNvSpPr txBox="1">
            <a:spLocks noChangeArrowheads="1"/>
          </p:cNvSpPr>
          <p:nvPr/>
        </p:nvSpPr>
        <p:spPr bwMode="auto">
          <a:xfrm>
            <a:off x="142875" y="44450"/>
            <a:ext cx="8893175" cy="523220"/>
          </a:xfrm>
          <a:prstGeom prst="rect">
            <a:avLst/>
          </a:prstGeom>
          <a:noFill/>
          <a:ln w="9525">
            <a:noFill/>
            <a:miter lim="800000"/>
            <a:headEnd/>
            <a:tailEnd/>
          </a:ln>
        </p:spPr>
        <p:txBody>
          <a:bodyPr>
            <a:spAutoFit/>
          </a:bodyPr>
          <a:lstStyle/>
          <a:p>
            <a:r>
              <a:rPr lang="pt-BR" sz="2800" b="1" dirty="0" smtClean="0">
                <a:solidFill>
                  <a:schemeClr val="tx2"/>
                </a:solidFill>
                <a:latin typeface="Arial Narrow" pitchFamily="34" charset="0"/>
              </a:rPr>
              <a:t>RIO – JUIZ DE FORA</a:t>
            </a:r>
          </a:p>
        </p:txBody>
      </p:sp>
      <p:cxnSp>
        <p:nvCxnSpPr>
          <p:cNvPr id="10" name="Conector reto 9"/>
          <p:cNvCxnSpPr/>
          <p:nvPr/>
        </p:nvCxnSpPr>
        <p:spPr>
          <a:xfrm>
            <a:off x="0" y="620688"/>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tângulo de cantos arredondados 10">
            <a:hlinkClick r:id="rId3" action="ppaction://hlinkpres?slideindex=1&amp;slidetitle="/>
          </p:cNvPr>
          <p:cNvSpPr/>
          <p:nvPr/>
        </p:nvSpPr>
        <p:spPr>
          <a:xfrm>
            <a:off x="8176668" y="116632"/>
            <a:ext cx="86409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ÍNDICE</a:t>
            </a:r>
            <a:endParaRPr lang="pt-BR" sz="1400" b="1" dirty="0"/>
          </a:p>
        </p:txBody>
      </p:sp>
      <p:sp>
        <p:nvSpPr>
          <p:cNvPr id="12" name="Retângulo de cantos arredondados 11">
            <a:hlinkClick r:id="rId4" action="ppaction://hlinksldjump"/>
          </p:cNvPr>
          <p:cNvSpPr/>
          <p:nvPr/>
        </p:nvSpPr>
        <p:spPr>
          <a:xfrm>
            <a:off x="7236296" y="116632"/>
            <a:ext cx="86409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VOLTA</a:t>
            </a:r>
            <a:endParaRPr lang="pt-BR" sz="1400" b="1" dirty="0"/>
          </a:p>
        </p:txBody>
      </p:sp>
      <p:sp>
        <p:nvSpPr>
          <p:cNvPr id="13" name="Text Box 5"/>
          <p:cNvSpPr txBox="1">
            <a:spLocks noChangeArrowheads="1"/>
          </p:cNvSpPr>
          <p:nvPr/>
        </p:nvSpPr>
        <p:spPr bwMode="auto">
          <a:xfrm>
            <a:off x="0" y="836613"/>
            <a:ext cx="8532440" cy="2646878"/>
          </a:xfrm>
          <a:prstGeom prst="rect">
            <a:avLst/>
          </a:prstGeom>
          <a:noFill/>
          <a:ln w="9525">
            <a:noFill/>
            <a:miter lim="800000"/>
            <a:headEnd/>
            <a:tailEnd/>
          </a:ln>
        </p:spPr>
        <p:txBody>
          <a:bodyPr wrap="square">
            <a:spAutoFit/>
          </a:bodyPr>
          <a:lstStyle/>
          <a:p>
            <a:pPr marL="342900" indent="-342900" algn="just">
              <a:spcBef>
                <a:spcPct val="50000"/>
              </a:spcBef>
              <a:buFont typeface="Wingdings" pitchFamily="2" charset="2"/>
              <a:buChar char="Ø"/>
            </a:pPr>
            <a:r>
              <a:rPr lang="pt-BR" sz="2000" b="1" dirty="0" smtClean="0">
                <a:latin typeface="Arial Narrow" pitchFamily="34" charset="0"/>
              </a:rPr>
              <a:t>O QUE CONTÉM O REAJUSTE E REVISÃO DE 2014 QUE AUMENTOU A TARIFA EM 12,5%</a:t>
            </a:r>
          </a:p>
          <a:p>
            <a:pPr marL="342900" lvl="0" indent="-342900">
              <a:spcAft>
                <a:spcPts val="0"/>
              </a:spcAft>
              <a:buFont typeface="Symbol" panose="05050102010706020507" pitchFamily="18" charset="2"/>
              <a:buChar char=""/>
            </a:pPr>
            <a:r>
              <a:rPr lang="pt-BR" dirty="0" smtClean="0">
                <a:latin typeface="Calibri" panose="020F0502020204030204" pitchFamily="34" charset="0"/>
                <a:ea typeface="Times New Roman" panose="02020603050405020304" pitchFamily="18" charset="0"/>
                <a:cs typeface="Times New Roman" panose="02020603050405020304" pitchFamily="18" charset="0"/>
              </a:rPr>
              <a:t>+</a:t>
            </a:r>
            <a:r>
              <a:rPr lang="pt-BR" b="1" dirty="0">
                <a:latin typeface="Calibri" panose="020F0502020204030204" pitchFamily="34" charset="0"/>
                <a:ea typeface="Times New Roman" panose="02020603050405020304" pitchFamily="18" charset="0"/>
                <a:cs typeface="Times New Roman" panose="02020603050405020304" pitchFamily="18" charset="0"/>
              </a:rPr>
              <a:t>5,29</a:t>
            </a:r>
            <a:r>
              <a:rPr lang="pt-BR" b="1" dirty="0" smtClean="0">
                <a:latin typeface="Calibri" panose="020F0502020204030204" pitchFamily="34" charset="0"/>
                <a:ea typeface="Times New Roman" panose="02020603050405020304" pitchFamily="18" charset="0"/>
                <a:cs typeface="Times New Roman" panose="02020603050405020304" pitchFamily="18" charset="0"/>
              </a:rPr>
              <a:t>% </a:t>
            </a:r>
            <a:r>
              <a:rPr lang="pt-BR" dirty="0" smtClean="0">
                <a:latin typeface="Calibri" panose="020F0502020204030204" pitchFamily="34" charset="0"/>
                <a:ea typeface="Times New Roman" panose="02020603050405020304" pitchFamily="18" charset="0"/>
                <a:cs typeface="Times New Roman" panose="02020603050405020304" pitchFamily="18" charset="0"/>
              </a:rPr>
              <a:t>na</a:t>
            </a:r>
            <a:r>
              <a:rPr lang="pt-BR" b="1" dirty="0" smtClean="0">
                <a:latin typeface="Calibri" panose="020F0502020204030204" pitchFamily="34" charset="0"/>
                <a:ea typeface="Times New Roman" panose="02020603050405020304" pitchFamily="18" charset="0"/>
                <a:cs typeface="Times New Roman" panose="02020603050405020304" pitchFamily="18" charset="0"/>
              </a:rPr>
              <a:t> </a:t>
            </a:r>
            <a:r>
              <a:rPr lang="pt-BR" dirty="0" smtClean="0">
                <a:latin typeface="Calibri" panose="020F0502020204030204" pitchFamily="34" charset="0"/>
                <a:ea typeface="Times New Roman" panose="02020603050405020304" pitchFamily="18" charset="0"/>
                <a:cs typeface="Times New Roman" panose="02020603050405020304" pitchFamily="18" charset="0"/>
              </a:rPr>
              <a:t>tarifa</a:t>
            </a:r>
            <a:r>
              <a:rPr lang="pt-BR" dirty="0">
                <a:latin typeface="Calibri" panose="020F0502020204030204" pitchFamily="34" charset="0"/>
                <a:ea typeface="Times New Roman" panose="02020603050405020304" pitchFamily="18" charset="0"/>
                <a:cs typeface="Times New Roman" panose="02020603050405020304" pitchFamily="18" charset="0"/>
              </a:rPr>
              <a:t>, por conta da perda de receita pela relocação da praça de pedágio P1, por conta da fuga gerada pelo Arco Metropolitano do Rio estava para ser ligado ao viário de Duque de Caxias, o que resultaria em perda de receita na </a:t>
            </a:r>
            <a:r>
              <a:rPr lang="pt-BR" dirty="0" smtClean="0">
                <a:latin typeface="Calibri" panose="020F0502020204030204" pitchFamily="34" charset="0"/>
                <a:ea typeface="Times New Roman" panose="02020603050405020304" pitchFamily="18" charset="0"/>
                <a:cs typeface="Times New Roman" panose="02020603050405020304" pitchFamily="18" charset="0"/>
              </a:rPr>
              <a:t>praça</a:t>
            </a:r>
          </a:p>
          <a:p>
            <a:pPr marL="342900" lvl="0" indent="-342900">
              <a:spcAft>
                <a:spcPts val="0"/>
              </a:spcAft>
              <a:buFont typeface="Symbol" panose="05050102010706020507" pitchFamily="18" charset="2"/>
              <a:buChar char=""/>
            </a:pPr>
            <a:r>
              <a:rPr lang="pt-BR" dirty="0" smtClean="0">
                <a:latin typeface="Calibri" panose="020F0502020204030204" pitchFamily="34" charset="0"/>
                <a:ea typeface="Times New Roman" panose="02020603050405020304" pitchFamily="18" charset="0"/>
                <a:cs typeface="Times New Roman" panose="02020603050405020304" pitchFamily="18" charset="0"/>
              </a:rPr>
              <a:t> </a:t>
            </a:r>
            <a:r>
              <a:rPr lang="pt-BR" dirty="0">
                <a:latin typeface="Calibri" panose="020F0502020204030204" pitchFamily="34" charset="0"/>
                <a:ea typeface="Times New Roman" panose="02020603050405020304" pitchFamily="18" charset="0"/>
                <a:cs typeface="Times New Roman" panose="02020603050405020304" pitchFamily="18" charset="0"/>
              </a:rPr>
              <a:t>+0,91% inclusão </a:t>
            </a:r>
            <a:r>
              <a:rPr lang="pt-BR" dirty="0" smtClean="0">
                <a:latin typeface="Calibri" panose="020F0502020204030204" pitchFamily="34" charset="0"/>
                <a:ea typeface="Times New Roman" panose="02020603050405020304" pitchFamily="18" charset="0"/>
                <a:cs typeface="Times New Roman" panose="02020603050405020304" pitchFamily="18" charset="0"/>
              </a:rPr>
              <a:t>de itens necessários não previstos no PER, como por exemplo </a:t>
            </a:r>
          </a:p>
          <a:p>
            <a:pPr marL="342900" lvl="0" indent="-342900">
              <a:spcAft>
                <a:spcPts val="0"/>
              </a:spcAft>
              <a:buFont typeface="Symbol" panose="05050102010706020507" pitchFamily="18" charset="2"/>
              <a:buChar char=""/>
            </a:pPr>
            <a:r>
              <a:rPr lang="pt-BR" dirty="0" smtClean="0">
                <a:latin typeface="Calibri" panose="020F0502020204030204" pitchFamily="34" charset="0"/>
                <a:ea typeface="Times New Roman" panose="02020603050405020304" pitchFamily="18" charset="0"/>
                <a:cs typeface="Times New Roman" panose="02020603050405020304" pitchFamily="18" charset="0"/>
              </a:rPr>
              <a:t>- </a:t>
            </a:r>
            <a:r>
              <a:rPr lang="pt-BR" dirty="0">
                <a:latin typeface="Calibri" panose="020F0502020204030204" pitchFamily="34" charset="0"/>
                <a:ea typeface="Times New Roman" panose="02020603050405020304" pitchFamily="18" charset="0"/>
                <a:cs typeface="Times New Roman" panose="02020603050405020304" pitchFamily="18" charset="0"/>
              </a:rPr>
              <a:t>0,96%  penalização da concessionária por não ter feito itens contratuais</a:t>
            </a:r>
          </a:p>
          <a:p>
            <a:pPr marL="342900" lvl="0" indent="-342900">
              <a:spcAft>
                <a:spcPts val="0"/>
              </a:spcAft>
              <a:buFont typeface="Symbol" panose="05050102010706020507" pitchFamily="18" charset="2"/>
              <a:buChar char=""/>
            </a:pPr>
            <a:r>
              <a:rPr lang="pt-BR" dirty="0">
                <a:latin typeface="Calibri" panose="020F0502020204030204" pitchFamily="34" charset="0"/>
                <a:ea typeface="Times New Roman" panose="02020603050405020304" pitchFamily="18" charset="0"/>
                <a:cs typeface="Times New Roman" panose="02020603050405020304" pitchFamily="18" charset="0"/>
              </a:rPr>
              <a:t>+0,41% - arredondamento tarifário do ano anterior</a:t>
            </a:r>
          </a:p>
          <a:p>
            <a:pPr marL="342900" lvl="0" indent="-342900">
              <a:spcAft>
                <a:spcPts val="0"/>
              </a:spcAft>
              <a:buFont typeface="Symbol" panose="05050102010706020507" pitchFamily="18" charset="2"/>
              <a:buChar char=""/>
            </a:pPr>
            <a:r>
              <a:rPr lang="pt-BR" dirty="0">
                <a:latin typeface="Calibri" panose="020F0502020204030204" pitchFamily="34" charset="0"/>
                <a:ea typeface="Times New Roman" panose="02020603050405020304" pitchFamily="18" charset="0"/>
                <a:cs typeface="Times New Roman" panose="02020603050405020304" pitchFamily="18" charset="0"/>
              </a:rPr>
              <a:t>+6,52% - variação do IPCA</a:t>
            </a:r>
          </a:p>
        </p:txBody>
      </p:sp>
    </p:spTree>
    <p:extLst>
      <p:ext uri="{BB962C8B-B14F-4D97-AF65-F5344CB8AC3E}">
        <p14:creationId xmlns:p14="http://schemas.microsoft.com/office/powerpoint/2010/main" val="25296767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Espaço Reservado para Número de Slide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3BC86E5-EB72-4E8D-BADD-09901837CBC7}" type="slidenum">
              <a:rPr lang="pt-BR" sz="1200" b="1">
                <a:solidFill>
                  <a:schemeClr val="bg1"/>
                </a:solidFill>
                <a:latin typeface="Arial Narrow" pitchFamily="34" charset="0"/>
              </a:rPr>
              <a:pPr algn="r"/>
              <a:t>9</a:t>
            </a:fld>
            <a:endParaRPr lang="pt-BR" sz="1200" b="1">
              <a:solidFill>
                <a:schemeClr val="bg1"/>
              </a:solidFill>
              <a:latin typeface="Arial Narrow" pitchFamily="34" charset="0"/>
            </a:endParaRPr>
          </a:p>
        </p:txBody>
      </p:sp>
      <p:sp>
        <p:nvSpPr>
          <p:cNvPr id="9" name="CaixaDeTexto 3"/>
          <p:cNvSpPr txBox="1">
            <a:spLocks noChangeArrowheads="1"/>
          </p:cNvSpPr>
          <p:nvPr/>
        </p:nvSpPr>
        <p:spPr bwMode="auto">
          <a:xfrm>
            <a:off x="142875" y="44450"/>
            <a:ext cx="8893175" cy="523220"/>
          </a:xfrm>
          <a:prstGeom prst="rect">
            <a:avLst/>
          </a:prstGeom>
          <a:noFill/>
          <a:ln w="9525">
            <a:noFill/>
            <a:miter lim="800000"/>
            <a:headEnd/>
            <a:tailEnd/>
          </a:ln>
        </p:spPr>
        <p:txBody>
          <a:bodyPr>
            <a:spAutoFit/>
          </a:bodyPr>
          <a:lstStyle/>
          <a:p>
            <a:r>
              <a:rPr lang="pt-BR" sz="2800" b="1" dirty="0" smtClean="0">
                <a:solidFill>
                  <a:schemeClr val="tx2"/>
                </a:solidFill>
                <a:latin typeface="Arial Narrow" pitchFamily="34" charset="0"/>
              </a:rPr>
              <a:t>RIO – JUIZ DE FORA</a:t>
            </a:r>
          </a:p>
        </p:txBody>
      </p:sp>
      <p:cxnSp>
        <p:nvCxnSpPr>
          <p:cNvPr id="10" name="Conector reto 9"/>
          <p:cNvCxnSpPr/>
          <p:nvPr/>
        </p:nvCxnSpPr>
        <p:spPr>
          <a:xfrm>
            <a:off x="0" y="620688"/>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tângulo de cantos arredondados 10">
            <a:hlinkClick r:id="rId3" action="ppaction://hlinkpres?slideindex=1&amp;slidetitle="/>
          </p:cNvPr>
          <p:cNvSpPr/>
          <p:nvPr/>
        </p:nvSpPr>
        <p:spPr>
          <a:xfrm>
            <a:off x="8176668" y="116632"/>
            <a:ext cx="86409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ÍNDICE</a:t>
            </a:r>
            <a:endParaRPr lang="pt-BR" sz="1400" b="1" dirty="0"/>
          </a:p>
        </p:txBody>
      </p:sp>
      <p:sp>
        <p:nvSpPr>
          <p:cNvPr id="12" name="Retângulo de cantos arredondados 11">
            <a:hlinkClick r:id="rId4" action="ppaction://hlinksldjump"/>
          </p:cNvPr>
          <p:cNvSpPr/>
          <p:nvPr/>
        </p:nvSpPr>
        <p:spPr>
          <a:xfrm>
            <a:off x="7236296" y="116632"/>
            <a:ext cx="864096" cy="3874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VOLTA</a:t>
            </a:r>
            <a:endParaRPr lang="pt-BR" sz="1400" b="1" dirty="0"/>
          </a:p>
        </p:txBody>
      </p:sp>
      <p:sp>
        <p:nvSpPr>
          <p:cNvPr id="13" name="Text Box 5"/>
          <p:cNvSpPr txBox="1">
            <a:spLocks noChangeArrowheads="1"/>
          </p:cNvSpPr>
          <p:nvPr/>
        </p:nvSpPr>
        <p:spPr bwMode="auto">
          <a:xfrm>
            <a:off x="0" y="836613"/>
            <a:ext cx="8532440" cy="707886"/>
          </a:xfrm>
          <a:prstGeom prst="rect">
            <a:avLst/>
          </a:prstGeom>
          <a:noFill/>
          <a:ln w="9525">
            <a:noFill/>
            <a:miter lim="800000"/>
            <a:headEnd/>
            <a:tailEnd/>
          </a:ln>
        </p:spPr>
        <p:txBody>
          <a:bodyPr wrap="square">
            <a:spAutoFit/>
          </a:bodyPr>
          <a:lstStyle/>
          <a:p>
            <a:pPr marL="342900" indent="-342900" algn="just">
              <a:spcBef>
                <a:spcPct val="50000"/>
              </a:spcBef>
              <a:buFont typeface="Wingdings" pitchFamily="2" charset="2"/>
              <a:buChar char="Ø"/>
            </a:pPr>
            <a:r>
              <a:rPr lang="pt-BR" sz="2000" b="1" dirty="0" smtClean="0">
                <a:latin typeface="Arial Narrow" pitchFamily="34" charset="0"/>
              </a:rPr>
              <a:t>O QUE CONTÉM O REAJUSTE E REVISÃO DE 2014 QUE AUMENTOU A TARIFA EM 12,5%</a:t>
            </a:r>
          </a:p>
        </p:txBody>
      </p:sp>
      <p:pic>
        <p:nvPicPr>
          <p:cNvPr id="1026" name="Gráfico 1"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955915"/>
            <a:ext cx="574357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93269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1_Tema do Office">
      <a:majorFont>
        <a:latin typeface=""/>
        <a:ea typeface=""/>
        <a:cs typeface="Arial"/>
      </a:majorFont>
      <a:minorFont>
        <a:latin typeface=""/>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14798</TotalTime>
  <Words>2617</Words>
  <Application>Microsoft Office PowerPoint</Application>
  <PresentationFormat>Apresentação na tela (4:3)</PresentationFormat>
  <Paragraphs>392</Paragraphs>
  <Slides>12</Slides>
  <Notes>12</Notes>
  <HiddenSlides>0</HiddenSlides>
  <MMClips>0</MMClips>
  <ScaleCrop>false</ScaleCrop>
  <HeadingPairs>
    <vt:vector size="4" baseType="variant">
      <vt:variant>
        <vt:lpstr>Tema</vt:lpstr>
      </vt:variant>
      <vt:variant>
        <vt:i4>1</vt:i4>
      </vt:variant>
      <vt:variant>
        <vt:lpstr>Títulos de slides</vt:lpstr>
      </vt:variant>
      <vt:variant>
        <vt:i4>12</vt:i4>
      </vt:variant>
    </vt:vector>
  </HeadingPairs>
  <TitlesOfParts>
    <vt:vector size="13" baseType="lpstr">
      <vt:lpstr>11_Tema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fernando.fusaro</dc:creator>
  <cp:lastModifiedBy>Rita Rocha Fukuhara de Carvalho</cp:lastModifiedBy>
  <cp:revision>1024</cp:revision>
  <cp:lastPrinted>2015-05-07T12:30:33Z</cp:lastPrinted>
  <dcterms:created xsi:type="dcterms:W3CDTF">2011-02-18T12:03:57Z</dcterms:created>
  <dcterms:modified xsi:type="dcterms:W3CDTF">2015-05-07T13:05:36Z</dcterms:modified>
</cp:coreProperties>
</file>