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0" r:id="rId8"/>
    <p:sldId id="265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196012D3-A63E-44E3-BC15-E26EB246DEFC}">
          <p14:sldIdLst>
            <p14:sldId id="256"/>
            <p14:sldId id="257"/>
          </p14:sldIdLst>
        </p14:section>
        <p14:section name="Seção sem Título" id="{D0E66856-BF4D-4F4B-8245-212C900B6C72}">
          <p14:sldIdLst>
            <p14:sldId id="261"/>
            <p14:sldId id="262"/>
            <p14:sldId id="263"/>
            <p14:sldId id="264"/>
            <p14:sldId id="260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164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511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1589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165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183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475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1185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187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345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970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78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976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26ECE-0D32-47BD-8DA0-6B7E0F2BA949}" type="datetimeFigureOut">
              <a:rPr lang="pt-BR" smtClean="0"/>
              <a:t>02/07/2015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7E1AD-3D17-472D-BFAF-478D46508C7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04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abiano.contarato@detran.es.gov.br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5486400" cy="908502"/>
          </a:xfrm>
        </p:spPr>
        <p:txBody>
          <a:bodyPr>
            <a:normAutofit fontScale="90000"/>
          </a:bodyPr>
          <a:lstStyle/>
          <a:p>
            <a:r>
              <a:rPr lang="pt-BR" sz="6600" dirty="0" smtClean="0"/>
              <a:t>EXPOSITOR</a:t>
            </a:r>
            <a:endParaRPr lang="pt-BR" sz="66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>
          <a:xfrm>
            <a:off x="395536" y="2204864"/>
            <a:ext cx="8568952" cy="2952328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pt-BR" sz="7200" u="sng" dirty="0" smtClean="0"/>
              <a:t> FABIANO CONTARATO </a:t>
            </a:r>
            <a:r>
              <a:rPr lang="pt-BR" sz="4000" dirty="0"/>
              <a:t>DELEGADO DE POLÍCIA, PROFESSOR DE DIREITO E DIRETOR DO DEPARTAMENTO ESTADUAL DE TRÂNSITO (DETRAN-ES)</a:t>
            </a:r>
          </a:p>
          <a:p>
            <a:pPr algn="just"/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07870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2016224"/>
          </a:xfrm>
        </p:spPr>
        <p:txBody>
          <a:bodyPr>
            <a:normAutofit fontScale="90000"/>
          </a:bodyPr>
          <a:lstStyle/>
          <a:p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4400" dirty="0" smtClean="0"/>
              <a:t/>
            </a:r>
            <a:br>
              <a:rPr lang="pt-BR" sz="4400" dirty="0" smtClean="0"/>
            </a:br>
            <a:r>
              <a:rPr lang="pt-BR" sz="4400" dirty="0"/>
              <a:t/>
            </a:r>
            <a:br>
              <a:rPr lang="pt-BR" sz="4400" dirty="0"/>
            </a:br>
            <a:r>
              <a:rPr lang="pt-BR" sz="4400" dirty="0" smtClean="0"/>
              <a:t>VIOLÊNCIA NO TRÂNSITO    NO </a:t>
            </a:r>
            <a:r>
              <a:rPr lang="pt-BR" sz="6000" dirty="0" smtClean="0"/>
              <a:t>BRASIL</a:t>
            </a:r>
            <a:r>
              <a:rPr lang="pt-BR" sz="4400" dirty="0" smtClean="0"/>
              <a:t/>
            </a:r>
            <a:br>
              <a:rPr lang="pt-BR" sz="4400" dirty="0" smtClean="0"/>
            </a:br>
            <a:endParaRPr lang="pt-BR" sz="440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half" idx="2"/>
          </p:nvPr>
        </p:nvSpPr>
        <p:spPr>
          <a:xfrm>
            <a:off x="179512" y="2996952"/>
            <a:ext cx="6336704" cy="1656184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pt-BR" sz="5400" b="1" dirty="0" smtClean="0"/>
              <a:t>2°maior causa de morte no país</a:t>
            </a:r>
            <a:endParaRPr lang="pt-BR" sz="5400" b="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196752"/>
            <a:ext cx="352839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5486400" cy="404446"/>
          </a:xfrm>
        </p:spPr>
        <p:txBody>
          <a:bodyPr>
            <a:normAutofit fontScale="90000"/>
          </a:bodyPr>
          <a:lstStyle/>
          <a:p>
            <a:r>
              <a:rPr lang="pt-BR" sz="5400" u="sng" dirty="0" smtClean="0">
                <a:solidFill>
                  <a:srgbClr val="C00000"/>
                </a:solidFill>
              </a:rPr>
              <a:t>Em 2014</a:t>
            </a:r>
            <a:endParaRPr lang="pt-BR" sz="54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1124744"/>
            <a:ext cx="8712968" cy="5661248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C00000"/>
                </a:solidFill>
              </a:rPr>
              <a:t>*</a:t>
            </a:r>
            <a:r>
              <a:rPr lang="pt-BR" sz="3200" dirty="0" smtClean="0"/>
              <a:t>Mais de </a:t>
            </a:r>
            <a:r>
              <a:rPr lang="pt-BR" sz="3200" dirty="0"/>
              <a:t>52 mil indenizações por </a:t>
            </a:r>
            <a:r>
              <a:rPr lang="pt-BR" sz="3200" dirty="0" smtClean="0"/>
              <a:t>morte;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>
                <a:solidFill>
                  <a:srgbClr val="C00000"/>
                </a:solidFill>
              </a:rPr>
              <a:t>*</a:t>
            </a:r>
            <a:r>
              <a:rPr lang="pt-BR" sz="3200" dirty="0" smtClean="0"/>
              <a:t>Mais de </a:t>
            </a:r>
            <a:r>
              <a:rPr lang="pt-BR" sz="3200" dirty="0"/>
              <a:t>590 mil indenizações por </a:t>
            </a:r>
            <a:r>
              <a:rPr lang="pt-BR" sz="3200" dirty="0" smtClean="0"/>
              <a:t>invalidez; permanente </a:t>
            </a:r>
          </a:p>
          <a:p>
            <a:pPr algn="just"/>
            <a:r>
              <a:rPr lang="pt-BR" sz="3200" dirty="0" smtClean="0">
                <a:solidFill>
                  <a:srgbClr val="C00000"/>
                </a:solidFill>
              </a:rPr>
              <a:t>*</a:t>
            </a:r>
            <a:r>
              <a:rPr lang="pt-BR" sz="3200" dirty="0"/>
              <a:t>Prejuízo de 40 bilhões de reais com despesas hospitalares, dano ao patrimônio e </a:t>
            </a:r>
            <a:r>
              <a:rPr lang="pt-BR" sz="3200" dirty="0" smtClean="0"/>
              <a:t>benefícios previdenciários</a:t>
            </a:r>
            <a:r>
              <a:rPr lang="pt-BR" sz="3200" dirty="0"/>
              <a:t>;</a:t>
            </a:r>
            <a:endParaRPr lang="pt-BR" sz="3200" dirty="0" smtClean="0"/>
          </a:p>
          <a:p>
            <a:pPr algn="just"/>
            <a:r>
              <a:rPr lang="pt-BR" sz="3200" dirty="0" smtClean="0">
                <a:solidFill>
                  <a:srgbClr val="C00000"/>
                </a:solidFill>
              </a:rPr>
              <a:t>*</a:t>
            </a:r>
            <a:r>
              <a:rPr lang="pt-BR" sz="3200" dirty="0" smtClean="0"/>
              <a:t>70% </a:t>
            </a:r>
            <a:r>
              <a:rPr lang="pt-BR" sz="3200" dirty="0"/>
              <a:t>de </a:t>
            </a:r>
            <a:r>
              <a:rPr lang="pt-BR" sz="3200" dirty="0" smtClean="0"/>
              <a:t>ocupação no Setor de Ortopedia e  Traumatologia;</a:t>
            </a:r>
          </a:p>
          <a:p>
            <a:pPr algn="just"/>
            <a:r>
              <a:rPr lang="pt-BR" sz="3200" dirty="0" smtClean="0">
                <a:solidFill>
                  <a:srgbClr val="C00000"/>
                </a:solidFill>
              </a:rPr>
              <a:t>*</a:t>
            </a:r>
            <a:r>
              <a:rPr lang="pt-BR" sz="3200" dirty="0"/>
              <a:t>52% das vítimas tinham entre 18 e 34 anos.</a:t>
            </a:r>
            <a:endParaRPr lang="pt-BR" sz="3200" u="sng" dirty="0"/>
          </a:p>
          <a:p>
            <a:pPr algn="just"/>
            <a:r>
              <a:rPr lang="pt-BR" sz="2000" b="1" dirty="0" smtClean="0"/>
              <a:t>                                                   </a:t>
            </a:r>
          </a:p>
          <a:p>
            <a:pPr algn="just"/>
            <a:r>
              <a:rPr lang="pt-BR" sz="2000" b="1" dirty="0"/>
              <a:t> </a:t>
            </a:r>
            <a:r>
              <a:rPr lang="pt-BR" sz="2000" b="1" dirty="0" smtClean="0"/>
              <a:t>                                                                   FONTE: DPVT, MINISTÉRIO DA SAÚDE E IPEA</a:t>
            </a:r>
          </a:p>
          <a:p>
            <a:pPr algn="just"/>
            <a:endParaRPr lang="pt-BR" sz="3200" u="sng" dirty="0"/>
          </a:p>
          <a:p>
            <a:pPr algn="just"/>
            <a:r>
              <a:rPr lang="pt-BR" sz="1600" b="1" dirty="0" smtClean="0"/>
              <a:t> </a:t>
            </a:r>
          </a:p>
          <a:p>
            <a:pPr algn="just"/>
            <a:endParaRPr lang="pt-BR" sz="1600" b="1" dirty="0"/>
          </a:p>
          <a:p>
            <a:pPr algn="just"/>
            <a:r>
              <a:rPr lang="pt-BR" sz="1600" b="1" dirty="0" smtClean="0"/>
              <a:t>                                                                                                 RESOLUÇÃO </a:t>
            </a:r>
            <a:r>
              <a:rPr lang="pt-BR" sz="1600" b="1" dirty="0"/>
              <a:t>Nº 432, DE 23 DE JANEIRO DE </a:t>
            </a:r>
            <a:r>
              <a:rPr lang="pt-BR" sz="1600" b="1" dirty="0" smtClean="0"/>
              <a:t>2013</a:t>
            </a:r>
            <a:endParaRPr lang="pt-BR" sz="1600" b="1" dirty="0"/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41886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5486400" cy="404446"/>
          </a:xfrm>
        </p:spPr>
        <p:txBody>
          <a:bodyPr>
            <a:normAutofit fontScale="90000"/>
          </a:bodyPr>
          <a:lstStyle/>
          <a:p>
            <a:r>
              <a:rPr lang="pt-BR" sz="6000" u="sng" dirty="0" smtClean="0">
                <a:solidFill>
                  <a:srgbClr val="C00000"/>
                </a:solidFill>
              </a:rPr>
              <a:t>Legislação </a:t>
            </a:r>
            <a:endParaRPr lang="pt-BR" sz="60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692696"/>
            <a:ext cx="8712968" cy="6165304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endParaRPr lang="pt-BR" sz="3200" b="1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b="1" dirty="0" smtClean="0"/>
              <a:t>Resolução</a:t>
            </a:r>
            <a:r>
              <a:rPr lang="pt-BR" sz="3200" dirty="0"/>
              <a:t> </a:t>
            </a:r>
            <a:r>
              <a:rPr lang="pt-BR" sz="3200" b="1" dirty="0" smtClean="0"/>
              <a:t>N°206/2006 do CONTRAN</a:t>
            </a:r>
            <a:r>
              <a:rPr lang="pt-BR" sz="3200" dirty="0" smtClean="0"/>
              <a:t> definiu no </a:t>
            </a:r>
            <a:r>
              <a:rPr lang="pt-BR" sz="3200" b="1" dirty="0" smtClean="0"/>
              <a:t>Art. 3°</a:t>
            </a:r>
            <a:r>
              <a:rPr lang="pt-BR" sz="3200" b="1" dirty="0"/>
              <a:t> </a:t>
            </a:r>
            <a:r>
              <a:rPr lang="pt-BR" sz="3200" dirty="0" smtClean="0"/>
              <a:t>ser </a:t>
            </a:r>
            <a:r>
              <a:rPr lang="pt-BR" sz="3200" u="sng" dirty="0" smtClean="0"/>
              <a:t>obrigatória a realização </a:t>
            </a:r>
            <a:r>
              <a:rPr lang="pt-BR" sz="3200" u="sng" dirty="0"/>
              <a:t>do exame de alcoolemia para as vítimas fatais de acidentes de trânsito</a:t>
            </a:r>
            <a:r>
              <a:rPr lang="pt-BR" sz="3200" u="sng" dirty="0" smtClean="0"/>
              <a:t>. </a:t>
            </a:r>
          </a:p>
          <a:p>
            <a:pPr algn="just"/>
            <a:endParaRPr lang="pt-BR" sz="32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b="1" dirty="0" smtClean="0"/>
              <a:t>Resolução N°432/2013 do CONTRAN</a:t>
            </a:r>
            <a:r>
              <a:rPr lang="pt-BR" sz="3200" dirty="0" smtClean="0"/>
              <a:t> revogou a citada </a:t>
            </a:r>
            <a:r>
              <a:rPr lang="pt-BR" sz="3200" b="1" dirty="0" smtClean="0"/>
              <a:t>Resolução 206. </a:t>
            </a:r>
            <a:r>
              <a:rPr lang="pt-BR" sz="3200" dirty="0" smtClean="0"/>
              <a:t>Porém, no </a:t>
            </a:r>
            <a:r>
              <a:rPr lang="pt-BR" sz="3200" b="1" dirty="0" smtClean="0"/>
              <a:t>Art.11</a:t>
            </a:r>
            <a:r>
              <a:rPr lang="pt-BR" sz="3200" dirty="0" smtClean="0"/>
              <a:t> manteve a mesma redação da Resolução acima mencionada. </a:t>
            </a:r>
            <a:endParaRPr lang="pt-BR" sz="3200" u="sng" dirty="0"/>
          </a:p>
          <a:p>
            <a:pPr algn="just"/>
            <a:endParaRPr lang="pt-BR" sz="3200" u="sng" dirty="0" smtClean="0"/>
          </a:p>
          <a:p>
            <a:pPr algn="just"/>
            <a:endParaRPr lang="pt-BR" sz="3200" u="sng" dirty="0"/>
          </a:p>
          <a:p>
            <a:pPr algn="just"/>
            <a:r>
              <a:rPr lang="pt-BR" sz="1600" b="1" dirty="0" smtClean="0"/>
              <a:t> </a:t>
            </a:r>
          </a:p>
          <a:p>
            <a:pPr algn="just"/>
            <a:r>
              <a:rPr lang="pt-BR" sz="1600" b="1" dirty="0" smtClean="0"/>
              <a:t>                                                                                                </a:t>
            </a:r>
          </a:p>
          <a:p>
            <a:pPr algn="just"/>
            <a:r>
              <a:rPr lang="pt-BR" sz="1600" b="1" dirty="0"/>
              <a:t> </a:t>
            </a:r>
            <a:r>
              <a:rPr lang="pt-BR" sz="1600" b="1" dirty="0" smtClean="0"/>
              <a:t>                                                                                               RESOLUÇÃO Nº206, DE 20 DE OUTUBRO DE 2006</a:t>
            </a:r>
            <a:endParaRPr lang="pt-BR" sz="1600" b="1" dirty="0"/>
          </a:p>
          <a:p>
            <a:pPr algn="just"/>
            <a:r>
              <a:rPr lang="pt-BR" sz="1600" b="1" dirty="0" smtClean="0"/>
              <a:t>                                                                                                RESOLUÇÃO </a:t>
            </a:r>
            <a:r>
              <a:rPr lang="pt-BR" sz="1600" b="1" dirty="0"/>
              <a:t>Nº 432, DE 23 DE JANEIRO DE </a:t>
            </a:r>
            <a:r>
              <a:rPr lang="pt-BR" sz="1600" b="1" dirty="0" smtClean="0"/>
              <a:t>2013</a:t>
            </a:r>
            <a:endParaRPr lang="pt-BR" sz="1600" b="1" dirty="0"/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3837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5486400" cy="45719"/>
          </a:xfrm>
        </p:spPr>
        <p:txBody>
          <a:bodyPr>
            <a:normAutofit fontScale="90000"/>
          </a:bodyPr>
          <a:lstStyle/>
          <a:p>
            <a:r>
              <a:rPr lang="pt-BR" sz="6000" u="sng" dirty="0" smtClean="0">
                <a:solidFill>
                  <a:srgbClr val="C00000"/>
                </a:solidFill>
              </a:rPr>
              <a:t> </a:t>
            </a:r>
            <a:endParaRPr lang="pt-BR" sz="60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116632"/>
            <a:ext cx="8892480" cy="6741368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 smtClean="0"/>
              <a:t>LEI </a:t>
            </a:r>
            <a:r>
              <a:rPr lang="pt-BR" sz="3200" b="1" dirty="0"/>
              <a:t>12.971</a:t>
            </a:r>
            <a:r>
              <a:rPr lang="pt-BR" sz="3200" dirty="0"/>
              <a:t>, </a:t>
            </a:r>
            <a:r>
              <a:rPr lang="pt-BR" sz="3200" b="1" dirty="0"/>
              <a:t>DE 9 DE MAIO DE </a:t>
            </a:r>
            <a:r>
              <a:rPr lang="pt-BR" sz="3200" b="1" dirty="0" smtClean="0"/>
              <a:t>2014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A Lei nº 12.971/2014</a:t>
            </a:r>
            <a:r>
              <a:rPr lang="pt-BR" sz="2400" dirty="0"/>
              <a:t>, alterou alguns dos artigos </a:t>
            </a:r>
            <a:r>
              <a:rPr lang="pt-BR" sz="2400" dirty="0" smtClean="0"/>
              <a:t>do CTB.</a:t>
            </a:r>
          </a:p>
          <a:p>
            <a:pPr algn="just"/>
            <a:r>
              <a:rPr lang="pt-BR" sz="2400" b="1" i="1" dirty="0" smtClean="0"/>
              <a:t>Art</a:t>
            </a:r>
            <a:r>
              <a:rPr lang="pt-BR" sz="2400" b="1" i="1" dirty="0"/>
              <a:t>. 302</a:t>
            </a:r>
            <a:r>
              <a:rPr lang="pt-BR" sz="2400" i="1" dirty="0"/>
              <a:t>. </a:t>
            </a:r>
            <a:r>
              <a:rPr lang="pt-BR" sz="2400" b="1" i="1" dirty="0"/>
              <a:t>Praticar homicídio culposo na direção de veículo automotor</a:t>
            </a:r>
            <a:r>
              <a:rPr lang="pt-BR" sz="2400" i="1" dirty="0"/>
              <a:t>:</a:t>
            </a:r>
            <a:endParaRPr lang="pt-BR" sz="2400" dirty="0"/>
          </a:p>
          <a:p>
            <a:pPr algn="just"/>
            <a:r>
              <a:rPr lang="pt-BR" sz="2400" i="1" dirty="0" smtClean="0"/>
              <a:t>[...]</a:t>
            </a:r>
            <a:r>
              <a:rPr lang="pt-BR" sz="2400" dirty="0"/>
              <a:t> </a:t>
            </a:r>
            <a:r>
              <a:rPr lang="pt-BR" sz="2400" b="1" dirty="0" smtClean="0"/>
              <a:t>§2°</a:t>
            </a:r>
            <a:r>
              <a:rPr lang="pt-PT" sz="2400" i="1" dirty="0" smtClean="0"/>
              <a:t>Se </a:t>
            </a:r>
            <a:r>
              <a:rPr lang="pt-PT" sz="2400" i="1" dirty="0"/>
              <a:t>o agente conduz veículo automotor com capacidade psicomotora alterada em razão da influência de álcool ou de outra substância psicoativa que determine dependência </a:t>
            </a:r>
            <a:r>
              <a:rPr lang="pt-PT" sz="2400" b="1" i="1" u="sng" dirty="0"/>
              <a:t>ou participa, em via, de corrida, disputa ou competição automobilística ou ainda de exibição ou demonstração de perícia em manobra de veículo automotor, não autorizada pela autoridade competente:</a:t>
            </a:r>
            <a:endParaRPr lang="pt-BR" sz="2400" dirty="0"/>
          </a:p>
          <a:p>
            <a:pPr algn="just"/>
            <a:r>
              <a:rPr lang="pt-BR" sz="2400" b="1" i="1" u="sng" dirty="0"/>
              <a:t>Penas - reclusão, de 2 (dois) a 4 (quatro) anos,</a:t>
            </a:r>
            <a:r>
              <a:rPr lang="pt-BR" sz="2400" i="1" dirty="0"/>
              <a:t> e suspensão ou proibição de se obter a permissão ou a habilitação para dirigir veículo automotor.</a:t>
            </a:r>
            <a:endParaRPr lang="pt-BR" sz="2400" dirty="0"/>
          </a:p>
          <a:p>
            <a:pPr algn="just"/>
            <a:r>
              <a:rPr lang="pt-BR" sz="1200" dirty="0"/>
              <a:t/>
            </a:r>
            <a:br>
              <a:rPr lang="pt-BR" sz="1200" dirty="0"/>
            </a:br>
            <a:endParaRPr lang="pt-BR" sz="1200" u="sng" dirty="0" smtClean="0"/>
          </a:p>
          <a:p>
            <a:pPr algn="just"/>
            <a:endParaRPr lang="pt-BR" sz="3200" u="sng" dirty="0"/>
          </a:p>
          <a:p>
            <a:pPr algn="just"/>
            <a:endParaRPr lang="pt-BR" sz="3200" u="sng" dirty="0" smtClean="0"/>
          </a:p>
          <a:p>
            <a:pPr algn="just"/>
            <a:endParaRPr lang="pt-BR" sz="3200" u="sng" dirty="0"/>
          </a:p>
          <a:p>
            <a:pPr algn="just"/>
            <a:r>
              <a:rPr lang="pt-BR" sz="1600" b="1" dirty="0" smtClean="0"/>
              <a:t> </a:t>
            </a:r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89619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-27384"/>
            <a:ext cx="5486400" cy="45719"/>
          </a:xfrm>
        </p:spPr>
        <p:txBody>
          <a:bodyPr>
            <a:normAutofit fontScale="90000"/>
          </a:bodyPr>
          <a:lstStyle/>
          <a:p>
            <a:r>
              <a:rPr lang="pt-BR" sz="6000" u="sng" dirty="0" smtClean="0">
                <a:solidFill>
                  <a:srgbClr val="C00000"/>
                </a:solidFill>
              </a:rPr>
              <a:t> </a:t>
            </a:r>
            <a:endParaRPr lang="pt-BR" sz="60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0"/>
            <a:ext cx="8892480" cy="6858000"/>
          </a:xfrm>
        </p:spPr>
        <p:txBody>
          <a:bodyPr>
            <a:noAutofit/>
          </a:bodyPr>
          <a:lstStyle/>
          <a:p>
            <a:pPr algn="just"/>
            <a:r>
              <a:rPr lang="pt-PT" sz="2400" b="1" i="1" dirty="0" smtClean="0"/>
              <a:t>Art</a:t>
            </a:r>
            <a:r>
              <a:rPr lang="pt-PT" sz="2400" b="1" i="1" dirty="0"/>
              <a:t>. 308.  Participar, na direção de veículo automotor, em via pública, de corrida, disputa ou competição automobilística não autorizada pela autoridade competente, gerando situação de risco à incolumidade pública ou privada: </a:t>
            </a:r>
            <a:r>
              <a:rPr lang="pt-BR" sz="2400" b="1" i="1" dirty="0"/>
              <a:t>  </a:t>
            </a:r>
            <a:r>
              <a:rPr lang="pt-BR" sz="2400" i="1" dirty="0"/>
              <a:t>   </a:t>
            </a:r>
            <a:endParaRPr lang="pt-BR" sz="2400" dirty="0"/>
          </a:p>
          <a:p>
            <a:pPr algn="just"/>
            <a:r>
              <a:rPr lang="pt-PT" sz="2400" i="1" dirty="0"/>
              <a:t>Penas - detenção, de 6 (seis) meses a 3 (três) anos, multa e suspensão ou proibição de se obter a permissão ou a habilitação para dirigir veículo automotor.</a:t>
            </a:r>
            <a:r>
              <a:rPr lang="pt-BR" sz="2400" i="1" dirty="0"/>
              <a:t>    </a:t>
            </a:r>
            <a:endParaRPr lang="pt-BR" sz="2400" dirty="0"/>
          </a:p>
          <a:p>
            <a:pPr algn="just"/>
            <a:r>
              <a:rPr lang="pt-PT" sz="2400" i="1" dirty="0"/>
              <a:t>§ 1</a:t>
            </a:r>
            <a:r>
              <a:rPr lang="pt-PT" sz="2400" i="1" u="sng" baseline="30000" dirty="0"/>
              <a:t>o</a:t>
            </a:r>
            <a:r>
              <a:rPr lang="pt-PT" sz="2400" i="1" dirty="0"/>
              <a:t>  Se da prática do crime previsto no caput resultar lesão corporal de natureza grave, e as circunstâncias demonstrarem que o agente não quis o resultado nem assumiu o risco de produzi-lo, a pena privativa de liberdade é de reclusão, de 3 (três) a 6 (seis) anos, sem prejuízo das outras penas previstas neste artigo.</a:t>
            </a:r>
            <a:r>
              <a:rPr lang="pt-BR" sz="2400" i="1" dirty="0"/>
              <a:t>      </a:t>
            </a:r>
            <a:endParaRPr lang="pt-BR" sz="2400" dirty="0"/>
          </a:p>
          <a:p>
            <a:pPr algn="just"/>
            <a:r>
              <a:rPr lang="pt-BR" sz="2400" b="1" i="1" u="sng" dirty="0"/>
              <a:t>§ 2</a:t>
            </a:r>
            <a:r>
              <a:rPr lang="pt-BR" sz="2400" b="1" i="1" u="sng" baseline="30000" dirty="0"/>
              <a:t>o</a:t>
            </a:r>
            <a:r>
              <a:rPr lang="pt-BR" sz="2400" b="1" i="1" u="sng" dirty="0"/>
              <a:t>  Se da prática do crime previsto no caput resultar morte, e as circunstâncias demonstrarem que o agente não quis o resultado nem assumiu o risco de produzi-lo, a pena privativa de liberdade é de reclusão de 5 (cinco) a 10 (dez) anos, sem prejuízo das outras penas previstas neste artigo. </a:t>
            </a:r>
            <a:endParaRPr lang="pt-BR" sz="2400" dirty="0"/>
          </a:p>
          <a:p>
            <a:pPr algn="just"/>
            <a:r>
              <a:rPr lang="pt-BR" sz="2400" dirty="0"/>
              <a:t/>
            </a:r>
            <a:br>
              <a:rPr lang="pt-BR" sz="2400" dirty="0"/>
            </a:br>
            <a:endParaRPr lang="pt-BR" sz="2400" u="sng" dirty="0" smtClean="0"/>
          </a:p>
          <a:p>
            <a:pPr algn="just"/>
            <a:endParaRPr lang="pt-BR" sz="3200" u="sng" dirty="0"/>
          </a:p>
          <a:p>
            <a:pPr algn="just"/>
            <a:endParaRPr lang="pt-BR" sz="3200" u="sng" dirty="0" smtClean="0"/>
          </a:p>
          <a:p>
            <a:pPr algn="just"/>
            <a:endParaRPr lang="pt-BR" sz="3200" u="sng" dirty="0"/>
          </a:p>
          <a:p>
            <a:pPr algn="just"/>
            <a:r>
              <a:rPr lang="pt-BR" sz="1600" b="1" dirty="0" smtClean="0"/>
              <a:t> </a:t>
            </a:r>
          </a:p>
          <a:p>
            <a:pPr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728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5486400" cy="404446"/>
          </a:xfrm>
        </p:spPr>
        <p:txBody>
          <a:bodyPr>
            <a:normAutofit fontScale="90000"/>
          </a:bodyPr>
          <a:lstStyle/>
          <a:p>
            <a:r>
              <a:rPr lang="pt-BR" sz="6000" u="sng" dirty="0" smtClean="0">
                <a:solidFill>
                  <a:srgbClr val="C00000"/>
                </a:solidFill>
              </a:rPr>
              <a:t>Proposta</a:t>
            </a:r>
            <a:endParaRPr lang="pt-BR" sz="60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1196752"/>
            <a:ext cx="8712968" cy="5661248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Elaborar uma Lei que amplie o alcance do Art.11 da Resolução 432, do CONTRAN, no sentido de garantir não somente o exame de alcoolemia, mas também o toxicológico para todas as vítimas de acidentes de trânsito, sejam elas fatais ou não fatais.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Estabelecer a mesma redação dos §1</a:t>
            </a:r>
            <a:r>
              <a:rPr lang="pt-BR" sz="3200" dirty="0"/>
              <a:t>º</a:t>
            </a:r>
            <a:r>
              <a:rPr lang="pt-BR" sz="3200" dirty="0" smtClean="0"/>
              <a:t> e </a:t>
            </a:r>
            <a:r>
              <a:rPr lang="pt-BR" sz="3200" dirty="0"/>
              <a:t>§2º </a:t>
            </a:r>
            <a:r>
              <a:rPr lang="pt-BR" sz="3200" dirty="0" smtClean="0"/>
              <a:t>do Art.308 para o Art.306 do CTB.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/>
              <a:t>Revogar o </a:t>
            </a:r>
            <a:r>
              <a:rPr lang="pt-BR" sz="3200" dirty="0"/>
              <a:t>§</a:t>
            </a:r>
            <a:r>
              <a:rPr lang="pt-BR" sz="3200" dirty="0" smtClean="0"/>
              <a:t>2º do Art.302, do CTB.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5301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5486400" cy="404446"/>
          </a:xfrm>
        </p:spPr>
        <p:txBody>
          <a:bodyPr>
            <a:normAutofit fontScale="90000"/>
          </a:bodyPr>
          <a:lstStyle/>
          <a:p>
            <a:r>
              <a:rPr lang="pt-BR" sz="6000" u="sng" dirty="0" smtClean="0">
                <a:solidFill>
                  <a:srgbClr val="C00000"/>
                </a:solidFill>
              </a:rPr>
              <a:t>Contato</a:t>
            </a:r>
            <a:endParaRPr lang="pt-BR" sz="6000" u="sng" dirty="0">
              <a:solidFill>
                <a:srgbClr val="C00000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1520" y="1196752"/>
            <a:ext cx="8712968" cy="5661248"/>
          </a:xfrm>
        </p:spPr>
        <p:txBody>
          <a:bodyPr>
            <a:noAutofit/>
          </a:bodyPr>
          <a:lstStyle/>
          <a:p>
            <a:pPr algn="just"/>
            <a:endParaRPr lang="pt-BR" sz="3200" dirty="0" smtClean="0"/>
          </a:p>
          <a:p>
            <a:pPr algn="just"/>
            <a:endParaRPr lang="pt-BR" sz="3200" dirty="0"/>
          </a:p>
          <a:p>
            <a:pPr algn="just"/>
            <a:endParaRPr lang="pt-BR" sz="3600" dirty="0"/>
          </a:p>
          <a:p>
            <a:pPr algn="just"/>
            <a:r>
              <a:rPr lang="pt-BR" sz="3600" smtClean="0"/>
              <a:t>E-mail</a:t>
            </a:r>
            <a:r>
              <a:rPr lang="pt-BR" sz="3600" dirty="0" smtClean="0"/>
              <a:t>: </a:t>
            </a:r>
            <a:r>
              <a:rPr lang="pt-BR" sz="3600" dirty="0" smtClean="0">
                <a:hlinkClick r:id="rId2"/>
              </a:rPr>
              <a:t>fabiano.contarato@detran.es.gov.br</a:t>
            </a:r>
            <a:endParaRPr lang="pt-BR" sz="3600" dirty="0" smtClean="0"/>
          </a:p>
          <a:p>
            <a:pPr algn="just"/>
            <a:r>
              <a:rPr lang="pt-BR" sz="3600" dirty="0" smtClean="0"/>
              <a:t>Telefone: (27) 3137-2698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8349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331</Words>
  <Application>Microsoft Office PowerPoint</Application>
  <PresentationFormat>Apresentação na tela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EXPOSITOR</vt:lpstr>
      <vt:lpstr>       VIOLÊNCIA NO TRÂNSITO    NO BRASIL </vt:lpstr>
      <vt:lpstr>Em 2014</vt:lpstr>
      <vt:lpstr>Legislação </vt:lpstr>
      <vt:lpstr> </vt:lpstr>
      <vt:lpstr> </vt:lpstr>
      <vt:lpstr>Proposta</vt:lpstr>
      <vt:lpstr>Contato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EXPOSITOR</dc:title>
  <dc:creator>Lisandra Melo Barbiero</dc:creator>
  <cp:lastModifiedBy>Rita Rocha Fukuhara de Carvalho</cp:lastModifiedBy>
  <cp:revision>36</cp:revision>
  <cp:lastPrinted>2015-07-01T13:06:02Z</cp:lastPrinted>
  <dcterms:created xsi:type="dcterms:W3CDTF">2015-06-23T15:53:59Z</dcterms:created>
  <dcterms:modified xsi:type="dcterms:W3CDTF">2015-07-02T13:06:24Z</dcterms:modified>
</cp:coreProperties>
</file>