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70" r:id="rId7"/>
    <p:sldId id="271" r:id="rId8"/>
    <p:sldId id="260" r:id="rId9"/>
    <p:sldId id="261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30" y="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19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4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162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79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199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476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35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1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6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413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287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268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647172" y="3886200"/>
            <a:ext cx="6400800" cy="1752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Retângulo 1"/>
          <p:cNvSpPr/>
          <p:nvPr/>
        </p:nvSpPr>
        <p:spPr>
          <a:xfrm>
            <a:off x="435429" y="1807949"/>
            <a:ext cx="7612543" cy="4575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i="1" u="sng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TERCEIRO </a:t>
            </a:r>
            <a:r>
              <a:rPr lang="pt-BR" sz="2800" b="1" i="1" u="sng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PAINEL</a:t>
            </a:r>
          </a:p>
          <a:p>
            <a:pPr algn="ctr"/>
            <a:endParaRPr lang="pt-BR" sz="1200" b="1" i="1" u="sng" dirty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BR" sz="800" b="1" i="1" u="sng" dirty="0">
              <a:solidFill>
                <a:srgbClr val="800000"/>
              </a:solidFill>
            </a:endParaRPr>
          </a:p>
          <a:p>
            <a:pPr algn="ctr">
              <a:lnSpc>
                <a:spcPts val="7300"/>
              </a:lnSpc>
            </a:pPr>
            <a:r>
              <a:rPr lang="pt-BR" sz="6600" b="1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IMPACTOS</a:t>
            </a:r>
          </a:p>
          <a:p>
            <a:pPr algn="ctr">
              <a:lnSpc>
                <a:spcPts val="7300"/>
              </a:lnSpc>
            </a:pPr>
            <a:r>
              <a:rPr lang="pt-BR" sz="6600" b="1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DA </a:t>
            </a:r>
            <a:r>
              <a:rPr lang="pt-BR" sz="6600" b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ESCASSEZ</a:t>
            </a:r>
            <a:endParaRPr lang="pt-BR" sz="6600" b="1" dirty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7300"/>
              </a:lnSpc>
            </a:pPr>
            <a:r>
              <a:rPr lang="pt-BR" sz="6600" b="1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DE MOTORISTAS</a:t>
            </a:r>
          </a:p>
          <a:p>
            <a:pPr algn="ctr">
              <a:lnSpc>
                <a:spcPts val="7300"/>
              </a:lnSpc>
            </a:pPr>
            <a:r>
              <a:rPr lang="pt-BR" sz="6600" b="1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NOS </a:t>
            </a:r>
            <a:r>
              <a:rPr lang="pt-BR" sz="66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CUSTOS</a:t>
            </a:r>
            <a:endParaRPr lang="pt-BR" sz="6600" b="1" dirty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19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38629" y="2436864"/>
            <a:ext cx="7884785" cy="1752600"/>
          </a:xfrm>
        </p:spPr>
        <p:txBody>
          <a:bodyPr>
            <a:noAutofit/>
          </a:bodyPr>
          <a:lstStyle/>
          <a:p>
            <a:pPr marL="457200" indent="-457200" algn="l">
              <a:lnSpc>
                <a:spcPts val="2800"/>
              </a:lnSpc>
              <a:spcBef>
                <a:spcPts val="1000"/>
              </a:spcBef>
              <a:buFont typeface="Arial" charset="0"/>
              <a:buChar char="•"/>
            </a:pPr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Limitou a jornada de trabalho dos motoristas empregados a 10 horas diárias. Isso agravou a falta de motoristas.</a:t>
            </a:r>
          </a:p>
          <a:p>
            <a:pPr marL="457200" indent="-457200" algn="l">
              <a:lnSpc>
                <a:spcPts val="2800"/>
              </a:lnSpc>
              <a:spcBef>
                <a:spcPts val="1000"/>
              </a:spcBef>
              <a:buFont typeface="Arial" charset="0"/>
              <a:buChar char="•"/>
            </a:pPr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Antes da Lei, vigorava o inciso I do artigo 62, da CLT.</a:t>
            </a:r>
          </a:p>
          <a:p>
            <a:pPr marL="457200" indent="-457200" algn="l">
              <a:lnSpc>
                <a:spcPts val="2800"/>
              </a:lnSpc>
              <a:spcBef>
                <a:spcPts val="1000"/>
              </a:spcBef>
              <a:buFont typeface="Arial" charset="0"/>
              <a:buChar char="•"/>
            </a:pPr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Um motorista trabalhando 24 dias por mês, poderia trabalhar, por exemplo, 360 horas (15 horas por dia).</a:t>
            </a:r>
          </a:p>
          <a:p>
            <a:pPr marL="457200" indent="-457200" algn="l">
              <a:lnSpc>
                <a:spcPts val="2800"/>
              </a:lnSpc>
              <a:spcBef>
                <a:spcPts val="1000"/>
              </a:spcBef>
              <a:buFont typeface="Arial" charset="0"/>
              <a:buChar char="•"/>
            </a:pPr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Depois da lei, esta jornada fica limitada a 240 horas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pt-BR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lnSpc>
                <a:spcPts val="2800"/>
              </a:lnSpc>
              <a:spcBef>
                <a:spcPts val="1000"/>
              </a:spcBef>
              <a:buFont typeface="Arial" charset="0"/>
              <a:buChar char="•"/>
            </a:pPr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Resultado</a:t>
            </a:r>
            <a:r>
              <a:rPr lang="pt-BR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Redução de 33,3% no número de viagens e aumento dos custos fixos por viagem</a:t>
            </a:r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>
              <a:lnSpc>
                <a:spcPts val="2800"/>
              </a:lnSpc>
              <a:spcBef>
                <a:spcPts val="500"/>
              </a:spcBef>
              <a:defRPr/>
            </a:pPr>
            <a:endParaRPr lang="pt-B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ts val="2800"/>
              </a:lnSpc>
              <a:spcBef>
                <a:spcPts val="500"/>
              </a:spcBef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35429" y="1807949"/>
            <a:ext cx="76125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Lei 12.619/2012</a:t>
            </a:r>
          </a:p>
        </p:txBody>
      </p:sp>
    </p:spTree>
    <p:extLst>
      <p:ext uri="{BB962C8B-B14F-4D97-AF65-F5344CB8AC3E}">
        <p14:creationId xmlns:p14="http://schemas.microsoft.com/office/powerpoint/2010/main" val="332547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38629" y="1759242"/>
            <a:ext cx="7884785" cy="1752600"/>
          </a:xfrm>
        </p:spPr>
        <p:txBody>
          <a:bodyPr>
            <a:noAutofit/>
          </a:bodyPr>
          <a:lstStyle/>
          <a:p>
            <a:pPr algn="l">
              <a:lnSpc>
                <a:spcPts val="2800"/>
              </a:lnSpc>
              <a:spcBef>
                <a:spcPts val="1000"/>
              </a:spcBef>
            </a:pP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pt-B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ts val="2800"/>
              </a:lnSpc>
              <a:spcBef>
                <a:spcPts val="500"/>
              </a:spcBef>
              <a:defRPr/>
            </a:pPr>
            <a:endParaRPr lang="pt-B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ts val="2800"/>
              </a:lnSpc>
              <a:spcBef>
                <a:spcPts val="500"/>
              </a:spcBef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35429" y="1807949"/>
            <a:ext cx="761254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Lei 12.619/2012</a:t>
            </a:r>
          </a:p>
          <a:p>
            <a:pPr algn="ctr"/>
            <a:r>
              <a:rPr lang="pt-BR" sz="32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Impactos nos custos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454689"/>
              </p:ext>
            </p:extLst>
          </p:nvPr>
        </p:nvGraphicFramePr>
        <p:xfrm>
          <a:off x="454025" y="3103789"/>
          <a:ext cx="7862887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7984"/>
                <a:gridCol w="1728301"/>
                <a:gridCol w="1728301"/>
                <a:gridCol w="1728301"/>
              </a:tblGrid>
              <a:tr h="0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Distâncias</a:t>
                      </a:r>
                      <a:endParaRPr lang="en-US" sz="2400" baseline="0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M. curtas</a:t>
                      </a:r>
                      <a:endParaRPr lang="en-US" sz="2400" baseline="0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Médias</a:t>
                      </a:r>
                      <a:endParaRPr lang="en-US" sz="2400" baseline="0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Longas</a:t>
                      </a:r>
                      <a:endParaRPr lang="en-US" sz="2400" baseline="0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C. Fracionadas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9,51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14,08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14,01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</a:tr>
              <a:tr h="456238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Lotação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30,62</a:t>
                      </a:r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27,09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26,35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Contêineres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27,28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20,20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16,66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Internacional 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40,65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36,72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29,32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Farmacêuticos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24,31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23,51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21,72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/>
                </a:tc>
              </a:tr>
            </a:tbl>
          </a:graphicData>
        </a:graphic>
      </p:graphicFrame>
      <p:sp>
        <p:nvSpPr>
          <p:cNvPr id="3" name="Retângulo 2"/>
          <p:cNvSpPr/>
          <p:nvPr/>
        </p:nvSpPr>
        <p:spPr>
          <a:xfrm>
            <a:off x="5987408" y="5973020"/>
            <a:ext cx="20605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Fonte: DECOPE/NTC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06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38629" y="1759242"/>
            <a:ext cx="7884785" cy="1752600"/>
          </a:xfrm>
        </p:spPr>
        <p:txBody>
          <a:bodyPr>
            <a:noAutofit/>
          </a:bodyPr>
          <a:lstStyle/>
          <a:p>
            <a:pPr algn="l">
              <a:lnSpc>
                <a:spcPts val="2800"/>
              </a:lnSpc>
              <a:spcBef>
                <a:spcPts val="1000"/>
              </a:spcBef>
            </a:pPr>
            <a:endParaRPr lang="pt-B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ts val="2800"/>
              </a:lnSpc>
              <a:spcBef>
                <a:spcPts val="500"/>
              </a:spcBef>
              <a:defRPr/>
            </a:pPr>
            <a:endParaRPr lang="pt-B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lnSpc>
                <a:spcPts val="2700"/>
              </a:lnSpc>
              <a:spcBef>
                <a:spcPts val="500"/>
              </a:spcBef>
              <a:buFont typeface="Arial" charset="0"/>
              <a:buChar char="•"/>
            </a:pP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Salários estão subindo acima da inflação</a:t>
            </a:r>
          </a:p>
          <a:p>
            <a:pPr marL="342900" indent="-342900" algn="l">
              <a:lnSpc>
                <a:spcPts val="2700"/>
              </a:lnSpc>
              <a:spcBef>
                <a:spcPts val="500"/>
              </a:spcBef>
              <a:buFont typeface="Arial" charset="0"/>
              <a:buChar char="•"/>
            </a:pPr>
            <a:r>
              <a:rPr lang="pt-BR" sz="2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Admita-se </a:t>
            </a:r>
            <a:r>
              <a:rPr lang="pt-BR" sz="2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que os salários reais dos motoristas subam 30% a longo prazo que os demais custos reais permaneçam constantes.</a:t>
            </a:r>
          </a:p>
          <a:p>
            <a:pPr marL="342900" indent="-342900" algn="l">
              <a:lnSpc>
                <a:spcPts val="2700"/>
              </a:lnSpc>
              <a:spcBef>
                <a:spcPts val="500"/>
              </a:spcBef>
              <a:buFont typeface="Arial" charset="0"/>
              <a:buChar char="•"/>
            </a:pPr>
            <a:r>
              <a:rPr lang="pt-BR" sz="2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Toma-se como base  uma combinação </a:t>
            </a:r>
            <a:r>
              <a:rPr lang="pt-BR" sz="2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um cavalo mecânico de dois eixos tracionando carreta de 3 eixos.</a:t>
            </a:r>
            <a:endParaRPr lang="pt-BR" sz="23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lnSpc>
                <a:spcPts val="2700"/>
              </a:lnSpc>
              <a:spcBef>
                <a:spcPts val="500"/>
              </a:spcBef>
              <a:buFont typeface="Arial" charset="0"/>
              <a:buChar char="•"/>
            </a:pPr>
            <a:r>
              <a:rPr lang="pt-BR" sz="2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Custo fixo mensal: R$ 14.900,00</a:t>
            </a:r>
          </a:p>
          <a:p>
            <a:pPr marL="342900" indent="-342900" algn="l">
              <a:lnSpc>
                <a:spcPts val="2700"/>
              </a:lnSpc>
              <a:spcBef>
                <a:spcPts val="500"/>
              </a:spcBef>
              <a:buFont typeface="Arial" charset="0"/>
              <a:buChar char="•"/>
            </a:pPr>
            <a:r>
              <a:rPr lang="pt-BR" sz="2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Salário do motorista e encargos: R$ </a:t>
            </a:r>
            <a:r>
              <a:rPr lang="pt-BR" sz="2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6.000,00</a:t>
            </a:r>
            <a:endParaRPr lang="pt-BR" sz="23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lnSpc>
                <a:spcPts val="2700"/>
              </a:lnSpc>
              <a:spcBef>
                <a:spcPts val="500"/>
              </a:spcBef>
              <a:buFont typeface="Arial" charset="0"/>
              <a:buChar char="•"/>
            </a:pPr>
            <a:r>
              <a:rPr lang="pt-BR" sz="2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Custo variável/km: R$ 1,53</a:t>
            </a:r>
            <a:endParaRPr lang="pt-BR" sz="23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ts val="2800"/>
              </a:lnSpc>
              <a:spcBef>
                <a:spcPts val="500"/>
              </a:spcBef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35429" y="1752905"/>
            <a:ext cx="76125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Impactos salariais</a:t>
            </a:r>
          </a:p>
        </p:txBody>
      </p:sp>
    </p:spTree>
    <p:extLst>
      <p:ext uri="{BB962C8B-B14F-4D97-AF65-F5344CB8AC3E}">
        <p14:creationId xmlns:p14="http://schemas.microsoft.com/office/powerpoint/2010/main" val="195164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38629" y="1759242"/>
            <a:ext cx="7884785" cy="633482"/>
          </a:xfrm>
        </p:spPr>
        <p:txBody>
          <a:bodyPr>
            <a:noAutofit/>
          </a:bodyPr>
          <a:lstStyle/>
          <a:p>
            <a:pPr algn="l">
              <a:lnSpc>
                <a:spcPts val="2800"/>
              </a:lnSpc>
              <a:spcBef>
                <a:spcPts val="1000"/>
              </a:spcBef>
            </a:pPr>
            <a:endParaRPr lang="pt-B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ts val="2800"/>
              </a:lnSpc>
              <a:spcBef>
                <a:spcPts val="500"/>
              </a:spcBef>
              <a:defRPr/>
            </a:pPr>
            <a:endParaRPr lang="pt-B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ts val="2800"/>
              </a:lnSpc>
              <a:spcBef>
                <a:spcPts val="500"/>
              </a:spcBef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35428" y="2079485"/>
            <a:ext cx="76125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Impactos salariais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3775494"/>
              </p:ext>
            </p:extLst>
          </p:nvPr>
        </p:nvGraphicFramePr>
        <p:xfrm>
          <a:off x="638629" y="2945263"/>
          <a:ext cx="7855595" cy="20169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2540"/>
                <a:gridCol w="1782156"/>
                <a:gridCol w="1590899"/>
              </a:tblGrid>
              <a:tr h="457321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Situação</a:t>
                      </a:r>
                      <a:endParaRPr lang="en-US" sz="2400" baseline="0" dirty="0"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8" marR="91458" marT="45749" marB="45749"/>
                </a:tc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  Antes</a:t>
                      </a:r>
                      <a:endParaRPr lang="en-US" sz="2400" baseline="0" dirty="0"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8" marR="91458" marT="45749" marB="45749"/>
                </a:tc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 Depois</a:t>
                      </a:r>
                      <a:endParaRPr lang="en-US" sz="2400" baseline="0" dirty="0"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8" marR="91458" marT="45749" marB="45749"/>
                </a:tc>
              </a:tr>
              <a:tr h="526118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Custo Fixo (R$/mês)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8" marR="91458" marT="45749" marB="45749"/>
                </a:tc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14.900,00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8" marR="91458" marT="45749" marB="45749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16.700,00</a:t>
                      </a:r>
                      <a:endParaRPr lang="en-US" sz="2400" b="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8" marR="91458" marT="45749" marB="45749"/>
                </a:tc>
              </a:tr>
              <a:tr h="576217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Motorista e encargos (R$/mês)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8" marR="91458" marT="45749" marB="45749"/>
                </a:tc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6.000,00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8" marR="91458" marT="45749" marB="45749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7.800,00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8" marR="91458" marT="45749" marB="45749"/>
                </a:tc>
              </a:tr>
              <a:tr h="457321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Custo variável (R$/km)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8" marR="91458" marT="45749" marB="45749"/>
                </a:tc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1,53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8" marR="91458" marT="45749" marB="45749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    1,53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8" marR="91458" marT="45749" marB="45749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754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38629" y="1759242"/>
            <a:ext cx="7884785" cy="633482"/>
          </a:xfrm>
        </p:spPr>
        <p:txBody>
          <a:bodyPr>
            <a:noAutofit/>
          </a:bodyPr>
          <a:lstStyle/>
          <a:p>
            <a:pPr algn="l">
              <a:lnSpc>
                <a:spcPts val="2800"/>
              </a:lnSpc>
              <a:spcBef>
                <a:spcPts val="1000"/>
              </a:spcBef>
            </a:pPr>
            <a:endParaRPr lang="pt-B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ts val="2800"/>
              </a:lnSpc>
              <a:spcBef>
                <a:spcPts val="500"/>
              </a:spcBef>
              <a:defRPr/>
            </a:pPr>
            <a:endParaRPr lang="pt-B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ts val="2800"/>
              </a:lnSpc>
              <a:spcBef>
                <a:spcPts val="500"/>
              </a:spcBef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35429" y="1759242"/>
            <a:ext cx="761254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Impactos salariais</a:t>
            </a:r>
          </a:p>
          <a:p>
            <a:pPr algn="ctr"/>
            <a:r>
              <a:rPr lang="pt-BR" sz="32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Custos atuais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945712"/>
              </p:ext>
            </p:extLst>
          </p:nvPr>
        </p:nvGraphicFramePr>
        <p:xfrm>
          <a:off x="827584" y="3264989"/>
          <a:ext cx="7202488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6052"/>
                <a:gridCol w="1440150"/>
                <a:gridCol w="1224128"/>
                <a:gridCol w="1512158"/>
              </a:tblGrid>
              <a:tr h="0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Km/mês</a:t>
                      </a:r>
                      <a:endParaRPr lang="en-US" sz="2400" baseline="0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2.000</a:t>
                      </a:r>
                      <a:endParaRPr lang="en-US" sz="2400" baseline="0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6.000</a:t>
                      </a:r>
                      <a:endParaRPr lang="en-US" sz="2400" baseline="0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10.000</a:t>
                      </a:r>
                      <a:endParaRPr lang="en-US" sz="2400" baseline="0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C. Fixo mensal (R$)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14.900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14.900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14.900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C. Variável (R$/km)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1,53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1,53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1,53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C. Variável/mês (R$)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3.060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9.180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16.300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Custo total/mês (R$)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17.960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24.080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31.200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47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38629" y="1759242"/>
            <a:ext cx="7884785" cy="633482"/>
          </a:xfrm>
        </p:spPr>
        <p:txBody>
          <a:bodyPr>
            <a:noAutofit/>
          </a:bodyPr>
          <a:lstStyle/>
          <a:p>
            <a:pPr algn="l">
              <a:lnSpc>
                <a:spcPts val="2800"/>
              </a:lnSpc>
              <a:spcBef>
                <a:spcPts val="1000"/>
              </a:spcBef>
            </a:pPr>
            <a:endParaRPr lang="pt-B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ts val="2800"/>
              </a:lnSpc>
              <a:spcBef>
                <a:spcPts val="500"/>
              </a:spcBef>
              <a:defRPr/>
            </a:pPr>
            <a:endParaRPr lang="pt-B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ts val="2800"/>
              </a:lnSpc>
              <a:spcBef>
                <a:spcPts val="500"/>
              </a:spcBef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35429" y="1807949"/>
            <a:ext cx="761254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Impactos salariais</a:t>
            </a:r>
          </a:p>
          <a:p>
            <a:pPr algn="ctr"/>
            <a:r>
              <a:rPr lang="pt-BR" sz="32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Custos futuros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3361842"/>
              </p:ext>
            </p:extLst>
          </p:nvPr>
        </p:nvGraphicFramePr>
        <p:xfrm>
          <a:off x="611559" y="3164638"/>
          <a:ext cx="7416429" cy="2459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5937"/>
                <a:gridCol w="1482928"/>
                <a:gridCol w="1260489"/>
                <a:gridCol w="1557075"/>
              </a:tblGrid>
              <a:tr h="460697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Km/mês</a:t>
                      </a:r>
                      <a:endParaRPr lang="en-US" sz="2400" baseline="0" dirty="0"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2.000</a:t>
                      </a:r>
                      <a:endParaRPr lang="en-US" sz="2400" baseline="0" dirty="0"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6.000</a:t>
                      </a:r>
                      <a:endParaRPr lang="en-US" sz="2400" baseline="0" dirty="0"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10.000</a:t>
                      </a:r>
                      <a:endParaRPr lang="en-US" sz="2400" baseline="0" dirty="0"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7" marB="45727"/>
                </a:tc>
              </a:tr>
              <a:tr h="522657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C. Fixo mensal (R$)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16.700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16.700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16.700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7" marB="45727"/>
                </a:tc>
              </a:tr>
              <a:tr h="507912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C. Variável (R$/km)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1,53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1,53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1,53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7" marB="45727"/>
                </a:tc>
              </a:tr>
              <a:tr h="507912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C. Variável/mês (R$)</a:t>
                      </a: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3.060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9.180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16.300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7" marB="45727"/>
                </a:tc>
              </a:tr>
              <a:tr h="460697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Custo total/mês (R$)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19.760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25.880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33.000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7" marB="4572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901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38629" y="1759242"/>
            <a:ext cx="7884785" cy="633482"/>
          </a:xfrm>
        </p:spPr>
        <p:txBody>
          <a:bodyPr>
            <a:noAutofit/>
          </a:bodyPr>
          <a:lstStyle/>
          <a:p>
            <a:pPr algn="l">
              <a:lnSpc>
                <a:spcPts val="2800"/>
              </a:lnSpc>
              <a:spcBef>
                <a:spcPts val="1000"/>
              </a:spcBef>
            </a:pPr>
            <a:endParaRPr lang="pt-B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ts val="2800"/>
              </a:lnSpc>
              <a:spcBef>
                <a:spcPts val="500"/>
              </a:spcBef>
              <a:defRPr/>
            </a:pPr>
            <a:endParaRPr lang="pt-B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ts val="2800"/>
              </a:lnSpc>
              <a:spcBef>
                <a:spcPts val="500"/>
              </a:spcBef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35429" y="1807949"/>
            <a:ext cx="761254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Impactos salariais</a:t>
            </a:r>
          </a:p>
          <a:p>
            <a:pPr algn="ctr"/>
            <a:r>
              <a:rPr lang="pt-BR" sz="32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Aumentos de custos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637913"/>
              </p:ext>
            </p:extLst>
          </p:nvPr>
        </p:nvGraphicFramePr>
        <p:xfrm>
          <a:off x="827089" y="3163888"/>
          <a:ext cx="7344454" cy="2028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218"/>
                <a:gridCol w="1366277"/>
                <a:gridCol w="1139813"/>
                <a:gridCol w="1310146"/>
              </a:tblGrid>
              <a:tr h="457340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Km/mês</a:t>
                      </a:r>
                      <a:endParaRPr lang="en-US" sz="2400" baseline="0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34" marB="45734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2.000</a:t>
                      </a:r>
                      <a:endParaRPr lang="en-US" sz="2400" baseline="0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34" marB="45734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6.000</a:t>
                      </a:r>
                      <a:endParaRPr lang="en-US" sz="2400" baseline="0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34" marB="45734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10.000</a:t>
                      </a:r>
                      <a:endParaRPr lang="en-US" sz="2400" baseline="0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34" marB="45734"/>
                </a:tc>
              </a:tr>
              <a:tr h="609935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C. Total atual (R$/mês)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34" marB="45734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17.960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34" marB="45734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24.080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34" marB="45734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31.200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34" marB="45734"/>
                </a:tc>
              </a:tr>
              <a:tr h="504210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C. Total futuro (R$/mês)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34" marB="45734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19.760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34" marB="45734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25.880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34" marB="45734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33.000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34" marB="45734"/>
                </a:tc>
              </a:tr>
              <a:tr h="457340">
                <a:tc>
                  <a:txBody>
                    <a:bodyPr/>
                    <a:lstStyle/>
                    <a:p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Aumento de custos (%)</a:t>
                      </a:r>
                    </a:p>
                  </a:txBody>
                  <a:tcPr marL="91446" marR="91446" marT="45734" marB="45734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10,0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34" marB="45734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7,5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34" marB="45734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5,4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34" marB="4573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823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647172" y="3886200"/>
            <a:ext cx="6400800" cy="1752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Retângulo 1"/>
          <p:cNvSpPr/>
          <p:nvPr/>
        </p:nvSpPr>
        <p:spPr>
          <a:xfrm>
            <a:off x="435429" y="1807949"/>
            <a:ext cx="76125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Escassez da mão de obra</a:t>
            </a:r>
          </a:p>
        </p:txBody>
      </p:sp>
      <p:pic>
        <p:nvPicPr>
          <p:cNvPr id="5" name="Gráfico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987" y="2515834"/>
            <a:ext cx="8078788" cy="3972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245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80571" y="2870200"/>
            <a:ext cx="8011886" cy="175260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1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pt-B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 ano passado, o TRC empregou 2,6 milhões de trabalhadores.</a:t>
            </a:r>
          </a:p>
          <a:p>
            <a:pPr marL="457200" indent="-457200" algn="l">
              <a:lnSpc>
                <a:spcPct val="11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pt-B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Isso equivale a 20,5% da força de trabalho empregada no setor de serviços privados não </a:t>
            </a:r>
            <a:r>
              <a:rPr lang="pt-B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financeiros.</a:t>
            </a:r>
            <a:endParaRPr lang="pt-BR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spcBef>
                <a:spcPts val="500"/>
              </a:spcBef>
              <a:buFont typeface="Arial" charset="0"/>
              <a:buChar char="•"/>
            </a:pPr>
            <a:endParaRPr lang="pt-B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spcBef>
                <a:spcPts val="500"/>
              </a:spcBef>
            </a:pPr>
            <a:endParaRPr lang="pt-B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lnSpc>
                <a:spcPct val="110000"/>
              </a:lnSpc>
              <a:spcBef>
                <a:spcPts val="500"/>
              </a:spcBef>
              <a:buFont typeface="Arial" charset="0"/>
              <a:buChar char="•"/>
            </a:pPr>
            <a:endParaRPr lang="pt-B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35429" y="1807949"/>
            <a:ext cx="76125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Escassez da mão de obra</a:t>
            </a:r>
          </a:p>
        </p:txBody>
      </p:sp>
    </p:spTree>
    <p:extLst>
      <p:ext uri="{BB962C8B-B14F-4D97-AF65-F5344CB8AC3E}">
        <p14:creationId xmlns:p14="http://schemas.microsoft.com/office/powerpoint/2010/main" val="228735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66056" y="2536371"/>
            <a:ext cx="8157029" cy="1752600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r>
              <a:rPr lang="pt-BR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Pesquisa CNT revela no setor rodoviário</a:t>
            </a:r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endParaRPr lang="pt-BR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lnSpc>
                <a:spcPct val="110000"/>
              </a:lnSpc>
              <a:spcBef>
                <a:spcPts val="500"/>
              </a:spcBef>
              <a:buFont typeface="Arial" pitchFamily="34" charset="0"/>
              <a:buChar char="•"/>
              <a:defRPr/>
            </a:pPr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71,5% citam escassez de mão de obra como problema do setor;</a:t>
            </a:r>
          </a:p>
          <a:p>
            <a:pPr marL="457200" indent="-457200" algn="l">
              <a:lnSpc>
                <a:spcPct val="110000"/>
              </a:lnSpc>
              <a:spcBef>
                <a:spcPts val="500"/>
              </a:spcBef>
              <a:buFont typeface="Arial" pitchFamily="34" charset="0"/>
              <a:buChar char="•"/>
              <a:defRPr/>
            </a:pPr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19,4% destacam a falta de experiência;</a:t>
            </a:r>
          </a:p>
          <a:p>
            <a:pPr marL="457200" indent="-457200" algn="l">
              <a:lnSpc>
                <a:spcPct val="110000"/>
              </a:lnSpc>
              <a:spcBef>
                <a:spcPts val="500"/>
              </a:spcBef>
              <a:buFont typeface="Arial" pitchFamily="34" charset="0"/>
              <a:buChar char="•"/>
              <a:defRPr/>
            </a:pPr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17,9% citam o alto custo da mão de obra como barreira à contratação;</a:t>
            </a:r>
          </a:p>
          <a:p>
            <a:pPr marL="457200" indent="-457200" algn="l">
              <a:lnSpc>
                <a:spcPct val="110000"/>
              </a:lnSpc>
              <a:spcBef>
                <a:spcPts val="500"/>
              </a:spcBef>
              <a:buFont typeface="Arial" pitchFamily="34" charset="0"/>
              <a:buChar char="•"/>
              <a:defRPr/>
            </a:pPr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13,9% dizem que faltam cursos de treinamento;</a:t>
            </a:r>
          </a:p>
          <a:p>
            <a:pPr marL="457200" indent="-457200" algn="l">
              <a:lnSpc>
                <a:spcPct val="110000"/>
              </a:lnSpc>
              <a:spcBef>
                <a:spcPts val="500"/>
              </a:spcBef>
              <a:buFont typeface="Arial" pitchFamily="34" charset="0"/>
              <a:buChar char="•"/>
              <a:defRPr/>
            </a:pPr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16,7% reclamam dos elevados encargos sociais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35429" y="1807949"/>
            <a:ext cx="76125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Escassez da mão de obra</a:t>
            </a:r>
          </a:p>
        </p:txBody>
      </p:sp>
    </p:spTree>
    <p:extLst>
      <p:ext uri="{BB962C8B-B14F-4D97-AF65-F5344CB8AC3E}">
        <p14:creationId xmlns:p14="http://schemas.microsoft.com/office/powerpoint/2010/main" val="409713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66056" y="2392724"/>
            <a:ext cx="8157029" cy="482600"/>
          </a:xfrm>
        </p:spPr>
        <p:txBody>
          <a:bodyPr>
            <a:normAutofit fontScale="92500"/>
          </a:bodyPr>
          <a:lstStyle/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 que pode limitar o crescimento da sua empresa em 2014?</a:t>
            </a:r>
          </a:p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endParaRPr lang="pt-B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endParaRPr lang="pt-B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endParaRPr lang="pt-B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35429" y="1807949"/>
            <a:ext cx="76125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Escassez da mão de obra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487" y="2965241"/>
            <a:ext cx="7228114" cy="3043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9372" y="6113463"/>
            <a:ext cx="2768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563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66056" y="2392724"/>
            <a:ext cx="8157029" cy="482600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35429" y="1807949"/>
            <a:ext cx="76125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Escassez da mão de obra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9372" y="6113463"/>
            <a:ext cx="2768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tângulo 5"/>
          <p:cNvSpPr/>
          <p:nvPr/>
        </p:nvSpPr>
        <p:spPr>
          <a:xfrm>
            <a:off x="566056" y="2392724"/>
            <a:ext cx="7416602" cy="3663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ts val="500"/>
              </a:spcBef>
              <a:defRPr/>
            </a:pPr>
            <a:r>
              <a:rPr lang="pt-BR" sz="2400" b="1" dirty="0">
                <a:latin typeface="Arial" pitchFamily="34" charset="0"/>
                <a:cs typeface="Arial" pitchFamily="34" charset="0"/>
              </a:rPr>
              <a:t>Pesquisa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NTC com 143 empresas revela</a:t>
            </a:r>
          </a:p>
          <a:p>
            <a:pPr>
              <a:lnSpc>
                <a:spcPct val="110000"/>
              </a:lnSpc>
              <a:spcBef>
                <a:spcPts val="500"/>
              </a:spcBef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Salário médio, incluindo vale refeição, Plano de Saúde e Seguro do Vida:</a:t>
            </a:r>
          </a:p>
          <a:p>
            <a:pPr>
              <a:lnSpc>
                <a:spcPct val="110000"/>
              </a:lnSpc>
              <a:spcBef>
                <a:spcPts val="500"/>
              </a:spcBef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Motoristas urbanos:       R$ 2.213,79</a:t>
            </a:r>
          </a:p>
          <a:p>
            <a:pPr>
              <a:lnSpc>
                <a:spcPct val="110000"/>
              </a:lnSpc>
              <a:spcBef>
                <a:spcPts val="500"/>
              </a:spcBef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Motoristas rodoviários:  R$ 3.010,71</a:t>
            </a:r>
          </a:p>
          <a:p>
            <a:pPr>
              <a:lnSpc>
                <a:spcPct val="110000"/>
              </a:lnSpc>
              <a:spcBef>
                <a:spcPts val="500"/>
              </a:spcBef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Principal motivo da falta de motoristas: a severidade e as dificuldades da profissão.</a:t>
            </a:r>
          </a:p>
          <a:p>
            <a:pPr>
              <a:lnSpc>
                <a:spcPct val="110000"/>
              </a:lnSpc>
              <a:spcBef>
                <a:spcPts val="500"/>
              </a:spcBef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Déficit médio de motoristas nas empresas: 12,1%</a:t>
            </a:r>
          </a:p>
        </p:txBody>
      </p:sp>
    </p:spTree>
    <p:extLst>
      <p:ext uri="{BB962C8B-B14F-4D97-AF65-F5344CB8AC3E}">
        <p14:creationId xmlns:p14="http://schemas.microsoft.com/office/powerpoint/2010/main" val="160196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66056" y="2392724"/>
            <a:ext cx="8157029" cy="482600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35429" y="1807949"/>
            <a:ext cx="76125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Escassez da mão de obra</a:t>
            </a:r>
          </a:p>
        </p:txBody>
      </p:sp>
      <p:sp>
        <p:nvSpPr>
          <p:cNvPr id="6" name="Retângulo 5"/>
          <p:cNvSpPr/>
          <p:nvPr/>
        </p:nvSpPr>
        <p:spPr>
          <a:xfrm>
            <a:off x="566056" y="2392724"/>
            <a:ext cx="7416602" cy="23801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ts val="500"/>
              </a:spcBef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Pesquisa da ANTT revela que as empresas   </a:t>
            </a:r>
          </a:p>
          <a:p>
            <a:pPr>
              <a:lnSpc>
                <a:spcPct val="110000"/>
              </a:lnSpc>
              <a:spcBef>
                <a:spcPts val="500"/>
              </a:spcBef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operaram:</a:t>
            </a:r>
          </a:p>
          <a:p>
            <a:pPr>
              <a:lnSpc>
                <a:spcPct val="110000"/>
              </a:lnSpc>
              <a:spcBef>
                <a:spcPts val="500"/>
              </a:spcBef>
              <a:defRPr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500"/>
              </a:spcBef>
              <a:defRPr/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500"/>
              </a:spcBef>
              <a:defRPr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682591"/>
              </p:ext>
            </p:extLst>
          </p:nvPr>
        </p:nvGraphicFramePr>
        <p:xfrm>
          <a:off x="769257" y="3323772"/>
          <a:ext cx="6587871" cy="190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2957"/>
                <a:gridCol w="1944914"/>
              </a:tblGrid>
              <a:tr h="537028"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Arial" pitchFamily="34" charset="0"/>
                          <a:cs typeface="Arial" pitchFamily="34" charset="0"/>
                        </a:rPr>
                        <a:t>Total de veículos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Arial" pitchFamily="34" charset="0"/>
                          <a:cs typeface="Arial" pitchFamily="34" charset="0"/>
                        </a:rPr>
                        <a:t>1.142.784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Arial" pitchFamily="34" charset="0"/>
                          <a:cs typeface="Arial" pitchFamily="34" charset="0"/>
                        </a:rPr>
                        <a:t>Reboques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Arial" pitchFamily="34" charset="0"/>
                          <a:cs typeface="Arial" pitchFamily="34" charset="0"/>
                        </a:rPr>
                        <a:t>    28.864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Arial" pitchFamily="34" charset="0"/>
                          <a:cs typeface="Arial" pitchFamily="34" charset="0"/>
                        </a:rPr>
                        <a:t>Semirreboques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Arial" pitchFamily="34" charset="0"/>
                          <a:cs typeface="Arial" pitchFamily="34" charset="0"/>
                        </a:rPr>
                        <a:t>  438.834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Arial" pitchFamily="34" charset="0"/>
                          <a:cs typeface="Arial" pitchFamily="34" charset="0"/>
                        </a:rPr>
                        <a:t>Veículos</a:t>
                      </a:r>
                      <a:r>
                        <a:rPr lang="pt-BR" sz="2400" baseline="0" dirty="0" smtClean="0">
                          <a:latin typeface="Arial" pitchFamily="34" charset="0"/>
                          <a:cs typeface="Arial" pitchFamily="34" charset="0"/>
                        </a:rPr>
                        <a:t> automotores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Arial" pitchFamily="34" charset="0"/>
                          <a:cs typeface="Arial" pitchFamily="34" charset="0"/>
                        </a:rPr>
                        <a:t>   675.086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769257" y="5388039"/>
            <a:ext cx="63862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Falta de motoristas: 12,1% de 675.086 =</a:t>
            </a: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Aproximadamente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82 mil motoristas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9742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63185" y="2664737"/>
            <a:ext cx="8157029" cy="175260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1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pt-B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Projeto Primeira Habilitação para o Transporte, da CNT, vai financiar a formação como motoristas de 50 mil jovens de baixa renda entre 18 e 25 anos (CNH B</a:t>
            </a:r>
            <a:r>
              <a:rPr lang="pt-B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 marL="457200" indent="-457200" algn="l">
              <a:lnSpc>
                <a:spcPct val="110000"/>
              </a:lnSpc>
              <a:spcBef>
                <a:spcPts val="500"/>
              </a:spcBef>
              <a:buFont typeface="Arial" charset="0"/>
              <a:buChar char="•"/>
            </a:pPr>
            <a:endParaRPr lang="pt-BR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lnSpc>
                <a:spcPct val="11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pt-B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Posteriormente estes jovens frequentarão o curso de </a:t>
            </a:r>
            <a:r>
              <a:rPr lang="pt-BR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trainee</a:t>
            </a:r>
            <a:r>
              <a:rPr lang="pt-B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para obter carta profissional D ou E.</a:t>
            </a:r>
          </a:p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35429" y="1807949"/>
            <a:ext cx="76125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Tentativas de solução</a:t>
            </a:r>
          </a:p>
        </p:txBody>
      </p:sp>
    </p:spTree>
    <p:extLst>
      <p:ext uri="{BB962C8B-B14F-4D97-AF65-F5344CB8AC3E}">
        <p14:creationId xmlns:p14="http://schemas.microsoft.com/office/powerpoint/2010/main" val="416672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38629" y="2644331"/>
            <a:ext cx="7884785" cy="1752600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10000"/>
              </a:lnSpc>
              <a:spcBef>
                <a:spcPts val="500"/>
              </a:spcBef>
              <a:buFont typeface="Arial" pitchFamily="34" charset="0"/>
              <a:buChar char="•"/>
              <a:defRPr/>
            </a:pPr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Sindicato das Empresas de Transporte de Cargas no Estado do Paraná (</a:t>
            </a:r>
            <a:r>
              <a:rPr lang="pt-BR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Setcepar</a:t>
            </a:r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está recrutando motoristas da 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Colômbia.</a:t>
            </a:r>
          </a:p>
          <a:p>
            <a:pPr marL="342900" indent="-342900" algn="l">
              <a:lnSpc>
                <a:spcPct val="110000"/>
              </a:lnSpc>
              <a:spcBef>
                <a:spcPts val="500"/>
              </a:spcBef>
              <a:buFont typeface="Arial" pitchFamily="34" charset="0"/>
              <a:buChar char="•"/>
              <a:defRPr/>
            </a:pPr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Muitos dutos de petróleo foram instalados na Colômbia e o produto deixou de ser transportado por 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caminhões, deixando a mão de obra disponível.</a:t>
            </a:r>
          </a:p>
          <a:p>
            <a:pPr marL="342900" indent="-342900" algn="l">
              <a:lnSpc>
                <a:spcPct val="110000"/>
              </a:lnSpc>
              <a:spcBef>
                <a:spcPts val="500"/>
              </a:spcBef>
              <a:buFont typeface="Arial" pitchFamily="34" charset="0"/>
              <a:buChar char="•"/>
              <a:defRPr/>
            </a:pP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Um </a:t>
            </a:r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instrutor 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colombiano veio </a:t>
            </a:r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fazer um curso de reciclagem de motoristas e, quando ele voltou ao país de origem, divulgou a oportunidade entre os colegas</a:t>
            </a:r>
            <a:endParaRPr lang="pt-B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endParaRPr lang="pt-BR" sz="2400" dirty="0" smtClean="0">
              <a:solidFill>
                <a:schemeClr val="tx1"/>
              </a:solidFill>
            </a:endParaRPr>
          </a:p>
          <a:p>
            <a:pPr algn="l">
              <a:lnSpc>
                <a:spcPct val="110000"/>
              </a:lnSpc>
              <a:spcBef>
                <a:spcPts val="500"/>
              </a:spcBef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35429" y="1807949"/>
            <a:ext cx="76125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Tentativas de solução</a:t>
            </a:r>
          </a:p>
        </p:txBody>
      </p:sp>
    </p:spTree>
    <p:extLst>
      <p:ext uri="{BB962C8B-B14F-4D97-AF65-F5344CB8AC3E}">
        <p14:creationId xmlns:p14="http://schemas.microsoft.com/office/powerpoint/2010/main" val="397327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732</Words>
  <Application>Microsoft Office PowerPoint</Application>
  <PresentationFormat>Apresentação na tela (4:3)</PresentationFormat>
  <Paragraphs>185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Jurujuba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Publicidade pub</dc:creator>
  <cp:lastModifiedBy>Tajla Maria Viana Sobreira Bezerra</cp:lastModifiedBy>
  <cp:revision>40</cp:revision>
  <dcterms:created xsi:type="dcterms:W3CDTF">2014-03-21T21:08:45Z</dcterms:created>
  <dcterms:modified xsi:type="dcterms:W3CDTF">2014-04-22T19:34:57Z</dcterms:modified>
</cp:coreProperties>
</file>