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5" r:id="rId4"/>
    <p:sldId id="279" r:id="rId5"/>
    <p:sldId id="289" r:id="rId6"/>
    <p:sldId id="270" r:id="rId7"/>
    <p:sldId id="278" r:id="rId8"/>
    <p:sldId id="269" r:id="rId9"/>
    <p:sldId id="290" r:id="rId10"/>
    <p:sldId id="263" r:id="rId11"/>
    <p:sldId id="288" r:id="rId12"/>
    <p:sldId id="285" r:id="rId13"/>
    <p:sldId id="267" r:id="rId14"/>
    <p:sldId id="268" r:id="rId15"/>
    <p:sldId id="291" r:id="rId16"/>
    <p:sldId id="284" r:id="rId17"/>
    <p:sldId id="271" r:id="rId18"/>
    <p:sldId id="287" r:id="rId19"/>
    <p:sldId id="281" r:id="rId20"/>
    <p:sldId id="280" r:id="rId21"/>
    <p:sldId id="259" r:id="rId22"/>
    <p:sldId id="258" r:id="rId23"/>
    <p:sldId id="272" r:id="rId24"/>
    <p:sldId id="273" r:id="rId25"/>
    <p:sldId id="292" r:id="rId26"/>
    <p:sldId id="276" r:id="rId27"/>
    <p:sldId id="293" r:id="rId28"/>
    <p:sldId id="282" r:id="rId29"/>
    <p:sldId id="283" r:id="rId30"/>
    <p:sldId id="274" r:id="rId3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120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924AB-5A29-4198-82E8-4DF346DC041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1CC698-9A8B-4EEC-901C-C2603765FFD3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b="1" dirty="0" smtClean="0"/>
            <a:t>DEFICIÊNCIAS ESTRUTURAIS</a:t>
          </a:r>
          <a:endParaRPr lang="pt-BR" sz="1800" b="1" dirty="0"/>
        </a:p>
      </dgm:t>
    </dgm:pt>
    <dgm:pt modelId="{DD2784B8-80AC-4539-9A37-ECCF5AC59779}" type="parTrans" cxnId="{EEBC6AA4-7E20-4A35-8E37-12F9704D154A}">
      <dgm:prSet/>
      <dgm:spPr>
        <a:ln>
          <a:solidFill>
            <a:srgbClr val="008000"/>
          </a:solidFill>
        </a:ln>
      </dgm:spPr>
      <dgm:t>
        <a:bodyPr/>
        <a:lstStyle/>
        <a:p>
          <a:endParaRPr lang="pt-BR"/>
        </a:p>
      </dgm:t>
    </dgm:pt>
    <dgm:pt modelId="{5CCCFCBC-4A60-4A70-A5BC-90810FAD9997}" type="sibTrans" cxnId="{EEBC6AA4-7E20-4A35-8E37-12F9704D154A}">
      <dgm:prSet/>
      <dgm:spPr/>
      <dgm:t>
        <a:bodyPr/>
        <a:lstStyle/>
        <a:p>
          <a:endParaRPr lang="pt-BR"/>
        </a:p>
      </dgm:t>
    </dgm:pt>
    <dgm:pt modelId="{5313F677-B56A-429F-B577-DA044735DCCB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b="1" dirty="0" smtClean="0"/>
            <a:t>DEFICIÊNCIAS BUROCRÁTICAS</a:t>
          </a:r>
          <a:endParaRPr lang="pt-BR" sz="1800" b="1" dirty="0"/>
        </a:p>
      </dgm:t>
    </dgm:pt>
    <dgm:pt modelId="{F15A756E-556F-42AB-B44D-453A1C825D3C}" type="parTrans" cxnId="{7C59CF57-9D7E-425E-8A27-D18CCCCDB51E}">
      <dgm:prSet/>
      <dgm:spPr>
        <a:ln>
          <a:solidFill>
            <a:srgbClr val="008000"/>
          </a:solidFill>
        </a:ln>
      </dgm:spPr>
      <dgm:t>
        <a:bodyPr/>
        <a:lstStyle/>
        <a:p>
          <a:endParaRPr lang="pt-BR"/>
        </a:p>
      </dgm:t>
    </dgm:pt>
    <dgm:pt modelId="{C560974A-5D5C-4C3C-8851-FF4CB7C5F85D}" type="sibTrans" cxnId="{7C59CF57-9D7E-425E-8A27-D18CCCCDB51E}">
      <dgm:prSet/>
      <dgm:spPr/>
      <dgm:t>
        <a:bodyPr/>
        <a:lstStyle/>
        <a:p>
          <a:endParaRPr lang="pt-BR"/>
        </a:p>
      </dgm:t>
    </dgm:pt>
    <dgm:pt modelId="{51AE698D-9145-4FA5-B998-67EEDCB4AED1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b="1" dirty="0" smtClean="0"/>
            <a:t>DEFICIÊNCIAS ECONÔMICAS</a:t>
          </a:r>
          <a:endParaRPr lang="pt-BR" sz="1800" b="1" dirty="0"/>
        </a:p>
      </dgm:t>
    </dgm:pt>
    <dgm:pt modelId="{E0C7F406-981E-4BB4-A936-FAFAF5B3E989}" type="parTrans" cxnId="{D4BF14E9-72B2-450C-A8A0-AD50B74D7A78}">
      <dgm:prSet/>
      <dgm:spPr>
        <a:ln>
          <a:solidFill>
            <a:srgbClr val="008000"/>
          </a:solidFill>
        </a:ln>
      </dgm:spPr>
      <dgm:t>
        <a:bodyPr/>
        <a:lstStyle/>
        <a:p>
          <a:endParaRPr lang="pt-BR"/>
        </a:p>
      </dgm:t>
    </dgm:pt>
    <dgm:pt modelId="{C3728777-A466-4DF5-AAFF-3C5A4F8BA939}" type="sibTrans" cxnId="{D4BF14E9-72B2-450C-A8A0-AD50B74D7A78}">
      <dgm:prSet/>
      <dgm:spPr/>
      <dgm:t>
        <a:bodyPr/>
        <a:lstStyle/>
        <a:p>
          <a:endParaRPr lang="pt-BR"/>
        </a:p>
      </dgm:t>
    </dgm:pt>
    <dgm:pt modelId="{C36085F0-A17D-4CC1-899C-D61D016B6179}" type="pres">
      <dgm:prSet presAssocID="{7A8924AB-5A29-4198-82E8-4DF346DC041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758255-4613-4924-8BF3-FE4EA572423C}" type="pres">
      <dgm:prSet presAssocID="{7A8924AB-5A29-4198-82E8-4DF346DC0419}" presName="cycle" presStyleCnt="0"/>
      <dgm:spPr/>
    </dgm:pt>
    <dgm:pt modelId="{419C63C5-6B96-43F2-AA6D-0B29DB3EC3BA}" type="pres">
      <dgm:prSet presAssocID="{7A8924AB-5A29-4198-82E8-4DF346DC0419}" presName="centerShape" presStyleCnt="0"/>
      <dgm:spPr/>
    </dgm:pt>
    <dgm:pt modelId="{2B84E448-575D-45DD-A74C-C763BD5B0D8D}" type="pres">
      <dgm:prSet presAssocID="{7A8924AB-5A29-4198-82E8-4DF346DC0419}" presName="connSite" presStyleLbl="node1" presStyleIdx="0" presStyleCnt="4"/>
      <dgm:spPr/>
    </dgm:pt>
    <dgm:pt modelId="{9A2C6284-7875-46B5-B500-4020F23E7536}" type="pres">
      <dgm:prSet presAssocID="{7A8924AB-5A29-4198-82E8-4DF346DC0419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111E6028-DA05-4297-B2D9-A9FEDC9DDBDB}" type="pres">
      <dgm:prSet presAssocID="{DD2784B8-80AC-4539-9A37-ECCF5AC59779}" presName="Name25" presStyleLbl="parChTrans1D1" presStyleIdx="0" presStyleCnt="3"/>
      <dgm:spPr/>
      <dgm:t>
        <a:bodyPr/>
        <a:lstStyle/>
        <a:p>
          <a:endParaRPr lang="pt-BR"/>
        </a:p>
      </dgm:t>
    </dgm:pt>
    <dgm:pt modelId="{E447DE50-C03C-4160-A8D2-B44A013A205D}" type="pres">
      <dgm:prSet presAssocID="{781CC698-9A8B-4EEC-901C-C2603765FFD3}" presName="node" presStyleCnt="0"/>
      <dgm:spPr/>
    </dgm:pt>
    <dgm:pt modelId="{4089DB8B-13DF-4882-B859-8014AE2E71C8}" type="pres">
      <dgm:prSet presAssocID="{781CC698-9A8B-4EEC-901C-C2603765FFD3}" presName="parentNode" presStyleLbl="node1" presStyleIdx="1" presStyleCnt="4" custScaleX="149122" custScaleY="1203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CF62B4-C414-4E7D-83D1-4E17EFF46D48}" type="pres">
      <dgm:prSet presAssocID="{781CC698-9A8B-4EEC-901C-C2603765FFD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E8E9F1-961E-4C58-99ED-6031CA42227B}" type="pres">
      <dgm:prSet presAssocID="{F15A756E-556F-42AB-B44D-453A1C825D3C}" presName="Name25" presStyleLbl="parChTrans1D1" presStyleIdx="1" presStyleCnt="3"/>
      <dgm:spPr/>
      <dgm:t>
        <a:bodyPr/>
        <a:lstStyle/>
        <a:p>
          <a:endParaRPr lang="pt-BR"/>
        </a:p>
      </dgm:t>
    </dgm:pt>
    <dgm:pt modelId="{D42AD3CB-A191-4E0A-8B72-77B3DFA3B2C5}" type="pres">
      <dgm:prSet presAssocID="{5313F677-B56A-429F-B577-DA044735DCCB}" presName="node" presStyleCnt="0"/>
      <dgm:spPr/>
    </dgm:pt>
    <dgm:pt modelId="{0CDA38A7-6B6F-48C6-9520-6A4942A8354A}" type="pres">
      <dgm:prSet presAssocID="{5313F677-B56A-429F-B577-DA044735DCCB}" presName="parentNode" presStyleLbl="node1" presStyleIdx="2" presStyleCnt="4" custScaleX="160216" custScaleY="120363" custLinFactNeighborX="20227" custLinFactNeighborY="10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8109B3-B17B-4879-A2C2-6DB1E02F554B}" type="pres">
      <dgm:prSet presAssocID="{5313F677-B56A-429F-B577-DA044735DCC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CDB7A9-A4E7-4DEE-BA3E-C18949928C00}" type="pres">
      <dgm:prSet presAssocID="{E0C7F406-981E-4BB4-A936-FAFAF5B3E989}" presName="Name25" presStyleLbl="parChTrans1D1" presStyleIdx="2" presStyleCnt="3"/>
      <dgm:spPr/>
      <dgm:t>
        <a:bodyPr/>
        <a:lstStyle/>
        <a:p>
          <a:endParaRPr lang="pt-BR"/>
        </a:p>
      </dgm:t>
    </dgm:pt>
    <dgm:pt modelId="{92062CA4-0C75-4876-AA9A-C59376D3A36C}" type="pres">
      <dgm:prSet presAssocID="{51AE698D-9145-4FA5-B998-67EEDCB4AED1}" presName="node" presStyleCnt="0"/>
      <dgm:spPr/>
    </dgm:pt>
    <dgm:pt modelId="{7AD0934E-C24A-4689-9009-4DB95FCAA5C2}" type="pres">
      <dgm:prSet presAssocID="{51AE698D-9145-4FA5-B998-67EEDCB4AED1}" presName="parentNode" presStyleLbl="node1" presStyleIdx="3" presStyleCnt="4" custScaleX="149122" custScaleY="1203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6E4219-A077-40FA-AE76-97F5076522A7}" type="pres">
      <dgm:prSet presAssocID="{51AE698D-9145-4FA5-B998-67EEDCB4AED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E6B4F0-8966-40D8-9E46-2C11D5C07BD9}" type="presOf" srcId="{DD2784B8-80AC-4539-9A37-ECCF5AC59779}" destId="{111E6028-DA05-4297-B2D9-A9FEDC9DDBDB}" srcOrd="0" destOrd="0" presId="urn:microsoft.com/office/officeart/2005/8/layout/radial2"/>
    <dgm:cxn modelId="{17458887-8FB0-4A76-8F3C-41119981C243}" type="presOf" srcId="{F15A756E-556F-42AB-B44D-453A1C825D3C}" destId="{84E8E9F1-961E-4C58-99ED-6031CA42227B}" srcOrd="0" destOrd="0" presId="urn:microsoft.com/office/officeart/2005/8/layout/radial2"/>
    <dgm:cxn modelId="{A059983B-1ED9-47ED-8571-AA30134E6684}" type="presOf" srcId="{E0C7F406-981E-4BB4-A936-FAFAF5B3E989}" destId="{C3CDB7A9-A4E7-4DEE-BA3E-C18949928C00}" srcOrd="0" destOrd="0" presId="urn:microsoft.com/office/officeart/2005/8/layout/radial2"/>
    <dgm:cxn modelId="{F0314F43-3A79-479D-8F50-8CE2D4A2C96E}" type="presOf" srcId="{7A8924AB-5A29-4198-82E8-4DF346DC0419}" destId="{C36085F0-A17D-4CC1-899C-D61D016B6179}" srcOrd="0" destOrd="0" presId="urn:microsoft.com/office/officeart/2005/8/layout/radial2"/>
    <dgm:cxn modelId="{D02F8D25-A4D6-41B4-B339-F3F1E1B845EB}" type="presOf" srcId="{51AE698D-9145-4FA5-B998-67EEDCB4AED1}" destId="{7AD0934E-C24A-4689-9009-4DB95FCAA5C2}" srcOrd="0" destOrd="0" presId="urn:microsoft.com/office/officeart/2005/8/layout/radial2"/>
    <dgm:cxn modelId="{2268BA37-F1CA-4DDB-88C8-3F1BA51DC411}" type="presOf" srcId="{781CC698-9A8B-4EEC-901C-C2603765FFD3}" destId="{4089DB8B-13DF-4882-B859-8014AE2E71C8}" srcOrd="0" destOrd="0" presId="urn:microsoft.com/office/officeart/2005/8/layout/radial2"/>
    <dgm:cxn modelId="{EEBC6AA4-7E20-4A35-8E37-12F9704D154A}" srcId="{7A8924AB-5A29-4198-82E8-4DF346DC0419}" destId="{781CC698-9A8B-4EEC-901C-C2603765FFD3}" srcOrd="0" destOrd="0" parTransId="{DD2784B8-80AC-4539-9A37-ECCF5AC59779}" sibTransId="{5CCCFCBC-4A60-4A70-A5BC-90810FAD9997}"/>
    <dgm:cxn modelId="{67DE672B-B814-4E38-9C33-E996102C2E13}" type="presOf" srcId="{5313F677-B56A-429F-B577-DA044735DCCB}" destId="{0CDA38A7-6B6F-48C6-9520-6A4942A8354A}" srcOrd="0" destOrd="0" presId="urn:microsoft.com/office/officeart/2005/8/layout/radial2"/>
    <dgm:cxn modelId="{D4BF14E9-72B2-450C-A8A0-AD50B74D7A78}" srcId="{7A8924AB-5A29-4198-82E8-4DF346DC0419}" destId="{51AE698D-9145-4FA5-B998-67EEDCB4AED1}" srcOrd="2" destOrd="0" parTransId="{E0C7F406-981E-4BB4-A936-FAFAF5B3E989}" sibTransId="{C3728777-A466-4DF5-AAFF-3C5A4F8BA939}"/>
    <dgm:cxn modelId="{7C59CF57-9D7E-425E-8A27-D18CCCCDB51E}" srcId="{7A8924AB-5A29-4198-82E8-4DF346DC0419}" destId="{5313F677-B56A-429F-B577-DA044735DCCB}" srcOrd="1" destOrd="0" parTransId="{F15A756E-556F-42AB-B44D-453A1C825D3C}" sibTransId="{C560974A-5D5C-4C3C-8851-FF4CB7C5F85D}"/>
    <dgm:cxn modelId="{913083B1-051F-4485-9ED8-5EE09D0D439D}" type="presParOf" srcId="{C36085F0-A17D-4CC1-899C-D61D016B6179}" destId="{A9758255-4613-4924-8BF3-FE4EA572423C}" srcOrd="0" destOrd="0" presId="urn:microsoft.com/office/officeart/2005/8/layout/radial2"/>
    <dgm:cxn modelId="{B833339F-2C5C-4C7C-BF49-EE98A2260FE8}" type="presParOf" srcId="{A9758255-4613-4924-8BF3-FE4EA572423C}" destId="{419C63C5-6B96-43F2-AA6D-0B29DB3EC3BA}" srcOrd="0" destOrd="0" presId="urn:microsoft.com/office/officeart/2005/8/layout/radial2"/>
    <dgm:cxn modelId="{CB6C9545-03C6-4DC3-B69A-AED7F035E657}" type="presParOf" srcId="{419C63C5-6B96-43F2-AA6D-0B29DB3EC3BA}" destId="{2B84E448-575D-45DD-A74C-C763BD5B0D8D}" srcOrd="0" destOrd="0" presId="urn:microsoft.com/office/officeart/2005/8/layout/radial2"/>
    <dgm:cxn modelId="{8D28FB1C-12A7-442C-AE24-2AD01087A4A0}" type="presParOf" srcId="{419C63C5-6B96-43F2-AA6D-0B29DB3EC3BA}" destId="{9A2C6284-7875-46B5-B500-4020F23E7536}" srcOrd="1" destOrd="0" presId="urn:microsoft.com/office/officeart/2005/8/layout/radial2"/>
    <dgm:cxn modelId="{D20A8761-5D32-46E2-8DD9-9673052A9F6D}" type="presParOf" srcId="{A9758255-4613-4924-8BF3-FE4EA572423C}" destId="{111E6028-DA05-4297-B2D9-A9FEDC9DDBDB}" srcOrd="1" destOrd="0" presId="urn:microsoft.com/office/officeart/2005/8/layout/radial2"/>
    <dgm:cxn modelId="{2A92BAAC-86DC-4110-9E0D-4EE425C651A7}" type="presParOf" srcId="{A9758255-4613-4924-8BF3-FE4EA572423C}" destId="{E447DE50-C03C-4160-A8D2-B44A013A205D}" srcOrd="2" destOrd="0" presId="urn:microsoft.com/office/officeart/2005/8/layout/radial2"/>
    <dgm:cxn modelId="{69343686-296E-4610-96FD-1A414F0846B8}" type="presParOf" srcId="{E447DE50-C03C-4160-A8D2-B44A013A205D}" destId="{4089DB8B-13DF-4882-B859-8014AE2E71C8}" srcOrd="0" destOrd="0" presId="urn:microsoft.com/office/officeart/2005/8/layout/radial2"/>
    <dgm:cxn modelId="{270092CC-8564-48C6-A8DC-E6E4C64AB1E7}" type="presParOf" srcId="{E447DE50-C03C-4160-A8D2-B44A013A205D}" destId="{3FCF62B4-C414-4E7D-83D1-4E17EFF46D48}" srcOrd="1" destOrd="0" presId="urn:microsoft.com/office/officeart/2005/8/layout/radial2"/>
    <dgm:cxn modelId="{9318FB51-449E-423E-A5C1-7F709C50BB97}" type="presParOf" srcId="{A9758255-4613-4924-8BF3-FE4EA572423C}" destId="{84E8E9F1-961E-4C58-99ED-6031CA42227B}" srcOrd="3" destOrd="0" presId="urn:microsoft.com/office/officeart/2005/8/layout/radial2"/>
    <dgm:cxn modelId="{6F8DDA60-35F3-40A0-B165-625E0BCE235D}" type="presParOf" srcId="{A9758255-4613-4924-8BF3-FE4EA572423C}" destId="{D42AD3CB-A191-4E0A-8B72-77B3DFA3B2C5}" srcOrd="4" destOrd="0" presId="urn:microsoft.com/office/officeart/2005/8/layout/radial2"/>
    <dgm:cxn modelId="{E2779036-810D-46CB-B19D-86755F5943F7}" type="presParOf" srcId="{D42AD3CB-A191-4E0A-8B72-77B3DFA3B2C5}" destId="{0CDA38A7-6B6F-48C6-9520-6A4942A8354A}" srcOrd="0" destOrd="0" presId="urn:microsoft.com/office/officeart/2005/8/layout/radial2"/>
    <dgm:cxn modelId="{A4BA51C0-4D77-4334-81CB-E17600994A6B}" type="presParOf" srcId="{D42AD3CB-A191-4E0A-8B72-77B3DFA3B2C5}" destId="{418109B3-B17B-4879-A2C2-6DB1E02F554B}" srcOrd="1" destOrd="0" presId="urn:microsoft.com/office/officeart/2005/8/layout/radial2"/>
    <dgm:cxn modelId="{6C622F6E-41C1-47B4-8452-FB0B6498A9D7}" type="presParOf" srcId="{A9758255-4613-4924-8BF3-FE4EA572423C}" destId="{C3CDB7A9-A4E7-4DEE-BA3E-C18949928C00}" srcOrd="5" destOrd="0" presId="urn:microsoft.com/office/officeart/2005/8/layout/radial2"/>
    <dgm:cxn modelId="{3FF50DF7-C41B-48F7-AFCB-4617B23A220D}" type="presParOf" srcId="{A9758255-4613-4924-8BF3-FE4EA572423C}" destId="{92062CA4-0C75-4876-AA9A-C59376D3A36C}" srcOrd="6" destOrd="0" presId="urn:microsoft.com/office/officeart/2005/8/layout/radial2"/>
    <dgm:cxn modelId="{2EE24593-253D-49D7-9FFC-62938D7A7E4B}" type="presParOf" srcId="{92062CA4-0C75-4876-AA9A-C59376D3A36C}" destId="{7AD0934E-C24A-4689-9009-4DB95FCAA5C2}" srcOrd="0" destOrd="0" presId="urn:microsoft.com/office/officeart/2005/8/layout/radial2"/>
    <dgm:cxn modelId="{D208B33B-7458-445A-98C3-169799D9638F}" type="presParOf" srcId="{92062CA4-0C75-4876-AA9A-C59376D3A36C}" destId="{CB6E4219-A077-40FA-AE76-97F5076522A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DB7A9-A4E7-4DEE-BA3E-C18949928C00}">
      <dsp:nvSpPr>
        <dsp:cNvPr id="0" name=""/>
        <dsp:cNvSpPr/>
      </dsp:nvSpPr>
      <dsp:spPr>
        <a:xfrm rot="2642631">
          <a:off x="2761517" y="3218322"/>
          <a:ext cx="40312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403122" y="23730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E9F1-961E-4C58-99ED-6031CA42227B}">
      <dsp:nvSpPr>
        <dsp:cNvPr id="0" name=""/>
        <dsp:cNvSpPr/>
      </dsp:nvSpPr>
      <dsp:spPr>
        <a:xfrm rot="19920">
          <a:off x="2818190" y="2323026"/>
          <a:ext cx="553876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553876" y="23730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6028-DA05-4297-B2D9-A9FEDC9DDBDB}">
      <dsp:nvSpPr>
        <dsp:cNvPr id="0" name=""/>
        <dsp:cNvSpPr/>
      </dsp:nvSpPr>
      <dsp:spPr>
        <a:xfrm rot="18957369">
          <a:off x="2761517" y="1415398"/>
          <a:ext cx="40312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403122" y="23730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C6284-7875-46B5-B500-4020F23E7536}">
      <dsp:nvSpPr>
        <dsp:cNvPr id="0" name=""/>
        <dsp:cNvSpPr/>
      </dsp:nvSpPr>
      <dsp:spPr>
        <a:xfrm>
          <a:off x="906475" y="1216050"/>
          <a:ext cx="2249081" cy="22490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DB8B-13DF-4882-B859-8014AE2E71C8}">
      <dsp:nvSpPr>
        <dsp:cNvPr id="0" name=""/>
        <dsp:cNvSpPr/>
      </dsp:nvSpPr>
      <dsp:spPr>
        <a:xfrm>
          <a:off x="2746481" y="-136632"/>
          <a:ext cx="2012325" cy="1624237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DEFICIÊNCIAS ESTRUTURAIS</a:t>
          </a:r>
          <a:endParaRPr lang="pt-BR" sz="1800" b="1" kern="1200" dirty="0"/>
        </a:p>
      </dsp:txBody>
      <dsp:txXfrm>
        <a:off x="3041179" y="101232"/>
        <a:ext cx="1422929" cy="1148509"/>
      </dsp:txXfrm>
    </dsp:sp>
    <dsp:sp modelId="{0CDA38A7-6B6F-48C6-9520-6A4942A8354A}">
      <dsp:nvSpPr>
        <dsp:cNvPr id="0" name=""/>
        <dsp:cNvSpPr/>
      </dsp:nvSpPr>
      <dsp:spPr>
        <a:xfrm>
          <a:off x="3372030" y="1542506"/>
          <a:ext cx="2162033" cy="1624237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DEFICIÊNCIAS BUROCRÁTICAS</a:t>
          </a:r>
          <a:endParaRPr lang="pt-BR" sz="1800" b="1" kern="1200" dirty="0"/>
        </a:p>
      </dsp:txBody>
      <dsp:txXfrm>
        <a:off x="3688652" y="1780370"/>
        <a:ext cx="1528789" cy="1148509"/>
      </dsp:txXfrm>
    </dsp:sp>
    <dsp:sp modelId="{7AD0934E-C24A-4689-9009-4DB95FCAA5C2}">
      <dsp:nvSpPr>
        <dsp:cNvPr id="0" name=""/>
        <dsp:cNvSpPr/>
      </dsp:nvSpPr>
      <dsp:spPr>
        <a:xfrm>
          <a:off x="2746481" y="3193577"/>
          <a:ext cx="2012325" cy="1624237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DEFICIÊNCIAS ECONÔMICAS</a:t>
          </a:r>
          <a:endParaRPr lang="pt-BR" sz="1800" b="1" kern="1200" dirty="0"/>
        </a:p>
      </dsp:txBody>
      <dsp:txXfrm>
        <a:off x="3041179" y="3431441"/>
        <a:ext cx="1422929" cy="1148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6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98E6-DC18-9542-9E2F-362BDA90038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A2FF-5319-5345-8214-90CD27E9DA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6603" y="2151060"/>
            <a:ext cx="8570794" cy="3153427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008000"/>
                </a:solidFill>
              </a:rPr>
              <a:t>O </a:t>
            </a:r>
            <a:r>
              <a:rPr lang="en-US" sz="5500" b="1" dirty="0" err="1" smtClean="0">
                <a:solidFill>
                  <a:srgbClr val="008000"/>
                </a:solidFill>
              </a:rPr>
              <a:t>Custo</a:t>
            </a:r>
            <a:r>
              <a:rPr lang="en-US" sz="5500" b="1" dirty="0" smtClean="0">
                <a:solidFill>
                  <a:srgbClr val="008000"/>
                </a:solidFill>
              </a:rPr>
              <a:t> Brasil </a:t>
            </a:r>
            <a:r>
              <a:rPr lang="en-US" sz="5500" b="1" dirty="0" err="1" smtClean="0">
                <a:solidFill>
                  <a:srgbClr val="008000"/>
                </a:solidFill>
              </a:rPr>
              <a:t>como</a:t>
            </a:r>
            <a:r>
              <a:rPr lang="en-US" sz="5500" b="1" dirty="0" smtClean="0">
                <a:solidFill>
                  <a:srgbClr val="008000"/>
                </a:solidFill>
              </a:rPr>
              <a:t> </a:t>
            </a:r>
            <a:r>
              <a:rPr lang="en-US" sz="5500" b="1" dirty="0" err="1" smtClean="0">
                <a:solidFill>
                  <a:srgbClr val="008000"/>
                </a:solidFill>
              </a:rPr>
              <a:t>Inibidor</a:t>
            </a:r>
            <a:r>
              <a:rPr lang="en-US" sz="5500" b="1" dirty="0" smtClean="0">
                <a:solidFill>
                  <a:srgbClr val="008000"/>
                </a:solidFill>
              </a:rPr>
              <a:t> do </a:t>
            </a:r>
            <a:r>
              <a:rPr lang="en-US" sz="5500" b="1" dirty="0" err="1" smtClean="0">
                <a:solidFill>
                  <a:srgbClr val="008000"/>
                </a:solidFill>
              </a:rPr>
              <a:t>Desenvolvimento</a:t>
            </a:r>
            <a:r>
              <a:rPr lang="en-US" sz="5500" b="1" dirty="0" smtClean="0">
                <a:solidFill>
                  <a:srgbClr val="008000"/>
                </a:solidFill>
              </a:rPr>
              <a:t> </a:t>
            </a:r>
            <a:r>
              <a:rPr lang="en-US" sz="5500" b="1" dirty="0" err="1" smtClean="0">
                <a:solidFill>
                  <a:srgbClr val="008000"/>
                </a:solidFill>
              </a:rPr>
              <a:t>Econômico</a:t>
            </a:r>
            <a:endParaRPr lang="en-US" sz="5500" b="1" dirty="0">
              <a:solidFill>
                <a:srgbClr val="008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00" y="4964259"/>
            <a:ext cx="5353903" cy="16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0" y="1646097"/>
            <a:ext cx="9143999" cy="1588421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BUROCRÁTICAS </a:t>
            </a:r>
            <a:r>
              <a:rPr lang="en-US" sz="5000" b="1" dirty="0" err="1" smtClean="0">
                <a:solidFill>
                  <a:srgbClr val="008000"/>
                </a:solidFill>
              </a:rPr>
              <a:t>Complexo</a:t>
            </a:r>
            <a:r>
              <a:rPr lang="en-US" sz="5000" b="1" dirty="0" smtClean="0">
                <a:solidFill>
                  <a:srgbClr val="008000"/>
                </a:solidFill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</a:rPr>
              <a:t>sistema</a:t>
            </a:r>
            <a:r>
              <a:rPr lang="en-US" sz="5000" b="1" dirty="0" smtClean="0">
                <a:solidFill>
                  <a:srgbClr val="008000"/>
                </a:solidFill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</a:rPr>
              <a:t>tributário</a:t>
            </a:r>
            <a:r>
              <a:rPr lang="en-US" sz="5000" b="1" dirty="0" smtClean="0">
                <a:solidFill>
                  <a:srgbClr val="008000"/>
                </a:solidFill>
              </a:rPr>
              <a:t>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42" y="3234518"/>
            <a:ext cx="2839303" cy="333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449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BUROCRÁTICAS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4" y="2483893"/>
            <a:ext cx="3145022" cy="41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85" y="2443787"/>
            <a:ext cx="6687892" cy="41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BUROCRÁTICAS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6199"/>
            <a:ext cx="1528549" cy="4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BUROCRÁTICAS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5" y="2511088"/>
            <a:ext cx="8503029" cy="402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8568"/>
            <a:ext cx="1487606" cy="4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74" y="2443442"/>
            <a:ext cx="6687892" cy="41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BUROCRÁTICAS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" y="6373171"/>
            <a:ext cx="1604772" cy="4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2273906"/>
            <a:ext cx="9143999" cy="3389926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08000"/>
                </a:solidFill>
              </a:rPr>
              <a:t>DEFICIÊNCIAS ECONÔMICAS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ECONÔMICAS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8" y="2418844"/>
            <a:ext cx="5745707" cy="412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7473"/>
            <a:ext cx="1583140" cy="4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ECONÔMICAS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2" y="2400868"/>
            <a:ext cx="6527114" cy="41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410"/>
            <a:ext cx="2019869" cy="6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ECONÔMICAS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68" y="2483528"/>
            <a:ext cx="6863776" cy="40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6393353"/>
            <a:ext cx="1583140" cy="4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ECONÔMICAS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68" y="2483528"/>
            <a:ext cx="6863776" cy="40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9705"/>
            <a:ext cx="1583140" cy="4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588723" y="2383076"/>
            <a:ext cx="7991605" cy="3153427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8000"/>
                </a:solidFill>
              </a:rPr>
              <a:t>Decompondo</a:t>
            </a:r>
            <a:r>
              <a:rPr lang="en-US" sz="6000" b="1" dirty="0" smtClean="0">
                <a:solidFill>
                  <a:srgbClr val="008000"/>
                </a:solidFill>
              </a:rPr>
              <a:t> o</a:t>
            </a:r>
          </a:p>
          <a:p>
            <a:r>
              <a:rPr lang="en-US" sz="6000" b="1" dirty="0" smtClean="0">
                <a:solidFill>
                  <a:srgbClr val="008000"/>
                </a:solidFill>
              </a:rPr>
              <a:t>“</a:t>
            </a:r>
            <a:r>
              <a:rPr lang="en-US" sz="6000" b="1" dirty="0" err="1" smtClean="0">
                <a:solidFill>
                  <a:srgbClr val="008000"/>
                </a:solidFill>
              </a:rPr>
              <a:t>Custo</a:t>
            </a:r>
            <a:r>
              <a:rPr lang="en-US" sz="6000" b="1" dirty="0" smtClean="0">
                <a:solidFill>
                  <a:srgbClr val="008000"/>
                </a:solidFill>
              </a:rPr>
              <a:t> Brasil”…</a:t>
            </a:r>
            <a:endParaRPr lang="en-US" sz="6000" b="1" dirty="0">
              <a:solidFill>
                <a:srgbClr val="008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ECONÔMICAS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9" y="2497162"/>
            <a:ext cx="6887760" cy="410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6393353"/>
            <a:ext cx="1583140" cy="4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588723" y="2383076"/>
            <a:ext cx="7991605" cy="3153427"/>
          </a:xfrm>
        </p:spPr>
        <p:txBody>
          <a:bodyPr>
            <a:noAutofit/>
          </a:bodyPr>
          <a:lstStyle/>
          <a:p>
            <a:r>
              <a:rPr lang="en-US" sz="7000" b="1" dirty="0" err="1" smtClean="0">
                <a:solidFill>
                  <a:srgbClr val="008000"/>
                </a:solidFill>
              </a:rPr>
              <a:t>Exemplo</a:t>
            </a:r>
            <a:r>
              <a:rPr lang="en-US" sz="7000" b="1" dirty="0" smtClean="0">
                <a:solidFill>
                  <a:srgbClr val="008000"/>
                </a:solidFill>
              </a:rPr>
              <a:t> </a:t>
            </a:r>
            <a:r>
              <a:rPr lang="en-US" sz="7000" b="1" dirty="0" err="1" smtClean="0">
                <a:solidFill>
                  <a:srgbClr val="008000"/>
                </a:solidFill>
              </a:rPr>
              <a:t>prático</a:t>
            </a:r>
            <a:r>
              <a:rPr lang="en-US" sz="7000" b="1" dirty="0" smtClean="0">
                <a:solidFill>
                  <a:srgbClr val="008000"/>
                </a:solidFill>
              </a:rPr>
              <a:t> do</a:t>
            </a:r>
          </a:p>
          <a:p>
            <a:r>
              <a:rPr lang="en-US" sz="7000" b="1" dirty="0" smtClean="0">
                <a:solidFill>
                  <a:srgbClr val="008000"/>
                </a:solidFill>
              </a:rPr>
              <a:t> “</a:t>
            </a:r>
            <a:r>
              <a:rPr lang="en-US" sz="7000" b="1" dirty="0" err="1" smtClean="0">
                <a:solidFill>
                  <a:srgbClr val="008000"/>
                </a:solidFill>
              </a:rPr>
              <a:t>Custo</a:t>
            </a:r>
            <a:r>
              <a:rPr lang="en-US" sz="7000" b="1" dirty="0" smtClean="0">
                <a:solidFill>
                  <a:srgbClr val="008000"/>
                </a:solidFill>
              </a:rPr>
              <a:t> Brasil”…</a:t>
            </a:r>
            <a:endParaRPr lang="en-US" sz="7000" b="1" dirty="0">
              <a:solidFill>
                <a:srgbClr val="008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" y="3366468"/>
            <a:ext cx="2982163" cy="2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588723" y="1796223"/>
            <a:ext cx="7991605" cy="93333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Na terra do “</a:t>
            </a:r>
            <a:r>
              <a:rPr lang="en-US" sz="5000" b="1" dirty="0" err="1" smtClean="0">
                <a:solidFill>
                  <a:srgbClr val="008000"/>
                </a:solidFill>
              </a:rPr>
              <a:t>Tio</a:t>
            </a:r>
            <a:r>
              <a:rPr lang="en-US" sz="5000" b="1" dirty="0" smtClean="0">
                <a:solidFill>
                  <a:srgbClr val="008000"/>
                </a:solidFill>
              </a:rPr>
              <a:t> Sam”</a:t>
            </a:r>
            <a:endParaRPr lang="en-US" sz="5000" b="1" dirty="0">
              <a:solidFill>
                <a:srgbClr val="008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38348" y="2896716"/>
            <a:ext cx="1963408" cy="93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US$ 399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5831738" y="2910363"/>
            <a:ext cx="2848237" cy="75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3000" b="1">
                <a:solidFill>
                  <a:srgbClr val="008000"/>
                </a:solidFill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US$ </a:t>
            </a:r>
            <a:r>
              <a:rPr lang="en-US" dirty="0" smtClean="0"/>
              <a:t>22,000</a:t>
            </a:r>
          </a:p>
          <a:p>
            <a:r>
              <a:rPr lang="en-US" sz="1600" dirty="0" smtClean="0"/>
              <a:t>FORD TRANSIT</a:t>
            </a:r>
            <a:endParaRPr lang="en-US" sz="1600" dirty="0"/>
          </a:p>
        </p:txBody>
      </p:sp>
      <p:pic>
        <p:nvPicPr>
          <p:cNvPr id="1030" name="Picture 6" descr="te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4" y="3662883"/>
            <a:ext cx="2283399" cy="2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3"/>
          <p:cNvSpPr txBox="1">
            <a:spLocks/>
          </p:cNvSpPr>
          <p:nvPr/>
        </p:nvSpPr>
        <p:spPr>
          <a:xfrm>
            <a:off x="2531195" y="2912636"/>
            <a:ext cx="2315974" cy="93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US$ 287</a:t>
            </a:r>
            <a:endParaRPr lang="en-US" sz="3000" b="1" dirty="0">
              <a:solidFill>
                <a:srgbClr val="008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28" y="3693567"/>
            <a:ext cx="4462862" cy="27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449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588723" y="1796223"/>
            <a:ext cx="7991605" cy="93333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Na terra do “Samba”</a:t>
            </a:r>
            <a:endParaRPr lang="en-US" sz="5000" b="1" dirty="0">
              <a:solidFill>
                <a:srgbClr val="008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38348" y="2896716"/>
            <a:ext cx="1963408" cy="93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R$ 3.999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694971" y="2912636"/>
            <a:ext cx="2315974" cy="93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R$ 1.649</a:t>
            </a:r>
            <a:endParaRPr lang="en-US" sz="3000" b="1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01" y="3445269"/>
            <a:ext cx="3743167" cy="311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3"/>
          <p:cNvSpPr txBox="1">
            <a:spLocks/>
          </p:cNvSpPr>
          <p:nvPr/>
        </p:nvSpPr>
        <p:spPr>
          <a:xfrm>
            <a:off x="5831738" y="2910363"/>
            <a:ext cx="2848237" cy="75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3000" b="1">
                <a:solidFill>
                  <a:srgbClr val="008000"/>
                </a:solidFill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</a:t>
            </a:r>
            <a:r>
              <a:rPr lang="en-US" dirty="0" smtClean="0"/>
              <a:t>$ 99.000</a:t>
            </a:r>
          </a:p>
          <a:p>
            <a:r>
              <a:rPr lang="en-US" sz="1600" dirty="0" smtClean="0"/>
              <a:t>FORD TRANSIT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" y="3366468"/>
            <a:ext cx="2982163" cy="2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te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4" y="3662883"/>
            <a:ext cx="2283399" cy="2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449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588723" y="1796223"/>
            <a:ext cx="7991605" cy="933330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</a:rPr>
              <a:t>Diferença</a:t>
            </a:r>
            <a:r>
              <a:rPr lang="en-US" sz="4000" b="1" dirty="0" smtClean="0">
                <a:solidFill>
                  <a:srgbClr val="008000"/>
                </a:solidFill>
              </a:rPr>
              <a:t>$$$</a:t>
            </a:r>
            <a:r>
              <a:rPr lang="en-US" sz="5000" b="1" dirty="0" smtClean="0">
                <a:solidFill>
                  <a:srgbClr val="008000"/>
                </a:solidFill>
              </a:rPr>
              <a:t>...</a:t>
            </a:r>
            <a:endParaRPr lang="en-US" sz="5000" b="1" dirty="0">
              <a:solidFill>
                <a:srgbClr val="008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38348" y="2896716"/>
            <a:ext cx="1963408" cy="93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300%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694971" y="2912636"/>
            <a:ext cx="2315974" cy="93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130%</a:t>
            </a:r>
            <a:endParaRPr lang="en-US" sz="3000" b="1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01" y="3445269"/>
            <a:ext cx="3743167" cy="311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3"/>
          <p:cNvSpPr txBox="1">
            <a:spLocks/>
          </p:cNvSpPr>
          <p:nvPr/>
        </p:nvSpPr>
        <p:spPr>
          <a:xfrm>
            <a:off x="5831738" y="2910363"/>
            <a:ext cx="2848237" cy="75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3000" b="1">
                <a:solidFill>
                  <a:srgbClr val="008000"/>
                </a:solidFill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80%</a:t>
            </a:r>
          </a:p>
          <a:p>
            <a:r>
              <a:rPr lang="en-US" sz="1600" dirty="0" smtClean="0"/>
              <a:t>FORD TRANSIT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" y="3366468"/>
            <a:ext cx="2982163" cy="2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te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4" y="3662883"/>
            <a:ext cx="2283399" cy="2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449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588723" y="2915348"/>
            <a:ext cx="7991605" cy="1219933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solidFill>
                  <a:srgbClr val="008000"/>
                </a:solidFill>
              </a:rPr>
              <a:t>E </a:t>
            </a:r>
            <a:r>
              <a:rPr lang="en-US" sz="7000" b="1" dirty="0" err="1" smtClean="0">
                <a:solidFill>
                  <a:srgbClr val="008000"/>
                </a:solidFill>
              </a:rPr>
              <a:t>consequências</a:t>
            </a:r>
            <a:r>
              <a:rPr lang="en-US" sz="7000" b="1" dirty="0" smtClean="0">
                <a:solidFill>
                  <a:srgbClr val="008000"/>
                </a:solidFill>
              </a:rPr>
              <a:t>…</a:t>
            </a:r>
            <a:endParaRPr lang="en-US" sz="7000" b="1" dirty="0">
              <a:solidFill>
                <a:srgbClr val="008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109182" y="1571763"/>
            <a:ext cx="8830101" cy="1514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 err="1" smtClean="0">
                <a:solidFill>
                  <a:srgbClr val="008000"/>
                </a:solidFill>
              </a:rPr>
              <a:t>Empresas</a:t>
            </a:r>
            <a:r>
              <a:rPr lang="en-US" sz="4500" b="1" dirty="0" smtClean="0">
                <a:solidFill>
                  <a:srgbClr val="008000"/>
                </a:solidFill>
              </a:rPr>
              <a:t> </a:t>
            </a:r>
            <a:r>
              <a:rPr lang="en-US" sz="4500" b="1" dirty="0" err="1" smtClean="0">
                <a:solidFill>
                  <a:srgbClr val="008000"/>
                </a:solidFill>
              </a:rPr>
              <a:t>nacionais</a:t>
            </a:r>
            <a:r>
              <a:rPr lang="en-US" sz="4500" b="1" dirty="0" smtClean="0">
                <a:solidFill>
                  <a:srgbClr val="008000"/>
                </a:solidFill>
              </a:rPr>
              <a:t> </a:t>
            </a:r>
            <a:r>
              <a:rPr lang="en-US" sz="4500" b="1" dirty="0" err="1" smtClean="0">
                <a:solidFill>
                  <a:srgbClr val="008000"/>
                </a:solidFill>
              </a:rPr>
              <a:t>diminuem</a:t>
            </a:r>
            <a:r>
              <a:rPr lang="en-US" sz="4500" b="1" dirty="0" smtClean="0">
                <a:solidFill>
                  <a:srgbClr val="008000"/>
                </a:solidFill>
              </a:rPr>
              <a:t>,          a </a:t>
            </a:r>
            <a:r>
              <a:rPr lang="en-US" sz="4500" b="1" dirty="0" err="1" smtClean="0">
                <a:solidFill>
                  <a:srgbClr val="008000"/>
                </a:solidFill>
              </a:rPr>
              <a:t>concorrência</a:t>
            </a:r>
            <a:r>
              <a:rPr lang="en-US" sz="4500" b="1" dirty="0" smtClean="0">
                <a:solidFill>
                  <a:srgbClr val="008000"/>
                </a:solidFill>
              </a:rPr>
              <a:t> se </a:t>
            </a:r>
            <a:r>
              <a:rPr lang="en-US" sz="4500" b="1" dirty="0" err="1" smtClean="0">
                <a:solidFill>
                  <a:srgbClr val="008000"/>
                </a:solidFill>
              </a:rPr>
              <a:t>multiplica</a:t>
            </a:r>
            <a:r>
              <a:rPr lang="en-US" sz="4500" b="1" dirty="0" smtClean="0">
                <a:solidFill>
                  <a:srgbClr val="008000"/>
                </a:solidFill>
              </a:rPr>
              <a:t>…</a:t>
            </a:r>
          </a:p>
        </p:txBody>
      </p:sp>
      <p:pic>
        <p:nvPicPr>
          <p:cNvPr id="2051" name="Picture 3" descr="C:\Users\Alex Agostini\AppData\Local\Microsoft\Windows\Temporary Internet Files\Content.IE5\18U2PD9V\MC90027871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82" y="3030355"/>
            <a:ext cx="3643359" cy="34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x Agostini\AppData\Local\Microsoft\Windows\Temporary Internet Files\Content.IE5\18U2PD9V\MC90027871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3" y="4119891"/>
            <a:ext cx="1773022" cy="16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6383225"/>
            <a:ext cx="1616666" cy="4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>
          <a:xfrm>
            <a:off x="300249" y="1651379"/>
            <a:ext cx="3873618" cy="1514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 err="1" smtClean="0">
                <a:solidFill>
                  <a:srgbClr val="008000"/>
                </a:solidFill>
              </a:rPr>
              <a:t>Menor</a:t>
            </a:r>
            <a:r>
              <a:rPr lang="en-US" sz="4500" b="1" dirty="0" smtClean="0">
                <a:solidFill>
                  <a:srgbClr val="008000"/>
                </a:solidFill>
              </a:rPr>
              <a:t> </a:t>
            </a:r>
            <a:r>
              <a:rPr lang="en-US" sz="4500" b="1" dirty="0" err="1" smtClean="0">
                <a:solidFill>
                  <a:srgbClr val="008000"/>
                </a:solidFill>
              </a:rPr>
              <a:t>geração</a:t>
            </a:r>
            <a:r>
              <a:rPr lang="en-US" sz="4500" b="1" dirty="0" smtClean="0">
                <a:solidFill>
                  <a:srgbClr val="008000"/>
                </a:solidFill>
              </a:rPr>
              <a:t> de </a:t>
            </a:r>
            <a:r>
              <a:rPr lang="en-US" sz="4500" b="1" dirty="0" err="1" smtClean="0">
                <a:solidFill>
                  <a:srgbClr val="008000"/>
                </a:solidFill>
              </a:rPr>
              <a:t>emprego</a:t>
            </a:r>
            <a:r>
              <a:rPr lang="en-US" sz="4500" b="1" dirty="0" smtClean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4833657" y="1667299"/>
            <a:ext cx="3873618" cy="1514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 err="1" smtClean="0">
                <a:solidFill>
                  <a:srgbClr val="008000"/>
                </a:solidFill>
              </a:rPr>
              <a:t>Menor</a:t>
            </a:r>
            <a:r>
              <a:rPr lang="en-US" sz="4500" b="1" dirty="0" smtClean="0">
                <a:solidFill>
                  <a:srgbClr val="008000"/>
                </a:solidFill>
              </a:rPr>
              <a:t> </a:t>
            </a:r>
            <a:r>
              <a:rPr lang="en-US" sz="4500" b="1" dirty="0" err="1" smtClean="0">
                <a:solidFill>
                  <a:srgbClr val="008000"/>
                </a:solidFill>
              </a:rPr>
              <a:t>geração</a:t>
            </a:r>
            <a:r>
              <a:rPr lang="en-US" sz="4500" b="1" dirty="0" smtClean="0">
                <a:solidFill>
                  <a:srgbClr val="008000"/>
                </a:solidFill>
              </a:rPr>
              <a:t> de </a:t>
            </a:r>
            <a:r>
              <a:rPr lang="en-US" sz="4500" b="1" dirty="0" err="1" smtClean="0">
                <a:solidFill>
                  <a:srgbClr val="008000"/>
                </a:solidFill>
              </a:rPr>
              <a:t>renda</a:t>
            </a:r>
            <a:r>
              <a:rPr lang="en-US" sz="4500" b="1" dirty="0" smtClean="0">
                <a:solidFill>
                  <a:srgbClr val="008000"/>
                </a:solidFill>
              </a:rPr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84" y="3032786"/>
            <a:ext cx="2582725" cy="352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3215208"/>
            <a:ext cx="3985148" cy="32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7400"/>
            <a:ext cx="1678675" cy="5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38347" y="1555840"/>
            <a:ext cx="8869175" cy="777928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</a:rPr>
              <a:t>Menos</a:t>
            </a:r>
            <a:r>
              <a:rPr lang="en-US" sz="5000" b="1" dirty="0" smtClean="0">
                <a:solidFill>
                  <a:srgbClr val="008000"/>
                </a:solidFill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</a:rPr>
              <a:t>qualidade</a:t>
            </a:r>
            <a:r>
              <a:rPr lang="en-US" sz="5000" b="1" dirty="0" smtClean="0">
                <a:solidFill>
                  <a:srgbClr val="008000"/>
                </a:solidFill>
              </a:rPr>
              <a:t> de </a:t>
            </a:r>
            <a:r>
              <a:rPr lang="en-US" sz="5000" b="1" dirty="0" err="1" smtClean="0">
                <a:solidFill>
                  <a:srgbClr val="008000"/>
                </a:solidFill>
              </a:rPr>
              <a:t>vida</a:t>
            </a:r>
            <a:r>
              <a:rPr lang="en-US" sz="5000" b="1" dirty="0" smtClean="0">
                <a:solidFill>
                  <a:srgbClr val="008000"/>
                </a:solidFill>
              </a:rPr>
              <a:t>!</a:t>
            </a:r>
            <a:endParaRPr lang="en-US" sz="5000" b="1" dirty="0">
              <a:solidFill>
                <a:srgbClr val="008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25" y="2324966"/>
            <a:ext cx="3807753" cy="424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38347" y="1651376"/>
            <a:ext cx="8869175" cy="832519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Mas </a:t>
            </a:r>
            <a:r>
              <a:rPr lang="en-US" sz="5000" b="1" dirty="0" err="1" smtClean="0">
                <a:solidFill>
                  <a:srgbClr val="008000"/>
                </a:solidFill>
              </a:rPr>
              <a:t>ainda</a:t>
            </a:r>
            <a:r>
              <a:rPr lang="en-US" sz="5000" b="1" dirty="0" smtClean="0">
                <a:solidFill>
                  <a:srgbClr val="008000"/>
                </a:solidFill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</a:rPr>
              <a:t>há</a:t>
            </a:r>
            <a:r>
              <a:rPr lang="en-US" sz="5000" b="1" dirty="0" smtClean="0">
                <a:solidFill>
                  <a:srgbClr val="008000"/>
                </a:solidFill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</a:rPr>
              <a:t>esperanças</a:t>
            </a:r>
            <a:r>
              <a:rPr lang="en-US" sz="5000" b="1" dirty="0" smtClean="0">
                <a:solidFill>
                  <a:srgbClr val="008000"/>
                </a:solidFill>
              </a:rPr>
              <a:t>!</a:t>
            </a:r>
            <a:endParaRPr lang="en-US" sz="5000" b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2" y="2431745"/>
            <a:ext cx="4338259" cy="413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8901718"/>
              </p:ext>
            </p:extLst>
          </p:nvPr>
        </p:nvGraphicFramePr>
        <p:xfrm>
          <a:off x="54592" y="1787857"/>
          <a:ext cx="8529850" cy="468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/>
          <p:cNvSpPr/>
          <p:nvPr/>
        </p:nvSpPr>
        <p:spPr>
          <a:xfrm rot="728074">
            <a:off x="837673" y="3933574"/>
            <a:ext cx="2430369" cy="3656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CUSTO BRASIL</a:t>
            </a:r>
            <a:endParaRPr lang="pt-B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1182" y="1937982"/>
            <a:ext cx="282055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00"/>
                </a:solidFill>
              </a:rPr>
              <a:t>Infraestrutura logística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rgbClr val="008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00"/>
                </a:solidFill>
              </a:rPr>
              <a:t>Mobilidade urbana</a:t>
            </a:r>
            <a:endParaRPr lang="pt-BR" b="1" dirty="0">
              <a:solidFill>
                <a:srgbClr val="008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1182" y="3678218"/>
            <a:ext cx="282055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b="1">
                <a:solidFill>
                  <a:srgbClr val="008000"/>
                </a:solidFill>
              </a:defRPr>
            </a:lvl1pPr>
          </a:lstStyle>
          <a:p>
            <a:r>
              <a:rPr lang="pt-BR" dirty="0"/>
              <a:t>Sistema </a:t>
            </a:r>
            <a:r>
              <a:rPr lang="pt-BR" dirty="0" smtClean="0"/>
              <a:t>tributário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Opressão fiscal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91182" y="5327230"/>
            <a:ext cx="282055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b="1">
                <a:solidFill>
                  <a:srgbClr val="008000"/>
                </a:solidFill>
              </a:defRPr>
            </a:lvl1pPr>
          </a:lstStyle>
          <a:p>
            <a:r>
              <a:rPr lang="pt-BR" dirty="0" smtClean="0"/>
              <a:t>Incertezas e insegurança</a:t>
            </a:r>
            <a:endParaRPr lang="pt-BR" dirty="0"/>
          </a:p>
          <a:p>
            <a:endParaRPr lang="pt-BR" dirty="0"/>
          </a:p>
          <a:p>
            <a:r>
              <a:rPr lang="pt-BR" dirty="0"/>
              <a:t>Elevado custo de capital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4804006" y="2442949"/>
            <a:ext cx="990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4790358" y="5831858"/>
            <a:ext cx="990000" cy="25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5575182" y="4142227"/>
            <a:ext cx="216000" cy="25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588723" y="2006222"/>
            <a:ext cx="7991605" cy="4230802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</a:rPr>
              <a:t>Muito</a:t>
            </a:r>
            <a:r>
              <a:rPr lang="en-US" sz="5000" b="1" dirty="0" smtClean="0">
                <a:solidFill>
                  <a:srgbClr val="008000"/>
                </a:solidFill>
              </a:rPr>
              <a:t> Obrigado!</a:t>
            </a:r>
          </a:p>
          <a:p>
            <a:endParaRPr lang="en-US" sz="2000" b="1" dirty="0" smtClean="0">
              <a:solidFill>
                <a:srgbClr val="008000"/>
              </a:solidFill>
            </a:endParaRPr>
          </a:p>
          <a:p>
            <a:r>
              <a:rPr lang="en-US" sz="5000" b="1" dirty="0" smtClean="0">
                <a:solidFill>
                  <a:srgbClr val="008000"/>
                </a:solidFill>
              </a:rPr>
              <a:t>ALEX AGOSTINI</a:t>
            </a:r>
          </a:p>
          <a:p>
            <a:endParaRPr lang="en-US" sz="2000" b="1" dirty="0" smtClean="0">
              <a:solidFill>
                <a:srgbClr val="008000"/>
              </a:solidFill>
            </a:endParaRPr>
          </a:p>
          <a:p>
            <a:endParaRPr lang="en-US" sz="2000" b="1" dirty="0" smtClean="0">
              <a:solidFill>
                <a:srgbClr val="008000"/>
              </a:solidFill>
            </a:endParaRPr>
          </a:p>
          <a:p>
            <a:endParaRPr lang="en-US" sz="4000" dirty="0" smtClean="0">
              <a:solidFill>
                <a:srgbClr val="008000"/>
              </a:solidFill>
            </a:endParaRPr>
          </a:p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(11) 3377.0707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0" y="4568918"/>
            <a:ext cx="3848669" cy="11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2273906"/>
            <a:ext cx="9143999" cy="3389926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08000"/>
                </a:solidFill>
              </a:rPr>
              <a:t>DEFICIÊNCIAS ESTRUTURAIS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ESTRUTURAIS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90741"/>
            <a:ext cx="4244455" cy="299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54590" y="2986289"/>
            <a:ext cx="4026089" cy="494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 smtClean="0">
                <a:solidFill>
                  <a:srgbClr val="008000"/>
                </a:solidFill>
              </a:rPr>
              <a:t>Infraestrutura</a:t>
            </a:r>
            <a:r>
              <a:rPr lang="en-US" sz="3000" b="1" dirty="0" smtClean="0">
                <a:solidFill>
                  <a:srgbClr val="008000"/>
                </a:solidFill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</a:rPr>
              <a:t>logística</a:t>
            </a:r>
            <a:endParaRPr lang="en-US" sz="3000" b="1" dirty="0" smtClean="0">
              <a:solidFill>
                <a:srgbClr val="008000"/>
              </a:solidFill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574350" y="3002209"/>
            <a:ext cx="4026089" cy="494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 smtClean="0">
                <a:solidFill>
                  <a:srgbClr val="008000"/>
                </a:solidFill>
              </a:rPr>
              <a:t>Mobilidade</a:t>
            </a:r>
            <a:r>
              <a:rPr lang="en-US" sz="3000" b="1" dirty="0" smtClean="0">
                <a:solidFill>
                  <a:srgbClr val="008000"/>
                </a:solidFill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</a:rPr>
              <a:t>urbana</a:t>
            </a:r>
            <a:endParaRPr lang="en-US" sz="3000" b="1" dirty="0" smtClean="0">
              <a:solidFill>
                <a:srgbClr val="008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566529"/>
            <a:ext cx="4899545" cy="301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0" y="6524018"/>
            <a:ext cx="1105469" cy="3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NM 64 FILA EM PARANAGUÁ EM1978 CARGA MILHO PROPRIETARIO ZACARIAS NOGU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4367054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genciat1.com.br/wp-content/uploads/2013/03/fila-de-caminhoes-porto-de-santo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4" y="3630304"/>
            <a:ext cx="4757599" cy="29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-1" y="2494544"/>
            <a:ext cx="9124653" cy="494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Fila para o Porto de Paranaguá…35 </a:t>
            </a:r>
            <a:r>
              <a:rPr lang="en-US" sz="3000" b="1" dirty="0" err="1" smtClean="0">
                <a:solidFill>
                  <a:srgbClr val="008000"/>
                </a:solidFill>
              </a:rPr>
              <a:t>anos</a:t>
            </a:r>
            <a:r>
              <a:rPr lang="en-US" sz="3000" b="1" dirty="0" smtClean="0">
                <a:solidFill>
                  <a:srgbClr val="008000"/>
                </a:solidFill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</a:rPr>
              <a:t>depois</a:t>
            </a:r>
            <a:r>
              <a:rPr lang="en-US" sz="3000" b="1" dirty="0" smtClean="0">
                <a:solidFill>
                  <a:srgbClr val="008000"/>
                </a:solidFill>
              </a:rPr>
              <a:t>!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107740" y="3163289"/>
            <a:ext cx="1403447" cy="494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1978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6044129" y="3084455"/>
            <a:ext cx="1403447" cy="494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2013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0" y="1646098"/>
            <a:ext cx="9143999" cy="946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 smtClean="0">
                <a:solidFill>
                  <a:srgbClr val="008000"/>
                </a:solidFill>
              </a:rPr>
              <a:t>DEFICIÊNCIAS ESTRUTURAIS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46" y="6422216"/>
            <a:ext cx="1487606" cy="4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2994808"/>
            <a:ext cx="4449168" cy="261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" y="3097561"/>
            <a:ext cx="4380932" cy="247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9" y="5849050"/>
            <a:ext cx="6897380" cy="2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0" y="1646098"/>
            <a:ext cx="9143999" cy="94697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DEFICIÊNCIAS ESTRUTURAIS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7" y="2402006"/>
            <a:ext cx="7560859" cy="417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0" y="1646098"/>
            <a:ext cx="9143999" cy="946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 smtClean="0">
                <a:solidFill>
                  <a:srgbClr val="008000"/>
                </a:solidFill>
              </a:rPr>
              <a:t>DEFICIÊNCIAS ESTRUTURAIS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39" y="6321472"/>
            <a:ext cx="1784361" cy="5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0" y="2273906"/>
            <a:ext cx="9143999" cy="3389926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08000"/>
                </a:solidFill>
              </a:rPr>
              <a:t>DEFICIÊNCIAS BUROCRÁTICAS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117097"/>
            <a:ext cx="2497540" cy="7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184</Words>
  <Application>Microsoft Office PowerPoint</Application>
  <PresentationFormat>Apresentação na tela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Jurujuba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Agostini</dc:creator>
  <cp:lastModifiedBy>Tajla Maria Viana Sobreira Bezerra</cp:lastModifiedBy>
  <cp:revision>128</cp:revision>
  <cp:lastPrinted>2014-04-14T15:15:17Z</cp:lastPrinted>
  <dcterms:created xsi:type="dcterms:W3CDTF">2014-03-21T21:08:45Z</dcterms:created>
  <dcterms:modified xsi:type="dcterms:W3CDTF">2014-04-22T19:34:40Z</dcterms:modified>
</cp:coreProperties>
</file>