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3" r:id="rId9"/>
    <p:sldId id="276" r:id="rId10"/>
    <p:sldId id="275" r:id="rId11"/>
    <p:sldId id="264" r:id="rId12"/>
    <p:sldId id="272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30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4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6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7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9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7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3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6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1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28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D98E6-DC18-9542-9E2F-362BDA900381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0A2FF-5319-5345-8214-90CD27E9DA8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6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2109293"/>
            <a:ext cx="7387772" cy="2502075"/>
          </a:xfrm>
        </p:spPr>
        <p:txBody>
          <a:bodyPr>
            <a:normAutofit fontScale="25000" lnSpcReduction="20000"/>
          </a:bodyPr>
          <a:lstStyle/>
          <a:p>
            <a:r>
              <a:rPr lang="pt-BR" sz="11200" b="1" i="1" u="sng" dirty="0">
                <a:solidFill>
                  <a:srgbClr val="800000"/>
                </a:solidFill>
              </a:rPr>
              <a:t>PRIMEIRO </a:t>
            </a:r>
            <a:r>
              <a:rPr lang="pt-BR" sz="11200" b="1" i="1" u="sng" dirty="0" smtClean="0">
                <a:solidFill>
                  <a:srgbClr val="800000"/>
                </a:solidFill>
              </a:rPr>
              <a:t>PAINEL</a:t>
            </a:r>
          </a:p>
          <a:p>
            <a:endParaRPr lang="pt-BR" sz="4400" b="1" i="1" u="sng" dirty="0">
              <a:solidFill>
                <a:srgbClr val="800000"/>
              </a:solidFill>
            </a:endParaRPr>
          </a:p>
          <a:p>
            <a:endParaRPr lang="pt-BR" sz="1100" b="1" i="1" u="sng" dirty="0">
              <a:solidFill>
                <a:srgbClr val="800000"/>
              </a:solidFill>
            </a:endParaRPr>
          </a:p>
          <a:p>
            <a:r>
              <a:rPr lang="pt-BR" sz="216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CUSTOS COM </a:t>
            </a:r>
            <a:endParaRPr lang="pt-BR" sz="21600" b="1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1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SEGURANÇA </a:t>
            </a:r>
            <a:r>
              <a:rPr lang="pt-BR" sz="216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</a:t>
            </a:r>
          </a:p>
          <a:p>
            <a:r>
              <a:rPr lang="pt-BR" sz="216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GERENCIAMENTO</a:t>
            </a:r>
          </a:p>
          <a:p>
            <a:r>
              <a:rPr lang="pt-BR" sz="216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DE RISCOS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9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0" y="1935121"/>
            <a:ext cx="7866743" cy="5576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Frete valor (acidentes e avarias)</a:t>
            </a:r>
          </a:p>
          <a:p>
            <a:endParaRPr lang="pt-BR" sz="1400" b="1" i="1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20000"/>
              </a:lnSpc>
              <a:buFont typeface="Arial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Ligado ao risco e à responsabilidade do transportador em relação a acidentes e avarias.</a:t>
            </a:r>
          </a:p>
          <a:p>
            <a:pPr marL="342900" indent="-342900">
              <a:lnSpc>
                <a:spcPct val="120000"/>
              </a:lnSpc>
              <a:buFont typeface="Arial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Parcela de frete proporcional ao valor da mercadoria.</a:t>
            </a:r>
          </a:p>
          <a:p>
            <a:pPr marL="342900" indent="-342900">
              <a:lnSpc>
                <a:spcPct val="120000"/>
              </a:lnSpc>
              <a:buFont typeface="Arial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Transportar ouro tem  muito mais riscos do que    transportar tijolo.</a:t>
            </a:r>
          </a:p>
          <a:p>
            <a:pPr marL="342900" indent="-342900">
              <a:lnSpc>
                <a:spcPct val="120000"/>
              </a:lnSpc>
              <a:buFont typeface="Arial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Não previsto em lei. Cobrado por analogia com os transportes ferroviário e marítimo e aceito com base nos usos e costumes.</a:t>
            </a:r>
          </a:p>
          <a:p>
            <a:pPr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4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0" y="1935122"/>
            <a:ext cx="7866743" cy="5677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Frete valor</a:t>
            </a:r>
          </a:p>
          <a:p>
            <a:endParaRPr lang="pt-BR" sz="800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500"/>
              </a:lnSpc>
              <a:spcBef>
                <a:spcPct val="30000"/>
              </a:spcBef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Destina-se cobrir os custos com:</a:t>
            </a:r>
          </a:p>
          <a:p>
            <a:pPr marL="342900" indent="-342900">
              <a:lnSpc>
                <a:spcPts val="2500"/>
              </a:lnSpc>
              <a:spcBef>
                <a:spcPct val="30000"/>
              </a:spcBef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Seguro obrigatório RCTR-C (Decreto-lei n</a:t>
            </a:r>
            <a:r>
              <a:rPr lang="pt-BR" sz="2400" baseline="30000" dirty="0">
                <a:latin typeface="Arial" pitchFamily="34" charset="0"/>
                <a:cs typeface="Arial" pitchFamily="34" charset="0"/>
              </a:rPr>
              <a:t>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73/66)</a:t>
            </a:r>
          </a:p>
          <a:p>
            <a:pPr marL="342900" indent="-342900">
              <a:lnSpc>
                <a:spcPts val="2500"/>
              </a:lnSpc>
              <a:spcBef>
                <a:spcPct val="30000"/>
              </a:spcBef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Seguros das instalações </a:t>
            </a:r>
          </a:p>
          <a:p>
            <a:pPr marL="342900" indent="-342900">
              <a:lnSpc>
                <a:spcPts val="2500"/>
              </a:lnSpc>
              <a:spcBef>
                <a:spcPct val="30000"/>
              </a:spcBef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Administração desses seguros</a:t>
            </a:r>
          </a:p>
          <a:p>
            <a:pPr marL="342900" indent="-342900">
              <a:lnSpc>
                <a:spcPts val="2500"/>
              </a:lnSpc>
              <a:spcBef>
                <a:spcPts val="1600"/>
              </a:spcBef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Despesas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com indenizações de mercadoria não cobertas por seguros (avarias de manuseio, violações, extravios, greves,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etc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) e </a:t>
            </a:r>
          </a:p>
          <a:p>
            <a:pPr marL="342900" indent="-342900">
              <a:lnSpc>
                <a:spcPts val="2500"/>
              </a:lnSpc>
              <a:spcBef>
                <a:spcPts val="1600"/>
              </a:spcBef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Os custos da mão de obra utilizada nestas atividades. </a:t>
            </a:r>
          </a:p>
          <a:p>
            <a:pPr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2170" y="1935122"/>
            <a:ext cx="786674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819898"/>
              </p:ext>
            </p:extLst>
          </p:nvPr>
        </p:nvGraphicFramePr>
        <p:xfrm>
          <a:off x="719872" y="3104097"/>
          <a:ext cx="7138256" cy="3288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543"/>
                <a:gridCol w="1146628"/>
                <a:gridCol w="2580005"/>
                <a:gridCol w="1082080"/>
              </a:tblGrid>
              <a:tr h="609600"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Distância (km)</a:t>
                      </a: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%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Distância (km)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</a:tr>
              <a:tr h="446553"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Até          250 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0,30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2.601 a 3.000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</a:tr>
              <a:tr h="446553">
                <a:tc>
                  <a:txBody>
                    <a:bodyPr/>
                    <a:lstStyle/>
                    <a:p>
                      <a:pPr marL="457200" indent="-457200">
                        <a:buAutoNum type="arabicPlain" startAt="251"/>
                      </a:pPr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a    500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0,40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3.000  3.400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1,10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</a:tr>
              <a:tr h="446553">
                <a:tc>
                  <a:txBody>
                    <a:bodyPr/>
                    <a:lstStyle/>
                    <a:p>
                      <a:r>
                        <a:rPr lang="pt-BR" sz="2300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501    a 1.000</a:t>
                      </a:r>
                      <a:endParaRPr lang="en-US" sz="2300" i="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0,60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Acima de 3.400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1,20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</a:tr>
              <a:tr h="446553"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1.001 a 1.500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0,70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Boa Vista (RR)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2,50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</a:tr>
              <a:tr h="446553"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1.501 a 2.000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0,80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Manaus/Macapá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2,50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</a:tr>
              <a:tr h="446553"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2.001 a 2.600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0,90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Coleta e entrega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3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0,15</a:t>
                      </a:r>
                      <a:endParaRPr lang="en-US" sz="2300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4655" marB="44655"/>
                </a:tc>
              </a:tr>
            </a:tbl>
          </a:graphicData>
        </a:graphic>
      </p:graphicFrame>
      <p:sp>
        <p:nvSpPr>
          <p:cNvPr id="6" name="Rectangle 203"/>
          <p:cNvSpPr>
            <a:spLocks noChangeArrowheads="1"/>
          </p:cNvSpPr>
          <p:nvPr/>
        </p:nvSpPr>
        <p:spPr bwMode="auto">
          <a:xfrm>
            <a:off x="1462990" y="1750456"/>
            <a:ext cx="6305099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600" b="1" dirty="0" smtClean="0">
                <a:solidFill>
                  <a:srgbClr val="A50021"/>
                </a:solidFill>
                <a:latin typeface="Arial" charset="0"/>
              </a:rPr>
              <a:t>Frete valor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3200" b="1" dirty="0" smtClean="0">
                <a:solidFill>
                  <a:srgbClr val="A50021"/>
                </a:solidFill>
                <a:latin typeface="Arial" charset="0"/>
              </a:rPr>
              <a:t>(% sobre valor da mercadoria) 	</a:t>
            </a:r>
          </a:p>
        </p:txBody>
      </p:sp>
    </p:spTree>
    <p:extLst>
      <p:ext uri="{BB962C8B-B14F-4D97-AF65-F5344CB8AC3E}">
        <p14:creationId xmlns:p14="http://schemas.microsoft.com/office/powerpoint/2010/main" val="359888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0" y="1878565"/>
            <a:ext cx="8011886" cy="2636879"/>
          </a:xfrm>
        </p:spPr>
        <p:txBody>
          <a:bodyPr>
            <a:normAutofit fontScale="25000" lnSpcReduction="20000"/>
          </a:bodyPr>
          <a:lstStyle/>
          <a:p>
            <a:r>
              <a:rPr lang="pt-BR" sz="112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Taxa  GRIS</a:t>
            </a:r>
          </a:p>
          <a:p>
            <a:pPr algn="l">
              <a:lnSpc>
                <a:spcPct val="120000"/>
              </a:lnSpc>
              <a:defRPr/>
            </a:pP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custo do GRIS compreende:</a:t>
            </a:r>
          </a:p>
          <a:p>
            <a:pPr marL="342900" indent="-342900" algn="l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Despesas com RCF-DC;</a:t>
            </a:r>
          </a:p>
          <a:p>
            <a:pPr marL="342900" indent="-342900" algn="l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Rastreamento/Gerenciamento ;</a:t>
            </a:r>
          </a:p>
          <a:p>
            <a:pPr marL="342900" indent="-342900" algn="l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Escolta em região metropolitana ou em rodovia   até 50 km;</a:t>
            </a:r>
          </a:p>
          <a:p>
            <a:pPr marL="342900" indent="-342900" algn="l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Ociosidade por limitação do valor </a:t>
            </a:r>
            <a:r>
              <a:rPr lang="pt-BR" sz="9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 mercadoria</a:t>
            </a: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 algn="l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Segurança patrimonial; </a:t>
            </a:r>
          </a:p>
          <a:p>
            <a:pPr marL="342900" indent="-342900" algn="l">
              <a:lnSpc>
                <a:spcPts val="2600"/>
              </a:lnSpc>
              <a:buFont typeface="Arial" pitchFamily="34" charset="0"/>
              <a:buChar char="•"/>
              <a:defRPr/>
            </a:pPr>
            <a:r>
              <a:rPr lang="pt-BR" sz="9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Mão-de-obra de gerenciamento de riscos</a:t>
            </a:r>
          </a:p>
          <a:p>
            <a:pPr algn="l">
              <a:lnSpc>
                <a:spcPct val="120000"/>
              </a:lnSpc>
              <a:defRPr/>
            </a:pPr>
            <a:r>
              <a:rPr lang="pt-BR" sz="9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 de cobrança: 0.30% sobre o valor da mercadoria.</a:t>
            </a:r>
            <a:endParaRPr lang="en-US" sz="9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pt-BR" sz="96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pt-BR" b="1" dirty="0">
              <a:solidFill>
                <a:srgbClr val="A50021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0" y="1935121"/>
            <a:ext cx="786674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3" y="1986313"/>
            <a:ext cx="786674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993300"/>
                </a:solidFill>
              </a:rPr>
              <a:t>Responsabilidade </a:t>
            </a:r>
            <a:r>
              <a:rPr lang="pt-BR" sz="3600" b="1" dirty="0" smtClean="0">
                <a:solidFill>
                  <a:srgbClr val="993300"/>
                </a:solidFill>
              </a:rPr>
              <a:t>objetiva</a:t>
            </a:r>
          </a:p>
          <a:p>
            <a:endParaRPr lang="pt-BR" sz="2800" b="1" i="1" dirty="0" smtClean="0">
              <a:cs typeface="Times New Roman" pitchFamily="18" charset="0"/>
            </a:endParaRPr>
          </a:p>
          <a:p>
            <a:pPr algn="just"/>
            <a:r>
              <a:rPr lang="pt-BR" sz="2800" b="1" i="1" dirty="0" smtClean="0">
                <a:cs typeface="Times New Roman" pitchFamily="18" charset="0"/>
              </a:rPr>
              <a:t>“</a:t>
            </a:r>
            <a:r>
              <a:rPr lang="pt-BR" sz="2800" b="1" i="1" dirty="0">
                <a:cs typeface="Times New Roman" pitchFamily="18" charset="0"/>
              </a:rPr>
              <a:t>Quando a estrutura ou natureza de um negócio, como o de transportes, implica a existência de riscos inerentes à  atividade desenvolvida, impõe-se a responsabilidade objetiva de quem dela tira </a:t>
            </a:r>
            <a:r>
              <a:rPr lang="pt-BR" sz="2800" b="1" i="1" dirty="0" smtClean="0">
                <a:cs typeface="Times New Roman" pitchFamily="18" charset="0"/>
              </a:rPr>
              <a:t>proveito.”</a:t>
            </a:r>
            <a:r>
              <a:rPr lang="pt-BR" sz="2800" b="1" dirty="0" smtClean="0">
                <a:cs typeface="Times New Roman" pitchFamily="18" charset="0"/>
              </a:rPr>
              <a:t>                                     </a:t>
            </a:r>
          </a:p>
          <a:p>
            <a:r>
              <a:rPr lang="pt-BR" sz="2800" b="1" dirty="0">
                <a:cs typeface="Times New Roman" pitchFamily="18" charset="0"/>
              </a:rPr>
              <a:t> </a:t>
            </a:r>
            <a:r>
              <a:rPr lang="pt-BR" sz="2800" b="1" dirty="0" smtClean="0">
                <a:cs typeface="Times New Roman" pitchFamily="18" charset="0"/>
              </a:rPr>
              <a:t>                                                   Miguel </a:t>
            </a:r>
            <a:r>
              <a:rPr lang="pt-BR" sz="2800" b="1" dirty="0" err="1">
                <a:cs typeface="Times New Roman" pitchFamily="18" charset="0"/>
              </a:rPr>
              <a:t>Reale</a:t>
            </a:r>
            <a:r>
              <a:rPr lang="pt-BR" sz="2800" dirty="0"/>
              <a:t> </a:t>
            </a: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65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3" y="1986314"/>
            <a:ext cx="7866743" cy="5259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err="1" smtClean="0">
                <a:solidFill>
                  <a:srgbClr val="993300"/>
                </a:solidFill>
              </a:rPr>
              <a:t>Responsabilida</a:t>
            </a:r>
            <a:r>
              <a:rPr lang="pt-BR" sz="3600" b="1" dirty="0" smtClean="0">
                <a:solidFill>
                  <a:srgbClr val="993300"/>
                </a:solidFill>
              </a:rPr>
              <a:t> de objetiva</a:t>
            </a:r>
          </a:p>
          <a:p>
            <a:endParaRPr lang="pt-BR" sz="2800" b="1" i="1" dirty="0" smtClean="0">
              <a:cs typeface="Times New Roman" pitchFamily="18" charset="0"/>
            </a:endParaRPr>
          </a:p>
          <a:p>
            <a:pPr>
              <a:lnSpc>
                <a:spcPct val="110000"/>
              </a:lnSpc>
              <a:defRPr/>
            </a:pPr>
            <a:r>
              <a:rPr lang="pt-BR" sz="2400" b="1" dirty="0">
                <a:solidFill>
                  <a:srgbClr val="800000"/>
                </a:solidFill>
                <a:cs typeface="Times New Roman" pitchFamily="18" charset="0"/>
              </a:rPr>
              <a:t> </a:t>
            </a:r>
            <a:r>
              <a:rPr lang="pt-BR" sz="24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Artigo 750 do Código Civil (lei 10.406/02):</a:t>
            </a:r>
          </a:p>
          <a:p>
            <a:pPr algn="just">
              <a:lnSpc>
                <a:spcPct val="110000"/>
              </a:lnSpc>
              <a:defRPr/>
            </a:pPr>
            <a:endParaRPr lang="pt-BR" sz="1000" b="1" dirty="0"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“A responsabilidade do transportador, limitada ao valor constante do conhecimento, começa no momento em que ele e seus prepostos recebem a coisa; e termina quando é entregue ao destinatário ou depositada em juízo, se aquele não for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encontrado.”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  <a:p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1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3" y="1986313"/>
            <a:ext cx="7866743" cy="4653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Responsabilidade objetiva</a:t>
            </a:r>
          </a:p>
          <a:p>
            <a:endParaRPr lang="pt-BR" sz="2800" b="1" i="1" dirty="0" smtClean="0"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pt-BR" sz="24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Artigo </a:t>
            </a:r>
            <a:r>
              <a:rPr lang="pt-BR" sz="2400" b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749 do Código Civil” (lei 10.406/02):</a:t>
            </a:r>
          </a:p>
          <a:p>
            <a:pPr algn="just">
              <a:lnSpc>
                <a:spcPct val="110000"/>
              </a:lnSpc>
              <a:defRPr/>
            </a:pPr>
            <a:endParaRPr lang="pt-BR" sz="1000" b="1" dirty="0" smtClean="0"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defRPr/>
            </a:pPr>
            <a:endParaRPr lang="pt-BR" sz="1000" b="1" dirty="0"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“O transportador conduzirá a coisa a seu destino, tomando todas as cautelas necessárias para mantê-la em bom estado e entregá-la no prazo ajustado ou previsto.” </a:t>
            </a:r>
          </a:p>
          <a:p>
            <a:pPr>
              <a:lnSpc>
                <a:spcPct val="110000"/>
              </a:lnSpc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34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2" y="1932978"/>
            <a:ext cx="7866743" cy="594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Cláusulas excludentes </a:t>
            </a:r>
            <a:r>
              <a:rPr lang="pt-BR" sz="3200" b="1" dirty="0" smtClean="0">
                <a:solidFill>
                  <a:srgbClr val="993300"/>
                </a:solidFill>
              </a:rPr>
              <a:t>(lei 11.442/2007)</a:t>
            </a:r>
          </a:p>
          <a:p>
            <a:pPr marL="342900" indent="-342900">
              <a:lnSpc>
                <a:spcPts val="3000"/>
              </a:lnSpc>
              <a:spcBef>
                <a:spcPct val="10000"/>
              </a:spcBef>
              <a:buFont typeface="Arial" pitchFamily="34" charset="0"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Ato ou fato imputável ao expedidor ou ao destinatário; </a:t>
            </a:r>
          </a:p>
          <a:p>
            <a:pPr>
              <a:lnSpc>
                <a:spcPts val="3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 Inadequação da embalagem, quando imputável ao </a:t>
            </a:r>
          </a:p>
          <a:p>
            <a:pPr>
              <a:lnSpc>
                <a:spcPts val="3000"/>
              </a:lnSpc>
              <a:spcBef>
                <a:spcPct val="10000"/>
              </a:spcBef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  expedidor; </a:t>
            </a:r>
          </a:p>
          <a:p>
            <a:pPr>
              <a:lnSpc>
                <a:spcPts val="3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Vício próprio ou oculto da carga; </a:t>
            </a:r>
          </a:p>
          <a:p>
            <a:pPr>
              <a:lnSpc>
                <a:spcPts val="3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Manuseio, embarque, estiva ou descarga executados </a:t>
            </a:r>
          </a:p>
          <a:p>
            <a:pPr>
              <a:lnSpc>
                <a:spcPts val="3000"/>
              </a:lnSpc>
              <a:spcBef>
                <a:spcPct val="10000"/>
              </a:spcBef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 pelo expedidor, destinatário ou consignatário; </a:t>
            </a:r>
          </a:p>
          <a:p>
            <a:pPr>
              <a:lnSpc>
                <a:spcPts val="3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Força maior ou caso fortuito; </a:t>
            </a:r>
          </a:p>
          <a:p>
            <a:pPr>
              <a:lnSpc>
                <a:spcPts val="3000"/>
              </a:lnSpc>
              <a:spcBef>
                <a:spcPct val="10000"/>
              </a:spcBef>
              <a:buFontTx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Contratação de seguro pelo contratante do serviço de </a:t>
            </a:r>
          </a:p>
          <a:p>
            <a:pPr>
              <a:lnSpc>
                <a:spcPts val="3000"/>
              </a:lnSpc>
              <a:spcBef>
                <a:spcPct val="10000"/>
              </a:spcBef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  transporte.                                </a:t>
            </a:r>
          </a:p>
          <a:p>
            <a:endParaRPr lang="pt-BR" sz="2200" b="1" i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83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2" y="1935122"/>
            <a:ext cx="786674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Cobertura das exclusões</a:t>
            </a:r>
          </a:p>
          <a:p>
            <a:endParaRPr lang="pt-BR" sz="2200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Os riscos excluídos  são cobertos pelo Seguro de Transporte Terrestre (RR – Risco Rodoviário), obrigatório para o embarcador.</a:t>
            </a:r>
          </a:p>
          <a:p>
            <a:endParaRPr lang="pt-BR" sz="2200" b="1" i="1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1" y="1804492"/>
            <a:ext cx="7866743" cy="2424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Gerenciamento de riscos</a:t>
            </a:r>
            <a:endParaRPr lang="pt-BR" sz="2200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  <a:spcBef>
                <a:spcPts val="1000"/>
              </a:spcBef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pt-BR" sz="2400" b="1" dirty="0" smtClean="0">
              <a:solidFill>
                <a:srgbClr val="993300"/>
              </a:solidFill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660619"/>
              </p:ext>
            </p:extLst>
          </p:nvPr>
        </p:nvGraphicFramePr>
        <p:xfrm>
          <a:off x="682172" y="2496458"/>
          <a:ext cx="7649028" cy="3451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99"/>
                <a:gridCol w="1553029"/>
              </a:tblGrid>
              <a:tr h="464456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Custos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% </a:t>
                      </a:r>
                      <a:r>
                        <a:rPr lang="pt-BR" sz="2200" dirty="0" err="1" smtClean="0">
                          <a:latin typeface="Arial" pitchFamily="34" charset="0"/>
                          <a:cs typeface="Arial" pitchFamily="34" charset="0"/>
                        </a:rPr>
                        <a:t>fat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Equipamentos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embarcados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2,24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Equipamentos fixos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de proteção às instalações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1,03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08635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Central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de monitoramento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1,10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Custos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securitários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1,05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Total sem escolta</a:t>
                      </a:r>
                      <a:endParaRPr lang="en-US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7,71</a:t>
                      </a:r>
                      <a:endParaRPr lang="en-US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Custos com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escolta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4,64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Custo total</a:t>
                      </a:r>
                      <a:endParaRPr lang="en-US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b="1" dirty="0" smtClean="0">
                          <a:latin typeface="Arial" pitchFamily="34" charset="0"/>
                          <a:cs typeface="Arial" pitchFamily="34" charset="0"/>
                        </a:rPr>
                        <a:t>12,35</a:t>
                      </a:r>
                      <a:endParaRPr lang="en-US" sz="2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4252684" y="6019485"/>
            <a:ext cx="3817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 smtClean="0"/>
              <a:t>Fonte: DECOPE/NTC, abril 2014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165282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0" y="1760949"/>
            <a:ext cx="7866743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Gerenciamento de riscos</a:t>
            </a:r>
          </a:p>
          <a:p>
            <a:endParaRPr lang="pt-BR" sz="1400" b="1" i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Grosso modo, os custos do GR variam entre 7,5% e 12,5%.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Dez anos atrás, estes custos variavam entre 10% e 15%.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Houve reduções no seguro RCTR-C, que passou a ser feito pelo embarcador (carta DDR).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Houve também redução nos custos de rastreamento/monitoramento.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No internacional, onde não existe cobertura de celular, este custos chegam a 6%.</a:t>
            </a:r>
            <a:endParaRPr lang="pt-BR" sz="2400" dirty="0"/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2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2171" y="1935122"/>
            <a:ext cx="7387772" cy="250207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Retângulo 1"/>
          <p:cNvSpPr/>
          <p:nvPr/>
        </p:nvSpPr>
        <p:spPr>
          <a:xfrm>
            <a:off x="682170" y="1935121"/>
            <a:ext cx="7866743" cy="5276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993300"/>
                </a:solidFill>
              </a:rPr>
              <a:t>Custos do transportador</a:t>
            </a:r>
          </a:p>
          <a:p>
            <a:endParaRPr lang="pt-BR" sz="1400" b="1" i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  <a:spcBef>
                <a:spcPts val="1000"/>
              </a:spcBef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Para efeito de cobrança, os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custos do transportador com responsabilidade e riscos dividem-se em:</a:t>
            </a:r>
          </a:p>
          <a:p>
            <a:pPr marL="457200" indent="-457200">
              <a:spcBef>
                <a:spcPts val="1000"/>
              </a:spcBef>
              <a:buFont typeface="Arial" pitchFamily="34" charset="0"/>
              <a:buChar char="•"/>
              <a:defRPr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Acidentes e avarias (Frete Valor)</a:t>
            </a:r>
          </a:p>
          <a:p>
            <a:pPr marL="457200" indent="-457200">
              <a:spcBef>
                <a:spcPts val="1000"/>
              </a:spcBef>
              <a:buFont typeface="Arial" pitchFamily="34" charset="0"/>
              <a:buChar char="•"/>
              <a:defRPr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Gerenciamento de riscos, roubos e furtos</a:t>
            </a:r>
          </a:p>
          <a:p>
            <a:pPr>
              <a:spcBef>
                <a:spcPts val="1000"/>
              </a:spcBef>
              <a:defRPr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    </a:t>
            </a:r>
            <a:endParaRPr lang="pt-BR" sz="2800" b="1" i="1" dirty="0">
              <a:latin typeface="Arial" pitchFamily="34" charset="0"/>
              <a:cs typeface="Arial" pitchFamily="34" charset="0"/>
            </a:endParaRPr>
          </a:p>
          <a:p>
            <a:endParaRPr lang="pt-BR" sz="2800" b="1" dirty="0">
              <a:solidFill>
                <a:srgbClr val="993300"/>
              </a:solidFill>
            </a:endParaRPr>
          </a:p>
          <a:p>
            <a:endParaRPr lang="pt-BR" sz="2400" b="1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38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644</Words>
  <Application>Microsoft Office PowerPoint</Application>
  <PresentationFormat>Apresentação na tela (4:3)</PresentationFormat>
  <Paragraphs>132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Jurujuba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Publicidade pub</dc:creator>
  <cp:lastModifiedBy>Tajla Maria Viana Sobreira Bezerra</cp:lastModifiedBy>
  <cp:revision>36</cp:revision>
  <dcterms:created xsi:type="dcterms:W3CDTF">2014-03-21T21:08:45Z</dcterms:created>
  <dcterms:modified xsi:type="dcterms:W3CDTF">2014-04-22T19:35:13Z</dcterms:modified>
</cp:coreProperties>
</file>