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72" r:id="rId3"/>
    <p:sldId id="273" r:id="rId4"/>
    <p:sldId id="275" r:id="rId5"/>
    <p:sldId id="274" r:id="rId6"/>
    <p:sldId id="276" r:id="rId7"/>
    <p:sldId id="277" r:id="rId8"/>
    <p:sldId id="256" r:id="rId9"/>
    <p:sldId id="269" r:id="rId10"/>
    <p:sldId id="270" r:id="rId11"/>
    <p:sldId id="262" r:id="rId12"/>
    <p:sldId id="271" r:id="rId1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98" autoAdjust="0"/>
  </p:normalViewPr>
  <p:slideViewPr>
    <p:cSldViewPr showGuides="1">
      <p:cViewPr>
        <p:scale>
          <a:sx n="60" d="100"/>
          <a:sy n="60" d="100"/>
        </p:scale>
        <p:origin x="-2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5211E6-2EC8-4094-846C-A1E3331BBB66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EBAA61B-6DC9-47C5-B0F6-F6C764F845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46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b="1" dirty="0" smtClean="0"/>
              <a:t>O que é fadiga ?</a:t>
            </a:r>
            <a:br>
              <a:rPr lang="pt-BR" b="1" dirty="0" smtClean="0"/>
            </a:br>
            <a:r>
              <a:rPr lang="pt-BR" dirty="0" smtClean="0"/>
              <a:t>A fadiga não é uma doença propriamente dita,  A fadiga passageira afeta todas as pessoas em algum determinado momento da vida, como após uma noite mal dormida, ou após um trabalho muito intenso. Determinadas pessoas também sentem-se muito cansadas quando dormiram o suficiente, o que pode ser distúrbio do sono</a:t>
            </a:r>
          </a:p>
          <a:p>
            <a:pPr eaLnBrk="1" hangingPunct="1">
              <a:spcBef>
                <a:spcPct val="0"/>
              </a:spcBef>
            </a:pPr>
            <a:r>
              <a:rPr lang="pt-BR" b="1" dirty="0" smtClean="0"/>
              <a:t>A fadiga crônica</a:t>
            </a:r>
            <a:br>
              <a:rPr lang="pt-BR" b="1" dirty="0" smtClean="0"/>
            </a:br>
            <a:r>
              <a:rPr lang="pt-BR" dirty="0" smtClean="0"/>
              <a:t>Falamos em fadiga crônica quando esta durar mais de 6 meses e a pessoa com esses sintomas deve procurar um médico.</a:t>
            </a:r>
          </a:p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0816B-6F49-4414-84E8-2D1A0ED3460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022725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F46A5F7-F4F4-45C5-9E9C-D9ED7A22BAA4}" type="slidenum">
              <a:rPr lang="en-US" altLang="pt-BR" sz="1300"/>
              <a:pPr algn="r"/>
              <a:t>2</a:t>
            </a:fld>
            <a:endParaRPr lang="en-US" altLang="pt-BR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2725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F63DAD5-0E21-415E-ABD7-45BB887D798C}" type="slidenum">
              <a:rPr lang="en-US" altLang="pt-BR" sz="1300"/>
              <a:pPr algn="r"/>
              <a:t>3</a:t>
            </a:fld>
            <a:endParaRPr lang="en-US" altLang="pt-BR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2725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C1B3BA4-8266-4C96-ACC3-17D3E64DBFAF}" type="slidenum">
              <a:rPr lang="en-US" altLang="pt-BR" sz="1300"/>
              <a:pPr algn="r"/>
              <a:t>5</a:t>
            </a:fld>
            <a:endParaRPr lang="en-US" altLang="pt-BR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4022725" y="9723439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3CF5476-1AFC-463B-9CBD-5B578B696BB7}" type="slidenum">
              <a:rPr lang="en-US" sz="1300"/>
              <a:pPr algn="r"/>
              <a:t>12</a:t>
            </a:fld>
            <a:endParaRPr 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0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39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70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50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05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62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58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7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52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71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4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764E-3553-48AE-9117-64BF12172A32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FE522-C55D-4041-BD4A-F1B49C7346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7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07504" y="2514600"/>
            <a:ext cx="16002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CIÊNCIA</a:t>
            </a:r>
          </a:p>
        </p:txBody>
      </p:sp>
      <p:pic>
        <p:nvPicPr>
          <p:cNvPr id="205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276872"/>
            <a:ext cx="4176464" cy="3149342"/>
          </a:xfrm>
          <a:noFill/>
        </p:spPr>
      </p:pic>
      <p:sp>
        <p:nvSpPr>
          <p:cNvPr id="7" name="Elipse 6"/>
          <p:cNvSpPr/>
          <p:nvPr/>
        </p:nvSpPr>
        <p:spPr>
          <a:xfrm>
            <a:off x="7340312" y="2514600"/>
            <a:ext cx="17526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OPERAÇÕES AÉREAS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275856" y="5517232"/>
            <a:ext cx="2743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Paulo Rogério </a:t>
            </a:r>
            <a:r>
              <a:rPr lang="pt-BR" b="1" dirty="0">
                <a:solidFill>
                  <a:schemeClr val="bg1"/>
                </a:solidFill>
              </a:rPr>
              <a:t>Licati</a:t>
            </a:r>
          </a:p>
        </p:txBody>
      </p:sp>
      <p:sp>
        <p:nvSpPr>
          <p:cNvPr id="2054" name="Título 3"/>
          <p:cNvSpPr>
            <a:spLocks noGrp="1"/>
          </p:cNvSpPr>
          <p:nvPr>
            <p:ph type="title"/>
          </p:nvPr>
        </p:nvSpPr>
        <p:spPr>
          <a:xfrm>
            <a:off x="533400" y="1196752"/>
            <a:ext cx="8077200" cy="1008112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en-US" sz="2800" b="1" dirty="0" smtClean="0"/>
              <a:t> </a:t>
            </a:r>
            <a:r>
              <a:rPr lang="pt-BR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SISTEMA DE GERENCIAMENTO DE RISCO DE FADIGA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7596336" y="5661248"/>
            <a:ext cx="1296144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14/05/14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277"/>
            <a:ext cx="3971925" cy="87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43608" y="6021288"/>
            <a:ext cx="6984776" cy="792088"/>
            <a:chOff x="401299" y="4979938"/>
            <a:chExt cx="8289397" cy="1111618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99" y="4979938"/>
              <a:ext cx="1274637" cy="111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561" y="5232889"/>
              <a:ext cx="1825842" cy="646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46" y="5183862"/>
              <a:ext cx="1504950" cy="852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8448" y="5232889"/>
              <a:ext cx="1535805" cy="70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4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835150" y="152400"/>
            <a:ext cx="681355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 que a ICAO </a:t>
            </a:r>
            <a:r>
              <a:rPr lang="en-US" sz="3200" b="1" dirty="0" err="1" smtClean="0"/>
              <a:t>está</a:t>
            </a:r>
            <a:r>
              <a:rPr lang="en-US" sz="3200" b="1" dirty="0" smtClean="0"/>
              <a:t> pretendendo alcançar?</a:t>
            </a:r>
            <a:endParaRPr lang="pt-BR" sz="3200" b="1" dirty="0" smtClean="0"/>
          </a:p>
        </p:txBody>
      </p:sp>
      <p:sp>
        <p:nvSpPr>
          <p:cNvPr id="18435" name="Retângulo 1"/>
          <p:cNvSpPr>
            <a:spLocks noChangeArrowheads="1"/>
          </p:cNvSpPr>
          <p:nvPr/>
        </p:nvSpPr>
        <p:spPr bwMode="auto">
          <a:xfrm>
            <a:off x="609600" y="1371600"/>
            <a:ext cx="7848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Estabelecer normas e orientações para:</a:t>
            </a:r>
          </a:p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• Melhorar a capacidade de gerenciar os riscos de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fadiga;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• Aplicar conhecimentos científicos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ferramentas atuais, com o objetivo que a indústria siga as melhores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práticas;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• Consenso indústria e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governo;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• Identificar  métodos operacionalmente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viáveis;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• Assegurar a supervisão regulatória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apropriada;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• Melhorar a harmonização global na utilização do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FRMS.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2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effectLst/>
                <a:latin typeface="Arial" pitchFamily="34" charset="0"/>
                <a:cs typeface="Arial" pitchFamily="34" charset="0"/>
              </a:rPr>
              <a:t>O SGRF </a:t>
            </a:r>
            <a:r>
              <a:rPr lang="pt-PT" sz="2800" b="1" u="sng" dirty="0" smtClean="0">
                <a:effectLst/>
                <a:latin typeface="Arial" pitchFamily="34" charset="0"/>
                <a:cs typeface="Arial" pitchFamily="34" charset="0"/>
              </a:rPr>
              <a:t>não é</a:t>
            </a:r>
            <a:r>
              <a:rPr lang="pt-PT" sz="2800" b="1" dirty="0" smtClean="0">
                <a:effectLst/>
                <a:latin typeface="Arial" pitchFamily="34" charset="0"/>
                <a:cs typeface="Arial" pitchFamily="34" charset="0"/>
              </a:rPr>
              <a:t>: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112568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Um substituto para os limites de jornada e voo;</a:t>
            </a:r>
          </a:p>
          <a:p>
            <a:pPr algn="just"/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Auto-regulação e / ou desregulamentação;</a:t>
            </a:r>
          </a:p>
          <a:p>
            <a:pPr algn="just"/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Um programa de computador que analisa escalas para determinar os níveis de fadiga, ou</a:t>
            </a:r>
            <a:b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“A BALA MÁGICA" </a:t>
            </a: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para eliminar completamente a fadiga no trabalho.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" y="117970"/>
            <a:ext cx="1835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1907704" y="381000"/>
            <a:ext cx="6321896" cy="1000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cap="all" dirty="0" smtClean="0"/>
              <a:t>A TODO MOMENTO Surgem NOVOS DESAFIOS</a:t>
            </a:r>
            <a:br>
              <a:rPr lang="pt-BR" sz="3600" b="1" cap="all" dirty="0" smtClean="0"/>
            </a:br>
            <a:r>
              <a:rPr lang="pt-BR" sz="3600" b="1" cap="all" dirty="0" smtClean="0"/>
              <a:t>Muito obrigado!!!</a:t>
            </a:r>
            <a:endParaRPr lang="pt-BR" sz="3600" b="1" cap="all" dirty="0"/>
          </a:p>
        </p:txBody>
      </p:sp>
      <p:sp>
        <p:nvSpPr>
          <p:cNvPr id="6" name="Subtítulo 12"/>
          <p:cNvSpPr txBox="1">
            <a:spLocks/>
          </p:cNvSpPr>
          <p:nvPr/>
        </p:nvSpPr>
        <p:spPr>
          <a:xfrm>
            <a:off x="1295400" y="4835525"/>
            <a:ext cx="998538" cy="5000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/>
              <a:t>1906</a:t>
            </a:r>
            <a:endParaRPr lang="pt-BR" b="1" dirty="0"/>
          </a:p>
        </p:txBody>
      </p:sp>
      <p:pic>
        <p:nvPicPr>
          <p:cNvPr id="32772" name="Picture 3" descr="C:\Users\Paulo\Pictures\Foto B 737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5850"/>
            <a:ext cx="3888432" cy="29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12"/>
          <p:cNvSpPr txBox="1">
            <a:spLocks/>
          </p:cNvSpPr>
          <p:nvPr/>
        </p:nvSpPr>
        <p:spPr>
          <a:xfrm>
            <a:off x="6172200" y="4822825"/>
            <a:ext cx="1319213" cy="495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b="1" dirty="0" smtClean="0">
                <a:latin typeface="+mn-lt"/>
              </a:rPr>
              <a:t>2014</a:t>
            </a:r>
            <a:endParaRPr lang="pt-BR" sz="3200" b="1" dirty="0">
              <a:latin typeface="+mn-lt"/>
            </a:endParaRPr>
          </a:p>
        </p:txBody>
      </p:sp>
      <p:pic>
        <p:nvPicPr>
          <p:cNvPr id="32774" name="Imagem 6" descr="Santos Dumont e o 14Bis, seu avião mais fam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1162"/>
            <a:ext cx="3398912" cy="29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915816" y="4869160"/>
            <a:ext cx="2880320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</a:rPr>
              <a:t>Paulo Rogério </a:t>
            </a:r>
            <a:r>
              <a:rPr lang="pt-BR" sz="1400" b="1" dirty="0">
                <a:solidFill>
                  <a:schemeClr val="tx1"/>
                </a:solidFill>
              </a:rPr>
              <a:t>Licati</a:t>
            </a:r>
          </a:p>
          <a:p>
            <a:pPr algn="ctr">
              <a:defRPr/>
            </a:pPr>
            <a:r>
              <a:rPr lang="pt-BR" sz="1400" dirty="0" smtClean="0">
                <a:solidFill>
                  <a:schemeClr val="tx1"/>
                </a:solidFill>
              </a:rPr>
              <a:t>paulolicati@pilotos.org.br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</a:rPr>
              <a:t>11 </a:t>
            </a:r>
            <a:r>
              <a:rPr lang="pt-BR" sz="1400" dirty="0" smtClean="0">
                <a:solidFill>
                  <a:schemeClr val="tx1"/>
                </a:solidFill>
              </a:rPr>
              <a:t>98586-6690</a:t>
            </a:r>
            <a:endParaRPr lang="pt-BR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t-BR" sz="1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3608" y="5877272"/>
            <a:ext cx="6984776" cy="792088"/>
            <a:chOff x="401299" y="4979938"/>
            <a:chExt cx="8289397" cy="1111618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99" y="4979938"/>
              <a:ext cx="1274637" cy="111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561" y="5232889"/>
              <a:ext cx="1825842" cy="646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46" y="5183862"/>
              <a:ext cx="1504950" cy="852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8448" y="5232889"/>
              <a:ext cx="1535805" cy="70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6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691680" y="352425"/>
            <a:ext cx="699512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Arial Black" pitchFamily="34" charset="0"/>
              </a:rPr>
              <a:t>Charles A. Lindbergh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6" name="Espaço Reservado para Texto 4"/>
          <p:cNvSpPr txBox="1">
            <a:spLocks/>
          </p:cNvSpPr>
          <p:nvPr/>
        </p:nvSpPr>
        <p:spPr>
          <a:xfrm>
            <a:off x="457200" y="1214438"/>
            <a:ext cx="4040188" cy="96043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Primeiro vôo solitário transatlântico       (20/05/1927)</a:t>
            </a:r>
          </a:p>
        </p:txBody>
      </p:sp>
      <p:sp>
        <p:nvSpPr>
          <p:cNvPr id="7" name="Espaço Reservado para Texto 6"/>
          <p:cNvSpPr txBox="1">
            <a:spLocks/>
          </p:cNvSpPr>
          <p:nvPr/>
        </p:nvSpPr>
        <p:spPr>
          <a:xfrm>
            <a:off x="5072063" y="1143000"/>
            <a:ext cx="3614737" cy="1031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Partiu de Nassau para Paris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duração: 33 horas e 31 minutos</a:t>
            </a:r>
          </a:p>
        </p:txBody>
      </p:sp>
      <p:sp>
        <p:nvSpPr>
          <p:cNvPr id="8" name="Espaço Reservado para Conteúdo 7"/>
          <p:cNvSpPr txBox="1">
            <a:spLocks/>
          </p:cNvSpPr>
          <p:nvPr/>
        </p:nvSpPr>
        <p:spPr>
          <a:xfrm>
            <a:off x="4643438" y="2143125"/>
            <a:ext cx="4041775" cy="44688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"Minha mente estala on e off... Eu tento deixar uma pálpebra fechada de cada vez enquanto a outra eu sustento aberta com o meu desejo. Mas o esforço é inútil. O sono está vencendo. Todo o meu corpo reclama que nada, nada que se pode obter na vida, é tão desejado quanto o sono. Minha mente está perdendo a firmeza e o controle".(Charles A. Lindbergh) </a:t>
            </a:r>
            <a:r>
              <a:rPr lang="pt-BR" sz="2300" dirty="0">
                <a:latin typeface="+mn-lt"/>
              </a:rPr>
              <a:t/>
            </a:r>
            <a:br>
              <a:rPr lang="pt-BR" sz="2300" dirty="0">
                <a:latin typeface="+mn-lt"/>
              </a:rPr>
            </a:br>
            <a:endParaRPr lang="pt-BR" sz="2300" dirty="0">
              <a:latin typeface="+mn-lt"/>
            </a:endParaRPr>
          </a:p>
        </p:txBody>
      </p:sp>
      <p:pic>
        <p:nvPicPr>
          <p:cNvPr id="9222" name="Picture 2" descr="C:\Users\Paulo\Pictures\473px-LindberghStLou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169168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5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/>
              <a:t>Estudos da Nasa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1751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1354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932040" y="1676400"/>
            <a:ext cx="3888432" cy="427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1980 reportes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feitos por pilotos de forma anônima, apontavam que a fadiga estava relacionada com 21% dos incidentes e acidentes aéreos.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Nesse mesmo ano,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congresso americano solicitou a  NASA  estudos sobre os efeitos da fadiga nos Pilotos da Aviação Comercial. Esses estudos foram concluídos em 1992.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67" y="1613293"/>
            <a:ext cx="75608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" y="26049"/>
            <a:ext cx="1835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1866900" y="274638"/>
            <a:ext cx="6819900" cy="1143000"/>
          </a:xfrm>
        </p:spPr>
        <p:txBody>
          <a:bodyPr/>
          <a:lstStyle/>
          <a:p>
            <a:pPr eaLnBrk="1" hangingPunct="1"/>
            <a:r>
              <a:rPr lang="pt-BR" altLang="pt-BR" b="1" dirty="0" smtClean="0"/>
              <a:t>GUANTÁNAMO BAY - 1993</a:t>
            </a:r>
          </a:p>
        </p:txBody>
      </p:sp>
      <p:sp>
        <p:nvSpPr>
          <p:cNvPr id="6" name="Espaço Reservado para Conteúdo 7"/>
          <p:cNvSpPr txBox="1">
            <a:spLocks/>
          </p:cNvSpPr>
          <p:nvPr/>
        </p:nvSpPr>
        <p:spPr>
          <a:xfrm>
            <a:off x="251520" y="5486400"/>
            <a:ext cx="8496944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primeiro acidente na história da aviação em que fadiga foi citada como fator contribuinte.</a:t>
            </a:r>
          </a:p>
        </p:txBody>
      </p:sp>
    </p:spTree>
    <p:extLst>
      <p:ext uri="{BB962C8B-B14F-4D97-AF65-F5344CB8AC3E}">
        <p14:creationId xmlns:p14="http://schemas.microsoft.com/office/powerpoint/2010/main" val="40586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4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12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9718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547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162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66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2438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Espaço Reservado para Conteúdo 8" descr="Colgan 3407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82900"/>
            <a:ext cx="3352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5638800" y="5486400"/>
            <a:ext cx="33528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Aproximadamente  1.000 </a:t>
            </a:r>
            <a:r>
              <a:rPr lang="pt-BR" dirty="0"/>
              <a:t>pessoas morreram em acidentes aéreos, onde a fadiga humana foi fator contribuinte.</a:t>
            </a:r>
          </a:p>
        </p:txBody>
      </p:sp>
      <p:pic>
        <p:nvPicPr>
          <p:cNvPr id="8206" name="Picture 18" descr="Smoke billows into the valley after the Air India plane crashed into a gorge killing all but a few of the 169 passengers on 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3613"/>
            <a:ext cx="31242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835150" y="228600"/>
            <a:ext cx="6851650" cy="1143000"/>
          </a:xfrm>
        </p:spPr>
        <p:txBody>
          <a:bodyPr>
            <a:normAutofit fontScale="90000"/>
          </a:bodyPr>
          <a:lstStyle/>
          <a:p>
            <a:r>
              <a:rPr lang="en-US" altLang="pt-BR" sz="3200" dirty="0" smtClean="0"/>
              <a:t/>
            </a:r>
            <a:br>
              <a:rPr lang="en-US" altLang="pt-BR" sz="3200" dirty="0" smtClean="0"/>
            </a:br>
            <a:r>
              <a:rPr lang="en-US" altLang="pt-BR" sz="3200" b="1" dirty="0" smtClean="0"/>
              <a:t>COMO A ICAO DESENVOLVEU AS RECOMENDAÇÕES PARA O FRMS?</a:t>
            </a:r>
            <a:r>
              <a:rPr lang="en-US" altLang="pt-BR" b="1" dirty="0" smtClean="0"/>
              <a:t/>
            </a:r>
            <a:br>
              <a:rPr lang="en-US" altLang="pt-BR" b="1" dirty="0" smtClean="0"/>
            </a:br>
            <a:endParaRPr lang="pt-BR" altLang="pt-BR" b="1" dirty="0" smtClean="0"/>
          </a:p>
        </p:txBody>
      </p:sp>
      <p:sp>
        <p:nvSpPr>
          <p:cNvPr id="16387" name="Retângulo 1"/>
          <p:cNvSpPr>
            <a:spLocks noChangeArrowheads="1"/>
          </p:cNvSpPr>
          <p:nvPr/>
        </p:nvSpPr>
        <p:spPr bwMode="auto">
          <a:xfrm>
            <a:off x="609600" y="1905000"/>
            <a:ext cx="7924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BR" sz="2800" dirty="0"/>
              <a:t/>
            </a:r>
            <a:br>
              <a:rPr lang="pt-PT" altLang="pt-BR" sz="2800" dirty="0"/>
            </a:br>
            <a:r>
              <a:rPr lang="pt-PT" altLang="pt-BR" sz="2800" dirty="0"/>
              <a:t>Subgrupo /  Limite de tempo de voo  (2003-06</a:t>
            </a:r>
            <a:r>
              <a:rPr lang="pt-PT" altLang="pt-BR" sz="2800" dirty="0" smtClean="0"/>
              <a:t>);</a:t>
            </a:r>
            <a:endParaRPr lang="pt-PT" altLang="pt-BR" sz="2800" dirty="0"/>
          </a:p>
          <a:p>
            <a:pPr eaLnBrk="1" hangingPunct="1"/>
            <a:r>
              <a:rPr lang="pt-PT" altLang="pt-BR" sz="2800" dirty="0"/>
              <a:t/>
            </a:r>
            <a:br>
              <a:rPr lang="pt-PT" altLang="pt-BR" sz="2800" dirty="0"/>
            </a:br>
            <a:r>
              <a:rPr lang="pt-PT" altLang="pt-BR" sz="2800" dirty="0"/>
              <a:t>Subgrupo / FRMS (2006-08</a:t>
            </a:r>
            <a:r>
              <a:rPr lang="pt-PT" altLang="pt-BR" sz="2800" dirty="0" smtClean="0"/>
              <a:t>);</a:t>
            </a:r>
            <a:endParaRPr lang="pt-PT" altLang="pt-BR" sz="2800" dirty="0"/>
          </a:p>
          <a:p>
            <a:pPr eaLnBrk="1" hangingPunct="1"/>
            <a:r>
              <a:rPr lang="pt-PT" altLang="pt-BR" sz="2800" dirty="0"/>
              <a:t/>
            </a:r>
            <a:br>
              <a:rPr lang="pt-PT" altLang="pt-BR" sz="2800" dirty="0"/>
            </a:br>
            <a:r>
              <a:rPr lang="pt-PT" altLang="pt-BR" sz="2800" dirty="0"/>
              <a:t>Subgrupo / FRMS propõe a introdução do FRMS no anexo 6 através de um documento  (2008</a:t>
            </a:r>
            <a:r>
              <a:rPr lang="pt-PT" altLang="pt-BR" sz="2800" dirty="0" smtClean="0"/>
              <a:t>);</a:t>
            </a:r>
            <a:r>
              <a:rPr lang="pt-PT" altLang="pt-BR" sz="2800" dirty="0"/>
              <a:t/>
            </a:r>
            <a:br>
              <a:rPr lang="pt-PT" altLang="pt-BR" sz="2800" dirty="0"/>
            </a:br>
            <a:r>
              <a:rPr lang="pt-PT" altLang="pt-BR" sz="2800" dirty="0"/>
              <a:t/>
            </a:r>
            <a:br>
              <a:rPr lang="pt-PT" altLang="pt-BR" sz="2800" dirty="0"/>
            </a:br>
            <a:r>
              <a:rPr lang="pt-PT" altLang="pt-BR" sz="2800" dirty="0"/>
              <a:t>• FRMS / </a:t>
            </a:r>
            <a:r>
              <a:rPr lang="pt-PT" altLang="pt-BR" sz="2800" dirty="0" smtClean="0"/>
              <a:t>Força-tarefa (2009-11).</a:t>
            </a:r>
            <a:endParaRPr lang="pt-BR" alt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7200800" cy="1152129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effectLst/>
                <a:latin typeface="Arial" pitchFamily="34" charset="0"/>
                <a:cs typeface="Arial" pitchFamily="34" charset="0"/>
              </a:rPr>
              <a:t>O que é o Sistema de Gerenciamento de Risco de Fadiga ?</a:t>
            </a:r>
            <a:br>
              <a:rPr lang="pt-PT" sz="2800" b="1" dirty="0" smtClean="0">
                <a:effectLst/>
                <a:latin typeface="Arial" pitchFamily="34" charset="0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136904" cy="4248472"/>
          </a:xfrm>
        </p:spPr>
        <p:txBody>
          <a:bodyPr>
            <a:normAutofit/>
          </a:bodyPr>
          <a:lstStyle/>
          <a:p>
            <a:pPr algn="just"/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É um meio de monitoramento por dados e gerenciamento contínuo dos riscos de segurança relacionados à fadiga, com base em conhecimentos e principios  científicos, bem como a experiência operacional, que visa assegurar </a:t>
            </a:r>
            <a:r>
              <a:rPr lang="pt-P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PT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 pessoal pertinente  a realização de suas tarefas em níveis adequados de alerta.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4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31800" y="25400"/>
            <a:ext cx="8229600" cy="944563"/>
          </a:xfrm>
        </p:spPr>
        <p:txBody>
          <a:bodyPr/>
          <a:lstStyle/>
          <a:p>
            <a:r>
              <a:rPr lang="pt-BR" b="1" dirty="0" smtClean="0"/>
              <a:t>Justificativa - ICAO</a:t>
            </a:r>
          </a:p>
        </p:txBody>
      </p:sp>
      <p:sp>
        <p:nvSpPr>
          <p:cNvPr id="15363" name="Retângulo 2"/>
          <p:cNvSpPr>
            <a:spLocks noChangeArrowheads="1"/>
          </p:cNvSpPr>
          <p:nvPr/>
        </p:nvSpPr>
        <p:spPr bwMode="auto">
          <a:xfrm>
            <a:off x="133350" y="3505200"/>
            <a:ext cx="87249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000" dirty="0"/>
              <a:t>•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 limitações prescritas fornecem apenas "uma fatia do queijo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• O FRMS é mais uma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barreira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variáveis ​​ de alerta não são abordadas na regulamentação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Reflete-se único, devido aos diferentes tipos de  operações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Gerenciar riscos de fadiga relevantes para as circunstâncias específicas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• Permite uma maior flexibilidade operacional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76300"/>
            <a:ext cx="487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2120900" y="1816100"/>
            <a:ext cx="1041400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FRMS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307</Words>
  <Application>Microsoft Office PowerPoint</Application>
  <PresentationFormat>Apresentação na tela (4:3)</PresentationFormat>
  <Paragraphs>59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    SISTEMA DE GERENCIAMENTO DE RISCO DE FADIGA  </vt:lpstr>
      <vt:lpstr>Charles A. Lindbergh</vt:lpstr>
      <vt:lpstr>Estudos da Nasa</vt:lpstr>
      <vt:lpstr>GUANTÁNAMO BAY - 1993</vt:lpstr>
      <vt:lpstr>Apresentação do PowerPoint</vt:lpstr>
      <vt:lpstr> COMO A ICAO DESENVOLVEU AS RECOMENDAÇÕES PARA O FRMS? </vt:lpstr>
      <vt:lpstr>Apresentação do PowerPoint</vt:lpstr>
      <vt:lpstr>O que é o Sistema de Gerenciamento de Risco de Fadiga ? </vt:lpstr>
      <vt:lpstr>Justificativa - ICAO</vt:lpstr>
      <vt:lpstr>O que a ICAO está pretendendo alcançar?</vt:lpstr>
      <vt:lpstr>O SGRF não é: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O que é Sistema de Gerenciamento de Risco de Fadiga ?</dc:title>
  <dc:creator>Paulo Rogerio Licati</dc:creator>
  <cp:lastModifiedBy>Graziela Pontes Veloso</cp:lastModifiedBy>
  <cp:revision>83</cp:revision>
  <cp:lastPrinted>2014-05-14T02:03:41Z</cp:lastPrinted>
  <dcterms:created xsi:type="dcterms:W3CDTF">2013-08-26T21:14:50Z</dcterms:created>
  <dcterms:modified xsi:type="dcterms:W3CDTF">2014-05-14T13:52:22Z</dcterms:modified>
</cp:coreProperties>
</file>