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56" r:id="rId4"/>
    <p:sldId id="258" r:id="rId5"/>
    <p:sldId id="289" r:id="rId6"/>
    <p:sldId id="290" r:id="rId7"/>
    <p:sldId id="291" r:id="rId8"/>
    <p:sldId id="301" r:id="rId9"/>
    <p:sldId id="302" r:id="rId10"/>
    <p:sldId id="27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AA1C"/>
    <a:srgbClr val="7F7F7F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30" autoAdjust="0"/>
    <p:restoredTop sz="94601" autoAdjust="0"/>
  </p:normalViewPr>
  <p:slideViewPr>
    <p:cSldViewPr>
      <p:cViewPr varScale="1">
        <p:scale>
          <a:sx n="52" d="100"/>
          <a:sy n="52" d="100"/>
        </p:scale>
        <p:origin x="-2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ebeliano:Dropbox%20(Pessoal):!Em%20Progresso:Dados%20sobre%20pax%20intl%20no%20Brasi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ebeliano:Dropbox%20(Pessoal):!Em%20Progresso:Dados%20sobre%20pax%20intl%20no%20Brasi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ASK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 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Plan1!$B$2:$B$5</c:f>
              <c:numCache>
                <c:formatCode>_(* #,##0_);_(* \(#,##0\);_(* "-"??_);_(@_)</c:formatCode>
                <c:ptCount val="4"/>
                <c:pt idx="0">
                  <c:v>5393241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RPK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 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Plan1!$C$2:$C$5</c:f>
              <c:numCache>
                <c:formatCode>_(* #,##0_);_(* \(#,##0\);_(* "-"??_);_(@_)</c:formatCode>
                <c:ptCount val="4"/>
                <c:pt idx="0">
                  <c:v>3867911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Pax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 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Plan1!$D$2:$D$5</c:f>
              <c:numCache>
                <c:formatCode>_(* #,##0_);_(* \(#,##0\);_(* "-"??_);_(@_)</c:formatCode>
                <c:ptCount val="4"/>
                <c:pt idx="0">
                  <c:v>3006273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551616"/>
        <c:axId val="153553152"/>
      </c:barChart>
      <c:catAx>
        <c:axId val="153551616"/>
        <c:scaling>
          <c:orientation val="minMax"/>
        </c:scaling>
        <c:delete val="0"/>
        <c:axPos val="b"/>
        <c:majorTickMark val="out"/>
        <c:minorTickMark val="none"/>
        <c:tickLblPos val="nextTo"/>
        <c:crossAx val="153553152"/>
        <c:crosses val="autoZero"/>
        <c:auto val="1"/>
        <c:lblAlgn val="ctr"/>
        <c:lblOffset val="100"/>
        <c:noMultiLvlLbl val="0"/>
      </c:catAx>
      <c:valAx>
        <c:axId val="153553152"/>
        <c:scaling>
          <c:orientation val="minMax"/>
          <c:max val="14000000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535516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ASK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Plan1!$B$2:$B$5</c:f>
              <c:numCache>
                <c:formatCode>_(* #,##0_);_(* \(#,##0\);_(* "-"??_);_(@_)</c:formatCode>
                <c:ptCount val="4"/>
                <c:pt idx="0">
                  <c:v>5393241</c:v>
                </c:pt>
                <c:pt idx="1">
                  <c:v>8741208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RPK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Plan1!$C$2:$C$5</c:f>
              <c:numCache>
                <c:formatCode>_(* #,##0_);_(* \(#,##0\);_(* "-"??_);_(@_)</c:formatCode>
                <c:ptCount val="4"/>
                <c:pt idx="0">
                  <c:v>3867911</c:v>
                </c:pt>
                <c:pt idx="1">
                  <c:v>4812097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Pax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 </c:v>
                </c:pt>
                <c:pt idx="3">
                  <c:v> </c:v>
                </c:pt>
              </c:strCache>
            </c:strRef>
          </c:cat>
          <c:val>
            <c:numRef>
              <c:f>Plan1!$D$2:$D$5</c:f>
              <c:numCache>
                <c:formatCode>_(* #,##0_);_(* \(#,##0\);_(* "-"??_);_(@_)</c:formatCode>
                <c:ptCount val="4"/>
                <c:pt idx="0">
                  <c:v>3006273</c:v>
                </c:pt>
                <c:pt idx="1">
                  <c:v>4943106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157248"/>
        <c:axId val="113158784"/>
      </c:barChart>
      <c:catAx>
        <c:axId val="113157248"/>
        <c:scaling>
          <c:orientation val="minMax"/>
        </c:scaling>
        <c:delete val="0"/>
        <c:axPos val="b"/>
        <c:majorTickMark val="out"/>
        <c:minorTickMark val="none"/>
        <c:tickLblPos val="nextTo"/>
        <c:crossAx val="113158784"/>
        <c:crosses val="autoZero"/>
        <c:auto val="1"/>
        <c:lblAlgn val="ctr"/>
        <c:lblOffset val="100"/>
        <c:noMultiLvlLbl val="0"/>
      </c:catAx>
      <c:valAx>
        <c:axId val="113158784"/>
        <c:scaling>
          <c:orientation val="minMax"/>
          <c:max val="14000000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131572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ASK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 </c:v>
                </c:pt>
              </c:strCache>
            </c:strRef>
          </c:cat>
          <c:val>
            <c:numRef>
              <c:f>Plan1!$B$2:$B$5</c:f>
              <c:numCache>
                <c:formatCode>_(* #,##0_);_(* \(#,##0\);_(* "-"??_);_(@_)</c:formatCode>
                <c:ptCount val="4"/>
                <c:pt idx="0">
                  <c:v>5393241</c:v>
                </c:pt>
                <c:pt idx="1">
                  <c:v>8741208</c:v>
                </c:pt>
                <c:pt idx="2">
                  <c:v>12740665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RPK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 </c:v>
                </c:pt>
              </c:strCache>
            </c:strRef>
          </c:cat>
          <c:val>
            <c:numRef>
              <c:f>Plan1!$C$2:$C$5</c:f>
              <c:numCache>
                <c:formatCode>_(* #,##0_);_(* \(#,##0\);_(* "-"??_);_(@_)</c:formatCode>
                <c:ptCount val="4"/>
                <c:pt idx="0">
                  <c:v>3867911</c:v>
                </c:pt>
                <c:pt idx="1">
                  <c:v>4812097</c:v>
                </c:pt>
                <c:pt idx="2">
                  <c:v>9191021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Pax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 </c:v>
                </c:pt>
              </c:strCache>
            </c:strRef>
          </c:cat>
          <c:val>
            <c:numRef>
              <c:f>Plan1!$D$2:$D$5</c:f>
              <c:numCache>
                <c:formatCode>_(* #,##0_);_(* \(#,##0\);_(* "-"??_);_(@_)</c:formatCode>
                <c:ptCount val="4"/>
                <c:pt idx="0">
                  <c:v>3006273</c:v>
                </c:pt>
                <c:pt idx="1">
                  <c:v>4943106</c:v>
                </c:pt>
                <c:pt idx="2">
                  <c:v>8678692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49824"/>
        <c:axId val="16351616"/>
      </c:barChart>
      <c:catAx>
        <c:axId val="16349824"/>
        <c:scaling>
          <c:orientation val="minMax"/>
        </c:scaling>
        <c:delete val="0"/>
        <c:axPos val="b"/>
        <c:majorTickMark val="out"/>
        <c:minorTickMark val="none"/>
        <c:tickLblPos val="nextTo"/>
        <c:crossAx val="16351616"/>
        <c:crosses val="autoZero"/>
        <c:auto val="1"/>
        <c:lblAlgn val="ctr"/>
        <c:lblOffset val="100"/>
        <c:noMultiLvlLbl val="0"/>
      </c:catAx>
      <c:valAx>
        <c:axId val="16351616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63498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ASK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Hoje</c:v>
                </c:pt>
              </c:strCache>
            </c:strRef>
          </c:cat>
          <c:val>
            <c:numRef>
              <c:f>Plan1!$B$2:$B$5</c:f>
              <c:numCache>
                <c:formatCode>_(* #,##0_);_(* \(#,##0\);_(* "-"??_);_(@_)</c:formatCode>
                <c:ptCount val="4"/>
                <c:pt idx="0">
                  <c:v>5393241</c:v>
                </c:pt>
                <c:pt idx="1">
                  <c:v>8741208</c:v>
                </c:pt>
                <c:pt idx="2">
                  <c:v>12740665</c:v>
                </c:pt>
                <c:pt idx="3">
                  <c:v>10380002.648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RPK (000)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Hoje</c:v>
                </c:pt>
              </c:strCache>
            </c:strRef>
          </c:cat>
          <c:val>
            <c:numRef>
              <c:f>Plan1!$C$2:$C$5</c:f>
              <c:numCache>
                <c:formatCode>_(* #,##0_);_(* \(#,##0\);_(* "-"??_);_(@_)</c:formatCode>
                <c:ptCount val="4"/>
                <c:pt idx="0">
                  <c:v>3867911</c:v>
                </c:pt>
                <c:pt idx="1">
                  <c:v>4812097</c:v>
                </c:pt>
                <c:pt idx="2">
                  <c:v>9191021</c:v>
                </c:pt>
                <c:pt idx="3">
                  <c:v>8244851.733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Pax</c:v>
                </c:pt>
              </c:strCache>
            </c:strRef>
          </c:tx>
          <c:invertIfNegative val="0"/>
          <c:cat>
            <c:strRef>
              <c:f>Plan1!$A$2:$A$5</c:f>
              <c:strCache>
                <c:ptCount val="4"/>
                <c:pt idx="0">
                  <c:v>TB '86</c:v>
                </c:pt>
                <c:pt idx="1">
                  <c:v>VP '91</c:v>
                </c:pt>
                <c:pt idx="2">
                  <c:v>RG '05</c:v>
                </c:pt>
                <c:pt idx="3">
                  <c:v>Hoje</c:v>
                </c:pt>
              </c:strCache>
            </c:strRef>
          </c:cat>
          <c:val>
            <c:numRef>
              <c:f>Plan1!$D$2:$D$5</c:f>
              <c:numCache>
                <c:formatCode>_(* #,##0_);_(* \(#,##0\);_(* "-"??_);_(@_)</c:formatCode>
                <c:ptCount val="4"/>
                <c:pt idx="0">
                  <c:v>3006273</c:v>
                </c:pt>
                <c:pt idx="1">
                  <c:v>4943106</c:v>
                </c:pt>
                <c:pt idx="2">
                  <c:v>8678692</c:v>
                </c:pt>
                <c:pt idx="3">
                  <c:v>6579641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649792"/>
        <c:axId val="99651584"/>
      </c:barChart>
      <c:catAx>
        <c:axId val="99649792"/>
        <c:scaling>
          <c:orientation val="minMax"/>
        </c:scaling>
        <c:delete val="0"/>
        <c:axPos val="b"/>
        <c:majorTickMark val="out"/>
        <c:minorTickMark val="none"/>
        <c:tickLblPos val="nextTo"/>
        <c:crossAx val="99651584"/>
        <c:crosses val="autoZero"/>
        <c:auto val="1"/>
        <c:lblAlgn val="ctr"/>
        <c:lblOffset val="100"/>
        <c:noMultiLvlLbl val="0"/>
      </c:catAx>
      <c:valAx>
        <c:axId val="99651584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996497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v>Brasileiras</c:v>
          </c:tx>
          <c:spPr>
            <a:solidFill>
              <a:srgbClr val="FFFF00"/>
            </a:solidFill>
          </c:spPr>
          <c:invertIfNegative val="0"/>
          <c:cat>
            <c:strRef>
              <c:f>Plan1!$C$6:$C$26</c:f>
              <c:strCach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2012</c:v>
                </c:pt>
              </c:strCache>
            </c:strRef>
          </c:cat>
          <c:val>
            <c:numRef>
              <c:f>Plan1!$D$6:$D$26</c:f>
              <c:numCache>
                <c:formatCode>_(* #,##0_);_(* \(#,##0\);_(* "-"??_);_(@_)</c:formatCode>
                <c:ptCount val="21"/>
                <c:pt idx="0">
                  <c:v>2822058</c:v>
                </c:pt>
                <c:pt idx="1">
                  <c:v>3134671</c:v>
                </c:pt>
                <c:pt idx="2">
                  <c:v>3347370</c:v>
                </c:pt>
                <c:pt idx="3">
                  <c:v>3675791</c:v>
                </c:pt>
                <c:pt idx="4">
                  <c:v>4230358</c:v>
                </c:pt>
                <c:pt idx="5">
                  <c:v>4142043</c:v>
                </c:pt>
                <c:pt idx="6">
                  <c:v>3538987</c:v>
                </c:pt>
                <c:pt idx="7">
                  <c:v>3751867</c:v>
                </c:pt>
                <c:pt idx="8">
                  <c:v>3668793</c:v>
                </c:pt>
                <c:pt idx="9">
                  <c:v>3138589</c:v>
                </c:pt>
                <c:pt idx="10">
                  <c:v>3455223</c:v>
                </c:pt>
                <c:pt idx="11">
                  <c:v>3821278</c:v>
                </c:pt>
                <c:pt idx="12">
                  <c:v>4291102</c:v>
                </c:pt>
                <c:pt idx="13">
                  <c:v>3554461</c:v>
                </c:pt>
                <c:pt idx="14">
                  <c:v>3755338</c:v>
                </c:pt>
                <c:pt idx="15">
                  <c:v>4787549</c:v>
                </c:pt>
                <c:pt idx="16">
                  <c:v>4444954</c:v>
                </c:pt>
                <c:pt idx="17">
                  <c:v>5334163</c:v>
                </c:pt>
                <c:pt idx="18">
                  <c:v>5756518</c:v>
                </c:pt>
                <c:pt idx="19">
                  <c:v>5774451</c:v>
                </c:pt>
                <c:pt idx="20">
                  <c:v>5774451</c:v>
                </c:pt>
              </c:numCache>
            </c:numRef>
          </c:val>
        </c:ser>
        <c:ser>
          <c:idx val="1"/>
          <c:order val="1"/>
          <c:tx>
            <c:v>Estrangeiras</c:v>
          </c:tx>
          <c:invertIfNegative val="0"/>
          <c:cat>
            <c:strRef>
              <c:f>Plan1!$C$6:$C$26</c:f>
              <c:strCach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2012</c:v>
                </c:pt>
              </c:strCache>
            </c:strRef>
          </c:cat>
          <c:val>
            <c:numRef>
              <c:f>Plan1!$E$6:$E$26</c:f>
              <c:numCache>
                <c:formatCode>_(* #,##0_);_(* \(#,##0\);_(* "-"??_);_(@_)</c:formatCode>
                <c:ptCount val="21"/>
                <c:pt idx="0">
                  <c:v>2223873</c:v>
                </c:pt>
                <c:pt idx="1">
                  <c:v>2510710</c:v>
                </c:pt>
                <c:pt idx="2">
                  <c:v>2887897</c:v>
                </c:pt>
                <c:pt idx="3">
                  <c:v>3344701</c:v>
                </c:pt>
                <c:pt idx="4">
                  <c:v>3348803</c:v>
                </c:pt>
                <c:pt idx="5">
                  <c:v>3745225</c:v>
                </c:pt>
                <c:pt idx="6">
                  <c:v>3947647</c:v>
                </c:pt>
                <c:pt idx="7">
                  <c:v>4335648</c:v>
                </c:pt>
                <c:pt idx="8">
                  <c:v>3923249</c:v>
                </c:pt>
                <c:pt idx="9">
                  <c:v>3888989</c:v>
                </c:pt>
                <c:pt idx="10">
                  <c:v>4638715</c:v>
                </c:pt>
                <c:pt idx="11">
                  <c:v>5317262</c:v>
                </c:pt>
                <c:pt idx="12">
                  <c:v>6118301</c:v>
                </c:pt>
                <c:pt idx="13">
                  <c:v>7293823</c:v>
                </c:pt>
                <c:pt idx="14">
                  <c:v>8562697</c:v>
                </c:pt>
                <c:pt idx="15">
                  <c:v>8811543</c:v>
                </c:pt>
                <c:pt idx="16">
                  <c:v>8346383</c:v>
                </c:pt>
                <c:pt idx="17">
                  <c:v>10101051</c:v>
                </c:pt>
                <c:pt idx="18">
                  <c:v>12112122</c:v>
                </c:pt>
                <c:pt idx="19">
                  <c:v>12736544</c:v>
                </c:pt>
                <c:pt idx="20">
                  <c:v>12736544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2475904"/>
        <c:axId val="153509888"/>
        <c:axId val="0"/>
      </c:bar3DChart>
      <c:catAx>
        <c:axId val="152475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53509888"/>
        <c:crosses val="autoZero"/>
        <c:auto val="1"/>
        <c:lblAlgn val="ctr"/>
        <c:lblOffset val="100"/>
        <c:noMultiLvlLbl val="0"/>
      </c:catAx>
      <c:valAx>
        <c:axId val="153509888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1524759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v>Brasileiras</c:v>
          </c:tx>
          <c:spPr>
            <a:solidFill>
              <a:srgbClr val="FFFF00"/>
            </a:solidFill>
          </c:spPr>
          <c:invertIfNegative val="0"/>
          <c:cat>
            <c:strRef>
              <c:f>Plan1!$C$6:$C$26</c:f>
              <c:strCach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2012</c:v>
                </c:pt>
              </c:strCache>
            </c:strRef>
          </c:cat>
          <c:val>
            <c:numRef>
              <c:f>Plan1!$D$6:$D$26</c:f>
              <c:numCache>
                <c:formatCode>_(* #,##0_);_(* \(#,##0\);_(* "-"??_);_(@_)</c:formatCode>
                <c:ptCount val="21"/>
                <c:pt idx="0">
                  <c:v>2822058</c:v>
                </c:pt>
                <c:pt idx="1">
                  <c:v>3134671</c:v>
                </c:pt>
                <c:pt idx="2">
                  <c:v>3347370</c:v>
                </c:pt>
                <c:pt idx="3">
                  <c:v>3675791</c:v>
                </c:pt>
                <c:pt idx="4">
                  <c:v>4230358</c:v>
                </c:pt>
                <c:pt idx="5">
                  <c:v>4142043</c:v>
                </c:pt>
                <c:pt idx="6">
                  <c:v>3538987</c:v>
                </c:pt>
                <c:pt idx="7">
                  <c:v>3751867</c:v>
                </c:pt>
                <c:pt idx="8">
                  <c:v>3668793</c:v>
                </c:pt>
                <c:pt idx="9">
                  <c:v>3138589</c:v>
                </c:pt>
                <c:pt idx="10">
                  <c:v>3455223</c:v>
                </c:pt>
                <c:pt idx="11">
                  <c:v>3821278</c:v>
                </c:pt>
                <c:pt idx="12">
                  <c:v>4291102</c:v>
                </c:pt>
                <c:pt idx="13">
                  <c:v>3554461</c:v>
                </c:pt>
                <c:pt idx="14">
                  <c:v>3755338</c:v>
                </c:pt>
                <c:pt idx="15">
                  <c:v>4787549</c:v>
                </c:pt>
                <c:pt idx="16">
                  <c:v>4444954</c:v>
                </c:pt>
                <c:pt idx="17">
                  <c:v>5334163</c:v>
                </c:pt>
                <c:pt idx="18">
                  <c:v>5756518</c:v>
                </c:pt>
                <c:pt idx="19">
                  <c:v>5774451</c:v>
                </c:pt>
                <c:pt idx="20">
                  <c:v>5774451</c:v>
                </c:pt>
              </c:numCache>
            </c:numRef>
          </c:val>
        </c:ser>
        <c:ser>
          <c:idx val="1"/>
          <c:order val="1"/>
          <c:tx>
            <c:v>Estrangeiras</c:v>
          </c:tx>
          <c:invertIfNegative val="0"/>
          <c:cat>
            <c:strRef>
              <c:f>Plan1!$C$6:$C$26</c:f>
              <c:strCach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2012</c:v>
                </c:pt>
              </c:strCache>
            </c:strRef>
          </c:cat>
          <c:val>
            <c:numRef>
              <c:f>Plan1!$E$6:$E$26</c:f>
              <c:numCache>
                <c:formatCode>_(* #,##0_);_(* \(#,##0\);_(* "-"??_);_(@_)</c:formatCode>
                <c:ptCount val="21"/>
                <c:pt idx="0">
                  <c:v>2223873</c:v>
                </c:pt>
                <c:pt idx="1">
                  <c:v>2510710</c:v>
                </c:pt>
                <c:pt idx="2">
                  <c:v>2887897</c:v>
                </c:pt>
                <c:pt idx="3">
                  <c:v>3344701</c:v>
                </c:pt>
                <c:pt idx="4">
                  <c:v>3348803</c:v>
                </c:pt>
                <c:pt idx="5">
                  <c:v>3745225</c:v>
                </c:pt>
                <c:pt idx="6">
                  <c:v>3947647</c:v>
                </c:pt>
                <c:pt idx="7">
                  <c:v>4335648</c:v>
                </c:pt>
                <c:pt idx="8">
                  <c:v>3923249</c:v>
                </c:pt>
                <c:pt idx="9">
                  <c:v>3888989</c:v>
                </c:pt>
                <c:pt idx="10">
                  <c:v>4638715</c:v>
                </c:pt>
                <c:pt idx="11">
                  <c:v>5317262</c:v>
                </c:pt>
                <c:pt idx="12">
                  <c:v>6118301</c:v>
                </c:pt>
                <c:pt idx="13">
                  <c:v>7293823</c:v>
                </c:pt>
                <c:pt idx="14">
                  <c:v>8562697</c:v>
                </c:pt>
                <c:pt idx="15">
                  <c:v>8811543</c:v>
                </c:pt>
                <c:pt idx="16">
                  <c:v>8346383</c:v>
                </c:pt>
                <c:pt idx="17">
                  <c:v>10101051</c:v>
                </c:pt>
                <c:pt idx="18">
                  <c:v>12112122</c:v>
                </c:pt>
                <c:pt idx="19">
                  <c:v>12736544</c:v>
                </c:pt>
                <c:pt idx="20">
                  <c:v>12736544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3819392"/>
        <c:axId val="153825280"/>
        <c:axId val="0"/>
      </c:bar3DChart>
      <c:catAx>
        <c:axId val="153819392"/>
        <c:scaling>
          <c:orientation val="minMax"/>
        </c:scaling>
        <c:delete val="0"/>
        <c:axPos val="b"/>
        <c:majorTickMark val="out"/>
        <c:minorTickMark val="none"/>
        <c:tickLblPos val="nextTo"/>
        <c:crossAx val="153825280"/>
        <c:crosses val="autoZero"/>
        <c:auto val="1"/>
        <c:lblAlgn val="ctr"/>
        <c:lblOffset val="100"/>
        <c:noMultiLvlLbl val="0"/>
      </c:catAx>
      <c:valAx>
        <c:axId val="1538252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38193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11F746-C2B2-4F24-B387-C65A3B67DF22}" type="datetimeFigureOut">
              <a:rPr lang="en-GB"/>
              <a:pPr>
                <a:defRPr/>
              </a:pPr>
              <a:t>14/05/2014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516FD8-F716-484F-AF31-127B46DCD6B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3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Espaço Reservado para Texto 4"/>
          <p:cNvSpPr>
            <a:spLocks noGrp="1"/>
          </p:cNvSpPr>
          <p:nvPr>
            <p:ph type="body" sz="quarter" idx="10"/>
          </p:nvPr>
        </p:nvSpPr>
        <p:spPr>
          <a:xfrm>
            <a:off x="2700338" y="2636838"/>
            <a:ext cx="6264275" cy="1152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51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8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112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68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94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03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101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4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05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Espaço Reservado para Texto 5"/>
          <p:cNvSpPr>
            <a:spLocks noGrp="1"/>
          </p:cNvSpPr>
          <p:nvPr>
            <p:ph type="body" sz="quarter" idx="11"/>
          </p:nvPr>
        </p:nvSpPr>
        <p:spPr>
          <a:xfrm>
            <a:off x="107950" y="404813"/>
            <a:ext cx="7704138" cy="503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pt-BR" dirty="0" smtClean="0"/>
              <a:t>Clique para editar o texto mestre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2"/>
          </p:nvPr>
        </p:nvSpPr>
        <p:spPr>
          <a:xfrm>
            <a:off x="107950" y="981075"/>
            <a:ext cx="8856663" cy="5543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061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2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40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575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22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840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751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542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7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23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ço Reservado para Texto 3"/>
          <p:cNvSpPr>
            <a:spLocks noGrp="1"/>
          </p:cNvSpPr>
          <p:nvPr>
            <p:ph type="body" sz="quarter" idx="10"/>
          </p:nvPr>
        </p:nvSpPr>
        <p:spPr>
          <a:xfrm>
            <a:off x="1692275" y="2636912"/>
            <a:ext cx="6048375" cy="1657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t-BR" dirty="0" smtClean="0"/>
              <a:t>Clique para editar o texto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85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7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Espaço Reservado para Conteúdo 3"/>
          <p:cNvSpPr>
            <a:spLocks noGrp="1"/>
          </p:cNvSpPr>
          <p:nvPr>
            <p:ph sz="quarter" idx="10"/>
          </p:nvPr>
        </p:nvSpPr>
        <p:spPr>
          <a:xfrm>
            <a:off x="107950" y="1052513"/>
            <a:ext cx="8856663" cy="5400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8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3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18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2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62" r:id="rId2"/>
    <p:sldLayoutId id="2147484087" r:id="rId3"/>
    <p:sldLayoutId id="2147484088" r:id="rId4"/>
    <p:sldLayoutId id="2147484089" r:id="rId5"/>
    <p:sldLayoutId id="2147484090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915816" y="2852936"/>
            <a:ext cx="4555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/>
              <a:t>Alguns Dados Importantes da Aviação Civil no Brasil</a:t>
            </a:r>
            <a:endParaRPr lang="pt-BR" sz="2200" b="1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noProof="0" dirty="0" smtClean="0"/>
              <a:t>Uma Questão de Escala</a:t>
            </a:r>
            <a:endParaRPr lang="pt-BR" noProof="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95280633"/>
              </p:ext>
            </p:extLst>
          </p:nvPr>
        </p:nvGraphicFramePr>
        <p:xfrm>
          <a:off x="107950" y="981075"/>
          <a:ext cx="8856663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653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noProof="0" dirty="0" smtClean="0"/>
              <a:t>Uma Questão de Escala</a:t>
            </a:r>
            <a:endParaRPr lang="pt-BR" noProof="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775423710"/>
              </p:ext>
            </p:extLst>
          </p:nvPr>
        </p:nvGraphicFramePr>
        <p:xfrm>
          <a:off x="107950" y="981075"/>
          <a:ext cx="8856663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36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noProof="0" dirty="0" smtClean="0"/>
              <a:t>Uma Questão de Escala</a:t>
            </a:r>
            <a:endParaRPr lang="pt-BR" noProof="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918788473"/>
              </p:ext>
            </p:extLst>
          </p:nvPr>
        </p:nvGraphicFramePr>
        <p:xfrm>
          <a:off x="107950" y="981075"/>
          <a:ext cx="8856663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36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noProof="0" dirty="0" smtClean="0"/>
              <a:t>Uma Questão de Escala</a:t>
            </a:r>
            <a:endParaRPr lang="pt-BR" noProof="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58110633"/>
              </p:ext>
            </p:extLst>
          </p:nvPr>
        </p:nvGraphicFramePr>
        <p:xfrm>
          <a:off x="107950" y="981075"/>
          <a:ext cx="8856663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36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159311"/>
              </p:ext>
            </p:extLst>
          </p:nvPr>
        </p:nvGraphicFramePr>
        <p:xfrm>
          <a:off x="683568" y="1965324"/>
          <a:ext cx="7416824" cy="4127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91680" y="126876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Pax</a:t>
            </a:r>
            <a:r>
              <a:rPr lang="pt-BR" b="1" dirty="0" smtClean="0"/>
              <a:t> Internacionais Embarcados e Desembarcados no Brasil</a:t>
            </a:r>
            <a:endParaRPr lang="pt-BR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602128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Anuários ANAC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119416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extBox 3"/>
          <p:cNvSpPr txBox="1"/>
          <p:nvPr/>
        </p:nvSpPr>
        <p:spPr>
          <a:xfrm>
            <a:off x="1691680" y="126876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Pax</a:t>
            </a:r>
            <a:r>
              <a:rPr lang="pt-BR" b="1" dirty="0" smtClean="0"/>
              <a:t> Internacionais Embarcados e Desembarcados no Brasil</a:t>
            </a:r>
            <a:endParaRPr lang="pt-BR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6021288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Anuários ANAC</a:t>
            </a:r>
            <a:endParaRPr lang="pt-BR" sz="1200" dirty="0"/>
          </a:p>
        </p:txBody>
      </p:sp>
      <p:graphicFrame>
        <p:nvGraphicFramePr>
          <p:cNvPr id="6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949486"/>
              </p:ext>
            </p:extLst>
          </p:nvPr>
        </p:nvGraphicFramePr>
        <p:xfrm>
          <a:off x="755576" y="1893887"/>
          <a:ext cx="7416823" cy="4055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141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700338" y="2852936"/>
            <a:ext cx="6264275" cy="936427"/>
          </a:xfrm>
        </p:spPr>
        <p:txBody>
          <a:bodyPr/>
          <a:lstStyle/>
          <a:p>
            <a:pPr marL="0" indent="0" algn="ctr">
              <a:buNone/>
            </a:pPr>
            <a:r>
              <a:rPr lang="pt-BR" b="1" noProof="0" smtClean="0"/>
              <a:t>Muito Obrigado!</a:t>
            </a:r>
            <a:endParaRPr lang="pt-BR" b="1" noProof="0"/>
          </a:p>
        </p:txBody>
      </p:sp>
      <p:sp>
        <p:nvSpPr>
          <p:cNvPr id="5" name="TextBox 4"/>
          <p:cNvSpPr txBox="1"/>
          <p:nvPr/>
        </p:nvSpPr>
        <p:spPr>
          <a:xfrm>
            <a:off x="6344406" y="6013157"/>
            <a:ext cx="276409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Adalberto Febeliano</a:t>
            </a:r>
          </a:p>
          <a:p>
            <a:r>
              <a:rPr lang="pt-BR" sz="1400" dirty="0"/>
              <a:t>a</a:t>
            </a:r>
            <a:r>
              <a:rPr lang="pt-BR" sz="1400" dirty="0" smtClean="0"/>
              <a:t>dalberto.febeliano@abear.com.br</a:t>
            </a:r>
          </a:p>
          <a:p>
            <a:r>
              <a:rPr lang="pt-BR" sz="1400" dirty="0" smtClean="0"/>
              <a:t>(11) 9 8212 4708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6535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ICCA Powerpoint template</Template>
  <TotalTime>2192</TotalTime>
  <Words>58</Words>
  <Application>Microsoft Office PowerPoint</Application>
  <PresentationFormat>Apresentação na tela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ICCA Powerpoint template</vt:lpstr>
      <vt:lpstr>Custom Design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ICCA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Ivilina Boneva</dc:creator>
  <cp:lastModifiedBy>Graziela Pontes Veloso</cp:lastModifiedBy>
  <cp:revision>125</cp:revision>
  <dcterms:created xsi:type="dcterms:W3CDTF">2011-10-04T08:16:50Z</dcterms:created>
  <dcterms:modified xsi:type="dcterms:W3CDTF">2014-05-14T13:56:28Z</dcterms:modified>
</cp:coreProperties>
</file>