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60" r:id="rId3"/>
    <p:sldId id="367" r:id="rId4"/>
    <p:sldId id="357" r:id="rId5"/>
    <p:sldId id="358" r:id="rId6"/>
    <p:sldId id="359" r:id="rId7"/>
    <p:sldId id="365" r:id="rId8"/>
    <p:sldId id="361" r:id="rId9"/>
    <p:sldId id="362" r:id="rId10"/>
    <p:sldId id="363" r:id="rId11"/>
    <p:sldId id="364" r:id="rId12"/>
    <p:sldId id="366" r:id="rId13"/>
  </p:sldIdLst>
  <p:sldSz cx="24384000" cy="13716000"/>
  <p:notesSz cx="6797675" cy="9926638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D27"/>
    <a:srgbClr val="E17023"/>
    <a:srgbClr val="BB2025"/>
    <a:srgbClr val="558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492" y="-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95237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Nível de Corpo Um</a:t>
            </a:r>
          </a:p>
          <a:p>
            <a:pPr lvl="1">
              <a:defRPr sz="1800"/>
            </a:pPr>
            <a:r>
              <a:rPr sz="4400"/>
              <a:t>Nível de Corpo Dois</a:t>
            </a:r>
          </a:p>
          <a:p>
            <a:pPr lvl="2">
              <a:defRPr sz="1800"/>
            </a:pPr>
            <a:r>
              <a:rPr sz="4400"/>
              <a:t>Nível de Corpo Três</a:t>
            </a:r>
          </a:p>
          <a:p>
            <a:pPr lvl="3">
              <a:defRPr sz="1800"/>
            </a:pPr>
            <a:r>
              <a:rPr sz="4400"/>
              <a:t>Nível de Corpo Quatro</a:t>
            </a:r>
          </a:p>
          <a:p>
            <a:pPr lvl="4">
              <a:defRPr sz="1800"/>
            </a:pPr>
            <a:r>
              <a:rPr sz="44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19200" y="549276"/>
            <a:ext cx="21945600" cy="112414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/>
          <a:lstStyle>
            <a:lvl1pPr>
              <a:defRPr sz="4000" baseline="0"/>
            </a:lvl1pPr>
          </a:lstStyle>
          <a:p>
            <a:r>
              <a:rPr lang="pt-BR" dirty="0" smtClean="0"/>
              <a:t>Coordenação de Projetos de Estruturas / CGDESP / DPP / DNIT</a:t>
            </a:r>
            <a:br>
              <a:rPr lang="pt-BR" dirty="0" smtClean="0"/>
            </a:br>
            <a:r>
              <a:rPr lang="pt-BR" dirty="0" smtClean="0"/>
              <a:t>Combinações de Ações – aplicação em pontes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9200" y="2105473"/>
            <a:ext cx="21945600" cy="101468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606766EA-5891-4F98-8882-050EACEE9C7F}" type="datetime1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44220C37-3982-425A-81F3-A95D990F8B2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40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4A189FA3-9B36-413A-B2B5-611D87E26BDA}" type="datetimeFigureOut">
              <a:rPr lang="pt-BR" smtClean="0"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70E0A588-B182-4772-9C05-CD12E82D2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35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Texto do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Nível de Corpo Um</a:t>
            </a:r>
          </a:p>
          <a:p>
            <a:pPr lvl="1">
              <a:defRPr sz="1800"/>
            </a:pPr>
            <a:r>
              <a:rPr sz="4400"/>
              <a:t>Nível de Corpo Dois</a:t>
            </a:r>
          </a:p>
          <a:p>
            <a:pPr lvl="2">
              <a:defRPr sz="1800"/>
            </a:pPr>
            <a:r>
              <a:rPr sz="4400"/>
              <a:t>Nível de Corpo Três</a:t>
            </a:r>
          </a:p>
          <a:p>
            <a:pPr lvl="3">
              <a:defRPr sz="1800"/>
            </a:pPr>
            <a:r>
              <a:rPr sz="4400"/>
              <a:t>Nível de Corpo Quatro</a:t>
            </a:r>
          </a:p>
          <a:p>
            <a:pPr lvl="4">
              <a:defRPr sz="1800"/>
            </a:pPr>
            <a:r>
              <a:rPr sz="44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Texto do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Nível de Corpo Um</a:t>
            </a:r>
          </a:p>
          <a:p>
            <a:pPr lvl="1">
              <a:defRPr sz="1800"/>
            </a:pPr>
            <a:r>
              <a:rPr sz="5200"/>
              <a:t>Nível de Corpo Dois</a:t>
            </a:r>
          </a:p>
          <a:p>
            <a:pPr lvl="2">
              <a:defRPr sz="1800"/>
            </a:pPr>
            <a:r>
              <a:rPr sz="5200"/>
              <a:t>Nível de Corpo Três</a:t>
            </a:r>
          </a:p>
          <a:p>
            <a:pPr lvl="3">
              <a:defRPr sz="1800"/>
            </a:pPr>
            <a:r>
              <a:rPr sz="5200"/>
              <a:t>Nível de Corpo Quatro</a:t>
            </a:r>
          </a:p>
          <a:p>
            <a:pPr lvl="4">
              <a:defRPr sz="1800"/>
            </a:pPr>
            <a:r>
              <a:rPr sz="5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Nível de Corpo Um</a:t>
            </a:r>
          </a:p>
          <a:p>
            <a:pPr lvl="1">
              <a:defRPr sz="1800"/>
            </a:pPr>
            <a:r>
              <a:rPr sz="4500"/>
              <a:t>Nível de Corpo Dois</a:t>
            </a:r>
          </a:p>
          <a:p>
            <a:pPr lvl="2">
              <a:defRPr sz="1800"/>
            </a:pPr>
            <a:r>
              <a:rPr sz="4500"/>
              <a:t>Nível de Corpo Três</a:t>
            </a:r>
          </a:p>
          <a:p>
            <a:pPr lvl="3">
              <a:defRPr sz="1800"/>
            </a:pPr>
            <a:r>
              <a:rPr sz="4500"/>
              <a:t>Nível de Corpo Quatro</a:t>
            </a:r>
          </a:p>
          <a:p>
            <a:pPr lvl="4">
              <a:defRPr sz="1800"/>
            </a:pPr>
            <a:r>
              <a:rPr sz="45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Nível de Corpo Um</a:t>
            </a:r>
          </a:p>
          <a:p>
            <a:pPr lvl="1">
              <a:defRPr sz="1800"/>
            </a:pPr>
            <a:r>
              <a:rPr sz="5200"/>
              <a:t>Nível de Corpo Dois</a:t>
            </a:r>
          </a:p>
          <a:p>
            <a:pPr lvl="2">
              <a:defRPr sz="1800"/>
            </a:pPr>
            <a:r>
              <a:rPr sz="5200"/>
              <a:t>Nível de Corpo Três</a:t>
            </a:r>
          </a:p>
          <a:p>
            <a:pPr lvl="3">
              <a:defRPr sz="1800"/>
            </a:pPr>
            <a:r>
              <a:rPr sz="5200"/>
              <a:t>Nível de Corpo Quatro</a:t>
            </a:r>
          </a:p>
          <a:p>
            <a:pPr lvl="4">
              <a:defRPr sz="1800"/>
            </a:pPr>
            <a:r>
              <a:rPr sz="5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Temático (1)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6400" cy="137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</p:sldLayoutIdLst>
  <p:transition spd="med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Principal (01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46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71" y="9535953"/>
            <a:ext cx="5030574" cy="266087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74" y="9538886"/>
            <a:ext cx="4898917" cy="26797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5886"/>
            <a:ext cx="5036001" cy="26557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2" y="9530748"/>
            <a:ext cx="5340905" cy="266087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931" y="9530748"/>
            <a:ext cx="4717271" cy="2660873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-755723" y="564392"/>
            <a:ext cx="21370428" cy="4203517"/>
          </a:xfrm>
          <a:prstGeom prst="rect">
            <a:avLst/>
          </a:prstGeom>
        </p:spPr>
        <p:txBody>
          <a:bodyPr anchor="b"/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pt-BR" sz="8800" dirty="0" smtClean="0"/>
              <a:t>PONTE SOBRE O RIO IBICUÍ</a:t>
            </a:r>
            <a:br>
              <a:rPr lang="pt-BR" sz="8800" dirty="0" smtClean="0"/>
            </a:br>
            <a:r>
              <a:rPr lang="pt-BR" sz="8800" dirty="0" smtClean="0"/>
              <a:t>BR-472/RS</a:t>
            </a:r>
            <a:endParaRPr lang="pt-BR" sz="8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0C37-3982-425A-81F3-A95D990F8B2A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186689" y="651380"/>
            <a:ext cx="16402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 smtClean="0"/>
              <a:t>CARACTERÍSTICAS DO PROJETO:</a:t>
            </a:r>
            <a:endParaRPr lang="pt-BR" sz="4800" b="1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117012" y="2011489"/>
            <a:ext cx="17965945" cy="5086049"/>
          </a:xfrm>
        </p:spPr>
        <p:txBody>
          <a:bodyPr>
            <a:noAutofit/>
          </a:bodyPr>
          <a:lstStyle/>
          <a:p>
            <a:pPr algn="just" defTabSz="1247776">
              <a:buFont typeface="Wingdings" panose="05000000000000000000" pitchFamily="2" charset="2"/>
              <a:buChar char="ü"/>
            </a:pPr>
            <a:r>
              <a:rPr lang="pt-BR" sz="4000" dirty="0"/>
              <a:t>Extensão da ponte: 1.628m;</a:t>
            </a:r>
          </a:p>
          <a:p>
            <a:pPr algn="just" defTabSz="1247776">
              <a:buFont typeface="Wingdings" panose="05000000000000000000" pitchFamily="2" charset="2"/>
              <a:buChar char="ü"/>
            </a:pPr>
            <a:r>
              <a:rPr lang="pt-BR" sz="4000" dirty="0"/>
              <a:t>Largura da ponte: 16,10m;</a:t>
            </a:r>
          </a:p>
          <a:p>
            <a:pPr algn="just" defTabSz="1247776">
              <a:buFont typeface="Wingdings" panose="05000000000000000000" pitchFamily="2" charset="2"/>
              <a:buChar char="ü"/>
            </a:pPr>
            <a:r>
              <a:rPr lang="pt-BR" sz="4000" dirty="0"/>
              <a:t>Seção Transversal: 2 faixas de tráfego de 3,50m, 2 acostamentos de  2,50m, dois passeios de  pedestres de 1,50m, dois guarda rodas do tipo “New Jersey” de 0,40m e dois guarda corpos de 0,15m, nas extremidades de cada passeio:</a:t>
            </a:r>
          </a:p>
          <a:p>
            <a:pPr algn="just" defTabSz="1247776">
              <a:buFont typeface="Wingdings" panose="05000000000000000000" pitchFamily="2" charset="2"/>
              <a:buChar char="ü"/>
            </a:pPr>
            <a:endParaRPr lang="pt-BR" sz="4000" dirty="0"/>
          </a:p>
          <a:p>
            <a:pPr marL="0" indent="0" algn="just" defTabSz="1247776">
              <a:buNone/>
            </a:pPr>
            <a:endParaRPr lang="pt-BR" sz="40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205" y="7332452"/>
            <a:ext cx="7262569" cy="55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0C37-3982-425A-81F3-A95D990F8B2A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970764" y="346410"/>
            <a:ext cx="16402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 smtClean="0"/>
              <a:t>ESTIMATIVA DE ORÇAMENTO DA OBRA DE ACORDO COM O CUSTO MÉDIO GERENCIAL DE MAIO/2014:</a:t>
            </a:r>
            <a:endParaRPr lang="pt-BR" sz="4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972" y="2415090"/>
            <a:ext cx="16262832" cy="482705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212157" y="7738225"/>
            <a:ext cx="17145517" cy="4609447"/>
          </a:xfrm>
        </p:spPr>
        <p:txBody>
          <a:bodyPr>
            <a:noAutofit/>
          </a:bodyPr>
          <a:lstStyle/>
          <a:p>
            <a:pPr marL="0" indent="0" algn="just" defTabSz="1247776">
              <a:buNone/>
            </a:pPr>
            <a:r>
              <a:rPr lang="pt-BR" sz="3200" dirty="0"/>
              <a:t>Sendo a obra em Balanços Sucessivos no vão central (220,0m) e concreto protendido nos demais vãos (1.406,2m), </a:t>
            </a:r>
            <a:r>
              <a:rPr lang="pt-BR" sz="3200" b="1" dirty="0"/>
              <a:t>estima-se</a:t>
            </a:r>
            <a:r>
              <a:rPr lang="pt-BR" sz="3200" dirty="0"/>
              <a:t> o seguinte valor para a construção da Ponte, sem os acessos:</a:t>
            </a:r>
          </a:p>
          <a:p>
            <a:pPr marL="0" indent="0" algn="just" defTabSz="1247776">
              <a:buNone/>
            </a:pPr>
            <a:r>
              <a:rPr lang="pt-BR" sz="3200" b="1" dirty="0" smtClean="0"/>
              <a:t>Total </a:t>
            </a:r>
            <a:r>
              <a:rPr lang="pt-BR" sz="3200" b="1" dirty="0"/>
              <a:t>aproximando = R$ </a:t>
            </a:r>
            <a:r>
              <a:rPr lang="pt-BR" sz="3200" b="1" dirty="0" smtClean="0"/>
              <a:t>130.215.190,00</a:t>
            </a:r>
          </a:p>
          <a:p>
            <a:pPr marL="0" indent="0" algn="just" defTabSz="1247776">
              <a:buNone/>
            </a:pPr>
            <a:r>
              <a:rPr lang="pt-BR" sz="3200" b="1" dirty="0" smtClean="0"/>
              <a:t>Prazo Estimado para Execução da Obra: Aproximadamente</a:t>
            </a:r>
            <a:r>
              <a:rPr lang="pt-BR" sz="3200" dirty="0" smtClean="0"/>
              <a:t> 2,5 </a:t>
            </a:r>
            <a:r>
              <a:rPr lang="pt-BR" sz="3200" dirty="0"/>
              <a:t>anos.</a:t>
            </a:r>
          </a:p>
        </p:txBody>
      </p:sp>
    </p:spTree>
    <p:extLst>
      <p:ext uri="{BB962C8B-B14F-4D97-AF65-F5344CB8AC3E}">
        <p14:creationId xmlns:p14="http://schemas.microsoft.com/office/powerpoint/2010/main" val="34733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Principal (01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46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71" y="9535953"/>
            <a:ext cx="5030574" cy="266087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74" y="9538886"/>
            <a:ext cx="4898917" cy="26797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5886"/>
            <a:ext cx="5036001" cy="26557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2" y="9530748"/>
            <a:ext cx="5340905" cy="266087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931" y="9530748"/>
            <a:ext cx="4717271" cy="266087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14068" y="5363078"/>
            <a:ext cx="1928866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ADAILTON CARDOSO DIAS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solidFill>
                  <a:srgbClr val="000000"/>
                </a:solidFill>
              </a:rPr>
              <a:t>Diretor de Planejamento e Pesquisa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adailton.dias@dnit.gov.br</a:t>
            </a:r>
            <a:endParaRPr kumimoji="0" lang="pt-B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755723" y="564392"/>
            <a:ext cx="21370428" cy="4203517"/>
          </a:xfrm>
          <a:prstGeom prst="rect">
            <a:avLst/>
          </a:prstGeom>
        </p:spPr>
        <p:txBody>
          <a:bodyPr anchor="b"/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pt-BR" sz="8800" dirty="0" smtClean="0"/>
              <a:t>PONTE SOBRE O RIO IBICUÍ</a:t>
            </a:r>
            <a:br>
              <a:rPr lang="pt-BR" sz="8800" dirty="0" smtClean="0"/>
            </a:br>
            <a:r>
              <a:rPr lang="pt-BR" sz="8800" dirty="0" smtClean="0"/>
              <a:t>BR-472/RS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3589498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0C37-3982-425A-81F3-A95D990F8B2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/>
          <a:srcRect l="3848" b="6096"/>
          <a:stretch/>
        </p:blipFill>
        <p:spPr>
          <a:xfrm>
            <a:off x="781560" y="2096670"/>
            <a:ext cx="10927923" cy="642622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145862" y="708721"/>
            <a:ext cx="16402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 smtClean="0"/>
              <a:t>MAPA DE LOCALIZAÇÃO</a:t>
            </a:r>
            <a:endParaRPr lang="pt-BR" sz="4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123" y="5503653"/>
            <a:ext cx="11868821" cy="73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330" y="6816527"/>
            <a:ext cx="10622844" cy="66797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70" y="1743843"/>
            <a:ext cx="9031112" cy="677333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2529" y="1959045"/>
            <a:ext cx="14457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/>
              <a:t>Ponte ferroviária construída em </a:t>
            </a:r>
            <a:r>
              <a:rPr lang="pt-BR" sz="4400" dirty="0" smtClean="0"/>
              <a:t>1888 e convertida </a:t>
            </a:r>
            <a:r>
              <a:rPr lang="pt-BR" sz="4400" dirty="0"/>
              <a:t>em ponte rodoviária no início dos </a:t>
            </a:r>
            <a:r>
              <a:rPr lang="pt-BR" sz="4400"/>
              <a:t>anos </a:t>
            </a:r>
            <a:r>
              <a:rPr lang="pt-BR" sz="4400" smtClean="0"/>
              <a:t>1960</a:t>
            </a:r>
            <a:r>
              <a:rPr lang="pt-BR" sz="4400" dirty="0" smtClean="0"/>
              <a:t>;</a:t>
            </a:r>
            <a:endParaRPr lang="pt-BR" sz="4400" dirty="0"/>
          </a:p>
          <a:p>
            <a:endParaRPr lang="pt-BR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/>
              <a:t>Parte em estrutura metálica e parte em concreto.</a:t>
            </a:r>
          </a:p>
          <a:p>
            <a:endParaRPr lang="pt-BR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/>
              <a:t>Uma faixa de tráfego (sentido único) controlada por semáforo.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3" y="7006339"/>
            <a:ext cx="10197362" cy="641868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129643" y="820513"/>
            <a:ext cx="4224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 smtClean="0"/>
              <a:t>HISTÓRICO 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5274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0C37-3982-425A-81F3-A95D990F8B2A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52423" y="835565"/>
            <a:ext cx="22238898" cy="1264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 smtClean="0"/>
              <a:t>PROVIDÊNCIAS ADOTADAS </a:t>
            </a:r>
          </a:p>
          <a:p>
            <a:pPr algn="just"/>
            <a:endParaRPr lang="pt-BR" sz="4800" dirty="0" smtClean="0"/>
          </a:p>
          <a:p>
            <a:pPr algn="just">
              <a:lnSpc>
                <a:spcPct val="200000"/>
              </a:lnSpc>
            </a:pPr>
            <a:r>
              <a:rPr lang="pt-BR" sz="4800" dirty="0" smtClean="0"/>
              <a:t>LICITAÇÃO: Edital nº 0162/2013, de 27/03/2013;</a:t>
            </a:r>
          </a:p>
          <a:p>
            <a:pPr algn="just">
              <a:lnSpc>
                <a:spcPct val="200000"/>
              </a:lnSpc>
            </a:pPr>
            <a:r>
              <a:rPr lang="pt-BR" sz="4800" dirty="0" smtClean="0"/>
              <a:t>OBJETO DA CONTRATAÇÃO: Elaboração </a:t>
            </a:r>
            <a:r>
              <a:rPr lang="pt-BR" sz="4800" dirty="0"/>
              <a:t>do Projeto de Engenharia para  Construção de Ponte Rodoviária e acessos na BR 472 sobre  o  Rio  </a:t>
            </a:r>
            <a:r>
              <a:rPr lang="pt-BR" sz="4800" dirty="0" smtClean="0"/>
              <a:t>Ibicuí;</a:t>
            </a:r>
          </a:p>
          <a:p>
            <a:pPr algn="just">
              <a:lnSpc>
                <a:spcPct val="200000"/>
              </a:lnSpc>
            </a:pPr>
            <a:r>
              <a:rPr lang="pt-BR" sz="4800" dirty="0" smtClean="0"/>
              <a:t>EMPRESA VENCEDORA: INCORP Consultoria e Assessoria </a:t>
            </a:r>
            <a:r>
              <a:rPr lang="pt-BR" sz="4800" dirty="0" err="1" smtClean="0"/>
              <a:t>Ltda</a:t>
            </a:r>
            <a:r>
              <a:rPr lang="pt-BR" sz="4800" dirty="0" smtClean="0"/>
              <a:t>;</a:t>
            </a:r>
          </a:p>
          <a:p>
            <a:pPr algn="just">
              <a:lnSpc>
                <a:spcPct val="200000"/>
              </a:lnSpc>
            </a:pPr>
            <a:r>
              <a:rPr lang="pt-BR" sz="4800" dirty="0" smtClean="0"/>
              <a:t>VIGÊNCIA CONTRATUAL: Maio/2014 a Abril/2015;</a:t>
            </a:r>
          </a:p>
          <a:p>
            <a:pPr algn="just">
              <a:lnSpc>
                <a:spcPct val="200000"/>
              </a:lnSpc>
            </a:pPr>
            <a:r>
              <a:rPr lang="pt-BR" sz="4800" dirty="0" smtClean="0"/>
              <a:t>VALOR CONTRATUAL: R$ 1.945.769,82</a:t>
            </a:r>
          </a:p>
          <a:p>
            <a:pPr algn="just"/>
            <a:endParaRPr lang="pt-BR" sz="4800" dirty="0" smtClean="0"/>
          </a:p>
          <a:p>
            <a:pPr algn="just"/>
            <a:endParaRPr lang="pt-BR" sz="4800" dirty="0"/>
          </a:p>
          <a:p>
            <a:pPr algn="just"/>
            <a:endParaRPr lang="pt-BR" sz="4800" dirty="0" smtClean="0"/>
          </a:p>
        </p:txBody>
      </p:sp>
    </p:spTree>
    <p:extLst>
      <p:ext uri="{BB962C8B-B14F-4D97-AF65-F5344CB8AC3E}">
        <p14:creationId xmlns:p14="http://schemas.microsoft.com/office/powerpoint/2010/main" val="25092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0C37-3982-425A-81F3-A95D990F8B2A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133602" y="681873"/>
            <a:ext cx="16402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 smtClean="0"/>
              <a:t>CRONOGRAMA FÍSICO-FINANCEIRO DO PROJETO.</a:t>
            </a:r>
            <a:endParaRPr lang="pt-BR" sz="4800" b="1" dirty="0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00215"/>
              </p:ext>
            </p:extLst>
          </p:nvPr>
        </p:nvGraphicFramePr>
        <p:xfrm>
          <a:off x="2133602" y="1905750"/>
          <a:ext cx="17873931" cy="108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lanilha" r:id="rId3" imgW="8591578" imgH="6953310" progId="Excel.Sheet.12">
                  <p:embed/>
                </p:oleObj>
              </mc:Choice>
              <mc:Fallback>
                <p:oleObj name="Planilha" r:id="rId3" imgW="8591578" imgH="6953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2" y="1905750"/>
                        <a:ext cx="17873931" cy="1086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0663570" y="12877771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* Aditivo de prazo. </a:t>
            </a:r>
          </a:p>
        </p:txBody>
      </p:sp>
    </p:spTree>
    <p:extLst>
      <p:ext uri="{BB962C8B-B14F-4D97-AF65-F5344CB8AC3E}">
        <p14:creationId xmlns:p14="http://schemas.microsoft.com/office/powerpoint/2010/main" val="15487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0C37-3982-425A-81F3-A95D990F8B2A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376470" y="846743"/>
            <a:ext cx="16402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 smtClean="0"/>
              <a:t>DESENVOLVIMENTO DO PROJETO:</a:t>
            </a:r>
            <a:endParaRPr lang="pt-BR" sz="4800" b="1" dirty="0"/>
          </a:p>
        </p:txBody>
      </p:sp>
      <p:sp>
        <p:nvSpPr>
          <p:cNvPr id="12" name="Retângulo 11"/>
          <p:cNvSpPr/>
          <p:nvPr/>
        </p:nvSpPr>
        <p:spPr>
          <a:xfrm>
            <a:off x="3669104" y="2824567"/>
            <a:ext cx="16402216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4800" dirty="0"/>
              <a:t>A Fase </a:t>
            </a:r>
            <a:r>
              <a:rPr lang="pt-BR" sz="4800" dirty="0" smtClean="0"/>
              <a:t>Básica: Apresentada </a:t>
            </a:r>
            <a:r>
              <a:rPr lang="pt-BR" sz="4800" dirty="0"/>
              <a:t>pela empresa e </a:t>
            </a:r>
            <a:r>
              <a:rPr lang="pt-BR" sz="4800" dirty="0" smtClean="0"/>
              <a:t>em análise pela equipe técnica do DNIT responsável pelo projeto.</a:t>
            </a:r>
            <a:endParaRPr lang="pt-BR" sz="4800" dirty="0"/>
          </a:p>
        </p:txBody>
      </p:sp>
      <p:sp>
        <p:nvSpPr>
          <p:cNvPr id="13" name="Retângulo 12"/>
          <p:cNvSpPr/>
          <p:nvPr/>
        </p:nvSpPr>
        <p:spPr>
          <a:xfrm>
            <a:off x="3669104" y="5195128"/>
            <a:ext cx="16402216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4800" dirty="0" smtClean="0"/>
              <a:t>Estudo de Tráfego: Entregue, analisado e aceito pela equipe técnica;</a:t>
            </a:r>
            <a:endParaRPr lang="pt-BR" sz="4800" dirty="0"/>
          </a:p>
        </p:txBody>
      </p:sp>
      <p:sp>
        <p:nvSpPr>
          <p:cNvPr id="14" name="Retângulo 13"/>
          <p:cNvSpPr/>
          <p:nvPr/>
        </p:nvSpPr>
        <p:spPr>
          <a:xfrm>
            <a:off x="3669104" y="7569269"/>
            <a:ext cx="16402216" cy="304698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4800" dirty="0"/>
              <a:t>Os dados da Fase Básica sobre o Anteprojeto de OAE está em desenvolvimento, portanto, as informações aqui apresentadas podem ser alteradas quando da aceitação do mesmo.</a:t>
            </a:r>
          </a:p>
        </p:txBody>
      </p:sp>
    </p:spTree>
    <p:extLst>
      <p:ext uri="{BB962C8B-B14F-4D97-AF65-F5344CB8AC3E}">
        <p14:creationId xmlns:p14="http://schemas.microsoft.com/office/powerpoint/2010/main" val="5241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53" y="2363638"/>
            <a:ext cx="20424607" cy="1004114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255700" y="877848"/>
            <a:ext cx="16402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 smtClean="0"/>
              <a:t>ALTERNATIVA DE TRAÇADO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402344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0C37-3982-425A-81F3-A95D990F8B2A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255700" y="877848"/>
            <a:ext cx="16402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 smtClean="0"/>
              <a:t>ALTERNATIVA DE TRAÇADO</a:t>
            </a:r>
            <a:endParaRPr lang="pt-BR" sz="4800" b="1" dirty="0"/>
          </a:p>
        </p:txBody>
      </p:sp>
      <p:sp>
        <p:nvSpPr>
          <p:cNvPr id="14" name="Retângulo 13"/>
          <p:cNvSpPr/>
          <p:nvPr/>
        </p:nvSpPr>
        <p:spPr>
          <a:xfrm>
            <a:off x="1794294" y="1261648"/>
            <a:ext cx="20858671" cy="118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600" b="1" dirty="0"/>
          </a:p>
          <a:p>
            <a:pPr algn="just"/>
            <a:endParaRPr lang="pt-BR" sz="3600" b="1" dirty="0"/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/>
              <a:t>A</a:t>
            </a:r>
            <a:r>
              <a:rPr lang="pt-BR" sz="3600" b="1" dirty="0" smtClean="0"/>
              <a:t>tender  </a:t>
            </a:r>
            <a:r>
              <a:rPr lang="pt-BR" sz="3600" b="1" dirty="0"/>
              <a:t>às condicionantes  operacionais  da  rodovia  e  meio  ambiente,  levando-se  sempre  em  conta  a  sua harmonia  com  o  rio  e  as  características  ambientais,  tornando  uma  alternativa  técnica  e economicamente viável.  </a:t>
            </a:r>
            <a:endParaRPr lang="pt-BR" sz="3600" b="1" dirty="0" smtClean="0"/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b="1" dirty="0" smtClean="0"/>
              <a:t>Ainda </a:t>
            </a:r>
            <a:r>
              <a:rPr lang="pt-BR" sz="3600" b="1" dirty="0"/>
              <a:t>vale ressaltar que o traçado da Alternativa 03 encontra-se a 350,00m de distância à montante da ponte existente, mantendo uma concordância de traçado/curvas conforme Classe III. </a:t>
            </a:r>
            <a:endParaRPr lang="pt-BR" sz="3600" b="1" dirty="0" smtClean="0"/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b="1" dirty="0" smtClean="0"/>
              <a:t>O </a:t>
            </a:r>
            <a:r>
              <a:rPr lang="pt-BR" sz="3600" b="1" dirty="0"/>
              <a:t>traçado escolhido é o condizente com a  proposta da Empresa ENECON, projetado no ano de 1979,  entretanto,  com  adaptações  de  acordo  com  os  estudos  atuais  de  tráfego, hidrologia, componente ambiental e desapropriação, os quais indicarão diretrizes de projeto a nível executivo.</a:t>
            </a:r>
          </a:p>
        </p:txBody>
      </p:sp>
    </p:spTree>
    <p:extLst>
      <p:ext uri="{BB962C8B-B14F-4D97-AF65-F5344CB8AC3E}">
        <p14:creationId xmlns:p14="http://schemas.microsoft.com/office/powerpoint/2010/main" val="27000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0C37-3982-425A-81F3-A95D990F8B2A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186689" y="682858"/>
            <a:ext cx="16402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 smtClean="0"/>
              <a:t>O PROJETO DA PONTE</a:t>
            </a:r>
            <a:endParaRPr lang="pt-BR" sz="48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07" y="2875726"/>
            <a:ext cx="23197323" cy="362858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421" y="6846313"/>
            <a:ext cx="10011768" cy="62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450</Words>
  <Application>Microsoft Office PowerPoint</Application>
  <PresentationFormat>Personalizar</PresentationFormat>
  <Paragraphs>50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White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Giordano Campos Bazzo</dc:creator>
  <cp:lastModifiedBy>Rita Rocha Fukuhara de Carvalho</cp:lastModifiedBy>
  <cp:revision>110</cp:revision>
  <dcterms:modified xsi:type="dcterms:W3CDTF">2014-12-09T17:25:04Z</dcterms:modified>
</cp:coreProperties>
</file>