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845" r:id="rId12"/>
  </p:sldMasterIdLst>
  <p:notesMasterIdLst>
    <p:notesMasterId r:id="rId53"/>
  </p:notesMasterIdLst>
  <p:sldIdLst>
    <p:sldId id="298" r:id="rId13"/>
    <p:sldId id="427" r:id="rId14"/>
    <p:sldId id="428" r:id="rId15"/>
    <p:sldId id="429" r:id="rId16"/>
    <p:sldId id="430" r:id="rId17"/>
    <p:sldId id="431" r:id="rId18"/>
    <p:sldId id="432" r:id="rId19"/>
    <p:sldId id="438" r:id="rId20"/>
    <p:sldId id="439" r:id="rId21"/>
    <p:sldId id="433" r:id="rId22"/>
    <p:sldId id="434" r:id="rId23"/>
    <p:sldId id="441" r:id="rId24"/>
    <p:sldId id="450" r:id="rId25"/>
    <p:sldId id="451" r:id="rId26"/>
    <p:sldId id="452" r:id="rId27"/>
    <p:sldId id="453" r:id="rId28"/>
    <p:sldId id="455" r:id="rId29"/>
    <p:sldId id="465" r:id="rId30"/>
    <p:sldId id="454" r:id="rId31"/>
    <p:sldId id="435" r:id="rId32"/>
    <p:sldId id="436" r:id="rId33"/>
    <p:sldId id="437" r:id="rId34"/>
    <p:sldId id="442" r:id="rId35"/>
    <p:sldId id="446" r:id="rId36"/>
    <p:sldId id="447" r:id="rId37"/>
    <p:sldId id="448" r:id="rId38"/>
    <p:sldId id="456" r:id="rId39"/>
    <p:sldId id="457" r:id="rId40"/>
    <p:sldId id="458" r:id="rId41"/>
    <p:sldId id="444" r:id="rId42"/>
    <p:sldId id="459" r:id="rId43"/>
    <p:sldId id="449" r:id="rId44"/>
    <p:sldId id="464" r:id="rId45"/>
    <p:sldId id="445" r:id="rId46"/>
    <p:sldId id="443" r:id="rId47"/>
    <p:sldId id="460" r:id="rId48"/>
    <p:sldId id="461" r:id="rId49"/>
    <p:sldId id="462" r:id="rId50"/>
    <p:sldId id="463" r:id="rId51"/>
    <p:sldId id="466" r:id="rId52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D848"/>
    <a:srgbClr val="F5770F"/>
    <a:srgbClr val="800000"/>
    <a:srgbClr val="608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760" autoAdjust="0"/>
    <p:restoredTop sz="90887" autoAdjust="0"/>
  </p:normalViewPr>
  <p:slideViewPr>
    <p:cSldViewPr snapToGrid="0" snapToObjects="1">
      <p:cViewPr>
        <p:scale>
          <a:sx n="81" d="100"/>
          <a:sy n="81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7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.fferreira\Desktop\2014\Apresenta&#231;&#227;o%20C&#226;mara%20_30_04_2014\ANAC_RH_29_04_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ristian\Documents\Tarifas%20A&#233;reas%20para%20Copa\Passageiros%20Pagos%20Transportados%20por%20Ano%20e%20Semestr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Cristian\Documents\Tarifas%20A&#233;reas%20para%20Copa\Passageiros%20Pagos%20Transportados%20por%20Ano%20e%20Semestr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err="1"/>
              <a:t>Força</a:t>
            </a:r>
            <a:r>
              <a:rPr lang="en-US" b="0" dirty="0"/>
              <a:t> de </a:t>
            </a:r>
            <a:r>
              <a:rPr lang="en-US" b="0" dirty="0" err="1"/>
              <a:t>Trabalho</a:t>
            </a:r>
            <a:r>
              <a:rPr lang="en-US" b="0" dirty="0"/>
              <a:t>: </a:t>
            </a:r>
            <a:r>
              <a:rPr lang="en-US" b="0" dirty="0" err="1"/>
              <a:t>Distribuição</a:t>
            </a:r>
            <a:r>
              <a:rPr lang="en-US" b="0" baseline="0" dirty="0"/>
              <a:t> </a:t>
            </a:r>
            <a:r>
              <a:rPr lang="en-US" b="0" baseline="0" dirty="0" err="1"/>
              <a:t>geográfica</a:t>
            </a:r>
            <a:endParaRPr lang="en-US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9025445041127179"/>
          <c:y val="0.22605807607382417"/>
          <c:w val="0.47248970447731692"/>
          <c:h val="0.716984376952881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323779088283441"/>
                  <c:y val="6.737324501104033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8918503387913332E-2"/>
                  <c:y val="-0.1775238095238095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479656047178204"/>
                  <c:y val="5.287405740949048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453057907510529E-2"/>
                  <c:y val="0.138497247491827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'Distribuição regional 1'!$B$6:$B$9</c:f>
              <c:strCache>
                <c:ptCount val="4"/>
                <c:pt idx="0">
                  <c:v>RJ</c:v>
                </c:pt>
                <c:pt idx="1">
                  <c:v>DF</c:v>
                </c:pt>
                <c:pt idx="2">
                  <c:v>SP </c:v>
                </c:pt>
                <c:pt idx="3">
                  <c:v>DEMAIS</c:v>
                </c:pt>
              </c:strCache>
            </c:strRef>
          </c:cat>
          <c:val>
            <c:numRef>
              <c:f>'Distribuição regional 1'!$C$6:$C$9</c:f>
              <c:numCache>
                <c:formatCode>#,##0</c:formatCode>
                <c:ptCount val="4"/>
                <c:pt idx="0">
                  <c:v>475</c:v>
                </c:pt>
                <c:pt idx="1">
                  <c:v>563</c:v>
                </c:pt>
                <c:pt idx="2">
                  <c:v>294</c:v>
                </c:pt>
                <c:pt idx="3">
                  <c:v>138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32300758495669E-2"/>
          <c:y val="6.7323816289683036E-2"/>
          <c:w val="0.91971216774317954"/>
          <c:h val="0.6670058156115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'[Passageiros Pagos Transportados por Ano e Semestre.xlsx]Plan1'!$A$7</c:f>
              <c:strCache>
                <c:ptCount val="1"/>
                <c:pt idx="0">
                  <c:v>População brasileira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'[Passageiros Pagos Transportados por Ano e Semestre.xlsx]Plan1'!$C$4:$M$4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  <c:extLst/>
            </c:numRef>
          </c:cat>
          <c:val>
            <c:numRef>
              <c:f>'[Passageiros Pagos Transportados por Ano e Semestre.xlsx]Plan1'!$C$7:$M$7</c:f>
              <c:numCache>
                <c:formatCode>_(* #,##0_);_(* \(#,##0\);_(* "-"??_);_(@_)</c:formatCode>
                <c:ptCount val="10"/>
                <c:pt idx="0">
                  <c:v>178741412</c:v>
                </c:pt>
                <c:pt idx="1">
                  <c:v>181105601</c:v>
                </c:pt>
                <c:pt idx="2">
                  <c:v>183383216</c:v>
                </c:pt>
                <c:pt idx="3">
                  <c:v>185564212</c:v>
                </c:pt>
                <c:pt idx="4">
                  <c:v>187641714</c:v>
                </c:pt>
                <c:pt idx="5">
                  <c:v>189612814</c:v>
                </c:pt>
                <c:pt idx="6">
                  <c:v>191480630</c:v>
                </c:pt>
                <c:pt idx="7">
                  <c:v>193252604</c:v>
                </c:pt>
                <c:pt idx="8">
                  <c:v>194932685</c:v>
                </c:pt>
                <c:pt idx="9">
                  <c:v>196526293</c:v>
                </c:pt>
              </c:numCache>
              <c:extLst/>
            </c:numRef>
          </c:val>
        </c:ser>
        <c:ser>
          <c:idx val="1"/>
          <c:order val="1"/>
          <c:tx>
            <c:strRef>
              <c:f>'[Passageiros Pagos Transportados por Ano e Semestre.xlsx]Plan1'!$A$8</c:f>
              <c:strCache>
                <c:ptCount val="1"/>
                <c:pt idx="0">
                  <c:v>Passageiros do transporte aéreo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'[Passageiros Pagos Transportados por Ano e Semestre.xlsx]Plan1'!$C$4:$M$4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  <c:extLst/>
            </c:numRef>
          </c:cat>
          <c:val>
            <c:numRef>
              <c:f>'[Passageiros Pagos Transportados por Ano e Semestre.xlsx]Plan1'!$C$8:$M$8</c:f>
              <c:numCache>
                <c:formatCode>_(* #,##0_);_(* \(#,##0\);_(* "-"??_);_(@_)</c:formatCode>
                <c:ptCount val="10"/>
                <c:pt idx="0">
                  <c:v>37202521</c:v>
                </c:pt>
                <c:pt idx="1">
                  <c:v>41214658</c:v>
                </c:pt>
                <c:pt idx="2">
                  <c:v>49122771</c:v>
                </c:pt>
                <c:pt idx="3">
                  <c:v>54011381</c:v>
                </c:pt>
                <c:pt idx="4">
                  <c:v>59675149</c:v>
                </c:pt>
                <c:pt idx="5">
                  <c:v>63521781</c:v>
                </c:pt>
                <c:pt idx="6">
                  <c:v>69723919</c:v>
                </c:pt>
                <c:pt idx="7">
                  <c:v>85519767</c:v>
                </c:pt>
                <c:pt idx="8">
                  <c:v>99941437</c:v>
                </c:pt>
                <c:pt idx="9">
                  <c:v>107176097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19744"/>
        <c:axId val="41521536"/>
      </c:barChart>
      <c:catAx>
        <c:axId val="415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21536"/>
        <c:crosses val="autoZero"/>
        <c:auto val="1"/>
        <c:lblAlgn val="ctr"/>
        <c:lblOffset val="100"/>
        <c:noMultiLvlLbl val="0"/>
      </c:catAx>
      <c:valAx>
        <c:axId val="4152153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one"/>
        <c:crossAx val="4151974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777786823296587E-2"/>
          <c:y val="0.81023024691358136"/>
          <c:w val="0.62271976424683662"/>
          <c:h val="0.16625123456790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Evolução dos Atrasos e Cancelamentos de Voos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589261884034284E-2"/>
          <c:y val="0.12271440329218122"/>
          <c:w val="0.92040001815388917"/>
          <c:h val="0.64890617283950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'[Passageiros Pagos Transportados por Ano e Semestre.xlsx]Plan3'!$A$3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Semestre.xlsx]Plan3'!$B$3:$D$3</c:f>
              <c:numCache>
                <c:formatCode>0.00%</c:formatCode>
                <c:ptCount val="3"/>
                <c:pt idx="0">
                  <c:v>0.17090000000000036</c:v>
                </c:pt>
                <c:pt idx="1">
                  <c:v>0.13289999999999999</c:v>
                </c:pt>
                <c:pt idx="2">
                  <c:v>5.0500000000000003E-2</c:v>
                </c:pt>
              </c:numCache>
            </c:numRef>
          </c:val>
        </c:ser>
        <c:ser>
          <c:idx val="1"/>
          <c:order val="1"/>
          <c:tx>
            <c:strRef>
              <c:f>'[Passageiros Pagos Transportados por Ano e Semestre.xlsx]Plan3'!$A$4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Semestre.xlsx]Plan3'!$B$4:$D$4</c:f>
              <c:numCache>
                <c:formatCode>0.00%</c:formatCode>
                <c:ptCount val="3"/>
                <c:pt idx="0">
                  <c:v>0.24110000000000001</c:v>
                </c:pt>
                <c:pt idx="1">
                  <c:v>0.11119999999999998</c:v>
                </c:pt>
                <c:pt idx="2">
                  <c:v>5.1800000000000013E-2</c:v>
                </c:pt>
              </c:numCache>
            </c:numRef>
          </c:val>
        </c:ser>
        <c:ser>
          <c:idx val="2"/>
          <c:order val="2"/>
          <c:tx>
            <c:strRef>
              <c:f>'[Passageiros Pagos Transportados por Ano e Semestre.xlsx]Plan3'!$A$5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Semestre.xlsx]Plan3'!$B$5:$D$5</c:f>
              <c:numCache>
                <c:formatCode>0.00%</c:formatCode>
                <c:ptCount val="3"/>
                <c:pt idx="0">
                  <c:v>0.15260000000000001</c:v>
                </c:pt>
                <c:pt idx="1">
                  <c:v>0.1169</c:v>
                </c:pt>
                <c:pt idx="2">
                  <c:v>5.0299999999999997E-2</c:v>
                </c:pt>
              </c:numCache>
            </c:numRef>
          </c:val>
        </c:ser>
        <c:ser>
          <c:idx val="3"/>
          <c:order val="3"/>
          <c:tx>
            <c:strRef>
              <c:f>'[Passageiros Pagos Transportados por Ano e Semestre.xlsx]Plan3'!$A$6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Semestre.xlsx]Plan3'!$B$6:$D$6</c:f>
              <c:numCache>
                <c:formatCode>0.00%</c:formatCode>
                <c:ptCount val="3"/>
                <c:pt idx="0">
                  <c:v>0.13919999999999999</c:v>
                </c:pt>
                <c:pt idx="1">
                  <c:v>0.14710000000000001</c:v>
                </c:pt>
                <c:pt idx="2">
                  <c:v>5.4200000000000012E-2</c:v>
                </c:pt>
              </c:numCache>
            </c:numRef>
          </c:val>
        </c:ser>
        <c:ser>
          <c:idx val="4"/>
          <c:order val="4"/>
          <c:tx>
            <c:strRef>
              <c:f>'[Passageiros Pagos Transportados por Ano e Semestre.xlsx]Plan3'!$A$7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Semestre.xlsx]Plan3'!$B$7:$D$7</c:f>
              <c:numCache>
                <c:formatCode>0.00%</c:formatCode>
                <c:ptCount val="3"/>
                <c:pt idx="0">
                  <c:v>0.15990000000000049</c:v>
                </c:pt>
                <c:pt idx="1">
                  <c:v>0.20280000000000001</c:v>
                </c:pt>
                <c:pt idx="2">
                  <c:v>9.3000000000000208E-2</c:v>
                </c:pt>
              </c:numCache>
            </c:numRef>
          </c:val>
        </c:ser>
        <c:ser>
          <c:idx val="5"/>
          <c:order val="5"/>
          <c:tx>
            <c:strRef>
              <c:f>'[Passageiros Pagos Transportados por Ano e Semestre.xlsx]Plan3'!$A$8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Semestre.xlsx]Plan3'!$B$8:$D$8</c:f>
              <c:numCache>
                <c:formatCode>0.00%</c:formatCode>
                <c:ptCount val="3"/>
                <c:pt idx="0">
                  <c:v>0.19950000000000001</c:v>
                </c:pt>
                <c:pt idx="1">
                  <c:v>0.30840000000000084</c:v>
                </c:pt>
                <c:pt idx="2">
                  <c:v>0.15880000000000036</c:v>
                </c:pt>
              </c:numCache>
            </c:numRef>
          </c:val>
        </c:ser>
        <c:ser>
          <c:idx val="6"/>
          <c:order val="6"/>
          <c:tx>
            <c:strRef>
              <c:f>'[Passageiros Pagos Transportados por Ano e Semestre.xlsx]Plan3'!$A$9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Semestre.xlsx]Plan3'!$B$9:$D$9</c:f>
              <c:numCache>
                <c:formatCode>0.00%</c:formatCode>
                <c:ptCount val="3"/>
                <c:pt idx="0">
                  <c:v>9.8400000000000043E-2</c:v>
                </c:pt>
                <c:pt idx="1">
                  <c:v>0.17780000000000001</c:v>
                </c:pt>
                <c:pt idx="2">
                  <c:v>6.6500000000000004E-2</c:v>
                </c:pt>
              </c:numCache>
            </c:numRef>
          </c:val>
        </c:ser>
        <c:ser>
          <c:idx val="7"/>
          <c:order val="7"/>
          <c:tx>
            <c:strRef>
              <c:f>'[Passageiros Pagos Transportados por Ano e Semestre.xlsx]Plan3'!$A$10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Semestre.xlsx]Plan3'!$B$10:$D$10</c:f>
              <c:numCache>
                <c:formatCode>0.00%</c:formatCode>
                <c:ptCount val="3"/>
                <c:pt idx="0">
                  <c:v>0.1008</c:v>
                </c:pt>
                <c:pt idx="1">
                  <c:v>0.10670000000000018</c:v>
                </c:pt>
                <c:pt idx="2">
                  <c:v>3.8699999999999998E-2</c:v>
                </c:pt>
              </c:numCache>
            </c:numRef>
          </c:val>
        </c:ser>
        <c:ser>
          <c:idx val="8"/>
          <c:order val="8"/>
          <c:tx>
            <c:strRef>
              <c:f>'[Passageiros Pagos Transportados por Ano e Semestre.xlsx]Plan3'!$A$11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Semestre.xlsx]Plan3'!$B$11:$D$11</c:f>
              <c:numCache>
                <c:formatCode>0.00%</c:formatCode>
                <c:ptCount val="3"/>
                <c:pt idx="0">
                  <c:v>9.4600000000000226E-2</c:v>
                </c:pt>
                <c:pt idx="1">
                  <c:v>0.13070000000000001</c:v>
                </c:pt>
                <c:pt idx="2">
                  <c:v>4.6899999999999997E-2</c:v>
                </c:pt>
              </c:numCache>
            </c:numRef>
          </c:val>
        </c:ser>
        <c:ser>
          <c:idx val="9"/>
          <c:order val="9"/>
          <c:tx>
            <c:strRef>
              <c:f>'[Passageiros Pagos Transportados por Ano e Semestre.xlsx]Plan3'!$A$12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Semestre.xlsx]Plan3'!$B$12:$D$12</c:f>
              <c:numCache>
                <c:formatCode>0.00%</c:formatCode>
                <c:ptCount val="3"/>
                <c:pt idx="0">
                  <c:v>8.8600000000000248E-2</c:v>
                </c:pt>
                <c:pt idx="1">
                  <c:v>0.1278</c:v>
                </c:pt>
                <c:pt idx="2">
                  <c:v>4.2400000000000014E-2</c:v>
                </c:pt>
              </c:numCache>
            </c:numRef>
          </c:val>
        </c:ser>
        <c:ser>
          <c:idx val="10"/>
          <c:order val="10"/>
          <c:tx>
            <c:strRef>
              <c:f>'[Passageiros Pagos Transportados por Ano e Semestre.xlsx]Plan3'!$A$13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'[Passageiros Pagos Transportados por Ano e Semestre.xlsx]Plan3'!$B$2:$D$2</c:f>
              <c:strCache>
                <c:ptCount val="3"/>
                <c:pt idx="0">
                  <c:v>Cancelamentos</c:v>
                </c:pt>
                <c:pt idx="1">
                  <c:v>Atrasos 30 Min.</c:v>
                </c:pt>
                <c:pt idx="2">
                  <c:v>Atrasos 60 Min.</c:v>
                </c:pt>
              </c:strCache>
            </c:strRef>
          </c:cat>
          <c:val>
            <c:numRef>
              <c:f>'[Passageiros Pagos Transportados por Ano e Semestre.xlsx]Plan3'!$B$13:$D$13</c:f>
              <c:numCache>
                <c:formatCode>0.00%</c:formatCode>
                <c:ptCount val="3"/>
                <c:pt idx="0">
                  <c:v>7.9900000000000124E-2</c:v>
                </c:pt>
                <c:pt idx="1">
                  <c:v>0.10220000000000012</c:v>
                </c:pt>
                <c:pt idx="2">
                  <c:v>3.2800000000000093E-2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82496"/>
        <c:axId val="74284032"/>
      </c:barChart>
      <c:catAx>
        <c:axId val="742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84032"/>
        <c:crosses val="autoZero"/>
        <c:auto val="1"/>
        <c:lblAlgn val="ctr"/>
        <c:lblOffset val="100"/>
        <c:noMultiLvlLbl val="0"/>
      </c:catAx>
      <c:valAx>
        <c:axId val="74284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2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345021044297797E-2"/>
          <c:y val="0.86171378600823034"/>
          <c:w val="0.8407760832621618"/>
          <c:h val="5.9891152263374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400"/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81E-2"/>
          <c:y val="0.25970874852332126"/>
          <c:w val="0.96944444444444511"/>
          <c:h val="0.61414998221398676"/>
        </c:manualLayout>
      </c:layout>
      <c:lineChart>
        <c:grouping val="standard"/>
        <c:varyColors val="0"/>
        <c:ser>
          <c:idx val="1"/>
          <c:order val="0"/>
          <c:tx>
            <c:strRef>
              <c:f>Plan1!$H$92</c:f>
              <c:strCache>
                <c:ptCount val="1"/>
                <c:pt idx="0">
                  <c:v>Exportações + importações via aérea (US$ bi)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Plan1!$F$93:$F$99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Plan1!$H$93:$H$99</c:f>
              <c:numCache>
                <c:formatCode>General</c:formatCode>
                <c:ptCount val="7"/>
                <c:pt idx="0">
                  <c:v>54</c:v>
                </c:pt>
                <c:pt idx="1">
                  <c:v>57</c:v>
                </c:pt>
                <c:pt idx="2">
                  <c:v>61</c:v>
                </c:pt>
                <c:pt idx="3">
                  <c:v>66</c:v>
                </c:pt>
                <c:pt idx="4">
                  <c:v>72</c:v>
                </c:pt>
                <c:pt idx="5">
                  <c:v>76</c:v>
                </c:pt>
                <c:pt idx="6">
                  <c:v>81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Plan1!$I$92</c:f>
              <c:strCache>
                <c:ptCount val="1"/>
                <c:pt idx="0">
                  <c:v>Potencial de passageiros transportados
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Plan1!$F$93:$F$99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Plan1!$I$93:$I$99</c:f>
              <c:numCache>
                <c:formatCode>General</c:formatCode>
                <c:ptCount val="7"/>
                <c:pt idx="0">
                  <c:v>114</c:v>
                </c:pt>
                <c:pt idx="1">
                  <c:v>127</c:v>
                </c:pt>
                <c:pt idx="2">
                  <c:v>141</c:v>
                </c:pt>
                <c:pt idx="3">
                  <c:v>156</c:v>
                </c:pt>
                <c:pt idx="4">
                  <c:v>172</c:v>
                </c:pt>
                <c:pt idx="5">
                  <c:v>191</c:v>
                </c:pt>
                <c:pt idx="6">
                  <c:v>211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989760"/>
        <c:axId val="33991296"/>
      </c:lineChart>
      <c:catAx>
        <c:axId val="339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2"/>
                </a:solidFill>
              </a:defRPr>
            </a:pPr>
            <a:endParaRPr lang="pt-BR"/>
          </a:p>
        </c:txPr>
        <c:crossAx val="33991296"/>
        <c:crosses val="autoZero"/>
        <c:auto val="1"/>
        <c:lblAlgn val="ctr"/>
        <c:lblOffset val="100"/>
        <c:noMultiLvlLbl val="0"/>
      </c:catAx>
      <c:valAx>
        <c:axId val="3399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98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1503269552539008"/>
          <c:w val="0.99861111111111112"/>
          <c:h val="0.25970874852332126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b="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9111111111111201E-2"/>
          <c:y val="0.28217592592592688"/>
          <c:w val="0.92177777777777781"/>
          <c:h val="0.5879553076698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Plan1!$B$6</c:f>
              <c:strCache>
                <c:ptCount val="1"/>
                <c:pt idx="0">
                  <c:v>Assentos oferecidos (milhões)</c:v>
                </c:pt>
              </c:strCache>
            </c:strRef>
          </c:tx>
          <c:invertIfNegative val="0"/>
          <c:cat>
            <c:numRef>
              <c:f>Plan1!$A$7:$A$8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Plan1!$B$7:$B$8</c:f>
              <c:numCache>
                <c:formatCode>0</c:formatCode>
                <c:ptCount val="2"/>
                <c:pt idx="0">
                  <c:v>79.599999999999994</c:v>
                </c:pt>
                <c:pt idx="1">
                  <c:v>152.80000000000001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893248"/>
        <c:axId val="79894784"/>
      </c:barChart>
      <c:catAx>
        <c:axId val="798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894784"/>
        <c:crosses val="autoZero"/>
        <c:auto val="1"/>
        <c:lblAlgn val="ctr"/>
        <c:lblOffset val="100"/>
        <c:noMultiLvlLbl val="0"/>
      </c:catAx>
      <c:valAx>
        <c:axId val="798947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7989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Licenças emitidas</c:v>
                </c:pt>
              </c:strCache>
            </c:strRef>
          </c:tx>
          <c:invertIfNegative val="0"/>
          <c:cat>
            <c:numRef>
              <c:f>Plan2!$A$2:$A$3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Plan2!$B$2:$B$3</c:f>
              <c:numCache>
                <c:formatCode>General</c:formatCode>
                <c:ptCount val="2"/>
                <c:pt idx="0">
                  <c:v>5304</c:v>
                </c:pt>
                <c:pt idx="1">
                  <c:v>8723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911168"/>
        <c:axId val="79925248"/>
      </c:barChart>
      <c:catAx>
        <c:axId val="799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925248"/>
        <c:crosses val="autoZero"/>
        <c:auto val="1"/>
        <c:lblAlgn val="ctr"/>
        <c:lblOffset val="100"/>
        <c:noMultiLvlLbl val="0"/>
      </c:catAx>
      <c:valAx>
        <c:axId val="7992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91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Plan2!$B$27</c:f>
              <c:strCache>
                <c:ptCount val="1"/>
                <c:pt idx="0">
                  <c:v>Frota</c:v>
                </c:pt>
              </c:strCache>
            </c:strRef>
          </c:tx>
          <c:invertIfNegative val="0"/>
          <c:cat>
            <c:numRef>
              <c:f>Plan2!$A$28:$A$29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Plan2!$B$28:$B$29</c:f>
              <c:numCache>
                <c:formatCode>General</c:formatCode>
                <c:ptCount val="2"/>
                <c:pt idx="0">
                  <c:v>11113</c:v>
                </c:pt>
                <c:pt idx="1">
                  <c:v>15019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962112"/>
        <c:axId val="79963648"/>
      </c:barChart>
      <c:catAx>
        <c:axId val="799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963648"/>
        <c:crosses val="autoZero"/>
        <c:auto val="1"/>
        <c:lblAlgn val="ctr"/>
        <c:lblOffset val="100"/>
        <c:noMultiLvlLbl val="0"/>
      </c:catAx>
      <c:valAx>
        <c:axId val="7996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96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0.50455</cdr:x>
      <cdr:y>0.9485</cdr:y>
    </cdr:from>
    <cdr:to>
      <cdr:x>0.97826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69363" y="4609688"/>
          <a:ext cx="4102284" cy="250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dirty="0"/>
            <a:t>Fonte: ANAC/SRE/GEAC</a:t>
          </a:r>
        </a:p>
      </cdr:txBody>
    </cdr:sp>
  </cdr:relSizeAnchor>
  <cdr:relSizeAnchor xmlns:cdr="http://schemas.openxmlformats.org/drawingml/2006/chartDrawing">
    <cdr:from>
      <cdr:x>1.15475E-7</cdr:x>
      <cdr:y>0.09038</cdr:y>
    </cdr:from>
    <cdr:to>
      <cdr:x>0.02806</cdr:x>
      <cdr:y>0.45065</cdr:y>
    </cdr:to>
    <cdr:sp macro="" textlink="">
      <cdr:nvSpPr>
        <cdr:cNvPr id="3" name="CaixaDeTexto 1"/>
        <cdr:cNvSpPr txBox="1"/>
      </cdr:nvSpPr>
      <cdr:spPr>
        <a:xfrm xmlns:a="http://schemas.openxmlformats.org/drawingml/2006/main" rot="16200000">
          <a:off x="-620689" y="993069"/>
          <a:ext cx="1484344" cy="242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dirty="0" smtClean="0"/>
            <a:t>Milhões</a:t>
          </a:r>
          <a:endParaRPr lang="pt-BR" sz="1200" dirty="0"/>
        </a:p>
      </cdr:txBody>
    </cdr:sp>
  </cdr:relSizeAnchor>
  <cdr:relSizeAnchor xmlns:cdr="http://schemas.openxmlformats.org/drawingml/2006/chartDrawing">
    <cdr:from>
      <cdr:x>0.05905</cdr:x>
      <cdr:y>0</cdr:y>
    </cdr:from>
    <cdr:to>
      <cdr:x>0.94861</cdr:x>
      <cdr:y>0.18218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11358" y="0"/>
          <a:ext cx="7703506" cy="750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dirty="0" smtClean="0"/>
            <a:t>2003 = 0,21 Passageiros/População</a:t>
          </a:r>
        </a:p>
        <a:p xmlns:a="http://schemas.openxmlformats.org/drawingml/2006/main">
          <a:pPr algn="ctr"/>
          <a:r>
            <a:rPr lang="pt-BR" sz="1800" dirty="0" smtClean="0"/>
            <a:t>2012 = 0,52 Passageiros/População</a:t>
          </a:r>
          <a:endParaRPr lang="pt-BR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0.50992</cdr:x>
      <cdr:y>0.94036</cdr:y>
    </cdr:from>
    <cdr:to>
      <cdr:x>0.98363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449239" y="4570132"/>
          <a:ext cx="4133311" cy="289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dirty="0"/>
            <a:t>Fonte: ANAC/SRE/GEAC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5756A0-D046-4CC9-9626-D2C945659361}" type="datetimeFigureOut">
              <a:rPr lang="pt-BR"/>
              <a:pPr>
                <a:defRPr/>
              </a:pPr>
              <a:t>30/04/2014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3294F5-DDE0-409D-B851-03296D362B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4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4243-836B-437A-A802-C66C18DAEE7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4452-61B4-4CD2-9B76-51E7942099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F77E-40F6-4519-9A20-2356A63A82A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B130-58EE-4DFD-9574-679E893758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4A66-E3B5-47E1-8984-4DFAF177CC0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84BB-9F92-4815-885F-32B1ADF4DC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3FBC-E4FB-4E2E-854C-A5E977E51DA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1EDD-7C57-489D-999A-64043B3168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6BB1-9803-4415-A1FD-DFA26E51CAC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BC03-E123-4E30-8689-AEEF40A168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B94B-D039-4DD6-83DD-FD4CF02C59F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5846-FE1A-4C5E-8D99-CAE093B013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80FA-62F7-497B-82F3-ADF03AA0FC0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F2FB-E777-4F70-8032-5D7C542027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3B75-90C4-4EA2-B302-71A36C208FD9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57CC-3A02-4EDD-A1FC-E46961DA1E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A100-6A35-464B-B301-A9A5DFF7AB3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0AE5-E382-42E2-8717-9757AB8AF8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5FBC-62F4-4A62-BFF3-C0B8E0BCCAD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EE5F-78F6-40ED-99A7-8C69894C9B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B54E-89A3-4E68-BA0F-2B9C84EFB800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34CA-1EB0-4584-BB4C-C4591DF3D2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A166-266D-46EE-B05C-875FB81BBDB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B9A0-145D-4A56-A29E-30B47B82EE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656A-7DC1-4595-B8F8-B3C45145BE5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7F9B-8FE9-4B78-AE53-2981D8A43C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46D5-492E-48B3-B40D-01BB40AD5E9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0458-BE85-43B2-9236-1BAAA07761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4400-7140-4774-9686-71D1BF99AC9F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DD4F-95C1-4F9D-9A5A-78EA4A1B2F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9CB1-EFCC-4430-8A08-9E601315C1E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F07F-3AD8-45CA-BEAA-56A0FCAB53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4210-4513-46FD-873F-576B5203C14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A03D-7426-4C18-BB52-28E7F74E9C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AB16-D7EC-4FCD-84D7-60D5D959113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843A-5603-4F12-B778-71EDE032F3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D0A-85D3-4090-B5BF-E060C9C4F44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D04C-EFA5-431D-854C-6A87A1D932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9E82-FA27-41A6-8D81-4CCB6984E94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8D56-57EC-430A-874E-2FBC468A58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5C65-C2D5-4858-BC4E-897F097EDCB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7540-8C2A-4695-9629-837D688EDB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9503-0100-444A-8EB6-03DCD1AB87A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1FF0-CEB1-4B4D-83D7-AFBEF3D537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54B7-C694-47AE-A517-FB757DEB2D9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F3F8-4C95-48D8-AE36-5992DDDDAC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260E-C196-4418-84E7-587FDE1ACEA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1DDF-607C-4B1D-B3F3-54B8F31B0F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B350-F8D0-4D00-B982-442697536C6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BBCD-6C5F-4028-98F6-912312EACC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BE5B-7F6B-4B5C-842A-8A81923FD8B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7D6B-33BA-4953-9D15-14FA8CBEA1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1524-66DB-4DFD-ACBF-A90C2B1908D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2AA3-3F35-4B4C-9E23-01F573D463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DCC4-2E9A-47BF-A7F2-D3BDF8E041B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BF3C-9656-469A-BFD6-0DF7011A44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C97-FB41-45CF-BEF3-824ECB22C50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602C-5937-44EE-B273-451CD41583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F633-0A0B-4B8C-A686-1BE48455B86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C3C8-EB41-49BD-B31E-E237B60B10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63F0-2106-4595-8A39-214855A87E1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8E97-24DE-453A-B528-B7F138763F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3BBD-2012-4F61-A840-5717498ED0F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5354-BBA2-411C-AF58-1427490D32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849B-74C6-409C-B539-57695E6DF0A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9555-44A0-4621-8E15-1D26730D5F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BF19-6666-4C9E-8A94-B0D13AA2EF38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7B6C-3AC6-49B1-9C14-8416565B72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14F8-B97E-4A4D-AAF8-D0D15476E0E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84D4-7E37-48E8-B9B1-6B01A33FF1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AC19-9285-4E45-A0EE-3440288AA55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5048-B685-49E3-ADF3-D42CCB69D1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0394-BCCB-4CC4-B463-15689431C59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A92F-1FB7-4845-A7B1-94F731AA94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16E0-58AE-4085-862B-AE00C621CB7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84D4-D903-4200-A831-E231449C51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8060-E427-49FA-9D69-D903213E5ED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3555-5525-40D8-8DFD-63292C2AE5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DB96-F3AE-4D3E-958E-0DBC6CAE9A2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EC48-EA9D-4D12-941E-3CB05ACC2B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4DEE-F7E7-472C-B1AF-CD894F1BF9A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B487-069B-448C-9D79-A97119104A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EAEC-FFDA-4754-AB51-66411B70CBE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9423-E4A6-4013-95EC-973E8CBEB4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9861-9050-4F7C-B0B1-28AD39EA559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BE21-BE97-41DB-9E2A-5B94465218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2DF7-9A37-4A69-8343-00FF77D0ACF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BB2D-B520-4CF2-8198-7BA3A74B5E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2B7B-CD43-496A-9DF0-2295636509E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B9BE-684E-47D4-B0D5-BD9F10EF61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DD24-5878-48A1-B47F-EC4BF7A0FFA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5E9C-A7D1-433C-B350-0F60D3B661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28EC-0F7F-4B56-80C2-627CE2E2DA0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AB96-4EB6-43D5-8A39-9946897AA9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33EA-ADCA-406B-AE2D-CB623DF6906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E824-2DFE-403C-9801-3C51813E05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4F20-9CF3-45C6-A07B-B3D098FFD75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7E2A-D853-4DFA-B43E-33FCC36C5A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6891-90DB-4653-BF43-7A79CE538A3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2073-F7C2-4711-8AB7-642EBC8291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EB91-207A-4594-8D56-0E3D8E7A957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022-B112-4E3C-9746-E0D5AC7185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3659-AE9F-4E52-AA0B-0A3A401E6E1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2A27-8D20-4E91-8246-6EECF894AD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EDB2-00B6-400B-8C81-2CE188B8846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8750-6EAD-4B49-B73F-5BE10D4FF5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F881-CF1C-4039-8C90-D1233ABE3D9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5BCA-B9D9-4168-B51A-3EBFB5EE05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200C-35F4-4570-8FC1-27AB6914368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7105-E659-47EF-966F-21E27E464D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6A23-B5CB-437C-948D-C5ED8711D70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DB93-43D5-47B8-8183-1D61A136D8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BF17-F1BA-4572-ACBD-7423B878AAD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32F0-56F3-42B3-8EDE-E623044C86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CE8A-8E3E-4AA9-8942-19C6988B2A3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E891-4FC0-42B3-ACE1-AFCC1A2544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1942-8B21-4D3A-8E57-A02B588E70B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9403-ECD1-4112-9496-1575D9D911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48FC-76CE-4FC3-B2F1-E770ADF8EFD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AE2C-53BC-4C69-B65C-DCE4994937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4ED-8955-4500-9301-BA9D7626E30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33AB-D405-4444-8246-D5D3F1D6BE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72A0-C27D-4A6F-A354-5A31EB51C82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6D0C-603C-454F-ABAD-6D8AC15B5B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91ED-C7F4-4EE9-91A5-F870912E5819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DCDE-7673-4C31-9ADD-69F8234F8F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7C6B-E1F1-418A-814F-8313EAC31A5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2765-54F0-4342-B941-BEBF4710A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008E-6415-4CC9-9D46-CF83F80BE98F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CF2A-3FC5-450C-8AA1-EC8C4C95D4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694C-673B-4FD9-9D1E-DDA9A242FED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5C4C-3409-4424-BCB5-9F310A393E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C60D-9313-4080-9957-8D3F30AE9C90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F89F-5CFE-442C-9D5A-28DEE44208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BE02-C611-4B75-843B-FA3A7DBD385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AF88-D3D3-4C18-B38D-DB0E8D8F9E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99DD-12D2-4E82-8809-42CA1837E025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FF75-80A7-49C9-A3F6-2B5DAEF10B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CE38-BF9D-4D20-B67A-160BC0E0C4DD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EB91-F693-400B-948D-4C08EA4189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7C05-82BA-4142-880B-183648CDC9CE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7439-4A18-45DA-ADE1-A15C9187A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2F78-BFD6-4E69-9F03-4EFA70FD1B4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9214-C684-4D64-80DC-2A766C753B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ECEC-23ED-480E-93B2-8C852B5176E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05C0-433A-4FD3-B12D-1BC1963D2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113A-2842-4F39-8DA9-223A4924CDAF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D79E-B37A-4430-8A84-101C375C48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29FD-C1C2-4D91-A007-3E2517108AC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7DFF-A400-459A-BE71-F7A606E013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12F1-F8A0-4EFD-ACFD-A95942978B00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D6C5-F3C9-4526-8659-17995653DB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9C7A-98C0-4297-8ED7-FF57B4EF7779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3273-B595-43AA-B96D-A5AE497547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5BAB-5EC7-4592-BBBC-EA1C2474584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1B53-3782-471A-BDB0-0788711FE6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86AA-1FB8-48A2-9F16-C808F60B431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B3E1-F6B2-483F-9474-2362F0BDB1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B728-EB2F-45A3-AD3E-A8B19A64DED5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667A-92B9-4462-AA63-7CDDDE0A6A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F45A-12E4-47B6-93A7-9519DDFA9AB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5F91-321D-44BD-81A3-47CA9CAB09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D91D-57AF-486C-928B-971B89DA025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C304-A990-4D3A-AD28-9EB06CD827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B590-1988-4DC9-8688-310954BA3475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7F3A-0DF7-400A-9AB2-C250EBB1DC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6D79-C7BA-40E1-954D-E90DD29BF62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5F07-5A65-489B-8EA4-71DFD76A3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ABC5-11B1-4768-81FC-BB14CB3EE77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E243-FBF3-4EF4-B10E-CAF9D9790F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81E4-F551-42C6-B99C-24A2C0710DE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F8B1-E1B4-4E1E-8E23-CEC0211105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5C32-EEB7-436F-BC9B-9E4CDBCFB765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38FB-A71B-48BA-8126-FE312294A7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808D-EF84-4515-9283-7F09CAEFB66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454B-1734-48E0-8787-FAF298EF2A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pt-BR" noProof="0">
              <a:sym typeface="Helvetica Light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A65D0-54EB-4BED-AE5A-63D657D995E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9B181-4C33-4803-9817-180FDDBB38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3D692-71CE-4614-B4B8-B49A25BA535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2D771-817B-4E89-860D-7D9E09C362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B5A1A-C81B-4C04-92BF-E7686914B7B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D56C0-F82D-4228-9DFC-296F3FD9A5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CEF40-5F15-4DCB-A88B-70AAF4277C6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1B636B-B22B-4DBB-82D9-E2FBA8FC5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5430D-B284-4725-8572-D677464032F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B72E1-7D22-4961-A16F-DC60D39970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8C4DD-3963-4CFC-A681-76992674544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D9DB5-C7AD-4097-BAAE-681F8E1F74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594D0-9D96-4B74-B7BB-36022B7A0F5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F0D34-11FC-4B9D-85D7-B53B6A7F2B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8E279B-54E9-40E4-828C-A0FA805C9026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300FC-9A40-44AD-B35C-276F903104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 Light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/>
          </p:cNvSpPr>
          <p:nvPr>
            <p:ph type="body" idx="1"/>
          </p:nvPr>
        </p:nvSpPr>
        <p:spPr bwMode="auto">
          <a:xfrm>
            <a:off x="893763" y="1946275"/>
            <a:ext cx="735806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 Light"/>
              </a:rPr>
              <a:t>Click to edit Master text styles</a:t>
            </a:r>
          </a:p>
          <a:p>
            <a:pPr lvl="1"/>
            <a:r>
              <a:rPr lang="pt-BR" smtClean="0">
                <a:sym typeface="Helvetica Light"/>
              </a:rPr>
              <a:t>Second level</a:t>
            </a:r>
          </a:p>
          <a:p>
            <a:pPr lvl="2"/>
            <a:r>
              <a:rPr lang="pt-BR" smtClean="0">
                <a:sym typeface="Helvetica Light"/>
              </a:rPr>
              <a:t>Third level</a:t>
            </a:r>
          </a:p>
          <a:p>
            <a:pPr lvl="3"/>
            <a:r>
              <a:rPr lang="pt-BR" smtClean="0">
                <a:sym typeface="Helvetica Light"/>
              </a:rPr>
              <a:t>Fourth level</a:t>
            </a:r>
          </a:p>
          <a:p>
            <a:pPr lvl="4"/>
            <a:r>
              <a:rPr lang="pt-BR" smtClean="0">
                <a:sym typeface="Helvetica Light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700" indent="-266700" algn="l" defTabSz="409575" rtl="0" eaLnBrk="0" fontAlgn="base" hangingPunct="0">
        <a:spcBef>
          <a:spcPts val="2950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8" indent="-266700" algn="l" defTabSz="409575" rtl="0" eaLnBrk="0" fontAlgn="base" hangingPunct="0">
        <a:spcBef>
          <a:spcPts val="2950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275" indent="-266700" algn="l" defTabSz="409575" rtl="0" eaLnBrk="0" fontAlgn="base" hangingPunct="0">
        <a:spcBef>
          <a:spcPts val="2950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75" indent="-266700" algn="l" defTabSz="409575" rtl="0" eaLnBrk="0" fontAlgn="base" hangingPunct="0">
        <a:spcBef>
          <a:spcPts val="2950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263" indent="-266700" algn="l" defTabSz="409575" rtl="0" eaLnBrk="0" fontAlgn="base" hangingPunct="0">
        <a:spcBef>
          <a:spcPts val="2950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/>
          </p:cNvSpPr>
          <p:nvPr/>
        </p:nvSpPr>
        <p:spPr bwMode="auto">
          <a:xfrm>
            <a:off x="5397500" y="5907088"/>
            <a:ext cx="3625850" cy="741362"/>
          </a:xfrm>
          <a:prstGeom prst="rect">
            <a:avLst/>
          </a:prstGeom>
          <a:noFill/>
          <a:ln>
            <a:noFill/>
          </a:ln>
          <a:extLst/>
        </p:spPr>
        <p:txBody>
          <a:bodyPr lIns="88892" tIns="50795" rIns="88892" bIns="50795"/>
          <a:lstStyle/>
          <a:p>
            <a:pPr algn="r" hangingPunct="0">
              <a:defRPr/>
            </a:pPr>
            <a:endParaRPr lang="pt-BR" sz="1600" dirty="0">
              <a:solidFill>
                <a:schemeClr val="bg1"/>
              </a:solidFill>
              <a:sym typeface="Arial" pitchFamily="34" charset="0"/>
            </a:endParaRPr>
          </a:p>
          <a:p>
            <a:pPr algn="r" hangingPunct="0">
              <a:defRPr/>
            </a:pPr>
            <a:r>
              <a:rPr lang="pt-BR" sz="1600" dirty="0" smtClean="0">
                <a:solidFill>
                  <a:schemeClr val="bg1"/>
                </a:solidFill>
                <a:sym typeface="Arial" pitchFamily="34" charset="0"/>
              </a:rPr>
              <a:t>30/Abril/2014</a:t>
            </a:r>
            <a:endParaRPr lang="pt-BR" sz="2400" dirty="0">
              <a:solidFill>
                <a:schemeClr val="bg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88950" y="2524836"/>
            <a:ext cx="8059738" cy="1910685"/>
          </a:xfrm>
        </p:spPr>
        <p:txBody>
          <a:bodyPr/>
          <a:lstStyle/>
          <a:p>
            <a:r>
              <a:rPr lang="pt-BR" sz="4000" dirty="0" smtClean="0"/>
              <a:t>Audiência Pública</a:t>
            </a:r>
            <a:br>
              <a:rPr lang="pt-BR" sz="4000" dirty="0" smtClean="0"/>
            </a:br>
            <a:r>
              <a:rPr lang="pt-BR" sz="4000" dirty="0" smtClean="0"/>
              <a:t>Câmara dos Deputados</a:t>
            </a:r>
          </a:p>
        </p:txBody>
      </p:sp>
      <p:pic>
        <p:nvPicPr>
          <p:cNvPr id="10244" name="Picture 2" descr="C:\Users\fabio.brumana\Desktop\PFI\PFI_marca_v2_h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4700" y="1033463"/>
            <a:ext cx="3111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35288" y="395288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Recursos Humanos 2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310" y="1450428"/>
          <a:ext cx="3980137" cy="3668109"/>
        </p:xfrm>
        <a:graphic>
          <a:graphicData uri="http://schemas.openxmlformats.org/drawingml/2006/table">
            <a:tbl>
              <a:tblPr/>
              <a:tblGrid>
                <a:gridCol w="1636331"/>
                <a:gridCol w="1417395"/>
                <a:gridCol w="926411"/>
              </a:tblGrid>
              <a:tr h="3132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FORÇA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TRABALHO (*)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6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GEOGRÁFICA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625"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LOCALIDADE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4260960" y="1450427"/>
          <a:ext cx="4552950" cy="366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539310" y="5118537"/>
            <a:ext cx="3980137" cy="5044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1"/>
                </a:solidFill>
              </a:rPr>
              <a:t>(*) – Carreiras  de Fiscalização  e Regulação, Carreira do Quadro Específico e </a:t>
            </a:r>
            <a:r>
              <a:rPr lang="pt-BR" sz="1000" dirty="0" err="1" smtClean="0">
                <a:solidFill>
                  <a:schemeClr val="tx1"/>
                </a:solidFill>
              </a:rPr>
              <a:t>C&amp;T</a:t>
            </a:r>
            <a:r>
              <a:rPr lang="pt-BR" sz="1000" dirty="0" smtClean="0">
                <a:solidFill>
                  <a:schemeClr val="tx1"/>
                </a:solidFill>
              </a:rPr>
              <a:t>, Requisitados, 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Dados do Setor 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0954"/>
            <a:ext cx="8229599" cy="435807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2039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Diversificação das Tarifas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34117" y="1904401"/>
            <a:ext cx="146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&lt; R$ 100</a:t>
            </a:r>
          </a:p>
          <a:p>
            <a:r>
              <a:rPr lang="pt-BR" dirty="0" smtClean="0"/>
              <a:t>2002 = 0%</a:t>
            </a:r>
          </a:p>
          <a:p>
            <a:r>
              <a:rPr lang="pt-BR" dirty="0" smtClean="0"/>
              <a:t>2013 = 10%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99846" y="1890954"/>
            <a:ext cx="1438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&lt; R$ 300</a:t>
            </a:r>
          </a:p>
          <a:p>
            <a:r>
              <a:rPr lang="pt-BR" dirty="0" smtClean="0"/>
              <a:t>2002 = 20%</a:t>
            </a:r>
          </a:p>
          <a:p>
            <a:r>
              <a:rPr lang="pt-BR" dirty="0" smtClean="0"/>
              <a:t>2013 = 59%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32811" y="1910597"/>
            <a:ext cx="165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&gt; R$ 1.500</a:t>
            </a:r>
          </a:p>
          <a:p>
            <a:r>
              <a:rPr lang="pt-BR" dirty="0" smtClean="0"/>
              <a:t>2002 = 1,84%</a:t>
            </a:r>
          </a:p>
          <a:p>
            <a:r>
              <a:rPr lang="pt-BR" dirty="0" smtClean="0"/>
              <a:t>2013 = 0,50%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5" y="1672685"/>
            <a:ext cx="8229599" cy="4684263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10055" y="1441219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Tarifas Aéreas Domésticas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69" y="1844302"/>
            <a:ext cx="2324685" cy="132839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89984" y="4031180"/>
            <a:ext cx="675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C00000"/>
                </a:solidFill>
                <a:latin typeface="+mj-lt"/>
              </a:rPr>
              <a:t>Redução de 40%</a:t>
            </a:r>
            <a:endParaRPr lang="pt-BR" sz="5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258071" y="2599553"/>
            <a:ext cx="6333566" cy="111422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20733" r="3408" b="22075"/>
          <a:stretch/>
        </p:blipFill>
        <p:spPr>
          <a:xfrm>
            <a:off x="4082143" y="1857311"/>
            <a:ext cx="4604658" cy="2106387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 rot="21363905">
            <a:off x="6973638" y="2898270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 rot="21363905">
            <a:off x="7659914" y="2842877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 rot="21363905">
            <a:off x="7084808" y="2892934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 rot="21363905">
            <a:off x="7199356" y="2881102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 rot="21363905">
            <a:off x="7312214" y="2870248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 rot="21363905">
            <a:off x="7423383" y="2863122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 rot="21363905">
            <a:off x="7537931" y="2853879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 rot="21363905">
            <a:off x="6860780" y="2909303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 rot="21363905">
            <a:off x="6750100" y="2920158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 rot="21363905">
            <a:off x="6637241" y="2926344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 rot="21363905">
            <a:off x="6529789" y="2937580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 rot="21363905">
            <a:off x="6413215" y="2948358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 rot="21363905">
            <a:off x="6301915" y="2955932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 rot="21363905">
            <a:off x="6184292" y="2965399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 rot="21363905">
            <a:off x="6075649" y="2973029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 rot="21363905">
            <a:off x="5967007" y="2979830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233517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Aproveitamento das Aeronaves em Voos Domésticos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9754" r="4873" b="23940"/>
          <a:stretch/>
        </p:blipFill>
        <p:spPr>
          <a:xfrm>
            <a:off x="512700" y="3953236"/>
            <a:ext cx="4523014" cy="2073728"/>
          </a:xfrm>
          <a:prstGeom prst="rect">
            <a:avLst/>
          </a:prstGeom>
        </p:spPr>
      </p:pic>
      <p:sp>
        <p:nvSpPr>
          <p:cNvPr id="26" name="Retângulo de cantos arredondados 25"/>
          <p:cNvSpPr/>
          <p:nvPr/>
        </p:nvSpPr>
        <p:spPr>
          <a:xfrm rot="21363905">
            <a:off x="3396143" y="5030253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de cantos arredondados 26"/>
          <p:cNvSpPr/>
          <p:nvPr/>
        </p:nvSpPr>
        <p:spPr>
          <a:xfrm rot="21363905">
            <a:off x="4082419" y="4974860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 rot="21363905">
            <a:off x="3507313" y="5024917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 rot="21363905">
            <a:off x="3621861" y="5013085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 rot="21363905">
            <a:off x="3734719" y="5002231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 rot="21363905">
            <a:off x="3845888" y="4995105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 rot="21363905">
            <a:off x="3960436" y="4985862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de cantos arredondados 32"/>
          <p:cNvSpPr/>
          <p:nvPr/>
        </p:nvSpPr>
        <p:spPr>
          <a:xfrm rot="21363905">
            <a:off x="3283285" y="5041286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 rot="21363905">
            <a:off x="3172605" y="5052141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 rot="21363905">
            <a:off x="3059746" y="5058327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 rot="21363905">
            <a:off x="2952293" y="5069563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 rot="21363905">
            <a:off x="2835719" y="5080340"/>
            <a:ext cx="74169" cy="730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 rot="21254647">
            <a:off x="2109021" y="4028557"/>
            <a:ext cx="11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2002</a:t>
            </a:r>
          </a:p>
          <a:p>
            <a:pPr algn="ctr"/>
            <a:r>
              <a:rPr lang="pt-BR" sz="2400" dirty="0" smtClean="0">
                <a:latin typeface="+mj-lt"/>
              </a:rPr>
              <a:t>56,6%</a:t>
            </a:r>
            <a:endParaRPr lang="pt-BR" sz="2400" dirty="0"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 rot="21254647">
            <a:off x="5721266" y="1788801"/>
            <a:ext cx="11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2013</a:t>
            </a:r>
          </a:p>
          <a:p>
            <a:pPr algn="ctr"/>
            <a:r>
              <a:rPr lang="pt-BR" sz="2400" dirty="0" smtClean="0">
                <a:latin typeface="+mj-lt"/>
              </a:rPr>
              <a:t>76,1%</a:t>
            </a:r>
            <a:endParaRPr lang="pt-BR" sz="2400" dirty="0"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 rot="21254647">
            <a:off x="5539286" y="4271039"/>
            <a:ext cx="2986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  <a:latin typeface="+mj-lt"/>
              </a:rPr>
              <a:t>Melhoria 34,4%</a:t>
            </a:r>
            <a:endParaRPr lang="pt-BR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63671" y="1323200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Demanda do Transporte Aéreo Doméstico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674"/>
            <a:ext cx="8336069" cy="41369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56417" y="5754202"/>
            <a:ext cx="273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Fonte: ANAC/SRE/GEAC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471963" y="2481521"/>
            <a:ext cx="6676218" cy="1264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648719" y="248121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Crescimento médio de 11% ao ano</a:t>
            </a:r>
          </a:p>
          <a:p>
            <a:r>
              <a:rPr lang="pt-BR" dirty="0" smtClean="0"/>
              <a:t>3x o crescimento do PIB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Passageiros Transportados versus População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15153" y="2154476"/>
          <a:ext cx="8659905" cy="412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de seta reta 5"/>
          <p:cNvCxnSpPr/>
          <p:nvPr/>
        </p:nvCxnSpPr>
        <p:spPr>
          <a:xfrm flipV="1">
            <a:off x="1152395" y="3670126"/>
            <a:ext cx="7277621" cy="801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 rot="21238170">
            <a:off x="888576" y="3426505"/>
            <a:ext cx="75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+ 70 milhões de passageiros</a:t>
            </a:r>
            <a:endParaRPr lang="pt-B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Transporte Aéreo versus Rodoviário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92055"/>
            <a:ext cx="8229598" cy="411867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48863" y="1142710"/>
          <a:ext cx="8725404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 explicativo retangular 5"/>
          <p:cNvSpPr/>
          <p:nvPr/>
        </p:nvSpPr>
        <p:spPr>
          <a:xfrm>
            <a:off x="1037728" y="2708820"/>
            <a:ext cx="2141537" cy="102235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Cancelamentos reduziram à metade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5549403" y="2692945"/>
            <a:ext cx="2590800" cy="123825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Redução de 35% nos atrasos superiores a 60 min e de 23% nos atrasos superiores a 30 min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051493" y="2289175"/>
          <a:ext cx="2871787" cy="2203452"/>
        </p:xfrm>
        <a:graphic>
          <a:graphicData uri="http://schemas.openxmlformats.org/drawingml/2006/table">
            <a:tbl>
              <a:tblPr/>
              <a:tblGrid>
                <a:gridCol w="1715922"/>
                <a:gridCol w="1155865"/>
              </a:tblGrid>
              <a:tr h="43648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AERÓDROMOS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*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395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Tipo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Quantidade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5395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Privados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≈ 2.796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5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Públicos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719</a:t>
                      </a:r>
                    </a:p>
                  </a:txBody>
                  <a:tcPr marL="9525" marR="9525" marT="951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5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Infraero</a:t>
                      </a:r>
                    </a:p>
                  </a:txBody>
                  <a:tcPr marL="72000" marR="9525" marT="95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63</a:t>
                      </a:r>
                    </a:p>
                  </a:txBody>
                  <a:tcPr marL="9525" marR="9525" marT="95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5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Concedidos</a:t>
                      </a:r>
                    </a:p>
                  </a:txBody>
                  <a:tcPr marL="72000" marR="9525" marT="95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525" marR="9525" marT="95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1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Estados/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MunicípiosOutros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72000" marR="9525" marT="95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510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142</a:t>
                      </a:r>
                    </a:p>
                  </a:txBody>
                  <a:tcPr marL="9525" marR="9525" marT="95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45055" y="4857750"/>
            <a:ext cx="284163" cy="15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5707005" y="4530725"/>
            <a:ext cx="2227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00" b="1"/>
              <a:t>*Fonte:  SAC/ANAC - Jan/2013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0" y="1316038"/>
            <a:ext cx="57721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1280" y="5870228"/>
            <a:ext cx="8278813" cy="3951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just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1600" b="1" dirty="0" smtClean="0">
                <a:solidFill>
                  <a:srgbClr val="FFFFFF"/>
                </a:solidFill>
                <a:ea typeface="ＭＳ Ｐゴシック" charset="0"/>
                <a:cs typeface="Arial" charset="0"/>
              </a:rPr>
              <a:t>Principais Aeroportos Brasileiros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35288" y="303453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Dados do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setor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37230"/>
            <a:ext cx="8229600" cy="5088933"/>
          </a:xfrm>
        </p:spPr>
        <p:txBody>
          <a:bodyPr anchor="ctr"/>
          <a:lstStyle/>
          <a:p>
            <a:r>
              <a:rPr lang="pt-BR" dirty="0" smtClean="0"/>
              <a:t>Sistema de Aviação Civil</a:t>
            </a:r>
          </a:p>
          <a:p>
            <a:r>
              <a:rPr lang="pt-BR" dirty="0" smtClean="0"/>
              <a:t>Instituição ANAC</a:t>
            </a:r>
          </a:p>
          <a:p>
            <a:r>
              <a:rPr lang="pt-BR" dirty="0" smtClean="0"/>
              <a:t>Dados do Setor</a:t>
            </a:r>
          </a:p>
          <a:p>
            <a:r>
              <a:rPr lang="pt-BR" dirty="0" smtClean="0"/>
              <a:t>Gestão ANAC: linha do tempo</a:t>
            </a:r>
          </a:p>
          <a:p>
            <a:r>
              <a:rPr lang="pt-BR" dirty="0" smtClean="0"/>
              <a:t>Concessões da infraestrutura aeroportuária</a:t>
            </a:r>
          </a:p>
          <a:p>
            <a:r>
              <a:rPr lang="pt-BR" dirty="0" smtClean="0"/>
              <a:t>Desafios </a:t>
            </a:r>
          </a:p>
          <a:p>
            <a:r>
              <a:rPr lang="pt-BR" dirty="0" smtClean="0"/>
              <a:t>Programa de Fortalecimento Institucional</a:t>
            </a:r>
          </a:p>
          <a:p>
            <a:r>
              <a:rPr lang="pt-BR" dirty="0" smtClean="0"/>
              <a:t>Pleitos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Gestão ANAC: linha do tempo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21" idx="6"/>
          </p:cNvCxnSpPr>
          <p:nvPr/>
        </p:nvCxnSpPr>
        <p:spPr>
          <a:xfrm flipH="1">
            <a:off x="7053633" y="3761712"/>
            <a:ext cx="2090367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stCxn id="21" idx="6"/>
            <a:endCxn id="8" idx="2"/>
          </p:cNvCxnSpPr>
          <p:nvPr/>
        </p:nvCxnSpPr>
        <p:spPr>
          <a:xfrm flipH="1">
            <a:off x="548763" y="3761713"/>
            <a:ext cx="6504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29"/>
          <p:cNvGrpSpPr/>
          <p:nvPr/>
        </p:nvGrpSpPr>
        <p:grpSpPr>
          <a:xfrm>
            <a:off x="163000" y="3656144"/>
            <a:ext cx="981075" cy="596838"/>
            <a:chOff x="269875" y="3685388"/>
            <a:chExt cx="981075" cy="596838"/>
          </a:xfrm>
        </p:grpSpPr>
        <p:sp>
          <p:nvSpPr>
            <p:cNvPr id="7" name="Retângulo 6"/>
            <p:cNvSpPr/>
            <p:nvPr/>
          </p:nvSpPr>
          <p:spPr>
            <a:xfrm>
              <a:off x="269875" y="38837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2005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655638" y="36853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0" name="Grupo 38"/>
          <p:cNvGrpSpPr/>
          <p:nvPr/>
        </p:nvGrpSpPr>
        <p:grpSpPr>
          <a:xfrm>
            <a:off x="1736830" y="3656144"/>
            <a:ext cx="981075" cy="596838"/>
            <a:chOff x="1158525" y="3695288"/>
            <a:chExt cx="981075" cy="596838"/>
          </a:xfrm>
        </p:grpSpPr>
        <p:sp>
          <p:nvSpPr>
            <p:cNvPr id="11" name="Retângulo 10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2006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3" name="Grupo 44"/>
          <p:cNvGrpSpPr/>
          <p:nvPr/>
        </p:nvGrpSpPr>
        <p:grpSpPr>
          <a:xfrm>
            <a:off x="3310660" y="3656144"/>
            <a:ext cx="981075" cy="596838"/>
            <a:chOff x="1158525" y="3695288"/>
            <a:chExt cx="981075" cy="596838"/>
          </a:xfrm>
        </p:grpSpPr>
        <p:sp>
          <p:nvSpPr>
            <p:cNvPr id="14" name="Retângulo 13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2007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6" name="Grupo 50"/>
          <p:cNvGrpSpPr/>
          <p:nvPr/>
        </p:nvGrpSpPr>
        <p:grpSpPr>
          <a:xfrm>
            <a:off x="4884490" y="3656144"/>
            <a:ext cx="981075" cy="596838"/>
            <a:chOff x="1158525" y="3695288"/>
            <a:chExt cx="981075" cy="596838"/>
          </a:xfrm>
        </p:grpSpPr>
        <p:sp>
          <p:nvSpPr>
            <p:cNvPr id="17" name="Retângulo 16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2008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9" name="Grupo 53"/>
          <p:cNvGrpSpPr/>
          <p:nvPr/>
        </p:nvGrpSpPr>
        <p:grpSpPr>
          <a:xfrm>
            <a:off x="6458320" y="3656144"/>
            <a:ext cx="981075" cy="596838"/>
            <a:chOff x="1158525" y="3695288"/>
            <a:chExt cx="981075" cy="596838"/>
          </a:xfrm>
        </p:grpSpPr>
        <p:sp>
          <p:nvSpPr>
            <p:cNvPr id="20" name="Retângulo 19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2009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" y="5331861"/>
            <a:ext cx="1031760" cy="4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ector reto 22"/>
          <p:cNvCxnSpPr/>
          <p:nvPr/>
        </p:nvCxnSpPr>
        <p:spPr>
          <a:xfrm flipH="1">
            <a:off x="653537" y="4210732"/>
            <a:ext cx="1" cy="1078879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o 114"/>
          <p:cNvGrpSpPr/>
          <p:nvPr/>
        </p:nvGrpSpPr>
        <p:grpSpPr>
          <a:xfrm>
            <a:off x="3767673" y="5434663"/>
            <a:ext cx="709899" cy="661051"/>
            <a:chOff x="6965393" y="4911755"/>
            <a:chExt cx="709899" cy="661051"/>
          </a:xfrm>
        </p:grpSpPr>
        <p:sp>
          <p:nvSpPr>
            <p:cNvPr id="25" name="CaixaDeTexto 24"/>
            <p:cNvSpPr txBox="1"/>
            <p:nvPr/>
          </p:nvSpPr>
          <p:spPr>
            <a:xfrm>
              <a:off x="6965393" y="4911755"/>
              <a:ext cx="709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938</a:t>
              </a:r>
              <a:endParaRPr lang="pt-BR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821" y="5167184"/>
              <a:ext cx="375091" cy="405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upo 120"/>
          <p:cNvGrpSpPr/>
          <p:nvPr/>
        </p:nvGrpSpPr>
        <p:grpSpPr>
          <a:xfrm>
            <a:off x="8417914" y="5331861"/>
            <a:ext cx="709899" cy="661051"/>
            <a:chOff x="6965393" y="4911755"/>
            <a:chExt cx="709899" cy="661051"/>
          </a:xfrm>
        </p:grpSpPr>
        <p:sp>
          <p:nvSpPr>
            <p:cNvPr id="28" name="CaixaDeTexto 27"/>
            <p:cNvSpPr txBox="1"/>
            <p:nvPr/>
          </p:nvSpPr>
          <p:spPr>
            <a:xfrm>
              <a:off x="6965393" y="4911755"/>
              <a:ext cx="709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446</a:t>
              </a:r>
              <a:endParaRPr lang="pt-BR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821" y="5167184"/>
              <a:ext cx="375091" cy="405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CaixaDeTexto 29"/>
          <p:cNvSpPr txBox="1"/>
          <p:nvPr/>
        </p:nvSpPr>
        <p:spPr>
          <a:xfrm>
            <a:off x="5399855" y="4367584"/>
            <a:ext cx="1524964" cy="199747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SAR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Junta </a:t>
            </a:r>
            <a:r>
              <a:rPr lang="pt-BR" dirty="0" smtClean="0"/>
              <a:t>Recursal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Audiências Públicas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972319" y="4135449"/>
            <a:ext cx="2159940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sz="1400" dirty="0" smtClean="0"/>
              <a:t>Fechamento regionais</a:t>
            </a:r>
          </a:p>
          <a:p>
            <a:pPr algn="l"/>
            <a:endParaRPr lang="pt-BR" sz="800" dirty="0" smtClean="0"/>
          </a:p>
          <a:p>
            <a:pPr algn="l"/>
            <a:r>
              <a:rPr lang="pt-BR" sz="1400" dirty="0" smtClean="0"/>
              <a:t>Consultoria </a:t>
            </a:r>
            <a:r>
              <a:rPr lang="pt-BR" sz="1400" dirty="0" err="1" smtClean="0"/>
              <a:t>E&amp;Y</a:t>
            </a:r>
            <a:endParaRPr lang="pt-BR" sz="1400" dirty="0" smtClean="0"/>
          </a:p>
          <a:p>
            <a:pPr algn="l"/>
            <a:endParaRPr lang="pt-BR" sz="800" dirty="0" smtClean="0"/>
          </a:p>
          <a:p>
            <a:pPr algn="l"/>
            <a:r>
              <a:rPr lang="pt-BR" sz="1400" dirty="0" smtClean="0">
                <a:hlinkClick r:id="rId4" action="ppaction://hlinksldjump"/>
              </a:rPr>
              <a:t>1º PE</a:t>
            </a:r>
            <a:endParaRPr lang="pt-BR" sz="1400" dirty="0" smtClean="0"/>
          </a:p>
          <a:p>
            <a:pPr algn="l"/>
            <a:endParaRPr lang="pt-BR" sz="800" dirty="0"/>
          </a:p>
          <a:p>
            <a:pPr algn="l"/>
            <a:r>
              <a:rPr lang="pt-BR" sz="1400" dirty="0" smtClean="0"/>
              <a:t>Fale com a ANAC</a:t>
            </a:r>
          </a:p>
          <a:p>
            <a:pPr algn="l"/>
            <a:endParaRPr lang="pt-BR" sz="800" dirty="0"/>
          </a:p>
          <a:p>
            <a:pPr algn="l"/>
            <a:r>
              <a:rPr lang="pt-BR" sz="1400" dirty="0"/>
              <a:t>SRE, SEI, </a:t>
            </a:r>
            <a:r>
              <a:rPr lang="pt-BR" sz="1400" dirty="0" smtClean="0"/>
              <a:t>SCD</a:t>
            </a:r>
          </a:p>
          <a:p>
            <a:pPr algn="l"/>
            <a:endParaRPr lang="pt-BR" sz="800" dirty="0"/>
          </a:p>
          <a:p>
            <a:pPr algn="l"/>
            <a:r>
              <a:rPr lang="pt-BR" sz="1400" dirty="0" smtClean="0"/>
              <a:t>Integração do banco de dados (SACI)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993814" y="1068787"/>
            <a:ext cx="1817677" cy="255454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Liberdade tarifária internacional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Auditoria OACI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PSOE-ANAC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Abertura Santos Dumont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804095" y="1235037"/>
            <a:ext cx="0" cy="2340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6948515" y="1235037"/>
            <a:ext cx="0" cy="2340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o 57"/>
          <p:cNvGrpSpPr/>
          <p:nvPr/>
        </p:nvGrpSpPr>
        <p:grpSpPr>
          <a:xfrm>
            <a:off x="8032151" y="3654303"/>
            <a:ext cx="981075" cy="596838"/>
            <a:chOff x="1158525" y="3695288"/>
            <a:chExt cx="981075" cy="596838"/>
          </a:xfrm>
        </p:grpSpPr>
        <p:sp>
          <p:nvSpPr>
            <p:cNvPr id="37" name="Retângulo 36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bg1">
                      <a:lumMod val="75000"/>
                    </a:schemeClr>
                  </a:solidFill>
                </a:rPr>
                <a:t>2009</a:t>
              </a:r>
              <a:endParaRPr lang="pt-B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Elipse 37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39" name="Conector reto 38"/>
          <p:cNvCxnSpPr/>
          <p:nvPr/>
        </p:nvCxnSpPr>
        <p:spPr>
          <a:xfrm flipV="1">
            <a:off x="2226933" y="1235037"/>
            <a:ext cx="0" cy="2340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2228723" y="1080662"/>
            <a:ext cx="157537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Decreto 5.731</a:t>
            </a:r>
          </a:p>
          <a:p>
            <a:endParaRPr lang="pt-BR" sz="1600" b="1" dirty="0" smtClean="0">
              <a:solidFill>
                <a:schemeClr val="tx2"/>
              </a:solidFill>
            </a:endParaRPr>
          </a:p>
          <a:p>
            <a:r>
              <a:rPr lang="pt-BR" sz="1600" b="1" dirty="0" smtClean="0">
                <a:solidFill>
                  <a:schemeClr val="tx2"/>
                </a:solidFill>
              </a:rPr>
              <a:t>Acidente TAM</a:t>
            </a:r>
          </a:p>
          <a:p>
            <a:endParaRPr lang="pt-BR" sz="1600" b="1" dirty="0" smtClean="0">
              <a:solidFill>
                <a:schemeClr val="tx2"/>
              </a:solidFill>
            </a:endParaRPr>
          </a:p>
          <a:p>
            <a:r>
              <a:rPr lang="pt-BR" sz="1600" b="1" dirty="0" smtClean="0">
                <a:solidFill>
                  <a:schemeClr val="tx2"/>
                </a:solidFill>
              </a:rPr>
              <a:t>Caos aéreo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251384" y="4633174"/>
            <a:ext cx="1655934" cy="14557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 smtClean="0"/>
              <a:t>1º Regimento Interno</a:t>
            </a:r>
          </a:p>
          <a:p>
            <a:pPr algn="l"/>
            <a:endParaRPr lang="pt-BR" dirty="0" smtClean="0"/>
          </a:p>
          <a:p>
            <a:pPr algn="l"/>
            <a:r>
              <a:rPr lang="pt-BR" sz="1550" dirty="0" smtClean="0"/>
              <a:t>Início do funcionamento</a:t>
            </a:r>
            <a:endParaRPr lang="pt-BR" sz="1550" dirty="0"/>
          </a:p>
        </p:txBody>
      </p:sp>
      <p:cxnSp>
        <p:nvCxnSpPr>
          <p:cNvPr id="42" name="Conector reto 41"/>
          <p:cNvCxnSpPr/>
          <p:nvPr/>
        </p:nvCxnSpPr>
        <p:spPr>
          <a:xfrm>
            <a:off x="2227367" y="4241107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3804395" y="4251141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5363018" y="4261574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6948302" y="4269675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27763" y="1080671"/>
            <a:ext cx="1331255" cy="107721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2"/>
                </a:solidFill>
              </a:rPr>
              <a:t>Lei 11.182</a:t>
            </a:r>
          </a:p>
          <a:p>
            <a:endParaRPr lang="pt-BR" sz="1600" b="1" dirty="0" smtClean="0">
              <a:solidFill>
                <a:schemeClr val="tx2"/>
              </a:solidFill>
            </a:endParaRPr>
          </a:p>
          <a:p>
            <a:r>
              <a:rPr lang="pt-BR" sz="1600" b="1" dirty="0" smtClean="0">
                <a:solidFill>
                  <a:schemeClr val="tx2"/>
                </a:solidFill>
              </a:rPr>
              <a:t>Acidente Gol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70797" y="1235037"/>
            <a:ext cx="0" cy="2340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5401229" y="1056908"/>
            <a:ext cx="145503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1600" b="1" kern="0" dirty="0" smtClean="0">
                <a:solidFill>
                  <a:schemeClr val="tx2"/>
                </a:solidFill>
              </a:rPr>
              <a:t>Liberdade tarifária América do Sul</a:t>
            </a:r>
          </a:p>
          <a:p>
            <a:endParaRPr lang="pt-BR" sz="1600" b="1" kern="0" dirty="0" smtClean="0">
              <a:solidFill>
                <a:schemeClr val="tx2"/>
              </a:solidFill>
            </a:endParaRPr>
          </a:p>
          <a:p>
            <a:r>
              <a:rPr lang="pt-BR" sz="1600" b="1" kern="0" dirty="0" smtClean="0">
                <a:solidFill>
                  <a:schemeClr val="tx2"/>
                </a:solidFill>
              </a:rPr>
              <a:t>Certificação </a:t>
            </a:r>
            <a:r>
              <a:rPr lang="pt-BR" sz="1600" b="1" kern="0" dirty="0" err="1" smtClean="0">
                <a:solidFill>
                  <a:schemeClr val="tx2"/>
                </a:solidFill>
              </a:rPr>
              <a:t>Phenom</a:t>
            </a:r>
            <a:r>
              <a:rPr lang="pt-BR" sz="1600" b="1" kern="0" dirty="0" smtClean="0">
                <a:solidFill>
                  <a:schemeClr val="tx2"/>
                </a:solidFill>
              </a:rPr>
              <a:t> 100</a:t>
            </a:r>
          </a:p>
          <a:p>
            <a:endParaRPr lang="pt-BR" sz="1600" b="1" kern="0" dirty="0">
              <a:solidFill>
                <a:schemeClr val="tx2"/>
              </a:solidFill>
            </a:endParaRPr>
          </a:p>
          <a:p>
            <a:r>
              <a:rPr lang="pt-BR" sz="1600" b="1" kern="0" dirty="0" smtClean="0">
                <a:solidFill>
                  <a:schemeClr val="tx2"/>
                </a:solidFill>
              </a:rPr>
              <a:t>1º RBAC publicado 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5364088" y="1235037"/>
            <a:ext cx="0" cy="2340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837157" y="1056908"/>
            <a:ext cx="145503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Regulação tarifária </a:t>
            </a:r>
            <a:r>
              <a:rPr lang="pt-BR" sz="1600" b="1" dirty="0" smtClean="0">
                <a:solidFill>
                  <a:schemeClr val="tx2"/>
                </a:solidFill>
              </a:rPr>
              <a:t>CGH</a:t>
            </a:r>
          </a:p>
          <a:p>
            <a:endParaRPr lang="pt-BR" sz="1600" b="1" dirty="0">
              <a:solidFill>
                <a:schemeClr val="tx2"/>
              </a:solidFill>
            </a:endParaRPr>
          </a:p>
          <a:p>
            <a:r>
              <a:rPr lang="pt-BR" sz="1600" b="1" dirty="0" smtClean="0">
                <a:solidFill>
                  <a:schemeClr val="tx2"/>
                </a:solidFill>
              </a:rPr>
              <a:t>Conselho Consultivo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2935288" y="108744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Linha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do tempo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H="1" flipV="1">
            <a:off x="7180434" y="3759737"/>
            <a:ext cx="360000" cy="1975"/>
          </a:xfrm>
          <a:prstGeom prst="line">
            <a:avLst/>
          </a:prstGeom>
          <a:ln>
            <a:prstDash val="sysDot"/>
            <a:headEnd type="arrow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>
            <a:stCxn id="20" idx="6"/>
            <a:endCxn id="8" idx="2"/>
          </p:cNvCxnSpPr>
          <p:nvPr/>
        </p:nvCxnSpPr>
        <p:spPr>
          <a:xfrm flipH="1">
            <a:off x="421388" y="3761713"/>
            <a:ext cx="6762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29"/>
          <p:cNvGrpSpPr/>
          <p:nvPr/>
        </p:nvGrpSpPr>
        <p:grpSpPr>
          <a:xfrm>
            <a:off x="35625" y="3656144"/>
            <a:ext cx="981075" cy="596838"/>
            <a:chOff x="269875" y="3685388"/>
            <a:chExt cx="981075" cy="596838"/>
          </a:xfrm>
        </p:grpSpPr>
        <p:sp>
          <p:nvSpPr>
            <p:cNvPr id="7" name="Retângulo 6"/>
            <p:cNvSpPr/>
            <p:nvPr/>
          </p:nvSpPr>
          <p:spPr>
            <a:xfrm>
              <a:off x="269875" y="38837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2010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655638" y="36853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9" name="Grupo 38"/>
          <p:cNvGrpSpPr/>
          <p:nvPr/>
        </p:nvGrpSpPr>
        <p:grpSpPr>
          <a:xfrm>
            <a:off x="1673743" y="3656144"/>
            <a:ext cx="981075" cy="596838"/>
            <a:chOff x="1158525" y="3695288"/>
            <a:chExt cx="981075" cy="596838"/>
          </a:xfrm>
        </p:grpSpPr>
        <p:sp>
          <p:nvSpPr>
            <p:cNvPr id="10" name="Retângulo 9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2011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2" name="Grupo 44"/>
          <p:cNvGrpSpPr/>
          <p:nvPr/>
        </p:nvGrpSpPr>
        <p:grpSpPr>
          <a:xfrm>
            <a:off x="3311861" y="3656144"/>
            <a:ext cx="981075" cy="596838"/>
            <a:chOff x="1158525" y="3695288"/>
            <a:chExt cx="981075" cy="596838"/>
          </a:xfrm>
        </p:grpSpPr>
        <p:sp>
          <p:nvSpPr>
            <p:cNvPr id="13" name="Retângulo 12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2012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5" name="Grupo 50"/>
          <p:cNvGrpSpPr/>
          <p:nvPr/>
        </p:nvGrpSpPr>
        <p:grpSpPr>
          <a:xfrm>
            <a:off x="4949979" y="3656144"/>
            <a:ext cx="981075" cy="596838"/>
            <a:chOff x="1158525" y="3695288"/>
            <a:chExt cx="981075" cy="596838"/>
          </a:xfrm>
        </p:grpSpPr>
        <p:sp>
          <p:nvSpPr>
            <p:cNvPr id="16" name="Retângulo 15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2013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8" name="Grupo 53"/>
          <p:cNvGrpSpPr/>
          <p:nvPr/>
        </p:nvGrpSpPr>
        <p:grpSpPr>
          <a:xfrm>
            <a:off x="6588096" y="3656144"/>
            <a:ext cx="981075" cy="596838"/>
            <a:chOff x="1158525" y="3695288"/>
            <a:chExt cx="981075" cy="596838"/>
          </a:xfrm>
        </p:grpSpPr>
        <p:sp>
          <p:nvSpPr>
            <p:cNvPr id="19" name="Retângulo 18"/>
            <p:cNvSpPr/>
            <p:nvPr/>
          </p:nvSpPr>
          <p:spPr>
            <a:xfrm>
              <a:off x="1158525" y="3893663"/>
              <a:ext cx="981075" cy="398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 smtClean="0">
                  <a:solidFill>
                    <a:schemeClr val="tx1"/>
                  </a:solidFill>
                </a:rPr>
                <a:t>2014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1544288" y="3695288"/>
              <a:ext cx="209550" cy="21113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558806" y="1075463"/>
            <a:ext cx="2096012" cy="230832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 smtClean="0"/>
              <a:t>Resolução 141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PNAVSEC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Auditoria USAP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DCERTA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CGA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19865" y="4245732"/>
            <a:ext cx="1638118" cy="21852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sz="1400" dirty="0" smtClean="0"/>
              <a:t>Fechamento regionais</a:t>
            </a:r>
          </a:p>
          <a:p>
            <a:pPr algn="l"/>
            <a:endParaRPr lang="pt-BR" sz="800" dirty="0" smtClean="0"/>
          </a:p>
          <a:p>
            <a:pPr algn="l"/>
            <a:r>
              <a:rPr lang="pt-BR" sz="1400" dirty="0" smtClean="0"/>
              <a:t>1º </a:t>
            </a:r>
            <a:r>
              <a:rPr lang="pt-BR" sz="1400" dirty="0"/>
              <a:t>Ciclo </a:t>
            </a:r>
            <a:r>
              <a:rPr lang="pt-BR" sz="1400" dirty="0" smtClean="0"/>
              <a:t>de Avaliação</a:t>
            </a:r>
            <a:endParaRPr lang="pt-BR" sz="1400" dirty="0"/>
          </a:p>
          <a:p>
            <a:pPr algn="l"/>
            <a:endParaRPr lang="pt-BR" sz="800" dirty="0"/>
          </a:p>
          <a:p>
            <a:pPr algn="l"/>
            <a:r>
              <a:rPr lang="pt-BR" sz="1400" dirty="0"/>
              <a:t>SPI e </a:t>
            </a:r>
            <a:r>
              <a:rPr lang="pt-BR" sz="1400" dirty="0" smtClean="0"/>
              <a:t>STI</a:t>
            </a:r>
          </a:p>
          <a:p>
            <a:pPr algn="l"/>
            <a:endParaRPr lang="pt-BR" sz="800" dirty="0"/>
          </a:p>
          <a:p>
            <a:pPr algn="l"/>
            <a:r>
              <a:rPr lang="pt-BR" sz="1400" dirty="0" smtClean="0"/>
              <a:t>Novas instalações (DF/RJ/SP)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85063" y="1081483"/>
            <a:ext cx="1672884" cy="20621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ASGA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SAC/</a:t>
            </a:r>
            <a:r>
              <a:rPr lang="pt-BR" dirty="0" err="1" smtClean="0"/>
              <a:t>Conaero</a:t>
            </a:r>
            <a:endParaRPr lang="pt-BR" dirty="0"/>
          </a:p>
          <a:p>
            <a:pPr algn="l"/>
            <a:endParaRPr lang="pt-BR" dirty="0"/>
          </a:p>
          <a:p>
            <a:pPr algn="l"/>
            <a:r>
              <a:rPr lang="pt-BR" dirty="0" smtClean="0"/>
              <a:t>1ª Certificação de aeroporto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SIAVANAC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22589" y="1083189"/>
            <a:ext cx="1513154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GRU</a:t>
            </a:r>
          </a:p>
          <a:p>
            <a:pPr algn="l"/>
            <a:r>
              <a:rPr lang="pt-BR" dirty="0"/>
              <a:t>VCP</a:t>
            </a:r>
          </a:p>
          <a:p>
            <a:pPr algn="l"/>
            <a:r>
              <a:rPr lang="pt-BR" dirty="0" smtClean="0"/>
              <a:t>BSB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Presidência da CLAC</a:t>
            </a:r>
          </a:p>
          <a:p>
            <a:pPr algn="l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450774" y="1094187"/>
            <a:ext cx="2256311" cy="18158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Agenda Regulatória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1º Certificação VANT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GIG e CNF</a:t>
            </a:r>
            <a:endParaRPr lang="pt-BR" dirty="0"/>
          </a:p>
          <a:p>
            <a:pPr algn="l"/>
            <a:endParaRPr lang="pt-BR" dirty="0"/>
          </a:p>
          <a:p>
            <a:pPr algn="l"/>
            <a:r>
              <a:rPr lang="pt-BR" dirty="0" smtClean="0"/>
              <a:t>Conselho </a:t>
            </a:r>
            <a:r>
              <a:rPr lang="pt-BR" dirty="0"/>
              <a:t>OACI</a:t>
            </a:r>
          </a:p>
        </p:txBody>
      </p:sp>
      <p:grpSp>
        <p:nvGrpSpPr>
          <p:cNvPr id="26" name="Grupo 37"/>
          <p:cNvGrpSpPr/>
          <p:nvPr/>
        </p:nvGrpSpPr>
        <p:grpSpPr>
          <a:xfrm>
            <a:off x="5427024" y="4219375"/>
            <a:ext cx="709899" cy="661051"/>
            <a:chOff x="6965393" y="4911755"/>
            <a:chExt cx="709899" cy="661051"/>
          </a:xfrm>
        </p:grpSpPr>
        <p:sp>
          <p:nvSpPr>
            <p:cNvPr id="27" name="CaixaDeTexto 26"/>
            <p:cNvSpPr txBox="1"/>
            <p:nvPr/>
          </p:nvSpPr>
          <p:spPr>
            <a:xfrm>
              <a:off x="6965393" y="4911755"/>
              <a:ext cx="709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248</a:t>
              </a:r>
              <a:endParaRPr lang="pt-BR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821" y="5167184"/>
              <a:ext cx="375091" cy="405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 descr="C:\Users\fabio.brumana\Desktop\PFI\PFI_marca_v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22" y="5438597"/>
            <a:ext cx="1313664" cy="7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3845604" y="4262116"/>
            <a:ext cx="1368482" cy="107721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GGAF</a:t>
            </a:r>
          </a:p>
          <a:p>
            <a:pPr algn="l"/>
            <a:r>
              <a:rPr lang="pt-BR" dirty="0"/>
              <a:t>GCON</a:t>
            </a:r>
          </a:p>
          <a:p>
            <a:pPr algn="l"/>
            <a:r>
              <a:rPr lang="pt-BR" dirty="0" smtClean="0"/>
              <a:t>SGP</a:t>
            </a:r>
          </a:p>
          <a:p>
            <a:pPr algn="l"/>
            <a:r>
              <a:rPr lang="pt-BR" dirty="0" smtClean="0">
                <a:hlinkClick r:id="rId5" action="ppaction://hlinksldjump"/>
              </a:rPr>
              <a:t>NURACs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883549" y="5688793"/>
            <a:ext cx="760022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 smtClean="0"/>
              <a:t>P&amp;P</a:t>
            </a:r>
            <a:endParaRPr lang="pt-BR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2" y="5484221"/>
            <a:ext cx="1342798" cy="7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reto 32"/>
          <p:cNvCxnSpPr/>
          <p:nvPr/>
        </p:nvCxnSpPr>
        <p:spPr>
          <a:xfrm>
            <a:off x="534789" y="4210732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 flipV="1">
            <a:off x="3792971" y="1294412"/>
            <a:ext cx="9428" cy="2304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7888161" y="1488208"/>
            <a:ext cx="923330" cy="4581559"/>
          </a:xfrm>
          <a:prstGeom prst="rect">
            <a:avLst/>
          </a:prstGeom>
          <a:noFill/>
          <a:effectLst/>
        </p:spPr>
        <p:txBody>
          <a:bodyPr vert="vert270"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Planejamento Estratégico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2015 - 2019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543300" y="1294412"/>
            <a:ext cx="0" cy="2304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185723" y="1294412"/>
            <a:ext cx="0" cy="2304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3798572" y="4208757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5431088" y="1294412"/>
            <a:ext cx="9428" cy="2304000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5448011" y="4208757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8" idx="2"/>
          </p:cNvCxnSpPr>
          <p:nvPr/>
        </p:nvCxnSpPr>
        <p:spPr>
          <a:xfrm flipH="1" flipV="1">
            <a:off x="0" y="3759738"/>
            <a:ext cx="421388" cy="197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5521542" y="5042534"/>
            <a:ext cx="1443953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/>
              <a:t>SPO e </a:t>
            </a:r>
            <a:r>
              <a:rPr lang="pt-BR" dirty="0" smtClean="0"/>
              <a:t>SAR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163063" y="4267067"/>
            <a:ext cx="1686961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pt-BR" dirty="0" smtClean="0"/>
              <a:t>Fechamento de regionais</a:t>
            </a:r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Carta de Serviços</a:t>
            </a:r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Desvinculação Diretorias</a:t>
            </a:r>
            <a:endParaRPr lang="pt-BR" dirty="0"/>
          </a:p>
        </p:txBody>
      </p:sp>
      <p:cxnSp>
        <p:nvCxnSpPr>
          <p:cNvPr id="46" name="Conector reto 45"/>
          <p:cNvCxnSpPr/>
          <p:nvPr/>
        </p:nvCxnSpPr>
        <p:spPr>
          <a:xfrm>
            <a:off x="2183439" y="4208757"/>
            <a:ext cx="24017" cy="1667554"/>
          </a:xfrm>
          <a:prstGeom prst="line">
            <a:avLst/>
          </a:prstGeom>
          <a:ln cap="sq">
            <a:prstDash val="sysDot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2935288" y="108744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Linha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do tempo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Concessões da Infraestrutura Aeroportuária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096660" y="1957378"/>
            <a:ext cx="480695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1651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Consórcio vencedor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Inframérica (Infravix + Corporación America)</a:t>
            </a:r>
          </a:p>
          <a:p>
            <a:pPr eaLnBrk="1" hangingPunct="1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em 2011 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0,0</a:t>
            </a:r>
          </a:p>
          <a:p>
            <a:pPr eaLnBrk="1" hangingPunct="1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estimado em 2037:</a:t>
            </a:r>
            <a:r>
              <a:rPr lang="pt-BR" sz="16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10,9</a:t>
            </a:r>
            <a:r>
              <a:rPr lang="pt-BR" sz="16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milhões pax </a:t>
            </a:r>
            <a:r>
              <a:rPr lang="pt-BR" sz="1200" smtClean="0">
                <a:solidFill>
                  <a:srgbClr val="1F497D"/>
                </a:solidFill>
                <a:latin typeface="+mn-lt"/>
              </a:rPr>
              <a:t>(EVTEA)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Duração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28 anos</a:t>
            </a:r>
          </a:p>
          <a:p>
            <a:pPr eaLnBrk="1" hangingPunct="1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Investimento estimado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650 MM*</a:t>
            </a:r>
            <a:endParaRPr lang="pt-BR" sz="160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9887" y="1404938"/>
            <a:ext cx="934221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ko-KR" sz="2800" b="1" dirty="0">
                <a:solidFill>
                  <a:srgbClr val="376092"/>
                </a:solidFill>
                <a:latin typeface="Calibri" pitchFamily="34" charset="0"/>
                <a:ea typeface="Malgun Gothic" pitchFamily="34" charset="-127"/>
              </a:rPr>
              <a:t>Resultados do Leilão: </a:t>
            </a:r>
            <a:r>
              <a:rPr lang="pt-BR" altLang="ko-KR" sz="2800" b="1" dirty="0" smtClean="0">
                <a:solidFill>
                  <a:srgbClr val="376092"/>
                </a:solidFill>
                <a:latin typeface="Calibri" pitchFamily="34" charset="0"/>
                <a:ea typeface="Malgun Gothic" pitchFamily="34" charset="-127"/>
              </a:rPr>
              <a:t>Aeroporto São Gonçalo do Amarante</a:t>
            </a:r>
            <a:endParaRPr lang="pt-BR" altLang="ko-KR" sz="2800" b="1" dirty="0">
              <a:solidFill>
                <a:srgbClr val="376092"/>
              </a:solidFill>
              <a:latin typeface="Calibri" pitchFamily="34" charset="0"/>
              <a:ea typeface="Malgun Gothic" pitchFamily="34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98438" y="4556670"/>
            <a:ext cx="8758237" cy="188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b="1" u="sng" dirty="0" smtClean="0">
                <a:solidFill>
                  <a:schemeClr val="tx2"/>
                </a:solidFill>
                <a:latin typeface="+mn-lt"/>
              </a:rPr>
              <a:t>Investimentos obrigatórios</a:t>
            </a:r>
            <a:r>
              <a:rPr lang="pt-BR" b="1" dirty="0" smtClean="0">
                <a:solidFill>
                  <a:schemeClr val="tx2"/>
                </a:solidFill>
                <a:latin typeface="+mn-lt"/>
              </a:rPr>
              <a:t>**</a:t>
            </a:r>
            <a:r>
              <a:rPr lang="pt-BR" dirty="0" smtClean="0">
                <a:solidFill>
                  <a:schemeClr val="tx2"/>
                </a:solidFill>
                <a:latin typeface="+mn-lt"/>
              </a:rPr>
              <a:t>:</a:t>
            </a:r>
            <a:endParaRPr lang="pt-BR" dirty="0">
              <a:latin typeface="+mn-lt"/>
            </a:endParaRPr>
          </a:p>
          <a:p>
            <a:pPr lvl="1" algn="just">
              <a:lnSpc>
                <a:spcPct val="115000"/>
              </a:lnSpc>
              <a:spcBef>
                <a:spcPts val="3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Sistema de Terminal de Passageiros com capacidade mínima para processar o embarque simultâneo (doméstico  ou internacional) de 1094 </a:t>
            </a:r>
            <a:r>
              <a:rPr lang="pt-BR" sz="1600" dirty="0" err="1">
                <a:solidFill>
                  <a:schemeClr val="tx2"/>
                </a:solidFill>
                <a:latin typeface="+mn-lt"/>
              </a:rPr>
              <a:t>pax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 na hora pico e desembarque </a:t>
            </a:r>
            <a:r>
              <a:rPr lang="pt-BR" sz="1600" dirty="0" err="1">
                <a:solidFill>
                  <a:schemeClr val="tx2"/>
                </a:solidFill>
                <a:latin typeface="+mn-lt"/>
              </a:rPr>
              <a:t>simultaneo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 de 1230 </a:t>
            </a:r>
            <a:r>
              <a:rPr lang="pt-BR" sz="1600" dirty="0" err="1">
                <a:solidFill>
                  <a:schemeClr val="tx2"/>
                </a:solidFill>
                <a:latin typeface="+mn-lt"/>
              </a:rPr>
              <a:t>pax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 na hora pico</a:t>
            </a:r>
          </a:p>
          <a:p>
            <a:pPr lvl="1" algn="just">
              <a:lnSpc>
                <a:spcPct val="115000"/>
              </a:lnSpc>
              <a:spcBef>
                <a:spcPts val="3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Sistema de Terminal de 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Cargas</a:t>
            </a:r>
          </a:p>
          <a:p>
            <a:pPr lvl="1" algn="just">
              <a:lnSpc>
                <a:spcPct val="115000"/>
              </a:lnSpc>
              <a:spcBef>
                <a:spcPts val="300"/>
              </a:spcBef>
              <a:buFontTx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 Demais sistemas correlatos conforme Anexo 2 do Contrato (PEA)</a:t>
            </a:r>
            <a:endParaRPr lang="pt-BR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" y="2005921"/>
            <a:ext cx="3857625" cy="23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smtClean="0">
                <a:solidFill>
                  <a:schemeClr val="bg1"/>
                </a:solidFill>
              </a:rPr>
              <a:t>* Valores do EVTEA - **</a:t>
            </a:r>
            <a:r>
              <a:rPr lang="pt-BR" sz="1200" b="1" smtClean="0">
                <a:solidFill>
                  <a:schemeClr val="bg1"/>
                </a:solidFill>
              </a:rPr>
              <a:t>Obrigação a partir de janeiro de 2015, mas acordado para a Copa</a:t>
            </a:r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254500" y="2067595"/>
            <a:ext cx="47942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Consórcio vencedor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: Invepar (Invepar + ACSA)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em 2011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: 29,9 milhões pax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estimado em 2032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: 53 milhões pax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Duração: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20 anos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Investimentos estimados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4,6 BI*</a:t>
            </a:r>
            <a:endParaRPr lang="pt-BR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0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Guarulhos</a:t>
            </a:r>
          </a:p>
        </p:txBody>
      </p:sp>
      <p:pic>
        <p:nvPicPr>
          <p:cNvPr id="7" name="Imagem 6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125663"/>
            <a:ext cx="407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0" y="4405313"/>
            <a:ext cx="90487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dirty="0" smtClean="0">
                <a:solidFill>
                  <a:schemeClr val="tx2"/>
                </a:solidFill>
              </a:rPr>
              <a:t> </a:t>
            </a: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Investimentos obrigatórios COPA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marL="623888" lvl="1" indent="-166688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Terminal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de passageiros: 1.800 passageiros internacionais em hora pico durante o embarque e 2.200 durante o desembarque.</a:t>
            </a:r>
          </a:p>
          <a:p>
            <a:pPr marL="623888" lvl="1" indent="-166688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Estacionamento de veículos</a:t>
            </a:r>
          </a:p>
          <a:p>
            <a:pPr marL="623888" lvl="1" indent="-166688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Área de pátio para aeronaves: 32 aeronaves Código C, com 20 pontes de embarque. </a:t>
            </a:r>
          </a:p>
          <a:p>
            <a:pPr marL="623888" lvl="1" indent="-166688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Implantação de Área de Segurança de Fim de Pista (RESA) na Cabeceira 09L.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Valores do EVTEA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068308" y="2086873"/>
            <a:ext cx="4917395" cy="24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Consórcio vencedor: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Aeroportos Brasil Viracopos (Triunfo + UTC + Egis)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em 2011 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7,5 milhões pax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estimado em 2042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89 milhões pax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Duração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: 30 anos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Investimentos estimados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8,7 BI*</a:t>
            </a:r>
            <a:endParaRPr lang="pt-BR" sz="1600"/>
          </a:p>
        </p:txBody>
      </p:sp>
      <p:pic>
        <p:nvPicPr>
          <p:cNvPr id="5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69" y="2203450"/>
            <a:ext cx="4034972" cy="22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80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Viracopos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8056" y="4586059"/>
            <a:ext cx="9048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Investimentos obrigatórios COPA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Terminal de passageiros: 1.550 passageiros domésticos em Hora Pico durante o embarque e 1.550 no desembarque..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Pátio de Aeronaves: 35 aeronaves Código C, com 28 pontes de embarque.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Implantação de RESA</a:t>
            </a:r>
            <a:r>
              <a:rPr lang="pt-BR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Valores do EVTEA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241800" y="1986406"/>
            <a:ext cx="4806950" cy="24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Consórcio vencedor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Inframérica (Infravix + Corporación America)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em 2011 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15,3 milhões pax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Tráfego estimado em 2037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50 milhões pax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Duração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 25 anos</a:t>
            </a:r>
          </a:p>
          <a:p>
            <a:pPr marL="274638" indent="-165100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smtClean="0">
                <a:solidFill>
                  <a:schemeClr val="tx2"/>
                </a:solidFill>
                <a:latin typeface="+mn-lt"/>
              </a:rPr>
              <a:t>Investimento estimado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smtClean="0">
                <a:solidFill>
                  <a:schemeClr val="tx2"/>
                </a:solidFill>
                <a:latin typeface="+mn-lt"/>
              </a:rPr>
              <a:t>2,8 BI* </a:t>
            </a:r>
            <a:endParaRPr lang="pt-BR" sz="160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5282" t="38284" r="14427" b="21100"/>
          <a:stretch>
            <a:fillRect/>
          </a:stretch>
        </p:blipFill>
        <p:spPr bwMode="auto">
          <a:xfrm rot="5400000">
            <a:off x="1122929" y="1211829"/>
            <a:ext cx="2233612" cy="40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1831" y="1390424"/>
            <a:ext cx="836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ko-KR" sz="2800" b="1" dirty="0">
                <a:solidFill>
                  <a:srgbClr val="376092"/>
                </a:solidFill>
                <a:latin typeface="Calibri" pitchFamily="34" charset="0"/>
                <a:ea typeface="Malgun Gothic" pitchFamily="34" charset="-127"/>
              </a:rPr>
              <a:t>Resultados do Leilão: Brasília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tângulo 7"/>
          <p:cNvSpPr>
            <a:spLocks noChangeArrowheads="1"/>
          </p:cNvSpPr>
          <p:nvPr/>
        </p:nvSpPr>
        <p:spPr bwMode="auto">
          <a:xfrm>
            <a:off x="169410" y="4577444"/>
            <a:ext cx="87582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b="1" u="sng" dirty="0" smtClean="0">
                <a:solidFill>
                  <a:schemeClr val="tx2"/>
                </a:solidFill>
                <a:latin typeface="+mn-lt"/>
              </a:rPr>
              <a:t>Investimentos obrigatórios COPA</a:t>
            </a:r>
            <a:r>
              <a:rPr lang="pt-BR" dirty="0" smtClean="0">
                <a:solidFill>
                  <a:schemeClr val="tx2"/>
                </a:solidFill>
                <a:latin typeface="+mn-lt"/>
              </a:rPr>
              <a:t>:</a:t>
            </a:r>
            <a:endParaRPr lang="pt-BR" dirty="0">
              <a:latin typeface="+mn-lt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Terminal de passageiros: 1.000 passageiros domésticos em Hora Pico durante o embarque e 1.200 no desembarque.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Pátio de aeronaves: 24 aeronaves Código C, com 15 pontes de embarque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FontTx/>
              <a:buChar char="•"/>
            </a:pPr>
            <a:r>
              <a:rPr lang="pt-BR" sz="1600" dirty="0">
                <a:solidFill>
                  <a:schemeClr val="tx2"/>
                </a:solidFill>
                <a:latin typeface="+mn-lt"/>
              </a:rPr>
              <a:t> Implantação de RESA nas quatro cabeceiras.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Valores do EVTEA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254500" y="2067595"/>
            <a:ext cx="4794250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Consórcio vencedor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Aeroportos do Futuro (Odebrecht + Changi)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Tráfego em 2012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17,5 milhões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pax</a:t>
            </a:r>
            <a:endParaRPr lang="pt-BR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Tráfego estimado em 2038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60,3 milhões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pax</a:t>
            </a:r>
            <a:endParaRPr lang="pt-BR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Duração: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 25 anos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Investimentos estimados</a:t>
            </a: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5,7*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Lance vencedor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R$ 19,018 BI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Ágio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293%</a:t>
            </a:r>
            <a:endParaRPr lang="pt-B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0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</a:t>
            </a:r>
            <a:r>
              <a:rPr lang="pt-BR" altLang="ko-K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Galeão</a:t>
            </a:r>
            <a:endParaRPr lang="pt-BR" altLang="ko-K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Valores do EVTEA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leejesoo\AppData\Local\Microsoft\Windows\Temporary Internet Files\Content.Outlook\DQBO49GL\GIG-Image 3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16" y="2140163"/>
            <a:ext cx="4021684" cy="33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254500" y="2067595"/>
            <a:ext cx="4794250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Consórcio vencedor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AeroBrasil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 (CCR +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Zurich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Munich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Tráfego em 2012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10,4 milhões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pax</a:t>
            </a:r>
            <a:endParaRPr lang="pt-BR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Tráfego estimado em 2043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43,3 milhões </a:t>
            </a:r>
            <a:r>
              <a:rPr lang="pt-BR" sz="1600" dirty="0" err="1" smtClean="0">
                <a:solidFill>
                  <a:schemeClr val="tx2"/>
                </a:solidFill>
                <a:latin typeface="+mn-lt"/>
              </a:rPr>
              <a:t>pax</a:t>
            </a:r>
            <a:endParaRPr lang="pt-BR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Duração: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 30 anos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Investimentos estimados</a:t>
            </a: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R$</a:t>
            </a: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3,5 BI*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Lance vencedor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R$ 1,82 BI</a:t>
            </a:r>
          </a:p>
          <a:p>
            <a:pPr marL="342900" indent="-168275">
              <a:lnSpc>
                <a:spcPct val="115000"/>
              </a:lnSpc>
              <a:spcBef>
                <a:spcPct val="70000"/>
              </a:spcBef>
              <a:buFontTx/>
              <a:buChar char="•"/>
            </a:pPr>
            <a:r>
              <a:rPr lang="pt-BR" sz="1600" b="1" u="sng" dirty="0" smtClean="0">
                <a:solidFill>
                  <a:schemeClr val="tx2"/>
                </a:solidFill>
                <a:latin typeface="+mn-lt"/>
              </a:rPr>
              <a:t>Ágio</a:t>
            </a: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: 66%</a:t>
            </a:r>
            <a:endParaRPr lang="pt-B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03" y="1404938"/>
            <a:ext cx="836295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altLang="ko-KR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Resultados do Leilão: </a:t>
            </a:r>
            <a:r>
              <a:rPr lang="pt-BR" altLang="ko-KR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Confins</a:t>
            </a:r>
            <a:endParaRPr lang="pt-BR" altLang="ko-KR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Concessões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6012" y="6542457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* Valores do EVTEA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leejesoo\AppData\Local\Microsoft\Windows\Temporary Internet Files\Content.Outlook\DQBO49GL\CNF-Image 1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84" y="2183707"/>
            <a:ext cx="4116833" cy="31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64275" y="1542197"/>
            <a:ext cx="7519916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Sistema de Aviação Civil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Desafios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6800"/>
              </p:ext>
            </p:extLst>
          </p:nvPr>
        </p:nvGraphicFramePr>
        <p:xfrm>
          <a:off x="0" y="1807779"/>
          <a:ext cx="9144000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Desafios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14432" y="13303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ko-KR" sz="3200" dirty="0" smtClean="0">
                <a:latin typeface="+mn-lt"/>
              </a:rPr>
              <a:t>Tendências</a:t>
            </a:r>
            <a:endParaRPr lang="en-US" altLang="ko-KR" sz="3200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7517" y="1222773"/>
            <a:ext cx="7764765" cy="2907793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 smtClean="0">
                <a:latin typeface="+mj-lt"/>
              </a:rPr>
              <a:t>• Pressão </a:t>
            </a:r>
            <a:r>
              <a:rPr lang="pt-BR" sz="2000" b="0" dirty="0">
                <a:latin typeface="+mj-lt"/>
              </a:rPr>
              <a:t>de custos x necessidade de segurança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>
                <a:latin typeface="+mj-lt"/>
              </a:rPr>
              <a:t>• </a:t>
            </a:r>
            <a:r>
              <a:rPr lang="pt-BR" sz="2000" b="0" dirty="0" smtClean="0">
                <a:latin typeface="+mj-lt"/>
              </a:rPr>
              <a:t>Escassez de infraestrutura</a:t>
            </a:r>
            <a:endParaRPr lang="pt-BR" sz="2000" b="0" dirty="0">
              <a:latin typeface="+mj-lt"/>
            </a:endParaRP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>
                <a:latin typeface="+mj-lt"/>
              </a:rPr>
              <a:t>• </a:t>
            </a:r>
            <a:r>
              <a:rPr lang="pt-BR" sz="2000" b="0" dirty="0" smtClean="0">
                <a:latin typeface="+mj-lt"/>
              </a:rPr>
              <a:t>Setor </a:t>
            </a:r>
            <a:r>
              <a:rPr lang="pt-BR" sz="2000" b="0" dirty="0">
                <a:latin typeface="+mj-lt"/>
              </a:rPr>
              <a:t>da aviação na pauta estratégica do Governo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>
                <a:latin typeface="+mj-lt"/>
              </a:rPr>
              <a:t>• </a:t>
            </a:r>
            <a:r>
              <a:rPr lang="pt-BR" sz="2000" b="0" dirty="0" smtClean="0">
                <a:latin typeface="+mj-lt"/>
              </a:rPr>
              <a:t>Inclusão </a:t>
            </a:r>
            <a:r>
              <a:rPr lang="pt-BR" sz="2000" b="0" dirty="0">
                <a:latin typeface="+mj-lt"/>
              </a:rPr>
              <a:t>da classe </a:t>
            </a:r>
            <a:r>
              <a:rPr lang="pt-BR" sz="2000" b="0" dirty="0" smtClean="0">
                <a:latin typeface="+mj-lt"/>
              </a:rPr>
              <a:t>“C” </a:t>
            </a:r>
            <a:r>
              <a:rPr lang="pt-BR" sz="2000" b="0" dirty="0">
                <a:latin typeface="+mj-lt"/>
              </a:rPr>
              <a:t>como usuários da aviação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>
                <a:latin typeface="+mj-lt"/>
              </a:rPr>
              <a:t>• </a:t>
            </a:r>
            <a:r>
              <a:rPr lang="pt-BR" sz="2000" b="0" dirty="0" smtClean="0">
                <a:latin typeface="+mj-lt"/>
              </a:rPr>
              <a:t>Inovações Tecnológicas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 smtClean="0">
                <a:latin typeface="+mj-lt"/>
              </a:rPr>
              <a:t>• Crescimento acelerado do setor aéreo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 smtClean="0">
                <a:latin typeface="+mj-lt"/>
              </a:rPr>
              <a:t>• Concessão dos aeroportos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 smtClean="0">
                <a:latin typeface="+mj-lt"/>
              </a:rPr>
              <a:t>• Pressão social pela qualidade dos serviços</a:t>
            </a:r>
          </a:p>
          <a:p>
            <a:pPr algn="l">
              <a:lnSpc>
                <a:spcPts val="1700"/>
              </a:lnSpc>
              <a:spcBef>
                <a:spcPts val="600"/>
              </a:spcBef>
            </a:pPr>
            <a:r>
              <a:rPr lang="pt-BR" sz="2000" b="0" dirty="0" smtClean="0">
                <a:latin typeface="+mj-lt"/>
              </a:rPr>
              <a:t>• Meio Ambiente</a:t>
            </a:r>
            <a:endParaRPr lang="pt-BR" sz="2000" b="0" dirty="0">
              <a:latin typeface="+mj-lt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305571" y="5217204"/>
            <a:ext cx="1845483" cy="8367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Qualidade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38365" y="5217204"/>
            <a:ext cx="1846543" cy="8367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rgbClr val="002060"/>
                </a:solidFill>
              </a:rPr>
              <a:t>Concessões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938698" y="5217204"/>
            <a:ext cx="1846543" cy="8367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rgbClr val="002060"/>
                </a:solidFill>
              </a:rPr>
              <a:t>Segurança</a:t>
            </a:r>
          </a:p>
        </p:txBody>
      </p:sp>
      <p:sp>
        <p:nvSpPr>
          <p:cNvPr id="16" name="Triângulo isósceles 15"/>
          <p:cNvSpPr/>
          <p:nvPr/>
        </p:nvSpPr>
        <p:spPr>
          <a:xfrm rot="10800000">
            <a:off x="809297" y="4419600"/>
            <a:ext cx="7341756" cy="51500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Desafios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653" y="983495"/>
            <a:ext cx="6359525" cy="67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altLang="ko-KR" sz="3200" dirty="0" smtClean="0">
                <a:latin typeface="+mn-lt"/>
              </a:rPr>
              <a:t>Grandes eventos</a:t>
            </a:r>
            <a:endParaRPr lang="en-US" altLang="ko-KR" sz="32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Desafios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079" y="4376257"/>
            <a:ext cx="1280929" cy="138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255758" y="2033762"/>
            <a:ext cx="2517447" cy="5990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Realizados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771468" y="2033762"/>
            <a:ext cx="2517447" cy="59909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 realizar</a:t>
            </a:r>
            <a:endParaRPr lang="pt-BR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866" y="3178713"/>
            <a:ext cx="1819604" cy="9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2848" y="2786020"/>
            <a:ext cx="1431213" cy="15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7866" y="4546590"/>
            <a:ext cx="1156195" cy="16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3995" t="14277" r="23794" b="15785"/>
          <a:stretch>
            <a:fillRect/>
          </a:stretch>
        </p:blipFill>
        <p:spPr bwMode="auto">
          <a:xfrm>
            <a:off x="2869326" y="2396359"/>
            <a:ext cx="3415862" cy="225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81643" y="1195728"/>
          <a:ext cx="313508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Conector de seta reta 12"/>
          <p:cNvCxnSpPr/>
          <p:nvPr/>
        </p:nvCxnSpPr>
        <p:spPr>
          <a:xfrm flipV="1">
            <a:off x="1072243" y="1984942"/>
            <a:ext cx="1099457" cy="506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1382826" y="2110124"/>
            <a:ext cx="528638" cy="272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</a:rPr>
              <a:t>+92%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81643" y="4134871"/>
          <a:ext cx="3135085" cy="230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Conector de seta reta 15"/>
          <p:cNvCxnSpPr/>
          <p:nvPr/>
        </p:nvCxnSpPr>
        <p:spPr>
          <a:xfrm flipV="1">
            <a:off x="1097416" y="4706817"/>
            <a:ext cx="1099457" cy="506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1407999" y="4831999"/>
            <a:ext cx="528638" cy="272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</a:rPr>
              <a:t>+64%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5774872" y="4178414"/>
          <a:ext cx="3196766" cy="230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Conector de seta reta 18"/>
          <p:cNvCxnSpPr/>
          <p:nvPr/>
        </p:nvCxnSpPr>
        <p:spPr>
          <a:xfrm flipV="1">
            <a:off x="6754693" y="4606567"/>
            <a:ext cx="1099457" cy="506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7065276" y="4731749"/>
            <a:ext cx="528638" cy="2721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</a:rPr>
              <a:t>+35%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b="11862"/>
          <a:stretch>
            <a:fillRect/>
          </a:stretch>
        </p:blipFill>
        <p:spPr bwMode="auto">
          <a:xfrm>
            <a:off x="5864664" y="1370388"/>
            <a:ext cx="3097498" cy="21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Desafios: síntese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Programa de Fortalecimento Institucional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Fortalecimento Institucional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8160" y="2964454"/>
            <a:ext cx="4416187" cy="3057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MODERNIZAÇÃO DA AGÊNCIA EM BASES ESTRUTURANTES (SUSTENTÁVEL E PERMANENTE) PARA O ENFRENTAMENTO DOS DESAFIOS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84347" y="2964454"/>
            <a:ext cx="4416187" cy="3057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CARTEIRA DE PROJETOS PRIORITÁRIOS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fabio.brumana\Desktop\PFI\PFI_marca_v2_h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389" y="1177925"/>
            <a:ext cx="3425596" cy="14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4424855" y="4277710"/>
            <a:ext cx="483476" cy="5255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Fortalecimento Institucional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765" y="1502976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1. Elaboração de Agenda Regulatória da ANAC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12127" y="1502976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2. Gestão da Fiscalização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582509" y="1502976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3. Melhoria do atendimento aos usuários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737127" y="1502976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4. Gestão da Exploração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Aeroportuária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62765" y="3237183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cs typeface="Arial"/>
              </a:rPr>
              <a:t>5. Otimização da certificação de pessoal da aviação civil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422637" y="3237183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6. Implantação e implementação do PSOE-ANAC nas atividades da Agência</a:t>
            </a:r>
            <a:endParaRPr lang="pt-BR" b="1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93023" y="3237183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7. Elaboração da Metodologia de Produção de Normas </a:t>
            </a:r>
            <a:r>
              <a:rPr lang="pt-BR" dirty="0" err="1" smtClean="0">
                <a:solidFill>
                  <a:schemeClr val="tx1"/>
                </a:solidFill>
                <a:latin typeface="+mj-lt"/>
                <a:cs typeface="Arial"/>
              </a:rPr>
              <a:t>Finalísticas</a:t>
            </a:r>
            <a:endParaRPr lang="pt-BR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538950" y="4960882"/>
            <a:ext cx="2701160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11. </a:t>
            </a:r>
            <a:r>
              <a:rPr lang="pt-BR" dirty="0" err="1" smtClean="0">
                <a:solidFill>
                  <a:schemeClr val="tx1"/>
                </a:solidFill>
                <a:latin typeface="+mj-lt"/>
                <a:cs typeface="Arial"/>
              </a:rPr>
              <a:t>Planej.</a:t>
            </a: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e racionalização da atuação da ANAC em Organismos Internacionais de Aviação Civil</a:t>
            </a:r>
            <a:endParaRPr lang="pt-BR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37127" y="3237183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8. Elaboração do Plano de Contingência para eventos críticos</a:t>
            </a:r>
            <a:endParaRPr lang="pt-BR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04199" y="4960882"/>
            <a:ext cx="2028496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/>
              </a:rPr>
              <a:t>9. Planejamento e racionalização da atuação da ANAC sobre temas de meio ambiente</a:t>
            </a:r>
            <a:endParaRPr lang="pt-BR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64070" y="4960882"/>
            <a:ext cx="2517225" cy="138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cs typeface="Arial"/>
              </a:rPr>
              <a:t>10. Monitoramento da Prestação de Serviço de Transporte Aéreo de Passageiros e de Cargas</a:t>
            </a:r>
            <a:endParaRPr lang="pt-BR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9" name="Picture 14" descr="https://encrypted-tbn3.gstatic.com/images?q=tbn:ANd9GcQrCI7C8tQAjGNoAHXTQ2jWAo37t5xLpXopDpptiNN4KELrU0R9MRMkD6FP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19" y="2449221"/>
            <a:ext cx="488752" cy="42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67862" y="1542197"/>
            <a:ext cx="8261131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Pleitos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97150" y="263525"/>
            <a:ext cx="6359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pt-BR" altLang="ko-KR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Pleitos</a:t>
            </a:r>
            <a:endParaRPr lang="en-US" altLang="ko-KR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9187" y="1177925"/>
            <a:ext cx="8954813" cy="43400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2800" dirty="0" smtClean="0">
                <a:latin typeface="+mn-lt"/>
              </a:rPr>
              <a:t>Reforço para as áreas de Concessões e Fiscalização</a:t>
            </a:r>
          </a:p>
          <a:p>
            <a:endParaRPr lang="pt-BR" sz="1200" dirty="0" smtClean="0">
              <a:latin typeface="+mn-lt"/>
            </a:endParaRPr>
          </a:p>
          <a:p>
            <a:endParaRPr lang="pt-BR" sz="1200" dirty="0" smtClean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r>
              <a:rPr lang="pt-BR" b="1" dirty="0" smtClean="0">
                <a:latin typeface="+mn-lt"/>
              </a:rPr>
              <a:t>. Concurso: </a:t>
            </a:r>
            <a:endParaRPr lang="pt-BR" b="1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Solicitação de autorização para novo </a:t>
            </a:r>
            <a:r>
              <a:rPr lang="pt-BR" dirty="0" smtClean="0">
                <a:latin typeface="+mn-lt"/>
              </a:rPr>
              <a:t>certame para ocupação de 386 vagas (204 Especialistas em Regulação, 98 Técnicos em Regulação, 67 Analistas Administrativos e 17 Técnicos Administrativos</a:t>
            </a:r>
            <a:r>
              <a:rPr lang="pt-BR" dirty="0" smtClean="0">
                <a:latin typeface="+mn-lt"/>
              </a:rPr>
              <a:t>)</a:t>
            </a:r>
            <a:endParaRPr lang="pt-BR" dirty="0" smtClean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r>
              <a:rPr lang="pt-BR" b="1" dirty="0" smtClean="0">
                <a:latin typeface="+mn-lt"/>
              </a:rPr>
              <a:t>.Cargos: </a:t>
            </a:r>
            <a:endParaRPr lang="pt-BR" b="1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Solicitação de 52 cargos </a:t>
            </a:r>
            <a:r>
              <a:rPr lang="pt-BR" dirty="0" smtClean="0">
                <a:latin typeface="+mn-lt"/>
              </a:rPr>
              <a:t>para a criação da Superintendência de Regulação da Infraestrutura Aeroportuária (Concessões) e </a:t>
            </a:r>
            <a:r>
              <a:rPr lang="pt-BR" dirty="0" smtClean="0">
                <a:latin typeface="+mn-lt"/>
              </a:rPr>
              <a:t>da </a:t>
            </a:r>
            <a:r>
              <a:rPr lang="pt-BR" dirty="0" smtClean="0">
                <a:latin typeface="+mn-lt"/>
              </a:rPr>
              <a:t>Superintendência de </a:t>
            </a:r>
            <a:r>
              <a:rPr lang="pt-BR" dirty="0" smtClean="0">
                <a:latin typeface="+mn-lt"/>
              </a:rPr>
              <a:t>Fiscalização</a:t>
            </a:r>
            <a:endParaRPr lang="pt-BR" dirty="0" smtClean="0">
              <a:latin typeface="+mn-lt"/>
            </a:endParaRPr>
          </a:p>
          <a:p>
            <a:endParaRPr lang="pt-BR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78131" y="3831413"/>
            <a:ext cx="4154410" cy="256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Operadores da Infraestrutura Aeroportuária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44465" y="1114101"/>
            <a:ext cx="4154410" cy="256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Regulação, Certificação  e Fiscalização</a:t>
            </a:r>
          </a:p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78131" y="1114101"/>
            <a:ext cx="4154410" cy="256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Formulação da política de Aviação Civil e Fomento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397" y="376805"/>
            <a:ext cx="4579317" cy="641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Sistema de Aviação Civil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Imagem 14" descr="image002"/>
          <p:cNvPicPr>
            <a:picLocks noChangeAspect="1" noChangeArrowheads="1"/>
          </p:cNvPicPr>
          <p:nvPr/>
        </p:nvPicPr>
        <p:blipFill>
          <a:blip r:embed="rId2"/>
          <a:srcRect l="46498" t="4113" r="13322" b="65952"/>
          <a:stretch>
            <a:fillRect/>
          </a:stretch>
        </p:blipFill>
        <p:spPr bwMode="auto">
          <a:xfrm>
            <a:off x="799462" y="1744719"/>
            <a:ext cx="3095592" cy="16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9048" t="18915" r="58358" b="72010"/>
          <a:stretch>
            <a:fillRect/>
          </a:stretch>
        </p:blipFill>
        <p:spPr bwMode="auto">
          <a:xfrm>
            <a:off x="5054374" y="1927518"/>
            <a:ext cx="3414354" cy="857079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26020" t="19263" r="58905" b="72299"/>
          <a:stretch>
            <a:fillRect/>
          </a:stretch>
        </p:blipFill>
        <p:spPr bwMode="auto">
          <a:xfrm>
            <a:off x="1261915" y="4763069"/>
            <a:ext cx="2067669" cy="7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072055" y="5486400"/>
            <a:ext cx="2385848" cy="641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Concessionárias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44465" y="3831413"/>
            <a:ext cx="4154410" cy="256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Controle do Espaço Aéreo e Prevenção e Investigação de Acidentes</a:t>
            </a:r>
          </a:p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4264377" y="3482566"/>
            <a:ext cx="580893" cy="58493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 l="18231" t="18881" r="56360" b="71556"/>
          <a:stretch>
            <a:fillRect/>
          </a:stretch>
        </p:blipFill>
        <p:spPr bwMode="auto">
          <a:xfrm>
            <a:off x="5243560" y="4498427"/>
            <a:ext cx="2838895" cy="6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5269" y="5486399"/>
            <a:ext cx="3762703" cy="64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685800" y="2800350"/>
            <a:ext cx="80549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AGÊNCIA NACIONAL DE AVIAÇÃO CIVIL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Marcelo Guaranys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Diretor-Presidente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5359400" y="6165850"/>
            <a:ext cx="3779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</a:rPr>
              <a:t>Brasília, 26 de julho de 2013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4275" y="1542197"/>
            <a:ext cx="7519916" cy="3521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Instituição ANAC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17586" t="14536" r="15747" b="10736"/>
          <a:stretch>
            <a:fillRect/>
          </a:stretch>
        </p:blipFill>
        <p:spPr bwMode="auto">
          <a:xfrm>
            <a:off x="798787" y="1008992"/>
            <a:ext cx="7588469" cy="531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935288" y="395288"/>
            <a:ext cx="6048375" cy="36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Organograma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419100" y="1176443"/>
            <a:ext cx="4098925" cy="18430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0800" rIns="18000" bIns="10800"/>
          <a:lstStyle/>
          <a:p>
            <a:pPr marL="342900" indent="-342900" algn="ctr">
              <a:defRPr/>
            </a:pPr>
            <a:r>
              <a:rPr lang="pt-BR" b="1" dirty="0">
                <a:latin typeface="+mn-lt"/>
                <a:cs typeface="Calibri" pitchFamily="34" charset="0"/>
              </a:rPr>
              <a:t>REGULAÇÃO</a:t>
            </a:r>
          </a:p>
          <a:p>
            <a:pPr marL="342900" indent="-342900" algn="ctr">
              <a:defRPr/>
            </a:pPr>
            <a:endParaRPr lang="pt-BR" b="1" dirty="0">
              <a:latin typeface="+mn-lt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400" b="1" dirty="0">
                <a:latin typeface="+mn-lt"/>
                <a:cs typeface="Calibri" pitchFamily="34" charset="0"/>
              </a:rPr>
              <a:t> </a:t>
            </a: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Regulação Técnica (</a:t>
            </a:r>
            <a:r>
              <a:rPr lang="pt-BR" sz="1400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Security</a:t>
            </a: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, </a:t>
            </a:r>
            <a:r>
              <a:rPr lang="pt-BR" sz="1400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Safety</a:t>
            </a: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Regulação Econômica (Modelo de concessão </a:t>
            </a:r>
            <a:r>
              <a:rPr lang="pt-BR" sz="1400">
                <a:solidFill>
                  <a:schemeClr val="accent1">
                    <a:lumMod val="25000"/>
                  </a:schemeClr>
                </a:solidFill>
                <a:latin typeface="+mn-lt"/>
              </a:rPr>
              <a:t>de </a:t>
            </a:r>
            <a:r>
              <a:rPr lang="pt-BR" sz="140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aeroportos </a:t>
            </a: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e sua gestão, acompanhamento de mercado)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Regulação da Qualidade de Serviços</a:t>
            </a:r>
          </a:p>
          <a:p>
            <a:pPr marL="342900" indent="-342900">
              <a:defRPr/>
            </a:pPr>
            <a:endParaRPr lang="pt-BR" sz="1400" b="1" dirty="0">
              <a:latin typeface="+mn-lt"/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19100" y="3197330"/>
            <a:ext cx="4098925" cy="21891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0800" rIns="18000" bIns="10800"/>
          <a:lstStyle/>
          <a:p>
            <a:pPr marL="342900" indent="-342900" algn="ctr">
              <a:defRPr/>
            </a:pPr>
            <a:r>
              <a:rPr lang="pt-BR" b="1" dirty="0">
                <a:latin typeface="+mn-lt"/>
                <a:cs typeface="Calibri" pitchFamily="34" charset="0"/>
              </a:rPr>
              <a:t>CERTIFICAÇÃO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 Empresas aéreas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 Operações de aeronaves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 Empresas de manutenção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 Simuladores de </a:t>
            </a:r>
            <a:r>
              <a:rPr lang="pt-BR" sz="1400" dirty="0" err="1" smtClean="0">
                <a:solidFill>
                  <a:schemeClr val="accent1">
                    <a:lumMod val="25000"/>
                  </a:schemeClr>
                </a:solidFill>
              </a:rPr>
              <a:t>vôo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Profissionais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Escolas </a:t>
            </a: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e centros de treinamento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BR" sz="1400" smtClean="0">
                <a:solidFill>
                  <a:schemeClr val="accent1">
                    <a:lumMod val="25000"/>
                  </a:schemeClr>
                </a:solidFill>
              </a:rPr>
              <a:t>Infraestrutura aeroportuária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Produtos aeronáuticos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 Empresas de fabricação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1400" b="1" dirty="0">
              <a:latin typeface="+mn-lt"/>
              <a:cs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57725" y="1176443"/>
            <a:ext cx="4098925" cy="18430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0800" rIns="18000" bIns="10800"/>
          <a:lstStyle/>
          <a:p>
            <a:pPr marL="342900" indent="-342900" algn="ctr">
              <a:defRPr/>
            </a:pPr>
            <a:r>
              <a:rPr lang="pt-BR" b="1" dirty="0">
                <a:latin typeface="+mn-lt"/>
                <a:cs typeface="Calibri" pitchFamily="34" charset="0"/>
              </a:rPr>
              <a:t>FISCALIZAÇÃO</a:t>
            </a:r>
          </a:p>
          <a:p>
            <a:pPr marL="342900" indent="-342900" algn="ctr">
              <a:defRPr/>
            </a:pPr>
            <a:endParaRPr lang="pt-BR" b="1" dirty="0">
              <a:latin typeface="+mn-lt"/>
              <a:cs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Fiscalização de prestação de assistência a passageiros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Fiscalização de segurança operacional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Fiscalização de segurança contra atos de interferência ilícita</a:t>
            </a:r>
          </a:p>
          <a:p>
            <a:pPr>
              <a:buFont typeface="Arial" pitchFamily="34" charset="0"/>
              <a:buChar char="•"/>
              <a:defRPr/>
            </a:pPr>
            <a:endParaRPr lang="pt-BR" sz="1400" b="1" dirty="0">
              <a:latin typeface="+mn-lt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657725" y="3197330"/>
            <a:ext cx="4098925" cy="21891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0800" rIns="18000" bIns="10800"/>
          <a:lstStyle/>
          <a:p>
            <a:pPr marL="342900" indent="-342900" algn="ctr">
              <a:defRPr/>
            </a:pPr>
            <a:r>
              <a:rPr lang="pt-BR" b="1" dirty="0">
                <a:latin typeface="+mn-lt"/>
                <a:cs typeface="Calibri" pitchFamily="34" charset="0"/>
              </a:rPr>
              <a:t>REPRESENTAÇÃO INSTITUCIONAL</a:t>
            </a:r>
          </a:p>
          <a:p>
            <a:pPr marL="342900" indent="-342900" algn="ctr">
              <a:defRPr/>
            </a:pPr>
            <a:endParaRPr lang="pt-BR" b="1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 Negociação de acordos </a:t>
            </a: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internacionais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Representação junto à Organização Internacional de Aviação Civil – </a:t>
            </a:r>
            <a:r>
              <a:rPr lang="pt-BR" sz="1400" dirty="0" smtClean="0">
                <a:solidFill>
                  <a:schemeClr val="accent1">
                    <a:lumMod val="25000"/>
                  </a:schemeClr>
                </a:solidFill>
              </a:rPr>
              <a:t>OACI e outros Organismos</a:t>
            </a:r>
            <a:endParaRPr lang="pt-BR" sz="1400" dirty="0">
              <a:solidFill>
                <a:schemeClr val="accent1">
                  <a:lumMod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Comunicação interna e externa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>
                <a:solidFill>
                  <a:schemeClr val="accent1">
                    <a:lumMod val="25000"/>
                  </a:schemeClr>
                </a:solidFill>
              </a:rPr>
              <a:t> Relacionamento com usuários e Ouvidoria</a:t>
            </a:r>
          </a:p>
          <a:p>
            <a:pPr>
              <a:defRPr/>
            </a:pPr>
            <a:endParaRPr lang="pt-BR" sz="14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  <a:p>
            <a:pPr marL="342900" indent="-342900">
              <a:defRPr/>
            </a:pPr>
            <a:endParaRPr lang="pt-BR" sz="1400" b="1" dirty="0">
              <a:latin typeface="+mn-lt"/>
              <a:cs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87363" y="5580168"/>
            <a:ext cx="8339137" cy="795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0800" rIns="18000" bIns="10800"/>
          <a:lstStyle/>
          <a:p>
            <a:pPr marL="342900" indent="-342900" algn="ctr">
              <a:defRPr/>
            </a:pPr>
            <a:r>
              <a:rPr lang="pt-BR" b="1" dirty="0">
                <a:latin typeface="+mn-lt"/>
                <a:cs typeface="Calibri" pitchFamily="34" charset="0"/>
              </a:rPr>
              <a:t>GESTÃO INTERNA</a:t>
            </a:r>
            <a:endParaRPr lang="pt-BR" dirty="0">
              <a:latin typeface="+mn-lt"/>
              <a:cs typeface="Calibri" pitchFamily="34" charset="0"/>
            </a:endParaRPr>
          </a:p>
          <a:p>
            <a:pPr marL="342900" indent="-342900" algn="ctr">
              <a:defRPr/>
            </a:pPr>
            <a:r>
              <a:rPr lang="pt-BR" dirty="0">
                <a:solidFill>
                  <a:schemeClr val="accent1">
                    <a:lumMod val="25000"/>
                  </a:schemeClr>
                </a:solidFill>
              </a:rPr>
              <a:t>. Planejamento, orçamento, recursos humanos,  tecnologia, serviços</a:t>
            </a:r>
            <a:endParaRPr lang="pt-BR" dirty="0">
              <a:latin typeface="+mn-lt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35288" y="395288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3200" dirty="0" err="1">
                <a:solidFill>
                  <a:schemeClr val="bg1">
                    <a:lumMod val="50000"/>
                  </a:schemeClr>
                </a:solidFill>
              </a:rPr>
              <a:t>Macroprocessos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881" t="24889" r="32314" b="15157"/>
          <a:stretch>
            <a:fillRect/>
          </a:stretch>
        </p:blipFill>
        <p:spPr bwMode="auto">
          <a:xfrm>
            <a:off x="1713185" y="846289"/>
            <a:ext cx="6043449" cy="5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6831726" y="2701161"/>
            <a:ext cx="115614" cy="105103"/>
          </a:xfrm>
          <a:prstGeom prst="ellipse">
            <a:avLst/>
          </a:prstGeom>
          <a:solidFill>
            <a:srgbClr val="67D8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42240" y="2648606"/>
            <a:ext cx="515005" cy="1366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bg1">
                    <a:lumMod val="50000"/>
                  </a:schemeClr>
                </a:solidFill>
              </a:rPr>
              <a:t>Natal</a:t>
            </a:r>
            <a:endParaRPr lang="pt-BR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99285" y="6006664"/>
            <a:ext cx="777765" cy="2837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00" dirty="0" smtClean="0">
                <a:solidFill>
                  <a:schemeClr val="tx1"/>
                </a:solidFill>
              </a:rPr>
              <a:t>22 </a:t>
            </a:r>
            <a:r>
              <a:rPr lang="pt-BR" sz="1000" dirty="0" err="1" smtClean="0">
                <a:solidFill>
                  <a:schemeClr val="tx1"/>
                </a:solidFill>
              </a:rPr>
              <a:t>Nuracs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35288" y="154022"/>
            <a:ext cx="6048375" cy="482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Regionalização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35288" y="395288"/>
            <a:ext cx="6048375" cy="57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Recursos Humanos 1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1738" y="1156140"/>
          <a:ext cx="8460828" cy="4477405"/>
        </p:xfrm>
        <a:graphic>
          <a:graphicData uri="http://schemas.openxmlformats.org/drawingml/2006/table">
            <a:tbl>
              <a:tblPr/>
              <a:tblGrid>
                <a:gridCol w="3942189"/>
                <a:gridCol w="1164526"/>
                <a:gridCol w="864678"/>
                <a:gridCol w="836785"/>
                <a:gridCol w="725213"/>
                <a:gridCol w="927437"/>
              </a:tblGrid>
              <a:tr h="309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07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Carreiras de Regulação e Fiscalização da Aviação Civil  e Suporte à Regulação e Fiscalização da Aviação Civil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59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VAGOS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721">
                <a:tc>
                  <a:txBody>
                    <a:bodyPr/>
                    <a:lstStyle/>
                    <a:p>
                      <a:pPr algn="l" fontAlgn="ctr"/>
                      <a:endParaRPr lang="pt-B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Carreiras/Cargos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Autorizados (2006)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2011 - Em exercício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2011 - Vagos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75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22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- Carreira de Regulação e Fiscalização de Aviação Civil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22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Especialista em Regulação de Aviação Civil (NS)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22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Técnico em Regulação de Aviação Civil (NM)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2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 - Suporte à Regulação e Fiscalização da Aviação Civil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43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Analista Administrativo (NS)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227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Técnico Administrativo (NM)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90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1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37%</a:t>
                      </a:r>
                      <a:endParaRPr lang="pt-BR" sz="1600" b="0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53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(*) - Leis nos. 10871/2004  e  11.292/2006, Anexo 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7914290" y="5044967"/>
            <a:ext cx="609600" cy="63062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075D1714E7A4EB82AFA3B69DF4549" ma:contentTypeVersion="0" ma:contentTypeDescription="Crie um novo documento." ma:contentTypeScope="" ma:versionID="91d78a1df6330051def61354d93af8ca">
  <xsd:schema xmlns:xsd="http://www.w3.org/2001/XMLSchema" xmlns:p="http://schemas.microsoft.com/office/2006/metadata/properties" targetNamespace="http://schemas.microsoft.com/office/2006/metadata/properties" ma:root="true" ma:fieldsID="834597303d62dd03ddcd59f56325a2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919AC-292A-4693-999D-ACE29D8A8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174E1BB-3218-483E-84A8-AF4123A57A4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0C5D40-FC85-4FB4-8F4A-BE9B4B3B8F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11893</TotalTime>
  <Words>1621</Words>
  <Application>Microsoft Office PowerPoint</Application>
  <PresentationFormat>Apresentação na tela (4:3)</PresentationFormat>
  <Paragraphs>433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Tema do Office</vt:lpstr>
      <vt:lpstr>Audiência Pública Câmara dos Deputados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Escola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Owner</cp:lastModifiedBy>
  <cp:revision>312</cp:revision>
  <dcterms:created xsi:type="dcterms:W3CDTF">2011-03-17T17:31:18Z</dcterms:created>
  <dcterms:modified xsi:type="dcterms:W3CDTF">2014-04-30T05:36:39Z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0x010100C5D075D1714E7A4EB82AFA3B69DF4549</vt:lpwstr>
  </property>
</Properties>
</file>