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2"/>
    <p:sldMasterId id="2147483674" r:id="rId3"/>
    <p:sldMasterId id="2147483676" r:id="rId4"/>
  </p:sldMasterIdLst>
  <p:notesMasterIdLst>
    <p:notesMasterId r:id="rId17"/>
  </p:notesMasterIdLst>
  <p:handoutMasterIdLst>
    <p:handoutMasterId r:id="rId18"/>
  </p:handoutMasterIdLst>
  <p:sldIdLst>
    <p:sldId id="270" r:id="rId5"/>
    <p:sldId id="272" r:id="rId6"/>
    <p:sldId id="258" r:id="rId7"/>
    <p:sldId id="266" r:id="rId8"/>
    <p:sldId id="263" r:id="rId9"/>
    <p:sldId id="267" r:id="rId10"/>
    <p:sldId id="265" r:id="rId11"/>
    <p:sldId id="268" r:id="rId12"/>
    <p:sldId id="264" r:id="rId13"/>
    <p:sldId id="262" r:id="rId14"/>
    <p:sldId id="269" r:id="rId15"/>
    <p:sldId id="271" r:id="rId1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02" d="100"/>
          <a:sy n="102" d="100"/>
        </p:scale>
        <p:origin x="-2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2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EDBE3-A1EE-46E2-8572-DD2AB8BC62EE}" type="datetimeFigureOut">
              <a:rPr lang="pt-BR" smtClean="0"/>
              <a:t>29/5/2014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364905-320B-47FE-B7D4-38B10D702A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0527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DCA30-2ED5-41C4-A072-F195EC56C9D7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E7E218-9473-4E4E-BA13-22C19D9987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23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indent="-228600">
              <a:buFont typeface="+mj-lt"/>
              <a:buNone/>
            </a:pPr>
            <a:endParaRPr lang="en-US" sz="1200" b="0" baseline="0" dirty="0" smtClean="0">
              <a:latin typeface="+mn-lt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6586217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5/29/2014 11:39 AM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0" y="9428583"/>
            <a:ext cx="6117908" cy="496332"/>
          </a:xfrm>
        </p:spPr>
        <p:txBody>
          <a:bodyPr/>
          <a:lstStyle/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sz="5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6117907" y="9428583"/>
            <a:ext cx="678194" cy="496332"/>
          </a:xfrm>
        </p:spPr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11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05148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indent="-228600">
              <a:buFont typeface="+mj-lt"/>
              <a:buNone/>
            </a:pPr>
            <a:endParaRPr lang="en-US" sz="1200" b="0" baseline="0" dirty="0" smtClean="0">
              <a:latin typeface="+mn-lt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2983489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5/29/2014 11:39 AM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0" y="9428583"/>
            <a:ext cx="6117908" cy="496332"/>
          </a:xfrm>
        </p:spPr>
        <p:txBody>
          <a:bodyPr/>
          <a:lstStyle/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sz="5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6117907" y="9428583"/>
            <a:ext cx="678194" cy="496332"/>
          </a:xfrm>
        </p:spPr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3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1025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5/29/2014 11:39 AM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0" y="9428583"/>
            <a:ext cx="6117908" cy="496332"/>
          </a:xfrm>
        </p:spPr>
        <p:txBody>
          <a:bodyPr/>
          <a:lstStyle/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sz="5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6117907" y="9428583"/>
            <a:ext cx="678194" cy="496332"/>
          </a:xfrm>
        </p:spPr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4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842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5/29/2014 11:39 AM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0" y="9428583"/>
            <a:ext cx="6117908" cy="496332"/>
          </a:xfrm>
        </p:spPr>
        <p:txBody>
          <a:bodyPr/>
          <a:lstStyle/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sz="5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6117907" y="9428583"/>
            <a:ext cx="678194" cy="496332"/>
          </a:xfrm>
        </p:spPr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5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5797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5/29/2014 11:39 AM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0" y="9428583"/>
            <a:ext cx="6117908" cy="496332"/>
          </a:xfrm>
        </p:spPr>
        <p:txBody>
          <a:bodyPr/>
          <a:lstStyle/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sz="5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6117907" y="9428583"/>
            <a:ext cx="678194" cy="496332"/>
          </a:xfrm>
        </p:spPr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6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123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5/29/2014 11:39 AM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0" y="9428583"/>
            <a:ext cx="6117908" cy="496332"/>
          </a:xfrm>
        </p:spPr>
        <p:txBody>
          <a:bodyPr/>
          <a:lstStyle/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sz="5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6117907" y="9428583"/>
            <a:ext cx="678194" cy="496332"/>
          </a:xfrm>
        </p:spPr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7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2886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5/29/2014 11:39 AM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0" y="9428583"/>
            <a:ext cx="6117908" cy="496332"/>
          </a:xfrm>
        </p:spPr>
        <p:txBody>
          <a:bodyPr/>
          <a:lstStyle/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sz="5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6117907" y="9428583"/>
            <a:ext cx="678194" cy="496332"/>
          </a:xfrm>
        </p:spPr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8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3613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5/29/2014 11:39 AM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0" y="9428583"/>
            <a:ext cx="6117908" cy="496332"/>
          </a:xfrm>
        </p:spPr>
        <p:txBody>
          <a:bodyPr/>
          <a:lstStyle/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sz="5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6117907" y="9428583"/>
            <a:ext cx="678194" cy="496332"/>
          </a:xfrm>
        </p:spPr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9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078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5/29/2014 11:39 AM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0" y="9428583"/>
            <a:ext cx="6117908" cy="496332"/>
          </a:xfrm>
        </p:spPr>
        <p:txBody>
          <a:bodyPr/>
          <a:lstStyle/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sz="5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6117907" y="9428583"/>
            <a:ext cx="678194" cy="496332"/>
          </a:xfrm>
        </p:spPr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10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8439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>
                <a:latin typeface="+mj-lt"/>
              </a:defRPr>
            </a:lvl1pPr>
          </a:lstStyle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noProof="0" smtClean="0"/>
              <a:t>Clique para editar o estilo do subtítulo mestre</a:t>
            </a:r>
            <a:endParaRPr lang="pt-BR" noProof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ítulo e Conteú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ítulo e Conteú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4" name="Espaço Reservado para Texto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pt-BR" noProof="0" smtClean="0"/>
              <a:t>Clique para editar o texto mestre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s &quot;especiais&quot; 2_Demo, Vídeo etc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noProof="0" smtClean="0"/>
              <a:t>Clique para editar o estilo do subtítulo mestre</a:t>
            </a:r>
            <a:endParaRPr lang="pt-BR" noProof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t-BR" noProof="0" smtClean="0"/>
              <a:t>clique para…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ar para slides com Código de Softw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estilo do título Mestre</a:t>
            </a:r>
            <a:endParaRPr lang="pt-BR" noProof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533001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813035"/>
      </p:ext>
    </p:extLst>
  </p:cSld>
  <p:clrMapOvr>
    <a:masterClrMapping/>
  </p:clrMapOvr>
  <p:transition advClick="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576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34B0E-31C2-4229-9FF6-40CC8A7F8DFE}" type="datetimeFigureOut">
              <a:rPr lang="pt-BR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29/5/2014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CEA68-00DF-4383-85BC-9886CA6B9288}" type="slidenum">
              <a:rPr lang="pt-BR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353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5/29/2014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766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s &quot;especiais&quot; 1_Demo, Vídeo etc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noProof="0" smtClean="0"/>
              <a:t>Clique para editar o estilo do subtítulo mestre</a:t>
            </a:r>
            <a:endParaRPr lang="pt-BR" noProof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t-BR" noProof="0" smtClean="0"/>
              <a:t>clique para…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855893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855893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Imprime em ESCALA DE CINZ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pt-BR" noProof="0" smtClean="0"/>
              <a:t>Clique para editar o estilo do título Mestre</a:t>
            </a:r>
            <a:endParaRPr lang="pt-BR" noProof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pic>
        <p:nvPicPr>
          <p:cNvPr id="4" name="Imagem 3" descr="footer_graphic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5435827"/>
            <a:ext cx="9144000" cy="1420586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1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white rectangle.png"/>
          <p:cNvPicPr>
            <a:picLocks noChangeAspect="1"/>
          </p:cNvPicPr>
          <p:nvPr/>
        </p:nvPicPr>
        <p:blipFill>
          <a:blip r:embed="rId4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pt-BR" noProof="0" smtClean="0"/>
              <a:t>Clique para editar o estilo do título Mestre</a:t>
            </a:r>
            <a:endParaRPr lang="pt-BR" noProof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5330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10000">
              <a:schemeClr val="accent1">
                <a:lumMod val="89000"/>
              </a:schemeClr>
            </a:gs>
            <a:gs pos="30000">
              <a:schemeClr val="accent1">
                <a:lumMod val="75000"/>
              </a:schemeClr>
            </a:gs>
            <a:gs pos="97000">
              <a:schemeClr val="bg2">
                <a:lumMod val="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BEC73-49AA-45BC-B16C-50B32D0D6DD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2040C-D3B1-42F1-A452-9128C48DC3A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7960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</p:sldLayoutIdLst>
  <p:transition advClick="0">
    <p:fade/>
  </p:transition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jpeg"/><Relationship Id="rId5" Type="http://schemas.microsoft.com/office/2007/relationships/hdphoto" Target="../media/hdphoto1.wdp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jpeg"/><Relationship Id="rId5" Type="http://schemas.microsoft.com/office/2007/relationships/hdphoto" Target="../media/hdphoto1.wdp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9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665145"/>
            <a:ext cx="5481500" cy="2482077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5419770" y="1600200"/>
            <a:ext cx="1600200" cy="5143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4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 dirty="0">
              <a:solidFill>
                <a:prstClr val="white"/>
              </a:solidFill>
            </a:endParaRPr>
          </a:p>
        </p:txBody>
      </p:sp>
      <p:pic>
        <p:nvPicPr>
          <p:cNvPr id="2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57" r="5850"/>
          <a:stretch/>
        </p:blipFill>
        <p:spPr>
          <a:xfrm>
            <a:off x="5395935" y="2664787"/>
            <a:ext cx="1600200" cy="2482077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5372100" y="1600200"/>
            <a:ext cx="1828800" cy="2743200"/>
          </a:xfrm>
          <a:prstGeom prst="rect">
            <a:avLst/>
          </a:prstGeom>
          <a:noFill/>
          <a:ln w="9525">
            <a:solidFill>
              <a:schemeClr val="tx1">
                <a:alpha val="3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 dirty="0">
              <a:solidFill>
                <a:prstClr val="white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411760" y="5945461"/>
            <a:ext cx="930063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25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www.dnit.gov.br</a:t>
            </a:r>
          </a:p>
        </p:txBody>
      </p:sp>
      <p:sp>
        <p:nvSpPr>
          <p:cNvPr id="11" name="Título 1"/>
          <p:cNvSpPr>
            <a:spLocks noGrp="1"/>
          </p:cNvSpPr>
          <p:nvPr>
            <p:ph type="ctrTitle"/>
          </p:nvPr>
        </p:nvSpPr>
        <p:spPr>
          <a:xfrm>
            <a:off x="639346" y="384233"/>
            <a:ext cx="7874199" cy="1368152"/>
          </a:xfrm>
        </p:spPr>
        <p:txBody>
          <a:bodyPr>
            <a:normAutofit fontScale="90000"/>
          </a:bodyPr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36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ESTUDOS PARA TRAVESSIA A SECO</a:t>
            </a:r>
            <a:br>
              <a:rPr lang="pt-BR" sz="36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pt-BR" sz="36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RIO GRANDE – SÃO JOSÉ DO NORTE</a:t>
            </a:r>
            <a:endParaRPr lang="pt-BR" sz="2400" b="0" i="0" spc="-150" dirty="0">
              <a:solidFill>
                <a:schemeClr val="tx1"/>
              </a:soli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cs typeface="Arial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787178" y="533634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20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Adailton Cardoso Dias</a:t>
            </a:r>
          </a:p>
          <a:p>
            <a:pPr algn="ctr"/>
            <a:r>
              <a:rPr lang="pt-BR" sz="14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Diretor de Planejamento e Pesquisa - Interino</a:t>
            </a:r>
            <a:r>
              <a:rPr lang="pt-BR" sz="1200" b="1" dirty="0">
                <a:cs typeface="Arial"/>
              </a:rPr>
              <a:t/>
            </a:r>
            <a:br>
              <a:rPr lang="pt-BR" sz="1200" b="1" dirty="0">
                <a:cs typeface="Arial"/>
              </a:rPr>
            </a:br>
            <a:endParaRPr lang="pt-BR" sz="12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7200900" y="5582567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Brasília, Maio/2014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4218" y="5255802"/>
            <a:ext cx="2554445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146100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7708 -4.07407E-6 L 0.16784 -4.07407E-6 L -6.25E-7 -4.07407E-6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40" y="-3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 L 1.11022E-16 0.3331 " pathEditMode="relative" rAng="0" ptsTypes="AA">
                                      <p:cBhvr>
                                        <p:cTn id="11" dur="2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44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555232"/>
              </p:ext>
            </p:extLst>
          </p:nvPr>
        </p:nvGraphicFramePr>
        <p:xfrm>
          <a:off x="179512" y="1196752"/>
          <a:ext cx="8784977" cy="4364934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864271"/>
                <a:gridCol w="3960266"/>
                <a:gridCol w="3960440"/>
              </a:tblGrid>
              <a:tr h="349412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Tipo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Prós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Contras</a:t>
                      </a:r>
                      <a:endParaRPr lang="pt-BR" dirty="0"/>
                    </a:p>
                  </a:txBody>
                  <a:tcPr/>
                </a:tc>
              </a:tr>
              <a:tr h="2226527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pt-BR" dirty="0" smtClean="0"/>
                        <a:t>Ponte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pt-BR" dirty="0" smtClean="0"/>
                        <a:t>Menor custo de projeto e construção.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Menor tempo de execução.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pt-BR" dirty="0" smtClean="0"/>
                        <a:t>Expertise já consolidada no meio de infraestrutura nacional. (Exceto </a:t>
                      </a:r>
                      <a:r>
                        <a:rPr lang="pt-BR" baseline="0" dirty="0" smtClean="0"/>
                        <a:t>ponte levadiça de grande porte)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pt-BR" dirty="0" smtClean="0"/>
                        <a:t>Construção poderá atrapalhar a movimentação portuária.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pt-BR" dirty="0" smtClean="0"/>
                        <a:t>Na Alternativa</a:t>
                      </a:r>
                      <a:r>
                        <a:rPr lang="pt-BR" baseline="0" dirty="0" smtClean="0"/>
                        <a:t> de ponte na área urbana, grande conflito das obras com os moradores de Rio Grande. (Exceto Alternativa de ponte levadiça nas proximidades da barra)</a:t>
                      </a:r>
                      <a:r>
                        <a:rPr lang="pt-BR" dirty="0" smtClean="0"/>
                        <a:t/>
                      </a:r>
                      <a:br>
                        <a:rPr lang="pt-BR" dirty="0" smtClean="0"/>
                      </a:br>
                      <a:endParaRPr lang="pt-BR" dirty="0"/>
                    </a:p>
                  </a:txBody>
                  <a:tcPr/>
                </a:tc>
              </a:tr>
              <a:tr h="163697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pt-BR" dirty="0" smtClean="0"/>
                        <a:t>Túnel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pt-BR" dirty="0" smtClean="0"/>
                        <a:t>Obras não atrapalham movimentação portuária.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pt-BR" dirty="0" smtClean="0"/>
                        <a:t>Trajeto sugerido não atravessa</a:t>
                      </a:r>
                      <a:r>
                        <a:rPr lang="pt-BR" baseline="0" dirty="0" smtClean="0"/>
                        <a:t> áreas urbanas</a:t>
                      </a:r>
                      <a:r>
                        <a:rPr lang="pt-BR" dirty="0" smtClean="0"/>
                        <a:t>.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pt-BR" dirty="0" smtClean="0"/>
                        <a:t>Orçamento maior.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pt-BR" dirty="0" smtClean="0"/>
                        <a:t>Tempo de obras mais longo.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pt-BR" dirty="0" smtClean="0"/>
                        <a:t>Falta de experiência na execução de obras semelhantes.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107504" y="332656"/>
            <a:ext cx="9144000" cy="3824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>
                <a:solidFill>
                  <a:schemeClr val="bg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marL="0" indent="0" algn="ctr">
              <a:buNone/>
            </a:pPr>
            <a:r>
              <a:rPr lang="pt-BR" b="1" dirty="0">
                <a:solidFill>
                  <a:schemeClr val="tx1"/>
                </a:solidFill>
              </a:rPr>
              <a:t>AVALIAÇÃO PRELIMINAR DAS DUAS PRINCIPAIS SOLUÇÕES PREVISTAS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4059" y="6004486"/>
            <a:ext cx="2554445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0221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0" y="40466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BR" dirty="0"/>
              <a:t>CRONOGRAMA ESTIMATIVO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475656" y="1196752"/>
            <a:ext cx="5904656" cy="364138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600"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pt-BR" b="1" dirty="0" smtClean="0"/>
              <a:t>CONCLUSÃO DOS TERMOS DE REFERÊNCIA: JUN/2014</a:t>
            </a:r>
          </a:p>
          <a:p>
            <a:endParaRPr lang="pt-BR" b="1" dirty="0" smtClean="0"/>
          </a:p>
          <a:p>
            <a:r>
              <a:rPr lang="pt-BR" b="1" dirty="0" smtClean="0"/>
              <a:t>PUBLICAÇÃO DO EDITAL: JUL/2014</a:t>
            </a:r>
          </a:p>
          <a:p>
            <a:endParaRPr lang="pt-BR" b="1" dirty="0" smtClean="0"/>
          </a:p>
          <a:p>
            <a:r>
              <a:rPr lang="pt-BR" b="1" dirty="0" smtClean="0"/>
              <a:t>LICITAÇÃO: SET/2014</a:t>
            </a:r>
          </a:p>
          <a:p>
            <a:endParaRPr lang="pt-BR" b="1" dirty="0" smtClean="0"/>
          </a:p>
          <a:p>
            <a:r>
              <a:rPr lang="pt-BR" b="1" dirty="0" smtClean="0"/>
              <a:t>CONTRATAÇÃO: OUT/2014</a:t>
            </a:r>
          </a:p>
          <a:p>
            <a:endParaRPr lang="pt-BR" b="1" dirty="0" smtClean="0"/>
          </a:p>
          <a:p>
            <a:r>
              <a:rPr lang="pt-BR" b="1" dirty="0" smtClean="0"/>
              <a:t>PREVISÃO DE CONCLUSÃO DOS ESTUDOS: NOV/2015</a:t>
            </a:r>
            <a:endParaRPr lang="pt-BR" b="1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4059" y="6004486"/>
            <a:ext cx="2554445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9085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665145"/>
            <a:ext cx="5481500" cy="2482077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5419770" y="1600200"/>
            <a:ext cx="1600200" cy="5143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4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 dirty="0">
              <a:solidFill>
                <a:prstClr val="white"/>
              </a:solidFill>
            </a:endParaRPr>
          </a:p>
        </p:txBody>
      </p:sp>
      <p:pic>
        <p:nvPicPr>
          <p:cNvPr id="2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57" r="5850"/>
          <a:stretch/>
        </p:blipFill>
        <p:spPr>
          <a:xfrm>
            <a:off x="5395935" y="2664787"/>
            <a:ext cx="1600200" cy="2482077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5372100" y="1600200"/>
            <a:ext cx="1828800" cy="2743200"/>
          </a:xfrm>
          <a:prstGeom prst="rect">
            <a:avLst/>
          </a:prstGeom>
          <a:noFill/>
          <a:ln w="9525">
            <a:solidFill>
              <a:schemeClr val="tx1">
                <a:alpha val="3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 dirty="0">
              <a:solidFill>
                <a:prstClr val="white"/>
              </a:solidFill>
            </a:endParaRPr>
          </a:p>
        </p:txBody>
      </p:sp>
      <p:sp>
        <p:nvSpPr>
          <p:cNvPr id="11" name="Título 1"/>
          <p:cNvSpPr>
            <a:spLocks noGrp="1"/>
          </p:cNvSpPr>
          <p:nvPr>
            <p:ph type="ctrTitle"/>
          </p:nvPr>
        </p:nvSpPr>
        <p:spPr>
          <a:xfrm>
            <a:off x="639346" y="384233"/>
            <a:ext cx="7874199" cy="1368152"/>
          </a:xfrm>
        </p:spPr>
        <p:txBody>
          <a:bodyPr>
            <a:normAutofit fontScale="90000"/>
          </a:bodyPr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36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ESTUDOS PARA TRAVESSIA A SECO</a:t>
            </a:r>
            <a:br>
              <a:rPr lang="pt-BR" sz="36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pt-BR" sz="36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RIO GRANDE – SÃO JOSÉ DO NORTE</a:t>
            </a:r>
            <a:endParaRPr lang="pt-BR" sz="2400" b="0" i="0" spc="-150" dirty="0">
              <a:solidFill>
                <a:schemeClr val="tx1"/>
              </a:soli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cs typeface="Arial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757305" y="5260709"/>
            <a:ext cx="4572000" cy="9387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Adailton Cardoso Dias</a:t>
            </a:r>
          </a:p>
          <a:p>
            <a:pPr algn="ctr"/>
            <a:r>
              <a:rPr lang="pt-B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Diretor de Planejamento e Pesquisa - Interino</a:t>
            </a:r>
            <a:r>
              <a:rPr lang="pt-BR" sz="1200" dirty="0">
                <a:solidFill>
                  <a:prstClr val="white"/>
                </a:solidFill>
                <a:latin typeface="Century Gothic" panose="020B0502020202020204" pitchFamily="34" charset="0"/>
                <a:cs typeface="Arial"/>
              </a:rPr>
              <a:t/>
            </a:r>
            <a:br>
              <a:rPr lang="pt-BR" sz="1200" dirty="0">
                <a:solidFill>
                  <a:prstClr val="white"/>
                </a:solidFill>
                <a:latin typeface="Century Gothic" panose="020B0502020202020204" pitchFamily="34" charset="0"/>
                <a:cs typeface="Arial"/>
              </a:rPr>
            </a:br>
            <a:r>
              <a:rPr lang="pt-BR" sz="105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adailton.dias@dnit.gov.br</a:t>
            </a:r>
          </a:p>
          <a:p>
            <a:pPr algn="ctr"/>
            <a:r>
              <a:rPr lang="pt-BR" sz="105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planejamento.@dnit.gov.br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7200900" y="5582567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Brasília, Maio/2014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4218" y="5255802"/>
            <a:ext cx="2554445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813712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7708 -4.07407E-6 L 0.16784 -4.07407E-6 L -6.25E-7 -4.07407E-6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40" y="-3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 L 1.11022E-16 0.3331 " pathEditMode="relative" rAng="0" ptsTypes="AA">
                                      <p:cBhvr>
                                        <p:cTn id="11" dur="2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44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3666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51520" y="1052736"/>
            <a:ext cx="864096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>
                <a:latin typeface="Century Gothic" panose="020B0502020202020204" pitchFamily="34" charset="0"/>
                <a:ea typeface="+mj-ea"/>
                <a:cs typeface="+mj-cs"/>
              </a:rPr>
              <a:t>Atender </a:t>
            </a:r>
            <a:r>
              <a:rPr lang="pt-BR" sz="1600" dirty="0" smtClean="0">
                <a:latin typeface="Century Gothic" panose="020B0502020202020204" pitchFamily="34" charset="0"/>
                <a:ea typeface="+mj-ea"/>
                <a:cs typeface="+mj-cs"/>
              </a:rPr>
              <a:t>às demandas advindas </a:t>
            </a:r>
            <a:r>
              <a:rPr lang="pt-BR" sz="1600" dirty="0">
                <a:latin typeface="Century Gothic" panose="020B0502020202020204" pitchFamily="34" charset="0"/>
                <a:ea typeface="+mj-ea"/>
                <a:cs typeface="+mj-cs"/>
              </a:rPr>
              <a:t>do aumento do número de veículos e da circulação de cargas entre as duas cidades, com a previsão da expansão do porto de Rio Grande, com implantação de terminais em São José do Norte.</a:t>
            </a:r>
          </a:p>
          <a:p>
            <a:pPr algn="just"/>
            <a:endParaRPr lang="pt-BR" sz="1600" dirty="0">
              <a:latin typeface="Century Gothic" panose="020B0502020202020204" pitchFamily="34" charset="0"/>
              <a:ea typeface="+mj-ea"/>
              <a:cs typeface="+mj-cs"/>
            </a:endParaRPr>
          </a:p>
          <a:p>
            <a:pPr algn="just"/>
            <a:r>
              <a:rPr lang="pt-BR" sz="1600" dirty="0">
                <a:latin typeface="Century Gothic" panose="020B0502020202020204" pitchFamily="34" charset="0"/>
                <a:ea typeface="+mj-ea"/>
                <a:cs typeface="+mj-cs"/>
              </a:rPr>
              <a:t>Instalação do EBR – Estaleiros do Brasil </a:t>
            </a:r>
            <a:r>
              <a:rPr lang="pt-BR" sz="1600" dirty="0" err="1">
                <a:latin typeface="Century Gothic" panose="020B0502020202020204" pitchFamily="34" charset="0"/>
                <a:ea typeface="+mj-ea"/>
                <a:cs typeface="+mj-cs"/>
              </a:rPr>
              <a:t>Ltda</a:t>
            </a:r>
            <a:r>
              <a:rPr lang="pt-BR" sz="1600" dirty="0">
                <a:latin typeface="Century Gothic" panose="020B0502020202020204" pitchFamily="34" charset="0"/>
                <a:ea typeface="+mj-ea"/>
                <a:cs typeface="+mj-cs"/>
              </a:rPr>
              <a:t> em São José do Norte, com investimentos de cerca de R$ 1,2 bilhão, que exigirá melhoria no acesso aos mercados e serviços de Rio Grande e Pelotas.</a:t>
            </a:r>
          </a:p>
          <a:p>
            <a:pPr algn="just"/>
            <a:endParaRPr lang="pt-BR" sz="1600" dirty="0">
              <a:latin typeface="Century Gothic" panose="020B0502020202020204" pitchFamily="34" charset="0"/>
              <a:ea typeface="+mj-ea"/>
              <a:cs typeface="+mj-cs"/>
            </a:endParaRPr>
          </a:p>
          <a:p>
            <a:pPr algn="just"/>
            <a:r>
              <a:rPr lang="pt-BR" sz="1600" dirty="0">
                <a:latin typeface="Century Gothic" panose="020B0502020202020204" pitchFamily="34" charset="0"/>
                <a:ea typeface="+mj-ea"/>
                <a:cs typeface="+mj-cs"/>
              </a:rPr>
              <a:t>Atualmente o trânsito de veículos de Porto Alegre/ Rio Grande é realizado em sua quase totalidade via BR-116/BR-392. A travessia a seco permitirá a divisão do fluxo de veículos entre o atual trajeto e a BR-101 que liga o norte do Estado ao município de São José do Norte. A construção da ponte/túnel permitirá a redução de custos no transporte de cargas, bem como no tempo necessário para o deslocamento norte-sul do Estado, além de retirar parte do tráfego pesado que se serve do porto de Rio Grande da área urbana de Porto Alegre.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47667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r>
              <a:rPr lang="pt-BR" dirty="0"/>
              <a:t>NECESSIDADE E BENEFÍCIOS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8184" y="6004486"/>
            <a:ext cx="2554445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4361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auto">
          <a:xfrm>
            <a:off x="4936" y="3491588"/>
            <a:ext cx="9144000" cy="3366411"/>
          </a:xfrm>
          <a:prstGeom prst="rect">
            <a:avLst/>
          </a:prstGeom>
          <a:blipFill dpi="0" rotWithShape="1">
            <a:blip r:embed="rId3">
              <a:alphaModFix amt="74000"/>
            </a:blip>
            <a:srcRect/>
            <a:stretch>
              <a:fillRect/>
            </a:stretch>
          </a:blipFill>
          <a:ln>
            <a:headEnd type="none" w="med" len="med"/>
            <a:tailEnd type="none" w="med" len="med"/>
          </a:ln>
          <a:effectLst/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pt-B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1026" name="Picture 2" descr="http://4.bp.blogspot.com/_vmhyXponMq8/TD5fF8R4bLI/AAAAAAAAIpg/fZMnKdJR5m4/s400/%7BDBF94EB4-ECAA-4EC5-AB58-A85D01545F22%7D_o-mar-e-ivet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491587"/>
            <a:ext cx="3161560" cy="237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395537" y="570555"/>
            <a:ext cx="8496944" cy="2717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latin typeface="Century Gothic" panose="020B0502020202020204" pitchFamily="34" charset="0"/>
                <a:ea typeface="+mj-ea"/>
                <a:cs typeface="+mj-cs"/>
              </a:rPr>
              <a:t>Construir novos atracadouros para as balsas, retirando o tráfego da área urbana das duas cidades.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latin typeface="Century Gothic" panose="020B0502020202020204" pitchFamily="34" charset="0"/>
                <a:ea typeface="+mj-ea"/>
                <a:cs typeface="+mj-cs"/>
              </a:rPr>
              <a:t>Construir novo traçado ligando a BR-101 ao novo atracadouro no lado de São José do Norte.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latin typeface="Century Gothic" panose="020B0502020202020204" pitchFamily="34" charset="0"/>
                <a:ea typeface="+mj-ea"/>
                <a:cs typeface="+mj-cs"/>
              </a:rPr>
              <a:t>Adequar a travessia urbana do novo atracadouro no lado de Rio Grande até a BR-392.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latin typeface="Century Gothic" panose="020B0502020202020204" pitchFamily="34" charset="0"/>
                <a:ea typeface="+mj-ea"/>
                <a:cs typeface="+mj-cs"/>
              </a:rPr>
              <a:t>Melhorar o serviço com a modernização da frota e aumento do número de embarcações.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" y="3533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r>
              <a:rPr lang="pt-BR" dirty="0"/>
              <a:t>ALTERNATIVA: ADEQUAÇÃO DA TRAVESSIA EXISTENTE</a:t>
            </a:r>
          </a:p>
        </p:txBody>
      </p:sp>
      <p:pic>
        <p:nvPicPr>
          <p:cNvPr id="1028" name="Picture 4" descr="http://3.bp.blogspot.com/-uI7O2mXNDsQ/T13ZKW9P-CI/AAAAAAAACts/NTjFeDicX98/s400/Travessia+SJ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436" y="5360835"/>
            <a:ext cx="1552680" cy="116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6" y="3491589"/>
            <a:ext cx="2286451" cy="171483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32240" y="3336522"/>
            <a:ext cx="2308944" cy="173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2366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4744"/>
            <a:ext cx="9144001" cy="5733256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-16562" y="1412776"/>
            <a:ext cx="9126157" cy="1751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002060"/>
                </a:solidFill>
                <a:latin typeface="Century Gothic" panose="020B0502020202020204" pitchFamily="34" charset="0"/>
                <a:ea typeface="+mj-ea"/>
                <a:cs typeface="+mj-cs"/>
              </a:rPr>
              <a:t>Construir uma ponte ligando Rio Grande à São José do Norte.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002060"/>
                </a:solidFill>
                <a:latin typeface="Century Gothic" panose="020B0502020202020204" pitchFamily="34" charset="0"/>
                <a:ea typeface="+mj-ea"/>
                <a:cs typeface="+mj-cs"/>
              </a:rPr>
              <a:t>Construção de acesso à BR-101 pelo lado de São José do Norte.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002060"/>
                </a:solidFill>
                <a:latin typeface="Century Gothic" panose="020B0502020202020204" pitchFamily="34" charset="0"/>
                <a:ea typeface="+mj-ea"/>
                <a:cs typeface="+mj-cs"/>
              </a:rPr>
              <a:t>Adequação da travessia urbana de Rio Grande.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002060"/>
                </a:solidFill>
                <a:latin typeface="Century Gothic" panose="020B0502020202020204" pitchFamily="34" charset="0"/>
                <a:ea typeface="+mj-ea"/>
                <a:cs typeface="+mj-cs"/>
              </a:rPr>
              <a:t>Avaliar a necessidade de adequação da Ponte dos Franceses.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" y="25135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r>
              <a:rPr lang="pt-BR" sz="1800" dirty="0"/>
              <a:t>ALTERNATIVA: PONTE COM ADEQUAÇÃO DA TRAVESSIA URBANA DE RIO GRANDE</a:t>
            </a:r>
          </a:p>
        </p:txBody>
      </p:sp>
      <p:pic>
        <p:nvPicPr>
          <p:cNvPr id="2050" name="Picture 2" descr="http://upload.wikimedia.org/wikipedia/commons/0/0f/Ponte_da_barr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955000"/>
            <a:ext cx="2723456" cy="163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4208" y="5887924"/>
            <a:ext cx="2554445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6430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822490"/>
            <a:ext cx="9126157" cy="633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latin typeface="Century Gothic" panose="020B0502020202020204" pitchFamily="34" charset="0"/>
                <a:ea typeface="+mj-ea"/>
                <a:cs typeface="+mj-cs"/>
              </a:rPr>
              <a:t>Construir um novo traçado envolvendo pontes, rodovias e viadutos ligando a BR-101 à BR-392 pelo lado norte das duas cidades, sem interferir com suas áreas urbanas.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" y="3533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ALTERNATIVA</a:t>
            </a: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PONTES E TRAVESSIA DA ILHA DOS MARINHEIROS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29" y="1518132"/>
            <a:ext cx="9132172" cy="4443574"/>
          </a:xfrm>
          <a:prstGeom prst="rect">
            <a:avLst/>
          </a:prstGeom>
        </p:spPr>
      </p:pic>
      <p:pic>
        <p:nvPicPr>
          <p:cNvPr id="5122" name="Picture 2" descr="http://static-a.blogo.it/blogo/i/uploads/photos/2012/03/15/ponte.jpg.620x350_q85_ltrbx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7" r="13412"/>
          <a:stretch/>
        </p:blipFill>
        <p:spPr bwMode="auto">
          <a:xfrm>
            <a:off x="2483769" y="1551920"/>
            <a:ext cx="2088232" cy="161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8184" y="6004486"/>
            <a:ext cx="2554445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3750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6722"/>
            <a:ext cx="9144000" cy="6038661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0" y="870182"/>
            <a:ext cx="6444208" cy="3852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002060"/>
                </a:solidFill>
                <a:latin typeface="Century Gothic" panose="020B0502020202020204" pitchFamily="34" charset="0"/>
                <a:ea typeface="+mj-ea"/>
                <a:cs typeface="+mj-cs"/>
              </a:rPr>
              <a:t>Construir uma Ponte Levadiça (Móvel) nas proximidades da barra do Rio Grande.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002060"/>
                </a:solidFill>
                <a:latin typeface="Century Gothic" panose="020B0502020202020204" pitchFamily="34" charset="0"/>
                <a:ea typeface="+mj-ea"/>
                <a:cs typeface="+mj-cs"/>
              </a:rPr>
              <a:t>Construir novo trecho de acesso entre a BR-101 e ponte, e desta para a BR-392.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002060"/>
                </a:solidFill>
                <a:latin typeface="Century Gothic" panose="020B0502020202020204" pitchFamily="34" charset="0"/>
                <a:ea typeface="+mj-ea"/>
                <a:cs typeface="+mj-cs"/>
              </a:rPr>
              <a:t>Estima-se que a ponte deverá ter vão, no canal navegável, com altura e largura suficientes para a passagem de pelo menos 80% do tráfego naval sem a necessidade de abertura e fechamento do tráfego rodoviário. O trafego só será interrompido para a passagem de embarcações de grande porte. (Ex.: Plataformas de Petróleo) 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" y="3533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ALTERNATIVA</a:t>
            </a: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PONTE LEVADIÇA MÓVEL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http://www.engenhariacivil.com/imagens/ponte-levadica-jacques-chaban-delma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365104"/>
            <a:ext cx="2083888" cy="183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4208" y="5925422"/>
            <a:ext cx="2554445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1876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931" y="554855"/>
            <a:ext cx="9152932" cy="6330529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90984" y="692696"/>
            <a:ext cx="5849168" cy="1494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002060"/>
                </a:solidFill>
                <a:latin typeface="Century Gothic" panose="020B0502020202020204" pitchFamily="34" charset="0"/>
                <a:ea typeface="+mj-ea"/>
                <a:cs typeface="+mj-cs"/>
              </a:rPr>
              <a:t>Construir um túnel submerso nas proximidades da barra do Rio Grande .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002060"/>
                </a:solidFill>
                <a:latin typeface="Century Gothic" panose="020B0502020202020204" pitchFamily="34" charset="0"/>
                <a:ea typeface="+mj-ea"/>
                <a:cs typeface="+mj-cs"/>
              </a:rPr>
              <a:t>Construir novo trecho entre a BR-101 e o túnel, bem assim do túnel até a BR-392.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" y="3533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ALTERNATIVA</a:t>
            </a: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TÚNEL SUBAQUÁTICO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://rider.com.br/blog2011/wp-content/uploads/2011/12/fotoestradas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812" y="3573016"/>
            <a:ext cx="3427512" cy="232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4059" y="6004486"/>
            <a:ext cx="2554445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0472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36712"/>
            <a:ext cx="9143999" cy="5966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0" y="188640"/>
            <a:ext cx="9144000" cy="410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BR" dirty="0"/>
              <a:t>COMPARATIVO DAS PRINCIPAIS ALTERNATIVAS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216" y="6001118"/>
            <a:ext cx="2554445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5406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-00134_MS_Qwest_template_Segoe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Branco com fonte Courier para slides de código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TS10188142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lue Template-Template">
    <a:dk1>
      <a:srgbClr val="000000"/>
    </a:dk1>
    <a:lt1>
      <a:srgbClr val="FFFFFF"/>
    </a:lt1>
    <a:dk2>
      <a:srgbClr val="050595"/>
    </a:dk2>
    <a:lt2>
      <a:srgbClr val="FFFF99"/>
    </a:lt2>
    <a:accent1>
      <a:srgbClr val="FFC000"/>
    </a:accent1>
    <a:accent2>
      <a:srgbClr val="3497AE"/>
    </a:accent2>
    <a:accent3>
      <a:srgbClr val="DF8045"/>
    </a:accent3>
    <a:accent4>
      <a:srgbClr val="7DCC2E"/>
    </a:accent4>
    <a:accent5>
      <a:srgbClr val="FF9929"/>
    </a:accent5>
    <a:accent6>
      <a:srgbClr val="7D3DA1"/>
    </a:accent6>
    <a:hlink>
      <a:srgbClr val="F3EB4F"/>
    </a:hlink>
    <a:folHlink>
      <a:srgbClr val="7DDDFF"/>
    </a:folHlink>
  </a:clrScheme>
</a:themeOverride>
</file>

<file path=ppt/theme/themeOverride2.xml><?xml version="1.0" encoding="utf-8"?>
<a:themeOverride xmlns:a="http://schemas.openxmlformats.org/drawingml/2006/main">
  <a:clrScheme name="Blue Template-Template">
    <a:dk1>
      <a:srgbClr val="000000"/>
    </a:dk1>
    <a:lt1>
      <a:srgbClr val="FFFFFF"/>
    </a:lt1>
    <a:dk2>
      <a:srgbClr val="050595"/>
    </a:dk2>
    <a:lt2>
      <a:srgbClr val="FFFF99"/>
    </a:lt2>
    <a:accent1>
      <a:srgbClr val="FFC000"/>
    </a:accent1>
    <a:accent2>
      <a:srgbClr val="3497AE"/>
    </a:accent2>
    <a:accent3>
      <a:srgbClr val="DF8045"/>
    </a:accent3>
    <a:accent4>
      <a:srgbClr val="7DCC2E"/>
    </a:accent4>
    <a:accent5>
      <a:srgbClr val="FF9929"/>
    </a:accent5>
    <a:accent6>
      <a:srgbClr val="7D3DA1"/>
    </a:accent6>
    <a:hlink>
      <a:srgbClr val="F3EB4F"/>
    </a:hlink>
    <a:folHlink>
      <a:srgbClr val="7DDDF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8D45093-9C65-46FB-9332-B88902DC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Amostra de slides de apresentação (Design azul com borda de nuvem branca)</Template>
  <TotalTime>689</TotalTime>
  <Words>1645</Words>
  <Application>Microsoft Office PowerPoint</Application>
  <PresentationFormat>Apresentação na tela (4:3)</PresentationFormat>
  <Paragraphs>98</Paragraphs>
  <Slides>12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slides</vt:lpstr>
      </vt:variant>
      <vt:variant>
        <vt:i4>12</vt:i4>
      </vt:variant>
    </vt:vector>
  </HeadingPairs>
  <TitlesOfParts>
    <vt:vector size="15" baseType="lpstr">
      <vt:lpstr>7-00134_MS_Qwest_template_Segoe</vt:lpstr>
      <vt:lpstr>Branco com fonte Courier para slides de código</vt:lpstr>
      <vt:lpstr>TS101881426</vt:lpstr>
      <vt:lpstr>ESTUDOS PARA TRAVESSIA A SECO RIO GRANDE – SÃO JOSÉ DO NORTE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ESTUDOS PARA TRAVESSIA A SECO RIO GRANDE – SÃO JOSÉ DO NORTE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“Utilização do Software Quantm nos estudos de traçados viários”</dc:title>
  <dc:creator>Carlos Eduardo de Almeida Mattos</dc:creator>
  <cp:keywords/>
  <cp:lastModifiedBy>Graziela Pontes Veloso</cp:lastModifiedBy>
  <cp:revision>62</cp:revision>
  <cp:lastPrinted>2014-05-28T20:11:49Z</cp:lastPrinted>
  <dcterms:created xsi:type="dcterms:W3CDTF">2013-12-02T10:31:42Z</dcterms:created>
  <dcterms:modified xsi:type="dcterms:W3CDTF">2014-05-29T15:14:12Z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TC102867179990</vt:lpwstr>
  </property>
</Properties>
</file>