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8" r:id="rId4"/>
    <p:sldId id="344" r:id="rId5"/>
    <p:sldId id="269" r:id="rId6"/>
    <p:sldId id="270" r:id="rId7"/>
    <p:sldId id="346" r:id="rId8"/>
    <p:sldId id="277" r:id="rId9"/>
    <p:sldId id="278" r:id="rId10"/>
    <p:sldId id="279" r:id="rId11"/>
    <p:sldId id="281" r:id="rId12"/>
    <p:sldId id="283" r:id="rId13"/>
    <p:sldId id="284" r:id="rId14"/>
    <p:sldId id="289" r:id="rId15"/>
    <p:sldId id="293" r:id="rId16"/>
    <p:sldId id="285" r:id="rId17"/>
    <p:sldId id="286" r:id="rId18"/>
    <p:sldId id="287" r:id="rId19"/>
    <p:sldId id="290" r:id="rId20"/>
    <p:sldId id="291" r:id="rId21"/>
    <p:sldId id="292" r:id="rId22"/>
    <p:sldId id="295" r:id="rId23"/>
    <p:sldId id="296" r:id="rId24"/>
    <p:sldId id="347" r:id="rId25"/>
    <p:sldId id="336" r:id="rId26"/>
    <p:sldId id="339" r:id="rId27"/>
    <p:sldId id="340" r:id="rId28"/>
    <p:sldId id="343" r:id="rId29"/>
    <p:sldId id="349" r:id="rId30"/>
    <p:sldId id="350" r:id="rId31"/>
    <p:sldId id="352" r:id="rId32"/>
    <p:sldId id="354" r:id="rId33"/>
    <p:sldId id="360" r:id="rId34"/>
    <p:sldId id="357" r:id="rId35"/>
    <p:sldId id="358" r:id="rId36"/>
    <p:sldId id="359" r:id="rId37"/>
    <p:sldId id="299" r:id="rId38"/>
    <p:sldId id="333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88931" autoAdjust="0"/>
  </p:normalViewPr>
  <p:slideViewPr>
    <p:cSldViewPr showGuides="1">
      <p:cViewPr varScale="1">
        <p:scale>
          <a:sx n="52" d="100"/>
          <a:sy n="52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asland\Meus%20documentos\ONSV\SINALIZA&#199;&#195;O%20BrasilRoadExpo%203M\PESQUISA%20SINALIZA&#199;&#195;O%20ONSV%20mar2013\Pesquisas%20BRE%20LHV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asland\Meus%20documentos\ONSV\SINALIZA&#199;&#195;O%20BrasilRoadExpo%203M\PESQUISA%20SINALIZA&#199;&#195;O%20ONSV%20mar2013\Pesquisas%20BRE%20LH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5253313923995E-2"/>
          <c:y val="0.10776740870354201"/>
          <c:w val="0.70658395641721194"/>
          <c:h val="0.82377233966086205"/>
        </c:manualLayout>
      </c:layout>
      <c:pie3DChart>
        <c:varyColors val="1"/>
        <c:ser>
          <c:idx val="0"/>
          <c:order val="0"/>
          <c:tx>
            <c:strRef>
              <c:f>Gráficos!$A$13</c:f>
              <c:strCache>
                <c:ptCount val="1"/>
                <c:pt idx="0">
                  <c:v>A partir da Experiência realizada, o nível de importância que você dá à qualidade da sinalização de trânsito aumentou?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4"/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Pt>
            <c:idx val="3"/>
            <c:bubble3D val="0"/>
            <c:spPr>
              <a:solidFill>
                <a:schemeClr val="accent2"/>
              </a:solidFill>
            </c:spPr>
          </c:dPt>
          <c:dPt>
            <c:idx val="4"/>
            <c:bubble3D val="0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-6.6553298484748197E-2"/>
                  <c:y val="-3.0944990797312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152473587860305E-2"/>
                  <c:y val="-3.0944990797312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0550298859701391E-2"/>
                  <c:y val="2.25002994957580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Gráficos!$B$12:$F$12</c:f>
              <c:strCache>
                <c:ptCount val="5"/>
                <c:pt idx="0">
                  <c:v>Nada</c:v>
                </c:pt>
                <c:pt idx="1">
                  <c:v>Pouca</c:v>
                </c:pt>
                <c:pt idx="2">
                  <c:v>Média</c:v>
                </c:pt>
                <c:pt idx="3">
                  <c:v>Importante</c:v>
                </c:pt>
                <c:pt idx="4">
                  <c:v>Fundamental</c:v>
                </c:pt>
              </c:strCache>
            </c:strRef>
          </c:cat>
          <c:val>
            <c:numRef>
              <c:f>Gráficos!$B$13:$F$13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54</c:v>
                </c:pt>
                <c:pt idx="4">
                  <c:v>122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1452847694605301"/>
          <c:y val="0.21559860831349603"/>
          <c:w val="0.18250033490615203"/>
          <c:h val="0.57554188938061601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089397546237001"/>
          <c:w val="0.74436886315486606"/>
          <c:h val="0.88910602453762988"/>
        </c:manualLayout>
      </c:layout>
      <c:pie3DChart>
        <c:varyColors val="1"/>
        <c:ser>
          <c:idx val="0"/>
          <c:order val="0"/>
          <c:tx>
            <c:strRef>
              <c:f>Gráficos!$A$111</c:f>
              <c:strCache>
                <c:ptCount val="1"/>
                <c:pt idx="0">
                  <c:v>Usando sua experiência própria e as informações recebidas, você acredita que uma sinalização viária de qualidade reduza o índice de incidentes/acidentes no trânsito?</c:v>
                </c:pt>
              </c:strCache>
            </c:strRef>
          </c:tx>
          <c:explosion val="10"/>
          <c:dPt>
            <c:idx val="1"/>
            <c:bubble3D val="0"/>
            <c:spPr>
              <a:solidFill>
                <a:schemeClr val="accent6"/>
              </a:solidFill>
            </c:spPr>
          </c:dPt>
          <c:dPt>
            <c:idx val="2"/>
            <c:bubble3D val="0"/>
            <c:spPr>
              <a:solidFill>
                <a:schemeClr val="accent4"/>
              </a:solidFill>
            </c:spPr>
          </c:dPt>
          <c:dPt>
            <c:idx val="3"/>
            <c:bubble3D val="0"/>
            <c:spPr>
              <a:solidFill>
                <a:schemeClr val="accent2"/>
              </a:solidFill>
            </c:spPr>
          </c:dPt>
          <c:dPt>
            <c:idx val="4"/>
            <c:bubble3D val="0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-6.7634768716292329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982961959622707E-2"/>
                  <c:y val="-1.56972471464322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692625614614837E-2"/>
                  <c:y val="-1.240310077519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Gráficos!$B$110:$F$110</c:f>
              <c:strCache>
                <c:ptCount val="5"/>
                <c:pt idx="0">
                  <c:v>Nada</c:v>
                </c:pt>
                <c:pt idx="1">
                  <c:v>Pouca</c:v>
                </c:pt>
                <c:pt idx="2">
                  <c:v>Média</c:v>
                </c:pt>
                <c:pt idx="3">
                  <c:v>Importante</c:v>
                </c:pt>
                <c:pt idx="4">
                  <c:v>Fundamental</c:v>
                </c:pt>
              </c:strCache>
            </c:strRef>
          </c:cat>
          <c:val>
            <c:numRef>
              <c:f>Gráficos!$B$111:$F$111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24</c:v>
                </c:pt>
                <c:pt idx="4">
                  <c:v>154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</c:spPr>
    </c:plotArea>
    <c:legend>
      <c:legendPos val="r"/>
      <c:layout>
        <c:manualLayout>
          <c:xMode val="edge"/>
          <c:yMode val="edge"/>
          <c:x val="0.8210596926801923"/>
          <c:y val="0.28364377708600402"/>
          <c:w val="0.17602389493373799"/>
          <c:h val="0.48370090947933803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6F8A7-F5CA-4C1E-A258-EC050399C153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FF02A-F3E0-4CB8-A298-7E5C4D64A3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98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36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275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906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1"/>
          <p:cNvSpPr txBox="1">
            <a:spLocks/>
          </p:cNvSpPr>
          <p:nvPr userDrawn="1"/>
        </p:nvSpPr>
        <p:spPr>
          <a:xfrm>
            <a:off x="0" y="5862638"/>
            <a:ext cx="9144000" cy="98742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pt-BR"/>
            </a:defPPr>
            <a:lvl1pPr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</a:t>
            </a:r>
            <a:r>
              <a:rPr lang="en-US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pt-BR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6" descr="C:\Users\Ramalho\Desktop\9. ONSV\DESIGN MATERIAIS\logo\observatorio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86463"/>
            <a:ext cx="11890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3FAE65-08A1-4310-BD0E-1A732AB8FF8C}" type="datetimeFigureOut">
              <a:rPr lang="pt-BR"/>
              <a:pPr>
                <a:defRPr/>
              </a:pPr>
              <a:t>29/4/2014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6B53B4-EC7B-4B10-938D-F2D91924D61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907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1"/>
          <p:cNvSpPr txBox="1">
            <a:spLocks/>
          </p:cNvSpPr>
          <p:nvPr userDrawn="1"/>
        </p:nvSpPr>
        <p:spPr>
          <a:xfrm>
            <a:off x="0" y="5862638"/>
            <a:ext cx="9144000" cy="98742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pt-BR"/>
            </a:defPPr>
            <a:lvl1pPr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</a:t>
            </a:r>
            <a:r>
              <a:rPr lang="en-US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pt-BR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6" descr="C:\Users\Ramalho\Desktop\9. ONSV\DESIGN MATERIAIS\logo\observatorio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86463"/>
            <a:ext cx="11890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515397-18EE-4D88-88EF-697CC17FDC50}" type="datetimeFigureOut">
              <a:rPr lang="pt-BR"/>
              <a:pPr>
                <a:defRPr/>
              </a:pPr>
              <a:t>29/4/2014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7801C8-0DC2-44C6-958A-20044EF0551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8350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1"/>
          <p:cNvSpPr txBox="1">
            <a:spLocks/>
          </p:cNvSpPr>
          <p:nvPr userDrawn="1"/>
        </p:nvSpPr>
        <p:spPr>
          <a:xfrm>
            <a:off x="0" y="5862638"/>
            <a:ext cx="9144000" cy="98742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pt-BR"/>
            </a:defPPr>
            <a:lvl1pPr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pt-BR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6" descr="C:\Users\Ramalho\Desktop\9. ONSV\DESIGN MATERIAIS\logo\observatorio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86463"/>
            <a:ext cx="11890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23A67C-A50F-41A7-93BD-8D80F86EDFF8}" type="datetimeFigureOut">
              <a:rPr lang="pt-BR"/>
              <a:pPr>
                <a:defRPr/>
              </a:pPr>
              <a:t>29/4/2014</a:t>
            </a:fld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DB1636-6042-444D-8247-EAEB6F1D349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7444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 txBox="1">
            <a:spLocks/>
          </p:cNvSpPr>
          <p:nvPr userDrawn="1"/>
        </p:nvSpPr>
        <p:spPr>
          <a:xfrm>
            <a:off x="0" y="5862638"/>
            <a:ext cx="9144000" cy="98742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pt-BR"/>
            </a:defPPr>
            <a:lvl1pPr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</a:t>
            </a:r>
            <a:endParaRPr lang="pt-BR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6" descr="C:\Users\Ramalho\Desktop\9. ONSV\DESIGN MATERIAIS\logo\observatorio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86463"/>
            <a:ext cx="11890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30110E-96A3-4886-A2D0-0A8FAE65BC75}" type="datetimeFigureOut">
              <a:rPr lang="pt-BR"/>
              <a:pPr>
                <a:defRPr/>
              </a:pPr>
              <a:t>29/4/2014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6FE32E-A57F-4F35-AC75-A968AF1360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4294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F2D62C7-962B-4ED5-8499-4DD909C62A43}" type="datetimeFigureOut">
              <a:rPr lang="pt-BR"/>
              <a:pPr>
                <a:defRPr/>
              </a:pPr>
              <a:t>29/4/2014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57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53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38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87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47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7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02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47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45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C8275-C941-429B-83D0-A2BA8660B2C2}" type="datetimeFigureOut">
              <a:rPr lang="pt-BR" smtClean="0"/>
              <a:pPr/>
              <a:t>29/4/2014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8C91-A5BD-4637-8736-AC2445DAFA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28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1120C9F-EB53-4B82-AF7C-27CEADDC83B6}" type="datetimeFigureOut">
              <a:rPr lang="pt-BR"/>
              <a:pPr>
                <a:defRPr/>
              </a:pPr>
              <a:t>29/4/2014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AFF83DF-68BA-41B7-9DE7-057A781B2DC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Espaço Reservado para Rodapé 1"/>
          <p:cNvSpPr txBox="1">
            <a:spLocks/>
          </p:cNvSpPr>
          <p:nvPr userDrawn="1"/>
        </p:nvSpPr>
        <p:spPr>
          <a:xfrm>
            <a:off x="0" y="5897563"/>
            <a:ext cx="9144000" cy="98742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pt-BR"/>
            </a:defPPr>
            <a:lvl1pPr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b="1">
                <a:solidFill>
                  <a:prstClr val="black"/>
                </a:solidFill>
                <a:latin typeface="Arial Rounded MT Bold" pitchFamily="34" charset="0"/>
              </a:rPr>
              <a:t>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pt-BR" b="1">
                <a:solidFill>
                  <a:prstClr val="black"/>
                </a:solidFill>
                <a:latin typeface="Arial Rounded MT Bold" pitchFamily="34" charset="0"/>
              </a:rPr>
              <a:t>                                                                                                                                           PLANO NACIONAL DE SEGURANÇA VIÁRIA</a:t>
            </a:r>
          </a:p>
          <a:p>
            <a:pPr>
              <a:defRPr/>
            </a:pPr>
            <a:endParaRPr lang="en-US" b="1">
              <a:solidFill>
                <a:prstClr val="black"/>
              </a:solidFill>
              <a:latin typeface="Arial Rounded MT Bold" pitchFamily="34" charset="0"/>
            </a:endParaRPr>
          </a:p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Arial Rounded MT Bold" pitchFamily="34" charset="0"/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r>
              <a:rPr lang="en-US" b="1">
                <a:solidFill>
                  <a:srgbClr val="FF0000"/>
                </a:solidFill>
                <a:latin typeface="Arial Rounded MT Bold" pitchFamily="34" charset="0"/>
              </a:rPr>
              <a:t>AGENDA </a:t>
            </a:r>
            <a:r>
              <a:rPr lang="en-US" b="1">
                <a:solidFill>
                  <a:prstClr val="black"/>
                </a:solidFill>
                <a:latin typeface="Arial Rounded MT Bold" pitchFamily="34" charset="0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Arial Rounded MT Bold" pitchFamily="34" charset="0"/>
              </a:rPr>
              <a:t>+ </a:t>
            </a:r>
            <a:endParaRPr lang="pt-BR">
              <a:solidFill>
                <a:srgbClr val="FF0000"/>
              </a:solidFill>
            </a:endParaRPr>
          </a:p>
        </p:txBody>
      </p:sp>
      <p:pic>
        <p:nvPicPr>
          <p:cNvPr id="1032" name="Picture 6" descr="C:\Users\Ramalho\Desktop\9. ONSV\DESIGN MATERIAIS\logo\observatorio whit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21388"/>
            <a:ext cx="11890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Rodapé 1"/>
          <p:cNvSpPr txBox="1">
            <a:spLocks/>
          </p:cNvSpPr>
          <p:nvPr userDrawn="1"/>
        </p:nvSpPr>
        <p:spPr>
          <a:xfrm>
            <a:off x="0" y="5862638"/>
            <a:ext cx="9144000" cy="98742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pt-BR"/>
            </a:defPPr>
            <a:lvl1pPr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</a:t>
            </a:r>
          </a:p>
        </p:txBody>
      </p:sp>
      <p:pic>
        <p:nvPicPr>
          <p:cNvPr id="1034" name="Picture 6" descr="C:\Users\Ramalho\Desktop\9. ONSV\DESIGN MATERIAIS\logo\observatorio whit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86463"/>
            <a:ext cx="11890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75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9573" r="13419" b="5367"/>
          <a:stretch/>
        </p:blipFill>
        <p:spPr bwMode="auto">
          <a:xfrm>
            <a:off x="-2282" y="0"/>
            <a:ext cx="9146282" cy="6887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Encoberta</a:t>
            </a:r>
            <a:endParaRPr lang="pt-BR" sz="3600" b="1" dirty="0">
              <a:solidFill>
                <a:srgbClr val="FF0000"/>
              </a:solidFill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6386" name="Picture 2" descr="SAM_439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/>
          <a:stretch/>
        </p:blipFill>
        <p:spPr bwMode="auto">
          <a:xfrm>
            <a:off x="4722863" y="2500722"/>
            <a:ext cx="3881585" cy="304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SAM_21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1" y="2500722"/>
            <a:ext cx="402786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0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Danificadas</a:t>
            </a:r>
          </a:p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7410" name="Picture 2" descr="SAM_21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19800"/>
          <a:stretch/>
        </p:blipFill>
        <p:spPr bwMode="auto">
          <a:xfrm>
            <a:off x="643008" y="2419894"/>
            <a:ext cx="344658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AM_21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7700" r="7769" b="15209"/>
          <a:stretch/>
        </p:blipFill>
        <p:spPr bwMode="auto">
          <a:xfrm>
            <a:off x="4211960" y="2419894"/>
            <a:ext cx="4368959" cy="35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5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Sinalização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Faltante</a:t>
            </a:r>
          </a:p>
          <a:p>
            <a:pPr marL="0" indent="0" algn="ctr">
              <a:buNone/>
            </a:pPr>
            <a:endParaRPr lang="pt-BR" sz="2800" b="1" dirty="0" smtClean="0"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 smtClean="0"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 smtClean="0"/>
              <a:t>Há </a:t>
            </a:r>
            <a:r>
              <a:rPr lang="pt-BR" sz="2800" dirty="0"/>
              <a:t>vias sem sinalização, que nunca </a:t>
            </a:r>
            <a:r>
              <a:rPr lang="pt-BR" sz="2800" dirty="0" smtClean="0"/>
              <a:t>foram sinalizadas e entregues </a:t>
            </a:r>
            <a:r>
              <a:rPr lang="pt-BR" sz="2800" dirty="0"/>
              <a:t>ao uso </a:t>
            </a:r>
            <a:r>
              <a:rPr lang="pt-BR" sz="2800" dirty="0" smtClean="0"/>
              <a:t>em </a:t>
            </a:r>
            <a:r>
              <a:rPr lang="pt-BR" sz="2800" dirty="0"/>
              <a:t>desacordo à legislação.</a:t>
            </a:r>
            <a:endParaRPr lang="pt-BR" sz="2800" dirty="0" smtClean="0">
              <a:latin typeface="Futura Bk BT" pitchFamily="34" charset="0"/>
            </a:endParaRPr>
          </a:p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sp>
        <p:nvSpPr>
          <p:cNvPr id="2" name="Símbolo de 'Não' 1"/>
          <p:cNvSpPr/>
          <p:nvPr/>
        </p:nvSpPr>
        <p:spPr>
          <a:xfrm>
            <a:off x="3336444" y="2348880"/>
            <a:ext cx="2603708" cy="2448272"/>
          </a:xfrm>
          <a:prstGeom prst="noSmoking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Seta para cima 2"/>
          <p:cNvSpPr/>
          <p:nvPr/>
        </p:nvSpPr>
        <p:spPr>
          <a:xfrm>
            <a:off x="4139952" y="2780928"/>
            <a:ext cx="1060696" cy="1512168"/>
          </a:xfrm>
          <a:prstGeom prst="up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3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Refletividade da sinalização</a:t>
            </a:r>
          </a:p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 smtClean="0"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8436" name="Picture 4" descr="SAM_203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3" t="14828" r="19973" b="18363"/>
          <a:stretch/>
        </p:blipFill>
        <p:spPr bwMode="auto">
          <a:xfrm>
            <a:off x="3478109" y="4293096"/>
            <a:ext cx="2246019" cy="23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99330" y="4561383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latin typeface="Futura Bk BT" pitchFamily="34" charset="0"/>
              </a:rPr>
              <a:t>Placa </a:t>
            </a:r>
            <a:r>
              <a:rPr lang="pt-BR" sz="1400" b="1" dirty="0" err="1" smtClean="0">
                <a:latin typeface="Futura Bk BT" pitchFamily="34" charset="0"/>
              </a:rPr>
              <a:t>semi-refletiva</a:t>
            </a:r>
            <a:r>
              <a:rPr lang="pt-BR" sz="1400" b="1" dirty="0" smtClean="0">
                <a:latin typeface="Futura Bk BT" pitchFamily="34" charset="0"/>
              </a:rPr>
              <a:t> (entardecer) 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796136" y="4581128"/>
            <a:ext cx="2733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Placa </a:t>
            </a:r>
            <a:r>
              <a:rPr lang="pt-BR" sz="1400" b="1" dirty="0" err="1" smtClean="0">
                <a:latin typeface="Futura Bk BT" pitchFamily="34" charset="0"/>
              </a:rPr>
              <a:t>semi-refletiva</a:t>
            </a:r>
            <a:r>
              <a:rPr lang="pt-BR" sz="1400" b="1" dirty="0" smtClean="0">
                <a:latin typeface="Futura Bk BT" pitchFamily="34" charset="0"/>
              </a:rPr>
              <a:t> (entardecer, iluminada pelos faróis) 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262689" y="6597352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Placa </a:t>
            </a:r>
            <a:r>
              <a:rPr lang="pt-BR" sz="1400" b="1" dirty="0" err="1" smtClean="0">
                <a:latin typeface="Futura Bk BT" pitchFamily="34" charset="0"/>
              </a:rPr>
              <a:t>semi-refletiva</a:t>
            </a:r>
            <a:r>
              <a:rPr lang="pt-BR" sz="1400" b="1" dirty="0" smtClean="0">
                <a:latin typeface="Futura Bk BT" pitchFamily="34" charset="0"/>
              </a:rPr>
              <a:t> (noturno) </a:t>
            </a:r>
            <a:endParaRPr lang="pt-BR" sz="1400" b="1" dirty="0">
              <a:latin typeface="Futura Bk BT" pitchFamily="34" charset="0"/>
            </a:endParaRPr>
          </a:p>
        </p:txBody>
      </p:sp>
      <p:pic>
        <p:nvPicPr>
          <p:cNvPr id="18434" name="Picture 2" descr="SAM_43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43079"/>
            <a:ext cx="3384376" cy="225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SAM_43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4" y="2225165"/>
            <a:ext cx="3382878" cy="22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Diferenças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entre Materiais Refletivos, </a:t>
            </a:r>
            <a:r>
              <a:rPr lang="pt-BR" sz="3600" b="1" dirty="0" err="1">
                <a:solidFill>
                  <a:srgbClr val="FF0000"/>
                </a:solidFill>
                <a:latin typeface="Futura Bk BT" pitchFamily="34" charset="0"/>
              </a:rPr>
              <a:t>Semi-Refletivos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 e Não Refletivos</a:t>
            </a: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971600" y="6052625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 smtClean="0">
                <a:latin typeface="Futura Bk BT" pitchFamily="34" charset="0"/>
              </a:rPr>
              <a:t>Retro-refletiva</a:t>
            </a:r>
            <a:endParaRPr lang="pt-BR" sz="1400" b="1" dirty="0">
              <a:latin typeface="Futura Bk BT" pitchFamily="34" charset="0"/>
            </a:endParaRPr>
          </a:p>
        </p:txBody>
      </p:sp>
      <p:pic>
        <p:nvPicPr>
          <p:cNvPr id="25602" name="Picture 2" descr="SAM_19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17669" r="29361" b="12376"/>
          <a:stretch/>
        </p:blipFill>
        <p:spPr bwMode="auto">
          <a:xfrm>
            <a:off x="683568" y="3522472"/>
            <a:ext cx="220629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SAM_209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6905" r="19738" b="24955"/>
          <a:stretch/>
        </p:blipFill>
        <p:spPr bwMode="auto">
          <a:xfrm>
            <a:off x="3203974" y="3522471"/>
            <a:ext cx="2448146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SAM_209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0574" r="21813" b="13905"/>
          <a:stretch/>
        </p:blipFill>
        <p:spPr bwMode="auto">
          <a:xfrm>
            <a:off x="6033496" y="3501008"/>
            <a:ext cx="2426936" cy="25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297771" y="6042752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 smtClean="0">
                <a:latin typeface="Futura Bk BT" pitchFamily="34" charset="0"/>
              </a:rPr>
              <a:t>Semi-refletiva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097902" y="6061666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Não refletiva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31740" y="3618287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?</a:t>
            </a:r>
            <a:endParaRPr lang="pt-BR" sz="7200" b="1" dirty="0">
              <a:solidFill>
                <a:srgbClr val="FF0000"/>
              </a:solidFill>
            </a:endParaRPr>
          </a:p>
        </p:txBody>
      </p:sp>
      <p:sp>
        <p:nvSpPr>
          <p:cNvPr id="17" name="Seta para cima 16"/>
          <p:cNvSpPr/>
          <p:nvPr/>
        </p:nvSpPr>
        <p:spPr>
          <a:xfrm rot="2654438">
            <a:off x="6335060" y="5034017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6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Refletividade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em Condições Adversas</a:t>
            </a:r>
          </a:p>
          <a:p>
            <a:pPr marL="0" indent="0" algn="ctr">
              <a:buNone/>
            </a:pPr>
            <a:endParaRPr lang="pt-BR" sz="3600" b="1" dirty="0">
              <a:solidFill>
                <a:srgbClr val="FF0000"/>
              </a:solidFill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9458" name="Picture 2" descr="SAM_195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0" t="17120" r="23683" b="16785"/>
          <a:stretch/>
        </p:blipFill>
        <p:spPr bwMode="auto">
          <a:xfrm>
            <a:off x="2775075" y="2770815"/>
            <a:ext cx="345638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771800" y="6505599"/>
            <a:ext cx="3523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Placa </a:t>
            </a:r>
            <a:r>
              <a:rPr lang="pt-BR" sz="1400" b="1" dirty="0" err="1" smtClean="0">
                <a:latin typeface="Futura Bk BT" pitchFamily="34" charset="0"/>
              </a:rPr>
              <a:t>Retro-refletiva</a:t>
            </a:r>
            <a:r>
              <a:rPr lang="pt-BR" sz="1400" b="1" dirty="0" smtClean="0">
                <a:latin typeface="Futura Bk BT" pitchFamily="34" charset="0"/>
              </a:rPr>
              <a:t> (noturno e chuva) </a:t>
            </a:r>
            <a:endParaRPr lang="pt-BR" sz="1400" b="1" dirty="0"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Alto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Grau de Refletividade</a:t>
            </a: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20482" name="Picture 2" descr="SAM_20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14841" r="22352"/>
          <a:stretch/>
        </p:blipFill>
        <p:spPr bwMode="auto">
          <a:xfrm>
            <a:off x="611560" y="2564904"/>
            <a:ext cx="25840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SAM_20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t="15693" r="25426"/>
          <a:stretch/>
        </p:blipFill>
        <p:spPr bwMode="auto">
          <a:xfrm>
            <a:off x="3426250" y="2564904"/>
            <a:ext cx="243480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SAM_20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16917" r="27707"/>
          <a:stretch/>
        </p:blipFill>
        <p:spPr bwMode="auto">
          <a:xfrm>
            <a:off x="6165241" y="2564904"/>
            <a:ext cx="234764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899592" y="5589240"/>
            <a:ext cx="198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Iluminação Faróis Altos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676432" y="5587751"/>
            <a:ext cx="198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Iluminação Faróis Baixos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368796" y="5586262"/>
            <a:ext cx="198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Iluminação Carros Passantes</a:t>
            </a:r>
            <a:endParaRPr lang="pt-BR" sz="1400" b="1" dirty="0"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Uso de materiais não refletivos</a:t>
            </a:r>
          </a:p>
          <a:p>
            <a:pPr marL="0" indent="0" algn="ctr">
              <a:buNone/>
            </a:pPr>
            <a:endParaRPr lang="pt-BR" sz="3600" b="1" dirty="0">
              <a:solidFill>
                <a:srgbClr val="FF0000"/>
              </a:solidFill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21506" name="Picture 2" descr="SAM_21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15652" r="10393" b="14203"/>
          <a:stretch/>
        </p:blipFill>
        <p:spPr bwMode="auto">
          <a:xfrm>
            <a:off x="529120" y="2505564"/>
            <a:ext cx="4121105" cy="271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SAM_205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5045" r="4915" b="18088"/>
          <a:stretch/>
        </p:blipFill>
        <p:spPr bwMode="auto">
          <a:xfrm>
            <a:off x="4871421" y="2505564"/>
            <a:ext cx="3760695" cy="27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475656" y="5354795"/>
            <a:ext cx="2062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Diurna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934526" y="5354796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Noturna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2" name="Seta para cima 1"/>
          <p:cNvSpPr/>
          <p:nvPr/>
        </p:nvSpPr>
        <p:spPr>
          <a:xfrm rot="13617886">
            <a:off x="7740955" y="2599297"/>
            <a:ext cx="450638" cy="86266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7163665" y="3670243"/>
            <a:ext cx="66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?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Uso de materiais não refletivos</a:t>
            </a:r>
          </a:p>
          <a:p>
            <a:pPr marL="0" indent="0" algn="ctr">
              <a:buNone/>
            </a:pPr>
            <a:endParaRPr lang="pt-BR" sz="2800" b="1" dirty="0" smtClean="0"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506193" y="5929535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Diurna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44707" y="5933472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Noturna</a:t>
            </a:r>
            <a:endParaRPr lang="pt-BR" sz="1400" b="1" dirty="0">
              <a:latin typeface="Futura Bk BT" pitchFamily="34" charset="0"/>
            </a:endParaRPr>
          </a:p>
        </p:txBody>
      </p:sp>
      <p:pic>
        <p:nvPicPr>
          <p:cNvPr id="22530" name="Picture 2" descr="SAM_21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8" r="24161" b="12811"/>
          <a:stretch/>
        </p:blipFill>
        <p:spPr bwMode="auto">
          <a:xfrm>
            <a:off x="1115616" y="2452010"/>
            <a:ext cx="2520279" cy="347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SAM_209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7806" r="19508" b="4233"/>
          <a:stretch/>
        </p:blipFill>
        <p:spPr bwMode="auto">
          <a:xfrm>
            <a:off x="4693196" y="2452010"/>
            <a:ext cx="3500556" cy="347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ta para cima 11"/>
          <p:cNvSpPr/>
          <p:nvPr/>
        </p:nvSpPr>
        <p:spPr>
          <a:xfrm rot="14534043">
            <a:off x="6748660" y="2870530"/>
            <a:ext cx="409461" cy="93696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073876" y="4005064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?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Uso de materiais não refletivos</a:t>
            </a:r>
          </a:p>
          <a:p>
            <a:pPr marL="0" indent="0" algn="ctr">
              <a:buNone/>
            </a:pPr>
            <a:endParaRPr lang="pt-BR" sz="3600" b="1" dirty="0">
              <a:solidFill>
                <a:srgbClr val="FF0000"/>
              </a:solidFill>
              <a:latin typeface="Futura Bk BT" pitchFamily="34" charset="0"/>
            </a:endParaRP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575132" y="5912118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Diurna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084168" y="5912118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Noturna</a:t>
            </a:r>
            <a:endParaRPr lang="pt-BR" sz="1400" b="1" dirty="0">
              <a:latin typeface="Futura Bk BT" pitchFamily="34" charset="0"/>
            </a:endParaRPr>
          </a:p>
        </p:txBody>
      </p:sp>
      <p:pic>
        <p:nvPicPr>
          <p:cNvPr id="23554" name="Picture 2" descr="SAM_21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13321" r="28166"/>
          <a:stretch/>
        </p:blipFill>
        <p:spPr bwMode="auto">
          <a:xfrm>
            <a:off x="1331640" y="2708920"/>
            <a:ext cx="2636829" cy="321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SAM_206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37289"/>
          <a:stretch/>
        </p:blipFill>
        <p:spPr bwMode="auto">
          <a:xfrm>
            <a:off x="5724127" y="2708920"/>
            <a:ext cx="2465693" cy="32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ta para cima 11"/>
          <p:cNvSpPr/>
          <p:nvPr/>
        </p:nvSpPr>
        <p:spPr>
          <a:xfrm rot="2946720">
            <a:off x="6018222" y="492745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7559732" y="3631669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?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A LEGISLAÇÃO DE SINALIZAÇÃO DE TRÂNSITO</a:t>
            </a:r>
            <a:endParaRPr lang="pt-BR" sz="3600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dirty="0" smtClean="0">
                <a:latin typeface="Futura Bk BT" pitchFamily="34" charset="0"/>
              </a:rPr>
              <a:t>CONTRAN - Manual </a:t>
            </a:r>
            <a:r>
              <a:rPr lang="pt-BR" sz="2800" dirty="0">
                <a:latin typeface="Futura Bk BT" pitchFamily="34" charset="0"/>
              </a:rPr>
              <a:t>Brasileiro de Sinalização de Trânsito (2007</a:t>
            </a:r>
            <a:r>
              <a:rPr lang="pt-BR" sz="2800" dirty="0" smtClean="0">
                <a:latin typeface="Futura Bk BT" pitchFamily="34" charset="0"/>
              </a:rPr>
              <a:t>)</a:t>
            </a:r>
          </a:p>
          <a:p>
            <a:endParaRPr lang="pt-BR" sz="2800" dirty="0" smtClean="0">
              <a:latin typeface="Futura Bk BT" pitchFamily="34" charset="0"/>
            </a:endParaRPr>
          </a:p>
          <a:p>
            <a:endParaRPr lang="pt-BR" sz="2800" dirty="0">
              <a:latin typeface="Futura Bk BT" pitchFamily="34" charset="0"/>
            </a:endParaRPr>
          </a:p>
          <a:p>
            <a:pPr marL="0" indent="0">
              <a:buNone/>
            </a:pPr>
            <a:endParaRPr lang="pt-BR" sz="2800" dirty="0" smtClean="0">
              <a:latin typeface="Futura Bk BT" pitchFamily="34" charset="0"/>
            </a:endParaRPr>
          </a:p>
          <a:p>
            <a:pPr marL="0" indent="0">
              <a:buNone/>
            </a:pPr>
            <a:endParaRPr lang="pt-BR" sz="1400" dirty="0">
              <a:latin typeface="Futura Bk BT" pitchFamily="34" charset="0"/>
            </a:endParaRPr>
          </a:p>
          <a:p>
            <a:pPr marL="0" indent="0" algn="ctr">
              <a:buNone/>
            </a:pPr>
            <a:r>
              <a:rPr lang="pt-BR" sz="2800" dirty="0" smtClean="0">
                <a:latin typeface="Futura Bk BT" pitchFamily="34" charset="0"/>
              </a:rPr>
              <a:t>A </a:t>
            </a:r>
            <a:r>
              <a:rPr lang="pt-BR" sz="2800" dirty="0">
                <a:latin typeface="Futura Bk BT" pitchFamily="34" charset="0"/>
              </a:rPr>
              <a:t>concepção e a implantação da sinalização de trânsito, </a:t>
            </a:r>
            <a:r>
              <a:rPr lang="pt-BR" sz="2800" b="1" dirty="0">
                <a:solidFill>
                  <a:srgbClr val="FF0000"/>
                </a:solidFill>
                <a:latin typeface="Futura Bk BT" pitchFamily="34" charset="0"/>
              </a:rPr>
              <a:t>deve</a:t>
            </a:r>
            <a:r>
              <a:rPr lang="pt-BR" sz="2800" b="1" dirty="0">
                <a:latin typeface="Futura Bk BT" pitchFamily="34" charset="0"/>
              </a:rPr>
              <a:t> </a:t>
            </a:r>
            <a:r>
              <a:rPr lang="pt-BR" sz="2800" dirty="0">
                <a:latin typeface="Futura Bk BT" pitchFamily="34" charset="0"/>
              </a:rPr>
              <a:t>ter como </a:t>
            </a:r>
            <a:r>
              <a:rPr lang="pt-BR" sz="2800" b="1" dirty="0">
                <a:solidFill>
                  <a:srgbClr val="FF0000"/>
                </a:solidFill>
                <a:latin typeface="Futura Bk BT" pitchFamily="34" charset="0"/>
              </a:rPr>
              <a:t>princípio básico as condições de percepção dos usuários da via</a:t>
            </a:r>
            <a:r>
              <a:rPr lang="pt-BR" sz="2800" dirty="0">
                <a:solidFill>
                  <a:srgbClr val="FF0000"/>
                </a:solidFill>
                <a:latin typeface="Futura Bk BT" pitchFamily="34" charset="0"/>
              </a:rPr>
              <a:t>, </a:t>
            </a:r>
            <a:r>
              <a:rPr lang="pt-BR" sz="2800" b="1" dirty="0">
                <a:solidFill>
                  <a:srgbClr val="FF0000"/>
                </a:solidFill>
                <a:latin typeface="Futura Bk BT" pitchFamily="34" charset="0"/>
              </a:rPr>
              <a:t>garantindo a real eficácia dos sinais.</a:t>
            </a:r>
            <a:endParaRPr lang="pt-BR" sz="2800" dirty="0">
              <a:solidFill>
                <a:srgbClr val="FF0000"/>
              </a:solidFill>
              <a:latin typeface="Futura Bk BT" pitchFamily="34" charset="0"/>
            </a:endParaRPr>
          </a:p>
          <a:p>
            <a:endParaRPr lang="pt-BR" sz="2800" dirty="0">
              <a:latin typeface="Futura Bk B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20166" y="2809943"/>
            <a:ext cx="1293162" cy="121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1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Refletividade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Noturna e Com Chuva</a:t>
            </a:r>
          </a:p>
          <a:p>
            <a:pPr marL="0" indent="0" algn="ctr">
              <a:buNone/>
            </a:pPr>
            <a:endParaRPr lang="pt-BR" sz="2800" b="1" dirty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51172" y="5677469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Diurna e sem chuva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724128" y="5625244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Noturna e com chuva</a:t>
            </a:r>
            <a:endParaRPr lang="pt-BR" sz="1400" b="1" dirty="0">
              <a:latin typeface="Futura Bk BT" pitchFamily="34" charset="0"/>
            </a:endParaRPr>
          </a:p>
        </p:txBody>
      </p:sp>
      <p:pic>
        <p:nvPicPr>
          <p:cNvPr id="24578" name="Picture 2" descr="SAM_21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1484" b="11293"/>
          <a:stretch/>
        </p:blipFill>
        <p:spPr bwMode="auto">
          <a:xfrm>
            <a:off x="506757" y="2771019"/>
            <a:ext cx="3864107" cy="28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SAM_207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11256" r="8967" b="12380"/>
          <a:stretch/>
        </p:blipFill>
        <p:spPr bwMode="auto">
          <a:xfrm>
            <a:off x="4572000" y="2811375"/>
            <a:ext cx="4027904" cy="27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ta para cima 11"/>
          <p:cNvSpPr/>
          <p:nvPr/>
        </p:nvSpPr>
        <p:spPr>
          <a:xfrm rot="13617886">
            <a:off x="6218397" y="3541996"/>
            <a:ext cx="362490" cy="92613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049670" y="4564104"/>
            <a:ext cx="53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?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>
                <a:latin typeface="Futura Bk BT" pitchFamily="34" charset="0"/>
              </a:rPr>
              <a:t>DADOS OBSERVADOS</a:t>
            </a:r>
          </a:p>
          <a:p>
            <a:pPr marL="0" indent="0" algn="ctr">
              <a:buNone/>
            </a:pP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Sinalização Refletiva Veicular</a:t>
            </a: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27650" name="Picture 2" descr="SAM_199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6872" r="9824" b="12775"/>
          <a:stretch/>
        </p:blipFill>
        <p:spPr bwMode="auto">
          <a:xfrm>
            <a:off x="4644008" y="2996952"/>
            <a:ext cx="3794401" cy="26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AM_199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6493" r="17464" b="12140"/>
          <a:stretch/>
        </p:blipFill>
        <p:spPr bwMode="auto">
          <a:xfrm>
            <a:off x="683568" y="2978695"/>
            <a:ext cx="3819728" cy="26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546830" y="5829178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Sem Refletividade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00226" y="5857527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Refletividade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3" name="Seta para cima 12"/>
          <p:cNvSpPr/>
          <p:nvPr/>
        </p:nvSpPr>
        <p:spPr>
          <a:xfrm rot="13617886">
            <a:off x="6988138" y="3227300"/>
            <a:ext cx="362490" cy="92613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819411" y="4249408"/>
            <a:ext cx="53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?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Refletivos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em Sinalização de Obras e Outros Dispositivos</a:t>
            </a: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28674" name="Picture 2" descr="SAM_21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5441" r="17775" b="15441"/>
          <a:stretch/>
        </p:blipFill>
        <p:spPr bwMode="auto">
          <a:xfrm>
            <a:off x="683568" y="3296626"/>
            <a:ext cx="3603038" cy="234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AM_205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6"/>
          <a:stretch/>
        </p:blipFill>
        <p:spPr bwMode="auto">
          <a:xfrm>
            <a:off x="4788024" y="3284984"/>
            <a:ext cx="3672408" cy="235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517934" y="5713511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Diurna</a:t>
            </a:r>
            <a:endParaRPr lang="pt-BR" sz="1400" b="1" dirty="0">
              <a:latin typeface="Futura Bk BT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32675" y="5713511"/>
            <a:ext cx="198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Noturna</a:t>
            </a:r>
            <a:endParaRPr lang="pt-BR" sz="1400" b="1" dirty="0"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Priorização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da sinalização “comercial”</a:t>
            </a: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411760" y="5949280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Futura Bk BT" pitchFamily="34" charset="0"/>
              </a:rPr>
              <a:t>Aeroporto de Viracopos</a:t>
            </a:r>
            <a:endParaRPr lang="pt-BR" sz="1400" b="1" dirty="0">
              <a:latin typeface="Futura Bk BT" pitchFamily="34" charset="0"/>
            </a:endParaRPr>
          </a:p>
        </p:txBody>
      </p:sp>
      <p:pic>
        <p:nvPicPr>
          <p:cNvPr id="13" name="Imagem 6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5976184" cy="30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1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7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ESPAÇO VIVENCIAL</a:t>
            </a:r>
            <a:b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</a:br>
            <a:r>
              <a:rPr lang="pt-BR" sz="2000" b="1" dirty="0" smtClean="0">
                <a:latin typeface="Futura Md BT" pitchFamily="34" charset="0"/>
              </a:rPr>
              <a:t>Brasil Expo Road 2013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0232" y="2132856"/>
            <a:ext cx="2232248" cy="1512168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Recepção</a:t>
            </a:r>
            <a:endParaRPr lang="en-US" sz="2800" dirty="0" smtClean="0"/>
          </a:p>
          <a:p>
            <a:r>
              <a:rPr lang="en-US" sz="2800" dirty="0" err="1" smtClean="0"/>
              <a:t>Auditório</a:t>
            </a:r>
            <a:endParaRPr lang="en-US" sz="2800" dirty="0" smtClean="0"/>
          </a:p>
          <a:p>
            <a:r>
              <a:rPr lang="en-US" sz="2800" dirty="0" err="1" smtClean="0"/>
              <a:t>Labirinto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1" name="Imagem 1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5688632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7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55" y="4244876"/>
            <a:ext cx="4174277" cy="249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ESPAÇO VIVENCIAL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09" y="1484784"/>
            <a:ext cx="8701663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Abordagem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importância</a:t>
            </a:r>
            <a:r>
              <a:rPr lang="en-US" dirty="0" smtClean="0"/>
              <a:t> da </a:t>
            </a:r>
            <a:r>
              <a:rPr lang="en-US" dirty="0" err="1" smtClean="0"/>
              <a:t>sinalização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redução</a:t>
            </a:r>
            <a:r>
              <a:rPr lang="en-US" dirty="0" smtClean="0"/>
              <a:t> de </a:t>
            </a:r>
            <a:r>
              <a:rPr lang="en-US" dirty="0" err="1" smtClean="0"/>
              <a:t>acidentes</a:t>
            </a:r>
            <a:endParaRPr lang="en-US" dirty="0" smtClean="0"/>
          </a:p>
          <a:p>
            <a:pPr lvl="1"/>
            <a:r>
              <a:rPr lang="en-US" dirty="0" err="1" smtClean="0"/>
              <a:t>Relação</a:t>
            </a:r>
            <a:r>
              <a:rPr lang="en-US" dirty="0" smtClean="0"/>
              <a:t> entre a </a:t>
            </a:r>
            <a:r>
              <a:rPr lang="en-US" dirty="0" err="1" smtClean="0"/>
              <a:t>sinalização</a:t>
            </a:r>
            <a:r>
              <a:rPr lang="en-US" dirty="0" smtClean="0"/>
              <a:t> e o </a:t>
            </a:r>
            <a:r>
              <a:rPr lang="en-US" dirty="0" err="1" smtClean="0"/>
              <a:t>veículo</a:t>
            </a:r>
            <a:endParaRPr lang="en-US" dirty="0" smtClean="0"/>
          </a:p>
          <a:p>
            <a:pPr lvl="1"/>
            <a:r>
              <a:rPr lang="en-US" dirty="0" err="1" smtClean="0"/>
              <a:t>Refletividade</a:t>
            </a:r>
            <a:r>
              <a:rPr lang="en-US" dirty="0" smtClean="0"/>
              <a:t>, </a:t>
            </a:r>
            <a:r>
              <a:rPr lang="en-US" dirty="0" err="1" smtClean="0"/>
              <a:t>luz</a:t>
            </a:r>
            <a:r>
              <a:rPr lang="en-US" dirty="0" smtClean="0"/>
              <a:t> e tempo de </a:t>
            </a:r>
            <a:r>
              <a:rPr lang="en-US" dirty="0" err="1" smtClean="0"/>
              <a:t>reação</a:t>
            </a:r>
            <a:r>
              <a:rPr lang="en-US" dirty="0" smtClean="0"/>
              <a:t> do </a:t>
            </a:r>
            <a:r>
              <a:rPr lang="en-US" dirty="0" err="1" smtClean="0"/>
              <a:t>condutor</a:t>
            </a:r>
            <a:endParaRPr lang="en-US" dirty="0" smtClean="0"/>
          </a:p>
          <a:p>
            <a:pPr lvl="1"/>
            <a:r>
              <a:rPr lang="en-US" dirty="0" err="1" smtClean="0"/>
              <a:t>Acuracidade</a:t>
            </a:r>
            <a:r>
              <a:rPr lang="en-US" dirty="0" smtClean="0"/>
              <a:t> da </a:t>
            </a:r>
            <a:r>
              <a:rPr lang="en-US" dirty="0" err="1" smtClean="0"/>
              <a:t>sinalização</a:t>
            </a:r>
            <a:endParaRPr lang="en-US" dirty="0" smtClean="0"/>
          </a:p>
          <a:p>
            <a:pPr lvl="1"/>
            <a:r>
              <a:rPr lang="en-US" dirty="0" smtClean="0"/>
              <a:t>Retro </a:t>
            </a:r>
            <a:r>
              <a:rPr lang="en-US" dirty="0" err="1" smtClean="0"/>
              <a:t>reflexão</a:t>
            </a:r>
            <a:r>
              <a:rPr lang="en-US" dirty="0" smtClean="0"/>
              <a:t> e </a:t>
            </a:r>
            <a:r>
              <a:rPr lang="en-US" dirty="0" err="1" smtClean="0"/>
              <a:t>interpretação</a:t>
            </a:r>
            <a:r>
              <a:rPr lang="en-US" dirty="0" smtClean="0"/>
              <a:t> da </a:t>
            </a:r>
            <a:r>
              <a:rPr lang="en-US" dirty="0" err="1" smtClean="0"/>
              <a:t>sinalização</a:t>
            </a:r>
            <a:endParaRPr lang="en-US" dirty="0" smtClean="0"/>
          </a:p>
          <a:p>
            <a:pPr lvl="1"/>
            <a:r>
              <a:rPr lang="en-US" dirty="0" err="1" smtClean="0"/>
              <a:t>Ângulos</a:t>
            </a:r>
            <a:r>
              <a:rPr lang="en-US" dirty="0" smtClean="0"/>
              <a:t> de </a:t>
            </a:r>
            <a:r>
              <a:rPr lang="en-US" dirty="0" err="1" smtClean="0"/>
              <a:t>visualização</a:t>
            </a:r>
            <a:r>
              <a:rPr lang="en-US" dirty="0" smtClean="0"/>
              <a:t> da </a:t>
            </a:r>
            <a:r>
              <a:rPr lang="en-US" dirty="0" err="1" smtClean="0"/>
              <a:t>sinalização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ESPAÇO VIVENCIAL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80" y="1052736"/>
            <a:ext cx="8229600" cy="5010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A </a:t>
            </a:r>
            <a:r>
              <a:rPr lang="en-US" sz="2800" b="1" dirty="0" err="1" smtClean="0"/>
              <a:t>partir</a:t>
            </a:r>
            <a:r>
              <a:rPr lang="en-US" sz="2800" b="1" dirty="0" smtClean="0"/>
              <a:t> da </a:t>
            </a:r>
            <a:r>
              <a:rPr lang="en-US" sz="2800" b="1" dirty="0" err="1" smtClean="0"/>
              <a:t>experiência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realizada</a:t>
            </a:r>
            <a:r>
              <a:rPr lang="en-US" sz="2800" b="1" dirty="0" smtClean="0"/>
              <a:t>, o </a:t>
            </a:r>
            <a:r>
              <a:rPr lang="en-US" sz="2800" b="1" dirty="0" err="1" smtClean="0"/>
              <a:t>nível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importância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você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dá</a:t>
            </a:r>
            <a:r>
              <a:rPr lang="en-US" sz="2800" b="1" dirty="0" smtClean="0"/>
              <a:t> à </a:t>
            </a:r>
            <a:r>
              <a:rPr lang="en-US" sz="2800" b="1" dirty="0" err="1" smtClean="0"/>
              <a:t>qualidade</a:t>
            </a:r>
            <a:r>
              <a:rPr lang="en-US" sz="2800" b="1" dirty="0" smtClean="0"/>
              <a:t> da </a:t>
            </a:r>
            <a:r>
              <a:rPr lang="en-US" sz="2800" b="1" dirty="0" err="1" smtClean="0"/>
              <a:t>sinalização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de </a:t>
            </a:r>
            <a:r>
              <a:rPr lang="en-US" sz="2800" b="1" dirty="0" err="1" smtClean="0"/>
              <a:t>trânsito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aumentou</a:t>
            </a:r>
            <a:r>
              <a:rPr lang="en-US" sz="2800" b="1" dirty="0" smtClean="0"/>
              <a:t> ?</a:t>
            </a:r>
            <a:endParaRPr lang="en-US" sz="2800" b="1" dirty="0"/>
          </a:p>
        </p:txBody>
      </p:sp>
      <p:graphicFrame>
        <p:nvGraphicFramePr>
          <p:cNvPr id="7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433632"/>
              </p:ext>
            </p:extLst>
          </p:nvPr>
        </p:nvGraphicFramePr>
        <p:xfrm>
          <a:off x="611560" y="2636912"/>
          <a:ext cx="7920880" cy="404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97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SINALIZAÇÃO DE TRÂNSITO</a:t>
            </a:r>
            <a:endParaRPr lang="pt-BR" sz="3600" dirty="0"/>
          </a:p>
        </p:txBody>
      </p:sp>
      <p:sp>
        <p:nvSpPr>
          <p:cNvPr id="12" name="Rounded Rectangle 11"/>
          <p:cNvSpPr/>
          <p:nvPr/>
        </p:nvSpPr>
        <p:spPr>
          <a:xfrm>
            <a:off x="611560" y="5157192"/>
            <a:ext cx="7992888" cy="158417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itchFamily="34" charset="0"/>
              </a:rPr>
              <a:t>OBJETIVO: Fornecer informações que </a:t>
            </a: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itchFamily="34" charset="0"/>
              </a:rPr>
              <a:t>permitam aos usuários das vias adotarem comportamentos adequados, de modo a aumentar a segurança,</a:t>
            </a:r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itchFamily="34" charset="0"/>
              </a:rPr>
              <a:t> </a:t>
            </a:r>
            <a:r>
              <a:rPr lang="pt-B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itchFamily="34" charset="0"/>
              </a:rPr>
              <a:t>ordenar os fluxos de tráfego e orientar os usuários da via. </a:t>
            </a:r>
            <a:endParaRPr lang="pt-B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Bk BT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43809" y="1052736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LEGALIDADE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843809" y="1628800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SUFICIÊNCIA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43809" y="2204864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PADRONIZAÇÃO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43809" y="2780928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CLAREZA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9" y="3356992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PRECISÃO E CONFIABILIDADE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43809" y="3933056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VISIBILIDADE E LEGIBILIDADE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843809" y="4509120"/>
            <a:ext cx="446449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MANUTENÇÃO E CONSERVAÇÃO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 rot="16200000" flipH="1">
            <a:off x="359533" y="2600908"/>
            <a:ext cx="3960440" cy="86409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FFFF00"/>
                </a:solidFill>
              </a:rPr>
              <a:t>PRINCÍPIOS</a:t>
            </a:r>
            <a:endParaRPr lang="pt-B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ESPAÇO VIVENCIAL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1259632"/>
            <a:ext cx="8229600" cy="4822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/>
              <a:t>Usando</a:t>
            </a:r>
            <a:r>
              <a:rPr lang="en-US" sz="2800" b="1" dirty="0" smtClean="0"/>
              <a:t> </a:t>
            </a:r>
            <a:r>
              <a:rPr lang="en-US" sz="2800" b="1" dirty="0" err="1"/>
              <a:t>sua</a:t>
            </a:r>
            <a:r>
              <a:rPr lang="en-US" sz="2800" b="1" dirty="0"/>
              <a:t> </a:t>
            </a:r>
            <a:r>
              <a:rPr lang="en-US" sz="2800" b="1" dirty="0" err="1"/>
              <a:t>experiência</a:t>
            </a:r>
            <a:r>
              <a:rPr lang="en-US" sz="2800" b="1" dirty="0"/>
              <a:t> </a:t>
            </a:r>
            <a:r>
              <a:rPr lang="en-US" sz="2800" b="1" dirty="0" err="1"/>
              <a:t>própria</a:t>
            </a:r>
            <a:r>
              <a:rPr lang="en-US" sz="2800" b="1" dirty="0"/>
              <a:t> e as </a:t>
            </a:r>
            <a:r>
              <a:rPr lang="en-US" sz="2800" b="1" dirty="0" err="1"/>
              <a:t>informações</a:t>
            </a:r>
            <a:r>
              <a:rPr lang="en-US" sz="2800" b="1" dirty="0"/>
              <a:t> </a:t>
            </a:r>
            <a:r>
              <a:rPr lang="en-US" sz="2800" b="1" dirty="0" smtClean="0"/>
              <a:t>   </a:t>
            </a:r>
            <a:r>
              <a:rPr lang="en-US" sz="2800" b="1" dirty="0" err="1" smtClean="0"/>
              <a:t>recebidas</a:t>
            </a:r>
            <a:r>
              <a:rPr lang="en-US" sz="2800" b="1" dirty="0"/>
              <a:t>, </a:t>
            </a:r>
            <a:r>
              <a:rPr lang="en-US" sz="2800" b="1" dirty="0" err="1"/>
              <a:t>você</a:t>
            </a:r>
            <a:r>
              <a:rPr lang="en-US" sz="2800" b="1" dirty="0"/>
              <a:t> </a:t>
            </a:r>
            <a:r>
              <a:rPr lang="en-US" sz="2800" b="1" dirty="0" err="1"/>
              <a:t>acredita</a:t>
            </a:r>
            <a:r>
              <a:rPr lang="en-US" sz="2800" b="1" dirty="0"/>
              <a:t> </a:t>
            </a:r>
            <a:r>
              <a:rPr lang="en-US" sz="2800" b="1" dirty="0" err="1"/>
              <a:t>que</a:t>
            </a:r>
            <a:r>
              <a:rPr lang="en-US" sz="2800" b="1" dirty="0"/>
              <a:t> </a:t>
            </a:r>
            <a:r>
              <a:rPr lang="en-US" sz="2800" b="1" dirty="0" err="1"/>
              <a:t>uma</a:t>
            </a:r>
            <a:r>
              <a:rPr lang="en-US" sz="2800" b="1" dirty="0"/>
              <a:t> </a:t>
            </a:r>
            <a:r>
              <a:rPr lang="en-US" sz="2800" b="1" dirty="0" err="1"/>
              <a:t>sinalização</a:t>
            </a:r>
            <a:r>
              <a:rPr lang="en-US" sz="2800" b="1" dirty="0"/>
              <a:t> </a:t>
            </a:r>
            <a:r>
              <a:rPr lang="en-US" sz="2800" b="1" dirty="0" err="1"/>
              <a:t>viária</a:t>
            </a:r>
            <a:r>
              <a:rPr lang="en-US" sz="2800" b="1" dirty="0"/>
              <a:t> de </a:t>
            </a:r>
            <a:r>
              <a:rPr lang="en-US" sz="2800" b="1" dirty="0" err="1"/>
              <a:t>qualidade</a:t>
            </a:r>
            <a:r>
              <a:rPr lang="en-US" sz="2800" b="1" dirty="0"/>
              <a:t> </a:t>
            </a:r>
            <a:r>
              <a:rPr lang="en-US" sz="2800" b="1" dirty="0" err="1"/>
              <a:t>reduza</a:t>
            </a:r>
            <a:r>
              <a:rPr lang="en-US" sz="2800" b="1" dirty="0"/>
              <a:t> o </a:t>
            </a:r>
            <a:r>
              <a:rPr lang="en-US" sz="2800" b="1" dirty="0" err="1"/>
              <a:t>índice</a:t>
            </a:r>
            <a:r>
              <a:rPr lang="en-US" sz="2800" b="1" dirty="0"/>
              <a:t> de </a:t>
            </a:r>
            <a:r>
              <a:rPr lang="en-US" sz="2800" b="1" dirty="0" err="1"/>
              <a:t>incidentes</a:t>
            </a:r>
            <a:r>
              <a:rPr lang="en-US" sz="2800" b="1" dirty="0"/>
              <a:t>/</a:t>
            </a:r>
            <a:r>
              <a:rPr lang="en-US" sz="2800" b="1" dirty="0" err="1"/>
              <a:t>acidentes</a:t>
            </a:r>
            <a:r>
              <a:rPr lang="en-US" sz="2800" b="1" dirty="0"/>
              <a:t> de </a:t>
            </a:r>
            <a:r>
              <a:rPr lang="en-US" sz="2800" b="1" dirty="0" err="1"/>
              <a:t>trânsito</a:t>
            </a:r>
            <a:r>
              <a:rPr lang="en-US" sz="2800" b="1" dirty="0"/>
              <a:t>?</a:t>
            </a:r>
          </a:p>
        </p:txBody>
      </p:sp>
      <p:graphicFrame>
        <p:nvGraphicFramePr>
          <p:cNvPr id="7" name="Gráfic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263295"/>
              </p:ext>
            </p:extLst>
          </p:nvPr>
        </p:nvGraphicFramePr>
        <p:xfrm>
          <a:off x="539552" y="2852936"/>
          <a:ext cx="799288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29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rgbClr val="FFCC00"/>
                </a:solidFill>
                <a:latin typeface="Futura Md BT" pitchFamily="34" charset="0"/>
              </a:rPr>
              <a:t>ESTUDO SOBRE SINALIZAÇÃO DE TRÂNSITO - RESULTADOS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525963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/>
              <a:t>Dificuldade</a:t>
            </a:r>
            <a:r>
              <a:rPr lang="en-US" b="1" dirty="0" smtClean="0"/>
              <a:t> e </a:t>
            </a:r>
            <a:r>
              <a:rPr lang="en-US" b="1" dirty="0" err="1" smtClean="0"/>
              <a:t>impossibilidade</a:t>
            </a:r>
            <a:r>
              <a:rPr lang="en-US" b="1" dirty="0" smtClean="0"/>
              <a:t> de </a:t>
            </a:r>
            <a:r>
              <a:rPr lang="en-US" b="1" dirty="0" err="1" smtClean="0"/>
              <a:t>interpretação</a:t>
            </a:r>
            <a:r>
              <a:rPr lang="en-US" b="1" dirty="0" smtClean="0"/>
              <a:t> das </a:t>
            </a:r>
            <a:r>
              <a:rPr lang="en-US" b="1" dirty="0" err="1" smtClean="0"/>
              <a:t>placas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Maioria</a:t>
            </a:r>
            <a:r>
              <a:rPr lang="en-US" b="1" dirty="0" smtClean="0"/>
              <a:t> das </a:t>
            </a:r>
            <a:r>
              <a:rPr lang="en-US" b="1" dirty="0" err="1" smtClean="0"/>
              <a:t>placas</a:t>
            </a:r>
            <a:r>
              <a:rPr lang="en-US" b="1" dirty="0" smtClean="0"/>
              <a:t> </a:t>
            </a:r>
            <a:r>
              <a:rPr lang="en-US" b="1" dirty="0" err="1" smtClean="0"/>
              <a:t>urbanas</a:t>
            </a:r>
            <a:r>
              <a:rPr lang="en-US" b="1" dirty="0" smtClean="0"/>
              <a:t> </a:t>
            </a:r>
            <a:r>
              <a:rPr lang="en-US" b="1" dirty="0" err="1" smtClean="0"/>
              <a:t>não</a:t>
            </a:r>
            <a:r>
              <a:rPr lang="en-US" b="1" dirty="0" smtClean="0"/>
              <a:t> </a:t>
            </a:r>
            <a:r>
              <a:rPr lang="en-US" b="1" dirty="0" err="1" smtClean="0"/>
              <a:t>refletivas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err="1" smtClean="0"/>
              <a:t>Ausência</a:t>
            </a:r>
            <a:r>
              <a:rPr lang="en-US" b="1" dirty="0" smtClean="0"/>
              <a:t> de </a:t>
            </a:r>
            <a:r>
              <a:rPr lang="en-US" b="1" dirty="0" err="1" smtClean="0"/>
              <a:t>rastreabilidade</a:t>
            </a:r>
            <a:r>
              <a:rPr lang="en-US" b="1" dirty="0" smtClean="0"/>
              <a:t> da </a:t>
            </a:r>
            <a:r>
              <a:rPr lang="en-US" b="1" dirty="0" err="1" smtClean="0"/>
              <a:t>sinalização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Controle</a:t>
            </a:r>
            <a:r>
              <a:rPr lang="en-US" b="1" dirty="0" smtClean="0"/>
              <a:t> de </a:t>
            </a:r>
            <a:r>
              <a:rPr lang="en-US" b="1" dirty="0" err="1" smtClean="0"/>
              <a:t>qualidade</a:t>
            </a:r>
            <a:r>
              <a:rPr lang="en-US" b="1" dirty="0" smtClean="0"/>
              <a:t> </a:t>
            </a:r>
            <a:r>
              <a:rPr lang="en-US" b="1" dirty="0" err="1" smtClean="0"/>
              <a:t>deficiente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5184576"/>
          </a:xfrm>
        </p:spPr>
        <p:txBody>
          <a:bodyPr>
            <a:normAutofit fontScale="62500" lnSpcReduction="20000"/>
          </a:bodyPr>
          <a:lstStyle/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  <a:p>
            <a:pPr algn="just"/>
            <a:r>
              <a:rPr lang="pt-BR" sz="3400" dirty="0">
                <a:latin typeface="Futura Bk BT" pitchFamily="34" charset="0"/>
              </a:rPr>
              <a:t>Somente as </a:t>
            </a:r>
            <a:r>
              <a:rPr lang="pt-BR" sz="3400" dirty="0">
                <a:solidFill>
                  <a:srgbClr val="FF0000"/>
                </a:solidFill>
                <a:latin typeface="Futura Bk BT" pitchFamily="34" charset="0"/>
              </a:rPr>
              <a:t>películas com alto grau de refletividade e as sinalizações iluminadas</a:t>
            </a:r>
            <a:r>
              <a:rPr lang="pt-BR" sz="3400" dirty="0">
                <a:latin typeface="Futura Bk BT" pitchFamily="34" charset="0"/>
              </a:rPr>
              <a:t> podem garantir a acuidade visual e </a:t>
            </a:r>
            <a:r>
              <a:rPr lang="pt-BR" sz="3400" dirty="0" smtClean="0">
                <a:latin typeface="Futura Bk BT" pitchFamily="34" charset="0"/>
              </a:rPr>
              <a:t>oferecer </a:t>
            </a:r>
            <a:r>
              <a:rPr lang="pt-BR" sz="3400" dirty="0">
                <a:latin typeface="Futura Bk BT" pitchFamily="34" charset="0"/>
              </a:rPr>
              <a:t>informações que permitam aos usuários das vias adotarem comportamentos adequados, de modo a </a:t>
            </a:r>
            <a:r>
              <a:rPr lang="pt-BR" sz="3400" dirty="0">
                <a:solidFill>
                  <a:srgbClr val="FF0000"/>
                </a:solidFill>
                <a:latin typeface="Futura Bk BT" pitchFamily="34" charset="0"/>
              </a:rPr>
              <a:t>aumentar a </a:t>
            </a:r>
            <a:r>
              <a:rPr lang="pt-BR" sz="3400" dirty="0" smtClean="0">
                <a:solidFill>
                  <a:srgbClr val="FF0000"/>
                </a:solidFill>
                <a:latin typeface="Futura Bk BT" pitchFamily="34" charset="0"/>
              </a:rPr>
              <a:t>segurança.</a:t>
            </a:r>
          </a:p>
          <a:p>
            <a:pPr algn="just"/>
            <a:endParaRPr lang="pt-BR" sz="3400" dirty="0">
              <a:latin typeface="Futura Bk BT" pitchFamily="34" charset="0"/>
            </a:endParaRPr>
          </a:p>
          <a:p>
            <a:pPr algn="just"/>
            <a:r>
              <a:rPr lang="pt-BR" sz="3400" dirty="0" smtClean="0">
                <a:latin typeface="Futura Bk BT" pitchFamily="34" charset="0"/>
              </a:rPr>
              <a:t>A </a:t>
            </a:r>
            <a:r>
              <a:rPr lang="pt-BR" sz="3400" dirty="0" smtClean="0">
                <a:solidFill>
                  <a:srgbClr val="FF0000"/>
                </a:solidFill>
                <a:latin typeface="Futura Bk BT" pitchFamily="34" charset="0"/>
              </a:rPr>
              <a:t>refletividade da sinalização é fundamental para </a:t>
            </a:r>
            <a:r>
              <a:rPr lang="pt-BR" sz="3400" dirty="0">
                <a:solidFill>
                  <a:srgbClr val="FF0000"/>
                </a:solidFill>
                <a:latin typeface="Futura Bk BT" pitchFamily="34" charset="0"/>
              </a:rPr>
              <a:t>a condução segura </a:t>
            </a:r>
            <a:r>
              <a:rPr lang="pt-BR" sz="3400" dirty="0">
                <a:latin typeface="Futura Bk BT" pitchFamily="34" charset="0"/>
              </a:rPr>
              <a:t>nas diversas situações de iluminação e intemperismos. </a:t>
            </a:r>
            <a:endParaRPr lang="pt-BR" sz="3400" dirty="0" smtClean="0">
              <a:latin typeface="Futura Bk BT" pitchFamily="34" charset="0"/>
            </a:endParaRPr>
          </a:p>
          <a:p>
            <a:pPr algn="just"/>
            <a:endParaRPr lang="pt-BR" sz="1700" dirty="0">
              <a:latin typeface="Futura Bk BT" pitchFamily="34" charset="0"/>
            </a:endParaRPr>
          </a:p>
          <a:p>
            <a:pPr algn="just"/>
            <a:r>
              <a:rPr lang="pt-BR" sz="3400" dirty="0" smtClean="0">
                <a:latin typeface="Futura Bk BT" pitchFamily="34" charset="0"/>
              </a:rPr>
              <a:t>Necessária uma </a:t>
            </a:r>
            <a:r>
              <a:rPr lang="pt-BR" sz="3400" dirty="0">
                <a:latin typeface="Futura Bk BT" pitchFamily="34" charset="0"/>
              </a:rPr>
              <a:t>revisão nas </a:t>
            </a:r>
            <a:r>
              <a:rPr lang="pt-BR" sz="3400" dirty="0" smtClean="0">
                <a:latin typeface="Futura Bk BT" pitchFamily="34" charset="0"/>
              </a:rPr>
              <a:t>regulamentações dando </a:t>
            </a:r>
            <a:r>
              <a:rPr lang="pt-BR" sz="3400" dirty="0" smtClean="0">
                <a:solidFill>
                  <a:srgbClr val="FF0000"/>
                </a:solidFill>
                <a:latin typeface="Futura Bk BT" pitchFamily="34" charset="0"/>
              </a:rPr>
              <a:t>garantia </a:t>
            </a:r>
            <a:r>
              <a:rPr lang="pt-BR" sz="3400" dirty="0">
                <a:solidFill>
                  <a:srgbClr val="FF0000"/>
                </a:solidFill>
                <a:latin typeface="Futura Bk BT" pitchFamily="34" charset="0"/>
              </a:rPr>
              <a:t>a qualidade </a:t>
            </a:r>
            <a:r>
              <a:rPr lang="pt-BR" sz="3400" dirty="0" smtClean="0">
                <a:solidFill>
                  <a:srgbClr val="FF0000"/>
                </a:solidFill>
                <a:latin typeface="Futura Bk BT" pitchFamily="34" charset="0"/>
              </a:rPr>
              <a:t>na visualização</a:t>
            </a:r>
            <a:r>
              <a:rPr lang="pt-BR" sz="3400" dirty="0" smtClean="0">
                <a:latin typeface="Futura Bk BT" pitchFamily="34" charset="0"/>
              </a:rPr>
              <a:t> da </a:t>
            </a:r>
            <a:r>
              <a:rPr lang="pt-BR" sz="3400" dirty="0">
                <a:latin typeface="Futura Bk BT" pitchFamily="34" charset="0"/>
              </a:rPr>
              <a:t>sinalização de </a:t>
            </a:r>
            <a:r>
              <a:rPr lang="pt-BR" sz="3400" dirty="0" smtClean="0">
                <a:latin typeface="Futura Bk BT" pitchFamily="34" charset="0"/>
              </a:rPr>
              <a:t>trânsito.</a:t>
            </a:r>
          </a:p>
          <a:p>
            <a:pPr algn="just"/>
            <a:endParaRPr lang="pt-BR" sz="1900" dirty="0">
              <a:latin typeface="Futura Bk BT" pitchFamily="34" charset="0"/>
            </a:endParaRPr>
          </a:p>
          <a:p>
            <a:pPr algn="just"/>
            <a:r>
              <a:rPr lang="pt-BR" sz="3400" dirty="0" smtClean="0">
                <a:solidFill>
                  <a:srgbClr val="FF0000"/>
                </a:solidFill>
                <a:latin typeface="Futura Bk BT" pitchFamily="34" charset="0"/>
              </a:rPr>
              <a:t>Regulamentar de forma clara a </a:t>
            </a:r>
            <a:r>
              <a:rPr lang="pt-BR" sz="3400" dirty="0">
                <a:solidFill>
                  <a:srgbClr val="FF0000"/>
                </a:solidFill>
                <a:latin typeface="Futura Bk BT" pitchFamily="34" charset="0"/>
              </a:rPr>
              <a:t>produção de sinalização</a:t>
            </a:r>
            <a:r>
              <a:rPr lang="pt-BR" sz="3400" dirty="0">
                <a:latin typeface="Futura Bk BT" pitchFamily="34" charset="0"/>
              </a:rPr>
              <a:t> </a:t>
            </a:r>
            <a:r>
              <a:rPr lang="pt-BR" sz="3400" dirty="0" smtClean="0">
                <a:latin typeface="Futura Bk BT" pitchFamily="34" charset="0"/>
              </a:rPr>
              <a:t>com especificações técnicas de acordo com a exposição dos usuários </a:t>
            </a:r>
            <a:r>
              <a:rPr lang="pt-BR" sz="3400" dirty="0">
                <a:latin typeface="Futura Bk BT" pitchFamily="34" charset="0"/>
              </a:rPr>
              <a:t>a </a:t>
            </a:r>
            <a:r>
              <a:rPr lang="pt-BR" sz="3400" dirty="0">
                <a:solidFill>
                  <a:srgbClr val="FF0000"/>
                </a:solidFill>
                <a:latin typeface="Futura Bk BT" pitchFamily="34" charset="0"/>
              </a:rPr>
              <a:t>riscos de incidentes de </a:t>
            </a:r>
            <a:r>
              <a:rPr lang="pt-BR" sz="3400" dirty="0" smtClean="0">
                <a:solidFill>
                  <a:srgbClr val="FF0000"/>
                </a:solidFill>
                <a:latin typeface="Futura Bk BT" pitchFamily="34" charset="0"/>
              </a:rPr>
              <a:t>trânsito</a:t>
            </a:r>
            <a:r>
              <a:rPr lang="pt-BR" sz="3400" dirty="0" smtClean="0">
                <a:latin typeface="Futura Bk BT" pitchFamily="34" charset="0"/>
              </a:rPr>
              <a:t> </a:t>
            </a:r>
            <a:r>
              <a:rPr lang="pt-BR" sz="3400" dirty="0">
                <a:latin typeface="Futura Bk BT" pitchFamily="34" charset="0"/>
              </a:rPr>
              <a:t>podendo causar </a:t>
            </a:r>
            <a:r>
              <a:rPr lang="pt-BR" sz="3400" dirty="0" smtClean="0">
                <a:latin typeface="Futura Bk BT" pitchFamily="34" charset="0"/>
              </a:rPr>
              <a:t>mortes, sequelas </a:t>
            </a:r>
            <a:r>
              <a:rPr lang="pt-BR" sz="3400" dirty="0">
                <a:latin typeface="Futura Bk BT" pitchFamily="34" charset="0"/>
              </a:rPr>
              <a:t>permanentes e </a:t>
            </a:r>
            <a:r>
              <a:rPr lang="pt-BR" sz="3400" dirty="0" smtClean="0">
                <a:latin typeface="Futura Bk BT" pitchFamily="34" charset="0"/>
              </a:rPr>
              <a:t>feridos.</a:t>
            </a:r>
            <a:endParaRPr lang="pt-BR" sz="3400" b="1" dirty="0" smtClean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 - CONCLUSÕES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1756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Futura Md BT" pitchFamily="34" charset="0"/>
              </a:rPr>
              <a:t>RECOMENDAÇÕES TÉCNICAS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Obrigatoriedade</a:t>
            </a:r>
            <a:r>
              <a:rPr lang="en-US" dirty="0" smtClean="0"/>
              <a:t> de </a:t>
            </a:r>
            <a:r>
              <a:rPr lang="en-US" dirty="0" err="1" smtClean="0"/>
              <a:t>rastreabilidade</a:t>
            </a:r>
            <a:r>
              <a:rPr lang="en-US" dirty="0" smtClean="0"/>
              <a:t>,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acompanhamento</a:t>
            </a:r>
            <a:r>
              <a:rPr lang="en-US" dirty="0" smtClean="0"/>
              <a:t> do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qualidade</a:t>
            </a:r>
            <a:r>
              <a:rPr lang="en-US" dirty="0" smtClean="0"/>
              <a:t> e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 da </a:t>
            </a:r>
            <a:r>
              <a:rPr lang="en-US" dirty="0" err="1" smtClean="0"/>
              <a:t>sinalização</a:t>
            </a:r>
            <a:endParaRPr lang="en-US" dirty="0" smtClean="0"/>
          </a:p>
          <a:p>
            <a:r>
              <a:rPr lang="en-US" dirty="0" err="1" smtClean="0"/>
              <a:t>Revisão</a:t>
            </a:r>
            <a:r>
              <a:rPr lang="en-US" dirty="0" smtClean="0"/>
              <a:t> do manual de </a:t>
            </a:r>
            <a:r>
              <a:rPr lang="en-US" dirty="0" err="1" smtClean="0"/>
              <a:t>sinalização</a:t>
            </a:r>
            <a:r>
              <a:rPr lang="en-US" dirty="0" smtClean="0"/>
              <a:t> </a:t>
            </a:r>
            <a:r>
              <a:rPr lang="en-US" dirty="0" err="1" smtClean="0"/>
              <a:t>estabelecendo</a:t>
            </a:r>
            <a:r>
              <a:rPr lang="en-US" dirty="0" smtClean="0"/>
              <a:t> a </a:t>
            </a:r>
            <a:r>
              <a:rPr lang="en-US" dirty="0" err="1" smtClean="0"/>
              <a:t>obrigatoriedade</a:t>
            </a:r>
            <a:r>
              <a:rPr lang="en-US" dirty="0" smtClean="0"/>
              <a:t> da </a:t>
            </a:r>
            <a:r>
              <a:rPr lang="en-US" dirty="0" err="1" smtClean="0"/>
              <a:t>utilização</a:t>
            </a:r>
            <a:r>
              <a:rPr lang="en-US" dirty="0" smtClean="0"/>
              <a:t> de </a:t>
            </a:r>
            <a:r>
              <a:rPr lang="en-US" dirty="0" err="1" smtClean="0"/>
              <a:t>placas</a:t>
            </a:r>
            <a:r>
              <a:rPr lang="en-US" dirty="0" smtClean="0"/>
              <a:t> </a:t>
            </a:r>
            <a:r>
              <a:rPr lang="en-US" dirty="0" err="1" smtClean="0"/>
              <a:t>refletivas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casos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Vias</a:t>
            </a:r>
            <a:r>
              <a:rPr lang="en-US" dirty="0" smtClean="0"/>
              <a:t> </a:t>
            </a:r>
            <a:r>
              <a:rPr lang="en-US" dirty="0" err="1" smtClean="0"/>
              <a:t>rurais</a:t>
            </a:r>
            <a:endParaRPr lang="en-US" dirty="0" smtClean="0"/>
          </a:p>
          <a:p>
            <a:pPr lvl="1"/>
            <a:r>
              <a:rPr lang="en-US" dirty="0" err="1" smtClean="0"/>
              <a:t>Vias</a:t>
            </a:r>
            <a:r>
              <a:rPr lang="en-US" dirty="0" smtClean="0"/>
              <a:t> </a:t>
            </a:r>
            <a:r>
              <a:rPr lang="en-US" dirty="0" err="1" smtClean="0"/>
              <a:t>urbanas</a:t>
            </a:r>
            <a:r>
              <a:rPr lang="en-US" dirty="0" smtClean="0"/>
              <a:t> (trans. </a:t>
            </a:r>
            <a:r>
              <a:rPr lang="en-US" dirty="0" err="1" smtClean="0"/>
              <a:t>rápido</a:t>
            </a:r>
            <a:r>
              <a:rPr lang="en-US" dirty="0" smtClean="0"/>
              <a:t>, </a:t>
            </a:r>
            <a:r>
              <a:rPr lang="en-US" dirty="0" err="1" smtClean="0"/>
              <a:t>arteriais</a:t>
            </a:r>
            <a:r>
              <a:rPr lang="en-US" dirty="0" smtClean="0"/>
              <a:t> e </a:t>
            </a:r>
            <a:r>
              <a:rPr lang="en-US" dirty="0" err="1" smtClean="0"/>
              <a:t>coletoras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Placas</a:t>
            </a:r>
            <a:r>
              <a:rPr lang="en-US" dirty="0" smtClean="0"/>
              <a:t> R-1, R-2 e </a:t>
            </a:r>
            <a:r>
              <a:rPr lang="en-US" dirty="0" err="1" smtClean="0"/>
              <a:t>regulamentações</a:t>
            </a:r>
            <a:r>
              <a:rPr lang="en-US" dirty="0" smtClean="0"/>
              <a:t> de </a:t>
            </a:r>
            <a:r>
              <a:rPr lang="en-US" dirty="0" err="1" smtClean="0"/>
              <a:t>circulação</a:t>
            </a:r>
            <a:r>
              <a:rPr lang="en-US" dirty="0" smtClean="0"/>
              <a:t> </a:t>
            </a:r>
            <a:r>
              <a:rPr lang="en-US" dirty="0" err="1" smtClean="0"/>
              <a:t>relevantes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Futura Md BT" pitchFamily="34" charset="0"/>
              </a:rPr>
              <a:t>RECOMENDAÇÕES TÉCNICAS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x-none" dirty="0" smtClean="0"/>
              <a:t>Estabelecer a obrigatoriedade de ensaios de controle de qualidade para o fornecimento</a:t>
            </a:r>
            <a:r>
              <a:rPr lang="pt-BR" dirty="0" smtClean="0"/>
              <a:t> de películas refletivas</a:t>
            </a:r>
            <a:endParaRPr lang="x-none" dirty="0" smtClean="0"/>
          </a:p>
          <a:p>
            <a:r>
              <a:rPr lang="x-none" dirty="0" smtClean="0"/>
              <a:t>Estabelecer uma metodologia de auditoria da sinalização implantada</a:t>
            </a:r>
          </a:p>
          <a:p>
            <a:r>
              <a:rPr lang="x-none" dirty="0" smtClean="0"/>
              <a:t>Estabelecer um plano de padronização e substituição da sinalização irregular implantada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Futura Md BT" pitchFamily="34" charset="0"/>
              </a:rPr>
              <a:t>RECOMENDAÇÕES INSTITUCIONAIS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1325528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x-none" dirty="0" smtClean="0"/>
              <a:t>Estabelecer uma política agressiva de municipalização do trânsito nas cidades</a:t>
            </a:r>
            <a:endParaRPr lang="pt-BR" dirty="0" smtClean="0"/>
          </a:p>
          <a:p>
            <a:endParaRPr lang="x-none" dirty="0" smtClean="0"/>
          </a:p>
          <a:p>
            <a:r>
              <a:rPr lang="x-none" dirty="0" smtClean="0"/>
              <a:t>Estabelecer uma política de incentivo fiscal/subsídio para aquisição de materias de sinalização viária de qualidade (FUNSET)</a:t>
            </a:r>
            <a:endParaRPr lang="pt-BR" dirty="0" smtClean="0"/>
          </a:p>
          <a:p>
            <a:endParaRPr lang="x-none" dirty="0" smtClean="0"/>
          </a:p>
          <a:p>
            <a:r>
              <a:rPr lang="x-none" dirty="0" smtClean="0"/>
              <a:t>Fomentar o fortalecimento da rede de Observatórios Municipais para agirem como “</a:t>
            </a:r>
            <a:r>
              <a:rPr lang="pt-BR" dirty="0" smtClean="0"/>
              <a:t>olhos</a:t>
            </a:r>
            <a:r>
              <a:rPr lang="x-none" dirty="0" smtClean="0"/>
              <a:t>” da sociedade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REPERCUSSÃO</a:t>
            </a:r>
            <a:endParaRPr lang="pt-BR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683568" y="2924944"/>
            <a:ext cx="3240360" cy="3744416"/>
            <a:chOff x="3000320" y="620688"/>
            <a:chExt cx="5179320" cy="6216770"/>
          </a:xfrm>
        </p:grpSpPr>
        <p:pic>
          <p:nvPicPr>
            <p:cNvPr id="2" name="Picture 1" descr="Captura de tela 2014-04-25 10.42.46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9" r="27891"/>
            <a:stretch/>
          </p:blipFill>
          <p:spPr>
            <a:xfrm>
              <a:off x="3000320" y="620688"/>
              <a:ext cx="4060899" cy="5163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 descr="Captura de tela 2014-04-25 10.43.0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7" t="1078" r="29187" b="3240"/>
            <a:stretch/>
          </p:blipFill>
          <p:spPr>
            <a:xfrm>
              <a:off x="4355976" y="1896767"/>
              <a:ext cx="3823664" cy="49406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Picture 6" descr="Captura de tela 2014-04-25 11.12.2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t="35059" r="27051" b="33468"/>
          <a:stretch/>
        </p:blipFill>
        <p:spPr>
          <a:xfrm>
            <a:off x="5076056" y="4437112"/>
            <a:ext cx="2592288" cy="97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4264190" y="1268760"/>
            <a:ext cx="4154944" cy="2808312"/>
            <a:chOff x="4264190" y="1268760"/>
            <a:chExt cx="4154944" cy="2808312"/>
          </a:xfrm>
        </p:grpSpPr>
        <p:pic>
          <p:nvPicPr>
            <p:cNvPr id="1027" name="Picture 3" descr="C:\Users\Paulo\Dropbox\Capturas de tela\Captura de tela 2014-04-25 10.38.12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2915" t="5133" r="13072" b="6282"/>
            <a:stretch/>
          </p:blipFill>
          <p:spPr bwMode="auto">
            <a:xfrm>
              <a:off x="4264190" y="1268760"/>
              <a:ext cx="4154944" cy="2808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Captura de tela 2014-04-25 11.14.20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4" t="51081" r="54521" b="36215"/>
            <a:stretch/>
          </p:blipFill>
          <p:spPr>
            <a:xfrm>
              <a:off x="4355976" y="3429000"/>
              <a:ext cx="2008474" cy="60909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259632" y="1268760"/>
            <a:ext cx="2304256" cy="1296144"/>
            <a:chOff x="683568" y="1268760"/>
            <a:chExt cx="3460836" cy="2051643"/>
          </a:xfrm>
        </p:grpSpPr>
        <p:pic>
          <p:nvPicPr>
            <p:cNvPr id="1026" name="Picture 2" descr="C:\Users\Paulo\Dropbox\Capturas de tela\Captura de tela 2014-04-25 08.54.38.pn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3018" t="5426" r="12082" b="5448"/>
            <a:stretch/>
          </p:blipFill>
          <p:spPr bwMode="auto">
            <a:xfrm>
              <a:off x="683568" y="1268760"/>
              <a:ext cx="3460836" cy="20516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 descr="Captura de tela 2014-04-25 11.18.20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870" b="88587" l="17868" r="477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7" t="37025" r="52232" b="10797"/>
            <a:stretch/>
          </p:blipFill>
          <p:spPr>
            <a:xfrm>
              <a:off x="3491880" y="2780928"/>
              <a:ext cx="504056" cy="506860"/>
            </a:xfrm>
            <a:prstGeom prst="rect">
              <a:avLst/>
            </a:prstGeom>
          </p:spPr>
        </p:pic>
      </p:grpSp>
      <p:pic>
        <p:nvPicPr>
          <p:cNvPr id="12" name="Picture 11" descr="Captura de tela 2014-04-25 11.19.54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45571" r="35902" b="23887"/>
          <a:stretch/>
        </p:blipFill>
        <p:spPr>
          <a:xfrm>
            <a:off x="5076056" y="6021288"/>
            <a:ext cx="2664296" cy="75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92080" y="5661248"/>
            <a:ext cx="2084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Audiência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Pública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217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0929" y="-3085729"/>
            <a:ext cx="12335697" cy="885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4"/>
          <p:cNvSpPr/>
          <p:nvPr/>
        </p:nvSpPr>
        <p:spPr>
          <a:xfrm>
            <a:off x="5436096" y="5301208"/>
            <a:ext cx="3722192" cy="155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17" name="Title 1"/>
          <p:cNvSpPr txBox="1">
            <a:spLocks/>
          </p:cNvSpPr>
          <p:nvPr/>
        </p:nvSpPr>
        <p:spPr bwMode="auto">
          <a:xfrm>
            <a:off x="6878488" y="5756870"/>
            <a:ext cx="172596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OBRIGADO!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453">
            <a:off x="5842550" y="5565711"/>
            <a:ext cx="953227" cy="986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482" y="5330769"/>
            <a:ext cx="5657578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5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340768"/>
            <a:ext cx="7920880" cy="5112568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Sinalização </a:t>
            </a:r>
            <a:r>
              <a:rPr lang="pt-BR" dirty="0"/>
              <a:t>Vertical de Trânsito </a:t>
            </a:r>
            <a:r>
              <a:rPr lang="pt-BR" dirty="0" smtClean="0"/>
              <a:t>possui </a:t>
            </a:r>
            <a:r>
              <a:rPr lang="pt-BR" b="1" dirty="0" smtClean="0">
                <a:solidFill>
                  <a:srgbClr val="FF0000"/>
                </a:solidFill>
              </a:rPr>
              <a:t>características específicas </a:t>
            </a:r>
            <a:r>
              <a:rPr lang="pt-BR" b="1" dirty="0">
                <a:solidFill>
                  <a:srgbClr val="FF0000"/>
                </a:solidFill>
              </a:rPr>
              <a:t>e </a:t>
            </a:r>
            <a:r>
              <a:rPr lang="pt-BR" b="1" dirty="0" smtClean="0">
                <a:solidFill>
                  <a:srgbClr val="FF0000"/>
                </a:solidFill>
              </a:rPr>
              <a:t>obrigatórias</a:t>
            </a:r>
            <a:r>
              <a:rPr lang="pt-BR" dirty="0" smtClean="0"/>
              <a:t>, que são regulamentadas </a:t>
            </a:r>
            <a:r>
              <a:rPr lang="pt-BR" dirty="0"/>
              <a:t>e </a:t>
            </a:r>
            <a:r>
              <a:rPr lang="pt-BR" dirty="0" smtClean="0"/>
              <a:t>normatizadas: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Definição e Função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Aspectos Legais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Sinais de Regulamentação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Abrangência dos Sinais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Formas e </a:t>
            </a:r>
            <a:r>
              <a:rPr lang="pt-BR" b="1" dirty="0" smtClean="0">
                <a:solidFill>
                  <a:srgbClr val="FF0000"/>
                </a:solidFill>
              </a:rPr>
              <a:t>Cores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Dimensões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Padrões Alfanuméricos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Retro refletividade e Iluminação</a:t>
            </a:r>
            <a:r>
              <a:rPr lang="pt-BR" dirty="0" smtClean="0"/>
              <a:t>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Materiais das Placas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Suporte das Placas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Manutenção e Conservação </a:t>
            </a:r>
          </a:p>
          <a:p>
            <a:pPr marL="892175" lvl="1" indent="-355600">
              <a:buFont typeface="+mj-lt"/>
              <a:buAutoNum type="arabicPeriod"/>
            </a:pPr>
            <a:r>
              <a:rPr lang="pt-BR" sz="2100" dirty="0" smtClean="0"/>
              <a:t>Locação na Via </a:t>
            </a:r>
          </a:p>
          <a:p>
            <a:pPr marL="892175" lvl="1" indent="-35560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Critérios</a:t>
            </a:r>
            <a:r>
              <a:rPr lang="en-US" b="1" dirty="0" smtClean="0">
                <a:solidFill>
                  <a:srgbClr val="FF0000"/>
                </a:solidFill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</a:rPr>
              <a:t>locação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visibilidade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desaceleração</a:t>
            </a:r>
            <a:r>
              <a:rPr lang="en-US" b="1" dirty="0" smtClean="0">
                <a:solidFill>
                  <a:srgbClr val="FF0000"/>
                </a:solidFill>
              </a:rPr>
              <a:t> e/</a:t>
            </a:r>
            <a:r>
              <a:rPr lang="en-US" b="1" dirty="0" err="1" smtClean="0">
                <a:solidFill>
                  <a:srgbClr val="FF0000"/>
                </a:solidFill>
              </a:rPr>
              <a:t>ou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manobra</a:t>
            </a:r>
            <a:endParaRPr lang="pt-BR" sz="1900" b="1" dirty="0">
              <a:solidFill>
                <a:srgbClr val="FF0000"/>
              </a:solidFill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CARACTERÍSTICAS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1097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t-BR" b="1" dirty="0" smtClean="0">
                <a:latin typeface="Futura Bk BT" pitchFamily="34" charset="0"/>
              </a:rPr>
              <a:t>INTRODUÇÃO E OBJETIVO</a:t>
            </a:r>
          </a:p>
          <a:p>
            <a:pPr marL="0" lvl="0" indent="0" algn="just">
              <a:buNone/>
            </a:pPr>
            <a:r>
              <a:rPr lang="pt-BR" b="1" u="heavy" dirty="0">
                <a:latin typeface="Futura Bk BT" pitchFamily="34" charset="0"/>
              </a:rPr>
              <a:t/>
            </a:r>
            <a:br>
              <a:rPr lang="pt-BR" b="1" u="heavy" dirty="0">
                <a:latin typeface="Futura Bk BT" pitchFamily="34" charset="0"/>
              </a:rPr>
            </a:br>
            <a:r>
              <a:rPr lang="pt-BR" sz="3000" dirty="0" smtClean="0">
                <a:latin typeface="Futura Bk BT" pitchFamily="34" charset="0"/>
              </a:rPr>
              <a:t>Como </a:t>
            </a:r>
            <a:r>
              <a:rPr lang="pt-BR" sz="3000" dirty="0">
                <a:latin typeface="Futura Bk BT" pitchFamily="34" charset="0"/>
              </a:rPr>
              <a:t>base o Código Nacional de Trânsito, este trabalho tem o </a:t>
            </a:r>
            <a:r>
              <a:rPr lang="pt-BR" sz="3000" b="1" dirty="0">
                <a:solidFill>
                  <a:srgbClr val="FF0000"/>
                </a:solidFill>
                <a:latin typeface="Futura Bk BT" pitchFamily="34" charset="0"/>
              </a:rPr>
              <a:t>objetivo de analisar</a:t>
            </a:r>
            <a:r>
              <a:rPr lang="pt-BR" sz="3000" dirty="0">
                <a:latin typeface="Futura Bk BT" pitchFamily="34" charset="0"/>
              </a:rPr>
              <a:t> de forma comparativa a sinalização vertical de trânsito </a:t>
            </a:r>
            <a:r>
              <a:rPr lang="pt-BR" sz="3000" dirty="0" smtClean="0">
                <a:latin typeface="Futura Bk BT" pitchFamily="34" charset="0"/>
              </a:rPr>
              <a:t>sob </a:t>
            </a:r>
            <a:r>
              <a:rPr lang="pt-BR" sz="3000" dirty="0">
                <a:latin typeface="Futura Bk BT" pitchFamily="34" charset="0"/>
              </a:rPr>
              <a:t>o ponto de vista de </a:t>
            </a:r>
            <a:r>
              <a:rPr lang="pt-BR" sz="3000" b="1" dirty="0">
                <a:solidFill>
                  <a:srgbClr val="FF0000"/>
                </a:solidFill>
                <a:latin typeface="Futura Bk BT" pitchFamily="34" charset="0"/>
              </a:rPr>
              <a:t>acuidade</a:t>
            </a:r>
            <a:r>
              <a:rPr lang="pt-BR" sz="3000" dirty="0">
                <a:solidFill>
                  <a:srgbClr val="FF0000"/>
                </a:solidFill>
                <a:latin typeface="Futura Bk BT" pitchFamily="34" charset="0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Futura Bk BT" pitchFamily="34" charset="0"/>
              </a:rPr>
              <a:t>visual e </a:t>
            </a:r>
            <a:r>
              <a:rPr lang="pt-BR" sz="3000" b="1" dirty="0" smtClean="0">
                <a:solidFill>
                  <a:srgbClr val="FF0000"/>
                </a:solidFill>
                <a:latin typeface="Futura Bk BT" pitchFamily="34" charset="0"/>
              </a:rPr>
              <a:t>refletividade</a:t>
            </a:r>
            <a:r>
              <a:rPr lang="pt-BR" sz="3000" dirty="0" smtClean="0">
                <a:latin typeface="Futura Bk BT" pitchFamily="34" charset="0"/>
              </a:rPr>
              <a:t>.</a:t>
            </a:r>
            <a:endParaRPr lang="pt-BR" sz="3000" b="1" dirty="0"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484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Md BT" pitchFamily="34" charset="0"/>
              </a:rPr>
              <a:t>ESTUDO SOBRE SINALIZAÇÃO DE TRÂNSITO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3600" b="1" dirty="0" smtClean="0"/>
              <a:t>METODOLOGIA</a:t>
            </a:r>
            <a:endParaRPr lang="pt-BR" b="1" dirty="0" smtClean="0"/>
          </a:p>
          <a:p>
            <a:r>
              <a:rPr lang="pt-BR" dirty="0" smtClean="0"/>
              <a:t>Embasamento legal</a:t>
            </a:r>
          </a:p>
          <a:p>
            <a:r>
              <a:rPr lang="pt-BR" dirty="0" smtClean="0"/>
              <a:t>Ensaio fotográfico de campo</a:t>
            </a:r>
          </a:p>
          <a:p>
            <a:r>
              <a:rPr lang="pt-BR" dirty="0" smtClean="0"/>
              <a:t>Verificação de condições de implantação</a:t>
            </a:r>
          </a:p>
          <a:p>
            <a:r>
              <a:rPr lang="pt-BR" dirty="0" smtClean="0"/>
              <a:t>Espaço vivencial</a:t>
            </a:r>
          </a:p>
          <a:p>
            <a:r>
              <a:rPr lang="pt-BR" dirty="0" smtClean="0"/>
              <a:t>Pesquisa com usuários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560" y="5157192"/>
            <a:ext cx="7992888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FOCO PRINCIPAL:</a:t>
            </a:r>
            <a:r>
              <a:rPr lang="pt-BR" sz="2400" b="1" dirty="0" smtClean="0">
                <a:solidFill>
                  <a:schemeClr val="tx1"/>
                </a:solidFill>
              </a:rPr>
              <a:t> visibilidade da sinalização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1560" y="5893008"/>
            <a:ext cx="7992888" cy="89298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FOCO SECUNDÁRIO:</a:t>
            </a:r>
            <a:r>
              <a:rPr lang="pt-BR" sz="2400" b="1" dirty="0" smtClean="0">
                <a:solidFill>
                  <a:schemeClr val="tx1"/>
                </a:solidFill>
              </a:rPr>
              <a:t> vida útil, intempéries, manutenção, critérios de implantação, depredação</a:t>
            </a:r>
            <a:endParaRPr lang="pt-B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Falta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d</a:t>
            </a: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e Letras </a:t>
            </a: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e</a:t>
            </a: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 Símbolos</a:t>
            </a:r>
            <a:endParaRPr lang="pt-BR" sz="2800" b="1" dirty="0" smtClean="0">
              <a:solidFill>
                <a:srgbClr val="FF0000"/>
              </a:solidFill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2292" name="Picture 4" descr="SAM_435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t="24966" r="50000" b="18181"/>
          <a:stretch/>
        </p:blipFill>
        <p:spPr bwMode="auto">
          <a:xfrm>
            <a:off x="4610701" y="2916324"/>
            <a:ext cx="1869672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SAM_194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24350" r="11692" b="25082"/>
          <a:stretch/>
        </p:blipFill>
        <p:spPr bwMode="auto">
          <a:xfrm>
            <a:off x="286614" y="2996952"/>
            <a:ext cx="4213378" cy="24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SAM_212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7574" r="21923" b="11146"/>
          <a:stretch/>
        </p:blipFill>
        <p:spPr bwMode="auto">
          <a:xfrm>
            <a:off x="6597007" y="2901721"/>
            <a:ext cx="2089793" cy="250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0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Futura Bk BT" pitchFamily="34" charset="0"/>
              </a:rPr>
              <a:t>Oxidação</a:t>
            </a:r>
            <a:endParaRPr lang="pt-BR" sz="3600" b="1" dirty="0">
              <a:solidFill>
                <a:srgbClr val="FF0000"/>
              </a:solidFill>
              <a:latin typeface="Futura Bk BT" pitchFamily="34" charset="0"/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3314" name="Picture 2" descr="SAM_443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5" t="20899" r="30659" b="19959"/>
          <a:stretch/>
        </p:blipFill>
        <p:spPr bwMode="auto">
          <a:xfrm>
            <a:off x="323528" y="2860202"/>
            <a:ext cx="2614655" cy="253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AM_44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4755"/>
          <a:stretch/>
        </p:blipFill>
        <p:spPr bwMode="auto">
          <a:xfrm>
            <a:off x="6279235" y="2852936"/>
            <a:ext cx="2378362" cy="253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AM_435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/>
          <a:stretch/>
        </p:blipFill>
        <p:spPr bwMode="auto">
          <a:xfrm>
            <a:off x="2989234" y="2860201"/>
            <a:ext cx="3238950" cy="253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0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369" y="-27384"/>
            <a:ext cx="9184232" cy="6885384"/>
            <a:chOff x="-25369" y="-27384"/>
            <a:chExt cx="9184232" cy="6885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t="9299" r="13419" b="5231"/>
            <a:stretch/>
          </p:blipFill>
          <p:spPr bwMode="auto">
            <a:xfrm>
              <a:off x="-25369" y="-27384"/>
              <a:ext cx="9184232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899592" y="188640"/>
              <a:ext cx="7488832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11560" y="1052736"/>
            <a:ext cx="7920880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pt-BR" b="1" dirty="0" smtClean="0">
              <a:latin typeface="Futura Bk BT" pitchFamily="34" charset="0"/>
            </a:endParaRPr>
          </a:p>
          <a:p>
            <a:pPr marL="0" lvl="0" indent="0" algn="ctr">
              <a:buNone/>
            </a:pPr>
            <a:r>
              <a:rPr lang="pt-BR" sz="3600" b="1" dirty="0">
                <a:solidFill>
                  <a:srgbClr val="FF0000"/>
                </a:solidFill>
                <a:latin typeface="Futura Bk BT" pitchFamily="34" charset="0"/>
              </a:rPr>
              <a:t>Deterioração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pt-BR" sz="2000" dirty="0" smtClean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CC00"/>
                </a:solidFill>
                <a:latin typeface="Futura Md BT" pitchFamily="34" charset="0"/>
              </a:rPr>
              <a:t>ESTUDO SOBRE SINALIZAÇÃO DE TRÂNSITO</a:t>
            </a:r>
            <a:endParaRPr lang="pt-BR" sz="3600" dirty="0"/>
          </a:p>
        </p:txBody>
      </p:sp>
      <p:pic>
        <p:nvPicPr>
          <p:cNvPr id="14338" name="Picture 2" descr="SAM_43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" y="3477625"/>
            <a:ext cx="2602633" cy="187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SAM_43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53" y="3477625"/>
            <a:ext cx="2812407" cy="189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SAM_43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80626"/>
            <a:ext cx="2531315" cy="189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0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824</Words>
  <Application>Microsoft Office PowerPoint</Application>
  <PresentationFormat>Apresentação na tela (4:3)</PresentationFormat>
  <Paragraphs>170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37</vt:i4>
      </vt:variant>
    </vt:vector>
  </HeadingPairs>
  <TitlesOfParts>
    <vt:vector size="39" baseType="lpstr">
      <vt:lpstr>Tema do Office</vt:lpstr>
      <vt:lpstr>3_Tema do Office</vt:lpstr>
      <vt:lpstr>Apresentação do PowerPoint</vt:lpstr>
      <vt:lpstr>A LEGISLAÇÃO DE SINALIZAÇÃO DE TRÂNSITO</vt:lpstr>
      <vt:lpstr>SINALIZAÇÃO DE TRÂNSITO</vt:lpstr>
      <vt:lpstr>CARACTERÍSTICAS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ESTUDO SOBRE SINALIZAÇÃO DE TRÂNSITO</vt:lpstr>
      <vt:lpstr>Apresentação do PowerPoint</vt:lpstr>
      <vt:lpstr>Apresentação do PowerPoint</vt:lpstr>
      <vt:lpstr>Apresentação do PowerPoint</vt:lpstr>
      <vt:lpstr>ESPAÇO VIVENCIAL Brasil Expo Road 2013</vt:lpstr>
      <vt:lpstr>ESPAÇO VIVENCIAL</vt:lpstr>
      <vt:lpstr>ESPAÇO VIVENCIAL</vt:lpstr>
      <vt:lpstr>ESPAÇO VIVENCIAL</vt:lpstr>
      <vt:lpstr>ESTUDO SOBRE SINALIZAÇÃO DE TRÂNSITO - RESULTADOS</vt:lpstr>
      <vt:lpstr>ESTUDO SOBRE SINALIZAÇÃO DE TRÂNSITO - CONCLUSÕES</vt:lpstr>
      <vt:lpstr>RECOMENDAÇÕES TÉCNICAS</vt:lpstr>
      <vt:lpstr>RECOMENDAÇÕES TÉCNICAS</vt:lpstr>
      <vt:lpstr>RECOMENDAÇÕES INSTITUCIONAIS</vt:lpstr>
      <vt:lpstr>REPERCUSSÃO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Ramalho</dc:creator>
  <cp:lastModifiedBy>Rosana Aparecida Coutinho Bernardes</cp:lastModifiedBy>
  <cp:revision>92</cp:revision>
  <dcterms:created xsi:type="dcterms:W3CDTF">2013-03-20T00:47:46Z</dcterms:created>
  <dcterms:modified xsi:type="dcterms:W3CDTF">2014-04-29T17:15:06Z</dcterms:modified>
</cp:coreProperties>
</file>