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417" r:id="rId3"/>
    <p:sldId id="435" r:id="rId4"/>
    <p:sldId id="436" r:id="rId5"/>
    <p:sldId id="418" r:id="rId6"/>
    <p:sldId id="437" r:id="rId7"/>
    <p:sldId id="431" r:id="rId8"/>
    <p:sldId id="414" r:id="rId9"/>
    <p:sldId id="379" r:id="rId10"/>
    <p:sldId id="380" r:id="rId11"/>
    <p:sldId id="365" r:id="rId12"/>
    <p:sldId id="439" r:id="rId13"/>
    <p:sldId id="440" r:id="rId14"/>
    <p:sldId id="426" r:id="rId15"/>
    <p:sldId id="368" r:id="rId16"/>
    <p:sldId id="420" r:id="rId17"/>
    <p:sldId id="401" r:id="rId18"/>
    <p:sldId id="403" r:id="rId19"/>
    <p:sldId id="404" r:id="rId20"/>
    <p:sldId id="370" r:id="rId21"/>
    <p:sldId id="421" r:id="rId22"/>
    <p:sldId id="373" r:id="rId23"/>
    <p:sldId id="422" r:id="rId24"/>
    <p:sldId id="438" r:id="rId25"/>
    <p:sldId id="369" r:id="rId26"/>
    <p:sldId id="423" r:id="rId27"/>
    <p:sldId id="375" r:id="rId28"/>
    <p:sldId id="430" r:id="rId29"/>
    <p:sldId id="429" r:id="rId30"/>
    <p:sldId id="428" r:id="rId31"/>
    <p:sldId id="432" r:id="rId32"/>
    <p:sldId id="433" r:id="rId33"/>
    <p:sldId id="434" r:id="rId34"/>
    <p:sldId id="258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ea.aguia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21A"/>
    <a:srgbClr val="4756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741" autoAdjust="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6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Servidores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Efetivos</c:v>
                </c:pt>
                <c:pt idx="1">
                  <c:v>Específicos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971</c:v>
                </c:pt>
                <c:pt idx="1">
                  <c:v>141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6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Servidores Efetivos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Ocupadas</c:v>
                </c:pt>
                <c:pt idx="1">
                  <c:v>Em aberto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971</c:v>
                </c:pt>
                <c:pt idx="1">
                  <c:v>735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4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Especialistas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Ocupadas</c:v>
                </c:pt>
                <c:pt idx="1">
                  <c:v>Em aberto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0.43000000000000038</c:v>
                </c:pt>
                <c:pt idx="1">
                  <c:v>0.56999999999999995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pt-BR"/>
          </a:p>
        </c:txPr>
      </c:legendEntry>
      <c:layout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6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Carreiras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Plan1!$A$2:$A$5</c:f>
              <c:strCache>
                <c:ptCount val="4"/>
                <c:pt idx="0">
                  <c:v>Especialistas</c:v>
                </c:pt>
                <c:pt idx="1">
                  <c:v>Analistas</c:v>
                </c:pt>
                <c:pt idx="2">
                  <c:v>Tec. Reg.</c:v>
                </c:pt>
                <c:pt idx="3">
                  <c:v>Tec. Adm.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256</c:v>
                </c:pt>
                <c:pt idx="1">
                  <c:v>55</c:v>
                </c:pt>
                <c:pt idx="2">
                  <c:v>557</c:v>
                </c:pt>
                <c:pt idx="3">
                  <c:v>102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4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Analistas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Ocupadas</c:v>
                </c:pt>
                <c:pt idx="1">
                  <c:v>Em aberto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0.48000000000000032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pt-BR"/>
          </a:p>
        </c:txPr>
      </c:legendEntry>
      <c:layout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4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Tec. Regulação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Ocupadas</c:v>
                </c:pt>
                <c:pt idx="1">
                  <c:v>Em aberto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0.65000000000000113</c:v>
                </c:pt>
                <c:pt idx="1">
                  <c:v>0.35000000000000031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pt-BR"/>
          </a:p>
        </c:txPr>
      </c:legendEntry>
      <c:layout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400"/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Tec. Administrativo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Plan1!$A$2:$A$3</c:f>
              <c:strCache>
                <c:ptCount val="2"/>
                <c:pt idx="0">
                  <c:v>Ocupadas</c:v>
                </c:pt>
                <c:pt idx="1">
                  <c:v>Em aberto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0.68</c:v>
                </c:pt>
                <c:pt idx="1">
                  <c:v>0.32000000000000051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pt-BR"/>
          </a:p>
        </c:txPr>
      </c:legendEntry>
      <c:layout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E9960-550C-47D1-B933-2D348F55720F}" type="doc">
      <dgm:prSet loTypeId="urn:microsoft.com/office/officeart/2005/8/layout/pyramid4" loCatId="pyramid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F0D74D1-DAE4-4AAB-B568-79BE9EA82B49}">
      <dgm:prSet phldrT="[Texto]" custT="1"/>
      <dgm:spPr>
        <a:solidFill>
          <a:srgbClr val="51A21A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SUFER, SUINF SUPAS, SUFIS e SUROC </a:t>
          </a:r>
          <a:endParaRPr lang="pt-BR" sz="1600" dirty="0">
            <a:solidFill>
              <a:schemeClr val="tx1"/>
            </a:solidFill>
          </a:endParaRPr>
        </a:p>
      </dgm:t>
    </dgm:pt>
    <dgm:pt modelId="{9529BD27-E981-4563-96CE-617BCCEAF337}" type="parTrans" cxnId="{336A69F4-ECA3-4402-B7BC-3F0ECE25C93F}">
      <dgm:prSet/>
      <dgm:spPr/>
      <dgm:t>
        <a:bodyPr/>
        <a:lstStyle/>
        <a:p>
          <a:endParaRPr lang="pt-BR"/>
        </a:p>
      </dgm:t>
    </dgm:pt>
    <dgm:pt modelId="{876BE9A2-C1A3-4BC6-93E2-8E7A76A4A434}" type="sibTrans" cxnId="{336A69F4-ECA3-4402-B7BC-3F0ECE25C93F}">
      <dgm:prSet/>
      <dgm:spPr/>
      <dgm:t>
        <a:bodyPr/>
        <a:lstStyle/>
        <a:p>
          <a:endParaRPr lang="pt-BR"/>
        </a:p>
      </dgm:t>
    </dgm:pt>
    <dgm:pt modelId="{50976BB0-CFF4-44FF-BD37-33CD1D280115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SUEXE</a:t>
          </a:r>
        </a:p>
        <a:p>
          <a:r>
            <a:rPr lang="pt-BR" sz="1800" dirty="0" smtClean="0">
              <a:solidFill>
                <a:schemeClr val="tx1"/>
              </a:solidFill>
            </a:rPr>
            <a:t>SUREG e SUEPE</a:t>
          </a:r>
          <a:endParaRPr lang="pt-BR" sz="1800" dirty="0">
            <a:solidFill>
              <a:schemeClr val="tx1"/>
            </a:solidFill>
          </a:endParaRPr>
        </a:p>
      </dgm:t>
    </dgm:pt>
    <dgm:pt modelId="{47218DE3-F176-4CBF-8FF4-C992064D7DCA}" type="parTrans" cxnId="{BF562D70-436A-400D-862B-33115FCD8230}">
      <dgm:prSet/>
      <dgm:spPr/>
      <dgm:t>
        <a:bodyPr/>
        <a:lstStyle/>
        <a:p>
          <a:endParaRPr lang="pt-BR"/>
        </a:p>
      </dgm:t>
    </dgm:pt>
    <dgm:pt modelId="{952F904A-D263-4C96-8280-1612407CEE19}" type="sibTrans" cxnId="{BF562D70-436A-400D-862B-33115FCD8230}">
      <dgm:prSet/>
      <dgm:spPr/>
      <dgm:t>
        <a:bodyPr/>
        <a:lstStyle/>
        <a:p>
          <a:endParaRPr lang="pt-BR"/>
        </a:p>
      </dgm:t>
    </dgm:pt>
    <dgm:pt modelId="{24FF988A-32C8-4741-9858-1846B0A16688}">
      <dgm:prSet phldrT="[Texto]" custT="1"/>
      <dgm:spPr>
        <a:solidFill>
          <a:srgbClr val="4756E3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SUDEG</a:t>
          </a:r>
        </a:p>
      </dgm:t>
    </dgm:pt>
    <dgm:pt modelId="{C64971FD-89D2-44A4-BE2A-741E74E440C1}" type="parTrans" cxnId="{0E26AF0D-DB9F-491B-B29C-7A904CFD046E}">
      <dgm:prSet/>
      <dgm:spPr/>
      <dgm:t>
        <a:bodyPr/>
        <a:lstStyle/>
        <a:p>
          <a:endParaRPr lang="pt-BR"/>
        </a:p>
      </dgm:t>
    </dgm:pt>
    <dgm:pt modelId="{FCE6EBD3-A5DF-4091-883E-639901DA5DE8}" type="sibTrans" cxnId="{0E26AF0D-DB9F-491B-B29C-7A904CFD046E}">
      <dgm:prSet/>
      <dgm:spPr/>
      <dgm:t>
        <a:bodyPr/>
        <a:lstStyle/>
        <a:p>
          <a:endParaRPr lang="pt-BR"/>
        </a:p>
      </dgm:t>
    </dgm:pt>
    <dgm:pt modelId="{D4000762-4D0E-455C-B411-40414BE035D6}">
      <dgm:prSet phldrT="[Texto]" custT="1"/>
      <dgm:spPr>
        <a:solidFill>
          <a:srgbClr val="4756E3"/>
        </a:solidFill>
      </dgm:spPr>
      <dgm:t>
        <a:bodyPr/>
        <a:lstStyle/>
        <a:p>
          <a:r>
            <a:rPr lang="pt-BR" sz="1600" baseline="0" dirty="0" smtClean="0">
              <a:solidFill>
                <a:schemeClr val="tx1"/>
              </a:solidFill>
            </a:rPr>
            <a:t>DIRETORIA</a:t>
          </a:r>
          <a:endParaRPr lang="pt-BR" sz="1600" baseline="0" dirty="0">
            <a:solidFill>
              <a:schemeClr val="tx1"/>
            </a:solidFill>
          </a:endParaRPr>
        </a:p>
      </dgm:t>
    </dgm:pt>
    <dgm:pt modelId="{9C7A5946-D018-42EF-A260-5DF146479359}" type="sibTrans" cxnId="{E062610F-3176-44D0-8880-F0723E58C2E4}">
      <dgm:prSet/>
      <dgm:spPr/>
      <dgm:t>
        <a:bodyPr/>
        <a:lstStyle/>
        <a:p>
          <a:endParaRPr lang="pt-BR"/>
        </a:p>
      </dgm:t>
    </dgm:pt>
    <dgm:pt modelId="{58FED080-0D30-4D97-890C-E5F6BD96AE14}" type="parTrans" cxnId="{E062610F-3176-44D0-8880-F0723E58C2E4}">
      <dgm:prSet/>
      <dgm:spPr/>
      <dgm:t>
        <a:bodyPr/>
        <a:lstStyle/>
        <a:p>
          <a:endParaRPr lang="pt-BR"/>
        </a:p>
      </dgm:t>
    </dgm:pt>
    <dgm:pt modelId="{E9EF434E-82C5-4229-A3F9-D05290D25479}" type="pres">
      <dgm:prSet presAssocID="{1F5E9960-550C-47D1-B933-2D348F55720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7F781B-926B-450C-A394-CC2E89F2EB08}" type="pres">
      <dgm:prSet presAssocID="{1F5E9960-550C-47D1-B933-2D348F55720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724DD-A752-40B7-9C80-90C86CC1B4AA}" type="pres">
      <dgm:prSet presAssocID="{1F5E9960-550C-47D1-B933-2D348F55720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987489-E4F6-4FB8-A120-EA56C646E33A}" type="pres">
      <dgm:prSet presAssocID="{1F5E9960-550C-47D1-B933-2D348F55720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C5FAB-A004-4263-A8E7-B1336F1CE6B3}" type="pres">
      <dgm:prSet presAssocID="{1F5E9960-550C-47D1-B933-2D348F55720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80CFA1-0034-4F4C-9CF8-D98D566D1485}" type="presOf" srcId="{24FF988A-32C8-4741-9858-1846B0A16688}" destId="{0FBC5FAB-A004-4263-A8E7-B1336F1CE6B3}" srcOrd="0" destOrd="0" presId="urn:microsoft.com/office/officeart/2005/8/layout/pyramid4"/>
    <dgm:cxn modelId="{24132E52-EDC2-48AB-92FA-AF642182418E}" type="presOf" srcId="{9F0D74D1-DAE4-4AAB-B568-79BE9EA82B49}" destId="{D93724DD-A752-40B7-9C80-90C86CC1B4AA}" srcOrd="0" destOrd="0" presId="urn:microsoft.com/office/officeart/2005/8/layout/pyramid4"/>
    <dgm:cxn modelId="{B5C07847-339E-45F3-A4E2-7AA8A8571477}" type="presOf" srcId="{1F5E9960-550C-47D1-B933-2D348F55720F}" destId="{E9EF434E-82C5-4229-A3F9-D05290D25479}" srcOrd="0" destOrd="0" presId="urn:microsoft.com/office/officeart/2005/8/layout/pyramid4"/>
    <dgm:cxn modelId="{E12C87AF-8948-435E-9F67-369524B66786}" type="presOf" srcId="{D4000762-4D0E-455C-B411-40414BE035D6}" destId="{AD7F781B-926B-450C-A394-CC2E89F2EB08}" srcOrd="0" destOrd="0" presId="urn:microsoft.com/office/officeart/2005/8/layout/pyramid4"/>
    <dgm:cxn modelId="{BF562D70-436A-400D-862B-33115FCD8230}" srcId="{1F5E9960-550C-47D1-B933-2D348F55720F}" destId="{50976BB0-CFF4-44FF-BD37-33CD1D280115}" srcOrd="2" destOrd="0" parTransId="{47218DE3-F176-4CBF-8FF4-C992064D7DCA}" sibTransId="{952F904A-D263-4C96-8280-1612407CEE19}"/>
    <dgm:cxn modelId="{E062610F-3176-44D0-8880-F0723E58C2E4}" srcId="{1F5E9960-550C-47D1-B933-2D348F55720F}" destId="{D4000762-4D0E-455C-B411-40414BE035D6}" srcOrd="0" destOrd="0" parTransId="{58FED080-0D30-4D97-890C-E5F6BD96AE14}" sibTransId="{9C7A5946-D018-42EF-A260-5DF146479359}"/>
    <dgm:cxn modelId="{336A69F4-ECA3-4402-B7BC-3F0ECE25C93F}" srcId="{1F5E9960-550C-47D1-B933-2D348F55720F}" destId="{9F0D74D1-DAE4-4AAB-B568-79BE9EA82B49}" srcOrd="1" destOrd="0" parTransId="{9529BD27-E981-4563-96CE-617BCCEAF337}" sibTransId="{876BE9A2-C1A3-4BC6-93E2-8E7A76A4A434}"/>
    <dgm:cxn modelId="{0E26AF0D-DB9F-491B-B29C-7A904CFD046E}" srcId="{1F5E9960-550C-47D1-B933-2D348F55720F}" destId="{24FF988A-32C8-4741-9858-1846B0A16688}" srcOrd="3" destOrd="0" parTransId="{C64971FD-89D2-44A4-BE2A-741E74E440C1}" sibTransId="{FCE6EBD3-A5DF-4091-883E-639901DA5DE8}"/>
    <dgm:cxn modelId="{57F19FC9-F0DD-48DB-82AE-FA782B1390B6}" type="presOf" srcId="{50976BB0-CFF4-44FF-BD37-33CD1D280115}" destId="{0C987489-E4F6-4FB8-A120-EA56C646E33A}" srcOrd="0" destOrd="0" presId="urn:microsoft.com/office/officeart/2005/8/layout/pyramid4"/>
    <dgm:cxn modelId="{A6FDD85C-982A-4F43-99EB-878FB27B16A8}" type="presParOf" srcId="{E9EF434E-82C5-4229-A3F9-D05290D25479}" destId="{AD7F781B-926B-450C-A394-CC2E89F2EB08}" srcOrd="0" destOrd="0" presId="urn:microsoft.com/office/officeart/2005/8/layout/pyramid4"/>
    <dgm:cxn modelId="{4648131E-8984-4F38-804E-BD4A13D667C5}" type="presParOf" srcId="{E9EF434E-82C5-4229-A3F9-D05290D25479}" destId="{D93724DD-A752-40B7-9C80-90C86CC1B4AA}" srcOrd="1" destOrd="0" presId="urn:microsoft.com/office/officeart/2005/8/layout/pyramid4"/>
    <dgm:cxn modelId="{117C6BF2-1383-4AA5-86E7-9D40D2D62848}" type="presParOf" srcId="{E9EF434E-82C5-4229-A3F9-D05290D25479}" destId="{0C987489-E4F6-4FB8-A120-EA56C646E33A}" srcOrd="2" destOrd="0" presId="urn:microsoft.com/office/officeart/2005/8/layout/pyramid4"/>
    <dgm:cxn modelId="{64B3373C-2702-4D89-92B0-CAEF19CBC797}" type="presParOf" srcId="{E9EF434E-82C5-4229-A3F9-D05290D25479}" destId="{0FBC5FAB-A004-4263-A8E7-B1336F1CE6B3}" srcOrd="3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E3555-8E58-498D-91AE-DB294986F941}" type="doc">
      <dgm:prSet loTypeId="urn:microsoft.com/office/officeart/2005/8/layout/hList7#1" loCatId="process" qsTypeId="urn:microsoft.com/office/officeart/2005/8/quickstyle/3d5" qsCatId="3D" csTypeId="urn:microsoft.com/office/officeart/2005/8/colors/colorful2" csCatId="colorful" phldr="1"/>
      <dgm:spPr/>
    </dgm:pt>
    <dgm:pt modelId="{15985C24-8219-4B74-8E5A-56E15549FE5C}">
      <dgm:prSet phldrT="[Texto]" custT="1"/>
      <dgm:spPr/>
      <dgm:t>
        <a:bodyPr/>
        <a:lstStyle/>
        <a:p>
          <a:r>
            <a:rPr lang="pt-BR" sz="1800" b="1" dirty="0" smtClean="0"/>
            <a:t>ESTRUTURAÇÃO</a:t>
          </a:r>
          <a:endParaRPr lang="pt-BR" sz="1800" b="1" dirty="0"/>
        </a:p>
      </dgm:t>
    </dgm:pt>
    <dgm:pt modelId="{B6D7AB07-D563-419D-8A49-D9D7CF6C2BC2}" type="parTrans" cxnId="{EDFCF092-0A87-43D0-AB97-38500EB1690F}">
      <dgm:prSet/>
      <dgm:spPr/>
      <dgm:t>
        <a:bodyPr/>
        <a:lstStyle/>
        <a:p>
          <a:endParaRPr lang="pt-BR"/>
        </a:p>
      </dgm:t>
    </dgm:pt>
    <dgm:pt modelId="{0ADC7B7F-B9B3-4626-AB32-0C337433F331}" type="sibTrans" cxnId="{EDFCF092-0A87-43D0-AB97-38500EB1690F}">
      <dgm:prSet/>
      <dgm:spPr/>
      <dgm:t>
        <a:bodyPr/>
        <a:lstStyle/>
        <a:p>
          <a:endParaRPr lang="pt-BR"/>
        </a:p>
      </dgm:t>
    </dgm:pt>
    <dgm:pt modelId="{322DAA2B-9A7D-4109-8F61-4E5B0C5B8356}">
      <dgm:prSet phldrT="[Texto]" custT="1"/>
      <dgm:spPr/>
      <dgm:t>
        <a:bodyPr/>
        <a:lstStyle/>
        <a:p>
          <a:r>
            <a:rPr lang="pt-BR" sz="1800" b="1" dirty="0" smtClean="0"/>
            <a:t>GESTÃO</a:t>
          </a:r>
          <a:endParaRPr lang="pt-BR" sz="1800" b="1" dirty="0"/>
        </a:p>
      </dgm:t>
    </dgm:pt>
    <dgm:pt modelId="{785DC270-884C-4900-A912-D796ADBC6510}" type="parTrans" cxnId="{BB94DAE3-BD5B-47C4-A49F-7BD7AFAA06FE}">
      <dgm:prSet/>
      <dgm:spPr/>
      <dgm:t>
        <a:bodyPr/>
        <a:lstStyle/>
        <a:p>
          <a:endParaRPr lang="pt-BR"/>
        </a:p>
      </dgm:t>
    </dgm:pt>
    <dgm:pt modelId="{72030E44-D3A5-405B-86B7-7283FBA5B010}" type="sibTrans" cxnId="{BB94DAE3-BD5B-47C4-A49F-7BD7AFAA06FE}">
      <dgm:prSet/>
      <dgm:spPr/>
      <dgm:t>
        <a:bodyPr/>
        <a:lstStyle/>
        <a:p>
          <a:endParaRPr lang="pt-BR"/>
        </a:p>
      </dgm:t>
    </dgm:pt>
    <dgm:pt modelId="{8DBCA70A-0732-420A-B673-FBAB726229E4}">
      <dgm:prSet phldrT="[Texto]" custT="1"/>
      <dgm:spPr/>
      <dgm:t>
        <a:bodyPr/>
        <a:lstStyle/>
        <a:p>
          <a:r>
            <a:rPr lang="pt-BR" sz="2400" b="1" dirty="0" smtClean="0"/>
            <a:t>EFETIVIDADE</a:t>
          </a:r>
          <a:endParaRPr lang="pt-BR" sz="2400" b="1" dirty="0"/>
        </a:p>
      </dgm:t>
    </dgm:pt>
    <dgm:pt modelId="{FA21FD25-FCCC-43FA-8266-932A497E50CA}" type="parTrans" cxnId="{31B10DF5-DB80-43C3-8FC5-89A493E29A38}">
      <dgm:prSet/>
      <dgm:spPr/>
      <dgm:t>
        <a:bodyPr/>
        <a:lstStyle/>
        <a:p>
          <a:endParaRPr lang="pt-BR"/>
        </a:p>
      </dgm:t>
    </dgm:pt>
    <dgm:pt modelId="{35C50287-7848-42B6-B850-D34FDA072D70}" type="sibTrans" cxnId="{31B10DF5-DB80-43C3-8FC5-89A493E29A38}">
      <dgm:prSet/>
      <dgm:spPr/>
      <dgm:t>
        <a:bodyPr/>
        <a:lstStyle/>
        <a:p>
          <a:endParaRPr lang="pt-BR"/>
        </a:p>
      </dgm:t>
    </dgm:pt>
    <dgm:pt modelId="{7C62022B-6D7F-41BF-8344-065256D1A8C1}" type="pres">
      <dgm:prSet presAssocID="{1F0E3555-8E58-498D-91AE-DB294986F941}" presName="Name0" presStyleCnt="0">
        <dgm:presLayoutVars>
          <dgm:dir/>
          <dgm:resizeHandles val="exact"/>
        </dgm:presLayoutVars>
      </dgm:prSet>
      <dgm:spPr/>
    </dgm:pt>
    <dgm:pt modelId="{2B33A563-A002-41F8-AD4F-2A28D9F76729}" type="pres">
      <dgm:prSet presAssocID="{1F0E3555-8E58-498D-91AE-DB294986F941}" presName="fgShape" presStyleLbl="fgShp" presStyleIdx="0" presStyleCnt="1"/>
      <dgm:spPr>
        <a:prstGeom prst="rightArrow">
          <a:avLst/>
        </a:prstGeom>
        <a:solidFill>
          <a:srgbClr val="FF0000"/>
        </a:solidFill>
      </dgm:spPr>
    </dgm:pt>
    <dgm:pt modelId="{DAB229D9-D216-4144-890F-F47AE0145EDF}" type="pres">
      <dgm:prSet presAssocID="{1F0E3555-8E58-498D-91AE-DB294986F941}" presName="linComp" presStyleCnt="0"/>
      <dgm:spPr/>
    </dgm:pt>
    <dgm:pt modelId="{50C2AD19-749C-4DB3-89FE-C152E296C01C}" type="pres">
      <dgm:prSet presAssocID="{15985C24-8219-4B74-8E5A-56E15549FE5C}" presName="compNode" presStyleCnt="0"/>
      <dgm:spPr/>
    </dgm:pt>
    <dgm:pt modelId="{FD60FA6B-4C0E-43C0-BD5A-9FBF000C5D78}" type="pres">
      <dgm:prSet presAssocID="{15985C24-8219-4B74-8E5A-56E15549FE5C}" presName="bkgdShape" presStyleLbl="node1" presStyleIdx="0" presStyleCnt="3" custLinFactNeighborX="-1261" custLinFactNeighborY="-196"/>
      <dgm:spPr/>
      <dgm:t>
        <a:bodyPr/>
        <a:lstStyle/>
        <a:p>
          <a:endParaRPr lang="pt-BR"/>
        </a:p>
      </dgm:t>
    </dgm:pt>
    <dgm:pt modelId="{6D5474DA-491D-4AE8-80AC-651C484AB1F2}" type="pres">
      <dgm:prSet presAssocID="{15985C24-8219-4B74-8E5A-56E15549FE5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72EFAF-8B70-41EB-B271-0144AE8FE58F}" type="pres">
      <dgm:prSet presAssocID="{15985C24-8219-4B74-8E5A-56E15549FE5C}" presName="invisiNode" presStyleLbl="node1" presStyleIdx="0" presStyleCnt="3"/>
      <dgm:spPr/>
    </dgm:pt>
    <dgm:pt modelId="{46BEE29E-9A3D-4699-B346-837E027A1846}" type="pres">
      <dgm:prSet presAssocID="{15985C24-8219-4B74-8E5A-56E15549FE5C}" presName="imagNode" presStyleLbl="fgImgPlace1" presStyleIdx="0" presStyleCnt="3" custLinFactNeighborX="966" custLinFactNeighborY="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5521BA-09F6-4D5D-A9D6-71BF3CA6AF13}" type="pres">
      <dgm:prSet presAssocID="{0ADC7B7F-B9B3-4626-AB32-0C337433F33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5B0D4AC-1DDF-4D05-B3A3-EEB1676AE500}" type="pres">
      <dgm:prSet presAssocID="{322DAA2B-9A7D-4109-8F61-4E5B0C5B8356}" presName="compNode" presStyleCnt="0"/>
      <dgm:spPr/>
    </dgm:pt>
    <dgm:pt modelId="{BA74978A-C47F-4BBF-AF1E-0869AFDBED4D}" type="pres">
      <dgm:prSet presAssocID="{322DAA2B-9A7D-4109-8F61-4E5B0C5B8356}" presName="bkgdShape" presStyleLbl="node1" presStyleIdx="1" presStyleCnt="3" custLinFactNeighborY="-1642"/>
      <dgm:spPr/>
      <dgm:t>
        <a:bodyPr/>
        <a:lstStyle/>
        <a:p>
          <a:endParaRPr lang="pt-BR"/>
        </a:p>
      </dgm:t>
    </dgm:pt>
    <dgm:pt modelId="{CC43700E-F389-4CFE-8F02-5E8E7433E2E9}" type="pres">
      <dgm:prSet presAssocID="{322DAA2B-9A7D-4109-8F61-4E5B0C5B835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81E93C-03DD-4FAD-8F64-60F8CF4CFC8B}" type="pres">
      <dgm:prSet presAssocID="{322DAA2B-9A7D-4109-8F61-4E5B0C5B8356}" presName="invisiNode" presStyleLbl="node1" presStyleIdx="1" presStyleCnt="3"/>
      <dgm:spPr/>
    </dgm:pt>
    <dgm:pt modelId="{598ABF13-B6FF-480F-8E05-B056E5A8855A}" type="pres">
      <dgm:prSet presAssocID="{322DAA2B-9A7D-4109-8F61-4E5B0C5B835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31F5874-6C2C-4999-9A6D-E7B2327B2974}" type="pres">
      <dgm:prSet presAssocID="{72030E44-D3A5-405B-86B7-7283FBA5B01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5C956B8-E59E-424B-8CE1-B4D28A41C973}" type="pres">
      <dgm:prSet presAssocID="{8DBCA70A-0732-420A-B673-FBAB726229E4}" presName="compNode" presStyleCnt="0"/>
      <dgm:spPr/>
    </dgm:pt>
    <dgm:pt modelId="{B8A25011-6BEB-42A3-A029-3A3FBE1EA13B}" type="pres">
      <dgm:prSet presAssocID="{8DBCA70A-0732-420A-B673-FBAB726229E4}" presName="bkgdShape" presStyleLbl="node1" presStyleIdx="2" presStyleCnt="3" custLinFactNeighborX="812" custLinFactNeighborY="1562"/>
      <dgm:spPr/>
      <dgm:t>
        <a:bodyPr/>
        <a:lstStyle/>
        <a:p>
          <a:endParaRPr lang="pt-BR"/>
        </a:p>
      </dgm:t>
    </dgm:pt>
    <dgm:pt modelId="{4C05A7CB-EA80-49B7-9180-5B0644075D87}" type="pres">
      <dgm:prSet presAssocID="{8DBCA70A-0732-420A-B673-FBAB726229E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1AEC3-E6F4-4FF1-BBF5-CB4B982C8B63}" type="pres">
      <dgm:prSet presAssocID="{8DBCA70A-0732-420A-B673-FBAB726229E4}" presName="invisiNode" presStyleLbl="node1" presStyleIdx="2" presStyleCnt="3"/>
      <dgm:spPr/>
    </dgm:pt>
    <dgm:pt modelId="{86CA1D69-9522-4932-ABEC-8304A818F299}" type="pres">
      <dgm:prSet presAssocID="{8DBCA70A-0732-420A-B673-FBAB726229E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20DF6BC-FD9F-4EC0-9CA8-073D8B0DE4DC}" type="presOf" srcId="{0ADC7B7F-B9B3-4626-AB32-0C337433F331}" destId="{515521BA-09F6-4D5D-A9D6-71BF3CA6AF13}" srcOrd="0" destOrd="0" presId="urn:microsoft.com/office/officeart/2005/8/layout/hList7#1"/>
    <dgm:cxn modelId="{08558DB1-F282-4F9A-B150-40916A1E4904}" type="presOf" srcId="{1F0E3555-8E58-498D-91AE-DB294986F941}" destId="{7C62022B-6D7F-41BF-8344-065256D1A8C1}" srcOrd="0" destOrd="0" presId="urn:microsoft.com/office/officeart/2005/8/layout/hList7#1"/>
    <dgm:cxn modelId="{56CD605B-3F1F-477C-B90D-2B2BA1633FFE}" type="presOf" srcId="{322DAA2B-9A7D-4109-8F61-4E5B0C5B8356}" destId="{BA74978A-C47F-4BBF-AF1E-0869AFDBED4D}" srcOrd="0" destOrd="0" presId="urn:microsoft.com/office/officeart/2005/8/layout/hList7#1"/>
    <dgm:cxn modelId="{EDFCF092-0A87-43D0-AB97-38500EB1690F}" srcId="{1F0E3555-8E58-498D-91AE-DB294986F941}" destId="{15985C24-8219-4B74-8E5A-56E15549FE5C}" srcOrd="0" destOrd="0" parTransId="{B6D7AB07-D563-419D-8A49-D9D7CF6C2BC2}" sibTransId="{0ADC7B7F-B9B3-4626-AB32-0C337433F331}"/>
    <dgm:cxn modelId="{61A58CC7-B84A-4244-A3D8-3DB3363D80D0}" type="presOf" srcId="{322DAA2B-9A7D-4109-8F61-4E5B0C5B8356}" destId="{CC43700E-F389-4CFE-8F02-5E8E7433E2E9}" srcOrd="1" destOrd="0" presId="urn:microsoft.com/office/officeart/2005/8/layout/hList7#1"/>
    <dgm:cxn modelId="{F5E9E68E-EBF8-4B48-BA6D-CDCFCD7D9701}" type="presOf" srcId="{72030E44-D3A5-405B-86B7-7283FBA5B010}" destId="{931F5874-6C2C-4999-9A6D-E7B2327B2974}" srcOrd="0" destOrd="0" presId="urn:microsoft.com/office/officeart/2005/8/layout/hList7#1"/>
    <dgm:cxn modelId="{30C9D544-633E-40BE-B693-4374CAD3AA38}" type="presOf" srcId="{8DBCA70A-0732-420A-B673-FBAB726229E4}" destId="{B8A25011-6BEB-42A3-A029-3A3FBE1EA13B}" srcOrd="0" destOrd="0" presId="urn:microsoft.com/office/officeart/2005/8/layout/hList7#1"/>
    <dgm:cxn modelId="{BB94DAE3-BD5B-47C4-A49F-7BD7AFAA06FE}" srcId="{1F0E3555-8E58-498D-91AE-DB294986F941}" destId="{322DAA2B-9A7D-4109-8F61-4E5B0C5B8356}" srcOrd="1" destOrd="0" parTransId="{785DC270-884C-4900-A912-D796ADBC6510}" sibTransId="{72030E44-D3A5-405B-86B7-7283FBA5B010}"/>
    <dgm:cxn modelId="{4A033B2E-60E5-45C9-8BB4-4E1292E732F3}" type="presOf" srcId="{15985C24-8219-4B74-8E5A-56E15549FE5C}" destId="{FD60FA6B-4C0E-43C0-BD5A-9FBF000C5D78}" srcOrd="0" destOrd="0" presId="urn:microsoft.com/office/officeart/2005/8/layout/hList7#1"/>
    <dgm:cxn modelId="{8274F818-643C-4B9A-BC31-2CE34B65D0D5}" type="presOf" srcId="{8DBCA70A-0732-420A-B673-FBAB726229E4}" destId="{4C05A7CB-EA80-49B7-9180-5B0644075D87}" srcOrd="1" destOrd="0" presId="urn:microsoft.com/office/officeart/2005/8/layout/hList7#1"/>
    <dgm:cxn modelId="{628B56C2-9C0C-4BBA-91E5-5831FF257D98}" type="presOf" srcId="{15985C24-8219-4B74-8E5A-56E15549FE5C}" destId="{6D5474DA-491D-4AE8-80AC-651C484AB1F2}" srcOrd="1" destOrd="0" presId="urn:microsoft.com/office/officeart/2005/8/layout/hList7#1"/>
    <dgm:cxn modelId="{31B10DF5-DB80-43C3-8FC5-89A493E29A38}" srcId="{1F0E3555-8E58-498D-91AE-DB294986F941}" destId="{8DBCA70A-0732-420A-B673-FBAB726229E4}" srcOrd="2" destOrd="0" parTransId="{FA21FD25-FCCC-43FA-8266-932A497E50CA}" sibTransId="{35C50287-7848-42B6-B850-D34FDA072D70}"/>
    <dgm:cxn modelId="{14BDF2C6-81C5-4A09-899F-1FD9F8721D10}" type="presParOf" srcId="{7C62022B-6D7F-41BF-8344-065256D1A8C1}" destId="{2B33A563-A002-41F8-AD4F-2A28D9F76729}" srcOrd="0" destOrd="0" presId="urn:microsoft.com/office/officeart/2005/8/layout/hList7#1"/>
    <dgm:cxn modelId="{3CC8BD38-119D-4532-8853-8E962BEA4E12}" type="presParOf" srcId="{7C62022B-6D7F-41BF-8344-065256D1A8C1}" destId="{DAB229D9-D216-4144-890F-F47AE0145EDF}" srcOrd="1" destOrd="0" presId="urn:microsoft.com/office/officeart/2005/8/layout/hList7#1"/>
    <dgm:cxn modelId="{22C9A310-6241-4CBD-9490-AD78AD875436}" type="presParOf" srcId="{DAB229D9-D216-4144-890F-F47AE0145EDF}" destId="{50C2AD19-749C-4DB3-89FE-C152E296C01C}" srcOrd="0" destOrd="0" presId="urn:microsoft.com/office/officeart/2005/8/layout/hList7#1"/>
    <dgm:cxn modelId="{104E47E3-F771-42BF-95B6-8C166434071F}" type="presParOf" srcId="{50C2AD19-749C-4DB3-89FE-C152E296C01C}" destId="{FD60FA6B-4C0E-43C0-BD5A-9FBF000C5D78}" srcOrd="0" destOrd="0" presId="urn:microsoft.com/office/officeart/2005/8/layout/hList7#1"/>
    <dgm:cxn modelId="{418A3D97-9E19-46C9-ACA9-ACB3A08A9535}" type="presParOf" srcId="{50C2AD19-749C-4DB3-89FE-C152E296C01C}" destId="{6D5474DA-491D-4AE8-80AC-651C484AB1F2}" srcOrd="1" destOrd="0" presId="urn:microsoft.com/office/officeart/2005/8/layout/hList7#1"/>
    <dgm:cxn modelId="{75840EBD-C444-46D0-966F-3B4EBF3A605F}" type="presParOf" srcId="{50C2AD19-749C-4DB3-89FE-C152E296C01C}" destId="{4772EFAF-8B70-41EB-B271-0144AE8FE58F}" srcOrd="2" destOrd="0" presId="urn:microsoft.com/office/officeart/2005/8/layout/hList7#1"/>
    <dgm:cxn modelId="{EA95E2FE-0EE4-42D6-8260-0E5FA3C1743C}" type="presParOf" srcId="{50C2AD19-749C-4DB3-89FE-C152E296C01C}" destId="{46BEE29E-9A3D-4699-B346-837E027A1846}" srcOrd="3" destOrd="0" presId="urn:microsoft.com/office/officeart/2005/8/layout/hList7#1"/>
    <dgm:cxn modelId="{052775BE-CE68-4B84-8D3B-03DCE5F55A29}" type="presParOf" srcId="{DAB229D9-D216-4144-890F-F47AE0145EDF}" destId="{515521BA-09F6-4D5D-A9D6-71BF3CA6AF13}" srcOrd="1" destOrd="0" presId="urn:microsoft.com/office/officeart/2005/8/layout/hList7#1"/>
    <dgm:cxn modelId="{CF1CD7BE-FD1D-4463-9A60-CD9ECC2926B7}" type="presParOf" srcId="{DAB229D9-D216-4144-890F-F47AE0145EDF}" destId="{F5B0D4AC-1DDF-4D05-B3A3-EEB1676AE500}" srcOrd="2" destOrd="0" presId="urn:microsoft.com/office/officeart/2005/8/layout/hList7#1"/>
    <dgm:cxn modelId="{FB1BE8B3-BA60-4452-B65F-ED788AF5877A}" type="presParOf" srcId="{F5B0D4AC-1DDF-4D05-B3A3-EEB1676AE500}" destId="{BA74978A-C47F-4BBF-AF1E-0869AFDBED4D}" srcOrd="0" destOrd="0" presId="urn:microsoft.com/office/officeart/2005/8/layout/hList7#1"/>
    <dgm:cxn modelId="{8E331E90-14B2-4134-935F-C28D1D7BEEA4}" type="presParOf" srcId="{F5B0D4AC-1DDF-4D05-B3A3-EEB1676AE500}" destId="{CC43700E-F389-4CFE-8F02-5E8E7433E2E9}" srcOrd="1" destOrd="0" presId="urn:microsoft.com/office/officeart/2005/8/layout/hList7#1"/>
    <dgm:cxn modelId="{5E8C68F5-AAEF-4896-9DD6-19FF8F9A0357}" type="presParOf" srcId="{F5B0D4AC-1DDF-4D05-B3A3-EEB1676AE500}" destId="{CC81E93C-03DD-4FAD-8F64-60F8CF4CFC8B}" srcOrd="2" destOrd="0" presId="urn:microsoft.com/office/officeart/2005/8/layout/hList7#1"/>
    <dgm:cxn modelId="{51588CCA-C462-47F1-B907-91B4F843D77A}" type="presParOf" srcId="{F5B0D4AC-1DDF-4D05-B3A3-EEB1676AE500}" destId="{598ABF13-B6FF-480F-8E05-B056E5A8855A}" srcOrd="3" destOrd="0" presId="urn:microsoft.com/office/officeart/2005/8/layout/hList7#1"/>
    <dgm:cxn modelId="{FCBCAA13-22EA-48CE-80B3-09525F9163F3}" type="presParOf" srcId="{DAB229D9-D216-4144-890F-F47AE0145EDF}" destId="{931F5874-6C2C-4999-9A6D-E7B2327B2974}" srcOrd="3" destOrd="0" presId="urn:microsoft.com/office/officeart/2005/8/layout/hList7#1"/>
    <dgm:cxn modelId="{7F98DFA4-7F7B-4CC8-9092-4C780BCC2B04}" type="presParOf" srcId="{DAB229D9-D216-4144-890F-F47AE0145EDF}" destId="{05C956B8-E59E-424B-8CE1-B4D28A41C973}" srcOrd="4" destOrd="0" presId="urn:microsoft.com/office/officeart/2005/8/layout/hList7#1"/>
    <dgm:cxn modelId="{2597A5F4-6821-4036-93CE-0824EB432ACF}" type="presParOf" srcId="{05C956B8-E59E-424B-8CE1-B4D28A41C973}" destId="{B8A25011-6BEB-42A3-A029-3A3FBE1EA13B}" srcOrd="0" destOrd="0" presId="urn:microsoft.com/office/officeart/2005/8/layout/hList7#1"/>
    <dgm:cxn modelId="{0471D079-2775-4DFE-A628-930153057E9C}" type="presParOf" srcId="{05C956B8-E59E-424B-8CE1-B4D28A41C973}" destId="{4C05A7CB-EA80-49B7-9180-5B0644075D87}" srcOrd="1" destOrd="0" presId="urn:microsoft.com/office/officeart/2005/8/layout/hList7#1"/>
    <dgm:cxn modelId="{B1FEA4F1-666D-42CE-8739-E33EA5C03F3E}" type="presParOf" srcId="{05C956B8-E59E-424B-8CE1-B4D28A41C973}" destId="{42F1AEC3-E6F4-4FF1-BBF5-CB4B982C8B63}" srcOrd="2" destOrd="0" presId="urn:microsoft.com/office/officeart/2005/8/layout/hList7#1"/>
    <dgm:cxn modelId="{DE722EBA-DA5F-4A64-AE74-7113C1C04A59}" type="presParOf" srcId="{05C956B8-E59E-424B-8CE1-B4D28A41C973}" destId="{86CA1D69-9522-4932-ABEC-8304A818F299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C4C42-4E13-41A7-94CF-CD3A4F9C7BC6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4F01EE3-430F-47FD-842A-033DFE036E86}">
      <dgm:prSet phldrT="[Texto]" custT="1"/>
      <dgm:spPr/>
      <dgm:t>
        <a:bodyPr/>
        <a:lstStyle/>
        <a:p>
          <a:r>
            <a:rPr lang="pt-BR" sz="2800" dirty="0" smtClean="0"/>
            <a:t>Transportador</a:t>
          </a:r>
          <a:endParaRPr lang="pt-BR" sz="2800" dirty="0"/>
        </a:p>
      </dgm:t>
    </dgm:pt>
    <dgm:pt modelId="{1AC3852E-2049-4C66-87CB-DCA1FAE04FB7}" type="parTrans" cxnId="{A7FF9593-DF36-4AA4-A29E-5DE7C1B36654}">
      <dgm:prSet/>
      <dgm:spPr/>
      <dgm:t>
        <a:bodyPr/>
        <a:lstStyle/>
        <a:p>
          <a:endParaRPr lang="pt-BR"/>
        </a:p>
      </dgm:t>
    </dgm:pt>
    <dgm:pt modelId="{93854583-55CF-4F51-87B3-316AD667CA93}" type="sibTrans" cxnId="{A7FF9593-DF36-4AA4-A29E-5DE7C1B36654}">
      <dgm:prSet/>
      <dgm:spPr/>
      <dgm:t>
        <a:bodyPr/>
        <a:lstStyle/>
        <a:p>
          <a:endParaRPr lang="pt-BR"/>
        </a:p>
      </dgm:t>
    </dgm:pt>
    <dgm:pt modelId="{636E23FC-FA08-4A6C-892B-7BEDD092D3AC}">
      <dgm:prSet phldrT="[Texto]"/>
      <dgm:spPr/>
      <dgm:t>
        <a:bodyPr/>
        <a:lstStyle/>
        <a:p>
          <a:r>
            <a:rPr lang="pt-BR" dirty="0" smtClean="0"/>
            <a:t>Autônomo</a:t>
          </a:r>
          <a:endParaRPr lang="pt-BR" dirty="0"/>
        </a:p>
      </dgm:t>
    </dgm:pt>
    <dgm:pt modelId="{9439667B-DECF-48AB-A174-7EC5E69C4718}" type="parTrans" cxnId="{D1CDE726-2257-44F2-9EB2-B1910475D4F2}">
      <dgm:prSet/>
      <dgm:spPr/>
      <dgm:t>
        <a:bodyPr/>
        <a:lstStyle/>
        <a:p>
          <a:endParaRPr lang="pt-BR"/>
        </a:p>
      </dgm:t>
    </dgm:pt>
    <dgm:pt modelId="{077A1299-C3C2-4638-ADDF-9C70EAD8838A}" type="sibTrans" cxnId="{D1CDE726-2257-44F2-9EB2-B1910475D4F2}">
      <dgm:prSet/>
      <dgm:spPr/>
      <dgm:t>
        <a:bodyPr/>
        <a:lstStyle/>
        <a:p>
          <a:endParaRPr lang="pt-BR"/>
        </a:p>
      </dgm:t>
    </dgm:pt>
    <dgm:pt modelId="{6B065743-12D7-46A6-95F9-D18DAC35DF15}">
      <dgm:prSet phldrT="[Texto]"/>
      <dgm:spPr/>
      <dgm:t>
        <a:bodyPr/>
        <a:lstStyle/>
        <a:p>
          <a:r>
            <a:rPr lang="pt-BR" dirty="0" smtClean="0"/>
            <a:t>Empresa</a:t>
          </a:r>
          <a:endParaRPr lang="pt-BR" dirty="0"/>
        </a:p>
      </dgm:t>
    </dgm:pt>
    <dgm:pt modelId="{DAB37359-40A0-482C-8F2A-108F420FFE52}" type="parTrans" cxnId="{934D5C3F-578F-4CDB-950A-70FF2230243B}">
      <dgm:prSet/>
      <dgm:spPr/>
      <dgm:t>
        <a:bodyPr/>
        <a:lstStyle/>
        <a:p>
          <a:endParaRPr lang="pt-BR"/>
        </a:p>
      </dgm:t>
    </dgm:pt>
    <dgm:pt modelId="{FC060323-5CDF-421D-BB48-C96EC3CF1436}" type="sibTrans" cxnId="{934D5C3F-578F-4CDB-950A-70FF2230243B}">
      <dgm:prSet/>
      <dgm:spPr/>
      <dgm:t>
        <a:bodyPr/>
        <a:lstStyle/>
        <a:p>
          <a:endParaRPr lang="pt-BR"/>
        </a:p>
      </dgm:t>
    </dgm:pt>
    <dgm:pt modelId="{86C49995-35CB-47AE-94DA-590898AB72D2}">
      <dgm:prSet phldrT="[Texto]" custT="1"/>
      <dgm:spPr/>
      <dgm:t>
        <a:bodyPr/>
        <a:lstStyle/>
        <a:p>
          <a:r>
            <a:rPr lang="pt-BR" sz="2800" dirty="0" smtClean="0"/>
            <a:t>Registros emitidos</a:t>
          </a:r>
          <a:endParaRPr lang="pt-BR" sz="2800" dirty="0"/>
        </a:p>
      </dgm:t>
    </dgm:pt>
    <dgm:pt modelId="{8C545526-913C-450F-903A-32E49AC8AC88}" type="parTrans" cxnId="{14E7AE02-05E1-4374-8975-FF2DB54E5DF8}">
      <dgm:prSet/>
      <dgm:spPr/>
      <dgm:t>
        <a:bodyPr/>
        <a:lstStyle/>
        <a:p>
          <a:endParaRPr lang="pt-BR"/>
        </a:p>
      </dgm:t>
    </dgm:pt>
    <dgm:pt modelId="{8DFC3735-6737-40F0-AFF3-C629440BC03E}" type="sibTrans" cxnId="{14E7AE02-05E1-4374-8975-FF2DB54E5DF8}">
      <dgm:prSet/>
      <dgm:spPr/>
      <dgm:t>
        <a:bodyPr/>
        <a:lstStyle/>
        <a:p>
          <a:endParaRPr lang="pt-BR"/>
        </a:p>
      </dgm:t>
    </dgm:pt>
    <dgm:pt modelId="{25CB6093-6CF3-46A5-8E87-239C11F2BCC0}">
      <dgm:prSet phldrT="[Texto]"/>
      <dgm:spPr/>
      <dgm:t>
        <a:bodyPr/>
        <a:lstStyle/>
        <a:p>
          <a:r>
            <a:rPr lang="pt-BR" dirty="0" smtClean="0"/>
            <a:t>788.473</a:t>
          </a:r>
          <a:endParaRPr lang="pt-BR" dirty="0"/>
        </a:p>
      </dgm:t>
    </dgm:pt>
    <dgm:pt modelId="{8B877960-23C8-4786-8BAD-C563C3AECB75}" type="parTrans" cxnId="{71B9EB26-6E69-4BC6-8CE7-AE11DD311992}">
      <dgm:prSet/>
      <dgm:spPr/>
      <dgm:t>
        <a:bodyPr/>
        <a:lstStyle/>
        <a:p>
          <a:endParaRPr lang="pt-BR"/>
        </a:p>
      </dgm:t>
    </dgm:pt>
    <dgm:pt modelId="{AA6C55C7-B3AC-412C-96CE-7150511F7D60}" type="sibTrans" cxnId="{71B9EB26-6E69-4BC6-8CE7-AE11DD311992}">
      <dgm:prSet/>
      <dgm:spPr/>
      <dgm:t>
        <a:bodyPr/>
        <a:lstStyle/>
        <a:p>
          <a:endParaRPr lang="pt-BR"/>
        </a:p>
      </dgm:t>
    </dgm:pt>
    <dgm:pt modelId="{D10A6FD1-37F9-4910-80C9-B2CF4C58A2D8}">
      <dgm:prSet phldrT="[Texto]"/>
      <dgm:spPr/>
      <dgm:t>
        <a:bodyPr/>
        <a:lstStyle/>
        <a:p>
          <a:r>
            <a:rPr lang="pt-BR" dirty="0" smtClean="0"/>
            <a:t>153.817</a:t>
          </a:r>
          <a:endParaRPr lang="pt-BR" dirty="0"/>
        </a:p>
      </dgm:t>
    </dgm:pt>
    <dgm:pt modelId="{7C19A23E-6988-4552-9DE3-D62863F782EA}" type="parTrans" cxnId="{D35E08EC-215A-49CC-9DFC-827863A62FE7}">
      <dgm:prSet/>
      <dgm:spPr/>
      <dgm:t>
        <a:bodyPr/>
        <a:lstStyle/>
        <a:p>
          <a:endParaRPr lang="pt-BR"/>
        </a:p>
      </dgm:t>
    </dgm:pt>
    <dgm:pt modelId="{CA0C63A6-649B-47DE-B21E-9240C32877A2}" type="sibTrans" cxnId="{D35E08EC-215A-49CC-9DFC-827863A62FE7}">
      <dgm:prSet/>
      <dgm:spPr/>
      <dgm:t>
        <a:bodyPr/>
        <a:lstStyle/>
        <a:p>
          <a:endParaRPr lang="pt-BR"/>
        </a:p>
      </dgm:t>
    </dgm:pt>
    <dgm:pt modelId="{7B5072AB-6189-43D4-85EB-EC9DAAF24FA9}">
      <dgm:prSet phldrT="[Texto]" custT="1"/>
      <dgm:spPr/>
      <dgm:t>
        <a:bodyPr/>
        <a:lstStyle/>
        <a:p>
          <a:r>
            <a:rPr lang="pt-BR" sz="2800" dirty="0" smtClean="0"/>
            <a:t>Veículos</a:t>
          </a:r>
          <a:endParaRPr lang="pt-BR" sz="2800" dirty="0"/>
        </a:p>
      </dgm:t>
    </dgm:pt>
    <dgm:pt modelId="{09692805-3417-4D97-98A5-7C8977D377CB}" type="parTrans" cxnId="{9A9899A2-7044-40BD-B60C-3B7C7FE9CDCA}">
      <dgm:prSet/>
      <dgm:spPr/>
      <dgm:t>
        <a:bodyPr/>
        <a:lstStyle/>
        <a:p>
          <a:endParaRPr lang="pt-BR"/>
        </a:p>
      </dgm:t>
    </dgm:pt>
    <dgm:pt modelId="{D92B7E1A-6B27-4727-8D62-B992E15CACE5}" type="sibTrans" cxnId="{9A9899A2-7044-40BD-B60C-3B7C7FE9CDCA}">
      <dgm:prSet/>
      <dgm:spPr/>
      <dgm:t>
        <a:bodyPr/>
        <a:lstStyle/>
        <a:p>
          <a:endParaRPr lang="pt-BR"/>
        </a:p>
      </dgm:t>
    </dgm:pt>
    <dgm:pt modelId="{65283C70-D851-4DC5-9B8C-06E9FF7BBC80}">
      <dgm:prSet phldrT="[Texto]"/>
      <dgm:spPr/>
      <dgm:t>
        <a:bodyPr/>
        <a:lstStyle/>
        <a:p>
          <a:r>
            <a:rPr lang="pt-BR" dirty="0" smtClean="0"/>
            <a:t>952.897</a:t>
          </a:r>
          <a:endParaRPr lang="pt-BR" dirty="0"/>
        </a:p>
      </dgm:t>
    </dgm:pt>
    <dgm:pt modelId="{ECBD8786-7785-41B7-8FF0-117B46079CBC}" type="parTrans" cxnId="{CA67B8CF-6889-46A4-BE11-94D153E9DD62}">
      <dgm:prSet/>
      <dgm:spPr/>
      <dgm:t>
        <a:bodyPr/>
        <a:lstStyle/>
        <a:p>
          <a:endParaRPr lang="pt-BR"/>
        </a:p>
      </dgm:t>
    </dgm:pt>
    <dgm:pt modelId="{6D3AF917-1F49-415C-8FF3-B56008AFDD84}" type="sibTrans" cxnId="{CA67B8CF-6889-46A4-BE11-94D153E9DD62}">
      <dgm:prSet/>
      <dgm:spPr/>
      <dgm:t>
        <a:bodyPr/>
        <a:lstStyle/>
        <a:p>
          <a:endParaRPr lang="pt-BR"/>
        </a:p>
      </dgm:t>
    </dgm:pt>
    <dgm:pt modelId="{E5BD1853-70A8-4D54-8504-1D10400F442C}">
      <dgm:prSet phldrT="[Texto]"/>
      <dgm:spPr/>
      <dgm:t>
        <a:bodyPr/>
        <a:lstStyle/>
        <a:p>
          <a:r>
            <a:rPr lang="pt-BR" dirty="0" smtClean="0"/>
            <a:t>1.149.245</a:t>
          </a:r>
          <a:endParaRPr lang="pt-BR" dirty="0"/>
        </a:p>
      </dgm:t>
    </dgm:pt>
    <dgm:pt modelId="{A58B331C-146C-4069-8082-55D238B8744A}" type="parTrans" cxnId="{76EC0812-2242-4A57-ABCB-DEF9298B7EF5}">
      <dgm:prSet/>
      <dgm:spPr/>
      <dgm:t>
        <a:bodyPr/>
        <a:lstStyle/>
        <a:p>
          <a:endParaRPr lang="pt-BR"/>
        </a:p>
      </dgm:t>
    </dgm:pt>
    <dgm:pt modelId="{000FD023-3635-48F6-BC3B-0C75F33EFF97}" type="sibTrans" cxnId="{76EC0812-2242-4A57-ABCB-DEF9298B7EF5}">
      <dgm:prSet/>
      <dgm:spPr/>
      <dgm:t>
        <a:bodyPr/>
        <a:lstStyle/>
        <a:p>
          <a:endParaRPr lang="pt-BR"/>
        </a:p>
      </dgm:t>
    </dgm:pt>
    <dgm:pt modelId="{B9B21065-6E6D-49B7-932F-987F2181F9CB}">
      <dgm:prSet phldrT="[Texto]"/>
      <dgm:spPr/>
      <dgm:t>
        <a:bodyPr/>
        <a:lstStyle/>
        <a:p>
          <a:r>
            <a:rPr lang="pt-BR" dirty="0" smtClean="0"/>
            <a:t>Cooperativa</a:t>
          </a:r>
          <a:endParaRPr lang="pt-BR" dirty="0"/>
        </a:p>
      </dgm:t>
    </dgm:pt>
    <dgm:pt modelId="{340998B8-5BC6-4B46-9119-F909469A462C}" type="parTrans" cxnId="{0EADE2A4-689F-4D8C-A4F4-478082C08FDC}">
      <dgm:prSet/>
      <dgm:spPr/>
      <dgm:t>
        <a:bodyPr/>
        <a:lstStyle/>
        <a:p>
          <a:endParaRPr lang="pt-BR"/>
        </a:p>
      </dgm:t>
    </dgm:pt>
    <dgm:pt modelId="{A6BA4FBF-2C3E-44BE-AAEC-8FC2BCD66B89}" type="sibTrans" cxnId="{0EADE2A4-689F-4D8C-A4F4-478082C08FDC}">
      <dgm:prSet/>
      <dgm:spPr/>
      <dgm:t>
        <a:bodyPr/>
        <a:lstStyle/>
        <a:p>
          <a:endParaRPr lang="pt-BR"/>
        </a:p>
      </dgm:t>
    </dgm:pt>
    <dgm:pt modelId="{F4BD1E8F-8EE6-471F-BC9F-ECA66A5B5492}">
      <dgm:prSet phldrT="[Texto]"/>
      <dgm:spPr/>
      <dgm:t>
        <a:bodyPr/>
        <a:lstStyle/>
        <a:p>
          <a:r>
            <a:rPr lang="pt-BR" dirty="0" smtClean="0"/>
            <a:t>386</a:t>
          </a:r>
          <a:endParaRPr lang="pt-BR" dirty="0"/>
        </a:p>
      </dgm:t>
    </dgm:pt>
    <dgm:pt modelId="{3E54B286-9860-4859-94BE-B88C75EAE0D9}" type="parTrans" cxnId="{539B9786-1F35-4465-BF54-660247E31486}">
      <dgm:prSet/>
      <dgm:spPr/>
      <dgm:t>
        <a:bodyPr/>
        <a:lstStyle/>
        <a:p>
          <a:endParaRPr lang="pt-BR"/>
        </a:p>
      </dgm:t>
    </dgm:pt>
    <dgm:pt modelId="{13B657D4-4A61-4BDE-8243-A0E28CE8B68B}" type="sibTrans" cxnId="{539B9786-1F35-4465-BF54-660247E31486}">
      <dgm:prSet/>
      <dgm:spPr/>
      <dgm:t>
        <a:bodyPr/>
        <a:lstStyle/>
        <a:p>
          <a:endParaRPr lang="pt-BR"/>
        </a:p>
      </dgm:t>
    </dgm:pt>
    <dgm:pt modelId="{653BA036-A637-4B7D-9255-43CDBE596E60}">
      <dgm:prSet phldrT="[Texto]"/>
      <dgm:spPr/>
      <dgm:t>
        <a:bodyPr/>
        <a:lstStyle/>
        <a:p>
          <a:r>
            <a:rPr lang="pt-BR" dirty="0" smtClean="0"/>
            <a:t>17.391</a:t>
          </a:r>
          <a:endParaRPr lang="pt-BR" dirty="0"/>
        </a:p>
      </dgm:t>
    </dgm:pt>
    <dgm:pt modelId="{C880D1B7-4EBD-47E7-B8DD-5F552BCDDA4F}" type="parTrans" cxnId="{C891D5BD-8E36-46A8-8C7C-A23B7F100B81}">
      <dgm:prSet/>
      <dgm:spPr/>
      <dgm:t>
        <a:bodyPr/>
        <a:lstStyle/>
        <a:p>
          <a:endParaRPr lang="pt-BR"/>
        </a:p>
      </dgm:t>
    </dgm:pt>
    <dgm:pt modelId="{7F56FD40-8719-4FA9-960E-76B49EF3C3D7}" type="sibTrans" cxnId="{C891D5BD-8E36-46A8-8C7C-A23B7F100B81}">
      <dgm:prSet/>
      <dgm:spPr/>
      <dgm:t>
        <a:bodyPr/>
        <a:lstStyle/>
        <a:p>
          <a:endParaRPr lang="pt-BR"/>
        </a:p>
      </dgm:t>
    </dgm:pt>
    <dgm:pt modelId="{A3306A87-7436-402A-A370-64E8AD19D2FF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TOTAL</a:t>
          </a:r>
          <a:endParaRPr lang="pt-BR" b="1" dirty="0">
            <a:solidFill>
              <a:srgbClr val="C00000"/>
            </a:solidFill>
          </a:endParaRPr>
        </a:p>
      </dgm:t>
    </dgm:pt>
    <dgm:pt modelId="{0D1787A4-5ADA-4E75-B6D5-BACB7E7D9BDD}" type="parTrans" cxnId="{10ED815D-DD6C-441E-AB39-876208FD3E2F}">
      <dgm:prSet/>
      <dgm:spPr/>
      <dgm:t>
        <a:bodyPr/>
        <a:lstStyle/>
        <a:p>
          <a:endParaRPr lang="pt-BR"/>
        </a:p>
      </dgm:t>
    </dgm:pt>
    <dgm:pt modelId="{27E48216-0EB2-405D-AA95-957F1CE4B384}" type="sibTrans" cxnId="{10ED815D-DD6C-441E-AB39-876208FD3E2F}">
      <dgm:prSet/>
      <dgm:spPr/>
      <dgm:t>
        <a:bodyPr/>
        <a:lstStyle/>
        <a:p>
          <a:endParaRPr lang="pt-BR"/>
        </a:p>
      </dgm:t>
    </dgm:pt>
    <dgm:pt modelId="{51F7C2CB-E6BF-432B-AF2B-86A7C4D4FCB8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942.676</a:t>
          </a:r>
          <a:endParaRPr lang="pt-BR" b="1" dirty="0">
            <a:solidFill>
              <a:srgbClr val="C00000"/>
            </a:solidFill>
          </a:endParaRPr>
        </a:p>
      </dgm:t>
    </dgm:pt>
    <dgm:pt modelId="{4C033CAD-9FDE-4C19-9851-747F183EA484}" type="parTrans" cxnId="{77B311C1-0EBB-419C-A0C4-3D0EBDF53EAF}">
      <dgm:prSet/>
      <dgm:spPr/>
      <dgm:t>
        <a:bodyPr/>
        <a:lstStyle/>
        <a:p>
          <a:endParaRPr lang="pt-BR"/>
        </a:p>
      </dgm:t>
    </dgm:pt>
    <dgm:pt modelId="{9DA4B55E-7D33-472A-8B5B-31CE8529DF09}" type="sibTrans" cxnId="{77B311C1-0EBB-419C-A0C4-3D0EBDF53EAF}">
      <dgm:prSet/>
      <dgm:spPr/>
      <dgm:t>
        <a:bodyPr/>
        <a:lstStyle/>
        <a:p>
          <a:endParaRPr lang="pt-BR"/>
        </a:p>
      </dgm:t>
    </dgm:pt>
    <dgm:pt modelId="{0BC5425A-E940-4785-A4B2-DC7CDE780B3B}">
      <dgm:prSet phldrT="[Texto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2.119.533</a:t>
          </a:r>
          <a:endParaRPr lang="pt-BR" b="1" dirty="0">
            <a:solidFill>
              <a:srgbClr val="C00000"/>
            </a:solidFill>
          </a:endParaRPr>
        </a:p>
      </dgm:t>
    </dgm:pt>
    <dgm:pt modelId="{E21FFAB2-E6CF-4EF5-88FF-5B7E0A9C7B0A}" type="parTrans" cxnId="{B022A291-D423-4D16-9F9F-6C25EF3065D9}">
      <dgm:prSet/>
      <dgm:spPr/>
      <dgm:t>
        <a:bodyPr/>
        <a:lstStyle/>
        <a:p>
          <a:endParaRPr lang="pt-BR"/>
        </a:p>
      </dgm:t>
    </dgm:pt>
    <dgm:pt modelId="{43DEBC28-8EF9-4073-950E-E4AE7BB0B0C8}" type="sibTrans" cxnId="{B022A291-D423-4D16-9F9F-6C25EF3065D9}">
      <dgm:prSet/>
      <dgm:spPr/>
      <dgm:t>
        <a:bodyPr/>
        <a:lstStyle/>
        <a:p>
          <a:endParaRPr lang="pt-BR"/>
        </a:p>
      </dgm:t>
    </dgm:pt>
    <dgm:pt modelId="{5319C2A3-04DC-4493-8A8A-5E86F742F4A0}" type="pres">
      <dgm:prSet presAssocID="{0D5C4C42-4E13-41A7-94CF-CD3A4F9C7BC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489D4B-7158-4482-B7DA-8E5012480D46}" type="pres">
      <dgm:prSet presAssocID="{04F01EE3-430F-47FD-842A-033DFE036E86}" presName="compNode" presStyleCnt="0"/>
      <dgm:spPr/>
    </dgm:pt>
    <dgm:pt modelId="{D3B1A540-27B2-4D73-BAE1-34DAD35D49D1}" type="pres">
      <dgm:prSet presAssocID="{04F01EE3-430F-47FD-842A-033DFE036E86}" presName="aNode" presStyleLbl="bgShp" presStyleIdx="0" presStyleCnt="3" custScaleX="128983" custLinFactNeighborX="1403" custLinFactNeighborY="238"/>
      <dgm:spPr/>
      <dgm:t>
        <a:bodyPr/>
        <a:lstStyle/>
        <a:p>
          <a:endParaRPr lang="pt-BR"/>
        </a:p>
      </dgm:t>
    </dgm:pt>
    <dgm:pt modelId="{B4A44838-01F4-4B69-B10D-85CF909A8787}" type="pres">
      <dgm:prSet presAssocID="{04F01EE3-430F-47FD-842A-033DFE036E86}" presName="textNode" presStyleLbl="bgShp" presStyleIdx="0" presStyleCnt="3"/>
      <dgm:spPr/>
      <dgm:t>
        <a:bodyPr/>
        <a:lstStyle/>
        <a:p>
          <a:endParaRPr lang="pt-BR"/>
        </a:p>
      </dgm:t>
    </dgm:pt>
    <dgm:pt modelId="{D3CA0FA8-460D-4653-8302-FE71A8727DD5}" type="pres">
      <dgm:prSet presAssocID="{04F01EE3-430F-47FD-842A-033DFE036E86}" presName="compChildNode" presStyleCnt="0"/>
      <dgm:spPr/>
    </dgm:pt>
    <dgm:pt modelId="{20F6D4EB-4993-45CF-A5C2-F051EC6AAAA4}" type="pres">
      <dgm:prSet presAssocID="{04F01EE3-430F-47FD-842A-033DFE036E86}" presName="theInnerList" presStyleCnt="0"/>
      <dgm:spPr/>
    </dgm:pt>
    <dgm:pt modelId="{717050C5-906E-43DB-8C05-778073DA6459}" type="pres">
      <dgm:prSet presAssocID="{636E23FC-FA08-4A6C-892B-7BEDD092D3AC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B69C04-3DD1-42E4-87E6-84B9725416BD}" type="pres">
      <dgm:prSet presAssocID="{636E23FC-FA08-4A6C-892B-7BEDD092D3AC}" presName="aSpace2" presStyleCnt="0"/>
      <dgm:spPr/>
    </dgm:pt>
    <dgm:pt modelId="{D2E14C23-2465-4B6B-89F7-B2091573816D}" type="pres">
      <dgm:prSet presAssocID="{6B065743-12D7-46A6-95F9-D18DAC35DF15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CE484-A657-4C1F-AC8D-E5E98EA66246}" type="pres">
      <dgm:prSet presAssocID="{6B065743-12D7-46A6-95F9-D18DAC35DF15}" presName="aSpace2" presStyleCnt="0"/>
      <dgm:spPr/>
    </dgm:pt>
    <dgm:pt modelId="{036CA753-EB40-409B-9494-8E50D3E22ADF}" type="pres">
      <dgm:prSet presAssocID="{B9B21065-6E6D-49B7-932F-987F2181F9CB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B7D140-730D-44FB-AD0E-B1F1D415A26B}" type="pres">
      <dgm:prSet presAssocID="{B9B21065-6E6D-49B7-932F-987F2181F9CB}" presName="aSpace2" presStyleCnt="0"/>
      <dgm:spPr/>
    </dgm:pt>
    <dgm:pt modelId="{E0E22EDE-D6E6-4A85-B253-77A91D768B40}" type="pres">
      <dgm:prSet presAssocID="{A3306A87-7436-402A-A370-64E8AD19D2FF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B87353-EE0D-4536-AE5C-35BEB8EA133F}" type="pres">
      <dgm:prSet presAssocID="{04F01EE3-430F-47FD-842A-033DFE036E86}" presName="aSpace" presStyleCnt="0"/>
      <dgm:spPr/>
    </dgm:pt>
    <dgm:pt modelId="{E0766AA7-4D2E-4100-97B3-53E1730D9161}" type="pres">
      <dgm:prSet presAssocID="{86C49995-35CB-47AE-94DA-590898AB72D2}" presName="compNode" presStyleCnt="0"/>
      <dgm:spPr/>
    </dgm:pt>
    <dgm:pt modelId="{11DE94FB-DB92-4616-85E6-98DC74FCE66A}" type="pres">
      <dgm:prSet presAssocID="{86C49995-35CB-47AE-94DA-590898AB72D2}" presName="aNode" presStyleLbl="bgShp" presStyleIdx="1" presStyleCnt="3"/>
      <dgm:spPr/>
      <dgm:t>
        <a:bodyPr/>
        <a:lstStyle/>
        <a:p>
          <a:endParaRPr lang="pt-BR"/>
        </a:p>
      </dgm:t>
    </dgm:pt>
    <dgm:pt modelId="{6BE87A3D-9D1F-4926-B770-B0CDF2CC370C}" type="pres">
      <dgm:prSet presAssocID="{86C49995-35CB-47AE-94DA-590898AB72D2}" presName="textNode" presStyleLbl="bgShp" presStyleIdx="1" presStyleCnt="3"/>
      <dgm:spPr/>
      <dgm:t>
        <a:bodyPr/>
        <a:lstStyle/>
        <a:p>
          <a:endParaRPr lang="pt-BR"/>
        </a:p>
      </dgm:t>
    </dgm:pt>
    <dgm:pt modelId="{2FC59A1B-0CDF-4CB9-B40B-6DFD0FDB2397}" type="pres">
      <dgm:prSet presAssocID="{86C49995-35CB-47AE-94DA-590898AB72D2}" presName="compChildNode" presStyleCnt="0"/>
      <dgm:spPr/>
    </dgm:pt>
    <dgm:pt modelId="{502F2F14-EF9F-498A-AD57-3D28275DBBC0}" type="pres">
      <dgm:prSet presAssocID="{86C49995-35CB-47AE-94DA-590898AB72D2}" presName="theInnerList" presStyleCnt="0"/>
      <dgm:spPr/>
    </dgm:pt>
    <dgm:pt modelId="{14A9D51E-A103-4761-90BF-E5DD12D88E89}" type="pres">
      <dgm:prSet presAssocID="{25CB6093-6CF3-46A5-8E87-239C11F2BCC0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68400-DED3-447B-9C31-20EA2F907D81}" type="pres">
      <dgm:prSet presAssocID="{25CB6093-6CF3-46A5-8E87-239C11F2BCC0}" presName="aSpace2" presStyleCnt="0"/>
      <dgm:spPr/>
    </dgm:pt>
    <dgm:pt modelId="{F97E06FC-C63A-403F-B1AA-9F109C7B5AA9}" type="pres">
      <dgm:prSet presAssocID="{D10A6FD1-37F9-4910-80C9-B2CF4C58A2D8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A5150-4D79-4E4E-B9E7-B7FC2C2C4AD2}" type="pres">
      <dgm:prSet presAssocID="{D10A6FD1-37F9-4910-80C9-B2CF4C58A2D8}" presName="aSpace2" presStyleCnt="0"/>
      <dgm:spPr/>
    </dgm:pt>
    <dgm:pt modelId="{CBA50E5D-7B29-4BB5-871B-4E52F831C7DD}" type="pres">
      <dgm:prSet presAssocID="{F4BD1E8F-8EE6-471F-BC9F-ECA66A5B5492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363E7-4E63-41DA-85EB-FF07B861A480}" type="pres">
      <dgm:prSet presAssocID="{F4BD1E8F-8EE6-471F-BC9F-ECA66A5B5492}" presName="aSpace2" presStyleCnt="0"/>
      <dgm:spPr/>
    </dgm:pt>
    <dgm:pt modelId="{BCD9EF33-96F9-48AF-8F10-B4DC6540EFEF}" type="pres">
      <dgm:prSet presAssocID="{51F7C2CB-E6BF-432B-AF2B-86A7C4D4FCB8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781571-0FC9-47DF-A1DE-8641CB072A9B}" type="pres">
      <dgm:prSet presAssocID="{86C49995-35CB-47AE-94DA-590898AB72D2}" presName="aSpace" presStyleCnt="0"/>
      <dgm:spPr/>
    </dgm:pt>
    <dgm:pt modelId="{6BD9BB46-8F67-4A0E-A576-5EA5741D1204}" type="pres">
      <dgm:prSet presAssocID="{7B5072AB-6189-43D4-85EB-EC9DAAF24FA9}" presName="compNode" presStyleCnt="0"/>
      <dgm:spPr/>
    </dgm:pt>
    <dgm:pt modelId="{C151178E-F595-4091-96F9-3E92B15AF012}" type="pres">
      <dgm:prSet presAssocID="{7B5072AB-6189-43D4-85EB-EC9DAAF24FA9}" presName="aNode" presStyleLbl="bgShp" presStyleIdx="2" presStyleCnt="3"/>
      <dgm:spPr/>
      <dgm:t>
        <a:bodyPr/>
        <a:lstStyle/>
        <a:p>
          <a:endParaRPr lang="pt-BR"/>
        </a:p>
      </dgm:t>
    </dgm:pt>
    <dgm:pt modelId="{1850F3AE-4227-438F-B05E-78C80FCAFBF2}" type="pres">
      <dgm:prSet presAssocID="{7B5072AB-6189-43D4-85EB-EC9DAAF24FA9}" presName="textNode" presStyleLbl="bgShp" presStyleIdx="2" presStyleCnt="3"/>
      <dgm:spPr/>
      <dgm:t>
        <a:bodyPr/>
        <a:lstStyle/>
        <a:p>
          <a:endParaRPr lang="pt-BR"/>
        </a:p>
      </dgm:t>
    </dgm:pt>
    <dgm:pt modelId="{AFCF1C60-7E7E-4270-B25A-D8BD71E5C75A}" type="pres">
      <dgm:prSet presAssocID="{7B5072AB-6189-43D4-85EB-EC9DAAF24FA9}" presName="compChildNode" presStyleCnt="0"/>
      <dgm:spPr/>
    </dgm:pt>
    <dgm:pt modelId="{0D92D976-5177-4925-82B5-B5D395A0D0F4}" type="pres">
      <dgm:prSet presAssocID="{7B5072AB-6189-43D4-85EB-EC9DAAF24FA9}" presName="theInnerList" presStyleCnt="0"/>
      <dgm:spPr/>
    </dgm:pt>
    <dgm:pt modelId="{1F74AB49-5BA5-445C-BABE-D74F4ED5DE1A}" type="pres">
      <dgm:prSet presAssocID="{65283C70-D851-4DC5-9B8C-06E9FF7BBC80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F032DE-154F-4219-8A43-C206F7DA827D}" type="pres">
      <dgm:prSet presAssocID="{65283C70-D851-4DC5-9B8C-06E9FF7BBC80}" presName="aSpace2" presStyleCnt="0"/>
      <dgm:spPr/>
    </dgm:pt>
    <dgm:pt modelId="{1897FFE5-8978-4DC5-B2C0-4DE3EF41D3FE}" type="pres">
      <dgm:prSet presAssocID="{E5BD1853-70A8-4D54-8504-1D10400F442C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2FA8C3-33BA-4F7A-9FE9-0BC34EE55F4A}" type="pres">
      <dgm:prSet presAssocID="{E5BD1853-70A8-4D54-8504-1D10400F442C}" presName="aSpace2" presStyleCnt="0"/>
      <dgm:spPr/>
    </dgm:pt>
    <dgm:pt modelId="{0FFFDF82-1487-44DC-BAF2-2D9AB70FF7D6}" type="pres">
      <dgm:prSet presAssocID="{653BA036-A637-4B7D-9255-43CDBE596E60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F9821-EF9E-4A35-84B1-D82C83CC4818}" type="pres">
      <dgm:prSet presAssocID="{653BA036-A637-4B7D-9255-43CDBE596E60}" presName="aSpace2" presStyleCnt="0"/>
      <dgm:spPr/>
    </dgm:pt>
    <dgm:pt modelId="{8BD2EA29-F2B9-4B99-ADEC-380A749944BD}" type="pres">
      <dgm:prSet presAssocID="{0BC5425A-E940-4785-A4B2-DC7CDE780B3B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7E14F9-8C46-4EBD-8856-6298DAAEC40B}" type="presOf" srcId="{04F01EE3-430F-47FD-842A-033DFE036E86}" destId="{D3B1A540-27B2-4D73-BAE1-34DAD35D49D1}" srcOrd="0" destOrd="0" presId="urn:microsoft.com/office/officeart/2005/8/layout/lProcess2"/>
    <dgm:cxn modelId="{D35E08EC-215A-49CC-9DFC-827863A62FE7}" srcId="{86C49995-35CB-47AE-94DA-590898AB72D2}" destId="{D10A6FD1-37F9-4910-80C9-B2CF4C58A2D8}" srcOrd="1" destOrd="0" parTransId="{7C19A23E-6988-4552-9DE3-D62863F782EA}" sibTransId="{CA0C63A6-649B-47DE-B21E-9240C32877A2}"/>
    <dgm:cxn modelId="{9A9899A2-7044-40BD-B60C-3B7C7FE9CDCA}" srcId="{0D5C4C42-4E13-41A7-94CF-CD3A4F9C7BC6}" destId="{7B5072AB-6189-43D4-85EB-EC9DAAF24FA9}" srcOrd="2" destOrd="0" parTransId="{09692805-3417-4D97-98A5-7C8977D377CB}" sibTransId="{D92B7E1A-6B27-4727-8D62-B992E15CACE5}"/>
    <dgm:cxn modelId="{C8920CCB-3560-4A8A-8F18-DEE1C8550878}" type="presOf" srcId="{6B065743-12D7-46A6-95F9-D18DAC35DF15}" destId="{D2E14C23-2465-4B6B-89F7-B2091573816D}" srcOrd="0" destOrd="0" presId="urn:microsoft.com/office/officeart/2005/8/layout/lProcess2"/>
    <dgm:cxn modelId="{9E88E84D-AB07-4630-99F4-A381CEDEF03A}" type="presOf" srcId="{0BC5425A-E940-4785-A4B2-DC7CDE780B3B}" destId="{8BD2EA29-F2B9-4B99-ADEC-380A749944BD}" srcOrd="0" destOrd="0" presId="urn:microsoft.com/office/officeart/2005/8/layout/lProcess2"/>
    <dgm:cxn modelId="{71B9EB26-6E69-4BC6-8CE7-AE11DD311992}" srcId="{86C49995-35CB-47AE-94DA-590898AB72D2}" destId="{25CB6093-6CF3-46A5-8E87-239C11F2BCC0}" srcOrd="0" destOrd="0" parTransId="{8B877960-23C8-4786-8BAD-C563C3AECB75}" sibTransId="{AA6C55C7-B3AC-412C-96CE-7150511F7D60}"/>
    <dgm:cxn modelId="{A7FF9593-DF36-4AA4-A29E-5DE7C1B36654}" srcId="{0D5C4C42-4E13-41A7-94CF-CD3A4F9C7BC6}" destId="{04F01EE3-430F-47FD-842A-033DFE036E86}" srcOrd="0" destOrd="0" parTransId="{1AC3852E-2049-4C66-87CB-DCA1FAE04FB7}" sibTransId="{93854583-55CF-4F51-87B3-316AD667CA93}"/>
    <dgm:cxn modelId="{10ED815D-DD6C-441E-AB39-876208FD3E2F}" srcId="{04F01EE3-430F-47FD-842A-033DFE036E86}" destId="{A3306A87-7436-402A-A370-64E8AD19D2FF}" srcOrd="3" destOrd="0" parTransId="{0D1787A4-5ADA-4E75-B6D5-BACB7E7D9BDD}" sibTransId="{27E48216-0EB2-405D-AA95-957F1CE4B384}"/>
    <dgm:cxn modelId="{77B311C1-0EBB-419C-A0C4-3D0EBDF53EAF}" srcId="{86C49995-35CB-47AE-94DA-590898AB72D2}" destId="{51F7C2CB-E6BF-432B-AF2B-86A7C4D4FCB8}" srcOrd="3" destOrd="0" parTransId="{4C033CAD-9FDE-4C19-9851-747F183EA484}" sibTransId="{9DA4B55E-7D33-472A-8B5B-31CE8529DF09}"/>
    <dgm:cxn modelId="{D4D377FA-659D-4444-AF5C-D0C9E07A145E}" type="presOf" srcId="{25CB6093-6CF3-46A5-8E87-239C11F2BCC0}" destId="{14A9D51E-A103-4761-90BF-E5DD12D88E89}" srcOrd="0" destOrd="0" presId="urn:microsoft.com/office/officeart/2005/8/layout/lProcess2"/>
    <dgm:cxn modelId="{C81EBD19-6738-4096-9646-7B79AF2BCC07}" type="presOf" srcId="{636E23FC-FA08-4A6C-892B-7BEDD092D3AC}" destId="{717050C5-906E-43DB-8C05-778073DA6459}" srcOrd="0" destOrd="0" presId="urn:microsoft.com/office/officeart/2005/8/layout/lProcess2"/>
    <dgm:cxn modelId="{E8704F8A-44F4-48C2-A4A8-97696AA4D04C}" type="presOf" srcId="{7B5072AB-6189-43D4-85EB-EC9DAAF24FA9}" destId="{1850F3AE-4227-438F-B05E-78C80FCAFBF2}" srcOrd="1" destOrd="0" presId="urn:microsoft.com/office/officeart/2005/8/layout/lProcess2"/>
    <dgm:cxn modelId="{0EADE2A4-689F-4D8C-A4F4-478082C08FDC}" srcId="{04F01EE3-430F-47FD-842A-033DFE036E86}" destId="{B9B21065-6E6D-49B7-932F-987F2181F9CB}" srcOrd="2" destOrd="0" parTransId="{340998B8-5BC6-4B46-9119-F909469A462C}" sibTransId="{A6BA4FBF-2C3E-44BE-AAEC-8FC2BCD66B89}"/>
    <dgm:cxn modelId="{CA8D3075-0E65-4160-8653-A40A201B8AB1}" type="presOf" srcId="{51F7C2CB-E6BF-432B-AF2B-86A7C4D4FCB8}" destId="{BCD9EF33-96F9-48AF-8F10-B4DC6540EFEF}" srcOrd="0" destOrd="0" presId="urn:microsoft.com/office/officeart/2005/8/layout/lProcess2"/>
    <dgm:cxn modelId="{539B9786-1F35-4465-BF54-660247E31486}" srcId="{86C49995-35CB-47AE-94DA-590898AB72D2}" destId="{F4BD1E8F-8EE6-471F-BC9F-ECA66A5B5492}" srcOrd="2" destOrd="0" parTransId="{3E54B286-9860-4859-94BE-B88C75EAE0D9}" sibTransId="{13B657D4-4A61-4BDE-8243-A0E28CE8B68B}"/>
    <dgm:cxn modelId="{6B4B2EDD-5957-4E6A-944B-DD4EBAA1FBD4}" type="presOf" srcId="{E5BD1853-70A8-4D54-8504-1D10400F442C}" destId="{1897FFE5-8978-4DC5-B2C0-4DE3EF41D3FE}" srcOrd="0" destOrd="0" presId="urn:microsoft.com/office/officeart/2005/8/layout/lProcess2"/>
    <dgm:cxn modelId="{A84A09F6-FE27-479C-9143-F6B080DE237E}" type="presOf" srcId="{65283C70-D851-4DC5-9B8C-06E9FF7BBC80}" destId="{1F74AB49-5BA5-445C-BABE-D74F4ED5DE1A}" srcOrd="0" destOrd="0" presId="urn:microsoft.com/office/officeart/2005/8/layout/lProcess2"/>
    <dgm:cxn modelId="{76EC0812-2242-4A57-ABCB-DEF9298B7EF5}" srcId="{7B5072AB-6189-43D4-85EB-EC9DAAF24FA9}" destId="{E5BD1853-70A8-4D54-8504-1D10400F442C}" srcOrd="1" destOrd="0" parTransId="{A58B331C-146C-4069-8082-55D238B8744A}" sibTransId="{000FD023-3635-48F6-BC3B-0C75F33EFF97}"/>
    <dgm:cxn modelId="{2A2871F9-AF48-4712-8C72-1A13753AF2F3}" type="presOf" srcId="{D10A6FD1-37F9-4910-80C9-B2CF4C58A2D8}" destId="{F97E06FC-C63A-403F-B1AA-9F109C7B5AA9}" srcOrd="0" destOrd="0" presId="urn:microsoft.com/office/officeart/2005/8/layout/lProcess2"/>
    <dgm:cxn modelId="{27622BBF-B2EC-4FD4-90A5-94A2D2D95567}" type="presOf" srcId="{0D5C4C42-4E13-41A7-94CF-CD3A4F9C7BC6}" destId="{5319C2A3-04DC-4493-8A8A-5E86F742F4A0}" srcOrd="0" destOrd="0" presId="urn:microsoft.com/office/officeart/2005/8/layout/lProcess2"/>
    <dgm:cxn modelId="{8C972932-22EF-440F-8696-290ADBF8E1C4}" type="presOf" srcId="{7B5072AB-6189-43D4-85EB-EC9DAAF24FA9}" destId="{C151178E-F595-4091-96F9-3E92B15AF012}" srcOrd="0" destOrd="0" presId="urn:microsoft.com/office/officeart/2005/8/layout/lProcess2"/>
    <dgm:cxn modelId="{7F0C8F4F-7589-42FA-BC1F-9AD7E75770AD}" type="presOf" srcId="{653BA036-A637-4B7D-9255-43CDBE596E60}" destId="{0FFFDF82-1487-44DC-BAF2-2D9AB70FF7D6}" srcOrd="0" destOrd="0" presId="urn:microsoft.com/office/officeart/2005/8/layout/lProcess2"/>
    <dgm:cxn modelId="{934D5C3F-578F-4CDB-950A-70FF2230243B}" srcId="{04F01EE3-430F-47FD-842A-033DFE036E86}" destId="{6B065743-12D7-46A6-95F9-D18DAC35DF15}" srcOrd="1" destOrd="0" parTransId="{DAB37359-40A0-482C-8F2A-108F420FFE52}" sibTransId="{FC060323-5CDF-421D-BB48-C96EC3CF1436}"/>
    <dgm:cxn modelId="{CA67B8CF-6889-46A4-BE11-94D153E9DD62}" srcId="{7B5072AB-6189-43D4-85EB-EC9DAAF24FA9}" destId="{65283C70-D851-4DC5-9B8C-06E9FF7BBC80}" srcOrd="0" destOrd="0" parTransId="{ECBD8786-7785-41B7-8FF0-117B46079CBC}" sibTransId="{6D3AF917-1F49-415C-8FF3-B56008AFDD84}"/>
    <dgm:cxn modelId="{DE9B688D-36F3-4CFE-BA1F-996052D2A888}" type="presOf" srcId="{F4BD1E8F-8EE6-471F-BC9F-ECA66A5B5492}" destId="{CBA50E5D-7B29-4BB5-871B-4E52F831C7DD}" srcOrd="0" destOrd="0" presId="urn:microsoft.com/office/officeart/2005/8/layout/lProcess2"/>
    <dgm:cxn modelId="{51814063-B640-40F9-B0BC-4F7498E1E26D}" type="presOf" srcId="{B9B21065-6E6D-49B7-932F-987F2181F9CB}" destId="{036CA753-EB40-409B-9494-8E50D3E22ADF}" srcOrd="0" destOrd="0" presId="urn:microsoft.com/office/officeart/2005/8/layout/lProcess2"/>
    <dgm:cxn modelId="{D1CDE726-2257-44F2-9EB2-B1910475D4F2}" srcId="{04F01EE3-430F-47FD-842A-033DFE036E86}" destId="{636E23FC-FA08-4A6C-892B-7BEDD092D3AC}" srcOrd="0" destOrd="0" parTransId="{9439667B-DECF-48AB-A174-7EC5E69C4718}" sibTransId="{077A1299-C3C2-4638-ADDF-9C70EAD8838A}"/>
    <dgm:cxn modelId="{C891D5BD-8E36-46A8-8C7C-A23B7F100B81}" srcId="{7B5072AB-6189-43D4-85EB-EC9DAAF24FA9}" destId="{653BA036-A637-4B7D-9255-43CDBE596E60}" srcOrd="2" destOrd="0" parTransId="{C880D1B7-4EBD-47E7-B8DD-5F552BCDDA4F}" sibTransId="{7F56FD40-8719-4FA9-960E-76B49EF3C3D7}"/>
    <dgm:cxn modelId="{14E7AE02-05E1-4374-8975-FF2DB54E5DF8}" srcId="{0D5C4C42-4E13-41A7-94CF-CD3A4F9C7BC6}" destId="{86C49995-35CB-47AE-94DA-590898AB72D2}" srcOrd="1" destOrd="0" parTransId="{8C545526-913C-450F-903A-32E49AC8AC88}" sibTransId="{8DFC3735-6737-40F0-AFF3-C629440BC03E}"/>
    <dgm:cxn modelId="{36E2DD81-0C19-44CD-B00B-489449535925}" type="presOf" srcId="{86C49995-35CB-47AE-94DA-590898AB72D2}" destId="{6BE87A3D-9D1F-4926-B770-B0CDF2CC370C}" srcOrd="1" destOrd="0" presId="urn:microsoft.com/office/officeart/2005/8/layout/lProcess2"/>
    <dgm:cxn modelId="{998B749E-3A08-47C3-BDEA-056552EFF9F6}" type="presOf" srcId="{A3306A87-7436-402A-A370-64E8AD19D2FF}" destId="{E0E22EDE-D6E6-4A85-B253-77A91D768B40}" srcOrd="0" destOrd="0" presId="urn:microsoft.com/office/officeart/2005/8/layout/lProcess2"/>
    <dgm:cxn modelId="{B65DF9BB-E16B-425A-8F83-4488AC188BDC}" type="presOf" srcId="{04F01EE3-430F-47FD-842A-033DFE036E86}" destId="{B4A44838-01F4-4B69-B10D-85CF909A8787}" srcOrd="1" destOrd="0" presId="urn:microsoft.com/office/officeart/2005/8/layout/lProcess2"/>
    <dgm:cxn modelId="{B022A291-D423-4D16-9F9F-6C25EF3065D9}" srcId="{7B5072AB-6189-43D4-85EB-EC9DAAF24FA9}" destId="{0BC5425A-E940-4785-A4B2-DC7CDE780B3B}" srcOrd="3" destOrd="0" parTransId="{E21FFAB2-E6CF-4EF5-88FF-5B7E0A9C7B0A}" sibTransId="{43DEBC28-8EF9-4073-950E-E4AE7BB0B0C8}"/>
    <dgm:cxn modelId="{FF83E2FD-3D78-4A11-816C-921291E6D978}" type="presOf" srcId="{86C49995-35CB-47AE-94DA-590898AB72D2}" destId="{11DE94FB-DB92-4616-85E6-98DC74FCE66A}" srcOrd="0" destOrd="0" presId="urn:microsoft.com/office/officeart/2005/8/layout/lProcess2"/>
    <dgm:cxn modelId="{1864A73E-FA54-45DC-83E6-EBE9ED1DE1AB}" type="presParOf" srcId="{5319C2A3-04DC-4493-8A8A-5E86F742F4A0}" destId="{EE489D4B-7158-4482-B7DA-8E5012480D46}" srcOrd="0" destOrd="0" presId="urn:microsoft.com/office/officeart/2005/8/layout/lProcess2"/>
    <dgm:cxn modelId="{71372300-3789-418A-9713-90CF1CF537E7}" type="presParOf" srcId="{EE489D4B-7158-4482-B7DA-8E5012480D46}" destId="{D3B1A540-27B2-4D73-BAE1-34DAD35D49D1}" srcOrd="0" destOrd="0" presId="urn:microsoft.com/office/officeart/2005/8/layout/lProcess2"/>
    <dgm:cxn modelId="{CC4DD98A-F06E-4A38-92C5-407FA6F389C3}" type="presParOf" srcId="{EE489D4B-7158-4482-B7DA-8E5012480D46}" destId="{B4A44838-01F4-4B69-B10D-85CF909A8787}" srcOrd="1" destOrd="0" presId="urn:microsoft.com/office/officeart/2005/8/layout/lProcess2"/>
    <dgm:cxn modelId="{F8CEE254-6148-4A59-9C9F-27C49154BB99}" type="presParOf" srcId="{EE489D4B-7158-4482-B7DA-8E5012480D46}" destId="{D3CA0FA8-460D-4653-8302-FE71A8727DD5}" srcOrd="2" destOrd="0" presId="urn:microsoft.com/office/officeart/2005/8/layout/lProcess2"/>
    <dgm:cxn modelId="{F47196D3-4CC3-48C6-8E56-69D264EF8F65}" type="presParOf" srcId="{D3CA0FA8-460D-4653-8302-FE71A8727DD5}" destId="{20F6D4EB-4993-45CF-A5C2-F051EC6AAAA4}" srcOrd="0" destOrd="0" presId="urn:microsoft.com/office/officeart/2005/8/layout/lProcess2"/>
    <dgm:cxn modelId="{F3143405-A694-4DAA-B8FF-933E5A6CE1CF}" type="presParOf" srcId="{20F6D4EB-4993-45CF-A5C2-F051EC6AAAA4}" destId="{717050C5-906E-43DB-8C05-778073DA6459}" srcOrd="0" destOrd="0" presId="urn:microsoft.com/office/officeart/2005/8/layout/lProcess2"/>
    <dgm:cxn modelId="{DC53A5BE-DAFB-4B7D-8C5A-F874DEF3A6AA}" type="presParOf" srcId="{20F6D4EB-4993-45CF-A5C2-F051EC6AAAA4}" destId="{91B69C04-3DD1-42E4-87E6-84B9725416BD}" srcOrd="1" destOrd="0" presId="urn:microsoft.com/office/officeart/2005/8/layout/lProcess2"/>
    <dgm:cxn modelId="{6C54DC30-0D62-47C8-AAC6-B3EF749E4CE8}" type="presParOf" srcId="{20F6D4EB-4993-45CF-A5C2-F051EC6AAAA4}" destId="{D2E14C23-2465-4B6B-89F7-B2091573816D}" srcOrd="2" destOrd="0" presId="urn:microsoft.com/office/officeart/2005/8/layout/lProcess2"/>
    <dgm:cxn modelId="{F7B642FB-F52E-4660-B442-993D4D51EAC0}" type="presParOf" srcId="{20F6D4EB-4993-45CF-A5C2-F051EC6AAAA4}" destId="{38ACE484-A657-4C1F-AC8D-E5E98EA66246}" srcOrd="3" destOrd="0" presId="urn:microsoft.com/office/officeart/2005/8/layout/lProcess2"/>
    <dgm:cxn modelId="{BB980299-61BC-4BFF-9D25-F69C9950E040}" type="presParOf" srcId="{20F6D4EB-4993-45CF-A5C2-F051EC6AAAA4}" destId="{036CA753-EB40-409B-9494-8E50D3E22ADF}" srcOrd="4" destOrd="0" presId="urn:microsoft.com/office/officeart/2005/8/layout/lProcess2"/>
    <dgm:cxn modelId="{35F291F6-6B45-4EF3-9FD5-C15B95DC2707}" type="presParOf" srcId="{20F6D4EB-4993-45CF-A5C2-F051EC6AAAA4}" destId="{02B7D140-730D-44FB-AD0E-B1F1D415A26B}" srcOrd="5" destOrd="0" presId="urn:microsoft.com/office/officeart/2005/8/layout/lProcess2"/>
    <dgm:cxn modelId="{BE22E3CA-93F8-44E1-BC56-60F039C97919}" type="presParOf" srcId="{20F6D4EB-4993-45CF-A5C2-F051EC6AAAA4}" destId="{E0E22EDE-D6E6-4A85-B253-77A91D768B40}" srcOrd="6" destOrd="0" presId="urn:microsoft.com/office/officeart/2005/8/layout/lProcess2"/>
    <dgm:cxn modelId="{DD930E82-3EE9-4EC5-AD25-EC5905C742CB}" type="presParOf" srcId="{5319C2A3-04DC-4493-8A8A-5E86F742F4A0}" destId="{66B87353-EE0D-4536-AE5C-35BEB8EA133F}" srcOrd="1" destOrd="0" presId="urn:microsoft.com/office/officeart/2005/8/layout/lProcess2"/>
    <dgm:cxn modelId="{0F073892-DC40-4449-B54E-18A865B55C2B}" type="presParOf" srcId="{5319C2A3-04DC-4493-8A8A-5E86F742F4A0}" destId="{E0766AA7-4D2E-4100-97B3-53E1730D9161}" srcOrd="2" destOrd="0" presId="urn:microsoft.com/office/officeart/2005/8/layout/lProcess2"/>
    <dgm:cxn modelId="{5F9DB247-5D4E-4749-9699-9AD509F5FED4}" type="presParOf" srcId="{E0766AA7-4D2E-4100-97B3-53E1730D9161}" destId="{11DE94FB-DB92-4616-85E6-98DC74FCE66A}" srcOrd="0" destOrd="0" presId="urn:microsoft.com/office/officeart/2005/8/layout/lProcess2"/>
    <dgm:cxn modelId="{F661CCA1-1FD3-4453-A98B-95FA972BFFC9}" type="presParOf" srcId="{E0766AA7-4D2E-4100-97B3-53E1730D9161}" destId="{6BE87A3D-9D1F-4926-B770-B0CDF2CC370C}" srcOrd="1" destOrd="0" presId="urn:microsoft.com/office/officeart/2005/8/layout/lProcess2"/>
    <dgm:cxn modelId="{D32F56A3-E125-4E6C-A8A2-F8171C51A1A9}" type="presParOf" srcId="{E0766AA7-4D2E-4100-97B3-53E1730D9161}" destId="{2FC59A1B-0CDF-4CB9-B40B-6DFD0FDB2397}" srcOrd="2" destOrd="0" presId="urn:microsoft.com/office/officeart/2005/8/layout/lProcess2"/>
    <dgm:cxn modelId="{029DA4A7-B56D-4E1D-A8EB-FFE9CC2CA405}" type="presParOf" srcId="{2FC59A1B-0CDF-4CB9-B40B-6DFD0FDB2397}" destId="{502F2F14-EF9F-498A-AD57-3D28275DBBC0}" srcOrd="0" destOrd="0" presId="urn:microsoft.com/office/officeart/2005/8/layout/lProcess2"/>
    <dgm:cxn modelId="{F1D4FBC7-9240-4F5A-A06B-CE9E63215853}" type="presParOf" srcId="{502F2F14-EF9F-498A-AD57-3D28275DBBC0}" destId="{14A9D51E-A103-4761-90BF-E5DD12D88E89}" srcOrd="0" destOrd="0" presId="urn:microsoft.com/office/officeart/2005/8/layout/lProcess2"/>
    <dgm:cxn modelId="{B3E6FAA5-7B95-41D4-B1D9-B9FE5436BFAF}" type="presParOf" srcId="{502F2F14-EF9F-498A-AD57-3D28275DBBC0}" destId="{E3768400-DED3-447B-9C31-20EA2F907D81}" srcOrd="1" destOrd="0" presId="urn:microsoft.com/office/officeart/2005/8/layout/lProcess2"/>
    <dgm:cxn modelId="{1F0AF311-7659-4FEA-8E43-4449342594B0}" type="presParOf" srcId="{502F2F14-EF9F-498A-AD57-3D28275DBBC0}" destId="{F97E06FC-C63A-403F-B1AA-9F109C7B5AA9}" srcOrd="2" destOrd="0" presId="urn:microsoft.com/office/officeart/2005/8/layout/lProcess2"/>
    <dgm:cxn modelId="{19A7EA3A-98D7-40E8-9FAA-2D87EF4D6A2E}" type="presParOf" srcId="{502F2F14-EF9F-498A-AD57-3D28275DBBC0}" destId="{759A5150-4D79-4E4E-B9E7-B7FC2C2C4AD2}" srcOrd="3" destOrd="0" presId="urn:microsoft.com/office/officeart/2005/8/layout/lProcess2"/>
    <dgm:cxn modelId="{B132CD61-5AA9-42FC-8E64-91AF06A45973}" type="presParOf" srcId="{502F2F14-EF9F-498A-AD57-3D28275DBBC0}" destId="{CBA50E5D-7B29-4BB5-871B-4E52F831C7DD}" srcOrd="4" destOrd="0" presId="urn:microsoft.com/office/officeart/2005/8/layout/lProcess2"/>
    <dgm:cxn modelId="{EF57FF93-2008-47E0-BBC1-DCEA46F9E01C}" type="presParOf" srcId="{502F2F14-EF9F-498A-AD57-3D28275DBBC0}" destId="{03E363E7-4E63-41DA-85EB-FF07B861A480}" srcOrd="5" destOrd="0" presId="urn:microsoft.com/office/officeart/2005/8/layout/lProcess2"/>
    <dgm:cxn modelId="{99E30B7E-D616-4A64-B90C-84EECDA64A90}" type="presParOf" srcId="{502F2F14-EF9F-498A-AD57-3D28275DBBC0}" destId="{BCD9EF33-96F9-48AF-8F10-B4DC6540EFEF}" srcOrd="6" destOrd="0" presId="urn:microsoft.com/office/officeart/2005/8/layout/lProcess2"/>
    <dgm:cxn modelId="{3292F5F1-A747-4A94-A1A3-B810EE947736}" type="presParOf" srcId="{5319C2A3-04DC-4493-8A8A-5E86F742F4A0}" destId="{55781571-0FC9-47DF-A1DE-8641CB072A9B}" srcOrd="3" destOrd="0" presId="urn:microsoft.com/office/officeart/2005/8/layout/lProcess2"/>
    <dgm:cxn modelId="{E224CD28-8EF1-495C-9A56-A19FBFE2D66D}" type="presParOf" srcId="{5319C2A3-04DC-4493-8A8A-5E86F742F4A0}" destId="{6BD9BB46-8F67-4A0E-A576-5EA5741D1204}" srcOrd="4" destOrd="0" presId="urn:microsoft.com/office/officeart/2005/8/layout/lProcess2"/>
    <dgm:cxn modelId="{06CD7979-FFE5-4D65-9236-F65CDDD039A7}" type="presParOf" srcId="{6BD9BB46-8F67-4A0E-A576-5EA5741D1204}" destId="{C151178E-F595-4091-96F9-3E92B15AF012}" srcOrd="0" destOrd="0" presId="urn:microsoft.com/office/officeart/2005/8/layout/lProcess2"/>
    <dgm:cxn modelId="{CBF878F8-D56F-4F53-886D-1102FD085F6A}" type="presParOf" srcId="{6BD9BB46-8F67-4A0E-A576-5EA5741D1204}" destId="{1850F3AE-4227-438F-B05E-78C80FCAFBF2}" srcOrd="1" destOrd="0" presId="urn:microsoft.com/office/officeart/2005/8/layout/lProcess2"/>
    <dgm:cxn modelId="{B94DD738-E094-4D0B-8C8D-B42020CB5F6E}" type="presParOf" srcId="{6BD9BB46-8F67-4A0E-A576-5EA5741D1204}" destId="{AFCF1C60-7E7E-4270-B25A-D8BD71E5C75A}" srcOrd="2" destOrd="0" presId="urn:microsoft.com/office/officeart/2005/8/layout/lProcess2"/>
    <dgm:cxn modelId="{81C1340A-8B77-4CC5-8939-3D89E1586E03}" type="presParOf" srcId="{AFCF1C60-7E7E-4270-B25A-D8BD71E5C75A}" destId="{0D92D976-5177-4925-82B5-B5D395A0D0F4}" srcOrd="0" destOrd="0" presId="urn:microsoft.com/office/officeart/2005/8/layout/lProcess2"/>
    <dgm:cxn modelId="{1D2CD08D-79FA-492D-AB0A-85CB4674CFD5}" type="presParOf" srcId="{0D92D976-5177-4925-82B5-B5D395A0D0F4}" destId="{1F74AB49-5BA5-445C-BABE-D74F4ED5DE1A}" srcOrd="0" destOrd="0" presId="urn:microsoft.com/office/officeart/2005/8/layout/lProcess2"/>
    <dgm:cxn modelId="{95EC7C78-158B-43AD-82DB-37F99484098E}" type="presParOf" srcId="{0D92D976-5177-4925-82B5-B5D395A0D0F4}" destId="{46F032DE-154F-4219-8A43-C206F7DA827D}" srcOrd="1" destOrd="0" presId="urn:microsoft.com/office/officeart/2005/8/layout/lProcess2"/>
    <dgm:cxn modelId="{ADC517AD-FD50-43B4-AF93-8745DC269C1B}" type="presParOf" srcId="{0D92D976-5177-4925-82B5-B5D395A0D0F4}" destId="{1897FFE5-8978-4DC5-B2C0-4DE3EF41D3FE}" srcOrd="2" destOrd="0" presId="urn:microsoft.com/office/officeart/2005/8/layout/lProcess2"/>
    <dgm:cxn modelId="{6C7CB575-221A-4E38-9390-DCCAD85AC781}" type="presParOf" srcId="{0D92D976-5177-4925-82B5-B5D395A0D0F4}" destId="{F72FA8C3-33BA-4F7A-9FE9-0BC34EE55F4A}" srcOrd="3" destOrd="0" presId="urn:microsoft.com/office/officeart/2005/8/layout/lProcess2"/>
    <dgm:cxn modelId="{F8B6C53C-86E6-4BD1-A78F-157D5E9323BB}" type="presParOf" srcId="{0D92D976-5177-4925-82B5-B5D395A0D0F4}" destId="{0FFFDF82-1487-44DC-BAF2-2D9AB70FF7D6}" srcOrd="4" destOrd="0" presId="urn:microsoft.com/office/officeart/2005/8/layout/lProcess2"/>
    <dgm:cxn modelId="{1D1EE62B-6045-4A91-97C5-C431DAA6A08F}" type="presParOf" srcId="{0D92D976-5177-4925-82B5-B5D395A0D0F4}" destId="{786F9821-EF9E-4A35-84B1-D82C83CC4818}" srcOrd="5" destOrd="0" presId="urn:microsoft.com/office/officeart/2005/8/layout/lProcess2"/>
    <dgm:cxn modelId="{20EE1BF2-6F57-48FD-84B2-12D3B3D4598E}" type="presParOf" srcId="{0D92D976-5177-4925-82B5-B5D395A0D0F4}" destId="{8BD2EA29-F2B9-4B99-ADEC-380A749944BD}" srcOrd="6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781B-926B-450C-A394-CC2E89F2EB08}">
      <dsp:nvSpPr>
        <dsp:cNvPr id="0" name=""/>
        <dsp:cNvSpPr/>
      </dsp:nvSpPr>
      <dsp:spPr>
        <a:xfrm>
          <a:off x="2268156" y="0"/>
          <a:ext cx="2536049" cy="2536049"/>
        </a:xfrm>
        <a:prstGeom prst="triangle">
          <a:avLst/>
        </a:prstGeom>
        <a:solidFill>
          <a:srgbClr val="4756E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baseline="0" dirty="0" smtClean="0">
              <a:solidFill>
                <a:schemeClr val="tx1"/>
              </a:solidFill>
            </a:rPr>
            <a:t>DIRETORIA</a:t>
          </a:r>
          <a:endParaRPr lang="pt-BR" sz="1600" kern="1200" baseline="0" dirty="0">
            <a:solidFill>
              <a:schemeClr val="tx1"/>
            </a:solidFill>
          </a:endParaRPr>
        </a:p>
      </dsp:txBody>
      <dsp:txXfrm>
        <a:off x="2902168" y="1268025"/>
        <a:ext cx="1268025" cy="1268024"/>
      </dsp:txXfrm>
    </dsp:sp>
    <dsp:sp modelId="{D93724DD-A752-40B7-9C80-90C86CC1B4AA}">
      <dsp:nvSpPr>
        <dsp:cNvPr id="0" name=""/>
        <dsp:cNvSpPr/>
      </dsp:nvSpPr>
      <dsp:spPr>
        <a:xfrm>
          <a:off x="1000132" y="2536049"/>
          <a:ext cx="2536049" cy="2536049"/>
        </a:xfrm>
        <a:prstGeom prst="triangle">
          <a:avLst/>
        </a:prstGeom>
        <a:solidFill>
          <a:srgbClr val="51A21A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SUFER, SUINF SUPAS, SUFIS e SUROC 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634144" y="3804074"/>
        <a:ext cx="1268025" cy="1268024"/>
      </dsp:txXfrm>
    </dsp:sp>
    <dsp:sp modelId="{0C987489-E4F6-4FB8-A120-EA56C646E33A}">
      <dsp:nvSpPr>
        <dsp:cNvPr id="0" name=""/>
        <dsp:cNvSpPr/>
      </dsp:nvSpPr>
      <dsp:spPr>
        <a:xfrm rot="10800000">
          <a:off x="2268156" y="2536049"/>
          <a:ext cx="2536049" cy="2536049"/>
        </a:xfrm>
        <a:prstGeom prst="triangle">
          <a:avLst/>
        </a:prstGeom>
        <a:solidFill>
          <a:srgbClr val="FFFF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SUEXE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SUREG e SUEPE</a:t>
          </a:r>
          <a:endParaRPr lang="pt-BR" sz="1800" kern="1200" dirty="0">
            <a:solidFill>
              <a:schemeClr val="tx1"/>
            </a:solidFill>
          </a:endParaRPr>
        </a:p>
      </dsp:txBody>
      <dsp:txXfrm rot="10800000">
        <a:off x="2902168" y="2536049"/>
        <a:ext cx="1268025" cy="1268024"/>
      </dsp:txXfrm>
    </dsp:sp>
    <dsp:sp modelId="{0FBC5FAB-A004-4263-A8E7-B1336F1CE6B3}">
      <dsp:nvSpPr>
        <dsp:cNvPr id="0" name=""/>
        <dsp:cNvSpPr/>
      </dsp:nvSpPr>
      <dsp:spPr>
        <a:xfrm>
          <a:off x="3536181" y="2536049"/>
          <a:ext cx="2536049" cy="2536049"/>
        </a:xfrm>
        <a:prstGeom prst="triangle">
          <a:avLst/>
        </a:prstGeom>
        <a:solidFill>
          <a:srgbClr val="4756E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SUDEG</a:t>
          </a:r>
        </a:p>
      </dsp:txBody>
      <dsp:txXfrm>
        <a:off x="4170193" y="3804074"/>
        <a:ext cx="1268025" cy="1268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0FA6B-4C0E-43C0-BD5A-9FBF000C5D78}">
      <dsp:nvSpPr>
        <dsp:cNvPr id="0" name=""/>
        <dsp:cNvSpPr/>
      </dsp:nvSpPr>
      <dsp:spPr>
        <a:xfrm>
          <a:off x="0" y="0"/>
          <a:ext cx="2139121" cy="42783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ESTRUTURAÇÃO</a:t>
          </a:r>
          <a:endParaRPr lang="pt-BR" sz="1800" b="1" kern="1200" dirty="0"/>
        </a:p>
      </dsp:txBody>
      <dsp:txXfrm>
        <a:off x="0" y="1711325"/>
        <a:ext cx="2139121" cy="1711325"/>
      </dsp:txXfrm>
    </dsp:sp>
    <dsp:sp modelId="{46BEE29E-9A3D-4699-B346-837E027A1846}">
      <dsp:nvSpPr>
        <dsp:cNvPr id="0" name=""/>
        <dsp:cNvSpPr/>
      </dsp:nvSpPr>
      <dsp:spPr>
        <a:xfrm>
          <a:off x="372358" y="259021"/>
          <a:ext cx="1424678" cy="14246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4978A-C47F-4BBF-AF1E-0869AFDBED4D}">
      <dsp:nvSpPr>
        <dsp:cNvPr id="0" name=""/>
        <dsp:cNvSpPr/>
      </dsp:nvSpPr>
      <dsp:spPr>
        <a:xfrm>
          <a:off x="2204670" y="0"/>
          <a:ext cx="2139121" cy="427831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</a:t>
          </a:r>
          <a:endParaRPr lang="pt-BR" sz="1800" b="1" kern="1200" dirty="0"/>
        </a:p>
      </dsp:txBody>
      <dsp:txXfrm>
        <a:off x="2204670" y="1711325"/>
        <a:ext cx="2139121" cy="1711325"/>
      </dsp:txXfrm>
    </dsp:sp>
    <dsp:sp modelId="{598ABF13-B6FF-480F-8E05-B056E5A8855A}">
      <dsp:nvSpPr>
        <dsp:cNvPr id="0" name=""/>
        <dsp:cNvSpPr/>
      </dsp:nvSpPr>
      <dsp:spPr>
        <a:xfrm>
          <a:off x="2561891" y="256698"/>
          <a:ext cx="1424678" cy="14246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5011-6BEB-42A3-A029-3A3FBE1EA13B}">
      <dsp:nvSpPr>
        <dsp:cNvPr id="0" name=""/>
        <dsp:cNvSpPr/>
      </dsp:nvSpPr>
      <dsp:spPr>
        <a:xfrm>
          <a:off x="4409340" y="0"/>
          <a:ext cx="2139121" cy="427831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EFETIVIDADE</a:t>
          </a:r>
          <a:endParaRPr lang="pt-BR" sz="2400" b="1" kern="1200" dirty="0"/>
        </a:p>
      </dsp:txBody>
      <dsp:txXfrm>
        <a:off x="4409340" y="1711325"/>
        <a:ext cx="2139121" cy="1711325"/>
      </dsp:txXfrm>
    </dsp:sp>
    <dsp:sp modelId="{86CA1D69-9522-4932-ABEC-8304A818F299}">
      <dsp:nvSpPr>
        <dsp:cNvPr id="0" name=""/>
        <dsp:cNvSpPr/>
      </dsp:nvSpPr>
      <dsp:spPr>
        <a:xfrm>
          <a:off x="4765186" y="256698"/>
          <a:ext cx="1424678" cy="1424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3A563-A002-41F8-AD4F-2A28D9F76729}">
      <dsp:nvSpPr>
        <dsp:cNvPr id="0" name=""/>
        <dsp:cNvSpPr/>
      </dsp:nvSpPr>
      <dsp:spPr>
        <a:xfrm>
          <a:off x="261938" y="3422651"/>
          <a:ext cx="6024585" cy="641747"/>
        </a:xfrm>
        <a:prstGeom prst="rightArrow">
          <a:avLst/>
        </a:prstGeom>
        <a:solidFill>
          <a:srgbClr val="FF0000"/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1A540-27B2-4D73-BAE1-34DAD35D49D1}">
      <dsp:nvSpPr>
        <dsp:cNvPr id="0" name=""/>
        <dsp:cNvSpPr/>
      </dsp:nvSpPr>
      <dsp:spPr>
        <a:xfrm>
          <a:off x="26784" y="0"/>
          <a:ext cx="2284359" cy="40639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Transportador</a:t>
          </a:r>
          <a:endParaRPr lang="pt-BR" sz="2800" kern="1200" dirty="0"/>
        </a:p>
      </dsp:txBody>
      <dsp:txXfrm>
        <a:off x="26784" y="0"/>
        <a:ext cx="2284359" cy="1219200"/>
      </dsp:txXfrm>
    </dsp:sp>
    <dsp:sp modelId="{717050C5-906E-43DB-8C05-778073DA6459}">
      <dsp:nvSpPr>
        <dsp:cNvPr id="0" name=""/>
        <dsp:cNvSpPr/>
      </dsp:nvSpPr>
      <dsp:spPr>
        <a:xfrm>
          <a:off x="435694" y="1219299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Autônomo</a:t>
          </a:r>
          <a:endParaRPr lang="pt-BR" sz="2000" kern="1200" dirty="0"/>
        </a:p>
      </dsp:txBody>
      <dsp:txXfrm>
        <a:off x="453034" y="1236639"/>
        <a:ext cx="1382163" cy="557358"/>
      </dsp:txXfrm>
    </dsp:sp>
    <dsp:sp modelId="{D2E14C23-2465-4B6B-89F7-B2091573816D}">
      <dsp:nvSpPr>
        <dsp:cNvPr id="0" name=""/>
        <dsp:cNvSpPr/>
      </dsp:nvSpPr>
      <dsp:spPr>
        <a:xfrm>
          <a:off x="435694" y="1902420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Empresa</a:t>
          </a:r>
          <a:endParaRPr lang="pt-BR" sz="2000" kern="1200" dirty="0"/>
        </a:p>
      </dsp:txBody>
      <dsp:txXfrm>
        <a:off x="453034" y="1919760"/>
        <a:ext cx="1382163" cy="557358"/>
      </dsp:txXfrm>
    </dsp:sp>
    <dsp:sp modelId="{036CA753-EB40-409B-9494-8E50D3E22ADF}">
      <dsp:nvSpPr>
        <dsp:cNvPr id="0" name=""/>
        <dsp:cNvSpPr/>
      </dsp:nvSpPr>
      <dsp:spPr>
        <a:xfrm>
          <a:off x="435694" y="2585541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Cooperativa</a:t>
          </a:r>
          <a:endParaRPr lang="pt-BR" sz="2000" kern="1200" dirty="0"/>
        </a:p>
      </dsp:txBody>
      <dsp:txXfrm>
        <a:off x="453034" y="2602881"/>
        <a:ext cx="1382163" cy="557358"/>
      </dsp:txXfrm>
    </dsp:sp>
    <dsp:sp modelId="{E0E22EDE-D6E6-4A85-B253-77A91D768B40}">
      <dsp:nvSpPr>
        <dsp:cNvPr id="0" name=""/>
        <dsp:cNvSpPr/>
      </dsp:nvSpPr>
      <dsp:spPr>
        <a:xfrm>
          <a:off x="435694" y="3268662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</a:rPr>
            <a:t>TOTAL</a:t>
          </a:r>
          <a:endParaRPr lang="pt-BR" sz="2000" b="1" kern="1200" dirty="0">
            <a:solidFill>
              <a:srgbClr val="C00000"/>
            </a:solidFill>
          </a:endParaRPr>
        </a:p>
      </dsp:txBody>
      <dsp:txXfrm>
        <a:off x="453034" y="3286002"/>
        <a:ext cx="1382163" cy="557358"/>
      </dsp:txXfrm>
    </dsp:sp>
    <dsp:sp modelId="{11DE94FB-DB92-4616-85E6-98DC74FCE66A}">
      <dsp:nvSpPr>
        <dsp:cNvPr id="0" name=""/>
        <dsp:cNvSpPr/>
      </dsp:nvSpPr>
      <dsp:spPr>
        <a:xfrm>
          <a:off x="2419125" y="0"/>
          <a:ext cx="1771054" cy="40639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Registros emitidos</a:t>
          </a:r>
          <a:endParaRPr lang="pt-BR" sz="2800" kern="1200" dirty="0"/>
        </a:p>
      </dsp:txBody>
      <dsp:txXfrm>
        <a:off x="2419125" y="0"/>
        <a:ext cx="1771054" cy="1219200"/>
      </dsp:txXfrm>
    </dsp:sp>
    <dsp:sp modelId="{14A9D51E-A103-4761-90BF-E5DD12D88E89}">
      <dsp:nvSpPr>
        <dsp:cNvPr id="0" name=""/>
        <dsp:cNvSpPr/>
      </dsp:nvSpPr>
      <dsp:spPr>
        <a:xfrm>
          <a:off x="2596230" y="1219299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788.473</a:t>
          </a:r>
          <a:endParaRPr lang="pt-BR" sz="2000" kern="1200" dirty="0"/>
        </a:p>
      </dsp:txBody>
      <dsp:txXfrm>
        <a:off x="2613570" y="1236639"/>
        <a:ext cx="1382163" cy="557358"/>
      </dsp:txXfrm>
    </dsp:sp>
    <dsp:sp modelId="{F97E06FC-C63A-403F-B1AA-9F109C7B5AA9}">
      <dsp:nvSpPr>
        <dsp:cNvPr id="0" name=""/>
        <dsp:cNvSpPr/>
      </dsp:nvSpPr>
      <dsp:spPr>
        <a:xfrm>
          <a:off x="2596230" y="1902420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153.817</a:t>
          </a:r>
          <a:endParaRPr lang="pt-BR" sz="2000" kern="1200" dirty="0"/>
        </a:p>
      </dsp:txBody>
      <dsp:txXfrm>
        <a:off x="2613570" y="1919760"/>
        <a:ext cx="1382163" cy="557358"/>
      </dsp:txXfrm>
    </dsp:sp>
    <dsp:sp modelId="{CBA50E5D-7B29-4BB5-871B-4E52F831C7DD}">
      <dsp:nvSpPr>
        <dsp:cNvPr id="0" name=""/>
        <dsp:cNvSpPr/>
      </dsp:nvSpPr>
      <dsp:spPr>
        <a:xfrm>
          <a:off x="2596230" y="2585541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386</a:t>
          </a:r>
          <a:endParaRPr lang="pt-BR" sz="2000" kern="1200" dirty="0"/>
        </a:p>
      </dsp:txBody>
      <dsp:txXfrm>
        <a:off x="2613570" y="2602881"/>
        <a:ext cx="1382163" cy="557358"/>
      </dsp:txXfrm>
    </dsp:sp>
    <dsp:sp modelId="{BCD9EF33-96F9-48AF-8F10-B4DC6540EFEF}">
      <dsp:nvSpPr>
        <dsp:cNvPr id="0" name=""/>
        <dsp:cNvSpPr/>
      </dsp:nvSpPr>
      <dsp:spPr>
        <a:xfrm>
          <a:off x="2596230" y="3268662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</a:rPr>
            <a:t>942.676</a:t>
          </a:r>
          <a:endParaRPr lang="pt-BR" sz="2000" b="1" kern="1200" dirty="0">
            <a:solidFill>
              <a:srgbClr val="C00000"/>
            </a:solidFill>
          </a:endParaRPr>
        </a:p>
      </dsp:txBody>
      <dsp:txXfrm>
        <a:off x="2613570" y="3286002"/>
        <a:ext cx="1382163" cy="557358"/>
      </dsp:txXfrm>
    </dsp:sp>
    <dsp:sp modelId="{C151178E-F595-4091-96F9-3E92B15AF012}">
      <dsp:nvSpPr>
        <dsp:cNvPr id="0" name=""/>
        <dsp:cNvSpPr/>
      </dsp:nvSpPr>
      <dsp:spPr>
        <a:xfrm>
          <a:off x="4323008" y="0"/>
          <a:ext cx="1771054" cy="40639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Veículos</a:t>
          </a:r>
          <a:endParaRPr lang="pt-BR" sz="2800" kern="1200" dirty="0"/>
        </a:p>
      </dsp:txBody>
      <dsp:txXfrm>
        <a:off x="4323008" y="0"/>
        <a:ext cx="1771054" cy="1219200"/>
      </dsp:txXfrm>
    </dsp:sp>
    <dsp:sp modelId="{1F74AB49-5BA5-445C-BABE-D74F4ED5DE1A}">
      <dsp:nvSpPr>
        <dsp:cNvPr id="0" name=""/>
        <dsp:cNvSpPr/>
      </dsp:nvSpPr>
      <dsp:spPr>
        <a:xfrm>
          <a:off x="4500114" y="1219299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952.897</a:t>
          </a:r>
          <a:endParaRPr lang="pt-BR" sz="2000" kern="1200" dirty="0"/>
        </a:p>
      </dsp:txBody>
      <dsp:txXfrm>
        <a:off x="4517454" y="1236639"/>
        <a:ext cx="1382163" cy="557358"/>
      </dsp:txXfrm>
    </dsp:sp>
    <dsp:sp modelId="{1897FFE5-8978-4DC5-B2C0-4DE3EF41D3FE}">
      <dsp:nvSpPr>
        <dsp:cNvPr id="0" name=""/>
        <dsp:cNvSpPr/>
      </dsp:nvSpPr>
      <dsp:spPr>
        <a:xfrm>
          <a:off x="4500114" y="1902420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1.149.245</a:t>
          </a:r>
          <a:endParaRPr lang="pt-BR" sz="2000" kern="1200" dirty="0"/>
        </a:p>
      </dsp:txBody>
      <dsp:txXfrm>
        <a:off x="4517454" y="1919760"/>
        <a:ext cx="1382163" cy="557358"/>
      </dsp:txXfrm>
    </dsp:sp>
    <dsp:sp modelId="{0FFFDF82-1487-44DC-BAF2-2D9AB70FF7D6}">
      <dsp:nvSpPr>
        <dsp:cNvPr id="0" name=""/>
        <dsp:cNvSpPr/>
      </dsp:nvSpPr>
      <dsp:spPr>
        <a:xfrm>
          <a:off x="4500114" y="2585541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17.391</a:t>
          </a:r>
          <a:endParaRPr lang="pt-BR" sz="2000" kern="1200" dirty="0"/>
        </a:p>
      </dsp:txBody>
      <dsp:txXfrm>
        <a:off x="4517454" y="2602881"/>
        <a:ext cx="1382163" cy="557358"/>
      </dsp:txXfrm>
    </dsp:sp>
    <dsp:sp modelId="{8BD2EA29-F2B9-4B99-ADEC-380A749944BD}">
      <dsp:nvSpPr>
        <dsp:cNvPr id="0" name=""/>
        <dsp:cNvSpPr/>
      </dsp:nvSpPr>
      <dsp:spPr>
        <a:xfrm>
          <a:off x="4500114" y="3268662"/>
          <a:ext cx="1416843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</a:rPr>
            <a:t>2.119.533</a:t>
          </a:r>
          <a:endParaRPr lang="pt-BR" sz="2000" b="1" kern="1200" dirty="0">
            <a:solidFill>
              <a:srgbClr val="C00000"/>
            </a:solidFill>
          </a:endParaRPr>
        </a:p>
      </dsp:txBody>
      <dsp:txXfrm>
        <a:off x="4517454" y="3286002"/>
        <a:ext cx="1382163" cy="55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FC868-798D-40D1-82D1-0B48FF1A4057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9AEB-F7BD-41C1-A4BC-2580575799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0453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3099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7231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723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4117" y="685837"/>
            <a:ext cx="5009767" cy="343064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1106"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455" indent="-273251" defTabSz="891106"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006" indent="-218600" defTabSz="891106"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0210" indent="-218600" defTabSz="891106"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7413" indent="-218600" defTabSz="891106"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4616" indent="-218600" defTabSz="89110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1821" indent="-218600" defTabSz="89110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9022" indent="-218600" defTabSz="89110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6226" indent="-218600" defTabSz="89110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C91FC2-FD34-4838-A3AC-C88C688503A9}" type="slidenum">
              <a:rPr lang="en-US" sz="1000">
                <a:solidFill>
                  <a:srgbClr val="000000"/>
                </a:solidFill>
                <a:latin typeface="Times" pitchFamily="18" charset="0"/>
              </a:rPr>
              <a:pPr/>
              <a:t>8</a:t>
            </a:fld>
            <a:endParaRPr lang="en-US" sz="1000" dirty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9AEB-F7BD-41C1-A4BC-2580575799F7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87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779-F80B-474A-80BA-2C49CCDEBFA3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30C-4C9C-496A-9509-D190742F3357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E97-EBBF-4CBF-83FA-AAEC1286E7C0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1FCC-CD74-474F-AC35-21A8D77CC95A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8A05-9AB2-474A-B6DC-3482191A0AC8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BFE-4A3D-4625-8FC3-6E982ED071DE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14FC-7F33-4F3D-834F-4A4AA8C16057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084-ECBB-473B-B227-A2317F43F877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F56-A1E0-48C7-B9C8-8A063CEA3994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28A-EAFF-48D3-9109-ACBB7432286D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E601-DF54-4DFD-A441-5054A6F4E462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FF30-8006-4058-BDA8-E0B9D043BE27}" type="datetime1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324F-2ABE-43A5-80A0-BD94A14392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12" Type="http://schemas.openxmlformats.org/officeDocument/2006/relationships/slide" Target="slide3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png"/><Relationship Id="rId10" Type="http://schemas.openxmlformats.org/officeDocument/2006/relationships/slide" Target="slide37.xml"/><Relationship Id="rId4" Type="http://schemas.openxmlformats.org/officeDocument/2006/relationships/slide" Target="slide41.xml"/><Relationship Id="rId9" Type="http://schemas.openxmlformats.org/officeDocument/2006/relationships/image" Target="../media/image13.jpeg"/><Relationship Id="rId14" Type="http://schemas.openxmlformats.org/officeDocument/2006/relationships/slide" Target="slide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12" Type="http://schemas.openxmlformats.org/officeDocument/2006/relationships/slide" Target="slide4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slide" Target="slide45.xml"/><Relationship Id="rId4" Type="http://schemas.openxmlformats.org/officeDocument/2006/relationships/slide" Target="slide42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0419"/>
          </a:xfr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928670"/>
            <a:ext cx="9001156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 smtClean="0">
                <a:solidFill>
                  <a:schemeClr val="bg1"/>
                </a:solidFill>
              </a:rPr>
              <a:t>ANTT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sz="2700" dirty="0" smtClean="0">
                <a:solidFill>
                  <a:schemeClr val="bg1"/>
                </a:solidFill>
              </a:rPr>
              <a:t>Estrutura, atuação, desafios e projetos</a:t>
            </a:r>
            <a:br>
              <a:rPr lang="pt-BR" sz="2700" dirty="0" smtClean="0">
                <a:solidFill>
                  <a:schemeClr val="bg1"/>
                </a:solidFill>
              </a:rPr>
            </a:br>
            <a:r>
              <a:rPr lang="pt-BR" sz="2700" dirty="0" smtClean="0">
                <a:solidFill>
                  <a:schemeClr val="bg1"/>
                </a:solidFill>
              </a:rPr>
              <a:t/>
            </a:r>
            <a:br>
              <a:rPr lang="pt-BR" sz="2700" dirty="0" smtClean="0">
                <a:solidFill>
                  <a:schemeClr val="bg1"/>
                </a:solidFill>
              </a:rPr>
            </a:br>
            <a:r>
              <a:rPr lang="pt-BR" sz="2700" dirty="0" smtClean="0">
                <a:solidFill>
                  <a:schemeClr val="bg1"/>
                </a:solidFill>
              </a:rPr>
              <a:t> </a:t>
            </a:r>
            <a:r>
              <a:rPr lang="pt-BR" dirty="0" smtClean="0"/>
              <a:t>	</a:t>
            </a:r>
            <a:br>
              <a:rPr lang="pt-BR" dirty="0" smtClean="0"/>
            </a:b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251931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>
                <a:solidFill>
                  <a:prstClr val="black"/>
                </a:solidFill>
              </a:rPr>
              <a:t>Planejamento regulatório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7158" y="1412776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</a:rPr>
              <a:t> Instrumento </a:t>
            </a:r>
            <a:r>
              <a:rPr lang="pt-BR" sz="2000" dirty="0">
                <a:solidFill>
                  <a:prstClr val="black"/>
                </a:solidFill>
              </a:rPr>
              <a:t>de melhoria da qualidade regulatória utilizado para embasar decisões da </a:t>
            </a:r>
            <a:r>
              <a:rPr lang="pt-BR" sz="2000" dirty="0" smtClean="0">
                <a:solidFill>
                  <a:prstClr val="black"/>
                </a:solidFill>
              </a:rPr>
              <a:t>Diretoria – Foco na estabilidade regulatória e Segurança Jurídica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</a:rPr>
              <a:t> Fornece </a:t>
            </a:r>
            <a:r>
              <a:rPr lang="pt-BR" sz="2000" dirty="0">
                <a:solidFill>
                  <a:prstClr val="black"/>
                </a:solidFill>
              </a:rPr>
              <a:t>dados e explicita a posição dos atores envolvidos, provendo informações importantes que podem esclarecer pontos relevantes e melhor orientar as opiniões acerca de determinados processos decisórios, legitimando as ações adotadas pela </a:t>
            </a:r>
            <a:r>
              <a:rPr lang="pt-BR" sz="2000" dirty="0" smtClean="0">
                <a:solidFill>
                  <a:prstClr val="black"/>
                </a:solidFill>
              </a:rPr>
              <a:t>Agência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908720"/>
            <a:ext cx="892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Análise de Impacto Regulatório – AIR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3604954"/>
            <a:ext cx="892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Processo de Participação e Controle Social - PPCS 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89078" y="4072423"/>
            <a:ext cx="821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</a:rPr>
              <a:t> </a:t>
            </a:r>
            <a:r>
              <a:rPr lang="pt-BR" sz="2000" dirty="0" smtClean="0">
                <a:solidFill>
                  <a:prstClr val="black"/>
                </a:solidFill>
              </a:rPr>
              <a:t>Visa </a:t>
            </a:r>
            <a:r>
              <a:rPr lang="pt-BR" sz="2000" dirty="0">
                <a:solidFill>
                  <a:prstClr val="black"/>
                </a:solidFill>
              </a:rPr>
              <a:t>assegurar a constante melhoria dos resultados dos atos regulatórios da Agência, uma vez que, quanto maior a efetividade da participação dos atores interessados, melhor será a qualidade das ações </a:t>
            </a:r>
            <a:r>
              <a:rPr lang="pt-BR" sz="2000" dirty="0" smtClean="0">
                <a:solidFill>
                  <a:prstClr val="black"/>
                </a:solidFill>
              </a:rPr>
              <a:t>regulatórias;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</a:rPr>
              <a:t> </a:t>
            </a:r>
            <a:r>
              <a:rPr lang="pt-BR" sz="2000" dirty="0" smtClean="0">
                <a:solidFill>
                  <a:prstClr val="black"/>
                </a:solidFill>
              </a:rPr>
              <a:t>Foram estabelecidos </a:t>
            </a:r>
            <a:r>
              <a:rPr lang="pt-BR" sz="2000" dirty="0">
                <a:solidFill>
                  <a:prstClr val="black"/>
                </a:solidFill>
              </a:rPr>
              <a:t>e uniformizados os procedimentos a serem adotados na condução de Processos de Participação e Controle Social no âmbito da ANTT, quais sejam: Audiências Públicas, Consultas Públicas, Reuniões Participativas e Tomadas de Subsídios</a:t>
            </a:r>
            <a:endParaRPr lang="pt-BR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8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Concessões Rodoviárias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214546" y="1500174"/>
            <a:ext cx="64294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Solução de pendências verificadas na execução de obras previstas nos contratos de concessão e correção de irregularidades de modo a garantir a prestação do serviço público a cargo das concessionárias.</a:t>
            </a:r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b="1" dirty="0" smtClean="0"/>
              <a:t>Principais resultados: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Celebração de Termos de Ajustamento de Conduta para </a:t>
            </a:r>
            <a:r>
              <a:rPr lang="pt-BR" sz="2800" dirty="0" smtClean="0"/>
              <a:t>obrigar a execução </a:t>
            </a:r>
            <a:r>
              <a:rPr lang="pt-BR" sz="1600" dirty="0" smtClean="0"/>
              <a:t>da integralidade das obras pelas concessionárias.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 </a:t>
            </a:r>
            <a:r>
              <a:rPr lang="pt-BR" sz="3200" dirty="0" smtClean="0"/>
              <a:t>554</a:t>
            </a:r>
            <a:r>
              <a:rPr lang="pt-BR" sz="2800" dirty="0" smtClean="0"/>
              <a:t> obras, </a:t>
            </a:r>
            <a:r>
              <a:rPr lang="pt-BR" sz="1600" dirty="0" smtClean="0"/>
              <a:t>sendo </a:t>
            </a:r>
            <a:r>
              <a:rPr lang="pt-BR" sz="3200" dirty="0"/>
              <a:t>185 obras </a:t>
            </a:r>
            <a:r>
              <a:rPr lang="pt-BR" sz="1600" dirty="0" smtClean="0"/>
              <a:t>em execução e </a:t>
            </a:r>
            <a:r>
              <a:rPr lang="pt-BR" sz="3200" dirty="0"/>
              <a:t>140 obras </a:t>
            </a:r>
            <a:r>
              <a:rPr lang="pt-BR" sz="1600" dirty="0" smtClean="0"/>
              <a:t>concluídas.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 Investimento já contratado superior a </a:t>
            </a:r>
            <a:r>
              <a:rPr lang="pt-BR" sz="2800" dirty="0" smtClean="0"/>
              <a:t>R$ 1,5 bilhão</a:t>
            </a:r>
            <a:endParaRPr lang="pt-BR" sz="16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 Aproximadamente </a:t>
            </a:r>
            <a:r>
              <a:rPr lang="pt-BR" sz="2800" dirty="0" smtClean="0"/>
              <a:t>5.000 pessoas </a:t>
            </a:r>
            <a:r>
              <a:rPr lang="pt-BR" sz="1600" dirty="0" smtClean="0"/>
              <a:t>trabalhando nas obras, além de funcionários das próprias concessionárias.</a:t>
            </a:r>
          </a:p>
        </p:txBody>
      </p:sp>
      <p:pic>
        <p:nvPicPr>
          <p:cNvPr id="11" name="Imagem 10" descr="101r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928934"/>
            <a:ext cx="1722994" cy="1381991"/>
          </a:xfrm>
          <a:prstGeom prst="rect">
            <a:avLst/>
          </a:prstGeom>
        </p:spPr>
      </p:pic>
      <p:pic>
        <p:nvPicPr>
          <p:cNvPr id="12" name="Imagem 11" descr="116p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00174"/>
            <a:ext cx="1722755" cy="1357322"/>
          </a:xfrm>
          <a:prstGeom prst="rect">
            <a:avLst/>
          </a:prstGeom>
        </p:spPr>
      </p:pic>
      <p:pic>
        <p:nvPicPr>
          <p:cNvPr id="13" name="Imagem 12" descr="serracafez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429132"/>
            <a:ext cx="1722755" cy="138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Concessões Rodoviárias – Novos Contratos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1795443" y="1357298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Conclusão dos processos licitatórios de outorga de rodovias federais.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Principais resultados: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4.873 km </a:t>
            </a:r>
            <a:r>
              <a:rPr lang="pt-BR" sz="1600" dirty="0" smtClean="0"/>
              <a:t>concedidos à iniciativa privada em 05 trechos licitados.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Investimentos superiores a </a:t>
            </a:r>
            <a:r>
              <a:rPr lang="pt-BR" sz="2800" dirty="0" smtClean="0"/>
              <a:t>R$ 32 bilhões.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Mais de </a:t>
            </a:r>
            <a:r>
              <a:rPr lang="pt-BR" sz="2800" dirty="0" smtClean="0"/>
              <a:t>R$ 17 bilhões </a:t>
            </a:r>
            <a:r>
              <a:rPr lang="pt-BR" sz="1600" dirty="0" smtClean="0"/>
              <a:t>nos primeiros</a:t>
            </a:r>
            <a:r>
              <a:rPr lang="pt-BR" sz="2800" dirty="0" smtClean="0"/>
              <a:t> 05 anos </a:t>
            </a:r>
            <a:r>
              <a:rPr lang="pt-BR" sz="1600" dirty="0" smtClean="0"/>
              <a:t>de contrato.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 Incentivos tarifários por </a:t>
            </a:r>
            <a:r>
              <a:rPr lang="pt-BR" sz="2800" dirty="0" smtClean="0"/>
              <a:t>antecipação de obras </a:t>
            </a:r>
            <a:r>
              <a:rPr lang="pt-BR" sz="1600" dirty="0" smtClean="0"/>
              <a:t>e </a:t>
            </a:r>
            <a:r>
              <a:rPr lang="pt-BR" sz="2800" dirty="0" smtClean="0"/>
              <a:t>redução de acidentes com vítimas</a:t>
            </a:r>
            <a:r>
              <a:rPr lang="pt-BR" sz="16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2800" dirty="0" smtClean="0"/>
              <a:t>Média de 52% de deságio </a:t>
            </a:r>
            <a:r>
              <a:rPr lang="pt-BR" sz="1600" dirty="0" smtClean="0"/>
              <a:t>dos preços iniciais nos leilões.</a:t>
            </a:r>
          </a:p>
        </p:txBody>
      </p:sp>
      <p:pic>
        <p:nvPicPr>
          <p:cNvPr id="18" name="Imagem 17" descr="BR-040%20DF_GO_MG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4500570"/>
            <a:ext cx="1285883" cy="122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Imagem 18" descr="BR-05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1632846"/>
            <a:ext cx="1285883" cy="122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m 19" descr="BR-060_153_26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1643050"/>
            <a:ext cx="1285883" cy="122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m 20" descr="BR-163_MS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3071810"/>
            <a:ext cx="1285883" cy="122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m 21" descr="BR-163_MT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58" y="4500570"/>
            <a:ext cx="1285883" cy="122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m 10" descr="BR-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3071810"/>
            <a:ext cx="1285883" cy="122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6">
            <a:hlinkClick r:id="rId14" action="ppaction://hlinksldjump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3071810"/>
            <a:ext cx="1285884" cy="1214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5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Concessões Rodoviárias – Novos Estudos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1857356" y="1412776"/>
            <a:ext cx="557216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Lançamento de uma Manifestação Pública de Interesse pelo MT para que empresas interessadas elaborem </a:t>
            </a:r>
            <a:r>
              <a:rPr lang="pt-BR" sz="1600" b="1" dirty="0"/>
              <a:t>os estudos para concessão de novos trechos rodoviários</a:t>
            </a:r>
            <a:endParaRPr lang="pt-BR" sz="1600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Características dos novos lotes:</a:t>
            </a:r>
          </a:p>
          <a:p>
            <a:pPr algn="just"/>
            <a:endParaRPr lang="pt-BR" sz="1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b="1" dirty="0" smtClean="0"/>
              <a:t>Ponte Rio-Niterói </a:t>
            </a:r>
            <a:r>
              <a:rPr lang="pt-BR" sz="1600" dirty="0" smtClean="0"/>
              <a:t>(fim do contrato vigente em 31/05/2015)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b="1" dirty="0" smtClean="0"/>
              <a:t>BR-364/060/MT/GO</a:t>
            </a:r>
            <a:r>
              <a:rPr lang="pt-BR" sz="1600" dirty="0" smtClean="0"/>
              <a:t>, de Rondonópolis (MT) até Goiânia (GO), </a:t>
            </a:r>
            <a:r>
              <a:rPr lang="pt-BR" sz="1600" dirty="0"/>
              <a:t>com extensão de </a:t>
            </a:r>
            <a:r>
              <a:rPr lang="pt-BR" b="1" dirty="0"/>
              <a:t>703,7 km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b="1" dirty="0"/>
              <a:t>BR-163/230/MT/PA</a:t>
            </a:r>
            <a:r>
              <a:rPr lang="pt-BR" sz="1600" dirty="0"/>
              <a:t>, </a:t>
            </a:r>
            <a:r>
              <a:rPr lang="pt-BR" sz="1600" dirty="0" smtClean="0"/>
              <a:t>da Concessionária Rota do Oeste (BR-163/MT) até </a:t>
            </a:r>
            <a:r>
              <a:rPr lang="pt-BR" sz="1600" dirty="0" err="1" smtClean="0"/>
              <a:t>Miritituba</a:t>
            </a:r>
            <a:r>
              <a:rPr lang="pt-BR" sz="1600" dirty="0" smtClean="0"/>
              <a:t> (PA), com extensão de </a:t>
            </a:r>
            <a:r>
              <a:rPr lang="pt-BR" b="1" dirty="0"/>
              <a:t>976,0 km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b="1" dirty="0"/>
              <a:t>BR-476/153/282/480/PR/SC</a:t>
            </a:r>
            <a:r>
              <a:rPr lang="pt-BR" sz="1600" dirty="0"/>
              <a:t>, </a:t>
            </a:r>
            <a:r>
              <a:rPr lang="pt-BR" sz="1600" dirty="0" smtClean="0"/>
              <a:t>de Lapa (PR) até Chapecó (SC), com extensão de </a:t>
            </a:r>
            <a:r>
              <a:rPr lang="pt-BR" b="1" dirty="0"/>
              <a:t>493,3 km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b="1" dirty="0" smtClean="0"/>
              <a:t>BR-364/GO/MG</a:t>
            </a:r>
            <a:r>
              <a:rPr lang="pt-BR" sz="1600" dirty="0"/>
              <a:t>, </a:t>
            </a:r>
            <a:r>
              <a:rPr lang="pt-BR" sz="1600" dirty="0" smtClean="0"/>
              <a:t>de Jataí (GO) </a:t>
            </a:r>
            <a:r>
              <a:rPr lang="pt-BR" sz="1600" dirty="0"/>
              <a:t>até </a:t>
            </a:r>
            <a:r>
              <a:rPr lang="pt-BR" sz="1600" dirty="0" smtClean="0"/>
              <a:t>Comendador Gomes (MG)</a:t>
            </a:r>
            <a:r>
              <a:rPr lang="pt-BR" sz="1600" dirty="0"/>
              <a:t> , com extensão de </a:t>
            </a:r>
            <a:r>
              <a:rPr lang="pt-BR" b="1" dirty="0"/>
              <a:t>439,2 km</a:t>
            </a:r>
          </a:p>
          <a:p>
            <a:pPr algn="just">
              <a:buFont typeface="Arial" pitchFamily="34" charset="0"/>
              <a:buChar char="•"/>
            </a:pPr>
            <a:endParaRPr lang="pt-BR" sz="1600" dirty="0" smtClean="0"/>
          </a:p>
        </p:txBody>
      </p:sp>
      <p:sp>
        <p:nvSpPr>
          <p:cNvPr id="2" name="AutoShape 2" descr="data:image/jpeg;base64,/9j/4AAQSkZJRgABAQEAYABgAAD/4QCuRXhpZgAATU0AKgAAAAgAAYdpAAQAAAABAAAAGgAAAAAAAZKGAAcAAAB6AAAALAAAAABVTklDT0RFAABDAFIARQBBAFQATwBSADoAIABnAGQALQBqAHAAZQBnACAAdgAxAC4AMAAgACgAdQBzAGkAbgBnACAASQBKAEcAIABKAFAARQBHACAAdgA2ADIAKQAsACAAcQB1AGEAbABpAHQAeQAgAD0AIAA5ADAACv/+ADxDUkVBVE9SOiBnZC1qcGVnIHYxLjAgKHVzaW5nIElKRyBKUEVHIHY2MiksIHF1YWxpdHkgPSA5MAoA/9sAQwACAQECAQECAgICAgICAgMFAwMDAwMGBAQDBQcGBwcHBgcHCAkLCQgICggHBwoNCgoLDAwMDAcJDg8NDA4LDAwM/9sAQwECAgIDAwMGAwMGDAgHCAwMDAwMDAwMDAwMDAwMDAwMDAwMDAwMDAwMDAwMDAwMDAwMDAwMDAwMDAwMDAwMDAwM/8AAEQgBeAFC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enXNWbS4SyIrEg/e4Ga+WfFf7c3j2D9pu68BaL4U0S7tE0A64t/PM4MYj83erKCN2fLCjGMFhmvYP2n9Y1KO58FaLpWvX/hu58Ua8mny31hDbS3UcIgllbYLiKWIZMaglo24PGDzXnFn/wTNtdL+ME/jqL4w/Fv/hIrqwbS5Jm/sNozbsOYxGdN2AZ5zjOec18FjMDndbP6eIwlflwsFJTh3bUeW2nT3j38qxOBowl9bpcza0bvo0/1tb5s6P8AYv8A2tL79p74N6H4nvtNstNutUtjLLBCWZInDlGUE9QCOteww+IpgMskbY4yDjHtivCPg1/wTtX4B+F7bRfDHxe+KtlYWgcRxvBoMxXe+9uX0wnlu2cAHAwMVrfD2DxX4Q/aB8X+FLvxFr/jvTtP8PaNq1tLqcenW9xay3VzqkUqA21vArIRZwkBlYggkHnjxcqwHFWCwtR5lX9pLnk421fI3eKenRaF5vWy6vjqksvhyUm3yp9F0XyPZf8AhIJehRR+YpP+EiccFAPxrAS+1KIANoeogn0aAg+p4kqTTdaj1USbFkjkhbbJFIu14z7j6c56c1FTPsxg0qknH1X/AADk+qQtobf/AAkUmCRGpAGepqhD8RILjWp7AKBcwYypU4bIzkHHOB1xyPpVfUL+LT7N5ZnCRJ8zt1wOOw5/DrVfw54Xg8T+HruW6SWNru7kmjYgxyxYARXGcFThc+4rbCZjm2Lr+ww9X3kr+q7eVwVCjGHPNabG/wD8JE5C5RBu6DP8vX8KzNf+Icfh1reW6a3htAztczOxAhjSN3Lf+O/l17VzfifxVP4DQWup3VjaNK22K+uJAkUgJxygIZpM4GxQdxIIwDgYvi3RbXxTdeD5pb3U7zTbvUWEgvo3tVadYneBXiZVIiZ16EZPyDJBr08oqZ1jMT7PmcYxa5r2Xm0u+iscGMrYbD0201KXReb0V+yTep6P4K1++1/QzqGo2senLdO0lvA2RKkH8Bk9HI+Yjtux1BrC8Y/FuXwL8ZvCmh31vbR6D4shuLa31FnKmPUk2yR27dgJYRMVJPLQ7RyRnlNRt38X3zWVxaXfjfVIpdssMymz0DT5ARlCDkOVyeomcMP4eg7zxP8ADSy+Knwvk8O+Kra3v4buFEukhd0USoQyvGwIdGSRVdWBDKygjBr9BlNSk7dOh5GCrud4PVrr37nN+OfE/wAVtM0+4fQPC3hjVbk6rc28MEupNb4s/KzbXLNj73m8SRjB2klckYNvw54u8bWXi3Vm8V6T4b0fwppMNxcDVoL4yG4TcrRNsYAxBY/N8wvxuC7cgnbwkdv8X/hQi6bZeJNA8TaZANtvJ4jsJft6qOge4gdUlxjgtEH/ALzMck5muW958RNStbf4ka63iGKErc/8If4b057exnUMSkl48kjvMgYHCs0cTFMGNuQNKdKdR2grnVWrQpR5qjsj2H4DfELUfiz8N4PEd9pw0uHVp55tOhbIkax81hbSuDyryRBJCp6eZg8ggdkWCsQcHv61wkfx20+2tkjXRPEpdBsEf9mPHjHucKB+OKoX/wASvFHiZiNJ0i20O2zgXGqv5sxP+zBE+CPdpB9DXRHAVnurLzOKWbYZWUZczfRI9KMijnJA9qyvE/jrSPBdm1xqmo2llGOhlkClvZR1J9hXnMvgS41ZCdY1/wAQalI5ywF41nHn0CW/lgDtg59yTkmzonw70Pw7cm4stLsYLputwIgZ29jI2WP510RwEFZzk/kv1/4BxyzWtJfu4Jebf6F6b4v6j4jvUTQNHnSyLgyahqkbQRbeP9XF/rHJ7bgg75I69DH4zmRAPJQY7ZrHEYVgQP05FLsAHIya3eHo6WiZU8RWvrK/4fgbH/Cazf8APJPzo/4TWb/nkn51j7RnGKNo9Kn6tS7GjxNW9rmyPG0veFD+JpD41m7RIPxNY+0de1GwelCw1LsSsXWfU2P+E1m/55J+dH/Cazf88k/OsfYPSjYPSn9Wpdg+t1u5sf8ACazf88k/Oj/hNZv+eSfnWPsHpRsHpR9Wpdg+t1u5sf8ACazf88k/Oj/hNZv+eSfnWPsHpRsHpR9Wpdg+t1u5sf8ACazf88k/Oj/hNZv+eSfnWPsHpRsHpR9Wpdg+t1u5sf8ACazf88k/OlHjaXvCh/E1jbB6UbB6UfVqXYPrdbubB8azdokH4mj/AITWb/nkn51j7B6UbB6UfVqXYPrdbubH/Cazf88k/Oj/AITWb/nkn51j7B6UbB6UfVqXYaxVXqzY/wCE1m/55J+dPtvGEstwimJcOQCc1ibB6VJZgC9hA6F1/nUzw9JJtIqGJqOSTZ2u8f3TRRRXlcqPZUn3PA/2sPG0ul/tGfAfQo4bQJq/iK7uZ7iWQLKiQWjDy41PLF2mUnHQR56VB+0xo+r3H7VvwYez8Satp1vqdxq1itrCU+zwyf2XdMLgoR+8kU7du7Kjb05Oey/aq+HOu/ELwXaf8I5p2lXuu6PeQ6rpstzP5EttdW8sU0QRirDZIYzHIMrlJCOeRXmvjD9vfS/Bvjnwho/ir4Y+K7HxPq8t0unxILG9a3eGDdOYnSbJIiJGBtLA4AJ+WvOxGOwmFlTjWqKMqraim9W0tl52R2YTD18VUdGhBycU3p2Su38tT5u1jXNesPBXhAXN4da0zwxH4u1rOo3Fwb7ULq18TpEn2eSORNt55bkJKwkC73Xy3EhA+2vCTEftnePlIJA8FeGu4/5/9f6/mK8x+Hv7YHgT9o/Up4vAPw5fx3pHhnWJfsWopFYwW0d+B5kk8IuGVkJ83PmBQSXJ5JNej/D2KX4dX/iPxr4/utL0XXPF00MaWa3QkWws4EcW9oHIBlcGSaVtoxvncLkAGlhcxwuL9osPNT5Hyys9pKzs/OzJxVGeGdq65bpPXs9j1dQFBUgkjHUDH+RWH4q8I/2xMl5aOLXUYRhJO0o/uP6j+VN8Sa7dxeFft2jpYzySqrpJeyvbwoCB87EKWAA5wQM9Mr1Hnen+IrjxDrUU9pq2seNdRtJMqNKAsNEtWzgsz7sSkf3DJMR/cHWnjsJRxVJ0aqvF9t/k+5xPMXQmnT1f4f8ABNTxlLqWnW8FncJfajfXymRbHTLLzPkBXOZ5GSNO3zOVPPAJxnf8MeNb+fxMmn6yNC0y4u42ks7GC+M92VXq7Ahflx/dDAHvWt4m8FxeNbCGGe71CzhDBpVs7lrdphj7pdCGAzz8pGcYyRkU/wAK/D/RfA8c66VptnYtctvneKMCSdsY3O/3nbHGWJNc2W5PQwXMsOtHa7bu2VXrYmtVTTtBbdPXRfqc54h+HmoDxfNf6Da+H7O71EbrnVryJ7q6jAAAjjT5flwM/wCsCgn7jVavPhRLqPhTULG61vUr+8unSeC9m2K9pMhDRuioqqArBTjHOCCSDgdgkfUn5ifXrSZIJGAAO/TFetB8j5oKzRg8FT5m3d3Oc+Hfi9vFOjMbqNLbVdPkNpqEABIimUDO3PJRgQyk8lWGQDkDpUB2cnIH4muE+IEZ8CeJ4vFkAAs3VbbWUH3RBk7Ln6xMSWJx+7Z+6gV28d3HJCGDqFbnmumtBNqpBaP8PL+ugsNWlFOlUteOi813/rqNvreG8QxTKro3BU9K8f8AFuiLofxx0dNKkMk0lpN/aS9o7MglC3XLeaAEBHAMvHU12njv4s2ehMtjpT2+ra/c5WCzilB2D+KSUjPlxr3Y9T8oyzAHn/Cnh2TRFuLm8n+3apqMgnvbkjb5kgGAqjnbGoGFXJwM9SSa7MDQlC9SStpscGY4iFVxpUknqm32s+nma6ABR8pUkc44waUcAjBAPBwMZ/HrRvI44wOlG4ntXZrfU43DTl/rVibAATkgD8vp9cc0eWScAsT6Yqpr+uJ4e0S8vpv9VZQvO56YVVJI/wA9q+Ufhf8AtY+LfElr4K1FfG/grxDqXii+topfClhp4W/tbeaT55PMWZiDFGDIWaMA7SK7sJl1bERc42sn+jfTyXXQ8nM88w+CqxpTTvJaW6JNL82fXKqWxgsc5PTPQZP5DmmbwCoLDLdBkZ6Zx+XP+RXhH7Q37TeteC/idpuleGrezuNJ0a7sB4oupowywLeXKQQwocgByHMh54UL1zW74j1ePxT+2JomnTQW09t4U8OzavJLOzk2s08qxRlVJCqxRZPmIzgkDHzE1HLKsYRnPRNN+lrafO6t6o5/9YcM5Sp0XdqST7O7d2vJWd/Q9dEe7JBJC98dMnAP0ODQIy65G4/hj0/xrwb4KftM618T/wBoaewkgtYfBes2F1ceHmMZFxdfZZooXmJ/ijdmcquOFjB710v7Q3xA8Tab4y8D+FfCF9p2mat4pup/Nu7y1F4tvbQQNIz7N6ZJYoOv9KJZZXhXVCTSbV9dkkm3f0s7mlLPsLPDPE002k+W27bbtG3k7pnqaqCwUEknp7/59TxRgFAwYlSMggdRjOa8IPx88T/CXUvHGh+MrzSNYu/Dvhz/AISWx1CytHs47iPc6eXJGXfaRIoAIbkMelc98CPjZ4j+LNx4eVfjT8Or3VNRijup9Es9IV7rG0PJED9qzlRuBbZwQeKp5VVUHVulFddXe6v2/OxguJaDrRoRg+d6W0VrOzv8z6Z2+5NG33b8qXcxySMk80bm9K859z6ITb7t+VG33b8qXc3pRub0osD7Cbfdvyo2+7flS7m9KNzelIBNvu35UbfdvypdzelG5vSnYBNvu35UbfdvypdzelG5vSkAm33b8qNvu35Uu5vSjc3pQAm33b8qNvu35Uu5vSjc3pQAm33b8qmseLyEc/fH86i3N6VLZE/bISRjDj+dRU+FlU/jR2tFFFeNc94xvFvjTT/CCRi8a7L3Iby47a1luZZMYyQsas3GR2718R/tma0ulftS/AzxKLa7tok8bJaMLiExSIt1C0YLKeRzjrzjHAr7L+Jfhy/1iS0k07XL7RJ4kkUvbxQybw2w4PmIw/h7Y618Wf8ABQHS7jw34i+Fpvr+41FrLx7pEk11NjeR5mcnt3xX8/eLmZ045nlEYpqcMTHW2nvQkj9E8N6db+1pL7MoTjbr70WvybLP7C3hM+Gf2lvjb4biguLG2tvHE+oR/ZQYhClzEki7McADAGBx26Cvp3S/h5qthr1w2k6VaWV0v7ubX9anbULu49TCgbIQnB+Z4xn/AJZkYNfEr/s6j47/ALafx90E+KvFvgfVbjVdNn0/W/Depy2V9Yu1mArgoQHTJ5R8qQOgPNa3/BPL9m/9rj4C/tgeLrD44/Fe/wDHHwa0jSXk0u9upYJotallbYivuUzRNGm4uhbBJTDMvB9zw2eFoZjnNKNTavzST0SbhHVPrdJEeJmXqrj6E4q16VJ6dW6cW/xZ+gegeG203w7Hp95eS6zkOZprpU3Tl2LEFVULt+bAAHAwOetadvYRW0SRxIkcaABVTgAdgPavI9L8bar8OdWijjtNR1fwncEi2WdvNv7XGCFXJzImMlVb97gcFuBXqXhvxPYeKdJjvdOuYru2kzh0OcEHBBzyCDkEHBBFfrOFxNDFQdTDTUop2bXc/P4x9nJUqkeWS6Pt5M0Y1KIQeMUhGTjIzQswYDgnNDOuCf7tbKStZGzSerE83y15ya5zxt8UdK8FSRwTvPd6jPzDY2cfm3Uo9Qv8K/7TEKPWsD4hfFCW51B9B8MywXGrj5bq6I3waQp/ikxwZCPux9SSCRjrS8L+DrXwxDI0QlnvLhs3N3cEPc3L92dxjJ7bRgDGBgAAelhsErc1X7v62PHxWYy5nTw9tOvT/gsh13WfEvxIt3tZ7eDw3o8+ROFmFxfXCEYKZX93HnoSpc4zgqeRQtfgt4cgtIoJLOe8t4VVI7e9vZ7qFFAwFCyOVwBx93tXVlPmzgEj1zRsH+eK9KMuVcsFyryPKlQU5KdX3n3ZR0jw3pugRGOwsLGyjPVYIViBH/AQPY59h06i7kHJJ3E9T6+9KYweDmk2AYAzScm9WzVRUYvlt91gO0DJGB+VLkAAg9envXO/FT4j6b8IvAmpeItUaUWunR7ikS7pZmJCpGg7s7kKB3JFefWXxb+JmkXel6hrngTTItA1K5jhlh07UJLvU9MVyAsssflhGCk/Oqsdoz1AzXRRwdSpDnj+Ol7bpeZ5+KzPD4eoqM027Xdle19LvyOx/aH8G6x8SPgj4n8P6BNZw6rreny2MEt07xxRGRSGYlVLDCkkYHXvXkT/ALPnxA8UL4Tt9U07wBoNr4LuIb+0k0q7uJbq7khjKxQs7QqY4nbBcjccDGDzXq3gL4tTeO/ih420KOwjjs/CElta/axIWNzNLCJnTYR8u0sB1PfoMVyUH7Wcb/AfUvGj6WGkl1a50rQrGKYtJrEguWgtgDgYMrKD6BcnOBXo4GeLoQ9jTinqumt5LT8P1PAzKjlmKqLE4ibVlJaPS0Ja/c+25xWvf8E/zr/we1tbrWL+b4ieIC1/e3Q1a6i02W/3h1YwqdjIhCqMxkhUHGa6Hxb+zz4y8Ta749u4dW0qxfx2+m6bJPFcS+dYaZBEwnWP5P8AXO8k4GCow4OQRitpf2omj/ZGf4mTaTELyGyMr6Ys5Cm5WUwmFXIz/rQQDjPTikh/aoXVfhz4C1ey01X1Lxrq8Ojy2Uk5B0+bLi6DEDJaIxSdR2zXVKvmjTU1dKTjrbRqza9Fyr7jhp4LIVJKEmnKKlpfVS5op+r5n95neH/2O7L4Y/FrwRrvhG7vYrHw9Hc2d5b6jq9zdL9nliCqLcSMyqVZQccAgnvxVz4t/Dr4gXf7Q2j+MfClv4Tv7PSdDl06OHVL2e2aKWeZWkkURwv/AARoBznlhwMEy/Ev9qqLwP8AHzw/4MtNLN/De3ENrrF8Jtg0h7jcLWMjBDO7I3HGBj1FHxE+OniqD4xXvhHwjonh3Un0jSoNTv7rVdVlsEgMskirGuyJ8thN2Tjg1FOePnUhUqJNuDs5fytu9/m9PJo0rLJqWHqUaDlCKmrqN78yStb5L77nJ/EH9lbxf47+GXje4vdR0C98e+N0tLOQhpbfT7KyhmVmtY3CtLhkMhLEZ3ODgYwO9+GmmfEG28T2w1/w38O7DSkDbptKvZ5bnO0gBQ8CKQenLdKo2n7VEE37NJ8fXOlvHeO8lrDpsU2/7beic26QxPj51eUcNgfKckDmm6b+088v7JV98SrvSYba90+zu2l01Ziym4gkeHyQ5APMqYzgdRRUeYSpulOC+Ll22k0lZfJLyKp0cnhXVeE5XUOd3e8U27vTe7b7nr6zLgAsODt45x7Uu4bgMjJ4/H0/XNeGS/tB+PvBuq+Fn8WeFvCcGl+JtTt9Kj/svXprm8jefGw+U8CBgucthiQoJwQDWj4l/aqj0r9pHSfAlnpbXunXL/YtR1YTFVsrx4Xmit1THzMUUMxzgBx3yB5qymvF2gr6N6O6stz24cSYKW7avJRSas7vY9i3jAJOAeaAwIyCMUhXqSq8noOlLsHuK4FY91bBuHrQZFUEllAHUk4AoKgDpnP68VzovvEfiPUtWGg2+lra6K4hk+2yOGu5diyFEK8Iu1lG5snJbjAzTS3bdiJySaVrt9jotw75FLuHqKzvCutxeJ/DdhqMMckcd7AkwRyN6blBIOMjIPvWhsHuKJR5XZ7jhNSipR2Yu4eoo3D1FJsHvRsHvSKDcPWl3D1FJsHpmjYPcUBcXcPUUm4etGwe9G0dMA/jQ2CF3D1FSWZH22E5/jH86i2DuMZ561nah4qt9F1nTrRYpry+vpQIbaAK0jAYLOckBVUHJJI7DksoKlFyTSF7SMGpTdlc9KoppmUEjPT2NFfP86PpPZS7Gf4kzvi9w38hXxT/AMFaLQQfCWPUlOyTSdX0y9VgRkFbpBmvtbxIfmiODwG/lXx7/wAFb9Le8/ZS8WvEcSwWUdyDnGPKnV/T2NfzL41+5iMNX/kxFF/e1H9T9M8NaihneFvs5pfe0c3oUj6T/wAFQviGqyGOPW/D+j6km08gqpQke/HvX18nhuNnSW6lnv5U+41xIXC+6r0U+4H1zXxbf6i8n/BSDwxfxsfs/iT4W2lwG7F1uT/JSPzr7R0+2uPGt5LbpKbXT7bas8iNiWYsoOxfRcEZPU5wB3rky7DVHxtmuFppydR0pJLbVNO/okelxpOXJhKr0SpRV/8AClD84lzwjph8SXw1a4JaG2laO0jOMKVJQyN3LZ3YGcAMepPDfEPw3ntdTk1jw3cx6XqzEGeJgTaaiB/DKg6NxgSKAwHqOK6jT7KHTrGK3t41jhhXaiqMADHaqfjHxfZeCNBn1C+kaOKLAVUXdJMx4VEXqzMcAAckmv6VyDLvqGGhQpK8na/m+v8AwOyPyPMalOtedTSMdvJf1+Jyt38fbLQ7OW21SyurLxGjLGmjl1aa7ZmCq0LcK8fOS/G0A7guCKyNVm8UePcx6hdQaBpr8Pa6fI0lzKvdWuONoPcRqD/t4qHSdMvfFPiOPxJrkflXiKUsLJWBXTomwc55BlbA3EcDhQSBlui8wkc5Jr6+NGFOzitevWz8j5idavX/AIkrQ6f3l3f+RU0LQLTw1p8VpY28VrbxE7UjAXGepyACSTkkknOeeat4bAGAMDt0oDjHOc0eZ7Vbd9WEVZWQbCetG0+tLvHoaN496RQm1vWgoT1I5pd496N496TXVCauecftR/DTVfij8KWsNDWKbVbDUbPVba2mk8uK8e1uEn8ktj5d4TAboDivN7vw54q+M3xq8LatH4O8W+DItOvorrWrzUdcX7PPDEjYt47aGd0bc+MkoMjPJzX0axBBAwN3ByNwI+lKshUgjgjp6D8BXfh8wnSp8ije3Na/Ry0f/APFx+SRxVd1XNxvbmS2fK7rXpvqfOmiQfED4PXfj7R9M8Eahr+oeLNbutTsNajv7aOyUTRoqGbdIHj8sL8wCnO3jOcVneGP2S/FOpan4X0ifW7/AMM6J8NtOhTTL22jtZ21e/ljY3F2EkV1VF3FVDLuy7EAAg19Ob/UE/Xkf5z65oLLkkAgnqepz6/X/Cuh5zVinyRSb3fd2tfXTa6ttqzjfCuGqWjXk3FXstkk3f13s2+tj5h0H9n7xla/BzT/AAHdWVxdWMHjxry4vJJbcedpi3RulnKqwA3ybcqozktxirHiH4D+LPCX7Ub6/pOktq3g+wS+8SWlqk8SFtYmthbm32swwH+d9xwAZXyQRz9KsQwHygEdOAdv6f565o3A8bQR0GSTiqWeYjmlKy97mv6y3fr6EvhPCyhBczTjy2fVKPwr01+8+Ttb/Y+8dwfD2PXx4k1LVvGF5rll4nv9FWK0FvJeJPGzIsxQSYijXav7zBCHHWmeLPhHqniD4t/ELU/EnwX1LxoNevUh0m7F/YJClnFAEjbLzq6guXbAXIBHU8V9a7gcAglfTPH5evQD0xSAgDkEk9eBgn3GOf0pxz7EP40m9VppZabWttZfkZVODcKklRk42s2t03rdu/V8z17nyz4C/Za+IHia18HaLr2sXnhrTvhzYrLYXFmtvdfbb2UyYULIrjZbQlYgXUFjlvSnSfs4+MW+CWo/Du6tbrVdN1Dx0k897LPbxm60trhLqWdlVlxlg2VAB+bgEc19SEjOdoJweemfQfnz1pSwOVKqVPY9Ppj0/wAKJ5/inJS0sne1tndu667tv5l0+DsDBPe7XK9d42St9yR83eKf2dbj4GfF+PxT4A8FQeJILvSLmD7O9ym/T7xcGGWNppMosgZlcL6ZABzuyJP2O/GPg7RPC2q2viXUvEmtWviiz8R6pp5htIYZZ5JALuZZNiyHbHJIQpkOFUADgCvqckMRuyQeuOvv/ntQzFwQcHJLdMjPbg+/OfwqI53iUlF2fRt6tpbJ/f0sVU4Swc5OTbWt4pfZbtf8uoIhCLg8EemKXa3rQzA5xnrS7x715Md02fUq20VuIFJIAyTkY9z/AJIrl9E8WyeCPAXjKW3jSXUH1lra2VuVkmnWFYt2ewMi5HotdHqF9FZWM00zrHFDGzOzHaAg5JJ6DGOtc9ZeCL/XPgTNeRQ+brGsXcevmBjsL4mSWOHJ4UiJETnAyOuOaGoWSqbNozkqnM3S3UW/wNfwroK+GfDOn6dFI8kdjbpAGb7zbVAyfrir+1vWqfh7X7bxNotvf2jO0E65G5drKehVgeQwIIIPQgiru8e5pybb1HSSUIpa6f8ADCbW9aNretLvHvRvHvSLE2t60bW9aXePejeO4IFNCbXUTkdSQM4z2pORkkkEVhX/AI+hk1GTT9ItLrXdSjOySGz5SA56SSn93Hg+p3Y6A8Vo6f8ABi/8WATeK75JLdzn+ytPZo7Uj0lfh5vp8qnoVbqZqSjTV6jt+YU+eq7Uo3t1vaxky/EaG+u5LTQrS78SX0LFZItPClIiOoeZiI0I/ult3tWFc/C3x1428b6fq15ofhjRVspEHnDUJZb7yg4YqJFTA7nZgjPfnj3HTNEt9Hs4ra0ggtbaABY4oo1REA6AADA+gqyYSWHOPeuX+1HBv2MbdNd/0R0vI/apfWJt6p2Wi0/FlcMygABQBx9w/wCNFWtrf3qK8lxfc95Ndn95l+JPvxcHo38q+ZP+CmOkHVf2WvGcaIXdtCvCo9SsTMB+lfR/ivX7G21yw02W8t4tQvoppre3aRVkmSPyxIygnJCmRM46bhXkH7ZGjHXfgtrdvtLebYXcRHfDQt+tfzT45pxwNat/z7nSl904H2vBlb2WZYed9pI+TNC1drv42/st6043N4g+GrWcjZ/jjggkI/PIr6f8A2Hxf0Xxn4r1XShpmp6PLdQNa6Rq2bZJ4zaxMXt7hFOw7yysJFYEoACnU/Ivg7VEl+Hn7GWrnOTa3+kMfQrCUx/45X6XeBJRN4M06U4YG3TJ65wo616HDWDhPxEr1E2nLC05K3e7Tv8AefdeIGJ+o4WjDkjJNVIO6v8ADXqL9CDTfGbab4Bj1jxHar4flhh8y6gkuFn+zEEgqHXhyeMY5O4d+K4m2ivfiHrsWuavC9vbW/OmadLyLcH/AJbyjvMQcAA/KpI6lqQ3zfF7Xo9WuCT4e0+fOlW5O5bmRWIN2474wfLHQA7jyRs6HafYnuc1/T+EwyowV3eVt/669z+bsbivrVVtK0E9F3/4C8wIUE5BBPPXP69/r3oDL6GgpzxgCjYfat0rfMyStothRgjOBQSAcYpNh9qNh9qYw3D0pRgjOBSbD7UbD7U7A0OwPQUhIBxik2H2o2H2pCTDcPSlBB7Ck2H2o8v3oGLx7Uce1J5fvRsPAGST0AGc0NiTF49qOPamlQM5IGPX+VOELEgAHJ7UJjaDj2o49qTaOOcg/n+VBQAgFgM9MnGaLibSVxePajj2pPL9zR5fvQmNqzsxePajj2pPL96PL96AF49qOPak8v3o8v3poDG+I2hy+J/AesabbZNxd2kiRDqrOVO0Ed1JABHcGrb/ALQuhv4UU2Ynu9ZMPGkxRMbqOXgbHUD92A3G5vlwCcnveaIMMEBvrnB/L0o8s7gc5YdG75/z796mUITsp9CYupCTlB6tWfp0sZHgjQJfD+hCK6kilvbiaW7uTHxGJZZGlcJ/sBnIGecAVskqSTxzTRGAABgAUeX71Td3cUI8qsLx7Uce1J5fvRs96RaQvHtXO+LfEs0txJomio954guYwI0RSUsw+QJpW6IgwxGeWKkAHNdCEGQM4Jqj8Mibf4s+KI+Mz2VjKn4GdSDj1x3oc+WEqiV7K/4ozcfaThRvZSdm/k3+h1/gfwjaeC/CljptlGFgtIlQNtw8hAwWbuWJ5JPOTW1AT5YBHIJpiNwOT17VIo+XOTXgSqOT5311Pp6VOMIqMV/SHZ9jRn2NN4zjLUf99VNzUdn2NFN/76opgeP/ALZcEVl8ONL1uNhDrWg+INKm0mZeJVllvobZ4lPcSxTSRMB/C55Bww4zwv8ACiX41eC9f1jxN8RPFumWEWtaratBBLp8FnbW8N1NCg3NbMyqI0HLOfrzXqnxh8P6Dd694e17xBfx2lv4bmlmtUubhYbQXEiqizMGwDIil1Qk/L5jnBJUr4P45lgn/Y1v7ueSF9Bt/iVHeayzfNC2mJ4oR7pnPQxCEOzHG3YGzgV81isJg8wxdTD4mkpxjFXTV03urnRRrumk6c7SVtnqX7D/AIJreA08I+BtNg8eeN5dK8K3TXnhwreaeyRTOGYtG32X59wLHGTkZxwKvfG/wDe+Fv2afFmseGfi5411GPS7Cbyyk+mXFuWXho2KWucc4I3Bhu9q+cPEmi+K9d1b4XXeh2WoWvhG08VeJ/8AhEPs8Z+z3qXyeIHgm+XhIUhjtPJzjKTMR8uK7f4LnS7j9kD4u3GgrFFoMmhaNbhkiCRtqEek2sd0MY/1gYxo/cSKwOCDXs0MrwlHFLEwppTso8ySvy9vS/QrGZjisXC2IqOW7V331f3tt/M+sbKzj021it7eJIYLdBEiKOEVRgAewAwKl5HABAoEgwDk4PTPJA7fpS7x719YrtI+Mskkl5jdpPOKX5hxzS7xRvHvQMTc3pRlvQ0u8HvQHBOMHHr2FF9LglfQack8kZ+o/wAj8aTzAONyjHuOKx9f8XSQanFpOl2x1PXLhN8VsrALAvQySt/yzjB79SeACeKz9b0DxrpepQQQa5o7309ubhopbJ1tFwQCqYfzCRkfMXA5+72HHj8fQwVL2uJlZMrD0p15ShRi5WOq3MAMjr096PmPPNcP/wALA17wVdeT4p0WAW0nK3mmMZI29mjbDHP+zubvius0PxLYeJbFbmwuoLuBjjdG+/af7pA5BHTBAI74pYLMMPi4KrhpqS8nr80FWE6cuWrHlZcw3vRlhxjNG/jOM0CQED3ruTJTDc2CcVhL4n1HWtXu7TRdCudT+wS+TPcSTRwWyvtDbQSS7EBh0UjPGa3C2RwcE8jPTtXM/CnxdfaTea7aW1tBdQwancy3EYbFwCz5XHY/JtIBxkEc152aZrSy/DvEVlpovvNMPhZYmvGjCVtL/wDALwvvFczbYvCF0ko7zahBHFn0yjMce+3NSp8Gtf1PTpb648Qy2Ott80EFuA+nwAdI2QgGQH+Jsq3PylQOe10bxxp2qWrOLqOCWL/WxzfI8R9CD0/lSv4+0SIZbVtOAJx/x8Ic8+ma4KfEuHlBTpVIpPrdX/FnqLIdXGonK3yt56HDR6R4/kCY0TwsrAYdpNamAJ7kKLU8e2aZfx+M/DkL3F3oml6hbohLrpl6xuFwMnCyRor8f7QPsa9RjnjkiEiMrq3Kkd/pVddQtr1JTHNFMsTFXKENsI7HHcdfbiuuOa+9GLtrt3f4nPLJoxi3zP5s4TQdct/EekW19ZyebbXSB42wQSD7HkH2q4Gb0zXNfCWZZvBEEyDbBc3FzcQf9cZLiR4z9djLXTBx2BxXrTVpNHl0Zc1NSe7/AMkJub0oy3oaXePejePepNBNzelG5vSl3j3o3j3oATc3pRlvQ0u8e9G8e9ACbm9KNzelLvHvRvHvQAm5vSjccgZGT27/AF/z60u8e9Yfi+/vLq90rRNMuGttQ1q5CCZUWQ28CfNLJhgRnblRkEbnXjvTUb7kTmorXroWPEfiyy8LWyyXUxMk7bIIIxvmun/uRoPmZj6Acd8DmtT4TeFL6zlv9d1dBBqWtiMC1AwLO3Td5cZx1fLszHsW28hQTo+CPhNp3hC6e+Z7jVNXnXbLqF8yyXLjrtBAComedqAD2rpjAAT0yCT06/WvPxWMi1yU+u7PUweBqe0jXr7rZLp6+Z5n4j/bQ+EXgzXLzS9X+JXgjTdT0+Uw3VrcavBHLBIvDIylsgj0NUX/AG9/gmm7PxX+HwAPX+3LcgY6/wAVeS/C7wLY/EL48eKNO1D7QYH1jVZP3bhHdhcydyDUH7UPww0nwR8JpruzF5aXN/a3KS2d3OsjqojYhgVAIzj171wcuyPUatr2PrRtXthpovDPEbVo/OEu4bNmM7t3TGOc+lZFl8RrG7eMCHUAJT8j/ZJCrA9DwDj8cVzuoW0r/D/w3dsTNp9tawTXcG3O8bFw5UdQpO4jvjPUCt2xdGliYMrFivfdn8Rj+VfD5tnuJo4+OFpK0e7V+bzXkj06OHg6fO9b/gdKJMgHB59qKaYiSTxz9P8ACivq1Kt3/A4bxPCv20/FFzoyeGbVPCsOsw3UlxI2q3WmTanaaE6qqLI1vErO7uJHC9AArZZa8p0/4l23/BMDwNcaVNaXPinwNPcQ3NrLFOkV/Z3dwAksXksMMkkoMoCsCpldduADXs/7VPj/AMffDXVPDOp+FfDNt4q8OiSWHxBapN5d7CjvCIZoQfvBf3xYehHbJHy58TtZh+P37cOladrEyQ+DfhDa/wDCaeJJpXzGJ8N9ljYZ4K7d+OmAfQA/j/F/EeZ4DinCZZliXPiG5SbV0qUIrmfk72sz2uBuHsNmeZYmtipScaMbvS1lbRRa3c5Wjr9p2Peb7/goFBpvjhvBM3gvVE+I3kJfjw+uoW8gWxcHF09yhKIA+EKEeZuZcKVJYL8cNd+IHxF0bSrDWPBlr4V8GR6lZ3OuTvrEN5c3EaTxMkCogwsZl2l2JJKIygDduHkP/BOLw1efGvx/4u+LeswSxT+PdUa8sllXD22mw/Jaxn/gIyeueDmvtrxX4dtvFnhi/wBJu0ZrW/t5LeTGR8rDbx788V9RwJxZic+x+MrKKWFo1FTg+s3HWcr9torzTNeMsjpZXWeBpS5qijr5Sa1Xyd1frY5kxgkH5se4IJ9+aNqjrWD8O9VuNX8LW4vWVtRs2azvccYmjbY5x6FhkezA1uAHAJBBPtX7JNcrs3sfmkKinBT7/gKQvJzwKUqoyDzg4PciqHiPxDa+FdKe8vXdIlKooVCzyMzYVEUcs7NwFGTk1TtfCPiDxPaC61vU4/CemyDJtbcqbsKe0k7FkRvXyxkdn71nVq06UeerJRXdhHnlP2dFOT7L9X0J/EXjDS/Cixfb7uOCSdtsMPLzTnuEjXLOfZQfzqraw+J/HBMemaadCspBj7fqYCz7f70duPmz6eYVweSp6Vr+F4PCPgeWQ6NYvfXk67ZbiFGup5gOzztnI9matWbxdq99j7JpsVoh433cmXH0VMg/99CvmMdxpluHfJTkpS+/8tPxPYo8P4qtZ4h2T6LT8d/uLngjwHp3gHTXt7RZZJZ28y5urhi893JjBd2PVj7YAGAAAAKybiePUPHOouWSVrWKKGMA5EecsR9ScZ9gKbc6dfa2mNS1CZ0Y4MVuv2eM/UglunYtg+hqxp1ra6TGtrbLDAqZIiQKpB65KgZ75/OvzrPuIZ5pGMKcGop3u+tk+nY+lweEpYWLjC21klstupLc28c8DRyqjq3UFRg/UHrXCeLPghEbl9V8M3DaHra8h4h+5uf+mcidCp+nHbFd7nJALLgj5eQN1O2HkhiM+2Me/wBa8DD4iph6ntsPJwkuq0+//gl1aUKkOSor/L8ux59onxC1JdLD6t4b1iCaEmOSWwtmvICwOCQI90ijvh1GM9xgm2Pix4eWdYrjUFsZnIUJexPaMT6YlC8+1dPc6CVvvttlO1lekbWkVQVmHo47/mCOxFR6lo174itHtdUvVuLKQbXghhESyj0bkkj2zj69K/RMJ4hw9io4qg3Nae69H5+R4NTh2V70q2naS28roapVwpDEBuR6kEdR61xlru8OfHhxC5Ca9YxtPCV4doi48z6ldi/8Bqaf4A2/h2RZfCuo6t4fwf3lta3Q+zyD2jlWSNT7hPwFaPgX4Vp4e12fWLqW7udSnj8lXuLkztGnPc4TJJz8qKPas864twONy2WHhFqcraNaLW977aCwWU4mliY1Z8to31v5W23+Z1F5plreSLJPBBPIh4Z4w5X6E9Ke1hbFCjQxhSDn5R079O38/wBamwQSTxk9hWH468YweDtFmmkuEhkMbMhYcLgfeI9ASPxwOSQK/No0eaSjGN5dkt3fZdz6VVGldu1vu/pHPfEzxBbeBLW3sLZNT1LUdScx2ekR3cm2fHUsGPyRjuSdo6c8ZpeHPB/iifSbm01HVrLTbHUZRLPbaXbmOZF2BTGs5YgAgDJVA3owySZvh14YE2sah4kuYrlL3UsRWv2nLSw2q/dBz0Mh+cjtlAfu12BUnOCQD781+zcM8LQy9RxFZXrebbUfJfqz43Mc1qYpunGTUPu5vNkWnaZb6VYQ2ttCkNvboI441GFRQMAD6CptgHQUnle5BpPLPqa+x6t33PLjGyskh2welGwelN8s+ppfLPqaChdg9KNg9KTy/wDaNJ5Z9TQA7YPSjYPSk8s+po8v/aNAC7B6UbB6U3yz6ml8s+poAXYPSsrSlFv8cNJZjxdaTdRID2ZZYGOPQkf+gj0rU8v/AGjWJ4st72w1DSta0+CS7utFnMht1IDXELoUkUZ6sAdwHdkA4HNHLdNd0/y0M6klG0nsmn+J6tEOB6CmzSBS2dwwM+v+etcppHx08KanYiVtb0+ylHD295MtvPCfRkcgg/oeoyCDWxo/jDSfEzSf2bqmnagYsb/s9wkoT0ztJxn3rwalCpBXlF6eR9JSxdGp8M0/mfLOn6b8U/hT8Y/EuqaT8KfEWuW9xqd9JBcx6lo6QXEU0zOrhZL6OQfKw+8oOa838VeHfiR4r8MaqI/hL4xDXUE8IZ9T0VEViHXHzahnbu4yBX2R8Ufjfofw00W5uL29tY1tlLzPLMscUAHUu54AHp1r4zvf2ovHH7UupXOk/BfR4p9GtppPtfizWw9vodkSSW8rI3TMMnpkDFfi/FXinUp45ZTwzS+t4hXU1H4IPpzT2+SPueHuD8VmFN15/u6cd5y0il6/kldvofTlt4os/Afg+zW21KWCa3tUWa280TW4YKAwO7IAzkfKR681wMX7dHgPwtq0Gj2mv6bd3b3sUEdpZSfa541lnWNVKx5ICtIq5PQDJr5bk0f4Yav4juvDvj34s+LPjt4gnjdpfDnh2IxaZNMimbywYsIGOzABkGTwcE4r0b9mi+8Uab4y0yDwZ8CfA/wl0J3Ecup38sVxqohHOCqAEFsAYZiR15xX5bVpZjTxlOXEObU6DctKNL3m23spXbV3ufoUuEsDhsLJ1Oeo0r80rUovt8Xvy8rQ17n6AocoCQckc8CihZl2jMig/wC8tFf1pCk7L3mfhLSv8J88/tt6Rcah8Rvhu+heLNS0PxkJL+PTdIiUNbeIoPLjmuoJgeARHANjE4DsBwSpHzPYeChrH7W/xy8B3CyLD8XfACXUMgP72OWBZIPLXuwIfdzzxzX1X+2j4u0fwRrHw+1LUtU0bSpdK1k6hFNf3iW7SIkTRyIhbrlZjntwM5zXzd8YPHWmaf8Atj/A34jaTc21zpWr6xc+Hp7m3lV45Y7yJljG8HBAk/Wv5r424iwNHxDwFOMn7S06M007WqRjKNm1Z7NaPqfrvh9lMsNh6+JoRkliKcm5N6OpSbnG3a/JFW7oofs2/wDBRrwB+xv+wT4f8YfELVIrX7Npiafa6dbASXup3NuTF5EEeQWY7RknAXBJPavTf+CP/wDwVFu/+Cl/gXxzqmq+E5/B954e1opY2jRSbLrTpVzBJ5jcSSgq4k24Cnaf4uPEv2dPhLNonxG+L3hTQ9L8KDxx4R8XXM2hXGs6bHPHFZ3TrNCjblZhEwLruXGCxIIINfQPhT/gphpnwuCeHPjB4Zv/AIb+KIR5YLQvJo98RxugnQEbTxwegOMnFfZeD+JoYXDY3JE2pYevNa22k+dWt010vroz4jxSzPB4DP5+2ThCvacZNe7aSulfo7Nb9D2fWbNfDvxku0hJWHXdPW9dMdZ4mWJnHuUaMEf7OetapznAJCk4HsO1ea+DPjjovxv+LkN9pmu6TqtpbaTILFrGZJFbfNH5wbBypXZBgHkh29DXpe1XyMDHscgdzz6Cv6Bp1Iypwad7rofllHFUKtSoqM1JXdrNW21/HY4eGF/HnxMWYyzJZ6NIYbYI5UmVV/eygjpgukYPUYmH8Vd1F4WsUkWSWH7TOp4kuC0zKfYuSfyNcf8As6ot74Mn1UlZG1S7nuUkznEckrSrjH/XQ/n7Cm6z8btQ1/xXf6B4D8OSeK9T0mQwandy3QstJ0yTbnyXuSrF5QCMpCkhTI37MivxXPKmJzTNK0I3ai3FJbJR09NXr8z7nKoRw+Eh0cldvq29fw2+R6CqmJcADaO2P6H/AAp+SAS+VIGTnOQPXntXnWoa98X/AAvF9qu/AvhPXLeMbnttD8RyfbSM4/drc20MTt7NIoOOuSAavjH4x2nxA/Zn8c674Vlul1HTNH1BGtp7doLzTr2O3kPkywtho5FfbwRg5yCQc151XJsThmo1I2Uml5ancq8ZXa3OQ0WLXv27PEOqvZeItX8IfCPRb6XS47jRbk2uq+LrmFyk7JdL80FkjhkBiKyyshIZFA3+Kab+zv8AC+//AOCrOqfBuTwNo6aBbfDmHxBHeJPcrqyXv20oZftYkE+djYB3cbQep55Hxh/wU9134c/s+eB/gj+yr4F1X4p/FGw8Kabb3N7BZsmkeGC9pGRJcSPtjaY7t2wsFUkFmOcV+dei/sj/ALcOkf8ABT3WLnT/ABOLn9obRtAj8W3Ug1qNluLWR1j+yb2AgcYO0xcRYUjJ4FfqGDy2hQpKlCK0X39TzZVJS1ufthqsXiT9hnxDpY1DxBrHjH4Sa5ew6c91q85udU8IXM8gjgMlx964snlZYy0gMkTOpLOudvvgYAYAIA+nHtxX5/eAP+Cplh+1Z+zF8UfhF8bPDN18KfjbpfhHUTfaDqMLRRassdrIxubJmzuxsD7ASV6qWA3D7a+CmqX+rfBrwld6sCuqXOi2ct4CeRM0CGQfXcTXwvFGAp0asalNW5juw0rrVnT7vY0E57NRk5IwOKA2ewr5VnSGcgAg8H60m4ZI5GPQYpck9MH8aOoIIxQrXSfUCKeRYomdiVRBuYngYFeXfDvSZ/iN5PinWlRorpvtNhZheETJ8t5c/ekC42gfKmSRljur07VrI6hp01uHaNZ42QsvVcjGR7jIxXn3wM1BoPCR0C6Aj1HwvJ/ZdwnTdsH7uQZ6h49rZ9SR9fvOAqVCeJnUqq9SMVy+SfxP12+TPnc/lUcIU38Mm7+bWyf5/I7QE8nBI7Ubm7ilLjg5yD+FKCBwCK/V09NT51O60G7m9KXcfQ0u4eopNw9aYBuPoaTcfSnbh6ijcPUUAN3N6Uu4+ho3D1pdw9RQA3cfSjc3pTtw9RRuHqKAE3H0NJuPpTtw9RRuHPI4obsrsBu5vSgyMCAFxg56d/Wl3gHk4qnruuQaBZNPPIFwDtXqTgZ/KvLznOMHleEnj8fNQpwV23sv832XU2w+HqVpxp0k25bWItYtNNCm6voLN2XrJLGrN0PHPJPHTk9K+dv2k/2tvB3wj12wsdM0mTV/Gk7lNK0zRoQ+qXLkY2jZgpGe+eOvXpXHfET9oHxn+1n8Q9R8E/CeVbWz0WTyvEPi+Ur9h0FcZZYs8Sz4BGBwCeTgHHA/DjxFY+FNb1Tw3+zppB8ReJLiRrbxF8UfEAMwWQEh/s5bmRs5wF+TIAOQM1/MfE3HGacRYeeLxtd5flKdlratWX6J9lqfvfCvhnhcG1icygqlZJS5LqMaaezqT+yn0WspdF1HfFfw3HapZ+Kv2l9dkDXLiXQ/hd4blaW4vX/g+1AfNKc4GOEB/i/hrq9B+D/xJ/bMsrW08VRH4bfDaEKll4J8Pf6M8sIPAvJQOfdEwuD616j+zV+wRp3gnXpfFGv3d74o8Y343Xmv6mfNvZieqx5/1SegXHA74r6V0nRrfSbZYraFUU8ZAwXHue9fDYCWOzTD/wBm8O0nl+B2c7fvat93rqk+7PfzvjTD4VqngrVKkdpWtCH/AF7hql/ileb7o8Q1D4BWP7NfwD8RX3gLwxYS6/oOj3F1pWl2lsqpd3UcTNHGQoDuWcDjd82R36+Xfsp/Gv8A4SPwj4nvPEfxN8D/ABZ8M29rbfaILTSDomuaRqMs4jFhNaKSwhZmRVaTDlwyncM4+qPix4MvPiP8Ndb0LTdb1Dw3qGqWUlvaapYuVuNPlZSEmjIIyVbDYJwcYzzx8uj9gT4k/Gn4y+HPE/xW8U+BL9dJnsra6g8N6dcaedZsrScXsbzu7s5me6htm2qQiIkgGfMOf0fhXg7I8vtGFOPOpfHL3ptq2t3fVvsfleY5ni8XJ1K9STb87n3IIiwBDEg8jk/40UJEHUNgNkZznr70V+9rEabHztpdz5f/AOCjyw/2n4JZfgtYfFy9jF75L3t3Fb2+jqfs+7PmAhml4xxx5R9efnzTtX0v4j+LvBPgzx18INc+GOmadrdvqOjPo+oW02i+fETIIpmUKYgxyOOSTx1r7A/a41HUvDCaTqv2S4vfC1tbXdtrbWi772wEnk+VeRpg7xEVbcOoV8gHbiuS+I37LehftI/DKOz1W/sfFGk6kUuoJo18hJOAUkRo2wT1ORwcntnP89eJiz7D5pHMo0aeIw9KpCUaaj+9VopOSls2ney7H6ZwnxVhMPRpYHEwlFJS/eKcvdbb1Ub8ul9ra99T4d/bMh+Ofw6134l/FzQbzwV4Xj8Z3C6MkWu2lzO9tawjyY3823JSNmA3hm4wchjjAtf8E3b/APbK1X4d+JYfHl74M8cWYngGlWHiKeK9ttQtdmd9rPCSGAJOfNJPC/e5r0y/+Cfjn9h0X/8AwhRbx98PrpC2reBdbl+2FoGJZmtHOTnrhWBVvm6k8b/7G37LXjm4sx4/+HOo6D4c+H/jHzL218JaqbiRtLcSMuY3Vcx5K5KDcoJIB4Fefw9n2YY2liMw4VjCpiZTTr05x5Kllayu92ls2rHTx5w7kua4L2uIxLWijTnB6WiorkcXdwlFLrdSXU4vx94M8HNqF3P8Rv2VvFWhalp8Ymm1DwbdGW2RDn99+5dFA4bqGxjnrVDSNZ+D+k3cEOgfFv4z/CXUpBi0/wCEjEstgpzwpDgrtx/eYLjv2r7cTwN8VpbmzluE+HdybZZFkHn3YFzG6Fdj5Qjbzn3KjpXF+OfBnjP4d/CyOLxXpPw+8TaBa3VtZT28hnlkkhmuY4UGJIyjMgkBy3XYM4zX9BZFSxeIwvNj48lS9kvJ69La3dj+XM14ClGcXhJxnFp35o2afTWLT26nix8ffG/4EfBqc6R4k+HXxK8MXRg0a217TJ/LvNMkuXjtLeVo1PluFkkjJRfrnqa9/uvjXZfsueItH+GvhzwuNR0Dw5aaPFquoyakYJrR9TvJrS2fZ5TeezzxSSStuUgPuAckivJ/2gP+Cdvw1j0a81nwy6eAvEdpi9sTa3rWtlc3MTiWATxZ2mLzUUkLt/Dv3Wg+AYv2wPE9h8Q/D2u6fpuka7HosHivR5IPMv7a60a/mvY4FdXCoxlmKPvUgoqMvDA16GHylYPmnyW5m3ddb6n0XCjxMMO8PipNuL0TlzaWVrX1S8matz+3Lrfhfwt441TXPAtu6+EPENr4dR9F1iW/tb6eRYmnkMsttCYo4DMqsxVgzqyg8AVu/GLR7f4e/tM+DdaggT7L8Q1n8La1FgBLmSO2lu7SZhwCyJb3MWepWYA8KtPt/wBlG4H7LWqfD19ZtDfatqt1qs2oi1Ko7zaq9+cpuyWw2zk9RnoAKg8W6tb/ABu/aa0C205hd6J8LGub++u0IMEmrTW7W0NsGHDNFbzXDyAfcMkOcHgcmdumsHNVe3/DW+Z9hQ+NHE/ALx9pf7Bbt8MfGr2+g+C0vJX8G+JpFEOny28j5TTrqbGIrmHOxWkOJY1jwS4IrwDwH+0B4hh/4K/ap8Wr74OeNdP+E/i7RYPh5p/jOVI/J8+K6Li7kiDF47WRxsWVgF2hW6E4+8vF9vo934Zu4tdisLrSJIz9pivY1kikTByGVgQRjnBB5H1r5h139ln4I+JWuT4X+D/hDUZ3B8srpSy6cZCTj91/x7Ku7k915+UkAV4OUcQYjEx9hCjKc0lqvwuy8XGlS/eVJcq/rYi/a3+Nnw+/bA8U6N4H0WXStW8PaZemXxH4uSFZobW3TifT7Ocgh5rgHyZWjJWON33HcVU+8W3x+0HMdvY6f4hvYkAjU2mkzzqABgcqDgfWovhX8GtK+FelLFbQQm9aMJLMIljA6/IirgIgPRV478nmuuPJAIJX0JyB+HQ/pX0WK4TjjJRqYuo27bKyS72e7PB/tiqrqlFKPzv/AJHP6T+0B4bvtRNldXFzo16xwsGpQNayP7gN1FdXHrtgsYIvbVgec+avP61lavodl4hsZLW/srS+t5eHiuIhLGw9Cp4Nc8Pgd4Rj/wBV4f022A6fZ4/Jx9NmMV5OI8P4c16FWy7NX/I6aWfVV8cE/R2/M7231C3ulJhmilA6lHDAfl/n8KfLcJBC8kjLHHGMszcBfrXmOr/BCxtQL3Q5LzT9UtyGhZr2doZSMny3BYna3IJXBGQRyOdvw7qOpeMPA1oyWVxdpfxq0UnyZRwwDxTdBuVlZWIGGGTgE7R8pnfC+Ny6KrQ/eRbsuVbSeya3+Z62XZnSxc3Ta5ZLWztt3TOyikinRWRo5FfBXBDA5HqK4XxXoF9Y+Or3X9Kiae4trKFL2wRRv1C3DSfMn/TSI8qP4g7L3XHU6/4el8Dae99Z3INlGw32kg+RAxxiMgZXk9Dke4FF4lwurWl9aT2yXUCPF5U/3ZFcoSMjnqgwcEdevGOTAYivk2Y054haxevZqSto/Lt3OrF4Oni6Eqae+z6plTRdas/EemwXllMtxb3Sh4mGfmBzjr34Iwecg+hxb2DsSa46K8XRPigtvBbtY2+uRzTXtpkNDFOoB86Ijna4zvGB8wDd2z15ZiSWJ3E8/Wv3TBYyhi6McThneElp33aafo0fC1KdWlOVGt8UdH22TuvVNMdsHvRsHpmm7j6mjcfU10kjtg9xRsHvTdx9TRuPqaAHbB6Zo2D3FN3H1NG4+poAdsHvRsHvTdx9TRuPqaBNjtg96QqF5PAPc8UnJA5OT2715h+01+0po37OvgS81jVbl4oLcBSsKh5pnY/JFGO7se34nAr5DjTjTAcNZe8djW22+WEI/FOT2jFdX+W56uS5Nic1xUcJhIuUmzvfE3ie28L2Mk80kYeNSQpYdO5+lfGnj74seJP22/EGtaR4U1lfCPww8Plk8T+OJnCR7F5e2tC2ATjIZxwufcZw/iVJ4y+Lng5/Efxi8W2fwU+GF+Ts0ff/AMVFrcRP3HBzt3g/dQE4OCMdTw14GvP22rrRvC+iaFf+DP2ffCzKmm6QYza3XiqRcYmnHURE/MASCepJJ+X+Z+LM8xGPnHO+NkqVCFnQwkXzOcujmlu77K1kf0bwrwbhMjpSxNScZ1I71bXhTS3Ub6VKvRJXjF6yeliDwf4Wi/ar0HTvhz8NNOvvDH7Pmgy7J7hS0V540mVskb+G8rdkliQXxn0x9s/Br4E6D8JPDFlp2nafZ2tvYxqkFvCm2OAAZGBzlsjqeTWt8N/hrp/w80aC1tLa3g8iMRKscYRIl6bEA4UfT+VZknjLVL7V7mXTVuHu9KLR6h4fuEVJ5IN3yXNuc4ckA4G7Y33fkZTnPI+FMw4ixazfPormir06H2aaW2mzn37dD4ji7jVVV9VoNxpXb3vKTe8pv7Un+Gy0F+KfiXVv7e0Pwp4alt7bW/EXnytfzxiaPSLOAL510VJw7hniRUPBeVSeEbPnWmT+H9YksLjSvF/xc0651u4W003xjfzvcaNq1yW2on2aQm3SORl2q628KyZGyTLqW6f4g+IIRrWgePrKK81Pw/BZXuia5FbxO93ZWtwYyZxGBvLwyworxgbwryHBKYPDJ4jXT/g54c8K6z4x+GjeAfDj2ITWdO1h7vVNYhtJo2t7eKxWLCzuYolPlyyklm2R5K4/feHMJhHhHzpX2d+h8NVquUuaDvex2t5+0pJ4J/Z38beK/EljEuufDiK9j1qxtm2pLc20QlAjyTtSaN4JE3ZKrOoPOa8y8MfH/wCLnwV8c6fP8Ude+F2u6ZrtqZptE0FWsdT8Nzvt8iL99cO19GzN5ZkWOMqQG27c47Tw78ObP4+/DL4taV4gl/szUviRcTy6rp6SobvQYZbKG1tBIuSFlFrBFIc8CRmAJGMfMt78JtW+PH7T3hT/AIWFafDPXtT8C3CxP4h+H2iXV7rurssUlvCL66eNYrKFPN81oDNKC6rjAUV4OHw9D6zONPZS6/hY6ZSajqfpkJCoALpkevWinLIoABkXIor9KUVbY845r4keINP8LaDc6lqt1DZabp8Lz3U0rBY441XcxOe2M59s1+dPjfxz4x+Lmk+KZPgU2uaB8JrF49S1K/uQltCsiS75DYCXafLJRnaPIBKdE3bW++Pjxo1nrVrYwX2na1rqSF0TSbU7LW9Y7SPtDcAIoBOGYK2T8rkAD4g+Let6J4i/bw0b4PfHbxSuiaBq2m2+peCPDVgjWehasQzI1rJNlWeaNkACMqhwVwFJ2V8ljadGnjKlWb5paWjv0Wr9Nz5/N8RmU3GhgoXi01bbV9XLovTVlX4NeNtCi1y6f4QaP40+NnxC1W1Cap4r165ls9OsxIAxDbiAqqcEJjthWNe/+FfE/iDwd+w/8PrKxv5NB1jxD4ps9Cu7yx8uRrET6u0c5iLqVLFd6KxU/eBAJxnh9J+Beq+FPjvaR6b4m07wXr9tosjyDTLSCLTbBmuQlhaMgRPPV41lBDnf+7yhTPPR+DfiR4U+Hfwjvfhf8f5bfwjcQ67Nc6Zc/bLmzstUie9N5ayWd7HsZJI5CFEe8SqYhwQwJwyKlgHmE8ZRhGNScUnpZ2Wyb6k8MYSdHCyp87tF/B0i+tt22+rbuee+MP2+fiDoek+EF0y/XUU8O6J4gfxFfPBGf7X1C3s75rNQFXC4Wz899m0N50YHG6vR9U8WeJJ/gX8UPD+seI7jxNd+FfEmgJZalfRRCVkuItJuysghVUIWWaUjC/cZRzgZ6W/1P9mi18GeGr24n8NNYeEvO0bTPMMz3ls0ls8csLoczsfJmZj5oOPMD5yQx8d/ag+LPwe+HPwHXwN4Xk8X2nhLxbrttP4m8Q2tvqN6+mRRiM+abq5DOZSLW3iUAtsRcgAKoP0ea5lRwdB1KtSNNv4XN2i5dFra+p9bl2AnjsTDC005OTV0tXbyPRfjB+0hZ/DAaN4qubDS7rWwH046TfSMRCrSIWvY5FRz5UYGWYL91uSpAUwaZ4R0n4h2+ifFTwjqeoeBda8V3QsdVj0K8UreMJJIhOFdTFMh27wZYj8h3rtYnd8p/EjVde+Bc/h/U38fxfE3wBrlvPYWGtaLPEddgs5NokSWAhhMq4jDSKA6nGSvC19bfCP4+/COPSNImhvfDthc2lpEltcSwrFcoix7RuLKJFfBwc4Ir4zhfxDzCeZ08s4lounUnG0XBOVGdn/Nryt76n0PGHA+GyjK4SwE1Um5OTndqaW3K46NNaXTXc4D4reO/iF4b/ag0n4d+N/ib4on+H3je0FjZalpdva6XfWt7MJFjjmmhiDbWaI7Wi8s5J5Cq2e2/wCCePiqbwl4f8TfCTXRDF4j+GeoyW+7yhC2o2MjloLtgB8xfJJbkk4JJJ5579t/Ufhp+0N8EdSt7fxbosfibRom1DRLmK6xNHcxgOqDHLByuD1I4PUV5/qfjUeNvF/wA+LMt7qFlH48tP8AhA/FMlpIYJvtYOI45CASpa4VxkYIABzivruJcs+sw9jRdlpa+3Z+utvvPwB5pmGXZm62IblTi01fbknaMk+3LLla8mz6j1eKD41/EK4t5GNx4Y8NuEmTP7u9vchirf3liUjI+6S5rvIoVto0jQLGqDACjCr2xj09gcfhXJ674r8KfAPwnbxXVxbaPp8McrwIqs7MsUbTSHABLEKpYsepxk5IzD8J/jLbfFW5vrYaNreg31lFDcm21KFUlkgm3+XKu1mG0+W4wSGUjBAr6PKcBRwFCOGpv59W+r/y7I+kxOaUa2Kaqz9+Wy7W1t933nZKAowuMD0AH8qUDPcCkJBPB6+2KUAY6GvU5kbNWQHj3pKUg9gcUlO9gsKDwRkgHj6e9YPh3xTL8Gri4hvovO8M3dxJcrdQoS+nPI5kdZV5zFuZm3j7u7BAAzW8FJGeKVog+AwUgjaQRkEdfw57UOMWnCSumEnJNTpy5Wv61JfFHxm8NWdrHbxXSa9PexBorPTgLqSZG/i4O1UI/iYhfeuQuPEel2WmzW954S8Q6ZdToUtZ0hGosjY+UBo3YoR6MVX3rfs9HstDWdrW0trUTHzJfJiWPzG5yx2gc8d8n3xxWFoHxQh199Mk/szVrKw1tN2nXs6RpDeDZ5gUAMXUlMsA6rkA+mK86vkWAxEf3tLn6Xb1+X4mv9s4ulJfvFFvol+ZB4Z8P6hqvitda1CC6sY7YSR28M7RNcSlwoMknlkou0AhUUnGSxJLFR1x4OBg4pfLHGDgdM7cZHqPb09qPLxwOAK6sLhqWHpRo0I8sYqyXb/g9bkSlOUnUqSvJvV9/wDLtYbSgZ7gUEYOKVVBAPNbkibfcUHj3p2we9IUPbpQA2lAz3Apdh9qUJ65zQA08e9ITyPU04oe3SkIwcUMLlTW9SGlaVPOCNyIRgdz6e3FfCupeOdN+IfxJ+Inxb8WrJqXgP4ISJZaJpRJMeqa2DuL7e7K7Roucj5s+1fYvxv8Vw+EPh7f3U8ojgigkeUlguEVGZueo4xyOh5HNfBkNvP4l/Y9/Z38O3cdql98TvGs/iHVIre0jtku4YZJZctHGFXBURZOOcZ5PJ/mHjnMsNieLMTjq0ueOWULqDXuqpPXm83y8vof0F4UZVy4KeJkre1nGHMt1DllOpy9nyQlG/S57J+zh+yfqfx88TW/xP8AirK+t+K9RUXEFlc/vbHw7E+CkMETZG8AZJxkEn6n6V1zxZ4X+CMlnYG31C91O8jMkVnp1lJfXbRJ99/LiUlY0zksRgnAGSQDSPi+48J6Lo+g+HbCPUvFmuxvNZ2sj7IbeJSA9zOwHESbkyBksSqjPJHf/CT4P23w3srm6ubqXWPEGrkSanqlwuJbtwMBQvIjiXJCxjhQT1JYnwfDTgN5tCnxFnLdSvV9/mld8qkrqMFsrbdz5fizivFY3EOjCVoQdlFaRilskhPD/iDT/GehWmq6Xewajp9/GJbe5t3DxzqRkEEcEGqninwTbeJZLS6M9xY6lp777S+tGCTQ5xuUEghkcABkYFSADjNYHjj4eap8JNbu/E/hG0l1DTr6Qz634eh2g3Lk/PdWvQCb+J4yQsuCeHJLdR4S8U2Hjrw3Zavpdyl9p+oRrNBOoIEit3weQfUHoeK/QMwwFbAV9G0uj/rqfNUaka8XSqLbp/kVta1F9HD22lW1rf6qyvefYjcJBLcIGAdxngsSQAW+XJAJA5rz7xF8VPAPgNbXXLHQ4LzxdrcrWVpp9lpqLrV5OgAeJ+A6bABvZyFUDJODzb/ab8a2vhrQtMtLKyudS8banPs8M2to4juRc45m3nISBF5kLAqVO0g7gDT+A3wEvPB2t3vjLxbOuofEDV0eLVdShfdb3Me5fKjhTaPKiRUXavXJbcW4J0pxoPCKrUbU30/mMW68KyX2F+H9fieIftL6fqfw+1Sx+KvxVvLXwz4J1Oe10TxFoWi3MxdrYswtnuJo8NcNHI+XSJVAjLcsFJP0X4a+JPw4+Fetf8IhZ3mgeGP7Mt7C7+ylEsrVUu5ZY7YK5Cxs7vBIFVTuJA4yRnkfj78D1/a28WaDa/8ACSXOj+G/Ckt8+p29pDF9vmvXiEMKtHcwSR+SIJrhuVLEyRMvHNeV+Bv+Cfnjzwl8b/h74xudf8O+IZvANhZ6HFb3sk6nULW3Gp26TSssTbZ1gvYW4VlMkcgJUMGrenOFR041pcsl0R1KUWm46+Z9xiXHAbIH+1/9eilCPgYdce6nP86K/S4zp2WpxX8jP8RAhojkZAbB9OK+N/8AgqX/AMEqNJ/4KY2vw9jvNfuPCl14L1hrqW/tIw11LZuo8yGM8BXLpGwZshcE4OSD9j+JHxJEOSQD29hWdwSWBzn8q/Nc9xFWhmkqlJ6+fmkjuoQTppNHm3w5/ZS8HfDm80zUEsJta13S7G1sE1fWZ2vr2QW8QjSRmfjzMKCXABySe9dj438BaN8RfDNxo+uadbajptwpDwTKGRRxgj+6wxww+YHpitkjPXNJtHTt15559a+fjVlze0i7WKo4alTTVOKV3d26tnxD4G+Ck37PXx51D4m+M9B1W98KzRT6Hpt7dym8vtCtDKB5t8i5Msb7MCTLsibN+RyPe/APh3w743m1jRNNu7HVtFjt4buzkgmS5SJZd+63JBIZQUyAegfHQCvYZbdJonjkRJI5AVdGGVcEYIPqP/1V4rrnws1b9m3Vn174eWU2oeGJpWl1rwmjLsCkEtc2IOBHKMZMOdjjoFPJ9rOMVg8/yieTZtSU07crfT06qXZrqckMJUw+MjjMNNxa7df63Oc/Za/Zf8P/ALO/7aPiWbQtOTTovEnhVZpoIWP2XdHeDDonRCd3IGAdo4r0bW/21vCNpqninS9L0nXfEuqeGNYs9ANpYwQKdTvblXYRwPNJGjbBFLvZnVR5bAEkYql8NviTpHjv9ozwzrem3clxYeIfC1/b2jyRtG4mgurdpYnVuVlUMcqcH5GIGBWb8T/2Y/Ft58WvEXjPQY9Bv7s67oes6VZXV9LbLcfY7a4tp0mkWKTy9y3LlCFYFlGQM19TwPlSy7JaOBU5SUL2cneVuZtK/ktDpzfH1cbi5YnESvJ2172SR2Hw/wD2vfBnxJ8d+EvDWlRakdT8YeHpvEkCyWoRLS3iaBGjmbOBLuuFGxd3RiSBgn4r+K+oSeO/hX+0vpViC+r/AAu+Jh8V2q/88oQYy2MYIAEczE57ntX1j8If2Xdb+HXjL4OahcXWlzReA/CmtaRqrRyuHmur2XTZF8sFfmQfZJslirD5MA7jj5U+EOqaN/w3R4rlfLeGvjRda/4YvN4xHcTrM0sMu09RJBIFU9CM4zmvpsRCTg3T2X4J6fnY/N+OJr6nToylaNWXI/8At6LSfyk0z6utvgFZftR/Dnw5r+reLtYe2vrNb+zfR44bJRHcQfMuWSR9rI+CpbB444FXfD/7IGnfBnw3fyeC9X8RJqjxIcX+ofbBeGFf3cMjzK7KnUAKQF3EjHNcl/wTA8X3Z/Z41HwTqBMuvfC/Vrrw5co7AswibMTc/wAJRgoPQ7TjpXXeA9Y8V3Oi2niC01iTU768GL/Tb8hLfepKvHGyrmFkcEAkEHacjJBHrYGVSv8A7RFpWtv59DlwFPL62Go4uVH95Uj7zW6a0fzT0Om8Oa1D4n0O01CDcI7mMNtYbWjPdWHZgcgjsQavqTgAYrF+H+i3Oh+HWivFhjup7me6kSFi8cZkmeTapIBIG8DOB9BWdH8XLS61DUY7bSfEV/Bpt01k9zZae91E8yqpdV8vc3yltpJUDcGGeK7cTXpUZ+/JWbsj3suweKxFNOnBycUr9PvudWzlc5xxSEnJyCDWDBYeNfFUbXun2tnoVtbktFbamge41Hj7rFCfs6nsTvbOCVHKmunj28tnW1u/CviiDUACDDDZGeIkD+GdT5W044Lsp5GcE4rlhmFFt308z05ZFibNwSb6pPVf15HS0oUkZ4rM8HeLbTxt4atdTtEnjiuQd0UybJoHVirxuueHVgykAkZU8nrWrvA4HSuynUjOKnF3TPKrUZ0pulUVmtGiOeMSxPGwBVhg5APX8M/r3Ncho/gfWLNfD+mXF/YzaF4XmElj+6f7XIqwvCkcjbtuFSQgsBltoPBzXZEqeSDRlfQ1pGVtDmnSU3d3Vhv+frRTsr6GjK+hqTRKy2S9BtFOyvoaMr6GgY2inZX0NHBYAKST6c0Ng31G0Uy7vrewtnnuJY4IIl3vJIwRUX+8Segxzz2p8Usc6I8bLIkihlZSGVge4I4x71KnHm5b6lunNR5mnbv0FCkjPFG3rnOAQMgE9fpSs4RQSGAPTjk/55468VzfxH17UtFhshp6IkVxOYbq6MZl+yptLDCgjlmULuPTdXn5tmdLAYGtjqr92lGUn6RTb/IKUHOpGEFdtpL1en6nzt/wUw8cy6t4AtPAelGeXXfH99D4esY4X+f95Ipnf1AWMHJ56j1rI034f2Xjz9uO00rSL2yl0D4J+HLfQbWzXcGgvLhAXkyVCE+UAvysSCDkCuMtviTb6Z8XPjR8b9bi/tSz+CFtHovhqzZiYUvLlAskpJ6sXdI8jkKT3xXuP/BPD4F3XgL4drq+vMLrxT4iuX1vWLknPnXdxgkY9FUhcAYGM+tfw/mFWvicltiP96zqr7RpO3JR7X/uwVvVeZ/VUqEMiyZUYP8Ahxcb/wA1SrGMpf8AgFJxT86jPZvHfwwl1xNL1XRL06P4p0OMpp95jdGyNjdbzJ/HC5VSw6/KCCCAR5v8Qf8AgrD8OPgFrMfh/wCJEOv+FvFUUQe4sxpk9zC/bzIJVXEkTYJDcHHDBSCB77tDc5znv1rzP9pL9kLwF+1loljYeN9GXUY9NmE1tNG5iuIuRlBIOQpxyO/sQDX73w1m/wDZsI4dq9NJJLtbax/Pmb4TE1YOpg5KNR91dMyPBf7VEP7afhtf+FZTavYeGpHaLUvEV1ZvaSqo4MNksg+aYkEGQjbGORubgehR2Nv8Jfh2lvoWiXt/baPAEttOsShnmG4AhTK6qWOScs+TySSa0PCPg/S/AXhmx0bRrC203SdMhW3trS3TZFCgHCqvbn8T3rQYDaQwyQD268dMVjmubyxtfnkvdWy8jqwOFnSgpVnedtWtvkj5y+A/xL1P4g/tJ+MNd1HwD4tt7iC6Tw5a3My2Yh0K2jhjndZdtwzCR5JMsUVhtEYOeg9/8RaJD4i0eayuJLmFJwAZYJTDLGRyHRh91gQD/wDW4rzz9mvdN4g+KEzKN8vjK4JXjC4t7VMfiEFepbRgA4IFc+NqL2qUNFFWOtQTTUup5f4jurjw4s+pa/eJpGsaDaG4/wCEiWHGn6lZxks63a/dQqu4lSRtJLRnDMgseBZPiJ8ap7XW4Li38A+EXkWa0hnsftOtanECpEkgciO1WRc4RkkkC4LFGJUU/wBqdBrlt4D8NXCs2meK/GFhZagMkK8EQluzG2OqyNbpEw7q5ByGxVH46fF/xj8M/wBoq4t7e9tD4bTwNfajZ6ekIaRrqO9sIvPldhztWeQBFwNu4ksWAX7bI8NHGwWKxCXNHRW6+b8zyoYdYa8IN2bvqfQokP8ACrFe2FyKKYIgODGhPr5ZbP496K+uUF2Is+5w/wAc7Xxvax2eq+DRo+o/2cHa+0W+Von1dDtKrFchgsMiYbbvVlYvglMbqg+GPxJ034seDbXWtLMwhnZ4ZoZkMc9nOjmOWCVDykkcgZGU9Cp+tYP7SHi3WvB3xi+EF1YTana6TfeIZdL1eaOdTZNFPayCKGaHO53edYikijEexgTh8NnfD1B4c/ao+KWkWhA0+9t9K16RF+7DdXEc0E3sC6WkTH3Jbqa+O4oyulKk8UlaS3O3DVHdRPT8+xxRWL478f6T8NfCV7rmtXsNjpunpvmlkbhewUY6sTwFHJJAHUVl/Cj4zaZ8XbW7ayttSsbmxaMT217CI5VWRN8bjaWUqy85DHGDnB4r8+jFuKmlubSx1BVlh3Nc7V7dbHXUyeRYUaR2RI0+ZixCgYyScn279sU7eMAgE5AI989K5rSvid4X8a+ItR8P2mq6fqGo2sbrdWm4MdgIRxz8rKGYK33gCQDRGLbNataEGozdm9vM+ctN+JHw8f4x+LPBj63daiZdYi8U+Hr/AMNCa6vNNurkNHchXt1bYRIrMwf5GW5YOCp21P8Atp/E74h/sgfCXU/Gmg+P9d8R32jW0eLHXLexks7hXkER3CC3iYMobeGUjLIAwKnaPSvGmgWPw1/aP+G+oadY2mn2GrWuo+HpY7aJYolZo0uouAMZzbOBjH3vwHlP/BXwEfspeLOTn7JB1/6+V/WvE494jxuW4XCVctqOCnWpJ+ac1GS9H19T6Pg7KsPmGb0MJiY3hOSi/RtL9Tntb8UeLdf/AGrNN+HmsePvGOqeGdV8E22s3tv9qjtJLq4eYI4MlvGjpGVJ+RCMepBwU/4KT+A4PhnHpniXwtDaQxeH106/s4rRVH9mXmmbjHGUH3UktWdNuP8Al3T0pl8o/wCHjXh4Eg/8W1s25GQP9IH+A/yK6DxV4Q8MXXxe1OztPDGsyaNoHmaXqko0i4mOrecRJeXNzclNjJGvypuJY/vQuBtB+44BzvF4njHN8Fi6rlSUKKSb0jzKT0+aT+R8R445TQjleEoYSCjKcb3/ALyvr91y98KPiRZeDv24vDfijTSYvB37RPhmG7TnCJqcEYYA+5iOMddxORX0D428O3vw31m81qyikvtA1CUz6haRoWlsZGAD3EQHLIcZdMZzlhkkgfCGm6dqWj/sqeJ9GsJftHif9mnxmur6Q6Lu87TvM80EY6o0bSE+yAcZOD/goT/wUS+NH7QXxX+H/wANP2QtJv8AX9ZtZLPxD4p1uOJX02wjKrLDYzzH90oYHdKC2SNqgEkkfqmX4iVKpJPrq1+D/FX07n5fwhWWMozoN2f8SPk5XU16KcZaeaP0A07VbfV7WK5tZobi3mAkjliYFXHUEEZ4NeK/GDx/cfA343eErDQ9XtPDth45ubj+2ZDbecqSR28kiTKmcCSRlwxwdwT2yPZfBvwb03V/CWl3Xijwxoem+Jbm1jk1SDTZXkt4rkqDIsb4VmQPuAJUEgVyFp8J/B+m/HxbjUZTpN/o91He6LE9ztjvIDZyQsMyZ34kmuCVQg8Rk8YBrN60a1GMKL5ZNqzfRLV/hp8z9X4Ri8LipVMUueHJK6S+JtWi7O+zs+trXseY/D39sLxvretxQalfWMGvjWrDTo9A/s1klvraW3t5Z7ggnzIyqSSS4PChAGGcmut0f4x+IvG3ww8RahLqurQTRahLpz40WSztrKAaj9maWK6ZQkjpDuJKscNngEV6Vrv7NXhvxHqOqagZ7+O91TWrbXhcRTKHtrmCGKJDEdvCmOEBlOdwd/72BNq2h+Efhj8KNS8PX2orFpdyt3I6zTK87meR5XCDALNvlIUAZ+6OTzXiwoVrv2ktLNb9enzPrMbmeXVeWeFocsrxbSWiSWq22v8AN63YeH/D9l4Z0eCw0+2itLS3TbHGi4AHUn6kkk9ySetXMKvGOlZfgxr5/BuktqirHqbWUJu1znE2weYP++s1phCRkA/lxX2uHknSjZW0R+VYpP2003fXcXK+hpQoIzim7ecA5HsCaCpGODz7Vomctx2welIdoOMGqmva3a+GdFub++lFvaWcZllkKkhQBzwBknpwOeR61wCftWeET4P0vXGk1YWOqW814uzTppZLe3hk8uSeZEVjEgbu2CM9OtY1sVSpO1SVuvyO/C5ZisRHnoQcle2nezdvuTPSwoIzijYPSoba5jvLeOaJ0lilUOjIwZWBGQQRwakCkjPFbJp6o4pRadmO2D0rhfiJrepab480qCfWJPDXhm5tpFbUhHDJEbzIKRy+aDsQRhyGHDFtpIIUN3Ow+1eRftyWEniD9mrxVodtG019rOm3KxRxoXciKCSZjgckgRkA+rgDrXn5s2sLKUXqtfXy+ex7/C9KFXMqdGr8M3Zt/ZT3l8tzrdPj8ES2lvqviT4h6N4ksFlKW4uL61h04ygbsFUIWRwDkby23qAMg1LrXhrw14d1O3ttF8e2XhcasRLDpz3FtJBOWPDQRy5KgntGdmT93PNeQeJfgl4v8PfEzwXr+nr4f1DXtaSUR2hs5YdPjEGmThBKQ7He7yEF+B93CnFWf2QvBuqXXjuzm06X7JaWfhLSoruPUdJLSs63d95sCHeFiKNuXA3jBU8gAn5WjjKjqJShZ9/l/wAG3kfpOLyfDU8O69PE8ySWlla95K1rd1vbX0PUPhvqGp3finXo21G51vQ4JUgtL+eKKJmuEytxEnlqN0aso5fJyXAOAM8p+1z8f9M+CHww1HULu4gjkRRDbxyEhLq4kIWK3IUFvmYjoDgZPY46PwXdt4L+GU2mPk3Xh6WXSyWJywR/3bk9y0ZRz6lq+NbX4iab8TPFfi342/EFrmb4ffCfVm0/w1oUbAPrWqq2wyupPzNuI2Dtknsa/LvEXPcRmmIp8F4NpRqQ9piJy2hRu/dXnKzXkl5j4Q4Yhjcyq5lWj+7oyjGMYrWpJ2UEvObt5LV7IxvGnw81Dwf8D9K+ClxNHrHxN+LviCLxd4pt7cAQaFbLLHK3mYyAP3aqA3Vg2O2fpTRP25/Cvwm8UfEHwXqVhqsWsfD/AMOjxLgRqkesQC3854rds8yIgXcpxxICMjJHJ/sk+CLyDxJr3xO+KOo6ZpPibx/cRzSQ3d0scWm2sY/cWUZchcqpy2BnOCfWu9+M37BPhH9qXSPHF8/iO6jk8dtZ3FnqWmsrNpEltataloXBIdJYnkSRT8rI7L71+d8PPD57n7za3Lg8LB0KDSfvfCpT81pZfM97j3OHPly+m1KSk5za2c5Jc1v7sUlCPlFPqdn4i/bf+Gng+6vINW8QSWJ09W+0ymwuZbWGRIVnkhFwkZieVIWEjRqxYICxGASJPFX7bnww8GavqFjf+JsXGkTPDf8AkWF1cpYCNIXkllaONljhQTw7pWIjUuAWBBA43Qv+CdXhfRfiNr+rh9IudM8SyXVzeW0/h+zl1Dzbm1+zzBL9lMyREbmCLhgXYb9p21zGlf8ABKLwzoPhvwvbRa1Dq+raFY3en3upeINCtNZfU0ubkXDzeXcKyRzqw2q4BUIdpRsLt/UHDBW5uZ3SPze8lZM950D9obwn4p+KGo+DtPvry61vSZGguwmm3P2SKVY45Gi+0+X5DSBJY2KK5YBxxXasCc4Gcf5NeNWH7Idrp/7UI+JKaylvIgdFsrLTIbKS7DQCERXM8ePtEShdyrIhZW2/OQqgetaxr1l4e05rvUby1sbSIgGa5mEMYzwMs5AGT2JrkqxhzJUXfRFX01PN/wBl4q0fxClbaWfxrqYdw2SdrIB+i16oMnGATnpXyBp/7UV98G9Fu49Ft7C5sda8Y+IHu9amt7m/stNRbgtEJUtVaRFlLcTNiNApJP3Qepsf+CmXg9dX8PaLc2j6jr2rWWm3F2mjahZ3ltbyX3EKxsZkknVm5LxRuqqQWKjOO3E4Ks6raX9WFGa7nsXx5+Hl38TPh49rpNzFaa9pt1b6vo9xITshvbaVZot+AcRuV2P3KO4waj+GPivwZ+0Jrx1G+sBZeOdI0uXR9V0a8lYXWmQzSRPPE0WdkkTSRRlZ1DKwUFXwcV4Z4B/4KkeHp/DHgxPFGj6lp3iXxHptnqN9aW1xZuNPjurmSCF9vniSVWMbPtgV2VBlgpBFfRfif4TeGPiDq+nX2taHpep3mmTLNZ3ctupuLVgQQ0cmNy9P4SARjivVybMqmAl9XrxbUnoc1akp6o9CCsQD5jDPbgUUB2wMsufx/wAaK/Q1UXZnnWPMP2k/Gnw/+Fx0PxX41eSe/wDD7zT6FYQvNPcXdy0e1vs9mjYnmCZCuUJiDudyAsa+SvhT8XfiZ4n1rX/jH4B1Hw98Q7LxXMk3iLwVH+51LQUiXyoYoWb5mkSJAHB+VnaQqpBFe8ft2eHdStvGPw68Tw+IdQ8N6JYXN1omt3enqguYYL424SRZHDCNRNbwqxA3YkyCCtY3xg/YF0XxBex+J/Amqal4E+IWnwbLfW7KYk3hVQB9rU8TBsAMW5bqd1fOZ5mdCE1ha8bxe/qeBn+DzKpSVTAN+7q0naT84vZ+j0Yyx+K3h/8Abt+H623h+eLTvEXhfU4b2/8AD/iC1cNbzRbv3FzDkFkyxIZcgMintivU/gX8K2+EPgNNNluILq7luJ7u4kgiEUCSTStKYolGdsKFsKCTgDk5zXx54huP+Fk/E3S9L8cXF78GP2hdNhFrpfii2wNL8VKpwu4rhWEhxlDgjOPRR7f8CP2wr+z8ew/Db4t6fD4W+IKDFncrxp3iONTgTW8nQE90znPA5+UfJ5hlk6dP2lB81Po+3qeNw/xHQqYpTzHSq1y87Vk/7sl9ifro+h9Cq5GCxAJzgkYBz0/z714j8R/gLdW/xD8PXvhTTG0SLTJhO+sR6w9vHaRPdfabyJ7bG2UTdTuJGW6jaM/D/wCzN+1h8TPhz/wVF/aMPxM+KeuH4N/DO/ngs9HuzHIt5c3TCS2tovl3kpEWbarAD5c4BzXvfxU8f+L/ANo/wRP4g8e6yfgj8FGP+ombGu+JojyFwBuiWQA4RQXPPDDBE08mre0UYWel2+iue1xTnmX04eyledRa8qsrbWcm9Irz3Ox/a6/bJ+F1hY6Pb2fjXRLvXvDniHT9TW2tJ/PICTbZ1BQEZEDy5XPGOcVwX/BRb42+Ff2g/wBjXxpqXg3WbbxBZ2lvFFNJBuHlssyMQwYAg7TnntVfwZ4T8V/HX4a6to/wk+E/gLwX8N9Qt5LK01DxDbyJqeqRsuz7QgXLD724O+7PHJ5pPC+l+Lvjl8CfFfhrxV4L8JaHDLa3Oi/2jpDpG19fwhonS4h4O/C79w4x6cCvhfFjLsPS4fWJoz5nhqtKbSu1ZTjf7ldn0Hhdxbjnn+DxOMjak5rVRklpqrN9NN2uxPqt0tv/AMFDvDFwSHj1D4ZW32U8lZyk4Y7fw/nWz8X/AB38S/HWgPqnxS8e6N8A/Ak2RDpumXCz6/qEI5OZBnaxXHEYJGfmU9/GI/Gt/r37Pnws+LGn20174k+BCy+GPHWlFB9qW0O2My4z91FXzRnIIY9NpIveP/2Nvit8d9WvviN8D/GXwvvdZ1sLfafceLdKub65s4X+ZBbNLJNAMdiYAV6cYxXTw9j6eA42rTqSSp5hSpOlK+jlBSTjfvaWi8mfaeNPCmPxeBwssPqqTlTqLmainGTtzW1aceWUUrJqVzuf2XPir8Jfhf8AEzRfDPhf4aeL9O8P/ElZdF/4SvxAzout4jO0Kjn50chQDhcBug6V6v8A8Exrmb4bfCXx18N47OwfW/hjrl3ZIgxbvqCSM00EkjbcgPuYBiDwB2GK+X9H+Fnx/wDhb+yLoesftK6rHr/j3w98ZLHUtP1BbuCeBdNaO2QLEIQixx+cJDsKJ67QK7f4gfEvwd+z3+3d8dfEfjy9i03wvptlp2tXjXDMY5I0sNhAjz87mZowvoTjHzZr+gsNh1UxCpydrXu/k3+h/MtN4rJ8ypYVtO0lBWXKuWpBvVeU4XXqfX3hfwz8TNT+JVp4p8Q+I/D+gaJY27x3WhaYZbuC5TqGkmlKKjLz80ca56EkDFZOuRWfxN0G88ReLLy6TQDI9zaWrzG3t4LZR8kjhcMXcfOQzZ/eBccba+MP+CXn7fur/tx6V4yl1vwP4j+Gvg+71J49JvYLfZo+r2JDH7PJLIu1bhI423SRYLA8nKg17j+2z+154S/Z/wDhzN4z8WXk8XgHw1Cl0kSWskT6zeZcQwRbwFkydjKiYGAxdgq16s6f1fD8+HhKtObUYRSvKUnooRXVt/dufb0YVXXWH5mne7bk3rbe/RJLbqegfEfxt8Nfg58OG8XX3ie18IeFlj865ni1T7BY3CkniUllAJbPI2uzZUk5Kn8+vjf/AMHL/wAB/g/rEtn8OfBWp+Mbi2c7b63tI9PtZDuJysso87JJPJi5yxycgj8k/wBvT/goV47/AG+fiXNrHiO6bTPDlpK50Xw9aSMtlpkR6YHHmSkctIRlj2UYUdD+yF/wSF+OX7a+lQat4V8LppXhq6P7jWdcmNlaTjPBiG1pZVyCN8cbLx1r+lsp+jJw3keULibxkzf6nGok1Qp1PZxjonyudnOpO3xKKsraHrzz7F1JKhgL1OX7TV2/l0XqfeF1/wAHb2tJcMsHwUjEanGX8W4Yj3xZda0NE/4O4pg4F/8ABJ1U9TF4nWQj87Rc/nXlFh/warfGCS1Vrrx74IhmK/MsUF3IoPpuMa5HvgVm69/wa1/GywU/YvGvw7uG6hbg30AP4rbvWCr/AETaTX/CpOFtpc9f8+R/eQ6GdyveknfXaP8AmfU3hf8A4O0/hzcFf7b+F/jWy3EbjZTWt3j/AL7kjzXqXgz/AIOgv2bfEW3+0W8Y+HQev23Ry4X/AMB3l/SvzJ8T/wDBuF+0j4eDfZoPA+sMOgtNbMbH/v8ARx/rivMvFv8AwRR/ah8FozXHwp1S7jXPzafqVlelvfbFMzH/AL5r1cPwf9HDOWnlPFUoSe18Tp904xRjKOa0/wCJhk/+3f8AJn7x+CP+C6n7LvxCRVtfip4etGk7aks2ngHjgm5RF5x+X6c7b/tBeH/E3w58J+FPD3jf4aeKPC1vZsmtvpni62huNQkaQkwhl8wi3IJ3YIds7TgA7v54/G37FXxh+GqSPr/wr+IekRR9Zrjw/dRw/XeY9hH0NebXtrLYzPBcRSwyocPHIjKwPuDyKrG/RD4fzdqtkHGcWrWs1h6itvup3PTyniyvlt4Twl03fqtUmr+qvof2KaB8aPB+oWcKWeuaOEVFVIorlGEYxwoweg6cccV0Fr4u0u6AEeoWbk9vNGa/jGB7DcB6cj9KmttQntuYZ5oivTbIy/1r3sJ9DfNopRp57Rq+sLP/AMlZ4NbNaM5OTpSu/M/s+F3FKNyyxsp7hhisnxJp+opqmmazowsZdQ0xnj8i6crDcQyBd67lDFWyiFWwehGMMTX8d2mfErxJozBrHxBrdmy85t72aP8AHKsP8mux8MftpfGTwVIr6P8AFf4l6WV4H2TxPew479BJyK9DE/QtzqrScf7RpP8A7dmRhc8hh6qqwi9L9tbq1j+vP/hd76Nb+Zr3hzV9NgjTdLdwmO8tYznB/wBW3m4HUnywACMkc4zfE37RUmkwxnTPCetX8t04jsjIYbcX0hDHaiFjMMbeS0YUA5zgEj+Yj4Uf8Fzf2qPhHdRNZ/FvWtXgi+9BrcEGpLIO4LTI0gz6hx7Y5B+xf2Wv+DrLWvCviI3vxY+F+ma/ftbi3Gq+Hrp7aZEGCEFvMXUbjyzJIoJA+UgAD8k4p+ixx7k961CgsXTjf+FJc77Wg7No9uHEOGqR5FFRk+7bXqfpd+1n8dPEHwN8NXvnada6p408davFaabo9mW2teSQpFFEXP3giRKWcDGQccYNeI6/8Lh4ct/g98AY7qPVdd0rUz428dT2x3Q202TKiOcdWkcgKcEgc4BrnE/4KN+Bf26fiL8GvHfhC5ghksPiPZaZd6VNco15a/aYtokeI4dV3OV3bdu6NgC2Mn2r9kHS7PTv21fj5p06i5ux4tju5JnOZPLnhDouT1CnIAHQCv8AMLivLs8yHA5vi83w86WOr13h37RNOnTcuWFk+lmmmt22z+meHsTQw+T08VhrS5KbrO3WfN7KPygpcyXdrsfSOreENRsNH0aSx8IeHfFkkUcomtNXvRbJAXMZDKfIm3HCbeQMA5yeldZ8N9MudH8KwxXek6bolw0sshsNPl822tQzswRG8uPIwR/AvJPFbbL90EEMT35A68U4LwDyM9s9K+6yeh/Z+T0Mnp29nSird3pu/Xf5n4rUn7Sq60t2KOgwMCmyfL82cAcnPA6UpYIOT0GeeK84/a40/VNU/Zp8dRaNeXdhqf8AY1xJBPauUmRkQthWXnPBHHrXTBJySbtc48finhsPPEJc3Km7Ld26I+Uv+CsP/BVfxV+y58T/AAX8Kvgv4am8ffFjW72C/wBQ0q2t2uja6erbjC6pko84BG4gbEyxI+U19X614zvPFHwz0KXUfhdr/iC+161S5vPDinTZJ9NO0MwmNzcxwMEdgMI7MScgYyR4n/wSHsvD3iL9mpPFcOn2EnjTUbye11/WCnmahqEkb4i86ZiXbbCYgATgAAAV7J+1lNqPh74La94h0fxJrfhnVdA0+5uLW401bQyXLlPkjcXEMqbGkEbHCgjA5xnPsxlhvbU6E42UdG1u77HDlOZ08wwEMfS0jUipLyT6fLqeG+EPgl8Lvhr4U0jxB8RZ9I+DPjdtW1aa0mk1yx0q+RZpndoBIkrwzKsTxHaC+3K4Izz694B/ZJ8AaFc6Prfg651bTbBbK0iC6PrUsdprMNuzvbtOUb99gu/zk/OGIbI4PJ+IP2evHepfF74W6naeKNWeTRND1aLWvEV1bWMk73Fz9jKRmERxphvKfBjjAUR8/eOfO9S/Y68XfDLxrZaJ4X0/X9W0/Sm0MeGfEH9sRW0Wg28Fy0upxzwiVCzTqZDiOBw4kVDsVBjWvOM6kuSrZN6eSvseklZJNHs1l+yj4A+ED6Fc22s+IfDv2UW2jQmLXZLX+00W5eW0tJSCDIEklZUXIbazLkgtn0v4i/FTQ/hDpMGpa9epZW11dw2UAbhrieVwiRIO7Mx6dsHOMV+bvxE+Guo/sn+D/ADeM9JvdReK08H3suitqy317rGs2d3cG9MamZt0nlyxbn+4wCgM2Ao5DwH8D/FPhj4s+HNf+OB8fXHxA8Qa7a3vhvQrWexlgnlN+kouJYvNeXase8OJFi2IdgBKLt68PlUsRJVZVLqNj5vNuI6OHvQoyXOmk77Rv38+y3vY/ZJSzKCBgH/ZNFQkoCQ3k7h1ztzRX6WqSsdK5+zOf+MPgvT/AIj+DL/QdVjEun6xbS2k4xnCuANw/wBocEHsQDXmn7Onju/mtLrwT4omYeMvCAW3mMpw2p2pJEF4n94OqjcRwHVx259j8Q8PDnIBB+uMcivMfjH8Fbf4lLYanYXY0LxXob+bpmsQwK8kBxgwyA8yQOCQ0ZIB69a/MM+qweOqU59bfkj2MPdQTiS/HX4KeE/j34Gm8P8Ai6xgvbG7YCJ2YJLbzHhHibqr8nBH0PGQfiT4q/EHw78GfGq/An456tF408GrELrRPEluT/bPhsEnyxOVyQVUA7gCSpXIIO2u6/4KF/Gj4hfB34VWFv4j1bwLNf3mpW02jR6bp919tvLmCRZVcI822EIQuSTJu34xyKh/ZF/4Jzv8RotQ+I/xm/tLUPFXixzc/YxdyQFYJByJtpBywIPlggKuFOcYVZdUeDgqk6l4P7O9z834pwFPMsbHC5akq8X+8bV48vaaXf7PVbo4R/hD8PP2LPFkPi+XUrf45fFn4g36N4ckuJo/sMeI4oILiZtxXeEWP5ifmI+UKQz19EfC39ie78W+L4PHvxo1SDxt4xXBtdPUj+x9DGchIYTwzDgFmB6Z65NeL6p+zX4W+DPj/Wvg14zsLODwV8SZGn8G+Klto1vdIvgMi0knwGJBxtycEZB+8cX/ANnbwFr2taTr/wALrnxj4t8E/FPwYY2EMOsSNput2yurRXMSSh9qMAA/lqACykqcla9TM63t8LGdCfLT62W3qeDlNHL6ePdLGUm2tFB7c8d076ybXvQb0a0Wp9YaH8VvDnxig1rQfDXiB7fUrNZLd5obZkltSrmJni85Nr7HBUlQVDYzjivFtM+DHhH9nr9p5p9eN7rKeM9Oa4sNZ1RnvbuDUIsi5VSo+UyQvG/yr0ibHSqv7Lv7FHiLRPDSa34g8fePdE8TPNfQC2tLm2MVpC9yXITzYHxvZA5KhQcjhcYo+K+u+K/En7PM+qxCbWvHPwk8WyRrNFaFp7yOB2UNsjz/AK2CVNxA/iY4A4HjYbLsPi6k8DUlzUanuzXk0fqmFxOJWG9tOHJJapdl00XZHmvxzYfsqfGOH4w6HCNV8G+JbdbPxrpQTcmpac2VS9EeOTHk545GR/exN8GPFY/Yk+PGm+G7PUjefCz4iMdV8D6l5u+GGSQh3sC2ehLZQDsQOuaz18YN8TvhP4T1b4iLp3hPw1otsi/2pqOnIJ9ame4kZoLOQPuWCRCocMhBXOMDcRz9h4J0nwdpuofAX4hX17YeCfEV8uofDjxTu+XRLwnfHbGRv9WwflAeo3DjPH4xXyXC0JT4JrV2uVueErS0lCSd1Dm7xenmtT+jMlzHD5jgvquMlGdaMEq0ItSbhryTSWrnT3tvKnzR6I9k/at1LXf2pNR1a38X3M/wy+CHgmdbi+1ObYb3xDcxlXQwAZxGGK7cAszjAyeFwfih8D/h1+0F/wAFINIufFWi2PiXw94j8Dw65Zx6hn7PJLDIqpK6cI5CEHDA84PGBjy7x98T9f8ADekRfD34jaRHr/xK8GanBLo1pFZS3Vp4riYhI5/L27AXVmGTllZeAOhpXvjjxPpuqad4/wDjD4OkvvAl1K2nQXGm3TPbeGmWURm3u7VQpX94MNvLY9ORX3OE424geV1HmWAlz0U41JRespR0vCO/K0736ao/Aavg9jKme1I4evCcnOFSDbu5xjdqMenwv3YrXdvXQ+i/2gf2nfAXh/4ZiVLfxNqvhfw7IzX9wlhcW1hptrFG6yyLM8apsQZBCuAVyB2B/An/AIK5/wDBUbW/+Ck/x1W4ha5svh54Zd4NA0+TAMufla7lUcLJIAMLn92mFBzvZvqP/g4x/aa8J6PL4b+FXgDS9E0uTVbWPXvEE2kxrFE1uwItbbCHbhirSsOvER6Eg/nh+yx8N/Dvjf4o2moePo/FEPw40OZJvEN1o2mS3twE5MdupUbY3lKFQzkAAOwyVxX+jP0SOB8mybg1+NHFcZqEYTlhqdTeMfhU1B/8var0h1s1bVnyWeLFxx1TL3NObaUrJRtbpprZdb9Uz7O/4ITf8Ei1/bL8aD4lePdOE/w70K52WOnzj5Nfu0PzeZnrbRHG7Iw7nb2YV/Q14X8J2XhLSILSygigihQIojjVAqgYAC4wABwAAABjivln/gkr+2h8Kf2rPg7q9r8JvDOreFPCvgGaDR4Yr+2htUYeTuVYUSSTgKByxyS2SCSTX1H4t8W2fgvwhqWt3YuJbHSLWS6nFrbvPMUjUswSJAXc4Bwqgk9BX4NxbxPnHiBxHV4y4nTV9MPQk7xw1Lorbe1lvOW99Fojoq1qeEh9Swjty/E+sn/l2Rqt8qAtgAcE4IA460IOcEkYyDjPH48/5Nfkz/wUP/4OXfBvhv4TWEH7PWrtrPjK5v1W6m1bQriGCwtVDFztmVN7s21QBnGGyQRiuP8A+CbX/Bysmr6h4qH7S3ibTtMgSOD+wv7H8PTuXbL+bvEIc4A2cnFcVSdBvkmk16aEQwVbl5kvkfsq0SuOVVh6Z4/wqCTS7W4wWt4ZGJxnYMj8hXH/ALOn7Q/hb9qv4NaJ4/8ABd5PqPhjxEkkljczW0lu8ojleJso4DLh42HI5xkZBBqHxffix8ZXrat4ivvDlsLRG0mZNjW0zgN5qurKd75K/JxuUfKd27GNTh3K8R/Gw9OXrCLv+ByVcfXpLST+87CTwvp8x3NaQ7/UDBHt61k6z8HfDXiEYvtHsroHtKnmD/x7NXvBWq3uueFrC71C1+xXlxCHkh5BQ9uDyOMHaeRnB5BrVIwcV50eDcmp3jSw8YX/AJPd/wDSWjppZliHG6qP56njHxc/Z/8Agz8OfA2reJvFfhrwnZaDo1u11f3dzo0EyW0S4y7ARlsDPXB6H0r8yv8AgpF/wUl/ZY+C3g7Ql+Dngb4N/FrXNXunF6snh6BbXT7dFByx8lWLuzKFAzkBumBn9kPEHh+y8W6De6Xqdnbahp2owPa3VtOgkiuInUq0bqeCpBIIPXPfivyv+JP/AAaifDPxP8QbzUtB+Jnizw7od1M0kelvp8N89sCd3lpMzKcDJwCpPHXjNeTiOAct51On7SLXatVX5TPTweb1lrOX4L/I+ff2FP2ov2Sf2ptE8Tz/ABy+HnwO+FV5p80K6WsGlyRNfIyOZGyikjbtUeozX2Jo/wDwRO/ZO/aA0XR9V8MeEdOu9M8R2B1SyvdK1K5t4XtiQqy/MwVQzEAfLyc+5ridB/4NP/g3a4Op/Eb4j3Q4En2ZrK3HBO7lopByeAOgPJzX2z8Jvh7pP7HmhaJ4OjtNc1Pwr4c0rTtK06aSA3M0sEEPko88iqse4OZWYfKP3isBgEL5WY8L4/CUqmOy7McbSqRXuxp4qrbVpX5W3tv8j16fFFSNSFJuPLJ63gtrN9utrH56ftBf8G4Xwa0Pxfpem6Rq3jHw+dWtbmaKWLVILxInikhAyskZO0iY8blJ9fT5L/b4/wCDdD4pfsj6ncTeDNZ074qaXBGJmgs7Z7TVoYz0Jt2ZkfA7RyM56hADgfvF8avgfe/GrxDol94Y8R6X4SvtKt7mC4gv9Cku5JlleFs4W5gKlDEefmB3n2rz3wr8CfHvxs8Px+IrT4q6HqME7yQQTX3gW8iecRyPGSBJqIO0shKsBgqVIyCCf2fwq+lNxhwpgKNLHZjUxcad+ZVvfbV7pc1lJNLZ/ecObZLRxVaU4wUXK22nS33H4df8EJf2I/GPxo/b88FeJZPD+s2/hv4eeJbd9Vuyj24tbyKOW4jgc8EMPILMpGOArY3rn7P/AGiP2oPjr4B8Q/G/X/hD4SCp4h8YTibx3eSxJZ2FpG4t7dIY3O55Mfx7fk3KcE5x9U+LPhh8a/2fJPER0v4o+EtA03xnNH9vll0F7aRbryEtw9sjSys0rRxxgDcxYoMDAwes8GL4u0XwF4c8NfDnV/COu6rY2jpqGj+PbG5tL/W41UEzokiI5wxJJC7Tnk8V+H+OH0g8P4u8UYWtQwd6SlHmUoSUaap2d3Ky5m5bXvbToj7apQ/1a4WqvDVVOrUilywvKWsuZuSdrWfLpF6qLZ3X/BKD4ieLfHX7EnhCD4gatpOt+NtFgax1K6stVi1A3gRj5csrxk4kKbd2cHcGNfSLBpCCrAg84HU/T1/Cvz01n/hAoPGofxPpHir9l34lsQiatpKGPw/qDjAyWQCJkOScHaOeXJzXsmifH/4z/A7T4bnxJ4f074y+DJOYPEPgtllvfL7NJbDIc+8eF45Oea8fG5JOXNXw9pRlrp0+R+OZTx4muTHws1vKN2l6xfvR+5nYftiftK+Ivg1HDpeg6c1jdapEkdprt7btLYLcyyeWsOF43qP3jGVkQIM/MQRXr1hrdkLuHw5e6tZX2vR6ek91bl0WeaMnyzMYhyELhuQMZBFfPV5/wUm+GOqXFj/wl3hXxz4ZFrci5tZde8NSKkUoVlEild4UgMwzx1NfC37VvhS2H7b7/tHfBj9p3TW8ZqRGfDviWCeOwktQoBsFeJP9SwyArxkhsNv3fNXJRy+U37OquXTR+Z34TiHLnWq154xSjOyUXpy9Ho7XufUH/BMGyf4OftW/G34ZWrOdF0u6F5aLvyINkjJgfVHQEn+4K7L9pnQPiWukeJ9Bl1OPU9G8WeLbTS9MsLw/Z5WhkaGdTbXEQLoFKyq28HAjLKRjB+d/2Hv20fCWi/tk/Ezx54vu4PClr4rtldYpZDcLHKZELRiRAQwBBGcDIGcDoO0+LH7XWh61+0DpOq+AvGXjnxfb6OtzqNvYLoT6zAt9KfLEcSfuXWMxPMN3mHb0Xkmu2ngKjxLstktd9bd/Wx8hwjjst/sl4etX5VSqVbJN35OaVttWmmrfI+7fhl4f1Pwv8PNC07V7tdS1fT7CG2vLlQWFzKEUO2W5ILAntn65ryP9oz9slfBPiRPAXw700eNvibqC7YdOtyXg0wZA867cHEagHJUkE4OcA5rznxr4++Mnxu8KC98Tva/s/fDu3tzcanqk16n9tXKYHyRof9QT0x97oOTgVyvwg0zUPiBok3hf9nzQ9T8H+E9SbOt/EnXYmGqaoCTk2xbDueWwxwFzwEPNPD5OqaVbHStHe3VnoZpxbVrQjgcqjJJ2SbXvv/DHdf4pWSK9tay/Cj4uTWmieT8ZP2l9bBa+1SZd2leEI2GCR0EYCsQFUhmH90EK30N+zL+x8nwq8VT+M/Fuqy+M/iXrShb3WLjIS3UnP2e2T/llGvGMYJHtwN/4M/s7+Gf2X/hhe6d4bgNvO0D3F3qc+Gu7+YIxM0sh4JyTgEbQMgAVV+CfjfQPEPxAjstH+NkXxMkaxlluNMW70ac2hWWECUrZQRyJyxT5yV+bkZGa2eJq4tL2D5acWrLruetkHCFPDSWIzBJ1N1HeMXbd/wA0+8n8j3kRjAwy4+hopojyAcMc9wzYP5UV+iRTstT6TnfmUPETjdEDxjPJ464/z/kVg694hsfCeiXmpaldQ2djYQtcXE8j7UijUZLE+gHOa4n9rzxp4r8EjRbnw2swtvLupL9xv8qMKI9hfZaXBA5c5zGMA53jG34P+LH7TXxL/wCCi1jJ8LfBOk+dY210X1nVbWZnhvI1JZN0hihWJdwGMqCxC9shvgM+yuVXGyquS5XbS9uiPLzfiingKTw9NKVeSfJDrKX+XdnX/s96ZP8A8FGf249U+JurQu/w9+HsotdDhmX93NKjFosr0JyfNY88lByBx+geBHyQQTzyckf418hfAP4taH+z94Mj8EQ6le+A4PDpa3khvfCMl4BKrESSPc20rxs5KnJOz/dX7o92/Za+LN38bvg9D4lup7OaO+vLoWlzbxOkc9sk7LFKVLHaWRQxGep+oHk5ll9ZRVV25Xolcw4Ly94HDTliLutUbnUlbeT6J9o7Iv8A7Q/wG0T9pL4U6l4X1tGEF0glt7mPiWxnXmOZD2ZTz2yMg8E18dXM/izx74dnupzEv7QH7O10rTOvEnifSBkkkdWEkZJx1ycDBevp8/FpQpP/AAs3wyAoLLnQ5CFB7/64Z4/OvOv2rfCGteFT4Y+PHhAx6n4i8HRFNcjtoyi69pBY+cu3J5UAuvUj/gIr0MDCeEtTxLTpz0aTvbzPF4uwdLFr6/h4tSgvf7uKeklb7UHaS+a6nrvw/wD2pvBvjT4G6Z8QJ9Z07SdCv4A8kl5MsYtZRkPE2erKwZcDqRxxXzP8SvjWv7QfjeS//Z98PeIZPErzLHqHi9AdO0KSOMHcLoSqUuVC5GGTcOx+7WF8YPA/wN+Evh7RPivpHgrWPiRH8RtR8zRbCW9WLRNLu5cbo5QTtjZnLZDqwyrLxiu88W/A34kfE/wDdXvxb8YWXw6+H9tbhD4W8GwBWMBIURyTbWLEnaoRAwOQABk1usvw2Aqe0rVLtapLr2ucK4lznFtYSNrxSc3DXRrSTk9IqS1VrvofHHwR1TxPefG06bpfh+z+KPjTRp3tLCC7tje6VpaIwO+L98Ioow+8hipA2oRzwPszxv8AsbfFH4+fDXUrX4j+KPDcp1mT7RLp2naKsjWHyjasUzMMFcA52k5JIal8OfBnwx8MD4W+JHwg0DUraPwhNNofiXQTBKL69s2b98HjY7muImIlUHO4YA4wK+ofAnj7R/iZ4WttY0LUIdR066BKTxccg4YMDyrA5yCAQQRjtXznGeGpZvQjBRUbO8ZWu4T6P+tD9B4Sw7wGI/tXDT5ZSs7Rel7atvdvffbsfA15F8Yv2L/DXifxDd+Ivh/dabYxfabvxVr9tcTaxa2kSgCFSWbIC8BVIBLYHJGItEk1/wCDeo6j4r0+TXPjP8NfH5nj8X+HJpVubmCaQnMkK8AsuRGyjBIAJPAIn/4L8/s/ftBftSfDHwv4O+E3h+LWfBpvI9Q8S/Zr9Ir66aOQeVEIyQXiQHzDtYknb8p2jPS6Xomo/CXVP2m/BOgXI0vVtLtLfxj4eljiRygMAadVDAjblFj78EnrzXyGH4d4xnCji6GaKpXg5NQlG0JxS+GaXV9Gfd5p4rRymtTVTBU3RqXjPlXLNtRcotS3TXK7NWtKx+Pn7d3/AATE8V+J/wBojWtU+Ftp4m8WWuuXkk0Oi3Og3NlfaLFjMdt5kheKZYo9ke8S5YIDtA6fqh/wQo/Zm0L9k39ne0+Hfiaygt/ib4t04+LPEOlXUOZI4ZpPJjgcEdI41RGQnKuZTxuNe1eIfi1D8R/2a9Kk8FGfUviX4p0GC6jt7OHzPsMkkY3TSniOFdwfDSnGRwG+7XjngvW/HXxl+GfgL4k+FdAOv/GP4M6rP4S8V6Qs0dvJq1rhlkG5sDklWBweS5wcYr90qePHiLxdlWD4U4nhQpYPBTjKKopqVRQThGMktLRvz26tLsevhOE8ozmjPPcFen7ZWvOd2pTTcZu+0ZP3L7JyPMfjz8TPEnwl/wCCtWi/Cz9mL4V+DdTtIbSO/wDiBpr6ZFb6W885AE00qr+4kjg2HcvLHja1fY3xZ+Pvw9/Zv8Tafe+L/FPhbwfcw/vDougxTSTXgKldkkaHDj5t2GhByBXgGmeGtdtfDviLxD4v+IPhL4D+GPEesXM+s2eg3C3/AIj1y+D4mWa5OX8xT8gSMEIuFChQBWb4e+EF/wDE22XSv2d/hu+neHr586r428XtKL3Wjn5k80kzLG3Q+VhjyNycg92L4rqUoylSSitry3t5R7+p5eD8N8rhKEc1rczW6g0o3Wt5VXpo/wCVN30PAvjZ+xP+wr8YfidqnidYvip4an1aY3c9jpGlXEdmspYl2RDE2xTk/KDgdq9F/Zt/4Iv/ALD/AMddUe18L3fjHxNcQ2i3Dx3OszW5VTIyhdu1G3gocjnggngivUI/2fviFYeP4vC3/CV/Ccaukq2nlD4cxPp63Pk+eLQ3BH3jF82cbtuD1rHuf2d9N8I+NbvTPi38Hdf0+/13UYjpPi34fzSm00uVlSICNA5aEF8uS4K5f7nGa8LCcXxu5zkn6q1/mr29D6PMOBsrqRjSw0rSlqnCbk+XvyzUb/J+mtj7Q8FeE/h7+wV+zLa6XaTweFfh54CsHZZby5Zo7KDeznMj8t8znHUknA7Vc/Zm/aX8H/tefBnR/H3gfUhqnh3Wg/kzOpjkjZGZWjkRuUdW52tyMjj1+Zf2sf8Agmlr37U2heF/C/j7xtr+s/Dbw6i/8SVL0ac+rTKvE17eBZnmJACgbIwM+vI+gf2M/wBmf4dfsv8AwVsNJ+F/hz/hHfD+qxx6l9m+0S3MkryRoQztIzszFVAznnt7fd5XmeHxtL2uFknFaNLdPs+3l3PwrMsKsPXlRndu+jtpJLS6PVzjA4IP0x/+qkp+EJJBBBJwQc5560ny+ma9RM4YpWsj55/4KaaVrviD9nDT9O8M67c+G9e1DxZoVvZajCxDW0p1KHYSB95N2Ay87hkGvnXw/wDHS5/ab/a18KHUG1PS01O70rRfEOirfyxfY7xNO8TRXtuSjKR+9iBBXBIVGB4FfdnxQ+F2mfFrR9OsdUe7jg0vVrLWYTbuEbz7WdJ4snByu+NcjuOK8+tf2E/Adh+0XqPxRtItTsvEuranaaxdxwXCraT3VtZ3NmjmPYT80V0+7DDcyIeMHOFSDbVmdFKpFLY+NPHX7Jvg34X/AAk/aZ1nw/p3iuXVfB2vRaLocSeMNTLRWktppjPboZbrZlzPKA7/ADKZOGAAxf8AjL8E7bwJ+yjr9pZfAb4i+Bxrnizw3ZT6Pe/Ef+0LnxNE2oxq9vFMNRkFsSG2szPGCHA7Gvszxt+x/wCGfHPgf4kaBNfa/aW/xQv49T1W4tLpI7iCdIraJWgYoQmFtY2+YN82eg4HnmkfspWelrd2U3jz4yfEqLS9SsdRZ/EWuQPp+l3NjcLcRnzTAgBLqBIFDnaMbRmplFwTqOVlHVvZfeDrRdo2u3suvyPl39n+9urLSfFng+yk8T/CjRfFXxF0vwdH4dvPFj6lr3h4K1y+oSJK80xtlniNtCpVzvDb15wT6z4+8ER/snftY/D34deDdb8Qp4L1/WNG1waXeazdaidOnF3LbybJp5HlMVwrAmNnK7oGbGc49W+I/wCxRD8d9b8TXer25sY/G1tp9vrEVl5kUUjWUvmW1wshZZI54/uiQKCyqowpGR03w4/4J4eCfh79hupNX8Z+JdetdVstVfW9c1UXmo3Jsw4t7d3KBBboJH/doi5zknOTX5ZxBmOAli3Vw01OLT5klo5bb97bn1GXRr+x5a8GrPRPew7xF4iubfxx4n8SQ29ldeI4PE1l4E8NtfW5lt9CFxFbPJdlPlJZmndiMqZBHCmVyc6nxL8L61rGryeB/FHiGDXpb3RrrxF4f16OxSzvtBvbN4gJModhXMyFWAUkCRG3qxrT+KvweurvWdZ1LTNP0vXdN8TQww6/4fvrhrOO9MXEN1BcKC0NzGAqhv4hHH8yFFeuZtvg7rHim11Kwh0HUPBOl63ALPXNU1vxLLrWtXNoDk2luzSyrBE4LqWEo2hjtjDESL6WWZtgI4FRTSVneNtX/wAOVOnJTT/E774fXWn/ALQvwC8M6p4j0ewuoPE+i2moXNldQLPChlhWRhsYcjLEZx26CvDdC/Y48Mz67qWpfAf4paj4Bu7O5aLULLR7pNU0yOXuHtpGKqw5wMgAdBgV61p9vL+0OBpOiySaT8NbDEFxf2zGOTXQnym3tmH+rt1I2vKuC+Nq4XLHrfiB8Bbe9t9O1Lws1r4e8SaBbiDTp1iIt5IRz9lmQEboSfT5kPzKQevi4DJsXKnLE0Zcm7S/zPGzPLcDjZJ1qSbX2r2kvRrU8Kvvgv8AtI+GMtY/Fjwn40ibiS117w7FaJOOm3MAPU+9ZbeAv2gFBU+Af2eiWHQ204J5zj7vTn8z2r33wF8W7bxRp9/DqsTaBruhL/xN9PuSC1phf9cp6SQnDFZBwQpzgqwHHeCfAg/al0K38YeN7u6tfBWrFG8P+GkuWtYbm3dsQ3N6UIeaWUEFYC3lqsgUozkkaZbXzXE1JU+a1t20eTX4Ly+papGpUXlzXX4pnjfj2D42fDPwdqWv6z4I/Z5tNK0mEz3E32O4YhR0A+XliTgL1JI9aj+EX7Pf7Q+ofbtfh8X+DfAD+Mmjvr5LfRhdXtlHtASJVcbFEanAQHCksTkmvd/Ff7JP7Pmu6HfxXfhD4c6dDo8iG8u7OKCwuNOkyCrPcQlJI33AEEuDnaaPCWrat8G/iRpng/WtZn8R+H/E8Mk/hbW7kq90ZI181rG4dQBK4izJFN1dI5A2WUM/pZlRzDDUPaUZp230sGF4OwKvD2lSz/vJPTpdJOzPP9F/4J5+GLzWrXXfin4l1z4na+9yhjk1m4MNj5ucrHHbI2wDOcJlh7EZFfRllZW9hax21vGkMEKBI40BRVXHAAHQAdqztb8NS63elzcW4tTbmKOJ7csY3JP70MHHzAYA4yOfpVe98faJ4Lks9P1zxFolrqksagJPcR2slyTxuSNmzyRwBn05NfGYpOpShUdTmk90uh9PlmTYPApxwtPlv13b9W7s3gpAABwPoOOfpj2p9vGqzRqAAqkADg4GRxz0AwOnpTd4yQCGKjJxzin25PnRkg4JHbrz29fwrjwzftIwTaV1+Z68rcrub5tYm5MaEnqdo5op+1jyM4P0or9oioWWh5NkfJf/AAVF+EHxI+Otv4R8MeDbm/tPDF0l9ceJ2tSgklij+z+TEAzLvdy0oVC6qSAWIAzS/wDBOBdB0L4UX+heHvB2t+GtP069mEFzqNoVl1WNG8ozSyglHmLpIGVDtAAA6YHr3x98e614E8e+G7jT/D3iHxJp0un6gt5b6WImMT+ZZ+VKySOu4geYoA5+dq5a0/ar8NeH4Ft7/wANeOPDcaMSIrjwxdMi98loUkUHnOcgHrXwXEKlOvOEI326+R52A4fwlPHzzZ61Z2V3qopJK0e1933Z3/xC8MSeM/Aur6LDeTafJq1nLZ/aohukty6FPMXJ6jdn2rw7VdE079jTxjpVx4QMs3h++t3/ALa8NW7NPKI4NqvqFtHkqsiGRRMoxuUjALDn0LSv2vfhlqsyxJ420O2nf/lldz/ZJFJx1Eu0g+xrzjx/4E8CaD8Xk+K2l6sby6nmsdLittC1QoHuLm9SKSaRkcq6srxhkYAFYuc8Y8TBwqR/d1U7fn5H0ThFfCkek6l+1n8ONN8P2+op4r0fUFuflgtrGUXl3cN02JBFmQtkYxt6+lfDH/Bar/grR4y/Z3+Ay+F/B3w0+IWga94+hewtPEesWIgtNPSQFS0TxSOftBGMRvtKggkcYP6Lab4F0HR9ak1Ky0fSbW/n+9dRW0aSuD2LgZb8TXlv7cN7r6/CePT9F8K6F4oTWLyCwMN8UkeCeSVFikSJ43jbbkkmQqq4BzxVYCpQp4lR5OZJ/adregpU9HZL/M+JvgP8D/GvgH4Y2X7POtWWmrZfEvRodd0a/wBW1d2+zXsUKNO8ckUR3TPKvnbcAAHG7LZP0r+yb8S/iz8d/hVcWNzqPgEap4UvG0PV7TV9Jubi6W4gIXfKyzqGLYDbtoyc46Vu/tj/AAx1fx5+zXo/irRNJk8P+OfhzLFr2lWYeKWW3MH+tt/3ZKsrRA/KpwcKvqK880D406L8Jf2hvCfxctpUsPh18eNKWPWGLExaZqsCfK0mBwSAUOf4g5PSvarVvrmElUUU5wez7dD8ojVWTZz7OyVKdtf7km7evJPR9lJdjp7f4a/FL4G3/ivxPc2vhuDSdYiA1IeDZZze25WRnOoLBdxuksu1irrncUAA3HaBF+whe674w8Z+O73Q/GR1bwZD4lM5uH0m2WPV5HghLlCm1o3UhS3y4yehJNeyeF/ij4S/a68FeJNJ0DxBMbeO4fTbibT7xEutgYZkQqSVSQBgGwDjJ9K8s+LXwj1L9nXxjZL8DdPjs/EXiu2eG80Y2xbSmhhTAvXZiFilQsoyTiQtgr1YeZQqc1OWGmlGb76JH6bg8HTwsFGlrFNv73c9K+PHiXx14T8X2N54b0rU9csG0y4ggs7WOJ4f7RYjyXuy7IwgAB5Qgg7iR0r5+0fwl4h+GX/BQHwZqPjCGODTvirp2qaCbJ9QfUBbJHCsyo0zgFw8m/YOyuq/w17P4J/ao0X4eaDpXhnxjB4503xNZWgEialpNxfXF6E2rJOstskkci7mAyDxkccjPkf7en7SPgbWNH+H3ibRPENpd6r4M8XWeoyWwR0uVgLFJT5ZUMPl7Y7VWXKrQxUG4ve1+/mfH8W5N7TDvGObk6cozUemklzfero7f/gmNdHR/gZrPhO6bdfeAvEWoaGztkSNGszPGexxhzgelfG9t8Go5PhmnxE8PeJ/GnhTxT4z+Kcvhu8vNE1d9Pju7SW4Y5cKvLqwJBJx1BBIGPb/AIdftKx/B/8Aas+Ktt4es0m0fxzqFle2Ooa40ukafZT/AGfNx5zSxhhyy4QLluDnHNeCaB8Sb+X9nv4aaMNV0S3jg+JQ1YLHp9zdXtpP50oEjKAEkjBYkRpmQjb716tDKkq9f2m1nb173PKwGe53lWGwrwNZ0pwhUg/NRnCMbp3TXL3XY+k/h7+wv4Y8C/ts2dhFZnx5pVnoCajq9z4lvWv72O7mnn23HzDa7kRRqwI+624c19XRfEfRNK8eN4QULYXttpq6lECixWzwGQxERkNwUYDIwPvrjJJA8W+E8Xil7C7tfA2ma0moeI7tr3WvG/i7Tvs5uTtVQ0NplZHwoAjQhEQDk8ZOvf8A7DeneIPiD4b8QeJNUuPHdzY+fHqv/CQt9phuYnjOxIoAPKiCSbSAFzgnJJ5PiYlUnNRxEtEltu2urP1jEYvE4mTq1pc0nq77a76f5GZ+0DDpHxr+Iej+G/DWs+B21eZmuY7qC9kOp6TP8oNyiwKUZvKXaBIyHoCSpIP0RDbiK3SNi0gUBWJz8xGOfTPXtWf4U8B6J4GszbaLo+maTAxwUtLSOFSRjqFUZ49a1FBYAlVFePUjTv8Au2/mdVbHVqtGFCb92F7W8yK7s49QgkgnjWWGVdjhhkMOeCD9T+deT6xpWo/s+zNd201zqXgwACW0mG+TSY9xy0TDGUG77rA4CAAg4B9eUMAeQQOM9AOn+NMlijuoDFMqSJKCjK2MMD1BB9u3eu3LM4xWBq+2w7teza6SXn+nVHj4zBU8RG01qtmt0+6/Xuczb+N9Fu4FmTWNMkWQbty3cZHr2Pv2/TpV+xvYNTiWS1nhniYkB45FdcjqMg9aji+F/hmByyeHtGVwc5NjHnk88Fa5P4XaPb+G/GXjSytI47ezi1KN44UTbGm6BGbAHTqScDvX6vknFVPMa/sFTcWo3vfTdK3+R8tjMtrYeMak5J3duvqdp/WnKoIB5pCeg4IAAH0xx+lJX1iZxRdnfoK6jGOSDnPbHH+Fcl8Hw3ijT7gzsr29tqF1OLYAkRTvPJkEHqV2k9PvO+DxmutzwAecHIz0Hr+lcB4u024+FGs3vizTpzFpMsTza3a+WHUBRua6Vdy5Ix8yhhkFiOeD85xRluJxuAeHw2r5k2v5kr6L8H8jpy/FU8NiFXq6KzV+2q1/T5nqJkSOEFtiooz1wuO1c38SPjR4S+D/AIP1HxB4n8R6ToejaRE013d3dysccCjGScntkdPUeorhUn1n4/WMczXFivhiW9P72C4dLieOOUhgY1BA3FCvEvAY9xtq74u+B3w+u/C9zpfiHStMuNG1OJrWe21O5MtvNGRgriViMYJ9+/YGviMFwLi3BTxs1Ts9t3b77Jnuf29TqS5cNGU29mtn+rXmeMfs9/8ABXPwv+23+0DJ4I+Cfh/WvFulaORLr3i67hax0awhyRsiJ/ezTP8AwrtUEAnPBr6P8ba7pms6Y2japFcHRfE0M+mf2gkgEBZ1MZhL5yjN8yqSMMwK53Fd3zp+zZ8Cvhz/AME1fCFvpPw7vdPPg6+uCdZilv4prlp3bC3BccsB8qEdAqjjB49r1CbSIL65bQrrQ9c0rXmzqegtdQlbt2/5bwbmCiU4yVOFfGcq2SfOx+XYXDY50artFr3JJ3+bOqrLFyoOpSpt2eq5X/Vg8L/Gi0/Zw0y38OfEXU7LSdK0+JYtI8STBbexvoVGFilOdsNwoAyDhJBhk5LKunL+3b8HPKZbf4keD7+YfIltZajFdXEz9o0jjLM7noFUEntT/GXw38Nax8H7/wAPeL44dW8NSwulwmqv5oEW7KBnPJ8sYw7fMNu4sDzXgf7KP/BMP4Y/skfFG/8AE1rf3finV3kLaKt3EJX0iEjI2BOWfafv4GAQQASSfWwnE8KOHlGvrKOkdNJHl1cPmKxFOFCMXB6ybesf8zsfj94Z8RfEn4OfEjx1cWs2k6nN4K1XTdA0tABcxW8kPmb7k4P+kO0cZVF4iHHLFjWv+1Z4b03xZ8Lvg/rWlyXM1jp/i3w5LYx2sz/ZWhe8thvZVJDARj5T/Dk465Gx8aPjheadJF4S8KaRc6p411yBmtbWe1ZILK3yEe6n34AiXoAfvt8o6HHO/B7xh4h/ZD0aLwl4l03X/Efg7R7eNrHV7W1FzfaVGc4gmtoSzPboQ4jkjDFECq6jaHZ5Dmtpyli3yuo9L6fI9ieDlCForbc+b/Csel6Xr2iz6tFp8dj4c1K0X4jTXFuBDFKfEV8YBekjGQziQmTpG6McIQa9x0O3e3/Zf/Z6tVjkt9Sl8T2T6bGyeW6WwS6kxtOCFFnvGAOA2K9buP23fAE0EC6be63rd9dRLLbadp+h3s93MCcKfL8sFQTxlyqg9SKzvBfhfxB8R/iPH478aafHoz6fbvaaBoHnLcNpMbkebcTyJlGuZFAX5CVjTcoZtzk+1neY0aOGkpNXaMsPTc5Jo9KztJABPPpz+PvXzF8af2VPEXxz/aX+IIMmlaP4T8U+B9O0CbULvRF1CeZjPqAmS1czIIZUSWM72jkALoccYr6b8wDcCykrwaGcZIIyxBHUj0/L6/4V+VUcQ4NyhbX8D1ZQ0sfCvjT4N/GuPxF8R7W31n4hrdRW2sQeHm03zVsZ7NrDy9PAuHvhFHMr7OYrVZhLGSWKMXO7o3w1+JXhb9oddIH/AAsXVfh1p+vpOqwa3c3F3G0mm2QjlkmMwkeBblbvMTPsEjKxQopx9i6zcGz0y5nUKWijZwSuAeCcdOnHI561reDdDh0vQbYorvLOgllkY7nkYgZLH1/pxjHFfSZKp47Eqk0lGKvL9DCdoU+buagDYGFkx7E/40U9A+0YbAxxjGKK/Q1Ta0PM5jn/AB9eNaLbCGJZrydjFCpHUnBznsBtyfZTWQ2rXOhzeTq0K24JJS4jGYJPxxlD9ePeuq1Lw8dR1yxvDKQtjvITHDFlC5/AZ/OrclotzG0cio6NwQRkH296+VzHhqeMr1cQ6jjK65e1rLdeunyO2lioU4Rhy37nJX2laf4jsRHc29pf28g+5NGsqOMehHIryL41/sd/D/x5/Yzf8I54T0k2uq213cy/YI4GuoY2LNCrKAQWOOemR616XqsbeEPEhsLElheKjW0ErfIkjSNv299gGCQOldDoPgK3tI3ub8Rajfz53yyRgqinjYgOdq4xx36nrXy2By7MK2Ilhqa5XDSTbfLf9bnZVdJRUpa327nk4/Y/8H2jGTSrnxdoch6Pp3iW/hVfcIZTGPoFxmuX+JnwZ+JPgy60I+B/iX4uktru++yXyalbWmqfZo3Q7ZsyRq2xHUbhuyVY4OQM+66p4Hk0BWudHwip80lmSfKcf7H9xuwxx7Cl0u/TU9PiuI8hJVDYzgg+h9+x+lRjXjMHW9lX9V1Tt1RyYrC08TQ5YyaWmqdmj5r8DfCb4ufAKx8V+IrrVfhheW15G15f2sdtdafayCPzJHum2hlSVw2H+QghFyTyT8u+D57nTfgZ4s+FHj7S7rRG8U2UfjzwVPYWj3MWjsW8zBMSkxxB/LXO3Cb2BOGFfpT411BdI8I6rdNp11rQtLOWX+z7aNZZr3CH90iMQrM4BUAnBJ59a/Nz/glR8XPit+03+1J+0N8W/HPhbUvDV54Wt7Twx4a8KajbSW76RaB3nkt0RgMuUjiZnHDsynO3FeplGNnCnOpyxXfu79P1Pn8y4bwtXDRoVG3GKle+rs076/PTzt2Ptz9iqx02H4BaPPBPpF3rN+r3WsT2N3HdCS7lleWTdKmB9+R8Kfu529BXrRUYznGOQcfd49eg7de+a8R1L4B+GPFHxNur3Tbm80LUNbsodZ0XW9FcWU86BUSZHwPLnAPlyYlRj/pGBgDjRbx78QPguQPFek/8JxoMQGNZ0C1Iv4l6b57Mn5uBktAx6Z8sZxXm5hgpfWJRb9520/4J7WW1I/V4wjqo6fd/mtSTxX+ydo3ir9oLS/HQur+zmtLOaO4jttTuoHuJmeBo2/dyKoQLG4ZANrbhxwDWZ/wUH/a08LfsSfsreJvH/iu0i1Wz0yNUs9MlQOdTvGYeRDgg4+cBi2PkAJ5IArr/AIAfH7Tf2htL1vUtFR30bTdTfT7W5L/PfKkabpNhGYxvZlG7BO0ngEV1/iDwzpvjLRp7DVtP0/VbC5QrNbXcKTwyqRyCrAhhn2NYOvVp1Ixrt2juvLt6nc4qSaXU+Af+Cemi+O/22/8Agk/N4q1TxBep4u+Impa5qssUXkfZ70SXDwQwsJEbbGkcKhNhBUDg5ArA8AlNF/Yd+B80jLHB4O+LsSauwJzZbbqfl89PvKSP9odM1+h/w++G2g/Cfwna6D4b0mw0HQ7Dcbays4lht4A7sz7EHCgsxOBwM8V8W6/8JZr3V/2lfg1aQNJc6oV8feG4NhEktw+13aM4wQJY40A7dPXH0OVY9151aC2kpNI/NePqFaCozp6pqcdP5rKcfv5LfM+6bpZJrKRIWRJ5IyqsyllVj3IyMjOCRxkDrXkv7PXgv4keGPHvjK78Ya/puoaVd6kZLZI9PMHn/wCjwL50ZM7iOPIZDHj7wJyMisD4M/t0eFPEXwE8IanJd3mseKNSsEifQ9PhN3qstzGPLlXylOVG9T874XBByK3o/C3xM+NSGXXdXPw60KflNM0YiTWHTsJ7pgUjYj+GJTtz98np8/TpVIRlCeieivv8j7/BYmniKFOtSekkn96TNT41/tO+Hvgf4o8Mafqep6PBBrGotY3jSXapNYr9nkkRtg+Yguip0zlgOTW74A/aB8GfFHVpNP0HxBY3+oRxmY2vzRTlAQC4RwGZQWUEgEAkZrAh/ZD8Dabpulw6dpSWE+k6nb6qL8ES311JDIHAlnkDSOHxhgWOQSBjjGD+2/f2Hwv+FUnxIjjli1f4czJrEZtLd3nu4A4W4tSsYLskkbMOAQGCntmko4SThShdN6X7s7EmeveJJ5rTSLqa3B85E4ZUD7cdSBjkgHI9cV84fst/t36P+1knj6O0s9VZvh/4uuvCEUFvMUuddmiQSCbcpURx7MsRnjGeSQp8G+Lf/BZP4rfFHR2g+An7K3xf8Vw30AEGu+JNHl0qwmDAEPEoz5i4bIbzE5HQg5r4R/4JrftcftN/Bbxz8R7vw/8AAG58f29z46vNW8Q2+lI63FjqRgaOe2j2l/kAZCFVSwI69h73D3DuHniW8y0grWXN16JpdGcuPxdaOGl9UXv/ANJ/dufuDpXxWn8I2zHxHps9pp5c/Zr+Gf7dCATwkrgAqR/eK7cDls1g6hDqD+PGn0DXYYrvxJcRXk9kIoblba2RVUyu4Y/fQIqr6tnOM48I/wCCeP7dGh/FLxLffD+/8EfFH4f+J5WbUDpHi7wzcWC27tHvnSOQhoxEGBdAW3FX6dCfrbRfDWneG0kTT7C1sUnkMsghiCF2bqx75P19a/SsBw3gcvxrxODbtbltuujvrr8j4utjMXiaCoYnSV7t9U16af8ADl0FccA/ypcr6GlCggdTRsHpXtohLT+vvEyvoaa6I6lSoKnqCAQfb6f4mn7B6Uh2g4waL9Qavo1fyI7a2isoBHDHHEgOcIgUZ9fr/WuJ+LFlZaN4l0DxZqVlaahpejNJaajDcwrMkNvcGMNcKGBAaNo0YnHEZk/HuXkjijLuyog6sxwo+p6CsOx8Y+GvHaTafa6rpGrLdRPHLbw3MdwXjYAMNqk8EcH2BHHWufGYd1qUorf+vwO3LMfDCYiM3a2zXk9Hbz/4c7X/AIVh4YuFDf8ACPaJIGHB+wxEEEdPu9xxXlH7S1l4d0FND8O6boVjDqOp3UdzJNZaM1w+n20DpI0m2CJ3XcwSNTgAFs5+U14j8XP+CqWkfsC+J4fh74z8K+LdZmsIFbTtStmhaO9sySIiWd1LSIo2NxklM/xCvcfgXqF58RtEfx7qthdaXqPjCOK4t7K5x52nWQGbeFgOA2C0jAH70pGTtBPydKnhcZUeEcdV8Vt13s7en9I/SswybNsnwlPN8SmqVTWlJu6m+jSvqlu7+jE1zxh4lmjttR0bTtbvZbQki2ubS3tLS+QqAysJJDKjY4D4GC3KlSRXlHjX9r6H9nHUI08KaHFLpesQzrdeHJ42jvPCuoRkGSaUIGAssOpYrlVABQ7WxX0ptUEhdylSORjqf/rY65/SvNvDugw3nxz8W6jpVpYrezactm11NFgG4CIRHuHzFdnlbgMjHOOSK1zXA4PK8tdbDw0p2tfW/M0t/nc/NMHWxFbHRnUldTvdWtsm01b8i78Bfhdd+HdDuNduPE0eua94s2X+pa3axLnUCyjYsTHcFgVcKiIAADnGSTXY6ktn4XspCkQuLy6Vg3nSeZJMAPm3ux+4oJySdqjPqK4vw5dyeGRdzeHNOksrvS4lOseEflBAwQLiy6Aq20hcYjk2YIjkDCov2ttbl+Gn7HPxA8VTSldVuNClWJmVl+z+auxI1DAEHLjOQCW6gdB+dVsmxmJxGs+aD1U73SWu3n0PfrZ7Sw+Cq4qcbeyi3y9XZX+7Tqed/s7/ALUVx+0N8HfEHjLwN4I8Ta3qWh3P9jR6bb31lYC8ijXzE2yTABUG8jbkkbud3UeA+Af28v2m/FP7d3gHwB4u/Zp134b+Bde1VrXUdUvb671pViEUh+W6gKWy8oo4BByePX2L9gR9Y+Bv/BPPwDN4ftLaLVPGWsSefd3lvNdW1gJZpVSaRI2VypSKJAAyjdICWxk1778H/wBou98c/FC48E6tpVvZeIdDsJptbEchMcUgljjhaNW+YxTozSIx7LtOWDY+ww+QZcuVzpKUrLVttt+etj5fhniavUwVCOLl+9qRUtFZXkrpetj0OT4aaNOgKWq20y9JoWMco99w5ry39sPVtc+B/wCzB498U6HrN1/aGg6Hd3lu80EMvkukLlXxsw2xtrYIbO3ByCa9uiwmASST7cVw3xH1TT/G3hvX9CutOTUNNuLV0kWaJZrbUUAHnxbcEMAp2kHrlh0U0s2yTBfV514UkpRi2rLsuyPs8NianOot316nxzpn7VXxC8Ax+ItL8U6nqtzeap4f0G50WPXbOyvJmmv7qW3meNNJiQtu+TZBIFLFTmVQCRpeGP8Ago347+K3gIPoth4U8M3GiyWaalLcFvMvFfxFLpO21Riyo2yB2KsXw0qJkH5q94s/2ffhzqGj3PhjQfAXgmPS9YaGbU4LbRraKzkSKQMhlVU2uwIYKCCQc9Ac130P7Mfw5FrpkY8AeCFTRpWnsF/sK1AsZGkEjPEAmEYyAMSuCWGSSea4uEnCp7SvCDV7K762vt5F41OKjFvv+h3KuVAHBx7EUUn2U/33HthT+pFFfZHnktNdcnqBinUhHOcCkxNXKtxpkNzfRzvFE80OfLdlBZMjnB7dqsKmVGMCnbeR0wKApAPIyamNOMW3FWvv5lNt28iORC2QTgGuLtYP7B8R3+nkBYgwu4R2COTuH4OG/Ar64rtyDu5yRXOeN9GuZ7yzv7O3a4ntWZZEDBWkiZeQM4BIYIeT2NfL8WZfKvhFVpq8oa+bWz/z+R14KryycXsyLBYAHIIx7446/XrTURQzsEVWlO5ucFzjHOMZPuc1U0vWlvbia3eC5tri3Cl45U5UHODkZB6HoTjviq9vquoanbSXljZRXOnxMQHE58yYA4LIoBBGcjJIzjjtX5xSvKbhSUm+tvLd/I9F0fsy/Hz2M3RPAFv4dsdOSa6VrfQbq4udPfaI2gjl35iZs4KKrlQOOET0zW5r2k/2/ol3ZrczWgvYHhE9uwEkAdSN6E5G4ZyMgjIHoK5rxVqVvcazoOozubrQtRd9GvoXOYv35CRuV4IcSqIvUecw9wvgHWpNB8HXem3zSTXnhqdtPctlpJ0ABt346l42jPHcn3r0a8K08NDHOV9eW3a234HlYWUaeJeEjC3/AAy/r5HIyfsfaF4W07TpPA17eeCde0m2itYdQs8Ot4qAALdwt8twGwNxYb+4YGqkf7UGpfCvWLbQviZo8WkahcOI7XWbScHRr4ZxkyOQbeQnaNkmAWYAMc16wvhbXdYgM0t3Dp8kYDRQRMZUZu/mEgEg9No6dc15b8Xvjz4f0S8vtE1axjvdf0wwBdAdA11rUs4KxQW4IxJG5JV3AZUXcG5DYtYXG1nCnXpNqTXLLra6vftZdz1Iqmrvmvbodf47/aD8MfDDSUu9f1GTTDNgwW8kTG5u2I+7DGAWlY8cJu656c18q/tmW/jjxFHpXxptdHm8EWXg0CCVYrvy9fvtNlcedvZCUgAVztUkuCzNleBX0t+yx+x3o3wW8OR32qadpl34qvwz3EgRpYNNRmLLaWocny4I87QFxnBJNV/2mfiV8PPA9rceD7zTYtR8Q6/YyJDpen2Ky3DxsrDLEABAcMBuYFiDtDEV9H/YNfL19ZoSTcddb3tfZW02PCzXF4Z4eSrSUOzeyfQ8H/Zui0H9lv8Aa0Gh6SRL4A+NGmRaz4YvpWMjpcpGpktzMfmJZW34JOcqOtfYsQCHAK7T6dD9McV+dfg7wjP43+Cnin4X6XfF/Efwtlj8b/DnUSCJbrTSTLGgzyCpJRgf4mAP3a+zf2dPjTcftJfBbwz4k0m3e1k1yxSW5ndCIbSXG2RV7MwcMOOnc44ryc7oTrVYYiknJVFsu/VeX+R8jwBnMqrqYKq7XvOKe0dbTj/27LbyaO41XV5FuUsbFFuNSmGY0xlYu29/Qc9+pAxmpb74Q6TqPhq4s5g5ubmExyXhYiflSC24HP8AwHoRxitDRBong9ZYDe263SL5tzJNIomf1Zs9v0HbFcf8RLLWPiXZXh0PUbfTihjjs5L6zkubWToXkaIPGXyDtGWwAMjOaujhsLl9HnxPLVqy05bq0fn5dX8kfpDlOTtTbjFbvueefA/41eHPgz+xnoniDxvrmm+HNH8MwSaVd39/cCKNWtZntsknksxiBwMk54r4p/4IuftofCW5+LPxq0u28a6VHe6z8RtY8UaVay+Zby39k0GFkhWRV8wtub5VyeAccjP2B+xj8O9cXw9r1nr+u6brOh6V4j1azXTBo0UUJmS9kLTgksw+bcVXJ27upxXZ/EH4f6Doul+IZYNF0qBru80zz5hbrmLzboJLJkYwxQAZGOgz0rpyenh6uaQwc0/3k09NlZuXr0scmNxEqWFq1odIv8dP1Og8A6ZdLpc2pagix6prs3267QLgwsyqqxZ6nZGqJnvt963hGcdqZ0XODx2xilOQSCMEHFfsrm3ufD04pQVv67ikYOKApIzxSZAIBIGfXgUc9CCCKEyh2w+1IQQcUlKFLEBQWY9AOSaGwXkYnxI8Oz+KvAWq2Ntu8+7tnji/eGJXfaSFLYI2kjB4IwSMdc4ur6y2q+C/BPiyeAPY6Yr/ANpvGio8TMhg83Az+6Db8gHhSD0Bx55+3P8AHzXvgb4e8MDRNT0bQE8R61aaTcatqNmbuKwSa5hiMhjV0OFSSR85x8gHGRnltN/bpf4V+GfD/g/WfC8niux1/Urzw1pU2k2ZtofFIE2mQJcRC5mXyYzLqTxsD5ikwuVdQApKuIjQhBPXX8GrP59jGhhJYqrNw7Wvur3TX63PUPjN8FvhX+0B4w0a28X6doWu63oUnn2MclwVmhIw+whGBZflBKNkHHTrXqCxCNAqqFVRwAuFA9u2PpxXwV8bf227j4BeI/G3gafTbq4vtCsb/wAT2K6hqFlcPcX+n2H2uOCVoZA0KlYgT0aQoV4Lkt6def8ABS6Lw7qz2F54I8QXd4zXLARrb2cdv9m021vp8vNKu4hbjCHaobKgZ4Y8WEqYWrfEYdWbbTvo3Z2PTxGNzKpShhMZNuNNe6rtxjezdun/AAfQ+qChIU5wPX0zjn8u/SuA+CcM3jbUNQ1eKaWCPxVfS3Mbx8ZtIlWJWXOQN4WLP1z15r5u+I3/AAVGsvEPhbVYtB8O6/q2nXEep3p1OzhigWDTbO20+ed03ynzZimoRfd2kYOVBUZ9L8Dft6eHPDPjdNM0/wAJ67eeH/JvNK0zVxcWkNrPNp8E01xF+9lUpuaJ4w7AIWiY5CjNfJcVVViquHy1O6lK8rdlqk/Xt5Hp5PhpQnLEyj8KsvnbVH09bfDPRbXU7W8XT7cXVmGCTkHzTuGGDN1ZTxw2QcKcZUGvlv8A4LJ+NFH7InibQorx7O486wklt5ISP7RhNzHxG3TCPsLFckYAIG4Z9r/ZT/a10X9q/RvE9xpVnNZTeE9X/se9VrqG6ieTyIpw8csLtG6FJl5B4YMMcZPm/wDwWD8Iv4p/YW8VNDbxT3GmzWl4gYAsgS4j3lc9xGX47gmuurShSw7hT91a+h85xrSqTyPF+yWrhL1ejPINe/4KAeN/2Nf2OPAx8Mfs4fEjx/a2egWZivrKazTT3zEvzARSTTgE9miDc/dr0r/gkx+3JrX7fXwa17xx4x8FWHw/8XWuu3Gi/wBkrFL9qitIYoJIzI0oDsd80nQKvTA7no/2EfHVh8Xf2YvA+o200clno2nQ2AgEgPkXEKhJHcA/K24EAHoMEda9Z8WlLDTDqIeOGTTCbre7CNAFHzKSTgArkEk8Z9sj5CtxfKFTkp0/cWnm+/8AwD6HhzCYarleFlF39yLTW22n3bHciEMpU9GPbgj8fWsiy+HumWVzbyxx3Ia0laeENdzOqOwYMQC+Od7cYx8x9ayfAH7QHgn4mukGgeLPD+s3nIa2tL+KadCM5DIrFgRg8Y7V2AmUhWH3T0PY19xTnGcIyjs1dHXKLT16EMGmx2u8pHFGXbcdqgZ9zjr6fhU/mCIBSCT7DP40qncOnWvkz/gp/wDszfGz9o26+Gh+F3jDTdC0Dwt4o0/W/EOkvvt7vWY7e5jkCpcL0VQGPlnAZsEngCqp04wXLFJemwnJt3bPrPzlHBDAj2NFRidEAUsSV4PUfyoq+ZDsJqGqW2k2klxdTxW8EP35JGCqn1J6dR+YoOp24ungM0XnxoJWj3guqEkbiOuMgjPTivEP+Ck/gSX4m/sZeM/D0Wn3mqHWRZW0ltao7TSRG9t/Nxs+ZcR7iWGMYzmvmbVtO+MPgX4qfFDwrHoev654jTwRpPgzwx4maGU22rR3OoXSRXc1wFIWa3glZp8jhoS+3D0xH6AS+KdNh0X+0nv7JNPA3G5M6CEDOM787cfj2p1p4j0+/gtJYL21mhv/APj2kSVWS44LfIQcNwCeOwPoa+F/ht4B1v4S3mieCfGvge8j+HvgTxdNqcNhYJNrVjHp99aTPZkssK+altei4VkCERb7dyMBWrd+Jfg258W618Pp/hV4S1zwnAviDxNLplzNaS2tulzN4bvoor1YW+a1he5ZVUMse5huAy4JAPsSHxnpN1PeRRanYSy6eM3SJcoWtx33jPy9D19KsHU7WaWGNbi3L3SGWFfMDGZRjLKM8gbl5H94etfBvxe8G2nin4A+H9L+G/gjXdE8TaN4e1OPxRH/AGDNaXBt20a7iltZ5SgFzNLdtAQqtIzuocZwaz/Beg/EX9ln4reAtM/4RnxN4o0DwD8NtfvvDV7FaSzuzXEemGHSJsKWE8c8Lom7JaLy+pRqVk9wufcWsaHofiK9kvJbqJlDraTBLnbHLIrFRG4BwzbjjB5ycegrL07x3fRMRBpyXFhKZYbOO2G3Z5blQWbOApUZGACAMAE18M6P8M/iB+zj4eTwv4p8J3q6Vrmu+GfGdzdaU02tRtqMWp2y6vNIIrdGjMmYrjy9pHyykdGA+1fBTzeNPCav4dukl0pybeC6ubW4tbiJQe8cqKSVBOCcA18XxBgsZRnGtlcLSlfmcUtXpa9+m9z08JUpyTjVs9rX6K357EVzosvirT9V0YRw3kuqOxuipKWtmWxkZBDE/wAWM5LEn5c8adnbeH9P12wN1f3eq3N9etZxTSkNGLqNGYqQoC7gEcDIOCuM5rsdH0O30LT0t7aJYoox8oxj8Tnqe+TyTmvFPGGvaXBoXi/VdP1G1j0OBv7e0/UGYrbWuoWsrJPC7fwqZIBuHU+ZN610ZRwvSw0FPEe/Nu+vR76fqefmmZTi1KhH59dP+G/E9l8TeJrDwT4cvdW1W7isNO06F7i5uJW2pEijLMc+w6V4NoPwHl/a21IfEbxXJrXhy5CY8FxWcxtb3QLckH7U3UGefapZWBAj2oRncBd0m+uf22ddsbt7W/sPhZpTQ3SQXVu0LeKLpTuXcG5NpGQrcgCVgP4QN30BCn7pcDgdM9a+sStt0M4sj062ktbGCOWYzyRIqtIVCeYQME4HAz6CvKfG37LKeMviXNrDa7PDo1/f2eqahpn2OKRrm4tQgixORvSP91ESg6lTgjcwProBHXGKa3GcmolBSVpdTlxWCo4mKhWjdJ3+Z8c/tA+C9P8AgB+3N8F9X0K0t7Oy8VWV34PvbQKFthbACSJEHRSHIwBxhAKn/wCCdfiCfwZ4M+IXgPTFmI8I+MdQsLCKcEx6ZbM+9cknkfMxAA9eeeNP/gox5k/xa+ANpHtDS+NoZAduW+RCxwewxn9Ky/2F/C1x4k+Ov7Qd/DqE9lby+NHtSIlQuzRxjJDEHH3xxjtXzmaUcQqMoYFWknbps0r27ep8Jl/s6PFFt1zteSUqSb231inbzPonTfDtvZ20ZlRbmfd5jSzAGRnP8RJHU9uPbgYrQiQhhkKMHjjHp+tZuraOPB+uWcwuruW2ugYZGnlZ0VyQUOPujJyOBySPWtDhlBUHbjr+Xp+dfmlTCzoVpUKsbTVtL33216n7HOXMlNu6Z5f+ykMeHfGQJIJ8a64BnjP+myc/5/wruXt7DUPEl7Y3ccN5YajZbb6OQZWJULFWY9ADuI5IOV+uPn39mo3vxM/4S46bqMthYr4k1W+Q+Wsomaa9m2KUPAXam4seSSApAU59Zh8G6r4is1sdamsbfSA26ay0wSxjUz/euJHYyFSMHyw3chmcYr9CyrhHGTxdPHyqKEYtPe8vl63t5Hz2JzygoVKEIuTattp8/In+Eyp/wizm2WYaa95ctYeYWYm2aRihyedpGCuf4StdDe3kOn2slzcyxW8MSF3eVgixqBksS2MDHU9qZeXMGi6bLMw/c2cbSbI1JO1R/CF6ew56YHSuA0Lwz4k+N/h2C11XU9PsdG8VWT3S20VhvlFsxUqjEvgM0cgJPOD271+j4vHUKE4e2lyqb5VpfVny1ChVnSdKgrzUW/6+f4Fvxb8apPDmjya1a6LPe+GrSeOG81U3CwxIrypEXjU5MqqXJLcDCnBPfvFYMASCCfbFef8AhjwDp2u+OPENzq7T6je6NqxghhlupDa28KBXt1WDPlgojjDFS24M4OTx6AsRVVAIwABwMCvQq+z0UFt+tv6vp6HNg5VpynOo9NFbzTaf36CkjGADxXA/EC9+IFjrk39h2mh32jzRqkakE3cTlcMWDukbAHkc+nTGT32w+1GwnqenHOSKmjV5JXaT9TbE0Paw5VJx9P62PL7rwRY6+LGbXfA/ijX9S07U7XVob+61CzWZJ7WUTQ7dkqqiCRQ2xQAT97dR8a/hXB+0x4o8K6pqnhu40C+8GT/atP1K4vgZbVvtFrcExxwuUc+ZZwNmUkAJ9x1ZlPp5UjOcAAZ9eOf8K4z4iX2p23ijT4hNrVnohtpjcT6TZrdXAm3RiMMu12C7fM5Vc52/MMYKjGM6nPyq/wA3+BnUq1cPQ5VNqK3SS66Xv+Z43of7BPgr4orrHiDxP4c1XxGuo6prGGGpyKrNdI9rdT/ZQwiSSUbw5A+9hgq9usj/AGHPAI8SXc+peGNau9TubOWB2+3XV2bmOe2gtnMrthTIY7aIE54K5Byc16v4G+J2leGRpOjW2i67p2kTuLWC/v0WL7RcNkjeGPm7nOSXZRlyAeWGfSC6FmClSw5Pv+FfnOccJzliZ1adacOZtpdr7/10PtMozSm8PGlZSkkk2uuiPmXRv+Cb/gfQfDGoLY6FdWsV3pt7pZ05tQkkeezvIbOG5jd2JYO0djb4w3ylcg5Zieb0v/gldZ+MPjBNrviq+tF8JyRaisHh3TpLuFF+2W4t3Mm6ZkWTZuLPEqFnIPy/Nu+uNV1e10K1M91IkUSnGTySewGOp7ADk0aV4jstZsoJraeOVLhBIgU5bBGeR2OD0NGX5RhcNiU6dRuSV2m76v7Vu/Q7KmKqSpW5bR2/4B5t4D+B3hf9lHQ9ebw1JfxX3jHU0uru51TUpr5ri68iOASs0rHaqQwodq4GE6Vr6lpQ+LnhVLF59PuvskzW98ssX2i2u/3bJghWAZWDhuvBwOCMV3z9QSCScd+nNR7lALDB3dcdW49uvSvYxmFp4mhLD1dpdvvOSErbWa+9H5yfFX9kn4of8E1Nb1v4gfB/UodZ8BohvdW0C6BLW0SDLHbnDIgBwyEOo67gCT9KfDT4WWnxY8P+HvG3xqj0xtV8R+Q+keFr6cPpekM6mSKJYJMLPe7QWZ3DFSCqBVXJ7b9t6xuL/wDZM+IMdvuaRdEuJWVfvNGi75AMc8xhh+PvXMftPeBofHvib4JeJ9NsrvUptL8W2s8U8AeaO0tZbafdKQuVVT8g8wjoQMgNzzUMnwtOftIRV7W120PCyXIaWWTqrCzkqc3dQb92L6uPZO+xsePtY+AvjbwfqMPiHVPhfe6P4cuRY3kk95ZLHo1wCQsZkDA28gZDtwVYFDjkVleDfFmufA34l6X4Okvrrxh4T8U2kl34W1a6vPOubdowGks55ySZ12N5sUpJfYjhslQzfMvgfWrr4SeBNMN34C1nU/Eum+HNL8HJdX/hq6mgsNcEmqCa9djEztDDBLKzypuDLcLGrbpSK90+Jsfhz4SeGv2avDkOtRRRabrUMdjealILSaW3g0a9jdmV9pDOHRduM5kAxxWmYzlDCzlSlytLoe7GdOL5qtreex7ofEWuzD5ItLtw33T5kkxA7dl7VkeIPFl/oU1j9s1F5rnULlLa3s7G2RHuWJzj593AUMzEYwoJ7Voax4gsdA0S71C8uEhs7SJ5JpRyI1AySAMk8A9Oa4vStS1BPFdhqE9mR4o18bLGxmJKaDp25S8sgH/LRgF3AH5n2IDtRnr8+y2eNxdVSr1pezj8V3+BrjMfSppQopNvseyrKgUDcBjtuxRSBW7g0V+mKmu5zr2nY8u/a4/aUH7LXw01PxXc2+gXlhpGmXmoSW97rBsbu5khWMxxQIYnEgYswdty7Pkwr7jt84/aO/4Kh/D34C3Gkx22reGvET6jaXVxIItcjjMLQyWyBDhXyW85z7eWeuePXv2l/wBnLQv2nvhNrnhXW4LRRq9jNYxXz2kdxPYCVQGeIsPlPA6EZwPSvOfEn/BPnTvG+p6iNa8T6heaS1pf22k2sVnDBLpBvHhdmEyj975RgQQqygIpYNv4xoUef/GH/gr74I+F3x6Hhq0aLxHow8MHU4brTVlnnvNTkvY7a3sVVUIUNlmLkkfMPbOnqn/BTt/BHgXxLqfiD4e+Iftek20Uml/2Tb39zZ6xPM5iitfNntIHjlMpjQ5iZf3qlWflR1fiv/gntpvxa8ZnxV448S32seK7XT4tM02/020j02PTI4pTPFJHETIDKs2JNzErlVGwL8taPi/9iy8+Md/YyfEHx3rHiWztLy1updNs4Tpdhci1ErQgxxOWEnnyLM8gfLGCJQFUEEAz/g/+3W/xh+HGma5a/Cz4ki5ukkiu7aLT0eG1uYpGhngEsjxhtkyOmSqnK5wKrftD/tKeN9N+Bniq7074ZeN9Cmt9NmaPU7i806EWZCH97tFwzcH0XPcV6X8A/wBnXSP2cIvElhoF3eDRde1d9XgsbmZ510+WSONZlSSRmkcSSK0pLE/PK1dxqej2ms6ZNZXtrDd2VyhjlgljDxyqRgqwPBGPWgDyjSfi18U9U022aD4UwAvGjGS98TwQhuAd2Ejk5zz+PY1MPFnxqvwwi8D+AtPBxg3HiWe4799tqvtwOlesw7YolUYwowCAAD7+gqLU9UttH064vLueO3trWMzTSuQqxooJLEnsAD+VAHlP/CK/GrxDlbrxd4E8NKw5TTtFn1CTB4PzyzIMjrnYee1eWeB/2YU+Gtz441Dx8mseNrPQddGuac95ceRpkqz7Jrm5FnF+63xytO5DIx4GMnBqj+0/qlt+3L+y1NqkXhnVvDj6TqVjrHgl/Ed7Fp8Pi25IbyYYhFOZY/tMbvEm8JKDOjquQMdr+wl8DtY8NfB3R9Z1bx3468SWXinRo55vD/iI+Zb6TLMfMaOLzo/tarGGMQWWV8quTyc0mZ1YtxajuezeGPGC6n4l1HRnhjt7mwihni2SeYlzbyKQsinAwA6SKVA42g9GFdNGcqOMV5t8PfAGreHtT8LyXqtI+jaPcaVcTtIrNc4eDyn65JZYyTnua7nXvFWneEtHn1DVL210+wtl3S3FxKsUUY92JAHPHNKLdrs58NWl7Nyqq1u/on/XoaDSBeoJNRySqMkEkGvKP2m/2vfD37Ov7KviP4vR21z4y8M+GrMajMuhTRTyXNuJFSR4mLqjbQxJyw4U1yn7Ev8AwUN8Mftv/stSfF7SdC8S+F/DYvbi0ih1qOJbqfySql0WKSQMGdtijOS6kAZIzfmdDqQ5faXutzA/bb0TUtb/AGrP2fDa2V3dWdnrl3PcSRQs6W+IFAZyBhRz1OK88/Zv/au+G37Hen/GDUfif4z0PwbPfePL+5WHU7pILieMiNUdIz8zKw6NjB9cV9D2nibX7fWoQcnxJrpF3JaTsz2uhWCZCrIq9ZGJIyCGaRmwxSPAl8dfAHwf8WNNmt/GfhrQfGCT/wCuGr6dHdL7AK4PlgdsYxx9a+QznPIYKuoQV3u32PCyvh2nWx7zVzfxN8r84qP6fjY8s/ZS/wCCjfwu/wCCifjnxPZ/D7X5tetvBBt3uP8AQ5YLZWlaUI+6QKZGzE3AG0cEE5yOo/a2+LXif4NeELK98NaZpet3GqzHSotNklZL24uphiEQEAq5VssysBlVJyMEDkvBP7PHwP8A+Ccuq61rPgPwbb+H/EHjwQ2x0jRWlkuNbkiLmNIYC5C7TI5LDauG5OABXefCz4U6rq/in/hOvHIhm8UyI8enWEbCS28PW7Y/cx8YMzf8tJRyfugheD8jVdN15Yqbck7fFu32XZfkfcuTceSGnocj+z78MbPU/hZo154W8Q6zomq6fp8WlaoJ9PWMz3MOWYTQzqdpDyORs4+Y8kHNdcPHHiDwTGU8R6el5FD9+5shsY+hMbkK4Pqjljj7g6D05YwMkKEDckDA/wD18YGfahoUlJJC88ZAGQD2/wA8124DinHYOdqUuaP8stvk90edisro1bTd4zXVd/NbM8Xs/DOo/tOeIrh5Tdaf4WsIN1pZ3AeF7uVty+bJghguQVUEggAt1ZSPR/Ccnh/4Z6lHp99rPh7SpdOs1gttOS6WMWkBIx98hjkqOtV/iholze+H7iPSZU07VbyGTT7e6VmjETTI0a5ZecK7o2ecFeBmuY8NGw8K+IbPw5qfg6TQrvUY5riGaUw3UN7JHtMmJQxd2IYsPMCswBPYgfW8M0Ked1KmMxspOpCTagn7qVrppeS+elzyMzrPLeSnh6a99fHLdu+quu7tbpbQX4u6/wCHfiNLev4Ttb3V/FVpCyQ6ro0ixxW0qH5Flm3BJAHABQ7+Nwx1rtNNmmuNOt5LiIQ3Dxq0sYYMEfHzDIxnBzUkMMdrEI4kVEXsuMA+2OPxx7cU8/n+lfoicVBU47Lu79jwYwk5utNrml0Ssv8AgiUUUVLNrgTtXIXdjkgHGfbP5fhmvjH4j+JfG3jDxt4k8Wab4H+IOjWutW+haReoYr2yurN4JNQkuGK2itdTwgywputW2lpQfMKh8fZ+ScDJAxj6deR7/j69c0BsbcZUL0APA+g6D06dDjipauVCVnqro/OLwXJ8dbnwDd3njaz+KMcdhYaM15NJLcRy29nHqMx1FooASHultI4mEhJkXapVy7ZrpPBXgv4gaZ4u1Sz0H/hY2haf4l8RXslncXhlt9YubKbxHpxMhaQef81iJ2JbEnlAlsMpNfe00STwtG6B4pBtZWwwYYI7jHc9v8KwP+FT+G4dO+y2mjWGmxiRJlaxhFq8bocqytHtIII7H19TmZ0KdSMY1Lq3bUI4itSlKdOzv0ejXkv+CfNfwd1fxT8Mvjp4YTxR4m8U3NljxRFqltr+pzXaQRQ6pBDpBxKx8mRrORnD5DTICzFzhhh/Hb9nvVfAnx38Z+IPhn4a0zTYJ4fDJl1PTdDFzfRWxvNQOoGzNs0VwZPLkjL+Q4lKSfK27Ar6q8QfCuy1bwNeaJBcXdgt+6zSXe77RO0nmByxaQEuSRglj0I6YBr4u+Dn7XvhPxZ8PdF1Hxh4dvdP1i71m9l1mK51GaV009ba+u4r62Ee1XR/sRXaqgBw69VGfksy4W5sX9ewlblm1ZqSb2a1TW19rHrUM+xLj7OpSvFbWa/G/wCa7nSfEvwd8cdZ+HqSab4x+Kt9JpngzWbnSpbW0utGmlvjfwiySaIzSTSSJbGQJ9ocyMvzOC+SOg8e+IPix4L/AGnvCGmaNp3xLl0PQvEGlWd7ffa9R1W01TS2if7VM2f9GClnAbzjNcqyfKVTBqzbftP+APD+rw2OraZ8R/AV0IUvT9o1QCK1t5bS5ure4byriRAsq2lzGAcsHi2uFymbHgr9sGLXfjH4X8FWuteONG1XxtG0mnx60NIvDGy2Bv2jkhjlN1HiFWG5127l5bkMeVZPm1KTlQqxk3fR3tr/AJdDq/tWm7c9Gy67H0p4o+PNxY3d5bW/w/8AG+t2Fuuy6vLWOwFtGCm5lKzXKSNhSM7UOc8Zrg/Cni/U/wBmW1TSNKsLrxp8PkcLpMWnyodY8PoxytoYJWUz28Y+4UYyBdqbGChjiePfAXxah1i81Cw+IGonTLnabnStJstNgMoCqjsBcWk8jMVA4E0Y9Np5r0Dwh8Y9A1WC1m1Ca00q9ZpLeE3bJE0mxihUE99ynI9emetcWcY3M8BSpz9lzJaSdna/lY3wmKwWIk4qVn2ej/ElvP2sbC6tlTQPB3xH1vUpRhbZ/DF3paK3+3PeJBCBngkOx9Aeh8o+L37Clp+2PGdc+L001vrqoY9KstIvW+y+GICMtErMoE8jkK0krRrkogUKq8/RNtf292C0E0MxbkFHDZ/LJx+NeLftofBvxZ8W/CNpH4UvjJOSbKXSrhylhIsxCm5kKkMWiG5gp8xSQMxnqPl8VxLicWvZxaiutjHPMLT+oVFUourFr4erPnZP+CVHi/wrbafffCv40X32F5Y5lju3L25EbBkZTGzxyFSqkZTqucmvpf8AYv8Ai9pXxl0LxHex6qus+KvDviC68NeI5TGI3hurOUxbBGB8kZQLIgxyJMkkk49J8B+ELL4f+CNL0LT4Irax0m0S1iiQEogRQPQE/Wvhj9hT9g747/s6/wDBUH4z/EWe+8OWXwi+I2tXV1Jpk13JPeXhZy8NzGioVRlLMp3MMqxHpWWEqutGdKVSyTTXnqefkfCmByy9bDwcXNK8eZtJpdL7dT9IRsPJ2An160Uq5CgAEAfjRX6pHZHsMmooBz2NIZAGwASfamQLTXlEfXPH6VDc6rb2k8EUs0cclyxWJWYBpCASQoPLHAzgZ456V4H+3/qj6R4Y8HXGtSanF8Mm15Y/G7WM0kMkdi1vKIXkeIiRbdbowGUqR8gO47N9AHc/tS/tFW37Mnwu/wCEnn0PWfEjyajZ6ZBpulRq93cyXE6RAIGIyRuLYzk44zXGftDftt6d8K/g14C8Z+G28Oavpfj7W7LSrW+1bVhpVhBHcJI/myTlG27RGRtIzuOMZ4rzeLwJ4b/bOs9M8AeBXWT4P/DjXNK1Ua3ba1fTf20Ql3JNaW90H83MMhtWLrMRhymRtwPQdF/4Jw+B/C6aRp+kzapY+FdE8WR+L7Lw+zrcWVrdC2lgljTzQziKYytK6FiN5YjG9sgGf8Bv+CgUPxa8Zaf4cudDsX1K+8Q3eg/2hoOrLqmj3Bt9O+3NNBcFIzKoU+UwVcrICOQDjidY/aX+IOr/AADb4xaje+G734eX2pPp2peDRpbx3lvpz3rWDt9s83JukPzshQIcNGMEBm9K8DfsF6f8NvjH4e1/RtcntvDvhnWtV1vTtANoph0+TULUQzxQuCAkPmeZKE2kKZWAwMV0DfsM/Dk/Ee48SDStSEl1ff2rNpX9r3f9jTX24MLtrDzPsxm3KG3mPO8B/vDdQBxHh/8AYj8XHTvDfg7XPiHba/8ACzwhqlpqmmWU2ksmuOLORJbS1nvBNsaKKSNOREsjqiqzZ3E/ShQjAzwBj3NKHKfKQxxXkH7Y37dHw4/YR8KeH9e+JOsPouleI9Zi0S2uBA8wSaRHfe4XJEaqhLNg7eM0Cua/inx9qVhe6/EkscL6PqmmxIiR5E1tO8KtnuCS0oyOmweta/xj0HT9e8GTXWp6dc6vHobDWILSDczyzW4MkYCj7zbgMKepx6V538T/AIrfD3/hWGp/ESbx/ocPg3xRY2aW2owyLcwyNE80ivCVY75G3ABVBOYumc4811f9rr4oftJ2U/8Awqrw7D4I8HKhaTxv4rQRII8cyW9sR8wA5DvlfXHBrnlUSTi/w3PlMxzijhnOhXfNKS0ild7vddFa2rsjnvGnjOx079ifxZ4P8fW8XgPTfF+jaqbt9d8oSX09+XZ44bZJPMVVeZgoYbsKCV4NdB/wTU+GKfB79hD4XeCxcrp+nw6XDHaH7PHHLqM+z7RNOqkFlJl8xlYjcQobgkV4louq+C7HxzcXnhXStd/aQ+KVqGW58Ra87R6Jo74PzEyYijjGM4XI6BXXNewfBD4y+KNQF3cPHp/xR+IFxK8UUuiwva6D4et2C5t2u3zGcMuWMYZ34HO0EfG5rGSjUj7Vtuzik7KNklq/x+ZlwnnOLqzhhFBckFZu3Z/als21so3Xdn0ZDpVh4Ii1fVLm8SFryRrq8vbuVV2hRhQxOAEjXAX0APcknwr4V/tWeL/j/ZX3h7wppmkrruiXD2+qeI7ghNIhiLusVxbRbvNn8xV3AfKgOQWI4rtdN/ZuvfiBexap8T9XXxVcRsJYNEgQwaJYtnI/cnm4Yf35ifZR29DsvAej6Z4s/tu10+C31T7CunefGCp+zq25Y8ZxgHPbvivmHWpQv7R88+71s/1P0WnRUUoxVkc38Kv2f9L+HGpT61dXV54i8WXybLzW9RIkuXHeNAMCKLsETAAA6nJPeBh0yeP0oBIABDED8aRnCqzEEBRk8Z4rgq1ZVJXk/v8A62NnGy0AyBMbyqg9ycCqer69YeHrU3F7dwWsSjJaRwowOvXr+FcV4l+KWo6xr8+j+F7JdQuLfi5uzKscFqR0yxDBjzwNrHvggjFbRvgvb3U633iO6m8QagzbyszEWsZznCxD5WA7eYGxjjb0H0WT8I4zHQVRpQg+r3fnFdvNnlY3N6WHfJFc0l0W33ketfHC3154brTdL1S88PWF3BLe6sqrHFGiyqSyBiGkAK5YgYCq2MnAN3xh470fxj8VfDF34d1zSNfMEVzaXNraTrO1ojhHa43I3yFfLCbWAJ8zqMEHrI4FijCKqqqjCrtG0D0A6YPTp2FCQLHgKCNowOcken69jX6rkuR4XLYt0U+Z7tvfS23T5Hy2OxWJxT9nUa5bq2lmtb/P5juCxGCAp28nOB0FZc3jPSbfxCmkvfWy6nIpZbYyDzDxnGPXAJx1wCegNaLJtwqqCSAoXIyeeBXm/hWNvFvhrTtIXTrqOaLUxqmt3s8JiYTRzl0ijYgF33LGu4cCMEZyePdhTTTk9tP+H/A5K1aUWox3t+VtPVnpQ2kZBB/HNB2jsaBHgAEnK8Eent9BRsPqKyXU36K+4ZX0NHy4yeB1o2H2rP8AFWvL4T8NahqbwzTpYW73BSLAd9iliMnjoO+KqKu7IUpKKbZokKADxg985pDgcEEGsHw34yk1bVHsb6wk029Ful1GpmjmjnjZioZXUkEZHtjI9a3MYxwRnmqlFx3IpVFON07jgF5IAB/AE+2eteMT/sAfC68sfCFvcaEbhfBFpe6fpzSTuTJb3cciTxTYI8xCJXIDE4LcYr2dVBAPNLsHvUcq6msZNaI8S139gD4c+LfAmq+HtcttY1621mWxa5udR1GS4uzFZkm3gEpORGgZ12jG4Sybs7zWhpv7FfgnSfjfaeP7ca1DrNhqlxrVvAuoOLKK8uLVrWaUQjCktE5HzZAPIwSc+uFD26UhGDilyR3K9pK1k9xSFZCpAKnjBx/UH9MVgw/Czw3BaXEC6HpHk3jF51NrGwkYnJzkHOSSf6VvKoIB5pdg96FzJWvozJ04t3luupxEnwR06ylD6TfajpJX7sccomiX2CyBtg9kK/hTHj8d+Dd00F3pviW3UZa1KSW1wy/7LPI4Ldcbio7DHSu5MfPGKNhGCCMg5GQCAfXHf6dPpXk43IcvxS/e0Y37pWfrdHRTxdal8FRry3/MqfD/AOIVn8Q9KN3aiWCWPImhkXZLC4JDA/iCDx29a6GzC+fHtxhjngDkfh1/GvJfG9rJ8MPHtp4rtZFTTr6SKx1SDaW3SMwWKUY/iLFU4GclTnGa8K0f9qf4h3f7dupaI3iOwj8A6TquqxyW19poRVig0zSJo1WSP95uWW7lcBlfO/GThNn5VjeHKuEx31andx+KL7q6381t+PU+swGNWJw/O1ZrRrz/AODv+B94bl7SAD6iilEYwMsQfxor9Ni9DnuTZ5IweK4T9or456V+zh8J9Y8Y6zFdT2WkIn7qAfNLJI4jjUsSFjVnZQZHIRASSQAa7iSdIgSxCheST0rN8QWuma94fvYNTSyu9Ju4XjuUnCvDJGylWD5+UqVyDu4waRJ+fv8AwUN1Xxx488L+D4fiF4A8KDWbW+OueFbvRNRutTt5gIHF5ZPtSGYXSWrvcRvASJDanaynGfr/APZk+A/iX4I+GH0rWviTr3xD0o20CWTa3bRfbLVgrCXM6gNKjEqVEoZ1xgu3GMX4NfsP6P8ACL4iQazF4h1/WtH0BZo/CehahMstl4USZdsywELvfK5jTzGbyoyUXgnPuWcDk5oAr2unRWECxQRRwxIMKiLtVfYAdB/ntUu8RjBBAHelJBYggZHvXB/GP4zP8PbzTdE0XTh4g8Y+IA/9maUJhCpRNvmXM8nPlW0ZZQ8m1jl0VQzMoKuB3ocNjAPP6UyWQZA5PrivKLf4VfEvxGpudZ+KNzod04ytn4b0OyW0h9FZ7yK4kkIGPmBjzz8o6DB8a/G3xd+ytpNzq/xHlsfE/ga1Ueb4i0exkgvNOz0N1aqzhkzgGaEjG5cxqoLAcrakVJxjFynsjrvjr+0hoHwZ0m+iuruRtc/s+W7srSOyuLlpWCkrnykYAFgckkYGTXxT+2V8Y/gb/wAFAvhl4Y8PeJfhjrnxX+IFvYLeaZoEMV7ZRW89xCnmy70ZC0YxwwDZA4IBJr0b4j/Hr4hftX+F7q70tpPgn8IRD5l/4o13bbarqVue1vGTiJWB4Yn5gwwecHhfgtpl94l0y70L9m7wiPCnhy9xa6l8SdeQm8v0HDvaq3zOTjKnhQecKenn4zMadCHPUdkvv+R8NjeK3Wl7DAxb5nZWT5pL+4vJ/alZfcfPn7IPwM8C/sU+KptLtfBvjHxD8VdVkabTvAm6STQdHaTG3zIp5XbC4VvMIBGxeeA1fSWu/sVfHX9pvxBFefFDxR4cttHWQSQ6NbzTNZWpByP9HjVFlI6ZaXrzkj5a+kf2b/2VPDH7NejSjS4ptR13UD5up63fN51/qUp+8zyHJAzyFHHtnmvSwoTBIGcdcZNfC47ierOXLRVo/i/U9rKuE41aUamZxvK9+W7f/gT05n+HY+aPgj+wFpHw98Xa9p3iGGTxL4XVra/0qG4lENgs7KwnjNkhEPylEZSUOA/WvpHTdNt9IsYrazghtLaAbY4ok2IgHQKBgAe2KmfaSBkAnsSBn2/kc+1OGMdQT+VfP4jF1K0uabPuKWHp04qEI2SAZxz1oOe2MUZG4DI/PNG4DOSBj865Voa3ELEccetecfE/xNd+M9ZTwlos7wyzMP7SuY/vWtuThwD0BbBUdcnOPusV9GIDHJGRx7d//r15n8DES/0HUdVbJm1K/mRi3JKwsYSDnoMxs2OzOSOpz9Rwnk9LHY29dXhFXt3d1ZP8/keVnGNlRo8sHaUnb0Xc6fwz4Z0/wjo0Vhp1slvbRcjGSzn+8xOSzHqWJyc9a0CSTk9f8/kPbtS7g2Scknqc5yaMr6Gv2uMbadPyPkIqyshtFOyvoaMr6GqGhDhkKnOCCD3BB/wODQTuJJJbJ75P+foMUuV9DRlfQ0kmDUW9UIfbJA4pKdlfQ0ZX0NCVtAbuxtJLGs0ZRlUq4IbPI/IYyO2DT8r6GjK+hql3E0mrM5vwx8O08Ma3DdR6jqNxBZWjWdlbTusi2cbMpZVfaHYfImA5bG3jjgdFwOAAB6U7K+hoyvoaJTctWTCkoK0RtFOyvoaMr6GkWNop3y+hGaMryByR1HegGhtFO+X0NGVwDjqcf5/OhCk0ldiYJ6AnFYWp+PbW01SSxs7XUNZvoCBNBp8Bma3yMjzDwqEjBAYgkEHGDW6rq2CpJBxjHc9qwfD+sap8PPEWu/Z9Cl1Wy1W5S7ikiuYomU+SkbKwkYHqmRgdzVJaPS7XS9jOpJ3ilLlu97XOb8W6z4p1vxBopsvA/iC9sbG4+2NbrJZwXVw8RUrjzp0VUDMvzZLE8YwM1p23iHTPGHiu1uF+F9suqQai02pz6jb2gnsJSggZ0lQyLLMYtina/wDqwVLDG2q3xJ8N+Mfi+tsp1648CR25fbLody0l6yMBlGd1EY5UE/I3TrXU/D3wwfB+lWVg2panq0kUm6S8v5Fkubhi2S7MFC5PThRxWFak2+aqltol0NsNUSXLSbu3q3pf5HpKsSASq5/Oik8lTyVGTRXkWR9ApM80/ac8e+HvD3hx/D/izR9YvPC3iuxvLfWdShCQ6fo1mI1SWW7uGkjMSkSgLtLOfmwvymvj/wDYN/Yx8LfEHWfFFvc+Jde1fwtozWttpMvh7WJ08PeK9N3SMZbqEM0Es8jq8NxEEUAwggLv3H69/ad/Zqg+P1hpd2ktq2teGna50i21Q3FxoklyWjZZLyziljW58sxgxiQkRsSwGav/ALOfwMf4C+AJdNuNUOt6xquo3Os6vf8A2cW6XV5cSeZIyRAkRxjhVQEkBRkk5JzNz0K2jENuiBVUKMYUYA9h7UrMFJJIB96aJhGmDn5eua8R+Pv7ffgP4IauNDjnvPFni6biDQNAhN7fM3YOE4j/AOBEEjoDUymoq8mcOOzHDYSn7TETUV59fRbv5HtryKBuJUdueK+WvH/jzUtP174/eKdNunsde0PUNG8GaZdqiSvp9vLbWM7TIrAruEupyN8wIPlJnOMDhvil8V/i/wDEXw/LqvjvxXoP7OfgVgf3X2hLjX7leDgOTtRj6ICwzjB6nj/2c/FXgbQ73xZpVh4e+IuqfA3xbp6W/iHxVrYmjQagJHBvPNBEgjZJEVpV2+SYImOBuZcoV+Z8tjwMFxXQxOKVCEXGL2ctJN+UdXbzdj1DSPGvjnxB488AeGLX4i+K11geNdV0u+c2tgItQ0jS5ZJJZZ1+zZ81w1rbloyg+fIAOc+r/AXXNe+K2rfF7QPHcumaraWPiH+zIbOKAfZYLKXT7WX7PkgGTPnNuZuSScYBCjofhT8APAnhF9A1vw5bm5fS7S8isNQfUZr150vZo57l2kkdjK0skSMXYs3GMgVzXxV8d6V8HtV17R/BEFtqfxP8dXAvBYiZ5hFL9njgF9dDcfJt44okLEbN5UKoLvzdarGnBznokfXqDk+VI+c/2V/2Nr79oDw9o/iX4seKtW8b6Vod1cWGj6NO5SxSK0nktopJEU4lkKxAszZ39885+zNP06DSbKG1tIYbe2t12RxRpsSNQMBQB2HpWH8JPhzafCX4aaJ4asZZbi30a1S3E8nMk7AZaVsfxOxLHpyxropHEaktwT7f5/8ArV+NY/E+2rTlKTabbT7I1y/J8JhG5UaaUpbtbv5vX5EF7qdrpNuHuZ4LePON0jKi59OcCuZ8Q/GXS9EuUtYINT1TUJoxMltZ2UkjGPON5bAVVzxkkZ7Zwa5bxX4tHiL4qaZpltrJs4riOaLbZujXfygSBu/lxybXAkwM+XgMN4rqvDXgew8MXdzcwG8uby7AWe6urmS6nlCE7AXkJO0FmwO36D7DIOC3i6McZipuMZapJe813beyetjhx+eclSVDDxu46Nt6X8u9jKl+J/jG7jBtfAr2wPUX2qxRSD/gKbx/48KZ/wAJ147H/Ms6YPYXan/2auwCkdAygdMA8UAADBJB+hr6xcE5X/LL/wACZ5v9rYv+f/yWxx3/AAn3jyPkeFtMm/2TqAjH55b+VT/8LR8VWMatc+Ar+Yt1Gn6nbTKv181os/hmuqK56An8DSFTx8vI9jT/ANSsr/ll/wCBMTzXGW0mv/AUznLP49aPb30dtq1tqvh+7l4jTULYrHIcZAWRCyE5zwGzxXn3hXwj4g8WNf3fh3VNS8PaBe3st3ZPcxKWmEjbjJGm0NtzuI3tg7vu4xXp/jHwVY+OtLSzv1uvJjmWdTDPJC6uvQ7kIb9au6PpEHh/SbWxtI2jt7OJYIxli2xVCqCTyeB1rrybhrD5biJYnDzburWeyWj36vQ5cbja2LjGlXSstbonjXYihmLsByxxz78cflTwoIzim7TgDB4HoaNp9D+Rr6IzSsrIU7QcYNGV9DSbT6H8jRtPofyNIBwUEZxRsHpTdp9D+Ro2n0P5GgB2welIdoOMGk2n0P5GjafQ/kaAHBQRnFGwelN2n0P5GjafQ/kaAFO0HGDRlfQ0m0+h/I0bT6H8jQA4KCM4pDtBxg0m0+h/I0bT6H8jRp1GnqUPFPiCDwp4cv8AU50lkg0+BriRY8b2CjOBkgc4xyQPesrWvFHiHw7oV1qt74Ulj0+wha5n2X8TSrGoLMducEgAnAY57Z6VvanpcGs6dNaXUK3FtcoUljdcq4Ixgj06/nWBL8Lre6t47O51LXLzSI23f2bc3RmtnI+6G3Auyj+4zFD/AHemLi1Zfrc5aqquWmq8ml+Z0dvMlxbpIuSsihh24PNZHxA8MN4y8JXGnxyxxNO0ZzIm9H2SLIFYZ5Vtu0gY4J9a2dhHQEfgaAp5GDg+xOaUZWlzI1lBTp8kuqszkvhr4d1Dw9d6gk9ha6Vps4jaGyguGmjil+YSsmVXCONhC9juNdeq4UA449sH6855poUgnv77eaNh7BvyNOc3OXM9BUKEKceWO3n6jtoPJ5NSWf8Ax+wgcEOP51DtPofyNTWIIvIeP419u9Y1F7rsdFNvmR2tFJuPYE0V4x7pLj3NMYjcQRkiiiojubNdDyL9qf4HeMvj7Yaboeh+M28G+HZZQ2sy2UbDUr2IdYYpQwEQI4Lcn6jKnkbj9iW6+EHg7+yfgxJ4V8E3d2MX2uX+nvqOqTHPJEjOOevL7gMnCjrRRWEqMXK7R4uJ4fweJqyr1U3OXW+qX93t8ir8P/8Agmt4b8N6vD4g8T39z8SvGJYNLqnirdexRnHSG33BIwOMZLEAda9sj8Hau9l9nbU7S1tguwQ2dmsaBfTDlu3Ht6UUVx1cpo1ZXcpJdlJpHfl2Dw2Ahy4WnGPna7fq3qzho/2KvB2nyXU2n219pdxeMZJl0nVLvR4ZWPUvFZyRIxPclcnn1NT/AAu+AF98J57qHR7LwXp2n3TGRxaWUsVxO/8Aell3FpD7sS2e/aiisKnD+FlFwfNbtzM9OWIndM7628OXa2pEskDSgcbVO0n1Pc1y/iv4UeIvFslvC3iOPT7A7vtK2luVkYZXaqsSQM4bJIPUYHeiiscPw3gaVVS5b22Td19wVq85wcG7J9i54Q+CWm+BreaPT0RJLlg1xMxLzXJChRvc8nAAA9ABjpWyPBMhHM6kj1B/qaKK+mji6i0vseVTwFGKtFf1cX/hCZP+eyf98mj/AIQmTtOn/fP/ANeiiq+t1O5awdLsKPBUneaM/wDAT/jSHwTIf+Wyf98miij63U7h9Tpdg/4QmT/nsn/fJo/4QmT/AJ7J/wB8miij63U7gsHS7B/whMn/AD2T/vk0f8ITJ/z2T/vk0UUfW6ncFg6XYP8AhCZP+eyf98mj/hCZP+eyf98miij63U7gsHS7B/whMn/PZP8Avk0f8ITJ/wA9k/75NFFH1up3BYOl2D/hCZP+eyf98mj/AIQmT/nsn/fJooo+t1O4fU6XYP8AhCZP+eyf98mj/hCZP+eyf98miij63U7gsHS7B/whMn/PZP8Avk0f8ITJ/wA9k/75NFFH1up3D6nS7B/whMn/AD2T/vk0f8ITJ/z2T/vk0UUfW6ncFg6XYP8AhCZP+eyf98mj/hCZP+eyf98miij63U7h9Tpdg/4QmT/nsn/fJo/4QmT/AJ7J/wB8miij63U7gsHS7B/whMn/AD2T/vk0f8ITJ/z2T/vk0UUfW6ncFg6XYP8AhCZP+eyf98mnQeD3hnRjMDsYHGPeiij6zUejYfVaas0jd8tvUUUUVhzM6O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1556792"/>
            <a:ext cx="1356014" cy="1252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40968"/>
            <a:ext cx="1383705" cy="1261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" y="4681899"/>
            <a:ext cx="1389532" cy="1051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3" y="2276872"/>
            <a:ext cx="1285883" cy="115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m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3" y="4338623"/>
            <a:ext cx="1290198" cy="10345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2" name="Conector reto 11"/>
          <p:cNvCxnSpPr/>
          <p:nvPr/>
        </p:nvCxnSpPr>
        <p:spPr>
          <a:xfrm flipH="1" flipV="1">
            <a:off x="1757549" y="2588821"/>
            <a:ext cx="236351" cy="522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 flipV="1">
            <a:off x="1746251" y="3581400"/>
            <a:ext cx="247649" cy="63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1758950" y="4460020"/>
            <a:ext cx="237425" cy="41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7372350" y="5035550"/>
            <a:ext cx="209550" cy="615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7353301" y="3492500"/>
            <a:ext cx="241299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263545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Concessões Rodoviárias – Regulamentação recente</a:t>
            </a:r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107504" y="135729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r>
              <a:rPr lang="pt-BR" sz="2000" b="1" dirty="0" smtClean="0"/>
              <a:t>Arrecadação </a:t>
            </a:r>
            <a:r>
              <a:rPr lang="pt-BR" sz="2000" b="1" dirty="0"/>
              <a:t>Eletrônica de </a:t>
            </a:r>
            <a:r>
              <a:rPr lang="pt-BR" sz="2000" b="1" dirty="0" smtClean="0"/>
              <a:t>Pedágio</a:t>
            </a:r>
          </a:p>
          <a:p>
            <a:pPr algn="just"/>
            <a:r>
              <a:rPr lang="pt-BR" sz="1600" dirty="0" smtClean="0"/>
              <a:t>Resolução </a:t>
            </a:r>
            <a:r>
              <a:rPr lang="pt-BR" sz="1600" dirty="0"/>
              <a:t>nº 4.281, de 17 de fevereiro de 2014, que </a:t>
            </a:r>
            <a:r>
              <a:rPr lang="pt-BR" sz="1600" i="1" dirty="0"/>
              <a:t>dispõe sobre as normas para a padronização, implementação e operação do sistema de Arrecadação Eletrônica de Pedágio nas rodovias federais reguladas pela </a:t>
            </a:r>
            <a:r>
              <a:rPr lang="pt-BR" sz="1600" i="1" dirty="0" smtClean="0"/>
              <a:t>ANTT</a:t>
            </a:r>
          </a:p>
          <a:p>
            <a:pPr algn="just"/>
            <a:endParaRPr lang="pt-BR" sz="1600" i="1" dirty="0" smtClean="0"/>
          </a:p>
          <a:p>
            <a:pPr algn="just"/>
            <a:r>
              <a:rPr lang="pt-BR" sz="2000" b="1" dirty="0" smtClean="0"/>
              <a:t>Resultados esperados:</a:t>
            </a:r>
            <a:endParaRPr lang="pt-BR" sz="2000" b="1" dirty="0"/>
          </a:p>
          <a:p>
            <a:pPr algn="just"/>
            <a:r>
              <a:rPr lang="pt-BR" sz="2000" dirty="0" smtClean="0"/>
              <a:t>Definição </a:t>
            </a:r>
            <a:r>
              <a:rPr lang="pt-BR" sz="1600" dirty="0"/>
              <a:t>de um </a:t>
            </a:r>
            <a:r>
              <a:rPr lang="pt-BR" sz="2000" dirty="0"/>
              <a:t>protocolo único </a:t>
            </a:r>
            <a:r>
              <a:rPr lang="pt-BR" sz="1600" dirty="0"/>
              <a:t>para o sistema </a:t>
            </a:r>
            <a:r>
              <a:rPr lang="pt-BR" sz="1600" dirty="0" smtClean="0"/>
              <a:t>permitirá </a:t>
            </a:r>
            <a:r>
              <a:rPr lang="pt-BR" sz="1600" dirty="0"/>
              <a:t>garantir a </a:t>
            </a:r>
            <a:r>
              <a:rPr lang="pt-BR" sz="2000" dirty="0"/>
              <a:t>interoperabilidade entre os sistemas </a:t>
            </a:r>
            <a:r>
              <a:rPr lang="pt-BR" sz="1600" dirty="0"/>
              <a:t>de arrecadação, além da </a:t>
            </a:r>
            <a:r>
              <a:rPr lang="pt-BR" sz="2000" dirty="0"/>
              <a:t>entrada de outros </a:t>
            </a:r>
            <a:r>
              <a:rPr lang="pt-BR" sz="2000" i="1" dirty="0"/>
              <a:t>players</a:t>
            </a:r>
            <a:r>
              <a:rPr lang="pt-BR" sz="2000" dirty="0"/>
              <a:t> no mercado</a:t>
            </a:r>
            <a:r>
              <a:rPr lang="pt-BR" sz="1600" dirty="0"/>
              <a:t>, fomentando desta maneira a </a:t>
            </a:r>
            <a:r>
              <a:rPr lang="pt-BR" sz="2000" dirty="0"/>
              <a:t>concorrência entre as operadoras de meio de pagamento</a:t>
            </a:r>
            <a:r>
              <a:rPr lang="pt-BR" sz="1600" dirty="0"/>
              <a:t>, o que levará à </a:t>
            </a:r>
            <a:r>
              <a:rPr lang="pt-BR" sz="2000" dirty="0"/>
              <a:t>oferta de mais serviços para os usuários, por um valor mais </a:t>
            </a:r>
            <a:r>
              <a:rPr lang="pt-BR" sz="2000" dirty="0" smtClean="0"/>
              <a:t>módico</a:t>
            </a:r>
            <a:endParaRPr lang="pt-BR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897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263545"/>
            <a:ext cx="792961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  <a:endParaRPr lang="pt-BR" sz="1600" b="1" dirty="0" smtClean="0"/>
          </a:p>
          <a:p>
            <a:pPr marL="342900" indent="-342900" algn="ctr"/>
            <a:endParaRPr lang="pt-BR" sz="700" b="1" dirty="0" smtClean="0">
              <a:solidFill>
                <a:schemeClr val="tx2"/>
              </a:solidFill>
            </a:endParaRPr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Concessões Ferroviárias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214546" y="1214422"/>
            <a:ext cx="64294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Principais resultados:</a:t>
            </a:r>
          </a:p>
          <a:p>
            <a:endParaRPr lang="pt-BR" dirty="0" smtClean="0"/>
          </a:p>
          <a:p>
            <a:pPr algn="just"/>
            <a:r>
              <a:rPr lang="pt-BR" sz="1600" dirty="0" smtClean="0"/>
              <a:t>● Construção do </a:t>
            </a:r>
            <a:r>
              <a:rPr lang="pt-BR" sz="2800" dirty="0" smtClean="0"/>
              <a:t>novo modelo de concessão ferroviária </a:t>
            </a:r>
            <a:r>
              <a:rPr lang="pt-BR" sz="1600" dirty="0" smtClean="0"/>
              <a:t>para garantia de competitividade e eficiência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2800" dirty="0" smtClean="0"/>
              <a:t>Revisão de metas anuais de produção e redução de acidentes </a:t>
            </a:r>
            <a:r>
              <a:rPr lang="pt-BR" sz="1600" dirty="0" smtClean="0"/>
              <a:t>para conferir maior eficiência a trechos ferroviários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● Celebração de Termo de Ajuste de Conduta entre a ANTT e as concessionárias MRS e ALL-MP e definição de prazos para a execução de obras e implantação de sistemas para </a:t>
            </a:r>
            <a:r>
              <a:rPr lang="pt-BR" sz="2800" dirty="0" smtClean="0"/>
              <a:t>compartilhamento do acesso ao Porto de Santos</a:t>
            </a:r>
            <a:r>
              <a:rPr lang="pt-BR" sz="1600" dirty="0" smtClean="0"/>
              <a:t>.</a:t>
            </a:r>
          </a:p>
          <a:p>
            <a:pPr algn="just"/>
            <a:r>
              <a:rPr lang="pt-BR" sz="1600" dirty="0" smtClean="0"/>
              <a:t>● Análise e autorização para a </a:t>
            </a:r>
            <a:r>
              <a:rPr lang="pt-BR" sz="2800" dirty="0" smtClean="0"/>
              <a:t>duplicação da Estrada de Ferro Carajás</a:t>
            </a:r>
          </a:p>
          <a:p>
            <a:pPr algn="just">
              <a:buFont typeface="Arial" pitchFamily="34" charset="0"/>
              <a:buChar char="•"/>
            </a:pPr>
            <a:endParaRPr lang="pt-BR" sz="1600" dirty="0" smtClean="0"/>
          </a:p>
          <a:p>
            <a:pPr algn="just"/>
            <a:endParaRPr lang="pt-BR" sz="1600" dirty="0" smtClean="0"/>
          </a:p>
        </p:txBody>
      </p:sp>
      <p:pic>
        <p:nvPicPr>
          <p:cNvPr id="14" name="Imagem 13" descr="ferro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1943114" cy="1428760"/>
          </a:xfrm>
          <a:prstGeom prst="rect">
            <a:avLst/>
          </a:prstGeom>
        </p:spPr>
      </p:pic>
      <p:pic>
        <p:nvPicPr>
          <p:cNvPr id="15" name="Imagem 14" descr="ferrov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736"/>
            <a:ext cx="1928825" cy="1452204"/>
          </a:xfrm>
          <a:prstGeom prst="rect">
            <a:avLst/>
          </a:prstGeom>
        </p:spPr>
      </p:pic>
      <p:pic>
        <p:nvPicPr>
          <p:cNvPr id="16" name="Imagem 15" descr="ferr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983614"/>
            <a:ext cx="1924054" cy="151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263545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  <a:endParaRPr lang="pt-BR" sz="1600" b="1" dirty="0" smtClean="0"/>
          </a:p>
          <a:p>
            <a:pPr marL="342900" indent="-342900" algn="ctr"/>
            <a:endParaRPr lang="pt-BR" sz="2400" b="1" dirty="0" smtClean="0">
              <a:solidFill>
                <a:schemeClr val="tx2"/>
              </a:solidFill>
            </a:endParaRPr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Concessões Ferroviárias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247036" y="1442387"/>
            <a:ext cx="64294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● Estudo de viabilidade técnica, econômica e ambiental dos trechos </a:t>
            </a:r>
            <a:r>
              <a:rPr lang="pt-BR" sz="2800" dirty="0" smtClean="0"/>
              <a:t>Rondonópolis – Cuiabá e Cuiabá – Santarém.</a:t>
            </a:r>
            <a:endParaRPr lang="pt-BR" sz="1600" dirty="0" smtClean="0"/>
          </a:p>
          <a:p>
            <a:pPr algn="just"/>
            <a:endParaRPr lang="pt-BR" sz="1600" dirty="0" smtClean="0"/>
          </a:p>
          <a:p>
            <a:pPr algn="just"/>
            <a:endParaRPr lang="pt-BR" sz="1600" dirty="0" smtClean="0"/>
          </a:p>
        </p:txBody>
      </p:sp>
      <p:pic>
        <p:nvPicPr>
          <p:cNvPr id="14" name="Imagem 13" descr="ferro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1943114" cy="1428760"/>
          </a:xfrm>
          <a:prstGeom prst="rect">
            <a:avLst/>
          </a:prstGeom>
        </p:spPr>
      </p:pic>
      <p:pic>
        <p:nvPicPr>
          <p:cNvPr id="15" name="Imagem 14" descr="ferrov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736"/>
            <a:ext cx="1928825" cy="1452204"/>
          </a:xfrm>
          <a:prstGeom prst="rect">
            <a:avLst/>
          </a:prstGeom>
        </p:spPr>
      </p:pic>
      <p:pic>
        <p:nvPicPr>
          <p:cNvPr id="16" name="Imagem 15" descr="ferr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983614"/>
            <a:ext cx="1924054" cy="1516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73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bases_apresentação_power_poin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950"/>
            <a:ext cx="9143999" cy="68604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As </a:t>
            </a:r>
            <a:r>
              <a:rPr lang="pt-BR" sz="2600" b="1" dirty="0"/>
              <a:t>c</a:t>
            </a:r>
            <a:r>
              <a:rPr lang="pt-BR" sz="2600" b="1" dirty="0" smtClean="0"/>
              <a:t>oncessões atuais de </a:t>
            </a:r>
            <a:r>
              <a:rPr lang="pt-BR" sz="2600" b="1" dirty="0"/>
              <a:t>f</a:t>
            </a:r>
            <a:r>
              <a:rPr lang="pt-BR" sz="2600" b="1" dirty="0" smtClean="0"/>
              <a:t>errovias no Brasil</a:t>
            </a:r>
            <a:endParaRPr lang="pt-BR" sz="2600" b="1" dirty="0"/>
          </a:p>
        </p:txBody>
      </p:sp>
      <p:pic>
        <p:nvPicPr>
          <p:cNvPr id="6" name="Picture 2" descr="Brasil Atual (10-06-03) pales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1257479"/>
            <a:ext cx="4678269" cy="453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3"/>
          <p:cNvSpPr txBox="1"/>
          <p:nvPr/>
        </p:nvSpPr>
        <p:spPr>
          <a:xfrm>
            <a:off x="4834235" y="836712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As concessões atuais são </a:t>
            </a:r>
            <a:r>
              <a:rPr lang="pt-BR" dirty="0"/>
              <a:t>e</a:t>
            </a:r>
            <a:r>
              <a:rPr lang="pt-BR" dirty="0" smtClean="0"/>
              <a:t>ssencialmente voltadas para  exportação </a:t>
            </a:r>
            <a:r>
              <a:rPr lang="pt-BR" dirty="0"/>
              <a:t>de </a:t>
            </a:r>
            <a:r>
              <a:rPr lang="pt-BR" i="1" dirty="0" smtClean="0"/>
              <a:t>commodities </a:t>
            </a:r>
            <a:r>
              <a:rPr lang="pt-BR" dirty="0" smtClean="0"/>
              <a:t>agrícolas e minerais;</a:t>
            </a:r>
          </a:p>
          <a:p>
            <a:pPr lvl="0" algn="just"/>
            <a:endParaRPr lang="pt-BR" dirty="0"/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O Brasil adota diferentes tipos de bitola que dificultam integração da malha;</a:t>
            </a:r>
          </a:p>
          <a:p>
            <a:pPr lvl="0" algn="just">
              <a:buFont typeface="Arial" pitchFamily="34" charset="0"/>
              <a:buChar char="•"/>
            </a:pPr>
            <a:endParaRPr lang="pt-BR" dirty="0"/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Ocorre elevada concentração da produção </a:t>
            </a:r>
            <a:r>
              <a:rPr lang="pt-BR" dirty="0"/>
              <a:t>de transporte em apenas 1/3 da malha atual</a:t>
            </a:r>
            <a:r>
              <a:rPr lang="pt-BR" dirty="0" smtClean="0"/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pt-BR" dirty="0"/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Modelo de exploração vertical, no qual a concessionária faz a prestação de serviços de transporte e também a gestão da infraestrutura.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936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bases_apresentação_power_poi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950"/>
            <a:ext cx="9143999" cy="686041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Novos Projetos - Ferrovias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3914" y="857232"/>
            <a:ext cx="83529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Objetivo é criar condições para utilizar o transporte ferroviário na movimentação de carga;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1000" dirty="0" smtClean="0"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Prover o Brasil de uma malha ferroviária moderna e integrada;</a:t>
            </a:r>
          </a:p>
          <a:p>
            <a:pPr lvl="0" algn="just"/>
            <a:endParaRPr lang="pt-BR" sz="1000" dirty="0"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Ampliação da capacidade de transporte e diminuir gargalos logísticos;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dirty="0"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Novo modelo de exploração e investimento (</a:t>
            </a:r>
            <a:r>
              <a:rPr lang="pt-BR" i="1" dirty="0" smtClean="0">
                <a:cs typeface="Arial" pitchFamily="34" charset="0"/>
              </a:rPr>
              <a:t>open </a:t>
            </a:r>
            <a:r>
              <a:rPr lang="pt-BR" i="1" dirty="0" err="1" smtClean="0">
                <a:cs typeface="Arial" pitchFamily="34" charset="0"/>
              </a:rPr>
              <a:t>access</a:t>
            </a:r>
            <a:r>
              <a:rPr lang="pt-BR" dirty="0" smtClean="0">
                <a:cs typeface="Arial" pitchFamily="34" charset="0"/>
              </a:rPr>
              <a:t>);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dirty="0" smtClean="0"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Cerca de 11.000 km de novas linhas;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dirty="0"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dirty="0" smtClean="0">
                <a:cs typeface="Arial" pitchFamily="34" charset="0"/>
              </a:rPr>
              <a:t>Aproximadamente R$ 99,12 Bi de investimentos em ferrovias. </a:t>
            </a:r>
          </a:p>
          <a:p>
            <a:pPr lvl="0"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pt-BR" dirty="0"/>
          </a:p>
          <a:p>
            <a:pPr lvl="0" algn="just"/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157680"/>
            <a:ext cx="46958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0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3175" y="-2419"/>
            <a:ext cx="9143999" cy="6860419"/>
          </a:xfrm>
        </p:spPr>
      </p:pic>
      <p:sp>
        <p:nvSpPr>
          <p:cNvPr id="78" name="Elipse 77"/>
          <p:cNvSpPr/>
          <p:nvPr/>
        </p:nvSpPr>
        <p:spPr>
          <a:xfrm>
            <a:off x="4860032" y="2978098"/>
            <a:ext cx="18854" cy="1885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4716016" y="4922314"/>
            <a:ext cx="18854" cy="1885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7544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Trechos em estudo: Ferrovias</a:t>
            </a:r>
            <a:endParaRPr lang="pt-BR" sz="2800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587199" y="715103"/>
            <a:ext cx="8391828" cy="5947645"/>
            <a:chOff x="587199" y="715103"/>
            <a:chExt cx="8391828" cy="594764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037" y="715103"/>
              <a:ext cx="5774654" cy="5947645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4635656" y="3515505"/>
              <a:ext cx="523066" cy="17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err="1" smtClean="0">
                  <a:latin typeface="Arial Narrow" pitchFamily="34" charset="0"/>
                </a:rPr>
                <a:t>Campinorte</a:t>
              </a:r>
              <a:endParaRPr lang="pt-BR" sz="500" dirty="0" smtClean="0">
                <a:latin typeface="Arial Narrow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998482" y="3371489"/>
              <a:ext cx="76811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Lucas do Rio Verde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104311" y="4498356"/>
              <a:ext cx="63047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Belo Horizonte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238306" y="5368223"/>
              <a:ext cx="41512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Lapa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504248" y="1486882"/>
              <a:ext cx="53455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Barcarena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179244" y="4471202"/>
              <a:ext cx="557197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Panorama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938381" y="4317997"/>
              <a:ext cx="7037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Estrela D’ Oeste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441513" y="4696004"/>
              <a:ext cx="479905" cy="17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Maracaju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77397" y="5010440"/>
              <a:ext cx="576765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Mairinque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841184" y="6353989"/>
              <a:ext cx="525777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Rio Grande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19543" y="4143421"/>
              <a:ext cx="2251956" cy="315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Estrela D’Oeste/SP – Panorama/SP – Dourados/MS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70406" y="3634709"/>
              <a:ext cx="2150230" cy="15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Lucas do Rio Verde/MT – </a:t>
              </a:r>
              <a:r>
                <a:rPr lang="pt-BR" sz="1000" dirty="0" err="1" smtClean="0">
                  <a:latin typeface="Arial Narrow" pitchFamily="34" charset="0"/>
                </a:rPr>
                <a:t>Campinorte</a:t>
              </a:r>
              <a:r>
                <a:rPr lang="pt-BR" sz="1000" dirty="0" smtClean="0">
                  <a:latin typeface="Arial Narrow" pitchFamily="34" charset="0"/>
                </a:rPr>
                <a:t>/GO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716362" y="4799266"/>
              <a:ext cx="1853804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Nova Iguaçu/RJ – Vila Velha/ES 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38758" y="1963059"/>
              <a:ext cx="2200237" cy="174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Feira de Santana/BA – Parnamirim/PE</a:t>
              </a:r>
            </a:p>
          </p:txBody>
        </p:sp>
        <p:sp>
          <p:nvSpPr>
            <p:cNvPr id="24" name="CaixaDeTexto 23">
              <a:hlinkClick r:id="" action="ppaction://noaction"/>
            </p:cNvPr>
            <p:cNvSpPr txBox="1"/>
            <p:nvPr/>
          </p:nvSpPr>
          <p:spPr>
            <a:xfrm>
              <a:off x="4716293" y="1020726"/>
              <a:ext cx="1645933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Açailândia/MA – Barcarena/PA</a:t>
              </a:r>
            </a:p>
          </p:txBody>
        </p:sp>
        <p:cxnSp>
          <p:nvCxnSpPr>
            <p:cNvPr id="25" name="Conector de seta reta 24"/>
            <p:cNvCxnSpPr>
              <a:stCxn id="23" idx="1"/>
            </p:cNvCxnSpPr>
            <p:nvPr/>
          </p:nvCxnSpPr>
          <p:spPr>
            <a:xfrm flipH="1">
              <a:off x="6181180" y="2050385"/>
              <a:ext cx="457578" cy="1026835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>
              <a:stCxn id="22" idx="1"/>
            </p:cNvCxnSpPr>
            <p:nvPr/>
          </p:nvCxnSpPr>
          <p:spPr>
            <a:xfrm flipH="1">
              <a:off x="5839574" y="4876210"/>
              <a:ext cx="876788" cy="7504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/>
            <p:nvPr/>
          </p:nvCxnSpPr>
          <p:spPr>
            <a:xfrm>
              <a:off x="2971499" y="4222250"/>
              <a:ext cx="1237364" cy="520343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>
              <a:stCxn id="21" idx="3"/>
            </p:cNvCxnSpPr>
            <p:nvPr/>
          </p:nvCxnSpPr>
          <p:spPr>
            <a:xfrm flipV="1">
              <a:off x="2920636" y="3540766"/>
              <a:ext cx="1196291" cy="172771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/>
            <p:cNvSpPr txBox="1"/>
            <p:nvPr/>
          </p:nvSpPr>
          <p:spPr>
            <a:xfrm>
              <a:off x="5734786" y="5941806"/>
              <a:ext cx="1626434" cy="15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pt-BR" sz="1000" dirty="0" smtClean="0">
                  <a:latin typeface="Arial Narrow" pitchFamily="34" charset="0"/>
                </a:rPr>
                <a:t>Mairinque/SP – Rio Grande/RS</a:t>
              </a:r>
              <a:endParaRPr lang="pt-BR" sz="1000" dirty="0">
                <a:latin typeface="Arial Narrow" pitchFamily="34" charset="0"/>
              </a:endParaRPr>
            </a:p>
          </p:txBody>
        </p:sp>
        <p:cxnSp>
          <p:nvCxnSpPr>
            <p:cNvPr id="30" name="Conector de seta reta 29"/>
            <p:cNvCxnSpPr>
              <a:stCxn id="29" idx="1"/>
            </p:cNvCxnSpPr>
            <p:nvPr/>
          </p:nvCxnSpPr>
          <p:spPr>
            <a:xfrm flipH="1" flipV="1">
              <a:off x="4354435" y="5941806"/>
              <a:ext cx="1380351" cy="78828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/>
            <p:cNvSpPr txBox="1"/>
            <p:nvPr/>
          </p:nvSpPr>
          <p:spPr>
            <a:xfrm>
              <a:off x="6598041" y="3559649"/>
              <a:ext cx="1897950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Belo Horizonte/MG –Candeias/BA</a:t>
              </a:r>
            </a:p>
          </p:txBody>
        </p:sp>
        <p:cxnSp>
          <p:nvCxnSpPr>
            <p:cNvPr id="32" name="Conector de seta reta 31"/>
            <p:cNvCxnSpPr>
              <a:stCxn id="31" idx="1"/>
            </p:cNvCxnSpPr>
            <p:nvPr/>
          </p:nvCxnSpPr>
          <p:spPr>
            <a:xfrm flipH="1">
              <a:off x="5660462" y="3636593"/>
              <a:ext cx="937579" cy="176255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/>
            <p:cNvSpPr txBox="1"/>
            <p:nvPr/>
          </p:nvSpPr>
          <p:spPr>
            <a:xfrm>
              <a:off x="1100593" y="5226751"/>
              <a:ext cx="1636836" cy="315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Maracaju/MS – Lapa/PR (Estação de Eng. </a:t>
              </a:r>
              <a:r>
                <a:rPr lang="pt-BR" sz="1000" dirty="0" err="1" smtClean="0">
                  <a:latin typeface="Arial Narrow" pitchFamily="34" charset="0"/>
                </a:rPr>
                <a:t>Bley</a:t>
              </a:r>
              <a:r>
                <a:rPr lang="pt-BR" sz="1000" dirty="0" smtClean="0">
                  <a:latin typeface="Arial Narrow" pitchFamily="34" charset="0"/>
                </a:rPr>
                <a:t>)</a:t>
              </a:r>
            </a:p>
          </p:txBody>
        </p:sp>
        <p:cxnSp>
          <p:nvCxnSpPr>
            <p:cNvPr id="34" name="Conector de seta reta 33"/>
            <p:cNvCxnSpPr/>
            <p:nvPr/>
          </p:nvCxnSpPr>
          <p:spPr>
            <a:xfrm flipV="1">
              <a:off x="2737429" y="5289395"/>
              <a:ext cx="1249187" cy="78828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/>
            <p:cNvCxnSpPr/>
            <p:nvPr/>
          </p:nvCxnSpPr>
          <p:spPr>
            <a:xfrm flipH="1">
              <a:off x="4873409" y="1174614"/>
              <a:ext cx="636666" cy="711506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7055494" y="2694950"/>
              <a:ext cx="1923533" cy="15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Feira de Santana/BA – Ipojuca/PE</a:t>
              </a:r>
            </a:p>
          </p:txBody>
        </p:sp>
        <p:cxnSp>
          <p:nvCxnSpPr>
            <p:cNvPr id="37" name="Conector de seta reta 36"/>
            <p:cNvCxnSpPr>
              <a:stCxn id="36" idx="1"/>
            </p:cNvCxnSpPr>
            <p:nvPr/>
          </p:nvCxnSpPr>
          <p:spPr>
            <a:xfrm flipH="1">
              <a:off x="6809790" y="2773778"/>
              <a:ext cx="245704" cy="15096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4577397" y="3919860"/>
              <a:ext cx="523066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Anápolis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931800" y="2579401"/>
              <a:ext cx="523066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Parnamirim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776525" y="3227473"/>
              <a:ext cx="645054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Feira de Santana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439444" y="3919860"/>
              <a:ext cx="2319677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Anápolis/GO – Campos dos Goytacazes/RJ</a:t>
              </a:r>
            </a:p>
          </p:txBody>
        </p:sp>
        <p:cxnSp>
          <p:nvCxnSpPr>
            <p:cNvPr id="42" name="Conector de seta reta 41"/>
            <p:cNvCxnSpPr/>
            <p:nvPr/>
          </p:nvCxnSpPr>
          <p:spPr>
            <a:xfrm flipH="1">
              <a:off x="5660462" y="4064029"/>
              <a:ext cx="782486" cy="57645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/>
            <p:cNvSpPr txBox="1"/>
            <p:nvPr/>
          </p:nvSpPr>
          <p:spPr>
            <a:xfrm>
              <a:off x="4232563" y="3770255"/>
              <a:ext cx="52306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Ouro Verde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587199" y="2703672"/>
              <a:ext cx="215023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smtClean="0">
                  <a:latin typeface="Arial Narrow" pitchFamily="34" charset="0"/>
                </a:rPr>
                <a:t>FNS - Porto Nacional/TO - Anápolis/GO – Ouro Verde/GO – Estrela D’Oeste/SP</a:t>
              </a:r>
            </a:p>
          </p:txBody>
        </p:sp>
        <p:cxnSp>
          <p:nvCxnSpPr>
            <p:cNvPr id="45" name="Conector de seta reta 44"/>
            <p:cNvCxnSpPr/>
            <p:nvPr/>
          </p:nvCxnSpPr>
          <p:spPr>
            <a:xfrm>
              <a:off x="2737429" y="2881435"/>
              <a:ext cx="1904732" cy="490054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DeTexto 45"/>
            <p:cNvSpPr txBox="1"/>
            <p:nvPr/>
          </p:nvSpPr>
          <p:spPr>
            <a:xfrm>
              <a:off x="4880581" y="2099253"/>
              <a:ext cx="534558" cy="19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Açailândia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4609404" y="2838028"/>
              <a:ext cx="523066" cy="17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Porto Nacional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66052" y="4730973"/>
              <a:ext cx="41512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Campos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145709" y="4914535"/>
              <a:ext cx="5893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Nova Iguaçu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786063" y="4471202"/>
              <a:ext cx="5893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Vila Velha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067542" y="3390372"/>
              <a:ext cx="58936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Candeias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6790150" y="5210567"/>
              <a:ext cx="1547245" cy="15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000" dirty="0" err="1" smtClean="0">
                  <a:latin typeface="Arial Narrow" pitchFamily="34" charset="0"/>
                </a:rPr>
                <a:t>Ferroanel</a:t>
              </a:r>
              <a:r>
                <a:rPr lang="pt-BR" sz="1000" dirty="0" smtClean="0">
                  <a:latin typeface="Arial Narrow" pitchFamily="34" charset="0"/>
                </a:rPr>
                <a:t>/SP</a:t>
              </a:r>
            </a:p>
          </p:txBody>
        </p:sp>
        <p:cxnSp>
          <p:nvCxnSpPr>
            <p:cNvPr id="53" name="Conector de seta reta 52"/>
            <p:cNvCxnSpPr>
              <a:stCxn id="52" idx="1"/>
            </p:cNvCxnSpPr>
            <p:nvPr/>
          </p:nvCxnSpPr>
          <p:spPr>
            <a:xfrm flipH="1" flipV="1">
              <a:off x="5102243" y="5143134"/>
              <a:ext cx="1687907" cy="146261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ixaDeTexto 53"/>
            <p:cNvSpPr txBox="1"/>
            <p:nvPr/>
          </p:nvSpPr>
          <p:spPr>
            <a:xfrm>
              <a:off x="6548257" y="2449540"/>
              <a:ext cx="52306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João Pessoa</a:t>
              </a: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6639275" y="2651409"/>
              <a:ext cx="52306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Ipojuca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3719675" y="4900250"/>
              <a:ext cx="52306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Dourados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4680676" y="5424904"/>
              <a:ext cx="52306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" dirty="0" smtClean="0">
                  <a:latin typeface="Arial Narrow" pitchFamily="34" charset="0"/>
                </a:rPr>
                <a:t>Paranaguá</a:t>
              </a: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6193333" y="5542065"/>
              <a:ext cx="1626434" cy="15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b"/>
              <a:r>
                <a:rPr lang="pt-BR" sz="1000" dirty="0" smtClean="0">
                  <a:latin typeface="Arial Narrow" pitchFamily="34" charset="0"/>
                </a:rPr>
                <a:t>Lapa/PR – Pontal do Paraná/PR</a:t>
              </a:r>
              <a:endParaRPr lang="pt-BR" sz="1000" dirty="0">
                <a:latin typeface="Arial Narrow" pitchFamily="34" charset="0"/>
              </a:endParaRPr>
            </a:p>
          </p:txBody>
        </p:sp>
        <p:cxnSp>
          <p:nvCxnSpPr>
            <p:cNvPr id="59" name="Conector de seta reta 58"/>
            <p:cNvCxnSpPr>
              <a:stCxn id="58" idx="1"/>
            </p:cNvCxnSpPr>
            <p:nvPr/>
          </p:nvCxnSpPr>
          <p:spPr>
            <a:xfrm flipH="1" flipV="1">
              <a:off x="4812982" y="5452861"/>
              <a:ext cx="1380351" cy="168032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564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179512" y="460404"/>
            <a:ext cx="87849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ANTT – Função legal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Criada em 2001, por meio da Lei nº 10.233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Autarquia especial, vinculada ao Ministério dos Transportes, com independência administrativa, autonomia financeira e funcional e mandato fixo de seus dirigentes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Áreas de atuação: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transporte </a:t>
            </a:r>
            <a:r>
              <a:rPr lang="pt-BR" sz="1600" dirty="0"/>
              <a:t>ferroviário de passageiros e cargas ao longo do Sistema Nacional de Viação;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dirty="0"/>
              <a:t>exploração da </a:t>
            </a:r>
            <a:r>
              <a:rPr lang="pt-BR" sz="1600" dirty="0" smtClean="0"/>
              <a:t>infraestrutura </a:t>
            </a:r>
            <a:r>
              <a:rPr lang="pt-BR" sz="1600" dirty="0"/>
              <a:t>ferroviária e o arrendamento dos ativos operacionais correspondentes;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transporte </a:t>
            </a:r>
            <a:r>
              <a:rPr lang="pt-BR" sz="1600" dirty="0"/>
              <a:t>rodoviário interestadual e internacional de passageiros;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transporte </a:t>
            </a:r>
            <a:r>
              <a:rPr lang="pt-BR" sz="1600" dirty="0"/>
              <a:t>rodoviário de cargas;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exploração </a:t>
            </a:r>
            <a:r>
              <a:rPr lang="pt-BR" sz="1600" dirty="0"/>
              <a:t>da </a:t>
            </a:r>
            <a:r>
              <a:rPr lang="pt-BR" sz="1600" dirty="0" smtClean="0"/>
              <a:t>infraestrutura </a:t>
            </a:r>
            <a:r>
              <a:rPr lang="pt-BR" sz="1600" dirty="0"/>
              <a:t>rodoviária federal;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transporte </a:t>
            </a:r>
            <a:r>
              <a:rPr lang="pt-BR" sz="1600" dirty="0"/>
              <a:t>multimodal;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transporte </a:t>
            </a:r>
            <a:r>
              <a:rPr lang="pt-BR" sz="1600" dirty="0"/>
              <a:t>de cargas especiais e perigosas em rodovias e ferrovias.</a:t>
            </a:r>
            <a:endParaRPr lang="pt-BR" sz="1600" dirty="0" smtClean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50963" y="3424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Transporte de Passageiros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pic>
        <p:nvPicPr>
          <p:cNvPr id="9" name="Imagem 8" descr="transpferro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00570"/>
            <a:ext cx="2071702" cy="1193664"/>
          </a:xfrm>
          <a:prstGeom prst="rect">
            <a:avLst/>
          </a:prstGeom>
        </p:spPr>
      </p:pic>
      <p:pic>
        <p:nvPicPr>
          <p:cNvPr id="11" name="Imagem 10" descr="tri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" y="3071810"/>
            <a:ext cx="2053807" cy="1285884"/>
          </a:xfrm>
          <a:prstGeom prst="rect">
            <a:avLst/>
          </a:prstGeom>
        </p:spPr>
      </p:pic>
      <p:pic>
        <p:nvPicPr>
          <p:cNvPr id="12" name="Imagem 11" descr="triip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" y="1500174"/>
            <a:ext cx="2039692" cy="135732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14546" y="1285860"/>
            <a:ext cx="64294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Principais resultados: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● </a:t>
            </a:r>
            <a:r>
              <a:rPr lang="pt-BR" sz="2000" dirty="0" smtClean="0"/>
              <a:t>Publicação do </a:t>
            </a:r>
            <a:r>
              <a:rPr lang="pt-BR" sz="2800" dirty="0" smtClean="0"/>
              <a:t>Edital de licitação do PROPASS, </a:t>
            </a:r>
            <a:r>
              <a:rPr lang="pt-BR" dirty="0" smtClean="0"/>
              <a:t>prestação de serviços regulares de transporte rodoviário coletivo interestadual de passageiros operados por ônibus do tipo rodoviário </a:t>
            </a:r>
            <a:r>
              <a:rPr lang="pt-BR" dirty="0" smtClean="0">
                <a:solidFill>
                  <a:srgbClr val="FF0000"/>
                </a:solidFill>
              </a:rPr>
              <a:t>– Licitação suspensa pelo Poder </a:t>
            </a:r>
            <a:r>
              <a:rPr lang="pt-BR" dirty="0" err="1" smtClean="0">
                <a:solidFill>
                  <a:srgbClr val="FF0000"/>
                </a:solidFill>
              </a:rPr>
              <a:t>Judicário</a:t>
            </a:r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sz="1600" dirty="0" smtClean="0"/>
              <a:t>● </a:t>
            </a:r>
            <a:r>
              <a:rPr lang="pt-BR" sz="2000" dirty="0" smtClean="0"/>
              <a:t>Publicação do </a:t>
            </a:r>
            <a:r>
              <a:rPr lang="pt-BR" sz="2800" dirty="0" smtClean="0"/>
              <a:t>Edital de licitação </a:t>
            </a:r>
            <a:r>
              <a:rPr lang="pt-BR" sz="1600" dirty="0" smtClean="0"/>
              <a:t>do serviço de </a:t>
            </a:r>
            <a:r>
              <a:rPr lang="pt-BR" sz="2800" dirty="0" smtClean="0"/>
              <a:t>transporte semiurbano do Distrito Federal e Entorno</a:t>
            </a:r>
          </a:p>
          <a:p>
            <a:pPr algn="just"/>
            <a:r>
              <a:rPr lang="pt-BR" sz="1600" dirty="0" smtClean="0"/>
              <a:t>● Contratação dos estudos para o transporte ferroviário no corredor </a:t>
            </a:r>
            <a:r>
              <a:rPr lang="pt-BR" sz="2800" dirty="0" smtClean="0"/>
              <a:t>Brasília/DF</a:t>
            </a:r>
            <a:r>
              <a:rPr lang="pt-BR" sz="2800" b="1" dirty="0" smtClean="0"/>
              <a:t>-</a:t>
            </a:r>
            <a:r>
              <a:rPr lang="pt-BR" sz="2800" dirty="0" smtClean="0"/>
              <a:t>Anápolis/GO</a:t>
            </a:r>
            <a:r>
              <a:rPr lang="pt-BR" sz="2800" b="1" dirty="0" smtClean="0"/>
              <a:t>-</a:t>
            </a:r>
            <a:r>
              <a:rPr lang="pt-BR" sz="2800" dirty="0" smtClean="0"/>
              <a:t>Goiânia/GO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Contratação para realização de estudos para </a:t>
            </a:r>
            <a:r>
              <a:rPr lang="pt-BR" sz="2800" dirty="0" smtClean="0"/>
              <a:t>aprimoramento do marco regulatório</a:t>
            </a:r>
            <a:r>
              <a:rPr lang="pt-BR" sz="1600" dirty="0" smtClean="0"/>
              <a:t> do serviço de </a:t>
            </a:r>
            <a:r>
              <a:rPr lang="pt-BR" sz="2800" dirty="0" smtClean="0"/>
              <a:t>transporte ferroviário de passageiros</a:t>
            </a: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Transporte de Passageiros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214546" y="1285860"/>
            <a:ext cx="64294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● </a:t>
            </a:r>
            <a:r>
              <a:rPr lang="pt-BR" sz="2800" dirty="0"/>
              <a:t>Aprovação do Plano de Outorga </a:t>
            </a:r>
            <a:r>
              <a:rPr lang="pt-BR" dirty="0"/>
              <a:t>pelo MT e pelo TCU para a licitação da operação do TAV Rio de Janeiro – Campinas;</a:t>
            </a:r>
            <a:endParaRPr lang="pt-BR" sz="2800" dirty="0"/>
          </a:p>
          <a:p>
            <a:pPr algn="just"/>
            <a:r>
              <a:rPr lang="pt-BR" sz="1600" dirty="0" smtClean="0"/>
              <a:t>● </a:t>
            </a:r>
            <a:r>
              <a:rPr lang="pt-BR" dirty="0"/>
              <a:t>Assinatura de </a:t>
            </a:r>
            <a:r>
              <a:rPr lang="pt-BR" sz="2800" dirty="0"/>
              <a:t>Protocolo de Intenções </a:t>
            </a:r>
            <a:r>
              <a:rPr lang="pt-BR" dirty="0"/>
              <a:t>com a </a:t>
            </a:r>
            <a:r>
              <a:rPr lang="pt-BR" sz="2800" dirty="0"/>
              <a:t>SUDENE </a:t>
            </a:r>
            <a:r>
              <a:rPr lang="pt-BR" dirty="0"/>
              <a:t>para os estudos básicos do </a:t>
            </a:r>
            <a:r>
              <a:rPr lang="pt-BR" sz="2800" dirty="0"/>
              <a:t>Trem do Sol, </a:t>
            </a:r>
            <a:r>
              <a:rPr lang="pt-BR" dirty="0"/>
              <a:t>visando identificar trechos com viabilidade técnica, econômica, socioambiental e legal no corredor entre Salvador/BA e São </a:t>
            </a:r>
            <a:r>
              <a:rPr lang="pt-BR" dirty="0" smtClean="0"/>
              <a:t>Luís/MA;</a:t>
            </a:r>
            <a:endParaRPr lang="pt-BR" sz="2800" dirty="0"/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 Seminário dos Trens de Passageiros, com ênfase nos </a:t>
            </a:r>
            <a:r>
              <a:rPr lang="pt-BR" sz="2800" dirty="0" smtClean="0"/>
              <a:t>Trens Regionais</a:t>
            </a:r>
            <a:endParaRPr lang="pt-BR" sz="1600" dirty="0" smtClean="0"/>
          </a:p>
        </p:txBody>
      </p:sp>
      <p:pic>
        <p:nvPicPr>
          <p:cNvPr id="9" name="Imagem 8" descr="transpferro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00570"/>
            <a:ext cx="2071702" cy="1193664"/>
          </a:xfrm>
          <a:prstGeom prst="rect">
            <a:avLst/>
          </a:prstGeom>
        </p:spPr>
      </p:pic>
      <p:pic>
        <p:nvPicPr>
          <p:cNvPr id="11" name="Imagem 10" descr="tri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" y="3071810"/>
            <a:ext cx="2053807" cy="1285884"/>
          </a:xfrm>
          <a:prstGeom prst="rect">
            <a:avLst/>
          </a:prstGeom>
        </p:spPr>
      </p:pic>
      <p:pic>
        <p:nvPicPr>
          <p:cNvPr id="12" name="Imagem 11" descr="triip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" y="1500174"/>
            <a:ext cx="2039692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3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Transporte de Passageiros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pic>
        <p:nvPicPr>
          <p:cNvPr id="9" name="Imagem 8" descr="transpferro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00570"/>
            <a:ext cx="2071702" cy="1193664"/>
          </a:xfrm>
          <a:prstGeom prst="rect">
            <a:avLst/>
          </a:prstGeom>
        </p:spPr>
      </p:pic>
      <p:pic>
        <p:nvPicPr>
          <p:cNvPr id="11" name="Imagem 10" descr="tri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" y="3071810"/>
            <a:ext cx="2053807" cy="1285884"/>
          </a:xfrm>
          <a:prstGeom prst="rect">
            <a:avLst/>
          </a:prstGeom>
        </p:spPr>
      </p:pic>
      <p:pic>
        <p:nvPicPr>
          <p:cNvPr id="12" name="Imagem 11" descr="triip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" y="1500174"/>
            <a:ext cx="2039692" cy="135732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14546" y="1242040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400" dirty="0" smtClean="0"/>
              <a:t>Chamamento </a:t>
            </a:r>
            <a:r>
              <a:rPr lang="pt-BR" sz="2400" dirty="0"/>
              <a:t>Público </a:t>
            </a:r>
            <a:r>
              <a:rPr lang="pt-BR" dirty="0"/>
              <a:t>para selecionar empresa que irá operar, em caráter emergencial, na região </a:t>
            </a:r>
            <a:r>
              <a:rPr lang="pt-BR" dirty="0" smtClean="0"/>
              <a:t>do </a:t>
            </a:r>
            <a:r>
              <a:rPr lang="pt-BR" sz="2400" dirty="0" smtClean="0"/>
              <a:t>Entorno Sul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Acordo com países vizinhos para o </a:t>
            </a:r>
            <a:r>
              <a:rPr lang="pt-BR" sz="2400" dirty="0"/>
              <a:t>transporte internacional de passageiros durante a copa do mundo</a:t>
            </a:r>
            <a:r>
              <a:rPr lang="pt-BR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Resolução nº 4.282, normatiza </a:t>
            </a:r>
            <a:r>
              <a:rPr lang="pt-BR" sz="2400" dirty="0"/>
              <a:t>vendas de bilhetes de passagens </a:t>
            </a:r>
            <a:r>
              <a:rPr lang="pt-BR" dirty="0"/>
              <a:t>de ônibus interestaduais e internacionais;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Resolução nº 4.308/2014</a:t>
            </a:r>
            <a:r>
              <a:rPr lang="pt-BR" dirty="0"/>
              <a:t>, com regras </a:t>
            </a:r>
            <a:r>
              <a:rPr lang="pt-BR" dirty="0" smtClean="0"/>
              <a:t>para </a:t>
            </a:r>
            <a:r>
              <a:rPr lang="pt-BR" sz="2400" dirty="0" smtClean="0"/>
              <a:t>identificação </a:t>
            </a:r>
            <a:r>
              <a:rPr lang="pt-BR" sz="2400" dirty="0"/>
              <a:t>de passageiros</a:t>
            </a:r>
            <a:r>
              <a:rPr lang="pt-BR" dirty="0"/>
              <a:t> dos serviços de transporte rodoviário e </a:t>
            </a:r>
            <a:r>
              <a:rPr lang="pt-BR" dirty="0" smtClean="0"/>
              <a:t>ferroviário;</a:t>
            </a: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Chamamento </a:t>
            </a:r>
            <a:r>
              <a:rPr lang="pt-BR" sz="2400" dirty="0"/>
              <a:t>Público </a:t>
            </a:r>
            <a:r>
              <a:rPr lang="pt-BR" dirty="0"/>
              <a:t>para selecionar empresa que irá operar, em caráter emergencial, na região de </a:t>
            </a:r>
            <a:r>
              <a:rPr lang="pt-BR" sz="2400" dirty="0"/>
              <a:t>Planaltina de </a:t>
            </a:r>
            <a:r>
              <a:rPr lang="pt-BR" sz="2400" dirty="0" smtClean="0"/>
              <a:t>Goiás</a:t>
            </a:r>
            <a:r>
              <a:rPr lang="pt-BR" sz="2400" dirty="0" smtClean="0"/>
              <a:t>.</a:t>
            </a: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973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Fiscalização dos Serviços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051720" y="1538203"/>
            <a:ext cx="67499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Principais resultados: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Mais de </a:t>
            </a:r>
            <a:r>
              <a:rPr lang="pt-BR" sz="2800" dirty="0" smtClean="0"/>
              <a:t>325.000 ônibus fiscalizados</a:t>
            </a:r>
            <a:r>
              <a:rPr lang="pt-BR" dirty="0" smtClean="0"/>
              <a:t> em 2013.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Operação JMJ 2013</a:t>
            </a:r>
            <a:r>
              <a:rPr lang="pt-BR" dirty="0" smtClean="0"/>
              <a:t>: fiscalização de mais de </a:t>
            </a:r>
            <a:r>
              <a:rPr lang="pt-BR" sz="2800" dirty="0" smtClean="0"/>
              <a:t>7.300 ônibus</a:t>
            </a:r>
            <a:r>
              <a:rPr lang="pt-BR" dirty="0" smtClean="0"/>
              <a:t>. </a:t>
            </a:r>
            <a:r>
              <a:rPr lang="pt-BR" sz="2800" dirty="0" smtClean="0"/>
              <a:t>Apreensão de 250 veículos </a:t>
            </a:r>
            <a:r>
              <a:rPr lang="pt-BR" dirty="0" smtClean="0"/>
              <a:t>irregulares. </a:t>
            </a:r>
            <a:r>
              <a:rPr lang="pt-BR" sz="2800" dirty="0" smtClean="0"/>
              <a:t>Redução de mais de 65% de vítimas de acidentes </a:t>
            </a:r>
            <a:r>
              <a:rPr lang="pt-BR" dirty="0" smtClean="0"/>
              <a:t>com ônibus interestaduais no período.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Resolução e operações de </a:t>
            </a:r>
            <a:r>
              <a:rPr lang="pt-BR" sz="2800" dirty="0" smtClean="0"/>
              <a:t>combate ao transporte rodoviário clandestino</a:t>
            </a:r>
            <a:r>
              <a:rPr lang="pt-BR" dirty="0" smtClean="0"/>
              <a:t>: apreensão dos ônibus por 72 horas. </a:t>
            </a:r>
            <a:r>
              <a:rPr lang="pt-BR" sz="2800" dirty="0" smtClean="0"/>
              <a:t>Maior segurança aos usuários </a:t>
            </a:r>
            <a:r>
              <a:rPr lang="pt-BR" dirty="0" smtClean="0"/>
              <a:t>do transporte interestadual e internacional</a:t>
            </a: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600" dirty="0" smtClean="0"/>
          </a:p>
        </p:txBody>
      </p:sp>
      <p:pic>
        <p:nvPicPr>
          <p:cNvPr id="13" name="Imagem 12" descr="fiscanttjm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1571612"/>
            <a:ext cx="1785950" cy="1352465"/>
          </a:xfrm>
          <a:prstGeom prst="rect">
            <a:avLst/>
          </a:prstGeom>
        </p:spPr>
      </p:pic>
      <p:pic>
        <p:nvPicPr>
          <p:cNvPr id="14" name="Imagem 13" descr="fiscant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000372"/>
            <a:ext cx="1785950" cy="1274791"/>
          </a:xfrm>
          <a:prstGeom prst="rect">
            <a:avLst/>
          </a:prstGeom>
        </p:spPr>
      </p:pic>
      <p:pic>
        <p:nvPicPr>
          <p:cNvPr id="11" name="Imagem 10" descr="fiscantt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346634"/>
            <a:ext cx="1785918" cy="1368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Realizações Recentes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Fiscalização dos Serviços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251214" y="1357298"/>
            <a:ext cx="674994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Principais resultados: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Elaboração </a:t>
            </a:r>
            <a:r>
              <a:rPr lang="pt-BR" dirty="0"/>
              <a:t>do </a:t>
            </a:r>
            <a:r>
              <a:rPr lang="pt-BR" sz="2800" dirty="0"/>
              <a:t>Plano de </a:t>
            </a:r>
            <a:r>
              <a:rPr lang="pt-BR" sz="2800" dirty="0" smtClean="0"/>
              <a:t>Fiscalização </a:t>
            </a:r>
            <a:r>
              <a:rPr lang="pt-BR" sz="2800" dirty="0"/>
              <a:t>dos Serviços de Transportes Rodoviário de Passageiros</a:t>
            </a:r>
            <a:r>
              <a:rPr lang="pt-BR" dirty="0"/>
              <a:t> e participação no planejamento governamental para a </a:t>
            </a:r>
            <a:r>
              <a:rPr lang="pt-BR" sz="2800" dirty="0"/>
              <a:t>Operação COPA </a:t>
            </a:r>
            <a:r>
              <a:rPr lang="pt-BR" sz="2800" dirty="0" smtClean="0"/>
              <a:t>2014. Centro de Controle Operacional</a:t>
            </a:r>
            <a:endParaRPr lang="pt-BR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pt-BR" sz="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Mais </a:t>
            </a:r>
            <a:r>
              <a:rPr lang="pt-BR" dirty="0"/>
              <a:t>de </a:t>
            </a:r>
            <a:r>
              <a:rPr lang="pt-BR" sz="2800" dirty="0"/>
              <a:t>20.000.000 de veículos</a:t>
            </a:r>
            <a:r>
              <a:rPr lang="pt-BR" dirty="0"/>
              <a:t> fiscalizados no </a:t>
            </a:r>
            <a:r>
              <a:rPr lang="pt-BR" sz="2800" dirty="0"/>
              <a:t>Transporte Rodoviário de </a:t>
            </a:r>
            <a:r>
              <a:rPr lang="pt-BR" sz="2800" dirty="0" smtClean="0"/>
              <a:t>Cargas </a:t>
            </a:r>
            <a:r>
              <a:rPr lang="pt-BR" dirty="0" smtClean="0"/>
              <a:t>em 2013.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3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Operação Safra 2014: contribuição no </a:t>
            </a:r>
            <a:r>
              <a:rPr lang="pt-BR" sz="2800" dirty="0"/>
              <a:t>aumento de 50% para 95% do agendamento</a:t>
            </a:r>
            <a:r>
              <a:rPr lang="pt-BR" dirty="0"/>
              <a:t> para descarga de granéis no </a:t>
            </a:r>
            <a:r>
              <a:rPr lang="pt-BR" sz="2800" dirty="0"/>
              <a:t>Porto de </a:t>
            </a:r>
            <a:r>
              <a:rPr lang="pt-BR" sz="2800" dirty="0" smtClean="0"/>
              <a:t>Santos</a:t>
            </a:r>
            <a:r>
              <a:rPr lang="pt-BR" dirty="0"/>
              <a:t>. </a:t>
            </a:r>
            <a:endParaRPr lang="pt-BR" dirty="0" smtClean="0"/>
          </a:p>
        </p:txBody>
      </p:sp>
      <p:pic>
        <p:nvPicPr>
          <p:cNvPr id="14" name="Imagem 13" descr="fiscan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071678"/>
            <a:ext cx="1928826" cy="1376775"/>
          </a:xfrm>
          <a:prstGeom prst="rect">
            <a:avLst/>
          </a:prstGeom>
        </p:spPr>
      </p:pic>
      <p:pic>
        <p:nvPicPr>
          <p:cNvPr id="7" name="Imagem 6" descr="sem fil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4286256"/>
            <a:ext cx="2037625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30303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/>
              <a:t>Principais Realizações Recentes da ANTT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5720" y="1428736"/>
            <a:ext cx="850112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pt-BR" sz="2400" dirty="0" smtClean="0"/>
              <a:t>Autorização de transporte na fronteira do Acre:</a:t>
            </a:r>
          </a:p>
          <a:p>
            <a:pPr lvl="2" algn="just"/>
            <a:r>
              <a:rPr lang="pt-BR" sz="2000" dirty="0" smtClean="0"/>
              <a:t>Transbordamento </a:t>
            </a:r>
            <a:r>
              <a:rPr lang="pt-BR" sz="2000" dirty="0"/>
              <a:t>do Rio Madeira: fechou a única via de acesso ao </a:t>
            </a:r>
            <a:r>
              <a:rPr lang="pt-BR" sz="2000" dirty="0" smtClean="0"/>
              <a:t>Acre</a:t>
            </a:r>
          </a:p>
          <a:p>
            <a:pPr lvl="2" algn="just"/>
            <a:r>
              <a:rPr lang="pt-BR" sz="2000" dirty="0"/>
              <a:t>Resolução ANTT 4289/2014: autorizou, em caráter emergencial, o tráfego internacional de cargas entre o Brasil e o Peru, sob condições especiais, para garantir o abastecimento de gêneros essenciais, que está voltada ao atendimento das necessidades da </a:t>
            </a:r>
            <a:r>
              <a:rPr lang="pt-BR" sz="2000" dirty="0" smtClean="0"/>
              <a:t>população</a:t>
            </a:r>
          </a:p>
          <a:p>
            <a:pPr lvl="1" algn="just"/>
            <a:r>
              <a:rPr lang="pt-BR" sz="2400" dirty="0" smtClean="0"/>
              <a:t>Regulamentação cargas especiais e perigosas</a:t>
            </a:r>
          </a:p>
          <a:p>
            <a:pPr lvl="1" algn="just"/>
            <a:r>
              <a:rPr lang="pt-BR" sz="2400" dirty="0" smtClean="0"/>
              <a:t>Regulamentação Pagamento Eletrônico de Frete – PEF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504" y="90872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Transporte Rodoviário de Cargas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142852"/>
            <a:ext cx="79296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Desafios da ANTT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Operação COPA (10/06 a 20/07)</a:t>
            </a:r>
            <a:r>
              <a:rPr lang="pt-BR" sz="2400" dirty="0" smtClean="0"/>
              <a:t> </a:t>
            </a:r>
          </a:p>
          <a:p>
            <a:pPr marL="342900" indent="-342900" algn="ctr"/>
            <a:r>
              <a:rPr lang="pt-BR" sz="2400" b="1" dirty="0" smtClean="0">
                <a:solidFill>
                  <a:schemeClr val="tx2"/>
                </a:solidFill>
              </a:rPr>
              <a:t>Foco na segurança do usuário</a:t>
            </a:r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1857356" y="1591869"/>
            <a:ext cx="7072362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dirty="0" smtClean="0"/>
              <a:t>Publicidade – </a:t>
            </a:r>
            <a:r>
              <a:rPr lang="pt-BR" i="1" dirty="0" smtClean="0"/>
              <a:t>Spots </a:t>
            </a:r>
            <a:r>
              <a:rPr lang="pt-BR" dirty="0" smtClean="0"/>
              <a:t>elaborados para mídia impressa, rádio e TV para inibir a utilização de transporte clandestino</a:t>
            </a:r>
          </a:p>
          <a:p>
            <a:pPr>
              <a:buFont typeface="Arial" pitchFamily="34" charset="0"/>
              <a:buChar char="•"/>
            </a:pPr>
            <a:endParaRPr lang="pt-BR" sz="105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Reforço e plantão 24 horas de fiscalização e atendimento nos terminais rodoviários de Passageiros nas 12 cidades-sede</a:t>
            </a:r>
          </a:p>
          <a:p>
            <a:pPr algn="just"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Comandos Operacionais de Fiscalização no Território Nacional – 144 fiscais envolvidos em parceria com a PRF</a:t>
            </a:r>
          </a:p>
          <a:p>
            <a:pPr algn="just"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Comandos Operacionais de Fiscalização nas Fronteiras Terrestres – 24 horas</a:t>
            </a:r>
          </a:p>
          <a:p>
            <a:pPr>
              <a:buFont typeface="Arial" pitchFamily="34" charset="0"/>
              <a:buChar char="•"/>
            </a:pPr>
            <a:endParaRPr lang="pt-BR" sz="11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Utilização de </a:t>
            </a:r>
            <a:r>
              <a:rPr lang="pt-BR" sz="2000" i="1" dirty="0" err="1" smtClean="0"/>
              <a:t>tablets</a:t>
            </a:r>
            <a:r>
              <a:rPr lang="pt-BR" sz="2000" dirty="0" smtClean="0"/>
              <a:t>  para fiscalização e coleta de dados em tempo real</a:t>
            </a:r>
          </a:p>
          <a:p>
            <a:pPr algn="just"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Centro de </a:t>
            </a:r>
            <a:r>
              <a:rPr lang="en-US" sz="2000" dirty="0" err="1" smtClean="0"/>
              <a:t>Controle</a:t>
            </a:r>
            <a:r>
              <a:rPr lang="en-US" sz="2000" dirty="0" smtClean="0"/>
              <a:t> </a:t>
            </a:r>
            <a:r>
              <a:rPr lang="en-US" sz="2000" dirty="0" err="1" smtClean="0"/>
              <a:t>Operacional</a:t>
            </a:r>
            <a:r>
              <a:rPr lang="en-US" sz="2000" dirty="0" smtClean="0"/>
              <a:t> (CCO) – </a:t>
            </a:r>
            <a:r>
              <a:rPr lang="en-US" sz="2000" dirty="0" err="1" smtClean="0"/>
              <a:t>acesso</a:t>
            </a:r>
            <a:r>
              <a:rPr lang="en-US" sz="2000" dirty="0" smtClean="0"/>
              <a:t> </a:t>
            </a:r>
            <a:r>
              <a:rPr lang="en-US" sz="2000" dirty="0" err="1" smtClean="0"/>
              <a:t>pela</a:t>
            </a:r>
            <a:r>
              <a:rPr lang="en-US" sz="2000" dirty="0" smtClean="0"/>
              <a:t> Ouvidoria ANTT 166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" y="2428868"/>
            <a:ext cx="1897075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40466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Desafios para a ANTT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904949"/>
            <a:ext cx="867819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2400" dirty="0" smtClean="0"/>
              <a:t>Avançar no </a:t>
            </a:r>
            <a:r>
              <a:rPr lang="pt-BR" sz="3200" dirty="0" smtClean="0"/>
              <a:t>Programa de Investimento em Logística </a:t>
            </a:r>
            <a:r>
              <a:rPr lang="pt-BR" sz="2400" dirty="0" smtClean="0"/>
              <a:t>com a concessão de novos trechos rodoviários e ferroviários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800" dirty="0" smtClean="0"/>
              <a:t>Fiscalização da execução </a:t>
            </a:r>
            <a:r>
              <a:rPr lang="pt-BR" sz="2000" dirty="0" smtClean="0"/>
              <a:t>de obras vitais para o país como: Construção do Contorno de Florianópolis na BR-101/SC,  Modernização e ampliação de capacidade da Serra das Araras, da Serra de Petrópolis e da Serra do Cafezal;</a:t>
            </a:r>
            <a:endParaRPr lang="pt-BR" dirty="0" smtClean="0"/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800" dirty="0" smtClean="0"/>
              <a:t>Realização do processo de outorga </a:t>
            </a:r>
            <a:r>
              <a:rPr lang="pt-BR" sz="2000" dirty="0" smtClean="0"/>
              <a:t>dos serviços de transporte rodoviário regular de passageiros</a:t>
            </a:r>
            <a:endParaRPr lang="pt-BR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800" dirty="0" smtClean="0"/>
              <a:t>Ampliação do atendimento </a:t>
            </a:r>
            <a:r>
              <a:rPr lang="pt-BR" sz="2000" dirty="0" smtClean="0"/>
              <a:t>ao usuário dos serviços regulados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/>
              <a:t> Preenchimento do quadro de servidores.</a:t>
            </a:r>
          </a:p>
        </p:txBody>
      </p:sp>
    </p:spTree>
    <p:extLst>
      <p:ext uri="{BB962C8B-B14F-4D97-AF65-F5344CB8AC3E}">
        <p14:creationId xmlns="" xmlns:p14="http://schemas.microsoft.com/office/powerpoint/2010/main" val="868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375047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Desafios para a ANTT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7158" y="857232"/>
            <a:ext cx="8429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400" dirty="0" smtClean="0"/>
              <a:t>Recadastramento do Registro Nacional de Transportadores Rodoviários de Cargas – RNTRC;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 Implantação de Sistema de Monitoramento de Transporte Rodoviário de Passageiros – MONITRIIP;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 Criação de um Centro de Supervisão Operacional e Informações Gerenciais para monitoramento e fiscalização ininterrupta;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 Implementação de Fiscalização Eletrônica de Serviços Concedidos;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 Coleta de informações de usuários por meio de aplicativos móveis;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 Aperfeiçoamento do processo fiscalizatório das ferrovias;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 Melhoria do marco regulatório do setor.</a:t>
            </a:r>
          </a:p>
        </p:txBody>
      </p:sp>
    </p:spTree>
    <p:extLst>
      <p:ext uri="{BB962C8B-B14F-4D97-AF65-F5344CB8AC3E}">
        <p14:creationId xmlns="" xmlns:p14="http://schemas.microsoft.com/office/powerpoint/2010/main" val="19816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30303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Desafios da ANTT</a:t>
            </a:r>
            <a:endParaRPr lang="pt-BR" sz="24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858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pt-BR" sz="2600" dirty="0" smtClean="0"/>
              <a:t>Recadastramento RNTRC</a:t>
            </a:r>
          </a:p>
          <a:p>
            <a:pPr lvl="1"/>
            <a:endParaRPr lang="pt-BR" sz="2600" dirty="0" smtClean="0"/>
          </a:p>
          <a:p>
            <a:pPr lvl="1"/>
            <a:endParaRPr lang="pt-BR" sz="2600" dirty="0"/>
          </a:p>
          <a:p>
            <a:pPr lvl="1"/>
            <a:endParaRPr lang="pt-BR" sz="2600" dirty="0" smtClean="0"/>
          </a:p>
          <a:p>
            <a:pPr marL="457200" lvl="1" indent="0">
              <a:buNone/>
            </a:pPr>
            <a:endParaRPr lang="pt-BR" sz="2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8572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Transporte Rodoviário de Cargas</a:t>
            </a:r>
            <a:endParaRPr lang="pt-BR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="" xmlns:p14="http://schemas.microsoft.com/office/powerpoint/2010/main" val="1470761800"/>
              </p:ext>
            </p:extLst>
          </p:nvPr>
        </p:nvGraphicFramePr>
        <p:xfrm>
          <a:off x="1547834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946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6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Estrutura</a:t>
            </a:r>
            <a:endParaRPr lang="pt-BR" sz="28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Diagrama 10"/>
          <p:cNvGraphicFramePr/>
          <p:nvPr/>
        </p:nvGraphicFramePr>
        <p:xfrm>
          <a:off x="1071538" y="785794"/>
          <a:ext cx="707236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o explicativo retangular 8"/>
          <p:cNvSpPr/>
          <p:nvPr/>
        </p:nvSpPr>
        <p:spPr>
          <a:xfrm>
            <a:off x="500034" y="2500306"/>
            <a:ext cx="2214578" cy="1500198"/>
          </a:xfrm>
          <a:prstGeom prst="wedgeRectCallout">
            <a:avLst>
              <a:gd name="adj1" fmla="val 64176"/>
              <a:gd name="adj2" fmla="val 1172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Atividades finalísticas de regulação e fiscalização de:</a:t>
            </a:r>
          </a:p>
          <a:p>
            <a:pPr algn="ctr"/>
            <a:r>
              <a:rPr lang="pt-BR" sz="1400" dirty="0" smtClean="0"/>
              <a:t>Transporte de Passageiros, Ferrovias, </a:t>
            </a:r>
          </a:p>
          <a:p>
            <a:pPr algn="ctr"/>
            <a:r>
              <a:rPr lang="pt-BR" sz="1400" dirty="0" smtClean="0"/>
              <a:t>Rodovias, Transporte de Cargas</a:t>
            </a:r>
            <a:endParaRPr lang="pt-BR" sz="1400" dirty="0"/>
          </a:p>
        </p:txBody>
      </p:sp>
      <p:sp>
        <p:nvSpPr>
          <p:cNvPr id="10" name="Texto explicativo retangular 9"/>
          <p:cNvSpPr/>
          <p:nvPr/>
        </p:nvSpPr>
        <p:spPr>
          <a:xfrm>
            <a:off x="5786446" y="2071678"/>
            <a:ext cx="2857520" cy="1357322"/>
          </a:xfrm>
          <a:prstGeom prst="wedgeRectCallout">
            <a:avLst>
              <a:gd name="adj1" fmla="val -73225"/>
              <a:gd name="adj2" fmla="val 782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Coordenação, Gestão da Informação e do Conhecimento, Articulação Institucional, Projetos Especiais de Regulação, Normatização, AIR, Agenda Regulatória, Defesa da Concorrência e  do Usuário </a:t>
            </a:r>
          </a:p>
        </p:txBody>
      </p:sp>
      <p:sp>
        <p:nvSpPr>
          <p:cNvPr id="12" name="Texto explicativo retangular 11"/>
          <p:cNvSpPr/>
          <p:nvPr/>
        </p:nvSpPr>
        <p:spPr>
          <a:xfrm>
            <a:off x="6715140" y="4143380"/>
            <a:ext cx="2000264" cy="642942"/>
          </a:xfrm>
          <a:prstGeom prst="wedgeRectCallout">
            <a:avLst>
              <a:gd name="adj1" fmla="val -104627"/>
              <a:gd name="adj2" fmla="val 362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Suporte administrativo e logístico</a:t>
            </a:r>
          </a:p>
          <a:p>
            <a:pPr algn="ctr"/>
            <a:r>
              <a:rPr lang="pt-BR" sz="1200" dirty="0" smtClean="0"/>
              <a:t>Gestão Corporativa</a:t>
            </a:r>
            <a:endParaRPr lang="pt-BR" sz="1200" dirty="0"/>
          </a:p>
        </p:txBody>
      </p:sp>
      <p:sp>
        <p:nvSpPr>
          <p:cNvPr id="13" name="Texto explicativo retangular 12"/>
          <p:cNvSpPr/>
          <p:nvPr/>
        </p:nvSpPr>
        <p:spPr>
          <a:xfrm>
            <a:off x="1000100" y="1071546"/>
            <a:ext cx="2714644" cy="857256"/>
          </a:xfrm>
          <a:prstGeom prst="wedgeRectCallout">
            <a:avLst>
              <a:gd name="adj1" fmla="val 64176"/>
              <a:gd name="adj2" fmla="val 1172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Núcleo decisório e de comando</a:t>
            </a:r>
          </a:p>
          <a:p>
            <a:pPr algn="ctr"/>
            <a:r>
              <a:rPr lang="pt-BR" sz="1400" dirty="0" smtClean="0"/>
              <a:t>Definição do funcionamento e direcionamento da ANTT</a:t>
            </a:r>
          </a:p>
          <a:p>
            <a:pPr algn="ctr"/>
            <a:r>
              <a:rPr lang="pt-BR" sz="1400" dirty="0" smtClean="0"/>
              <a:t>Órgãos auxiliares do DG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7F781B-926B-450C-A394-CC2E89F2E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D7F781B-926B-450C-A394-CC2E89F2E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D7F781B-926B-450C-A394-CC2E89F2E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3724DD-A752-40B7-9C80-90C86CC1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D93724DD-A752-40B7-9C80-90C86CC1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D93724DD-A752-40B7-9C80-90C86CC1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987489-E4F6-4FB8-A120-EA56C646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0C987489-E4F6-4FB8-A120-EA56C646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0C987489-E4F6-4FB8-A120-EA56C646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BC5FAB-A004-4263-A8E7-B1336F1CE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0FBC5FAB-A004-4263-A8E7-B1336F1CE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0FBC5FAB-A004-4263-A8E7-B1336F1CE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9" grpId="0" animBg="1"/>
      <p:bldP spid="10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571472" y="30303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Principais Desafios da ANTT</a:t>
            </a:r>
            <a:endParaRPr lang="pt-BR" sz="24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pt-BR" sz="2600" dirty="0" smtClean="0"/>
              <a:t>RNTRC eletrônico</a:t>
            </a:r>
          </a:p>
          <a:p>
            <a:pPr lvl="1">
              <a:buNone/>
            </a:pPr>
            <a:r>
              <a:rPr lang="pt-BR" sz="2600" dirty="0" smtClean="0"/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504" y="75275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Transporte Rodoviário de Cargas</a:t>
            </a:r>
            <a:endParaRPr lang="pt-B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1495"/>
            <a:ext cx="701675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43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5" y="0"/>
            <a:ext cx="9143999" cy="6860419"/>
          </a:xfrm>
          <a:noFill/>
        </p:spPr>
      </p:pic>
      <p:sp>
        <p:nvSpPr>
          <p:cNvPr id="8" name="CaixaDeTexto 7"/>
          <p:cNvSpPr txBox="1"/>
          <p:nvPr/>
        </p:nvSpPr>
        <p:spPr>
          <a:xfrm>
            <a:off x="357158" y="85723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pt-BR" dirty="0" smtClean="0"/>
              <a:t>Superintendência de Estudos e Pesquisas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14678" y="428604"/>
            <a:ext cx="301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pt-BR" sz="2400" b="1" dirty="0" smtClean="0"/>
              <a:t>Fiscalização Eletrônica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298030" y="1071546"/>
            <a:ext cx="8417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7938">
              <a:spcBef>
                <a:spcPct val="20000"/>
              </a:spcBef>
              <a:spcAft>
                <a:spcPts val="600"/>
              </a:spcAft>
            </a:pPr>
            <a:r>
              <a:rPr lang="pt-BR" sz="2400" dirty="0" smtClean="0"/>
              <a:t>Contratação </a:t>
            </a:r>
            <a:r>
              <a:rPr lang="pt-BR" sz="2400" dirty="0"/>
              <a:t>de apoio eletrônico à fiscalização nas rodovias </a:t>
            </a:r>
            <a:r>
              <a:rPr lang="pt-BR" sz="2400" dirty="0" smtClean="0"/>
              <a:t>e nos </a:t>
            </a:r>
            <a:r>
              <a:rPr lang="pt-BR" sz="2400" dirty="0"/>
              <a:t>terminais </a:t>
            </a:r>
            <a:r>
              <a:rPr lang="pt-BR" sz="2400" dirty="0" smtClean="0"/>
              <a:t>rodoviários.</a:t>
            </a:r>
            <a:endParaRPr lang="pt-BR" sz="2400" u="sng" dirty="0">
              <a:solidFill>
                <a:srgbClr val="00B05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7624" y="5022079"/>
            <a:ext cx="37552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- </a:t>
            </a:r>
            <a:r>
              <a:rPr lang="pt-BR" sz="2000" b="1" dirty="0"/>
              <a:t>I</a:t>
            </a:r>
            <a:r>
              <a:rPr lang="pt-BR" sz="2000" b="1" dirty="0" smtClean="0"/>
              <a:t>magens</a:t>
            </a:r>
            <a:r>
              <a:rPr lang="pt-BR" sz="1600" dirty="0" smtClean="0"/>
              <a:t> </a:t>
            </a:r>
            <a:r>
              <a:rPr lang="pt-BR" sz="1600" dirty="0"/>
              <a:t>capturadas (OCR);</a:t>
            </a:r>
          </a:p>
          <a:p>
            <a:r>
              <a:rPr lang="pt-BR" sz="1600" u="sng" dirty="0"/>
              <a:t>- </a:t>
            </a:r>
            <a:r>
              <a:rPr lang="pt-BR" sz="2000" b="1" u="sng" dirty="0" smtClean="0"/>
              <a:t>Dados </a:t>
            </a:r>
            <a:r>
              <a:rPr lang="pt-BR" sz="1600" u="sng" dirty="0"/>
              <a:t>capturados (RFID);</a:t>
            </a:r>
            <a:endParaRPr lang="pt-BR" sz="1600" dirty="0"/>
          </a:p>
          <a:p>
            <a:r>
              <a:rPr lang="pt-BR" sz="1600" u="sng" dirty="0"/>
              <a:t>- </a:t>
            </a:r>
            <a:r>
              <a:rPr lang="pt-BR" sz="1600" u="sng" dirty="0" smtClean="0"/>
              <a:t>Informações </a:t>
            </a:r>
            <a:r>
              <a:rPr lang="pt-BR" sz="1600" u="sng" dirty="0"/>
              <a:t>de </a:t>
            </a:r>
            <a:r>
              <a:rPr lang="pt-BR" sz="2000" b="1" u="sng" dirty="0"/>
              <a:t>pesagem </a:t>
            </a:r>
            <a:r>
              <a:rPr lang="pt-BR" sz="1600" u="sng" dirty="0"/>
              <a:t>capturadas (WIM);</a:t>
            </a:r>
            <a:endParaRPr lang="pt-BR" sz="1600" dirty="0"/>
          </a:p>
        </p:txBody>
      </p:sp>
      <p:pic>
        <p:nvPicPr>
          <p:cNvPr id="34" name="Picture 1" descr="lorry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4" y="2924944"/>
            <a:ext cx="1236567" cy="1236567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030" y="4035979"/>
            <a:ext cx="508124" cy="5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CaixaDeTexto 35"/>
          <p:cNvSpPr txBox="1"/>
          <p:nvPr/>
        </p:nvSpPr>
        <p:spPr>
          <a:xfrm>
            <a:off x="2126533" y="2924944"/>
            <a:ext cx="222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Veículo passa pelo equipamento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Caso necessária, faz-se a classificação/pesagem;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6"/>
          <a:srcRect b="40923"/>
          <a:stretch/>
        </p:blipFill>
        <p:spPr bwMode="auto">
          <a:xfrm>
            <a:off x="3804671" y="4125646"/>
            <a:ext cx="741831" cy="11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Imagem 37" descr="frequencia a direi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184702">
            <a:off x="1205779" y="4037007"/>
            <a:ext cx="2651219" cy="473658"/>
          </a:xfrm>
          <a:prstGeom prst="rect">
            <a:avLst/>
          </a:prstGeom>
        </p:spPr>
      </p:pic>
      <p:grpSp>
        <p:nvGrpSpPr>
          <p:cNvPr id="7" name="Group 133"/>
          <p:cNvGrpSpPr/>
          <p:nvPr/>
        </p:nvGrpSpPr>
        <p:grpSpPr>
          <a:xfrm>
            <a:off x="5369859" y="3007441"/>
            <a:ext cx="2262094" cy="667419"/>
            <a:chOff x="7463353" y="2501270"/>
            <a:chExt cx="2262094" cy="667419"/>
          </a:xfrm>
        </p:grpSpPr>
        <p:grpSp>
          <p:nvGrpSpPr>
            <p:cNvPr id="9" name="Group 89"/>
            <p:cNvGrpSpPr/>
            <p:nvPr/>
          </p:nvGrpSpPr>
          <p:grpSpPr>
            <a:xfrm>
              <a:off x="7463356" y="2566081"/>
              <a:ext cx="324589" cy="243328"/>
              <a:chOff x="4369450" y="2937140"/>
              <a:chExt cx="1516111" cy="1136558"/>
            </a:xfrm>
          </p:grpSpPr>
          <p:pic>
            <p:nvPicPr>
              <p:cNvPr id="60" name="Picture 90" descr="pc_cas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003" y="2937140"/>
                <a:ext cx="1136558" cy="1136558"/>
              </a:xfrm>
              <a:prstGeom prst="rect">
                <a:avLst/>
              </a:prstGeom>
            </p:spPr>
          </p:pic>
          <p:grpSp>
            <p:nvGrpSpPr>
              <p:cNvPr id="10" name="Group 91"/>
              <p:cNvGrpSpPr/>
              <p:nvPr/>
            </p:nvGrpSpPr>
            <p:grpSpPr>
              <a:xfrm>
                <a:off x="4369450" y="2937140"/>
                <a:ext cx="822962" cy="1072698"/>
                <a:chOff x="3865213" y="2131008"/>
                <a:chExt cx="822962" cy="1072698"/>
              </a:xfrm>
            </p:grpSpPr>
            <p:sp>
              <p:nvSpPr>
                <p:cNvPr id="62" name="Magnetic Disk 92"/>
                <p:cNvSpPr/>
                <p:nvPr/>
              </p:nvSpPr>
              <p:spPr>
                <a:xfrm>
                  <a:off x="3865215" y="2801565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Magnetic Disk 93"/>
                <p:cNvSpPr/>
                <p:nvPr/>
              </p:nvSpPr>
              <p:spPr>
                <a:xfrm>
                  <a:off x="3865213" y="2467775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sz="900" dirty="0"/>
                </a:p>
              </p:txBody>
            </p:sp>
            <p:sp>
              <p:nvSpPr>
                <p:cNvPr id="64" name="Magnetic Disk 94"/>
                <p:cNvSpPr/>
                <p:nvPr/>
              </p:nvSpPr>
              <p:spPr>
                <a:xfrm>
                  <a:off x="3865213" y="2131008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95"/>
            <p:cNvGrpSpPr/>
            <p:nvPr/>
          </p:nvGrpSpPr>
          <p:grpSpPr>
            <a:xfrm>
              <a:off x="7820734" y="2580077"/>
              <a:ext cx="324589" cy="243328"/>
              <a:chOff x="4369450" y="2937140"/>
              <a:chExt cx="1516111" cy="1136558"/>
            </a:xfrm>
          </p:grpSpPr>
          <p:pic>
            <p:nvPicPr>
              <p:cNvPr id="55" name="Picture 96" descr="pc_cas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003" y="2937140"/>
                <a:ext cx="1136558" cy="1136558"/>
              </a:xfrm>
              <a:prstGeom prst="rect">
                <a:avLst/>
              </a:prstGeom>
            </p:spPr>
          </p:pic>
          <p:grpSp>
            <p:nvGrpSpPr>
              <p:cNvPr id="13" name="Group 97"/>
              <p:cNvGrpSpPr/>
              <p:nvPr/>
            </p:nvGrpSpPr>
            <p:grpSpPr>
              <a:xfrm>
                <a:off x="4369450" y="2937140"/>
                <a:ext cx="822960" cy="1072698"/>
                <a:chOff x="3865213" y="2131008"/>
                <a:chExt cx="822960" cy="1072698"/>
              </a:xfrm>
            </p:grpSpPr>
            <p:sp>
              <p:nvSpPr>
                <p:cNvPr id="57" name="Magnetic Disk 98"/>
                <p:cNvSpPr/>
                <p:nvPr/>
              </p:nvSpPr>
              <p:spPr>
                <a:xfrm>
                  <a:off x="3865213" y="2801565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Magnetic Disk 99"/>
                <p:cNvSpPr/>
                <p:nvPr/>
              </p:nvSpPr>
              <p:spPr>
                <a:xfrm>
                  <a:off x="3865213" y="2467776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Magnetic Disk 100"/>
                <p:cNvSpPr/>
                <p:nvPr/>
              </p:nvSpPr>
              <p:spPr>
                <a:xfrm>
                  <a:off x="3865213" y="2131008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01"/>
            <p:cNvGrpSpPr/>
            <p:nvPr/>
          </p:nvGrpSpPr>
          <p:grpSpPr>
            <a:xfrm>
              <a:off x="8180004" y="2555289"/>
              <a:ext cx="324589" cy="243328"/>
              <a:chOff x="4369450" y="2937140"/>
              <a:chExt cx="1516111" cy="1136558"/>
            </a:xfrm>
          </p:grpSpPr>
          <p:pic>
            <p:nvPicPr>
              <p:cNvPr id="50" name="Picture 102" descr="pc_case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003" y="2937140"/>
                <a:ext cx="1136558" cy="1136558"/>
              </a:xfrm>
              <a:prstGeom prst="rect">
                <a:avLst/>
              </a:prstGeom>
            </p:spPr>
          </p:pic>
          <p:grpSp>
            <p:nvGrpSpPr>
              <p:cNvPr id="15" name="Group 103"/>
              <p:cNvGrpSpPr/>
              <p:nvPr/>
            </p:nvGrpSpPr>
            <p:grpSpPr>
              <a:xfrm>
                <a:off x="4369450" y="2937140"/>
                <a:ext cx="822960" cy="1072698"/>
                <a:chOff x="3865213" y="2131008"/>
                <a:chExt cx="822960" cy="1072698"/>
              </a:xfrm>
            </p:grpSpPr>
            <p:sp>
              <p:nvSpPr>
                <p:cNvPr id="52" name="Magnetic Disk 104"/>
                <p:cNvSpPr/>
                <p:nvPr/>
              </p:nvSpPr>
              <p:spPr>
                <a:xfrm>
                  <a:off x="3865213" y="2801565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Magnetic Disk 105"/>
                <p:cNvSpPr/>
                <p:nvPr/>
              </p:nvSpPr>
              <p:spPr>
                <a:xfrm>
                  <a:off x="3865213" y="2467776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Magnetic Disk 106"/>
                <p:cNvSpPr/>
                <p:nvPr/>
              </p:nvSpPr>
              <p:spPr>
                <a:xfrm>
                  <a:off x="3865213" y="2131008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7"/>
            <p:cNvGrpSpPr/>
            <p:nvPr/>
          </p:nvGrpSpPr>
          <p:grpSpPr>
            <a:xfrm>
              <a:off x="8516488" y="2501270"/>
              <a:ext cx="277958" cy="208372"/>
              <a:chOff x="4369450" y="2937140"/>
              <a:chExt cx="1516111" cy="1136558"/>
            </a:xfrm>
          </p:grpSpPr>
          <p:pic>
            <p:nvPicPr>
              <p:cNvPr id="45" name="Picture 108" descr="pc_case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003" y="2937140"/>
                <a:ext cx="1136558" cy="1136558"/>
              </a:xfrm>
              <a:prstGeom prst="rect">
                <a:avLst/>
              </a:prstGeom>
            </p:spPr>
          </p:pic>
          <p:grpSp>
            <p:nvGrpSpPr>
              <p:cNvPr id="17" name="Group 109"/>
              <p:cNvGrpSpPr/>
              <p:nvPr/>
            </p:nvGrpSpPr>
            <p:grpSpPr>
              <a:xfrm>
                <a:off x="4369450" y="2937140"/>
                <a:ext cx="822960" cy="1072698"/>
                <a:chOff x="3865213" y="2131008"/>
                <a:chExt cx="822960" cy="1072698"/>
              </a:xfrm>
            </p:grpSpPr>
            <p:sp>
              <p:nvSpPr>
                <p:cNvPr id="47" name="Magnetic Disk 110"/>
                <p:cNvSpPr/>
                <p:nvPr/>
              </p:nvSpPr>
              <p:spPr>
                <a:xfrm>
                  <a:off x="3865213" y="2801565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Magnetic Disk 111"/>
                <p:cNvSpPr/>
                <p:nvPr/>
              </p:nvSpPr>
              <p:spPr>
                <a:xfrm>
                  <a:off x="3865213" y="2467776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Magnetic Disk 112"/>
                <p:cNvSpPr/>
                <p:nvPr/>
              </p:nvSpPr>
              <p:spPr>
                <a:xfrm>
                  <a:off x="3865213" y="2131008"/>
                  <a:ext cx="822960" cy="402141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Box 113"/>
            <p:cNvSpPr txBox="1"/>
            <p:nvPr/>
          </p:nvSpPr>
          <p:spPr>
            <a:xfrm>
              <a:off x="7463353" y="2891690"/>
              <a:ext cx="2262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Banco de Informações Integradas</a:t>
              </a:r>
              <a:endParaRPr lang="pt-BR" sz="1200" dirty="0"/>
            </a:p>
          </p:txBody>
        </p:sp>
      </p:grpSp>
      <p:cxnSp>
        <p:nvCxnSpPr>
          <p:cNvPr id="65" name="Straight Arrow Connector 120"/>
          <p:cNvCxnSpPr/>
          <p:nvPr/>
        </p:nvCxnSpPr>
        <p:spPr>
          <a:xfrm rot="10800000" flipV="1">
            <a:off x="4546502" y="3385454"/>
            <a:ext cx="688876" cy="513047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9372" y="4679266"/>
            <a:ext cx="533399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CaixaDeTexto 66"/>
          <p:cNvSpPr txBox="1"/>
          <p:nvPr/>
        </p:nvSpPr>
        <p:spPr>
          <a:xfrm>
            <a:off x="4890940" y="36866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Consulta ao banco de dados</a:t>
            </a:r>
            <a:endParaRPr lang="pt-BR" sz="1400" b="1" dirty="0"/>
          </a:p>
        </p:txBody>
      </p:sp>
      <p:pic>
        <p:nvPicPr>
          <p:cNvPr id="68" name="Imagem 67" descr="frequencia a esquerd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1084436">
            <a:off x="4513632" y="4209281"/>
            <a:ext cx="2392741" cy="494055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91" y="3802060"/>
            <a:ext cx="1643359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CaixaDeTexto 69"/>
          <p:cNvSpPr txBox="1"/>
          <p:nvPr/>
        </p:nvSpPr>
        <p:spPr>
          <a:xfrm>
            <a:off x="5727240" y="5114363"/>
            <a:ext cx="3237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Em caso de  eventual infração, o sistema poderá gerar </a:t>
            </a:r>
            <a:r>
              <a:rPr lang="pt-BR" sz="1600" b="1" dirty="0" smtClean="0"/>
              <a:t>automaticamente</a:t>
            </a:r>
            <a:r>
              <a:rPr lang="pt-BR" sz="1400" dirty="0" smtClean="0"/>
              <a:t> </a:t>
            </a:r>
            <a:r>
              <a:rPr lang="pt-BR" sz="1200" dirty="0" smtClean="0"/>
              <a:t>o auto de infração ou </a:t>
            </a:r>
            <a:r>
              <a:rPr lang="pt-BR" sz="1600" b="1" dirty="0" smtClean="0"/>
              <a:t>alertar</a:t>
            </a:r>
            <a:r>
              <a:rPr lang="pt-BR" sz="1200" dirty="0" smtClean="0"/>
              <a:t> o posto de fiscalização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15056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60419"/>
          </a:xfrm>
          <a:noFill/>
        </p:spPr>
      </p:pic>
      <p:sp>
        <p:nvSpPr>
          <p:cNvPr id="8" name="CaixaDeTexto 7"/>
          <p:cNvSpPr txBox="1"/>
          <p:nvPr/>
        </p:nvSpPr>
        <p:spPr>
          <a:xfrm>
            <a:off x="357158" y="85723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3760304" y="395567"/>
            <a:ext cx="1598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pt-BR" sz="2400" b="1" dirty="0" smtClean="0"/>
              <a:t>MONITRIIP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373047" y="900362"/>
            <a:ext cx="8112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 smtClean="0"/>
              <a:t>Coleta</a:t>
            </a:r>
            <a:r>
              <a:rPr lang="pt-BR" dirty="0"/>
              <a:t>, </a:t>
            </a:r>
            <a:r>
              <a:rPr lang="pt-BR" sz="2400" b="1" dirty="0"/>
              <a:t>armazenamento</a:t>
            </a:r>
            <a:r>
              <a:rPr lang="pt-BR" dirty="0"/>
              <a:t> e </a:t>
            </a:r>
            <a:r>
              <a:rPr lang="pt-BR" sz="2400" b="1" dirty="0" smtClean="0"/>
              <a:t>envio </a:t>
            </a:r>
            <a:r>
              <a:rPr lang="pt-BR" dirty="0"/>
              <a:t>de </a:t>
            </a:r>
            <a:r>
              <a:rPr lang="pt-BR" dirty="0" smtClean="0"/>
              <a:t>dados dos </a:t>
            </a:r>
            <a:r>
              <a:rPr lang="pt-BR" dirty="0"/>
              <a:t>serviços regulares interestadual e internacional, semi-urbano e de fretamento de </a:t>
            </a:r>
            <a:r>
              <a:rPr lang="pt-BR" sz="2400" b="1" dirty="0"/>
              <a:t>transporte rodoviário de passageiros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43122" y="2643182"/>
            <a:ext cx="6342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Sistema </a:t>
            </a:r>
            <a:r>
              <a:rPr lang="pt-BR" dirty="0"/>
              <a:t>automatizado de </a:t>
            </a:r>
            <a:r>
              <a:rPr lang="pt-BR" sz="2400" b="1" dirty="0"/>
              <a:t>monitoramento</a:t>
            </a:r>
            <a:r>
              <a:rPr lang="pt-BR" dirty="0"/>
              <a:t> das viagens </a:t>
            </a:r>
            <a:r>
              <a:rPr lang="pt-BR" dirty="0" smtClean="0"/>
              <a:t>do </a:t>
            </a:r>
            <a:r>
              <a:rPr lang="pt-BR" dirty="0"/>
              <a:t>transportes de passageiros, cujos dados serão disponibilizados para a </a:t>
            </a:r>
            <a:r>
              <a:rPr lang="pt-BR" dirty="0" smtClean="0"/>
              <a:t>ANTT.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596" y="2782669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Objetivo:</a:t>
            </a:r>
            <a:endParaRPr lang="pt-BR" b="1" dirty="0"/>
          </a:p>
        </p:txBody>
      </p:sp>
      <p:sp>
        <p:nvSpPr>
          <p:cNvPr id="71" name="Retângulo 70"/>
          <p:cNvSpPr/>
          <p:nvPr/>
        </p:nvSpPr>
        <p:spPr>
          <a:xfrm>
            <a:off x="571472" y="3924506"/>
            <a:ext cx="171919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Coleta dados</a:t>
            </a:r>
          </a:p>
          <a:p>
            <a:pPr algn="ctr"/>
            <a:r>
              <a:rPr lang="pt-BR" sz="1600" dirty="0" smtClean="0"/>
              <a:t>USUÁRIO</a:t>
            </a:r>
            <a:endParaRPr lang="pt-BR" sz="1600" dirty="0"/>
          </a:p>
        </p:txBody>
      </p:sp>
      <p:sp>
        <p:nvSpPr>
          <p:cNvPr id="73" name="Retângulo 72"/>
          <p:cNvSpPr/>
          <p:nvPr/>
        </p:nvSpPr>
        <p:spPr>
          <a:xfrm>
            <a:off x="571472" y="4857760"/>
            <a:ext cx="171919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Coleta dados</a:t>
            </a:r>
          </a:p>
          <a:p>
            <a:pPr algn="ctr"/>
            <a:r>
              <a:rPr lang="pt-BR" sz="1600" dirty="0" smtClean="0"/>
              <a:t>VIAGEM</a:t>
            </a:r>
            <a:endParaRPr lang="pt-BR" sz="1600" dirty="0"/>
          </a:p>
        </p:txBody>
      </p:sp>
      <p:sp>
        <p:nvSpPr>
          <p:cNvPr id="75" name="Retângulo 74"/>
          <p:cNvSpPr/>
          <p:nvPr/>
        </p:nvSpPr>
        <p:spPr>
          <a:xfrm>
            <a:off x="6496139" y="4071942"/>
            <a:ext cx="1719199" cy="1001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 Envio para  </a:t>
            </a:r>
          </a:p>
          <a:p>
            <a:pPr algn="ctr"/>
            <a:r>
              <a:rPr lang="pt-BR" sz="1600" dirty="0" smtClean="0"/>
              <a:t>BANCO DE INFORMAÇÕES</a:t>
            </a:r>
          </a:p>
          <a:p>
            <a:pPr algn="ctr"/>
            <a:r>
              <a:rPr lang="pt-BR" sz="1600" dirty="0" smtClean="0"/>
              <a:t>da ANTT</a:t>
            </a:r>
            <a:endParaRPr lang="pt-BR" sz="1600" dirty="0"/>
          </a:p>
        </p:txBody>
      </p:sp>
      <p:sp>
        <p:nvSpPr>
          <p:cNvPr id="13" name="Seta para a direita 12"/>
          <p:cNvSpPr/>
          <p:nvPr/>
        </p:nvSpPr>
        <p:spPr>
          <a:xfrm>
            <a:off x="2428860" y="4572008"/>
            <a:ext cx="40005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643174" y="4857760"/>
            <a:ext cx="364333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b="1" dirty="0" smtClean="0"/>
              <a:t>-Bilhete identificado eletronicamente</a:t>
            </a:r>
          </a:p>
          <a:p>
            <a:r>
              <a:rPr lang="pt-BR" sz="1200" b="1" dirty="0" smtClean="0"/>
              <a:t>- GPS</a:t>
            </a:r>
          </a:p>
          <a:p>
            <a:r>
              <a:rPr lang="pt-BR" sz="1200" b="1" dirty="0" smtClean="0"/>
              <a:t>-Sistema gestão jornada de trabalho do motorista</a:t>
            </a:r>
          </a:p>
        </p:txBody>
      </p:sp>
    </p:spTree>
    <p:extLst>
      <p:ext uri="{BB962C8B-B14F-4D97-AF65-F5344CB8AC3E}">
        <p14:creationId xmlns="" xmlns:p14="http://schemas.microsoft.com/office/powerpoint/2010/main" val="33871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60419"/>
          </a:xfrm>
          <a:noFill/>
        </p:spPr>
      </p:pic>
      <p:sp>
        <p:nvSpPr>
          <p:cNvPr id="8" name="CaixaDeTexto 7"/>
          <p:cNvSpPr txBox="1"/>
          <p:nvPr/>
        </p:nvSpPr>
        <p:spPr>
          <a:xfrm>
            <a:off x="357158" y="85723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1406" y="357166"/>
            <a:ext cx="905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Centro Nacional de Supervisão Operacional e Informações Gerenciais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9194" y="1556792"/>
            <a:ext cx="10295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2000" b="1" dirty="0">
                <a:solidFill>
                  <a:schemeClr val="tx2"/>
                </a:solidFill>
              </a:rPr>
              <a:t>Integrar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55976" y="1484784"/>
            <a:ext cx="22636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Sistemas já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existentes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55976" y="2060848"/>
            <a:ext cx="16560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Novos</a:t>
            </a:r>
            <a:r>
              <a:rPr lang="pt-B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sistemas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06462" y="1556792"/>
            <a:ext cx="129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tx2"/>
                </a:solidFill>
              </a:rPr>
              <a:t>Direcionar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504789" y="1484784"/>
            <a:ext cx="13483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Informações</a:t>
            </a:r>
            <a:endParaRPr lang="pt-B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504789" y="2060848"/>
            <a:ext cx="7405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Ações</a:t>
            </a:r>
            <a:endParaRPr lang="pt-B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627784" y="3212976"/>
            <a:ext cx="1512168" cy="151216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</a:t>
            </a:r>
            <a:r>
              <a:rPr lang="pt-BR" sz="2000" dirty="0" smtClean="0"/>
              <a:t>N</a:t>
            </a:r>
            <a:r>
              <a:rPr lang="pt-BR" sz="2400" dirty="0" smtClean="0"/>
              <a:t>S</a:t>
            </a:r>
            <a:r>
              <a:rPr lang="pt-BR" sz="2000" dirty="0" smtClean="0"/>
              <a:t>O</a:t>
            </a:r>
            <a:r>
              <a:rPr lang="pt-BR" sz="2400" dirty="0" smtClean="0"/>
              <a:t>I</a:t>
            </a:r>
            <a:r>
              <a:rPr lang="pt-BR" sz="2000" dirty="0" smtClean="0"/>
              <a:t>G</a:t>
            </a:r>
            <a:endParaRPr lang="pt-BR" sz="2400" dirty="0"/>
          </a:p>
        </p:txBody>
      </p:sp>
      <p:sp>
        <p:nvSpPr>
          <p:cNvPr id="21" name="Elipse 20"/>
          <p:cNvSpPr/>
          <p:nvPr/>
        </p:nvSpPr>
        <p:spPr>
          <a:xfrm>
            <a:off x="4214810" y="2500306"/>
            <a:ext cx="1220716" cy="107271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Fiscalização </a:t>
            </a:r>
          </a:p>
          <a:p>
            <a:pPr algn="ctr"/>
            <a:r>
              <a:rPr lang="pt-BR" sz="1050" dirty="0" smtClean="0"/>
              <a:t>eletrônica</a:t>
            </a:r>
            <a:endParaRPr lang="pt-BR" sz="1050" dirty="0"/>
          </a:p>
        </p:txBody>
      </p:sp>
      <p:sp>
        <p:nvSpPr>
          <p:cNvPr id="22" name="Elipse 21"/>
          <p:cNvSpPr/>
          <p:nvPr/>
        </p:nvSpPr>
        <p:spPr>
          <a:xfrm>
            <a:off x="5148064" y="3284984"/>
            <a:ext cx="1281324" cy="11441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MONITRIP</a:t>
            </a:r>
            <a:endParaRPr lang="pt-BR" sz="1200" dirty="0"/>
          </a:p>
        </p:txBody>
      </p:sp>
      <p:sp>
        <p:nvSpPr>
          <p:cNvPr id="23" name="Elipse 22"/>
          <p:cNvSpPr/>
          <p:nvPr/>
        </p:nvSpPr>
        <p:spPr>
          <a:xfrm>
            <a:off x="4929190" y="4572008"/>
            <a:ext cx="1080120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Interface dos usuários</a:t>
            </a:r>
            <a:endParaRPr lang="pt-BR" sz="1200" dirty="0"/>
          </a:p>
        </p:txBody>
      </p:sp>
      <p:sp>
        <p:nvSpPr>
          <p:cNvPr id="25" name="Elipse 24"/>
          <p:cNvSpPr/>
          <p:nvPr/>
        </p:nvSpPr>
        <p:spPr>
          <a:xfrm>
            <a:off x="1403648" y="2564904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S1</a:t>
            </a:r>
            <a:endParaRPr lang="pt-BR" sz="1400" dirty="0"/>
          </a:p>
        </p:txBody>
      </p:sp>
      <p:sp>
        <p:nvSpPr>
          <p:cNvPr id="26" name="Elipse 25"/>
          <p:cNvSpPr/>
          <p:nvPr/>
        </p:nvSpPr>
        <p:spPr>
          <a:xfrm>
            <a:off x="611560" y="3356992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S2</a:t>
            </a:r>
            <a:endParaRPr lang="pt-BR" sz="1400" dirty="0"/>
          </a:p>
        </p:txBody>
      </p:sp>
      <p:sp>
        <p:nvSpPr>
          <p:cNvPr id="27" name="Fluxograma: Documento 26"/>
          <p:cNvSpPr/>
          <p:nvPr/>
        </p:nvSpPr>
        <p:spPr>
          <a:xfrm>
            <a:off x="7380312" y="3284984"/>
            <a:ext cx="1152128" cy="1224136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dirty="0" smtClean="0"/>
              <a:t>Indicadores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Alertas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Relatórios</a:t>
            </a:r>
            <a:endParaRPr lang="pt-BR" sz="1600" dirty="0"/>
          </a:p>
        </p:txBody>
      </p:sp>
      <p:sp>
        <p:nvSpPr>
          <p:cNvPr id="28" name="Elipse 27"/>
          <p:cNvSpPr/>
          <p:nvPr/>
        </p:nvSpPr>
        <p:spPr>
          <a:xfrm>
            <a:off x="785786" y="4429132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/>
              <a:t>S3</a:t>
            </a:r>
            <a:endParaRPr lang="pt-BR" sz="1500" dirty="0"/>
          </a:p>
        </p:txBody>
      </p:sp>
      <p:sp>
        <p:nvSpPr>
          <p:cNvPr id="29" name="Elipse 28"/>
          <p:cNvSpPr/>
          <p:nvPr/>
        </p:nvSpPr>
        <p:spPr>
          <a:xfrm>
            <a:off x="1835696" y="4797152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/>
              <a:t>S4</a:t>
            </a:r>
            <a:endParaRPr lang="pt-BR" sz="1500" dirty="0"/>
          </a:p>
        </p:txBody>
      </p:sp>
      <p:sp>
        <p:nvSpPr>
          <p:cNvPr id="30" name="Seta para a direita 29"/>
          <p:cNvSpPr/>
          <p:nvPr/>
        </p:nvSpPr>
        <p:spPr>
          <a:xfrm>
            <a:off x="6588224" y="3573016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/>
          <p:cNvCxnSpPr>
            <a:stCxn id="10" idx="1"/>
            <a:endCxn id="12" idx="1"/>
          </p:cNvCxnSpPr>
          <p:nvPr/>
        </p:nvCxnSpPr>
        <p:spPr>
          <a:xfrm>
            <a:off x="1655976" y="1669450"/>
            <a:ext cx="0" cy="576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5446622" y="1700808"/>
            <a:ext cx="0" cy="576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311425" y="1499997"/>
            <a:ext cx="14339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TOMADA 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DE 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DECISÕES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2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bases_apresentação_power_point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7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bases_apresentação_power_point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776" cy="6858000"/>
          </a:xfrm>
        </p:spPr>
      </p:pic>
      <p:sp>
        <p:nvSpPr>
          <p:cNvPr id="3" name="CaixaDeTexto 2"/>
          <p:cNvSpPr txBox="1"/>
          <p:nvPr/>
        </p:nvSpPr>
        <p:spPr>
          <a:xfrm>
            <a:off x="539552" y="4869160"/>
            <a:ext cx="813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COMPLEMENTO: MAPAS DAS CONCESSÕES</a:t>
            </a:r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6456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54" b="621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eta para a esquerda 2">
            <a:hlinkClick r:id="rId3" action="ppaction://hlinksldjump"/>
          </p:cNvPr>
          <p:cNvSpPr/>
          <p:nvPr/>
        </p:nvSpPr>
        <p:spPr>
          <a:xfrm>
            <a:off x="-36512" y="59011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75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-36512" y="59011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3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" y="0"/>
            <a:ext cx="9160777" cy="6858000"/>
          </a:xfrm>
          <a:prstGeom prst="rect">
            <a:avLst/>
          </a:prstGeom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-36512" y="59011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93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-36512" y="59011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9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6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Aonde está a ANTT?</a:t>
            </a:r>
            <a:endParaRPr lang="pt-BR" sz="28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5" b="3030"/>
          <a:stretch>
            <a:fillRect/>
          </a:stretch>
        </p:blipFill>
        <p:spPr bwMode="auto">
          <a:xfrm>
            <a:off x="542952" y="1071546"/>
            <a:ext cx="8172452" cy="49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-36512" y="59011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12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R-040%20DF_GO_MG(1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34"/>
            <a:ext cx="9036496" cy="6756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sp>
        <p:nvSpPr>
          <p:cNvPr id="7" name="Seta para a esquerda 6">
            <a:hlinkClick r:id="rId4" action="ppaction://hlinksldjump"/>
          </p:cNvPr>
          <p:cNvSpPr/>
          <p:nvPr/>
        </p:nvSpPr>
        <p:spPr>
          <a:xfrm>
            <a:off x="-36512" y="59011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24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74"/>
            <a:ext cx="9144000" cy="6830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0" y="55892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824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451"/>
            <a:ext cx="9144000" cy="6776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0" y="55892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22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3"/>
            <a:ext cx="9121574" cy="6861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0" y="55892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29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6"/>
            <a:ext cx="9144000" cy="6812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0" y="55892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7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Superintendência de Estudos e Pesquisas 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7"/>
            <a:ext cx="9144000" cy="6789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0" y="55892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59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80512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0" y="298385"/>
            <a:ext cx="91805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Estrutura de pessoal</a:t>
            </a:r>
          </a:p>
          <a:p>
            <a:pPr marL="342900" indent="-342900" algn="ctr"/>
            <a:endParaRPr lang="pt-BR" sz="1600" b="1" dirty="0" smtClean="0"/>
          </a:p>
          <a:p>
            <a:pPr algn="ctr"/>
            <a:endParaRPr lang="pt-BR" sz="20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/>
          </a:p>
          <a:p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  <a:p>
            <a:pPr marL="342900" indent="-342900" algn="ctr"/>
            <a:endParaRPr lang="pt-BR" sz="2400" b="1" dirty="0" smtClean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50963" y="3424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1451894665"/>
              </p:ext>
            </p:extLst>
          </p:nvPr>
        </p:nvGraphicFramePr>
        <p:xfrm>
          <a:off x="19718" y="1412776"/>
          <a:ext cx="3012477" cy="209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="" xmlns:p14="http://schemas.microsoft.com/office/powerpoint/2010/main" val="1800960942"/>
              </p:ext>
            </p:extLst>
          </p:nvPr>
        </p:nvGraphicFramePr>
        <p:xfrm>
          <a:off x="2915816" y="1431758"/>
          <a:ext cx="3192016" cy="22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="" xmlns:p14="http://schemas.microsoft.com/office/powerpoint/2010/main" val="2777340385"/>
              </p:ext>
            </p:extLst>
          </p:nvPr>
        </p:nvGraphicFramePr>
        <p:xfrm>
          <a:off x="0" y="4077072"/>
          <a:ext cx="2382180" cy="148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="" xmlns:p14="http://schemas.microsoft.com/office/powerpoint/2010/main" val="4202116174"/>
              </p:ext>
            </p:extLst>
          </p:nvPr>
        </p:nvGraphicFramePr>
        <p:xfrm>
          <a:off x="5993438" y="1442609"/>
          <a:ext cx="3192016" cy="22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="" xmlns:p14="http://schemas.microsoft.com/office/powerpoint/2010/main" val="1422802570"/>
              </p:ext>
            </p:extLst>
          </p:nvPr>
        </p:nvGraphicFramePr>
        <p:xfrm>
          <a:off x="2339752" y="4077072"/>
          <a:ext cx="2340260" cy="148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="" xmlns:p14="http://schemas.microsoft.com/office/powerpoint/2010/main" val="2662369127"/>
              </p:ext>
            </p:extLst>
          </p:nvPr>
        </p:nvGraphicFramePr>
        <p:xfrm>
          <a:off x="4628303" y="4077072"/>
          <a:ext cx="2319961" cy="148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="" xmlns:p14="http://schemas.microsoft.com/office/powerpoint/2010/main" val="2296804771"/>
              </p:ext>
            </p:extLst>
          </p:nvPr>
        </p:nvGraphicFramePr>
        <p:xfrm>
          <a:off x="6876256" y="4077072"/>
          <a:ext cx="2304256" cy="148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3889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-2419"/>
            <a:ext cx="9143999" cy="6860419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Revisão do Regimento Interno</a:t>
            </a:r>
            <a:endParaRPr lang="pt-BR" sz="3000" b="1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381124" y="1793892"/>
          <a:ext cx="654846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1383145" y="857232"/>
            <a:ext cx="6260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PROCESSO DE MATURAÇÃO DA AGÊNCIA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33A563-A002-41F8-AD4F-2A28D9F76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B33A563-A002-41F8-AD4F-2A28D9F76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B33A563-A002-41F8-AD4F-2A28D9F76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BEE29E-9A3D-4699-B346-837E027A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6BEE29E-9A3D-4699-B346-837E027A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6BEE29E-9A3D-4699-B346-837E027A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60FA6B-4C0E-43C0-BD5A-9FBF000C5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60FA6B-4C0E-43C0-BD5A-9FBF000C5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60FA6B-4C0E-43C0-BD5A-9FBF000C5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ABF13-B6FF-480F-8E05-B056E5A8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598ABF13-B6FF-480F-8E05-B056E5A8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98ABF13-B6FF-480F-8E05-B056E5A8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4978A-C47F-4BBF-AF1E-0869AFDBE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BA74978A-C47F-4BBF-AF1E-0869AFDBE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BA74978A-C47F-4BBF-AF1E-0869AFDBE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A1D69-9522-4932-ABEC-8304A818F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6CA1D69-9522-4932-ABEC-8304A818F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6CA1D69-9522-4932-ABEC-8304A818F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A25011-6BEB-42A3-A029-3A3FBE1EA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8A25011-6BEB-42A3-A029-3A3FBE1EA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8A25011-6BEB-42A3-A029-3A3FBE1EA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142844" y="357166"/>
            <a:ext cx="8929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/>
              <a:t>Planejamento estratégico – 2014-2017</a:t>
            </a:r>
          </a:p>
          <a:p>
            <a:pPr marL="342900" indent="-342900" algn="ctr"/>
            <a:endParaRPr lang="pt-BR" sz="1600" b="1" dirty="0" smtClean="0"/>
          </a:p>
          <a:p>
            <a:pPr marL="342900" indent="-342900" algn="ctr"/>
            <a:endParaRPr lang="pt-BR" sz="1600" b="1" dirty="0" smtClean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Alinhado ao Planejamento do Ministério do Transportes priorizando a melhoria da infraestrutura rodoviária e ferroviária do país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Foco de atuação na: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Adequada atuação do mercado;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Melhoria contínua de operação e serviços;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Promoção da eficiência logística e 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/>
              <a:t>Otimização da participação privada.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50963" y="3424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7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57763" y="5"/>
            <a:ext cx="9454299" cy="7029399"/>
            <a:chOff x="-57763" y="5"/>
            <a:chExt cx="9382291" cy="7029399"/>
          </a:xfrm>
        </p:grpSpPr>
        <p:sp>
          <p:nvSpPr>
            <p:cNvPr id="68" name="Retângulo 67"/>
            <p:cNvSpPr/>
            <p:nvPr/>
          </p:nvSpPr>
          <p:spPr>
            <a:xfrm>
              <a:off x="2" y="5"/>
              <a:ext cx="9144000" cy="2276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solidFill>
                  <a:prstClr val="white"/>
                </a:solidFill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2" y="1342231"/>
              <a:ext cx="9144000" cy="43911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solidFill>
                  <a:prstClr val="white"/>
                </a:solidFill>
              </a:endParaRPr>
            </a:p>
          </p:txBody>
        </p:sp>
        <p:sp>
          <p:nvSpPr>
            <p:cNvPr id="50" name="Retângulo de cantos arredondados 124"/>
            <p:cNvSpPr/>
            <p:nvPr/>
          </p:nvSpPr>
          <p:spPr>
            <a:xfrm>
              <a:off x="251520" y="2716902"/>
              <a:ext cx="2589514" cy="1328802"/>
            </a:xfrm>
            <a:prstGeom prst="roundRect">
              <a:avLst>
                <a:gd name="adj" fmla="val 1001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>
                <a:solidFill>
                  <a:prstClr val="white"/>
                </a:solidFill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1468" y="5445228"/>
              <a:ext cx="9144000" cy="14127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>
                <a:solidFill>
                  <a:prstClr val="white"/>
                </a:solidFill>
              </a:endParaRPr>
            </a:p>
          </p:txBody>
        </p:sp>
        <p:sp>
          <p:nvSpPr>
            <p:cNvPr id="81932" name="TextBox 32"/>
            <p:cNvSpPr txBox="1">
              <a:spLocks noChangeArrowheads="1"/>
            </p:cNvSpPr>
            <p:nvPr/>
          </p:nvSpPr>
          <p:spPr bwMode="auto">
            <a:xfrm>
              <a:off x="7413258" y="5484580"/>
              <a:ext cx="17672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sz="1000" b="1" i="1" dirty="0">
                  <a:solidFill>
                    <a:srgbClr val="000000"/>
                  </a:solidFill>
                  <a:latin typeface="Calibri" pitchFamily="34" charset="0"/>
                  <a:ea typeface="+mn-ea"/>
                  <a:cs typeface="Arial" charset="0"/>
                </a:rPr>
                <a:t>AMBIENTE ORGANIZACIONAL</a:t>
              </a:r>
            </a:p>
          </p:txBody>
        </p:sp>
        <p:sp>
          <p:nvSpPr>
            <p:cNvPr id="81938" name="TextBox 32"/>
            <p:cNvSpPr txBox="1">
              <a:spLocks noChangeArrowheads="1"/>
            </p:cNvSpPr>
            <p:nvPr/>
          </p:nvSpPr>
          <p:spPr bwMode="auto">
            <a:xfrm>
              <a:off x="5760005" y="5484580"/>
              <a:ext cx="17643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1000" b="1" i="1" dirty="0">
                  <a:solidFill>
                    <a:srgbClr val="000000"/>
                  </a:solidFill>
                  <a:latin typeface="Calibri" pitchFamily="34" charset="0"/>
                  <a:ea typeface="+mn-ea"/>
                  <a:cs typeface="Arial" charset="0"/>
                </a:rPr>
                <a:t>PESSOAS</a:t>
              </a:r>
            </a:p>
          </p:txBody>
        </p:sp>
        <p:sp>
          <p:nvSpPr>
            <p:cNvPr id="81947" name="TextBox 32"/>
            <p:cNvSpPr txBox="1">
              <a:spLocks noChangeArrowheads="1"/>
            </p:cNvSpPr>
            <p:nvPr/>
          </p:nvSpPr>
          <p:spPr bwMode="auto">
            <a:xfrm>
              <a:off x="2195736" y="5484580"/>
              <a:ext cx="13681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sz="1000" b="1" i="1" dirty="0">
                  <a:solidFill>
                    <a:srgbClr val="000000"/>
                  </a:solidFill>
                  <a:latin typeface="Calibri" pitchFamily="34" charset="0"/>
                  <a:ea typeface="+mn-ea"/>
                  <a:cs typeface="Arial" charset="0"/>
                </a:rPr>
                <a:t> </a:t>
              </a:r>
              <a:r>
                <a:rPr lang="pt-BR" sz="1000" b="1" i="1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Arial" charset="0"/>
                </a:rPr>
                <a:t>GOVERNANÇA</a:t>
              </a:r>
              <a:endParaRPr lang="pt-BR" sz="1000" b="1" i="1" dirty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1" name="Retângulo 94"/>
            <p:cNvSpPr>
              <a:spLocks noChangeArrowheads="1"/>
            </p:cNvSpPr>
            <p:nvPr/>
          </p:nvSpPr>
          <p:spPr bwMode="auto">
            <a:xfrm>
              <a:off x="-35991" y="5256588"/>
              <a:ext cx="346249" cy="177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ea typeface="+mn-ea"/>
                  <a:cs typeface="Arial" pitchFamily="34" charset="0"/>
                </a:rPr>
                <a:t>ORGANIZAÇÃO</a:t>
              </a:r>
              <a:r>
                <a:rPr lang="pt-BR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lang="pt-BR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ea typeface="+mn-ea"/>
                  <a:cs typeface="Arial" pitchFamily="34" charset="0"/>
                </a:rPr>
                <a:t>INTERNA</a:t>
              </a:r>
              <a:endPara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4" name="Retângulo de cantos arredondados 83"/>
            <p:cNvSpPr/>
            <p:nvPr/>
          </p:nvSpPr>
          <p:spPr>
            <a:xfrm>
              <a:off x="6012160" y="5687497"/>
              <a:ext cx="1390061" cy="11113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900" b="1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4168" y="5801813"/>
              <a:ext cx="1264136" cy="936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 dirty="0" smtClean="0">
                  <a:solidFill>
                    <a:prstClr val="white">
                      <a:lumMod val="95000"/>
                    </a:prstClr>
                  </a:solidFill>
                </a:rPr>
                <a:t>DESENVOLVER  E IMPLANTAR A GESTÃO POR COMPETÊNCIAS</a:t>
              </a:r>
              <a:endParaRPr lang="pt-BR" sz="1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3" name="Retângulo de cantos arredondados 82"/>
            <p:cNvSpPr/>
            <p:nvPr/>
          </p:nvSpPr>
          <p:spPr>
            <a:xfrm>
              <a:off x="269032" y="5687497"/>
              <a:ext cx="5671120" cy="11113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900" b="1">
                <a:solidFill>
                  <a:prstClr val="white"/>
                </a:solidFill>
              </a:endParaRPr>
            </a:p>
          </p:txBody>
        </p:sp>
        <p:sp>
          <p:nvSpPr>
            <p:cNvPr id="81" name="Rounded Rectangle 50"/>
            <p:cNvSpPr/>
            <p:nvPr/>
          </p:nvSpPr>
          <p:spPr>
            <a:xfrm>
              <a:off x="4427984" y="5801813"/>
              <a:ext cx="1235340" cy="936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prstClr val="white"/>
                  </a:solidFill>
                </a:rPr>
                <a:t>ASSEGURAR A TRANSPARÊNCIA ATIVA DA GESTÃO</a:t>
              </a:r>
              <a:endParaRPr lang="pt-BR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49"/>
            <p:cNvSpPr/>
            <p:nvPr/>
          </p:nvSpPr>
          <p:spPr>
            <a:xfrm>
              <a:off x="467544" y="5801813"/>
              <a:ext cx="1484682" cy="936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>
                  <a:solidFill>
                    <a:prstClr val="white">
                      <a:lumMod val="95000"/>
                    </a:prstClr>
                  </a:solidFill>
                </a:rPr>
                <a:t>CONSOLIDAR A GESTÃO POR RESULTADOS</a:t>
              </a:r>
              <a:endParaRPr lang="pt-BR" sz="800" b="1" dirty="0">
                <a:solidFill>
                  <a:prstClr val="white">
                    <a:lumMod val="95000"/>
                  </a:prstClr>
                </a:solidFill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pt-BR" sz="800" b="1" dirty="0">
                  <a:solidFill>
                    <a:prstClr val="white">
                      <a:lumMod val="95000"/>
                    </a:prstClr>
                  </a:solidFill>
                </a:rPr>
                <a:t> GESTÃO ESTRATÉGICA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pt-BR" sz="800" b="1" dirty="0">
                  <a:solidFill>
                    <a:prstClr val="white">
                      <a:lumMod val="95000"/>
                    </a:prstClr>
                  </a:solidFill>
                </a:rPr>
                <a:t> GESTÃO DE </a:t>
              </a:r>
              <a:r>
                <a:rPr lang="pt-BR" sz="800" b="1" dirty="0" smtClean="0">
                  <a:solidFill>
                    <a:prstClr val="white">
                      <a:lumMod val="95000"/>
                    </a:prstClr>
                  </a:solidFill>
                </a:rPr>
                <a:t>PROJETOS</a:t>
              </a:r>
              <a:endParaRPr lang="pt-BR" sz="800" b="1" dirty="0">
                <a:solidFill>
                  <a:prstClr val="white">
                    <a:lumMod val="95000"/>
                  </a:prstClr>
                </a:solidFill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pt-BR" sz="800" b="1" dirty="0">
                  <a:solidFill>
                    <a:prstClr val="white">
                      <a:lumMod val="95000"/>
                    </a:prstClr>
                  </a:solidFill>
                </a:rPr>
                <a:t> GESTÃO DE PROCESSOS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pt-BR" sz="800" b="1" dirty="0">
                  <a:solidFill>
                    <a:prstClr val="white">
                      <a:lumMod val="95000"/>
                    </a:prstClr>
                  </a:solidFill>
                </a:rPr>
                <a:t> </a:t>
              </a:r>
              <a:r>
                <a:rPr lang="pt-BR" sz="800" b="1" dirty="0" smtClean="0">
                  <a:solidFill>
                    <a:schemeClr val="bg1"/>
                  </a:solidFill>
                </a:rPr>
                <a:t>GESTÃO DE RISCOS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upo 55"/>
            <p:cNvGrpSpPr/>
            <p:nvPr/>
          </p:nvGrpSpPr>
          <p:grpSpPr>
            <a:xfrm>
              <a:off x="7452322" y="5687497"/>
              <a:ext cx="1656184" cy="1111316"/>
              <a:chOff x="8194503" y="5687494"/>
              <a:chExt cx="1514613" cy="1111316"/>
            </a:xfrm>
          </p:grpSpPr>
          <p:sp>
            <p:nvSpPr>
              <p:cNvPr id="95" name="Retângulo de cantos arredondados 94"/>
              <p:cNvSpPr/>
              <p:nvPr/>
            </p:nvSpPr>
            <p:spPr>
              <a:xfrm>
                <a:off x="8194503" y="5687494"/>
                <a:ext cx="1514613" cy="111131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9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Rounded Rectangle 33"/>
              <p:cNvSpPr/>
              <p:nvPr/>
            </p:nvSpPr>
            <p:spPr>
              <a:xfrm>
                <a:off x="8260354" y="5805368"/>
                <a:ext cx="1382908" cy="9360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r>
                  <a:rPr lang="pt-BR" sz="1050" b="1" dirty="0" smtClean="0">
                    <a:solidFill>
                      <a:prstClr val="white"/>
                    </a:solidFill>
                  </a:rPr>
                  <a:t>GARANTIR AMBIENTE ORGANIZACIONAL PROPÍCIO</a:t>
                </a:r>
              </a:p>
              <a:p>
                <a:pPr algn="ctr" defTabSz="457200">
                  <a:buFont typeface="Arial" pitchFamily="34" charset="0"/>
                  <a:buChar char="•"/>
                </a:pPr>
                <a:r>
                  <a:rPr lang="pt-BR" sz="700" b="1" dirty="0" smtClean="0">
                    <a:solidFill>
                      <a:prstClr val="white"/>
                    </a:solidFill>
                  </a:rPr>
                  <a:t>COMUNICAÇAO EFETIVA</a:t>
                </a:r>
              </a:p>
              <a:p>
                <a:pPr algn="ctr" defTabSz="457200">
                  <a:buFont typeface="Arial" pitchFamily="34" charset="0"/>
                  <a:buChar char="•"/>
                </a:pPr>
                <a:r>
                  <a:rPr lang="pt-BR" sz="700" b="1" dirty="0" smtClean="0">
                    <a:solidFill>
                      <a:prstClr val="white"/>
                    </a:solidFill>
                  </a:rPr>
                  <a:t>QUALIDADE DE VIDA NO TRABALHO</a:t>
                </a:r>
              </a:p>
              <a:p>
                <a:pPr algn="ctr" defTabSz="457200">
                  <a:buFont typeface="Arial" pitchFamily="34" charset="0"/>
                  <a:buChar char="•"/>
                </a:pPr>
                <a:r>
                  <a:rPr lang="pt-BR" sz="700" b="1" dirty="0" smtClean="0">
                    <a:solidFill>
                      <a:prstClr val="white"/>
                    </a:solidFill>
                  </a:rPr>
                  <a:t>IDENTIDADE ORGANIZACIONAL</a:t>
                </a:r>
              </a:p>
            </p:txBody>
          </p:sp>
        </p:grpSp>
        <p:sp>
          <p:nvSpPr>
            <p:cNvPr id="55" name="Rounded Rectangle 50"/>
            <p:cNvSpPr/>
            <p:nvPr/>
          </p:nvSpPr>
          <p:spPr>
            <a:xfrm>
              <a:off x="2616580" y="5801813"/>
              <a:ext cx="1307348" cy="936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 dirty="0" smtClean="0">
                  <a:solidFill>
                    <a:prstClr val="white">
                      <a:lumMod val="95000"/>
                    </a:prstClr>
                  </a:solidFill>
                </a:rPr>
                <a:t>APRIMORAR A DISPONIBILIDADE, QUALIDADE E INTEGRAÇÃO DAS INFORMAÇÕES</a:t>
              </a:r>
              <a:endParaRPr lang="pt-BR" sz="1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109" name="Triângulo isósceles 108"/>
            <p:cNvSpPr/>
            <p:nvPr/>
          </p:nvSpPr>
          <p:spPr>
            <a:xfrm>
              <a:off x="1067221" y="5261858"/>
              <a:ext cx="7129098" cy="21748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prstClr val="black"/>
                </a:solidFill>
              </a:endParaRPr>
            </a:p>
          </p:txBody>
        </p:sp>
        <p:sp>
          <p:nvSpPr>
            <p:cNvPr id="126" name="Retângulo de cantos arredondados 125"/>
            <p:cNvSpPr/>
            <p:nvPr/>
          </p:nvSpPr>
          <p:spPr>
            <a:xfrm>
              <a:off x="4622980" y="4274388"/>
              <a:ext cx="4236842" cy="864000"/>
            </a:xfrm>
            <a:prstGeom prst="roundRect">
              <a:avLst>
                <a:gd name="adj" fmla="val 1001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>
                <a:solidFill>
                  <a:prstClr val="white"/>
                </a:solidFill>
              </a:endParaRPr>
            </a:p>
          </p:txBody>
        </p:sp>
        <p:sp>
          <p:nvSpPr>
            <p:cNvPr id="81930" name="TextBox 32"/>
            <p:cNvSpPr txBox="1">
              <a:spLocks noChangeArrowheads="1"/>
            </p:cNvSpPr>
            <p:nvPr/>
          </p:nvSpPr>
          <p:spPr bwMode="auto">
            <a:xfrm>
              <a:off x="6588224" y="2530917"/>
              <a:ext cx="20162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1000" b="1" i="1" dirty="0" smtClean="0">
                  <a:solidFill>
                    <a:srgbClr val="000000"/>
                  </a:solidFill>
                  <a:latin typeface="Calibri" pitchFamily="31" charset="0"/>
                </a:rPr>
                <a:t>FISCALIZAÇÃO</a:t>
              </a:r>
              <a:endParaRPr lang="pt-BR" sz="1000" b="1" i="1" dirty="0">
                <a:solidFill>
                  <a:srgbClr val="000000"/>
                </a:solidFill>
                <a:latin typeface="Calibri" pitchFamily="31" charset="0"/>
              </a:endParaRPr>
            </a:p>
          </p:txBody>
        </p:sp>
        <p:sp>
          <p:nvSpPr>
            <p:cNvPr id="5193" name="Retângulo 94"/>
            <p:cNvSpPr>
              <a:spLocks noChangeArrowheads="1"/>
            </p:cNvSpPr>
            <p:nvPr/>
          </p:nvSpPr>
          <p:spPr bwMode="auto">
            <a:xfrm>
              <a:off x="-57763" y="2635176"/>
              <a:ext cx="346249" cy="158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ea typeface="+mn-ea"/>
                  <a:cs typeface="Arial" pitchFamily="34" charset="0"/>
                </a:rPr>
                <a:t>FOCO DE ATUAÇÃO</a:t>
              </a:r>
              <a:endPara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0" name="Retângulo 94"/>
            <p:cNvSpPr>
              <a:spLocks noChangeArrowheads="1"/>
            </p:cNvSpPr>
            <p:nvPr/>
          </p:nvSpPr>
          <p:spPr bwMode="auto">
            <a:xfrm>
              <a:off x="-35992" y="188640"/>
              <a:ext cx="346249" cy="158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ea typeface="+mn-ea"/>
                  <a:cs typeface="Arial" pitchFamily="34" charset="0"/>
                </a:rPr>
                <a:t>RESULTADOS</a:t>
              </a:r>
              <a:endPara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6" name="Rounded Rectangle 6"/>
            <p:cNvSpPr/>
            <p:nvPr/>
          </p:nvSpPr>
          <p:spPr>
            <a:xfrm>
              <a:off x="792811" y="44672"/>
              <a:ext cx="7726235" cy="432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pt-BR" sz="1200" b="1" dirty="0" smtClean="0"/>
                <a:t>ASSEGURAR AOS USUÁRIOS 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ADEQUADA</a:t>
              </a:r>
              <a:r>
                <a:rPr lang="pt-BR" sz="1200" b="1" dirty="0" smtClean="0">
                  <a:solidFill>
                    <a:srgbClr val="FF0000"/>
                  </a:solidFill>
                </a:rPr>
                <a:t> </a:t>
              </a:r>
              <a:r>
                <a:rPr lang="pt-BR" sz="1200" b="1" dirty="0" smtClean="0"/>
                <a:t>PRESTAÇÃO DE SERVIÇOS DE TRANSPORTE TERRESTRE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Rounded Rectangle 6">
              <a:hlinkClick r:id="" action="ppaction://noaction"/>
            </p:cNvPr>
            <p:cNvSpPr/>
            <p:nvPr/>
          </p:nvSpPr>
          <p:spPr>
            <a:xfrm>
              <a:off x="827584" y="535916"/>
              <a:ext cx="5502492" cy="576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pt-BR" sz="1100" b="1" dirty="0" smtClean="0">
                  <a:solidFill>
                    <a:schemeClr val="bg1"/>
                  </a:solidFill>
                </a:rPr>
                <a:t>SER REFERÊNCIA NA REGULAÇÃO, PROMOVENDO A  HARMONIZAÇÂO DO SETOR E GARANTINDO A EXCELÊNCIA DOS SERVIÇOS DE TRANSPORTE TERRESTRE</a:t>
              </a:r>
            </a:p>
          </p:txBody>
        </p:sp>
        <p:sp>
          <p:nvSpPr>
            <p:cNvPr id="128" name="Triângulo isósceles 87"/>
            <p:cNvSpPr/>
            <p:nvPr/>
          </p:nvSpPr>
          <p:spPr>
            <a:xfrm>
              <a:off x="1026030" y="3961520"/>
              <a:ext cx="7089814" cy="216000"/>
            </a:xfrm>
            <a:prstGeom prst="triangle">
              <a:avLst>
                <a:gd name="adj" fmla="val 50112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77777"/>
                </a:solidFill>
              </a:endParaRPr>
            </a:p>
          </p:txBody>
        </p:sp>
        <p:sp>
          <p:nvSpPr>
            <p:cNvPr id="118" name="Rounded Rectangle 48"/>
            <p:cNvSpPr/>
            <p:nvPr/>
          </p:nvSpPr>
          <p:spPr>
            <a:xfrm>
              <a:off x="4958080" y="4492044"/>
              <a:ext cx="3729262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>
                  <a:solidFill>
                    <a:schemeClr val="tx1"/>
                  </a:solidFill>
                </a:rPr>
                <a:t>AMPLIAR </a:t>
              </a:r>
              <a:r>
                <a:rPr lang="pt-BR" sz="1100" b="1" dirty="0" smtClean="0">
                  <a:solidFill>
                    <a:schemeClr val="tx1"/>
                  </a:solidFill>
                </a:rPr>
                <a:t>INTERAÇÃO </a:t>
              </a:r>
              <a:r>
                <a:rPr lang="pt-BR" sz="1100" b="1" dirty="0">
                  <a:solidFill>
                    <a:schemeClr val="tx1"/>
                  </a:solidFill>
                </a:rPr>
                <a:t>COM </a:t>
              </a:r>
              <a:r>
                <a:rPr lang="pt-BR" sz="1100" b="1" dirty="0" smtClean="0">
                  <a:solidFill>
                    <a:schemeClr val="tx1"/>
                  </a:solidFill>
                </a:rPr>
                <a:t>MERCADO REGULADO, USUÁRIOS E DEMAIS PARTES INTERESSADAS</a:t>
              </a:r>
              <a:endParaRPr lang="pt-B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Retângulo de cantos arredondados 124"/>
            <p:cNvSpPr/>
            <p:nvPr/>
          </p:nvSpPr>
          <p:spPr>
            <a:xfrm>
              <a:off x="6300192" y="2716902"/>
              <a:ext cx="2589514" cy="712098"/>
            </a:xfrm>
            <a:prstGeom prst="roundRect">
              <a:avLst>
                <a:gd name="adj" fmla="val 1001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>
                <a:solidFill>
                  <a:prstClr val="white"/>
                </a:solidFill>
              </a:endParaRPr>
            </a:p>
          </p:txBody>
        </p:sp>
        <p:sp>
          <p:nvSpPr>
            <p:cNvPr id="76" name="Rounded Rectangle 27"/>
            <p:cNvSpPr/>
            <p:nvPr/>
          </p:nvSpPr>
          <p:spPr>
            <a:xfrm>
              <a:off x="323528" y="2799796"/>
              <a:ext cx="2462400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APERFEIÇOAR O PROCESSO DE OUTORGA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Triângulo isósceles 87"/>
            <p:cNvSpPr/>
            <p:nvPr/>
          </p:nvSpPr>
          <p:spPr>
            <a:xfrm>
              <a:off x="1002713" y="2317655"/>
              <a:ext cx="7129097" cy="217487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pt-BR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77777"/>
                </a:solidFill>
              </a:endParaRPr>
            </a:p>
          </p:txBody>
        </p:sp>
        <p:sp>
          <p:nvSpPr>
            <p:cNvPr id="60" name="TextBox 32"/>
            <p:cNvSpPr txBox="1">
              <a:spLocks noChangeArrowheads="1"/>
            </p:cNvSpPr>
            <p:nvPr/>
          </p:nvSpPr>
          <p:spPr bwMode="auto">
            <a:xfrm>
              <a:off x="5263616" y="4282210"/>
              <a:ext cx="29020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1000" b="1" i="1" dirty="0" smtClean="0">
                  <a:solidFill>
                    <a:srgbClr val="000000"/>
                  </a:solidFill>
                  <a:latin typeface="Calibri" pitchFamily="34" charset="0"/>
                </a:rPr>
                <a:t>COMUNICAÇÃO</a:t>
              </a:r>
              <a:endParaRPr lang="pt-BR" sz="10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Retângulo de cantos arredondados 62"/>
            <p:cNvSpPr/>
            <p:nvPr/>
          </p:nvSpPr>
          <p:spPr>
            <a:xfrm>
              <a:off x="241802" y="4274388"/>
              <a:ext cx="4258190" cy="864000"/>
            </a:xfrm>
            <a:prstGeom prst="roundRect">
              <a:avLst>
                <a:gd name="adj" fmla="val 1001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>
                <a:solidFill>
                  <a:prstClr val="white"/>
                </a:solidFill>
              </a:endParaRPr>
            </a:p>
          </p:txBody>
        </p:sp>
        <p:sp>
          <p:nvSpPr>
            <p:cNvPr id="65" name="Rounded Rectangle 27"/>
            <p:cNvSpPr/>
            <p:nvPr/>
          </p:nvSpPr>
          <p:spPr>
            <a:xfrm>
              <a:off x="395536" y="4493776"/>
              <a:ext cx="1863492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MITIGAR ASSIMETRIAS DE INFORMAÇÕES</a:t>
              </a:r>
              <a:endParaRPr lang="pt-BR" sz="1100" b="1" dirty="0">
                <a:solidFill>
                  <a:sysClr val="windowText" lastClr="000000"/>
                </a:solidFill>
                <a:latin typeface="Calibri" pitchFamily="31" charset="0"/>
              </a:endParaRPr>
            </a:p>
          </p:txBody>
        </p:sp>
        <p:sp>
          <p:nvSpPr>
            <p:cNvPr id="72" name="Rounded Rectangle 48"/>
            <p:cNvSpPr/>
            <p:nvPr/>
          </p:nvSpPr>
          <p:spPr>
            <a:xfrm>
              <a:off x="2462464" y="4492044"/>
              <a:ext cx="1863492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GARANTIR ATUALIDADE TECNOLÓGICA</a:t>
              </a:r>
              <a:endParaRPr lang="pt-BR" sz="1100" b="1" dirty="0">
                <a:solidFill>
                  <a:sysClr val="windowText" lastClr="000000"/>
                </a:solidFill>
                <a:latin typeface="Calibri" pitchFamily="31" charset="0"/>
              </a:endParaRPr>
            </a:p>
          </p:txBody>
        </p:sp>
        <p:sp>
          <p:nvSpPr>
            <p:cNvPr id="74" name="TextBox 32"/>
            <p:cNvSpPr txBox="1">
              <a:spLocks noChangeArrowheads="1"/>
            </p:cNvSpPr>
            <p:nvPr/>
          </p:nvSpPr>
          <p:spPr bwMode="auto">
            <a:xfrm>
              <a:off x="1275800" y="4249552"/>
              <a:ext cx="22772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1000" b="1" i="1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Arial" charset="0"/>
                </a:rPr>
                <a:t>CONHECIMENTO E INOVAÇÃO</a:t>
              </a:r>
              <a:endParaRPr lang="pt-BR" sz="1000" b="1" i="1" dirty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5" name="TextBox 32"/>
            <p:cNvSpPr txBox="1">
              <a:spLocks noChangeArrowheads="1"/>
            </p:cNvSpPr>
            <p:nvPr/>
          </p:nvSpPr>
          <p:spPr bwMode="auto">
            <a:xfrm>
              <a:off x="653684" y="2534707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1000" b="1" i="1" dirty="0" smtClean="0">
                  <a:solidFill>
                    <a:srgbClr val="000000"/>
                  </a:solidFill>
                  <a:latin typeface="Calibri" pitchFamily="34" charset="0"/>
                </a:rPr>
                <a:t>OUTORGA</a:t>
              </a:r>
              <a:endParaRPr lang="pt-BR" sz="10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85" name="Rounded Rectangle 27"/>
            <p:cNvSpPr/>
            <p:nvPr/>
          </p:nvSpPr>
          <p:spPr>
            <a:xfrm>
              <a:off x="323528" y="3408518"/>
              <a:ext cx="2462400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APRIMORAR OS INSTRUMENTOS DE OUTORGA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riângulo isósceles 57"/>
            <p:cNvSpPr/>
            <p:nvPr/>
          </p:nvSpPr>
          <p:spPr>
            <a:xfrm>
              <a:off x="2865580" y="1124744"/>
              <a:ext cx="3384376" cy="21748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pt-BR" b="1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upo 48"/>
            <p:cNvGrpSpPr/>
            <p:nvPr/>
          </p:nvGrpSpPr>
          <p:grpSpPr>
            <a:xfrm>
              <a:off x="6829404" y="495962"/>
              <a:ext cx="2495124" cy="1177257"/>
              <a:chOff x="7117436" y="495962"/>
              <a:chExt cx="2495124" cy="1177257"/>
            </a:xfrm>
          </p:grpSpPr>
          <p:sp>
            <p:nvSpPr>
              <p:cNvPr id="82039" name="CaixaDeTexto 85"/>
              <p:cNvSpPr txBox="1">
                <a:spLocks noChangeArrowheads="1"/>
              </p:cNvSpPr>
              <p:nvPr/>
            </p:nvSpPr>
            <p:spPr bwMode="auto">
              <a:xfrm>
                <a:off x="7117436" y="495962"/>
                <a:ext cx="24951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pt-BR" b="1" u="sng" dirty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charset="0"/>
                  </a:rPr>
                  <a:t>Atributos de Valor:</a:t>
                </a:r>
                <a:endParaRPr lang="pt-BR" b="1" dirty="0">
                  <a:solidFill>
                    <a:prstClr val="black"/>
                  </a:solidFill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CaixaDeTexto 60"/>
              <p:cNvSpPr txBox="1"/>
              <p:nvPr/>
            </p:nvSpPr>
            <p:spPr bwMode="auto">
              <a:xfrm>
                <a:off x="7743736" y="657556"/>
                <a:ext cx="1512168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rtlCol="0">
                <a:spAutoFit/>
              </a:bodyPr>
              <a:lstStyle/>
              <a:p>
                <a:pPr marL="95250" indent="-95250">
                  <a:buSzPct val="97000"/>
                  <a:buFont typeface="Arial" pitchFamily="34" charset="0"/>
                  <a:buChar char="•"/>
                </a:pPr>
                <a:r>
                  <a:rPr lang="pt-BR" sz="1000" b="1" dirty="0" smtClean="0">
                    <a:latin typeface="Calibri" pitchFamily="34" charset="0"/>
                  </a:rPr>
                  <a:t>Qualidade;</a:t>
                </a:r>
              </a:p>
              <a:p>
                <a:pPr marL="95250" indent="-95250">
                  <a:buSzPct val="97000"/>
                  <a:buFont typeface="Arial" pitchFamily="34" charset="0"/>
                  <a:buChar char="•"/>
                </a:pPr>
                <a:r>
                  <a:rPr lang="pt-BR" sz="1000" b="1" dirty="0" smtClean="0">
                    <a:latin typeface="Calibri" pitchFamily="34" charset="0"/>
                  </a:rPr>
                  <a:t>Imparcialidade;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pt-BR" sz="10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Modicidade Tarifária;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pt-BR" sz="1000" b="1" dirty="0" smtClean="0">
                    <a:latin typeface="Calibri" pitchFamily="34" charset="0"/>
                  </a:rPr>
                  <a:t>  Responsabilidade Socioambiental</a:t>
                </a:r>
                <a:r>
                  <a:rPr lang="pt-BR" sz="1000" b="1" dirty="0">
                    <a:latin typeface="Calibri" pitchFamily="34" charset="0"/>
                  </a:rPr>
                  <a:t>.</a:t>
                </a:r>
                <a:endParaRPr lang="pt-BR" sz="1000" b="1" dirty="0" smtClean="0">
                  <a:latin typeface="Calibri" pitchFamily="34" charset="0"/>
                </a:endParaRPr>
              </a:p>
              <a:p>
                <a:pPr marL="95250" indent="-95250">
                  <a:buSzPct val="97000"/>
                  <a:buFont typeface="Arial" pitchFamily="34" charset="0"/>
                  <a:buChar char="•"/>
                </a:pPr>
                <a:endParaRPr lang="pt-BR" sz="1000" b="1" dirty="0" smtClean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7" name="Rounded Rectangle 27"/>
            <p:cNvSpPr/>
            <p:nvPr/>
          </p:nvSpPr>
          <p:spPr>
            <a:xfrm>
              <a:off x="107504" y="1484784"/>
              <a:ext cx="2124000" cy="7200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ASSEGURAR ADEQUADA ATUAÇÃO DO MERCADO REGULADO</a:t>
              </a:r>
              <a:endParaRPr lang="pt-BR" sz="1100" b="1" dirty="0">
                <a:solidFill>
                  <a:sysClr val="windowText" lastClr="000000"/>
                </a:solidFill>
                <a:latin typeface="Calibri" pitchFamily="31" charset="0"/>
              </a:endParaRPr>
            </a:p>
          </p:txBody>
        </p:sp>
        <p:sp>
          <p:nvSpPr>
            <p:cNvPr id="104" name="Rounded Rectangle 27"/>
            <p:cNvSpPr/>
            <p:nvPr/>
          </p:nvSpPr>
          <p:spPr>
            <a:xfrm>
              <a:off x="2339752" y="1478858"/>
              <a:ext cx="2088000" cy="7200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pt-BR" sz="105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PROMOVER A MELHORIA CONTÍNUA DA OPERAÇÃO E SERVIÇOS DE TRANSPORTES</a:t>
              </a:r>
              <a:endParaRPr lang="pt-BR" sz="1000" b="1" dirty="0" smtClean="0">
                <a:solidFill>
                  <a:sysClr val="windowText" lastClr="000000"/>
                </a:solidFill>
                <a:latin typeface="Calibri" pitchFamily="31" charset="0"/>
              </a:endParaRPr>
            </a:p>
            <a:p>
              <a:pPr algn="ctr"/>
              <a:r>
                <a:rPr lang="pt-BR" sz="8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.ATENDIMENTO DE EXCELÊNCIA  .SEGURANÇA  . MANUTENÇÃO</a:t>
              </a:r>
            </a:p>
          </p:txBody>
        </p:sp>
        <p:sp>
          <p:nvSpPr>
            <p:cNvPr id="49" name="Rounded Rectangle 27"/>
            <p:cNvSpPr/>
            <p:nvPr/>
          </p:nvSpPr>
          <p:spPr>
            <a:xfrm>
              <a:off x="4572000" y="1484784"/>
              <a:ext cx="2232000" cy="7200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PROMOVER A EFICIÊNCIA LOGÍSTICA </a:t>
              </a:r>
            </a:p>
            <a:p>
              <a:pPr algn="ctr"/>
              <a:r>
                <a:rPr lang="pt-BR" sz="900" b="1" dirty="0">
                  <a:solidFill>
                    <a:sysClr val="windowText" lastClr="000000"/>
                  </a:solidFill>
                  <a:latin typeface="Calibri" pitchFamily="31" charset="0"/>
                </a:rPr>
                <a:t>. </a:t>
              </a:r>
              <a:r>
                <a:rPr lang="pt-BR" sz="9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RODOVIA </a:t>
              </a:r>
              <a:r>
                <a:rPr lang="pt-BR" sz="900" b="1" dirty="0">
                  <a:solidFill>
                    <a:sysClr val="windowText" lastClr="000000"/>
                  </a:solidFill>
                  <a:latin typeface="Calibri" pitchFamily="31" charset="0"/>
                </a:rPr>
                <a:t>. </a:t>
              </a:r>
              <a:r>
                <a:rPr lang="pt-BR" sz="9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FERROVIA . MULTIMODALIDADE  .INTEGRAÇÃO COM PORTOS E TERMINAIS  </a:t>
              </a:r>
            </a:p>
          </p:txBody>
        </p:sp>
        <p:sp>
          <p:nvSpPr>
            <p:cNvPr id="47" name="Rounded Rectangle 27"/>
            <p:cNvSpPr/>
            <p:nvPr/>
          </p:nvSpPr>
          <p:spPr>
            <a:xfrm>
              <a:off x="6372200" y="2795392"/>
              <a:ext cx="2462400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APERFEIÇOAR A FISCALIZAÇÃO PARA A EFETIVIDADE DA REGULAÇÃO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CaixaDeTexto 60"/>
            <p:cNvSpPr txBox="1"/>
            <p:nvPr/>
          </p:nvSpPr>
          <p:spPr bwMode="auto">
            <a:xfrm>
              <a:off x="6516216" y="620688"/>
              <a:ext cx="151216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 rtlCol="0">
              <a:spAutoFit/>
            </a:bodyPr>
            <a:lstStyle/>
            <a:p>
              <a:pPr marL="95250" indent="-95250">
                <a:buSzPct val="97000"/>
                <a:buFont typeface="Arial" pitchFamily="34" charset="0"/>
                <a:buChar char="•"/>
              </a:pPr>
              <a:r>
                <a:rPr lang="pt-BR" sz="1000" b="1" dirty="0" smtClean="0">
                  <a:solidFill>
                    <a:prstClr val="black"/>
                  </a:solidFill>
                  <a:latin typeface="Calibri" pitchFamily="34" charset="0"/>
                </a:rPr>
                <a:t>Segurança;</a:t>
              </a:r>
            </a:p>
            <a:p>
              <a:pPr marL="95250" indent="-95250">
                <a:buSzPct val="97000"/>
                <a:buFont typeface="Arial" pitchFamily="34" charset="0"/>
                <a:buChar char="•"/>
              </a:pPr>
              <a:r>
                <a:rPr lang="pt-BR" sz="1000" b="1" dirty="0" smtClean="0">
                  <a:latin typeface="Calibri" pitchFamily="34" charset="0"/>
                </a:rPr>
                <a:t>Eficiência;</a:t>
              </a:r>
            </a:p>
            <a:p>
              <a:pPr marL="95250" indent="-95250">
                <a:buSzPct val="97000"/>
                <a:buFont typeface="Arial" pitchFamily="34" charset="0"/>
                <a:buChar char="•"/>
              </a:pPr>
              <a:r>
                <a:rPr lang="pt-BR" sz="1000" b="1" dirty="0" smtClean="0">
                  <a:latin typeface="Calibri" pitchFamily="34" charset="0"/>
                </a:rPr>
                <a:t>Conforto;</a:t>
              </a:r>
            </a:p>
            <a:p>
              <a:pPr marL="95250" indent="-95250">
                <a:buSzPct val="97000"/>
                <a:buFont typeface="Arial" pitchFamily="34" charset="0"/>
                <a:buChar char="•"/>
              </a:pPr>
              <a:r>
                <a:rPr lang="pt-BR" sz="1000" b="1" dirty="0" smtClean="0">
                  <a:latin typeface="Calibri" pitchFamily="34" charset="0"/>
                </a:rPr>
                <a:t> Rapidez;</a:t>
              </a:r>
            </a:p>
            <a:p>
              <a:pPr marL="95250" indent="-95250">
                <a:buSzPct val="97000"/>
                <a:buFont typeface="Arial" pitchFamily="34" charset="0"/>
                <a:buChar char="•"/>
              </a:pPr>
              <a:r>
                <a:rPr lang="pt-BR" sz="1000" b="1" dirty="0" smtClean="0">
                  <a:latin typeface="Calibri" pitchFamily="34" charset="0"/>
                </a:rPr>
                <a:t>Pontualidade;</a:t>
              </a:r>
            </a:p>
          </p:txBody>
        </p:sp>
        <p:sp>
          <p:nvSpPr>
            <p:cNvPr id="52" name="Rounded Rectangle 27"/>
            <p:cNvSpPr/>
            <p:nvPr/>
          </p:nvSpPr>
          <p:spPr>
            <a:xfrm>
              <a:off x="6912496" y="1484784"/>
              <a:ext cx="2124000" cy="7200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  <a:latin typeface="Calibri" pitchFamily="31" charset="0"/>
                </a:rPr>
                <a:t>OTIMIZAR A PARTICIPAÇÃO PRIVADA</a:t>
              </a:r>
            </a:p>
          </p:txBody>
        </p:sp>
        <p:sp>
          <p:nvSpPr>
            <p:cNvPr id="53" name="Retângulo de cantos arredondados 124"/>
            <p:cNvSpPr/>
            <p:nvPr/>
          </p:nvSpPr>
          <p:spPr>
            <a:xfrm>
              <a:off x="3206622" y="2675091"/>
              <a:ext cx="2589514" cy="753909"/>
            </a:xfrm>
            <a:prstGeom prst="roundRect">
              <a:avLst>
                <a:gd name="adj" fmla="val 1001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b="1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27"/>
            <p:cNvSpPr/>
            <p:nvPr/>
          </p:nvSpPr>
          <p:spPr>
            <a:xfrm>
              <a:off x="3278630" y="2757985"/>
              <a:ext cx="2462400" cy="56160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 smtClean="0">
                  <a:solidFill>
                    <a:schemeClr val="tx1"/>
                  </a:solidFill>
                </a:rPr>
                <a:t>APERFEIÇOAR O MARCO REGULATÓRIO</a:t>
              </a:r>
              <a:endParaRPr lang="pt-B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32"/>
            <p:cNvSpPr txBox="1">
              <a:spLocks noChangeArrowheads="1"/>
            </p:cNvSpPr>
            <p:nvPr/>
          </p:nvSpPr>
          <p:spPr bwMode="auto">
            <a:xfrm>
              <a:off x="3608786" y="2492896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1000" b="1" i="1" dirty="0" smtClean="0">
                  <a:solidFill>
                    <a:srgbClr val="000000"/>
                  </a:solidFill>
                  <a:latin typeface="Calibri" pitchFamily="34" charset="0"/>
                </a:rPr>
                <a:t>REGULAÇÃO</a:t>
              </a:r>
              <a:endParaRPr lang="pt-BR" sz="10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2921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19"/>
            <a:ext cx="9143999" cy="6860419"/>
          </a:xfrm>
        </p:spPr>
      </p:pic>
      <p:sp>
        <p:nvSpPr>
          <p:cNvPr id="8" name="CaixaDeTexto 7"/>
          <p:cNvSpPr txBox="1"/>
          <p:nvPr/>
        </p:nvSpPr>
        <p:spPr>
          <a:xfrm>
            <a:off x="35496" y="251931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b="1" dirty="0" smtClean="0">
                <a:solidFill>
                  <a:prstClr val="black"/>
                </a:solidFill>
              </a:rPr>
              <a:t>Planejamento regulatório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7158" y="1071546"/>
            <a:ext cx="85011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 </a:t>
            </a:r>
            <a:r>
              <a:rPr lang="pt-BR" dirty="0" smtClean="0">
                <a:solidFill>
                  <a:prstClr val="black"/>
                </a:solidFill>
              </a:rPr>
              <a:t>Instrumento </a:t>
            </a:r>
            <a:r>
              <a:rPr lang="pt-BR" dirty="0">
                <a:solidFill>
                  <a:prstClr val="black"/>
                </a:solidFill>
              </a:rPr>
              <a:t>de planejamento regulatório bienal que indica as matérias que demandarão uma atuação prioritária por parte da </a:t>
            </a:r>
            <a:r>
              <a:rPr lang="pt-BR" dirty="0" smtClean="0">
                <a:solidFill>
                  <a:prstClr val="black"/>
                </a:solidFill>
              </a:rPr>
              <a:t>ANTT;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 Visa dar </a:t>
            </a:r>
            <a:r>
              <a:rPr lang="pt-BR" dirty="0">
                <a:solidFill>
                  <a:prstClr val="black"/>
                </a:solidFill>
              </a:rPr>
              <a:t>efetividade na aplicação das normas, à previsibilidade das ações e ao direcionamento dos </a:t>
            </a:r>
            <a:r>
              <a:rPr lang="pt-BR" dirty="0" smtClean="0">
                <a:solidFill>
                  <a:prstClr val="black"/>
                </a:solidFill>
              </a:rPr>
              <a:t>esforços: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6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6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 </a:t>
            </a:r>
            <a:r>
              <a:rPr lang="pt-BR" dirty="0" smtClean="0">
                <a:solidFill>
                  <a:prstClr val="black"/>
                </a:solidFill>
              </a:rPr>
              <a:t>A segunda Agenda </a:t>
            </a:r>
            <a:r>
              <a:rPr lang="pt-BR" dirty="0">
                <a:solidFill>
                  <a:prstClr val="black"/>
                </a:solidFill>
              </a:rPr>
              <a:t>Regulatória, </a:t>
            </a:r>
            <a:r>
              <a:rPr lang="pt-BR" dirty="0" smtClean="0">
                <a:solidFill>
                  <a:prstClr val="black"/>
                </a:solidFill>
              </a:rPr>
              <a:t>biênio </a:t>
            </a:r>
            <a:r>
              <a:rPr lang="pt-BR" dirty="0">
                <a:solidFill>
                  <a:prstClr val="black"/>
                </a:solidFill>
              </a:rPr>
              <a:t>2013/2014, </a:t>
            </a:r>
            <a:r>
              <a:rPr lang="pt-BR" dirty="0" smtClean="0">
                <a:solidFill>
                  <a:prstClr val="black"/>
                </a:solidFill>
              </a:rPr>
              <a:t>contempla </a:t>
            </a:r>
            <a:r>
              <a:rPr lang="pt-BR" dirty="0">
                <a:solidFill>
                  <a:prstClr val="black"/>
                </a:solidFill>
              </a:rPr>
              <a:t>59 projetos considerados prioritários para a </a:t>
            </a:r>
            <a:r>
              <a:rPr lang="pt-BR" dirty="0" smtClean="0">
                <a:solidFill>
                  <a:prstClr val="black"/>
                </a:solidFill>
              </a:rPr>
              <a:t>Agência;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smtClean="0">
                <a:solidFill>
                  <a:prstClr val="black"/>
                </a:solidFill>
              </a:rPr>
              <a:t>O processo encontra-se em constante aprimoramento, </a:t>
            </a:r>
            <a:r>
              <a:rPr lang="pt-BR" dirty="0">
                <a:solidFill>
                  <a:prstClr val="black"/>
                </a:solidFill>
              </a:rPr>
              <a:t>resultando em qualidade das decisões regulatórias da </a:t>
            </a:r>
            <a:r>
              <a:rPr lang="pt-BR" dirty="0" smtClean="0">
                <a:solidFill>
                  <a:prstClr val="black"/>
                </a:solidFill>
              </a:rPr>
              <a:t>ANTT e disponível em </a:t>
            </a:r>
            <a:r>
              <a:rPr lang="pt-BR" dirty="0">
                <a:solidFill>
                  <a:prstClr val="black"/>
                </a:solidFill>
              </a:rPr>
              <a:t>http://agendaregulatoria.antt.gov.br/.</a:t>
            </a:r>
            <a:endParaRPr lang="pt-BR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6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4" y="2448114"/>
            <a:ext cx="6868993" cy="190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760804"/>
            <a:ext cx="892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Agenda Regulatória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5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8627</TotalTime>
  <Words>2618</Words>
  <Application>Microsoft Office PowerPoint</Application>
  <PresentationFormat>Apresentação na tela (4:3)</PresentationFormat>
  <Paragraphs>533</Paragraphs>
  <Slides>46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  ANTT  Estrutura, atuação, desafios e projetos      </vt:lpstr>
      <vt:lpstr>Slide 2</vt:lpstr>
      <vt:lpstr>Estrutura</vt:lpstr>
      <vt:lpstr>Aonde está a ANTT?</vt:lpstr>
      <vt:lpstr>Slide 5</vt:lpstr>
      <vt:lpstr>Revisão do Regimento Interno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As concessões atuais de ferrovias no Brasil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Modelo de Apresentação</dc:title>
  <dc:creator>Raul</dc:creator>
  <cp:lastModifiedBy>fabio.carvalho</cp:lastModifiedBy>
  <cp:revision>884</cp:revision>
  <dcterms:created xsi:type="dcterms:W3CDTF">2012-03-23T17:40:35Z</dcterms:created>
  <dcterms:modified xsi:type="dcterms:W3CDTF">2014-05-28T12:41:55Z</dcterms:modified>
</cp:coreProperties>
</file>