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88" r:id="rId2"/>
    <p:sldId id="311" r:id="rId3"/>
    <p:sldId id="289" r:id="rId4"/>
    <p:sldId id="290" r:id="rId5"/>
    <p:sldId id="292" r:id="rId6"/>
    <p:sldId id="299" r:id="rId7"/>
    <p:sldId id="300" r:id="rId8"/>
    <p:sldId id="308" r:id="rId9"/>
    <p:sldId id="302" r:id="rId10"/>
    <p:sldId id="322" r:id="rId11"/>
    <p:sldId id="366" r:id="rId12"/>
    <p:sldId id="313" r:id="rId13"/>
    <p:sldId id="314" r:id="rId14"/>
    <p:sldId id="315" r:id="rId15"/>
    <p:sldId id="316" r:id="rId16"/>
    <p:sldId id="317" r:id="rId17"/>
    <p:sldId id="386" r:id="rId18"/>
    <p:sldId id="365" r:id="rId19"/>
    <p:sldId id="320" r:id="rId20"/>
    <p:sldId id="370" r:id="rId21"/>
    <p:sldId id="319" r:id="rId22"/>
    <p:sldId id="332" r:id="rId23"/>
    <p:sldId id="394" r:id="rId24"/>
    <p:sldId id="393" r:id="rId25"/>
    <p:sldId id="321" r:id="rId26"/>
    <p:sldId id="395" r:id="rId27"/>
    <p:sldId id="396" r:id="rId28"/>
    <p:sldId id="323" r:id="rId29"/>
    <p:sldId id="333" r:id="rId30"/>
    <p:sldId id="324" r:id="rId31"/>
    <p:sldId id="325" r:id="rId32"/>
    <p:sldId id="326" r:id="rId33"/>
    <p:sldId id="327" r:id="rId34"/>
    <p:sldId id="405" r:id="rId35"/>
    <p:sldId id="406" r:id="rId36"/>
    <p:sldId id="328" r:id="rId37"/>
    <p:sldId id="367" r:id="rId38"/>
    <p:sldId id="376" r:id="rId39"/>
    <p:sldId id="372" r:id="rId40"/>
    <p:sldId id="373" r:id="rId41"/>
    <p:sldId id="398" r:id="rId42"/>
    <p:sldId id="371" r:id="rId43"/>
    <p:sldId id="368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30" r:id="rId52"/>
    <p:sldId id="331" r:id="rId53"/>
    <p:sldId id="343" r:id="rId54"/>
    <p:sldId id="344" r:id="rId55"/>
    <p:sldId id="345" r:id="rId56"/>
    <p:sldId id="378" r:id="rId57"/>
    <p:sldId id="400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6" r:id="rId68"/>
    <p:sldId id="357" r:id="rId69"/>
    <p:sldId id="358" r:id="rId70"/>
    <p:sldId id="359" r:id="rId71"/>
    <p:sldId id="399" r:id="rId72"/>
    <p:sldId id="360" r:id="rId73"/>
    <p:sldId id="361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64" r:id="rId82"/>
    <p:sldId id="374" r:id="rId83"/>
    <p:sldId id="375" r:id="rId84"/>
    <p:sldId id="304" r:id="rId85"/>
    <p:sldId id="312" r:id="rId86"/>
    <p:sldId id="401" r:id="rId87"/>
    <p:sldId id="402" r:id="rId88"/>
    <p:sldId id="403" r:id="rId89"/>
    <p:sldId id="404" r:id="rId90"/>
    <p:sldId id="407" r:id="rId91"/>
    <p:sldId id="408" r:id="rId92"/>
    <p:sldId id="409" r:id="rId93"/>
    <p:sldId id="410" r:id="rId94"/>
    <p:sldId id="411" r:id="rId9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60"/>
  </p:normalViewPr>
  <p:slideViewPr>
    <p:cSldViewPr>
      <p:cViewPr>
        <p:scale>
          <a:sx n="75" d="100"/>
          <a:sy n="75" d="100"/>
        </p:scale>
        <p:origin x="-141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spsqlcap\Centro%20de%20Analise%20de%20Dados\Novos%20indicadores%20SITE\PROCARGA%20-%20jun%20a%20ago%202014\Base%20para%20Relat&#243;rio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spsqlcap\Centro%20de%20Analise%20de%20Dados\Novos%20indicadores%20SITE\PROCARGA%20-%20jun%20a%20ago%202014\Base%20para%20Relat&#243;rio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Abordagem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Plan3!$H$1:$H$12</c:f>
              <c:strCache>
                <c:ptCount val="12"/>
                <c:pt idx="0">
                  <c:v>Abordado durante entrega</c:v>
                </c:pt>
                <c:pt idx="1">
                  <c:v>Interceptado em movimento</c:v>
                </c:pt>
                <c:pt idx="2">
                  <c:v>Sem informação</c:v>
                </c:pt>
                <c:pt idx="3">
                  <c:v>Estacionado para descanso/refeição</c:v>
                </c:pt>
                <c:pt idx="4">
                  <c:v>Parada no semáforo</c:v>
                </c:pt>
                <c:pt idx="5">
                  <c:v>Parada para manutenção</c:v>
                </c:pt>
                <c:pt idx="6">
                  <c:v>Parada devido trânsito intenso</c:v>
                </c:pt>
                <c:pt idx="7">
                  <c:v>Parada no posto de combustível</c:v>
                </c:pt>
                <c:pt idx="8">
                  <c:v>Carga saqueada devido acidente</c:v>
                </c:pt>
                <c:pt idx="9">
                  <c:v>Carga furtada veículo em movimento</c:v>
                </c:pt>
                <c:pt idx="10">
                  <c:v>Motorista no interior de estabelecimento</c:v>
                </c:pt>
                <c:pt idx="11">
                  <c:v>(vazio)</c:v>
                </c:pt>
              </c:strCache>
            </c:strRef>
          </c:cat>
          <c:val>
            <c:numRef>
              <c:f>Plan3!$I$1:$I$12</c:f>
              <c:numCache>
                <c:formatCode>General</c:formatCode>
                <c:ptCount val="12"/>
                <c:pt idx="0">
                  <c:v>917</c:v>
                </c:pt>
                <c:pt idx="1">
                  <c:v>499</c:v>
                </c:pt>
                <c:pt idx="2">
                  <c:v>343</c:v>
                </c:pt>
                <c:pt idx="3">
                  <c:v>157</c:v>
                </c:pt>
                <c:pt idx="4">
                  <c:v>96</c:v>
                </c:pt>
                <c:pt idx="5">
                  <c:v>48</c:v>
                </c:pt>
                <c:pt idx="6">
                  <c:v>45</c:v>
                </c:pt>
                <c:pt idx="7">
                  <c:v>36</c:v>
                </c:pt>
                <c:pt idx="8">
                  <c:v>26</c:v>
                </c:pt>
                <c:pt idx="9">
                  <c:v>20</c:v>
                </c:pt>
                <c:pt idx="10">
                  <c:v>17</c:v>
                </c:pt>
                <c:pt idx="11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43767808"/>
        <c:axId val="40470784"/>
      </c:barChart>
      <c:catAx>
        <c:axId val="4376780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40470784"/>
        <c:crosses val="autoZero"/>
        <c:auto val="1"/>
        <c:lblAlgn val="ctr"/>
        <c:lblOffset val="100"/>
        <c:noMultiLvlLbl val="0"/>
      </c:catAx>
      <c:valAx>
        <c:axId val="4047078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437678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Tipo de Carga</a:t>
            </a:r>
          </a:p>
        </c:rich>
      </c:tx>
      <c:layout>
        <c:manualLayout>
          <c:xMode val="edge"/>
          <c:yMode val="edge"/>
          <c:x val="0.39990587779162273"/>
          <c:y val="5.113077679449361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6932557808042304"/>
          <c:y val="8.2546783421983738E-2"/>
          <c:w val="0.55582621322997672"/>
          <c:h val="0.87605370125194526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23"/>
              <c:layout>
                <c:manualLayout>
                  <c:x val="-2.013272110226685E-3"/>
                  <c:y val="-1.96656833824975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2.9783116341370879E-3"/>
                  <c:y val="-1.96672318615042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5"/>
              <c:layout>
                <c:manualLayout>
                  <c:x val="7.9698953785009227E-3"/>
                  <c:y val="-3.93313667649950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"/>
              <c:layout>
                <c:manualLayout>
                  <c:x val="-1.5973067981964269E-3"/>
                  <c:y val="5.899705014749264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/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Plan4!$A$1:$A$27</c:f>
              <c:strCache>
                <c:ptCount val="27"/>
                <c:pt idx="0">
                  <c:v>Equipamento de proteção individual(EPI)</c:v>
                </c:pt>
                <c:pt idx="1">
                  <c:v>Brinquedos</c:v>
                </c:pt>
                <c:pt idx="2">
                  <c:v>Bicicletas</c:v>
                </c:pt>
                <c:pt idx="3">
                  <c:v>Calçados</c:v>
                </c:pt>
                <c:pt idx="4">
                  <c:v>Material elétrico</c:v>
                </c:pt>
                <c:pt idx="5">
                  <c:v>(vazio)</c:v>
                </c:pt>
                <c:pt idx="6">
                  <c:v>Papelaria</c:v>
                </c:pt>
                <c:pt idx="7">
                  <c:v>Máquinas/equipamentos</c:v>
                </c:pt>
                <c:pt idx="8">
                  <c:v>Plásticos</c:v>
                </c:pt>
                <c:pt idx="9">
                  <c:v>Combustíveis</c:v>
                </c:pt>
                <c:pt idx="10">
                  <c:v>Madeira/móveis</c:v>
                </c:pt>
                <c:pt idx="11">
                  <c:v>Higiene/limpeza</c:v>
                </c:pt>
                <c:pt idx="12">
                  <c:v>Autopeças</c:v>
                </c:pt>
                <c:pt idx="13">
                  <c:v>Material de construção</c:v>
                </c:pt>
                <c:pt idx="14">
                  <c:v>Químicos</c:v>
                </c:pt>
                <c:pt idx="15">
                  <c:v>Bebidas</c:v>
                </c:pt>
                <c:pt idx="16">
                  <c:v>Metalúrgicos</c:v>
                </c:pt>
                <c:pt idx="17">
                  <c:v>Carga não especificada</c:v>
                </c:pt>
                <c:pt idx="18">
                  <c:v>Correio</c:v>
                </c:pt>
                <c:pt idx="19">
                  <c:v>Carga mista</c:v>
                </c:pt>
                <c:pt idx="20">
                  <c:v>Cigarros/fumo</c:v>
                </c:pt>
                <c:pt idx="21">
                  <c:v>Farmacêuticos</c:v>
                </c:pt>
                <c:pt idx="22">
                  <c:v>Outros tipos</c:v>
                </c:pt>
                <c:pt idx="23">
                  <c:v>Têxteis</c:v>
                </c:pt>
                <c:pt idx="24">
                  <c:v>Eletroeletrônicos</c:v>
                </c:pt>
                <c:pt idx="25">
                  <c:v>Sem informação</c:v>
                </c:pt>
                <c:pt idx="26">
                  <c:v>Alimentos</c:v>
                </c:pt>
              </c:strCache>
            </c:strRef>
          </c:cat>
          <c:val>
            <c:numRef>
              <c:f>Plan4!$B$1:$B$27</c:f>
              <c:numCache>
                <c:formatCode>General</c:formatCode>
                <c:ptCount val="27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9</c:v>
                </c:pt>
                <c:pt idx="4">
                  <c:v>9</c:v>
                </c:pt>
                <c:pt idx="5">
                  <c:v>15</c:v>
                </c:pt>
                <c:pt idx="6">
                  <c:v>17</c:v>
                </c:pt>
                <c:pt idx="7">
                  <c:v>19</c:v>
                </c:pt>
                <c:pt idx="8">
                  <c:v>21</c:v>
                </c:pt>
                <c:pt idx="9">
                  <c:v>25</c:v>
                </c:pt>
                <c:pt idx="10">
                  <c:v>30</c:v>
                </c:pt>
                <c:pt idx="11">
                  <c:v>36</c:v>
                </c:pt>
                <c:pt idx="12">
                  <c:v>39</c:v>
                </c:pt>
                <c:pt idx="13">
                  <c:v>40</c:v>
                </c:pt>
                <c:pt idx="14">
                  <c:v>60</c:v>
                </c:pt>
                <c:pt idx="15">
                  <c:v>61</c:v>
                </c:pt>
                <c:pt idx="16">
                  <c:v>75</c:v>
                </c:pt>
                <c:pt idx="17">
                  <c:v>76</c:v>
                </c:pt>
                <c:pt idx="18">
                  <c:v>81</c:v>
                </c:pt>
                <c:pt idx="19">
                  <c:v>89</c:v>
                </c:pt>
                <c:pt idx="20">
                  <c:v>101</c:v>
                </c:pt>
                <c:pt idx="21">
                  <c:v>101</c:v>
                </c:pt>
                <c:pt idx="22">
                  <c:v>102</c:v>
                </c:pt>
                <c:pt idx="23">
                  <c:v>117</c:v>
                </c:pt>
                <c:pt idx="24">
                  <c:v>152</c:v>
                </c:pt>
                <c:pt idx="25">
                  <c:v>370</c:v>
                </c:pt>
                <c:pt idx="26">
                  <c:v>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77813760"/>
        <c:axId val="40472512"/>
      </c:barChart>
      <c:catAx>
        <c:axId val="778137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40472512"/>
        <c:crosses val="autoZero"/>
        <c:auto val="1"/>
        <c:lblAlgn val="ctr"/>
        <c:lblOffset val="100"/>
        <c:noMultiLvlLbl val="0"/>
      </c:catAx>
      <c:valAx>
        <c:axId val="4047251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778137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7F4FE-1302-4366-A2F0-25FA5483E785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5C21A-323D-418B-952A-4FBE3FD711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9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5C21A-323D-418B-952A-4FBE3FD711DB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38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84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00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44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57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47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91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98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14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28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6B60F-7F07-46E4-A514-A511CD57DD30}" type="datetimeFigureOut">
              <a:rPr lang="pt-BR" smtClean="0"/>
              <a:pPr/>
              <a:t>07/11/2014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13CF-F1A4-4C64-B677-F28496E8146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93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porto@sp.gov.br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1752600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bg1">
                    <a:lumMod val="50000"/>
                  </a:schemeClr>
                </a:solidFill>
              </a:rPr>
              <a:t>Apresentação Programa “PROCARGA”</a:t>
            </a:r>
            <a:endParaRPr lang="pt-BR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6" descr="Descrição: POLÍCIA MILI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82" y="1266824"/>
            <a:ext cx="1591245" cy="1359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5" descr="Descrição: BRASÃO - POLÍCIA CIENTÍF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88111"/>
            <a:ext cx="1655440" cy="1379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Descrição: Image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5" y="4790606"/>
            <a:ext cx="2187243" cy="1590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22" y="1341552"/>
            <a:ext cx="2315106" cy="1284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65802"/>
            <a:ext cx="2376264" cy="1575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07990"/>
            <a:ext cx="2304256" cy="1533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66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288031"/>
          </a:xfrm>
        </p:spPr>
        <p:txBody>
          <a:bodyPr>
            <a:no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t-BR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pt-BR" sz="24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R O C A R G A  </a:t>
            </a:r>
            <a:r>
              <a:rPr lang="pt-BR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t-BR" sz="2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pt-BR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 I S T E M A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1772816"/>
            <a:ext cx="410445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74220" y="1756231"/>
            <a:ext cx="3946252" cy="239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512" y="4365104"/>
            <a:ext cx="4104456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8748" y="4365104"/>
            <a:ext cx="380933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1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288031"/>
          </a:xfrm>
        </p:spPr>
        <p:txBody>
          <a:bodyPr>
            <a:noAutofit/>
          </a:bodyPr>
          <a:lstStyle/>
          <a:p>
            <a:r>
              <a:rPr lang="pt-BR" sz="20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</a:t>
            </a:r>
            <a:r>
              <a:rPr lang="pt-BR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 O C A R G A</a:t>
            </a:r>
            <a:br>
              <a:rPr lang="pt-BR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pt-BR" sz="20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Planilha de Mensagem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958" y="1741486"/>
            <a:ext cx="4114344" cy="2263578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2040" y="1792285"/>
            <a:ext cx="3960440" cy="2212779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536" y="4221088"/>
            <a:ext cx="4132766" cy="2376264"/>
          </a:xfrm>
          <a:prstGeom prst="rect">
            <a:avLst/>
          </a:prstGeom>
        </p:spPr>
      </p:pic>
      <p:pic>
        <p:nvPicPr>
          <p:cNvPr id="14" name="Imagem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28840" y="4221088"/>
            <a:ext cx="396364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467544" y="2708920"/>
            <a:ext cx="828092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600" i="1" dirty="0" smtClean="0">
              <a:solidFill>
                <a:schemeClr val="tx1"/>
              </a:solidFill>
            </a:endParaRPr>
          </a:p>
          <a:p>
            <a:pPr algn="just"/>
            <a:r>
              <a:rPr lang="pt-BR" sz="2800" i="1" dirty="0" smtClean="0">
                <a:solidFill>
                  <a:schemeClr val="tx1"/>
                </a:solidFill>
              </a:rPr>
              <a:t>       Ações conjuntas desenvolvidas pelo </a:t>
            </a:r>
            <a:r>
              <a:rPr lang="pt-BR" sz="2800" b="1" i="1" dirty="0" smtClean="0">
                <a:solidFill>
                  <a:srgbClr val="FF0000"/>
                </a:solidFill>
              </a:rPr>
              <a:t>PROCARGA</a:t>
            </a:r>
          </a:p>
          <a:p>
            <a:pPr algn="just"/>
            <a:endParaRPr lang="pt-BR" sz="2800" b="1" i="1" dirty="0">
              <a:solidFill>
                <a:srgbClr val="FF0000"/>
              </a:solidFill>
            </a:endParaRPr>
          </a:p>
          <a:p>
            <a:pPr algn="just"/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Descrição: POLÍCIA MILIT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1591245" cy="1359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Descrição: BRASÃO - POLÍCIA CIENTÍF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051868"/>
            <a:ext cx="1655440" cy="1379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escrição: Image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85" y="4790606"/>
            <a:ext cx="2187243" cy="1590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E:\BRASÃO - PR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71111"/>
            <a:ext cx="1296144" cy="1558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39" y="3796975"/>
            <a:ext cx="1808609" cy="1504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78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280920" cy="4320480"/>
          </a:xfrm>
        </p:spPr>
        <p:txBody>
          <a:bodyPr>
            <a:noAutofit/>
          </a:bodyPr>
          <a:lstStyle/>
          <a:p>
            <a:r>
              <a:rPr lang="pt-BR" sz="2000" b="1" i="1" dirty="0">
                <a:solidFill>
                  <a:schemeClr val="tx1"/>
                </a:solidFill>
              </a:rPr>
              <a:t>OPERAÇÃO </a:t>
            </a:r>
            <a:r>
              <a:rPr lang="pt-BR" sz="2000" b="1" i="1" dirty="0" smtClean="0">
                <a:solidFill>
                  <a:schemeClr val="tx1"/>
                </a:solidFill>
              </a:rPr>
              <a:t>CONJUNTA PROCARGA</a:t>
            </a:r>
          </a:p>
          <a:p>
            <a:r>
              <a:rPr lang="pt-BR" sz="2000" b="1" i="1" dirty="0" smtClean="0">
                <a:solidFill>
                  <a:schemeClr val="tx1"/>
                </a:solidFill>
              </a:rPr>
              <a:t> RODOVIA </a:t>
            </a:r>
            <a:r>
              <a:rPr lang="pt-BR" sz="2000" b="1" i="1" dirty="0">
                <a:solidFill>
                  <a:schemeClr val="tx1"/>
                </a:solidFill>
              </a:rPr>
              <a:t>ANHANGUERA – </a:t>
            </a:r>
            <a:r>
              <a:rPr lang="pt-BR" sz="2000" b="1" i="1" dirty="0" smtClean="0">
                <a:solidFill>
                  <a:schemeClr val="tx1"/>
                </a:solidFill>
              </a:rPr>
              <a:t>11/02/2014 </a:t>
            </a:r>
          </a:p>
          <a:p>
            <a:pPr algn="just"/>
            <a:r>
              <a:rPr lang="pt-BR" sz="1800" b="1" i="1" dirty="0" smtClean="0">
                <a:solidFill>
                  <a:schemeClr val="tx1"/>
                </a:solidFill>
              </a:rPr>
              <a:t>- Participação das </a:t>
            </a:r>
            <a:r>
              <a:rPr lang="pt-BR" sz="1800" b="1" i="1" dirty="0">
                <a:solidFill>
                  <a:schemeClr val="tx1"/>
                </a:solidFill>
              </a:rPr>
              <a:t>seguintes Unidades</a:t>
            </a:r>
            <a:r>
              <a:rPr lang="pt-BR" sz="1800" b="1" i="1" dirty="0" smtClean="0">
                <a:solidFill>
                  <a:schemeClr val="tx1"/>
                </a:solidFill>
              </a:rPr>
              <a:t>:</a:t>
            </a:r>
          </a:p>
          <a:p>
            <a:pPr algn="just"/>
            <a:endParaRPr lang="pt-BR" sz="1050" b="1" i="1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tx1"/>
                </a:solidFill>
              </a:rPr>
              <a:t>POLÍCIA CIVIL:</a:t>
            </a:r>
            <a:endParaRPr lang="pt-BR" sz="2000" b="1" dirty="0">
              <a:solidFill>
                <a:schemeClr val="tx1"/>
              </a:solidFill>
            </a:endParaRP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   - DEIC </a:t>
            </a:r>
            <a:r>
              <a:rPr lang="pt-BR" sz="2000" b="1" dirty="0">
                <a:solidFill>
                  <a:schemeClr val="tx1"/>
                </a:solidFill>
              </a:rPr>
              <a:t>- DIVECAR (</a:t>
            </a:r>
            <a:r>
              <a:rPr lang="pt-BR" sz="2000" b="1" dirty="0" smtClean="0">
                <a:solidFill>
                  <a:schemeClr val="tx1"/>
                </a:solidFill>
              </a:rPr>
              <a:t>1ª, 2ª, 3ª </a:t>
            </a:r>
            <a:r>
              <a:rPr lang="pt-BR" sz="2000" b="1" dirty="0">
                <a:solidFill>
                  <a:schemeClr val="tx1"/>
                </a:solidFill>
              </a:rPr>
              <a:t>e 4ª Delegacias) + DOE (GARRA e SAT);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   - DECAP </a:t>
            </a:r>
            <a:r>
              <a:rPr lang="pt-BR" sz="2000" b="1" dirty="0">
                <a:solidFill>
                  <a:schemeClr val="tx1"/>
                </a:solidFill>
              </a:rPr>
              <a:t>- SECCIONAL OESTE (</a:t>
            </a:r>
            <a:r>
              <a:rPr lang="pt-BR" sz="2000" b="1" dirty="0" smtClean="0">
                <a:solidFill>
                  <a:schemeClr val="tx1"/>
                </a:solidFill>
              </a:rPr>
              <a:t>46º </a:t>
            </a:r>
            <a:r>
              <a:rPr lang="pt-BR" sz="2000" b="1" dirty="0">
                <a:solidFill>
                  <a:schemeClr val="tx1"/>
                </a:solidFill>
              </a:rPr>
              <a:t>DP);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   - DEMACRO - SECCIONAL </a:t>
            </a:r>
            <a:r>
              <a:rPr lang="pt-BR" sz="2000" b="1" dirty="0">
                <a:solidFill>
                  <a:schemeClr val="tx1"/>
                </a:solidFill>
              </a:rPr>
              <a:t>FRANCO DA ROCHA </a:t>
            </a:r>
            <a:r>
              <a:rPr lang="pt-BR" sz="2000" b="1" dirty="0" smtClean="0">
                <a:solidFill>
                  <a:schemeClr val="tx1"/>
                </a:solidFill>
              </a:rPr>
              <a:t>(Caieiras</a:t>
            </a:r>
            <a:r>
              <a:rPr lang="pt-BR" sz="2000" b="1" dirty="0">
                <a:solidFill>
                  <a:schemeClr val="tx1"/>
                </a:solidFill>
              </a:rPr>
              <a:t>, </a:t>
            </a:r>
            <a:r>
              <a:rPr lang="pt-BR" sz="2000" b="1" dirty="0" smtClean="0">
                <a:solidFill>
                  <a:schemeClr val="tx1"/>
                </a:solidFill>
              </a:rPr>
              <a:t>Cajamar</a:t>
            </a:r>
            <a:r>
              <a:rPr lang="pt-BR" sz="2000" b="1" dirty="0">
                <a:solidFill>
                  <a:schemeClr val="tx1"/>
                </a:solidFill>
              </a:rPr>
              <a:t>, Francisco </a:t>
            </a:r>
            <a:r>
              <a:rPr lang="pt-BR" sz="2000" b="1" dirty="0" smtClean="0">
                <a:solidFill>
                  <a:schemeClr val="tx1"/>
                </a:solidFill>
              </a:rPr>
              <a:t>Morato</a:t>
            </a:r>
            <a:r>
              <a:rPr lang="pt-BR" sz="2000" b="1" dirty="0">
                <a:solidFill>
                  <a:schemeClr val="tx1"/>
                </a:solidFill>
              </a:rPr>
              <a:t>, Franco da Rocha e Mairiporã</a:t>
            </a:r>
            <a:r>
              <a:rPr lang="pt-BR" sz="2000" b="1" dirty="0" smtClean="0">
                <a:solidFill>
                  <a:schemeClr val="tx1"/>
                </a:solidFill>
              </a:rPr>
              <a:t>);</a:t>
            </a:r>
            <a:endParaRPr lang="pt-BR" sz="2000" b="1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tx1"/>
                </a:solidFill>
              </a:rPr>
              <a:t>POLÍCIA </a:t>
            </a:r>
            <a:r>
              <a:rPr lang="pt-BR" sz="2000" b="1" dirty="0">
                <a:solidFill>
                  <a:schemeClr val="tx1"/>
                </a:solidFill>
              </a:rPr>
              <a:t>MILITAR:</a:t>
            </a: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   - COMANDO </a:t>
            </a:r>
            <a:r>
              <a:rPr lang="pt-BR" sz="2000" b="1" dirty="0">
                <a:solidFill>
                  <a:schemeClr val="tx1"/>
                </a:solidFill>
              </a:rPr>
              <a:t>DE POLÍCIA RODOVIÁRIA - 4º </a:t>
            </a:r>
            <a:r>
              <a:rPr lang="pt-BR" sz="2000" b="1" dirty="0" err="1" smtClean="0">
                <a:solidFill>
                  <a:schemeClr val="tx1"/>
                </a:solidFill>
              </a:rPr>
              <a:t>BPRv</a:t>
            </a:r>
            <a:r>
              <a:rPr lang="pt-BR" sz="2000" b="1" dirty="0" smtClean="0">
                <a:solidFill>
                  <a:schemeClr val="tx1"/>
                </a:solidFill>
              </a:rPr>
              <a:t>;</a:t>
            </a:r>
            <a:endParaRPr lang="pt-BR" sz="2000" b="1" dirty="0">
              <a:solidFill>
                <a:schemeClr val="tx1"/>
              </a:solidFill>
            </a:endParaRPr>
          </a:p>
          <a:p>
            <a:pPr algn="just"/>
            <a:r>
              <a:rPr lang="pt-BR" sz="2000" b="1" dirty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   - 49º </a:t>
            </a:r>
            <a:r>
              <a:rPr lang="pt-BR" sz="2000" b="1" dirty="0">
                <a:solidFill>
                  <a:schemeClr val="tx1"/>
                </a:solidFill>
              </a:rPr>
              <a:t>BPMM (1a. Cia</a:t>
            </a:r>
            <a:r>
              <a:rPr lang="pt-BR" sz="2000" b="1" dirty="0" smtClean="0">
                <a:solidFill>
                  <a:schemeClr val="tx1"/>
                </a:solidFill>
              </a:rPr>
              <a:t>).</a:t>
            </a:r>
            <a:endParaRPr lang="pt-BR" sz="2000" b="1" dirty="0">
              <a:solidFill>
                <a:schemeClr val="tx1"/>
              </a:solidFill>
            </a:endParaRPr>
          </a:p>
          <a:p>
            <a:pPr algn="just"/>
            <a:r>
              <a:rPr lang="pt-BR" sz="1800" i="1" dirty="0"/>
              <a:t>       </a:t>
            </a:r>
          </a:p>
          <a:p>
            <a:pPr algn="just"/>
            <a:endParaRPr lang="pt-BR" sz="1800" b="1" i="1" dirty="0" smtClean="0">
              <a:solidFill>
                <a:schemeClr val="tx1"/>
              </a:solidFill>
            </a:endParaRPr>
          </a:p>
          <a:p>
            <a:pPr algn="just"/>
            <a:endParaRPr lang="pt-BR" sz="1800" b="1" i="1" dirty="0">
              <a:solidFill>
                <a:schemeClr val="tx1"/>
              </a:solidFill>
            </a:endParaRPr>
          </a:p>
          <a:p>
            <a:pPr algn="just"/>
            <a:endParaRPr lang="pt-BR" sz="1800" b="1" i="1" dirty="0">
              <a:solidFill>
                <a:schemeClr val="tx1"/>
              </a:solidFill>
            </a:endParaRPr>
          </a:p>
          <a:p>
            <a:pPr algn="just"/>
            <a:r>
              <a:rPr lang="pt-BR" sz="1800" b="1" i="1" dirty="0">
                <a:solidFill>
                  <a:schemeClr val="tx1"/>
                </a:solidFill>
              </a:rPr>
              <a:t> </a:t>
            </a:r>
          </a:p>
          <a:p>
            <a:pPr algn="just"/>
            <a:endParaRPr lang="pt-BR" sz="1800" b="1" i="1" dirty="0">
              <a:solidFill>
                <a:schemeClr val="tx1"/>
              </a:solidFill>
            </a:endParaRPr>
          </a:p>
          <a:p>
            <a:pPr algn="just"/>
            <a:endParaRPr lang="pt-BR" sz="1800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429720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67544" y="2422043"/>
            <a:ext cx="799288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 smtClean="0"/>
              <a:t>OPERAÇÃO CONJUNTA PROCARGA</a:t>
            </a:r>
          </a:p>
          <a:p>
            <a:pPr algn="ctr"/>
            <a:r>
              <a:rPr lang="pt-BR" sz="2000" b="1" i="1" dirty="0" smtClean="0"/>
              <a:t>RODOVIA ANHANGUERA – 11-02-2014</a:t>
            </a:r>
          </a:p>
          <a:p>
            <a:pPr algn="just"/>
            <a:endParaRPr lang="pt-BR" b="1" i="1" dirty="0"/>
          </a:p>
          <a:p>
            <a:pPr algn="just"/>
            <a:r>
              <a:rPr lang="pt-BR" sz="1600" i="1" dirty="0" smtClean="0"/>
              <a:t>	</a:t>
            </a:r>
            <a:r>
              <a:rPr lang="pt-BR" sz="2000" b="1" dirty="0" smtClean="0"/>
              <a:t>A </a:t>
            </a:r>
            <a:r>
              <a:rPr lang="pt-BR" sz="2000" b="1" dirty="0"/>
              <a:t>Operação foi realizada, embasada nos levantamentos da CAP (Coordenadoria de Análise e Planejamento), na área do 46º DP/</a:t>
            </a:r>
            <a:r>
              <a:rPr lang="pt-BR" sz="2000" b="1" dirty="0" err="1"/>
              <a:t>Sec</a:t>
            </a:r>
            <a:r>
              <a:rPr lang="pt-BR" sz="2000" b="1" dirty="0"/>
              <a:t> OESTE/DECAP e 1a. Cia. do 49º BPMM, em especial na Rodovia Anhanguera, </a:t>
            </a:r>
            <a:r>
              <a:rPr lang="pt-BR" sz="2000" b="1" dirty="0" err="1"/>
              <a:t>Kms</a:t>
            </a:r>
            <a:r>
              <a:rPr lang="pt-BR" sz="2000" b="1" dirty="0"/>
              <a:t> 15 a 26, bem como no Bairro "Morro Doce" e na Av. Raimundo Pereira de Magalhães, detectados como de maior incidência de roubo de cargas nesta Capital</a:t>
            </a:r>
            <a:r>
              <a:rPr lang="pt-BR" sz="2000" b="1" dirty="0" smtClean="0"/>
              <a:t>.</a:t>
            </a:r>
          </a:p>
          <a:p>
            <a:pPr algn="just"/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4487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C:\Users\Fapri\Desktop\Pen Drive Dr Renato\PROCARGA - 2014\OPERAÇÃO PROCARGA - ANHANGUERA - 11-02-2014\OPERAÇÃO PROCARGA - 11-02-2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8718"/>
            <a:ext cx="4392488" cy="2228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 descr="C:\Users\Fapri\Desktop\Pen Drive Dr Renato\PROCARGA - 2014\OPERAÇÃO PROCARGA - ANHANGUERA - 11-02-2014\OPERAÇÃO PROCARGA - VIA ANHANGUERA - 11-02-2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19548"/>
            <a:ext cx="4104457" cy="2257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C:\Users\Fapri\Desktop\Pen Drive Dr Renato\PROCARGA - 2014\OPERAÇÃO PROCARGA - ANHANGUERA - 11-02-2014\RDO 21-14 - 2a. DIVECAR - OPERAÇÃO PROCARG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4392488" cy="2430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5" name="Picture 9" descr="C:\Users\Fapri\Desktop\Pen Drive Dr Renato\PROCARGA - 2014\OPERAÇÃO PROCARGA - ANHANGUERA - 11-02-2014\RDO 22-14 - 2a. DIVECAR - OPERAÇÃO PROCARG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85084"/>
            <a:ext cx="4104455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960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2204864"/>
            <a:ext cx="7488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GUARULHOS </a:t>
            </a:r>
            <a:r>
              <a:rPr lang="pt-BR" sz="2000" b="1" i="1" dirty="0"/>
              <a:t>– </a:t>
            </a:r>
            <a:r>
              <a:rPr lang="pt-BR" sz="2000" b="1" i="1" dirty="0" smtClean="0"/>
              <a:t>25-03-2014 </a:t>
            </a:r>
          </a:p>
          <a:p>
            <a:pPr algn="just"/>
            <a:endParaRPr lang="pt-BR" b="1" i="1" dirty="0"/>
          </a:p>
          <a:p>
            <a:pPr algn="just"/>
            <a:r>
              <a:rPr lang="pt-BR" sz="2000" b="1" dirty="0" smtClean="0"/>
              <a:t>A </a:t>
            </a:r>
            <a:r>
              <a:rPr lang="pt-BR" sz="2000" b="1" dirty="0"/>
              <a:t>Operação foi </a:t>
            </a:r>
            <a:r>
              <a:rPr lang="pt-BR" sz="2000" b="1" dirty="0" smtClean="0"/>
              <a:t>realizada </a:t>
            </a:r>
            <a:r>
              <a:rPr lang="pt-BR" sz="2000" b="1" dirty="0"/>
              <a:t>na área do município de Guarulhos (DEMACRO), </a:t>
            </a:r>
            <a:r>
              <a:rPr lang="pt-BR" sz="2000" b="1" dirty="0" smtClean="0"/>
              <a:t>contando com a participação </a:t>
            </a:r>
            <a:r>
              <a:rPr lang="pt-BR" sz="2000" b="1" dirty="0"/>
              <a:t>das seguintes </a:t>
            </a:r>
            <a:r>
              <a:rPr lang="pt-BR" sz="2000" b="1" dirty="0" smtClean="0"/>
              <a:t>Unidades: </a:t>
            </a:r>
          </a:p>
          <a:p>
            <a:pPr algn="just"/>
            <a:endParaRPr lang="pt-BR" sz="2000" b="1" dirty="0"/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Equipes </a:t>
            </a:r>
            <a:r>
              <a:rPr lang="pt-BR" sz="2000" b="1" dirty="0"/>
              <a:t>da 2a. Delegacia </a:t>
            </a:r>
            <a:r>
              <a:rPr lang="pt-BR" sz="2000" b="1" dirty="0" smtClean="0"/>
              <a:t>da DIVECAR e do GARRA/DEIC;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Equipes </a:t>
            </a:r>
            <a:r>
              <a:rPr lang="pt-BR" sz="2000" b="1" dirty="0"/>
              <a:t>da DISE, GARRA, 4º, 7º e 8º Distritos Policiais da Delegacia Seccional de Polícia de </a:t>
            </a:r>
            <a:r>
              <a:rPr lang="pt-BR" sz="2000" b="1" dirty="0" smtClean="0"/>
              <a:t>Guarulhos  e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Equipes </a:t>
            </a:r>
            <a:r>
              <a:rPr lang="pt-BR" sz="2000" b="1" dirty="0"/>
              <a:t>da Polícia Rodoviária Federal</a:t>
            </a:r>
            <a:r>
              <a:rPr lang="pt-BR" sz="2000" b="1" dirty="0" smtClean="0"/>
              <a:t>.</a:t>
            </a:r>
          </a:p>
          <a:p>
            <a:pPr algn="just"/>
            <a:endParaRPr lang="pt-BR" dirty="0"/>
          </a:p>
          <a:p>
            <a:pPr algn="just"/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7644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2422043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GUARULHOS </a:t>
            </a:r>
            <a:r>
              <a:rPr lang="pt-BR" sz="2000" b="1" i="1" dirty="0"/>
              <a:t>– </a:t>
            </a:r>
            <a:r>
              <a:rPr lang="pt-BR" sz="2000" b="1" i="1" dirty="0" smtClean="0"/>
              <a:t>25-03-2014 </a:t>
            </a:r>
          </a:p>
          <a:p>
            <a:pPr algn="just"/>
            <a:endParaRPr lang="pt-BR" b="1" i="1" dirty="0"/>
          </a:p>
          <a:p>
            <a:pPr algn="just"/>
            <a:r>
              <a:rPr lang="pt-BR" b="1" dirty="0" smtClean="0"/>
              <a:t>A </a:t>
            </a:r>
            <a:r>
              <a:rPr lang="pt-BR" b="1" dirty="0"/>
              <a:t>Operação teve como foco principal a Rodovia Federal Presidente Dutra e ainda as seguintes vias: Estrada Presidente Juscelino Kubitschek, Estrada do Sacramento, Avenida Santos Dumont, Estrada da Agua Chata e Avenida Papa João Paulo.</a:t>
            </a:r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b="1" dirty="0"/>
              <a:t>Como resultado final, além da prevenção de ocorrências, tivemos a elaboração de três ocorrências, duas delas pertinentes a prisões em flagrante lavrados na 2a. Delegacia desta DIVECAR.</a:t>
            </a:r>
          </a:p>
          <a:p>
            <a:pPr algn="just"/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34733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504" y="1700808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MAPA DA OPERAÇÃO REALIZADA NA REGIÃO DE GUARULHOS</a:t>
            </a:r>
          </a:p>
          <a:p>
            <a:pPr algn="just"/>
            <a:r>
              <a:rPr lang="pt-BR" dirty="0" smtClean="0"/>
              <a:t> </a:t>
            </a:r>
            <a:endParaRPr lang="pt-BR" dirty="0"/>
          </a:p>
          <a:p>
            <a:pPr algn="just"/>
            <a:endParaRPr lang="pt-BR" dirty="0"/>
          </a:p>
          <a:p>
            <a:pPr algn="just"/>
            <a:endParaRPr lang="pt-BR" b="1" i="1" dirty="0"/>
          </a:p>
          <a:p>
            <a:pPr algn="just"/>
            <a:endParaRPr lang="pt-BR" sz="2400" dirty="0"/>
          </a:p>
          <a:p>
            <a:pPr algn="just"/>
            <a:endParaRPr lang="pt-BR" sz="2400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04256"/>
            <a:ext cx="8892480" cy="472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07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08820"/>
            <a:ext cx="6120680" cy="4590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8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512167"/>
          </a:xfrm>
        </p:spPr>
        <p:txBody>
          <a:bodyPr/>
          <a:lstStyle/>
          <a:p>
            <a:r>
              <a:rPr lang="pt-BR" b="1" dirty="0"/>
              <a:t>Resolução SSP-81, de 10/05/13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2353816"/>
          </a:xfrm>
        </p:spPr>
        <p:txBody>
          <a:bodyPr>
            <a:normAutofit fontScale="92500"/>
          </a:bodyPr>
          <a:lstStyle/>
          <a:p>
            <a:pPr algn="just"/>
            <a:r>
              <a:rPr lang="pt-BR" sz="3100" dirty="0" smtClean="0">
                <a:solidFill>
                  <a:schemeClr val="tx1"/>
                </a:solidFill>
              </a:rPr>
              <a:t>	Reorganiza </a:t>
            </a:r>
            <a:r>
              <a:rPr lang="pt-BR" sz="3100" dirty="0">
                <a:solidFill>
                  <a:schemeClr val="tx1"/>
                </a:solidFill>
              </a:rPr>
              <a:t>o Programa de Prevenção e Redução de Furtos, Roubos, Apropriação Indébita e Receptação de Carga – </a:t>
            </a:r>
            <a:r>
              <a:rPr lang="pt-BR" sz="3100" dirty="0" smtClean="0">
                <a:solidFill>
                  <a:schemeClr val="tx1"/>
                </a:solidFill>
              </a:rPr>
              <a:t>PROCARGA, </a:t>
            </a:r>
            <a:r>
              <a:rPr lang="pt-BR" sz="3100" dirty="0">
                <a:solidFill>
                  <a:schemeClr val="tx1"/>
                </a:solidFill>
              </a:rPr>
              <a:t>criado pela Resolução SSP-284, de 26-08-1997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88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" y="1718810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37" y="3014954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18810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" y="4887162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81" y="4857594"/>
            <a:ext cx="2880320" cy="19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3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99592" y="1988841"/>
            <a:ext cx="72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  <a:endParaRPr lang="pt-BR" sz="2000" b="1" i="1" dirty="0" smtClean="0"/>
          </a:p>
          <a:p>
            <a:pPr algn="ctr"/>
            <a:r>
              <a:rPr lang="pt-BR" sz="2000" b="1" i="1" dirty="0" smtClean="0"/>
              <a:t>GUARULHOS </a:t>
            </a:r>
            <a:r>
              <a:rPr lang="pt-BR" sz="2000" b="1" i="1" dirty="0"/>
              <a:t>– </a:t>
            </a:r>
            <a:r>
              <a:rPr lang="pt-BR" sz="2000" b="1" i="1" dirty="0" smtClean="0"/>
              <a:t>29-04-2014 </a:t>
            </a:r>
          </a:p>
          <a:p>
            <a:pPr algn="just"/>
            <a:endParaRPr lang="pt-BR" b="1" i="1" dirty="0" smtClean="0"/>
          </a:p>
          <a:p>
            <a:pPr algn="just"/>
            <a:endParaRPr lang="pt-BR" b="1" i="1" dirty="0"/>
          </a:p>
          <a:p>
            <a:pPr algn="just"/>
            <a:r>
              <a:rPr lang="pt-BR" sz="2400" b="1" dirty="0"/>
              <a:t>A Operação foi </a:t>
            </a:r>
            <a:r>
              <a:rPr lang="pt-BR" sz="2400" b="1" dirty="0" smtClean="0"/>
              <a:t>realizada no </a:t>
            </a:r>
            <a:r>
              <a:rPr lang="pt-BR" sz="2400" b="1" dirty="0"/>
              <a:t>município de Guarulhos (DEMACRO), </a:t>
            </a:r>
            <a:r>
              <a:rPr lang="pt-BR" sz="2400" b="1" dirty="0" smtClean="0"/>
              <a:t>nas áreas </a:t>
            </a:r>
            <a:r>
              <a:rPr lang="pt-BR" sz="2400" b="1" dirty="0"/>
              <a:t>circunscricionais do 4º e 8º Distritos Policiais, em locais apontados pela Coordenadoria de Análise e Planejamento (CAP-SSP/SP) como de elevada incidência criminal na modalidade ROUBO DE CARGA.</a:t>
            </a:r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31569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43608" y="1873548"/>
            <a:ext cx="691276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/>
              <a:t>PONTOS DA OPERAÇÃO:</a:t>
            </a:r>
          </a:p>
          <a:p>
            <a:pPr algn="ctr"/>
            <a:endParaRPr lang="pt-BR" b="1" dirty="0" smtClean="0"/>
          </a:p>
          <a:p>
            <a:r>
              <a:rPr lang="pt-BR" sz="2000" b="1" dirty="0" smtClean="0"/>
              <a:t>KM </a:t>
            </a:r>
            <a:r>
              <a:rPr lang="pt-BR" sz="2000" b="1" dirty="0"/>
              <a:t>29.5 SAÍDA ESTRADA CAPAO BONITO    (VIADUTOS)</a:t>
            </a:r>
            <a:endParaRPr lang="pt-BR" sz="2000" dirty="0"/>
          </a:p>
          <a:p>
            <a:r>
              <a:rPr lang="pt-BR" sz="2000" b="1" dirty="0" smtClean="0"/>
              <a:t>KM </a:t>
            </a:r>
            <a:r>
              <a:rPr lang="pt-BR" sz="2000" b="1" dirty="0"/>
              <a:t>26 SAÍDA ESTRADA VELHA GUARULHOS/SÃO MIGUEL  (VIADUTOS)</a:t>
            </a:r>
            <a:endParaRPr lang="pt-BR" sz="2000" dirty="0"/>
          </a:p>
          <a:p>
            <a:r>
              <a:rPr lang="pt-BR" sz="2000" b="1" dirty="0" smtClean="0"/>
              <a:t>KM </a:t>
            </a:r>
            <a:r>
              <a:rPr lang="pt-BR" sz="2000" b="1" dirty="0"/>
              <a:t>22 SENTIDO SÃO PAULO SAÍDA AV SANTOS DUMONT</a:t>
            </a:r>
            <a:endParaRPr lang="pt-BR" sz="2000" dirty="0"/>
          </a:p>
          <a:p>
            <a:r>
              <a:rPr lang="pt-BR" sz="2000" b="1" dirty="0" smtClean="0"/>
              <a:t>AV </a:t>
            </a:r>
            <a:r>
              <a:rPr lang="pt-BR" sz="2000" b="1" dirty="0"/>
              <a:t>J. </a:t>
            </a:r>
            <a:r>
              <a:rPr lang="pt-BR" sz="2000" b="1" dirty="0" smtClean="0"/>
              <a:t>K. </a:t>
            </a:r>
            <a:r>
              <a:rPr lang="pt-BR" sz="2000" b="1" dirty="0"/>
              <a:t>OLIVEIRA</a:t>
            </a:r>
            <a:endParaRPr lang="pt-BR" sz="2000" dirty="0"/>
          </a:p>
          <a:p>
            <a:r>
              <a:rPr lang="pt-BR" sz="2000" b="1" dirty="0" smtClean="0"/>
              <a:t>RUA </a:t>
            </a:r>
            <a:r>
              <a:rPr lang="pt-BR" sz="2000" b="1" dirty="0"/>
              <a:t>EDUARDO FRONER ( COMEÇO)</a:t>
            </a:r>
            <a:endParaRPr lang="pt-BR" sz="2000" dirty="0"/>
          </a:p>
          <a:p>
            <a:r>
              <a:rPr lang="pt-BR" sz="2000" b="1" dirty="0" smtClean="0"/>
              <a:t>ESTRADA </a:t>
            </a:r>
            <a:r>
              <a:rPr lang="pt-BR" sz="2000" b="1" dirty="0"/>
              <a:t>DO SACRAMENTO x  ESTRADA DO ITAIM</a:t>
            </a:r>
            <a:endParaRPr lang="pt-BR" sz="2000" dirty="0"/>
          </a:p>
          <a:p>
            <a:r>
              <a:rPr lang="pt-BR" sz="2000" b="1" dirty="0" smtClean="0"/>
              <a:t>AVENIDA </a:t>
            </a:r>
            <a:r>
              <a:rPr lang="pt-BR" sz="2000" b="1" dirty="0"/>
              <a:t>RECIFE x ESTRADA VELHA SÃO MIGUEL</a:t>
            </a:r>
            <a:endParaRPr lang="pt-BR" sz="2000" dirty="0"/>
          </a:p>
          <a:p>
            <a:r>
              <a:rPr lang="pt-BR" sz="2000" b="1" dirty="0" smtClean="0"/>
              <a:t>ESTRADA </a:t>
            </a:r>
            <a:r>
              <a:rPr lang="pt-BR" sz="2000" b="1" dirty="0"/>
              <a:t>AGUA CHATA (PROXIMO A J.K.)</a:t>
            </a:r>
            <a:endParaRPr lang="pt-BR" sz="2000" dirty="0"/>
          </a:p>
          <a:p>
            <a:r>
              <a:rPr lang="pt-BR" sz="2000" b="1" dirty="0" smtClean="0"/>
              <a:t>RUA </a:t>
            </a:r>
            <a:r>
              <a:rPr lang="pt-BR" sz="2000" b="1" dirty="0"/>
              <a:t>DO ORATORIO x ESTRADA DA AGUA CHATA</a:t>
            </a:r>
            <a:endParaRPr lang="pt-BR" sz="2000" dirty="0"/>
          </a:p>
          <a:p>
            <a:r>
              <a:rPr lang="pt-BR" sz="2000" b="1" dirty="0" smtClean="0"/>
              <a:t>AVENIDA </a:t>
            </a:r>
            <a:r>
              <a:rPr lang="pt-BR" sz="2000" b="1" dirty="0"/>
              <a:t>SANTOS DUMONT</a:t>
            </a:r>
            <a:endParaRPr lang="pt-BR" sz="2000" dirty="0"/>
          </a:p>
          <a:p>
            <a:r>
              <a:rPr lang="pt-BR" sz="2000" b="1" dirty="0" smtClean="0"/>
              <a:t>AVENIDA </a:t>
            </a:r>
            <a:r>
              <a:rPr lang="pt-BR" sz="2000" b="1" dirty="0"/>
              <a:t>CONCRETEX x AVENIDA ORLANDA </a:t>
            </a:r>
            <a:r>
              <a:rPr lang="pt-BR" sz="2000" b="1" dirty="0" smtClean="0"/>
              <a:t>BERGAMO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88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71600" y="2132856"/>
            <a:ext cx="7200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  <a:endParaRPr lang="pt-BR" sz="2000" b="1" i="1" dirty="0" smtClean="0"/>
          </a:p>
          <a:p>
            <a:pPr algn="ctr"/>
            <a:r>
              <a:rPr lang="pt-BR" sz="2000" b="1" i="1" dirty="0" smtClean="0"/>
              <a:t>GUARULHOS </a:t>
            </a:r>
            <a:r>
              <a:rPr lang="pt-BR" sz="2000" b="1" i="1" dirty="0"/>
              <a:t>– </a:t>
            </a:r>
            <a:r>
              <a:rPr lang="pt-BR" sz="2000" b="1" i="1" dirty="0" smtClean="0"/>
              <a:t>29-04-2014</a:t>
            </a:r>
          </a:p>
          <a:p>
            <a:pPr algn="just"/>
            <a:endParaRPr lang="pt-BR" b="1" i="1" dirty="0"/>
          </a:p>
          <a:p>
            <a:pPr algn="just"/>
            <a:endParaRPr lang="pt-BR" dirty="0" smtClean="0"/>
          </a:p>
          <a:p>
            <a:pPr algn="just"/>
            <a:endParaRPr lang="pt-BR" b="1" i="1" dirty="0"/>
          </a:p>
          <a:p>
            <a:pPr algn="just"/>
            <a:endParaRPr lang="pt-BR" b="1" i="1" dirty="0"/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		</a:t>
            </a:r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endParaRPr lang="pt-BR" i="1" dirty="0" smtClean="0"/>
          </a:p>
          <a:p>
            <a:pPr algn="just"/>
            <a:endParaRPr lang="pt-BR" i="1" dirty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49507"/>
              </p:ext>
            </p:extLst>
          </p:nvPr>
        </p:nvGraphicFramePr>
        <p:xfrm>
          <a:off x="1619672" y="3140968"/>
          <a:ext cx="5184576" cy="3088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4576"/>
              </a:tblGrid>
              <a:tr h="423265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2000" b="1" u="none" strike="noStrike" dirty="0" smtClean="0">
                          <a:effectLst/>
                        </a:rPr>
                        <a:t>RESUMO DA</a:t>
                      </a:r>
                      <a:r>
                        <a:rPr lang="pt-BR" sz="2000" b="1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2000" b="1" u="none" strike="noStrike" dirty="0" smtClean="0">
                          <a:effectLst/>
                        </a:rPr>
                        <a:t>OPERAÇÃO 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PESSOAS ABORDADAS: </a:t>
                      </a:r>
                      <a:r>
                        <a:rPr lang="pt-BR" sz="1800" b="1" u="none" strike="noStrike" dirty="0" smtClean="0">
                          <a:effectLst/>
                        </a:rPr>
                        <a:t>      314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VEICULOS VISTORIADOS: </a:t>
                      </a:r>
                      <a:r>
                        <a:rPr lang="pt-BR" sz="1800" b="1" u="none" strike="noStrike" dirty="0" smtClean="0">
                          <a:effectLst/>
                        </a:rPr>
                        <a:t>   240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VIATURAS EMPREGADAS: </a:t>
                      </a:r>
                      <a:r>
                        <a:rPr lang="pt-BR" sz="1800" b="1" u="none" strike="noStrike" dirty="0" smtClean="0">
                          <a:effectLst/>
                        </a:rPr>
                        <a:t>   44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POLICIAIS ENOLVIDOS: </a:t>
                      </a:r>
                      <a:r>
                        <a:rPr lang="pt-BR" sz="1800" b="1" u="none" strike="noStrike" dirty="0" smtClean="0">
                          <a:effectLst/>
                        </a:rPr>
                        <a:t>        98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FLAGRANTE LAVRADOS</a:t>
                      </a:r>
                      <a:r>
                        <a:rPr lang="pt-BR" sz="1800" b="1" u="none" strike="noStrike" dirty="0" smtClean="0">
                          <a:effectLst/>
                        </a:rPr>
                        <a:t>:      </a:t>
                      </a:r>
                      <a:r>
                        <a:rPr lang="pt-BR" sz="1800" b="1" u="none" strike="noStrike" dirty="0">
                          <a:effectLst/>
                        </a:rPr>
                        <a:t>02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Nº PRESOS: </a:t>
                      </a:r>
                      <a:r>
                        <a:rPr lang="pt-BR" sz="1800" b="1" u="none" strike="noStrike" dirty="0" smtClean="0">
                          <a:effectLst/>
                        </a:rPr>
                        <a:t>                            02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51257">
                <a:tc>
                  <a:txBody>
                    <a:bodyPr/>
                    <a:lstStyle/>
                    <a:p>
                      <a:pPr lvl="3" algn="l" fontAlgn="b"/>
                      <a:r>
                        <a:rPr lang="pt-BR" sz="1800" b="1" u="none" strike="noStrike" dirty="0">
                          <a:effectLst/>
                        </a:rPr>
                        <a:t>ARMAS APREENDIDAS: </a:t>
                      </a:r>
                      <a:r>
                        <a:rPr lang="pt-BR" sz="1800" b="1" u="none" strike="noStrike" dirty="0" smtClean="0">
                          <a:effectLst/>
                        </a:rPr>
                        <a:t>       01</a:t>
                      </a:r>
                    </a:p>
                    <a:p>
                      <a:pPr lvl="3" algn="l" fontAlgn="b"/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7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96504" y="1849754"/>
            <a:ext cx="7200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  <a:endParaRPr lang="pt-BR" sz="2000" b="1" i="1" dirty="0" smtClean="0"/>
          </a:p>
          <a:p>
            <a:pPr algn="ctr"/>
            <a:r>
              <a:rPr lang="pt-BR" sz="2000" b="1" i="1" dirty="0" smtClean="0"/>
              <a:t>GUARULHOS </a:t>
            </a:r>
            <a:r>
              <a:rPr lang="pt-BR" sz="2000" b="1" i="1" dirty="0"/>
              <a:t>– </a:t>
            </a:r>
            <a:r>
              <a:rPr lang="pt-BR" sz="2000" b="1" i="1" dirty="0" smtClean="0"/>
              <a:t>29-04-2014</a:t>
            </a:r>
          </a:p>
          <a:p>
            <a:pPr algn="just"/>
            <a:endParaRPr lang="pt-BR" b="1" i="1" dirty="0"/>
          </a:p>
          <a:p>
            <a:pPr algn="just"/>
            <a:endParaRPr lang="pt-BR" dirty="0" smtClean="0"/>
          </a:p>
          <a:p>
            <a:pPr algn="just"/>
            <a:endParaRPr lang="pt-BR" b="1" i="1" dirty="0"/>
          </a:p>
          <a:p>
            <a:pPr algn="just"/>
            <a:endParaRPr lang="pt-BR" b="1" i="1" dirty="0"/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		</a:t>
            </a:r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endParaRPr lang="pt-BR" i="1" dirty="0" smtClean="0"/>
          </a:p>
          <a:p>
            <a:pPr algn="just"/>
            <a:endParaRPr lang="pt-BR" i="1" dirty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0778"/>
            <a:ext cx="2576636" cy="343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0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12304" y="1988840"/>
            <a:ext cx="835292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  <a:endParaRPr lang="pt-BR" sz="2000" b="1" i="1" dirty="0" smtClean="0"/>
          </a:p>
          <a:p>
            <a:pPr algn="ctr"/>
            <a:r>
              <a:rPr lang="pt-BR" sz="2000" b="1" i="1" dirty="0" smtClean="0"/>
              <a:t>DEINTER </a:t>
            </a:r>
            <a:r>
              <a:rPr lang="pt-BR" sz="2000" b="1" i="1" dirty="0"/>
              <a:t>2 – de 19 a </a:t>
            </a:r>
            <a:r>
              <a:rPr lang="pt-BR" sz="2000" b="1" i="1" dirty="0" smtClean="0"/>
              <a:t>23.05.2014</a:t>
            </a:r>
          </a:p>
          <a:p>
            <a:pPr algn="just"/>
            <a:endParaRPr lang="pt-BR" b="1" i="1" dirty="0"/>
          </a:p>
          <a:p>
            <a:pPr algn="just"/>
            <a:r>
              <a:rPr lang="pt-BR" sz="2000" dirty="0"/>
              <a:t>A Operação foi </a:t>
            </a:r>
            <a:r>
              <a:rPr lang="pt-BR" sz="2000" dirty="0" smtClean="0"/>
              <a:t>realizada </a:t>
            </a:r>
            <a:r>
              <a:rPr lang="pt-BR" sz="2000" dirty="0"/>
              <a:t>na </a:t>
            </a:r>
            <a:r>
              <a:rPr lang="pt-BR" sz="2000" dirty="0" smtClean="0"/>
              <a:t>região do DEINTER, </a:t>
            </a:r>
            <a:r>
              <a:rPr lang="pt-BR" sz="2000" dirty="0"/>
              <a:t>abrangendo áreas de atuação das Delegacias de Investigações Gerais de </a:t>
            </a:r>
            <a:r>
              <a:rPr lang="pt-BR" sz="2000" b="1" dirty="0"/>
              <a:t>Campinas, Jundiaí e Bragança </a:t>
            </a:r>
            <a:r>
              <a:rPr lang="pt-BR" sz="2000" b="1" dirty="0" smtClean="0"/>
              <a:t>Paulista</a:t>
            </a:r>
            <a:r>
              <a:rPr lang="pt-BR" sz="2000" dirty="0" smtClean="0"/>
              <a:t>, onde </a:t>
            </a:r>
            <a:r>
              <a:rPr lang="pt-BR" sz="2000" dirty="0"/>
              <a:t>contamos com o apoio das seguintes áreas: </a:t>
            </a:r>
            <a:endParaRPr lang="pt-BR" sz="2000" dirty="0" smtClean="0"/>
          </a:p>
          <a:p>
            <a:pPr algn="just"/>
            <a:endParaRPr lang="pt-BR" sz="2000" dirty="0"/>
          </a:p>
          <a:p>
            <a:pPr marL="342900" indent="-342900" algn="just">
              <a:buFont typeface="Wingdings"/>
              <a:buChar char="Ø"/>
            </a:pPr>
            <a:r>
              <a:rPr lang="pt-BR" sz="2000" dirty="0" smtClean="0"/>
              <a:t>Policiais </a:t>
            </a:r>
            <a:r>
              <a:rPr lang="pt-BR" sz="2000" dirty="0"/>
              <a:t>Civis: do DEIC </a:t>
            </a:r>
            <a:r>
              <a:rPr lang="pt-BR" sz="2000" dirty="0" smtClean="0"/>
              <a:t>(2a</a:t>
            </a:r>
            <a:r>
              <a:rPr lang="pt-BR" sz="2000" dirty="0"/>
              <a:t>. DIVECAR e </a:t>
            </a:r>
            <a:r>
              <a:rPr lang="pt-BR" sz="2000" dirty="0" smtClean="0"/>
              <a:t>GARRA), </a:t>
            </a:r>
            <a:r>
              <a:rPr lang="pt-BR" sz="2000" dirty="0"/>
              <a:t>do DEINTER 2 (</a:t>
            </a:r>
            <a:r>
              <a:rPr lang="pt-BR" sz="2000" dirty="0" err="1" smtClean="0"/>
              <a:t>DIGs</a:t>
            </a:r>
            <a:r>
              <a:rPr lang="pt-BR" sz="2000" dirty="0" smtClean="0"/>
              <a:t> </a:t>
            </a:r>
            <a:r>
              <a:rPr lang="pt-BR" sz="2000" dirty="0"/>
              <a:t>de Campinas, Bragança Paulista e </a:t>
            </a:r>
            <a:r>
              <a:rPr lang="pt-BR" sz="2000" dirty="0" smtClean="0"/>
              <a:t>Jundiaí);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dirty="0" smtClean="0"/>
              <a:t>Policiais </a:t>
            </a:r>
            <a:r>
              <a:rPr lang="pt-BR" sz="2000" dirty="0"/>
              <a:t>Militares Rodoviários do 4º </a:t>
            </a:r>
            <a:r>
              <a:rPr lang="pt-BR" sz="2000" dirty="0" err="1" smtClean="0"/>
              <a:t>BPRv</a:t>
            </a:r>
            <a:r>
              <a:rPr lang="pt-BR" sz="2000" dirty="0" smtClean="0"/>
              <a:t>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dirty="0" smtClean="0"/>
              <a:t>Policiais </a:t>
            </a:r>
            <a:r>
              <a:rPr lang="pt-BR" sz="2000" dirty="0"/>
              <a:t>Militares do Comando de Policiamento do Interior 2 (CPI 2 - Campinas</a:t>
            </a:r>
            <a:r>
              <a:rPr lang="pt-BR" sz="2000" dirty="0" smtClean="0"/>
              <a:t>);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dirty="0" smtClean="0"/>
              <a:t>Peritos </a:t>
            </a:r>
            <a:r>
              <a:rPr lang="pt-BR" sz="2000" dirty="0"/>
              <a:t>da Superintendência de Polícia Técnico Científica </a:t>
            </a:r>
            <a:r>
              <a:rPr lang="pt-BR" sz="2000" dirty="0" smtClean="0"/>
              <a:t>(EPC </a:t>
            </a:r>
            <a:r>
              <a:rPr lang="pt-BR" sz="2000" dirty="0"/>
              <a:t>de Bragança </a:t>
            </a:r>
            <a:r>
              <a:rPr lang="pt-BR" sz="2000" dirty="0" smtClean="0"/>
              <a:t>Paulista)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39809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21872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i="1" dirty="0" smtClean="0"/>
          </a:p>
        </p:txBody>
      </p:sp>
      <p:sp>
        <p:nvSpPr>
          <p:cNvPr id="5" name="Retângulo 4"/>
          <p:cNvSpPr/>
          <p:nvPr/>
        </p:nvSpPr>
        <p:spPr>
          <a:xfrm>
            <a:off x="539552" y="2187228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PONTOS </a:t>
            </a:r>
            <a:r>
              <a:rPr lang="pt-BR" b="1" dirty="0" smtClean="0"/>
              <a:t>DA </a:t>
            </a:r>
            <a:r>
              <a:rPr lang="pt-BR" b="1" dirty="0"/>
              <a:t>OPERAÇÃO:</a:t>
            </a:r>
            <a:endParaRPr lang="pt-BR" dirty="0"/>
          </a:p>
          <a:p>
            <a:r>
              <a:rPr lang="pt-BR" dirty="0"/>
              <a:t> </a:t>
            </a:r>
          </a:p>
          <a:p>
            <a:r>
              <a:rPr lang="pt-BR" b="1" dirty="0"/>
              <a:t>&gt;SP/330 Rodovia ANHANGUERA- município de Campinas</a:t>
            </a:r>
            <a:endParaRPr lang="pt-BR" dirty="0"/>
          </a:p>
          <a:p>
            <a:r>
              <a:rPr lang="pt-BR" b="1" dirty="0"/>
              <a:t>&gt;SP/65 Rodovia DOM PEDRO I- município de Campinas</a:t>
            </a:r>
            <a:endParaRPr lang="pt-BR" dirty="0"/>
          </a:p>
          <a:p>
            <a:r>
              <a:rPr lang="pt-BR" b="1" dirty="0" smtClean="0"/>
              <a:t>&gt;</a:t>
            </a:r>
            <a:r>
              <a:rPr lang="pt-BR" b="1" dirty="0"/>
              <a:t>SP/330 Rodovia ANHANGUERA- municípios de Jundiaí, Itupeva e Louveira;</a:t>
            </a:r>
            <a:endParaRPr lang="pt-BR" dirty="0"/>
          </a:p>
          <a:p>
            <a:r>
              <a:rPr lang="pt-BR" b="1" dirty="0"/>
              <a:t>&gt;SP/300 Rodovia DOM GABRIEL PAULINO BUENO COUTO- municípios de Jundiaí e Itupeva;</a:t>
            </a:r>
            <a:endParaRPr lang="pt-BR" dirty="0"/>
          </a:p>
          <a:p>
            <a:r>
              <a:rPr lang="pt-BR" b="1" dirty="0"/>
              <a:t>&gt;SP/348 Rodovia DOS BANDEIRANTES- municípios de Jundiaí, Itupeva;</a:t>
            </a:r>
            <a:endParaRPr lang="pt-BR" dirty="0"/>
          </a:p>
          <a:p>
            <a:r>
              <a:rPr lang="pt-BR" b="1" dirty="0"/>
              <a:t>&gt;SP/360 Rodovia ENGENHEIRO CONSTÂNCIO CINTRA- municípios de Jundiaí e Itatiba;</a:t>
            </a:r>
            <a:endParaRPr lang="pt-BR" dirty="0"/>
          </a:p>
          <a:p>
            <a:r>
              <a:rPr lang="pt-BR" b="1" dirty="0"/>
              <a:t>&gt;SP/63 Rodovia ROMILDO PRADO- municípios de Jundiaí, Louveira e Itatiba;</a:t>
            </a:r>
            <a:endParaRPr lang="pt-BR" dirty="0"/>
          </a:p>
          <a:p>
            <a:r>
              <a:rPr lang="pt-BR" b="1" dirty="0"/>
              <a:t>&gt;SP/65 Rodovia DOM PEDRO I- municípios de Itatiba e Jarinu;</a:t>
            </a:r>
            <a:endParaRPr lang="pt-BR" dirty="0"/>
          </a:p>
          <a:p>
            <a:r>
              <a:rPr lang="pt-BR" b="1" dirty="0"/>
              <a:t>&gt;SP/63 - Rodovia Alkindar Monteiro Junqueira (entre Bragança Paulista e Itatiba) especialmente de Bragança até proximidades da Rodovia D. Pedro I.-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62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21872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i="1" dirty="0" smtClean="0"/>
          </a:p>
        </p:txBody>
      </p:sp>
      <p:sp>
        <p:nvSpPr>
          <p:cNvPr id="5" name="Retângulo 4"/>
          <p:cNvSpPr/>
          <p:nvPr/>
        </p:nvSpPr>
        <p:spPr>
          <a:xfrm>
            <a:off x="1403648" y="1946593"/>
            <a:ext cx="63367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</a:p>
          <a:p>
            <a:pPr algn="ctr"/>
            <a:r>
              <a:rPr lang="pt-BR" sz="2000" b="1" i="1" dirty="0"/>
              <a:t>DEINTER 2 – de 19 a 23.05.2014</a:t>
            </a:r>
          </a:p>
          <a:p>
            <a:pPr lvl="2"/>
            <a:r>
              <a:rPr lang="pt-BR" b="1" dirty="0"/>
              <a:t>	</a:t>
            </a:r>
            <a:endParaRPr lang="pt-BR" b="1" dirty="0" smtClean="0"/>
          </a:p>
          <a:p>
            <a:pPr lvl="2"/>
            <a:r>
              <a:rPr lang="pt-BR" b="1" dirty="0"/>
              <a:t>	</a:t>
            </a:r>
            <a:r>
              <a:rPr lang="pt-BR" sz="2000" b="1" dirty="0" smtClean="0"/>
              <a:t>Resumo da Operação:-</a:t>
            </a:r>
          </a:p>
          <a:p>
            <a:pPr lvl="2"/>
            <a:endParaRPr lang="pt-BR" b="1" dirty="0"/>
          </a:p>
          <a:p>
            <a:pPr lvl="2"/>
            <a:r>
              <a:rPr lang="pt-BR" sz="2000" b="1" dirty="0"/>
              <a:t>Pessoas Abordadas:	</a:t>
            </a:r>
            <a:r>
              <a:rPr lang="pt-BR" sz="2000" b="1" dirty="0" smtClean="0"/>
              <a:t>   	417</a:t>
            </a:r>
            <a:endParaRPr lang="pt-BR" sz="2000" b="1" dirty="0"/>
          </a:p>
          <a:p>
            <a:pPr lvl="2"/>
            <a:r>
              <a:rPr lang="pt-BR" sz="2000" b="1" dirty="0"/>
              <a:t>Veículos Vistoriados:	</a:t>
            </a:r>
            <a:r>
              <a:rPr lang="pt-BR" sz="2000" b="1" dirty="0" smtClean="0"/>
              <a:t>   	242</a:t>
            </a:r>
            <a:endParaRPr lang="pt-BR" sz="2000" b="1" dirty="0"/>
          </a:p>
          <a:p>
            <a:pPr lvl="2"/>
            <a:r>
              <a:rPr lang="pt-BR" sz="2000" b="1" dirty="0"/>
              <a:t>Viaturas Empregadas:	</a:t>
            </a:r>
            <a:r>
              <a:rPr lang="pt-BR" sz="2000" b="1" dirty="0" smtClean="0"/>
              <a:t>    	  39</a:t>
            </a:r>
            <a:endParaRPr lang="pt-BR" sz="2000" b="1" dirty="0"/>
          </a:p>
          <a:p>
            <a:pPr lvl="2"/>
            <a:r>
              <a:rPr lang="pt-BR" sz="2000" b="1" dirty="0"/>
              <a:t>Policiais Envolvidos:	</a:t>
            </a:r>
            <a:r>
              <a:rPr lang="pt-BR" sz="2000" b="1" dirty="0" smtClean="0"/>
              <a:t>   	116</a:t>
            </a:r>
            <a:endParaRPr lang="pt-BR" sz="2000" b="1" dirty="0"/>
          </a:p>
          <a:p>
            <a:pPr lvl="2"/>
            <a:r>
              <a:rPr lang="pt-BR" sz="2000" b="1" dirty="0"/>
              <a:t>Flagrante Lavrados:	</a:t>
            </a:r>
            <a:r>
              <a:rPr lang="pt-BR" sz="2000" b="1" dirty="0" smtClean="0"/>
              <a:t>     	  06</a:t>
            </a:r>
            <a:endParaRPr lang="pt-BR" sz="2000" b="1" dirty="0"/>
          </a:p>
          <a:p>
            <a:pPr lvl="2"/>
            <a:r>
              <a:rPr lang="pt-BR" sz="2000" b="1" dirty="0"/>
              <a:t>Nº de Presos:	</a:t>
            </a:r>
            <a:r>
              <a:rPr lang="pt-BR" sz="2000" b="1" dirty="0" smtClean="0"/>
              <a:t>                       	  15</a:t>
            </a:r>
            <a:endParaRPr lang="pt-BR" sz="2000" b="1" dirty="0"/>
          </a:p>
          <a:p>
            <a:pPr lvl="2"/>
            <a:r>
              <a:rPr lang="pt-BR" sz="2000" b="1" dirty="0"/>
              <a:t>Foragidos Recapturados</a:t>
            </a:r>
            <a:r>
              <a:rPr lang="pt-BR" sz="2000" b="1" dirty="0" smtClean="0"/>
              <a:t>:      	  02</a:t>
            </a:r>
            <a:endParaRPr lang="pt-BR" sz="2000" b="1" dirty="0"/>
          </a:p>
          <a:p>
            <a:pPr lvl="2"/>
            <a:r>
              <a:rPr lang="pt-BR" sz="2000" b="1" dirty="0"/>
              <a:t>Armas Apreendidas:	</a:t>
            </a:r>
            <a:r>
              <a:rPr lang="pt-BR" sz="2000" b="1" dirty="0" smtClean="0"/>
              <a:t>      	  03</a:t>
            </a:r>
            <a:endParaRPr lang="pt-BR" sz="2000" b="1" dirty="0"/>
          </a:p>
          <a:p>
            <a:pPr lvl="2"/>
            <a:r>
              <a:rPr lang="pt-BR" sz="2000" b="1" dirty="0"/>
              <a:t>Atos Infracionais:	</a:t>
            </a:r>
            <a:r>
              <a:rPr lang="pt-BR" sz="2000" b="1" dirty="0" smtClean="0"/>
              <a:t>      		  01</a:t>
            </a:r>
            <a:endParaRPr lang="pt-BR" sz="2000" b="1" dirty="0"/>
          </a:p>
          <a:p>
            <a:pPr lvl="2"/>
            <a:r>
              <a:rPr lang="pt-BR" sz="2000" b="1" dirty="0"/>
              <a:t>Adolescentes </a:t>
            </a:r>
            <a:r>
              <a:rPr lang="pt-BR" sz="2000" b="1" dirty="0" smtClean="0"/>
              <a:t>Apreendidos   	  01</a:t>
            </a:r>
            <a:endParaRPr lang="pt-BR" sz="20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11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87624" y="2132856"/>
            <a:ext cx="684076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  <a:endParaRPr lang="pt-BR" sz="2000" b="1" i="1" dirty="0" smtClean="0"/>
          </a:p>
          <a:p>
            <a:pPr algn="ctr"/>
            <a:r>
              <a:rPr lang="pt-BR" sz="2000" b="1" i="1" dirty="0" smtClean="0"/>
              <a:t>OSASCO – 04.06.2014</a:t>
            </a:r>
          </a:p>
          <a:p>
            <a:pPr algn="just"/>
            <a:endParaRPr lang="pt-BR" b="1" i="1" dirty="0"/>
          </a:p>
          <a:p>
            <a:pPr algn="just"/>
            <a:r>
              <a:rPr lang="pt-BR" sz="2000" b="1" dirty="0"/>
              <a:t>A Operação foi </a:t>
            </a:r>
            <a:r>
              <a:rPr lang="pt-BR" sz="2000" b="1" dirty="0" smtClean="0"/>
              <a:t>realizada na </a:t>
            </a:r>
            <a:r>
              <a:rPr lang="pt-BR" sz="2000" b="1" dirty="0"/>
              <a:t>região da DELEGACIA SECCIONAL DE OSASCO - DEMACRO, onde contamos com o apoio das seguintes áreas: </a:t>
            </a:r>
            <a:endParaRPr lang="pt-BR" sz="2000" b="1" dirty="0" smtClean="0"/>
          </a:p>
          <a:p>
            <a:pPr algn="just"/>
            <a:endParaRPr lang="pt-BR" sz="20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Civis: do DEIC </a:t>
            </a:r>
            <a:r>
              <a:rPr lang="pt-BR" sz="2000" b="1" dirty="0" smtClean="0"/>
              <a:t>(2a</a:t>
            </a:r>
            <a:r>
              <a:rPr lang="pt-BR" sz="2000" b="1" dirty="0"/>
              <a:t>. Delegacia da DIVECAR e Equipe do </a:t>
            </a:r>
            <a:r>
              <a:rPr lang="pt-BR" sz="2000" b="1" dirty="0" smtClean="0"/>
              <a:t>SAT/DOE) </a:t>
            </a:r>
            <a:r>
              <a:rPr lang="pt-BR" sz="2000" b="1" dirty="0"/>
              <a:t>e do DEMACRO </a:t>
            </a:r>
            <a:r>
              <a:rPr lang="pt-BR" sz="2000" b="1" dirty="0" smtClean="0"/>
              <a:t>(SIG </a:t>
            </a:r>
            <a:r>
              <a:rPr lang="pt-BR" sz="2000" b="1" dirty="0"/>
              <a:t>de </a:t>
            </a:r>
            <a:r>
              <a:rPr lang="pt-BR" sz="2000" b="1" dirty="0" smtClean="0"/>
              <a:t>Osasco) 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Militares do 14º e 42º BPMM (Força Tática, ROCAN e pessoal do dia</a:t>
            </a:r>
            <a:r>
              <a:rPr lang="pt-BR" sz="2000" b="1" dirty="0" smtClean="0"/>
              <a:t>).</a:t>
            </a:r>
            <a:endParaRPr lang="pt-BR" sz="2000" b="1" dirty="0"/>
          </a:p>
          <a:p>
            <a:pPr algn="just"/>
            <a:endParaRPr lang="pt-BR" b="1" dirty="0"/>
          </a:p>
          <a:p>
            <a:pPr algn="just"/>
            <a:endParaRPr lang="pt-BR" dirty="0" smtClean="0"/>
          </a:p>
          <a:p>
            <a:pPr algn="just"/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25001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15616" y="2276872"/>
            <a:ext cx="655272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PROCARGA </a:t>
            </a:r>
            <a:endParaRPr lang="pt-BR" sz="2000" b="1" i="1" dirty="0" smtClean="0"/>
          </a:p>
          <a:p>
            <a:pPr algn="ctr"/>
            <a:r>
              <a:rPr lang="pt-BR" sz="2000" b="1" i="1" dirty="0" smtClean="0"/>
              <a:t>OSASCO – 04.06.2014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b="1" i="1" dirty="0" smtClean="0"/>
          </a:p>
          <a:p>
            <a:pPr algn="just"/>
            <a:endParaRPr lang="pt-BR" b="1" i="1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686858"/>
              </p:ext>
            </p:extLst>
          </p:nvPr>
        </p:nvGraphicFramePr>
        <p:xfrm>
          <a:off x="2771800" y="3212976"/>
          <a:ext cx="3528392" cy="282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8392"/>
              </a:tblGrid>
              <a:tr h="24231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 smtClean="0">
                          <a:effectLst/>
                        </a:rPr>
                        <a:t>RESUMO DA OPERAÇÃO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Pessoas Abordadas: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264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Veículos Vistoriados</a:t>
                      </a:r>
                      <a:r>
                        <a:rPr lang="pt-BR" sz="2000" b="1" u="none" strike="noStrike" dirty="0" smtClean="0">
                          <a:effectLst/>
                        </a:rPr>
                        <a:t>:            204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Viaturas Empregadas: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34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Policiais Envolvidos: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61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Flagrante Lavrados: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01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Nº de Presos: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    02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Armas Apreendidas: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01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6333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Veículos Recuperados: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02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4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1080119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   Resolução </a:t>
            </a:r>
            <a:r>
              <a:rPr lang="pt-BR" sz="4000" b="1" dirty="0"/>
              <a:t>SSP-81, de 10/05/13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2348880"/>
            <a:ext cx="8496944" cy="3361928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</a:rPr>
              <a:t>FINALIDADE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200" b="1" dirty="0" smtClean="0">
              <a:solidFill>
                <a:schemeClr val="tx1"/>
              </a:solidFill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/>
                </a:solidFill>
              </a:rPr>
              <a:t>Reorganiza para Incrementar </a:t>
            </a:r>
            <a:r>
              <a:rPr lang="pt-BR" dirty="0">
                <a:solidFill>
                  <a:schemeClr val="tx1"/>
                </a:solidFill>
              </a:rPr>
              <a:t>a atuação das </a:t>
            </a:r>
            <a:r>
              <a:rPr lang="pt-BR" sz="3200" dirty="0">
                <a:solidFill>
                  <a:schemeClr val="tx1"/>
                </a:solidFill>
              </a:rPr>
              <a:t>Polícias</a:t>
            </a:r>
            <a:r>
              <a:rPr lang="pt-BR" dirty="0">
                <a:solidFill>
                  <a:schemeClr val="tx1"/>
                </a:solidFill>
              </a:rPr>
              <a:t> Civil, Militar e Técnico-Científica na repressão, prevenção e tratamento dessas infrações penais</a:t>
            </a:r>
            <a:r>
              <a:rPr lang="pt-BR" dirty="0" smtClean="0">
                <a:solidFill>
                  <a:schemeClr val="tx1"/>
                </a:solidFill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3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1916833"/>
            <a:ext cx="748883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CAJAMAR </a:t>
            </a:r>
            <a:r>
              <a:rPr lang="pt-BR" sz="2000" b="1" i="1" dirty="0"/>
              <a:t>-</a:t>
            </a:r>
            <a:r>
              <a:rPr lang="pt-BR" sz="2000" b="1" i="1" dirty="0" smtClean="0"/>
              <a:t>12-08-2014</a:t>
            </a:r>
          </a:p>
          <a:p>
            <a:pPr algn="just"/>
            <a:endParaRPr lang="pt-BR" b="1" i="1" dirty="0"/>
          </a:p>
          <a:p>
            <a:pPr algn="just"/>
            <a:r>
              <a:rPr lang="pt-BR" sz="2000" b="1" dirty="0"/>
              <a:t>A Operação foi realizada na </a:t>
            </a:r>
            <a:r>
              <a:rPr lang="pt-BR" sz="2000" b="1" dirty="0" smtClean="0"/>
              <a:t>região de </a:t>
            </a:r>
            <a:r>
              <a:rPr lang="pt-BR" sz="2000" b="1" dirty="0"/>
              <a:t>CAJAMAR - Sec. Franco da Rocha </a:t>
            </a:r>
            <a:r>
              <a:rPr lang="pt-BR" sz="2000" b="1" dirty="0" smtClean="0"/>
              <a:t>– DEMACRO, </a:t>
            </a:r>
            <a:r>
              <a:rPr lang="pt-BR" sz="2000" b="1" dirty="0"/>
              <a:t>onde contamos com o apoio das seguintes áreas: </a:t>
            </a:r>
            <a:endParaRPr lang="pt-BR" sz="2000" b="1" dirty="0" smtClean="0"/>
          </a:p>
          <a:p>
            <a:pPr algn="just"/>
            <a:endParaRPr lang="pt-BR" sz="2000" b="1" dirty="0" smtClean="0"/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Civis: do DEIC </a:t>
            </a:r>
            <a:r>
              <a:rPr lang="pt-BR" sz="2000" b="1" dirty="0" smtClean="0"/>
              <a:t>(2a</a:t>
            </a:r>
            <a:r>
              <a:rPr lang="pt-BR" sz="2000" b="1" dirty="0"/>
              <a:t>. DIVECAR e </a:t>
            </a:r>
            <a:r>
              <a:rPr lang="pt-BR" sz="2000" b="1" dirty="0" smtClean="0"/>
              <a:t>SAT/DOE) </a:t>
            </a:r>
            <a:r>
              <a:rPr lang="pt-BR" sz="2000" b="1" dirty="0"/>
              <a:t>e do DEMACRO </a:t>
            </a:r>
            <a:r>
              <a:rPr lang="pt-BR" sz="2000" b="1" dirty="0" smtClean="0"/>
              <a:t>(Sec</a:t>
            </a:r>
            <a:r>
              <a:rPr lang="pt-BR" sz="2000" b="1" dirty="0"/>
              <a:t>. de Franco da Rocha e </a:t>
            </a:r>
            <a:r>
              <a:rPr lang="pt-BR" sz="2000" b="1" dirty="0" smtClean="0"/>
              <a:t>Del </a:t>
            </a:r>
            <a:r>
              <a:rPr lang="pt-BR" sz="2000" b="1" dirty="0" err="1" smtClean="0"/>
              <a:t>Pol</a:t>
            </a:r>
            <a:r>
              <a:rPr lang="pt-BR" sz="2000" b="1" dirty="0" smtClean="0"/>
              <a:t> </a:t>
            </a:r>
            <a:r>
              <a:rPr lang="pt-BR" sz="2000" b="1" dirty="0"/>
              <a:t>de </a:t>
            </a:r>
            <a:r>
              <a:rPr lang="pt-BR" sz="2000" b="1" dirty="0" smtClean="0"/>
              <a:t>Cajamar);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Militares Rodoviários do 4º Batalhão de Polícia Rodoviária (4º </a:t>
            </a:r>
            <a:r>
              <a:rPr lang="pt-BR" sz="2000" b="1" dirty="0" err="1"/>
              <a:t>BPRv</a:t>
            </a:r>
            <a:r>
              <a:rPr lang="pt-BR" sz="2000" b="1" dirty="0" smtClean="0"/>
              <a:t>);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Militares do Comando de Policiamento de Área (CPA/M7 - 26º BPM/M</a:t>
            </a:r>
            <a:r>
              <a:rPr lang="pt-BR" sz="2000" b="1" dirty="0" smtClean="0"/>
              <a:t>) e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Peritos </a:t>
            </a:r>
            <a:r>
              <a:rPr lang="pt-BR" sz="2000" b="1" dirty="0"/>
              <a:t>da Superintendência de Polícia Técnico Científica </a:t>
            </a:r>
            <a:r>
              <a:rPr lang="pt-BR" sz="2000" b="1" dirty="0" smtClean="0"/>
              <a:t>(EPC </a:t>
            </a:r>
            <a:r>
              <a:rPr lang="pt-BR" sz="2000" b="1" dirty="0"/>
              <a:t>de </a:t>
            </a:r>
            <a:r>
              <a:rPr lang="pt-BR" sz="2000" b="1" dirty="0" smtClean="0"/>
              <a:t>Guarulhos)</a:t>
            </a:r>
            <a:endParaRPr lang="pt-BR" b="1" i="1" dirty="0" smtClean="0"/>
          </a:p>
        </p:txBody>
      </p:sp>
    </p:spTree>
    <p:extLst>
      <p:ext uri="{BB962C8B-B14F-4D97-AF65-F5344CB8AC3E}">
        <p14:creationId xmlns:p14="http://schemas.microsoft.com/office/powerpoint/2010/main" val="15584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7624" y="2132856"/>
            <a:ext cx="640871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OPERAÇÃO CONJUNTA </a:t>
            </a:r>
            <a:r>
              <a:rPr lang="pt-BR" sz="2000" b="1" dirty="0" smtClean="0"/>
              <a:t>PROCARGA</a:t>
            </a:r>
          </a:p>
          <a:p>
            <a:pPr algn="ctr"/>
            <a:r>
              <a:rPr lang="pt-BR" sz="2000" b="1" dirty="0" smtClean="0"/>
              <a:t>CAJAMAR – 12.08.2014</a:t>
            </a:r>
          </a:p>
          <a:p>
            <a:pPr algn="ctr"/>
            <a:endParaRPr lang="pt-BR" sz="2000" b="1" dirty="0"/>
          </a:p>
          <a:p>
            <a:pPr algn="ctr"/>
            <a:endParaRPr lang="pt-BR" sz="2000" b="1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b="1" i="1" dirty="0"/>
          </a:p>
          <a:p>
            <a:pPr algn="just"/>
            <a:endParaRPr lang="pt-BR" b="1" i="1" dirty="0"/>
          </a:p>
          <a:p>
            <a:pPr algn="just"/>
            <a:endParaRPr lang="pt-BR" sz="2400" dirty="0"/>
          </a:p>
          <a:p>
            <a:pPr algn="just"/>
            <a:endParaRPr lang="pt-BR" sz="2400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58277"/>
              </p:ext>
            </p:extLst>
          </p:nvPr>
        </p:nvGraphicFramePr>
        <p:xfrm>
          <a:off x="2267744" y="2995939"/>
          <a:ext cx="4626514" cy="282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6514"/>
              </a:tblGrid>
              <a:tr h="2356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RESUMO OPERAÇÃO: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Pessoas Abordadas: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  277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Veículos Vistoriados: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217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Viaturas Empregadas: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32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Policiais Envolvidos: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   75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Flagrante Lavrados: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    03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Nº de Presos em Flagrante: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06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Foragidos Recapturados: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01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5662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Armas Apreendidas: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      03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1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27584" y="2204864"/>
            <a:ext cx="76328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JUNDIAI/CAMPINAS -21-08-2014</a:t>
            </a:r>
          </a:p>
          <a:p>
            <a:pPr algn="just"/>
            <a:endParaRPr lang="pt-BR" b="1" i="1" dirty="0"/>
          </a:p>
          <a:p>
            <a:pPr algn="just"/>
            <a:r>
              <a:rPr lang="pt-BR" sz="2000" b="1" dirty="0"/>
              <a:t>A Operação foi realizada </a:t>
            </a:r>
            <a:r>
              <a:rPr lang="pt-BR" sz="2000" b="1" dirty="0" smtClean="0"/>
              <a:t>na </a:t>
            </a:r>
            <a:r>
              <a:rPr lang="pt-BR" sz="2000" b="1" dirty="0"/>
              <a:t>data </a:t>
            </a:r>
            <a:r>
              <a:rPr lang="pt-BR" sz="2000" b="1" dirty="0" smtClean="0"/>
              <a:t>de 21-08-2014 </a:t>
            </a:r>
            <a:r>
              <a:rPr lang="pt-BR" sz="2000" b="1" dirty="0"/>
              <a:t>na região de JUNDIAÍ e CAMPINAS - área do DEINTER 2</a:t>
            </a:r>
            <a:r>
              <a:rPr lang="pt-BR" sz="2000" b="1" dirty="0" smtClean="0"/>
              <a:t>. onde </a:t>
            </a:r>
            <a:r>
              <a:rPr lang="pt-BR" sz="2000" b="1" dirty="0"/>
              <a:t>contamos com o apoio das seguintes </a:t>
            </a:r>
            <a:r>
              <a:rPr lang="pt-BR" sz="2000" b="1" dirty="0" smtClean="0"/>
              <a:t>Equipes: </a:t>
            </a:r>
          </a:p>
          <a:p>
            <a:pPr algn="just"/>
            <a:endParaRPr lang="pt-BR" sz="2000" b="1" dirty="0"/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Civis: do DEIC </a:t>
            </a:r>
            <a:r>
              <a:rPr lang="pt-BR" sz="2000" b="1" dirty="0" smtClean="0"/>
              <a:t>(2a</a:t>
            </a:r>
            <a:r>
              <a:rPr lang="pt-BR" sz="2000" b="1" dirty="0"/>
              <a:t>. </a:t>
            </a:r>
            <a:r>
              <a:rPr lang="pt-BR" sz="2000" b="1" dirty="0" smtClean="0"/>
              <a:t>DIVECAR) </a:t>
            </a:r>
            <a:r>
              <a:rPr lang="pt-BR" sz="2000" b="1" dirty="0"/>
              <a:t>e do DEINTER 2 </a:t>
            </a:r>
            <a:r>
              <a:rPr lang="pt-BR" sz="2000" b="1" dirty="0" smtClean="0"/>
              <a:t>(</a:t>
            </a:r>
            <a:r>
              <a:rPr lang="pt-BR" sz="2000" b="1" dirty="0" err="1" smtClean="0"/>
              <a:t>DIGs</a:t>
            </a:r>
            <a:r>
              <a:rPr lang="pt-BR" sz="2000" b="1" dirty="0" smtClean="0"/>
              <a:t> </a:t>
            </a:r>
            <a:r>
              <a:rPr lang="pt-BR" sz="2000" b="1" dirty="0"/>
              <a:t>das Seccionais de Campinas e </a:t>
            </a:r>
            <a:r>
              <a:rPr lang="pt-BR" sz="2000" b="1" dirty="0" smtClean="0"/>
              <a:t>Jundiaí);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Militares Rodoviários da 1a. e 3a. Cias. do 4º Batalhão de Polícia Rodoviária (4º </a:t>
            </a:r>
            <a:r>
              <a:rPr lang="pt-BR" sz="2000" b="1" dirty="0" err="1"/>
              <a:t>BPRv</a:t>
            </a:r>
            <a:r>
              <a:rPr lang="pt-BR" sz="2000" b="1" dirty="0" smtClean="0"/>
              <a:t>);</a:t>
            </a:r>
          </a:p>
          <a:p>
            <a:pPr marL="342900" indent="-342900" algn="just">
              <a:buFont typeface="Wingdings"/>
              <a:buChar char="Ø"/>
            </a:pPr>
            <a:r>
              <a:rPr lang="pt-BR" sz="2000" b="1" dirty="0" smtClean="0"/>
              <a:t>Policiais </a:t>
            </a:r>
            <a:r>
              <a:rPr lang="pt-BR" sz="2000" b="1" dirty="0"/>
              <a:t>Militares do 47° BPMI de Campinas e do 49º BPMI de Jundiaí</a:t>
            </a:r>
            <a:r>
              <a:rPr lang="pt-BR" sz="2000" b="1" dirty="0" smtClean="0"/>
              <a:t>.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28723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1560" y="1844824"/>
            <a:ext cx="820891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JUNDIAI/CAMPINAS </a:t>
            </a:r>
            <a:r>
              <a:rPr lang="pt-BR" sz="2000" b="1" i="1" dirty="0"/>
              <a:t>-</a:t>
            </a:r>
            <a:r>
              <a:rPr lang="pt-BR" sz="2000" b="1" i="1" dirty="0" smtClean="0"/>
              <a:t>21-08-2014</a:t>
            </a:r>
          </a:p>
          <a:p>
            <a:pPr algn="just"/>
            <a:endParaRPr lang="pt-BR" b="1" dirty="0"/>
          </a:p>
          <a:p>
            <a:pPr algn="just"/>
            <a:endParaRPr lang="pt-BR" b="1" dirty="0" smtClean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endParaRPr lang="pt-BR" b="1" i="1" dirty="0"/>
          </a:p>
          <a:p>
            <a:pPr algn="just"/>
            <a:endParaRPr lang="pt-BR" b="1" i="1" dirty="0"/>
          </a:p>
          <a:p>
            <a:pPr algn="just"/>
            <a:endParaRPr lang="pt-BR" sz="2400" dirty="0"/>
          </a:p>
          <a:p>
            <a:pPr algn="just"/>
            <a:endParaRPr lang="pt-BR" sz="2400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  <a:p>
            <a:pPr algn="just"/>
            <a:endParaRPr lang="pt-BR" i="1" dirty="0"/>
          </a:p>
          <a:p>
            <a:pPr algn="just"/>
            <a:endParaRPr lang="pt-BR" i="1" dirty="0" smtClean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289089"/>
              </p:ext>
            </p:extLst>
          </p:nvPr>
        </p:nvGraphicFramePr>
        <p:xfrm>
          <a:off x="2663788" y="2780928"/>
          <a:ext cx="4104456" cy="3609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/>
              </a:tblGrid>
              <a:tr h="2618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u="none" strike="noStrike" dirty="0">
                          <a:effectLst/>
                        </a:rPr>
                        <a:t>RESUMO </a:t>
                      </a:r>
                      <a:r>
                        <a:rPr lang="pt-BR" sz="2000" b="1" u="none" strike="noStrike" dirty="0" smtClean="0">
                          <a:effectLst/>
                        </a:rPr>
                        <a:t>OPERAÇÃO</a:t>
                      </a:r>
                    </a:p>
                    <a:p>
                      <a:pPr algn="ctr" fontAlgn="ctr"/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525" marR="9525" marT="9525" marB="0" anchor="ctr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Pessoas Abordadas: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289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Veículos Vistoriados: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192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Viaturas Empregadas: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22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Policiais Envolvidos: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53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Flagrante Lavrados: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     00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Nº de Presos em Flagrante: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00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Foragidos Recapturados: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01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Autos de Infração de Trânsito: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39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Veículos Apreendidos: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        02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18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Documentos Apreendidos: </a:t>
                      </a:r>
                      <a:r>
                        <a:rPr lang="pt-BR" sz="2000" b="1" u="none" strike="noStrike" dirty="0" smtClean="0">
                          <a:effectLst/>
                        </a:rPr>
                        <a:t>       26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9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43608" y="1844824"/>
            <a:ext cx="741682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ITAQUAQUECETUBA/GUARULHOS </a:t>
            </a:r>
            <a:r>
              <a:rPr lang="pt-BR" sz="2000" b="1" i="1" dirty="0"/>
              <a:t>-</a:t>
            </a:r>
            <a:r>
              <a:rPr lang="pt-BR" sz="2000" b="1" i="1" dirty="0" smtClean="0"/>
              <a:t>23-09-2014</a:t>
            </a:r>
          </a:p>
          <a:p>
            <a:pPr algn="just"/>
            <a:endParaRPr lang="pt-BR" sz="1100" b="1" dirty="0"/>
          </a:p>
          <a:p>
            <a:r>
              <a:rPr lang="pt-BR" b="1" dirty="0" smtClean="0"/>
              <a:t>			Equipes </a:t>
            </a:r>
            <a:r>
              <a:rPr lang="pt-BR" b="1" dirty="0"/>
              <a:t>Participantes</a:t>
            </a:r>
            <a:r>
              <a:rPr lang="pt-BR" b="1" dirty="0" smtClean="0"/>
              <a:t>:</a:t>
            </a:r>
            <a:endParaRPr lang="pt-BR" dirty="0" smtClean="0"/>
          </a:p>
          <a:p>
            <a:pPr lvl="0"/>
            <a:endParaRPr lang="pt-BR" sz="1100" b="1" dirty="0"/>
          </a:p>
          <a:p>
            <a:pPr marL="285750" lvl="0" indent="-285750" algn="just">
              <a:buFont typeface="Wingdings"/>
              <a:buChar char="Ø"/>
            </a:pPr>
            <a:r>
              <a:rPr lang="pt-BR" b="1" dirty="0" smtClean="0"/>
              <a:t>POLÍCIA </a:t>
            </a:r>
            <a:r>
              <a:rPr lang="pt-BR" b="1" dirty="0"/>
              <a:t>CIVIL</a:t>
            </a:r>
            <a:r>
              <a:rPr lang="pt-BR" b="1" dirty="0" smtClean="0"/>
              <a:t>:</a:t>
            </a:r>
          </a:p>
          <a:p>
            <a:pPr algn="just"/>
            <a:r>
              <a:rPr lang="pt-BR" b="1" dirty="0"/>
              <a:t> </a:t>
            </a:r>
            <a:r>
              <a:rPr lang="pt-BR" b="1" dirty="0" smtClean="0"/>
              <a:t>     DEIC</a:t>
            </a:r>
            <a:r>
              <a:rPr lang="pt-BR" b="1" dirty="0"/>
              <a:t>: 2ª. DIVECAR, 4ª. DIVECAR e GARRA;</a:t>
            </a:r>
            <a:endParaRPr lang="pt-BR" dirty="0"/>
          </a:p>
          <a:p>
            <a:pPr algn="just"/>
            <a:r>
              <a:rPr lang="pt-BR" b="1" dirty="0"/>
              <a:t> </a:t>
            </a:r>
            <a:r>
              <a:rPr lang="pt-BR" b="1" dirty="0" smtClean="0"/>
              <a:t>     DEMACRO</a:t>
            </a:r>
            <a:r>
              <a:rPr lang="pt-BR" b="1" dirty="0"/>
              <a:t>: Del. Seccional de Guarulhos (4º DP, 7º DP, Del. Pol. de </a:t>
            </a:r>
            <a:r>
              <a:rPr lang="pt-BR" b="1" dirty="0" smtClean="0"/>
              <a:t>Arujá </a:t>
            </a:r>
            <a:r>
              <a:rPr lang="pt-BR" b="1" dirty="0"/>
              <a:t>e Del. Pol. de Santa Isabel) e Del. Seccional de Mogi das </a:t>
            </a:r>
            <a:r>
              <a:rPr lang="pt-BR" b="1" dirty="0" smtClean="0"/>
              <a:t>Cruzes </a:t>
            </a:r>
            <a:r>
              <a:rPr lang="pt-BR" b="1" dirty="0"/>
              <a:t>(Del. Pol. de Itaquaquecetuba e GARRA);</a:t>
            </a:r>
            <a:endParaRPr lang="pt-BR" dirty="0"/>
          </a:p>
          <a:p>
            <a:pPr marL="285750" lvl="0" indent="-285750" algn="just">
              <a:buFont typeface="Wingdings"/>
              <a:buChar char="Ø"/>
            </a:pPr>
            <a:r>
              <a:rPr lang="pt-BR" b="1" dirty="0" smtClean="0"/>
              <a:t>POLÍCIA </a:t>
            </a:r>
            <a:r>
              <a:rPr lang="pt-BR" b="1" dirty="0"/>
              <a:t>MILITAR: </a:t>
            </a:r>
            <a:endParaRPr lang="pt-BR" b="1" dirty="0" smtClean="0"/>
          </a:p>
          <a:p>
            <a:pPr lvl="0" algn="just"/>
            <a:r>
              <a:rPr lang="pt-BR" b="1" dirty="0" smtClean="0"/>
              <a:t>     1º </a:t>
            </a:r>
            <a:r>
              <a:rPr lang="pt-BR" b="1" dirty="0" err="1"/>
              <a:t>BPRv</a:t>
            </a:r>
            <a:r>
              <a:rPr lang="pt-BR" b="1" dirty="0"/>
              <a:t> (</a:t>
            </a:r>
            <a:r>
              <a:rPr lang="pt-BR" b="1" dirty="0" err="1"/>
              <a:t>Eqs</a:t>
            </a:r>
            <a:r>
              <a:rPr lang="pt-BR" b="1" dirty="0"/>
              <a:t> TOR 3ª e 4ª Cia.), </a:t>
            </a:r>
            <a:endParaRPr lang="pt-BR" b="1" dirty="0" smtClean="0"/>
          </a:p>
          <a:p>
            <a:pPr lvl="0" algn="just"/>
            <a:r>
              <a:rPr lang="pt-BR" b="1" dirty="0" smtClean="0"/>
              <a:t>     Territoriais</a:t>
            </a:r>
            <a:r>
              <a:rPr lang="pt-BR" b="1" dirty="0"/>
              <a:t>: 15º BPM/M, 31º BPM/M e 44º BPM/M</a:t>
            </a:r>
            <a:r>
              <a:rPr lang="pt-BR" b="1" dirty="0" smtClean="0"/>
              <a:t>;</a:t>
            </a:r>
          </a:p>
          <a:p>
            <a:pPr marL="285750" lvl="0" indent="-285750" algn="just">
              <a:buFont typeface="Wingdings"/>
              <a:buChar char="Ø"/>
            </a:pPr>
            <a:r>
              <a:rPr lang="pt-BR" b="1" dirty="0" smtClean="0"/>
              <a:t>POLÍCIA </a:t>
            </a:r>
            <a:r>
              <a:rPr lang="pt-BR" b="1" dirty="0"/>
              <a:t>RODOVIÁRIA FEDERAL</a:t>
            </a:r>
            <a:r>
              <a:rPr lang="pt-BR" b="1" dirty="0" smtClean="0"/>
              <a:t>;</a:t>
            </a:r>
          </a:p>
          <a:p>
            <a:pPr marL="285750" lvl="0" indent="-285750" algn="just">
              <a:buFont typeface="Wingdings"/>
              <a:buChar char="Ø"/>
            </a:pPr>
            <a:r>
              <a:rPr lang="pt-BR" b="1" dirty="0" smtClean="0"/>
              <a:t>SUPERINTENDÊNCIA </a:t>
            </a:r>
            <a:r>
              <a:rPr lang="pt-BR" b="1" dirty="0"/>
              <a:t>DE POLÍCIA TÉCNICO CIENTÍFICA: </a:t>
            </a:r>
            <a:endParaRPr lang="pt-BR" b="1" dirty="0" smtClean="0"/>
          </a:p>
          <a:p>
            <a:pPr lvl="0" algn="just"/>
            <a:r>
              <a:rPr lang="pt-BR" b="1" dirty="0" smtClean="0"/>
              <a:t>      Instituto </a:t>
            </a:r>
            <a:r>
              <a:rPr lang="pt-BR" b="1" dirty="0"/>
              <a:t>de Criminalística: EPC de Mogi das Cruzes e EPC de Guarulhos.</a:t>
            </a:r>
            <a:endParaRPr lang="pt-BR" dirty="0"/>
          </a:p>
          <a:p>
            <a:pPr algn="just"/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7871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43608" y="1844824"/>
            <a:ext cx="741682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i="1" dirty="0"/>
              <a:t>OPERAÇÃO CONJUNTA </a:t>
            </a:r>
            <a:r>
              <a:rPr lang="pt-BR" sz="2000" b="1" i="1" dirty="0" smtClean="0"/>
              <a:t>PROCARGA</a:t>
            </a:r>
          </a:p>
          <a:p>
            <a:pPr algn="ctr"/>
            <a:r>
              <a:rPr lang="pt-BR" sz="2000" b="1" i="1" dirty="0" smtClean="0"/>
              <a:t>ITAQUAQUECETUBA/GUARULHOS </a:t>
            </a:r>
            <a:r>
              <a:rPr lang="pt-BR" sz="2000" b="1" i="1" dirty="0"/>
              <a:t>-</a:t>
            </a:r>
            <a:r>
              <a:rPr lang="pt-BR" sz="2000" b="1" i="1" dirty="0" smtClean="0"/>
              <a:t>23-09-2014</a:t>
            </a:r>
          </a:p>
          <a:p>
            <a:pPr algn="just"/>
            <a:endParaRPr lang="pt-BR" sz="1100" b="1" dirty="0"/>
          </a:p>
          <a:p>
            <a:r>
              <a:rPr lang="pt-BR" b="1" dirty="0" smtClean="0"/>
              <a:t>			</a:t>
            </a:r>
          </a:p>
          <a:p>
            <a:endParaRPr lang="pt-BR" i="1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438666"/>
              </p:ext>
            </p:extLst>
          </p:nvPr>
        </p:nvGraphicFramePr>
        <p:xfrm>
          <a:off x="2339752" y="2798919"/>
          <a:ext cx="4680520" cy="3222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3582"/>
                <a:gridCol w="1046938"/>
              </a:tblGrid>
              <a:tr h="40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Pessoas Abordadas: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</a:rPr>
                        <a:t>386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0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Veículos Vistoriados: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</a:rPr>
                        <a:t>230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0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Viaturas Empregadas: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388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Policiais Envolvidos: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b="1">
                          <a:solidFill>
                            <a:schemeClr val="tx1"/>
                          </a:solidFill>
                          <a:effectLst/>
                        </a:rPr>
                        <a:t>89</a:t>
                      </a:r>
                      <a:endParaRPr lang="pt-BR" sz="20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0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Flagrante Lavrados: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0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Nº de Presos: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01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0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Veículos Apreendidos: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17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Objetos Apreendidos: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04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5616" y="2060849"/>
            <a:ext cx="741682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3200" b="1" dirty="0" smtClean="0">
              <a:solidFill>
                <a:srgbClr val="FF0000"/>
              </a:solidFill>
            </a:endParaRPr>
          </a:p>
          <a:p>
            <a:pPr algn="just"/>
            <a:endParaRPr lang="pt-BR" sz="3200" b="1" dirty="0">
              <a:solidFill>
                <a:srgbClr val="FF0000"/>
              </a:solidFill>
            </a:endParaRPr>
          </a:p>
          <a:p>
            <a:pPr algn="ctr"/>
            <a:r>
              <a:rPr lang="pt-BR" sz="3200" b="1" dirty="0" smtClean="0">
                <a:solidFill>
                  <a:srgbClr val="FF0000"/>
                </a:solidFill>
              </a:rPr>
              <a:t>Algumas ocorrências lavradas pela </a:t>
            </a:r>
            <a:r>
              <a:rPr lang="pt-BR" sz="6000" b="1" dirty="0" smtClean="0">
                <a:solidFill>
                  <a:srgbClr val="C00000"/>
                </a:solidFill>
              </a:rPr>
              <a:t>DIVECAR/DEIC</a:t>
            </a:r>
            <a:endParaRPr lang="pt-BR" sz="6000" b="1" dirty="0">
              <a:solidFill>
                <a:srgbClr val="C00000"/>
              </a:solidFill>
            </a:endParaRPr>
          </a:p>
          <a:p>
            <a:pPr algn="just"/>
            <a:endParaRPr lang="pt-BR" b="1" dirty="0" smtClean="0">
              <a:solidFill>
                <a:srgbClr val="FF0000"/>
              </a:solidFill>
            </a:endParaRPr>
          </a:p>
          <a:p>
            <a:pPr algn="just"/>
            <a:endParaRPr lang="pt-BR" i="1" dirty="0" smtClean="0">
              <a:solidFill>
                <a:srgbClr val="FF0000"/>
              </a:solidFill>
            </a:endParaRPr>
          </a:p>
          <a:p>
            <a:pPr algn="just"/>
            <a:endParaRPr lang="pt-BR" i="1" dirty="0">
              <a:solidFill>
                <a:srgbClr val="FF0000"/>
              </a:solidFill>
            </a:endParaRPr>
          </a:p>
          <a:p>
            <a:pPr algn="just"/>
            <a:endParaRPr lang="pt-BR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988840"/>
            <a:ext cx="770485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57/14 - FLAGRANTE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Data: 10/04/2014 </a:t>
            </a:r>
          </a:p>
          <a:p>
            <a:r>
              <a:rPr lang="pt-BR" sz="2000" b="1" dirty="0" smtClean="0"/>
              <a:t>Horário: 16:30  </a:t>
            </a:r>
            <a:r>
              <a:rPr lang="pt-BR" sz="2000" b="1" dirty="0"/>
              <a:t>horas</a:t>
            </a:r>
          </a:p>
          <a:p>
            <a:pPr algn="just"/>
            <a:r>
              <a:rPr lang="pt-BR" sz="2000" b="1" dirty="0" smtClean="0"/>
              <a:t>Natureza:</a:t>
            </a:r>
            <a:r>
              <a:rPr lang="pt-BR" sz="2000" b="1" dirty="0"/>
              <a:t> </a:t>
            </a:r>
            <a:r>
              <a:rPr lang="pt-BR" sz="2000" b="1" dirty="0" smtClean="0"/>
              <a:t> Artigo </a:t>
            </a:r>
            <a:r>
              <a:rPr lang="pt-BR" sz="2000" b="1" dirty="0"/>
              <a:t>304 do C.P. c/c Artigo 16, Parágrafo único, Inciso IV, da Lei 10.826/2003 c/c. </a:t>
            </a:r>
            <a:r>
              <a:rPr lang="pt-BR" sz="2000" b="1" dirty="0" smtClean="0"/>
              <a:t>Artigo </a:t>
            </a:r>
            <a:r>
              <a:rPr lang="pt-BR" sz="2000" b="1" dirty="0"/>
              <a:t>16 “caput” da mesma Lei e </a:t>
            </a:r>
            <a:r>
              <a:rPr lang="pt-BR" sz="2000" b="1" dirty="0" smtClean="0"/>
              <a:t>CAPTURA </a:t>
            </a:r>
            <a:r>
              <a:rPr lang="pt-BR" sz="2000" b="1" dirty="0"/>
              <a:t>DE </a:t>
            </a:r>
            <a:r>
              <a:rPr lang="pt-BR" sz="2000" b="1" dirty="0" smtClean="0"/>
              <a:t>PROCURADO</a:t>
            </a:r>
          </a:p>
          <a:p>
            <a:r>
              <a:rPr lang="pt-BR" sz="2000" b="1" dirty="0" smtClean="0"/>
              <a:t>Local</a:t>
            </a:r>
            <a:r>
              <a:rPr lang="pt-BR" sz="2000" b="1" dirty="0"/>
              <a:t>: R. Paulo de Arruda Batalha, </a:t>
            </a:r>
            <a:r>
              <a:rPr lang="pt-BR" sz="2000" b="1" dirty="0" smtClean="0"/>
              <a:t>60</a:t>
            </a:r>
            <a:r>
              <a:rPr lang="pt-BR" sz="2000" b="1" dirty="0"/>
              <a:t> </a:t>
            </a:r>
            <a:r>
              <a:rPr lang="pt-BR" sz="2000" b="1" dirty="0" smtClean="0"/>
              <a:t>- B. Bandeirantes - </a:t>
            </a:r>
            <a:r>
              <a:rPr lang="pt-BR" sz="2000" b="1" dirty="0"/>
              <a:t>São </a:t>
            </a:r>
            <a:r>
              <a:rPr lang="pt-BR" sz="2000" b="1" dirty="0" smtClean="0"/>
              <a:t>Carlos/SP.</a:t>
            </a:r>
            <a:endParaRPr lang="pt-BR" sz="2000" b="1" dirty="0"/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</a:t>
            </a:r>
            <a:r>
              <a:rPr lang="pt-BR" sz="2000" b="1" dirty="0" smtClean="0"/>
              <a:t> ESTADO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 01</a:t>
            </a:r>
          </a:p>
          <a:p>
            <a:r>
              <a:rPr lang="pt-BR" sz="2000" b="1" dirty="0" smtClean="0"/>
              <a:t>Veículos Apreendidos: 03</a:t>
            </a:r>
            <a:endParaRPr lang="pt-BR" sz="2000" b="1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3311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1844824"/>
            <a:ext cx="83529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57/14 - FLAGRANTE</a:t>
            </a:r>
          </a:p>
          <a:p>
            <a:endParaRPr lang="pt-BR" dirty="0"/>
          </a:p>
          <a:p>
            <a:pPr lvl="2"/>
            <a:r>
              <a:rPr lang="pt-BR" b="1" dirty="0" smtClean="0"/>
              <a:t>Objetos </a:t>
            </a:r>
            <a:r>
              <a:rPr lang="pt-BR" b="1" dirty="0"/>
              <a:t>Apreendidos: </a:t>
            </a:r>
            <a:endParaRPr lang="pt-BR" b="1" dirty="0" smtClean="0"/>
          </a:p>
          <a:p>
            <a:pPr lvl="2"/>
            <a:endParaRPr lang="pt-BR" b="1" dirty="0" smtClean="0"/>
          </a:p>
          <a:p>
            <a:pPr lvl="2"/>
            <a:r>
              <a:rPr lang="pt-BR" sz="2000" b="1" dirty="0"/>
              <a:t>06 APARELHOS DE TELEFONIA BLACKBERRY</a:t>
            </a:r>
          </a:p>
          <a:p>
            <a:pPr lvl="2"/>
            <a:r>
              <a:rPr lang="pt-BR" sz="2000" b="1" dirty="0"/>
              <a:t>11 APARELHOS DE TELEFONIA LG</a:t>
            </a:r>
          </a:p>
          <a:p>
            <a:pPr lvl="2"/>
            <a:r>
              <a:rPr lang="pt-BR" sz="2000" b="1" dirty="0"/>
              <a:t>01 FUZIL, MARCA COLT, CALIBRE 223-556, NÚMERO  CCH 3335346</a:t>
            </a:r>
          </a:p>
          <a:p>
            <a:pPr lvl="2"/>
            <a:r>
              <a:rPr lang="pt-BR" sz="2000" b="1" dirty="0"/>
              <a:t>609 PROJÉTEIS ÍNTEGROS DE CALIBRE 223-556</a:t>
            </a:r>
          </a:p>
          <a:p>
            <a:pPr lvl="2"/>
            <a:r>
              <a:rPr lang="pt-BR" sz="2000" b="1" dirty="0"/>
              <a:t>01 PROJÉTIL ÍNTEGRO DE CALIBRE .375</a:t>
            </a:r>
          </a:p>
          <a:p>
            <a:pPr lvl="2"/>
            <a:r>
              <a:rPr lang="pt-BR" sz="2000" b="1" dirty="0"/>
              <a:t>35 PROJÉTEIS ÍNTEGROS DE CALIBRE .9MM</a:t>
            </a:r>
          </a:p>
          <a:p>
            <a:pPr lvl="2"/>
            <a:r>
              <a:rPr lang="pt-BR" sz="2000" b="1" dirty="0"/>
              <a:t>01 PISTOLA DE CALIBRE .9MM </a:t>
            </a:r>
            <a:r>
              <a:rPr lang="pt-BR" sz="2000" b="1" dirty="0" smtClean="0"/>
              <a:t>- SIG </a:t>
            </a:r>
            <a:r>
              <a:rPr lang="pt-BR" sz="2000" b="1" dirty="0"/>
              <a:t>SAUER, SEM NR APARENTE</a:t>
            </a:r>
          </a:p>
          <a:p>
            <a:pPr lvl="2"/>
            <a:r>
              <a:rPr lang="pt-BR" sz="2000" b="1" dirty="0"/>
              <a:t>02 CARREGADORES DE PISTOLA .9 MM</a:t>
            </a:r>
          </a:p>
          <a:p>
            <a:pPr lvl="2"/>
            <a:r>
              <a:rPr lang="pt-BR" sz="2000" b="1" dirty="0"/>
              <a:t>14 CARREGADORES DE FUZIL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058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39392"/>
            <a:ext cx="5616624" cy="375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/>
          <p:cNvSpPr txBox="1"/>
          <p:nvPr/>
        </p:nvSpPr>
        <p:spPr>
          <a:xfrm>
            <a:off x="2051720" y="1844824"/>
            <a:ext cx="5794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 indiciado </a:t>
            </a:r>
            <a:r>
              <a:rPr lang="pt-BR" b="1" dirty="0"/>
              <a:t>PEDRO HENRIQUE CARREL BACETTI, vulgo “XT”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2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648071"/>
          </a:xfrm>
        </p:spPr>
        <p:txBody>
          <a:bodyPr>
            <a:normAutofit/>
          </a:bodyPr>
          <a:lstStyle/>
          <a:p>
            <a:r>
              <a:rPr lang="pt-BR" sz="3600" b="1" dirty="0" smtClean="0"/>
              <a:t>  Resolução </a:t>
            </a:r>
            <a:r>
              <a:rPr lang="pt-BR" sz="3600" b="1" dirty="0"/>
              <a:t>SSP-81, de 10/05/13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2204864"/>
            <a:ext cx="8136904" cy="4176464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 smtClean="0">
                <a:solidFill>
                  <a:schemeClr val="tx1"/>
                </a:solidFill>
              </a:rPr>
              <a:t>	Para efeitos da </a:t>
            </a:r>
            <a:r>
              <a:rPr lang="pt-BR" sz="2800" b="1" dirty="0">
                <a:solidFill>
                  <a:schemeClr val="tx1"/>
                </a:solidFill>
              </a:rPr>
              <a:t>Resolução </a:t>
            </a:r>
            <a:r>
              <a:rPr lang="pt-BR" sz="2800" b="1" dirty="0" smtClean="0">
                <a:solidFill>
                  <a:schemeClr val="tx1"/>
                </a:solidFill>
              </a:rPr>
              <a:t>considera-se:</a:t>
            </a:r>
          </a:p>
          <a:p>
            <a:pPr algn="just"/>
            <a:endParaRPr lang="pt-BR" sz="1400" dirty="0" smtClean="0">
              <a:solidFill>
                <a:schemeClr val="tx1"/>
              </a:solidFill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chemeClr val="tx1"/>
                </a:solidFill>
              </a:rPr>
              <a:t>Delitos </a:t>
            </a:r>
            <a:r>
              <a:rPr lang="pt-BR" sz="2400" b="1" dirty="0">
                <a:solidFill>
                  <a:schemeClr val="tx1"/>
                </a:solidFill>
              </a:rPr>
              <a:t>de </a:t>
            </a:r>
            <a:r>
              <a:rPr lang="pt-BR" sz="2400" b="1" dirty="0" smtClean="0">
                <a:solidFill>
                  <a:schemeClr val="tx1"/>
                </a:solidFill>
              </a:rPr>
              <a:t>carga</a:t>
            </a:r>
            <a:r>
              <a:rPr lang="pt-BR" sz="2400" dirty="0" smtClean="0">
                <a:solidFill>
                  <a:schemeClr val="tx1"/>
                </a:solidFill>
              </a:rPr>
              <a:t>: </a:t>
            </a:r>
            <a:r>
              <a:rPr lang="pt-BR" sz="2400" i="1" dirty="0" smtClean="0">
                <a:solidFill>
                  <a:schemeClr val="tx1"/>
                </a:solidFill>
              </a:rPr>
              <a:t>furto</a:t>
            </a:r>
            <a:r>
              <a:rPr lang="pt-BR" sz="2400" i="1" dirty="0">
                <a:solidFill>
                  <a:schemeClr val="tx1"/>
                </a:solidFill>
              </a:rPr>
              <a:t>, roubo, apropriação indébita e receptação de carga, </a:t>
            </a:r>
            <a:r>
              <a:rPr lang="pt-BR" sz="2400" i="1" dirty="0" smtClean="0">
                <a:solidFill>
                  <a:schemeClr val="tx1"/>
                </a:solidFill>
              </a:rPr>
              <a:t>consumados </a:t>
            </a:r>
            <a:r>
              <a:rPr lang="pt-BR" sz="2400" i="1" dirty="0">
                <a:solidFill>
                  <a:schemeClr val="tx1"/>
                </a:solidFill>
              </a:rPr>
              <a:t>ou tentados</a:t>
            </a:r>
            <a:r>
              <a:rPr lang="pt-BR" sz="2400" i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solidFill>
                <a:schemeClr val="tx1"/>
              </a:solidFill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chemeClr val="tx1"/>
                </a:solidFill>
              </a:rPr>
              <a:t>Carga</a:t>
            </a:r>
            <a:r>
              <a:rPr lang="pt-BR" sz="2400" dirty="0" smtClean="0">
                <a:solidFill>
                  <a:schemeClr val="tx1"/>
                </a:solidFill>
              </a:rPr>
              <a:t>: </a:t>
            </a:r>
            <a:r>
              <a:rPr lang="pt-BR" sz="2400" i="1" dirty="0">
                <a:solidFill>
                  <a:schemeClr val="tx1"/>
                </a:solidFill>
              </a:rPr>
              <a:t>a mercadoria que se encontra em processo de entrega, sob responsabilidade da empresa que transporta, seja a mercadoria que se encontra em depósito e/ou aquela já embarcada em veículo comercial assim compreendido caminhão ou utilitário</a:t>
            </a:r>
            <a:r>
              <a:rPr lang="pt-BR" sz="2400" i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pt-BR" sz="2800" dirty="0" smtClean="0">
              <a:solidFill>
                <a:schemeClr val="tx1"/>
              </a:solidFill>
            </a:endParaRPr>
          </a:p>
          <a:p>
            <a:pPr algn="just"/>
            <a:endParaRPr lang="pt-BR" sz="2800" dirty="0" smtClean="0">
              <a:solidFill>
                <a:schemeClr val="tx1"/>
              </a:solidFill>
            </a:endParaRPr>
          </a:p>
          <a:p>
            <a:pPr algn="just"/>
            <a:endParaRPr lang="pt-BR" sz="2800" dirty="0">
              <a:solidFill>
                <a:schemeClr val="tx1"/>
              </a:solidFill>
            </a:endParaRP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06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60175"/>
            <a:ext cx="2499840" cy="3333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50" y="2760175"/>
            <a:ext cx="259228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2225820" y="1988840"/>
            <a:ext cx="4589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Documentos Falsos usados pelo indiciado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3951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61933" y="1834525"/>
            <a:ext cx="2748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Armamento apreendido</a:t>
            </a:r>
            <a:endParaRPr lang="pt-BR" sz="20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7423"/>
            <a:ext cx="3384376" cy="432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62202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53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1916832"/>
            <a:ext cx="77048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94/14 - FLAGRANTE</a:t>
            </a:r>
          </a:p>
          <a:p>
            <a:r>
              <a:rPr lang="pt-BR" sz="2000" b="1" dirty="0" smtClean="0"/>
              <a:t>Data: 24/06/2014 </a:t>
            </a:r>
          </a:p>
          <a:p>
            <a:r>
              <a:rPr lang="pt-BR" sz="2000" b="1" dirty="0" smtClean="0"/>
              <a:t>Horário: 15:00  </a:t>
            </a:r>
            <a:r>
              <a:rPr lang="pt-BR" sz="2000" b="1" dirty="0"/>
              <a:t>horas</a:t>
            </a:r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</a:t>
            </a:r>
            <a:r>
              <a:rPr lang="pt-BR" sz="2000" b="1" dirty="0" smtClean="0"/>
              <a:t>Artigo </a:t>
            </a:r>
            <a:r>
              <a:rPr lang="pt-BR" sz="2000" b="1" dirty="0"/>
              <a:t>180 c/c Artigo 288 c/c Artigo 304, todos do Código </a:t>
            </a:r>
            <a:r>
              <a:rPr lang="pt-BR" sz="2000" b="1" dirty="0" smtClean="0"/>
              <a:t>Penal </a:t>
            </a:r>
            <a:r>
              <a:rPr lang="pt-BR" sz="2000" b="1" dirty="0"/>
              <a:t>c/c Captura de Procurado</a:t>
            </a:r>
          </a:p>
          <a:p>
            <a:r>
              <a:rPr lang="pt-BR" sz="2000" b="1" dirty="0"/>
              <a:t>Local: </a:t>
            </a:r>
            <a:r>
              <a:rPr lang="pt-BR" sz="2000" b="1" dirty="0" smtClean="0"/>
              <a:t>Rua </a:t>
            </a:r>
            <a:r>
              <a:rPr lang="pt-BR" sz="2000" b="1" dirty="0"/>
              <a:t>Conchilia, número 48, Tremembé, São 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</a:t>
            </a:r>
            <a:r>
              <a:rPr lang="pt-BR" sz="2000" b="1" dirty="0" smtClean="0"/>
              <a:t>ECLIPSE </a:t>
            </a:r>
            <a:r>
              <a:rPr lang="pt-BR" sz="2000" b="1" dirty="0"/>
              <a:t>TRANSPORTES LTDA e JOSINALDO FERREIRA DA </a:t>
            </a:r>
            <a:r>
              <a:rPr lang="pt-BR" sz="2000" b="1" dirty="0" smtClean="0"/>
              <a:t>SILVA SOUZA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10</a:t>
            </a:r>
          </a:p>
          <a:p>
            <a:r>
              <a:rPr lang="pt-BR" sz="2000" b="1" dirty="0" smtClean="0"/>
              <a:t>Veículos Apreendidos: 06</a:t>
            </a:r>
          </a:p>
          <a:p>
            <a:r>
              <a:rPr lang="pt-BR" sz="2000" b="1" dirty="0"/>
              <a:t>Objetos Apreendidos: </a:t>
            </a:r>
            <a:endParaRPr lang="pt-BR" sz="2000" b="1" dirty="0" smtClean="0"/>
          </a:p>
          <a:p>
            <a:r>
              <a:rPr lang="pt-BR" sz="2000" b="1" dirty="0" smtClean="0"/>
              <a:t>483 </a:t>
            </a:r>
            <a:r>
              <a:rPr lang="pt-BR" sz="2000" b="1" dirty="0"/>
              <a:t>ROLOS/PEÇAS DE TECIDOS DE MARCA </a:t>
            </a:r>
            <a:r>
              <a:rPr lang="pt-BR" sz="2000" b="1" dirty="0" smtClean="0"/>
              <a:t>VICUNHA;</a:t>
            </a:r>
            <a:endParaRPr lang="pt-BR" sz="2000" b="1" dirty="0"/>
          </a:p>
          <a:p>
            <a:r>
              <a:rPr lang="pt-BR" sz="2000" b="1" dirty="0"/>
              <a:t>PEÇA DE RASTREAMENTO VIA </a:t>
            </a:r>
            <a:r>
              <a:rPr lang="pt-BR" sz="2000" b="1" dirty="0" smtClean="0"/>
              <a:t>SATÉLITE;</a:t>
            </a:r>
            <a:endParaRPr lang="pt-BR" sz="2000" b="1" dirty="0"/>
          </a:p>
          <a:p>
            <a:r>
              <a:rPr lang="pt-BR" sz="2000" b="1" dirty="0"/>
              <a:t>APARELHO BLOQUEADOR DE SINAL VIA </a:t>
            </a:r>
            <a:r>
              <a:rPr lang="pt-BR" sz="2000" b="1" dirty="0" smtClean="0"/>
              <a:t>SATÉLITE.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7585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04" y="1875166"/>
            <a:ext cx="3127896" cy="2345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8" y="1725954"/>
            <a:ext cx="2881296" cy="1926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36" y="4437112"/>
            <a:ext cx="3154660" cy="2109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80928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35706"/>
            <a:ext cx="2808312" cy="1878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68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422043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/>
          </a:p>
          <a:p>
            <a:endParaRPr lang="pt-BR" b="1" i="1" dirty="0"/>
          </a:p>
          <a:p>
            <a:endParaRPr lang="pt-BR" b="1" i="1" dirty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i="1" dirty="0"/>
          </a:p>
          <a:p>
            <a:endParaRPr lang="pt-BR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  <p:sp>
        <p:nvSpPr>
          <p:cNvPr id="6" name="Retângulo 5"/>
          <p:cNvSpPr/>
          <p:nvPr/>
        </p:nvSpPr>
        <p:spPr>
          <a:xfrm>
            <a:off x="107504" y="1844824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RDO 113/14 - FLAGRANTE</a:t>
            </a:r>
          </a:p>
          <a:p>
            <a:r>
              <a:rPr lang="pt-BR" sz="2000" b="1" dirty="0" smtClean="0"/>
              <a:t>Data: 24/07/2014 </a:t>
            </a:r>
          </a:p>
          <a:p>
            <a:r>
              <a:rPr lang="pt-BR" sz="2000" b="1" dirty="0" smtClean="0"/>
              <a:t>Horário: 13:15  </a:t>
            </a:r>
            <a:r>
              <a:rPr lang="pt-BR" sz="2000" b="1" dirty="0"/>
              <a:t>horas</a:t>
            </a:r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Artigo 334 Código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Rua Barão de Duprat, 315, térreo, Box 04, Sé,  São </a:t>
            </a:r>
            <a:r>
              <a:rPr lang="pt-BR" sz="2000" b="1" dirty="0" smtClean="0"/>
              <a:t>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ESTADO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01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</a:t>
            </a:r>
            <a:r>
              <a:rPr lang="pt-BR" sz="2000" dirty="0"/>
              <a:t> </a:t>
            </a:r>
            <a:endParaRPr lang="pt-BR" sz="2000" dirty="0" smtClean="0"/>
          </a:p>
          <a:p>
            <a:pPr algn="just"/>
            <a:r>
              <a:rPr lang="pt-BR" sz="2000" b="1" dirty="0" smtClean="0"/>
              <a:t>DOCUMENTOS </a:t>
            </a:r>
            <a:r>
              <a:rPr lang="pt-BR" sz="2000" b="1" dirty="0"/>
              <a:t>DE LOCAÇÃO E </a:t>
            </a:r>
            <a:r>
              <a:rPr lang="pt-BR" sz="2000" b="1" dirty="0" smtClean="0"/>
              <a:t>ANOTAÇÕES, CABOS </a:t>
            </a:r>
            <a:r>
              <a:rPr lang="pt-BR" sz="2000" b="1" dirty="0"/>
              <a:t>DE APARELHOS </a:t>
            </a:r>
            <a:r>
              <a:rPr lang="pt-BR" sz="2000" b="1" dirty="0" smtClean="0"/>
              <a:t>ELETRÔNICOS, PENS </a:t>
            </a:r>
            <a:r>
              <a:rPr lang="pt-BR" sz="2000" b="1" dirty="0"/>
              <a:t>DRIVES </a:t>
            </a:r>
            <a:r>
              <a:rPr lang="pt-BR" sz="2000" b="1" dirty="0" smtClean="0"/>
              <a:t>DIVERSOS, CARTÕES </a:t>
            </a:r>
            <a:r>
              <a:rPr lang="pt-BR" sz="2000" b="1" dirty="0"/>
              <a:t>DE MEMÓRIAS </a:t>
            </a:r>
            <a:r>
              <a:rPr lang="pt-BR" sz="2000" b="1" dirty="0" smtClean="0"/>
              <a:t>DIVERSOS, PELÍCULAS </a:t>
            </a:r>
            <a:r>
              <a:rPr lang="pt-BR" sz="2000" b="1" dirty="0"/>
              <a:t>PARA PROTEÇÃO DE APARELHOS DE TELEFONIA </a:t>
            </a:r>
            <a:r>
              <a:rPr lang="pt-BR" sz="2000" b="1" dirty="0" smtClean="0"/>
              <a:t>MÓVEL, BATERIAS </a:t>
            </a:r>
            <a:r>
              <a:rPr lang="pt-BR" sz="2000" b="1" dirty="0"/>
              <a:t>PARA APARELHOS DE TELEFONIA </a:t>
            </a:r>
            <a:r>
              <a:rPr lang="pt-BR" sz="2000" b="1" dirty="0" smtClean="0"/>
              <a:t>MÓVEL, DIVERSOS </a:t>
            </a:r>
            <a:r>
              <a:rPr lang="pt-BR" sz="2000" b="1" dirty="0"/>
              <a:t>APARELHOS DE TELEFONIA MÓVEL DE ORIGEM ESTRANGEIRA,  MARCA </a:t>
            </a:r>
            <a:r>
              <a:rPr lang="pt-BR" sz="2000" b="1" dirty="0" smtClean="0"/>
              <a:t>HUAWEI, APARELHOS </a:t>
            </a:r>
            <a:r>
              <a:rPr lang="pt-BR" sz="2000" b="1" dirty="0"/>
              <a:t>DE TELEFONIA MÓVEL, MARCAS SANSUNG, NOKIA, SONY, ALCATEL, NIU, INOVE E MOTOROLA SEM ORIGEM </a:t>
            </a:r>
            <a:r>
              <a:rPr lang="pt-BR" sz="2000" b="1" dirty="0" smtClean="0"/>
              <a:t>COMPROVADA.</a:t>
            </a:r>
            <a:r>
              <a:rPr lang="pt-BR" sz="1600" b="1" dirty="0"/>
              <a:t> </a:t>
            </a:r>
            <a:endParaRPr lang="pt-BR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8776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92896"/>
            <a:ext cx="2592288" cy="336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844824"/>
            <a:ext cx="288032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3"/>
            <a:ext cx="2808312" cy="210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22" y="4437112"/>
            <a:ext cx="2852374" cy="2255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" y="4437112"/>
            <a:ext cx="283986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50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422043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/>
          </a:p>
          <a:p>
            <a:endParaRPr lang="pt-BR" b="1" i="1" dirty="0"/>
          </a:p>
          <a:p>
            <a:endParaRPr lang="pt-BR" b="1" i="1" dirty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i="1" dirty="0"/>
          </a:p>
          <a:p>
            <a:endParaRPr lang="pt-BR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  <p:sp>
        <p:nvSpPr>
          <p:cNvPr id="4" name="Retângulo 3"/>
          <p:cNvSpPr/>
          <p:nvPr/>
        </p:nvSpPr>
        <p:spPr>
          <a:xfrm>
            <a:off x="827584" y="1772816"/>
            <a:ext cx="76328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121/14 - FLAGRANTE</a:t>
            </a:r>
          </a:p>
          <a:p>
            <a:endParaRPr lang="pt-BR" b="1" dirty="0" smtClean="0"/>
          </a:p>
          <a:p>
            <a:r>
              <a:rPr lang="pt-BR" b="1" dirty="0" smtClean="0"/>
              <a:t>Data: 30/07/2014 </a:t>
            </a:r>
          </a:p>
          <a:p>
            <a:r>
              <a:rPr lang="pt-BR" b="1" dirty="0" smtClean="0"/>
              <a:t>Horário: 16:00  </a:t>
            </a:r>
            <a:r>
              <a:rPr lang="pt-BR" b="1" dirty="0"/>
              <a:t>horas</a:t>
            </a:r>
          </a:p>
          <a:p>
            <a:r>
              <a:rPr lang="pt-BR" b="1" dirty="0" smtClean="0"/>
              <a:t>Natureza:</a:t>
            </a:r>
            <a:r>
              <a:rPr lang="pt-BR" b="1" dirty="0"/>
              <a:t>  Artigo 180 parágrafo 1º  </a:t>
            </a:r>
            <a:r>
              <a:rPr lang="pt-BR" b="1" dirty="0" smtClean="0"/>
              <a:t>do  </a:t>
            </a:r>
            <a:r>
              <a:rPr lang="pt-BR" b="1" dirty="0"/>
              <a:t>Código Penal </a:t>
            </a:r>
            <a:endParaRPr lang="pt-BR" b="1" dirty="0" smtClean="0"/>
          </a:p>
          <a:p>
            <a:r>
              <a:rPr lang="pt-BR" b="1" dirty="0" smtClean="0"/>
              <a:t>Local</a:t>
            </a:r>
            <a:r>
              <a:rPr lang="pt-BR" b="1" dirty="0"/>
              <a:t>: Avenida Armando </a:t>
            </a:r>
            <a:r>
              <a:rPr lang="pt-BR" b="1" dirty="0" err="1"/>
              <a:t>Bei</a:t>
            </a:r>
            <a:r>
              <a:rPr lang="pt-BR" b="1" dirty="0"/>
              <a:t>, número 914, Bonsucesso, Guarulhos/SP</a:t>
            </a:r>
            <a:endParaRPr lang="pt-BR" b="1" dirty="0" smtClean="0"/>
          </a:p>
          <a:p>
            <a:r>
              <a:rPr lang="pt-BR" b="1" dirty="0" smtClean="0"/>
              <a:t>Vítima:</a:t>
            </a:r>
            <a:r>
              <a:rPr lang="pt-BR" b="1" dirty="0"/>
              <a:t> ESTADO</a:t>
            </a:r>
          </a:p>
          <a:p>
            <a:r>
              <a:rPr lang="pt-BR" b="1" dirty="0" smtClean="0"/>
              <a:t>Indiciados</a:t>
            </a:r>
            <a:r>
              <a:rPr lang="pt-BR" b="1" dirty="0"/>
              <a:t>: </a:t>
            </a:r>
            <a:r>
              <a:rPr lang="pt-BR" b="1" dirty="0" smtClean="0"/>
              <a:t>01</a:t>
            </a:r>
          </a:p>
          <a:p>
            <a:r>
              <a:rPr lang="pt-BR" b="1" dirty="0" smtClean="0"/>
              <a:t>Objetos </a:t>
            </a:r>
            <a:r>
              <a:rPr lang="pt-BR" b="1" dirty="0"/>
              <a:t>Apreendidos: </a:t>
            </a:r>
            <a:endParaRPr lang="pt-BR" b="1" dirty="0" smtClean="0"/>
          </a:p>
          <a:p>
            <a:r>
              <a:rPr lang="pt-BR" b="1" dirty="0"/>
              <a:t>10 QUEIJOS MINAS REDONDOS</a:t>
            </a:r>
          </a:p>
          <a:p>
            <a:r>
              <a:rPr lang="pt-BR" b="1" dirty="0"/>
              <a:t>02 CAIXAS DE REQUEIJÃO TOP LAT</a:t>
            </a:r>
          </a:p>
          <a:p>
            <a:r>
              <a:rPr lang="pt-BR" b="1" dirty="0"/>
              <a:t>19 CAIXAS COM QUEIJOS COALHO MARCA CRIOULO</a:t>
            </a:r>
          </a:p>
          <a:p>
            <a:r>
              <a:rPr lang="pt-BR" b="1" dirty="0"/>
              <a:t>06 CAIXAS COM </a:t>
            </a:r>
            <a:r>
              <a:rPr lang="pt-BR" b="1" dirty="0" smtClean="0"/>
              <a:t>QUEIJOS </a:t>
            </a:r>
            <a:r>
              <a:rPr lang="pt-BR" b="1" dirty="0"/>
              <a:t>QUALHO PARA CHURRASCO MARCA CRIOULO</a:t>
            </a:r>
          </a:p>
          <a:p>
            <a:r>
              <a:rPr lang="pt-BR" b="1" dirty="0"/>
              <a:t>16 CAIXAS DE MANTEIGA EM TABLETES MARCA CRIOULO</a:t>
            </a:r>
          </a:p>
          <a:p>
            <a:r>
              <a:rPr lang="pt-BR" b="1" dirty="0"/>
              <a:t>11 CAIXAS DE MANTEIGA DE 5 KG CADA</a:t>
            </a:r>
          </a:p>
          <a:p>
            <a:r>
              <a:rPr lang="pt-BR" b="1" dirty="0"/>
              <a:t>14 BALDES DE REQUEIJÃO CREMOSO MARCA CRIOULO</a:t>
            </a:r>
          </a:p>
          <a:p>
            <a:r>
              <a:rPr lang="pt-BR" b="1" dirty="0"/>
              <a:t>10 UNIDADES DE QUEIJO MINAS </a:t>
            </a:r>
            <a:r>
              <a:rPr lang="pt-BR" b="1" dirty="0" smtClean="0"/>
              <a:t>CRIOULO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9500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422043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/>
          </a:p>
          <a:p>
            <a:endParaRPr lang="pt-BR" b="1" i="1" dirty="0"/>
          </a:p>
          <a:p>
            <a:endParaRPr lang="pt-BR" b="1" i="1" dirty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i="1" dirty="0"/>
          </a:p>
          <a:p>
            <a:endParaRPr lang="pt-BR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2" y="1893168"/>
            <a:ext cx="2335808" cy="1751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6282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69" y="1862826"/>
            <a:ext cx="2431819" cy="182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5" y="4046730"/>
            <a:ext cx="1804955" cy="2406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95" y="4107402"/>
            <a:ext cx="1813457" cy="2417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05" y="4080016"/>
            <a:ext cx="1833995" cy="2445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25" y="4118738"/>
            <a:ext cx="1804955" cy="2406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67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422043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/>
          </a:p>
          <a:p>
            <a:endParaRPr lang="pt-BR" b="1" i="1" dirty="0"/>
          </a:p>
          <a:p>
            <a:endParaRPr lang="pt-BR" b="1" i="1" dirty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i="1" dirty="0"/>
          </a:p>
          <a:p>
            <a:endParaRPr lang="pt-BR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  <p:sp>
        <p:nvSpPr>
          <p:cNvPr id="4" name="Retângulo 3"/>
          <p:cNvSpPr/>
          <p:nvPr/>
        </p:nvSpPr>
        <p:spPr>
          <a:xfrm>
            <a:off x="107504" y="1884302"/>
            <a:ext cx="83529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124/14 - FLAGRANTE</a:t>
            </a:r>
          </a:p>
          <a:p>
            <a:r>
              <a:rPr lang="pt-BR" sz="2000" b="1" dirty="0" smtClean="0"/>
              <a:t>Data: 04/08/2014 </a:t>
            </a:r>
          </a:p>
          <a:p>
            <a:r>
              <a:rPr lang="pt-BR" sz="2000" b="1" dirty="0" smtClean="0"/>
              <a:t>Horário: 05:05  </a:t>
            </a:r>
            <a:r>
              <a:rPr lang="pt-BR" sz="2000" b="1" dirty="0"/>
              <a:t>horas</a:t>
            </a:r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Artigo 155 parágrafo 4º, inciso II c/c Artigo 288 Código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Rua </a:t>
            </a:r>
            <a:r>
              <a:rPr lang="pt-BR" sz="2000" b="1" dirty="0" smtClean="0"/>
              <a:t>Prof. </a:t>
            </a:r>
            <a:r>
              <a:rPr lang="pt-BR" sz="2000" b="1" dirty="0"/>
              <a:t>Cosme Deodato Tadeu, </a:t>
            </a:r>
            <a:r>
              <a:rPr lang="pt-BR" sz="2000" b="1" dirty="0" smtClean="0"/>
              <a:t>nº </a:t>
            </a:r>
            <a:r>
              <a:rPr lang="pt-BR" sz="2000" b="1" dirty="0"/>
              <a:t>603, </a:t>
            </a:r>
            <a:r>
              <a:rPr lang="pt-BR" sz="2000" b="1" dirty="0" smtClean="0"/>
              <a:t>Guaianases</a:t>
            </a:r>
            <a:r>
              <a:rPr lang="pt-BR" sz="2000" b="1" dirty="0"/>
              <a:t>, São 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COSTEIRA TRANSPORTES SERVIÇOS LTDA</a:t>
            </a:r>
            <a:endParaRPr lang="pt-BR" sz="2000" b="1" dirty="0" smtClean="0"/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02</a:t>
            </a:r>
          </a:p>
          <a:p>
            <a:r>
              <a:rPr lang="pt-BR" sz="2000" b="1" dirty="0"/>
              <a:t>Veículo Apreendidos:  </a:t>
            </a:r>
          </a:p>
          <a:p>
            <a:r>
              <a:rPr lang="pt-BR" sz="2000" b="1" dirty="0"/>
              <a:t>IFP 5717 BAYEUX / PB – SCANIA/R113 H 4X2 360</a:t>
            </a:r>
          </a:p>
          <a:p>
            <a:r>
              <a:rPr lang="pt-BR" sz="2000" b="1" dirty="0"/>
              <a:t>DAJ 6656 SÃO PAULO/SP – REB KRONE – SEMI REBOQUE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 </a:t>
            </a:r>
            <a:endParaRPr lang="pt-BR" sz="2000" b="1" dirty="0" smtClean="0"/>
          </a:p>
          <a:p>
            <a:r>
              <a:rPr lang="pt-BR" sz="2000" b="1" dirty="0" smtClean="0"/>
              <a:t>“JAMMER” </a:t>
            </a:r>
            <a:r>
              <a:rPr lang="pt-BR" sz="2000" b="1" dirty="0"/>
              <a:t>– bloqueador de sinais</a:t>
            </a:r>
          </a:p>
          <a:p>
            <a:r>
              <a:rPr lang="pt-BR" sz="2000" b="1" dirty="0"/>
              <a:t>Sandálias havaianas, no valor total de R$ 337.645,70 (trezentos e trinta e sete mil, seiscentos e quarenta e cinco reais e setenta centavos</a:t>
            </a:r>
            <a:r>
              <a:rPr lang="pt-BR" sz="2000" b="1" dirty="0" smtClean="0"/>
              <a:t>).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18323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422043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/>
          </a:p>
          <a:p>
            <a:endParaRPr lang="pt-BR" b="1" i="1" dirty="0"/>
          </a:p>
          <a:p>
            <a:endParaRPr lang="pt-BR" b="1" i="1" dirty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i="1" dirty="0"/>
          </a:p>
          <a:p>
            <a:endParaRPr lang="pt-BR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19442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72208"/>
            <a:ext cx="1903140" cy="253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3450"/>
            <a:ext cx="1872208" cy="2496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132856"/>
            <a:ext cx="2430773" cy="182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691080"/>
            <a:ext cx="2574789" cy="193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48283"/>
            <a:ext cx="1698820" cy="226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37" y="4509120"/>
            <a:ext cx="3105191" cy="2328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86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792087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    Resolução </a:t>
            </a:r>
            <a:r>
              <a:rPr lang="pt-BR" sz="4000" b="1" dirty="0"/>
              <a:t>SSP-81, de 10/05/13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2780928"/>
            <a:ext cx="8064896" cy="2880320"/>
          </a:xfrm>
        </p:spPr>
        <p:txBody>
          <a:bodyPr>
            <a:normAutofit/>
          </a:bodyPr>
          <a:lstStyle/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/>
                </a:solidFill>
              </a:rPr>
              <a:t>Todos os atos de polícia judiciária decorrentes de prisão em flagrante pela prática de delitos previstos nesta Resolução </a:t>
            </a:r>
            <a:r>
              <a:rPr lang="pt-BR" dirty="0" smtClean="0">
                <a:solidFill>
                  <a:schemeClr val="tx1"/>
                </a:solidFill>
              </a:rPr>
              <a:t>são </a:t>
            </a:r>
            <a:r>
              <a:rPr lang="pt-BR" dirty="0">
                <a:solidFill>
                  <a:schemeClr val="tx1"/>
                </a:solidFill>
              </a:rPr>
              <a:t>praticados e formalizados </a:t>
            </a:r>
            <a:r>
              <a:rPr lang="pt-BR" b="1" dirty="0">
                <a:solidFill>
                  <a:srgbClr val="FF0000"/>
                </a:solidFill>
              </a:rPr>
              <a:t>na respectiva unidade territorial da polícia civil</a:t>
            </a:r>
            <a:r>
              <a:rPr lang="pt-BR" b="1" dirty="0" smtClean="0">
                <a:solidFill>
                  <a:srgbClr val="FF0000"/>
                </a:solidFill>
              </a:rPr>
              <a:t>.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7504" y="2422043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200" b="1" dirty="0" smtClean="0"/>
          </a:p>
          <a:p>
            <a:pPr algn="ctr"/>
            <a:endParaRPr lang="pt-BR" sz="3200" b="1" dirty="0"/>
          </a:p>
          <a:p>
            <a:endParaRPr lang="pt-BR" b="1" i="1" dirty="0"/>
          </a:p>
          <a:p>
            <a:endParaRPr lang="pt-BR" b="1" i="1" dirty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i="1" dirty="0"/>
          </a:p>
          <a:p>
            <a:endParaRPr lang="pt-BR" i="1" dirty="0" smtClean="0"/>
          </a:p>
          <a:p>
            <a:endParaRPr lang="pt-BR" i="1" dirty="0"/>
          </a:p>
          <a:p>
            <a:endParaRPr lang="pt-BR" i="1" dirty="0" smtClean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666495"/>
            <a:ext cx="19442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0" y="1844089"/>
            <a:ext cx="2487612" cy="1865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09" y="1933857"/>
            <a:ext cx="2431819" cy="182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0" y="3925822"/>
            <a:ext cx="1995686" cy="2660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50" y="4057139"/>
            <a:ext cx="1851670" cy="2468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44" y="4391544"/>
            <a:ext cx="1950720" cy="146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76" y="4838262"/>
            <a:ext cx="2623840" cy="196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26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15616" y="2132856"/>
            <a:ext cx="7200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130/14 - FLAGRANTE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Data: 07/08/2014 </a:t>
            </a:r>
          </a:p>
          <a:p>
            <a:r>
              <a:rPr lang="pt-BR" sz="2000" b="1" dirty="0" smtClean="0"/>
              <a:t>Horário: 16:00  </a:t>
            </a:r>
            <a:r>
              <a:rPr lang="pt-BR" sz="2000" b="1" dirty="0"/>
              <a:t>horas</a:t>
            </a:r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Artigo 334 Código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 Rua Barão De Duprat, número 314, Sé, São 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ESTADO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01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 </a:t>
            </a:r>
            <a:endParaRPr lang="pt-BR" sz="2000" b="1" dirty="0" smtClean="0"/>
          </a:p>
          <a:p>
            <a:r>
              <a:rPr lang="pt-BR" sz="2000" b="1" dirty="0"/>
              <a:t>Aparelhos de telefonia móvel de origem estrangeira, marcas BLU, SANSUNG e </a:t>
            </a:r>
            <a:r>
              <a:rPr lang="pt-BR" sz="2000" b="1" dirty="0" smtClean="0"/>
              <a:t>LG</a:t>
            </a:r>
            <a:endParaRPr lang="pt-BR" i="1" dirty="0"/>
          </a:p>
          <a:p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16134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7632848" cy="415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81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75692" y="1844824"/>
            <a:ext cx="78488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131/14 - FLAGRANTE</a:t>
            </a:r>
          </a:p>
          <a:p>
            <a:endParaRPr lang="pt-BR" sz="1200" b="1" dirty="0" smtClean="0"/>
          </a:p>
          <a:p>
            <a:r>
              <a:rPr lang="pt-BR" sz="2000" b="1" dirty="0" smtClean="0"/>
              <a:t>Data: 08/08/2014 </a:t>
            </a:r>
          </a:p>
          <a:p>
            <a:r>
              <a:rPr lang="pt-BR" sz="2000" b="1" dirty="0" smtClean="0"/>
              <a:t>Horário: 12:00  </a:t>
            </a:r>
            <a:r>
              <a:rPr lang="pt-BR" sz="2000" b="1" dirty="0"/>
              <a:t>horas</a:t>
            </a:r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Artigo 180 “caput” Código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 Rua Paulo Freire, número 04, Jardim Rincão, São </a:t>
            </a:r>
            <a:r>
              <a:rPr lang="pt-BR" sz="2000" b="1" dirty="0" smtClean="0"/>
              <a:t>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ESTADO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01</a:t>
            </a:r>
          </a:p>
          <a:p>
            <a:r>
              <a:rPr lang="pt-BR" sz="2000" b="1" dirty="0"/>
              <a:t>Veículo Apreendidos:  </a:t>
            </a:r>
          </a:p>
          <a:p>
            <a:r>
              <a:rPr lang="pt-BR" sz="2000" b="1" dirty="0" smtClean="0"/>
              <a:t> - DIZ </a:t>
            </a:r>
            <a:r>
              <a:rPr lang="pt-BR" sz="2000" b="1" dirty="0"/>
              <a:t>8014 – FIAT FIORINO </a:t>
            </a:r>
            <a:r>
              <a:rPr lang="pt-BR" sz="2000" b="1" dirty="0" smtClean="0"/>
              <a:t>IE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</a:t>
            </a:r>
            <a:r>
              <a:rPr lang="pt-BR" sz="2000" dirty="0"/>
              <a:t> </a:t>
            </a:r>
          </a:p>
          <a:p>
            <a:pPr algn="just"/>
            <a:r>
              <a:rPr lang="pt-BR" sz="2000" b="1" dirty="0" smtClean="0"/>
              <a:t> - Cadeira </a:t>
            </a:r>
            <a:r>
              <a:rPr lang="pt-BR" sz="2000" b="1" dirty="0"/>
              <a:t>de </a:t>
            </a:r>
            <a:r>
              <a:rPr lang="pt-BR" sz="2000" b="1" dirty="0" smtClean="0"/>
              <a:t>bebê, Rádio portátil, Calçado Nike, Forno </a:t>
            </a:r>
            <a:r>
              <a:rPr lang="pt-BR" sz="2000" b="1" dirty="0" err="1" smtClean="0"/>
              <a:t>Microondas</a:t>
            </a:r>
            <a:r>
              <a:rPr lang="pt-BR" sz="2000" b="1" dirty="0" smtClean="0"/>
              <a:t>, Panela elétrica, Secador </a:t>
            </a:r>
            <a:r>
              <a:rPr lang="pt-BR" sz="2000" b="1" dirty="0"/>
              <a:t>de </a:t>
            </a:r>
            <a:r>
              <a:rPr lang="pt-BR" sz="2000" b="1" dirty="0" smtClean="0"/>
              <a:t>cabelos, Furadeira, Barraca </a:t>
            </a:r>
            <a:r>
              <a:rPr lang="pt-BR" sz="2000" b="1" dirty="0"/>
              <a:t>de </a:t>
            </a:r>
            <a:r>
              <a:rPr lang="pt-BR" sz="2000" b="1" dirty="0" smtClean="0"/>
              <a:t>camping, Câmera Digital, Nano </a:t>
            </a:r>
            <a:r>
              <a:rPr lang="pt-BR" sz="2000" b="1" dirty="0" err="1"/>
              <a:t>Station</a:t>
            </a:r>
            <a:r>
              <a:rPr lang="pt-BR" sz="2000" b="1" dirty="0"/>
              <a:t> (05</a:t>
            </a:r>
            <a:r>
              <a:rPr lang="pt-BR" sz="2000" b="1" dirty="0" smtClean="0"/>
              <a:t>), Poltrona, Aparelho </a:t>
            </a:r>
            <a:r>
              <a:rPr lang="pt-BR" sz="2000" b="1" dirty="0"/>
              <a:t>de telefonia </a:t>
            </a:r>
            <a:r>
              <a:rPr lang="pt-BR" sz="2000" b="1" dirty="0" smtClean="0"/>
              <a:t>móvel.</a:t>
            </a:r>
            <a:endParaRPr lang="pt-BR" sz="1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803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20" y="1935088"/>
            <a:ext cx="2759968" cy="2069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72" y="4870893"/>
            <a:ext cx="2397956" cy="1798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640" y="4725144"/>
            <a:ext cx="2623840" cy="196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9" y="1827076"/>
            <a:ext cx="2471936" cy="1853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72" y="1899084"/>
            <a:ext cx="2375925" cy="17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9" y="4545124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973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9552" y="1844824"/>
            <a:ext cx="83529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133/14 - FLAGRANTE</a:t>
            </a:r>
          </a:p>
          <a:p>
            <a:r>
              <a:rPr lang="pt-BR" sz="2400" b="1" dirty="0" smtClean="0"/>
              <a:t>Data:</a:t>
            </a:r>
            <a:r>
              <a:rPr lang="pt-BR" sz="2400" dirty="0" smtClean="0"/>
              <a:t> 13/08/2014 </a:t>
            </a:r>
          </a:p>
          <a:p>
            <a:r>
              <a:rPr lang="pt-BR" sz="2400" b="1" dirty="0" smtClean="0"/>
              <a:t>Horário: </a:t>
            </a:r>
            <a:r>
              <a:rPr lang="pt-BR" sz="2400" dirty="0" smtClean="0"/>
              <a:t>11:00  horas</a:t>
            </a:r>
            <a:endParaRPr lang="pt-BR" sz="2400" dirty="0"/>
          </a:p>
          <a:p>
            <a:r>
              <a:rPr lang="pt-BR" sz="2400" b="1" dirty="0" smtClean="0"/>
              <a:t>Natureza:  Art. 33 da Lei 11343/2006 c/c Art. 180 “caput” do CPB </a:t>
            </a:r>
            <a:endParaRPr lang="pt-BR" sz="2400" dirty="0" smtClean="0"/>
          </a:p>
          <a:p>
            <a:r>
              <a:rPr lang="pt-BR" sz="2400" b="1" dirty="0" smtClean="0"/>
              <a:t>Local:</a:t>
            </a:r>
            <a:r>
              <a:rPr lang="pt-BR" sz="2400" dirty="0" smtClean="0"/>
              <a:t>  Marginal Tiete, sem nº, Bairro Bom Retiro, São Paulo/SP</a:t>
            </a:r>
          </a:p>
          <a:p>
            <a:r>
              <a:rPr lang="pt-BR" sz="2400" b="1" dirty="0" smtClean="0"/>
              <a:t>Vítima: SAÚDE PÚBLICA/ESTADO</a:t>
            </a:r>
            <a:endParaRPr lang="pt-BR" sz="1600" b="1" dirty="0" smtClean="0"/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02</a:t>
            </a:r>
          </a:p>
          <a:p>
            <a:r>
              <a:rPr lang="pt-BR" sz="2000" b="1" dirty="0"/>
              <a:t>Veículo Apreendidos:  </a:t>
            </a:r>
          </a:p>
          <a:p>
            <a:r>
              <a:rPr lang="pt-BR" sz="2000" b="1" dirty="0"/>
              <a:t>MAN 2094 SANTOS – M BENZ/1938S CAMINHÃO TRATOR</a:t>
            </a:r>
          </a:p>
          <a:p>
            <a:r>
              <a:rPr lang="pt-BR" sz="2000" b="1" dirty="0"/>
              <a:t>FQG 9372 ARUJA – RE/RANDON SR BA AB SEMI REBOQUE</a:t>
            </a:r>
            <a:endParaRPr lang="pt-BR" sz="2000" b="1" dirty="0" smtClean="0"/>
          </a:p>
          <a:p>
            <a:endParaRPr lang="pt-BR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118497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75656" y="1836192"/>
            <a:ext cx="61206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/>
              <a:t>RDO 133/14 - FLAGRANTE</a:t>
            </a:r>
          </a:p>
          <a:p>
            <a:endParaRPr lang="pt-BR" sz="1600" dirty="0" smtClean="0"/>
          </a:p>
          <a:p>
            <a:r>
              <a:rPr lang="pt-BR" sz="2000" b="1" dirty="0" smtClean="0"/>
              <a:t>Objetos Apreendidos: 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Telefone </a:t>
            </a:r>
            <a:r>
              <a:rPr lang="pt-BR" sz="2000" b="1" dirty="0"/>
              <a:t>móvel </a:t>
            </a:r>
            <a:r>
              <a:rPr lang="pt-BR" sz="2000" b="1" dirty="0" smtClean="0"/>
              <a:t>03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Bloqueador </a:t>
            </a:r>
            <a:r>
              <a:rPr lang="pt-BR" sz="2000" b="1" dirty="0"/>
              <a:t>de sinal identificador – </a:t>
            </a:r>
            <a:r>
              <a:rPr lang="pt-BR" sz="2000" b="1" dirty="0" smtClean="0"/>
              <a:t>“JAMMER” 01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Calçados </a:t>
            </a:r>
            <a:r>
              <a:rPr lang="pt-BR" sz="2000" b="1" dirty="0"/>
              <a:t>marca Nike </a:t>
            </a:r>
            <a:r>
              <a:rPr lang="pt-BR" sz="2000" b="1" dirty="0" smtClean="0"/>
              <a:t>06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Meias </a:t>
            </a:r>
            <a:r>
              <a:rPr lang="pt-BR" sz="2000" b="1" dirty="0"/>
              <a:t>marca Nike 02 </a:t>
            </a:r>
            <a:r>
              <a:rPr lang="pt-BR" sz="2000" b="1" dirty="0" smtClean="0"/>
              <a:t>pacotes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Bolas </a:t>
            </a:r>
            <a:r>
              <a:rPr lang="pt-BR" sz="2000" b="1" dirty="0"/>
              <a:t>marca Nike </a:t>
            </a:r>
            <a:r>
              <a:rPr lang="pt-BR" sz="2000" b="1" dirty="0" smtClean="0"/>
              <a:t>04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Queijo </a:t>
            </a:r>
            <a:r>
              <a:rPr lang="pt-BR" sz="2000" b="1" dirty="0" err="1"/>
              <a:t>Muçarela</a:t>
            </a:r>
            <a:r>
              <a:rPr lang="pt-BR" sz="2000" b="1" dirty="0"/>
              <a:t>, La Paulina – 24.500 quilos</a:t>
            </a:r>
          </a:p>
          <a:p>
            <a:endParaRPr lang="pt-BR" sz="2000" b="1" u="sng" dirty="0" smtClean="0"/>
          </a:p>
          <a:p>
            <a:r>
              <a:rPr lang="pt-BR" sz="2000" b="1" dirty="0" smtClean="0"/>
              <a:t>Entorpecente </a:t>
            </a:r>
            <a:r>
              <a:rPr lang="pt-BR" sz="2000" b="1" dirty="0"/>
              <a:t>Apreendido: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/>
              <a:t>952,70 </a:t>
            </a:r>
            <a:r>
              <a:rPr lang="pt-BR" sz="2000" b="1" dirty="0" err="1" smtClean="0"/>
              <a:t>grs</a:t>
            </a:r>
            <a:r>
              <a:rPr lang="pt-BR" sz="2000" b="1" dirty="0" smtClean="0"/>
              <a:t> de maconha</a:t>
            </a:r>
            <a:endParaRPr lang="pt-BR" sz="2000" b="1" dirty="0"/>
          </a:p>
          <a:p>
            <a:endParaRPr lang="pt-BR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72142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65104"/>
            <a:ext cx="2871663" cy="2153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35962"/>
            <a:ext cx="2887869" cy="2165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256" y="4273737"/>
            <a:ext cx="2993487" cy="2245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40" y="1775061"/>
            <a:ext cx="2993487" cy="2245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65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20" y="2328639"/>
            <a:ext cx="2710656" cy="361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76983"/>
            <a:ext cx="2664296" cy="3552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95" y="2376982"/>
            <a:ext cx="2638143" cy="3517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917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187624" y="1844824"/>
            <a:ext cx="676875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135/14 - FLAGRANTE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Data: 19/08/2014 </a:t>
            </a:r>
          </a:p>
          <a:p>
            <a:r>
              <a:rPr lang="pt-BR" sz="2000" b="1" dirty="0" smtClean="0"/>
              <a:t>Horário: a tarde</a:t>
            </a:r>
            <a:endParaRPr lang="pt-BR" sz="2000" b="1" dirty="0"/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Artigo 180, parágrafo 1º,  Código 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 Rua do Gasômetro, 873, Box 5/7, Brás, São 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</a:t>
            </a:r>
            <a:r>
              <a:rPr lang="pt-BR" sz="2000" b="1" dirty="0" smtClean="0"/>
              <a:t> EMPRESA </a:t>
            </a:r>
            <a:r>
              <a:rPr lang="pt-BR" sz="2000" b="1" dirty="0"/>
              <a:t>BONSUCESSOS MODAS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01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 </a:t>
            </a:r>
            <a:endParaRPr lang="pt-BR" sz="2000" b="1" dirty="0" smtClean="0"/>
          </a:p>
          <a:p>
            <a:r>
              <a:rPr lang="pt-BR" sz="2000" b="1" dirty="0" smtClean="0"/>
              <a:t>- 20 </a:t>
            </a:r>
            <a:r>
              <a:rPr lang="pt-BR" sz="2000" b="1" dirty="0"/>
              <a:t>SAIAS MARCA RTA</a:t>
            </a:r>
          </a:p>
          <a:p>
            <a:r>
              <a:rPr lang="pt-BR" sz="2000" b="1" dirty="0" smtClean="0"/>
              <a:t>- 71 </a:t>
            </a:r>
            <a:r>
              <a:rPr lang="pt-BR" sz="2000" b="1" dirty="0"/>
              <a:t>SAIAS MARCA AWS</a:t>
            </a:r>
          </a:p>
          <a:p>
            <a:r>
              <a:rPr lang="pt-BR" sz="2000" b="1" dirty="0" smtClean="0"/>
              <a:t>- 135 </a:t>
            </a:r>
            <a:r>
              <a:rPr lang="pt-BR" sz="2000" b="1" dirty="0"/>
              <a:t>SHORTS MARCA MIRISBELA</a:t>
            </a:r>
          </a:p>
          <a:p>
            <a:r>
              <a:rPr lang="pt-BR" sz="2000" b="1" dirty="0" smtClean="0"/>
              <a:t>- 420 </a:t>
            </a:r>
            <a:r>
              <a:rPr lang="pt-BR" sz="2000" b="1" dirty="0"/>
              <a:t>SHORTS E SAIAS MARCA MIRABELA</a:t>
            </a:r>
          </a:p>
          <a:p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33962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36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280920" cy="4320480"/>
          </a:xfrm>
        </p:spPr>
        <p:txBody>
          <a:bodyPr>
            <a:noAutofit/>
          </a:bodyPr>
          <a:lstStyle/>
          <a:p>
            <a:pPr algn="just"/>
            <a:r>
              <a:rPr lang="pt-BR" sz="2400" b="1" dirty="0" smtClean="0">
                <a:solidFill>
                  <a:schemeClr val="tx1"/>
                </a:solidFill>
              </a:rPr>
              <a:t>       Alterações na Resolução SSP-81  através das Resoluções: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pt-BR" sz="2000" b="1" dirty="0" smtClean="0">
                <a:solidFill>
                  <a:schemeClr val="tx1"/>
                </a:solidFill>
              </a:rPr>
              <a:t>SSP-161</a:t>
            </a:r>
            <a:r>
              <a:rPr lang="pt-BR" sz="2000" b="1" dirty="0">
                <a:solidFill>
                  <a:schemeClr val="tx1"/>
                </a:solidFill>
              </a:rPr>
              <a:t>, de </a:t>
            </a:r>
            <a:r>
              <a:rPr lang="pt-BR" sz="2000" b="1" dirty="0" smtClean="0">
                <a:solidFill>
                  <a:schemeClr val="tx1"/>
                </a:solidFill>
              </a:rPr>
              <a:t>10/05/2013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pt-BR" sz="2000" b="1" dirty="0" smtClean="0">
                <a:solidFill>
                  <a:schemeClr val="tx1"/>
                </a:solidFill>
              </a:rPr>
              <a:t>SSP-21, de 14/03/2014</a:t>
            </a:r>
          </a:p>
          <a:p>
            <a:pPr algn="just"/>
            <a:endParaRPr lang="pt-BR" sz="1100" b="1" dirty="0">
              <a:solidFill>
                <a:schemeClr val="tx1"/>
              </a:solidFill>
            </a:endParaRPr>
          </a:p>
          <a:p>
            <a:pPr algn="just"/>
            <a:r>
              <a:rPr lang="pt-BR" sz="2400" b="1" dirty="0" smtClean="0">
                <a:solidFill>
                  <a:schemeClr val="tx1"/>
                </a:solidFill>
              </a:rPr>
              <a:t>         Criação de “</a:t>
            </a:r>
            <a:r>
              <a:rPr lang="pt-BR" sz="2400" b="1" dirty="0">
                <a:solidFill>
                  <a:schemeClr val="tx1"/>
                </a:solidFill>
              </a:rPr>
              <a:t>Núcleos de Roubo, Furto e Desvio de Carga</a:t>
            </a:r>
            <a:r>
              <a:rPr lang="pt-BR" sz="2400" b="1" dirty="0" smtClean="0">
                <a:solidFill>
                  <a:schemeClr val="tx1"/>
                </a:solidFill>
              </a:rPr>
              <a:t>”</a:t>
            </a:r>
          </a:p>
          <a:p>
            <a:pPr algn="just"/>
            <a:endParaRPr lang="pt-BR" sz="1600" b="1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200" dirty="0" smtClean="0">
                <a:solidFill>
                  <a:schemeClr val="tx1"/>
                </a:solidFill>
              </a:rPr>
              <a:t>Em </a:t>
            </a:r>
            <a:r>
              <a:rPr lang="pt-BR" sz="2200" dirty="0">
                <a:solidFill>
                  <a:schemeClr val="tx1"/>
                </a:solidFill>
              </a:rPr>
              <a:t>todas as Delegacias de Investigações Gerais – </a:t>
            </a:r>
            <a:r>
              <a:rPr lang="pt-BR" sz="2200" dirty="0" err="1" smtClean="0">
                <a:solidFill>
                  <a:schemeClr val="tx1"/>
                </a:solidFill>
              </a:rPr>
              <a:t>DIG’s</a:t>
            </a:r>
            <a:r>
              <a:rPr lang="pt-BR" sz="2200" dirty="0" smtClean="0">
                <a:solidFill>
                  <a:schemeClr val="tx1"/>
                </a:solidFill>
              </a:rPr>
              <a:t> </a:t>
            </a:r>
            <a:r>
              <a:rPr lang="pt-BR" sz="2200" dirty="0">
                <a:solidFill>
                  <a:schemeClr val="tx1"/>
                </a:solidFill>
              </a:rPr>
              <a:t>das Delegacias Seccionais de Polícia dos Departamentos de Polícia Judiciária de São Paulo Interior </a:t>
            </a:r>
            <a:r>
              <a:rPr lang="pt-BR" sz="2200" dirty="0" smtClean="0">
                <a:solidFill>
                  <a:schemeClr val="tx1"/>
                </a:solidFill>
              </a:rPr>
              <a:t>– </a:t>
            </a:r>
            <a:r>
              <a:rPr lang="pt-BR" sz="2200" dirty="0" err="1" smtClean="0">
                <a:solidFill>
                  <a:schemeClr val="tx1"/>
                </a:solidFill>
              </a:rPr>
              <a:t>DEINTER’s</a:t>
            </a:r>
            <a:r>
              <a:rPr lang="pt-BR" sz="22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200" dirty="0" smtClean="0">
                <a:solidFill>
                  <a:schemeClr val="tx1"/>
                </a:solidFill>
              </a:rPr>
              <a:t>Nas </a:t>
            </a:r>
            <a:r>
              <a:rPr lang="pt-BR" sz="2200" dirty="0">
                <a:solidFill>
                  <a:schemeClr val="tx1"/>
                </a:solidFill>
              </a:rPr>
              <a:t>sedes das Delegacias Seccionais de Polícia do Departamento de Polícia Judiciária da Capital </a:t>
            </a:r>
            <a:r>
              <a:rPr lang="pt-BR" sz="2200" dirty="0" smtClean="0">
                <a:solidFill>
                  <a:schemeClr val="tx1"/>
                </a:solidFill>
              </a:rPr>
              <a:t>– DECAP, e </a:t>
            </a:r>
            <a:r>
              <a:rPr lang="pt-BR" sz="2200" dirty="0">
                <a:solidFill>
                  <a:schemeClr val="tx1"/>
                </a:solidFill>
              </a:rPr>
              <a:t>do Departamento de Polícia Judiciária da Macro São Paulo </a:t>
            </a:r>
            <a:r>
              <a:rPr lang="pt-BR" sz="2200" dirty="0" smtClean="0">
                <a:solidFill>
                  <a:schemeClr val="tx1"/>
                </a:solidFill>
              </a:rPr>
              <a:t>– DEMACRO.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pt-BR" sz="2400" b="1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Wingdings" pitchFamily="2" charset="2"/>
              <a:buChar char="q"/>
            </a:pPr>
            <a:endParaRPr lang="pt-BR" sz="2400" b="1" dirty="0" smtClean="0">
              <a:solidFill>
                <a:schemeClr val="tx1"/>
              </a:solidFill>
            </a:endParaRPr>
          </a:p>
          <a:p>
            <a:pPr algn="just"/>
            <a:endParaRPr lang="pt-B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84851"/>
            <a:ext cx="3222358" cy="4296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85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99592" y="1844824"/>
            <a:ext cx="712879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137/14 - FLAGRANTE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Data: 21/08/2014 </a:t>
            </a:r>
          </a:p>
          <a:p>
            <a:r>
              <a:rPr lang="pt-BR" sz="2000" b="1" dirty="0" smtClean="0"/>
              <a:t>Horário: 11</a:t>
            </a:r>
            <a:r>
              <a:rPr lang="pt-BR" sz="2000" b="1" dirty="0" smtClean="0">
                <a:sym typeface="Wingdings" panose="05000000000000000000" pitchFamily="2" charset="2"/>
              </a:rPr>
              <a:t>:00 horas</a:t>
            </a:r>
            <a:endParaRPr lang="pt-BR" sz="2000" b="1" dirty="0"/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 Artigo 180 “caput” Código 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 Avenida Interlagos, número 3337, Jardim Umuarama, São 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</a:t>
            </a:r>
            <a:r>
              <a:rPr lang="pt-BR" sz="2000" b="1" dirty="0" smtClean="0"/>
              <a:t>MARFRIG </a:t>
            </a:r>
            <a:r>
              <a:rPr lang="pt-BR" sz="2000" b="1" dirty="0"/>
              <a:t>S.A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01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 </a:t>
            </a:r>
            <a:endParaRPr lang="pt-BR" sz="2000" b="1" dirty="0" smtClean="0"/>
          </a:p>
          <a:p>
            <a:r>
              <a:rPr lang="pt-BR" sz="2000" b="1" dirty="0"/>
              <a:t>11CAIXAS FILE MIGNON MARCA MARFRIG</a:t>
            </a:r>
          </a:p>
          <a:p>
            <a:r>
              <a:rPr lang="pt-BR" sz="2000" b="1" dirty="0"/>
              <a:t>11 CAIXAS DE PEITO BOVINO MARCA MARFRIG</a:t>
            </a:r>
          </a:p>
          <a:p>
            <a:r>
              <a:rPr lang="pt-BR" sz="2000" b="1" dirty="0"/>
              <a:t>05 CAIXAS DE MUSCULO MARCA MARFRIG</a:t>
            </a:r>
          </a:p>
          <a:p>
            <a:r>
              <a:rPr lang="pt-BR" sz="2000" b="1" dirty="0"/>
              <a:t>09 ENGRADADOS DE FILE MIGNON MARCA </a:t>
            </a:r>
            <a:r>
              <a:rPr lang="pt-BR" sz="2000" b="1" dirty="0" smtClean="0"/>
              <a:t>MARFRIG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38575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8" y="1842438"/>
            <a:ext cx="3844668" cy="2162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365104"/>
            <a:ext cx="4022503" cy="2262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15" y="1842437"/>
            <a:ext cx="3844669" cy="2162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43" y="4365104"/>
            <a:ext cx="4152821" cy="233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88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99592" y="1844824"/>
            <a:ext cx="763284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138/14 - FLAGRANTE</a:t>
            </a:r>
          </a:p>
          <a:p>
            <a:endParaRPr lang="pt-BR" sz="1100" b="1" dirty="0" smtClean="0"/>
          </a:p>
          <a:p>
            <a:r>
              <a:rPr lang="pt-BR" sz="2000" b="1" dirty="0" smtClean="0"/>
              <a:t>Data: 21/08/2014 </a:t>
            </a:r>
          </a:p>
          <a:p>
            <a:r>
              <a:rPr lang="pt-BR" sz="2000" b="1" dirty="0" smtClean="0"/>
              <a:t>Horário: 22</a:t>
            </a:r>
            <a:r>
              <a:rPr lang="pt-BR" sz="2000" b="1" dirty="0" smtClean="0">
                <a:sym typeface="Wingdings" panose="05000000000000000000" pitchFamily="2" charset="2"/>
              </a:rPr>
              <a:t>:00 horas</a:t>
            </a:r>
            <a:endParaRPr lang="pt-BR" sz="2000" b="1" dirty="0"/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 Artigo 180 </a:t>
            </a:r>
            <a:r>
              <a:rPr lang="pt-BR" sz="2000" b="1" dirty="0" smtClean="0"/>
              <a:t>Código  </a:t>
            </a:r>
            <a:r>
              <a:rPr lang="pt-BR" sz="2000" b="1" dirty="0"/>
              <a:t>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 RUA ENG. EDGAR FERREIRA B JUNIOR, 113, FREGUESIA DO O, SÃO PAULO-SP 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TRANSPORTES BERTOLINI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01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 </a:t>
            </a:r>
            <a:endParaRPr lang="pt-BR" sz="2000" b="1" dirty="0" smtClean="0"/>
          </a:p>
          <a:p>
            <a:r>
              <a:rPr lang="pt-BR" sz="2000" b="1" dirty="0"/>
              <a:t>CAMINHÃO VW 24250, PRATA, PLACAS AIX 1144</a:t>
            </a:r>
          </a:p>
          <a:p>
            <a:r>
              <a:rPr lang="pt-BR" sz="2000" b="1" dirty="0"/>
              <a:t>CAMINHÃO VW </a:t>
            </a:r>
            <a:r>
              <a:rPr lang="pt-BR" sz="2000" b="1" dirty="0" smtClean="0"/>
              <a:t>24250</a:t>
            </a:r>
            <a:r>
              <a:rPr lang="pt-BR" sz="2000" b="1" dirty="0"/>
              <a:t>, BRANCO, PLACAS CUA 0270, </a:t>
            </a:r>
          </a:p>
          <a:p>
            <a:r>
              <a:rPr lang="pt-BR" sz="2000" b="1" dirty="0"/>
              <a:t>569 MICROONDAS MARCA PANASONIC</a:t>
            </a:r>
          </a:p>
          <a:p>
            <a:r>
              <a:rPr lang="pt-BR" sz="2000" b="1" dirty="0"/>
              <a:t>250 AUTO PLAYER MARCA PANASONIC </a:t>
            </a:r>
            <a:endParaRPr lang="pt-BR" i="1" dirty="0" smtClean="0"/>
          </a:p>
        </p:txBody>
      </p:sp>
    </p:spTree>
    <p:extLst>
      <p:ext uri="{BB962C8B-B14F-4D97-AF65-F5344CB8AC3E}">
        <p14:creationId xmlns:p14="http://schemas.microsoft.com/office/powerpoint/2010/main" val="28362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8" y="1124743"/>
            <a:ext cx="1998223" cy="266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8" y="4077072"/>
            <a:ext cx="1981207" cy="2641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62857"/>
            <a:ext cx="2016224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74" y="1969328"/>
            <a:ext cx="3140293" cy="4187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35839"/>
            <a:ext cx="2131578" cy="2842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17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7584" y="1844824"/>
            <a:ext cx="763284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RDO 142/14 - FLAGRANTE</a:t>
            </a:r>
          </a:p>
          <a:p>
            <a:r>
              <a:rPr lang="pt-BR" sz="2000" b="1" dirty="0" smtClean="0"/>
              <a:t>Data: 28/08/2014 </a:t>
            </a:r>
          </a:p>
          <a:p>
            <a:r>
              <a:rPr lang="pt-BR" sz="2000" b="1" dirty="0" smtClean="0"/>
              <a:t>Horário: 15:30</a:t>
            </a:r>
            <a:r>
              <a:rPr lang="pt-BR" sz="2000" b="1" dirty="0" smtClean="0">
                <a:sym typeface="Wingdings" panose="05000000000000000000" pitchFamily="2" charset="2"/>
              </a:rPr>
              <a:t> horas</a:t>
            </a:r>
            <a:endParaRPr lang="pt-BR" sz="2000" b="1" dirty="0"/>
          </a:p>
          <a:p>
            <a:r>
              <a:rPr lang="pt-BR" sz="2000" b="1" dirty="0" smtClean="0"/>
              <a:t>Natureza:</a:t>
            </a:r>
            <a:r>
              <a:rPr lang="pt-BR" sz="2000" b="1" dirty="0"/>
              <a:t>   Artigo 180 “caput” do Código  Penal </a:t>
            </a:r>
            <a:endParaRPr lang="pt-BR" sz="2000" b="1" dirty="0" smtClean="0"/>
          </a:p>
          <a:p>
            <a:r>
              <a:rPr lang="pt-BR" sz="2000" b="1" dirty="0" smtClean="0"/>
              <a:t>Local</a:t>
            </a:r>
            <a:r>
              <a:rPr lang="pt-BR" sz="2000" b="1" dirty="0"/>
              <a:t>:  Rua Noite de Maio, </a:t>
            </a:r>
            <a:r>
              <a:rPr lang="pt-BR" sz="2000" b="1" dirty="0" err="1" smtClean="0"/>
              <a:t>nr</a:t>
            </a:r>
            <a:r>
              <a:rPr lang="pt-BR" sz="2000" b="1" dirty="0" smtClean="0"/>
              <a:t> </a:t>
            </a:r>
            <a:r>
              <a:rPr lang="pt-BR" sz="2000" b="1" dirty="0"/>
              <a:t>166, Sapopemba, São Paulo/SP</a:t>
            </a:r>
          </a:p>
          <a:p>
            <a:r>
              <a:rPr lang="pt-BR" sz="2000" b="1" dirty="0" smtClean="0"/>
              <a:t>Vítima:</a:t>
            </a:r>
            <a:r>
              <a:rPr lang="pt-BR" sz="2000" b="1" dirty="0"/>
              <a:t> </a:t>
            </a:r>
            <a:r>
              <a:rPr lang="pt-BR" sz="2000" b="1" dirty="0" smtClean="0"/>
              <a:t>C&amp;C </a:t>
            </a:r>
            <a:r>
              <a:rPr lang="pt-BR" sz="2000" b="1" dirty="0"/>
              <a:t>CONSTRUÇÕES GUARULHOS E MFM </a:t>
            </a:r>
            <a:r>
              <a:rPr lang="pt-BR" sz="2000" b="1" dirty="0" smtClean="0"/>
              <a:t>TRANSPORTES</a:t>
            </a:r>
          </a:p>
          <a:p>
            <a:r>
              <a:rPr lang="pt-BR" sz="2000" b="1" dirty="0" smtClean="0"/>
              <a:t>Indiciados</a:t>
            </a:r>
            <a:r>
              <a:rPr lang="pt-BR" sz="2000" b="1" dirty="0"/>
              <a:t>: </a:t>
            </a:r>
            <a:r>
              <a:rPr lang="pt-BR" sz="2000" b="1" dirty="0" smtClean="0"/>
              <a:t>02</a:t>
            </a:r>
          </a:p>
          <a:p>
            <a:r>
              <a:rPr lang="pt-BR" sz="2000" b="1" dirty="0" smtClean="0"/>
              <a:t>Objetos </a:t>
            </a:r>
            <a:r>
              <a:rPr lang="pt-BR" sz="2000" b="1" dirty="0"/>
              <a:t>Apreendidos: </a:t>
            </a:r>
            <a:endParaRPr lang="pt-BR" sz="2000" b="1" dirty="0" smtClean="0"/>
          </a:p>
          <a:p>
            <a:r>
              <a:rPr lang="pt-BR" sz="2000" b="1" dirty="0"/>
              <a:t>02 VASO  SANITÁRIO </a:t>
            </a:r>
            <a:r>
              <a:rPr lang="pt-BR" sz="2000" b="1" dirty="0" smtClean="0"/>
              <a:t>IDECA   -    78 </a:t>
            </a:r>
            <a:r>
              <a:rPr lang="pt-BR" sz="2000" b="1" dirty="0"/>
              <a:t>CAIXAS DE PISOS</a:t>
            </a:r>
          </a:p>
          <a:p>
            <a:r>
              <a:rPr lang="pt-BR" sz="2000" b="1" dirty="0"/>
              <a:t>06 SACOS DE </a:t>
            </a:r>
            <a:r>
              <a:rPr lang="pt-BR" sz="2000" b="1" dirty="0" smtClean="0"/>
              <a:t>TIJOLOS -    12 </a:t>
            </a:r>
            <a:r>
              <a:rPr lang="pt-BR" sz="2000" b="1" dirty="0"/>
              <a:t>SACOS DE CIMENTO MARCA FORTALEZA</a:t>
            </a:r>
          </a:p>
          <a:p>
            <a:r>
              <a:rPr lang="pt-BR" sz="2000" b="1" dirty="0"/>
              <a:t>10 SACOS DE ARGAMASSA MARCA FORTALEZA</a:t>
            </a:r>
          </a:p>
          <a:p>
            <a:r>
              <a:rPr lang="pt-BR" sz="2000" b="1" dirty="0"/>
              <a:t>01 CAIXA DE DESCARGA </a:t>
            </a:r>
            <a:r>
              <a:rPr lang="pt-BR" sz="2000" b="1" dirty="0" smtClean="0"/>
              <a:t>DECA   -      01 </a:t>
            </a:r>
            <a:r>
              <a:rPr lang="pt-BR" sz="2000" b="1" dirty="0"/>
              <a:t>LAVATÓRIO MARCA SMART</a:t>
            </a:r>
          </a:p>
          <a:p>
            <a:r>
              <a:rPr lang="pt-BR" sz="2000" b="1" dirty="0"/>
              <a:t>01 PIA DE COZINHA MARCA CORSO</a:t>
            </a:r>
          </a:p>
          <a:p>
            <a:r>
              <a:rPr lang="pt-BR" sz="2000" b="1" dirty="0"/>
              <a:t>01 GABINETE DE COZINHA MARCA </a:t>
            </a:r>
            <a:r>
              <a:rPr lang="pt-BR" sz="2000" b="1" dirty="0" smtClean="0"/>
              <a:t>BONATTO</a:t>
            </a:r>
            <a:endParaRPr lang="pt-BR" sz="2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2320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26822"/>
            <a:ext cx="3744415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18" y="1826822"/>
            <a:ext cx="3744415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163605"/>
            <a:ext cx="3744415" cy="2106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12088"/>
            <a:ext cx="3658225" cy="2057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77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87624" y="1844824"/>
            <a:ext cx="698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IP 72/14 </a:t>
            </a:r>
          </a:p>
          <a:p>
            <a:pPr algn="just"/>
            <a:r>
              <a:rPr lang="pt-BR" sz="2000" b="1" dirty="0" smtClean="0"/>
              <a:t>Operação realizada pela 2ª DIVECAR, desmantelou uma quadrilha interestadual de receptação de cargas, resultando na decretação de 10 (dez) prisões preventivas,  nas cidades de: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MONGAGUÁ/SP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ITU/SP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SÃO BERNARDO DO CAMPO/SP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SERRANA/SP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CRAVINHOS/SP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PATO BRANCO/PR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LONDRINA/PR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FOZ DO IGUAÇU/PR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 smtClean="0"/>
              <a:t>MACEIÓ/AL</a:t>
            </a: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PRISÕES PREVENTIVAS DECRETADAS: 10 (DEZ)</a:t>
            </a: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JÁ CUMPRIDAS: 08 (OITO)</a:t>
            </a:r>
            <a:endParaRPr lang="pt-BR" sz="2400" b="1" dirty="0">
              <a:solidFill>
                <a:srgbClr val="FF0000"/>
              </a:solidFill>
            </a:endParaRPr>
          </a:p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187624" y="1772815"/>
            <a:ext cx="676875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IP 72/2014 – 2ª. </a:t>
            </a:r>
            <a:r>
              <a:rPr lang="pt-BR" sz="2000" b="1" dirty="0" err="1" smtClean="0"/>
              <a:t>DiVECAR</a:t>
            </a:r>
            <a:endParaRPr lang="pt-BR" sz="2000" b="1" dirty="0" smtClean="0"/>
          </a:p>
          <a:p>
            <a:endParaRPr lang="pt-BR" sz="1100" b="1" dirty="0" smtClean="0"/>
          </a:p>
          <a:p>
            <a:r>
              <a:rPr lang="pt-BR" sz="2000" b="1" u="sng" dirty="0" smtClean="0"/>
              <a:t>Objetos </a:t>
            </a:r>
            <a:r>
              <a:rPr lang="pt-BR" sz="2000" b="1" u="sng" dirty="0"/>
              <a:t>Apreendidos</a:t>
            </a:r>
            <a:r>
              <a:rPr lang="pt-BR" sz="2000" b="1" dirty="0"/>
              <a:t>:</a:t>
            </a:r>
            <a:r>
              <a:rPr lang="pt-BR" sz="2000" dirty="0"/>
              <a:t> </a:t>
            </a:r>
            <a:endParaRPr lang="pt-BR" sz="2000" dirty="0" smtClean="0"/>
          </a:p>
          <a:p>
            <a:endParaRPr lang="pt-BR" sz="1100" dirty="0"/>
          </a:p>
          <a:p>
            <a:r>
              <a:rPr lang="pt-BR" sz="2000" b="1" dirty="0"/>
              <a:t>Veículo  FIAT UNO MILLE, placas NML </a:t>
            </a:r>
            <a:r>
              <a:rPr lang="pt-BR" sz="2000" b="1" dirty="0" smtClean="0"/>
              <a:t>1666/MACEIO;</a:t>
            </a:r>
            <a:endParaRPr lang="pt-BR" sz="2000" b="1" dirty="0"/>
          </a:p>
          <a:p>
            <a:r>
              <a:rPr lang="pt-BR" sz="2000" b="1" dirty="0"/>
              <a:t>Veículo GM/S10, placas EYQ </a:t>
            </a:r>
            <a:r>
              <a:rPr lang="pt-BR" sz="2000" b="1" dirty="0" smtClean="0"/>
              <a:t>3290/SP;</a:t>
            </a:r>
            <a:endParaRPr lang="pt-BR" sz="2000" b="1" dirty="0"/>
          </a:p>
          <a:p>
            <a:r>
              <a:rPr lang="pt-BR" sz="2000" b="1" dirty="0"/>
              <a:t>Veículo HYUNDAI HR, placas NMM </a:t>
            </a:r>
            <a:r>
              <a:rPr lang="pt-BR" sz="2000" b="1" dirty="0" smtClean="0"/>
              <a:t>9187/MACEIO;</a:t>
            </a:r>
            <a:endParaRPr lang="pt-BR" sz="2000" b="1" dirty="0"/>
          </a:p>
          <a:p>
            <a:r>
              <a:rPr lang="pt-BR" sz="2000" b="1" dirty="0"/>
              <a:t>Veículo JEEP GRAND CHEROKEE, placas ORF </a:t>
            </a:r>
            <a:r>
              <a:rPr lang="pt-BR" sz="2000" b="1" dirty="0" smtClean="0"/>
              <a:t>5871/MACEIO;</a:t>
            </a:r>
            <a:endParaRPr lang="pt-BR" sz="2000" b="1" dirty="0"/>
          </a:p>
          <a:p>
            <a:r>
              <a:rPr lang="pt-BR" sz="2000" b="1" dirty="0"/>
              <a:t>Diversos aparelhos de telefonia </a:t>
            </a:r>
            <a:r>
              <a:rPr lang="pt-BR" sz="2000" b="1" dirty="0" smtClean="0"/>
              <a:t>móvel;</a:t>
            </a:r>
            <a:endParaRPr lang="pt-BR" sz="2000" b="1" dirty="0"/>
          </a:p>
          <a:p>
            <a:r>
              <a:rPr lang="pt-BR" sz="2000" b="1" dirty="0"/>
              <a:t>Diversos </a:t>
            </a:r>
            <a:r>
              <a:rPr lang="pt-BR" sz="2000" b="1" dirty="0" smtClean="0"/>
              <a:t>documentos;   </a:t>
            </a:r>
            <a:r>
              <a:rPr lang="pt-BR" sz="2000" b="1" dirty="0" err="1" smtClean="0"/>
              <a:t>CPUs</a:t>
            </a:r>
            <a:r>
              <a:rPr lang="pt-BR" sz="2000" b="1" dirty="0" smtClean="0"/>
              <a:t> </a:t>
            </a:r>
            <a:r>
              <a:rPr lang="pt-BR" sz="2000" b="1" dirty="0"/>
              <a:t>de computadores e </a:t>
            </a:r>
            <a:r>
              <a:rPr lang="pt-BR" sz="2000" b="1" dirty="0" smtClean="0"/>
              <a:t>notebook;</a:t>
            </a:r>
            <a:endParaRPr lang="pt-BR" sz="2000" b="1" dirty="0"/>
          </a:p>
          <a:p>
            <a:r>
              <a:rPr lang="pt-BR" sz="2000" b="1" dirty="0"/>
              <a:t>Diversas mercadorias como ferramentas BLACK &amp; </a:t>
            </a:r>
            <a:r>
              <a:rPr lang="pt-BR" sz="2000" b="1" dirty="0" smtClean="0"/>
              <a:t>DECKER</a:t>
            </a:r>
            <a:r>
              <a:rPr lang="pt-BR" sz="2000" b="1" dirty="0"/>
              <a:t>;</a:t>
            </a:r>
          </a:p>
          <a:p>
            <a:r>
              <a:rPr lang="pt-BR" sz="2000" b="1" dirty="0" smtClean="0"/>
              <a:t>Calçados NIKE;      Ferramentas DEWALT;</a:t>
            </a:r>
          </a:p>
          <a:p>
            <a:r>
              <a:rPr lang="pt-BR" sz="2000" b="1" dirty="0" smtClean="0"/>
              <a:t>Produtos </a:t>
            </a:r>
            <a:r>
              <a:rPr lang="pt-BR" sz="2000" b="1" dirty="0"/>
              <a:t>de higiene pessoal </a:t>
            </a:r>
            <a:r>
              <a:rPr lang="pt-BR" sz="2000" b="1" dirty="0" smtClean="0"/>
              <a:t>UNILEVER</a:t>
            </a:r>
            <a:r>
              <a:rPr lang="pt-BR" sz="2000" b="1" dirty="0"/>
              <a:t>;</a:t>
            </a:r>
          </a:p>
          <a:p>
            <a:r>
              <a:rPr lang="pt-BR" sz="2000" b="1" dirty="0" smtClean="0"/>
              <a:t>Produtos </a:t>
            </a:r>
            <a:r>
              <a:rPr lang="pt-BR" sz="2000" b="1" dirty="0"/>
              <a:t>de </a:t>
            </a:r>
            <a:r>
              <a:rPr lang="pt-BR" sz="2000" b="1" dirty="0" smtClean="0"/>
              <a:t>limpeza;       Gêneros alimentícios;</a:t>
            </a:r>
          </a:p>
          <a:p>
            <a:r>
              <a:rPr lang="pt-BR" sz="2000" b="1" dirty="0"/>
              <a:t>M</a:t>
            </a:r>
            <a:r>
              <a:rPr lang="pt-BR" sz="2000" b="1" dirty="0" smtClean="0"/>
              <a:t>óveis </a:t>
            </a:r>
            <a:r>
              <a:rPr lang="pt-BR" sz="2000" b="1" dirty="0"/>
              <a:t>planejados desmontados, entre outros</a:t>
            </a:r>
            <a:r>
              <a:rPr lang="pt-BR" sz="2000" b="1" dirty="0" smtClean="0"/>
              <a:t>.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3938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703759"/>
              </p:ext>
            </p:extLst>
          </p:nvPr>
        </p:nvGraphicFramePr>
        <p:xfrm>
          <a:off x="1187624" y="2091797"/>
          <a:ext cx="6696744" cy="4481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Acrobat Document" r:id="rId5" imgW="10182600" imgH="6801840" progId="AcroExch.Document.11">
                  <p:embed/>
                </p:oleObj>
              </mc:Choice>
              <mc:Fallback>
                <p:oleObj name="Acrobat Document" r:id="rId5" imgW="10182600" imgH="6801840" progId="AcroExch.Document.11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091797"/>
                        <a:ext cx="6696744" cy="44812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04" name="Picture 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87541"/>
            <a:ext cx="4032448" cy="30897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1043608" y="1340768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ORGANOGRAMA DA QUADRILHA </a:t>
            </a:r>
          </a:p>
          <a:p>
            <a:pPr algn="ctr"/>
            <a:r>
              <a:rPr lang="pt-BR" sz="2800" b="1" dirty="0">
                <a:solidFill>
                  <a:srgbClr val="FF0000"/>
                </a:solidFill>
              </a:rPr>
              <a:t>IP </a:t>
            </a:r>
            <a:r>
              <a:rPr lang="pt-BR" sz="2800" b="1" dirty="0" smtClean="0">
                <a:solidFill>
                  <a:srgbClr val="FF0000"/>
                </a:solidFill>
              </a:rPr>
              <a:t>72/14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159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576063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1916832"/>
            <a:ext cx="8280920" cy="4536504"/>
          </a:xfrm>
        </p:spPr>
        <p:txBody>
          <a:bodyPr>
            <a:noAutofit/>
          </a:bodyPr>
          <a:lstStyle/>
          <a:p>
            <a:endParaRPr lang="pt-BR" sz="1600" b="1" dirty="0" smtClean="0">
              <a:solidFill>
                <a:schemeClr val="tx1"/>
              </a:solidFill>
            </a:endParaRPr>
          </a:p>
          <a:p>
            <a:r>
              <a:rPr lang="pt-BR" sz="2800" b="1" dirty="0" smtClean="0">
                <a:solidFill>
                  <a:schemeClr val="tx1"/>
                </a:solidFill>
              </a:rPr>
              <a:t>Foram </a:t>
            </a:r>
            <a:r>
              <a:rPr lang="pt-BR" sz="2800" b="1" dirty="0">
                <a:solidFill>
                  <a:schemeClr val="tx1"/>
                </a:solidFill>
              </a:rPr>
              <a:t>Criados: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pt-BR" sz="2800" b="1" dirty="0">
                <a:solidFill>
                  <a:schemeClr val="tx1"/>
                </a:solidFill>
              </a:rPr>
              <a:t>52 (cinquenta e dois) Núcleos no interior do Estado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pt-BR" sz="2800" b="1" dirty="0">
                <a:solidFill>
                  <a:schemeClr val="tx1"/>
                </a:solidFill>
              </a:rPr>
              <a:t>09</a:t>
            </a:r>
            <a:r>
              <a:rPr lang="pt-BR" sz="2800" b="1" dirty="0">
                <a:solidFill>
                  <a:srgbClr val="C00000"/>
                </a:solidFill>
              </a:rPr>
              <a:t> </a:t>
            </a:r>
            <a:r>
              <a:rPr lang="pt-BR" sz="2800" b="1" dirty="0">
                <a:solidFill>
                  <a:schemeClr val="tx1"/>
                </a:solidFill>
              </a:rPr>
              <a:t>(nove) na Grande São Paulo e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pt-BR" sz="2800" b="1" dirty="0">
                <a:solidFill>
                  <a:schemeClr val="tx1"/>
                </a:solidFill>
              </a:rPr>
              <a:t>08 (oito) na Capital</a:t>
            </a:r>
          </a:p>
          <a:p>
            <a:endParaRPr lang="pt-BR" sz="1400" b="1" dirty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pt-BR" sz="2800" b="1" dirty="0">
                <a:solidFill>
                  <a:schemeClr val="tx1"/>
                </a:solidFill>
              </a:rPr>
              <a:t>Total no Estado:  </a:t>
            </a:r>
            <a:r>
              <a:rPr lang="pt-BR" sz="2800" b="1" dirty="0">
                <a:solidFill>
                  <a:srgbClr val="C00000"/>
                </a:solidFill>
              </a:rPr>
              <a:t>69 </a:t>
            </a:r>
            <a:r>
              <a:rPr lang="pt-BR" sz="2800" b="1" dirty="0">
                <a:solidFill>
                  <a:schemeClr val="tx1"/>
                </a:solidFill>
              </a:rPr>
              <a:t>(sessenta e nove) Núcleos</a:t>
            </a: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>
              <a:solidFill>
                <a:schemeClr val="tx1"/>
              </a:solidFill>
            </a:endParaRPr>
          </a:p>
          <a:p>
            <a:r>
              <a:rPr lang="pt-BR" sz="2800" b="1" dirty="0" smtClean="0">
                <a:solidFill>
                  <a:schemeClr val="tx1"/>
                </a:solidFill>
              </a:rPr>
              <a:t> </a:t>
            </a:r>
            <a:r>
              <a:rPr lang="pt-BR" sz="2600" b="1" dirty="0">
                <a:solidFill>
                  <a:schemeClr val="tx1"/>
                </a:solidFill>
              </a:rPr>
              <a:t>Atribuições </a:t>
            </a:r>
            <a:r>
              <a:rPr lang="pt-BR" sz="2600" b="1" dirty="0" smtClean="0">
                <a:solidFill>
                  <a:schemeClr val="tx1"/>
                </a:solidFill>
              </a:rPr>
              <a:t>regulamentadas pela Portaria DGP 23/2014</a:t>
            </a:r>
            <a:endParaRPr lang="pt-BR" sz="2600" b="1" dirty="0">
              <a:solidFill>
                <a:schemeClr val="tx1"/>
              </a:solidFill>
            </a:endParaRPr>
          </a:p>
          <a:p>
            <a:pPr algn="just"/>
            <a:endParaRPr lang="pt-BR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63544"/>
            <a:ext cx="4066176" cy="3049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63544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61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3672408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76872"/>
            <a:ext cx="3639997" cy="2729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47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90" y="2348880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67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01130"/>
            <a:ext cx="3024336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92" y="4304406"/>
            <a:ext cx="3103960" cy="232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70" y="1878080"/>
            <a:ext cx="324036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05522"/>
            <a:ext cx="3131604" cy="2348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30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83568" y="1772816"/>
            <a:ext cx="81369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/>
          </a:p>
          <a:p>
            <a:pPr algn="ctr"/>
            <a:r>
              <a:rPr lang="pt-BR" sz="2000" b="1" dirty="0" smtClean="0"/>
              <a:t>ALGUMAS OCORRÊNCIAS COM “JAMMER’S”</a:t>
            </a:r>
            <a:r>
              <a:rPr lang="pt-BR" sz="2000" dirty="0" smtClean="0"/>
              <a:t> </a:t>
            </a:r>
          </a:p>
          <a:p>
            <a:endParaRPr lang="pt-BR" sz="2000" dirty="0"/>
          </a:p>
          <a:p>
            <a:pPr algn="ctr"/>
            <a:r>
              <a:rPr lang="pt-BR" dirty="0"/>
              <a:t>Capetinha Apreendido - Flagrante - 1a. DIVECAR - RDO 222-14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93" y="3068960"/>
            <a:ext cx="4544053" cy="3408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6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43608" y="1772816"/>
            <a:ext cx="777686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/>
          </a:p>
          <a:p>
            <a:pPr algn="ctr"/>
            <a:r>
              <a:rPr lang="pt-BR" sz="2000" b="1" dirty="0" smtClean="0"/>
              <a:t>ALGUMAS OCORRÊNCIAS COM “JAMMER’S”</a:t>
            </a:r>
            <a:r>
              <a:rPr lang="pt-BR" sz="2000" dirty="0" smtClean="0"/>
              <a:t> </a:t>
            </a:r>
          </a:p>
          <a:p>
            <a:endParaRPr lang="pt-BR" sz="2000" dirty="0"/>
          </a:p>
          <a:p>
            <a:pPr algn="ctr"/>
            <a:r>
              <a:rPr lang="pt-BR" dirty="0"/>
              <a:t>Flagrante - 3a. </a:t>
            </a:r>
            <a:r>
              <a:rPr lang="pt-BR" dirty="0" err="1"/>
              <a:t>Divecar</a:t>
            </a:r>
            <a:r>
              <a:rPr lang="pt-BR" dirty="0"/>
              <a:t> - 04-12-2013 b (capetinha)</a:t>
            </a:r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068960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55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87624" y="1772816"/>
            <a:ext cx="691276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/>
          </a:p>
          <a:p>
            <a:pPr algn="ctr"/>
            <a:r>
              <a:rPr lang="pt-BR" sz="2000" b="1" dirty="0" smtClean="0"/>
              <a:t>ALGUMAS OCORRÊNCIAS COM “JAMMER’S”</a:t>
            </a:r>
            <a:r>
              <a:rPr lang="pt-BR" sz="2000" dirty="0" smtClean="0"/>
              <a:t> </a:t>
            </a:r>
          </a:p>
          <a:p>
            <a:endParaRPr lang="pt-BR" sz="2000" dirty="0"/>
          </a:p>
          <a:p>
            <a:pPr algn="ctr"/>
            <a:r>
              <a:rPr lang="pt-BR" dirty="0"/>
              <a:t>Flagrante - 3a. </a:t>
            </a:r>
            <a:r>
              <a:rPr lang="pt-BR" dirty="0" err="1"/>
              <a:t>Divecar</a:t>
            </a:r>
            <a:r>
              <a:rPr lang="pt-BR" dirty="0"/>
              <a:t> - 04-12-2013 d (capetinhas)</a:t>
            </a:r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56" y="3158604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179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71600" y="1772816"/>
            <a:ext cx="734481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/>
          </a:p>
          <a:p>
            <a:pPr algn="ctr"/>
            <a:r>
              <a:rPr lang="pt-BR" sz="2000" b="1" dirty="0" smtClean="0"/>
              <a:t>ALGUMAS OCORRÊNCIAS COM “JAMMER’S”</a:t>
            </a:r>
            <a:r>
              <a:rPr lang="pt-BR" sz="2000" dirty="0" smtClean="0"/>
              <a:t> </a:t>
            </a:r>
          </a:p>
          <a:p>
            <a:endParaRPr lang="pt-BR" sz="2000" dirty="0"/>
          </a:p>
          <a:p>
            <a:pPr algn="ctr"/>
            <a:r>
              <a:rPr lang="pt-BR" dirty="0"/>
              <a:t>FOTO 04 - flagrante - Desmanche Moto - Rua </a:t>
            </a:r>
            <a:r>
              <a:rPr lang="pt-BR" dirty="0" err="1"/>
              <a:t>Guainazes</a:t>
            </a:r>
            <a:r>
              <a:rPr lang="pt-BR" dirty="0"/>
              <a:t> 425  05-12-2013</a:t>
            </a:r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37" y="3391580"/>
            <a:ext cx="5344142" cy="300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94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71600" y="1772816"/>
            <a:ext cx="756084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ALGUMAS OCORRÊNCIAS COM “JAMMER’S”</a:t>
            </a:r>
          </a:p>
          <a:p>
            <a:pPr algn="ctr"/>
            <a:r>
              <a:rPr lang="pt-BR" sz="1000" dirty="0" smtClean="0"/>
              <a:t> </a:t>
            </a:r>
          </a:p>
          <a:p>
            <a:pPr algn="ctr"/>
            <a:r>
              <a:rPr lang="pt-BR" dirty="0"/>
              <a:t>RDO 133 ANO 2014 FLAG 2 DIVECAR APREENSAO 3</a:t>
            </a:r>
          </a:p>
          <a:p>
            <a:endParaRPr lang="pt-BR" dirty="0"/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5400600" cy="405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46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31640" y="1772816"/>
            <a:ext cx="66247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/>
          </a:p>
          <a:p>
            <a:pPr algn="ctr"/>
            <a:r>
              <a:rPr lang="pt-BR" sz="2000" b="1" dirty="0" smtClean="0"/>
              <a:t>ALGUMAS OCORRÊNCIAS COM “JAMMER’S”</a:t>
            </a:r>
            <a:r>
              <a:rPr lang="pt-BR" sz="2000" dirty="0" smtClean="0"/>
              <a:t> </a:t>
            </a:r>
          </a:p>
          <a:p>
            <a:endParaRPr lang="pt-BR" sz="2000" dirty="0" smtClean="0"/>
          </a:p>
          <a:p>
            <a:pPr algn="ctr"/>
            <a:r>
              <a:rPr lang="pt-BR" dirty="0"/>
              <a:t>RDO 124 ANO 2014 FLAG 2 DIVECAR APREENSAO 4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36" y="3129528"/>
            <a:ext cx="4431744" cy="3323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79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846640" cy="1152128"/>
          </a:xfrm>
        </p:spPr>
        <p:txBody>
          <a:bodyPr>
            <a:noAutofit/>
          </a:bodyPr>
          <a:lstStyle/>
          <a:p>
            <a:r>
              <a:rPr lang="pt-BR" sz="28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 O R T A R I A    D G P  </a:t>
            </a:r>
            <a:r>
              <a:rPr lang="pt-BR" sz="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</a:t>
            </a:r>
            <a:r>
              <a:rPr lang="pt-BR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pt-BR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pt-BR" sz="24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02 de julho de 2014</a:t>
            </a:r>
            <a:endParaRPr lang="pt-BR" sz="24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2708920"/>
            <a:ext cx="8352928" cy="2736304"/>
          </a:xfrm>
        </p:spPr>
        <p:txBody>
          <a:bodyPr>
            <a:no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endParaRPr lang="pt-BR" sz="1100" dirty="0" smtClean="0">
              <a:solidFill>
                <a:schemeClr val="tx1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tx1"/>
                </a:solidFill>
              </a:rPr>
              <a:t>Disciplina </a:t>
            </a:r>
            <a:r>
              <a:rPr lang="pt-BR" sz="2400" dirty="0">
                <a:solidFill>
                  <a:schemeClr val="tx1"/>
                </a:solidFill>
              </a:rPr>
              <a:t>os Núcleos de Roubo, Furto e Desvio de Cargas e dispõe sobre a Coordenação do Grupo de Trabalho para fins das Resoluções SSP 161/13 e 21/14, que reorganizaram o Programa de Prevenção e Redução de Furtos, Roubos, Apropriação Indébita e Receptação de Carga - PROCARGA.</a:t>
            </a:r>
          </a:p>
        </p:txBody>
      </p:sp>
    </p:spTree>
    <p:extLst>
      <p:ext uri="{BB962C8B-B14F-4D97-AF65-F5344CB8AC3E}">
        <p14:creationId xmlns:p14="http://schemas.microsoft.com/office/powerpoint/2010/main" val="11044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43608" y="1772816"/>
            <a:ext cx="70567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ALGUMAS OCORRÊNCIAS COM “JAMMER’S”</a:t>
            </a:r>
            <a:r>
              <a:rPr lang="pt-BR" sz="2000" dirty="0" smtClean="0"/>
              <a:t> </a:t>
            </a:r>
          </a:p>
          <a:p>
            <a:endParaRPr lang="pt-BR" dirty="0" smtClean="0"/>
          </a:p>
          <a:p>
            <a:pPr algn="ctr"/>
            <a:r>
              <a:rPr lang="pt-BR" dirty="0" smtClean="0"/>
              <a:t>RDO </a:t>
            </a:r>
            <a:r>
              <a:rPr lang="pt-BR" dirty="0"/>
              <a:t>178 14 - 4º DP OSASCO interior do veiculo apreendido</a:t>
            </a:r>
          </a:p>
          <a:p>
            <a:endParaRPr lang="pt-BR" sz="2800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i="1" dirty="0"/>
          </a:p>
          <a:p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2708919"/>
            <a:ext cx="3031826" cy="4042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26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1772816"/>
            <a:ext cx="727280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800" b="1" dirty="0" smtClean="0"/>
          </a:p>
          <a:p>
            <a:pPr algn="just"/>
            <a:r>
              <a:rPr lang="pt-BR" sz="2400" dirty="0" smtClean="0"/>
              <a:t>	</a:t>
            </a:r>
            <a:r>
              <a:rPr lang="pt-BR" sz="2400" b="1" dirty="0" smtClean="0"/>
              <a:t>Para finalizarmos, veremos a seguir um consolidado de FLAGRANTES LAVRADOS, e INDIVÍDUOS PRESOS pela </a:t>
            </a:r>
            <a:r>
              <a:rPr lang="pt-BR" sz="2400" b="1" dirty="0" smtClean="0">
                <a:solidFill>
                  <a:srgbClr val="FF0000"/>
                </a:solidFill>
              </a:rPr>
              <a:t>DIVECAR/DEIC</a:t>
            </a:r>
            <a:r>
              <a:rPr lang="pt-BR" sz="2400" b="1" dirty="0" smtClean="0"/>
              <a:t>.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	Dados referente ao período de Janeiro à </a:t>
            </a:r>
            <a:r>
              <a:rPr lang="pt-BR" sz="2400" b="1" dirty="0" smtClean="0"/>
              <a:t>Outubro/2014.</a:t>
            </a:r>
            <a:endParaRPr lang="pt-BR" sz="2400" b="1" dirty="0"/>
          </a:p>
          <a:p>
            <a:pPr algn="just"/>
            <a:endParaRPr lang="pt-BR" sz="2400" dirty="0"/>
          </a:p>
          <a:p>
            <a:pPr algn="just"/>
            <a:endParaRPr lang="pt-BR" sz="3600" dirty="0"/>
          </a:p>
          <a:p>
            <a:pPr algn="just"/>
            <a:endParaRPr lang="pt-BR" sz="3600" dirty="0"/>
          </a:p>
          <a:p>
            <a:pPr algn="just"/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33" y="4653136"/>
            <a:ext cx="2600325" cy="176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56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69340"/>
              </p:ext>
            </p:extLst>
          </p:nvPr>
        </p:nvGraphicFramePr>
        <p:xfrm>
          <a:off x="1071538" y="1785926"/>
          <a:ext cx="7244878" cy="4531763"/>
        </p:xfrm>
        <a:graphic>
          <a:graphicData uri="http://schemas.openxmlformats.org/drawingml/2006/table">
            <a:tbl>
              <a:tblPr/>
              <a:tblGrid>
                <a:gridCol w="862848"/>
                <a:gridCol w="862848"/>
                <a:gridCol w="862848"/>
                <a:gridCol w="862848"/>
                <a:gridCol w="862848"/>
                <a:gridCol w="986422"/>
                <a:gridCol w="936104"/>
                <a:gridCol w="1008112"/>
              </a:tblGrid>
              <a:tr h="4909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 dirty="0">
                          <a:latin typeface="Tahoma"/>
                          <a:ea typeface="SimSun"/>
                          <a:cs typeface="Mangal"/>
                        </a:rPr>
                        <a:t>MÊS</a:t>
                      </a:r>
                      <a:endParaRPr lang="pt-BR" sz="9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 dirty="0">
                          <a:latin typeface="Tahoma"/>
                          <a:ea typeface="SimSun"/>
                          <a:cs typeface="Mangal"/>
                        </a:rPr>
                        <a:t>FLAGRANTES</a:t>
                      </a:r>
                      <a:endParaRPr lang="pt-BR" sz="9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 dirty="0">
                          <a:latin typeface="Tahoma"/>
                          <a:ea typeface="SimSun"/>
                          <a:cs typeface="Mangal"/>
                        </a:rPr>
                        <a:t>PRESOS</a:t>
                      </a:r>
                      <a:endParaRPr lang="pt-BR" sz="9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>
                          <a:latin typeface="Tahoma"/>
                          <a:ea typeface="SimSun"/>
                          <a:cs typeface="Mangal"/>
                        </a:rPr>
                        <a:t>PRESOS MANDADO</a:t>
                      </a:r>
                      <a:endParaRPr lang="pt-BR" sz="9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 dirty="0">
                          <a:latin typeface="Tahoma"/>
                          <a:ea typeface="SimSun"/>
                          <a:cs typeface="Mangal"/>
                        </a:rPr>
                        <a:t>TOTAL DE PRESOS</a:t>
                      </a:r>
                      <a:endParaRPr lang="pt-BR" sz="9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>
                          <a:latin typeface="Tahoma"/>
                          <a:ea typeface="SimSun"/>
                          <a:cs typeface="Mangal"/>
                        </a:rPr>
                        <a:t>VEÍCULOS RECUPERADOS</a:t>
                      </a:r>
                      <a:endParaRPr lang="pt-BR" sz="9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>
                          <a:latin typeface="Tahoma"/>
                          <a:ea typeface="SimSun"/>
                          <a:cs typeface="Mangal"/>
                        </a:rPr>
                        <a:t>ARMAS APREENDIDAS</a:t>
                      </a:r>
                      <a:endParaRPr lang="pt-BR" sz="9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kern="50" dirty="0">
                          <a:latin typeface="Tahoma"/>
                          <a:ea typeface="SimSun"/>
                          <a:cs typeface="Mangal"/>
                        </a:rPr>
                        <a:t>CASOS ESCLARECIDOS</a:t>
                      </a:r>
                      <a:endParaRPr lang="pt-BR" sz="9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Janeiro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33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49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-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49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68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54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Fevereiro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59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2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61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96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3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56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Março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58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-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58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101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Abril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45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63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-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63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116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85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Maio 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36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49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4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86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4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42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Junho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21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50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-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50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71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3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48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Julho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44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64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72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8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72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Agosto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42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52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88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3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66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Setembro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42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50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10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60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77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72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>
                          <a:latin typeface="Tahoma"/>
                          <a:ea typeface="SimSun"/>
                          <a:cs typeface="Mangal"/>
                        </a:rPr>
                        <a:t>Outubro</a:t>
                      </a:r>
                      <a:endParaRPr lang="pt-BR" sz="105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32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49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2</a:t>
                      </a:r>
                      <a:endParaRPr lang="pt-BR" sz="1400" b="1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76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12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69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50" b="1" kern="50" dirty="0">
                          <a:latin typeface="Tahoma"/>
                          <a:ea typeface="SimSun"/>
                          <a:cs typeface="Mangal"/>
                        </a:rPr>
                        <a:t>TOTAL</a:t>
                      </a:r>
                      <a:endParaRPr lang="pt-BR" sz="105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381</a:t>
                      </a:r>
                      <a:endParaRPr lang="pt-BR" sz="1400" b="1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542</a:t>
                      </a:r>
                      <a:endParaRPr lang="pt-BR" sz="14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21</a:t>
                      </a:r>
                      <a:endParaRPr lang="pt-BR" sz="14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>
                          <a:latin typeface="Tahoma"/>
                          <a:ea typeface="SimSun"/>
                          <a:cs typeface="Mangal"/>
                        </a:rPr>
                        <a:t>563</a:t>
                      </a:r>
                      <a:endParaRPr lang="pt-BR" sz="1400" kern="5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851</a:t>
                      </a:r>
                      <a:endParaRPr lang="pt-BR" sz="14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52</a:t>
                      </a:r>
                      <a:endParaRPr lang="pt-BR" sz="14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b="1" kern="50" dirty="0">
                          <a:latin typeface="Tahoma"/>
                          <a:ea typeface="SimSun"/>
                          <a:cs typeface="Mangal"/>
                        </a:rPr>
                        <a:t>626</a:t>
                      </a:r>
                      <a:endParaRPr lang="pt-BR" sz="1400" kern="50" dirty="0">
                        <a:latin typeface="Times New Roman"/>
                        <a:ea typeface="SimSun"/>
                        <a:cs typeface="Mangal"/>
                      </a:endParaRPr>
                    </a:p>
                  </a:txBody>
                  <a:tcPr marL="34823" marR="34823" marT="34823" marB="348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9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907704" y="1988840"/>
            <a:ext cx="5548634" cy="253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050" b="1" dirty="0" smtClean="0"/>
          </a:p>
          <a:p>
            <a:pPr algn="ctr"/>
            <a:r>
              <a:rPr lang="pt-BR" sz="2800" b="1" dirty="0" smtClean="0"/>
              <a:t>CONSOLIDADO DIVECAR/DEIC</a:t>
            </a:r>
          </a:p>
          <a:p>
            <a:pPr algn="ctr"/>
            <a:r>
              <a:rPr lang="pt-BR" sz="2800" b="1" dirty="0" smtClean="0"/>
              <a:t>Janeiro a Outubro/2014</a:t>
            </a:r>
          </a:p>
          <a:p>
            <a:pPr algn="ctr"/>
            <a:endParaRPr lang="pt-BR" b="1" dirty="0">
              <a:solidFill>
                <a:srgbClr val="FF0000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2"/>
                </a:solidFill>
              </a:rPr>
              <a:t>FLAGRANTES LAVRADOS:</a:t>
            </a:r>
            <a:r>
              <a:rPr lang="pt-BR" sz="2800" b="1" dirty="0" smtClean="0">
                <a:solidFill>
                  <a:srgbClr val="FF0000"/>
                </a:solidFill>
              </a:rPr>
              <a:t> </a:t>
            </a:r>
            <a:r>
              <a:rPr lang="pt-BR" sz="2800" b="1" dirty="0" smtClean="0">
                <a:solidFill>
                  <a:srgbClr val="C00000"/>
                </a:solidFill>
              </a:rPr>
              <a:t>381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2"/>
                </a:solidFill>
              </a:rPr>
              <a:t>PRESOS:</a:t>
            </a:r>
            <a:r>
              <a:rPr lang="pt-BR" sz="2800" b="1" dirty="0" smtClean="0">
                <a:solidFill>
                  <a:srgbClr val="FF0000"/>
                </a:solidFill>
              </a:rPr>
              <a:t> </a:t>
            </a:r>
            <a:r>
              <a:rPr lang="pt-BR" sz="2800" b="1" dirty="0" smtClean="0">
                <a:solidFill>
                  <a:srgbClr val="C00000"/>
                </a:solidFill>
              </a:rPr>
              <a:t>563</a:t>
            </a:r>
            <a:endParaRPr lang="pt-BR" sz="2800" b="1" dirty="0">
              <a:solidFill>
                <a:srgbClr val="C00000"/>
              </a:solidFill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58" y="4437113"/>
            <a:ext cx="2721243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23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270125"/>
            <a:ext cx="6186487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1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6064" y="1412777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r>
              <a:rPr lang="pt-BR" sz="2400" b="1" dirty="0" smtClean="0">
                <a:solidFill>
                  <a:schemeClr val="tx1"/>
                </a:solidFill>
              </a:rPr>
              <a:t>RENATO MARCOS PORTO</a:t>
            </a:r>
          </a:p>
          <a:p>
            <a:r>
              <a:rPr lang="pt-BR" sz="2200" dirty="0" smtClean="0">
                <a:solidFill>
                  <a:schemeClr val="tx1"/>
                </a:solidFill>
              </a:rPr>
              <a:t>Delegado </a:t>
            </a:r>
            <a:r>
              <a:rPr lang="pt-BR" sz="2200" dirty="0">
                <a:solidFill>
                  <a:schemeClr val="tx1"/>
                </a:solidFill>
              </a:rPr>
              <a:t>de Polícia Divisionário</a:t>
            </a:r>
          </a:p>
          <a:p>
            <a:r>
              <a:rPr lang="pt-BR" sz="2200" dirty="0">
                <a:solidFill>
                  <a:schemeClr val="tx1"/>
                </a:solidFill>
              </a:rPr>
              <a:t>Divisão de Investigações sobre Furtos, Roubos e Receptações de Veículos e Cargas - DIVECAR/DEIC </a:t>
            </a:r>
            <a:r>
              <a:rPr lang="pt-BR" sz="2200" dirty="0" smtClean="0">
                <a:solidFill>
                  <a:schemeClr val="tx1"/>
                </a:solidFill>
              </a:rPr>
              <a:t> e</a:t>
            </a:r>
            <a:endParaRPr lang="pt-BR" sz="2200" dirty="0">
              <a:solidFill>
                <a:schemeClr val="tx1"/>
              </a:solidFill>
            </a:endParaRPr>
          </a:p>
          <a:p>
            <a:r>
              <a:rPr lang="pt-BR" sz="2200" dirty="0">
                <a:solidFill>
                  <a:schemeClr val="tx1"/>
                </a:solidFill>
              </a:rPr>
              <a:t>Coordenador do PROCARGA - Resolução SSP 178/2013</a:t>
            </a:r>
          </a:p>
          <a:p>
            <a:endParaRPr lang="pt-BR" sz="800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chemeClr val="tx1"/>
                </a:solidFill>
              </a:rPr>
              <a:t>Fones</a:t>
            </a:r>
            <a:r>
              <a:rPr lang="pt-BR" sz="2400" dirty="0">
                <a:solidFill>
                  <a:schemeClr val="tx1"/>
                </a:solidFill>
              </a:rPr>
              <a:t>: 11-2221.3616 - Celular </a:t>
            </a:r>
            <a:r>
              <a:rPr lang="pt-BR" sz="2400" dirty="0" smtClean="0">
                <a:solidFill>
                  <a:schemeClr val="tx1"/>
                </a:solidFill>
              </a:rPr>
              <a:t>11-99937.2578</a:t>
            </a:r>
          </a:p>
          <a:p>
            <a:endParaRPr lang="pt-BR" sz="500" dirty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chemeClr val="tx1"/>
                </a:solidFill>
              </a:rPr>
              <a:t>E-mail: </a:t>
            </a:r>
            <a:r>
              <a:rPr lang="pt-BR" sz="2400" dirty="0" smtClean="0">
                <a:solidFill>
                  <a:schemeClr val="tx1"/>
                </a:solidFill>
                <a:hlinkClick r:id="rId4"/>
              </a:rPr>
              <a:t>rporto@sp.gov.br</a:t>
            </a:r>
            <a:endParaRPr lang="pt-BR" sz="2400" dirty="0" smtClean="0">
              <a:solidFill>
                <a:schemeClr val="tx1"/>
              </a:solidFill>
            </a:endParaRP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9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b="1" dirty="0" smtClean="0">
                <a:solidFill>
                  <a:schemeClr val="tx1"/>
                </a:solidFill>
              </a:rPr>
              <a:t>Aos representantes das indústrias, importadores, seguradoras e transportadoras de cargas </a:t>
            </a:r>
            <a:r>
              <a:rPr lang="pt-BR" sz="2400" b="1" u="sng" dirty="0" smtClean="0">
                <a:solidFill>
                  <a:schemeClr val="tx1"/>
                </a:solidFill>
              </a:rPr>
              <a:t>será solicitado</a:t>
            </a:r>
            <a:r>
              <a:rPr lang="pt-BR" sz="2400" b="1" dirty="0" smtClean="0">
                <a:solidFill>
                  <a:schemeClr val="tx1"/>
                </a:solidFill>
              </a:rPr>
              <a:t> amplo programa de esclarecimentos e treinamento de embarcadores, transportadores e motoristas, objetivando</a:t>
            </a:r>
            <a:r>
              <a:rPr lang="pt-BR" sz="2400" dirty="0" smtClean="0">
                <a:solidFill>
                  <a:schemeClr val="tx1"/>
                </a:solidFill>
              </a:rPr>
              <a:t>:</a:t>
            </a:r>
          </a:p>
          <a:p>
            <a:pPr algn="just"/>
            <a:endParaRPr lang="pt-BR" sz="11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1"/>
                </a:solidFill>
              </a:rPr>
              <a:t>adequada identificação de lotes e produtos das mercadorias mais visadas;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1"/>
                </a:solidFill>
              </a:rPr>
              <a:t>identificação mais evidente dos veículos de transporte de cargas, para facilitar a visualização pelos policiais;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dirty="0" smtClean="0">
                <a:solidFill>
                  <a:schemeClr val="tx1"/>
                </a:solidFill>
              </a:rPr>
              <a:t>adequada seleção do pessoal envolvido no embarque, condução e administração de cargas;</a:t>
            </a:r>
          </a:p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38200" y="1709192"/>
            <a:ext cx="7772400" cy="1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Resolução SSP-81, de 10/05/13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848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38200" y="1709192"/>
            <a:ext cx="7772400" cy="1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Resolução SSP-81, de 10/05/13</a:t>
            </a:r>
            <a:endParaRPr lang="pt-BR" sz="3200" dirty="0"/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539552" y="2492896"/>
            <a:ext cx="8280920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itchFamily="34" charset="0"/>
              <a:buChar char="•"/>
            </a:pPr>
            <a:r>
              <a:rPr lang="pt-BR" sz="2400" b="1" smtClean="0">
                <a:solidFill>
                  <a:schemeClr val="tx1"/>
                </a:solidFill>
              </a:rPr>
              <a:t>adoção de programas contínuos de gerenciamento de riscos;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smtClean="0">
                <a:solidFill>
                  <a:schemeClr val="tx1"/>
                </a:solidFill>
              </a:rPr>
              <a:t>campanha de esclarecimento aos atacadistas e varejistas, que atuam nos ramos mais visados pelos delinquentes e ao público em geral, para ajudar na prevenção aos delitos de receptação;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pt-BR" sz="2400" b="1" smtClean="0">
                <a:solidFill>
                  <a:schemeClr val="tx1"/>
                </a:solidFill>
              </a:rPr>
              <a:t>compartilhar dados, informações e conhecimentos com a Secretaria de Segurança Pública para o fim desta Resolução.</a:t>
            </a:r>
          </a:p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38200" y="1709192"/>
            <a:ext cx="7772400" cy="1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Resolução SSP-81, de 10/05/13</a:t>
            </a:r>
            <a:endParaRPr lang="pt-BR" sz="3200" dirty="0"/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539552" y="2060848"/>
            <a:ext cx="828092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u="sng" dirty="0">
                <a:solidFill>
                  <a:schemeClr val="tx1"/>
                </a:solidFill>
              </a:rPr>
              <a:t>Cursos de capacitação na ACADEPOL</a:t>
            </a:r>
          </a:p>
          <a:p>
            <a:pPr algn="l"/>
            <a:r>
              <a:rPr lang="pt-BR" sz="2400" b="1" dirty="0">
                <a:solidFill>
                  <a:schemeClr val="tx1"/>
                </a:solidFill>
              </a:rPr>
              <a:t>I – o “modus operandi” das diversas modalidades de furto, roubo, apropriação indébita e receptação de cargas;</a:t>
            </a:r>
          </a:p>
          <a:p>
            <a:pPr algn="l"/>
            <a:r>
              <a:rPr lang="pt-BR" sz="2400" b="1" dirty="0">
                <a:solidFill>
                  <a:schemeClr val="tx1"/>
                </a:solidFill>
              </a:rPr>
              <a:t>II – a coleta de indícios, evidências e perícias relevantes;</a:t>
            </a:r>
          </a:p>
          <a:p>
            <a:pPr algn="l"/>
            <a:r>
              <a:rPr lang="pt-BR" sz="2400" b="1" dirty="0">
                <a:solidFill>
                  <a:schemeClr val="tx1"/>
                </a:solidFill>
              </a:rPr>
              <a:t>III – as providências para a lavratura do auto de prisão em flagrante delito e preenchimento de Boletim de Ocorrência;</a:t>
            </a:r>
          </a:p>
          <a:p>
            <a:pPr algn="l"/>
            <a:r>
              <a:rPr lang="pt-BR" sz="2400" b="1" dirty="0">
                <a:solidFill>
                  <a:schemeClr val="tx1"/>
                </a:solidFill>
              </a:rPr>
              <a:t>IV – os procedimentos especiais na investigação de furto, roubo, apropriação indébita e receptação de cargas </a:t>
            </a:r>
          </a:p>
          <a:p>
            <a:pPr algn="l"/>
            <a:r>
              <a:rPr lang="pt-BR" sz="2400" b="1" dirty="0">
                <a:solidFill>
                  <a:schemeClr val="tx1"/>
                </a:solidFill>
              </a:rPr>
              <a:t>V – o mapeamento dos delitos vinculados a cargas;</a:t>
            </a:r>
          </a:p>
          <a:p>
            <a:pPr algn="l"/>
            <a:r>
              <a:rPr lang="pt-BR" sz="2400" b="1" dirty="0">
                <a:solidFill>
                  <a:schemeClr val="tx1"/>
                </a:solidFill>
              </a:rPr>
              <a:t>VI – a metodologia de inteligência na investigação</a:t>
            </a:r>
          </a:p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3812" y="1205136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539552" y="2060848"/>
            <a:ext cx="828092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39552" y="2276872"/>
            <a:ext cx="828092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05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pt-BR" sz="2800" b="1" dirty="0" smtClean="0">
                <a:solidFill>
                  <a:schemeClr val="tx1"/>
                </a:solidFill>
              </a:rPr>
              <a:t>	LEI Nº 15.276, DE 2 DE JANEIRO DE 2014</a:t>
            </a:r>
          </a:p>
          <a:p>
            <a:pPr algn="just"/>
            <a:r>
              <a:rPr lang="pt-BR" sz="2200" b="1" dirty="0" smtClean="0">
                <a:solidFill>
                  <a:schemeClr val="tx1"/>
                </a:solidFill>
              </a:rPr>
              <a:t>- Dispõe sobre a destinação de veículos em fim de vida útil e dá outras providências</a:t>
            </a:r>
          </a:p>
          <a:p>
            <a:pPr algn="just"/>
            <a:endParaRPr lang="pt-BR" sz="2200" b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pt-BR" sz="2800" b="1" dirty="0" smtClean="0">
                <a:solidFill>
                  <a:schemeClr val="tx1"/>
                </a:solidFill>
              </a:rPr>
              <a:t>	LEI Nº 15.315, DE 17 DE JANEIRO DE 2014</a:t>
            </a:r>
          </a:p>
          <a:p>
            <a:pPr algn="just"/>
            <a:r>
              <a:rPr lang="pt-BR" sz="2200" b="1" dirty="0" smtClean="0">
                <a:solidFill>
                  <a:schemeClr val="tx1"/>
                </a:solidFill>
              </a:rPr>
              <a:t>- Dispõe sobre a cassação da eficácia da inscrição no cadastro de contribuintes do Imposto sobre Operações Relativas à Circulação de Mercadorias e sobre Prestações de Serviços de Transporte Interestadual e Intermunicipal e de Comunicação – ICMS</a:t>
            </a:r>
          </a:p>
          <a:p>
            <a:pPr algn="just"/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173768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rial Black" pitchFamily="34" charset="0"/>
                <a:cs typeface="Aharoni" pitchFamily="2" charset="-79"/>
              </a:rPr>
              <a:t>LEIS ESTADUAIS EDITADAS EM 2014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27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916833"/>
            <a:ext cx="7772400" cy="288031"/>
          </a:xfrm>
        </p:spPr>
        <p:txBody>
          <a:bodyPr>
            <a:no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39552" y="2852936"/>
            <a:ext cx="8280920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800" dirty="0" smtClean="0">
                <a:solidFill>
                  <a:schemeClr val="tx1"/>
                </a:solidFill>
              </a:rPr>
              <a:t>- Para o programa </a:t>
            </a:r>
            <a:r>
              <a:rPr lang="pt-BR" sz="2800" b="1" dirty="0" smtClean="0">
                <a:solidFill>
                  <a:schemeClr val="tx1"/>
                </a:solidFill>
              </a:rPr>
              <a:t>PROCARGA</a:t>
            </a:r>
            <a:r>
              <a:rPr lang="pt-BR" sz="2800" dirty="0" smtClean="0">
                <a:solidFill>
                  <a:schemeClr val="tx1"/>
                </a:solidFill>
              </a:rPr>
              <a:t>, foi desenvolvido um banco de dados baseado nas mensagens das ocorrências, onde é possível realizar buscas refinadas, através de palavras-chave.</a:t>
            </a:r>
          </a:p>
          <a:p>
            <a:pPr algn="just"/>
            <a:r>
              <a:rPr lang="pt-BR" sz="2800" dirty="0" smtClean="0">
                <a:solidFill>
                  <a:schemeClr val="tx1"/>
                </a:solidFill>
              </a:rPr>
              <a:t>-  Está sendo elaborado novo modelo de mensagem com mais detalhes das ocorrências.</a:t>
            </a:r>
            <a:endParaRPr lang="pt-B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3812" y="1205136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8280920" cy="3888432"/>
          </a:xfrm>
        </p:spPr>
        <p:txBody>
          <a:bodyPr>
            <a:noAutofit/>
          </a:bodyPr>
          <a:lstStyle/>
          <a:p>
            <a:endParaRPr lang="pt-BR" sz="1050" b="1" dirty="0" smtClean="0">
              <a:solidFill>
                <a:schemeClr val="tx1"/>
              </a:solidFill>
            </a:endParaRPr>
          </a:p>
          <a:p>
            <a:endParaRPr lang="pt-BR" sz="1050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C. I. C. C. - </a:t>
            </a:r>
            <a:r>
              <a:rPr lang="pt-BR" sz="2400" b="1" dirty="0">
                <a:solidFill>
                  <a:schemeClr val="tx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Centro Integrado de Comando e Controle</a:t>
            </a:r>
          </a:p>
          <a:p>
            <a:pPr algn="l"/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	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 - DECRETO </a:t>
            </a:r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Nº 60.640, de 11/JULHO/2014</a:t>
            </a:r>
          </a:p>
          <a:p>
            <a:pPr algn="l"/>
            <a:endParaRPr lang="pt-BR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just"/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	“Institui, na Secretaria da Segurança Pública, o 	Centro Integrado de Comando e Controle – CICC 	e dá providências correlatas”</a:t>
            </a:r>
          </a:p>
          <a:p>
            <a:endParaRPr lang="pt-BR" sz="240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539552" y="2060848"/>
            <a:ext cx="828092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39552" y="2276872"/>
            <a:ext cx="828092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050" b="1" dirty="0" smtClean="0">
              <a:solidFill>
                <a:schemeClr val="tx1"/>
              </a:solidFill>
            </a:endParaRPr>
          </a:p>
          <a:p>
            <a:pPr algn="just"/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173768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93812" y="1916832"/>
            <a:ext cx="7772400" cy="288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smtClean="0">
                <a:latin typeface="Arial Black" pitchFamily="34" charset="0"/>
              </a:rPr>
              <a:t>FINALIZANDO</a:t>
            </a:r>
            <a:endParaRPr lang="pt-B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3812" y="1205136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2014696"/>
            <a:ext cx="8280920" cy="3888432"/>
          </a:xfrm>
        </p:spPr>
        <p:txBody>
          <a:bodyPr>
            <a:noAutofit/>
          </a:bodyPr>
          <a:lstStyle/>
          <a:p>
            <a:pPr marL="457200" lvl="0" indent="-457200" algn="l">
              <a:buFont typeface="Wingdings" pitchFamily="2" charset="2"/>
              <a:buChar char="ü"/>
            </a:pPr>
            <a:endParaRPr lang="pt-BR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457200" lvl="0" indent="-457200" algn="l">
              <a:buFont typeface="Wingdings" pitchFamily="2" charset="2"/>
              <a:buChar char="ü"/>
            </a:pPr>
            <a:r>
              <a:rPr lang="pt-BR" sz="2600" b="1" dirty="0">
                <a:solidFill>
                  <a:prstClr val="black"/>
                </a:solidFill>
                <a:latin typeface="Arial Black" panose="020B0A04020102020204" pitchFamily="34" charset="0"/>
              </a:rPr>
              <a:t>D E T E C T A</a:t>
            </a:r>
          </a:p>
          <a:p>
            <a:pPr lvl="0" algn="l"/>
            <a:endParaRPr lang="pt-BR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 algn="l"/>
            <a:r>
              <a:rPr lang="pt-BR" sz="2200" b="1" dirty="0">
                <a:solidFill>
                  <a:prstClr val="black"/>
                </a:solidFill>
                <a:latin typeface="Arial Black" panose="020B0A04020102020204" pitchFamily="34" charset="0"/>
              </a:rPr>
              <a:t>	</a:t>
            </a:r>
            <a:r>
              <a:rPr lang="pt-BR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- DECRETO Nº 60.761, de 27/AGOSTO/2014</a:t>
            </a:r>
          </a:p>
          <a:p>
            <a:pPr lvl="0" algn="l"/>
            <a:endParaRPr lang="pt-BR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 algn="just"/>
            <a:r>
              <a:rPr lang="pt-BR" sz="2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	</a:t>
            </a:r>
            <a:r>
              <a:rPr lang="pt-BR" sz="1800" b="1" i="1" dirty="0">
                <a:solidFill>
                  <a:prstClr val="black"/>
                </a:solidFill>
                <a:latin typeface="Arial Black" panose="020B0A04020102020204" pitchFamily="34" charset="0"/>
              </a:rPr>
              <a:t>“Dispõe sobre o compartilhamento de imagens e 	sistemas de imagens pelos órgãos da administração 	pública direta, indireta e fundacional do Estado de 	São </a:t>
            </a:r>
            <a:r>
              <a:rPr lang="pt-BR" sz="1800" b="1" i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	Paulo</a:t>
            </a:r>
            <a:r>
              <a:rPr lang="pt-BR" sz="1800" b="1" i="1" dirty="0">
                <a:solidFill>
                  <a:prstClr val="black"/>
                </a:solidFill>
                <a:latin typeface="Arial Black" panose="020B0A04020102020204" pitchFamily="34" charset="0"/>
              </a:rPr>
              <a:t>, e dá providências correlatas.”</a:t>
            </a:r>
          </a:p>
          <a:p>
            <a:endParaRPr lang="pt-BR" sz="105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539552" y="2060848"/>
            <a:ext cx="828092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39552" y="2276872"/>
            <a:ext cx="828092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050" b="1" dirty="0" smtClean="0">
              <a:solidFill>
                <a:schemeClr val="tx1"/>
              </a:solidFill>
            </a:endParaRPr>
          </a:p>
          <a:p>
            <a:pPr algn="just"/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173768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93812" y="1916832"/>
            <a:ext cx="7772400" cy="288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3812" y="1205136"/>
            <a:ext cx="7772400" cy="504056"/>
          </a:xfrm>
        </p:spPr>
        <p:txBody>
          <a:bodyPr>
            <a:noAutofit/>
          </a:bodyPr>
          <a:lstStyle/>
          <a:p>
            <a:r>
              <a:rPr lang="pt-BR" sz="2800" dirty="0">
                <a:latin typeface="Aharoni" pitchFamily="2" charset="-79"/>
                <a:cs typeface="Aharoni" pitchFamily="2" charset="-79"/>
              </a:rPr>
              <a:t>P  R  O  C  A  R  G  A</a:t>
            </a:r>
            <a:endParaRPr lang="pt-BR" sz="2800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39552" y="2276872"/>
            <a:ext cx="828092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050" b="1" dirty="0" smtClean="0">
              <a:solidFill>
                <a:schemeClr val="tx1"/>
              </a:solidFill>
            </a:endParaRPr>
          </a:p>
          <a:p>
            <a:pPr algn="just"/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173768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93812" y="1916832"/>
            <a:ext cx="7772400" cy="288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800" dirty="0">
              <a:latin typeface="Arial Black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299215"/>
              </p:ext>
            </p:extLst>
          </p:nvPr>
        </p:nvGraphicFramePr>
        <p:xfrm>
          <a:off x="899593" y="1928812"/>
          <a:ext cx="7666620" cy="4524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466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/>
          <p:cNvSpPr txBox="1">
            <a:spLocks/>
          </p:cNvSpPr>
          <p:nvPr/>
        </p:nvSpPr>
        <p:spPr>
          <a:xfrm>
            <a:off x="323528" y="2060848"/>
            <a:ext cx="8568952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539552" y="2276872"/>
            <a:ext cx="828092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t-BR" sz="1050" b="1" dirty="0" smtClean="0">
              <a:solidFill>
                <a:schemeClr val="tx1"/>
              </a:solidFill>
            </a:endParaRPr>
          </a:p>
          <a:p>
            <a:pPr algn="just"/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91680" y="173768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11" y="2052911"/>
            <a:ext cx="7539610" cy="399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612183"/>
              </p:ext>
            </p:extLst>
          </p:nvPr>
        </p:nvGraphicFramePr>
        <p:xfrm>
          <a:off x="899592" y="116632"/>
          <a:ext cx="7632848" cy="645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4660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3919</Words>
  <Application>Microsoft Office PowerPoint</Application>
  <PresentationFormat>Apresentação na tela (4:3)</PresentationFormat>
  <Paragraphs>942</Paragraphs>
  <Slides>94</Slides>
  <Notes>85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94</vt:i4>
      </vt:variant>
    </vt:vector>
  </HeadingPairs>
  <TitlesOfParts>
    <vt:vector size="96" baseType="lpstr">
      <vt:lpstr>Tema do Office</vt:lpstr>
      <vt:lpstr>Acrobat Document</vt:lpstr>
      <vt:lpstr>Apresentação do PowerPoint</vt:lpstr>
      <vt:lpstr>Resolução SSP-81, de 10/05/13</vt:lpstr>
      <vt:lpstr>   Resolução SSP-81, de 10/05/13</vt:lpstr>
      <vt:lpstr>  Resolução SSP-81, de 10/05/13</vt:lpstr>
      <vt:lpstr>    Resolução SSP-81, de 10/05/13</vt:lpstr>
      <vt:lpstr>P  R  O  C  A  R  G  A</vt:lpstr>
      <vt:lpstr>P  R  O  C  A  R  G  A</vt:lpstr>
      <vt:lpstr>P O R T A R I A    D G P  23 de 02 de julho de 2014</vt:lpstr>
      <vt:lpstr>P  R  O  C  A  R  G  A</vt:lpstr>
      <vt:lpstr> P R O C A R G A   S I S T E M A</vt:lpstr>
      <vt:lpstr>P R O C A R G A Planilha de Mensagem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Apresentação do PowerPoint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P  R  O  C  A  R  G  A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Thiego</dc:creator>
  <cp:lastModifiedBy>Usuario</cp:lastModifiedBy>
  <cp:revision>217</cp:revision>
  <dcterms:created xsi:type="dcterms:W3CDTF">2013-02-01T13:28:30Z</dcterms:created>
  <dcterms:modified xsi:type="dcterms:W3CDTF">2014-11-07T20:03:14Z</dcterms:modified>
</cp:coreProperties>
</file>