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6" r:id="rId3"/>
  </p:sldMasterIdLst>
  <p:notesMasterIdLst>
    <p:notesMasterId r:id="rId25"/>
  </p:notesMasterIdLst>
  <p:sldIdLst>
    <p:sldId id="256" r:id="rId4"/>
    <p:sldId id="486" r:id="rId5"/>
    <p:sldId id="492" r:id="rId6"/>
    <p:sldId id="496" r:id="rId7"/>
    <p:sldId id="463" r:id="rId8"/>
    <p:sldId id="271" r:id="rId9"/>
    <p:sldId id="273" r:id="rId10"/>
    <p:sldId id="276" r:id="rId11"/>
    <p:sldId id="479" r:id="rId12"/>
    <p:sldId id="489" r:id="rId13"/>
    <p:sldId id="544" r:id="rId14"/>
    <p:sldId id="468" r:id="rId15"/>
    <p:sldId id="471" r:id="rId16"/>
    <p:sldId id="470" r:id="rId17"/>
    <p:sldId id="546" r:id="rId18"/>
    <p:sldId id="543" r:id="rId19"/>
    <p:sldId id="545" r:id="rId20"/>
    <p:sldId id="473" r:id="rId21"/>
    <p:sldId id="474" r:id="rId22"/>
    <p:sldId id="476" r:id="rId23"/>
    <p:sldId id="497" r:id="rId24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4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3264F7-22E6-45E4-BEA2-8D0B7B4EB2F1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F275248-9444-4B1C-888C-7432A94DF4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796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9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ECFEE8-948C-4ECA-A51A-7732D30DB433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60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7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188A74-F42D-444C-A518-68213047D769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428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0FB6CE2-D908-4948-B966-D9389BFAEDE1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24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B789D3-9886-4F8F-AF84-50CF8360BEA6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1863E5-CBDC-4265-9CB3-1CB77699A65F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69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8F04473-8152-485E-A058-33D6A5D103AE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14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787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8E26FD-0465-423C-8AC7-A8A3F44109D9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80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E73E4B-38FF-4473-A8CE-B707CB095C0E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094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CBDCAE-F9B0-4AC6-A83A-A80896C639C8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658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324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3CD441-7234-4311-B19A-0C62C2FC065F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99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B04EB5-E5C2-4E23-8B6B-86BD716CDDAB}" type="slidenum">
              <a:rPr lang="pt-BR" altLang="pt-BR" b="1">
                <a:solidFill>
                  <a:srgbClr val="000000"/>
                </a:solidFill>
              </a:rPr>
              <a:pPr eaLnBrk="1" hangingPunct="1"/>
              <a:t>2</a:t>
            </a:fld>
            <a:endParaRPr lang="pt-BR" altLang="pt-BR" b="1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3895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9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82EA296-5D5C-4909-8182-0C9437AB21FD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64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996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412B1C-3F56-4DBA-98BB-5DE32E6969CD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110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07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020A7A-0DC0-42D5-B47F-9C35631518E3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17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62DED03-7325-4453-BD2C-64B42EEFB04F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6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27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A0E2B3-348D-4B3F-AF55-C98B19754A52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044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8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23EE17-476E-4275-B9B2-ACD613E280B0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3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2089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5E1D57-E8A1-4724-B7E4-819C5E81B80D}" type="slidenum">
              <a:rPr lang="pt-BR" altLang="pt-BR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6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B912-8B07-4A2A-87B7-DAB157EC9EE3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5125-A48F-4DB8-9EE4-BAB04BD7791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355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04CB-2F29-49AE-A7C9-2205948840D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E818B-8361-4100-8C48-4BD1AE63C3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605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F86C-209B-40FF-95C9-5108AD512F44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F0B38-6BB8-4CDC-958F-BA05791BEC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794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645B45-AB47-4661-B405-0D01E0023EF4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56F3C-8433-4C45-A023-D8848436794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36829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91D6CD-0C3A-45BB-AAC5-FABC42339A2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9D7D1-2CE5-4D90-B105-DE1109229D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8038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2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D7FC9-DDB2-450A-8869-66E38EC2D205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B7D7E-270D-4958-81E9-4A9C493DBE6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30542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AAD26-9299-4CF5-9AF5-0D50963FEF6A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03E24-1085-4706-80C4-6DFA385ACA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84264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9AD4-08CA-4198-86D2-C4100ED3DF5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4851C-0EA9-41FF-8B18-0F6C6D2395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182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234D8-5D6C-4B63-B419-97530FC77B3E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E7328-CDC9-46C2-8155-7E8EED223D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3566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BE410-3CBA-4C5B-BBB7-D2B75F4B0C9D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9C219-C665-4328-A8D5-5547D00A61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641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E9721-D6AD-4A18-91A9-9288998A2055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26E98-7B1D-4780-9D5F-0D3D8C134F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2395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8F64-6137-4840-A7F0-2789AC50175D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B4DAD-FF71-4122-9F50-E8B6C329C9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7811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83BA-5DAC-4606-9167-03C554CB5CBA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98071-76CC-455A-BAE6-749F860D7D9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3341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5B808-C412-454E-A8F0-52028157AC7A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9B13E-6646-42FC-86CB-2C33ECA380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197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4EDA5-FD00-4972-86A0-8579D17C20A5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37CC3-B109-4B9C-B3B5-D33D11A174B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0205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C1809-7664-41FF-861A-91BA9E794D25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51D35-0FA8-4E85-9C65-BD813B99326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41233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617D-195F-4EEA-858D-C5A4106EB571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5640B-DF78-4D57-8601-B99E1E3285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6994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DBCD6-5B2C-416E-8703-F408A3F04740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33C3B-7ED7-4FFC-BFA0-12ADAB8940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6050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68699-B41D-4DC4-9BDF-CAC713E29B2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EB3A4-DFB0-44D4-BF04-FDAB198059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1848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BD079-04ED-47B6-93E6-C772DCC26A1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CE5D9-EF6C-48B7-847F-0951238326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2082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08B6-0EC1-4BE1-BBD7-B1922504FC3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9861D-BDFF-440F-B8B9-F8AD85BD0FA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8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24D2-550E-4D7E-9065-FCCCC8AB9821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D119D-7CBC-435F-8350-2105687793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3433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E3167-3D68-4249-8CD4-3EDBB080DE7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ABCE7-2793-4BA1-9E09-60F97253B9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7157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300-B64B-445C-B8DF-2C26FE5D3FB0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61F80-02ED-4023-963A-8D2F165702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0899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4BF1-DA98-4FBA-9424-60012B041C5C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4C566-07C6-4BF8-8426-ACDF885DF2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850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43DBE-E759-4EB1-9294-7AE2698309D9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ACBC5-05FC-40EE-8B14-9DBD5DE60F3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9617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F592-5606-46DC-A532-6B63127F5B8E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2AD22-C909-4086-BB5E-43385B8208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2945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A3DD-70CD-4748-A882-5C58F50A9C1F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03A36-341B-413B-AD55-1100CFA401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4685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2463-F176-470F-A9FF-91B2BB3A3ECB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5CBE8-B295-451A-A797-015572AF77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9021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1734-F52C-4CCE-A2C3-6296CDD53185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42860-34F5-4539-A135-4A66D9C8E3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635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9506-657A-4F88-AE5C-80C6B723E6DB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CDE5B-E72A-4E56-BD28-205EF64FB42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36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B8897-5859-4466-A4A1-FCC0045CC382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7611E-49FF-4501-8793-92390DF1FE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606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379D-2250-4D76-8B83-51ACCFC04BF6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6A72D-B8BF-465A-A79D-799C81CF79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41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B0BD-E126-4946-BF00-9B0AAAF6BA58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D4DA-9073-442F-B37A-9C8D370019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43200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3DF10-6A9F-415A-B224-A413474B827F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82098-E0BF-4DDD-B3AB-97A9C05CEB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928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EB5463-B50A-4058-AF57-23F14555D8C6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80983AA-AD33-4407-BD4E-7B90CCA9EE9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5780" r:id="rId2"/>
    <p:sldLayoutId id="2147485781" r:id="rId3"/>
    <p:sldLayoutId id="2147485782" r:id="rId4"/>
    <p:sldLayoutId id="2147485783" r:id="rId5"/>
    <p:sldLayoutId id="2147485784" r:id="rId6"/>
    <p:sldLayoutId id="2147485785" r:id="rId7"/>
    <p:sldLayoutId id="2147485786" r:id="rId8"/>
    <p:sldLayoutId id="2147485787" r:id="rId9"/>
    <p:sldLayoutId id="2147485788" r:id="rId10"/>
    <p:sldLayoutId id="2147485789" r:id="rId11"/>
    <p:sldLayoutId id="2147485823" r:id="rId12"/>
    <p:sldLayoutId id="2147485824" r:id="rId13"/>
    <p:sldLayoutId id="214748582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9034955-6A18-4AE5-985C-2DB9854E74BB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1D61D3F-5BE4-4B16-8700-3768FAEC4A8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0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C6BFB18-670A-4563-9C10-5EFEDD0F4276}" type="datetimeFigureOut">
              <a:rPr lang="pt-BR"/>
              <a:pPr>
                <a:defRPr/>
              </a:pPr>
              <a:t>12/11/2014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A286882-541A-4B2F-8E7F-B9C0587B74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802" r:id="rId2"/>
    <p:sldLayoutId id="2147485803" r:id="rId3"/>
    <p:sldLayoutId id="2147485804" r:id="rId4"/>
    <p:sldLayoutId id="2147485805" r:id="rId5"/>
    <p:sldLayoutId id="2147485806" r:id="rId6"/>
    <p:sldLayoutId id="2147485807" r:id="rId7"/>
    <p:sldLayoutId id="2147485808" r:id="rId8"/>
    <p:sldLayoutId id="2147485809" r:id="rId9"/>
    <p:sldLayoutId id="2147485810" r:id="rId10"/>
    <p:sldLayoutId id="2147485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dpat.dcor@dpf.gov.br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00188" y="2500313"/>
            <a:ext cx="6167437" cy="1720850"/>
            <a:chOff x="1008" y="192"/>
            <a:chExt cx="4436" cy="1440"/>
          </a:xfrm>
        </p:grpSpPr>
        <p:pic>
          <p:nvPicPr>
            <p:cNvPr id="9" name="Picture 7" descr="brasao_trans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192"/>
              <a:ext cx="1776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28" y="480"/>
              <a:ext cx="251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/>
          </p:spPr>
          <p:txBody>
            <a:bodyPr wrap="none">
              <a:spAutoFit/>
              <a:sp3d extrusionH="57150">
                <a:bevelT w="38100" h="38100"/>
                <a:extrusionClr>
                  <a:schemeClr val="accent3">
                    <a:lumMod val="60000"/>
                    <a:lumOff val="40000"/>
                  </a:schemeClr>
                </a:extrusion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9600" dirty="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 Black" pitchFamily="34" charset="0"/>
                </a:rPr>
                <a:t>DPAT</a:t>
              </a:r>
            </a:p>
          </p:txBody>
        </p:sp>
      </p:grpSp>
      <p:sp>
        <p:nvSpPr>
          <p:cNvPr id="9219" name="Retângulo 10"/>
          <p:cNvSpPr>
            <a:spLocks noChangeArrowheads="1"/>
          </p:cNvSpPr>
          <p:nvPr/>
        </p:nvSpPr>
        <p:spPr bwMode="auto">
          <a:xfrm>
            <a:off x="928688" y="357188"/>
            <a:ext cx="72151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 - MJ</a:t>
            </a:r>
            <a:endParaRPr lang="pt-BR" altLang="pt-BR" sz="16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pPr algn="ctr"/>
            <a:r>
              <a:rPr lang="pt-BR" altLang="pt-BR" sz="16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DEPARTAMENTO DE POLÍCIA FEDERAL - DPF</a:t>
            </a:r>
          </a:p>
          <a:p>
            <a:pPr algn="ctr"/>
            <a:r>
              <a:rPr lang="pt-BR" altLang="pt-BR" sz="16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DIRETORIA DE COMBATE AO CRIME ORGANIZADO - DCOR</a:t>
            </a:r>
          </a:p>
          <a:p>
            <a:pPr algn="ctr"/>
            <a:r>
              <a:rPr lang="pt-BR" altLang="pt-BR" sz="16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 CRIMES CONTRA O PATRIMÔNIO</a:t>
            </a:r>
            <a:endParaRPr lang="pt-BR" altLang="pt-BR" sz="1600" b="1"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9220" name="Retângulo 5"/>
          <p:cNvSpPr>
            <a:spLocks noChangeArrowheads="1"/>
          </p:cNvSpPr>
          <p:nvPr/>
        </p:nvSpPr>
        <p:spPr bwMode="auto">
          <a:xfrm>
            <a:off x="971550" y="5373688"/>
            <a:ext cx="77771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COMISSÃO DE VIAÇÃO E TRANSPORTE  DA CÂMARA DOS DEPUTADOS</a:t>
            </a:r>
            <a:endParaRPr lang="pt-BR" altLang="pt-BR" sz="20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2048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tângulo 8"/>
          <p:cNvSpPr>
            <a:spLocks noChangeArrowheads="1"/>
          </p:cNvSpPr>
          <p:nvPr/>
        </p:nvSpPr>
        <p:spPr bwMode="auto">
          <a:xfrm>
            <a:off x="468313" y="285750"/>
            <a:ext cx="788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bg1"/>
                </a:solidFill>
              </a:rPr>
              <a:t>Estratégia de Atuação da Polícia Federal</a:t>
            </a:r>
            <a:endParaRPr lang="pt-BR" altLang="pt-BR" sz="2800" b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684213" y="1341438"/>
            <a:ext cx="7920037" cy="4032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pt-BR" sz="3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PRIORIZAR O CONHECIMENTO SOBRE AS ORGANIZAÇÕES CRIMINOSAS, </a:t>
            </a:r>
            <a:r>
              <a:rPr lang="pt-BR" sz="3200" u="sng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DE MAIOR POTENCIAL OFENSIVO</a:t>
            </a:r>
            <a:r>
              <a:rPr lang="pt-BR" sz="3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, ATRAVÉS DE ATIVIDADES PERMANENTES DE INTELIGÊNCIA, COM ÊNFASE  ESPECIAL À </a:t>
            </a:r>
            <a:r>
              <a:rPr lang="pt-BR" sz="3200" u="sng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INVESTIGAÇÃO FINANCEIRA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1187450" y="144463"/>
            <a:ext cx="6480175" cy="14128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FOCO NAS INSTALAÇÕES INTEGRACIONAIS</a:t>
            </a:r>
            <a:r>
              <a:rPr lang="pt-BR" altLang="pt-BR" sz="2000" b="1"/>
              <a:t> </a:t>
            </a:r>
            <a:r>
              <a:rPr lang="pt-BR" altLang="pt-BR" sz="2400" b="1"/>
              <a:t> 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304800" y="2209800"/>
            <a:ext cx="404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b="1">
                <a:solidFill>
                  <a:schemeClr val="bg1"/>
                </a:solidFill>
              </a:rPr>
              <a:t>CENTRO DE DISTRIBUIÇÃO (CD)</a:t>
            </a:r>
            <a:r>
              <a:rPr lang="pt-BR" altLang="pt-BR" b="1"/>
              <a:t>;</a:t>
            </a: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297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381000" y="4191000"/>
            <a:ext cx="380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pt-BR" altLang="pt-BR" b="1">
                <a:solidFill>
                  <a:schemeClr val="bg1"/>
                </a:solidFill>
              </a:rPr>
              <a:t>TRANSPORTE INTERESTDUAL</a:t>
            </a: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3652838"/>
            <a:ext cx="25717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2560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OPERAÇÕES DA POLÍCIA FEDERAL NA REPRESSÃO AOS CRIMES DE ROUBO, FURTO E RECEPTAÇÃO DE CARGAS</a:t>
            </a:r>
          </a:p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2009</a:t>
            </a: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468313" y="1700213"/>
          <a:ext cx="8353424" cy="4278425"/>
        </p:xfrm>
        <a:graphic>
          <a:graphicData uri="http://schemas.openxmlformats.org/drawingml/2006/table">
            <a:tbl>
              <a:tblPr/>
              <a:tblGrid>
                <a:gridCol w="648111"/>
                <a:gridCol w="1352979"/>
                <a:gridCol w="846180"/>
                <a:gridCol w="875918"/>
                <a:gridCol w="2703467"/>
                <a:gridCol w="1926769"/>
              </a:tblGrid>
              <a:tr h="473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Ordem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NOME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LOCAL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DATA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OBJETIVO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RESULTADO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01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ETANOL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GO e RO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FEV/2009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 DE COMBUSTÍVEL NOS ESTADOS DE GO e RO.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 (doze) envolvidos presos.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02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CARGO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GO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FEV/2009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 NA REGIÃO METROPOLITANA DE GOIÂNIA.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05 (cinco) envolvidos presos.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79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03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LIMALHA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t-BR" sz="11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ES, SP, MG, PR, e PE</a:t>
                      </a:r>
                      <a:endParaRPr kumimoji="0" lang="pt-B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Arial" charset="0"/>
                      </a:endParaRP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JUN/2009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CARGAS,  HOMICÍDIOS E CORRUPÇÃO.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25 (vinte e cinco) envolvidos presos. Recuperação de 16 (dezesseis) caminhões roubados.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9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04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ROUBO S/A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RJ e MG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SET/2009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CARGAS, ROUBO A BANCOS E CRIMES FINANCEIROS 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79 (setenta e nove) envolvidos presos, recuperação de 20 veículos roubados e mercadorias subtraídas.</a:t>
                      </a:r>
                    </a:p>
                  </a:txBody>
                  <a:tcPr marL="83082" marR="83082" marT="46796" marB="4679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26627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OPERAÇÕES DA POLÍCIA FEDERAL NA REPRESSÃO AOS CRIMES DE ROUBO, FURTO E RECEPTAÇÃO DE CARGAS</a:t>
            </a:r>
          </a:p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2010</a:t>
            </a:r>
            <a:endParaRPr lang="pt-BR" altLang="pt-BR" sz="2000" b="1">
              <a:solidFill>
                <a:srgbClr val="FAC09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468313" y="1700213"/>
          <a:ext cx="8353425" cy="4289425"/>
        </p:xfrm>
        <a:graphic>
          <a:graphicData uri="http://schemas.openxmlformats.org/drawingml/2006/table">
            <a:tbl>
              <a:tblPr/>
              <a:tblGrid>
                <a:gridCol w="648111"/>
                <a:gridCol w="1352979"/>
                <a:gridCol w="846180"/>
                <a:gridCol w="875918"/>
                <a:gridCol w="2703467"/>
                <a:gridCol w="1926769"/>
              </a:tblGrid>
              <a:tr h="472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Arial" charset="0"/>
                        </a:rPr>
                        <a:t>Ordem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Arial" charset="0"/>
                        </a:rPr>
                        <a:t>NOME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Arial" charset="0"/>
                        </a:rPr>
                        <a:t>LOCAL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</a:rPr>
                        <a:t>DATA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</a:rPr>
                        <a:t>OBJETIVO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Mincho" pitchFamily="49" charset="-128"/>
                          <a:cs typeface="Arial" charset="0"/>
                        </a:rPr>
                        <a:t>RESULTADO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931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05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HAVAIANAS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RN, PE e CE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JUN/2010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DESARTICULAR QUADRILHA VOLTADA AO ROUBO DE CARGAS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06 (seis) envolvidos presos, recuperação de 2.700 (dois mil e setecentos) pares de sandália e apreensão de 03 (três) veículos .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06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SEVILHA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MG, RJ e SP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AGO/2010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DESARTICULAR QUADRILHA VOLTADA AO ROUBO DE CARGAS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21 (vinte e um) envolvidos presos.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5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07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VULPINO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RJ e MG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OUT/2010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DESARTICULAR QUADRILHA VOLTADA AO ROUBO DE CARGAS,  HOMICÍDIOS E CORRUPÇÃO.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07 (sete) envolvidos presos.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2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08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COLÔNIA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PR, SC, SP e MS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OUT/2010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DESARTICULAR QUADRILHA VOLTADA AO ROUBO DE CARGAS NO PORTO  DE PARANAGUÁ/PR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 (cento e um) envolvidos presos, apreensão de 07 caminhões/carretas e 05 automóveis.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9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09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PIRATAS DO SERTÃO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RN, PE e CE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DEZ/2010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DESARTICULAR QUADRILHA VOLTADA AO ROUBO DE CARGAS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 (doze) envolvidos presos, apreensão de R$ 196.000,00, 02 armas e recuperação de diversas mercadorias subtraídas.</a:t>
                      </a:r>
                    </a:p>
                  </a:txBody>
                  <a:tcPr marL="83082" marR="83082" marT="46806" marB="468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27651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OPERAÇÕES DA POLÍCIA FEDERAL NA REPRESSÃO AOS CRIMES DE ROUBO, FURTO E RECEPTAÇÃO DE CARGAS</a:t>
            </a:r>
          </a:p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2011</a:t>
            </a:r>
            <a:endParaRPr lang="pt-BR" altLang="pt-BR" sz="2000" b="1">
              <a:solidFill>
                <a:srgbClr val="FAC09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eaLnBrk="1" hangingPunct="1"/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468313" y="1738313"/>
          <a:ext cx="8353424" cy="3590924"/>
        </p:xfrm>
        <a:graphic>
          <a:graphicData uri="http://schemas.openxmlformats.org/drawingml/2006/table">
            <a:tbl>
              <a:tblPr/>
              <a:tblGrid>
                <a:gridCol w="648111"/>
                <a:gridCol w="1352979"/>
                <a:gridCol w="846180"/>
                <a:gridCol w="875918"/>
                <a:gridCol w="2703467"/>
                <a:gridCol w="1926769"/>
              </a:tblGrid>
              <a:tr h="473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Arial" charset="0"/>
                        </a:rPr>
                        <a:t>Ordem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Arial" charset="0"/>
                        </a:rPr>
                        <a:t>NOME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Arial" charset="0"/>
                        </a:rPr>
                        <a:t>LOCAL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DATA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</a:rPr>
                        <a:t>OBJETIVO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Mincho" pitchFamily="49" charset="-128"/>
                          <a:cs typeface="Arial" charset="0"/>
                        </a:rPr>
                        <a:t>RESULTADO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42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RODOVIA SEGURA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MG, SP e MS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FEV/2011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DESARTICULAR QUADRILHA VOLTADA AO ROUBO DE CARGAS NO TRIÂNGULO MINEIRO.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(vinte e um) envolvidos presos, apreensão de 02 armas e 08 veículos. 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LIXA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MS, GO, TO, MG, PR, SP, SC e PA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MAR/2011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DESARTICULAR QUADRILHA VOLTADA AO ROUBO DE CARGAS E CAMINHÕES.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(vinte e um) envolvidos presos e recuperação de 56 veículos subtraídos.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ESTIVAS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Mincho" pitchFamily="49" charset="-128"/>
                          <a:cs typeface="Arial" charset="0"/>
                        </a:rPr>
                        <a:t>PI, CE,PE,MA e PA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ABR/2011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DESARTICULAR QUADRILHA VOLTADA AO ROUBO DE CARGAS NA REGIÃO NORDESTE.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(trinta)  envolvidos presos, apreensão de 09 armas e recuperação de 03 cargas subtraídas.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ENCOMENDA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MAI/2011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DESARTICULAR QUADRILHA VOLTADA AO ROUBO DE CARGAS DOS CORREIOS (ECT).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 (cinco) envolvidos presos e apreensão de 05 armas.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28675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OPERAÇÕES DA POLÍCIA FEDERAL NA REPRESSÃO AOS CRIMES DE ROUBO, FURTO E RECEPTAÇÃO DE CARGAS</a:t>
            </a:r>
          </a:p>
          <a:p>
            <a:pPr algn="ctr" eaLnBrk="1" hangingPunct="1"/>
            <a:r>
              <a:rPr lang="pt-BR" altLang="pt-BR" sz="2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2012/2013</a:t>
            </a:r>
            <a:endParaRPr lang="pt-BR" altLang="pt-BR" sz="20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  <a:p>
            <a:pPr algn="ctr" eaLnBrk="1" hangingPunct="1"/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graphicFrame>
        <p:nvGraphicFramePr>
          <p:cNvPr id="5" name="Group 71"/>
          <p:cNvGraphicFramePr>
            <a:graphicFrameLocks noGrp="1"/>
          </p:cNvGraphicFramePr>
          <p:nvPr/>
        </p:nvGraphicFramePr>
        <p:xfrm>
          <a:off x="468313" y="1738313"/>
          <a:ext cx="8353424" cy="3575049"/>
        </p:xfrm>
        <a:graphic>
          <a:graphicData uri="http://schemas.openxmlformats.org/drawingml/2006/table">
            <a:tbl>
              <a:tblPr/>
              <a:tblGrid>
                <a:gridCol w="648111"/>
                <a:gridCol w="1352979"/>
                <a:gridCol w="846180"/>
                <a:gridCol w="1040623"/>
                <a:gridCol w="2538762"/>
                <a:gridCol w="1926769"/>
              </a:tblGrid>
              <a:tr h="52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Ordem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NOME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LOCAL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DATA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</a:rPr>
                        <a:t>OBJETIVO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RESULTADO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947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CARGA DE PEDRA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RJ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OUT/2012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12 (doze) envolvidos presos, 17 mandados de busca e 23 veículos sequestrados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1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STRIKE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SP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MAR/2013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 E CAMINHÕES.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07 (sete) envolvidos presos e recuperação de sequestro de 23 veículos 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PIRATAS DO ASFALTO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Arial" charset="0"/>
                        </a:rPr>
                        <a:t>TO, GO, CE, MG, PA  e SP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JUN/2013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DESARTICULAR QUADRILHA VOLTADA AO ROUBO DE CARGAS NA REGIÃO NORDESTE.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35 (trinta e cinco)  envolvidos presos, 38 mandados de busca e recuperação de cargas subtraídas.</a:t>
                      </a:r>
                    </a:p>
                  </a:txBody>
                  <a:tcPr marL="83082" marR="83082" marT="46803" marB="4680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4"/>
          <p:cNvSpPr>
            <a:spLocks noChangeArrowheads="1"/>
          </p:cNvSpPr>
          <p:nvPr/>
        </p:nvSpPr>
        <p:spPr bwMode="auto">
          <a:xfrm>
            <a:off x="1881188" y="41275"/>
            <a:ext cx="5715000" cy="1371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BASE C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DPAT/DICOR </a:t>
            </a:r>
          </a:p>
        </p:txBody>
      </p:sp>
      <p:pic>
        <p:nvPicPr>
          <p:cNvPr id="81923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801813"/>
            <a:ext cx="5268912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Line 15"/>
          <p:cNvSpPr>
            <a:spLocks noChangeShapeType="1"/>
          </p:cNvSpPr>
          <p:nvPr/>
        </p:nvSpPr>
        <p:spPr bwMode="auto">
          <a:xfrm flipH="1">
            <a:off x="4343400" y="4876800"/>
            <a:ext cx="4572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4191000" y="48768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 flipH="1">
            <a:off x="3733800" y="4800600"/>
            <a:ext cx="9906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 flipH="1" flipV="1">
            <a:off x="3657600" y="4343400"/>
            <a:ext cx="1143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 flipH="1" flipV="1">
            <a:off x="4724400" y="4038600"/>
            <a:ext cx="76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V="1">
            <a:off x="4800600" y="42672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 flipV="1">
            <a:off x="3962400" y="3733800"/>
            <a:ext cx="8382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4800600" y="48006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4800600" y="4800600"/>
            <a:ext cx="838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68" grpId="0" animBg="1"/>
      <p:bldP spid="23574" grpId="0" animBg="1"/>
      <p:bldP spid="23576" grpId="0" animBg="1"/>
      <p:bldP spid="23578" grpId="0" animBg="1"/>
      <p:bldP spid="23580" grpId="0" animBg="1"/>
      <p:bldP spid="23584" grpId="0" animBg="1"/>
      <p:bldP spid="23596" grpId="0" animBg="1"/>
      <p:bldP spid="235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82947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tângulo 8"/>
          <p:cNvSpPr>
            <a:spLocks noChangeArrowheads="1"/>
          </p:cNvSpPr>
          <p:nvPr/>
        </p:nvSpPr>
        <p:spPr bwMode="auto">
          <a:xfrm>
            <a:off x="511175" y="404813"/>
            <a:ext cx="7847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>
                <a:solidFill>
                  <a:schemeClr val="bg1"/>
                </a:solidFill>
              </a:rPr>
              <a:t>PROGRAMA FORÇA TAREFA</a:t>
            </a:r>
            <a:endParaRPr lang="pt-BR" altLang="pt-BR" sz="2400" b="1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6" name="Espaço Reservado para Conteúdo 1"/>
          <p:cNvSpPr txBox="1">
            <a:spLocks/>
          </p:cNvSpPr>
          <p:nvPr/>
        </p:nvSpPr>
        <p:spPr bwMode="auto">
          <a:xfrm>
            <a:off x="1403350" y="1196975"/>
            <a:ext cx="6840538" cy="49228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defRPr/>
            </a:pPr>
            <a:endParaRPr lang="pt-BR" sz="24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800" dirty="0">
              <a:latin typeface="+mj-lt"/>
              <a:ea typeface="+mj-ea"/>
              <a:cs typeface="+mj-cs"/>
            </a:endParaRPr>
          </a:p>
        </p:txBody>
      </p:sp>
      <p:pic>
        <p:nvPicPr>
          <p:cNvPr id="82950" name="Picture 2" descr="F:\LOGO-P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 b="13901"/>
          <a:stretch>
            <a:fillRect/>
          </a:stretch>
        </p:blipFill>
        <p:spPr bwMode="auto">
          <a:xfrm>
            <a:off x="1808163" y="1125538"/>
            <a:ext cx="55721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83971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CONSIDERAÇÕES FINAIS</a:t>
            </a:r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  <a:p>
            <a:pPr algn="ctr" eaLnBrk="1" hangingPunct="1"/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371600" y="1341438"/>
            <a:ext cx="6400800" cy="460851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 O roubo de cargas ainda é um delito altamente impactante na economia nacional, afetando diretamente toda a sociedade;</a:t>
            </a:r>
          </a:p>
          <a:p>
            <a:pPr algn="just">
              <a:defRPr/>
            </a:pPr>
            <a:endParaRPr lang="pt-BR" sz="2000" dirty="0" smtClean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O principal foco de atuação repressiva do Estado deve ser o receptador e o poder financeiro das organizações, que fomenta toda uma cadeia criminosa;</a:t>
            </a:r>
          </a:p>
          <a:p>
            <a:pPr algn="just">
              <a:defRPr/>
            </a:pPr>
            <a:endParaRPr lang="pt-BR" sz="2000" dirty="0" smtClean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 As penalidades cominadas ao receptador  ainda são brandas, o que encoraja  esse tipo de ação criminosa. Necessidade de outras penalidades, como a apreensão de  todas mercadorias do estabelecimento, cancelamento de alvará de funcionamento,  restrições junto a Fazenda Estadual e Federal;</a:t>
            </a: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84995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CONSIDERAÇÕES FINAIS</a:t>
            </a:r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  <a:p>
            <a:pPr algn="ctr" eaLnBrk="1" hangingPunct="1"/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258888" y="1125538"/>
            <a:ext cx="6400800" cy="429577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Necessidade de investimento público e privado em tecnologia, como por exemplo o sistema SINIVEM (FENASEG), o sistema SINIAVI/DENATRAN – Sistema Nacional de Identificação  Automática de Veículos e o Sistema Integrado de Monitoramento e Registro Automático de Veículos SIMRAV/DENATRAN;</a:t>
            </a:r>
          </a:p>
          <a:p>
            <a:pPr algn="just">
              <a:defRPr/>
            </a:pPr>
            <a:endParaRPr lang="pt-BR" sz="2000" dirty="0" smtClean="0">
              <a:solidFill>
                <a:schemeClr val="bg1"/>
              </a:solidFill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 As Justiças Estaduais tem dificuldades operacionais de processar investigações de quadrilhas com atuação interestadual,  o que acaba gerando impunidade;</a:t>
            </a:r>
          </a:p>
          <a:p>
            <a:pPr algn="just">
              <a:defRPr/>
            </a:pPr>
            <a:endParaRPr lang="pt-BR" sz="2000" dirty="0" smtClean="0">
              <a:solidFill>
                <a:schemeClr val="bg1"/>
              </a:solidFill>
            </a:endParaRPr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285750" y="2143125"/>
            <a:ext cx="8513763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A</a:t>
            </a:r>
            <a:r>
              <a:rPr lang="pt-BR" sz="440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Comic Sans MS"/>
              </a:rPr>
              <a:t> </a:t>
            </a:r>
            <a:r>
              <a:rPr lang="pt-BR" sz="2400" dirty="0">
                <a:solidFill>
                  <a:schemeClr val="bg1"/>
                </a:solidFill>
                <a:latin typeface="+mn-lt"/>
              </a:rPr>
              <a:t>relevância do Setor</a:t>
            </a:r>
          </a:p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de Transporte de Cargas</a:t>
            </a:r>
            <a:br>
              <a:rPr lang="pt-BR" sz="2400" dirty="0">
                <a:solidFill>
                  <a:schemeClr val="bg1"/>
                </a:solidFill>
                <a:latin typeface="+mn-lt"/>
              </a:rPr>
            </a:br>
            <a:r>
              <a:rPr lang="pt-BR" sz="2400" dirty="0">
                <a:solidFill>
                  <a:schemeClr val="bg1"/>
                </a:solidFill>
                <a:latin typeface="+mn-lt"/>
              </a:rPr>
              <a:t>para o Esforço Nacional</a:t>
            </a:r>
          </a:p>
          <a:p>
            <a:pPr algn="ctr">
              <a:defRPr/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 de Desenvolvimento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57188" y="5715000"/>
            <a:ext cx="84248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57188" y="5786438"/>
            <a:ext cx="84248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358775" y="1909763"/>
            <a:ext cx="8424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358775" y="1847850"/>
            <a:ext cx="84248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247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alt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86019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CONSIDERAÇÕES FINAIS</a:t>
            </a:r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  <a:p>
            <a:pPr algn="ctr" eaLnBrk="1" hangingPunct="1"/>
            <a:endParaRPr lang="pt-BR" altLang="pt-BR" sz="2800" b="1">
              <a:solidFill>
                <a:srgbClr val="FAC090"/>
              </a:solidFill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1371600" y="1341438"/>
            <a:ext cx="6400800" cy="429736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/>
              <a:t> </a:t>
            </a:r>
            <a:r>
              <a:rPr lang="pt-BR" sz="2000" dirty="0" smtClean="0">
                <a:solidFill>
                  <a:schemeClr val="bg1"/>
                </a:solidFill>
              </a:rPr>
              <a:t>É um delito de investigação demorada e complexa, em razão da mobilidade dos alvos,  vasta extensão territorial ,  falta de informações sobre os produtos subtraídos (nº de série, lotes, notas fiscais),  utilização de veículos com placas e sinais identificadores adulterados, falta de integração entre os diversos órgãos governamentais (Polícias, </a:t>
            </a:r>
            <a:r>
              <a:rPr lang="pt-BR" sz="2000" dirty="0" err="1" smtClean="0">
                <a:solidFill>
                  <a:schemeClr val="bg1"/>
                </a:solidFill>
              </a:rPr>
              <a:t>Detran´s</a:t>
            </a:r>
            <a:r>
              <a:rPr lang="pt-BR" sz="2000" dirty="0" smtClean="0">
                <a:solidFill>
                  <a:schemeClr val="bg1"/>
                </a:solidFill>
              </a:rPr>
              <a:t>, Receitas Estaduais, </a:t>
            </a:r>
            <a:r>
              <a:rPr lang="pt-BR" sz="2000" dirty="0" err="1" smtClean="0">
                <a:solidFill>
                  <a:schemeClr val="bg1"/>
                </a:solidFill>
              </a:rPr>
              <a:t>etc</a:t>
            </a:r>
            <a:r>
              <a:rPr lang="pt-BR" sz="2000" dirty="0" smtClean="0">
                <a:solidFill>
                  <a:schemeClr val="bg1"/>
                </a:solidFill>
              </a:rPr>
              <a:t>);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pt-BR" sz="2000" dirty="0" smtClean="0">
                <a:solidFill>
                  <a:schemeClr val="bg1"/>
                </a:solidFill>
              </a:rPr>
              <a:t>Por fim, mostra-se necessária a regulamentação da Lei Complementar 121/2006 que criou o Sistema Nacional de Prevenção, Fiscalização e Repressão ao Furto e Roubo de Veículos e Cargas;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 smtClean="0"/>
          </a:p>
          <a:p>
            <a:pPr algn="l">
              <a:buFont typeface="Arial" panose="020B0604020202020204" pitchFamily="34" charset="0"/>
              <a:buChar char="•"/>
              <a:defRPr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Conteúdo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endParaRPr lang="pt-BR" altLang="pt-BR" sz="2400" b="1" smtClean="0">
              <a:solidFill>
                <a:srgbClr val="000099"/>
              </a:solidFill>
            </a:endParaRP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endParaRPr lang="pt-BR" altLang="pt-BR" sz="1800" b="1" smtClean="0">
              <a:solidFill>
                <a:srgbClr val="000099"/>
              </a:solidFill>
            </a:endParaRP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b="1" smtClean="0">
                <a:solidFill>
                  <a:schemeClr val="bg1"/>
                </a:solidFill>
              </a:rPr>
              <a:t>LUÍS FLÁVIO ZAMPRONHA 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smtClean="0">
                <a:solidFill>
                  <a:schemeClr val="bg1"/>
                </a:solidFill>
              </a:rPr>
              <a:t>Delegado de Polícia Federal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smtClean="0">
                <a:solidFill>
                  <a:schemeClr val="bg1"/>
                </a:solidFill>
              </a:rPr>
              <a:t>Chefe DPAT/DCOR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endParaRPr lang="pt-BR" altLang="pt-BR" sz="1800" b="1" smtClean="0">
              <a:solidFill>
                <a:schemeClr val="bg1"/>
              </a:solidFill>
            </a:endParaRP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b="1" smtClean="0">
                <a:solidFill>
                  <a:schemeClr val="bg1"/>
                </a:solidFill>
              </a:rPr>
              <a:t> MARCO AURELIO SOUSA BEZERRA</a:t>
            </a:r>
            <a:r>
              <a:rPr lang="pt-BR" altLang="pt-BR" sz="1800" smtClean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smtClean="0">
                <a:solidFill>
                  <a:schemeClr val="bg1"/>
                </a:solidFill>
              </a:rPr>
              <a:t>Delegado de Polícia Federal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smtClean="0">
                <a:solidFill>
                  <a:schemeClr val="bg1"/>
                </a:solidFill>
              </a:rPr>
              <a:t>Chefe do SADIP/DPAT/DCOR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endParaRPr lang="pt-BR" altLang="pt-BR" sz="1800" smtClean="0">
              <a:solidFill>
                <a:schemeClr val="bg1"/>
              </a:solidFill>
            </a:endParaRPr>
          </a:p>
          <a:p>
            <a:pPr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b="1" smtClean="0">
                <a:solidFill>
                  <a:schemeClr val="bg1"/>
                </a:solidFill>
              </a:rPr>
              <a:t>   		                                  	              BRENO DINIZ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r>
              <a:rPr lang="pt-BR" altLang="pt-BR" sz="1800" smtClean="0">
                <a:solidFill>
                  <a:schemeClr val="bg1"/>
                </a:solidFill>
              </a:rPr>
              <a:t>   Delegado de Polícia Federal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endParaRPr lang="pt-BR" altLang="pt-BR" sz="180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1800" b="1" smtClean="0">
                <a:solidFill>
                  <a:schemeClr val="bg1"/>
                </a:solidFill>
              </a:rPr>
              <a:t>E-mail: </a:t>
            </a:r>
            <a:r>
              <a:rPr lang="pt-BR" altLang="pt-BR" sz="1800" b="1" smtClean="0">
                <a:hlinkClick r:id="rId2"/>
              </a:rPr>
              <a:t>dpat.dcor@dpf.gov.br</a:t>
            </a:r>
            <a:endParaRPr lang="pt-BR" altLang="pt-BR" sz="1800" b="1" smtClean="0"/>
          </a:p>
          <a:p>
            <a:pPr algn="ctr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pt-BR" sz="1800" b="1" smtClean="0">
                <a:solidFill>
                  <a:schemeClr val="bg1"/>
                </a:solidFill>
              </a:rPr>
              <a:t>Tel.: (61) 2024-8343 / 8353/8338/8364</a:t>
            </a:r>
          </a:p>
          <a:p>
            <a:pPr algn="ctr">
              <a:spcBef>
                <a:spcPct val="5000"/>
              </a:spcBef>
              <a:buFont typeface="Wingdings" panose="05000000000000000000" pitchFamily="2" charset="2"/>
              <a:buNone/>
            </a:pPr>
            <a:endParaRPr lang="pt-BR" altLang="pt-BR" sz="240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pt-BR" alt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tângulo 10"/>
          <p:cNvSpPr>
            <a:spLocks noChangeArrowheads="1"/>
          </p:cNvSpPr>
          <p:nvPr/>
        </p:nvSpPr>
        <p:spPr bwMode="auto">
          <a:xfrm>
            <a:off x="928688" y="357188"/>
            <a:ext cx="72151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RISCOS DO SETOR</a:t>
            </a:r>
          </a:p>
          <a:p>
            <a:pPr algn="ctr" eaLnBrk="1" hangingPunct="1"/>
            <a:endParaRPr lang="pt-BR" altLang="pt-BR" sz="2800" b="1"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11267" name="Subtítulo 7"/>
          <p:cNvSpPr>
            <a:spLocks noGrp="1"/>
          </p:cNvSpPr>
          <p:nvPr>
            <p:ph type="subTitle" idx="1"/>
          </p:nvPr>
        </p:nvSpPr>
        <p:spPr>
          <a:xfrm>
            <a:off x="1331913" y="1916113"/>
            <a:ext cx="6624637" cy="3600450"/>
          </a:xfrm>
        </p:spPr>
        <p:txBody>
          <a:bodyPr/>
          <a:lstStyle/>
          <a:p>
            <a:r>
              <a:rPr lang="pt-BR" altLang="pt-BR" sz="4800" smtClean="0">
                <a:solidFill>
                  <a:schemeClr val="bg1"/>
                </a:solidFill>
              </a:rPr>
              <a:t>ALVO DAS AÇÕES DO CRIME ORGANIZADO</a:t>
            </a:r>
          </a:p>
          <a:p>
            <a:r>
              <a:rPr lang="pt-BR" altLang="pt-BR" sz="2000" smtClean="0">
                <a:solidFill>
                  <a:schemeClr val="bg1"/>
                </a:solidFill>
              </a:rPr>
              <a:t>(CONCEITO DEFINIDO PELA NOVA LEI DO CRIME ORGANIZADO)</a:t>
            </a:r>
          </a:p>
          <a:p>
            <a:endParaRPr lang="pt-BR" altLang="pt-BR" sz="2000" smtClean="0">
              <a:solidFill>
                <a:schemeClr val="bg1"/>
              </a:solidFill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11269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tângulo 10"/>
          <p:cNvSpPr>
            <a:spLocks noChangeArrowheads="1"/>
          </p:cNvSpPr>
          <p:nvPr/>
        </p:nvSpPr>
        <p:spPr bwMode="auto">
          <a:xfrm>
            <a:off x="928688" y="357188"/>
            <a:ext cx="72151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REAÇÃO INSTITUCIONAL</a:t>
            </a:r>
          </a:p>
          <a:p>
            <a:pPr algn="ctr" eaLnBrk="1" hangingPunct="1"/>
            <a:endParaRPr lang="pt-BR" altLang="pt-BR" sz="2800" b="1"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12291" name="Subtítulo 7"/>
          <p:cNvSpPr>
            <a:spLocks noGrp="1"/>
          </p:cNvSpPr>
          <p:nvPr>
            <p:ph type="subTitle" idx="1"/>
          </p:nvPr>
        </p:nvSpPr>
        <p:spPr>
          <a:xfrm>
            <a:off x="827088" y="1557338"/>
            <a:ext cx="7129462" cy="3959225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800" smtClean="0">
                <a:solidFill>
                  <a:schemeClr val="bg1"/>
                </a:solidFill>
              </a:rPr>
              <a:t> CPMI DO ROUBO DE CARGAS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800" smtClean="0">
                <a:solidFill>
                  <a:schemeClr val="bg1"/>
                </a:solidFill>
              </a:rPr>
              <a:t> NOVA ESTRUTURA DA POLÍCIA FEDERAL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800" smtClean="0">
                <a:solidFill>
                  <a:schemeClr val="bg1"/>
                </a:solidFill>
              </a:rPr>
              <a:t> Lei n. 10.446/02 – crimes de repercussão interestadual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altLang="pt-BR" sz="2800" smtClean="0">
                <a:solidFill>
                  <a:schemeClr val="bg1"/>
                </a:solidFill>
              </a:rPr>
              <a:t> LEI COMPLEMENTAR n. 121/2006 –   Sistema Nacional de Prevenção, Fiscalização e Repressão ao Furto e Roubo de Veículos e Cargas 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1229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13315" name="Imagem 1"/>
          <p:cNvSpPr>
            <a:spLocks noChangeAspect="1" noChangeArrowheads="1"/>
          </p:cNvSpPr>
          <p:nvPr/>
        </p:nvSpPr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3316" name="Retângulo 8"/>
          <p:cNvSpPr>
            <a:spLocks noChangeArrowheads="1"/>
          </p:cNvSpPr>
          <p:nvPr/>
        </p:nvSpPr>
        <p:spPr bwMode="auto">
          <a:xfrm>
            <a:off x="500063" y="285750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Organograma do Departamento de Polícia Federal</a:t>
            </a:r>
            <a:endParaRPr lang="pt-BR" altLang="pt-BR" sz="2800" b="1"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  <p:grpSp>
        <p:nvGrpSpPr>
          <p:cNvPr id="13317" name="Group 34"/>
          <p:cNvGrpSpPr>
            <a:grpSpLocks/>
          </p:cNvGrpSpPr>
          <p:nvPr/>
        </p:nvGrpSpPr>
        <p:grpSpPr bwMode="auto">
          <a:xfrm>
            <a:off x="1571625" y="1071563"/>
            <a:ext cx="7197725" cy="4902200"/>
            <a:chOff x="146" y="672"/>
            <a:chExt cx="5518" cy="3451"/>
          </a:xfrm>
        </p:grpSpPr>
        <p:sp>
          <p:nvSpPr>
            <p:cNvPr id="11" name="Line 3"/>
            <p:cNvSpPr>
              <a:spLocks noChangeShapeType="1"/>
            </p:cNvSpPr>
            <p:nvPr/>
          </p:nvSpPr>
          <p:spPr bwMode="auto">
            <a:xfrm>
              <a:off x="477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2492" y="956"/>
              <a:ext cx="0" cy="2545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321" name="Text Box 5"/>
            <p:cNvSpPr txBox="1">
              <a:spLocks noChangeArrowheads="1"/>
            </p:cNvSpPr>
            <p:nvPr/>
          </p:nvSpPr>
          <p:spPr bwMode="auto">
            <a:xfrm>
              <a:off x="1309" y="2444"/>
              <a:ext cx="2570" cy="206"/>
            </a:xfrm>
            <a:prstGeom prst="rect">
              <a:avLst/>
            </a:prstGeom>
            <a:solidFill>
              <a:srgbClr val="FFCC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DIRETORIAS</a:t>
              </a:r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1629" y="672"/>
              <a:ext cx="1727" cy="412"/>
            </a:xfrm>
            <a:prstGeom prst="rect">
              <a:avLst/>
            </a:prstGeom>
            <a:solidFill>
              <a:srgbClr val="FFCC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14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 GERAL</a:t>
              </a:r>
              <a:r>
                <a:rPr lang="pt-BR" altLang="pt-BR" sz="2400" b="1">
                  <a:solidFill>
                    <a:srgbClr val="000099"/>
                  </a:solidFill>
                  <a:latin typeface="Calibri" panose="020F0502020204030204" pitchFamily="34" charset="0"/>
                </a:rPr>
                <a:t/>
              </a:r>
              <a:br>
                <a:rPr lang="pt-BR" altLang="pt-BR" sz="24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400" b="1">
                  <a:solidFill>
                    <a:srgbClr val="000099"/>
                  </a:solidFill>
                  <a:latin typeface="Calibri" panose="020F0502020204030204" pitchFamily="34" charset="0"/>
                </a:rPr>
                <a:t>DG</a:t>
              </a: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V="1">
              <a:off x="477" y="2736"/>
              <a:ext cx="4847" cy="1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2492" y="1820"/>
              <a:ext cx="481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81" y="1292"/>
              <a:ext cx="3248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237" y="1132"/>
              <a:ext cx="960" cy="398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CONSELHO SUPERIOR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DE POLÍCIA</a:t>
              </a:r>
              <a:r>
                <a:rPr lang="pt-BR" altLang="pt-BR" sz="1000" b="1">
                  <a:solidFill>
                    <a:srgbClr val="000099"/>
                  </a:solidFill>
                  <a:latin typeface="Calibri" panose="020F0502020204030204" pitchFamily="34" charset="0"/>
                </a:rPr>
                <a:t/>
              </a:r>
              <a:br>
                <a:rPr lang="pt-BR" altLang="pt-BR" sz="10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CSP</a:t>
              </a:r>
            </a:p>
          </p:txBody>
        </p: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3933" y="1132"/>
              <a:ext cx="960" cy="398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CONSELHO DE ÉTICA E DISCIPLINA</a:t>
              </a:r>
              <a:r>
                <a:rPr lang="pt-BR" altLang="pt-BR" sz="1000" b="1">
                  <a:solidFill>
                    <a:srgbClr val="000099"/>
                  </a:solidFill>
                  <a:latin typeface="Calibri" panose="020F0502020204030204" pitchFamily="34" charset="0"/>
                </a:rPr>
                <a:t/>
              </a:r>
              <a:br>
                <a:rPr lang="pt-BR" altLang="pt-BR" sz="10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CED</a:t>
              </a: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781" y="2204"/>
              <a:ext cx="3248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329" name="Text Box 13"/>
            <p:cNvSpPr txBox="1">
              <a:spLocks noChangeArrowheads="1"/>
            </p:cNvSpPr>
            <p:nvPr/>
          </p:nvSpPr>
          <p:spPr bwMode="auto">
            <a:xfrm>
              <a:off x="621" y="2108"/>
              <a:ext cx="1105" cy="187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b="1">
                  <a:solidFill>
                    <a:srgbClr val="000099"/>
                  </a:solidFill>
                  <a:latin typeface="Calibri" panose="020F0502020204030204" pitchFamily="34" charset="0"/>
                </a:rPr>
                <a:t>ASSESSORES</a:t>
              </a:r>
            </a:p>
          </p:txBody>
        </p:sp>
        <p:sp>
          <p:nvSpPr>
            <p:cNvPr id="13330" name="Text Box 14"/>
            <p:cNvSpPr txBox="1">
              <a:spLocks noChangeArrowheads="1"/>
            </p:cNvSpPr>
            <p:nvPr/>
          </p:nvSpPr>
          <p:spPr bwMode="auto">
            <a:xfrm>
              <a:off x="3254" y="2108"/>
              <a:ext cx="1105" cy="187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b="1">
                  <a:solidFill>
                    <a:srgbClr val="000099"/>
                  </a:solidFill>
                  <a:latin typeface="Calibri" panose="020F0502020204030204" pitchFamily="34" charset="0"/>
                </a:rPr>
                <a:t>ASSISTENTES</a:t>
              </a: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1292" y="3501"/>
              <a:ext cx="2737" cy="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1221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2085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907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>
              <a:off x="3795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4569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5328" y="2732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338" name="Text Box 22"/>
            <p:cNvSpPr txBox="1">
              <a:spLocks noChangeArrowheads="1"/>
            </p:cNvSpPr>
            <p:nvPr/>
          </p:nvSpPr>
          <p:spPr bwMode="auto">
            <a:xfrm>
              <a:off x="146" y="2894"/>
              <a:ext cx="670" cy="54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DIRETORIA 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EXECUTIVA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DIREX</a:t>
              </a:r>
            </a:p>
          </p:txBody>
        </p:sp>
        <p:sp>
          <p:nvSpPr>
            <p:cNvPr id="13339" name="Text Box 23"/>
            <p:cNvSpPr txBox="1">
              <a:spLocks noChangeArrowheads="1"/>
            </p:cNvSpPr>
            <p:nvPr/>
          </p:nvSpPr>
          <p:spPr bwMode="auto">
            <a:xfrm>
              <a:off x="905" y="2894"/>
              <a:ext cx="670" cy="54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CORREGEDORIA-GERAL DA POLÍCIA FEDERAL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COGER</a:t>
              </a:r>
            </a:p>
          </p:txBody>
        </p:sp>
        <p:sp>
          <p:nvSpPr>
            <p:cNvPr id="13340" name="Text Box 24"/>
            <p:cNvSpPr txBox="1">
              <a:spLocks noChangeArrowheads="1"/>
            </p:cNvSpPr>
            <p:nvPr/>
          </p:nvSpPr>
          <p:spPr bwMode="auto">
            <a:xfrm>
              <a:off x="3483" y="2894"/>
              <a:ext cx="670" cy="54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DIRETORIA TÉCNICO- CIENTÍFICA</a:t>
              </a:r>
              <a:r>
                <a:rPr lang="pt-BR" altLang="pt-BR" sz="900" b="1">
                  <a:solidFill>
                    <a:srgbClr val="000099"/>
                  </a:solidFill>
                  <a:latin typeface="Calibri" panose="020F0502020204030204" pitchFamily="34" charset="0"/>
                </a:rPr>
                <a:t/>
              </a:r>
              <a:br>
                <a:rPr lang="pt-BR" altLang="pt-BR" sz="9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DITEC</a:t>
              </a:r>
            </a:p>
          </p:txBody>
        </p:sp>
        <p:sp>
          <p:nvSpPr>
            <p:cNvPr id="13341" name="Text Box 25"/>
            <p:cNvSpPr txBox="1">
              <a:spLocks noChangeArrowheads="1"/>
            </p:cNvSpPr>
            <p:nvPr/>
          </p:nvSpPr>
          <p:spPr bwMode="auto">
            <a:xfrm>
              <a:off x="4243" y="2894"/>
              <a:ext cx="670" cy="54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DIRETORIA DE ADMINISTRAÇÃO E LOGÍSTICA POLICIAL</a:t>
              </a:r>
              <a:r>
                <a:rPr lang="pt-BR" altLang="pt-BR" sz="900" b="1">
                  <a:solidFill>
                    <a:srgbClr val="000099"/>
                  </a:solidFill>
                  <a:latin typeface="Calibri" panose="020F0502020204030204" pitchFamily="34" charset="0"/>
                </a:rPr>
                <a:t/>
              </a:r>
              <a:br>
                <a:rPr lang="pt-BR" altLang="pt-BR" sz="9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DLOG</a:t>
              </a:r>
            </a:p>
          </p:txBody>
        </p:sp>
        <p:sp>
          <p:nvSpPr>
            <p:cNvPr id="13342" name="Text Box 26"/>
            <p:cNvSpPr txBox="1">
              <a:spLocks noChangeArrowheads="1"/>
            </p:cNvSpPr>
            <p:nvPr/>
          </p:nvSpPr>
          <p:spPr bwMode="auto">
            <a:xfrm>
              <a:off x="4994" y="2894"/>
              <a:ext cx="670" cy="54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DIRETORIA GESTÃO DE PESSOAL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DGP</a:t>
              </a:r>
            </a:p>
          </p:txBody>
        </p:sp>
        <p:sp>
          <p:nvSpPr>
            <p:cNvPr id="13343" name="Text Box 27"/>
            <p:cNvSpPr txBox="1">
              <a:spLocks noChangeArrowheads="1"/>
            </p:cNvSpPr>
            <p:nvPr/>
          </p:nvSpPr>
          <p:spPr bwMode="auto">
            <a:xfrm>
              <a:off x="2550" y="2885"/>
              <a:ext cx="860" cy="544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DIRETORIA DE 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INTELIGÊNCIA POLICIAL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000099"/>
                  </a:solidFill>
                  <a:latin typeface="Calibri" panose="020F0502020204030204" pitchFamily="34" charset="0"/>
                </a:rPr>
                <a:t>DIP</a:t>
              </a:r>
            </a:p>
          </p:txBody>
        </p:sp>
        <p:sp>
          <p:nvSpPr>
            <p:cNvPr id="13344" name="Text Box 28"/>
            <p:cNvSpPr txBox="1">
              <a:spLocks noChangeArrowheads="1"/>
            </p:cNvSpPr>
            <p:nvPr/>
          </p:nvSpPr>
          <p:spPr bwMode="auto">
            <a:xfrm>
              <a:off x="1650" y="2876"/>
              <a:ext cx="791" cy="544"/>
            </a:xfrm>
            <a:prstGeom prst="rect">
              <a:avLst/>
            </a:prstGeom>
            <a:solidFill>
              <a:srgbClr val="336699"/>
            </a:solidFill>
            <a:ln w="1587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lIns="95787" tIns="47893" rIns="95787" bIns="47893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800" b="1">
                  <a:solidFill>
                    <a:srgbClr val="FFFFFF"/>
                  </a:solidFill>
                  <a:latin typeface="Calibri" panose="020F0502020204030204" pitchFamily="34" charset="0"/>
                </a:rPr>
                <a:t>DIRETORIA DE </a:t>
              </a:r>
              <a:br>
                <a:rPr lang="pt-BR" altLang="pt-BR" sz="800" b="1">
                  <a:solidFill>
                    <a:srgbClr val="FFFFFF"/>
                  </a:solidFill>
                  <a:latin typeface="Calibri" panose="020F0502020204030204" pitchFamily="34" charset="0"/>
                </a:rPr>
              </a:br>
              <a:r>
                <a:rPr lang="pt-BR" altLang="pt-BR" sz="800" b="1">
                  <a:solidFill>
                    <a:srgbClr val="FFFFFF"/>
                  </a:solidFill>
                  <a:latin typeface="Calibri" panose="020F0502020204030204" pitchFamily="34" charset="0"/>
                </a:rPr>
                <a:t>COMBATE AO</a:t>
              </a:r>
              <a:br>
                <a:rPr lang="pt-BR" altLang="pt-BR" sz="800" b="1">
                  <a:solidFill>
                    <a:srgbClr val="FFFFFF"/>
                  </a:solidFill>
                  <a:latin typeface="Calibri" panose="020F0502020204030204" pitchFamily="34" charset="0"/>
                </a:rPr>
              </a:br>
              <a:r>
                <a:rPr lang="pt-BR" altLang="pt-BR" sz="800" b="1">
                  <a:solidFill>
                    <a:srgbClr val="FFFFFF"/>
                  </a:solidFill>
                  <a:latin typeface="Calibri" panose="020F0502020204030204" pitchFamily="34" charset="0"/>
                </a:rPr>
                <a:t>CRIME ORGANIZADO</a:t>
              </a:r>
              <a:r>
                <a:rPr lang="pt-BR" altLang="pt-BR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/>
              </a:r>
              <a:br>
                <a:rPr lang="pt-BR" altLang="pt-BR" sz="1400" b="1">
                  <a:solidFill>
                    <a:srgbClr val="FFFFFF"/>
                  </a:solidFill>
                  <a:latin typeface="Calibri" panose="020F0502020204030204" pitchFamily="34" charset="0"/>
                </a:rPr>
              </a:br>
              <a:r>
                <a:rPr lang="pt-BR" altLang="pt-BR" sz="2000" b="1">
                  <a:solidFill>
                    <a:srgbClr val="FFFFFF"/>
                  </a:solidFill>
                  <a:latin typeface="Calibri" panose="020F0502020204030204" pitchFamily="34" charset="0"/>
                </a:rPr>
                <a:t>DICOR</a:t>
              </a:r>
            </a:p>
          </p:txBody>
        </p:sp>
        <p:sp>
          <p:nvSpPr>
            <p:cNvPr id="37" name="Line 29"/>
            <p:cNvSpPr>
              <a:spLocks noChangeShapeType="1"/>
            </p:cNvSpPr>
            <p:nvPr/>
          </p:nvSpPr>
          <p:spPr bwMode="auto">
            <a:xfrm>
              <a:off x="4034" y="3494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1288" y="3494"/>
              <a:ext cx="0" cy="240"/>
            </a:xfrm>
            <a:prstGeom prst="line">
              <a:avLst/>
            </a:prstGeom>
            <a:noFill/>
            <a:ln w="25400">
              <a:solidFill>
                <a:schemeClr val="accent3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3347" name="Text Box 31"/>
            <p:cNvSpPr txBox="1">
              <a:spLocks noChangeArrowheads="1"/>
            </p:cNvSpPr>
            <p:nvPr/>
          </p:nvSpPr>
          <p:spPr bwMode="auto">
            <a:xfrm>
              <a:off x="621" y="3670"/>
              <a:ext cx="1381" cy="453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900" b="1">
                  <a:solidFill>
                    <a:srgbClr val="000099"/>
                  </a:solidFill>
                  <a:latin typeface="Calibri" panose="020F0502020204030204" pitchFamily="34" charset="0"/>
                </a:rPr>
                <a:t>SUPERINTENDÊNCIAS REGIONAIS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3213" y="3670"/>
              <a:ext cx="1675" cy="453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000" b="1" dirty="0">
                  <a:solidFill>
                    <a:srgbClr val="000099"/>
                  </a:solidFill>
                  <a:latin typeface="+mn-lt"/>
                </a:rPr>
                <a:t>ADIDOS POLICIAIS FEDERAIS E</a:t>
              </a:r>
              <a:br>
                <a:rPr lang="pt-BR" sz="1000" b="1" dirty="0">
                  <a:solidFill>
                    <a:srgbClr val="000099"/>
                  </a:solidFill>
                  <a:latin typeface="+mn-lt"/>
                </a:rPr>
              </a:br>
              <a:r>
                <a:rPr lang="pt-BR" sz="1000" b="1" dirty="0">
                  <a:solidFill>
                    <a:srgbClr val="000099"/>
                  </a:solidFill>
                  <a:latin typeface="+mn-lt"/>
                </a:rPr>
                <a:t>AUXILIARES JUNTO À </a:t>
              </a:r>
              <a:br>
                <a:rPr lang="pt-BR" sz="1000" b="1" dirty="0">
                  <a:solidFill>
                    <a:srgbClr val="000099"/>
                  </a:solidFill>
                  <a:latin typeface="+mn-lt"/>
                </a:rPr>
              </a:br>
              <a:r>
                <a:rPr lang="pt-BR" sz="1000" b="1" dirty="0">
                  <a:solidFill>
                    <a:srgbClr val="000099"/>
                  </a:solidFill>
                  <a:latin typeface="+mn-lt"/>
                </a:rPr>
                <a:t>REPRESENTAÇÕES  DIPLOMÁTICAS</a:t>
              </a:r>
            </a:p>
          </p:txBody>
        </p:sp>
        <p:sp>
          <p:nvSpPr>
            <p:cNvPr id="13349" name="Text Box 33"/>
            <p:cNvSpPr txBox="1">
              <a:spLocks noChangeArrowheads="1"/>
            </p:cNvSpPr>
            <p:nvPr/>
          </p:nvSpPr>
          <p:spPr bwMode="auto">
            <a:xfrm>
              <a:off x="2884" y="1628"/>
              <a:ext cx="1206" cy="282"/>
            </a:xfrm>
            <a:prstGeom prst="rect">
              <a:avLst/>
            </a:prstGeom>
            <a:solidFill>
              <a:srgbClr val="FFFF00"/>
            </a:solidFill>
            <a:ln w="22225">
              <a:solidFill>
                <a:srgbClr val="000099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  <a:t>GABINETE</a:t>
              </a:r>
              <a:br>
                <a:rPr lang="pt-BR" altLang="pt-BR" sz="8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b="1">
                  <a:solidFill>
                    <a:srgbClr val="000099"/>
                  </a:solidFill>
                  <a:latin typeface="Calibri" panose="020F0502020204030204" pitchFamily="34" charset="0"/>
                </a:rPr>
                <a:t>GAB</a:t>
              </a:r>
            </a:p>
          </p:txBody>
        </p:sp>
      </p:grpSp>
      <p:pic>
        <p:nvPicPr>
          <p:cNvPr id="13318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14339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755650" y="1125538"/>
            <a:ext cx="7623175" cy="4564062"/>
            <a:chOff x="192" y="432"/>
            <a:chExt cx="5233" cy="3134"/>
          </a:xfrm>
        </p:grpSpPr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3175" y="590"/>
              <a:ext cx="0" cy="734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1777" y="1329"/>
              <a:ext cx="2651" cy="0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2469" y="432"/>
              <a:ext cx="1423" cy="552"/>
            </a:xfrm>
            <a:prstGeom prst="rect">
              <a:avLst/>
            </a:prstGeom>
            <a:solidFill>
              <a:srgbClr val="000099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87" tIns="47893" rIns="95787" bIns="47893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DIRETORIA DE COMBATE </a:t>
              </a:r>
              <a:br>
                <a:rPr lang="pt-BR" altLang="pt-BR" sz="1400" b="1">
                  <a:solidFill>
                    <a:srgbClr val="FFFFFF"/>
                  </a:solidFill>
                  <a:latin typeface="Calibri" panose="020F0502020204030204" pitchFamily="34" charset="0"/>
                </a:rPr>
              </a:br>
              <a:r>
                <a:rPr lang="pt-BR" altLang="pt-BR" sz="1400" b="1">
                  <a:solidFill>
                    <a:srgbClr val="FFFFFF"/>
                  </a:solidFill>
                  <a:latin typeface="Calibri" panose="020F0502020204030204" pitchFamily="34" charset="0"/>
                </a:rPr>
                <a:t>AO CRIME ORGANIZADO</a:t>
              </a:r>
            </a:p>
            <a:p>
              <a:pPr algn="ctr" eaLnBrk="1" hangingPunct="1"/>
              <a:r>
                <a:rPr lang="pt-BR" altLang="pt-BR" b="1">
                  <a:solidFill>
                    <a:srgbClr val="FFFFFF"/>
                  </a:solidFill>
                  <a:latin typeface="Calibri" panose="020F0502020204030204" pitchFamily="34" charset="0"/>
                </a:rPr>
                <a:t>DICOR</a:t>
              </a: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1777" y="1337"/>
              <a:ext cx="0" cy="2070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615" y="2151"/>
              <a:ext cx="2272" cy="0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628" y="2150"/>
              <a:ext cx="0" cy="560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2880" y="2150"/>
              <a:ext cx="0" cy="560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4349" name="Text Box 10"/>
            <p:cNvSpPr txBox="1">
              <a:spLocks noChangeArrowheads="1"/>
            </p:cNvSpPr>
            <p:nvPr/>
          </p:nvSpPr>
          <p:spPr bwMode="auto">
            <a:xfrm>
              <a:off x="192" y="2448"/>
              <a:ext cx="1041" cy="67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87" tIns="47893" rIns="95787" bIns="47893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CGPFAZ</a:t>
              </a:r>
            </a:p>
          </p:txBody>
        </p:sp>
        <p:sp>
          <p:nvSpPr>
            <p:cNvPr id="14350" name="Text Box 11"/>
            <p:cNvSpPr txBox="1">
              <a:spLocks noChangeArrowheads="1"/>
            </p:cNvSpPr>
            <p:nvPr/>
          </p:nvSpPr>
          <p:spPr bwMode="auto">
            <a:xfrm>
              <a:off x="1266" y="2448"/>
              <a:ext cx="1113" cy="672"/>
            </a:xfrm>
            <a:prstGeom prst="rect">
              <a:avLst/>
            </a:prstGeom>
            <a:solidFill>
              <a:srgbClr val="000099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87" tIns="47893" rIns="95787" bIns="47893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DPAT</a:t>
              </a:r>
            </a:p>
            <a:p>
              <a:pPr algn="ctr" eaLnBrk="1" hangingPunct="1"/>
              <a:r>
                <a:rPr lang="pt-BR" altLang="pt-BR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DIVISÃO DE </a:t>
              </a:r>
              <a:br>
                <a:rPr lang="pt-BR" altLang="pt-BR" sz="1200" b="1">
                  <a:solidFill>
                    <a:schemeClr val="bg1"/>
                  </a:solidFill>
                  <a:latin typeface="Calibri" panose="020F0502020204030204" pitchFamily="34" charset="0"/>
                </a:rPr>
              </a:br>
              <a:r>
                <a:rPr lang="pt-BR" altLang="pt-BR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REPRESSÃO </a:t>
              </a:r>
            </a:p>
            <a:p>
              <a:pPr algn="ctr" eaLnBrk="1" hangingPunct="1"/>
              <a:r>
                <a:rPr lang="pt-BR" altLang="pt-BR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A CRIMES CONTRA</a:t>
              </a:r>
            </a:p>
            <a:p>
              <a:pPr algn="ctr" eaLnBrk="1" hangingPunct="1"/>
              <a:r>
                <a:rPr lang="pt-BR" altLang="pt-BR" sz="1200" b="1">
                  <a:solidFill>
                    <a:schemeClr val="bg1"/>
                  </a:solidFill>
                  <a:latin typeface="Calibri" panose="020F0502020204030204" pitchFamily="34" charset="0"/>
                </a:rPr>
                <a:t>O PATRIMÔNIO</a:t>
              </a:r>
            </a:p>
          </p:txBody>
        </p:sp>
        <p:sp>
          <p:nvSpPr>
            <p:cNvPr id="14351" name="Text Box 12"/>
            <p:cNvSpPr txBox="1">
              <a:spLocks noChangeArrowheads="1"/>
            </p:cNvSpPr>
            <p:nvPr/>
          </p:nvSpPr>
          <p:spPr bwMode="auto">
            <a:xfrm>
              <a:off x="2421" y="2448"/>
              <a:ext cx="939" cy="672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5787" tIns="47893" rIns="95787" bIns="47893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DFIN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DIVISÃO DE </a:t>
              </a:r>
              <a:b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REPRESSÃO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 A CRIMES </a:t>
              </a:r>
              <a:b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FINANCEIROS</a:t>
              </a:r>
            </a:p>
          </p:txBody>
        </p:sp>
        <p:sp>
          <p:nvSpPr>
            <p:cNvPr id="53" name="Line 13"/>
            <p:cNvSpPr>
              <a:spLocks noChangeShapeType="1"/>
            </p:cNvSpPr>
            <p:nvPr/>
          </p:nvSpPr>
          <p:spPr bwMode="auto">
            <a:xfrm flipH="1">
              <a:off x="4416" y="1337"/>
              <a:ext cx="8" cy="917"/>
            </a:xfrm>
            <a:prstGeom prst="line">
              <a:avLst/>
            </a:prstGeom>
            <a:noFill/>
            <a:ln w="28575">
              <a:solidFill>
                <a:schemeClr val="accent3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+mn-lt"/>
              </a:endParaRPr>
            </a:p>
          </p:txBody>
        </p:sp>
        <p:sp>
          <p:nvSpPr>
            <p:cNvPr id="14353" name="Text Box 14"/>
            <p:cNvSpPr txBox="1">
              <a:spLocks noChangeArrowheads="1"/>
            </p:cNvSpPr>
            <p:nvPr/>
          </p:nvSpPr>
          <p:spPr bwMode="auto">
            <a:xfrm>
              <a:off x="3418" y="1690"/>
              <a:ext cx="2007" cy="415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87" tIns="47893" rIns="95787" bIns="47893">
              <a:spAutoFit/>
            </a:bodyPr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COORDENAÇÃO-GERAL DE POLÍCIA DE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REPRESSÃO A ENTORPECENTES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CGPRE</a:t>
              </a:r>
            </a:p>
          </p:txBody>
        </p:sp>
        <p:sp>
          <p:nvSpPr>
            <p:cNvPr id="14354" name="Text Box 18"/>
            <p:cNvSpPr txBox="1">
              <a:spLocks noChangeArrowheads="1"/>
            </p:cNvSpPr>
            <p:nvPr/>
          </p:nvSpPr>
          <p:spPr bwMode="auto">
            <a:xfrm>
              <a:off x="3942" y="2261"/>
              <a:ext cx="996" cy="661"/>
            </a:xfrm>
            <a:prstGeom prst="rect">
              <a:avLst/>
            </a:prstGeom>
            <a:solidFill>
              <a:srgbClr val="FFFF00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87" tIns="47893" rIns="95787" bIns="47893" anchor="ctr"/>
            <a:lstStyle>
              <a:lvl1pPr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572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DIREN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DIVISÃO DE </a:t>
              </a:r>
              <a:b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</a:br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OPERAÇÕES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DE REPRESSÃO A</a:t>
              </a:r>
            </a:p>
            <a:p>
              <a:pPr algn="ctr" eaLnBrk="1" hangingPunct="1"/>
              <a:r>
                <a:rPr lang="pt-BR" altLang="pt-BR" sz="1200" b="1">
                  <a:solidFill>
                    <a:srgbClr val="000099"/>
                  </a:solidFill>
                  <a:latin typeface="Calibri" panose="020F0502020204030204" pitchFamily="34" charset="0"/>
                </a:rPr>
                <a:t>ENTORPECENTES</a:t>
              </a:r>
            </a:p>
          </p:txBody>
        </p:sp>
        <p:sp>
          <p:nvSpPr>
            <p:cNvPr id="14355" name="Text Box 20"/>
            <p:cNvSpPr txBox="1">
              <a:spLocks noChangeArrowheads="1"/>
            </p:cNvSpPr>
            <p:nvPr/>
          </p:nvSpPr>
          <p:spPr bwMode="auto">
            <a:xfrm>
              <a:off x="240" y="3312"/>
              <a:ext cx="5122" cy="254"/>
            </a:xfrm>
            <a:prstGeom prst="rect">
              <a:avLst/>
            </a:prstGeom>
            <a:solidFill>
              <a:srgbClr val="FDF671"/>
            </a:solidFill>
            <a:ln w="19050">
              <a:solidFill>
                <a:srgbClr val="B9131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0099"/>
                  </a:solidFill>
                  <a:latin typeface="Calibri" panose="020F0502020204030204" pitchFamily="34" charset="0"/>
                </a:rPr>
                <a:t>27 Delegacias de Repressão a Crimes Contra o Patrimônio - DELEPAT</a:t>
              </a:r>
            </a:p>
          </p:txBody>
        </p:sp>
      </p:grpSp>
      <p:sp>
        <p:nvSpPr>
          <p:cNvPr id="14341" name="Retângulo 60"/>
          <p:cNvSpPr>
            <a:spLocks noChangeArrowheads="1"/>
          </p:cNvSpPr>
          <p:nvPr/>
        </p:nvSpPr>
        <p:spPr bwMode="auto">
          <a:xfrm>
            <a:off x="714375" y="214313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Organograma do Departamento de Polícia Federal</a:t>
            </a:r>
            <a:endParaRPr lang="pt-BR" altLang="pt-BR" sz="2800" b="1">
              <a:latin typeface="Calibri" panose="020F0502020204030204" pitchFamily="34" charset="0"/>
              <a:ea typeface="Times New Roman" panose="02020603050405020304" pitchFamily="18" charset="0"/>
              <a:cs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357438" y="1357313"/>
          <a:ext cx="4613275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orelDRAW" r:id="rId4" imgW="4613400" imgH="4822560" progId="">
                  <p:embed/>
                </p:oleObj>
              </mc:Choice>
              <mc:Fallback>
                <p:oleObj name="CorelDRAW" r:id="rId4" imgW="4613400" imgH="48225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357313"/>
                        <a:ext cx="4613275" cy="482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1029" name="Imagem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tângulo 8"/>
          <p:cNvSpPr>
            <a:spLocks noChangeArrowheads="1"/>
          </p:cNvSpPr>
          <p:nvPr/>
        </p:nvSpPr>
        <p:spPr bwMode="auto">
          <a:xfrm>
            <a:off x="642938" y="285750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rgbClr val="FFFFFF"/>
                </a:solidFill>
                <a:latin typeface="Calibri" panose="020F0502020204030204" pitchFamily="34" charset="0"/>
              </a:rPr>
              <a:t>Projeções Regionais – 27 DELEPAT´s</a:t>
            </a:r>
            <a:endParaRPr lang="pt-BR" altLang="pt-BR" sz="28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428875" y="1357313"/>
          <a:ext cx="4572000" cy="492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CorelDRAW" r:id="rId7" imgW="0" imgH="0" progId="">
                  <p:embed/>
                </p:oleObj>
              </mc:Choice>
              <mc:Fallback>
                <p:oleObj name="CorelDRAW" r:id="rId7" imgW="0" imgH="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1357313"/>
                        <a:ext cx="4572000" cy="492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1" name="Group 14"/>
          <p:cNvGrpSpPr>
            <a:grpSpLocks/>
          </p:cNvGrpSpPr>
          <p:nvPr/>
        </p:nvGrpSpPr>
        <p:grpSpPr bwMode="auto">
          <a:xfrm>
            <a:off x="3082925" y="1589088"/>
            <a:ext cx="2343150" cy="1614487"/>
            <a:chOff x="934" y="953"/>
            <a:chExt cx="1476" cy="1017"/>
          </a:xfrm>
        </p:grpSpPr>
        <p:sp>
          <p:nvSpPr>
            <p:cNvPr id="1056" name="Oval 15"/>
            <p:cNvSpPr>
              <a:spLocks noChangeArrowheads="1"/>
            </p:cNvSpPr>
            <p:nvPr/>
          </p:nvSpPr>
          <p:spPr bwMode="auto">
            <a:xfrm>
              <a:off x="2136" y="1164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7" name="Oval 16"/>
            <p:cNvSpPr>
              <a:spLocks noChangeArrowheads="1"/>
            </p:cNvSpPr>
            <p:nvPr/>
          </p:nvSpPr>
          <p:spPr bwMode="auto">
            <a:xfrm>
              <a:off x="1415" y="953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8" name="Oval 17"/>
            <p:cNvSpPr>
              <a:spLocks noChangeAspect="1" noChangeArrowheads="1"/>
            </p:cNvSpPr>
            <p:nvPr/>
          </p:nvSpPr>
          <p:spPr bwMode="auto">
            <a:xfrm>
              <a:off x="1505" y="1396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9" name="Oval 18"/>
            <p:cNvSpPr>
              <a:spLocks noChangeAspect="1" noChangeArrowheads="1"/>
            </p:cNvSpPr>
            <p:nvPr/>
          </p:nvSpPr>
          <p:spPr bwMode="auto">
            <a:xfrm>
              <a:off x="934" y="1902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60" name="Oval 19"/>
            <p:cNvSpPr>
              <a:spLocks noChangeAspect="1" noChangeArrowheads="1"/>
            </p:cNvSpPr>
            <p:nvPr/>
          </p:nvSpPr>
          <p:spPr bwMode="auto">
            <a:xfrm>
              <a:off x="1207" y="1835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61" name="Oval 20"/>
            <p:cNvSpPr>
              <a:spLocks noChangeAspect="1" noChangeArrowheads="1"/>
            </p:cNvSpPr>
            <p:nvPr/>
          </p:nvSpPr>
          <p:spPr bwMode="auto">
            <a:xfrm>
              <a:off x="2282" y="1374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62" name="Oval 21"/>
            <p:cNvSpPr>
              <a:spLocks noChangeArrowheads="1"/>
            </p:cNvSpPr>
            <p:nvPr/>
          </p:nvSpPr>
          <p:spPr bwMode="auto">
            <a:xfrm>
              <a:off x="2347" y="1809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1032" name="Group 4"/>
          <p:cNvGrpSpPr>
            <a:grpSpLocks/>
          </p:cNvGrpSpPr>
          <p:nvPr/>
        </p:nvGrpSpPr>
        <p:grpSpPr bwMode="auto">
          <a:xfrm>
            <a:off x="5816600" y="2259013"/>
            <a:ext cx="1106488" cy="1392237"/>
            <a:chOff x="2656" y="1375"/>
            <a:chExt cx="697" cy="877"/>
          </a:xfrm>
        </p:grpSpPr>
        <p:sp>
          <p:nvSpPr>
            <p:cNvPr id="1047" name="Oval 5"/>
            <p:cNvSpPr>
              <a:spLocks noChangeAspect="1" noChangeArrowheads="1"/>
            </p:cNvSpPr>
            <p:nvPr/>
          </p:nvSpPr>
          <p:spPr bwMode="auto">
            <a:xfrm>
              <a:off x="3024" y="1458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8" name="Oval 6"/>
            <p:cNvSpPr>
              <a:spLocks noChangeAspect="1" noChangeArrowheads="1"/>
            </p:cNvSpPr>
            <p:nvPr/>
          </p:nvSpPr>
          <p:spPr bwMode="auto">
            <a:xfrm>
              <a:off x="3279" y="1614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9" name="Oval 7"/>
            <p:cNvSpPr>
              <a:spLocks noChangeAspect="1" noChangeArrowheads="1"/>
            </p:cNvSpPr>
            <p:nvPr/>
          </p:nvSpPr>
          <p:spPr bwMode="auto">
            <a:xfrm>
              <a:off x="3290" y="1692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0" name="Oval 8"/>
            <p:cNvSpPr>
              <a:spLocks noChangeAspect="1" noChangeArrowheads="1"/>
            </p:cNvSpPr>
            <p:nvPr/>
          </p:nvSpPr>
          <p:spPr bwMode="auto">
            <a:xfrm>
              <a:off x="3279" y="1776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1" name="Oval 9"/>
            <p:cNvSpPr>
              <a:spLocks noChangeAspect="1" noChangeArrowheads="1"/>
            </p:cNvSpPr>
            <p:nvPr/>
          </p:nvSpPr>
          <p:spPr bwMode="auto">
            <a:xfrm>
              <a:off x="3218" y="1884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2" name="Oval 10"/>
            <p:cNvSpPr>
              <a:spLocks noChangeAspect="1" noChangeArrowheads="1"/>
            </p:cNvSpPr>
            <p:nvPr/>
          </p:nvSpPr>
          <p:spPr bwMode="auto">
            <a:xfrm>
              <a:off x="3146" y="1968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3" name="Oval 11"/>
            <p:cNvSpPr>
              <a:spLocks noChangeAspect="1" noChangeArrowheads="1"/>
            </p:cNvSpPr>
            <p:nvPr/>
          </p:nvSpPr>
          <p:spPr bwMode="auto">
            <a:xfrm>
              <a:off x="2996" y="2184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4" name="Oval 12"/>
            <p:cNvSpPr>
              <a:spLocks noChangeAspect="1" noChangeArrowheads="1"/>
            </p:cNvSpPr>
            <p:nvPr/>
          </p:nvSpPr>
          <p:spPr bwMode="auto">
            <a:xfrm>
              <a:off x="2768" y="1545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55" name="Oval 13"/>
            <p:cNvSpPr>
              <a:spLocks noChangeArrowheads="1"/>
            </p:cNvSpPr>
            <p:nvPr/>
          </p:nvSpPr>
          <p:spPr bwMode="auto">
            <a:xfrm flipH="1" flipV="1">
              <a:off x="2656" y="1375"/>
              <a:ext cx="62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1033" name="Group 22"/>
          <p:cNvGrpSpPr>
            <a:grpSpLocks/>
          </p:cNvGrpSpPr>
          <p:nvPr/>
        </p:nvGrpSpPr>
        <p:grpSpPr bwMode="auto">
          <a:xfrm>
            <a:off x="4581525" y="3667125"/>
            <a:ext cx="865188" cy="755650"/>
            <a:chOff x="1878" y="2262"/>
            <a:chExt cx="545" cy="476"/>
          </a:xfrm>
        </p:grpSpPr>
        <p:sp>
          <p:nvSpPr>
            <p:cNvPr id="1043" name="Oval 23"/>
            <p:cNvSpPr>
              <a:spLocks noChangeAspect="1" noChangeArrowheads="1"/>
            </p:cNvSpPr>
            <p:nvPr/>
          </p:nvSpPr>
          <p:spPr bwMode="auto">
            <a:xfrm>
              <a:off x="1878" y="2262"/>
              <a:ext cx="62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4" name="Oval 24"/>
            <p:cNvSpPr>
              <a:spLocks noChangeArrowheads="1"/>
            </p:cNvSpPr>
            <p:nvPr/>
          </p:nvSpPr>
          <p:spPr bwMode="auto">
            <a:xfrm>
              <a:off x="2360" y="2325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5" name="Oval 25"/>
            <p:cNvSpPr>
              <a:spLocks noChangeAspect="1" noChangeArrowheads="1"/>
            </p:cNvSpPr>
            <p:nvPr/>
          </p:nvSpPr>
          <p:spPr bwMode="auto">
            <a:xfrm>
              <a:off x="2321" y="2430"/>
              <a:ext cx="62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6" name="Oval 26"/>
            <p:cNvSpPr>
              <a:spLocks noChangeAspect="1" noChangeArrowheads="1"/>
            </p:cNvSpPr>
            <p:nvPr/>
          </p:nvSpPr>
          <p:spPr bwMode="auto">
            <a:xfrm>
              <a:off x="1961" y="2670"/>
              <a:ext cx="62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1034" name="Group 27"/>
          <p:cNvGrpSpPr>
            <a:grpSpLocks/>
          </p:cNvGrpSpPr>
          <p:nvPr/>
        </p:nvGrpSpPr>
        <p:grpSpPr bwMode="auto">
          <a:xfrm>
            <a:off x="5486400" y="4067175"/>
            <a:ext cx="855663" cy="803275"/>
            <a:chOff x="2448" y="2514"/>
            <a:chExt cx="539" cy="506"/>
          </a:xfrm>
        </p:grpSpPr>
        <p:sp>
          <p:nvSpPr>
            <p:cNvPr id="1039" name="Oval 28"/>
            <p:cNvSpPr>
              <a:spLocks noChangeAspect="1" noChangeArrowheads="1"/>
            </p:cNvSpPr>
            <p:nvPr/>
          </p:nvSpPr>
          <p:spPr bwMode="auto">
            <a:xfrm>
              <a:off x="2448" y="2952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0" name="Oval 29"/>
            <p:cNvSpPr>
              <a:spLocks noChangeAspect="1" noChangeArrowheads="1"/>
            </p:cNvSpPr>
            <p:nvPr/>
          </p:nvSpPr>
          <p:spPr bwMode="auto">
            <a:xfrm>
              <a:off x="2647" y="2514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1" name="Oval 30"/>
            <p:cNvSpPr>
              <a:spLocks noChangeAspect="1" noChangeArrowheads="1"/>
            </p:cNvSpPr>
            <p:nvPr/>
          </p:nvSpPr>
          <p:spPr bwMode="auto">
            <a:xfrm>
              <a:off x="2924" y="2622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42" name="Oval 31"/>
            <p:cNvSpPr>
              <a:spLocks noChangeAspect="1" noChangeArrowheads="1"/>
            </p:cNvSpPr>
            <p:nvPr/>
          </p:nvSpPr>
          <p:spPr bwMode="auto">
            <a:xfrm>
              <a:off x="2747" y="2843"/>
              <a:ext cx="62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</p:grpSp>
      <p:grpSp>
        <p:nvGrpSpPr>
          <p:cNvPr id="1035" name="Group 32"/>
          <p:cNvGrpSpPr>
            <a:grpSpLocks/>
          </p:cNvGrpSpPr>
          <p:nvPr/>
        </p:nvGrpSpPr>
        <p:grpSpPr bwMode="auto">
          <a:xfrm>
            <a:off x="4916488" y="4929188"/>
            <a:ext cx="377825" cy="844550"/>
            <a:chOff x="2089" y="3060"/>
            <a:chExt cx="238" cy="529"/>
          </a:xfrm>
        </p:grpSpPr>
        <p:sp>
          <p:nvSpPr>
            <p:cNvPr id="1036" name="Oval 33"/>
            <p:cNvSpPr>
              <a:spLocks noChangeAspect="1" noChangeArrowheads="1"/>
            </p:cNvSpPr>
            <p:nvPr/>
          </p:nvSpPr>
          <p:spPr bwMode="auto">
            <a:xfrm>
              <a:off x="2264" y="3060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37" name="Oval 34"/>
            <p:cNvSpPr>
              <a:spLocks noChangeAspect="1" noChangeArrowheads="1"/>
            </p:cNvSpPr>
            <p:nvPr/>
          </p:nvSpPr>
          <p:spPr bwMode="auto">
            <a:xfrm>
              <a:off x="2253" y="3231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  <p:sp>
          <p:nvSpPr>
            <p:cNvPr id="1038" name="Oval 35"/>
            <p:cNvSpPr>
              <a:spLocks noChangeAspect="1" noChangeArrowheads="1"/>
            </p:cNvSpPr>
            <p:nvPr/>
          </p:nvSpPr>
          <p:spPr bwMode="auto">
            <a:xfrm>
              <a:off x="2089" y="3521"/>
              <a:ext cx="63" cy="6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1536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tângulo 8"/>
          <p:cNvSpPr>
            <a:spLocks noChangeArrowheads="1"/>
          </p:cNvSpPr>
          <p:nvPr/>
        </p:nvSpPr>
        <p:spPr bwMode="auto">
          <a:xfrm>
            <a:off x="250825" y="285750"/>
            <a:ext cx="8281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bg1"/>
                </a:solidFill>
              </a:rPr>
              <a:t>Atribuições do Departamento de Polícia Federal</a:t>
            </a:r>
            <a:endParaRPr lang="pt-BR" altLang="pt-BR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 bwMode="auto">
          <a:xfrm>
            <a:off x="714375" y="1571625"/>
            <a:ext cx="8075613" cy="4521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72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7200" dirty="0">
                <a:solidFill>
                  <a:schemeClr val="bg1"/>
                </a:solidFill>
                <a:latin typeface="+mj-lt"/>
              </a:rPr>
              <a:t>Art. 144, § 1.º e incisos da Constituição Federal de 1988 :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pt-BR" sz="6400" b="1" dirty="0">
                <a:solidFill>
                  <a:schemeClr val="bg1"/>
                </a:solidFill>
                <a:latin typeface="+mj-lt"/>
              </a:rPr>
              <a:t>“Art. 144.</a:t>
            </a:r>
            <a:r>
              <a:rPr lang="pt-BR" sz="6400" dirty="0">
                <a:solidFill>
                  <a:schemeClr val="bg1"/>
                </a:solidFill>
                <a:latin typeface="+mj-lt"/>
              </a:rPr>
              <a:t> A segurança pública, dever do Estado, direito e responsabilidade de todos, é exercida para a preservação da ordem pública e da incolumidade das pessoas e do patrimônio, através dos seguintes órgãos: </a:t>
            </a:r>
          </a:p>
          <a:p>
            <a:pPr algn="just"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    I -  polícia federal; </a:t>
            </a: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    II - ... </a:t>
            </a: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    III -  ...</a:t>
            </a: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    IV -  ...</a:t>
            </a: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    V -  ....</a:t>
            </a: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</a:t>
            </a:r>
            <a:r>
              <a:rPr lang="pt-BR" sz="6400" b="1" dirty="0">
                <a:solidFill>
                  <a:schemeClr val="bg1"/>
                </a:solidFill>
                <a:latin typeface="+mj-lt"/>
              </a:rPr>
              <a:t>§ 1º</a:t>
            </a:r>
            <a:r>
              <a:rPr lang="pt-BR" sz="6400" dirty="0">
                <a:solidFill>
                  <a:schemeClr val="bg1"/>
                </a:solidFill>
                <a:latin typeface="+mj-lt"/>
              </a:rPr>
              <a:t> A polícia federal, instituída por lei como órgão permanente, organizado e mantido pela União e estruturado em carreira, destina-se a: </a:t>
            </a:r>
          </a:p>
          <a:p>
            <a:pPr algn="just"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      I -  apurar infrações penais contra a ordem política e social ou em detrimento de bens, serviços e interesses da União ou de suas entidades autárquicas e empresas públicas, </a:t>
            </a:r>
            <a:r>
              <a:rPr lang="pt-BR" sz="6400" b="1" dirty="0">
                <a:solidFill>
                  <a:schemeClr val="bg1"/>
                </a:solidFill>
                <a:latin typeface="+mj-lt"/>
              </a:rPr>
              <a:t>assim como outras infrações cuja prática tenha repercussão interestadual ou internacional e exija repressão uniforme, segundo se dispuser em lei</a:t>
            </a:r>
            <a:r>
              <a:rPr lang="pt-BR" sz="6400" dirty="0">
                <a:solidFill>
                  <a:schemeClr val="bg1"/>
                </a:solidFill>
                <a:latin typeface="+mj-lt"/>
              </a:rPr>
              <a:t>; “ </a:t>
            </a:r>
          </a:p>
          <a:p>
            <a:pPr algn="just"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64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6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357188" y="6119813"/>
            <a:ext cx="38576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MINISTÉRIO DA JUSTIÇA</a:t>
            </a:r>
            <a:endParaRPr lang="pt-BR" altLang="pt-BR" sz="10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  <a:p>
            <a:r>
              <a:rPr lang="pt-BR" altLang="pt-BR" sz="1000" b="1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POLÍCIA FEDERAL</a:t>
            </a:r>
          </a:p>
          <a:p>
            <a:r>
              <a:rPr lang="pt-BR" altLang="pt-BR" sz="100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Myriad Pro"/>
              </a:rPr>
              <a:t>Divisão de Repressão aos Crimes Contra o Patrimônio - DPAT</a:t>
            </a:r>
          </a:p>
          <a:p>
            <a:endParaRPr lang="pt-BR" altLang="pt-BR" sz="1200">
              <a:solidFill>
                <a:srgbClr val="FFFFFF"/>
              </a:solidFill>
              <a:ea typeface="Times New Roman" panose="02020603050405020304" pitchFamily="18" charset="0"/>
              <a:cs typeface="Myriad Pro"/>
            </a:endParaRPr>
          </a:p>
        </p:txBody>
      </p:sp>
      <p:pic>
        <p:nvPicPr>
          <p:cNvPr id="16387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15073" r="17224" b="18669"/>
          <a:stretch>
            <a:fillRect/>
          </a:stretch>
        </p:blipFill>
        <p:spPr bwMode="auto">
          <a:xfrm>
            <a:off x="285750" y="6143625"/>
            <a:ext cx="4508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tângulo 8"/>
          <p:cNvSpPr>
            <a:spLocks noChangeArrowheads="1"/>
          </p:cNvSpPr>
          <p:nvPr/>
        </p:nvSpPr>
        <p:spPr bwMode="auto">
          <a:xfrm>
            <a:off x="250825" y="333375"/>
            <a:ext cx="82486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>
                <a:solidFill>
                  <a:schemeClr val="bg1"/>
                </a:solidFill>
              </a:rPr>
              <a:t>Atribuições do Departamento de Polícia Federal</a:t>
            </a:r>
            <a:endParaRPr lang="pt-BR" altLang="pt-BR" sz="28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hangingPunct="1"/>
            <a:endParaRPr lang="pt-BR" altLang="pt-BR" sz="28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 bwMode="auto">
          <a:xfrm>
            <a:off x="684213" y="1268413"/>
            <a:ext cx="8075612" cy="39608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2300" dirty="0">
                <a:solidFill>
                  <a:schemeClr val="bg1"/>
                </a:solidFill>
                <a:latin typeface="+mj-lt"/>
              </a:rPr>
              <a:t>Lei n.º 10.446/2002: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200" dirty="0">
              <a:solidFill>
                <a:schemeClr val="bg1"/>
              </a:solidFill>
              <a:latin typeface="+mn-lt"/>
            </a:endParaRPr>
          </a:p>
          <a:p>
            <a:pPr algn="just">
              <a:defRPr/>
            </a:pPr>
            <a:r>
              <a:rPr lang="pt-BR" sz="1700" dirty="0">
                <a:solidFill>
                  <a:schemeClr val="bg1"/>
                </a:solidFill>
                <a:latin typeface="+mj-lt"/>
              </a:rPr>
              <a:t>“</a:t>
            </a:r>
            <a:r>
              <a:rPr lang="pt-BR" sz="1700" dirty="0">
                <a:solidFill>
                  <a:schemeClr val="bg1"/>
                </a:solidFill>
                <a:latin typeface="+mn-lt"/>
              </a:rPr>
              <a:t>Art. 1º Na forma do inciso I do § 1º do art. 144 da Constituição, quando houver repercussão interestadual ou internacional que exija repressão uniforme, </a:t>
            </a:r>
            <a:r>
              <a:rPr lang="pt-BR" sz="1700" b="1" dirty="0">
                <a:solidFill>
                  <a:schemeClr val="bg1"/>
                </a:solidFill>
                <a:latin typeface="+mn-lt"/>
              </a:rPr>
              <a:t>poderá</a:t>
            </a:r>
            <a:r>
              <a:rPr lang="pt-BR" sz="1700" dirty="0">
                <a:solidFill>
                  <a:schemeClr val="bg1"/>
                </a:solidFill>
                <a:latin typeface="+mn-lt"/>
              </a:rPr>
              <a:t> o Departamento de Polícia Federal do Ministério da Justiça, sem prejuízo da responsabilidade dos órgãos de segurança pública arrolados no art. 144 da Constituição Federal, em especial das Polícias Militares e Civis dos Estados, proceder à investigação, dentre outras, das seguintes infrações penais:</a:t>
            </a:r>
          </a:p>
          <a:p>
            <a:pPr algn="just">
              <a:defRPr/>
            </a:pPr>
            <a:r>
              <a:rPr lang="pt-BR" sz="1700" dirty="0">
                <a:solidFill>
                  <a:schemeClr val="bg1"/>
                </a:solidFill>
                <a:latin typeface="+mn-lt"/>
              </a:rPr>
              <a:t>I – ...;</a:t>
            </a:r>
          </a:p>
          <a:p>
            <a:pPr algn="just">
              <a:defRPr/>
            </a:pPr>
            <a:r>
              <a:rPr lang="pt-BR" sz="1700" dirty="0">
                <a:solidFill>
                  <a:schemeClr val="bg1"/>
                </a:solidFill>
                <a:latin typeface="+mn-lt"/>
              </a:rPr>
              <a:t>II – ...; </a:t>
            </a:r>
          </a:p>
          <a:p>
            <a:pPr algn="just">
              <a:defRPr/>
            </a:pPr>
            <a:r>
              <a:rPr lang="pt-BR" sz="1700" dirty="0">
                <a:solidFill>
                  <a:schemeClr val="bg1"/>
                </a:solidFill>
                <a:latin typeface="+mn-lt"/>
              </a:rPr>
              <a:t>III – ...; e</a:t>
            </a:r>
          </a:p>
          <a:p>
            <a:pPr algn="just">
              <a:defRPr/>
            </a:pPr>
            <a:r>
              <a:rPr lang="pt-BR" sz="1700" b="1" dirty="0">
                <a:solidFill>
                  <a:schemeClr val="bg1"/>
                </a:solidFill>
                <a:latin typeface="+mn-lt"/>
              </a:rPr>
              <a:t>IV – furto, roubo ou receptação de cargas, inclusive bens e valores, transportadas em operação interestadual ou internacional, quando houver indícios da atuação de quadrilha ou bando em mais de um Estado da Federação</a:t>
            </a:r>
            <a:r>
              <a:rPr lang="pt-BR" sz="1700" dirty="0">
                <a:solidFill>
                  <a:schemeClr val="bg1"/>
                </a:solidFill>
                <a:latin typeface="+mn-lt"/>
              </a:rPr>
              <a:t>.” 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pt-BR" sz="32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1603</Words>
  <Application>Microsoft Office PowerPoint</Application>
  <PresentationFormat>Apresentação na tela (4:3)</PresentationFormat>
  <Paragraphs>327</Paragraphs>
  <Slides>21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Tema do Office</vt:lpstr>
      <vt:lpstr>1_Tema do Office</vt:lpstr>
      <vt:lpstr>4_Tema do Office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Deptº de Polícia Federal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DCOR/DPF</dc:creator>
  <cp:lastModifiedBy>cd</cp:lastModifiedBy>
  <cp:revision>196</cp:revision>
  <cp:lastPrinted>2014-11-12T11:39:53Z</cp:lastPrinted>
  <dcterms:created xsi:type="dcterms:W3CDTF">2010-07-23T17:14:01Z</dcterms:created>
  <dcterms:modified xsi:type="dcterms:W3CDTF">2014-11-12T20:45:05Z</dcterms:modified>
</cp:coreProperties>
</file>