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256" r:id="rId2"/>
    <p:sldId id="260" r:id="rId3"/>
    <p:sldId id="261" r:id="rId4"/>
    <p:sldId id="262" r:id="rId5"/>
    <p:sldId id="280" r:id="rId6"/>
    <p:sldId id="263" r:id="rId7"/>
    <p:sldId id="297" r:id="rId8"/>
    <p:sldId id="298" r:id="rId9"/>
    <p:sldId id="265" r:id="rId10"/>
    <p:sldId id="282" r:id="rId11"/>
    <p:sldId id="266" r:id="rId12"/>
    <p:sldId id="267" r:id="rId13"/>
    <p:sldId id="295" r:id="rId14"/>
    <p:sldId id="268" r:id="rId15"/>
    <p:sldId id="300" r:id="rId16"/>
    <p:sldId id="299" r:id="rId17"/>
    <p:sldId id="286" r:id="rId18"/>
  </p:sldIdLst>
  <p:sldSz cx="9907588" cy="6858000"/>
  <p:notesSz cx="7088188" cy="9428163"/>
  <p:defaultTextStyle>
    <a:defPPr>
      <a:defRPr lang="en-GB"/>
    </a:defPPr>
    <a:lvl1pPr algn="l" defTabSz="449263" rtl="0" fontAlgn="base">
      <a:lnSpc>
        <a:spcPct val="8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1pPr>
    <a:lvl2pPr marL="742950" indent="-285750" algn="l" defTabSz="449263" rtl="0" fontAlgn="base">
      <a:lnSpc>
        <a:spcPct val="8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2pPr>
    <a:lvl3pPr marL="1143000" indent="-228600" algn="l" defTabSz="449263" rtl="0" fontAlgn="base">
      <a:lnSpc>
        <a:spcPct val="8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3pPr>
    <a:lvl4pPr marL="1600200" indent="-228600" algn="l" defTabSz="449263" rtl="0" fontAlgn="base">
      <a:lnSpc>
        <a:spcPct val="8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4pPr>
    <a:lvl5pPr marL="2057400" indent="-228600" algn="l" defTabSz="449263" rtl="0" fontAlgn="base">
      <a:lnSpc>
        <a:spcPct val="8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9DC3"/>
    <a:srgbClr val="B686DA"/>
    <a:srgbClr val="C689D7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0929"/>
  </p:normalViewPr>
  <p:slideViewPr>
    <p:cSldViewPr>
      <p:cViewPr>
        <p:scale>
          <a:sx n="80" d="100"/>
          <a:sy n="80" d="100"/>
        </p:scale>
        <p:origin x="-126" y="3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2160" b="0" i="0" u="none" strike="noStrike" baseline="0" dirty="0" smtClean="0"/>
              <a:t>Classificação Acidentes  </a:t>
            </a:r>
          </a:p>
          <a:p>
            <a:pPr>
              <a:defRPr/>
            </a:pPr>
            <a:r>
              <a:rPr lang="pt-BR" sz="2160" b="0" i="0" u="none" strike="noStrike" baseline="0" dirty="0" smtClean="0"/>
              <a:t>ago/11 a jul/12</a:t>
            </a:r>
            <a:r>
              <a:rPr lang="pt-BR" sz="2160" b="1" i="0" u="none" strike="noStrike" baseline="0" dirty="0" smtClean="0"/>
              <a:t> 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Soma de Qtd Acidentes</c:v>
                </c:pt>
              </c:strCache>
            </c:strRef>
          </c:tx>
          <c:explosion val="11"/>
          <c:dPt>
            <c:idx val="2"/>
            <c:bubble3D val="0"/>
            <c:spPr>
              <a:solidFill>
                <a:srgbClr val="FFFF00"/>
              </a:solidFill>
            </c:spPr>
          </c:dPt>
          <c:dLbls>
            <c:numFmt formatCode="0.0%" sourceLinked="0"/>
            <c:txPr>
              <a:bodyPr/>
              <a:lstStyle/>
              <a:p>
                <a:pPr>
                  <a:defRPr sz="18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Plan1!$A$2:$A$4</c:f>
              <c:strCache>
                <c:ptCount val="3"/>
                <c:pt idx="0">
                  <c:v>COM MORTOS</c:v>
                </c:pt>
                <c:pt idx="1">
                  <c:v>COM FERIDOS</c:v>
                </c:pt>
                <c:pt idx="2">
                  <c:v>SEM VÍTIMAS</c:v>
                </c:pt>
              </c:strCache>
            </c:strRef>
          </c:cat>
          <c:val>
            <c:numRef>
              <c:f>Plan1!$B$2:$B$4</c:f>
              <c:numCache>
                <c:formatCode>0.00%</c:formatCode>
                <c:ptCount val="3"/>
                <c:pt idx="0">
                  <c:v>3.7007106183295349E-2</c:v>
                </c:pt>
                <c:pt idx="1">
                  <c:v>0.34331108273666178</c:v>
                </c:pt>
                <c:pt idx="2">
                  <c:v>0.61968181108004283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pt-BR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pt-BR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pt-BR"/>
          </a:p>
        </c:txPr>
      </c:legendEntry>
      <c:layout/>
      <c:overlay val="0"/>
      <c:spPr>
        <a:ln>
          <a:solidFill>
            <a:schemeClr val="tx2"/>
          </a:solidFill>
        </a:ln>
      </c:spPr>
    </c:legend>
    <c:plotVisOnly val="1"/>
    <c:dispBlanksAs val="zero"/>
    <c:showDLblsOverMax val="1"/>
  </c:chart>
  <c:spPr>
    <a:ln>
      <a:solidFill>
        <a:schemeClr val="tx2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Acidentes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Tipo</a:t>
            </a:r>
            <a:r>
              <a:rPr lang="en-US" baseline="0" dirty="0" smtClean="0"/>
              <a:t> – ago/11 a </a:t>
            </a:r>
            <a:r>
              <a:rPr lang="en-US" baseline="0" dirty="0" err="1" smtClean="0"/>
              <a:t>jul</a:t>
            </a:r>
            <a:r>
              <a:rPr lang="en-US" baseline="0" dirty="0" smtClean="0"/>
              <a:t>/12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Soma de Qtd Acidentes</c:v>
                </c:pt>
              </c:strCache>
            </c:strRef>
          </c:tx>
          <c:spPr>
            <a:solidFill>
              <a:srgbClr val="00CC99"/>
            </a:solidFill>
          </c:spPr>
          <c:invertIfNegative val="1"/>
          <c:dLbls>
            <c:txPr>
              <a:bodyPr rot="-5400000" vert="horz"/>
              <a:lstStyle/>
              <a:p>
                <a:pPr>
                  <a:defRPr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Plan1!$A$2:$A$17</c:f>
              <c:strCache>
                <c:ptCount val="16"/>
                <c:pt idx="0">
                  <c:v>Colisao traseira</c:v>
                </c:pt>
                <c:pt idx="1">
                  <c:v>Colisao lateral</c:v>
                </c:pt>
                <c:pt idx="2">
                  <c:v>Saida de Pista</c:v>
                </c:pt>
                <c:pt idx="3">
                  <c:v>Colisao Transversal</c:v>
                </c:pt>
                <c:pt idx="4">
                  <c:v>Colisao com objeto fixo</c:v>
                </c:pt>
                <c:pt idx="5">
                  <c:v>Capotamento</c:v>
                </c:pt>
                <c:pt idx="6">
                  <c:v>Tombamento</c:v>
                </c:pt>
                <c:pt idx="7">
                  <c:v>Colisao frontal</c:v>
                </c:pt>
                <c:pt idx="8">
                  <c:v>Queda de motocicleta / bicicleta / veiculo</c:v>
                </c:pt>
                <c:pt idx="9">
                  <c:v>Atropelamento de pessoa</c:v>
                </c:pt>
                <c:pt idx="10">
                  <c:v>Atropelamento de animal</c:v>
                </c:pt>
                <c:pt idx="11">
                  <c:v>Colisao com bicicleta</c:v>
                </c:pt>
                <c:pt idx="12">
                  <c:v>Colisao com objeto movel</c:v>
                </c:pt>
                <c:pt idx="13">
                  <c:v>Danos Eventuais</c:v>
                </c:pt>
                <c:pt idx="14">
                  <c:v>Derramamento de Carga</c:v>
                </c:pt>
                <c:pt idx="15">
                  <c:v>Incendio</c:v>
                </c:pt>
              </c:strCache>
            </c:strRef>
          </c:cat>
          <c:val>
            <c:numRef>
              <c:f>Plan1!$B$2:$B$17</c:f>
              <c:numCache>
                <c:formatCode>General</c:formatCode>
                <c:ptCount val="16"/>
                <c:pt idx="0">
                  <c:v>55049</c:v>
                </c:pt>
                <c:pt idx="1">
                  <c:v>32388</c:v>
                </c:pt>
                <c:pt idx="2">
                  <c:v>25334</c:v>
                </c:pt>
                <c:pt idx="3">
                  <c:v>19096</c:v>
                </c:pt>
                <c:pt idx="4">
                  <c:v>11189</c:v>
                </c:pt>
                <c:pt idx="5">
                  <c:v>8573</c:v>
                </c:pt>
                <c:pt idx="6">
                  <c:v>7193</c:v>
                </c:pt>
                <c:pt idx="7">
                  <c:v>6486</c:v>
                </c:pt>
                <c:pt idx="8">
                  <c:v>5905</c:v>
                </c:pt>
                <c:pt idx="9">
                  <c:v>4809</c:v>
                </c:pt>
                <c:pt idx="10">
                  <c:v>4354</c:v>
                </c:pt>
                <c:pt idx="11">
                  <c:v>1822</c:v>
                </c:pt>
                <c:pt idx="12">
                  <c:v>1639</c:v>
                </c:pt>
                <c:pt idx="13">
                  <c:v>1187</c:v>
                </c:pt>
                <c:pt idx="14">
                  <c:v>1047</c:v>
                </c:pt>
                <c:pt idx="15">
                  <c:v>831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92001664"/>
        <c:axId val="292003200"/>
      </c:barChart>
      <c:catAx>
        <c:axId val="29200166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292003200"/>
        <c:crosses val="autoZero"/>
        <c:auto val="1"/>
        <c:lblAlgn val="ctr"/>
        <c:lblOffset val="100"/>
        <c:noMultiLvlLbl val="1"/>
      </c:catAx>
      <c:valAx>
        <c:axId val="292003200"/>
        <c:scaling>
          <c:orientation val="minMax"/>
          <c:max val="70000"/>
        </c:scaling>
        <c:delete val="0"/>
        <c:axPos val="l"/>
        <c:numFmt formatCode="General" sourceLinked="1"/>
        <c:majorTickMark val="none"/>
        <c:minorTickMark val="none"/>
        <c:tickLblPos val="nextTo"/>
        <c:crossAx val="292001664"/>
        <c:crosses val="autoZero"/>
        <c:crossBetween val="between"/>
      </c:valAx>
    </c:plotArea>
    <c:plotVisOnly val="1"/>
    <c:dispBlanksAs val="zero"/>
    <c:showDLblsOverMax val="1"/>
  </c:chart>
  <c:spPr>
    <a:ln>
      <a:solidFill>
        <a:schemeClr val="tx1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Mortos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Tipo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Acidente</a:t>
            </a:r>
            <a:r>
              <a:rPr lang="en-US" baseline="0" dirty="0" smtClean="0"/>
              <a:t> – ago/11 a </a:t>
            </a:r>
            <a:r>
              <a:rPr lang="en-US" baseline="0" dirty="0" err="1" smtClean="0"/>
              <a:t>jul</a:t>
            </a:r>
            <a:r>
              <a:rPr lang="en-US" baseline="0" dirty="0" smtClean="0"/>
              <a:t>/12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Qtd Morto</c:v>
                </c:pt>
              </c:strCache>
            </c:strRef>
          </c:tx>
          <c:spPr>
            <a:solidFill>
              <a:srgbClr val="00CC99"/>
            </a:solidFill>
          </c:spPr>
          <c:invertIfNegative val="1"/>
          <c:dLbls>
            <c:dLbl>
              <c:idx val="0"/>
              <c:layout>
                <c:manualLayout>
                  <c:x val="1.063620285882947E-2"/>
                  <c:y val="-2.17893855153086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Plan1!$A$2:$A$17</c:f>
              <c:strCache>
                <c:ptCount val="16"/>
                <c:pt idx="0">
                  <c:v>Colisao frontal</c:v>
                </c:pt>
                <c:pt idx="1">
                  <c:v>Atropelamento de pessoa</c:v>
                </c:pt>
                <c:pt idx="2">
                  <c:v>Saida de Pista</c:v>
                </c:pt>
                <c:pt idx="3">
                  <c:v>Colisao Transversal</c:v>
                </c:pt>
                <c:pt idx="4">
                  <c:v>Colisao traseira</c:v>
                </c:pt>
                <c:pt idx="5">
                  <c:v>Colisao lateral</c:v>
                </c:pt>
                <c:pt idx="6">
                  <c:v>Capotamento</c:v>
                </c:pt>
                <c:pt idx="7">
                  <c:v>Colisao com bicicleta</c:v>
                </c:pt>
                <c:pt idx="8">
                  <c:v>Colisao com objeto fixo</c:v>
                </c:pt>
                <c:pt idx="9">
                  <c:v>Queda de motocicleta / bicicleta / veiculo</c:v>
                </c:pt>
                <c:pt idx="10">
                  <c:v>Tombamento</c:v>
                </c:pt>
                <c:pt idx="11">
                  <c:v>Atropelamento de animal</c:v>
                </c:pt>
                <c:pt idx="12">
                  <c:v>Colisao com objeto movel</c:v>
                </c:pt>
                <c:pt idx="13">
                  <c:v>Danos Eventuais</c:v>
                </c:pt>
                <c:pt idx="14">
                  <c:v>Derramamento de Carga</c:v>
                </c:pt>
                <c:pt idx="15">
                  <c:v>Incendio</c:v>
                </c:pt>
              </c:strCache>
            </c:strRef>
          </c:cat>
          <c:val>
            <c:numRef>
              <c:f>Plan1!$B$2:$B$17</c:f>
              <c:numCache>
                <c:formatCode>General</c:formatCode>
                <c:ptCount val="16"/>
                <c:pt idx="0">
                  <c:v>2755</c:v>
                </c:pt>
                <c:pt idx="1">
                  <c:v>1353</c:v>
                </c:pt>
                <c:pt idx="2">
                  <c:v>802</c:v>
                </c:pt>
                <c:pt idx="3">
                  <c:v>745</c:v>
                </c:pt>
                <c:pt idx="4">
                  <c:v>678</c:v>
                </c:pt>
                <c:pt idx="5">
                  <c:v>589</c:v>
                </c:pt>
                <c:pt idx="6">
                  <c:v>433</c:v>
                </c:pt>
                <c:pt idx="7">
                  <c:v>288</c:v>
                </c:pt>
                <c:pt idx="8">
                  <c:v>244</c:v>
                </c:pt>
                <c:pt idx="9">
                  <c:v>244</c:v>
                </c:pt>
                <c:pt idx="10">
                  <c:v>185</c:v>
                </c:pt>
                <c:pt idx="11">
                  <c:v>103</c:v>
                </c:pt>
                <c:pt idx="12">
                  <c:v>31</c:v>
                </c:pt>
                <c:pt idx="13">
                  <c:v>13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92121216"/>
        <c:axId val="292123008"/>
      </c:barChart>
      <c:catAx>
        <c:axId val="29212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292123008"/>
        <c:crosses val="autoZero"/>
        <c:auto val="1"/>
        <c:lblAlgn val="ctr"/>
        <c:lblOffset val="100"/>
        <c:noMultiLvlLbl val="1"/>
      </c:catAx>
      <c:valAx>
        <c:axId val="29212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92121216"/>
        <c:crosses val="autoZero"/>
        <c:crossBetween val="between"/>
      </c:valAx>
    </c:plotArea>
    <c:plotVisOnly val="1"/>
    <c:dispBlanksAs val="zero"/>
    <c:showDLblsOverMax val="1"/>
  </c:chart>
  <c:spPr>
    <a:ln>
      <a:solidFill>
        <a:schemeClr val="tx1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Condição</a:t>
            </a:r>
            <a:r>
              <a:rPr lang="en-US" dirty="0" smtClean="0"/>
              <a:t> – </a:t>
            </a:r>
            <a:r>
              <a:rPr lang="en-US" dirty="0" err="1" smtClean="0"/>
              <a:t>Vitimas</a:t>
            </a:r>
            <a:r>
              <a:rPr lang="en-US" dirty="0" smtClean="0"/>
              <a:t> </a:t>
            </a:r>
            <a:r>
              <a:rPr lang="en-US" dirty="0" err="1" smtClean="0"/>
              <a:t>Fatais</a:t>
            </a:r>
            <a:r>
              <a:rPr lang="en-US" dirty="0" smtClean="0"/>
              <a:t> – ago/11 a </a:t>
            </a:r>
            <a:r>
              <a:rPr lang="en-US" dirty="0" err="1" smtClean="0"/>
              <a:t>jul</a:t>
            </a:r>
            <a:r>
              <a:rPr lang="en-US" dirty="0" smtClean="0"/>
              <a:t>/12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Qtd Morto</c:v>
                </c:pt>
              </c:strCache>
            </c:strRef>
          </c:tx>
          <c:explosion val="25"/>
          <c:dPt>
            <c:idx val="2"/>
            <c:bubble3D val="0"/>
            <c:spPr>
              <a:solidFill>
                <a:srgbClr val="FFFF00"/>
              </a:solidFill>
            </c:spPr>
          </c:dPt>
          <c:dLbls>
            <c:numFmt formatCode="0.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Plan1!$A$2:$A$5</c:f>
              <c:strCache>
                <c:ptCount val="4"/>
                <c:pt idx="0">
                  <c:v>Condutor</c:v>
                </c:pt>
                <c:pt idx="1">
                  <c:v>Passageiro</c:v>
                </c:pt>
                <c:pt idx="2">
                  <c:v>Pedestre</c:v>
                </c:pt>
                <c:pt idx="3">
                  <c:v>Cavaleiro</c:v>
                </c:pt>
              </c:strCache>
            </c:strRef>
          </c:cat>
          <c:val>
            <c:numRef>
              <c:f>Plan1!$B$2:$B$5</c:f>
              <c:numCache>
                <c:formatCode>0.00%</c:formatCode>
                <c:ptCount val="4"/>
                <c:pt idx="0">
                  <c:v>0.5517484987636877</c:v>
                </c:pt>
                <c:pt idx="1">
                  <c:v>0.28729541975744732</c:v>
                </c:pt>
                <c:pt idx="2">
                  <c:v>0.15989638525844813</c:v>
                </c:pt>
                <c:pt idx="3">
                  <c:v>1.0596962204168139E-3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zero"/>
    <c:showDLblsOverMax val="1"/>
  </c:chart>
  <c:spPr>
    <a:ln>
      <a:solidFill>
        <a:schemeClr val="tx1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Idade</a:t>
            </a:r>
            <a:r>
              <a:rPr lang="en-US" dirty="0" smtClean="0"/>
              <a:t> – </a:t>
            </a:r>
            <a:r>
              <a:rPr lang="en-US" dirty="0" err="1" smtClean="0"/>
              <a:t>Vitimas</a:t>
            </a:r>
            <a:r>
              <a:rPr lang="en-US" dirty="0" smtClean="0"/>
              <a:t> </a:t>
            </a:r>
            <a:r>
              <a:rPr lang="en-US" dirty="0" err="1" smtClean="0"/>
              <a:t>Fatais</a:t>
            </a:r>
            <a:r>
              <a:rPr lang="en-US" dirty="0" smtClean="0"/>
              <a:t> – ago/11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jul</a:t>
            </a:r>
            <a:r>
              <a:rPr lang="en-US" baseline="0" dirty="0" smtClean="0"/>
              <a:t>/12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QTD Mortos</c:v>
                </c:pt>
              </c:strCache>
            </c:strRef>
          </c:tx>
          <c:spPr>
            <a:solidFill>
              <a:srgbClr val="00CC99"/>
            </a:solidFill>
          </c:spPr>
          <c:invertIfNegative val="1"/>
          <c:dLbls>
            <c:dLbl>
              <c:idx val="0"/>
              <c:layout>
                <c:manualLayout>
                  <c:x val="-2.8218497380567992E-3"/>
                  <c:y val="-1.93342478792808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/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Plan1!$A$2:$A$10</c:f>
              <c:strCache>
                <c:ptCount val="9"/>
                <c:pt idx="0">
                  <c:v>0-9</c:v>
                </c:pt>
                <c:pt idx="1">
                  <c:v>10-19</c:v>
                </c:pt>
                <c:pt idx="2">
                  <c:v>20-29</c:v>
                </c:pt>
                <c:pt idx="3">
                  <c:v>30-39</c:v>
                </c:pt>
                <c:pt idx="4">
                  <c:v>40-49</c:v>
                </c:pt>
                <c:pt idx="5">
                  <c:v>50-59</c:v>
                </c:pt>
                <c:pt idx="6">
                  <c:v>60-69</c:v>
                </c:pt>
                <c:pt idx="7">
                  <c:v>70 ou mais</c:v>
                </c:pt>
                <c:pt idx="8">
                  <c:v>Não informado</c:v>
                </c:pt>
              </c:strCache>
            </c:strRef>
          </c:cat>
          <c:val>
            <c:numRef>
              <c:f>Plan1!$B$2:$B$10</c:f>
              <c:numCache>
                <c:formatCode>General</c:formatCode>
                <c:ptCount val="9"/>
                <c:pt idx="0">
                  <c:v>143</c:v>
                </c:pt>
                <c:pt idx="1">
                  <c:v>567</c:v>
                </c:pt>
                <c:pt idx="2">
                  <c:v>1893</c:v>
                </c:pt>
                <c:pt idx="3">
                  <c:v>1755</c:v>
                </c:pt>
                <c:pt idx="4">
                  <c:v>1403</c:v>
                </c:pt>
                <c:pt idx="5">
                  <c:v>963</c:v>
                </c:pt>
                <c:pt idx="6">
                  <c:v>517</c:v>
                </c:pt>
                <c:pt idx="7">
                  <c:v>284</c:v>
                </c:pt>
                <c:pt idx="8">
                  <c:v>944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591488"/>
        <c:axId val="292593024"/>
      </c:barChart>
      <c:catAx>
        <c:axId val="292591488"/>
        <c:scaling>
          <c:orientation val="minMax"/>
        </c:scaling>
        <c:delete val="0"/>
        <c:axPos val="b"/>
        <c:majorTickMark val="none"/>
        <c:minorTickMark val="none"/>
        <c:tickLblPos val="nextTo"/>
        <c:crossAx val="292593024"/>
        <c:crosses val="autoZero"/>
        <c:auto val="1"/>
        <c:lblAlgn val="ctr"/>
        <c:lblOffset val="100"/>
        <c:noMultiLvlLbl val="1"/>
      </c:catAx>
      <c:valAx>
        <c:axId val="292593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92591488"/>
        <c:crosses val="autoZero"/>
        <c:crossBetween val="between"/>
      </c:valAx>
    </c:plotArea>
    <c:plotVisOnly val="1"/>
    <c:dispBlanksAs val="zero"/>
    <c:showDLblsOverMax val="1"/>
  </c:chart>
  <c:spPr>
    <a:ln>
      <a:solidFill>
        <a:schemeClr val="tx1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Veículos</a:t>
            </a:r>
            <a:r>
              <a:rPr lang="en-US" dirty="0" smtClean="0"/>
              <a:t> </a:t>
            </a:r>
            <a:r>
              <a:rPr lang="en-US" dirty="0" err="1" smtClean="0"/>
              <a:t>Envolvidos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Acidentes</a:t>
            </a:r>
            <a:r>
              <a:rPr lang="en-US" baseline="0" dirty="0" smtClean="0"/>
              <a:t> –ago/11 a </a:t>
            </a:r>
            <a:r>
              <a:rPr lang="en-US" baseline="0" dirty="0" err="1" smtClean="0"/>
              <a:t>jul</a:t>
            </a:r>
            <a:r>
              <a:rPr lang="en-US" baseline="0" dirty="0" smtClean="0"/>
              <a:t>/12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Qtd Acidentes</c:v>
                </c:pt>
              </c:strCache>
            </c:strRef>
          </c:tx>
          <c:spPr>
            <a:solidFill>
              <a:srgbClr val="00CC99"/>
            </a:solidFill>
          </c:spPr>
          <c:invertIfNegative val="1"/>
          <c:dLbls>
            <c:txPr>
              <a:bodyPr rot="-2700000" vert="horz"/>
              <a:lstStyle/>
              <a:p>
                <a:pPr>
                  <a:defRPr/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Plan1!$A$2:$A$15</c:f>
              <c:strCache>
                <c:ptCount val="14"/>
                <c:pt idx="0">
                  <c:v>AUTOMOVEL</c:v>
                </c:pt>
                <c:pt idx="1">
                  <c:v>CAMINHAO-TRATOR</c:v>
                </c:pt>
                <c:pt idx="2">
                  <c:v>CAMINHAO</c:v>
                </c:pt>
                <c:pt idx="3">
                  <c:v>MOTOCICLETAS</c:v>
                </c:pt>
                <c:pt idx="4">
                  <c:v>CAMINHONETE</c:v>
                </c:pt>
                <c:pt idx="5">
                  <c:v>CAMIONETA</c:v>
                </c:pt>
                <c:pt idx="6">
                  <c:v>ONIBUS</c:v>
                </c:pt>
                <c:pt idx="7">
                  <c:v>NAO IDENTIFICADO</c:v>
                </c:pt>
                <c:pt idx="8">
                  <c:v>MOTONETA</c:v>
                </c:pt>
                <c:pt idx="9">
                  <c:v>BICICLETA</c:v>
                </c:pt>
                <c:pt idx="10">
                  <c:v>MICROONIBUS</c:v>
                </c:pt>
                <c:pt idx="11">
                  <c:v>UTILITARIO</c:v>
                </c:pt>
                <c:pt idx="12">
                  <c:v>CICLOMOTOR</c:v>
                </c:pt>
                <c:pt idx="13">
                  <c:v>Outros</c:v>
                </c:pt>
              </c:strCache>
            </c:strRef>
          </c:cat>
          <c:val>
            <c:numRef>
              <c:f>Plan1!$B$2:$B$15</c:f>
              <c:numCache>
                <c:formatCode>General</c:formatCode>
                <c:ptCount val="14"/>
                <c:pt idx="0">
                  <c:v>120275</c:v>
                </c:pt>
                <c:pt idx="1">
                  <c:v>35213</c:v>
                </c:pt>
                <c:pt idx="2">
                  <c:v>34502</c:v>
                </c:pt>
                <c:pt idx="3">
                  <c:v>30427</c:v>
                </c:pt>
                <c:pt idx="4">
                  <c:v>24007</c:v>
                </c:pt>
                <c:pt idx="5">
                  <c:v>10105</c:v>
                </c:pt>
                <c:pt idx="6">
                  <c:v>8810</c:v>
                </c:pt>
                <c:pt idx="7">
                  <c:v>3606</c:v>
                </c:pt>
                <c:pt idx="8">
                  <c:v>3081</c:v>
                </c:pt>
                <c:pt idx="9">
                  <c:v>2814</c:v>
                </c:pt>
                <c:pt idx="10">
                  <c:v>2371</c:v>
                </c:pt>
                <c:pt idx="11">
                  <c:v>1896</c:v>
                </c:pt>
                <c:pt idx="12">
                  <c:v>488</c:v>
                </c:pt>
                <c:pt idx="13">
                  <c:v>838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91953664"/>
        <c:axId val="295764352"/>
      </c:barChart>
      <c:catAx>
        <c:axId val="29195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295764352"/>
        <c:crosses val="autoZero"/>
        <c:auto val="1"/>
        <c:lblAlgn val="ctr"/>
        <c:lblOffset val="100"/>
        <c:noMultiLvlLbl val="1"/>
      </c:catAx>
      <c:valAx>
        <c:axId val="295764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91953664"/>
        <c:crosses val="autoZero"/>
        <c:crossBetween val="between"/>
      </c:valAx>
    </c:plotArea>
    <c:plotVisOnly val="1"/>
    <c:dispBlanksAs val="zero"/>
    <c:showDLblsOverMax val="1"/>
  </c:chart>
  <c:spPr>
    <a:ln>
      <a:solidFill>
        <a:schemeClr val="tx1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err="1" smtClean="0"/>
              <a:t>Período</a:t>
            </a:r>
            <a:r>
              <a:rPr lang="en-US" sz="1800" baseline="0" dirty="0" smtClean="0"/>
              <a:t> do </a:t>
            </a:r>
            <a:r>
              <a:rPr lang="en-US" sz="1800" baseline="0" dirty="0" err="1" smtClean="0"/>
              <a:t>dia</a:t>
            </a:r>
            <a:r>
              <a:rPr lang="en-US" sz="1800" baseline="0" dirty="0" smtClean="0"/>
              <a:t> – ago/11 a </a:t>
            </a:r>
            <a:r>
              <a:rPr lang="en-US" sz="1800" baseline="0" dirty="0" err="1" smtClean="0"/>
              <a:t>jul</a:t>
            </a:r>
            <a:r>
              <a:rPr lang="en-US" sz="1800" baseline="0" dirty="0" smtClean="0"/>
              <a:t>/12</a:t>
            </a:r>
            <a:endParaRPr lang="en-US" sz="1800" dirty="0"/>
          </a:p>
        </c:rich>
      </c:tx>
      <c:layout/>
      <c:overlay val="0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Soma de Qtd Acidentes</c:v>
                </c:pt>
              </c:strCache>
            </c:strRef>
          </c:tx>
          <c:explosion val="25"/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3"/>
            <c:bubble3D val="0"/>
            <c:spPr>
              <a:solidFill>
                <a:srgbClr val="FFFF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Plan1!$A$2:$A$5</c:f>
              <c:strCache>
                <c:ptCount val="4"/>
                <c:pt idx="0">
                  <c:v>Amanhecer</c:v>
                </c:pt>
                <c:pt idx="1">
                  <c:v>Pleno dia</c:v>
                </c:pt>
                <c:pt idx="2">
                  <c:v>Anoitecer</c:v>
                </c:pt>
                <c:pt idx="3">
                  <c:v>Plena noite</c:v>
                </c:pt>
              </c:strCache>
            </c:strRef>
          </c:cat>
          <c:val>
            <c:numRef>
              <c:f>Plan1!$B$2:$B$5</c:f>
              <c:numCache>
                <c:formatCode>0.00%</c:formatCode>
                <c:ptCount val="4"/>
                <c:pt idx="0">
                  <c:v>4.9049456105900169E-2</c:v>
                </c:pt>
                <c:pt idx="1">
                  <c:v>0.59070163141476673</c:v>
                </c:pt>
                <c:pt idx="2">
                  <c:v>5.9215700962582871E-2</c:v>
                </c:pt>
                <c:pt idx="3">
                  <c:v>0.30103321151675022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spPr>
        <a:ln>
          <a:solidFill>
            <a:schemeClr val="tx2"/>
          </a:solidFill>
        </a:ln>
      </c:spPr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zero"/>
    <c:showDLblsOverMax val="1"/>
  </c:chart>
  <c:spPr>
    <a:ln>
      <a:solidFill>
        <a:schemeClr val="tx2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err="1" smtClean="0"/>
              <a:t>Traçado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da</a:t>
            </a:r>
            <a:r>
              <a:rPr lang="en-US" sz="1800" baseline="0" dirty="0" smtClean="0"/>
              <a:t> via  - ago/11 a </a:t>
            </a:r>
            <a:r>
              <a:rPr lang="en-US" sz="1800" baseline="0" dirty="0" err="1" smtClean="0"/>
              <a:t>jul</a:t>
            </a:r>
            <a:r>
              <a:rPr lang="en-US" sz="1800" baseline="0" dirty="0" smtClean="0"/>
              <a:t>/12</a:t>
            </a:r>
            <a:endParaRPr lang="en-US" sz="1800" dirty="0"/>
          </a:p>
        </c:rich>
      </c:tx>
      <c:layout/>
      <c:overlay val="0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Soma de Qtd Acidentes</c:v>
                </c:pt>
              </c:strCache>
            </c:strRef>
          </c:tx>
          <c:explosion val="25"/>
          <c:dPt>
            <c:idx val="2"/>
            <c:bubble3D val="0"/>
            <c:spPr>
              <a:solidFill>
                <a:srgbClr val="FFFF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Plan1!$A$2:$A$4</c:f>
              <c:strCache>
                <c:ptCount val="3"/>
                <c:pt idx="0">
                  <c:v>CRUZAMENTO</c:v>
                </c:pt>
                <c:pt idx="1">
                  <c:v>CURVA</c:v>
                </c:pt>
                <c:pt idx="2">
                  <c:v>RETA</c:v>
                </c:pt>
              </c:strCache>
            </c:strRef>
          </c:cat>
          <c:val>
            <c:numRef>
              <c:f>Plan1!$B$2:$B$4</c:f>
              <c:numCache>
                <c:formatCode>0.00%</c:formatCode>
                <c:ptCount val="3"/>
                <c:pt idx="0">
                  <c:v>7.2879324551359564E-2</c:v>
                </c:pt>
                <c:pt idx="1">
                  <c:v>0.20766407345182933</c:v>
                </c:pt>
                <c:pt idx="2">
                  <c:v>0.71945660199681105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spPr>
        <a:ln>
          <a:solidFill>
            <a:schemeClr val="tx2"/>
          </a:solidFill>
        </a:ln>
      </c:spPr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zero"/>
    <c:showDLblsOverMax val="1"/>
  </c:chart>
  <c:spPr>
    <a:ln>
      <a:solidFill>
        <a:schemeClr val="tx2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err="1" smtClean="0"/>
              <a:t>Causa</a:t>
            </a:r>
            <a:r>
              <a:rPr lang="en-US" sz="1800" baseline="0" dirty="0" smtClean="0"/>
              <a:t> dos </a:t>
            </a:r>
            <a:r>
              <a:rPr lang="en-US" sz="1800" baseline="0" dirty="0" err="1" smtClean="0"/>
              <a:t>Acidentes</a:t>
            </a:r>
            <a:r>
              <a:rPr lang="en-US" sz="1800" baseline="0" dirty="0" smtClean="0"/>
              <a:t>  - ago/11 a </a:t>
            </a:r>
            <a:r>
              <a:rPr lang="en-US" sz="1800" baseline="0" dirty="0" err="1" smtClean="0"/>
              <a:t>jul</a:t>
            </a:r>
            <a:r>
              <a:rPr lang="en-US" sz="1800" baseline="0" dirty="0" smtClean="0"/>
              <a:t>/12</a:t>
            </a:r>
            <a:endParaRPr lang="en-US" sz="1800" dirty="0"/>
          </a:p>
        </c:rich>
      </c:tx>
      <c:layout/>
      <c:overlay val="0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Acidentes</c:v>
                </c:pt>
              </c:strCache>
            </c:strRef>
          </c:tx>
          <c:explosion val="25"/>
          <c:dPt>
            <c:idx val="2"/>
            <c:bubble3D val="0"/>
            <c:explosion val="11"/>
            <c:spPr>
              <a:solidFill>
                <a:srgbClr val="FF0000"/>
              </a:solidFill>
            </c:spPr>
          </c:dPt>
          <c:dPt>
            <c:idx val="3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Plan1!$A$2:$A$5</c:f>
              <c:strCache>
                <c:ptCount val="4"/>
                <c:pt idx="0">
                  <c:v>Condicões da Via</c:v>
                </c:pt>
                <c:pt idx="1">
                  <c:v>Defeito do Veiculo</c:v>
                </c:pt>
                <c:pt idx="2">
                  <c:v>Fatores Humanos</c:v>
                </c:pt>
                <c:pt idx="3">
                  <c:v>Outras</c:v>
                </c:pt>
              </c:strCache>
            </c:strRef>
          </c:cat>
          <c:val>
            <c:numRef>
              <c:f>Plan1!$B$2:$B$5</c:f>
              <c:numCache>
                <c:formatCode>0.00%</c:formatCode>
                <c:ptCount val="4"/>
                <c:pt idx="0">
                  <c:v>1.3100000000000001E-2</c:v>
                </c:pt>
                <c:pt idx="1">
                  <c:v>3.6600000000000001E-2</c:v>
                </c:pt>
                <c:pt idx="2">
                  <c:v>0.67600000000000005</c:v>
                </c:pt>
                <c:pt idx="3">
                  <c:v>0.27439999999999998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spPr>
        <a:ln>
          <a:solidFill>
            <a:schemeClr val="tx2"/>
          </a:solidFill>
        </a:ln>
      </c:spPr>
      <c:txPr>
        <a:bodyPr/>
        <a:lstStyle/>
        <a:p>
          <a:pPr>
            <a:defRPr sz="1600"/>
          </a:pPr>
          <a:endParaRPr lang="pt-BR"/>
        </a:p>
      </c:txPr>
    </c:legend>
    <c:plotVisOnly val="1"/>
    <c:dispBlanksAs val="zero"/>
    <c:showDLblsOverMax val="1"/>
  </c:chart>
  <c:spPr>
    <a:ln>
      <a:solidFill>
        <a:schemeClr val="tx2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dirty="0" smtClean="0"/>
              <a:t>Acidentes por dia</a:t>
            </a:r>
            <a:r>
              <a:rPr lang="pt-BR" baseline="0" dirty="0" smtClean="0"/>
              <a:t> da Semana – ago/11 a jul/12</a:t>
            </a:r>
            <a:endParaRPr lang="pt-BR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Acidentes</c:v>
                </c:pt>
              </c:strCache>
            </c:strRef>
          </c:tx>
          <c:spPr>
            <a:solidFill>
              <a:srgbClr val="00B050"/>
            </a:solidFill>
          </c:spPr>
          <c:invertIfNegative val="1"/>
          <c:dLbls>
            <c:txPr>
              <a:bodyPr rot="-5400000" vert="horz"/>
              <a:lstStyle/>
              <a:p>
                <a:pPr>
                  <a:defRPr/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Plan1!$A$2:$A$8</c:f>
              <c:strCache>
                <c:ptCount val="7"/>
                <c:pt idx="0">
                  <c:v>Domingo</c:v>
                </c:pt>
                <c:pt idx="1">
                  <c:v>Segunda-feira</c:v>
                </c:pt>
                <c:pt idx="2">
                  <c:v>Terca-feira</c:v>
                </c:pt>
                <c:pt idx="3">
                  <c:v>Quarta-feira</c:v>
                </c:pt>
                <c:pt idx="4">
                  <c:v>Quinta-feira</c:v>
                </c:pt>
                <c:pt idx="5">
                  <c:v>Sexta-feira</c:v>
                </c:pt>
                <c:pt idx="6">
                  <c:v>Sabado</c:v>
                </c:pt>
              </c:strCache>
            </c:strRef>
          </c:cat>
          <c:val>
            <c:numRef>
              <c:f>Plan1!$B$2:$B$8</c:f>
              <c:numCache>
                <c:formatCode>General</c:formatCode>
                <c:ptCount val="7"/>
                <c:pt idx="0">
                  <c:v>26979</c:v>
                </c:pt>
                <c:pt idx="1">
                  <c:v>26698</c:v>
                </c:pt>
                <c:pt idx="2">
                  <c:v>24566</c:v>
                </c:pt>
                <c:pt idx="3">
                  <c:v>24433</c:v>
                </c:pt>
                <c:pt idx="4">
                  <c:v>25058</c:v>
                </c:pt>
                <c:pt idx="5">
                  <c:v>30619</c:v>
                </c:pt>
                <c:pt idx="6">
                  <c:v>28549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Feridos</c:v>
                </c:pt>
              </c:strCache>
            </c:strRef>
          </c:tx>
          <c:spPr>
            <a:solidFill>
              <a:srgbClr val="0070C0"/>
            </a:solidFill>
          </c:spPr>
          <c:invertIfNegative val="1"/>
          <c:dLbls>
            <c:txPr>
              <a:bodyPr rot="-5400000" vert="horz"/>
              <a:lstStyle/>
              <a:p>
                <a:pPr>
                  <a:defRPr/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Plan1!$A$2:$A$8</c:f>
              <c:strCache>
                <c:ptCount val="7"/>
                <c:pt idx="0">
                  <c:v>Domingo</c:v>
                </c:pt>
                <c:pt idx="1">
                  <c:v>Segunda-feira</c:v>
                </c:pt>
                <c:pt idx="2">
                  <c:v>Terca-feira</c:v>
                </c:pt>
                <c:pt idx="3">
                  <c:v>Quarta-feira</c:v>
                </c:pt>
                <c:pt idx="4">
                  <c:v>Quinta-feira</c:v>
                </c:pt>
                <c:pt idx="5">
                  <c:v>Sexta-feira</c:v>
                </c:pt>
                <c:pt idx="6">
                  <c:v>Sabado</c:v>
                </c:pt>
              </c:strCache>
            </c:strRef>
          </c:cat>
          <c:val>
            <c:numRef>
              <c:f>Plan1!$C$2:$C$8</c:f>
              <c:numCache>
                <c:formatCode>General</c:formatCode>
                <c:ptCount val="7"/>
                <c:pt idx="0">
                  <c:v>20103</c:v>
                </c:pt>
                <c:pt idx="1">
                  <c:v>13641</c:v>
                </c:pt>
                <c:pt idx="2">
                  <c:v>12111</c:v>
                </c:pt>
                <c:pt idx="3">
                  <c:v>11840</c:v>
                </c:pt>
                <c:pt idx="4">
                  <c:v>11972</c:v>
                </c:pt>
                <c:pt idx="5">
                  <c:v>15575</c:v>
                </c:pt>
                <c:pt idx="6">
                  <c:v>19040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Morto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FF00"/>
              </a:solidFill>
            </a:ln>
          </c:spPr>
          <c:invertIfNegative val="1"/>
          <c:dLbls>
            <c:txPr>
              <a:bodyPr rot="-5400000" vert="horz"/>
              <a:lstStyle/>
              <a:p>
                <a:pPr>
                  <a:defRPr/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Plan1!$A$2:$A$8</c:f>
              <c:strCache>
                <c:ptCount val="7"/>
                <c:pt idx="0">
                  <c:v>Domingo</c:v>
                </c:pt>
                <c:pt idx="1">
                  <c:v>Segunda-feira</c:v>
                </c:pt>
                <c:pt idx="2">
                  <c:v>Terca-feira</c:v>
                </c:pt>
                <c:pt idx="3">
                  <c:v>Quarta-feira</c:v>
                </c:pt>
                <c:pt idx="4">
                  <c:v>Quinta-feira</c:v>
                </c:pt>
                <c:pt idx="5">
                  <c:v>Sexta-feira</c:v>
                </c:pt>
                <c:pt idx="6">
                  <c:v>Sabado</c:v>
                </c:pt>
              </c:strCache>
            </c:strRef>
          </c:cat>
          <c:val>
            <c:numRef>
              <c:f>Plan1!$D$2:$D$8</c:f>
              <c:numCache>
                <c:formatCode>General</c:formatCode>
                <c:ptCount val="7"/>
                <c:pt idx="0">
                  <c:v>1795</c:v>
                </c:pt>
                <c:pt idx="1">
                  <c:v>1017</c:v>
                </c:pt>
                <c:pt idx="2">
                  <c:v>897</c:v>
                </c:pt>
                <c:pt idx="3">
                  <c:v>886</c:v>
                </c:pt>
                <c:pt idx="4">
                  <c:v>1013</c:v>
                </c:pt>
                <c:pt idx="5">
                  <c:v>1233</c:v>
                </c:pt>
                <c:pt idx="6">
                  <c:v>1628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rgbClr val="FFFF00"/>
                    </a:solidFill>
                  </a:ln>
                </c14:spPr>
              </c14:invertSolidFillFmt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90439552"/>
        <c:axId val="290441088"/>
      </c:barChart>
      <c:catAx>
        <c:axId val="290439552"/>
        <c:scaling>
          <c:orientation val="minMax"/>
        </c:scaling>
        <c:delete val="0"/>
        <c:axPos val="b"/>
        <c:majorTickMark val="none"/>
        <c:minorTickMark val="none"/>
        <c:tickLblPos val="nextTo"/>
        <c:crossAx val="290441088"/>
        <c:crosses val="autoZero"/>
        <c:auto val="1"/>
        <c:lblAlgn val="ctr"/>
        <c:lblOffset val="100"/>
        <c:noMultiLvlLbl val="1"/>
      </c:catAx>
      <c:valAx>
        <c:axId val="2904410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90439552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1"/>
  </c:chart>
  <c:spPr>
    <a:ln>
      <a:solidFill>
        <a:schemeClr val="tx1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radarChart>
        <c:radarStyle val="marker"/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Acidentes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Plan1!$A$2:$A$25</c:f>
              <c:numCache>
                <c:formatCode>h:mm;@</c:formatCode>
                <c:ptCount val="24"/>
                <c:pt idx="0">
                  <c:v>0</c:v>
                </c:pt>
                <c:pt idx="1">
                  <c:v>4.1666666666666664E-2</c:v>
                </c:pt>
                <c:pt idx="2">
                  <c:v>8.3333333333333329E-2</c:v>
                </c:pt>
                <c:pt idx="3">
                  <c:v>0.125</c:v>
                </c:pt>
                <c:pt idx="4">
                  <c:v>0.16666666666666699</c:v>
                </c:pt>
                <c:pt idx="5">
                  <c:v>0.20833333333333401</c:v>
                </c:pt>
                <c:pt idx="6">
                  <c:v>0.25</c:v>
                </c:pt>
                <c:pt idx="7">
                  <c:v>0.29166666666666702</c:v>
                </c:pt>
                <c:pt idx="8">
                  <c:v>0.33333333333333398</c:v>
                </c:pt>
                <c:pt idx="9">
                  <c:v>0.375</c:v>
                </c:pt>
                <c:pt idx="10">
                  <c:v>0.41666666666666702</c:v>
                </c:pt>
                <c:pt idx="11">
                  <c:v>0.45833333333333398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0.58333333333333404</c:v>
                </c:pt>
                <c:pt idx="15">
                  <c:v>0.625</c:v>
                </c:pt>
                <c:pt idx="16">
                  <c:v>0.66666666666666696</c:v>
                </c:pt>
                <c:pt idx="17">
                  <c:v>0.70833333333333404</c:v>
                </c:pt>
                <c:pt idx="18">
                  <c:v>0.75</c:v>
                </c:pt>
                <c:pt idx="19">
                  <c:v>0.79166666666666696</c:v>
                </c:pt>
                <c:pt idx="20">
                  <c:v>0.83333333333333404</c:v>
                </c:pt>
                <c:pt idx="21">
                  <c:v>0.875</c:v>
                </c:pt>
                <c:pt idx="22">
                  <c:v>0.91666666666666696</c:v>
                </c:pt>
                <c:pt idx="23">
                  <c:v>0.95833333333333404</c:v>
                </c:pt>
              </c:numCache>
            </c:numRef>
          </c:cat>
          <c:val>
            <c:numRef>
              <c:f>Plan1!$B$2:$B$25</c:f>
              <c:numCache>
                <c:formatCode>0.00%</c:formatCode>
                <c:ptCount val="24"/>
                <c:pt idx="0">
                  <c:v>1.8758493756086077E-2</c:v>
                </c:pt>
                <c:pt idx="1">
                  <c:v>1.5130924227670116E-2</c:v>
                </c:pt>
                <c:pt idx="2">
                  <c:v>1.3782624048966838E-2</c:v>
                </c:pt>
                <c:pt idx="3">
                  <c:v>1.4542380498871067E-2</c:v>
                </c:pt>
                <c:pt idx="4">
                  <c:v>1.8678237793068025E-2</c:v>
                </c:pt>
                <c:pt idx="5">
                  <c:v>2.5269927555617383E-2</c:v>
                </c:pt>
                <c:pt idx="6">
                  <c:v>3.8378401515232585E-2</c:v>
                </c:pt>
                <c:pt idx="7">
                  <c:v>5.7885950926153812E-2</c:v>
                </c:pt>
                <c:pt idx="8">
                  <c:v>5.2749569292998469E-2</c:v>
                </c:pt>
                <c:pt idx="9">
                  <c:v>4.8586960011128826E-2</c:v>
                </c:pt>
                <c:pt idx="10">
                  <c:v>4.778975077848284E-2</c:v>
                </c:pt>
                <c:pt idx="11">
                  <c:v>4.8447849675230872E-2</c:v>
                </c:pt>
                <c:pt idx="12">
                  <c:v>4.2359097280927974E-2</c:v>
                </c:pt>
                <c:pt idx="13">
                  <c:v>4.502359525312731E-2</c:v>
                </c:pt>
                <c:pt idx="14">
                  <c:v>5.1476174679778705E-2</c:v>
                </c:pt>
                <c:pt idx="15">
                  <c:v>5.7736139795186783E-2</c:v>
                </c:pt>
                <c:pt idx="16">
                  <c:v>6.2567548768873521E-2</c:v>
                </c:pt>
                <c:pt idx="17">
                  <c:v>7.040053075943542E-2</c:v>
                </c:pt>
                <c:pt idx="18">
                  <c:v>7.7628917828594671E-2</c:v>
                </c:pt>
                <c:pt idx="19">
                  <c:v>5.9239601502391631E-2</c:v>
                </c:pt>
                <c:pt idx="20">
                  <c:v>4.201132144118308E-2</c:v>
                </c:pt>
                <c:pt idx="21">
                  <c:v>3.558014360466983E-2</c:v>
                </c:pt>
                <c:pt idx="22">
                  <c:v>3.056682111480883E-2</c:v>
                </c:pt>
                <c:pt idx="23">
                  <c:v>2.540903789151534E-2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9197184"/>
        <c:axId val="149198720"/>
      </c:radarChart>
      <c:catAx>
        <c:axId val="149197184"/>
        <c:scaling>
          <c:orientation val="minMax"/>
        </c:scaling>
        <c:delete val="0"/>
        <c:axPos val="b"/>
        <c:majorGridlines/>
        <c:numFmt formatCode="h:mm;@" sourceLinked="1"/>
        <c:majorTickMark val="none"/>
        <c:minorTickMark val="none"/>
        <c:tickLblPos val="nextTo"/>
        <c:crossAx val="149198720"/>
        <c:crosses val="autoZero"/>
        <c:auto val="1"/>
        <c:lblAlgn val="ctr"/>
        <c:lblOffset val="100"/>
        <c:noMultiLvlLbl val="1"/>
      </c:catAx>
      <c:valAx>
        <c:axId val="149198720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149197184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radarChart>
        <c:radarStyle val="marker"/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Acidentes fatais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Plan1!$A$2:$A$25</c:f>
              <c:numCache>
                <c:formatCode>h:mm;@</c:formatCode>
                <c:ptCount val="24"/>
                <c:pt idx="0">
                  <c:v>0</c:v>
                </c:pt>
                <c:pt idx="1">
                  <c:v>4.1666666666666664E-2</c:v>
                </c:pt>
                <c:pt idx="2">
                  <c:v>8.3333333333333329E-2</c:v>
                </c:pt>
                <c:pt idx="3">
                  <c:v>0.125</c:v>
                </c:pt>
                <c:pt idx="4">
                  <c:v>0.16666666666666699</c:v>
                </c:pt>
                <c:pt idx="5">
                  <c:v>0.20833333333333401</c:v>
                </c:pt>
                <c:pt idx="6">
                  <c:v>0.25</c:v>
                </c:pt>
                <c:pt idx="7">
                  <c:v>0.29166666666666702</c:v>
                </c:pt>
                <c:pt idx="8">
                  <c:v>0.33333333333333398</c:v>
                </c:pt>
                <c:pt idx="9">
                  <c:v>0.375</c:v>
                </c:pt>
                <c:pt idx="10">
                  <c:v>0.41666666666666702</c:v>
                </c:pt>
                <c:pt idx="11">
                  <c:v>0.45833333333333398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0.58333333333333404</c:v>
                </c:pt>
                <c:pt idx="15">
                  <c:v>0.625</c:v>
                </c:pt>
                <c:pt idx="16">
                  <c:v>0.66666666666666696</c:v>
                </c:pt>
                <c:pt idx="17">
                  <c:v>0.70833333333333404</c:v>
                </c:pt>
                <c:pt idx="18">
                  <c:v>0.75</c:v>
                </c:pt>
                <c:pt idx="19">
                  <c:v>0.79166666666666696</c:v>
                </c:pt>
                <c:pt idx="20">
                  <c:v>0.83333333333333404</c:v>
                </c:pt>
                <c:pt idx="21">
                  <c:v>0.875</c:v>
                </c:pt>
                <c:pt idx="22">
                  <c:v>0.91666666666666696</c:v>
                </c:pt>
                <c:pt idx="23">
                  <c:v>0.95833333333333404</c:v>
                </c:pt>
              </c:numCache>
            </c:numRef>
          </c:cat>
          <c:val>
            <c:numRef>
              <c:f>Plan1!$B$2:$B$25</c:f>
              <c:numCache>
                <c:formatCode>0.00%</c:formatCode>
                <c:ptCount val="24"/>
                <c:pt idx="0">
                  <c:v>3.1008880477507644E-2</c:v>
                </c:pt>
                <c:pt idx="1">
                  <c:v>2.838841170476052E-2</c:v>
                </c:pt>
                <c:pt idx="2">
                  <c:v>2.6204687727471247E-2</c:v>
                </c:pt>
                <c:pt idx="3">
                  <c:v>2.5767942932013392E-2</c:v>
                </c:pt>
                <c:pt idx="4">
                  <c:v>3.6395399621487842E-2</c:v>
                </c:pt>
                <c:pt idx="5">
                  <c:v>3.9889357985150677E-2</c:v>
                </c:pt>
                <c:pt idx="6">
                  <c:v>4.644052991701849E-2</c:v>
                </c:pt>
                <c:pt idx="7">
                  <c:v>3.8142378803319263E-2</c:v>
                </c:pt>
                <c:pt idx="8">
                  <c:v>2.9844227689620032E-2</c:v>
                </c:pt>
                <c:pt idx="9">
                  <c:v>2.8242830106274566E-2</c:v>
                </c:pt>
                <c:pt idx="10">
                  <c:v>2.9261901295676226E-2</c:v>
                </c:pt>
                <c:pt idx="11">
                  <c:v>3.0426554083563838E-2</c:v>
                </c:pt>
                <c:pt idx="12">
                  <c:v>2.853399330324647E-2</c:v>
                </c:pt>
                <c:pt idx="13">
                  <c:v>3.1591206871451449E-2</c:v>
                </c:pt>
                <c:pt idx="14">
                  <c:v>4.0326102780608532E-2</c:v>
                </c:pt>
                <c:pt idx="15">
                  <c:v>4.0180521182122578E-2</c:v>
                </c:pt>
                <c:pt idx="16">
                  <c:v>3.9598194788178775E-2</c:v>
                </c:pt>
                <c:pt idx="17">
                  <c:v>5.2700538651914396E-2</c:v>
                </c:pt>
                <c:pt idx="18">
                  <c:v>8.5456398311253456E-2</c:v>
                </c:pt>
                <c:pt idx="19">
                  <c:v>7.9196389576357551E-2</c:v>
                </c:pt>
                <c:pt idx="20">
                  <c:v>7.1189401659630225E-2</c:v>
                </c:pt>
                <c:pt idx="21">
                  <c:v>5.8378220992866499E-2</c:v>
                </c:pt>
                <c:pt idx="22">
                  <c:v>4.0762847576066387E-2</c:v>
                </c:pt>
                <c:pt idx="23">
                  <c:v>4.2073081962439945E-2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9240064"/>
        <c:axId val="149250048"/>
      </c:radarChart>
      <c:catAx>
        <c:axId val="149240064"/>
        <c:scaling>
          <c:orientation val="minMax"/>
        </c:scaling>
        <c:delete val="0"/>
        <c:axPos val="b"/>
        <c:majorGridlines/>
        <c:numFmt formatCode="h:mm;@" sourceLinked="1"/>
        <c:majorTickMark val="none"/>
        <c:minorTickMark val="none"/>
        <c:tickLblPos val="nextTo"/>
        <c:crossAx val="149250048"/>
        <c:crosses val="autoZero"/>
        <c:auto val="1"/>
        <c:lblAlgn val="ctr"/>
        <c:lblOffset val="100"/>
        <c:noMultiLvlLbl val="1"/>
      </c:catAx>
      <c:valAx>
        <c:axId val="149250048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149240064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Acidentes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Zona</a:t>
            </a:r>
            <a:endParaRPr lang="en-US" baseline="0" dirty="0" smtClean="0"/>
          </a:p>
          <a:p>
            <a:pPr>
              <a:defRPr/>
            </a:pPr>
            <a:r>
              <a:rPr lang="en-US" baseline="0" dirty="0" smtClean="0"/>
              <a:t>ago/11 a </a:t>
            </a:r>
            <a:r>
              <a:rPr lang="en-US" baseline="0" dirty="0" err="1" smtClean="0"/>
              <a:t>jul</a:t>
            </a:r>
            <a:r>
              <a:rPr lang="en-US" baseline="0" dirty="0" smtClean="0"/>
              <a:t>/12</a:t>
            </a:r>
            <a:r>
              <a:rPr lang="en-US" dirty="0" smtClean="0"/>
              <a:t> 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Qtd Acidentes</c:v>
                </c:pt>
              </c:strCache>
            </c:strRef>
          </c:tx>
          <c:explosion val="25"/>
          <c:cat>
            <c:strRef>
              <c:f>Plan1!$A$2:$A$3</c:f>
              <c:strCache>
                <c:ptCount val="2"/>
                <c:pt idx="0">
                  <c:v>Rural</c:v>
                </c:pt>
                <c:pt idx="1">
                  <c:v>Urbano</c:v>
                </c:pt>
              </c:strCache>
            </c:strRef>
          </c:cat>
          <c:val>
            <c:numRef>
              <c:f>Plan1!$B$2:$B$3</c:f>
              <c:numCache>
                <c:formatCode>0.00%</c:formatCode>
                <c:ptCount val="2"/>
                <c:pt idx="0">
                  <c:v>0.44964205840493948</c:v>
                </c:pt>
                <c:pt idx="1">
                  <c:v>0.55033654000492238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zero"/>
    <c:showDLblsOverMax val="1"/>
  </c:chart>
  <c:spPr>
    <a:ln>
      <a:solidFill>
        <a:schemeClr val="tx1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Mortos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Zona</a:t>
            </a:r>
            <a:r>
              <a:rPr lang="en-US" baseline="0" dirty="0" smtClean="0"/>
              <a:t> </a:t>
            </a:r>
          </a:p>
          <a:p>
            <a:pPr>
              <a:defRPr/>
            </a:pPr>
            <a:r>
              <a:rPr lang="en-US" baseline="0" dirty="0" smtClean="0"/>
              <a:t>ago/11 a </a:t>
            </a:r>
            <a:r>
              <a:rPr lang="en-US" baseline="0" dirty="0" err="1" smtClean="0"/>
              <a:t>jul</a:t>
            </a:r>
            <a:r>
              <a:rPr lang="en-US" baseline="0" dirty="0" smtClean="0"/>
              <a:t>/12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Qtd Morto</c:v>
                </c:pt>
              </c:strCache>
            </c:strRef>
          </c:tx>
          <c:explosion val="25"/>
          <c:cat>
            <c:strRef>
              <c:f>Plan1!$A$2:$A$3</c:f>
              <c:strCache>
                <c:ptCount val="2"/>
                <c:pt idx="0">
                  <c:v>Rural</c:v>
                </c:pt>
                <c:pt idx="1">
                  <c:v>Urbano</c:v>
                </c:pt>
              </c:strCache>
            </c:strRef>
          </c:cat>
          <c:val>
            <c:numRef>
              <c:f>Plan1!$B$2:$B$3</c:f>
              <c:numCache>
                <c:formatCode>0.00%</c:formatCode>
                <c:ptCount val="2"/>
                <c:pt idx="0">
                  <c:v>0.67505018302042741</c:v>
                </c:pt>
                <c:pt idx="1">
                  <c:v>0.32483173928444919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zero"/>
    <c:showDLblsOverMax val="1"/>
  </c:chart>
  <c:spPr>
    <a:ln>
      <a:solidFill>
        <a:schemeClr val="tx1"/>
      </a:solidFill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88188" cy="94281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88188" cy="94281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88188" cy="94281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088188" cy="94281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088188" cy="94281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088188" cy="94281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7088188" cy="94281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7088188" cy="94281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7088188" cy="94281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0"/>
            <a:ext cx="3059113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014788" y="0"/>
            <a:ext cx="3059112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7661" name="Rectangle 1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2188" y="709613"/>
            <a:ext cx="5089525" cy="35210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61" name="Rectangle 13"/>
          <p:cNvSpPr>
            <a:spLocks noGrp="1" noChangeArrowheads="1"/>
          </p:cNvSpPr>
          <p:nvPr>
            <p:ph type="body"/>
          </p:nvPr>
        </p:nvSpPr>
        <p:spPr bwMode="auto">
          <a:xfrm>
            <a:off x="708025" y="4479925"/>
            <a:ext cx="5656263" cy="4229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0" y="8956675"/>
            <a:ext cx="30591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sldNum"/>
          </p:nvPr>
        </p:nvSpPr>
        <p:spPr bwMode="auto">
          <a:xfrm>
            <a:off x="4014788" y="8956675"/>
            <a:ext cx="3055937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320" tIns="47160" rIns="94320" bIns="4716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fld id="{2901C45D-738C-455D-A04D-0DFD9168595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5105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D53CEB1-9A65-4A42-A170-69CA97A90ECE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45BA72F-8EE9-43D9-A9B4-38BA9C5979DF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28676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D3067FF-956B-4841-BA41-25181A753266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28677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8678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2A91E51-E5B8-4AB2-943C-833731A2F567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374654C-ADBE-4381-BD23-4AE205B643BB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9A3D742-77FB-4735-BC59-B3467B3B6C06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8917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8918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D0BB0D3-C1EA-4353-A1D4-4C458E5CB195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F1CCBF98-09FD-4033-9B0B-93F6DB501CC5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9940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30449F4-DA05-4AC6-BAED-948CB045975E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9941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9942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FA622A5-F519-4B2A-BD5E-322C4C5DDC15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D36834A-12C3-4AA3-A5CE-82C29EAE54CC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12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0964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A7174D0-5380-4AA9-9C7D-A30F9A1C775C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12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0965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0966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FA622A5-F519-4B2A-BD5E-322C4C5DDC15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D36834A-12C3-4AA3-A5CE-82C29EAE54CC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0964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A7174D0-5380-4AA9-9C7D-A30F9A1C775C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0965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0966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8244705-7613-4D06-9AE5-7C79CC066361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D304D39-BF9E-47B2-86D1-50609712B9A7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1988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10C9F83-9806-4429-9C35-A5DB06717BFB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1989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990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D05F803-6743-451E-8ADE-8C116F2E92C0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0079710-A667-4D81-A967-EE176FE449BD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2772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8A62A86-D8A3-4B4D-8C90-F359919AB75F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2774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8244705-7613-4D06-9AE5-7C79CC066361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D304D39-BF9E-47B2-86D1-50609712B9A7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1988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10C9F83-9806-4429-9C35-A5DB06717BFB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1989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990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1279DCE-ABD2-4C97-B786-B59471BF4948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B233C5B-492E-47C9-AD7B-024097E64BE0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FAD5A825-4B41-4F68-BD2D-410129AF40A5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D05F803-6743-451E-8ADE-8C116F2E92C0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0079710-A667-4D81-A967-EE176FE449BD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2772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8A62A86-D8A3-4B4D-8C90-F359919AB75F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2774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ADE472D-9313-42D8-8439-D9F6BB3D8504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236F901-046B-4DBE-9C35-67271734D3B6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4820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A70AA01-E8AF-4CB3-B3C0-33AD3B357BE8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4821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4822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CC09C32-B302-4E39-9283-50176EAC4AB9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D855AC2-939E-413E-B808-376B9F652C16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5844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25FCA03-B30F-4366-BD47-0A82C73D97ED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5845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5846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CC09C32-B302-4E39-9283-50176EAC4AB9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D855AC2-939E-413E-B808-376B9F652C16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5844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25FCA03-B30F-4366-BD47-0A82C73D97ED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5845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5846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38F536-6564-4DC9-B3CC-247752422DE2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255CD4B-E389-418F-907B-05FBBE9F16A6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6868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0B65978-EF1C-4FF1-9B6F-CD3C94D1B76C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6869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6870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38F536-6564-4DC9-B3CC-247752422DE2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255CD4B-E389-418F-907B-05FBBE9F16A6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6868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0B65978-EF1C-4FF1-9B6F-CD3C94D1B76C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6869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6870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38F536-6564-4DC9-B3CC-247752422DE2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255CD4B-E389-418F-907B-05FBBE9F16A6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6868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0B65978-EF1C-4FF1-9B6F-CD3C94D1B76C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6869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6870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2A91E51-E5B8-4AB2-943C-833731A2F567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4014788" y="8956675"/>
            <a:ext cx="305752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374654C-ADBE-4381-BD23-4AE205B643BB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4014788" y="8956675"/>
            <a:ext cx="30591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320" tIns="47160" rIns="94320" bIns="47160" anchor="b"/>
          <a:lstStyle/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9A3D742-77FB-4735-BC59-B3467B3B6C06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8917" name="Text Box 3"/>
          <p:cNvSpPr txBox="1">
            <a:spLocks noChangeArrowheads="1"/>
          </p:cNvSpPr>
          <p:nvPr/>
        </p:nvSpPr>
        <p:spPr bwMode="auto">
          <a:xfrm>
            <a:off x="992188" y="709613"/>
            <a:ext cx="5103812" cy="3533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8918" name="Rectangle 4"/>
          <p:cNvSpPr>
            <a:spLocks noGrp="1" noChangeArrowheads="1"/>
          </p:cNvSpPr>
          <p:nvPr>
            <p:ph type="body"/>
          </p:nvPr>
        </p:nvSpPr>
        <p:spPr>
          <a:xfrm>
            <a:off x="708025" y="4479925"/>
            <a:ext cx="5657850" cy="423068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1688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57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2B77A-39FB-4FE6-A6AF-8B9F9572E2F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791B3-3615-4528-A9D7-F5608A30EEAC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48500" y="463550"/>
            <a:ext cx="2100263" cy="5740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42950" y="463550"/>
            <a:ext cx="6153150" cy="5740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0B383-9CDA-410E-97CB-ADFEF626B493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63E1A-FDE3-4DC5-81B9-054511DFE6A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16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16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6A7A4-CB94-4652-9C59-F9F82DE2F30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5913" cy="4222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21263" y="1981200"/>
            <a:ext cx="4127500" cy="4222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DC7A5-0A82-4B8C-A700-6AA398EE985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69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99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99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32E0B-780F-4A9F-8FE9-2E9B25D2303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BEF33-3E60-4725-91A1-3F7710CC1F9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46CEF-1998-4788-AEFC-DBC06EFC3F2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3500" y="273050"/>
            <a:ext cx="553878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BD007-F96C-43EE-A907-5720BC1E64CD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518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518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518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22436-CEC8-4DFA-80F3-7E952AA8BA6E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463550"/>
            <a:ext cx="8405813" cy="1420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05813" cy="4222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42950" y="6248400"/>
            <a:ext cx="205263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384550" y="6248400"/>
            <a:ext cx="31257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99300" y="6248400"/>
            <a:ext cx="2049463" cy="442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fld id="{C9D638F4-14D0-41C3-8E09-E5C9AF0322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Arial Unicode MS" charset="0"/>
          <a:cs typeface="Arial Unicode MS" charset="0"/>
        </a:defRPr>
      </a:lvl2pPr>
      <a:lvl3pPr algn="ctr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Arial Unicode MS" charset="0"/>
          <a:cs typeface="Arial Unicode MS" charset="0"/>
        </a:defRPr>
      </a:lvl3pPr>
      <a:lvl4pPr algn="ctr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Arial Unicode MS" charset="0"/>
          <a:cs typeface="Arial Unicode MS" charset="0"/>
        </a:defRPr>
      </a:lvl4pPr>
      <a:lvl5pPr algn="ctr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Arial Unicode MS" charset="0"/>
          <a:cs typeface="Arial Unicode MS" charset="0"/>
        </a:defRPr>
      </a:lvl5pPr>
      <a:lvl6pPr marL="2514600" indent="-228600" algn="ctr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Arial Unicode MS" charset="0"/>
          <a:cs typeface="Arial Unicode MS" charset="0"/>
        </a:defRPr>
      </a:lvl6pPr>
      <a:lvl7pPr marL="2971800" indent="-228600" algn="ctr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Arial Unicode MS" charset="0"/>
          <a:cs typeface="Arial Unicode MS" charset="0"/>
        </a:defRPr>
      </a:lvl7pPr>
      <a:lvl8pPr marL="3429000" indent="-228600" algn="ctr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Arial Unicode MS" charset="0"/>
          <a:cs typeface="Arial Unicode MS" charset="0"/>
        </a:defRPr>
      </a:lvl8pPr>
      <a:lvl9pPr marL="3886200" indent="-228600" algn="ctr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Arial Unicode MS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82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82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82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495300" y="276225"/>
            <a:ext cx="8915400" cy="1025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err="1">
                <a:solidFill>
                  <a:srgbClr val="000000"/>
                </a:solidFill>
              </a:rPr>
              <a:t>MINISTÉRIO</a:t>
            </a:r>
            <a:r>
              <a:rPr lang="en-GB" dirty="0">
                <a:solidFill>
                  <a:srgbClr val="000000"/>
                </a:solidFill>
              </a:rPr>
              <a:t> DA </a:t>
            </a:r>
            <a:r>
              <a:rPr lang="en-GB" dirty="0" err="1">
                <a:solidFill>
                  <a:srgbClr val="000000"/>
                </a:solidFill>
              </a:rPr>
              <a:t>JUSTIÇA</a:t>
            </a:r>
            <a:endParaRPr lang="en-GB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DEPARTAMENTO DE POLÍCIA RODOVIÁRIA </a:t>
            </a:r>
            <a:r>
              <a:rPr lang="en-GB" dirty="0" smtClean="0">
                <a:solidFill>
                  <a:srgbClr val="000000"/>
                </a:solidFill>
              </a:rPr>
              <a:t>FEDERAL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95688" y="1984375"/>
            <a:ext cx="2859087" cy="344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WordArt 1"/>
          <p:cNvSpPr>
            <a:spLocks noChangeArrowheads="1" noChangeShapeType="1" noTextEdit="1"/>
          </p:cNvSpPr>
          <p:nvPr/>
        </p:nvSpPr>
        <p:spPr bwMode="auto">
          <a:xfrm>
            <a:off x="1403350" y="5589240"/>
            <a:ext cx="7294860" cy="1080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fromWordArt="1"/>
          <a:lstStyle>
            <a:defPPr>
              <a:defRPr lang="en-GB"/>
            </a:defPPr>
            <a:lvl1pPr algn="l" defTabSz="449263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 kern="10" normalizeH="1" dirty="0" smtClean="0">
              <a:ln w="9360">
                <a:solidFill>
                  <a:srgbClr val="000000"/>
                </a:solidFill>
                <a:miter lim="800000"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/>
            <a:r>
              <a:rPr lang="pt-BR" sz="3600" kern="10" normalizeH="1" dirty="0" smtClean="0"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ESTATÍSTICAS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1588" y="357188"/>
            <a:ext cx="9906000" cy="547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1588" y="0"/>
            <a:ext cx="9906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689932553"/>
              </p:ext>
            </p:extLst>
          </p:nvPr>
        </p:nvGraphicFramePr>
        <p:xfrm>
          <a:off x="524638" y="642918"/>
          <a:ext cx="8786874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0" y="434975"/>
            <a:ext cx="9906000" cy="547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0"/>
            <a:ext cx="9906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505099606"/>
              </p:ext>
            </p:extLst>
          </p:nvPr>
        </p:nvGraphicFramePr>
        <p:xfrm>
          <a:off x="596076" y="642918"/>
          <a:ext cx="8358246" cy="5828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0" y="434975"/>
            <a:ext cx="9906000" cy="547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0"/>
            <a:ext cx="9906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3026825877"/>
              </p:ext>
            </p:extLst>
          </p:nvPr>
        </p:nvGraphicFramePr>
        <p:xfrm>
          <a:off x="238886" y="785794"/>
          <a:ext cx="9144064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0" y="434975"/>
            <a:ext cx="9906000" cy="547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0"/>
            <a:ext cx="9906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3315039625"/>
              </p:ext>
            </p:extLst>
          </p:nvPr>
        </p:nvGraphicFramePr>
        <p:xfrm>
          <a:off x="381762" y="642918"/>
          <a:ext cx="900118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3328988" y="6248400"/>
            <a:ext cx="3125787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0" y="434975"/>
            <a:ext cx="9906000" cy="547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0"/>
            <a:ext cx="9906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223479563"/>
              </p:ext>
            </p:extLst>
          </p:nvPr>
        </p:nvGraphicFramePr>
        <p:xfrm>
          <a:off x="238886" y="571480"/>
          <a:ext cx="9358378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1588" y="285728"/>
            <a:ext cx="9906000" cy="547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1588" y="0"/>
            <a:ext cx="9906000" cy="12563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1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600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1125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err="1" smtClean="0">
                <a:solidFill>
                  <a:srgbClr val="000000"/>
                </a:solidFill>
              </a:rPr>
              <a:t>ACIDENTES</a:t>
            </a:r>
            <a:r>
              <a:rPr lang="en-GB" sz="1800" dirty="0" smtClean="0">
                <a:solidFill>
                  <a:srgbClr val="000000"/>
                </a:solidFill>
              </a:rPr>
              <a:t> COM </a:t>
            </a:r>
            <a:r>
              <a:rPr lang="en-GB" sz="1800" dirty="0" err="1" smtClean="0">
                <a:solidFill>
                  <a:srgbClr val="000000"/>
                </a:solidFill>
              </a:rPr>
              <a:t>MOTOS</a:t>
            </a:r>
            <a:endParaRPr lang="en-GB" sz="1800" dirty="0">
              <a:solidFill>
                <a:srgbClr val="000000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08239"/>
              </p:ext>
            </p:extLst>
          </p:nvPr>
        </p:nvGraphicFramePr>
        <p:xfrm>
          <a:off x="524638" y="1857364"/>
          <a:ext cx="8643995" cy="2705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868"/>
                <a:gridCol w="2232248"/>
                <a:gridCol w="1944216"/>
                <a:gridCol w="1152128"/>
                <a:gridCol w="1478535"/>
              </a:tblGrid>
              <a:tr h="48717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ago/10 </a:t>
                      </a:r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 </a:t>
                      </a:r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jul/11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ago/11 </a:t>
                      </a:r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 </a:t>
                      </a:r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jul/12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VAR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VAR%</a:t>
                      </a:r>
                    </a:p>
                  </a:txBody>
                  <a:tcPr marL="9525" marR="9525" marT="9525" marB="0" anchor="b"/>
                </a:tc>
              </a:tr>
              <a:tr h="739289">
                <a:tc>
                  <a:txBody>
                    <a:bodyPr/>
                    <a:lstStyle/>
                    <a:p>
                      <a:r>
                        <a:rPr lang="pt-BR" sz="3200" b="0" dirty="0" smtClean="0"/>
                        <a:t>Acidente</a:t>
                      </a:r>
                      <a:endParaRPr lang="pt-BR" sz="3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3200" b="0" i="0" u="none" strike="noStrike" dirty="0" smtClean="0">
                          <a:solidFill>
                            <a:srgbClr val="3C3C3C"/>
                          </a:solidFill>
                          <a:effectLst/>
                          <a:latin typeface="Arial"/>
                        </a:rPr>
                        <a:t>33.408</a:t>
                      </a:r>
                      <a:endParaRPr lang="pt-BR" sz="3200" b="0" i="0" u="none" strike="noStrike" dirty="0">
                        <a:solidFill>
                          <a:srgbClr val="3C3C3C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33.651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3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243</a:t>
                      </a:r>
                      <a:endParaRPr lang="pt-BR" sz="3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pt-BR" sz="3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,7</a:t>
                      </a:r>
                      <a:r>
                        <a:rPr lang="pt-BR" sz="3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</a:tr>
              <a:tr h="739289">
                <a:tc>
                  <a:txBody>
                    <a:bodyPr/>
                    <a:lstStyle/>
                    <a:p>
                      <a:r>
                        <a:rPr lang="pt-BR" sz="3200" b="0" dirty="0" smtClean="0"/>
                        <a:t>Ferido</a:t>
                      </a:r>
                      <a:endParaRPr lang="pt-BR" sz="3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34.741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34.720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-21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0%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39289">
                <a:tc>
                  <a:txBody>
                    <a:bodyPr/>
                    <a:lstStyle/>
                    <a:p>
                      <a:r>
                        <a:rPr lang="pt-BR" sz="3200" b="0" dirty="0" smtClean="0"/>
                        <a:t>Morto</a:t>
                      </a:r>
                      <a:endParaRPr lang="pt-BR" sz="3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3200" b="0" i="0" u="none" strike="noStrike" dirty="0" smtClean="0">
                          <a:solidFill>
                            <a:srgbClr val="3C3C3C"/>
                          </a:solidFill>
                          <a:effectLst/>
                          <a:latin typeface="Arial"/>
                        </a:rPr>
                        <a:t>2.170</a:t>
                      </a:r>
                      <a:endParaRPr lang="pt-BR" sz="3200" b="0" i="0" u="none" strike="noStrike" dirty="0">
                        <a:solidFill>
                          <a:srgbClr val="3C3C3C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2.127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-43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-2,0%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3328988" y="6248400"/>
            <a:ext cx="3125787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err="1">
                <a:solidFill>
                  <a:srgbClr val="000000"/>
                </a:solidFill>
              </a:rPr>
              <a:t>Fonte</a:t>
            </a:r>
            <a:r>
              <a:rPr lang="en-GB" sz="1400" dirty="0">
                <a:solidFill>
                  <a:srgbClr val="000000"/>
                </a:solidFill>
              </a:rPr>
              <a:t>: NUEST/DPO/CGO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1588" y="357166"/>
            <a:ext cx="9906000" cy="547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0"/>
            <a:ext cx="9907588" cy="9332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</a:p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b="1" dirty="0" smtClean="0">
                <a:solidFill>
                  <a:srgbClr val="000000"/>
                </a:solidFill>
              </a:rPr>
              <a:t>ago/11 a </a:t>
            </a:r>
            <a:r>
              <a:rPr lang="en-GB" sz="1800" b="1" dirty="0" err="1" smtClean="0">
                <a:solidFill>
                  <a:srgbClr val="000000"/>
                </a:solidFill>
              </a:rPr>
              <a:t>jul</a:t>
            </a:r>
            <a:r>
              <a:rPr lang="en-GB" sz="1800" b="1" dirty="0" smtClean="0">
                <a:solidFill>
                  <a:srgbClr val="000000"/>
                </a:solidFill>
              </a:rPr>
              <a:t>/12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398717"/>
              </p:ext>
            </p:extLst>
          </p:nvPr>
        </p:nvGraphicFramePr>
        <p:xfrm>
          <a:off x="162888" y="1700808"/>
          <a:ext cx="4286850" cy="3767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8458"/>
                <a:gridCol w="864096"/>
                <a:gridCol w="1224136"/>
                <a:gridCol w="1440160"/>
              </a:tblGrid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UF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BR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KM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Qtd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acidentes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0-10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1.763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200-210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1.504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260-270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1.260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480-490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1.153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0-10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7.83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087711"/>
              </p:ext>
            </p:extLst>
          </p:nvPr>
        </p:nvGraphicFramePr>
        <p:xfrm>
          <a:off x="4891881" y="1700808"/>
          <a:ext cx="4886449" cy="3821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977"/>
                <a:gridCol w="720080"/>
                <a:gridCol w="1224136"/>
                <a:gridCol w="1075470"/>
                <a:gridCol w="1228786"/>
              </a:tblGrid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UF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BR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KM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Qtd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acidentes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Qtd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mortos</a:t>
                      </a: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0-10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70-80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260-270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250-260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</a:tr>
              <a:tr h="6527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RJ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310-320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73596" y="1377643"/>
            <a:ext cx="4448150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Trechos mais críticos de acidentes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737771" y="1377643"/>
            <a:ext cx="5169818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Trechos mais críticos de acidentes fatais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0"/>
            <a:ext cx="9907588" cy="1025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</a:p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DADOS </a:t>
            </a:r>
            <a:r>
              <a:rPr lang="en-GB" dirty="0">
                <a:solidFill>
                  <a:srgbClr val="000000"/>
                </a:solidFill>
              </a:rPr>
              <a:t>DE </a:t>
            </a:r>
            <a:r>
              <a:rPr lang="en-GB" dirty="0" smtClean="0">
                <a:solidFill>
                  <a:srgbClr val="000000"/>
                </a:solidFill>
              </a:rPr>
              <a:t>INFRAÇÕES</a:t>
            </a:r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640572"/>
              </p:ext>
            </p:extLst>
          </p:nvPr>
        </p:nvGraphicFramePr>
        <p:xfrm>
          <a:off x="167448" y="906666"/>
          <a:ext cx="9538874" cy="5934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6932"/>
                <a:gridCol w="2611927"/>
                <a:gridCol w="2321712"/>
                <a:gridCol w="1088303"/>
              </a:tblGrid>
              <a:tr h="678846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INFRAÇÃO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Nº INFRAÇÕES (FEV/10 A </a:t>
                      </a:r>
                      <a:r>
                        <a:rPr lang="pt-BR" sz="2000" baseline="0" dirty="0" smtClean="0"/>
                        <a:t> JAN/11)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 smtClean="0"/>
                        <a:t>Nº INFRAÇÕES (FEV/11 A JAN/12)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VAR%</a:t>
                      </a:r>
                      <a:endParaRPr lang="pt-BR" sz="2000" dirty="0"/>
                    </a:p>
                  </a:txBody>
                  <a:tcPr anchor="ctr"/>
                </a:tc>
              </a:tr>
              <a:tr h="42243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Transitar em velocidade superior a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maxima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permitida em ate 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1.050.171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762.214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-27,4%</a:t>
                      </a:r>
                    </a:p>
                  </a:txBody>
                  <a:tcPr marL="9525" marR="9525" marT="9525" marB="0" anchor="b"/>
                </a:tc>
              </a:tr>
              <a:tr h="42243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Ultrapassar pela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contramao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linha de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divisao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de fluxos opostos, continua amarela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281.805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281.788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b"/>
                </a:tc>
              </a:tr>
              <a:tr h="42243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Transitar em velocidade superior a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maxima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permitida em mais de 20% ate 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250.888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186.689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-25,6%</a:t>
                      </a:r>
                    </a:p>
                  </a:txBody>
                  <a:tcPr marL="9525" marR="9525" marT="9525" marB="0" anchor="b"/>
                </a:tc>
              </a:tr>
              <a:tr h="41357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Deixar o condutor de usar o cinto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seguranca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126.894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143.503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13,1%</a:t>
                      </a:r>
                    </a:p>
                  </a:txBody>
                  <a:tcPr marL="9525" marR="9525" marT="9525" marB="0" anchor="b"/>
                </a:tc>
              </a:tr>
              <a:tr h="42243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Conduzir o veiculo registrado que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nao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esteja devidamente licenciado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115.983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115.302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-0,6%</a:t>
                      </a:r>
                    </a:p>
                  </a:txBody>
                  <a:tcPr marL="9525" marR="9525" marT="9525" marB="0" anchor="b"/>
                </a:tc>
              </a:tr>
              <a:tr h="42243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Transitar com o veiculo em acostamentos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108.131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96.815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-10,5%</a:t>
                      </a:r>
                    </a:p>
                  </a:txBody>
                  <a:tcPr marL="9525" marR="9525" marT="9525" marB="0" anchor="b"/>
                </a:tc>
              </a:tr>
              <a:tr h="61585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Dirigir veiculo sem possuir CNH ou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Permissao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para Dirigir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81.476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93.400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14,6%</a:t>
                      </a:r>
                    </a:p>
                  </a:txBody>
                  <a:tcPr marL="9525" marR="9525" marT="9525" marB="0" anchor="b"/>
                </a:tc>
              </a:tr>
              <a:tr h="42243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Conduzir o veiculo com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equip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obrigatorio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em desacordo com o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estab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pelo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Contran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54.004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49.136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-9,0%</a:t>
                      </a:r>
                    </a:p>
                  </a:txBody>
                  <a:tcPr marL="9525" marR="9525" marT="9525" marB="0" anchor="b"/>
                </a:tc>
              </a:tr>
              <a:tr h="41357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Dirigir sob a influencia de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álcool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28.500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28.679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0,6%</a:t>
                      </a:r>
                    </a:p>
                  </a:txBody>
                  <a:tcPr marL="9525" marR="9525" marT="9525" marB="0" anchor="b"/>
                </a:tc>
              </a:tr>
              <a:tr h="42243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Conduzir motocicleta, motoneta e ciclomotor sem capacete de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segurança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19.712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20.749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5,3%</a:t>
                      </a:r>
                    </a:p>
                  </a:txBody>
                  <a:tcPr marL="9525" marR="9525" marT="9525" marB="0" anchor="b"/>
                </a:tc>
              </a:tr>
              <a:tr h="34836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Outras infrações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1.005.067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987.546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-1,7%</a:t>
                      </a:r>
                    </a:p>
                  </a:txBody>
                  <a:tcPr marL="9525" marR="9525" marT="9525" marB="0" anchor="b"/>
                </a:tc>
              </a:tr>
              <a:tr h="34836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3.122.631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2.765.821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-11,4%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1588" y="357188"/>
            <a:ext cx="9906000" cy="547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0" y="0"/>
            <a:ext cx="9907588" cy="12563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1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600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1125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DADOS GERAIS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656934"/>
              </p:ext>
            </p:extLst>
          </p:nvPr>
        </p:nvGraphicFramePr>
        <p:xfrm>
          <a:off x="524638" y="1857364"/>
          <a:ext cx="8643995" cy="2705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892"/>
                <a:gridCol w="1944216"/>
                <a:gridCol w="2160240"/>
                <a:gridCol w="1152128"/>
                <a:gridCol w="1334519"/>
              </a:tblGrid>
              <a:tr h="48717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ago/10 </a:t>
                      </a:r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 </a:t>
                      </a:r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jul/11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ago/11 </a:t>
                      </a:r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 </a:t>
                      </a:r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jul/12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VAR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VAR%</a:t>
                      </a:r>
                    </a:p>
                  </a:txBody>
                  <a:tcPr marL="9525" marR="9525" marT="9525" marB="0" anchor="b"/>
                </a:tc>
              </a:tr>
              <a:tr h="739289"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Acidente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193.604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186.902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-6.702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-3,5%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39289"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Ferido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107.722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104.282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-3.440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-3,2%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39289"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Morto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8.846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8.469</a:t>
                      </a:r>
                      <a:endParaRPr lang="pt-B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-377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-4,3%</a:t>
                      </a:r>
                      <a:endParaRPr lang="pt-BR" sz="32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0" y="434975"/>
            <a:ext cx="9906000" cy="547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0" y="0"/>
            <a:ext cx="9905999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924370521"/>
              </p:ext>
            </p:extLst>
          </p:nvPr>
        </p:nvGraphicFramePr>
        <p:xfrm>
          <a:off x="453200" y="785794"/>
          <a:ext cx="8929750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err="1">
                <a:solidFill>
                  <a:srgbClr val="000000"/>
                </a:solidFill>
              </a:rPr>
              <a:t>Fonte</a:t>
            </a:r>
            <a:r>
              <a:rPr lang="en-GB" sz="1400" dirty="0">
                <a:solidFill>
                  <a:srgbClr val="000000"/>
                </a:solidFill>
              </a:rPr>
              <a:t>: NUEST/DPO/CGO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0" y="434975"/>
            <a:ext cx="9906000" cy="547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1136650" y="1700213"/>
            <a:ext cx="2592388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9906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2994755291"/>
              </p:ext>
            </p:extLst>
          </p:nvPr>
        </p:nvGraphicFramePr>
        <p:xfrm>
          <a:off x="310324" y="428604"/>
          <a:ext cx="4572032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2674525893"/>
              </p:ext>
            </p:extLst>
          </p:nvPr>
        </p:nvGraphicFramePr>
        <p:xfrm>
          <a:off x="5168108" y="428604"/>
          <a:ext cx="4500594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0" y="434975"/>
            <a:ext cx="9906000" cy="547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1136650" y="1700213"/>
            <a:ext cx="2592388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9907588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1709396716"/>
              </p:ext>
            </p:extLst>
          </p:nvPr>
        </p:nvGraphicFramePr>
        <p:xfrm>
          <a:off x="738952" y="714356"/>
          <a:ext cx="8643998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0" y="434975"/>
            <a:ext cx="9906000" cy="547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0" y="0"/>
            <a:ext cx="9906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238976515"/>
              </p:ext>
            </p:extLst>
          </p:nvPr>
        </p:nvGraphicFramePr>
        <p:xfrm>
          <a:off x="310324" y="785794"/>
          <a:ext cx="9215502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0" y="0"/>
            <a:ext cx="9907588" cy="1025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err="1" smtClean="0">
                <a:solidFill>
                  <a:srgbClr val="000000"/>
                </a:solidFill>
              </a:rPr>
              <a:t>Comparativo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Infrações</a:t>
            </a:r>
            <a:r>
              <a:rPr lang="en-GB" dirty="0" smtClean="0">
                <a:solidFill>
                  <a:srgbClr val="000000"/>
                </a:solidFill>
              </a:rPr>
              <a:t> e </a:t>
            </a:r>
            <a:r>
              <a:rPr lang="en-GB" dirty="0" err="1" smtClean="0">
                <a:solidFill>
                  <a:srgbClr val="000000"/>
                </a:solidFill>
              </a:rPr>
              <a:t>Acidentes</a:t>
            </a:r>
            <a:r>
              <a:rPr lang="en-GB" dirty="0" smtClean="0">
                <a:solidFill>
                  <a:srgbClr val="000000"/>
                </a:solidFill>
              </a:rPr>
              <a:t> – ago/11 a </a:t>
            </a:r>
            <a:r>
              <a:rPr lang="en-GB" dirty="0" err="1" smtClean="0">
                <a:solidFill>
                  <a:srgbClr val="000000"/>
                </a:solidFill>
              </a:rPr>
              <a:t>jul</a:t>
            </a:r>
            <a:r>
              <a:rPr lang="en-GB" dirty="0" smtClean="0">
                <a:solidFill>
                  <a:srgbClr val="000000"/>
                </a:solidFill>
              </a:rPr>
              <a:t>/12</a:t>
            </a: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3228782324"/>
              </p:ext>
            </p:extLst>
          </p:nvPr>
        </p:nvGraphicFramePr>
        <p:xfrm>
          <a:off x="453200" y="1000108"/>
          <a:ext cx="9144064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0" y="0"/>
            <a:ext cx="9907588" cy="1025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err="1" smtClean="0">
                <a:solidFill>
                  <a:srgbClr val="000000"/>
                </a:solidFill>
              </a:rPr>
              <a:t>Comparativo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Infrações</a:t>
            </a:r>
            <a:r>
              <a:rPr lang="en-GB" dirty="0" smtClean="0">
                <a:solidFill>
                  <a:srgbClr val="000000"/>
                </a:solidFill>
              </a:rPr>
              <a:t> e </a:t>
            </a:r>
            <a:r>
              <a:rPr lang="en-GB" dirty="0" err="1" smtClean="0">
                <a:solidFill>
                  <a:srgbClr val="000000"/>
                </a:solidFill>
              </a:rPr>
              <a:t>Acidentes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Fatais</a:t>
            </a:r>
            <a:r>
              <a:rPr lang="en-GB" dirty="0" smtClean="0">
                <a:solidFill>
                  <a:srgbClr val="000000"/>
                </a:solidFill>
              </a:rPr>
              <a:t> – ago/11 a </a:t>
            </a:r>
            <a:r>
              <a:rPr lang="en-GB" dirty="0" err="1" smtClean="0">
                <a:solidFill>
                  <a:srgbClr val="000000"/>
                </a:solidFill>
              </a:rPr>
              <a:t>jul</a:t>
            </a:r>
            <a:r>
              <a:rPr lang="en-GB" dirty="0" smtClean="0">
                <a:solidFill>
                  <a:srgbClr val="000000"/>
                </a:solidFill>
              </a:rPr>
              <a:t>/12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575232790"/>
              </p:ext>
            </p:extLst>
          </p:nvPr>
        </p:nvGraphicFramePr>
        <p:xfrm>
          <a:off x="453200" y="1071546"/>
          <a:ext cx="8929750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3384550" y="6248400"/>
            <a:ext cx="31257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Fonte: NUEST/DPO/CGO</a:t>
            </a:r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1588" y="357188"/>
            <a:ext cx="9906000" cy="547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1588" y="0"/>
            <a:ext cx="9906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DPRF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3513551184"/>
              </p:ext>
            </p:extLst>
          </p:nvPr>
        </p:nvGraphicFramePr>
        <p:xfrm>
          <a:off x="238886" y="1500174"/>
          <a:ext cx="4500594" cy="3559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3868357567"/>
              </p:ext>
            </p:extLst>
          </p:nvPr>
        </p:nvGraphicFramePr>
        <p:xfrm>
          <a:off x="4953794" y="1500174"/>
          <a:ext cx="4572031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Arial Unicode MS"/>
        <a:cs typeface="Arial Unicode MS"/>
      </a:majorFont>
      <a:minorFont>
        <a:latin typeface="Times New Roman"/>
        <a:ea typeface="Arial Unicode MS"/>
        <a:cs typeface="Arial Unicode MS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36955</TotalTime>
  <Words>548</Words>
  <Application>Microsoft Office PowerPoint</Application>
  <PresentationFormat>Personalizar</PresentationFormat>
  <Paragraphs>258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Stênio</dc:creator>
  <cp:lastModifiedBy>Câmara dos Deputados</cp:lastModifiedBy>
  <cp:revision>334</cp:revision>
  <cp:lastPrinted>2009-01-29T18:58:28Z</cp:lastPrinted>
  <dcterms:created xsi:type="dcterms:W3CDTF">1601-01-01T00:00:00Z</dcterms:created>
  <dcterms:modified xsi:type="dcterms:W3CDTF">2013-05-08T17:44:40Z</dcterms:modified>
</cp:coreProperties>
</file>