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346" r:id="rId3"/>
    <p:sldId id="302" r:id="rId4"/>
    <p:sldId id="319" r:id="rId5"/>
    <p:sldId id="305" r:id="rId6"/>
    <p:sldId id="322" r:id="rId7"/>
    <p:sldId id="306" r:id="rId8"/>
    <p:sldId id="307" r:id="rId9"/>
    <p:sldId id="323" r:id="rId10"/>
    <p:sldId id="308" r:id="rId11"/>
    <p:sldId id="309" r:id="rId12"/>
    <p:sldId id="324" r:id="rId13"/>
    <p:sldId id="310" r:id="rId14"/>
    <p:sldId id="325" r:id="rId15"/>
    <p:sldId id="326" r:id="rId16"/>
    <p:sldId id="327" r:id="rId17"/>
    <p:sldId id="329" r:id="rId18"/>
    <p:sldId id="330" r:id="rId19"/>
    <p:sldId id="331" r:id="rId20"/>
    <p:sldId id="332" r:id="rId21"/>
    <p:sldId id="333" r:id="rId22"/>
    <p:sldId id="335" r:id="rId23"/>
    <p:sldId id="334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11" r:id="rId35"/>
    <p:sldId id="280" r:id="rId36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742950" indent="-285750" algn="l" defTabSz="45720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1143000" indent="-228600" algn="l" defTabSz="45720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600200" indent="-228600" algn="l" defTabSz="45720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2057400" indent="-228600" algn="l" defTabSz="457200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ACIDENTES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ACIDENTES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65.33</c:v>
                </c:pt>
                <c:pt idx="1">
                  <c:v>34.67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MORTOS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MORTOS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85.63</c:v>
                </c:pt>
                <c:pt idx="1">
                  <c:v>14.37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6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7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8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2425" cy="124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695758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052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052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052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0525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1DB8-15A3-457C-9CC4-1A199AEC67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05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DA76-06F9-4ED5-88A4-23FB02F8F0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6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2400" y="463550"/>
            <a:ext cx="1938338" cy="57372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4200" cy="57372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14F8-9542-4D39-A5CE-8F145E9B6D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98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C6F1-FF2E-425A-9C2A-EB02100A6C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3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A79B-A955-40C2-96BD-07CE6AE495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1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0475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0206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CC5D-28E2-47F6-8E3A-F404EB8F0B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2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8726C-118B-4C4E-B8E9-61C6E61145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E7BF-1D0A-4E14-B241-510B5886F7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4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FFA6-8143-4888-982C-139A1A6751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1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E7FE-A75B-4402-9DAC-33BD6BA1EA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8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EB06-9641-420D-8468-EE6CFBAD4A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8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49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493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89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75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98CAC991-0DB2-49A0-B5AD-B26BC528FF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Planilha_do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Planilha_do_Microsoft_Excel_97-2003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Planilha_do_Microsoft_Excel_97-2003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Planilha_do_Microsoft_Excel_97-20035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Planilha_do_Microsoft_Excel_97-20036.xls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Planilha_do_Microsoft_Excel_97-20037.xls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Planilha_do_Microsoft_Excel_97-20038.xls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Planilha_do_Microsoft_Excel_97-20039.xls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Planilha_do_Microsoft_Excel_97-200310.xls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Planilha_do_Microsoft_Excel_97-200311.xls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Planilha_do_Microsoft_Excel_97-200312.xls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Planilha_do_Microsoft_Excel_97-200313.xls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28838" y="5686425"/>
            <a:ext cx="4968875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6800">
            <a:spAutoFit/>
          </a:bodyPr>
          <a:lstStyle/>
          <a:p>
            <a:pPr algn="ctr"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MINISTÉRIO DA JUSTIÇA </a:t>
            </a:r>
          </a:p>
          <a:p>
            <a:pPr algn="ctr"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POLÍCIA RODOVIÁRIA FEDERAL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57150" y="533400"/>
            <a:ext cx="6602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 E A FISCALIZAÇÃO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38488" y="2349500"/>
          <a:ext cx="3162300" cy="366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00"/>
                <a:gridCol w="508000"/>
                <a:gridCol w="990600"/>
                <a:gridCol w="11684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UF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BR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Km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Acidentes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PA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316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0-10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519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ES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260-270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362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RJ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120-130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355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RJ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116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170-180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342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ES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262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0-10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327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SC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200-210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317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MG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381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480-490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306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SP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116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220-230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RS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116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260-270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MG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381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490-500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377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1913" y="1614488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TRECHOS MAIS CRÍTICOS DE ACIDENTES – JAN A SET </a:t>
            </a:r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2012</a:t>
            </a: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49363" y="2420938"/>
            <a:ext cx="76438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PUNITIVA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92238" y="3357563"/>
            <a:ext cx="76438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49363" y="1557338"/>
            <a:ext cx="76438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PUNITIVA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133600"/>
            <a:ext cx="310673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12825" y="4192588"/>
            <a:ext cx="310673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 charset="0"/>
              </a:rPr>
              <a:t>GERAL</a:t>
            </a: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CONDUÇÃO</a:t>
            </a: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DOCUMENTAÇÃO</a:t>
            </a: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EQUIPAMENTOS</a:t>
            </a: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dirty="0">
              <a:solidFill>
                <a:srgbClr val="000000"/>
              </a:solidFill>
              <a:latin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Obs.: conforme dados estatísticos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133600"/>
            <a:ext cx="274320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92725" y="4203700"/>
            <a:ext cx="36004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 charset="0"/>
              </a:rPr>
              <a:t>ESPECÍFICA</a:t>
            </a: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PRODUTOS PERIGOSOS</a:t>
            </a: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EXCESSO DE PESO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17413" name="Picture 2" descr="C:\Se. PF - Copiado em 14 10 2009\Fotos\2008 09 17 - Comando de Saúde\17092008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12988"/>
            <a:ext cx="4849813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18437" name="Picture 13" descr="C:\Se. PF - Copiado em 14 10 2009\Fotos\2008 09 17 - Comando de Saúde\17092008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68638"/>
            <a:ext cx="45593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Se. PF - Copiado em 14 10 2009\Fotos\2008 09 17 - Comando de Saúde\17092008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41513"/>
            <a:ext cx="43926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56149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205038"/>
            <a:ext cx="51054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89288"/>
            <a:ext cx="4449763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3" descr="C:\Se. PF - Copiado em 14 10 2009\Fotos\2006 02 22 Comando médico\P2220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43100"/>
            <a:ext cx="4573587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205038"/>
            <a:ext cx="5426075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31800" y="1881188"/>
            <a:ext cx="8640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68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t-BR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39750" y="1800225"/>
            <a:ext cx="8604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68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8725" y="141288"/>
            <a:ext cx="3571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444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ts val="675"/>
              </a:spcBef>
            </a:pPr>
            <a:r>
              <a:rPr lang="pt-BR" sz="280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38125" y="1800225"/>
          <a:ext cx="4117975" cy="4422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135"/>
                <a:gridCol w="751024"/>
                <a:gridCol w="573816"/>
              </a:tblGrid>
              <a:tr h="2110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ACIDENTES COM TODOS OS TIPOS DE VEÍCULOS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10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</a:tr>
              <a:tr h="211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TIPO DE ACIDENTE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Acidentes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Mortos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traseira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37.812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lateral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22.013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Saida</a:t>
                      </a:r>
                      <a:r>
                        <a:rPr lang="pt-BR" sz="1200" u="none" strike="noStrike" dirty="0">
                          <a:effectLst/>
                        </a:rPr>
                        <a:t> de Pista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18.156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Transversal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12.982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objeto fixo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7.344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Capotamento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5.561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Tombamento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4.525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frontal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4.241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1.617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Queda de motocicleta / bicicleta / veiculo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4.116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pessoa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3.494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1.037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animal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com bicicleta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1.423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com objeto movel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1.285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Danos Eventuais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Derramamento de Carga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Incendio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Total Geral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128.142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5.716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787900" y="1801813"/>
          <a:ext cx="4084638" cy="4421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419"/>
                <a:gridCol w="751101"/>
                <a:gridCol w="540118"/>
              </a:tblGrid>
              <a:tr h="2108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ACIDENTES COM VEÍCULOS DE CARGA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0846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</a:tr>
              <a:tr h="210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Rótulos de Linha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Acidentes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Mortos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lateral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12.886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traseira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12.422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Saída </a:t>
                      </a:r>
                      <a:r>
                        <a:rPr lang="pt-BR" sz="1200" u="none" strike="noStrike" dirty="0">
                          <a:effectLst/>
                        </a:rPr>
                        <a:t>de Pista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4.299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Transversal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3.461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Tombamento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objeto fixo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frontal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1.761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animal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Derramamento de Carga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objeto </a:t>
                      </a:r>
                      <a:r>
                        <a:rPr lang="pt-BR" sz="1200" u="none" strike="noStrike" dirty="0" err="1">
                          <a:effectLst/>
                        </a:rPr>
                        <a:t>movel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Capotamento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Danos Eventuais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pessoa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Incendio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com bicicleta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Queda de motocicleta / bicicleta / veiculo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Total Geral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44.150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76338" y="1457325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ACIDENTES POR TIPO – JAN A AGO </a:t>
            </a:r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2012</a:t>
            </a: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- EDUCATIVA – COMANDO DE SAÚDE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pic>
        <p:nvPicPr>
          <p:cNvPr id="23557" name="Picture 2" descr="C:\Se. PF - Copiado em 14 10 2009\Fotos\2008 09 17 - Comando de Saúde\17092008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610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Se. PF - Copiado em 14 10 2009\Comando de Saúde nas Rodovias\Fotos\Fotos 2006\Comando de Saúde 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4416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835150" y="2590800"/>
          <a:ext cx="576103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3058"/>
                <a:gridCol w="392798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ANO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 err="1" smtClean="0">
                          <a:effectLst/>
                        </a:rPr>
                        <a:t>Qtd</a:t>
                      </a:r>
                      <a:r>
                        <a:rPr lang="pt-BR" sz="2500" u="none" strike="noStrike" baseline="0" dirty="0" smtClean="0">
                          <a:effectLst/>
                        </a:rPr>
                        <a:t>. motoristas examinados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2006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>
                          <a:effectLst/>
                        </a:rPr>
                        <a:t>11.290</a:t>
                      </a:r>
                      <a:endParaRPr lang="pt-BR" sz="2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2007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12.961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>
                          <a:effectLst/>
                        </a:rPr>
                        <a:t>2008</a:t>
                      </a:r>
                      <a:endParaRPr lang="pt-BR" sz="2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8.400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>
                          <a:effectLst/>
                        </a:rPr>
                        <a:t>2009</a:t>
                      </a:r>
                      <a:endParaRPr lang="pt-BR" sz="2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7.801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>
                          <a:effectLst/>
                        </a:rPr>
                        <a:t>2010</a:t>
                      </a:r>
                      <a:endParaRPr lang="pt-BR" sz="2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7.660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>
                          <a:effectLst/>
                        </a:rPr>
                        <a:t>2011</a:t>
                      </a:r>
                      <a:endParaRPr lang="pt-BR" sz="2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8.079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>
                          <a:effectLst/>
                        </a:rPr>
                        <a:t>TOTAL</a:t>
                      </a:r>
                      <a:endParaRPr lang="pt-BR" sz="2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baseline="0" dirty="0">
                          <a:effectLst/>
                        </a:rPr>
                        <a:t>56.191</a:t>
                      </a:r>
                      <a:endParaRPr lang="pt-BR" sz="2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25605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26629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27653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28677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29701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0725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1749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2773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31800" y="1881188"/>
            <a:ext cx="8640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68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t-BR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38725" y="141288"/>
            <a:ext cx="3571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444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ts val="675"/>
              </a:spcBef>
            </a:pPr>
            <a:r>
              <a:rPr lang="pt-BR" sz="280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38125" y="1800225"/>
          <a:ext cx="4117975" cy="4422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135"/>
                <a:gridCol w="751024"/>
                <a:gridCol w="573816"/>
              </a:tblGrid>
              <a:tr h="2110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ACIDENTES COM TODOS OS TIPOS DE VEÍCULOS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10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</a:tr>
              <a:tr h="211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TIPO DE ACIDENTE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Acidentes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Mortos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traseira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37.812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lateral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22.013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Saida</a:t>
                      </a:r>
                      <a:r>
                        <a:rPr lang="pt-BR" sz="1200" u="none" strike="noStrike" dirty="0">
                          <a:effectLst/>
                        </a:rPr>
                        <a:t> de Pista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18.156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Transversal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12.982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com objeto fixo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7.344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Capotamento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5.561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Tombamento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4.525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frontal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4.241</a:t>
                      </a:r>
                    </a:p>
                  </a:txBody>
                  <a:tcPr marL="9524" marR="9524" marT="952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1.617</a:t>
                      </a:r>
                    </a:p>
                  </a:txBody>
                  <a:tcPr marL="9524" marR="9524" marT="9527" marB="0" anchor="b">
                    <a:solidFill>
                      <a:srgbClr val="FFFF00"/>
                    </a:solidFill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Queda de motocicleta / bicicleta / veiculo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4.116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pessoa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3.494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1.037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animal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bicicleta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1.423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objeto </a:t>
                      </a:r>
                      <a:r>
                        <a:rPr lang="pt-BR" sz="1200" u="none" strike="noStrike" dirty="0" err="1">
                          <a:effectLst/>
                        </a:rPr>
                        <a:t>movel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1.285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Danos Eventuais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Derramamento de Carga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Incendio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  <a:tr h="222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Total Geral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8" marR="8438" marT="844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128.142</a:t>
                      </a:r>
                    </a:p>
                  </a:txBody>
                  <a:tcPr marL="9524" marR="9524" marT="952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5.716</a:t>
                      </a:r>
                    </a:p>
                  </a:txBody>
                  <a:tcPr marL="9524" marR="9524" marT="9527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787900" y="1801813"/>
          <a:ext cx="4084638" cy="4421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419"/>
                <a:gridCol w="751101"/>
                <a:gridCol w="540118"/>
              </a:tblGrid>
              <a:tr h="2108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ACIDENTES COM VEÍCULOS DE CARGA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0846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</a:tr>
              <a:tr h="210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Rótulos de Linha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Acidentes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Mortos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lateral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12.886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traseira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12.422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Saída </a:t>
                      </a:r>
                      <a:r>
                        <a:rPr lang="pt-BR" sz="1200" u="none" strike="noStrike" dirty="0">
                          <a:effectLst/>
                        </a:rPr>
                        <a:t>de Pista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4.299</a:t>
                      </a:r>
                    </a:p>
                  </a:txBody>
                  <a:tcPr marL="9525" marR="9525" marT="951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19" marB="0" anchor="b">
                    <a:solidFill>
                      <a:srgbClr val="FFFF00"/>
                    </a:solidFill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Transversal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3.461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Tombamento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objeto fixo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frontal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1.761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animal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Derramamento de Carga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Colisao com objeto movel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Capotamento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Danos Eventuais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Atropelamento de pessoa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1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19" marB="0" anchor="b">
                    <a:solidFill>
                      <a:srgbClr val="FFFF00"/>
                    </a:solidFill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Incendio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Colisao</a:t>
                      </a:r>
                      <a:r>
                        <a:rPr lang="pt-BR" sz="1200" u="none" strike="noStrike" dirty="0">
                          <a:effectLst/>
                        </a:rPr>
                        <a:t> com bicicleta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Queda de motocicleta / bicicleta / veiculo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  <a:tr h="2228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Total Geral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9" marR="8439" marT="843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44.150</a:t>
                      </a:r>
                    </a:p>
                  </a:txBody>
                  <a:tcPr marL="9525" marR="9525" marT="951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</a:p>
                  </a:txBody>
                  <a:tcPr marL="9525" marR="9525" marT="9519" marB="0" anchor="b">
                    <a:noFill/>
                  </a:tcPr>
                </a:tc>
              </a:tr>
            </a:tbl>
          </a:graphicData>
        </a:graphic>
      </p:graphicFrame>
      <p:sp>
        <p:nvSpPr>
          <p:cNvPr id="6318" name="Rectangle 3"/>
          <p:cNvSpPr>
            <a:spLocks noChangeArrowheads="1"/>
          </p:cNvSpPr>
          <p:nvPr/>
        </p:nvSpPr>
        <p:spPr bwMode="auto">
          <a:xfrm>
            <a:off x="1176338" y="1457325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ACIDENTES POR TIPO – JAN A AGO </a:t>
            </a:r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2012</a:t>
            </a: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3797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4821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5845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392238" y="1484313"/>
            <a:ext cx="7643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 – COMANDO DE SAÚDE - RESULTADOS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FISCALIZAÇÃO</a:t>
            </a:r>
          </a:p>
        </p:txBody>
      </p:sp>
      <p:graphicFrame>
        <p:nvGraphicFramePr>
          <p:cNvPr id="36869" name="Gráfico 2"/>
          <p:cNvGraphicFramePr>
            <a:graphicFrameLocks/>
          </p:cNvGraphicFramePr>
          <p:nvPr/>
        </p:nvGraphicFramePr>
        <p:xfrm>
          <a:off x="1436688" y="19177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r:id="rId6" imgW="6194073" imgH="4163929" progId="Excel.Chart.8">
                  <p:embed/>
                </p:oleObj>
              </mc:Choice>
              <mc:Fallback>
                <p:oleObj r:id="rId6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9177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RESULTADO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87450" y="2414588"/>
          <a:ext cx="7561263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6798"/>
                <a:gridCol w="2505507"/>
                <a:gridCol w="1908958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ANO JAN A SET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Acidentes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Mortos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2009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37.846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760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2010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46.157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918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VAR % 09/10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21,96%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20,79%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2011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49.560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918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VAR % 10/11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7,37%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0,00%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31800" y="1881188"/>
            <a:ext cx="8640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68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pt-BR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038725" y="141288"/>
            <a:ext cx="3571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444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ts val="675"/>
              </a:spcBef>
            </a:pPr>
            <a:r>
              <a:rPr lang="pt-BR" sz="280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406525" y="604838"/>
            <a:ext cx="77374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OBRIGADO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714500"/>
            <a:ext cx="6907213" cy="76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8725" y="141288"/>
            <a:ext cx="35877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6800">
            <a:spAutoFit/>
          </a:bodyPr>
          <a:lstStyle/>
          <a:p>
            <a:pPr algn="ctr"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>
                <a:solidFill>
                  <a:srgbClr val="FFFFFF"/>
                </a:solidFill>
              </a:rPr>
              <a:t>  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graphicFrame>
        <p:nvGraphicFramePr>
          <p:cNvPr id="5125" name="Gráfico 1"/>
          <p:cNvGraphicFramePr>
            <a:graphicFrameLocks/>
          </p:cNvGraphicFramePr>
          <p:nvPr/>
        </p:nvGraphicFramePr>
        <p:xfrm>
          <a:off x="1301750" y="1962150"/>
          <a:ext cx="794385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Gráfico" r:id="rId6" imgW="7943820" imgH="4591030" progId="Excel.Chart.8">
                  <p:embed/>
                </p:oleObj>
              </mc:Choice>
              <mc:Fallback>
                <p:oleObj name="Gráfico" r:id="rId6" imgW="7943820" imgH="4591030" progId="Excel.Chart.8">
                  <p:embed/>
                  <p:pic>
                    <p:nvPicPr>
                      <p:cNvPr id="0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962150"/>
                        <a:ext cx="7943850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31913" y="1614488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ACIDENTES POR DIA DA SEMANA – JAN A SET </a:t>
            </a:r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2012</a:t>
            </a: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2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1270000" y="1143000"/>
          <a:ext cx="660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270000" y="1130300"/>
          <a:ext cx="660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 rot="-1146554">
            <a:off x="1865313" y="2541588"/>
            <a:ext cx="28082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VEÍCULOS DE CARGA</a:t>
            </a:r>
          </a:p>
          <a:p>
            <a:pPr algn="ctr"/>
            <a:r>
              <a:rPr lang="pt-BR"/>
              <a:t>34,67%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0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1270000" y="1143000"/>
          <a:ext cx="660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270000" y="1130300"/>
          <a:ext cx="660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 rot="-673260">
            <a:off x="2600325" y="1922463"/>
            <a:ext cx="28082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VEÍCULOS DE CARGA</a:t>
            </a:r>
          </a:p>
          <a:p>
            <a:pPr algn="ctr"/>
            <a:r>
              <a:rPr lang="pt-BR"/>
              <a:t>14,37%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0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484438" y="2276475"/>
          <a:ext cx="5111750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5813"/>
                <a:gridCol w="1295937"/>
              </a:tblGrid>
              <a:tr h="3076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Causa dos acidentes</a:t>
                      </a:r>
                      <a:endParaRPr lang="pt-BR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>
                          <a:effectLst/>
                        </a:rPr>
                        <a:t>Acidentes</a:t>
                      </a:r>
                      <a:endParaRPr lang="pt-BR" sz="20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Falta de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atenção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>
                          <a:effectLst/>
                        </a:rPr>
                        <a:t>49,98%</a:t>
                      </a:r>
                      <a:endParaRPr lang="pt-BR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 smtClean="0">
                          <a:effectLst/>
                        </a:rPr>
                        <a:t>Não </a:t>
                      </a:r>
                      <a:r>
                        <a:rPr lang="pt-BR" sz="2000" u="none" strike="noStrike" baseline="0" dirty="0">
                          <a:effectLst/>
                        </a:rPr>
                        <a:t>guardar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distância </a:t>
                      </a:r>
                      <a:r>
                        <a:rPr lang="pt-BR" sz="2000" u="none" strike="noStrike" baseline="0" dirty="0">
                          <a:effectLst/>
                        </a:rPr>
                        <a:t>de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segurança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>
                          <a:effectLst/>
                        </a:rPr>
                        <a:t>11,39%</a:t>
                      </a:r>
                      <a:endParaRPr lang="pt-BR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Velocidade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incompatível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9,57%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Defeito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mecânico </a:t>
                      </a:r>
                      <a:r>
                        <a:rPr lang="pt-BR" sz="2000" u="none" strike="noStrike" baseline="0" dirty="0">
                          <a:effectLst/>
                        </a:rPr>
                        <a:t>em veiculo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>
                          <a:effectLst/>
                        </a:rPr>
                        <a:t>8,16%</a:t>
                      </a:r>
                      <a:endParaRPr lang="pt-BR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 smtClean="0">
                          <a:effectLst/>
                        </a:rPr>
                        <a:t>Desobediência </a:t>
                      </a:r>
                      <a:r>
                        <a:rPr lang="pt-BR" sz="2000" u="none" strike="noStrike" baseline="0" dirty="0">
                          <a:effectLst/>
                        </a:rPr>
                        <a:t>a 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sinalização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4,94%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Dormindo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4,45%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Ultrapassagem indevida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4,34%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 err="1">
                          <a:effectLst/>
                        </a:rPr>
                        <a:t>Ingestao</a:t>
                      </a:r>
                      <a:r>
                        <a:rPr lang="pt-BR" sz="2000" u="none" strike="noStrike" baseline="0" dirty="0">
                          <a:effectLst/>
                        </a:rPr>
                        <a:t> de </a:t>
                      </a:r>
                      <a:r>
                        <a:rPr lang="pt-BR" sz="2000" u="none" strike="noStrike" baseline="0" dirty="0" err="1">
                          <a:effectLst/>
                        </a:rPr>
                        <a:t>alcool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2,76%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Animais na Pista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2,51%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baseline="0" dirty="0">
                          <a:effectLst/>
                        </a:rPr>
                        <a:t>Defeito na via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baseline="0" dirty="0">
                          <a:effectLst/>
                        </a:rPr>
                        <a:t>1,90%</a:t>
                      </a:r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 anchor="b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1913" y="1614488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CAUSA DOS ACIDENTES – JAN A SET </a:t>
            </a:r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2012</a:t>
            </a: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31913" y="1614488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0000"/>
                </a:solidFill>
                <a:latin typeface="Arial" charset="0"/>
              </a:rPr>
              <a:t>ACIDENTES POR ESTADO – JAN A SET </a:t>
            </a:r>
            <a:r>
              <a:rPr lang="pt-BR" sz="2000" dirty="0" smtClean="0">
                <a:solidFill>
                  <a:srgbClr val="000000"/>
                </a:solidFill>
                <a:latin typeface="Arial" charset="0"/>
              </a:rPr>
              <a:t>2012</a:t>
            </a:r>
            <a:endParaRPr lang="pt-BR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484438" y="2060575"/>
          <a:ext cx="2163763" cy="421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16"/>
                <a:gridCol w="984258"/>
                <a:gridCol w="770289"/>
              </a:tblGrid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Acidentes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Mortos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MG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7.998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175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PR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5.791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85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RJ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4.704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62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SC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4.314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SP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4.074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68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RS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3.313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BA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3.007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95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ES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2.354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PE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2.149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GO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2.003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51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MT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1.702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1.121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17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1.044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RO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918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12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64163" y="2060575"/>
          <a:ext cx="2319337" cy="421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311"/>
                <a:gridCol w="1056332"/>
                <a:gridCol w="826694"/>
              </a:tblGrid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Acidentes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Mortos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568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PB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534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RN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393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AC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AP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00188" y="577850"/>
            <a:ext cx="7643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" charset="0"/>
              </a:rPr>
              <a:t>ESTATÍSTICAS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331913" y="1614488"/>
            <a:ext cx="76438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0000"/>
                </a:solidFill>
                <a:latin typeface="Arial" charset="0"/>
              </a:rPr>
              <a:t>ACIDENTES POR ESTADO – JAN A SET 2011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484438" y="2060575"/>
          <a:ext cx="2163763" cy="421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16"/>
                <a:gridCol w="984258"/>
                <a:gridCol w="770289"/>
              </a:tblGrid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UF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Acidentes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Mortos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MG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7.998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175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PR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5.791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85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RJ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4.704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62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SC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4.314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SP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4.074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68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RS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3.313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BA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3.007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95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>
                    <a:solidFill>
                      <a:srgbClr val="FFFF00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ES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2.354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41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PE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2.149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GO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2.003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51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MT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1.702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34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PA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1.121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17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MS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1.044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28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  <a:tr h="281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>
                          <a:effectLst/>
                        </a:rPr>
                        <a:t>RO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>
                          <a:effectLst/>
                        </a:rPr>
                        <a:t>918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u="none" strike="noStrike" dirty="0">
                          <a:effectLst/>
                        </a:rPr>
                        <a:t>12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3" marR="8033" marT="8037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64163" y="2060575"/>
          <a:ext cx="2319337" cy="421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311"/>
                <a:gridCol w="1056332"/>
                <a:gridCol w="826694"/>
              </a:tblGrid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Acidentes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Mortos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MA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568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PB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RN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393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AC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  <a:tr h="301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AP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1" marR="8611" marT="8611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978</Words>
  <Application>Microsoft Office PowerPoint</Application>
  <PresentationFormat>Apresentação na tela (4:3)</PresentationFormat>
  <Paragraphs>586</Paragraphs>
  <Slides>35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Tema do Office</vt:lpstr>
      <vt:lpstr>Gráfico</vt:lpstr>
      <vt:lpstr>Gráfico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ivanilde.queiroz</dc:creator>
  <cp:lastModifiedBy>Câmara dos Deputados</cp:lastModifiedBy>
  <cp:revision>267</cp:revision>
  <cp:lastPrinted>1601-01-01T00:00:00Z</cp:lastPrinted>
  <dcterms:created xsi:type="dcterms:W3CDTF">2009-10-09T18:05:46Z</dcterms:created>
  <dcterms:modified xsi:type="dcterms:W3CDTF">2013-05-08T17:42:04Z</dcterms:modified>
</cp:coreProperties>
</file>