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458" r:id="rId2"/>
    <p:sldId id="565" r:id="rId3"/>
    <p:sldId id="576" r:id="rId4"/>
    <p:sldId id="577" r:id="rId5"/>
    <p:sldId id="583" r:id="rId6"/>
    <p:sldId id="584" r:id="rId7"/>
    <p:sldId id="566" r:id="rId8"/>
    <p:sldId id="572" r:id="rId9"/>
    <p:sldId id="573" r:id="rId10"/>
    <p:sldId id="567" r:id="rId11"/>
    <p:sldId id="568" r:id="rId12"/>
    <p:sldId id="570" r:id="rId13"/>
    <p:sldId id="571" r:id="rId14"/>
    <p:sldId id="574" r:id="rId15"/>
    <p:sldId id="525" r:id="rId16"/>
    <p:sldId id="581" r:id="rId17"/>
    <p:sldId id="550" r:id="rId18"/>
    <p:sldId id="578" r:id="rId19"/>
    <p:sldId id="579" r:id="rId20"/>
    <p:sldId id="580" r:id="rId21"/>
    <p:sldId id="557" r:id="rId22"/>
    <p:sldId id="558" r:id="rId23"/>
    <p:sldId id="559" r:id="rId24"/>
    <p:sldId id="561" r:id="rId25"/>
    <p:sldId id="556" r:id="rId26"/>
    <p:sldId id="562" r:id="rId27"/>
    <p:sldId id="560" r:id="rId28"/>
    <p:sldId id="544" r:id="rId29"/>
    <p:sldId id="545" r:id="rId30"/>
    <p:sldId id="485" r:id="rId31"/>
    <p:sldId id="543" r:id="rId32"/>
    <p:sldId id="491" r:id="rId33"/>
    <p:sldId id="499" r:id="rId34"/>
    <p:sldId id="500" r:id="rId35"/>
    <p:sldId id="507" r:id="rId36"/>
    <p:sldId id="536" r:id="rId37"/>
    <p:sldId id="515" r:id="rId38"/>
    <p:sldId id="537" r:id="rId39"/>
    <p:sldId id="508" r:id="rId40"/>
    <p:sldId id="509" r:id="rId41"/>
  </p:sldIdLst>
  <p:sldSz cx="9144000" cy="6858000" type="screen4x3"/>
  <p:notesSz cx="6888163" cy="10020300"/>
  <p:defaultTextStyle>
    <a:defPPr>
      <a:defRPr lang="pt-B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Estilo com Tema 2 - Ênfase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enhum Estilo, Grade de Tabe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Estilo com Tema 1 - Ênfas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EBBBCC-DAD2-459C-BE2E-F6DE35CF9A28}" styleName="Estilo Escuro 2 - Ênfase 3/Ênfase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Estilo Escuro 2 - Ênfase 5/Ênfase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Estilo E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84" autoAdjust="0"/>
    <p:restoredTop sz="86475" autoAdjust="0"/>
  </p:normalViewPr>
  <p:slideViewPr>
    <p:cSldViewPr>
      <p:cViewPr>
        <p:scale>
          <a:sx n="80" d="100"/>
          <a:sy n="80" d="100"/>
        </p:scale>
        <p:origin x="-216" y="-72"/>
      </p:cViewPr>
      <p:guideLst>
        <p:guide orient="horz" pos="3249"/>
        <p:guide pos="2880"/>
      </p:guideLst>
    </p:cSldViewPr>
  </p:slideViewPr>
  <p:outlineViewPr>
    <p:cViewPr>
      <p:scale>
        <a:sx n="33" d="100"/>
        <a:sy n="33" d="100"/>
      </p:scale>
      <p:origin x="0" y="2358"/>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p:scale>
          <a:sx n="100" d="100"/>
          <a:sy n="100" d="100"/>
        </p:scale>
        <p:origin x="-2502" y="1140"/>
      </p:cViewPr>
      <p:guideLst>
        <p:guide orient="horz" pos="3157"/>
        <p:guide pos="216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1" y="0"/>
            <a:ext cx="2984871" cy="501015"/>
          </a:xfrm>
          <a:prstGeom prst="rect">
            <a:avLst/>
          </a:prstGeom>
        </p:spPr>
        <p:txBody>
          <a:bodyPr vert="horz" lIns="96616" tIns="48308" rIns="96616" bIns="48308" rtlCol="0"/>
          <a:lstStyle>
            <a:lvl1pPr algn="l">
              <a:defRPr sz="1300"/>
            </a:lvl1pPr>
          </a:lstStyle>
          <a:p>
            <a:endParaRPr lang="pt-BR"/>
          </a:p>
        </p:txBody>
      </p:sp>
      <p:sp>
        <p:nvSpPr>
          <p:cNvPr id="3" name="Espaço Reservado para Data 2"/>
          <p:cNvSpPr>
            <a:spLocks noGrp="1"/>
          </p:cNvSpPr>
          <p:nvPr>
            <p:ph type="dt" idx="1"/>
          </p:nvPr>
        </p:nvSpPr>
        <p:spPr>
          <a:xfrm>
            <a:off x="3901699" y="0"/>
            <a:ext cx="2984871" cy="501015"/>
          </a:xfrm>
          <a:prstGeom prst="rect">
            <a:avLst/>
          </a:prstGeom>
        </p:spPr>
        <p:txBody>
          <a:bodyPr vert="horz" lIns="96616" tIns="48308" rIns="96616" bIns="48308" rtlCol="0"/>
          <a:lstStyle>
            <a:lvl1pPr algn="r">
              <a:defRPr sz="1300"/>
            </a:lvl1pPr>
          </a:lstStyle>
          <a:p>
            <a:fld id="{817525FA-BE02-4F8F-AEA8-E52ED297622B}" type="datetimeFigureOut">
              <a:rPr lang="pt-BR" smtClean="0"/>
              <a:t>08/05/2013</a:t>
            </a:fld>
            <a:endParaRPr lang="pt-BR"/>
          </a:p>
        </p:txBody>
      </p:sp>
      <p:sp>
        <p:nvSpPr>
          <p:cNvPr id="4" name="Espaço Reservado para Imagem de Slide 3"/>
          <p:cNvSpPr>
            <a:spLocks noGrp="1" noRot="1" noChangeAspect="1"/>
          </p:cNvSpPr>
          <p:nvPr>
            <p:ph type="sldImg" idx="2"/>
          </p:nvPr>
        </p:nvSpPr>
        <p:spPr>
          <a:xfrm>
            <a:off x="939800" y="750888"/>
            <a:ext cx="5008563" cy="3757612"/>
          </a:xfrm>
          <a:prstGeom prst="rect">
            <a:avLst/>
          </a:prstGeom>
          <a:noFill/>
          <a:ln w="12700">
            <a:solidFill>
              <a:prstClr val="black"/>
            </a:solidFill>
          </a:ln>
        </p:spPr>
        <p:txBody>
          <a:bodyPr vert="horz" lIns="96616" tIns="48308" rIns="96616" bIns="48308" rtlCol="0" anchor="ctr"/>
          <a:lstStyle/>
          <a:p>
            <a:endParaRPr lang="pt-BR"/>
          </a:p>
        </p:txBody>
      </p:sp>
      <p:sp>
        <p:nvSpPr>
          <p:cNvPr id="5" name="Espaço Reservado para Anotações 4"/>
          <p:cNvSpPr>
            <a:spLocks noGrp="1"/>
          </p:cNvSpPr>
          <p:nvPr>
            <p:ph type="body" sz="quarter" idx="3"/>
          </p:nvPr>
        </p:nvSpPr>
        <p:spPr>
          <a:xfrm>
            <a:off x="688817" y="4759644"/>
            <a:ext cx="5510530" cy="4509134"/>
          </a:xfrm>
          <a:prstGeom prst="rect">
            <a:avLst/>
          </a:prstGeom>
        </p:spPr>
        <p:txBody>
          <a:bodyPr vert="horz" lIns="96616" tIns="48308" rIns="96616" bIns="48308"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1" y="9517547"/>
            <a:ext cx="2984871" cy="501015"/>
          </a:xfrm>
          <a:prstGeom prst="rect">
            <a:avLst/>
          </a:prstGeom>
        </p:spPr>
        <p:txBody>
          <a:bodyPr vert="horz" lIns="96616" tIns="48308" rIns="96616" bIns="48308" rtlCol="0" anchor="b"/>
          <a:lstStyle>
            <a:lvl1pPr algn="l">
              <a:defRPr sz="1300"/>
            </a:lvl1pPr>
          </a:lstStyle>
          <a:p>
            <a:endParaRPr lang="pt-BR"/>
          </a:p>
        </p:txBody>
      </p:sp>
      <p:sp>
        <p:nvSpPr>
          <p:cNvPr id="7" name="Espaço Reservado para Número de Slide 6"/>
          <p:cNvSpPr>
            <a:spLocks noGrp="1"/>
          </p:cNvSpPr>
          <p:nvPr>
            <p:ph type="sldNum" sz="quarter" idx="5"/>
          </p:nvPr>
        </p:nvSpPr>
        <p:spPr>
          <a:xfrm>
            <a:off x="3901699" y="9517547"/>
            <a:ext cx="2984871" cy="501015"/>
          </a:xfrm>
          <a:prstGeom prst="rect">
            <a:avLst/>
          </a:prstGeom>
        </p:spPr>
        <p:txBody>
          <a:bodyPr vert="horz" lIns="96616" tIns="48308" rIns="96616" bIns="48308" rtlCol="0" anchor="b"/>
          <a:lstStyle>
            <a:lvl1pPr algn="r">
              <a:defRPr sz="1300"/>
            </a:lvl1pPr>
          </a:lstStyle>
          <a:p>
            <a:fld id="{D4BB256D-C978-431C-85D5-ED6E7693C2CA}" type="slidenum">
              <a:rPr lang="pt-BR" smtClean="0"/>
              <a:t>‹nº›</a:t>
            </a:fld>
            <a:endParaRPr lang="pt-BR"/>
          </a:p>
        </p:txBody>
      </p:sp>
    </p:spTree>
    <p:extLst>
      <p:ext uri="{BB962C8B-B14F-4D97-AF65-F5344CB8AC3E}">
        <p14:creationId xmlns:p14="http://schemas.microsoft.com/office/powerpoint/2010/main" val="794564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planalto.gov.br/ccivil_03/Leis/LEIS_2001/L10350.htm#art1"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404938" y="433388"/>
            <a:ext cx="4127500" cy="3095625"/>
          </a:xfrm>
        </p:spPr>
      </p:sp>
      <p:sp>
        <p:nvSpPr>
          <p:cNvPr id="3" name="Espaço Reservado para Anotações 2"/>
          <p:cNvSpPr>
            <a:spLocks noGrp="1"/>
          </p:cNvSpPr>
          <p:nvPr>
            <p:ph type="body" idx="1"/>
          </p:nvPr>
        </p:nvSpPr>
        <p:spPr>
          <a:xfrm>
            <a:off x="131714" y="3569992"/>
            <a:ext cx="6581548" cy="5976663"/>
          </a:xfrm>
        </p:spPr>
        <p:txBody>
          <a:bodyPr/>
          <a:lstStyle/>
          <a:p>
            <a:pPr algn="just">
              <a:lnSpc>
                <a:spcPct val="150000"/>
              </a:lnSpc>
            </a:pPr>
            <a:r>
              <a:rPr lang="pt-BR" sz="1400" b="1" dirty="0" smtClean="0">
                <a:latin typeface="Verdana" pitchFamily="34" charset="0"/>
                <a:ea typeface="Verdana" pitchFamily="34" charset="0"/>
                <a:cs typeface="Verdana" pitchFamily="34" charset="0"/>
              </a:rPr>
              <a:t>30/04 – Um ano da Lei que regulamentou a profissão</a:t>
            </a:r>
          </a:p>
          <a:p>
            <a:pPr algn="just">
              <a:lnSpc>
                <a:spcPct val="150000"/>
              </a:lnSpc>
            </a:pPr>
            <a:endParaRPr lang="pt-BR" sz="1400" b="1" dirty="0" smtClean="0">
              <a:latin typeface="Verdana" pitchFamily="34" charset="0"/>
              <a:ea typeface="Verdana" pitchFamily="34" charset="0"/>
              <a:cs typeface="Verdana" pitchFamily="34" charset="0"/>
            </a:endParaRPr>
          </a:p>
          <a:p>
            <a:pPr algn="just">
              <a:lnSpc>
                <a:spcPct val="150000"/>
              </a:lnSpc>
            </a:pPr>
            <a:r>
              <a:rPr lang="pt-BR" sz="1400" b="1" dirty="0" smtClean="0">
                <a:latin typeface="Verdana" pitchFamily="34" charset="0"/>
                <a:ea typeface="Verdana" pitchFamily="34" charset="0"/>
                <a:cs typeface="Verdana" pitchFamily="34" charset="0"/>
              </a:rPr>
              <a:t>A </a:t>
            </a:r>
            <a:r>
              <a:rPr lang="pt-BR" sz="1400" b="1" dirty="0">
                <a:latin typeface="Verdana" pitchFamily="34" charset="0"/>
                <a:ea typeface="Verdana" pitchFamily="34" charset="0"/>
                <a:cs typeface="Verdana" pitchFamily="34" charset="0"/>
              </a:rPr>
              <a:t>Lei 12.619/2012, por ser uma lei inovadora, com reflexos amplos em nosso ordenamento jurídico, tanto na legislação trabalhista (CLT) quanto na legislação de trânsito (CTB), tem gerado dúvidas quanto à sua aplicabilidade.</a:t>
            </a:r>
          </a:p>
          <a:p>
            <a:pPr algn="just"/>
            <a:endParaRPr lang="pt-BR" sz="1400" dirty="0" smtClean="0">
              <a:latin typeface="Verdana" pitchFamily="34" charset="0"/>
              <a:ea typeface="Verdana" pitchFamily="34" charset="0"/>
              <a:cs typeface="Verdana" pitchFamily="34" charset="0"/>
            </a:endParaRPr>
          </a:p>
          <a:p>
            <a:pPr algn="just"/>
            <a:r>
              <a:rPr lang="pt-BR" sz="1400" dirty="0">
                <a:latin typeface="Verdana" pitchFamily="34" charset="0"/>
                <a:ea typeface="Verdana" pitchFamily="34" charset="0"/>
                <a:cs typeface="Verdana" pitchFamily="34" charset="0"/>
              </a:rPr>
              <a:t> </a:t>
            </a:r>
          </a:p>
          <a:p>
            <a:pPr algn="just"/>
            <a:r>
              <a:rPr lang="pt-BR" sz="1400" b="1" dirty="0" smtClean="0">
                <a:latin typeface="Verdana" pitchFamily="34" charset="0"/>
                <a:ea typeface="Verdana" pitchFamily="34" charset="0"/>
                <a:cs typeface="Verdana" pitchFamily="34" charset="0"/>
              </a:rPr>
              <a:t>Até </a:t>
            </a:r>
            <a:r>
              <a:rPr lang="pt-BR" sz="1400" b="1" dirty="0">
                <a:latin typeface="Verdana" pitchFamily="34" charset="0"/>
                <a:ea typeface="Verdana" pitchFamily="34" charset="0"/>
                <a:cs typeface="Verdana" pitchFamily="34" charset="0"/>
              </a:rPr>
              <a:t>a promulgação da Lei 12.619/2012, não havia uma legislação específica reguladora de sua atividade que pudesse dar o mínimo de tranquilidade quanto ao respeito dos direitos básicos indispensáveis a uma vida digna</a:t>
            </a:r>
            <a:r>
              <a:rPr lang="pt-BR" sz="1400" b="1" dirty="0" smtClean="0">
                <a:latin typeface="Verdana" pitchFamily="34" charset="0"/>
                <a:ea typeface="Verdana" pitchFamily="34" charset="0"/>
                <a:cs typeface="Verdana" pitchFamily="34" charset="0"/>
              </a:rPr>
              <a:t>.</a:t>
            </a:r>
          </a:p>
          <a:p>
            <a:pPr algn="just"/>
            <a:endParaRPr lang="pt-BR" sz="1400" b="1" dirty="0" smtClean="0">
              <a:latin typeface="Verdana" pitchFamily="34" charset="0"/>
              <a:ea typeface="Verdana" pitchFamily="34" charset="0"/>
              <a:cs typeface="Verdana" pitchFamily="34" charset="0"/>
            </a:endParaRPr>
          </a:p>
          <a:p>
            <a:pPr algn="just"/>
            <a:endParaRPr lang="pt-BR" sz="1400" b="1" dirty="0">
              <a:latin typeface="Verdana" pitchFamily="34" charset="0"/>
              <a:ea typeface="Verdana" pitchFamily="34" charset="0"/>
              <a:cs typeface="Verdana" pitchFamily="34" charset="0"/>
            </a:endParaRPr>
          </a:p>
          <a:p>
            <a:pPr algn="just"/>
            <a:r>
              <a:rPr lang="pt-BR" sz="1400" b="1" dirty="0">
                <a:latin typeface="Verdana" pitchFamily="34" charset="0"/>
                <a:ea typeface="Verdana" pitchFamily="34" charset="0"/>
                <a:cs typeface="Verdana" pitchFamily="34" charset="0"/>
              </a:rPr>
              <a:t>A Lei sancionada com certeza não resolverá todos os problemas que afetam os trabalhadores que atuam nessa categoria econômica e nas suas inúmeras atividades, porém, não há como negar a sua importância e o grande avanço que representa.</a:t>
            </a:r>
          </a:p>
        </p:txBody>
      </p:sp>
      <p:sp>
        <p:nvSpPr>
          <p:cNvPr id="4" name="Espaço Reservado para Número de Slide 3"/>
          <p:cNvSpPr>
            <a:spLocks noGrp="1"/>
          </p:cNvSpPr>
          <p:nvPr>
            <p:ph type="sldNum" sz="quarter" idx="10"/>
          </p:nvPr>
        </p:nvSpPr>
        <p:spPr/>
        <p:txBody>
          <a:bodyPr/>
          <a:lstStyle/>
          <a:p>
            <a:fld id="{D4BB256D-C978-431C-85D5-ED6E7693C2CA}" type="slidenum">
              <a:rPr lang="pt-BR" smtClean="0"/>
              <a:t>1</a:t>
            </a:fld>
            <a:endParaRPr lang="pt-BR"/>
          </a:p>
        </p:txBody>
      </p:sp>
    </p:spTree>
    <p:extLst>
      <p:ext uri="{BB962C8B-B14F-4D97-AF65-F5344CB8AC3E}">
        <p14:creationId xmlns:p14="http://schemas.microsoft.com/office/powerpoint/2010/main" val="3793878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4" name="Espaço Reservado para Número de Slide 3"/>
          <p:cNvSpPr>
            <a:spLocks noGrp="1"/>
          </p:cNvSpPr>
          <p:nvPr>
            <p:ph type="sldNum" sz="quarter" idx="10"/>
          </p:nvPr>
        </p:nvSpPr>
        <p:spPr/>
        <p:txBody>
          <a:bodyPr/>
          <a:lstStyle/>
          <a:p>
            <a:fld id="{D4BB256D-C978-431C-85D5-ED6E7693C2CA}" type="slidenum">
              <a:rPr lang="pt-BR" smtClean="0"/>
              <a:t>10</a:t>
            </a:fld>
            <a:endParaRPr lang="pt-BR"/>
          </a:p>
        </p:txBody>
      </p:sp>
      <p:sp>
        <p:nvSpPr>
          <p:cNvPr id="5" name="Espaço Reservado para Anotações 2"/>
          <p:cNvSpPr>
            <a:spLocks noGrp="1"/>
          </p:cNvSpPr>
          <p:nvPr>
            <p:ph type="body" idx="3"/>
          </p:nvPr>
        </p:nvSpPr>
        <p:spPr>
          <a:xfrm>
            <a:off x="275730" y="5514207"/>
            <a:ext cx="6336704" cy="3096343"/>
          </a:xfrm>
        </p:spPr>
        <p:txBody>
          <a:bodyPr/>
          <a:lstStyle/>
          <a:p>
            <a:pPr algn="just"/>
            <a:r>
              <a:rPr lang="pt-BR" sz="1600" dirty="0">
                <a:latin typeface="Verdana" pitchFamily="34" charset="0"/>
                <a:ea typeface="Verdana" pitchFamily="34" charset="0"/>
                <a:cs typeface="Verdana" pitchFamily="34" charset="0"/>
              </a:rPr>
              <a:t>Dispõe sobre o tempo de direção do motorista de caminhões e ônibus trafegando em rodovias</a:t>
            </a:r>
            <a:r>
              <a:rPr lang="pt-BR" sz="1600" dirty="0" smtClean="0">
                <a:latin typeface="Verdana" pitchFamily="34" charset="0"/>
                <a:ea typeface="Verdana" pitchFamily="34" charset="0"/>
                <a:cs typeface="Verdana" pitchFamily="34" charset="0"/>
              </a:rPr>
              <a:t>.</a:t>
            </a:r>
          </a:p>
          <a:p>
            <a:pPr algn="just"/>
            <a:endParaRPr lang="pt-BR" sz="1600" dirty="0">
              <a:latin typeface="Verdana" pitchFamily="34" charset="0"/>
              <a:ea typeface="Verdana" pitchFamily="34" charset="0"/>
              <a:cs typeface="Verdana" pitchFamily="34" charset="0"/>
            </a:endParaRPr>
          </a:p>
          <a:p>
            <a:r>
              <a:rPr lang="pt-BR" sz="1600" dirty="0">
                <a:latin typeface="Verdana" pitchFamily="34" charset="0"/>
                <a:ea typeface="Verdana" pitchFamily="34" charset="0"/>
                <a:cs typeface="Verdana" pitchFamily="34" charset="0"/>
              </a:rPr>
              <a:t>Art. 1</a:t>
            </a:r>
            <a:r>
              <a:rPr lang="pt-BR" sz="1600" u="sng" baseline="30000" dirty="0">
                <a:latin typeface="Verdana" pitchFamily="34" charset="0"/>
                <a:ea typeface="Verdana" pitchFamily="34" charset="0"/>
                <a:cs typeface="Verdana" pitchFamily="34" charset="0"/>
              </a:rPr>
              <a:t>o</a:t>
            </a:r>
            <a:r>
              <a:rPr lang="pt-BR" sz="1600" dirty="0">
                <a:latin typeface="Verdana" pitchFamily="34" charset="0"/>
                <a:ea typeface="Verdana" pitchFamily="34" charset="0"/>
                <a:cs typeface="Verdana" pitchFamily="34" charset="0"/>
              </a:rPr>
              <a:t> Fica vedado ao motorista de caminhão e ônibus, trafegando em rodovias, dirigir ininterruptamente por mais de quatro horas devendo descansar pelo menos uma hora de forma contínua, ou de modo descontínuo, ao longo das quatro horas dirigidas</a:t>
            </a:r>
            <a:r>
              <a:rPr lang="pt-BR" sz="1600" dirty="0" smtClean="0">
                <a:latin typeface="Verdana" pitchFamily="34" charset="0"/>
                <a:ea typeface="Verdana" pitchFamily="34" charset="0"/>
                <a:cs typeface="Verdana" pitchFamily="34" charset="0"/>
              </a:rPr>
              <a:t>.</a:t>
            </a:r>
          </a:p>
          <a:p>
            <a:endParaRPr lang="pt-BR" sz="1600" dirty="0">
              <a:latin typeface="Verdana" pitchFamily="34" charset="0"/>
              <a:ea typeface="Verdana" pitchFamily="34" charset="0"/>
              <a:cs typeface="Verdana" pitchFamily="34" charset="0"/>
            </a:endParaRPr>
          </a:p>
          <a:p>
            <a:r>
              <a:rPr lang="pt-BR" sz="1600" dirty="0">
                <a:latin typeface="Verdana" pitchFamily="34" charset="0"/>
                <a:ea typeface="Verdana" pitchFamily="34" charset="0"/>
                <a:cs typeface="Verdana" pitchFamily="34" charset="0"/>
              </a:rPr>
              <a:t>Parágrafo único. Os motoristas de que trata este artigo ficam obrigados, dentro do período de 24 horas, a observar intervalo ininterrupto de doze horas para descanso.</a:t>
            </a:r>
            <a:endParaRPr lang="pt-BR" sz="1600" dirty="0" smtClean="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688834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4BB256D-C978-431C-85D5-ED6E7693C2CA}" type="slidenum">
              <a:rPr lang="pt-BR" smtClean="0"/>
              <a:t>11</a:t>
            </a:fld>
            <a:endParaRPr lang="pt-BR"/>
          </a:p>
        </p:txBody>
      </p:sp>
    </p:spTree>
    <p:extLst>
      <p:ext uri="{BB962C8B-B14F-4D97-AF65-F5344CB8AC3E}">
        <p14:creationId xmlns:p14="http://schemas.microsoft.com/office/powerpoint/2010/main" val="2730326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lnSpc>
                <a:spcPts val="2900"/>
              </a:lnSpc>
            </a:pPr>
            <a:r>
              <a:rPr lang="pt-BR" sz="2000" dirty="0" smtClean="0"/>
              <a:t>Principal preocupação no primeiro momento, foi com as consequências que a função de motorista acarretava e quais os benefícios que os trabalhadores poderiam receber, após não terem mais condições de trabalho.</a:t>
            </a:r>
            <a:endParaRPr lang="pt-BR" sz="2000" dirty="0"/>
          </a:p>
        </p:txBody>
      </p:sp>
      <p:sp>
        <p:nvSpPr>
          <p:cNvPr id="4" name="Espaço Reservado para Número de Slide 3"/>
          <p:cNvSpPr>
            <a:spLocks noGrp="1"/>
          </p:cNvSpPr>
          <p:nvPr>
            <p:ph type="sldNum" sz="quarter" idx="10"/>
          </p:nvPr>
        </p:nvSpPr>
        <p:spPr/>
        <p:txBody>
          <a:bodyPr/>
          <a:lstStyle/>
          <a:p>
            <a:fld id="{D4BB256D-C978-431C-85D5-ED6E7693C2CA}" type="slidenum">
              <a:rPr lang="pt-BR" smtClean="0"/>
              <a:t>12</a:t>
            </a:fld>
            <a:endParaRPr lang="pt-BR"/>
          </a:p>
        </p:txBody>
      </p:sp>
    </p:spTree>
    <p:extLst>
      <p:ext uri="{BB962C8B-B14F-4D97-AF65-F5344CB8AC3E}">
        <p14:creationId xmlns:p14="http://schemas.microsoft.com/office/powerpoint/2010/main" val="2285359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r>
              <a:rPr lang="pt-BR" sz="2400" dirty="0" smtClean="0"/>
              <a:t>No PL 99, a discussão continuou com base nas consequências para os trabalhadores com vínculo empregatício, ampliando para os autônomos sem base legal na CLT </a:t>
            </a:r>
            <a:endParaRPr lang="pt-BR" sz="2400" dirty="0"/>
          </a:p>
        </p:txBody>
      </p:sp>
      <p:sp>
        <p:nvSpPr>
          <p:cNvPr id="4" name="Espaço Reservado para Número de Slide 3"/>
          <p:cNvSpPr>
            <a:spLocks noGrp="1"/>
          </p:cNvSpPr>
          <p:nvPr>
            <p:ph type="sldNum" sz="quarter" idx="10"/>
          </p:nvPr>
        </p:nvSpPr>
        <p:spPr/>
        <p:txBody>
          <a:bodyPr/>
          <a:lstStyle/>
          <a:p>
            <a:fld id="{D4BB256D-C978-431C-85D5-ED6E7693C2CA}" type="slidenum">
              <a:rPr lang="pt-BR" smtClean="0"/>
              <a:t>13</a:t>
            </a:fld>
            <a:endParaRPr lang="pt-BR"/>
          </a:p>
        </p:txBody>
      </p:sp>
    </p:spTree>
    <p:extLst>
      <p:ext uri="{BB962C8B-B14F-4D97-AF65-F5344CB8AC3E}">
        <p14:creationId xmlns:p14="http://schemas.microsoft.com/office/powerpoint/2010/main" val="2194275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a:xfrm>
            <a:off x="203722" y="4722120"/>
            <a:ext cx="5995625" cy="4509134"/>
          </a:xfrm>
        </p:spPr>
        <p:txBody>
          <a:bodyPr/>
          <a:lstStyle/>
          <a:p>
            <a:pPr algn="just"/>
            <a:r>
              <a:rPr lang="pt-BR" sz="2000" dirty="0" smtClean="0">
                <a:latin typeface="Arial Rounded MT Bold" pitchFamily="34" charset="0"/>
              </a:rPr>
              <a:t>O substitutivo elaborado no Senado Federal apresenta a preocupação com as causas e no acordo entre trabalhadores e empresários com a participação do Ministério Público do Trabalho, questões como dupla função, </a:t>
            </a:r>
            <a:r>
              <a:rPr lang="pt-BR" sz="2000" dirty="0" err="1" smtClean="0">
                <a:latin typeface="Arial Rounded MT Bold" pitchFamily="34" charset="0"/>
              </a:rPr>
              <a:t>penosidade</a:t>
            </a:r>
            <a:r>
              <a:rPr lang="pt-BR" sz="2000" dirty="0" smtClean="0">
                <a:latin typeface="Arial Rounded MT Bold" pitchFamily="34" charset="0"/>
              </a:rPr>
              <a:t>, aposentadoria passaram para discussão no PLS 271/2008 que regulamenta o Estatuto do Motorista e as causas como Jornada de Trabalho, Tempo de Direção e de Espera, foram contempladas no substitutivo.</a:t>
            </a:r>
            <a:endParaRPr lang="pt-BR" sz="2000" dirty="0">
              <a:latin typeface="Arial Rounded MT Bold" pitchFamily="34" charset="0"/>
            </a:endParaRPr>
          </a:p>
        </p:txBody>
      </p:sp>
      <p:sp>
        <p:nvSpPr>
          <p:cNvPr id="4" name="Espaço Reservado para Número de Slide 3"/>
          <p:cNvSpPr>
            <a:spLocks noGrp="1"/>
          </p:cNvSpPr>
          <p:nvPr>
            <p:ph type="sldNum" sz="quarter" idx="10"/>
          </p:nvPr>
        </p:nvSpPr>
        <p:spPr/>
        <p:txBody>
          <a:bodyPr/>
          <a:lstStyle/>
          <a:p>
            <a:fld id="{D4BB256D-C978-431C-85D5-ED6E7693C2CA}" type="slidenum">
              <a:rPr lang="pt-BR" smtClean="0"/>
              <a:t>14</a:t>
            </a:fld>
            <a:endParaRPr lang="pt-BR"/>
          </a:p>
        </p:txBody>
      </p:sp>
    </p:spTree>
    <p:extLst>
      <p:ext uri="{BB962C8B-B14F-4D97-AF65-F5344CB8AC3E}">
        <p14:creationId xmlns:p14="http://schemas.microsoft.com/office/powerpoint/2010/main" val="321346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0175" y="2489200"/>
            <a:ext cx="6626225" cy="4970463"/>
          </a:xfrm>
        </p:spPr>
      </p:sp>
      <p:sp>
        <p:nvSpPr>
          <p:cNvPr id="4" name="Espaço Reservado para Número de Slide 3"/>
          <p:cNvSpPr>
            <a:spLocks noGrp="1"/>
          </p:cNvSpPr>
          <p:nvPr>
            <p:ph type="sldNum" sz="quarter" idx="10"/>
          </p:nvPr>
        </p:nvSpPr>
        <p:spPr/>
        <p:txBody>
          <a:bodyPr/>
          <a:lstStyle/>
          <a:p>
            <a:fld id="{D4BB256D-C978-431C-85D5-ED6E7693C2CA}" type="slidenum">
              <a:rPr lang="pt-BR" smtClean="0"/>
              <a:t>15</a:t>
            </a:fld>
            <a:endParaRPr lang="pt-BR"/>
          </a:p>
        </p:txBody>
      </p:sp>
    </p:spTree>
    <p:extLst>
      <p:ext uri="{BB962C8B-B14F-4D97-AF65-F5344CB8AC3E}">
        <p14:creationId xmlns:p14="http://schemas.microsoft.com/office/powerpoint/2010/main" val="3579342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4BB256D-C978-431C-85D5-ED6E7693C2CA}" type="slidenum">
              <a:rPr lang="pt-BR" smtClean="0"/>
              <a:t>16</a:t>
            </a:fld>
            <a:endParaRPr lang="pt-BR"/>
          </a:p>
        </p:txBody>
      </p:sp>
    </p:spTree>
    <p:extLst>
      <p:ext uri="{BB962C8B-B14F-4D97-AF65-F5344CB8AC3E}">
        <p14:creationId xmlns:p14="http://schemas.microsoft.com/office/powerpoint/2010/main" val="1278352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79375" y="41275"/>
            <a:ext cx="6637338" cy="4979988"/>
          </a:xfrm>
        </p:spPr>
      </p:sp>
      <p:sp>
        <p:nvSpPr>
          <p:cNvPr id="4" name="Espaço Reservado para Número de Slide 3"/>
          <p:cNvSpPr>
            <a:spLocks noGrp="1"/>
          </p:cNvSpPr>
          <p:nvPr>
            <p:ph type="sldNum" sz="quarter" idx="10"/>
          </p:nvPr>
        </p:nvSpPr>
        <p:spPr/>
        <p:txBody>
          <a:bodyPr/>
          <a:lstStyle/>
          <a:p>
            <a:fld id="{D4BB256D-C978-431C-85D5-ED6E7693C2CA}" type="slidenum">
              <a:rPr lang="pt-BR" smtClean="0"/>
              <a:t>17</a:t>
            </a:fld>
            <a:endParaRPr lang="pt-BR"/>
          </a:p>
        </p:txBody>
      </p:sp>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26889">
            <a:off x="133436" y="6930059"/>
            <a:ext cx="6688909" cy="958619"/>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1516389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4BB256D-C978-431C-85D5-ED6E7693C2CA}" type="slidenum">
              <a:rPr lang="pt-BR" smtClean="0"/>
              <a:t>18</a:t>
            </a:fld>
            <a:endParaRPr lang="pt-BR"/>
          </a:p>
        </p:txBody>
      </p:sp>
    </p:spTree>
    <p:extLst>
      <p:ext uri="{BB962C8B-B14F-4D97-AF65-F5344CB8AC3E}">
        <p14:creationId xmlns:p14="http://schemas.microsoft.com/office/powerpoint/2010/main" val="3689649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4BB256D-C978-431C-85D5-ED6E7693C2CA}" type="slidenum">
              <a:rPr lang="pt-BR" smtClean="0"/>
              <a:t>19</a:t>
            </a:fld>
            <a:endParaRPr lang="pt-BR"/>
          </a:p>
        </p:txBody>
      </p:sp>
    </p:spTree>
    <p:extLst>
      <p:ext uri="{BB962C8B-B14F-4D97-AF65-F5344CB8AC3E}">
        <p14:creationId xmlns:p14="http://schemas.microsoft.com/office/powerpoint/2010/main" val="2299634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4BB256D-C978-431C-85D5-ED6E7693C2CA}" type="slidenum">
              <a:rPr lang="pt-BR" smtClean="0"/>
              <a:t>2</a:t>
            </a:fld>
            <a:endParaRPr lang="pt-BR"/>
          </a:p>
        </p:txBody>
      </p:sp>
    </p:spTree>
    <p:extLst>
      <p:ext uri="{BB962C8B-B14F-4D97-AF65-F5344CB8AC3E}">
        <p14:creationId xmlns:p14="http://schemas.microsoft.com/office/powerpoint/2010/main" val="1232405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4BB256D-C978-431C-85D5-ED6E7693C2CA}" type="slidenum">
              <a:rPr lang="pt-BR" smtClean="0"/>
              <a:t>20</a:t>
            </a:fld>
            <a:endParaRPr lang="pt-BR"/>
          </a:p>
        </p:txBody>
      </p:sp>
    </p:spTree>
    <p:extLst>
      <p:ext uri="{BB962C8B-B14F-4D97-AF65-F5344CB8AC3E}">
        <p14:creationId xmlns:p14="http://schemas.microsoft.com/office/powerpoint/2010/main" val="1911089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39800" y="258763"/>
            <a:ext cx="5008563" cy="3757612"/>
          </a:xfrm>
        </p:spPr>
      </p:sp>
      <p:sp>
        <p:nvSpPr>
          <p:cNvPr id="3" name="Espaço Reservado para Anotações 2"/>
          <p:cNvSpPr>
            <a:spLocks noGrp="1"/>
          </p:cNvSpPr>
          <p:nvPr>
            <p:ph type="body" idx="1"/>
          </p:nvPr>
        </p:nvSpPr>
        <p:spPr>
          <a:xfrm>
            <a:off x="275730" y="4290070"/>
            <a:ext cx="6336704" cy="5400600"/>
          </a:xfrm>
        </p:spPr>
        <p:txBody>
          <a:bodyPr/>
          <a:lstStyle/>
          <a:p>
            <a:pPr algn="just"/>
            <a:r>
              <a:rPr lang="pt-BR" sz="1400" b="1" dirty="0"/>
              <a:t>Trabalhador avulso: são características do trabalho avulso a intermediação do sindicato do trabalhador na colocação da mão-de-obra, a curta duração do serviço prestado a um beneficiado e a remuneração paga basicamente em forma de rateio procedido pelo sindicato; pela CF/88, art. 7º XXXIV, foi igualado ao trabalhador com vínculo empregatício</a:t>
            </a:r>
            <a:r>
              <a:rPr lang="pt-BR" sz="1400" b="1" dirty="0" smtClean="0"/>
              <a:t>.</a:t>
            </a:r>
          </a:p>
          <a:p>
            <a:pPr algn="just"/>
            <a:endParaRPr lang="pt-BR" sz="1400" b="1" dirty="0" smtClean="0"/>
          </a:p>
          <a:p>
            <a:pPr algn="just"/>
            <a:endParaRPr lang="pt-BR" sz="1400" b="1" dirty="0" smtClean="0"/>
          </a:p>
          <a:p>
            <a:pPr algn="just"/>
            <a:r>
              <a:rPr lang="pt-BR" sz="1400" b="1" dirty="0"/>
              <a:t>Diferença entre empregado e trabalhador autônomo: o elemento fundamental que os distingue é a subordinação; empregado é trabalhador subordinado; autônomo trabalha sem subordinação; para alguns, autônomo é quem trabalha por conta própria e subordinado é quem trabalha por conta alheia; outros sustentam que a distinção será efetuada verificando-se quem suporta os riscos da atividade; se os riscos forem suportados pelo trabalhador, ele será autônomo</a:t>
            </a:r>
            <a:r>
              <a:rPr lang="pt-BR" sz="1400" b="1" dirty="0" smtClean="0"/>
              <a:t>.</a:t>
            </a:r>
          </a:p>
          <a:p>
            <a:pPr algn="just"/>
            <a:endParaRPr lang="pt-BR" sz="1400" b="1" dirty="0" smtClean="0"/>
          </a:p>
          <a:p>
            <a:pPr algn="just"/>
            <a:r>
              <a:rPr lang="pt-BR" sz="1400" b="1" dirty="0"/>
              <a:t>o condutor de veículo rodoviário, assim considerado o que exerce atividade profissional sem vínculo empregatício, quando proprietário, </a:t>
            </a:r>
            <a:r>
              <a:rPr lang="pt-BR" sz="1400" b="1" dirty="0" err="1"/>
              <a:t>co-proprietário</a:t>
            </a:r>
            <a:r>
              <a:rPr lang="pt-BR" sz="1400" b="1" dirty="0"/>
              <a:t>, bem como o auxiliar de condutor contribuinte individual, em automóvel cedido em regime de colaboração</a:t>
            </a:r>
          </a:p>
          <a:p>
            <a:pPr algn="just"/>
            <a:endParaRPr lang="pt-BR" sz="1800" b="1" dirty="0" smtClean="0">
              <a:latin typeface="Verdana" pitchFamily="34" charset="0"/>
              <a:ea typeface="Verdana" pitchFamily="34" charset="0"/>
              <a:cs typeface="Verdana" pitchFamily="34" charset="0"/>
            </a:endParaRPr>
          </a:p>
          <a:p>
            <a:pPr algn="just"/>
            <a:r>
              <a:rPr lang="pt-BR" sz="1400" b="1" dirty="0"/>
              <a:t>CONTRIBUINTE INDIVIDUAL</a:t>
            </a:r>
          </a:p>
          <a:p>
            <a:pPr algn="just"/>
            <a:r>
              <a:rPr lang="pt-BR" sz="1400" b="1" dirty="0"/>
              <a:t>Os segurados anteriormente denominados "empresário", "trabalhador autônomo", "trabalhador avulso" e "equiparado a trabalhador autônomo", a partir de 29 de novembro de 1999, com a Lei 9.876, foram considerados uma única categoria e passaram a ser chamados de "contribuinte individual".</a:t>
            </a:r>
          </a:p>
          <a:p>
            <a:pPr algn="just"/>
            <a:endParaRPr lang="pt-BR" sz="1800" b="1" dirty="0">
              <a:latin typeface="Verdana" pitchFamily="34" charset="0"/>
              <a:ea typeface="Verdana" pitchFamily="34" charset="0"/>
              <a:cs typeface="Verdana" pitchFamily="34" charset="0"/>
            </a:endParaRPr>
          </a:p>
        </p:txBody>
      </p:sp>
      <p:sp>
        <p:nvSpPr>
          <p:cNvPr id="4" name="Espaço Reservado para Número de Slide 3"/>
          <p:cNvSpPr>
            <a:spLocks noGrp="1"/>
          </p:cNvSpPr>
          <p:nvPr>
            <p:ph type="sldNum" sz="quarter" idx="10"/>
          </p:nvPr>
        </p:nvSpPr>
        <p:spPr/>
        <p:txBody>
          <a:bodyPr/>
          <a:lstStyle/>
          <a:p>
            <a:fld id="{D4BB256D-C978-431C-85D5-ED6E7693C2CA}" type="slidenum">
              <a:rPr lang="pt-BR" smtClean="0"/>
              <a:t>21</a:t>
            </a:fld>
            <a:endParaRPr lang="pt-BR" dirty="0"/>
          </a:p>
        </p:txBody>
      </p:sp>
    </p:spTree>
    <p:extLst>
      <p:ext uri="{BB962C8B-B14F-4D97-AF65-F5344CB8AC3E}">
        <p14:creationId xmlns:p14="http://schemas.microsoft.com/office/powerpoint/2010/main" val="701953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bwMode="auto">
          <a:xfrm>
            <a:off x="203721" y="4578103"/>
            <a:ext cx="6408712" cy="5112568"/>
          </a:xfrm>
        </p:spPr>
        <p:txBody>
          <a:bodyPr/>
          <a:lstStyle/>
          <a:p>
            <a:pPr algn="just"/>
            <a:r>
              <a:rPr lang="pt-BR" sz="1400" b="1" i="1" dirty="0">
                <a:latin typeface="Verdana" pitchFamily="34" charset="0"/>
                <a:ea typeface="Verdana" pitchFamily="34" charset="0"/>
                <a:cs typeface="Verdana" pitchFamily="34" charset="0"/>
              </a:rPr>
              <a:t>Exercício da </a:t>
            </a:r>
            <a:r>
              <a:rPr lang="pt-BR" sz="1400" b="1" i="1" dirty="0" smtClean="0">
                <a:latin typeface="Verdana" pitchFamily="34" charset="0"/>
                <a:ea typeface="Verdana" pitchFamily="34" charset="0"/>
                <a:cs typeface="Verdana" pitchFamily="34" charset="0"/>
              </a:rPr>
              <a:t>Profissão</a:t>
            </a:r>
          </a:p>
          <a:p>
            <a:pPr algn="just"/>
            <a:endParaRPr lang="pt-BR" sz="1400" b="1" dirty="0">
              <a:latin typeface="Verdana" pitchFamily="34" charset="0"/>
              <a:ea typeface="Verdana" pitchFamily="34" charset="0"/>
              <a:cs typeface="Verdana" pitchFamily="34" charset="0"/>
            </a:endParaRPr>
          </a:p>
          <a:p>
            <a:pPr algn="just"/>
            <a:r>
              <a:rPr lang="pt-BR" sz="1400" b="1" i="1" dirty="0">
                <a:latin typeface="Verdana" pitchFamily="34" charset="0"/>
                <a:ea typeface="Verdana" pitchFamily="34" charset="0"/>
                <a:cs typeface="Verdana" pitchFamily="34" charset="0"/>
              </a:rPr>
              <a:t>“Ocupação, emprego que requer conhecimentos especiais, ou conjunto de pessoas que exercem a mesma ocupação especializada”.  </a:t>
            </a:r>
            <a:r>
              <a:rPr lang="pt-BR" sz="1400" b="1" dirty="0">
                <a:latin typeface="Verdana" pitchFamily="34" charset="0"/>
                <a:ea typeface="Verdana" pitchFamily="34" charset="0"/>
                <a:cs typeface="Verdana" pitchFamily="34" charset="0"/>
              </a:rPr>
              <a:t>O objeto da Lei 12.619/12 é a profissão de motorista e não a categoria profissional. Profissão engloba atividade e não relação de emprego. Profissão engloba empregados, avulsos, eventuais e autônomos.</a:t>
            </a:r>
          </a:p>
          <a:p>
            <a:endParaRPr lang="pt-BR" sz="1400" dirty="0" smtClean="0">
              <a:latin typeface="Verdana" pitchFamily="34" charset="0"/>
              <a:ea typeface="Verdana" pitchFamily="34" charset="0"/>
              <a:cs typeface="Verdana" pitchFamily="34" charset="0"/>
            </a:endParaRPr>
          </a:p>
          <a:p>
            <a:pPr algn="just"/>
            <a:r>
              <a:rPr lang="pt-BR" sz="1400" b="1" u="sng" dirty="0">
                <a:latin typeface="Verdana" pitchFamily="34" charset="0"/>
                <a:ea typeface="Verdana" pitchFamily="34" charset="0"/>
                <a:cs typeface="Verdana" pitchFamily="34" charset="0"/>
              </a:rPr>
              <a:t>Categoria profissional</a:t>
            </a:r>
            <a:r>
              <a:rPr lang="pt-BR" sz="1400" b="1" dirty="0">
                <a:latin typeface="Verdana" pitchFamily="34" charset="0"/>
                <a:ea typeface="Verdana" pitchFamily="34" charset="0"/>
                <a:cs typeface="Verdana" pitchFamily="34" charset="0"/>
              </a:rPr>
              <a:t> é matéria da CLT, que em seu artigo 511 e seguintes disciplina o que é categoria profissional e como se faz o enquadramento sindical. A Lei 12.619/12 não inova em matéria do que seja categoria profissional. </a:t>
            </a:r>
            <a:r>
              <a:rPr lang="pt-BR" sz="1400" b="1" i="1" dirty="0">
                <a:solidFill>
                  <a:srgbClr val="FF0000"/>
                </a:solidFill>
                <a:latin typeface="Verdana" pitchFamily="34" charset="0"/>
                <a:ea typeface="Verdana" pitchFamily="34" charset="0"/>
                <a:cs typeface="Verdana" pitchFamily="34" charset="0"/>
              </a:rPr>
              <a:t>“Não é a lei 12.619 que muda o conceito de categoria profissional de motoristas</a:t>
            </a:r>
            <a:r>
              <a:rPr lang="pt-BR" sz="1400" b="1" i="1" dirty="0" smtClean="0">
                <a:solidFill>
                  <a:srgbClr val="FF0000"/>
                </a:solidFill>
                <a:latin typeface="Verdana" pitchFamily="34" charset="0"/>
                <a:ea typeface="Verdana" pitchFamily="34" charset="0"/>
                <a:cs typeface="Verdana" pitchFamily="34" charset="0"/>
              </a:rPr>
              <a:t>”.</a:t>
            </a:r>
          </a:p>
          <a:p>
            <a:pPr algn="just"/>
            <a:endParaRPr lang="pt-BR" sz="1400" b="1" i="1" dirty="0">
              <a:solidFill>
                <a:srgbClr val="FF0000"/>
              </a:solidFill>
              <a:latin typeface="Verdana" pitchFamily="34" charset="0"/>
              <a:ea typeface="Verdana" pitchFamily="34" charset="0"/>
              <a:cs typeface="Verdana" pitchFamily="34" charset="0"/>
            </a:endParaRPr>
          </a:p>
          <a:p>
            <a:pPr algn="just"/>
            <a:r>
              <a:rPr lang="pt-BR" sz="1400" dirty="0">
                <a:latin typeface="Verdana" pitchFamily="34" charset="0"/>
                <a:ea typeface="Verdana" pitchFamily="34" charset="0"/>
                <a:cs typeface="Verdana" pitchFamily="34" charset="0"/>
              </a:rPr>
              <a:t>As </a:t>
            </a:r>
            <a:r>
              <a:rPr lang="pt-BR" sz="1400" b="1" u="sng" dirty="0">
                <a:latin typeface="Verdana" pitchFamily="34" charset="0"/>
                <a:ea typeface="Verdana" pitchFamily="34" charset="0"/>
                <a:cs typeface="Verdana" pitchFamily="34" charset="0"/>
              </a:rPr>
              <a:t>atividades econômicas</a:t>
            </a:r>
            <a:r>
              <a:rPr lang="pt-BR" sz="1400" dirty="0">
                <a:latin typeface="Verdana" pitchFamily="34" charset="0"/>
                <a:ea typeface="Verdana" pitchFamily="34" charset="0"/>
                <a:cs typeface="Verdana" pitchFamily="34" charset="0"/>
              </a:rPr>
              <a:t> no caso são o transporte rodoviário de cargas e passageiros. No transporte há várias modalidades conforme classificação do Ministério do Desenvolvimento, Indústria e Comercio dada em 2002, sendo estes o rodoviário (vias terrestres), ferroviário (trilhos), hidroviário (água) e aeroviário (ar). Os dois primeiros são conhecidos como transportes terrestres, sendo o primeiro por vias pavimentadas ou não e o segundo por trilhos.</a:t>
            </a:r>
          </a:p>
          <a:p>
            <a:pPr algn="just"/>
            <a:endParaRPr lang="pt-BR" sz="1400" b="1" i="1" dirty="0">
              <a:solidFill>
                <a:srgbClr val="FF0000"/>
              </a:solidFill>
              <a:latin typeface="Verdana" pitchFamily="34" charset="0"/>
              <a:ea typeface="Verdana" pitchFamily="34" charset="0"/>
              <a:cs typeface="Verdana" pitchFamily="34" charset="0"/>
            </a:endParaRPr>
          </a:p>
          <a:p>
            <a:endParaRPr lang="pt-BR" sz="1400" dirty="0" smtClean="0">
              <a:latin typeface="Verdana" pitchFamily="34" charset="0"/>
              <a:ea typeface="Verdana" pitchFamily="34" charset="0"/>
              <a:cs typeface="Verdana" pitchFamily="34" charset="0"/>
            </a:endParaRPr>
          </a:p>
          <a:p>
            <a:endParaRPr lang="pt-BR" sz="1400" dirty="0">
              <a:latin typeface="Verdana" pitchFamily="34" charset="0"/>
              <a:ea typeface="Verdana" pitchFamily="34" charset="0"/>
              <a:cs typeface="Verdana" pitchFamily="34" charset="0"/>
            </a:endParaRPr>
          </a:p>
        </p:txBody>
      </p:sp>
      <p:sp>
        <p:nvSpPr>
          <p:cNvPr id="4" name="Espaço Reservado para Número de Slide 3"/>
          <p:cNvSpPr>
            <a:spLocks noGrp="1"/>
          </p:cNvSpPr>
          <p:nvPr>
            <p:ph type="sldNum" sz="quarter" idx="10"/>
          </p:nvPr>
        </p:nvSpPr>
        <p:spPr/>
        <p:txBody>
          <a:bodyPr/>
          <a:lstStyle/>
          <a:p>
            <a:fld id="{D4BB256D-C978-431C-85D5-ED6E7693C2CA}" type="slidenum">
              <a:rPr lang="pt-BR" smtClean="0"/>
              <a:t>22</a:t>
            </a:fld>
            <a:endParaRPr lang="pt-BR"/>
          </a:p>
        </p:txBody>
      </p:sp>
    </p:spTree>
    <p:extLst>
      <p:ext uri="{BB962C8B-B14F-4D97-AF65-F5344CB8AC3E}">
        <p14:creationId xmlns:p14="http://schemas.microsoft.com/office/powerpoint/2010/main" val="3106010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a:xfrm>
            <a:off x="563761" y="4759644"/>
            <a:ext cx="5760640" cy="4509134"/>
          </a:xfrm>
        </p:spPr>
        <p:txBody>
          <a:bodyPr/>
          <a:lstStyle/>
          <a:p>
            <a:pPr algn="just"/>
            <a:r>
              <a:rPr lang="pt-BR" sz="1400" b="1" i="1" u="sng" dirty="0">
                <a:latin typeface="Verdana" pitchFamily="34" charset="0"/>
                <a:ea typeface="Verdana" pitchFamily="34" charset="0"/>
                <a:cs typeface="Verdana" pitchFamily="34" charset="0"/>
              </a:rPr>
              <a:t>Da Habilitação</a:t>
            </a:r>
            <a:endParaRPr lang="pt-BR" sz="1400" dirty="0">
              <a:latin typeface="Verdana" pitchFamily="34" charset="0"/>
              <a:ea typeface="Verdana" pitchFamily="34" charset="0"/>
              <a:cs typeface="Verdana" pitchFamily="34" charset="0"/>
            </a:endParaRPr>
          </a:p>
          <a:p>
            <a:pPr algn="just"/>
            <a:r>
              <a:rPr lang="pt-BR" sz="1400" dirty="0">
                <a:latin typeface="Verdana" pitchFamily="34" charset="0"/>
                <a:ea typeface="Verdana" pitchFamily="34" charset="0"/>
                <a:cs typeface="Verdana" pitchFamily="34" charset="0"/>
              </a:rPr>
              <a:t>Este enquadramento esta presente quanto à habilitação, pois deverão ser habilitados nas categorias constantes no Código de Trânsito Brasileiro – CTB, Lei 9.503, de 23 de setembro de 1997, dos artigos 140 ao 160, especificamente os determinados no artigo nº 143, categorias </a:t>
            </a:r>
            <a:r>
              <a:rPr lang="pt-BR" sz="1400" b="1" i="1" dirty="0">
                <a:latin typeface="Verdana" pitchFamily="34" charset="0"/>
                <a:ea typeface="Verdana" pitchFamily="34" charset="0"/>
                <a:cs typeface="Verdana" pitchFamily="34" charset="0"/>
              </a:rPr>
              <a:t>“A”, “B”, “C”, “D” e “E”.</a:t>
            </a:r>
            <a:endParaRPr lang="pt-BR" sz="1400" dirty="0">
              <a:latin typeface="Verdana" pitchFamily="34" charset="0"/>
              <a:ea typeface="Verdana" pitchFamily="34" charset="0"/>
              <a:cs typeface="Verdana" pitchFamily="34" charset="0"/>
            </a:endParaRPr>
          </a:p>
          <a:p>
            <a:pPr algn="just"/>
            <a:endParaRPr lang="pt-BR" sz="1400" b="1" i="1" dirty="0" smtClean="0">
              <a:latin typeface="Verdana" pitchFamily="34" charset="0"/>
              <a:ea typeface="Verdana" pitchFamily="34" charset="0"/>
              <a:cs typeface="Verdana" pitchFamily="34" charset="0"/>
            </a:endParaRPr>
          </a:p>
          <a:p>
            <a:pPr algn="just"/>
            <a:endParaRPr lang="pt-BR" sz="1400" b="1" i="1" dirty="0">
              <a:latin typeface="Verdana" pitchFamily="34" charset="0"/>
              <a:ea typeface="Verdana" pitchFamily="34" charset="0"/>
              <a:cs typeface="Verdana" pitchFamily="34" charset="0"/>
            </a:endParaRPr>
          </a:p>
          <a:p>
            <a:pPr algn="just"/>
            <a:endParaRPr lang="pt-BR" sz="1400" b="1" i="1" dirty="0" smtClean="0">
              <a:latin typeface="Verdana" pitchFamily="34" charset="0"/>
              <a:ea typeface="Verdana" pitchFamily="34" charset="0"/>
              <a:cs typeface="Verdana" pitchFamily="34" charset="0"/>
            </a:endParaRPr>
          </a:p>
          <a:p>
            <a:pPr algn="just"/>
            <a:r>
              <a:rPr lang="pt-BR" sz="1400" b="1" i="1" dirty="0">
                <a:latin typeface="Verdana" pitchFamily="34" charset="0"/>
                <a:ea typeface="Verdana" pitchFamily="34" charset="0"/>
                <a:cs typeface="Verdana" pitchFamily="34" charset="0"/>
              </a:rPr>
              <a:t> </a:t>
            </a:r>
            <a:endParaRPr lang="pt-BR" sz="1400" dirty="0">
              <a:latin typeface="Verdana" pitchFamily="34" charset="0"/>
              <a:ea typeface="Verdana" pitchFamily="34" charset="0"/>
              <a:cs typeface="Verdana" pitchFamily="34" charset="0"/>
            </a:endParaRPr>
          </a:p>
          <a:p>
            <a:pPr algn="just"/>
            <a:r>
              <a:rPr lang="pt-BR" sz="1400" dirty="0">
                <a:latin typeface="Verdana" pitchFamily="34" charset="0"/>
                <a:ea typeface="Verdana" pitchFamily="34" charset="0"/>
                <a:cs typeface="Verdana" pitchFamily="34" charset="0"/>
              </a:rPr>
              <a:t>O CTB determina ainda que os: </a:t>
            </a:r>
            <a:r>
              <a:rPr lang="pt-BR" sz="1400" b="1" i="1" u="sng" dirty="0">
                <a:latin typeface="Verdana" pitchFamily="34" charset="0"/>
                <a:ea typeface="Verdana" pitchFamily="34" charset="0"/>
                <a:cs typeface="Verdana" pitchFamily="34" charset="0"/>
              </a:rPr>
              <a:t>"operadores de trator de roda, de esteira ou misto ou equipamento automotor e/ou destinado à movimentação de cargas que atuem nas diversas atividades ou categorias econômicas"</a:t>
            </a:r>
            <a:r>
              <a:rPr lang="pt-BR" sz="1400" i="1" u="sng" dirty="0">
                <a:latin typeface="Verdana" pitchFamily="34" charset="0"/>
                <a:ea typeface="Verdana" pitchFamily="34" charset="0"/>
                <a:cs typeface="Verdana" pitchFamily="34" charset="0"/>
              </a:rPr>
              <a:t>,</a:t>
            </a:r>
            <a:r>
              <a:rPr lang="pt-BR" sz="1400" i="1" dirty="0">
                <a:latin typeface="Verdana" pitchFamily="34" charset="0"/>
                <a:ea typeface="Verdana" pitchFamily="34" charset="0"/>
                <a:cs typeface="Verdana" pitchFamily="34" charset="0"/>
              </a:rPr>
              <a:t> </a:t>
            </a:r>
            <a:r>
              <a:rPr lang="pt-BR" sz="1400" dirty="0">
                <a:latin typeface="Verdana" pitchFamily="34" charset="0"/>
                <a:ea typeface="Verdana" pitchFamily="34" charset="0"/>
                <a:cs typeface="Verdana" pitchFamily="34" charset="0"/>
              </a:rPr>
              <a:t>deverão ser habilitados conforme determina o </a:t>
            </a:r>
            <a:r>
              <a:rPr lang="pt-BR" sz="1400" u="sng" dirty="0">
                <a:latin typeface="Verdana" pitchFamily="34" charset="0"/>
                <a:ea typeface="Verdana" pitchFamily="34" charset="0"/>
                <a:cs typeface="Verdana" pitchFamily="34" charset="0"/>
              </a:rPr>
              <a:t>Capítulo XIV – da habilitação</a:t>
            </a:r>
            <a:r>
              <a:rPr lang="pt-BR" sz="1400" dirty="0">
                <a:latin typeface="Verdana" pitchFamily="34" charset="0"/>
                <a:ea typeface="Verdana" pitchFamily="34" charset="0"/>
                <a:cs typeface="Verdana" pitchFamily="34" charset="0"/>
              </a:rPr>
              <a:t>, especificamente os condutores de veículos habilitados conforme o artigo 143 e 144</a:t>
            </a:r>
            <a:r>
              <a:rPr lang="pt-BR" sz="1400" b="1" dirty="0">
                <a:latin typeface="Verdana" pitchFamily="34" charset="0"/>
                <a:ea typeface="Verdana" pitchFamily="34" charset="0"/>
                <a:cs typeface="Verdana" pitchFamily="34" charset="0"/>
              </a:rPr>
              <a:t>.</a:t>
            </a:r>
            <a:endParaRPr lang="pt-BR" sz="1400" dirty="0">
              <a:latin typeface="Verdana" pitchFamily="34" charset="0"/>
              <a:ea typeface="Verdana" pitchFamily="34" charset="0"/>
              <a:cs typeface="Verdana" pitchFamily="34" charset="0"/>
            </a:endParaRPr>
          </a:p>
          <a:p>
            <a:pPr algn="just"/>
            <a:endParaRPr lang="pt-BR" sz="1400" dirty="0">
              <a:latin typeface="Verdana" pitchFamily="34" charset="0"/>
              <a:ea typeface="Verdana" pitchFamily="34" charset="0"/>
              <a:cs typeface="Verdana" pitchFamily="34" charset="0"/>
            </a:endParaRPr>
          </a:p>
        </p:txBody>
      </p:sp>
      <p:sp>
        <p:nvSpPr>
          <p:cNvPr id="4" name="Espaço Reservado para Número de Slide 3"/>
          <p:cNvSpPr>
            <a:spLocks noGrp="1"/>
          </p:cNvSpPr>
          <p:nvPr>
            <p:ph type="sldNum" sz="quarter" idx="10"/>
          </p:nvPr>
        </p:nvSpPr>
        <p:spPr/>
        <p:txBody>
          <a:bodyPr/>
          <a:lstStyle/>
          <a:p>
            <a:fld id="{D4BB256D-C978-431C-85D5-ED6E7693C2CA}" type="slidenum">
              <a:rPr lang="pt-BR" smtClean="0"/>
              <a:t>23</a:t>
            </a:fld>
            <a:endParaRPr lang="pt-BR" dirty="0"/>
          </a:p>
        </p:txBody>
      </p:sp>
    </p:spTree>
    <p:extLst>
      <p:ext uri="{BB962C8B-B14F-4D97-AF65-F5344CB8AC3E}">
        <p14:creationId xmlns:p14="http://schemas.microsoft.com/office/powerpoint/2010/main" val="27575680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a:xfrm>
            <a:off x="563761" y="4578103"/>
            <a:ext cx="5760640" cy="5003036"/>
          </a:xfrm>
        </p:spPr>
        <p:txBody>
          <a:bodyPr/>
          <a:lstStyle/>
          <a:p>
            <a:pPr algn="just"/>
            <a:r>
              <a:rPr lang="pt-BR" sz="1400" dirty="0">
                <a:latin typeface="Verdana" pitchFamily="34" charset="0"/>
                <a:ea typeface="Verdana" pitchFamily="34" charset="0"/>
                <a:cs typeface="Verdana" pitchFamily="34" charset="0"/>
              </a:rPr>
              <a:t>O artigo 147 do CTB determina regras específicas quanto à habilitação para o condutor que exerça </a:t>
            </a:r>
            <a:r>
              <a:rPr lang="pt-BR" sz="1400" b="1" i="1" dirty="0">
                <a:latin typeface="Verdana" pitchFamily="34" charset="0"/>
                <a:ea typeface="Verdana" pitchFamily="34" charset="0"/>
                <a:cs typeface="Verdana" pitchFamily="34" charset="0"/>
              </a:rPr>
              <a:t>atividade remunerada</a:t>
            </a:r>
            <a:r>
              <a:rPr lang="pt-BR" sz="1400" dirty="0">
                <a:latin typeface="Verdana" pitchFamily="34" charset="0"/>
                <a:ea typeface="Verdana" pitchFamily="34" charset="0"/>
                <a:cs typeface="Verdana" pitchFamily="34" charset="0"/>
              </a:rPr>
              <a:t>, através do parágrafo 3º: </a:t>
            </a:r>
            <a:r>
              <a:rPr lang="pt-BR" sz="1400" b="1" dirty="0">
                <a:latin typeface="Verdana" pitchFamily="34" charset="0"/>
                <a:ea typeface="Verdana" pitchFamily="34" charset="0"/>
                <a:cs typeface="Verdana" pitchFamily="34" charset="0"/>
              </a:rPr>
              <a:t>“avaliação psicológica”</a:t>
            </a:r>
            <a:r>
              <a:rPr lang="pt-BR" sz="1400" dirty="0">
                <a:latin typeface="Verdana" pitchFamily="34" charset="0"/>
                <a:ea typeface="Verdana" pitchFamily="34" charset="0"/>
                <a:cs typeface="Verdana" pitchFamily="34" charset="0"/>
              </a:rPr>
              <a:t> e no parágrafo 5º: </a:t>
            </a:r>
            <a:r>
              <a:rPr lang="pt-BR" sz="1400" b="1" i="1" dirty="0">
                <a:latin typeface="Verdana" pitchFamily="34" charset="0"/>
                <a:ea typeface="Verdana" pitchFamily="34" charset="0"/>
                <a:cs typeface="Verdana" pitchFamily="34" charset="0"/>
              </a:rPr>
              <a:t>“anotação em sua Carteira Nacional de Habilitação”</a:t>
            </a:r>
            <a:r>
              <a:rPr lang="pt-BR" sz="1400" dirty="0">
                <a:latin typeface="Verdana" pitchFamily="34" charset="0"/>
                <a:ea typeface="Verdana" pitchFamily="34" charset="0"/>
                <a:cs typeface="Verdana" pitchFamily="34" charset="0"/>
              </a:rPr>
              <a:t>. </a:t>
            </a:r>
            <a:endParaRPr lang="pt-BR" sz="1400" dirty="0" smtClean="0">
              <a:latin typeface="Verdana" pitchFamily="34" charset="0"/>
              <a:ea typeface="Verdana" pitchFamily="34" charset="0"/>
              <a:cs typeface="Verdana" pitchFamily="34" charset="0"/>
            </a:endParaRPr>
          </a:p>
          <a:p>
            <a:pPr algn="just"/>
            <a:endParaRPr lang="pt-BR" sz="1400" dirty="0" smtClean="0">
              <a:latin typeface="Verdana" pitchFamily="34" charset="0"/>
              <a:ea typeface="Verdana" pitchFamily="34" charset="0"/>
              <a:cs typeface="Verdana" pitchFamily="34" charset="0"/>
            </a:endParaRPr>
          </a:p>
          <a:p>
            <a:pPr algn="just"/>
            <a:endParaRPr lang="pt-BR" sz="1400" dirty="0">
              <a:latin typeface="Verdana" pitchFamily="34" charset="0"/>
              <a:ea typeface="Verdana" pitchFamily="34" charset="0"/>
              <a:cs typeface="Verdana" pitchFamily="34" charset="0"/>
            </a:endParaRPr>
          </a:p>
          <a:p>
            <a:pPr algn="just"/>
            <a:r>
              <a:rPr lang="pt-BR" sz="1400" dirty="0">
                <a:latin typeface="Verdana" pitchFamily="34" charset="0"/>
                <a:ea typeface="Verdana" pitchFamily="34" charset="0"/>
                <a:cs typeface="Verdana" pitchFamily="34" charset="0"/>
              </a:rPr>
              <a:t>Art. 147. O candidato à habilitação deverá submeter-se a exames realizados pelo órgão executivo de trânsito, na seguinte ordem: ........................</a:t>
            </a:r>
          </a:p>
          <a:p>
            <a:pPr algn="just"/>
            <a:r>
              <a:rPr lang="pt-BR" sz="1400" dirty="0">
                <a:latin typeface="Verdana" pitchFamily="34" charset="0"/>
                <a:ea typeface="Verdana" pitchFamily="34" charset="0"/>
                <a:cs typeface="Verdana" pitchFamily="34" charset="0"/>
              </a:rPr>
              <a:t>§ 3</a:t>
            </a:r>
            <a:r>
              <a:rPr lang="pt-BR" sz="1400" u="sng" baseline="30000" dirty="0">
                <a:latin typeface="Verdana" pitchFamily="34" charset="0"/>
                <a:ea typeface="Verdana" pitchFamily="34" charset="0"/>
                <a:cs typeface="Verdana" pitchFamily="34" charset="0"/>
              </a:rPr>
              <a:t>o</a:t>
            </a:r>
            <a:r>
              <a:rPr lang="pt-BR" sz="1400" dirty="0">
                <a:latin typeface="Verdana" pitchFamily="34" charset="0"/>
                <a:ea typeface="Verdana" pitchFamily="34" charset="0"/>
                <a:cs typeface="Verdana" pitchFamily="34" charset="0"/>
              </a:rPr>
              <a:t> O exame previsto no § 2</a:t>
            </a:r>
            <a:r>
              <a:rPr lang="pt-BR" sz="1400" u="sng" baseline="30000" dirty="0">
                <a:latin typeface="Verdana" pitchFamily="34" charset="0"/>
                <a:ea typeface="Verdana" pitchFamily="34" charset="0"/>
                <a:cs typeface="Verdana" pitchFamily="34" charset="0"/>
              </a:rPr>
              <a:t>o</a:t>
            </a:r>
            <a:r>
              <a:rPr lang="pt-BR" sz="1400" dirty="0">
                <a:latin typeface="Verdana" pitchFamily="34" charset="0"/>
                <a:ea typeface="Verdana" pitchFamily="34" charset="0"/>
                <a:cs typeface="Verdana" pitchFamily="34" charset="0"/>
              </a:rPr>
              <a:t> incluirá avaliação psicológica preliminar e complementar sempre que a ele se submeter o condutor que exerce atividade remunerada ao veículo, incluindo-se esta avaliação para os demais candidatos apenas no exame referente à primeira habilitação. </a:t>
            </a:r>
            <a:r>
              <a:rPr lang="pt-BR" sz="1400" u="sng" dirty="0">
                <a:latin typeface="Verdana" pitchFamily="34" charset="0"/>
                <a:ea typeface="Verdana" pitchFamily="34" charset="0"/>
                <a:cs typeface="Verdana" pitchFamily="34" charset="0"/>
                <a:hlinkClick r:id="rId3"/>
              </a:rPr>
              <a:t>(Redação dada pela Lei nº 10.350, de 2001</a:t>
            </a:r>
            <a:r>
              <a:rPr lang="pt-BR" sz="1400" u="sng" dirty="0" smtClean="0">
                <a:latin typeface="Verdana" pitchFamily="34" charset="0"/>
                <a:ea typeface="Verdana" pitchFamily="34" charset="0"/>
                <a:cs typeface="Verdana" pitchFamily="34" charset="0"/>
                <a:hlinkClick r:id="rId3"/>
              </a:rPr>
              <a:t>)</a:t>
            </a:r>
            <a:endParaRPr lang="pt-BR" sz="1400" u="sng" dirty="0" smtClean="0">
              <a:latin typeface="Verdana" pitchFamily="34" charset="0"/>
              <a:ea typeface="Verdana" pitchFamily="34" charset="0"/>
              <a:cs typeface="Verdana" pitchFamily="34" charset="0"/>
            </a:endParaRPr>
          </a:p>
          <a:p>
            <a:pPr algn="just"/>
            <a:endParaRPr lang="pt-BR" sz="1400" dirty="0" smtClean="0">
              <a:latin typeface="Verdana" pitchFamily="34" charset="0"/>
              <a:ea typeface="Verdana" pitchFamily="34" charset="0"/>
              <a:cs typeface="Verdana" pitchFamily="34" charset="0"/>
            </a:endParaRPr>
          </a:p>
          <a:p>
            <a:pPr algn="just"/>
            <a:endParaRPr lang="pt-BR" sz="1400" dirty="0">
              <a:latin typeface="Verdana" pitchFamily="34" charset="0"/>
              <a:ea typeface="Verdana" pitchFamily="34" charset="0"/>
              <a:cs typeface="Verdana" pitchFamily="34" charset="0"/>
            </a:endParaRPr>
          </a:p>
          <a:p>
            <a:pPr algn="just"/>
            <a:r>
              <a:rPr lang="pt-BR" sz="1400" i="1" dirty="0">
                <a:latin typeface="Verdana" pitchFamily="34" charset="0"/>
                <a:ea typeface="Verdana" pitchFamily="34" charset="0"/>
                <a:cs typeface="Verdana" pitchFamily="34" charset="0"/>
              </a:rPr>
              <a:t>§ 5</a:t>
            </a:r>
            <a:r>
              <a:rPr lang="pt-BR" sz="1400" i="1" u="sng" baseline="30000" dirty="0">
                <a:latin typeface="Verdana" pitchFamily="34" charset="0"/>
                <a:ea typeface="Verdana" pitchFamily="34" charset="0"/>
                <a:cs typeface="Verdana" pitchFamily="34" charset="0"/>
              </a:rPr>
              <a:t>o</a:t>
            </a:r>
            <a:r>
              <a:rPr lang="pt-BR" sz="1400" i="1" dirty="0">
                <a:latin typeface="Verdana" pitchFamily="34" charset="0"/>
                <a:ea typeface="Verdana" pitchFamily="34" charset="0"/>
                <a:cs typeface="Verdana" pitchFamily="34" charset="0"/>
              </a:rPr>
              <a:t> </a:t>
            </a:r>
            <a:r>
              <a:rPr lang="pt-BR" sz="1400" b="1" i="1" dirty="0">
                <a:latin typeface="Verdana" pitchFamily="34" charset="0"/>
                <a:ea typeface="Verdana" pitchFamily="34" charset="0"/>
                <a:cs typeface="Verdana" pitchFamily="34" charset="0"/>
              </a:rPr>
              <a:t>O condutor que exerce atividade remunerada ao veículo terá essa informação incluída na sua Carteira Nacional de Habilitação</a:t>
            </a:r>
            <a:r>
              <a:rPr lang="pt-BR" sz="1400" i="1" dirty="0">
                <a:latin typeface="Verdana" pitchFamily="34" charset="0"/>
                <a:ea typeface="Verdana" pitchFamily="34" charset="0"/>
                <a:cs typeface="Verdana" pitchFamily="34" charset="0"/>
              </a:rPr>
              <a:t>, conforme especificações do Conselho Nacional de Trânsito – Contran. </a:t>
            </a:r>
            <a:r>
              <a:rPr lang="pt-BR" sz="1400" i="1" u="sng" dirty="0">
                <a:latin typeface="Verdana" pitchFamily="34" charset="0"/>
                <a:ea typeface="Verdana" pitchFamily="34" charset="0"/>
                <a:cs typeface="Verdana" pitchFamily="34" charset="0"/>
                <a:hlinkClick r:id="rId3"/>
              </a:rPr>
              <a:t>(Incluído pela Lei nº 10.350, de 2001)</a:t>
            </a:r>
            <a:endParaRPr lang="pt-BR" sz="1400" dirty="0">
              <a:latin typeface="Verdana" pitchFamily="34" charset="0"/>
              <a:ea typeface="Verdana" pitchFamily="34" charset="0"/>
              <a:cs typeface="Verdana" pitchFamily="34" charset="0"/>
            </a:endParaRPr>
          </a:p>
          <a:p>
            <a:pPr algn="just"/>
            <a:r>
              <a:rPr lang="pt-BR" sz="1400" b="1" dirty="0">
                <a:latin typeface="Verdana" pitchFamily="34" charset="0"/>
                <a:ea typeface="Verdana" pitchFamily="34" charset="0"/>
                <a:cs typeface="Verdana" pitchFamily="34" charset="0"/>
              </a:rPr>
              <a:t> </a:t>
            </a:r>
            <a:endParaRPr lang="pt-BR" sz="1400" dirty="0">
              <a:latin typeface="Verdana" pitchFamily="34" charset="0"/>
              <a:ea typeface="Verdana" pitchFamily="34" charset="0"/>
              <a:cs typeface="Verdana" pitchFamily="34" charset="0"/>
            </a:endParaRPr>
          </a:p>
          <a:p>
            <a:pPr algn="just"/>
            <a:endParaRPr lang="pt-BR" sz="1400" dirty="0">
              <a:latin typeface="Verdana" pitchFamily="34" charset="0"/>
              <a:ea typeface="Verdana" pitchFamily="34" charset="0"/>
              <a:cs typeface="Verdana" pitchFamily="34" charset="0"/>
            </a:endParaRPr>
          </a:p>
        </p:txBody>
      </p:sp>
      <p:sp>
        <p:nvSpPr>
          <p:cNvPr id="4" name="Espaço Reservado para Número de Slide 3"/>
          <p:cNvSpPr>
            <a:spLocks noGrp="1"/>
          </p:cNvSpPr>
          <p:nvPr>
            <p:ph type="sldNum" sz="quarter" idx="10"/>
          </p:nvPr>
        </p:nvSpPr>
        <p:spPr/>
        <p:txBody>
          <a:bodyPr/>
          <a:lstStyle/>
          <a:p>
            <a:fld id="{D4BB256D-C978-431C-85D5-ED6E7693C2CA}" type="slidenum">
              <a:rPr lang="pt-BR" smtClean="0"/>
              <a:t>24</a:t>
            </a:fld>
            <a:endParaRPr lang="pt-BR"/>
          </a:p>
        </p:txBody>
      </p:sp>
    </p:spTree>
    <p:extLst>
      <p:ext uri="{BB962C8B-B14F-4D97-AF65-F5344CB8AC3E}">
        <p14:creationId xmlns:p14="http://schemas.microsoft.com/office/powerpoint/2010/main" val="1152976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lnSpc>
                <a:spcPts val="2500"/>
              </a:lnSpc>
            </a:pPr>
            <a:r>
              <a:rPr lang="pt-BR" sz="1400" b="1" dirty="0">
                <a:latin typeface="Verdana" pitchFamily="34" charset="0"/>
                <a:ea typeface="Verdana" pitchFamily="34" charset="0"/>
                <a:cs typeface="Verdana" pitchFamily="34" charset="0"/>
              </a:rPr>
              <a:t>O transporte rodoviário não envolve apenas rodovias e sim vias, pois o termo rodoviário é o transporte sobre rodas (rodo) e não sobre rodovias.  Sendo assim transporte rodoviário de cargas ou pessoas é o transporte por veículos com rodas sobre vias publicas ou privadas, sob a égide do Código Brasileiro de Transito.</a:t>
            </a:r>
          </a:p>
          <a:p>
            <a:pPr algn="just">
              <a:lnSpc>
                <a:spcPts val="2500"/>
              </a:lnSpc>
            </a:pPr>
            <a:endParaRPr lang="pt-BR" sz="1400" b="1" dirty="0">
              <a:latin typeface="Verdana" pitchFamily="34" charset="0"/>
              <a:ea typeface="Verdana" pitchFamily="34" charset="0"/>
              <a:cs typeface="Verdana" pitchFamily="34" charset="0"/>
            </a:endParaRPr>
          </a:p>
        </p:txBody>
      </p:sp>
      <p:sp>
        <p:nvSpPr>
          <p:cNvPr id="4" name="Espaço Reservado para Número de Slide 3"/>
          <p:cNvSpPr>
            <a:spLocks noGrp="1"/>
          </p:cNvSpPr>
          <p:nvPr>
            <p:ph type="sldNum" sz="quarter" idx="10"/>
          </p:nvPr>
        </p:nvSpPr>
        <p:spPr/>
        <p:txBody>
          <a:bodyPr/>
          <a:lstStyle/>
          <a:p>
            <a:fld id="{D4BB256D-C978-431C-85D5-ED6E7693C2CA}" type="slidenum">
              <a:rPr lang="pt-BR" smtClean="0"/>
              <a:t>25</a:t>
            </a:fld>
            <a:endParaRPr lang="pt-BR"/>
          </a:p>
        </p:txBody>
      </p:sp>
    </p:spTree>
    <p:extLst>
      <p:ext uri="{BB962C8B-B14F-4D97-AF65-F5344CB8AC3E}">
        <p14:creationId xmlns:p14="http://schemas.microsoft.com/office/powerpoint/2010/main" val="26745920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39800" y="173038"/>
            <a:ext cx="5008563" cy="3757612"/>
          </a:xfrm>
        </p:spPr>
      </p:sp>
      <p:sp>
        <p:nvSpPr>
          <p:cNvPr id="3" name="Espaço Reservado para Anotações 2"/>
          <p:cNvSpPr>
            <a:spLocks noGrp="1"/>
          </p:cNvSpPr>
          <p:nvPr>
            <p:ph type="body" idx="1"/>
          </p:nvPr>
        </p:nvSpPr>
        <p:spPr>
          <a:xfrm>
            <a:off x="203721" y="4074046"/>
            <a:ext cx="6336704" cy="5688632"/>
          </a:xfrm>
        </p:spPr>
        <p:txBody>
          <a:bodyPr/>
          <a:lstStyle/>
          <a:p>
            <a:pPr algn="just"/>
            <a:r>
              <a:rPr lang="pt-PT" sz="1400" b="1" i="1" u="sng" dirty="0">
                <a:latin typeface="Verdana" pitchFamily="34" charset="0"/>
                <a:ea typeface="Verdana" pitchFamily="34" charset="0"/>
                <a:cs typeface="Verdana" pitchFamily="34" charset="0"/>
              </a:rPr>
              <a:t>Lei nº 12.379 de 06 de janeiro de </a:t>
            </a:r>
            <a:r>
              <a:rPr lang="pt-PT" sz="1400" b="1" i="1" u="sng" dirty="0" smtClean="0">
                <a:latin typeface="Verdana" pitchFamily="34" charset="0"/>
                <a:ea typeface="Verdana" pitchFamily="34" charset="0"/>
                <a:cs typeface="Verdana" pitchFamily="34" charset="0"/>
              </a:rPr>
              <a:t>2011</a:t>
            </a:r>
            <a:endParaRPr lang="pt-BR" sz="1400" b="1" i="1" dirty="0" smtClean="0">
              <a:latin typeface="Verdana" pitchFamily="34" charset="0"/>
              <a:ea typeface="Verdana" pitchFamily="34" charset="0"/>
              <a:cs typeface="Verdana" pitchFamily="34" charset="0"/>
            </a:endParaRPr>
          </a:p>
          <a:p>
            <a:pPr algn="just"/>
            <a:r>
              <a:rPr lang="pt-PT" sz="1400" i="1" dirty="0" smtClean="0">
                <a:latin typeface="Verdana" pitchFamily="34" charset="0"/>
                <a:ea typeface="Verdana" pitchFamily="34" charset="0"/>
                <a:cs typeface="Verdana" pitchFamily="34" charset="0"/>
              </a:rPr>
              <a:t>Artigo </a:t>
            </a:r>
            <a:r>
              <a:rPr lang="pt-PT" sz="1400" i="1" dirty="0">
                <a:latin typeface="Verdana" pitchFamily="34" charset="0"/>
                <a:ea typeface="Verdana" pitchFamily="34" charset="0"/>
                <a:cs typeface="Verdana" pitchFamily="34" charset="0"/>
              </a:rPr>
              <a:t>2º O SNV é composto pela infraestrutura física e operacional dos vários modos de transportes de pessoas e bens, sob jurisdição dos diferentes entes da Federação</a:t>
            </a:r>
            <a:r>
              <a:rPr lang="pt-PT" sz="1400" i="1" dirty="0" smtClean="0">
                <a:latin typeface="Verdana" pitchFamily="34" charset="0"/>
                <a:ea typeface="Verdana" pitchFamily="34" charset="0"/>
                <a:cs typeface="Verdana" pitchFamily="34" charset="0"/>
              </a:rPr>
              <a:t>.</a:t>
            </a:r>
          </a:p>
          <a:p>
            <a:pPr algn="just"/>
            <a:endParaRPr lang="pt-BR" sz="1400" dirty="0">
              <a:latin typeface="Verdana" pitchFamily="34" charset="0"/>
              <a:ea typeface="Verdana" pitchFamily="34" charset="0"/>
              <a:cs typeface="Verdana" pitchFamily="34" charset="0"/>
            </a:endParaRPr>
          </a:p>
          <a:p>
            <a:pPr algn="just"/>
            <a:r>
              <a:rPr lang="pt-PT" sz="1400" i="1" dirty="0">
                <a:latin typeface="Verdana" pitchFamily="34" charset="0"/>
                <a:ea typeface="Verdana" pitchFamily="34" charset="0"/>
                <a:cs typeface="Verdana" pitchFamily="34" charset="0"/>
              </a:rPr>
              <a:t>§1º Quanto à jurisdição, o SNV é composto pelo Sistema Federal de Viação e pelos sistemas de viação dos Estados, do Distrito Federal e dos Municípios.</a:t>
            </a:r>
            <a:endParaRPr lang="pt-BR" sz="1400" dirty="0">
              <a:latin typeface="Verdana" pitchFamily="34" charset="0"/>
              <a:ea typeface="Verdana" pitchFamily="34" charset="0"/>
              <a:cs typeface="Verdana" pitchFamily="34" charset="0"/>
            </a:endParaRPr>
          </a:p>
          <a:p>
            <a:pPr algn="just"/>
            <a:r>
              <a:rPr lang="pt-PT" sz="1400" i="1" dirty="0">
                <a:latin typeface="Verdana" pitchFamily="34" charset="0"/>
                <a:ea typeface="Verdana" pitchFamily="34" charset="0"/>
                <a:cs typeface="Verdana" pitchFamily="34" charset="0"/>
              </a:rPr>
              <a:t>§2º Quanto aos modos de transporte, o SNV compreende os subsitemas </a:t>
            </a:r>
            <a:r>
              <a:rPr lang="pt-PT" sz="1400" i="1" u="sng" dirty="0">
                <a:latin typeface="Verdana" pitchFamily="34" charset="0"/>
                <a:ea typeface="Verdana" pitchFamily="34" charset="0"/>
                <a:cs typeface="Verdana" pitchFamily="34" charset="0"/>
              </a:rPr>
              <a:t>“rodoviário”</a:t>
            </a:r>
            <a:r>
              <a:rPr lang="pt-PT" sz="1400" i="1" dirty="0">
                <a:latin typeface="Verdana" pitchFamily="34" charset="0"/>
                <a:ea typeface="Verdana" pitchFamily="34" charset="0"/>
                <a:cs typeface="Verdana" pitchFamily="34" charset="0"/>
              </a:rPr>
              <a:t> (grifo nosso), ferroviário, aquaviário e aeroviário</a:t>
            </a:r>
            <a:r>
              <a:rPr lang="pt-PT" sz="1400" i="1" dirty="0" smtClean="0">
                <a:latin typeface="Verdana" pitchFamily="34" charset="0"/>
                <a:ea typeface="Verdana" pitchFamily="34" charset="0"/>
                <a:cs typeface="Verdana" pitchFamily="34" charset="0"/>
              </a:rPr>
              <a:t>.</a:t>
            </a:r>
          </a:p>
          <a:p>
            <a:pPr algn="just"/>
            <a:endParaRPr lang="pt-PT" i="1" dirty="0">
              <a:latin typeface="Verdana" pitchFamily="34" charset="0"/>
              <a:ea typeface="Verdana" pitchFamily="34" charset="0"/>
              <a:cs typeface="Verdana" pitchFamily="34" charset="0"/>
            </a:endParaRPr>
          </a:p>
          <a:p>
            <a:pPr algn="just"/>
            <a:r>
              <a:rPr lang="pt-PT" sz="1400" b="1" i="1" u="sng" dirty="0">
                <a:latin typeface="Verdana" pitchFamily="34" charset="0"/>
                <a:ea typeface="Verdana" pitchFamily="34" charset="0"/>
                <a:cs typeface="Verdana" pitchFamily="34" charset="0"/>
              </a:rPr>
              <a:t>Lei nº 12.587, de 03 de janeiro de </a:t>
            </a:r>
            <a:r>
              <a:rPr lang="pt-PT" sz="1400" b="1" i="1" u="sng" dirty="0" smtClean="0">
                <a:latin typeface="Verdana" pitchFamily="34" charset="0"/>
                <a:ea typeface="Verdana" pitchFamily="34" charset="0"/>
                <a:cs typeface="Verdana" pitchFamily="34" charset="0"/>
              </a:rPr>
              <a:t>2012</a:t>
            </a:r>
          </a:p>
          <a:p>
            <a:pPr algn="just"/>
            <a:r>
              <a:rPr lang="pt-BR" sz="1400" i="1" dirty="0" smtClean="0">
                <a:latin typeface="Verdana" pitchFamily="34" charset="0"/>
                <a:ea typeface="Verdana" pitchFamily="34" charset="0"/>
                <a:cs typeface="Verdana" pitchFamily="34" charset="0"/>
              </a:rPr>
              <a:t>Art</a:t>
            </a:r>
            <a:r>
              <a:rPr lang="pt-BR" sz="1400" i="1" dirty="0">
                <a:latin typeface="Verdana" pitchFamily="34" charset="0"/>
                <a:ea typeface="Verdana" pitchFamily="34" charset="0"/>
                <a:cs typeface="Verdana" pitchFamily="34" charset="0"/>
              </a:rPr>
              <a:t>. 3</a:t>
            </a:r>
            <a:r>
              <a:rPr lang="pt-BR" sz="1400" i="1" u="sng" baseline="30000" dirty="0">
                <a:latin typeface="Verdana" pitchFamily="34" charset="0"/>
                <a:ea typeface="Verdana" pitchFamily="34" charset="0"/>
                <a:cs typeface="Verdana" pitchFamily="34" charset="0"/>
              </a:rPr>
              <a:t>o</a:t>
            </a:r>
            <a:r>
              <a:rPr lang="pt-BR" sz="1400" i="1" dirty="0">
                <a:latin typeface="Verdana" pitchFamily="34" charset="0"/>
                <a:ea typeface="Verdana" pitchFamily="34" charset="0"/>
                <a:cs typeface="Verdana" pitchFamily="34" charset="0"/>
              </a:rPr>
              <a:t> O Sistema Nacional de Mobilidade Urbana é o conjunto organizado e coordenado dos modos de transporte, de serviços e de infraestruturas que garante os deslocamentos de pessoas e cargas no território do Município.</a:t>
            </a:r>
            <a:endParaRPr lang="pt-BR" sz="1400" dirty="0">
              <a:latin typeface="Verdana" pitchFamily="34" charset="0"/>
              <a:ea typeface="Verdana" pitchFamily="34" charset="0"/>
              <a:cs typeface="Verdana" pitchFamily="34" charset="0"/>
            </a:endParaRPr>
          </a:p>
          <a:p>
            <a:pPr algn="just"/>
            <a:endParaRPr lang="pt-BR" sz="1400" dirty="0" smtClean="0">
              <a:latin typeface="Verdana" pitchFamily="34" charset="0"/>
              <a:ea typeface="Verdana" pitchFamily="34" charset="0"/>
              <a:cs typeface="Verdana" pitchFamily="34" charset="0"/>
            </a:endParaRPr>
          </a:p>
          <a:p>
            <a:pPr algn="just">
              <a:lnSpc>
                <a:spcPts val="2000"/>
              </a:lnSpc>
            </a:pPr>
            <a:r>
              <a:rPr lang="pt-BR" sz="1400" i="1" dirty="0">
                <a:latin typeface="Verdana" pitchFamily="34" charset="0"/>
                <a:ea typeface="Verdana" pitchFamily="34" charset="0"/>
                <a:cs typeface="Verdana" pitchFamily="34" charset="0"/>
              </a:rPr>
              <a:t>§ 3</a:t>
            </a:r>
            <a:r>
              <a:rPr lang="pt-BR" sz="1400" i="1" u="sng" baseline="30000" dirty="0">
                <a:latin typeface="Verdana" pitchFamily="34" charset="0"/>
                <a:ea typeface="Verdana" pitchFamily="34" charset="0"/>
                <a:cs typeface="Verdana" pitchFamily="34" charset="0"/>
              </a:rPr>
              <a:t>o</a:t>
            </a:r>
            <a:r>
              <a:rPr lang="pt-BR" sz="1400" i="1" dirty="0">
                <a:latin typeface="Verdana" pitchFamily="34" charset="0"/>
                <a:ea typeface="Verdana" pitchFamily="34" charset="0"/>
                <a:cs typeface="Verdana" pitchFamily="34" charset="0"/>
              </a:rPr>
              <a:t> São infraestruturas de mobilidade urbana: </a:t>
            </a:r>
            <a:endParaRPr lang="pt-BR" sz="1400" dirty="0">
              <a:latin typeface="Verdana" pitchFamily="34" charset="0"/>
              <a:ea typeface="Verdana" pitchFamily="34" charset="0"/>
              <a:cs typeface="Verdana" pitchFamily="34" charset="0"/>
            </a:endParaRPr>
          </a:p>
          <a:p>
            <a:pPr algn="just">
              <a:lnSpc>
                <a:spcPts val="2000"/>
              </a:lnSpc>
            </a:pPr>
            <a:r>
              <a:rPr lang="pt-BR" sz="1400" i="1" dirty="0">
                <a:latin typeface="Verdana" pitchFamily="34" charset="0"/>
                <a:ea typeface="Verdana" pitchFamily="34" charset="0"/>
                <a:cs typeface="Verdana" pitchFamily="34" charset="0"/>
              </a:rPr>
              <a:t>I - vias e demais logradouros públicos, inclusive </a:t>
            </a:r>
            <a:r>
              <a:rPr lang="pt-BR" sz="1400" i="1" dirty="0" err="1">
                <a:latin typeface="Verdana" pitchFamily="34" charset="0"/>
                <a:ea typeface="Verdana" pitchFamily="34" charset="0"/>
                <a:cs typeface="Verdana" pitchFamily="34" charset="0"/>
              </a:rPr>
              <a:t>metroferrovias</a:t>
            </a:r>
            <a:r>
              <a:rPr lang="pt-BR" sz="1400" i="1" dirty="0">
                <a:latin typeface="Verdana" pitchFamily="34" charset="0"/>
                <a:ea typeface="Verdana" pitchFamily="34" charset="0"/>
                <a:cs typeface="Verdana" pitchFamily="34" charset="0"/>
              </a:rPr>
              <a:t>, hidrovias e ciclovias; </a:t>
            </a:r>
            <a:r>
              <a:rPr lang="pt-BR" sz="1400" i="1" dirty="0" smtClean="0">
                <a:latin typeface="Verdana" pitchFamily="34" charset="0"/>
                <a:ea typeface="Verdana" pitchFamily="34" charset="0"/>
                <a:cs typeface="Verdana" pitchFamily="34" charset="0"/>
              </a:rPr>
              <a:t>II </a:t>
            </a:r>
            <a:r>
              <a:rPr lang="pt-BR" sz="1400" i="1" dirty="0">
                <a:latin typeface="Verdana" pitchFamily="34" charset="0"/>
                <a:ea typeface="Verdana" pitchFamily="34" charset="0"/>
                <a:cs typeface="Verdana" pitchFamily="34" charset="0"/>
              </a:rPr>
              <a:t>- estacionamentos; </a:t>
            </a:r>
            <a:r>
              <a:rPr lang="pt-BR" sz="1400" i="1" dirty="0" smtClean="0">
                <a:latin typeface="Verdana" pitchFamily="34" charset="0"/>
                <a:ea typeface="Verdana" pitchFamily="34" charset="0"/>
                <a:cs typeface="Verdana" pitchFamily="34" charset="0"/>
              </a:rPr>
              <a:t>III </a:t>
            </a:r>
            <a:r>
              <a:rPr lang="pt-BR" sz="1400" i="1" dirty="0">
                <a:latin typeface="Verdana" pitchFamily="34" charset="0"/>
                <a:ea typeface="Verdana" pitchFamily="34" charset="0"/>
                <a:cs typeface="Verdana" pitchFamily="34" charset="0"/>
              </a:rPr>
              <a:t>- terminais, estações e demais conexões; </a:t>
            </a:r>
            <a:r>
              <a:rPr lang="pt-BR" sz="1400" i="1" dirty="0" smtClean="0">
                <a:latin typeface="Verdana" pitchFamily="34" charset="0"/>
                <a:ea typeface="Verdana" pitchFamily="34" charset="0"/>
                <a:cs typeface="Verdana" pitchFamily="34" charset="0"/>
              </a:rPr>
              <a:t>IV </a:t>
            </a:r>
            <a:r>
              <a:rPr lang="pt-BR" sz="1400" i="1" dirty="0">
                <a:latin typeface="Verdana" pitchFamily="34" charset="0"/>
                <a:ea typeface="Verdana" pitchFamily="34" charset="0"/>
                <a:cs typeface="Verdana" pitchFamily="34" charset="0"/>
              </a:rPr>
              <a:t>- pontos para embarque e desembarque de passageiros e cargas; </a:t>
            </a:r>
            <a:r>
              <a:rPr lang="pt-BR" sz="1400" i="1" dirty="0" smtClean="0">
                <a:latin typeface="Verdana" pitchFamily="34" charset="0"/>
                <a:ea typeface="Verdana" pitchFamily="34" charset="0"/>
                <a:cs typeface="Verdana" pitchFamily="34" charset="0"/>
              </a:rPr>
              <a:t>V </a:t>
            </a:r>
            <a:r>
              <a:rPr lang="pt-BR" sz="1400" i="1" dirty="0">
                <a:latin typeface="Verdana" pitchFamily="34" charset="0"/>
                <a:ea typeface="Verdana" pitchFamily="34" charset="0"/>
                <a:cs typeface="Verdana" pitchFamily="34" charset="0"/>
              </a:rPr>
              <a:t>- sinalização viária e de trânsito; </a:t>
            </a:r>
            <a:r>
              <a:rPr lang="pt-BR" sz="1400" i="1" dirty="0" smtClean="0">
                <a:latin typeface="Verdana" pitchFamily="34" charset="0"/>
                <a:ea typeface="Verdana" pitchFamily="34" charset="0"/>
                <a:cs typeface="Verdana" pitchFamily="34" charset="0"/>
              </a:rPr>
              <a:t>VI </a:t>
            </a:r>
            <a:r>
              <a:rPr lang="pt-BR" sz="1400" i="1" dirty="0">
                <a:latin typeface="Verdana" pitchFamily="34" charset="0"/>
                <a:ea typeface="Verdana" pitchFamily="34" charset="0"/>
                <a:cs typeface="Verdana" pitchFamily="34" charset="0"/>
              </a:rPr>
              <a:t>- equipamentos e instalações; e </a:t>
            </a:r>
            <a:r>
              <a:rPr lang="pt-BR" sz="1400" i="1" dirty="0" smtClean="0">
                <a:latin typeface="Verdana" pitchFamily="34" charset="0"/>
                <a:ea typeface="Verdana" pitchFamily="34" charset="0"/>
                <a:cs typeface="Verdana" pitchFamily="34" charset="0"/>
              </a:rPr>
              <a:t>VII </a:t>
            </a:r>
            <a:r>
              <a:rPr lang="pt-BR" sz="1400" i="1" dirty="0">
                <a:latin typeface="Verdana" pitchFamily="34" charset="0"/>
                <a:ea typeface="Verdana" pitchFamily="34" charset="0"/>
                <a:cs typeface="Verdana" pitchFamily="34" charset="0"/>
              </a:rPr>
              <a:t>- instrumentos de controle, fiscalização, arrecadação de taxas e tarifas e difusão de informações.</a:t>
            </a:r>
            <a:endParaRPr lang="pt-BR" sz="1400" dirty="0">
              <a:latin typeface="Verdana" pitchFamily="34" charset="0"/>
              <a:ea typeface="Verdana" pitchFamily="34" charset="0"/>
              <a:cs typeface="Verdana" pitchFamily="34" charset="0"/>
            </a:endParaRPr>
          </a:p>
          <a:p>
            <a:pPr algn="just"/>
            <a:endParaRPr lang="pt-BR" dirty="0">
              <a:latin typeface="Verdana" pitchFamily="34" charset="0"/>
              <a:ea typeface="Verdana" pitchFamily="34" charset="0"/>
              <a:cs typeface="Verdana" pitchFamily="34" charset="0"/>
            </a:endParaRPr>
          </a:p>
          <a:p>
            <a:pPr algn="just"/>
            <a:endParaRPr lang="pt-BR" dirty="0">
              <a:latin typeface="Verdana" pitchFamily="34" charset="0"/>
              <a:ea typeface="Verdana" pitchFamily="34" charset="0"/>
              <a:cs typeface="Verdana" pitchFamily="34" charset="0"/>
            </a:endParaRPr>
          </a:p>
        </p:txBody>
      </p:sp>
      <p:sp>
        <p:nvSpPr>
          <p:cNvPr id="4" name="Espaço Reservado para Número de Slide 3"/>
          <p:cNvSpPr>
            <a:spLocks noGrp="1"/>
          </p:cNvSpPr>
          <p:nvPr>
            <p:ph type="sldNum" sz="quarter" idx="10"/>
          </p:nvPr>
        </p:nvSpPr>
        <p:spPr/>
        <p:txBody>
          <a:bodyPr/>
          <a:lstStyle/>
          <a:p>
            <a:fld id="{D4BB256D-C978-431C-85D5-ED6E7693C2CA}" type="slidenum">
              <a:rPr lang="pt-BR" smtClean="0"/>
              <a:t>26</a:t>
            </a:fld>
            <a:endParaRPr lang="pt-BR"/>
          </a:p>
        </p:txBody>
      </p:sp>
    </p:spTree>
    <p:extLst>
      <p:ext uri="{BB962C8B-B14F-4D97-AF65-F5344CB8AC3E}">
        <p14:creationId xmlns:p14="http://schemas.microsoft.com/office/powerpoint/2010/main" val="25161589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4BB256D-C978-431C-85D5-ED6E7693C2CA}" type="slidenum">
              <a:rPr lang="pt-BR" smtClean="0"/>
              <a:t>27</a:t>
            </a:fld>
            <a:endParaRPr lang="pt-BR"/>
          </a:p>
        </p:txBody>
      </p:sp>
    </p:spTree>
    <p:extLst>
      <p:ext uri="{BB962C8B-B14F-4D97-AF65-F5344CB8AC3E}">
        <p14:creationId xmlns:p14="http://schemas.microsoft.com/office/powerpoint/2010/main" val="3570768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8588" y="2524125"/>
            <a:ext cx="6484937" cy="4864100"/>
          </a:xfrm>
        </p:spPr>
      </p:sp>
      <p:sp>
        <p:nvSpPr>
          <p:cNvPr id="4" name="Espaço Reservado para Número de Slide 3"/>
          <p:cNvSpPr>
            <a:spLocks noGrp="1"/>
          </p:cNvSpPr>
          <p:nvPr>
            <p:ph type="sldNum" sz="quarter" idx="10"/>
          </p:nvPr>
        </p:nvSpPr>
        <p:spPr/>
        <p:txBody>
          <a:bodyPr/>
          <a:lstStyle/>
          <a:p>
            <a:fld id="{D4BB256D-C978-431C-85D5-ED6E7693C2CA}" type="slidenum">
              <a:rPr lang="pt-BR" smtClean="0"/>
              <a:t>28</a:t>
            </a:fld>
            <a:endParaRPr lang="pt-BR"/>
          </a:p>
        </p:txBody>
      </p:sp>
    </p:spTree>
    <p:extLst>
      <p:ext uri="{BB962C8B-B14F-4D97-AF65-F5344CB8AC3E}">
        <p14:creationId xmlns:p14="http://schemas.microsoft.com/office/powerpoint/2010/main" val="13984082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3350" y="2598738"/>
            <a:ext cx="6478588" cy="4860925"/>
          </a:xfrm>
        </p:spPr>
      </p:sp>
      <p:sp>
        <p:nvSpPr>
          <p:cNvPr id="4" name="Espaço Reservado para Número de Slide 3"/>
          <p:cNvSpPr>
            <a:spLocks noGrp="1"/>
          </p:cNvSpPr>
          <p:nvPr>
            <p:ph type="sldNum" sz="quarter" idx="10"/>
          </p:nvPr>
        </p:nvSpPr>
        <p:spPr/>
        <p:txBody>
          <a:bodyPr/>
          <a:lstStyle/>
          <a:p>
            <a:fld id="{D4BB256D-C978-431C-85D5-ED6E7693C2CA}" type="slidenum">
              <a:rPr lang="pt-BR" smtClean="0"/>
              <a:t>29</a:t>
            </a:fld>
            <a:endParaRPr lang="pt-BR"/>
          </a:p>
        </p:txBody>
      </p:sp>
    </p:spTree>
    <p:extLst>
      <p:ext uri="{BB962C8B-B14F-4D97-AF65-F5344CB8AC3E}">
        <p14:creationId xmlns:p14="http://schemas.microsoft.com/office/powerpoint/2010/main" val="3174678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4BB256D-C978-431C-85D5-ED6E7693C2CA}" type="slidenum">
              <a:rPr lang="pt-BR" smtClean="0"/>
              <a:t>3</a:t>
            </a:fld>
            <a:endParaRPr lang="pt-BR"/>
          </a:p>
        </p:txBody>
      </p:sp>
    </p:spTree>
    <p:extLst>
      <p:ext uri="{BB962C8B-B14F-4D97-AF65-F5344CB8AC3E}">
        <p14:creationId xmlns:p14="http://schemas.microsoft.com/office/powerpoint/2010/main" val="16900658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01613" y="2524125"/>
            <a:ext cx="6484937" cy="4864100"/>
          </a:xfrm>
        </p:spPr>
      </p:sp>
      <p:sp>
        <p:nvSpPr>
          <p:cNvPr id="4" name="Espaço Reservado para Número de Slide 3"/>
          <p:cNvSpPr>
            <a:spLocks noGrp="1"/>
          </p:cNvSpPr>
          <p:nvPr>
            <p:ph type="sldNum" sz="quarter" idx="10"/>
          </p:nvPr>
        </p:nvSpPr>
        <p:spPr/>
        <p:txBody>
          <a:bodyPr/>
          <a:lstStyle/>
          <a:p>
            <a:fld id="{D4BB256D-C978-431C-85D5-ED6E7693C2CA}" type="slidenum">
              <a:rPr lang="pt-BR" smtClean="0"/>
              <a:t>30</a:t>
            </a:fld>
            <a:endParaRPr lang="pt-BR"/>
          </a:p>
        </p:txBody>
      </p:sp>
    </p:spTree>
    <p:extLst>
      <p:ext uri="{BB962C8B-B14F-4D97-AF65-F5344CB8AC3E}">
        <p14:creationId xmlns:p14="http://schemas.microsoft.com/office/powerpoint/2010/main" val="30255445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3350" y="2598738"/>
            <a:ext cx="6478588" cy="4860925"/>
          </a:xfrm>
        </p:spPr>
      </p:sp>
      <p:sp>
        <p:nvSpPr>
          <p:cNvPr id="4" name="Espaço Reservado para Número de Slide 3"/>
          <p:cNvSpPr>
            <a:spLocks noGrp="1"/>
          </p:cNvSpPr>
          <p:nvPr>
            <p:ph type="sldNum" sz="quarter" idx="10"/>
          </p:nvPr>
        </p:nvSpPr>
        <p:spPr/>
        <p:txBody>
          <a:bodyPr/>
          <a:lstStyle/>
          <a:p>
            <a:fld id="{D4BB256D-C978-431C-85D5-ED6E7693C2CA}" type="slidenum">
              <a:rPr lang="pt-BR" smtClean="0"/>
              <a:t>31</a:t>
            </a:fld>
            <a:endParaRPr lang="pt-BR"/>
          </a:p>
        </p:txBody>
      </p:sp>
    </p:spTree>
    <p:extLst>
      <p:ext uri="{BB962C8B-B14F-4D97-AF65-F5344CB8AC3E}">
        <p14:creationId xmlns:p14="http://schemas.microsoft.com/office/powerpoint/2010/main" val="36983100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1763" y="41275"/>
            <a:ext cx="6480175" cy="4860925"/>
          </a:xfrm>
        </p:spPr>
      </p:sp>
      <p:sp>
        <p:nvSpPr>
          <p:cNvPr id="4" name="Espaço Reservado para Número de Slide 3"/>
          <p:cNvSpPr>
            <a:spLocks noGrp="1"/>
          </p:cNvSpPr>
          <p:nvPr>
            <p:ph type="sldNum" sz="quarter" idx="10"/>
          </p:nvPr>
        </p:nvSpPr>
        <p:spPr/>
        <p:txBody>
          <a:bodyPr/>
          <a:lstStyle/>
          <a:p>
            <a:fld id="{D4BB256D-C978-431C-85D5-ED6E7693C2CA}" type="slidenum">
              <a:rPr lang="pt-BR" smtClean="0"/>
              <a:t>32</a:t>
            </a:fld>
            <a:endParaRPr lang="pt-BR"/>
          </a:p>
        </p:txBody>
      </p:sp>
    </p:spTree>
    <p:extLst>
      <p:ext uri="{BB962C8B-B14F-4D97-AF65-F5344CB8AC3E}">
        <p14:creationId xmlns:p14="http://schemas.microsoft.com/office/powerpoint/2010/main" val="34146732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01613" y="76200"/>
            <a:ext cx="6484937" cy="4864100"/>
          </a:xfrm>
        </p:spPr>
      </p:sp>
      <p:sp>
        <p:nvSpPr>
          <p:cNvPr id="4" name="Espaço Reservado para Número de Slide 3"/>
          <p:cNvSpPr>
            <a:spLocks noGrp="1"/>
          </p:cNvSpPr>
          <p:nvPr>
            <p:ph type="sldNum" sz="quarter" idx="10"/>
          </p:nvPr>
        </p:nvSpPr>
        <p:spPr/>
        <p:txBody>
          <a:bodyPr/>
          <a:lstStyle/>
          <a:p>
            <a:fld id="{D4BB256D-C978-431C-85D5-ED6E7693C2CA}" type="slidenum">
              <a:rPr lang="pt-BR" smtClean="0"/>
              <a:t>33</a:t>
            </a:fld>
            <a:endParaRPr lang="pt-BR"/>
          </a:p>
        </p:txBody>
      </p:sp>
    </p:spTree>
    <p:extLst>
      <p:ext uri="{BB962C8B-B14F-4D97-AF65-F5344CB8AC3E}">
        <p14:creationId xmlns:p14="http://schemas.microsoft.com/office/powerpoint/2010/main" val="5044544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03200" y="112713"/>
            <a:ext cx="6478588" cy="4860925"/>
          </a:xfrm>
        </p:spPr>
      </p:sp>
      <p:sp>
        <p:nvSpPr>
          <p:cNvPr id="4" name="Espaço Reservado para Número de Slide 3"/>
          <p:cNvSpPr>
            <a:spLocks noGrp="1"/>
          </p:cNvSpPr>
          <p:nvPr>
            <p:ph type="sldNum" sz="quarter" idx="10"/>
          </p:nvPr>
        </p:nvSpPr>
        <p:spPr/>
        <p:txBody>
          <a:bodyPr/>
          <a:lstStyle/>
          <a:p>
            <a:fld id="{D4BB256D-C978-431C-85D5-ED6E7693C2CA}" type="slidenum">
              <a:rPr lang="pt-BR" smtClean="0"/>
              <a:t>34</a:t>
            </a:fld>
            <a:endParaRPr lang="pt-BR"/>
          </a:p>
        </p:txBody>
      </p:sp>
    </p:spTree>
    <p:extLst>
      <p:ext uri="{BB962C8B-B14F-4D97-AF65-F5344CB8AC3E}">
        <p14:creationId xmlns:p14="http://schemas.microsoft.com/office/powerpoint/2010/main" val="11469202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03200" y="41275"/>
            <a:ext cx="6480175" cy="4860925"/>
          </a:xfrm>
        </p:spPr>
      </p:sp>
      <p:sp>
        <p:nvSpPr>
          <p:cNvPr id="4" name="Espaço Reservado para Número de Slide 3"/>
          <p:cNvSpPr>
            <a:spLocks noGrp="1"/>
          </p:cNvSpPr>
          <p:nvPr>
            <p:ph type="sldNum" sz="quarter" idx="10"/>
          </p:nvPr>
        </p:nvSpPr>
        <p:spPr/>
        <p:txBody>
          <a:bodyPr/>
          <a:lstStyle/>
          <a:p>
            <a:fld id="{D4BB256D-C978-431C-85D5-ED6E7693C2CA}" type="slidenum">
              <a:rPr lang="pt-BR" smtClean="0"/>
              <a:t>35</a:t>
            </a:fld>
            <a:endParaRPr lang="pt-BR"/>
          </a:p>
        </p:txBody>
      </p:sp>
    </p:spTree>
    <p:extLst>
      <p:ext uri="{BB962C8B-B14F-4D97-AF65-F5344CB8AC3E}">
        <p14:creationId xmlns:p14="http://schemas.microsoft.com/office/powerpoint/2010/main" val="35509329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03200" y="112713"/>
            <a:ext cx="6478588" cy="4860925"/>
          </a:xfrm>
        </p:spPr>
      </p:sp>
      <p:sp>
        <p:nvSpPr>
          <p:cNvPr id="4" name="Espaço Reservado para Número de Slide 3"/>
          <p:cNvSpPr>
            <a:spLocks noGrp="1"/>
          </p:cNvSpPr>
          <p:nvPr>
            <p:ph type="sldNum" sz="quarter" idx="10"/>
          </p:nvPr>
        </p:nvSpPr>
        <p:spPr/>
        <p:txBody>
          <a:bodyPr/>
          <a:lstStyle/>
          <a:p>
            <a:fld id="{D4BB256D-C978-431C-85D5-ED6E7693C2CA}" type="slidenum">
              <a:rPr lang="pt-BR" smtClean="0"/>
              <a:t>36</a:t>
            </a:fld>
            <a:endParaRPr lang="pt-BR"/>
          </a:p>
        </p:txBody>
      </p:sp>
    </p:spTree>
    <p:extLst>
      <p:ext uri="{BB962C8B-B14F-4D97-AF65-F5344CB8AC3E}">
        <p14:creationId xmlns:p14="http://schemas.microsoft.com/office/powerpoint/2010/main" val="35045646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06375" y="112713"/>
            <a:ext cx="6478588" cy="4860925"/>
          </a:xfrm>
        </p:spPr>
      </p:sp>
      <p:sp>
        <p:nvSpPr>
          <p:cNvPr id="4" name="Espaço Reservado para Número de Slide 3"/>
          <p:cNvSpPr>
            <a:spLocks noGrp="1"/>
          </p:cNvSpPr>
          <p:nvPr>
            <p:ph type="sldNum" sz="quarter" idx="10"/>
          </p:nvPr>
        </p:nvSpPr>
        <p:spPr/>
        <p:txBody>
          <a:bodyPr/>
          <a:lstStyle/>
          <a:p>
            <a:fld id="{D4BB256D-C978-431C-85D5-ED6E7693C2CA}" type="slidenum">
              <a:rPr lang="pt-BR" smtClean="0"/>
              <a:t>37</a:t>
            </a:fld>
            <a:endParaRPr lang="pt-BR"/>
          </a:p>
        </p:txBody>
      </p:sp>
      <p:sp>
        <p:nvSpPr>
          <p:cNvPr id="5" name="Retângulo 4"/>
          <p:cNvSpPr/>
          <p:nvPr/>
        </p:nvSpPr>
        <p:spPr>
          <a:xfrm>
            <a:off x="203722" y="7170389"/>
            <a:ext cx="6480720" cy="707886"/>
          </a:xfrm>
          <a:prstGeom prst="rect">
            <a:avLst/>
          </a:prstGeom>
        </p:spPr>
        <p:txBody>
          <a:bodyPr wrap="square">
            <a:spAutoFit/>
          </a:bodyPr>
          <a:lstStyle/>
          <a:p>
            <a:pPr algn="ctr"/>
            <a:r>
              <a:rPr lang="pt-BR" sz="4000" b="1" dirty="0" smtClean="0">
                <a:latin typeface="Verdana" pitchFamily="34" charset="0"/>
                <a:ea typeface="Verdana" pitchFamily="34" charset="0"/>
                <a:cs typeface="Verdana" pitchFamily="34" charset="0"/>
              </a:rPr>
              <a:t>PARECER CNTTT</a:t>
            </a:r>
            <a:endParaRPr lang="pt-BR" sz="4000" b="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674730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04788" y="112713"/>
            <a:ext cx="6478587" cy="4860925"/>
          </a:xfrm>
        </p:spPr>
      </p:sp>
      <p:sp>
        <p:nvSpPr>
          <p:cNvPr id="4" name="Espaço Reservado para Número de Slide 3"/>
          <p:cNvSpPr>
            <a:spLocks noGrp="1"/>
          </p:cNvSpPr>
          <p:nvPr>
            <p:ph type="sldNum" sz="quarter" idx="10"/>
          </p:nvPr>
        </p:nvSpPr>
        <p:spPr/>
        <p:txBody>
          <a:bodyPr/>
          <a:lstStyle/>
          <a:p>
            <a:fld id="{D4BB256D-C978-431C-85D5-ED6E7693C2CA}" type="slidenum">
              <a:rPr lang="pt-BR" smtClean="0"/>
              <a:t>38</a:t>
            </a:fld>
            <a:endParaRPr lang="pt-BR"/>
          </a:p>
        </p:txBody>
      </p:sp>
    </p:spTree>
    <p:extLst>
      <p:ext uri="{BB962C8B-B14F-4D97-AF65-F5344CB8AC3E}">
        <p14:creationId xmlns:p14="http://schemas.microsoft.com/office/powerpoint/2010/main" val="16228948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03200" y="112713"/>
            <a:ext cx="6478588" cy="4860925"/>
          </a:xfrm>
        </p:spPr>
      </p:sp>
      <p:sp>
        <p:nvSpPr>
          <p:cNvPr id="4" name="Espaço Reservado para Número de Slide 3"/>
          <p:cNvSpPr>
            <a:spLocks noGrp="1"/>
          </p:cNvSpPr>
          <p:nvPr>
            <p:ph type="sldNum" sz="quarter" idx="10"/>
          </p:nvPr>
        </p:nvSpPr>
        <p:spPr/>
        <p:txBody>
          <a:bodyPr/>
          <a:lstStyle/>
          <a:p>
            <a:fld id="{D4BB256D-C978-431C-85D5-ED6E7693C2CA}" type="slidenum">
              <a:rPr lang="pt-BR" smtClean="0"/>
              <a:t>39</a:t>
            </a:fld>
            <a:endParaRPr lang="pt-BR"/>
          </a:p>
        </p:txBody>
      </p:sp>
    </p:spTree>
    <p:extLst>
      <p:ext uri="{BB962C8B-B14F-4D97-AF65-F5344CB8AC3E}">
        <p14:creationId xmlns:p14="http://schemas.microsoft.com/office/powerpoint/2010/main" val="1477170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4BB256D-C978-431C-85D5-ED6E7693C2CA}" type="slidenum">
              <a:rPr lang="pt-BR" smtClean="0"/>
              <a:t>4</a:t>
            </a:fld>
            <a:endParaRPr lang="pt-BR"/>
          </a:p>
        </p:txBody>
      </p:sp>
    </p:spTree>
    <p:extLst>
      <p:ext uri="{BB962C8B-B14F-4D97-AF65-F5344CB8AC3E}">
        <p14:creationId xmlns:p14="http://schemas.microsoft.com/office/powerpoint/2010/main" val="19296829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4BB256D-C978-431C-85D5-ED6E7693C2CA}" type="slidenum">
              <a:rPr lang="pt-BR" smtClean="0"/>
              <a:t>40</a:t>
            </a:fld>
            <a:endParaRPr lang="pt-BR"/>
          </a:p>
        </p:txBody>
      </p:sp>
    </p:spTree>
    <p:extLst>
      <p:ext uri="{BB962C8B-B14F-4D97-AF65-F5344CB8AC3E}">
        <p14:creationId xmlns:p14="http://schemas.microsoft.com/office/powerpoint/2010/main" val="4183335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4BB256D-C978-431C-85D5-ED6E7693C2CA}" type="slidenum">
              <a:rPr lang="pt-BR" smtClean="0"/>
              <a:t>5</a:t>
            </a:fld>
            <a:endParaRPr lang="pt-BR"/>
          </a:p>
        </p:txBody>
      </p:sp>
    </p:spTree>
    <p:extLst>
      <p:ext uri="{BB962C8B-B14F-4D97-AF65-F5344CB8AC3E}">
        <p14:creationId xmlns:p14="http://schemas.microsoft.com/office/powerpoint/2010/main" val="753042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4BB256D-C978-431C-85D5-ED6E7693C2CA}" type="slidenum">
              <a:rPr lang="pt-BR" smtClean="0"/>
              <a:t>6</a:t>
            </a:fld>
            <a:endParaRPr lang="pt-BR"/>
          </a:p>
        </p:txBody>
      </p:sp>
    </p:spTree>
    <p:extLst>
      <p:ext uri="{BB962C8B-B14F-4D97-AF65-F5344CB8AC3E}">
        <p14:creationId xmlns:p14="http://schemas.microsoft.com/office/powerpoint/2010/main" val="690112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4BB256D-C978-431C-85D5-ED6E7693C2CA}" type="slidenum">
              <a:rPr lang="pt-BR" smtClean="0"/>
              <a:t>7</a:t>
            </a:fld>
            <a:endParaRPr lang="pt-BR"/>
          </a:p>
        </p:txBody>
      </p:sp>
    </p:spTree>
    <p:extLst>
      <p:ext uri="{BB962C8B-B14F-4D97-AF65-F5344CB8AC3E}">
        <p14:creationId xmlns:p14="http://schemas.microsoft.com/office/powerpoint/2010/main" val="578455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4BB256D-C978-431C-85D5-ED6E7693C2CA}" type="slidenum">
              <a:rPr lang="pt-BR" smtClean="0"/>
              <a:t>8</a:t>
            </a:fld>
            <a:endParaRPr lang="pt-BR"/>
          </a:p>
        </p:txBody>
      </p:sp>
    </p:spTree>
    <p:extLst>
      <p:ext uri="{BB962C8B-B14F-4D97-AF65-F5344CB8AC3E}">
        <p14:creationId xmlns:p14="http://schemas.microsoft.com/office/powerpoint/2010/main" val="713855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D4BB256D-C978-431C-85D5-ED6E7693C2CA}" type="slidenum">
              <a:rPr lang="pt-BR" smtClean="0"/>
              <a:t>9</a:t>
            </a:fld>
            <a:endParaRPr lang="pt-BR"/>
          </a:p>
        </p:txBody>
      </p:sp>
    </p:spTree>
    <p:extLst>
      <p:ext uri="{BB962C8B-B14F-4D97-AF65-F5344CB8AC3E}">
        <p14:creationId xmlns:p14="http://schemas.microsoft.com/office/powerpoint/2010/main" val="3855823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lvl1pPr>
              <a:defRPr/>
            </a:lvl1pPr>
          </a:lstStyle>
          <a:p>
            <a:pPr>
              <a:defRPr/>
            </a:pPr>
            <a:fld id="{E8F94374-61BF-42B2-B9D8-E1C55437F888}" type="datetimeFigureOut">
              <a:rPr lang="pt-BR"/>
              <a:pPr>
                <a:defRPr/>
              </a:pPr>
              <a:t>08/05/2013</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C17E9E0D-2097-400C-AC87-E818FF8E01F9}" type="slidenum">
              <a:rPr lang="pt-BR"/>
              <a:pPr>
                <a:defRPr/>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503F53FE-5207-4751-BB1D-8B8EF03F67B5}" type="datetimeFigureOut">
              <a:rPr lang="pt-BR"/>
              <a:pPr>
                <a:defRPr/>
              </a:pPr>
              <a:t>08/05/2013</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701DAD7A-E50A-47E6-A1E7-F0C7FDC6FAA7}" type="slidenum">
              <a:rPr lang="pt-BR"/>
              <a:pPr>
                <a:defRPr/>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C310B93B-B93D-4293-8FC0-E21E9E6ACEDC}" type="datetimeFigureOut">
              <a:rPr lang="pt-BR"/>
              <a:pPr>
                <a:defRPr/>
              </a:pPr>
              <a:t>08/05/2013</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F25986B5-61CB-420B-9E5E-C0EE91D806BD}" type="slidenum">
              <a:rPr lang="pt-BR"/>
              <a:pPr>
                <a:defRPr/>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F80550F4-540D-40BC-BF73-3256ECBD263B}" type="datetimeFigureOut">
              <a:rPr lang="pt-BR"/>
              <a:pPr>
                <a:defRPr/>
              </a:pPr>
              <a:t>08/05/2013</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BA62DC63-A252-4567-96DA-0E485A83BE64}" type="slidenum">
              <a:rPr lang="pt-BR"/>
              <a:pPr>
                <a:defRPr/>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lvl1pPr>
              <a:defRPr/>
            </a:lvl1pPr>
          </a:lstStyle>
          <a:p>
            <a:pPr>
              <a:defRPr/>
            </a:pPr>
            <a:fld id="{B3D69209-2755-4DC1-98D7-7C91699017F8}" type="datetimeFigureOut">
              <a:rPr lang="pt-BR"/>
              <a:pPr>
                <a:defRPr/>
              </a:pPr>
              <a:t>08/05/2013</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F79111E6-E552-40DB-B491-60560A1A48DA}" type="slidenum">
              <a:rPr lang="pt-BR"/>
              <a:pPr>
                <a:defRPr/>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3"/>
          <p:cNvSpPr>
            <a:spLocks noGrp="1"/>
          </p:cNvSpPr>
          <p:nvPr>
            <p:ph type="dt" sz="half" idx="10"/>
          </p:nvPr>
        </p:nvSpPr>
        <p:spPr/>
        <p:txBody>
          <a:bodyPr/>
          <a:lstStyle>
            <a:lvl1pPr>
              <a:defRPr/>
            </a:lvl1pPr>
          </a:lstStyle>
          <a:p>
            <a:pPr>
              <a:defRPr/>
            </a:pPr>
            <a:fld id="{0C1082E1-47F3-4730-B858-A4B74DEAE8B2}" type="datetimeFigureOut">
              <a:rPr lang="pt-BR"/>
              <a:pPr>
                <a:defRPr/>
              </a:pPr>
              <a:t>08/05/2013</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196B9DFD-4422-4D90-8C2A-3C8FA89369C9}" type="slidenum">
              <a:rPr lang="pt-BR"/>
              <a:pPr>
                <a:defRPr/>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3"/>
          <p:cNvSpPr>
            <a:spLocks noGrp="1"/>
          </p:cNvSpPr>
          <p:nvPr>
            <p:ph type="dt" sz="half" idx="10"/>
          </p:nvPr>
        </p:nvSpPr>
        <p:spPr/>
        <p:txBody>
          <a:bodyPr/>
          <a:lstStyle>
            <a:lvl1pPr>
              <a:defRPr/>
            </a:lvl1pPr>
          </a:lstStyle>
          <a:p>
            <a:pPr>
              <a:defRPr/>
            </a:pPr>
            <a:fld id="{9933D8C1-0A83-4C89-A1AC-8BD1216A0510}" type="datetimeFigureOut">
              <a:rPr lang="pt-BR"/>
              <a:pPr>
                <a:defRPr/>
              </a:pPr>
              <a:t>08/05/2013</a:t>
            </a:fld>
            <a:endParaRPr lang="pt-BR"/>
          </a:p>
        </p:txBody>
      </p:sp>
      <p:sp>
        <p:nvSpPr>
          <p:cNvPr id="8" name="Espaço Reservado para Rodapé 4"/>
          <p:cNvSpPr>
            <a:spLocks noGrp="1"/>
          </p:cNvSpPr>
          <p:nvPr>
            <p:ph type="ftr" sz="quarter" idx="11"/>
          </p:nvPr>
        </p:nvSpPr>
        <p:spPr/>
        <p:txBody>
          <a:bodyPr/>
          <a:lstStyle>
            <a:lvl1pPr>
              <a:defRPr/>
            </a:lvl1pPr>
          </a:lstStyle>
          <a:p>
            <a:pPr>
              <a:defRPr/>
            </a:pPr>
            <a:endParaRPr lang="pt-BR"/>
          </a:p>
        </p:txBody>
      </p:sp>
      <p:sp>
        <p:nvSpPr>
          <p:cNvPr id="9" name="Espaço Reservado para Número de Slide 5"/>
          <p:cNvSpPr>
            <a:spLocks noGrp="1"/>
          </p:cNvSpPr>
          <p:nvPr>
            <p:ph type="sldNum" sz="quarter" idx="12"/>
          </p:nvPr>
        </p:nvSpPr>
        <p:spPr/>
        <p:txBody>
          <a:bodyPr/>
          <a:lstStyle>
            <a:lvl1pPr>
              <a:defRPr/>
            </a:lvl1pPr>
          </a:lstStyle>
          <a:p>
            <a:pPr>
              <a:defRPr/>
            </a:pPr>
            <a:fld id="{81701F94-3014-4B6A-A089-2A11DC61D839}" type="slidenum">
              <a:rPr lang="pt-BR"/>
              <a:pPr>
                <a:defRPr/>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3"/>
          <p:cNvSpPr>
            <a:spLocks noGrp="1"/>
          </p:cNvSpPr>
          <p:nvPr>
            <p:ph type="dt" sz="half" idx="10"/>
          </p:nvPr>
        </p:nvSpPr>
        <p:spPr/>
        <p:txBody>
          <a:bodyPr/>
          <a:lstStyle>
            <a:lvl1pPr>
              <a:defRPr/>
            </a:lvl1pPr>
          </a:lstStyle>
          <a:p>
            <a:pPr>
              <a:defRPr/>
            </a:pPr>
            <a:fld id="{8E2F9CA7-9706-48AB-89F4-56D29A49749F}" type="datetimeFigureOut">
              <a:rPr lang="pt-BR"/>
              <a:pPr>
                <a:defRPr/>
              </a:pPr>
              <a:t>08/05/2013</a:t>
            </a:fld>
            <a:endParaRPr lang="pt-BR"/>
          </a:p>
        </p:txBody>
      </p:sp>
      <p:sp>
        <p:nvSpPr>
          <p:cNvPr id="4" name="Espaço Reservado para Rodapé 4"/>
          <p:cNvSpPr>
            <a:spLocks noGrp="1"/>
          </p:cNvSpPr>
          <p:nvPr>
            <p:ph type="ftr" sz="quarter" idx="11"/>
          </p:nvPr>
        </p:nvSpPr>
        <p:spPr/>
        <p:txBody>
          <a:bodyPr/>
          <a:lstStyle>
            <a:lvl1pPr>
              <a:defRPr/>
            </a:lvl1pPr>
          </a:lstStyle>
          <a:p>
            <a:pPr>
              <a:defRPr/>
            </a:pPr>
            <a:endParaRPr lang="pt-BR"/>
          </a:p>
        </p:txBody>
      </p:sp>
      <p:sp>
        <p:nvSpPr>
          <p:cNvPr id="5" name="Espaço Reservado para Número de Slide 5"/>
          <p:cNvSpPr>
            <a:spLocks noGrp="1"/>
          </p:cNvSpPr>
          <p:nvPr>
            <p:ph type="sldNum" sz="quarter" idx="12"/>
          </p:nvPr>
        </p:nvSpPr>
        <p:spPr/>
        <p:txBody>
          <a:bodyPr/>
          <a:lstStyle>
            <a:lvl1pPr>
              <a:defRPr/>
            </a:lvl1pPr>
          </a:lstStyle>
          <a:p>
            <a:pPr>
              <a:defRPr/>
            </a:pPr>
            <a:fld id="{80CA85FF-9EC0-456A-956C-6D7C2296E621}" type="slidenum">
              <a:rPr lang="pt-BR"/>
              <a:pPr>
                <a:defRPr/>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BD56EF43-BA3F-43E2-829B-B45C577A6A40}" type="datetimeFigureOut">
              <a:rPr lang="pt-BR"/>
              <a:pPr>
                <a:defRPr/>
              </a:pPr>
              <a:t>08/05/2013</a:t>
            </a:fld>
            <a:endParaRPr lang="pt-BR"/>
          </a:p>
        </p:txBody>
      </p:sp>
      <p:sp>
        <p:nvSpPr>
          <p:cNvPr id="3" name="Espaço Reservado para Rodapé 4"/>
          <p:cNvSpPr>
            <a:spLocks noGrp="1"/>
          </p:cNvSpPr>
          <p:nvPr>
            <p:ph type="ftr" sz="quarter" idx="11"/>
          </p:nvPr>
        </p:nvSpPr>
        <p:spPr/>
        <p:txBody>
          <a:bodyPr/>
          <a:lstStyle>
            <a:lvl1pPr>
              <a:defRPr/>
            </a:lvl1pPr>
          </a:lstStyle>
          <a:p>
            <a:pPr>
              <a:defRPr/>
            </a:pPr>
            <a:endParaRPr lang="pt-BR"/>
          </a:p>
        </p:txBody>
      </p:sp>
      <p:sp>
        <p:nvSpPr>
          <p:cNvPr id="4" name="Espaço Reservado para Número de Slide 5"/>
          <p:cNvSpPr>
            <a:spLocks noGrp="1"/>
          </p:cNvSpPr>
          <p:nvPr>
            <p:ph type="sldNum" sz="quarter" idx="12"/>
          </p:nvPr>
        </p:nvSpPr>
        <p:spPr/>
        <p:txBody>
          <a:bodyPr/>
          <a:lstStyle>
            <a:lvl1pPr>
              <a:defRPr/>
            </a:lvl1pPr>
          </a:lstStyle>
          <a:p>
            <a:pPr>
              <a:defRPr/>
            </a:pPr>
            <a:fld id="{B3938696-C2E2-419F-86C1-552806AC467D}" type="slidenum">
              <a:rPr lang="pt-BR"/>
              <a:pPr>
                <a:defRPr/>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0F8CDB14-8000-46C5-9D78-4B09BA111AD7}" type="datetimeFigureOut">
              <a:rPr lang="pt-BR"/>
              <a:pPr>
                <a:defRPr/>
              </a:pPr>
              <a:t>08/05/2013</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1EAC060C-BD36-460F-BFAC-000ED4F179D9}" type="slidenum">
              <a:rPr lang="pt-BR"/>
              <a:pPr>
                <a:defRPr/>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t-BR" noProof="0" smtClean="0"/>
              <a:t>Clique no ícone para adicionar uma imagem</a:t>
            </a:r>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4F45B183-EE80-4B97-BF6F-B70664708DE1}" type="datetimeFigureOut">
              <a:rPr lang="pt-BR"/>
              <a:pPr>
                <a:defRPr/>
              </a:pPr>
              <a:t>08/05/2013</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D939A7A8-C205-42F3-B555-F37DE2D9EE62}" type="slidenum">
              <a:rPr lang="pt-BR"/>
              <a:pPr>
                <a:defRPr/>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título mestre</a:t>
            </a:r>
          </a:p>
        </p:txBody>
      </p:sp>
      <p:sp>
        <p:nvSpPr>
          <p:cNvPr id="1027" name="Espaço Reservado para Tex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BD6A2A45-AC47-4801-8285-25A76B85FBFB}" type="datetimeFigureOut">
              <a:rPr lang="pt-BR"/>
              <a:pPr>
                <a:defRPr/>
              </a:pPr>
              <a:t>08/05/2013</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0747C53B-D8B4-4F2B-974B-5F2169161FAD}"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gif"/></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8.jpg"/><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0.jpe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hyperlink" Target="https://www.planalto.gov.br/ccivil_03/Leis/LEIS_2001/L10350.htm"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7.jpeg"/><Relationship Id="rId7" Type="http://schemas.openxmlformats.org/officeDocument/2006/relationships/hyperlink" Target="http://www.ncst.org.br/"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hyperlink" Target="http://www.cnttt.org.br/" TargetMode="External"/><Relationship Id="rId5" Type="http://schemas.openxmlformats.org/officeDocument/2006/relationships/hyperlink" Target="mailto:festino@ncst.org.br" TargetMode="External"/><Relationship Id="rId4" Type="http://schemas.openxmlformats.org/officeDocument/2006/relationships/hyperlink" Target="mailto:festino@cnttt.org.b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700808"/>
            <a:ext cx="3312366" cy="3575454"/>
          </a:xfrm>
          <a:prstGeom prst="roundRect">
            <a:avLst>
              <a:gd name="adj" fmla="val 16667"/>
            </a:avLst>
          </a:prstGeom>
          <a:ln>
            <a:solidFill>
              <a:schemeClr val="tx1"/>
            </a:solid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0" name="Picture 2" descr="G:\LOGOTIPO1\SINDICAL\PROFISSÃO TRANSPORTE\PROF TRANSPORTE TESTE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1" y="57805"/>
            <a:ext cx="8640960" cy="128296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5" y="1844824"/>
            <a:ext cx="3147442" cy="323590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3" name="CaixaDeTexto 2"/>
          <p:cNvSpPr txBox="1"/>
          <p:nvPr/>
        </p:nvSpPr>
        <p:spPr>
          <a:xfrm>
            <a:off x="251521" y="5445224"/>
            <a:ext cx="8640960" cy="1200329"/>
          </a:xfrm>
          <a:prstGeom prst="rect">
            <a:avLst/>
          </a:prstGeom>
          <a:noFill/>
        </p:spPr>
        <p:txBody>
          <a:bodyPr wrap="square" rtlCol="0">
            <a:spAutoFit/>
          </a:bodyPr>
          <a:lstStyle/>
          <a:p>
            <a:pPr algn="ctr"/>
            <a:r>
              <a:rPr lang="pt-BR" sz="3600" b="1" dirty="0" smtClean="0">
                <a:latin typeface="Verdana" pitchFamily="34" charset="0"/>
                <a:ea typeface="Verdana" pitchFamily="34" charset="0"/>
                <a:cs typeface="Verdana" pitchFamily="34" charset="0"/>
              </a:rPr>
              <a:t>SEGURANÇA NO TRÂNSITO E OS ACIDENTES DE TRABALHO</a:t>
            </a:r>
            <a:endParaRPr lang="pt-BR" sz="3600" b="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380827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57000" b="40000"/>
          </a:stretch>
        </a:blip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27384"/>
            <a:ext cx="2805743" cy="10081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976" y="692696"/>
            <a:ext cx="4571996" cy="15121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4139952" y="2060848"/>
            <a:ext cx="5004048" cy="4620496"/>
          </a:xfrm>
          <a:prstGeom prst="rect">
            <a:avLst/>
          </a:prstGeom>
          <a:noFill/>
          <a:ln>
            <a:noFill/>
          </a:ln>
        </p:spPr>
        <p:style>
          <a:lnRef idx="1">
            <a:schemeClr val="dk1"/>
          </a:lnRef>
          <a:fillRef idx="3">
            <a:schemeClr val="dk1"/>
          </a:fillRef>
          <a:effectRef idx="2">
            <a:schemeClr val="dk1"/>
          </a:effectRef>
          <a:fontRef idx="minor">
            <a:schemeClr val="lt1"/>
          </a:fontRef>
        </p:style>
        <p:txBody>
          <a:bodyPr wrap="square" rtlCol="0">
            <a:spAutoFit/>
          </a:bodyPr>
          <a:lstStyle/>
          <a:p>
            <a:pPr algn="ctr">
              <a:lnSpc>
                <a:spcPct val="150000"/>
              </a:lnSpc>
            </a:pPr>
            <a:r>
              <a:rPr lang="pt-BR" sz="2200" b="1" dirty="0" smtClean="0">
                <a:ln w="3175" cmpd="sng">
                  <a:solidFill>
                    <a:sysClr val="windowText" lastClr="000000"/>
                  </a:solidFill>
                  <a:prstDash val="solid"/>
                </a:ln>
                <a:solidFill>
                  <a:sysClr val="windowText" lastClr="000000"/>
                </a:solidFill>
                <a:latin typeface="Courier New" pitchFamily="49" charset="0"/>
                <a:ea typeface="Verdana" pitchFamily="34" charset="0"/>
                <a:cs typeface="Courier New" pitchFamily="49" charset="0"/>
              </a:rPr>
              <a:t>“que no primeiro momento inevitavelmente </a:t>
            </a:r>
            <a:r>
              <a:rPr lang="pt-BR" sz="2200" b="1" u="sng" dirty="0" smtClean="0">
                <a:ln w="3175" cmpd="sng">
                  <a:solidFill>
                    <a:sysClr val="windowText" lastClr="000000"/>
                  </a:solidFill>
                  <a:prstDash val="solid"/>
                </a:ln>
                <a:solidFill>
                  <a:sysClr val="windowText" lastClr="000000"/>
                </a:solidFill>
                <a:latin typeface="Courier New" pitchFamily="49" charset="0"/>
                <a:ea typeface="Verdana" pitchFamily="34" charset="0"/>
                <a:cs typeface="Courier New" pitchFamily="49" charset="0"/>
              </a:rPr>
              <a:t>propiciaria um custo para prestação destes serviços</a:t>
            </a:r>
            <a:r>
              <a:rPr lang="pt-BR" sz="2200" b="1" dirty="0" smtClean="0">
                <a:ln w="3175" cmpd="sng">
                  <a:solidFill>
                    <a:sysClr val="windowText" lastClr="000000"/>
                  </a:solidFill>
                  <a:prstDash val="solid"/>
                </a:ln>
                <a:solidFill>
                  <a:sysClr val="windowText" lastClr="000000"/>
                </a:solidFill>
                <a:latin typeface="Courier New" pitchFamily="49" charset="0"/>
                <a:ea typeface="Verdana" pitchFamily="34" charset="0"/>
                <a:cs typeface="Courier New" pitchFamily="49" charset="0"/>
              </a:rPr>
              <a:t>. Mas, em seguida </a:t>
            </a:r>
            <a:r>
              <a:rPr lang="pt-BR" sz="2200" b="1" u="sng" dirty="0" smtClean="0">
                <a:ln w="3175" cmpd="sng">
                  <a:solidFill>
                    <a:sysClr val="windowText" lastClr="000000"/>
                  </a:solidFill>
                  <a:prstDash val="solid"/>
                </a:ln>
                <a:solidFill>
                  <a:sysClr val="windowText" lastClr="000000"/>
                </a:solidFill>
                <a:latin typeface="Courier New" pitchFamily="49" charset="0"/>
                <a:ea typeface="Verdana" pitchFamily="34" charset="0"/>
                <a:cs typeface="Courier New" pitchFamily="49" charset="0"/>
              </a:rPr>
              <a:t>estes custos seriam de imediato compensados e superados pelos benefícios resultantes da redução de acidentes no trânsito</a:t>
            </a:r>
            <a:r>
              <a:rPr lang="pt-BR" sz="2200" b="1" dirty="0" smtClean="0">
                <a:ln w="3175" cmpd="sng">
                  <a:solidFill>
                    <a:sysClr val="windowText" lastClr="000000"/>
                  </a:solidFill>
                  <a:prstDash val="solid"/>
                </a:ln>
                <a:solidFill>
                  <a:sysClr val="windowText" lastClr="000000"/>
                </a:solidFill>
                <a:latin typeface="Courier New" pitchFamily="49" charset="0"/>
                <a:ea typeface="Verdana" pitchFamily="34" charset="0"/>
                <a:cs typeface="Courier New" pitchFamily="49" charset="0"/>
              </a:rPr>
              <a:t>”</a:t>
            </a:r>
            <a:endParaRPr lang="pt-BR" sz="2200" b="1" dirty="0">
              <a:ln w="3175" cmpd="sng">
                <a:solidFill>
                  <a:sysClr val="windowText" lastClr="000000"/>
                </a:solidFill>
                <a:prstDash val="solid"/>
              </a:ln>
              <a:solidFill>
                <a:sysClr val="windowText" lastClr="000000"/>
              </a:solidFill>
              <a:latin typeface="Courier New" pitchFamily="49" charset="0"/>
              <a:ea typeface="Verdana" pitchFamily="34" charset="0"/>
              <a:cs typeface="Courier New" pitchFamily="49" charset="0"/>
            </a:endParaRPr>
          </a:p>
        </p:txBody>
      </p:sp>
      <p:sp>
        <p:nvSpPr>
          <p:cNvPr id="5" name="CaixaDeTexto 4"/>
          <p:cNvSpPr txBox="1"/>
          <p:nvPr/>
        </p:nvSpPr>
        <p:spPr>
          <a:xfrm>
            <a:off x="107504" y="4221088"/>
            <a:ext cx="4176464" cy="255454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pt-BR" sz="2000" b="1" dirty="0" smtClean="0">
                <a:solidFill>
                  <a:srgbClr val="FF0000"/>
                </a:solidFill>
              </a:rPr>
              <a:t>PL 2660/1996 </a:t>
            </a:r>
            <a:r>
              <a:rPr lang="pt-BR" sz="2000" b="1" dirty="0" smtClean="0"/>
              <a:t>- Art</a:t>
            </a:r>
            <a:r>
              <a:rPr lang="pt-BR" sz="2000" b="1" dirty="0"/>
              <a:t>. 1</a:t>
            </a:r>
            <a:r>
              <a:rPr lang="pt-BR" sz="2000" b="1" u="sng" baseline="30000" dirty="0"/>
              <a:t>o</a:t>
            </a:r>
            <a:r>
              <a:rPr lang="pt-BR" sz="2000" b="1" dirty="0"/>
              <a:t> Fica vedado ao motorista de caminhão e ônibus, trafegando em rodovias, dirigir ininterruptamente por mais de quatro horas devendo descansar pelo menos uma hora de forma contínua, ou de modo descontínuo, ao longo das quatro horas dirigidas</a:t>
            </a:r>
            <a:r>
              <a:rPr lang="pt-BR" sz="2000" b="1" dirty="0" smtClean="0"/>
              <a:t>.</a:t>
            </a:r>
            <a:endParaRPr lang="pt-BR" sz="2000" b="1" dirty="0"/>
          </a:p>
        </p:txBody>
      </p:sp>
    </p:spTree>
    <p:extLst>
      <p:ext uri="{BB962C8B-B14F-4D97-AF65-F5344CB8AC3E}">
        <p14:creationId xmlns:p14="http://schemas.microsoft.com/office/powerpoint/2010/main" val="35523290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4581128"/>
            <a:ext cx="9144000" cy="2016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251520" y="1268760"/>
            <a:ext cx="8640960" cy="1231106"/>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ctr" fontAlgn="auto">
              <a:spcBef>
                <a:spcPts val="0"/>
              </a:spcBef>
              <a:spcAft>
                <a:spcPts val="0"/>
              </a:spcAft>
              <a:defRPr/>
            </a:pPr>
            <a:r>
              <a:rPr lang="pt-BR" sz="37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Courier New" pitchFamily="49" charset="0"/>
                <a:cs typeface="Courier New" pitchFamily="49" charset="0"/>
              </a:rPr>
              <a:t>Restrições </a:t>
            </a:r>
            <a:r>
              <a:rPr lang="pt-BR" sz="3700" dirty="0">
                <a:ln w="18415" cmpd="sng">
                  <a:solidFill>
                    <a:schemeClr val="tx1"/>
                  </a:solidFill>
                  <a:prstDash val="solid"/>
                </a:ln>
                <a:solidFill>
                  <a:schemeClr val="tx1"/>
                </a:solidFill>
                <a:effectLst>
                  <a:outerShdw blurRad="63500" dir="3600000" algn="tl" rotWithShape="0">
                    <a:srgbClr val="000000">
                      <a:alpha val="70000"/>
                    </a:srgbClr>
                  </a:outerShdw>
                </a:effectLst>
                <a:latin typeface="Courier New" pitchFamily="49" charset="0"/>
                <a:cs typeface="Courier New" pitchFamily="49" charset="0"/>
              </a:rPr>
              <a:t>para aposentadoria </a:t>
            </a:r>
            <a:r>
              <a:rPr lang="pt-BR" sz="37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Courier New" pitchFamily="49" charset="0"/>
                <a:cs typeface="Courier New" pitchFamily="49" charset="0"/>
              </a:rPr>
              <a:t>especial</a:t>
            </a:r>
            <a:endParaRPr lang="pt-BR" sz="3700" dirty="0">
              <a:ln w="18415" cmpd="sng">
                <a:solidFill>
                  <a:schemeClr val="tx1"/>
                </a:solidFill>
                <a:prstDash val="solid"/>
              </a:ln>
              <a:solidFill>
                <a:schemeClr val="tx1"/>
              </a:solidFill>
              <a:effectLst>
                <a:outerShdw blurRad="63500" dir="3600000" algn="tl" rotWithShape="0">
                  <a:srgbClr val="000000">
                    <a:alpha val="70000"/>
                  </a:srgbClr>
                </a:outerShdw>
              </a:effectLst>
              <a:latin typeface="Courier New" pitchFamily="49" charset="0"/>
              <a:cs typeface="Courier New" pitchFamily="49" charset="0"/>
            </a:endParaRPr>
          </a:p>
        </p:txBody>
      </p:sp>
      <p:sp>
        <p:nvSpPr>
          <p:cNvPr id="4" name="CaixaDeTexto 3"/>
          <p:cNvSpPr txBox="1"/>
          <p:nvPr/>
        </p:nvSpPr>
        <p:spPr>
          <a:xfrm rot="20281648">
            <a:off x="2624100" y="3366365"/>
            <a:ext cx="3667668" cy="1077218"/>
          </a:xfrm>
          <a:prstGeom prst="rect">
            <a:avLst/>
          </a:prstGeom>
          <a:noFill/>
          <a:ln>
            <a:noFill/>
          </a:ln>
        </p:spPr>
        <p:txBody>
          <a:bodyPr wrap="square" rtlCol="0">
            <a:spAutoFit/>
          </a:bodyPr>
          <a:lstStyle/>
          <a:p>
            <a:pPr algn="ctr"/>
            <a:r>
              <a:rPr lang="pt-BR" sz="3200" b="1" dirty="0" smtClean="0">
                <a:ln>
                  <a:solidFill>
                    <a:schemeClr val="tx1"/>
                  </a:solidFill>
                </a:ln>
                <a:latin typeface="Courier New" pitchFamily="49" charset="0"/>
                <a:cs typeface="Courier New" pitchFamily="49" charset="0"/>
              </a:rPr>
              <a:t>APOSENTADORIA</a:t>
            </a:r>
          </a:p>
          <a:p>
            <a:pPr algn="ctr"/>
            <a:r>
              <a:rPr lang="pt-BR" sz="3200" b="1" dirty="0" smtClean="0">
                <a:ln>
                  <a:solidFill>
                    <a:schemeClr val="tx1"/>
                  </a:solidFill>
                </a:ln>
                <a:latin typeface="Courier New" pitchFamily="49" charset="0"/>
                <a:cs typeface="Courier New" pitchFamily="49" charset="0"/>
              </a:rPr>
              <a:t>ESPECIAL JÁ</a:t>
            </a:r>
            <a:endParaRPr lang="pt-BR" sz="3200" b="1" dirty="0">
              <a:ln>
                <a:solidFill>
                  <a:schemeClr val="tx1"/>
                </a:solidFill>
              </a:ln>
              <a:latin typeface="Courier New" pitchFamily="49" charset="0"/>
              <a:cs typeface="Courier New" pitchFamily="49" charset="0"/>
            </a:endParaRPr>
          </a:p>
        </p:txBody>
      </p:sp>
      <p:sp>
        <p:nvSpPr>
          <p:cNvPr id="5" name="Retângulo 4"/>
          <p:cNvSpPr/>
          <p:nvPr/>
        </p:nvSpPr>
        <p:spPr>
          <a:xfrm>
            <a:off x="251520" y="5589240"/>
            <a:ext cx="4318121" cy="830997"/>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fontAlgn="auto">
              <a:spcBef>
                <a:spcPts val="0"/>
              </a:spcBef>
              <a:spcAft>
                <a:spcPts val="0"/>
              </a:spcAft>
              <a:defRPr/>
            </a:pPr>
            <a:r>
              <a:rPr lang="pt-BR" sz="2400" i="1" dirty="0">
                <a:ln w="18415" cmpd="sng">
                  <a:solidFill>
                    <a:schemeClr val="tx1"/>
                  </a:solidFill>
                  <a:prstDash val="solid"/>
                </a:ln>
                <a:effectLst>
                  <a:outerShdw blurRad="63500" dir="3600000" algn="tl" rotWithShape="0">
                    <a:srgbClr val="000000">
                      <a:alpha val="70000"/>
                    </a:srgbClr>
                  </a:outerShdw>
                </a:effectLst>
                <a:latin typeface="Courier New" pitchFamily="49" charset="0"/>
                <a:cs typeface="Courier New" pitchFamily="49" charset="0"/>
              </a:rPr>
              <a:t>Frota de veículos </a:t>
            </a:r>
            <a:r>
              <a:rPr lang="pt-BR" sz="2400" i="1" dirty="0" smtClean="0">
                <a:ln w="18415" cmpd="sng">
                  <a:solidFill>
                    <a:schemeClr val="tx1"/>
                  </a:solidFill>
                  <a:prstDash val="solid"/>
                </a:ln>
                <a:effectLst>
                  <a:outerShdw blurRad="63500" dir="3600000" algn="tl" rotWithShape="0">
                    <a:srgbClr val="000000">
                      <a:alpha val="70000"/>
                    </a:srgbClr>
                  </a:outerShdw>
                </a:effectLst>
                <a:latin typeface="Courier New" pitchFamily="49" charset="0"/>
                <a:cs typeface="Courier New" pitchFamily="49" charset="0"/>
              </a:rPr>
              <a:t>em</a:t>
            </a:r>
          </a:p>
          <a:p>
            <a:pPr algn="ctr" fontAlgn="auto">
              <a:spcBef>
                <a:spcPts val="0"/>
              </a:spcBef>
              <a:spcAft>
                <a:spcPts val="0"/>
              </a:spcAft>
              <a:defRPr/>
            </a:pPr>
            <a:r>
              <a:rPr lang="pt-BR" sz="2400" i="1" dirty="0" smtClean="0">
                <a:ln w="18415" cmpd="sng">
                  <a:solidFill>
                    <a:schemeClr val="tx1"/>
                  </a:solidFill>
                  <a:prstDash val="solid"/>
                </a:ln>
                <a:effectLst>
                  <a:outerShdw blurRad="63500" dir="3600000" algn="tl" rotWithShape="0">
                    <a:srgbClr val="000000">
                      <a:alpha val="70000"/>
                    </a:srgbClr>
                  </a:outerShdw>
                </a:effectLst>
                <a:latin typeface="Courier New" pitchFamily="49" charset="0"/>
                <a:cs typeface="Courier New" pitchFamily="49" charset="0"/>
              </a:rPr>
              <a:t>1998  -  </a:t>
            </a:r>
            <a:r>
              <a:rPr lang="pt-BR" sz="2400" i="1" dirty="0">
                <a:ln w="18415" cmpd="sng">
                  <a:solidFill>
                    <a:schemeClr val="tx1"/>
                  </a:solidFill>
                  <a:prstDash val="solid"/>
                </a:ln>
                <a:effectLst>
                  <a:outerShdw blurRad="63500" dir="3600000" algn="tl" rotWithShape="0">
                    <a:srgbClr val="000000">
                      <a:alpha val="70000"/>
                    </a:srgbClr>
                  </a:outerShdw>
                </a:effectLst>
                <a:latin typeface="Courier New" pitchFamily="49" charset="0"/>
                <a:cs typeface="Courier New" pitchFamily="49" charset="0"/>
              </a:rPr>
              <a:t>30.939.466</a:t>
            </a:r>
          </a:p>
        </p:txBody>
      </p:sp>
      <p:sp>
        <p:nvSpPr>
          <p:cNvPr id="6" name="Retângulo 5"/>
          <p:cNvSpPr/>
          <p:nvPr/>
        </p:nvSpPr>
        <p:spPr>
          <a:xfrm>
            <a:off x="4583151" y="5589240"/>
            <a:ext cx="4309329" cy="830997"/>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fontAlgn="auto">
              <a:spcBef>
                <a:spcPts val="0"/>
              </a:spcBef>
              <a:spcAft>
                <a:spcPts val="0"/>
              </a:spcAft>
              <a:defRPr/>
            </a:pPr>
            <a:r>
              <a:rPr lang="pt-BR" sz="2400" i="1"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Courier New" pitchFamily="49" charset="0"/>
                <a:cs typeface="Courier New" pitchFamily="49" charset="0"/>
              </a:rPr>
              <a:t>Mortes no Trânsito em </a:t>
            </a:r>
            <a:endParaRPr lang="pt-BR" sz="2400" i="1" dirty="0" smtClean="0">
              <a:ln w="18415" cmpd="sng">
                <a:solidFill>
                  <a:srgbClr val="FF0000"/>
                </a:solidFill>
                <a:prstDash val="solid"/>
              </a:ln>
              <a:solidFill>
                <a:srgbClr val="FF0000"/>
              </a:solidFill>
              <a:effectLst>
                <a:outerShdw blurRad="63500" dir="3600000" algn="tl" rotWithShape="0">
                  <a:srgbClr val="000000">
                    <a:alpha val="70000"/>
                  </a:srgbClr>
                </a:outerShdw>
              </a:effectLst>
              <a:latin typeface="Courier New" pitchFamily="49" charset="0"/>
              <a:cs typeface="Courier New" pitchFamily="49" charset="0"/>
            </a:endParaRPr>
          </a:p>
          <a:p>
            <a:pPr algn="ctr" fontAlgn="auto">
              <a:spcBef>
                <a:spcPts val="0"/>
              </a:spcBef>
              <a:spcAft>
                <a:spcPts val="0"/>
              </a:spcAft>
              <a:defRPr/>
            </a:pPr>
            <a:r>
              <a:rPr lang="pt-BR" sz="2400" i="1" dirty="0" smtClean="0">
                <a:ln w="18415" cmpd="sng">
                  <a:solidFill>
                    <a:srgbClr val="FF0000"/>
                  </a:solidFill>
                  <a:prstDash val="solid"/>
                </a:ln>
                <a:solidFill>
                  <a:srgbClr val="FF0000"/>
                </a:solidFill>
                <a:effectLst>
                  <a:outerShdw blurRad="63500" dir="3600000" algn="tl" rotWithShape="0">
                    <a:srgbClr val="000000">
                      <a:alpha val="70000"/>
                    </a:srgbClr>
                  </a:outerShdw>
                </a:effectLst>
                <a:latin typeface="Courier New" pitchFamily="49" charset="0"/>
                <a:cs typeface="Courier New" pitchFamily="49" charset="0"/>
              </a:rPr>
              <a:t>1998  -  </a:t>
            </a:r>
            <a:r>
              <a:rPr lang="pt-BR" sz="2400" i="1"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Courier New" pitchFamily="49" charset="0"/>
                <a:cs typeface="Courier New" pitchFamily="49" charset="0"/>
              </a:rPr>
              <a:t>19.709</a:t>
            </a:r>
          </a:p>
        </p:txBody>
      </p:sp>
      <p:sp>
        <p:nvSpPr>
          <p:cNvPr id="7" name="Forma em L 6"/>
          <p:cNvSpPr/>
          <p:nvPr/>
        </p:nvSpPr>
        <p:spPr>
          <a:xfrm rot="4140000">
            <a:off x="2935537" y="2995996"/>
            <a:ext cx="501282" cy="1684720"/>
          </a:xfrm>
          <a:prstGeom prst="corner">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n>
                <a:solidFill>
                  <a:schemeClr val="tx1"/>
                </a:solidFill>
              </a:ln>
              <a:solidFill>
                <a:schemeClr val="tx1"/>
              </a:solidFill>
            </a:endParaRPr>
          </a:p>
        </p:txBody>
      </p:sp>
      <p:sp>
        <p:nvSpPr>
          <p:cNvPr id="8" name="Forma em L 7"/>
          <p:cNvSpPr/>
          <p:nvPr/>
        </p:nvSpPr>
        <p:spPr>
          <a:xfrm rot="14904699">
            <a:off x="5561337" y="3132325"/>
            <a:ext cx="495396" cy="1684720"/>
          </a:xfrm>
          <a:prstGeom prst="corner">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n>
                <a:solidFill>
                  <a:schemeClr val="tx1"/>
                </a:solidFill>
              </a:ln>
              <a:solidFill>
                <a:schemeClr val="tx1"/>
              </a:solidFill>
            </a:endParaRPr>
          </a:p>
        </p:txBody>
      </p:sp>
      <p:sp>
        <p:nvSpPr>
          <p:cNvPr id="9" name="Forma em L 8"/>
          <p:cNvSpPr/>
          <p:nvPr/>
        </p:nvSpPr>
        <p:spPr>
          <a:xfrm rot="9480000">
            <a:off x="4537188" y="2757228"/>
            <a:ext cx="1684800" cy="470376"/>
          </a:xfrm>
          <a:prstGeom prst="corner">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n>
                <a:solidFill>
                  <a:schemeClr val="tx1"/>
                </a:solidFill>
              </a:ln>
              <a:solidFill>
                <a:schemeClr val="tx1"/>
              </a:solidFill>
            </a:endParaRPr>
          </a:p>
        </p:txBody>
      </p:sp>
      <p:sp>
        <p:nvSpPr>
          <p:cNvPr id="10" name="Forma em L 9"/>
          <p:cNvSpPr/>
          <p:nvPr/>
        </p:nvSpPr>
        <p:spPr>
          <a:xfrm rot="20340000">
            <a:off x="2776429" y="4587545"/>
            <a:ext cx="1684800" cy="500400"/>
          </a:xfrm>
          <a:prstGeom prst="corner">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n>
                <a:solidFill>
                  <a:schemeClr val="tx1"/>
                </a:solidFill>
              </a:ln>
              <a:solidFill>
                <a:schemeClr val="tx1"/>
              </a:solidFill>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9696" y="88107"/>
            <a:ext cx="1619892" cy="10366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034783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4864"/>
            <a:ext cx="4572000" cy="19442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H:\TRABALHO\REGULAMENTAÇÕES\TRANSPORTE\LEI  12.619  2012  REG PROF MOTORISTAS1\REVISTA\REGULAMENTAÇÃO FIGURAS\por  uma única profissão já.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90200"/>
            <a:ext cx="4176464" cy="117856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23528" y="5169966"/>
            <a:ext cx="3744416" cy="923330"/>
          </a:xfrm>
          <a:prstGeom prst="rect">
            <a:avLst/>
          </a:prstGeom>
          <a:noFill/>
        </p:spPr>
        <p:txBody>
          <a:bodyPr wrap="square" rtlCol="0">
            <a:spAutoFit/>
          </a:bodyPr>
          <a:lstStyle/>
          <a:p>
            <a:pPr algn="ctr"/>
            <a:r>
              <a:rPr lang="pt-BR" b="1" dirty="0" smtClean="0">
                <a:ln w="18000">
                  <a:solidFill>
                    <a:schemeClr val="tx1"/>
                  </a:solidFill>
                  <a:prstDash val="solid"/>
                  <a:miter lim="800000"/>
                </a:ln>
                <a:noFill/>
                <a:effectLst>
                  <a:outerShdw blurRad="25500" dist="23000" dir="7020000" algn="tl">
                    <a:srgbClr val="000000">
                      <a:alpha val="50000"/>
                    </a:srgbClr>
                  </a:outerShdw>
                </a:effectLst>
                <a:latin typeface="Berlin Sans FB" pitchFamily="34" charset="0"/>
              </a:rPr>
              <a:t>Dra. Clair, Walter Barelli, </a:t>
            </a:r>
          </a:p>
          <a:p>
            <a:pPr algn="ctr"/>
            <a:r>
              <a:rPr lang="pt-BR" b="1" dirty="0" smtClean="0">
                <a:ln w="18000">
                  <a:solidFill>
                    <a:schemeClr val="tx1"/>
                  </a:solidFill>
                  <a:prstDash val="solid"/>
                  <a:miter lim="800000"/>
                </a:ln>
                <a:noFill/>
                <a:effectLst>
                  <a:outerShdw blurRad="25500" dist="23000" dir="7020000" algn="tl">
                    <a:srgbClr val="000000">
                      <a:alpha val="50000"/>
                    </a:srgbClr>
                  </a:outerShdw>
                </a:effectLst>
                <a:latin typeface="Berlin Sans FB" pitchFamily="34" charset="0"/>
              </a:rPr>
              <a:t>Sérgio Miranda, Babá e </a:t>
            </a:r>
            <a:r>
              <a:rPr lang="pt-BR" b="1" dirty="0" err="1" smtClean="0">
                <a:ln w="18000">
                  <a:solidFill>
                    <a:schemeClr val="tx1"/>
                  </a:solidFill>
                  <a:prstDash val="solid"/>
                  <a:miter lim="800000"/>
                </a:ln>
                <a:noFill/>
                <a:effectLst>
                  <a:outerShdw blurRad="25500" dist="23000" dir="7020000" algn="tl">
                    <a:srgbClr val="000000">
                      <a:alpha val="50000"/>
                    </a:srgbClr>
                  </a:outerShdw>
                </a:effectLst>
                <a:latin typeface="Berlin Sans FB" pitchFamily="34" charset="0"/>
              </a:rPr>
              <a:t>Vitorasse</a:t>
            </a:r>
            <a:endParaRPr lang="pt-BR" b="1" dirty="0">
              <a:ln w="18000">
                <a:solidFill>
                  <a:schemeClr val="tx1"/>
                </a:solidFill>
                <a:prstDash val="solid"/>
                <a:miter lim="800000"/>
              </a:ln>
              <a:noFill/>
              <a:effectLst>
                <a:outerShdw blurRad="25500" dist="23000" dir="7020000" algn="tl">
                  <a:srgbClr val="000000">
                    <a:alpha val="50000"/>
                  </a:srgbClr>
                </a:outerShdw>
              </a:effectLst>
              <a:latin typeface="Berlin Sans FB" pitchFamily="34" charset="0"/>
            </a:endParaRPr>
          </a:p>
        </p:txBody>
      </p:sp>
      <p:sp>
        <p:nvSpPr>
          <p:cNvPr id="7" name="CaixaDeTexto 6"/>
          <p:cNvSpPr txBox="1"/>
          <p:nvPr/>
        </p:nvSpPr>
        <p:spPr>
          <a:xfrm>
            <a:off x="4788024" y="605001"/>
            <a:ext cx="4104456" cy="5632311"/>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pt-BR" sz="2400" dirty="0" smtClean="0">
                <a:latin typeface="Arial Rounded MT Bold" pitchFamily="34" charset="0"/>
              </a:rPr>
              <a:t>Dispõe </a:t>
            </a:r>
            <a:r>
              <a:rPr lang="pt-BR" sz="2400" dirty="0">
                <a:latin typeface="Arial Rounded MT Bold" pitchFamily="34" charset="0"/>
              </a:rPr>
              <a:t>sobre o exercício da profissão de Motorista</a:t>
            </a:r>
            <a:r>
              <a:rPr lang="pt-BR" sz="2400" dirty="0" smtClean="0">
                <a:latin typeface="Arial Rounded MT Bold" pitchFamily="34" charset="0"/>
              </a:rPr>
              <a:t>.</a:t>
            </a:r>
          </a:p>
          <a:p>
            <a:r>
              <a:rPr lang="pt-BR" sz="2400" dirty="0" smtClean="0">
                <a:latin typeface="Arial Rounded MT Bold" pitchFamily="34" charset="0"/>
              </a:rPr>
              <a:t> </a:t>
            </a:r>
            <a:endParaRPr lang="pt-BR" sz="2400" dirty="0">
              <a:latin typeface="Arial Rounded MT Bold" pitchFamily="34" charset="0"/>
            </a:endParaRPr>
          </a:p>
          <a:p>
            <a:pPr algn="ctr"/>
            <a:r>
              <a:rPr lang="pt-BR" sz="2400" dirty="0">
                <a:latin typeface="Arial Rounded MT Bold" pitchFamily="34" charset="0"/>
              </a:rPr>
              <a:t>Regulamentação, exercício profissional, profissão, Motorista Profissional, atividade profissional, transporte de carga, passageiro, táxi, ônibus, trator, direitos, adicional de periculosidade, aposentadoria especial, seguro obrigatório, custeio, empregador. </a:t>
            </a:r>
          </a:p>
        </p:txBody>
      </p:sp>
    </p:spTree>
    <p:extLst>
      <p:ext uri="{BB962C8B-B14F-4D97-AF65-F5344CB8AC3E}">
        <p14:creationId xmlns:p14="http://schemas.microsoft.com/office/powerpoint/2010/main" val="40838701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916161"/>
            <a:ext cx="3168352" cy="36649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589240"/>
            <a:ext cx="4572000" cy="11521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aixaDeTexto 7"/>
          <p:cNvSpPr txBox="1"/>
          <p:nvPr/>
        </p:nvSpPr>
        <p:spPr>
          <a:xfrm>
            <a:off x="4572000" y="164822"/>
            <a:ext cx="4464496" cy="6432530"/>
          </a:xfrm>
          <a:prstGeom prst="rect">
            <a:avLst/>
          </a:prstGeom>
          <a:noFill/>
        </p:spPr>
        <p:txBody>
          <a:bodyPr wrap="square" rtlCol="0">
            <a:spAutoFit/>
          </a:bodyPr>
          <a:lstStyle/>
          <a:p>
            <a:r>
              <a:rPr lang="pt-BR" sz="2000" b="1" dirty="0" smtClean="0">
                <a:latin typeface="Arial Rounded MT Bold" pitchFamily="34" charset="0"/>
              </a:rPr>
              <a:t>Transporte </a:t>
            </a:r>
            <a:r>
              <a:rPr lang="pt-BR" sz="2000" b="1" dirty="0">
                <a:latin typeface="Arial Rounded MT Bold" pitchFamily="34" charset="0"/>
              </a:rPr>
              <a:t>de passageiros, de cargas, categorias diferenciadas e operadores de trator de roda, de esteira, misto, ou equipamento automotor.</a:t>
            </a:r>
          </a:p>
          <a:p>
            <a:r>
              <a:rPr lang="pt-BR" sz="1200" b="1" dirty="0">
                <a:latin typeface="Arial Rounded MT Bold" pitchFamily="34" charset="0"/>
              </a:rPr>
              <a:t> </a:t>
            </a:r>
          </a:p>
          <a:p>
            <a:r>
              <a:rPr lang="pt-BR" sz="2000" b="1" dirty="0" smtClean="0">
                <a:latin typeface="Arial Rounded MT Bold" pitchFamily="34" charset="0"/>
              </a:rPr>
              <a:t>Proibição da Dupla Função</a:t>
            </a:r>
          </a:p>
          <a:p>
            <a:endParaRPr lang="pt-BR" sz="1200" b="1" dirty="0">
              <a:latin typeface="Arial Rounded MT Bold" pitchFamily="34" charset="0"/>
            </a:endParaRPr>
          </a:p>
          <a:p>
            <a:r>
              <a:rPr lang="pt-BR" sz="2000" b="1" dirty="0" smtClean="0">
                <a:latin typeface="Arial Rounded MT Bold" pitchFamily="34" charset="0"/>
              </a:rPr>
              <a:t>Adicional </a:t>
            </a:r>
            <a:r>
              <a:rPr lang="pt-BR" sz="2000" b="1" dirty="0">
                <a:latin typeface="Arial Rounded MT Bold" pitchFamily="34" charset="0"/>
              </a:rPr>
              <a:t>de </a:t>
            </a:r>
            <a:r>
              <a:rPr lang="pt-BR" sz="2000" b="1" dirty="0" err="1" smtClean="0">
                <a:latin typeface="Arial Rounded MT Bold" pitchFamily="34" charset="0"/>
              </a:rPr>
              <a:t>penosidade</a:t>
            </a:r>
            <a:endParaRPr lang="pt-BR" sz="2000" b="1" dirty="0" smtClean="0">
              <a:latin typeface="Arial Rounded MT Bold" pitchFamily="34" charset="0"/>
            </a:endParaRPr>
          </a:p>
          <a:p>
            <a:endParaRPr lang="pt-BR" sz="1200" b="1" dirty="0">
              <a:latin typeface="Arial Rounded MT Bold" pitchFamily="34" charset="0"/>
            </a:endParaRPr>
          </a:p>
          <a:p>
            <a:r>
              <a:rPr lang="pt-BR" sz="2000" b="1" dirty="0" smtClean="0">
                <a:latin typeface="Arial Rounded MT Bold" pitchFamily="34" charset="0"/>
              </a:rPr>
              <a:t>Aposentadoria </a:t>
            </a:r>
            <a:r>
              <a:rPr lang="pt-BR" sz="2000" b="1" dirty="0">
                <a:latin typeface="Arial Rounded MT Bold" pitchFamily="34" charset="0"/>
              </a:rPr>
              <a:t>especial, </a:t>
            </a:r>
            <a:endParaRPr lang="pt-BR" sz="2000" b="1" dirty="0" smtClean="0">
              <a:latin typeface="Arial Rounded MT Bold" pitchFamily="34" charset="0"/>
            </a:endParaRPr>
          </a:p>
          <a:p>
            <a:endParaRPr lang="pt-BR" sz="1200" b="1" dirty="0">
              <a:latin typeface="Arial Rounded MT Bold" pitchFamily="34" charset="0"/>
            </a:endParaRPr>
          </a:p>
          <a:p>
            <a:r>
              <a:rPr lang="pt-BR" sz="2000" b="1" dirty="0" smtClean="0">
                <a:latin typeface="Arial Rounded MT Bold" pitchFamily="34" charset="0"/>
              </a:rPr>
              <a:t>Qualificação profissional</a:t>
            </a:r>
          </a:p>
          <a:p>
            <a:endParaRPr lang="pt-BR" sz="1200" b="1" dirty="0">
              <a:latin typeface="Arial Rounded MT Bold" pitchFamily="34" charset="0"/>
            </a:endParaRPr>
          </a:p>
          <a:p>
            <a:r>
              <a:rPr lang="pt-BR" sz="2000" b="1" dirty="0" smtClean="0">
                <a:latin typeface="Arial Rounded MT Bold" pitchFamily="34" charset="0"/>
              </a:rPr>
              <a:t>Seguro obrigatório</a:t>
            </a:r>
            <a:endParaRPr lang="pt-BR" sz="2000" b="1" dirty="0">
              <a:latin typeface="Arial Rounded MT Bold" pitchFamily="34" charset="0"/>
            </a:endParaRPr>
          </a:p>
          <a:p>
            <a:r>
              <a:rPr lang="pt-BR" sz="1200" b="1" dirty="0">
                <a:latin typeface="Arial Rounded MT Bold" pitchFamily="34" charset="0"/>
              </a:rPr>
              <a:t> </a:t>
            </a:r>
          </a:p>
          <a:p>
            <a:r>
              <a:rPr lang="pt-BR" sz="2000" b="1" dirty="0" smtClean="0">
                <a:latin typeface="Arial Rounded MT Bold" pitchFamily="34" charset="0"/>
              </a:rPr>
              <a:t>Obrigações para </a:t>
            </a:r>
            <a:r>
              <a:rPr lang="pt-BR" sz="2000" b="1" dirty="0">
                <a:latin typeface="Arial Rounded MT Bold" pitchFamily="34" charset="0"/>
              </a:rPr>
              <a:t>as empresas contratante, inclusive quando o contratado for transportador autônomo </a:t>
            </a:r>
            <a:r>
              <a:rPr lang="pt-BR" sz="2000" b="1" dirty="0" smtClean="0">
                <a:latin typeface="Arial Rounded MT Bold" pitchFamily="34" charset="0"/>
              </a:rPr>
              <a:t>e, </a:t>
            </a:r>
          </a:p>
          <a:p>
            <a:endParaRPr lang="pt-BR" sz="1200" b="1" dirty="0">
              <a:latin typeface="Arial Rounded MT Bold" pitchFamily="34" charset="0"/>
            </a:endParaRPr>
          </a:p>
          <a:p>
            <a:r>
              <a:rPr lang="pt-BR" sz="2000" b="1" dirty="0" smtClean="0">
                <a:latin typeface="Arial Rounded MT Bold" pitchFamily="34" charset="0"/>
              </a:rPr>
              <a:t>Revogação </a:t>
            </a:r>
            <a:r>
              <a:rPr lang="pt-BR" sz="2000" b="1" dirty="0">
                <a:latin typeface="Arial Rounded MT Bold" pitchFamily="34" charset="0"/>
              </a:rPr>
              <a:t>do parágrafo único do art. 5º da Lei nº 11.442, de 2007</a:t>
            </a:r>
            <a:r>
              <a:rPr lang="pt-BR" sz="2000" b="1" dirty="0" smtClean="0">
                <a:latin typeface="Arial Rounded MT Bold" pitchFamily="34" charset="0"/>
              </a:rPr>
              <a:t>.</a:t>
            </a:r>
            <a:endParaRPr lang="pt-BR" sz="2000" b="1" i="1" dirty="0" smtClean="0">
              <a:latin typeface="Arial Rounded MT Bold" pitchFamily="34" charset="0"/>
            </a:endParaRPr>
          </a:p>
        </p:txBody>
      </p:sp>
    </p:spTree>
    <p:extLst>
      <p:ext uri="{BB962C8B-B14F-4D97-AF65-F5344CB8AC3E}">
        <p14:creationId xmlns:p14="http://schemas.microsoft.com/office/powerpoint/2010/main" val="26555715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0"/>
          </a:stretch>
        </a:blipFill>
        <a:effectLst/>
      </p:bgPr>
    </p:bg>
    <p:spTree>
      <p:nvGrpSpPr>
        <p:cNvPr id="1" name=""/>
        <p:cNvGrpSpPr/>
        <p:nvPr/>
      </p:nvGrpSpPr>
      <p:grpSpPr>
        <a:xfrm>
          <a:off x="0" y="0"/>
          <a:ext cx="0" cy="0"/>
          <a:chOff x="0" y="0"/>
          <a:chExt cx="0" cy="0"/>
        </a:xfrm>
      </p:grpSpPr>
      <p:sp>
        <p:nvSpPr>
          <p:cNvPr id="2" name="CaixaDeTexto 1"/>
          <p:cNvSpPr txBox="1"/>
          <p:nvPr/>
        </p:nvSpPr>
        <p:spPr>
          <a:xfrm>
            <a:off x="107504" y="260648"/>
            <a:ext cx="4320480" cy="6376104"/>
          </a:xfrm>
          <a:prstGeom prst="rect">
            <a:avLst/>
          </a:prstGeom>
          <a:solidFill>
            <a:schemeClr val="bg1">
              <a:lumMod val="85000"/>
              <a:alpha val="30000"/>
            </a:schemeClr>
          </a:solidFill>
          <a:ln w="38100" cmpd="thickThin">
            <a:noFill/>
            <a:bevel/>
          </a:ln>
          <a:effectLst>
            <a:outerShdw blurRad="50800" dist="38100" algn="l" rotWithShape="0">
              <a:prstClr val="black">
                <a:alpha val="40000"/>
              </a:prstClr>
            </a:outerShdw>
          </a:effectLst>
        </p:spPr>
        <p:txBody>
          <a:bodyPr wrap="square" rtlCol="0">
            <a:spAutoFit/>
          </a:bodyPr>
          <a:lstStyle/>
          <a:p>
            <a:pPr>
              <a:lnSpc>
                <a:spcPts val="3500"/>
              </a:lnSpc>
            </a:pPr>
            <a:r>
              <a:rPr lang="pt-BR" sz="2200" dirty="0" smtClean="0">
                <a:ln w="18415" cmpd="sng">
                  <a:solidFill>
                    <a:schemeClr val="tx1"/>
                  </a:solidFill>
                  <a:prstDash val="solid"/>
                </a:ln>
                <a:latin typeface="Courier New" pitchFamily="49" charset="0"/>
                <a:cs typeface="Courier New" pitchFamily="49" charset="0"/>
              </a:rPr>
              <a:t>Após muito dialogo, chegamos ao consenso na apresentação do Substitutivo do PLC 319/2009 – aprovado em 13/12/11, no Senado Federal, em 03/04/2012 foi aprovado na Câmara dos Deputados e sancionada em 30/04/2012, pela Presidenta Dilma, tornando-se a Lei 12.619/2012.</a:t>
            </a:r>
            <a:endParaRPr lang="pt-BR" sz="2200" dirty="0">
              <a:ln w="18415" cmpd="sng">
                <a:solidFill>
                  <a:schemeClr val="tx1"/>
                </a:solidFill>
                <a:prstDash val="solid"/>
              </a:ln>
              <a:latin typeface="Courier New" pitchFamily="49" charset="0"/>
              <a:cs typeface="Courier New" pitchFamily="49" charset="0"/>
            </a:endParaRPr>
          </a:p>
        </p:txBody>
      </p:sp>
    </p:spTree>
    <p:extLst>
      <p:ext uri="{BB962C8B-B14F-4D97-AF65-F5344CB8AC3E}">
        <p14:creationId xmlns:p14="http://schemas.microsoft.com/office/powerpoint/2010/main" val="27865017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1" y="-1"/>
            <a:ext cx="8640959" cy="1228760"/>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1680" y="1483931"/>
            <a:ext cx="5749192" cy="5049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1680" y="3069080"/>
            <a:ext cx="5819774" cy="108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9672" y="4363649"/>
            <a:ext cx="5821200" cy="7935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19672" y="5516747"/>
            <a:ext cx="5821200" cy="7925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87144" y="6309320"/>
            <a:ext cx="6181200" cy="5361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97038" y="2172345"/>
            <a:ext cx="5748337" cy="536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5253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H:\LOGOTIPO1\CNTTT 24 11 2011\CNTTT_LOGO OFICIA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98904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4551"/>
            <a:ext cx="8645348" cy="1273312"/>
          </a:xfrm>
          <a:prstGeom prst="rect">
            <a:avLst/>
          </a:prstGeom>
        </p:spPr>
      </p:pic>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30" y="4509320"/>
            <a:ext cx="1781153" cy="1800000"/>
          </a:xfrm>
          <a:prstGeom prst="rect">
            <a:avLst/>
          </a:prstGeom>
        </p:spPr>
      </p:pic>
      <p:sp>
        <p:nvSpPr>
          <p:cNvPr id="5" name="CaixaDeTexto 4"/>
          <p:cNvSpPr txBox="1"/>
          <p:nvPr/>
        </p:nvSpPr>
        <p:spPr>
          <a:xfrm>
            <a:off x="2195736" y="1270501"/>
            <a:ext cx="6701132" cy="646331"/>
          </a:xfrm>
          <a:prstGeom prst="rect">
            <a:avLst/>
          </a:prstGeom>
          <a:solidFill>
            <a:srgbClr val="00B050">
              <a:alpha val="15000"/>
            </a:srgbClr>
          </a:solidFill>
        </p:spPr>
        <p:txBody>
          <a:bodyPr wrap="square" rtlCol="0">
            <a:spAutoFit/>
          </a:bodyPr>
          <a:lstStyle/>
          <a:p>
            <a:r>
              <a:rPr lang="pt-BR" b="1" dirty="0" smtClean="0">
                <a:effectLst>
                  <a:outerShdw blurRad="38100" dist="38100" dir="2700000" algn="tl">
                    <a:srgbClr val="000000">
                      <a:alpha val="43137"/>
                    </a:srgbClr>
                  </a:outerShdw>
                </a:effectLst>
                <a:latin typeface="Courier New" pitchFamily="49" charset="0"/>
                <a:cs typeface="Courier New" pitchFamily="49" charset="0"/>
              </a:rPr>
              <a:t>ITF</a:t>
            </a:r>
            <a:r>
              <a:rPr lang="pt-BR" b="1" dirty="0" smtClean="0">
                <a:latin typeface="Courier New" pitchFamily="49" charset="0"/>
                <a:cs typeface="Courier New" pitchFamily="49" charset="0"/>
              </a:rPr>
              <a:t> – Federação Internacional dos Trabalhadores em Transportes</a:t>
            </a:r>
            <a:endParaRPr lang="pt-BR" b="1" dirty="0">
              <a:latin typeface="Courier New" pitchFamily="49" charset="0"/>
              <a:cs typeface="Courier New" pitchFamily="49" charset="0"/>
            </a:endParaRPr>
          </a:p>
        </p:txBody>
      </p:sp>
      <p:sp>
        <p:nvSpPr>
          <p:cNvPr id="6" name="CaixaDeTexto 5"/>
          <p:cNvSpPr txBox="1"/>
          <p:nvPr/>
        </p:nvSpPr>
        <p:spPr>
          <a:xfrm>
            <a:off x="2195736" y="1988840"/>
            <a:ext cx="6701132" cy="646331"/>
          </a:xfrm>
          <a:prstGeom prst="rect">
            <a:avLst/>
          </a:prstGeom>
          <a:noFill/>
        </p:spPr>
        <p:txBody>
          <a:bodyPr wrap="square" rtlCol="0">
            <a:spAutoFit/>
          </a:bodyPr>
          <a:lstStyle/>
          <a:p>
            <a:r>
              <a:rPr lang="pt-BR" b="1" dirty="0" smtClean="0">
                <a:effectLst>
                  <a:outerShdw blurRad="38100" dist="38100" dir="2700000" algn="tl">
                    <a:srgbClr val="000000">
                      <a:alpha val="43137"/>
                    </a:srgbClr>
                  </a:outerShdw>
                </a:effectLst>
                <a:latin typeface="Courier New" pitchFamily="49" charset="0"/>
                <a:cs typeface="Courier New" pitchFamily="49" charset="0"/>
              </a:rPr>
              <a:t>UIS</a:t>
            </a:r>
            <a:r>
              <a:rPr lang="pt-BR" b="1" dirty="0" smtClean="0">
                <a:latin typeface="Courier New" pitchFamily="49" charset="0"/>
                <a:cs typeface="Courier New" pitchFamily="49" charset="0"/>
              </a:rPr>
              <a:t> – União Internacional de Sindicatos de Trabalhadores em Transportes</a:t>
            </a:r>
            <a:endParaRPr lang="pt-BR" b="1" dirty="0">
              <a:latin typeface="Courier New" pitchFamily="49" charset="0"/>
              <a:cs typeface="Courier New" pitchFamily="49" charset="0"/>
            </a:endParaRPr>
          </a:p>
        </p:txBody>
      </p:sp>
      <p:sp>
        <p:nvSpPr>
          <p:cNvPr id="7" name="CaixaDeTexto 6"/>
          <p:cNvSpPr txBox="1"/>
          <p:nvPr/>
        </p:nvSpPr>
        <p:spPr>
          <a:xfrm>
            <a:off x="2195736" y="2708920"/>
            <a:ext cx="6701132" cy="2308324"/>
          </a:xfrm>
          <a:prstGeom prst="rect">
            <a:avLst/>
          </a:prstGeom>
          <a:solidFill>
            <a:srgbClr val="00B050">
              <a:alpha val="15000"/>
            </a:srgbClr>
          </a:solidFill>
        </p:spPr>
        <p:txBody>
          <a:bodyPr wrap="square" rtlCol="0">
            <a:spAutoFit/>
          </a:bodyPr>
          <a:lstStyle/>
          <a:p>
            <a:r>
              <a:rPr lang="pt-BR" b="1" dirty="0" smtClean="0">
                <a:effectLst>
                  <a:outerShdw blurRad="38100" dist="38100" dir="2700000" algn="tl">
                    <a:srgbClr val="000000">
                      <a:alpha val="43137"/>
                    </a:srgbClr>
                  </a:outerShdw>
                </a:effectLst>
                <a:latin typeface="Courier New" pitchFamily="49" charset="0"/>
                <a:cs typeface="Courier New" pitchFamily="49" charset="0"/>
              </a:rPr>
              <a:t>CNT</a:t>
            </a:r>
            <a:r>
              <a:rPr lang="pt-BR" b="1" dirty="0" smtClean="0">
                <a:latin typeface="Courier New" pitchFamily="49" charset="0"/>
                <a:cs typeface="Courier New" pitchFamily="49" charset="0"/>
              </a:rPr>
              <a:t> – Confederação Nacional dos Transportes: </a:t>
            </a:r>
            <a:r>
              <a:rPr lang="pt-BR" b="1" dirty="0" smtClean="0">
                <a:effectLst>
                  <a:outerShdw blurRad="38100" dist="38100" dir="2700000" algn="tl">
                    <a:srgbClr val="000000">
                      <a:alpha val="43137"/>
                    </a:srgbClr>
                  </a:outerShdw>
                </a:effectLst>
                <a:latin typeface="Courier New" pitchFamily="49" charset="0"/>
                <a:cs typeface="Courier New" pitchFamily="49" charset="0"/>
              </a:rPr>
              <a:t>NTC</a:t>
            </a:r>
            <a:r>
              <a:rPr lang="pt-BR" b="1" dirty="0" smtClean="0">
                <a:latin typeface="Courier New" pitchFamily="49" charset="0"/>
                <a:cs typeface="Courier New" pitchFamily="49" charset="0"/>
              </a:rPr>
              <a:t> - Associação Nacional do Transporte de Cargas e Logística; </a:t>
            </a:r>
          </a:p>
          <a:p>
            <a:r>
              <a:rPr lang="pt-BR" b="1" dirty="0" smtClean="0">
                <a:effectLst>
                  <a:outerShdw blurRad="38100" dist="38100" dir="2700000" algn="tl">
                    <a:srgbClr val="000000">
                      <a:alpha val="43137"/>
                    </a:srgbClr>
                  </a:outerShdw>
                </a:effectLst>
                <a:latin typeface="Courier New" pitchFamily="49" charset="0"/>
                <a:cs typeface="Courier New" pitchFamily="49" charset="0"/>
              </a:rPr>
              <a:t>NTU </a:t>
            </a:r>
            <a:r>
              <a:rPr lang="pt-BR" b="1" dirty="0" smtClean="0">
                <a:latin typeface="Courier New" pitchFamily="49" charset="0"/>
                <a:cs typeface="Courier New" pitchFamily="49" charset="0"/>
              </a:rPr>
              <a:t>– Associação Nacional das Empresas de Transportes Urbanos; </a:t>
            </a:r>
          </a:p>
          <a:p>
            <a:r>
              <a:rPr lang="pt-BR" b="1" dirty="0" smtClean="0">
                <a:effectLst>
                  <a:outerShdw blurRad="38100" dist="38100" dir="2700000" algn="tl">
                    <a:srgbClr val="000000">
                      <a:alpha val="43137"/>
                    </a:srgbClr>
                  </a:outerShdw>
                </a:effectLst>
                <a:latin typeface="Courier New" pitchFamily="49" charset="0"/>
                <a:cs typeface="Courier New" pitchFamily="49" charset="0"/>
              </a:rPr>
              <a:t>ABRATI </a:t>
            </a:r>
            <a:r>
              <a:rPr lang="pt-BR" b="1" dirty="0" smtClean="0">
                <a:latin typeface="Courier New" pitchFamily="49" charset="0"/>
                <a:cs typeface="Courier New" pitchFamily="49" charset="0"/>
              </a:rPr>
              <a:t>– Associação Brasileira das Empresas de Transportes Terrestres; </a:t>
            </a:r>
          </a:p>
          <a:p>
            <a:r>
              <a:rPr lang="pt-BR" b="1" dirty="0" smtClean="0">
                <a:latin typeface="Courier New" pitchFamily="49" charset="0"/>
                <a:cs typeface="Courier New" pitchFamily="49" charset="0"/>
              </a:rPr>
              <a:t>CNT – </a:t>
            </a:r>
            <a:r>
              <a:rPr lang="pt-BR" b="1" dirty="0" smtClean="0">
                <a:effectLst>
                  <a:outerShdw blurRad="38100" dist="38100" dir="2700000" algn="tl">
                    <a:srgbClr val="000000">
                      <a:alpha val="43137"/>
                    </a:srgbClr>
                  </a:outerShdw>
                </a:effectLst>
                <a:latin typeface="Courier New" pitchFamily="49" charset="0"/>
                <a:cs typeface="Courier New" pitchFamily="49" charset="0"/>
              </a:rPr>
              <a:t>Seção de Transportadores Autônomos </a:t>
            </a:r>
          </a:p>
        </p:txBody>
      </p:sp>
      <p:sp>
        <p:nvSpPr>
          <p:cNvPr id="8" name="CaixaDeTexto 7"/>
          <p:cNvSpPr txBox="1"/>
          <p:nvPr/>
        </p:nvSpPr>
        <p:spPr>
          <a:xfrm>
            <a:off x="2195736" y="5157192"/>
            <a:ext cx="6701132" cy="1323439"/>
          </a:xfrm>
          <a:prstGeom prst="rect">
            <a:avLst/>
          </a:prstGeom>
          <a:noFill/>
        </p:spPr>
        <p:txBody>
          <a:bodyPr wrap="square" rtlCol="0">
            <a:spAutoFit/>
          </a:bodyPr>
          <a:lstStyle/>
          <a:p>
            <a:r>
              <a:rPr lang="pt-BR" sz="2000" b="1" dirty="0" smtClean="0">
                <a:effectLst>
                  <a:outerShdw blurRad="38100" dist="38100" dir="2700000" algn="tl">
                    <a:srgbClr val="000000">
                      <a:alpha val="43137"/>
                    </a:srgbClr>
                  </a:outerShdw>
                </a:effectLst>
                <a:latin typeface="Courier New" pitchFamily="49" charset="0"/>
                <a:cs typeface="Courier New" pitchFamily="49" charset="0"/>
              </a:rPr>
              <a:t>CTSST </a:t>
            </a:r>
            <a:r>
              <a:rPr lang="pt-BR" sz="2000" b="1" dirty="0" smtClean="0">
                <a:latin typeface="Courier New" pitchFamily="49" charset="0"/>
                <a:cs typeface="Courier New" pitchFamily="49" charset="0"/>
              </a:rPr>
              <a:t>– Comissão Tripartite de Saúde e Segurança do Trabalho – </a:t>
            </a:r>
            <a:r>
              <a:rPr lang="pt-BR" sz="2000" b="1" dirty="0" smtClean="0">
                <a:effectLst>
                  <a:outerShdw blurRad="38100" dist="38100" dir="2700000" algn="tl">
                    <a:srgbClr val="000000">
                      <a:alpha val="43137"/>
                    </a:srgbClr>
                  </a:outerShdw>
                </a:effectLst>
                <a:latin typeface="Courier New" pitchFamily="49" charset="0"/>
                <a:cs typeface="Courier New" pitchFamily="49" charset="0"/>
              </a:rPr>
              <a:t>GTTRC</a:t>
            </a:r>
            <a:r>
              <a:rPr lang="pt-BR" sz="2000" b="1" dirty="0" smtClean="0">
                <a:latin typeface="Courier New" pitchFamily="49" charset="0"/>
                <a:cs typeface="Courier New" pitchFamily="49" charset="0"/>
              </a:rPr>
              <a:t> – Grupo de Trabalho do Transporte Rodoviário de Cargas</a:t>
            </a:r>
            <a:endParaRPr lang="pt-BR" sz="2000" b="1" dirty="0">
              <a:latin typeface="Courier New" pitchFamily="49" charset="0"/>
              <a:cs typeface="Courier New" pitchFamily="49" charset="0"/>
            </a:endParaRPr>
          </a:p>
        </p:txBody>
      </p:sp>
      <p:sp>
        <p:nvSpPr>
          <p:cNvPr id="9" name="CaixaDeTexto 8"/>
          <p:cNvSpPr txBox="1"/>
          <p:nvPr/>
        </p:nvSpPr>
        <p:spPr>
          <a:xfrm>
            <a:off x="2195736" y="6444044"/>
            <a:ext cx="6701132" cy="369332"/>
          </a:xfrm>
          <a:prstGeom prst="rect">
            <a:avLst/>
          </a:prstGeom>
          <a:solidFill>
            <a:srgbClr val="00B050">
              <a:alpha val="15000"/>
            </a:srgbClr>
          </a:solidFill>
        </p:spPr>
        <p:txBody>
          <a:bodyPr wrap="square" rtlCol="0">
            <a:spAutoFit/>
          </a:bodyPr>
          <a:lstStyle/>
          <a:p>
            <a:r>
              <a:rPr lang="pt-BR" b="1" dirty="0" smtClean="0">
                <a:effectLst>
                  <a:outerShdw blurRad="38100" dist="38100" dir="2700000" algn="tl">
                    <a:srgbClr val="000000">
                      <a:alpha val="43137"/>
                    </a:srgbClr>
                  </a:outerShdw>
                </a:effectLst>
                <a:latin typeface="Courier New" pitchFamily="49" charset="0"/>
                <a:cs typeface="Courier New" pitchFamily="49" charset="0"/>
              </a:rPr>
              <a:t>MPT – Ministério Público do Trabalho</a:t>
            </a:r>
            <a:endParaRPr lang="pt-BR" b="1" dirty="0">
              <a:effectLst>
                <a:outerShdw blurRad="38100" dist="38100" dir="2700000" algn="tl">
                  <a:srgbClr val="000000">
                    <a:alpha val="43137"/>
                  </a:srgbClr>
                </a:outerShdw>
              </a:effectLst>
              <a:latin typeface="Courier New" pitchFamily="49" charset="0"/>
              <a:cs typeface="Courier New" pitchFamily="49" charset="0"/>
            </a:endParaRPr>
          </a:p>
        </p:txBody>
      </p:sp>
    </p:spTree>
    <p:extLst>
      <p:ext uri="{BB962C8B-B14F-4D97-AF65-F5344CB8AC3E}">
        <p14:creationId xmlns:p14="http://schemas.microsoft.com/office/powerpoint/2010/main" val="36484187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artisticChalkSketch/>
                    </a14:imgEffect>
                  </a14:imgLayer>
                </a14:imgProps>
              </a:ext>
            </a:extLst>
          </a:blip>
          <a:srcRect/>
          <a:stretch>
            <a:fillRect l="50000"/>
          </a:stretch>
        </a:blipFill>
        <a:effectLst/>
      </p:bgPr>
    </p:bg>
    <p:spTree>
      <p:nvGrpSpPr>
        <p:cNvPr id="1" name=""/>
        <p:cNvGrpSpPr/>
        <p:nvPr/>
      </p:nvGrpSpPr>
      <p:grpSpPr>
        <a:xfrm>
          <a:off x="0" y="0"/>
          <a:ext cx="0" cy="0"/>
          <a:chOff x="0" y="0"/>
          <a:chExt cx="0" cy="0"/>
        </a:xfrm>
      </p:grpSpPr>
      <p:pic>
        <p:nvPicPr>
          <p:cNvPr id="2051" name="Picture 3" descr="C:\Users\LUIS\Pictures\CLT_E_~1.JPG"/>
          <p:cNvPicPr>
            <a:picLocks noChangeAspect="1" noChangeArrowheads="1"/>
          </p:cNvPicPr>
          <p:nvPr/>
        </p:nvPicPr>
        <p:blipFill>
          <a:blip r:embed="rId5">
            <a:duotone>
              <a:prstClr val="black"/>
              <a:schemeClr val="accent2">
                <a:tint val="45000"/>
                <a:satMod val="400000"/>
              </a:schemeClr>
            </a:duotone>
            <a:extLst>
              <a:ext uri="{BEBA8EAE-BF5A-486C-A8C5-ECC9F3942E4B}">
                <a14:imgProps xmlns:a14="http://schemas.microsoft.com/office/drawing/2010/main">
                  <a14:imgLayer r:embed="rId6">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0" y="1268760"/>
            <a:ext cx="4572000" cy="558924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0" y="2686268"/>
            <a:ext cx="9144000" cy="3046988"/>
          </a:xfrm>
          <a:prstGeom prst="rect">
            <a:avLst/>
          </a:prstGeom>
          <a:solidFill>
            <a:srgbClr val="92D050">
              <a:alpha val="25000"/>
            </a:srgbClr>
          </a:solidFill>
        </p:spPr>
        <p:txBody>
          <a:bodyPr wrap="square" rtlCol="0">
            <a:spAutoFit/>
          </a:bodyPr>
          <a:lstStyle/>
          <a:p>
            <a:pPr algn="ctr"/>
            <a:r>
              <a:rPr lang="pt-BR" sz="3600" b="1" dirty="0" smtClean="0">
                <a:ln>
                  <a:solidFill>
                    <a:schemeClr val="bg1"/>
                  </a:solidFill>
                </a:ln>
                <a:solidFill>
                  <a:schemeClr val="bg1"/>
                </a:solidFill>
                <a:effectLst>
                  <a:outerShdw blurRad="38100" dist="38100" dir="2700000" algn="tl">
                    <a:srgbClr val="000000">
                      <a:alpha val="43137"/>
                    </a:srgbClr>
                  </a:outerShdw>
                </a:effectLst>
                <a:latin typeface="Courier New" pitchFamily="49" charset="0"/>
                <a:cs typeface="Courier New" pitchFamily="49" charset="0"/>
              </a:rPr>
              <a:t>Os condutores com vínculo empregatício estão vinculados a toda a Lei </a:t>
            </a:r>
          </a:p>
          <a:p>
            <a:pPr algn="ctr"/>
            <a:endParaRPr lang="pt-BR" sz="1200" b="1" dirty="0">
              <a:ln>
                <a:solidFill>
                  <a:schemeClr val="bg1"/>
                </a:solidFill>
              </a:ln>
              <a:solidFill>
                <a:schemeClr val="bg1"/>
              </a:solidFill>
              <a:effectLst>
                <a:outerShdw blurRad="38100" dist="38100" dir="2700000" algn="tl">
                  <a:srgbClr val="000000">
                    <a:alpha val="43137"/>
                  </a:srgbClr>
                </a:outerShdw>
              </a:effectLst>
              <a:latin typeface="Courier New" pitchFamily="49" charset="0"/>
              <a:cs typeface="Courier New" pitchFamily="49" charset="0"/>
            </a:endParaRPr>
          </a:p>
          <a:p>
            <a:pPr algn="ctr"/>
            <a:r>
              <a:rPr lang="pt-BR" sz="3600" b="1" dirty="0" smtClean="0">
                <a:ln>
                  <a:solidFill>
                    <a:schemeClr val="bg1"/>
                  </a:solidFill>
                </a:ln>
                <a:solidFill>
                  <a:schemeClr val="bg1"/>
                </a:solidFill>
                <a:effectLst>
                  <a:outerShdw blurRad="38100" dist="38100" dir="2700000" algn="tl">
                    <a:srgbClr val="000000">
                      <a:alpha val="43137"/>
                    </a:srgbClr>
                  </a:outerShdw>
                </a:effectLst>
                <a:latin typeface="Courier New" pitchFamily="49" charset="0"/>
                <a:cs typeface="Courier New" pitchFamily="49" charset="0"/>
              </a:rPr>
              <a:t>Os demais motoristas, através do Código de Trânsito Brasileiro</a:t>
            </a:r>
            <a:endParaRPr lang="pt-BR" sz="3600" b="1" dirty="0">
              <a:ln>
                <a:solidFill>
                  <a:schemeClr val="bg1"/>
                </a:solidFill>
              </a:ln>
              <a:solidFill>
                <a:schemeClr val="bg1"/>
              </a:solidFill>
              <a:effectLst>
                <a:outerShdw blurRad="38100" dist="38100" dir="2700000" algn="tl">
                  <a:srgbClr val="000000">
                    <a:alpha val="43137"/>
                  </a:srgbClr>
                </a:outerShdw>
              </a:effectLst>
              <a:latin typeface="Courier New" pitchFamily="49" charset="0"/>
              <a:cs typeface="Courier New" pitchFamily="49" charset="0"/>
            </a:endParaRPr>
          </a:p>
        </p:txBody>
      </p:sp>
      <p:pic>
        <p:nvPicPr>
          <p:cNvPr id="2050" name="Picture 2" descr="H:\TRABALHO\REGULAMENTAÇÕES\TRANSPORTE\LEI  12.619  2012  REG PROF MOTORISTAS1\REVISTA\REGULAMENTAÇÃO FIGURAS\QUEM SE ENQUADRA NA LEI.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0" y="1"/>
            <a:ext cx="8640960" cy="12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9624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17" y="1556791"/>
            <a:ext cx="4621091" cy="4536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154" y="1628800"/>
            <a:ext cx="4253334" cy="720000"/>
          </a:xfrm>
          <a:prstGeom prst="rect">
            <a:avLst/>
          </a:prstGeom>
          <a:ln>
            <a:noFill/>
          </a:ln>
          <a:effectLst>
            <a:outerShdw blurRad="292100" dist="139700" dir="2700000" algn="tl" rotWithShape="0">
              <a:srgbClr val="333333">
                <a:alpha val="65000"/>
              </a:srgbClr>
            </a:outerShdw>
          </a:effectLst>
          <a:extLst/>
        </p:spPr>
      </p:pic>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1153" y="2709040"/>
            <a:ext cx="4186189" cy="1080000"/>
          </a:xfrm>
          <a:prstGeom prst="rect">
            <a:avLst/>
          </a:prstGeom>
          <a:ln>
            <a:noFill/>
          </a:ln>
          <a:effectLst>
            <a:outerShdw blurRad="292100" dist="139700" dir="2700000" algn="tl" rotWithShape="0">
              <a:srgbClr val="333333">
                <a:alpha val="65000"/>
              </a:srgbClr>
            </a:outerShdw>
          </a:effectLst>
          <a:extLst/>
        </p:spPr>
      </p:pic>
      <p:pic>
        <p:nvPicPr>
          <p:cNvPr id="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1154" y="4221208"/>
            <a:ext cx="4186189" cy="1080000"/>
          </a:xfrm>
          <a:prstGeom prst="rect">
            <a:avLst/>
          </a:prstGeom>
          <a:ln>
            <a:noFill/>
          </a:ln>
          <a:effectLst>
            <a:outerShdw blurRad="292100" dist="139700" dir="2700000" algn="tl" rotWithShape="0">
              <a:srgbClr val="333333">
                <a:alpha val="65000"/>
              </a:srgbClr>
            </a:outerShdw>
          </a:effectLst>
          <a:extLst/>
        </p:spPr>
      </p:pic>
      <p:pic>
        <p:nvPicPr>
          <p:cNvPr id="6"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1152" y="5632028"/>
            <a:ext cx="4186189" cy="720000"/>
          </a:xfrm>
          <a:prstGeom prst="rect">
            <a:avLst/>
          </a:prstGeom>
          <a:ln>
            <a:noFill/>
          </a:ln>
          <a:effectLst>
            <a:outerShdw blurRad="292100" dist="139700" dir="2700000" algn="tl" rotWithShape="0">
              <a:srgbClr val="333333">
                <a:alpha val="65000"/>
              </a:srgbClr>
            </a:outerShdw>
          </a:effectLst>
          <a:extLst/>
        </p:spPr>
      </p:pic>
      <p:pic>
        <p:nvPicPr>
          <p:cNvPr id="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520" y="44624"/>
            <a:ext cx="8712968" cy="11521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37402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51520" y="3591014"/>
            <a:ext cx="8640960" cy="2862322"/>
          </a:xfrm>
          <a:prstGeom prst="rect">
            <a:avLst/>
          </a:prstGeom>
          <a:solidFill>
            <a:srgbClr val="FFFF00"/>
          </a:solidFill>
          <a:ln/>
        </p:spPr>
        <p:style>
          <a:lnRef idx="0">
            <a:schemeClr val="dk1"/>
          </a:lnRef>
          <a:fillRef idx="3">
            <a:schemeClr val="dk1"/>
          </a:fillRef>
          <a:effectRef idx="3">
            <a:schemeClr val="dk1"/>
          </a:effectRef>
          <a:fontRef idx="minor">
            <a:schemeClr val="lt1"/>
          </a:fontRef>
        </p:style>
        <p:txBody>
          <a:bodyPr wrap="square">
            <a:spAutoFit/>
          </a:bodyPr>
          <a:lstStyle/>
          <a:p>
            <a:pPr algn="ctr" fontAlgn="auto">
              <a:spcBef>
                <a:spcPts val="0"/>
              </a:spcBef>
              <a:spcAft>
                <a:spcPts val="0"/>
              </a:spcAft>
              <a:defRPr/>
            </a:pPr>
            <a:r>
              <a:rPr lang="pt-BR" sz="360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ourier New" pitchFamily="49" charset="0"/>
                <a:cs typeface="Courier New" pitchFamily="49" charset="0"/>
              </a:rPr>
              <a:t>para regular e disciplinar a jornada de trabalho e o tempo de direção do Motorista profissional; e dá outras providências.</a:t>
            </a:r>
          </a:p>
        </p:txBody>
      </p:sp>
      <p:sp>
        <p:nvSpPr>
          <p:cNvPr id="3" name="Retângulo 2"/>
          <p:cNvSpPr/>
          <p:nvPr/>
        </p:nvSpPr>
        <p:spPr>
          <a:xfrm>
            <a:off x="251520" y="1988840"/>
            <a:ext cx="8640960" cy="1200329"/>
          </a:xfrm>
          <a:prstGeom prst="rect">
            <a:avLst/>
          </a:prstGeom>
          <a:effectLst>
            <a:outerShdw blurRad="50800" dist="38100" algn="l" rotWithShape="0">
              <a:prstClr val="black">
                <a:alpha val="40000"/>
              </a:prstClr>
            </a:outerShdw>
          </a:effectLst>
        </p:spPr>
        <p:txBody>
          <a:bodyPr wrap="square">
            <a:spAutoFit/>
          </a:bodyPr>
          <a:lstStyle/>
          <a:p>
            <a:pPr algn="ctr"/>
            <a:r>
              <a:rPr lang="pt-BR" sz="3600" b="1" dirty="0">
                <a:ln>
                  <a:solidFill>
                    <a:sysClr val="windowText" lastClr="000000"/>
                  </a:solidFill>
                </a:ln>
                <a:solidFill>
                  <a:sysClr val="windowText" lastClr="000000"/>
                </a:solidFill>
                <a:latin typeface="Courier New" pitchFamily="49" charset="0"/>
                <a:cs typeface="Courier New" pitchFamily="49" charset="0"/>
              </a:rPr>
              <a:t>Dispõe sobre o exercício da profissão de motorista, </a:t>
            </a:r>
            <a:endParaRPr lang="pt-BR" sz="3600" dirty="0">
              <a:ln>
                <a:solidFill>
                  <a:sysClr val="windowText" lastClr="000000"/>
                </a:solidFill>
              </a:ln>
              <a:solidFill>
                <a:sysClr val="windowText" lastClr="000000"/>
              </a:solidFill>
              <a:latin typeface="Courier New" pitchFamily="49" charset="0"/>
              <a:cs typeface="Courier New" pitchFamily="49"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16632"/>
            <a:ext cx="8640960" cy="1440160"/>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18009299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50000"/>
          </a:stretch>
        </a:blipFill>
        <a:effectLst/>
      </p:bgPr>
    </p:bg>
    <p:spTree>
      <p:nvGrpSpPr>
        <p:cNvPr id="1" name=""/>
        <p:cNvGrpSpPr/>
        <p:nvPr/>
      </p:nvGrpSpPr>
      <p:grpSpPr>
        <a:xfrm>
          <a:off x="0" y="0"/>
          <a:ext cx="0" cy="0"/>
          <a:chOff x="0" y="0"/>
          <a:chExt cx="0" cy="0"/>
        </a:xfrm>
      </p:grpSpPr>
      <p:sp>
        <p:nvSpPr>
          <p:cNvPr id="4" name="CaixaDeTexto 3"/>
          <p:cNvSpPr txBox="1"/>
          <p:nvPr/>
        </p:nvSpPr>
        <p:spPr>
          <a:xfrm>
            <a:off x="107504" y="116632"/>
            <a:ext cx="4392488" cy="1446550"/>
          </a:xfrm>
          <a:prstGeom prst="rect">
            <a:avLst/>
          </a:prstGeom>
          <a:noFill/>
        </p:spPr>
        <p:txBody>
          <a:bodyPr wrap="square" rtlCol="0">
            <a:spAutoFit/>
          </a:bodyPr>
          <a:lstStyle/>
          <a:p>
            <a:pPr algn="ctr"/>
            <a:r>
              <a:rPr lang="pt-BR" sz="2200" b="1" dirty="0" smtClean="0">
                <a:ln>
                  <a:solidFill>
                    <a:schemeClr val="bg1"/>
                  </a:solidFill>
                </a:ln>
                <a:solidFill>
                  <a:schemeClr val="bg1"/>
                </a:solidFill>
                <a:latin typeface="Courier New" pitchFamily="49" charset="0"/>
                <a:cs typeface="Courier New" pitchFamily="49" charset="0"/>
              </a:rPr>
              <a:t>Motorista </a:t>
            </a:r>
            <a:r>
              <a:rPr lang="pt-BR" sz="2200" b="1" dirty="0">
                <a:ln>
                  <a:solidFill>
                    <a:schemeClr val="bg1"/>
                  </a:solidFill>
                </a:ln>
                <a:solidFill>
                  <a:schemeClr val="bg1"/>
                </a:solidFill>
                <a:latin typeface="Courier New" pitchFamily="49" charset="0"/>
                <a:cs typeface="Courier New" pitchFamily="49" charset="0"/>
              </a:rPr>
              <a:t>de </a:t>
            </a:r>
            <a:r>
              <a:rPr lang="pt-BR" sz="2200" b="1" dirty="0" smtClean="0">
                <a:ln>
                  <a:solidFill>
                    <a:schemeClr val="bg1"/>
                  </a:solidFill>
                </a:ln>
                <a:solidFill>
                  <a:schemeClr val="bg1"/>
                </a:solidFill>
                <a:latin typeface="Courier New" pitchFamily="49" charset="0"/>
                <a:cs typeface="Courier New" pitchFamily="49" charset="0"/>
              </a:rPr>
              <a:t>caminhão é a ocupação </a:t>
            </a:r>
            <a:r>
              <a:rPr lang="pt-BR" sz="2200" b="1" dirty="0">
                <a:ln>
                  <a:solidFill>
                    <a:schemeClr val="bg1"/>
                  </a:solidFill>
                </a:ln>
                <a:solidFill>
                  <a:schemeClr val="bg1"/>
                </a:solidFill>
                <a:latin typeface="Courier New" pitchFamily="49" charset="0"/>
                <a:cs typeface="Courier New" pitchFamily="49" charset="0"/>
              </a:rPr>
              <a:t>com mais acidentes do trabalho fatais no </a:t>
            </a:r>
            <a:r>
              <a:rPr lang="pt-BR" sz="2200" b="1" dirty="0" smtClean="0">
                <a:ln>
                  <a:solidFill>
                    <a:schemeClr val="bg1"/>
                  </a:solidFill>
                </a:ln>
                <a:solidFill>
                  <a:schemeClr val="bg1"/>
                </a:solidFill>
                <a:latin typeface="Courier New" pitchFamily="49" charset="0"/>
                <a:cs typeface="Courier New" pitchFamily="49" charset="0"/>
              </a:rPr>
              <a:t>Brasil. </a:t>
            </a:r>
            <a:endParaRPr lang="pt-BR" sz="2200" b="1" dirty="0">
              <a:ln>
                <a:solidFill>
                  <a:schemeClr val="bg1"/>
                </a:solidFill>
              </a:ln>
              <a:solidFill>
                <a:schemeClr val="bg1"/>
              </a:solidFill>
              <a:latin typeface="Courier New" pitchFamily="49" charset="0"/>
              <a:cs typeface="Courier New" pitchFamily="49" charset="0"/>
            </a:endParaRPr>
          </a:p>
        </p:txBody>
      </p:sp>
      <p:graphicFrame>
        <p:nvGraphicFramePr>
          <p:cNvPr id="5" name="Tabela 4"/>
          <p:cNvGraphicFramePr>
            <a:graphicFrameLocks noGrp="1"/>
          </p:cNvGraphicFramePr>
          <p:nvPr>
            <p:extLst>
              <p:ext uri="{D42A27DB-BD31-4B8C-83A1-F6EECF244321}">
                <p14:modId xmlns:p14="http://schemas.microsoft.com/office/powerpoint/2010/main" val="3462827783"/>
              </p:ext>
            </p:extLst>
          </p:nvPr>
        </p:nvGraphicFramePr>
        <p:xfrm>
          <a:off x="4788024" y="2564904"/>
          <a:ext cx="4248472" cy="2726055"/>
        </p:xfrm>
        <a:graphic>
          <a:graphicData uri="http://schemas.openxmlformats.org/drawingml/2006/table">
            <a:tbl>
              <a:tblPr>
                <a:tableStyleId>{5940675A-B579-460E-94D1-54222C63F5DA}</a:tableStyleId>
              </a:tblPr>
              <a:tblGrid>
                <a:gridCol w="3031771"/>
                <a:gridCol w="1216701"/>
              </a:tblGrid>
              <a:tr h="445770">
                <a:tc gridSpan="2">
                  <a:txBody>
                    <a:bodyPr/>
                    <a:lstStyle/>
                    <a:p>
                      <a:pPr algn="ctr" fontAlgn="ctr"/>
                      <a:r>
                        <a:rPr lang="pt-BR" sz="2800" b="1" u="none" strike="noStrike" dirty="0">
                          <a:solidFill>
                            <a:schemeClr val="tx1"/>
                          </a:solidFill>
                          <a:effectLst>
                            <a:outerShdw blurRad="38100" dist="38100" dir="2700000" algn="tl">
                              <a:srgbClr val="000000">
                                <a:alpha val="43137"/>
                              </a:srgbClr>
                            </a:outerShdw>
                          </a:effectLst>
                        </a:rPr>
                        <a:t>EM 2011 E 2012</a:t>
                      </a:r>
                      <a:endParaRPr lang="pt-BR" sz="2800" b="1" i="0" u="none" strike="noStrike" dirty="0">
                        <a:solidFill>
                          <a:schemeClr val="tx1"/>
                        </a:solidFill>
                        <a:effectLst>
                          <a:outerShdw blurRad="38100" dist="38100" dir="2700000" algn="tl">
                            <a:srgbClr val="000000">
                              <a:alpha val="43137"/>
                            </a:srgbClr>
                          </a:outerShdw>
                        </a:effectLst>
                        <a:latin typeface="Arial Rounded MT Bold"/>
                      </a:endParaRPr>
                    </a:p>
                  </a:txBody>
                  <a:tcPr marL="9525" marR="9525" marT="9525" marB="0" anchor="ctr"/>
                </a:tc>
                <a:tc hMerge="1">
                  <a:txBody>
                    <a:bodyPr/>
                    <a:lstStyle/>
                    <a:p>
                      <a:endParaRPr lang="pt-BR"/>
                    </a:p>
                  </a:txBody>
                  <a:tcPr/>
                </a:tc>
              </a:tr>
              <a:tr h="445770">
                <a:tc>
                  <a:txBody>
                    <a:bodyPr/>
                    <a:lstStyle/>
                    <a:p>
                      <a:pPr algn="l" fontAlgn="ctr"/>
                      <a:r>
                        <a:rPr lang="pt-BR" sz="2800" b="1" u="none" strike="noStrike">
                          <a:solidFill>
                            <a:schemeClr val="tx1"/>
                          </a:solidFill>
                          <a:effectLst>
                            <a:outerShdw blurRad="38100" dist="38100" dir="2700000" algn="tl">
                              <a:srgbClr val="000000">
                                <a:alpha val="43137"/>
                              </a:srgbClr>
                            </a:outerShdw>
                          </a:effectLst>
                        </a:rPr>
                        <a:t>MOTORISTAS</a:t>
                      </a:r>
                      <a:endParaRPr lang="pt-BR" sz="2800" b="1" i="0" u="none" strike="noStrike">
                        <a:solidFill>
                          <a:schemeClr val="tx1"/>
                        </a:solidFill>
                        <a:effectLst>
                          <a:outerShdw blurRad="38100" dist="38100" dir="2700000" algn="tl">
                            <a:srgbClr val="000000">
                              <a:alpha val="43137"/>
                            </a:srgbClr>
                          </a:outerShdw>
                        </a:effectLst>
                        <a:latin typeface="Calibri"/>
                      </a:endParaRPr>
                    </a:p>
                  </a:txBody>
                  <a:tcPr marL="9525" marR="9525" marT="9525" marB="0" anchor="ctr"/>
                </a:tc>
                <a:tc>
                  <a:txBody>
                    <a:bodyPr/>
                    <a:lstStyle/>
                    <a:p>
                      <a:pPr algn="ctr" fontAlgn="ctr"/>
                      <a:r>
                        <a:rPr lang="pt-BR" sz="2800" b="1" u="none" strike="noStrike" dirty="0">
                          <a:solidFill>
                            <a:schemeClr val="tx1"/>
                          </a:solidFill>
                          <a:effectLst>
                            <a:outerShdw blurRad="38100" dist="38100" dir="2700000" algn="tl">
                              <a:srgbClr val="000000">
                                <a:alpha val="43137"/>
                              </a:srgbClr>
                            </a:outerShdw>
                          </a:effectLst>
                        </a:rPr>
                        <a:t>836</a:t>
                      </a:r>
                      <a:endParaRPr lang="pt-BR" sz="2800" b="1"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ctr"/>
                </a:tc>
              </a:tr>
              <a:tr h="445770">
                <a:tc>
                  <a:txBody>
                    <a:bodyPr/>
                    <a:lstStyle/>
                    <a:p>
                      <a:pPr algn="l" fontAlgn="ctr"/>
                      <a:r>
                        <a:rPr lang="pt-BR" sz="1600" b="1" u="none" strike="noStrike">
                          <a:solidFill>
                            <a:schemeClr val="tx1"/>
                          </a:solidFill>
                          <a:effectLst/>
                        </a:rPr>
                        <a:t>SERVENTE DE OBRAS</a:t>
                      </a:r>
                      <a:endParaRPr lang="pt-BR" sz="1600" b="1" i="0" u="none" strike="noStrike">
                        <a:solidFill>
                          <a:schemeClr val="tx1"/>
                        </a:solidFill>
                        <a:effectLst/>
                        <a:latin typeface="Calibri"/>
                      </a:endParaRPr>
                    </a:p>
                  </a:txBody>
                  <a:tcPr marL="9525" marR="9525" marT="9525" marB="0" anchor="ctr"/>
                </a:tc>
                <a:tc>
                  <a:txBody>
                    <a:bodyPr/>
                    <a:lstStyle/>
                    <a:p>
                      <a:pPr algn="ctr" fontAlgn="ctr"/>
                      <a:r>
                        <a:rPr lang="pt-BR" sz="1600" b="1" u="none" strike="noStrike">
                          <a:solidFill>
                            <a:schemeClr val="tx1"/>
                          </a:solidFill>
                          <a:effectLst/>
                        </a:rPr>
                        <a:t>284</a:t>
                      </a:r>
                      <a:endParaRPr lang="pt-BR" sz="1600" b="1" i="0" u="none" strike="noStrike">
                        <a:solidFill>
                          <a:schemeClr val="tx1"/>
                        </a:solidFill>
                        <a:effectLst/>
                        <a:latin typeface="Calibri"/>
                      </a:endParaRPr>
                    </a:p>
                  </a:txBody>
                  <a:tcPr marL="9525" marR="9525" marT="9525" marB="0" anchor="ctr"/>
                </a:tc>
              </a:tr>
              <a:tr h="445770">
                <a:tc>
                  <a:txBody>
                    <a:bodyPr/>
                    <a:lstStyle/>
                    <a:p>
                      <a:pPr algn="l" fontAlgn="ctr"/>
                      <a:r>
                        <a:rPr lang="pt-BR" sz="1600" b="1" u="none" strike="noStrike">
                          <a:solidFill>
                            <a:schemeClr val="tx1"/>
                          </a:solidFill>
                          <a:effectLst/>
                        </a:rPr>
                        <a:t>ALIMENTADOR DE LINHA E MONTAGEM</a:t>
                      </a:r>
                      <a:endParaRPr lang="pt-BR" sz="1600" b="1" i="0" u="none" strike="noStrike">
                        <a:solidFill>
                          <a:schemeClr val="tx1"/>
                        </a:solidFill>
                        <a:effectLst/>
                        <a:latin typeface="Calibri"/>
                      </a:endParaRPr>
                    </a:p>
                  </a:txBody>
                  <a:tcPr marL="9525" marR="9525" marT="9525" marB="0" anchor="ctr"/>
                </a:tc>
                <a:tc>
                  <a:txBody>
                    <a:bodyPr/>
                    <a:lstStyle/>
                    <a:p>
                      <a:pPr algn="ctr" fontAlgn="ctr"/>
                      <a:r>
                        <a:rPr lang="pt-BR" sz="1600" b="1" u="none" strike="noStrike" dirty="0">
                          <a:solidFill>
                            <a:schemeClr val="tx1"/>
                          </a:solidFill>
                          <a:effectLst/>
                        </a:rPr>
                        <a:t>152</a:t>
                      </a:r>
                      <a:endParaRPr lang="pt-BR" sz="1600" b="1" i="0" u="none" strike="noStrike" dirty="0">
                        <a:solidFill>
                          <a:schemeClr val="tx1"/>
                        </a:solidFill>
                        <a:effectLst/>
                        <a:latin typeface="Calibri"/>
                      </a:endParaRPr>
                    </a:p>
                  </a:txBody>
                  <a:tcPr marL="9525" marR="9525" marT="9525" marB="0" anchor="ctr"/>
                </a:tc>
              </a:tr>
              <a:tr h="445770">
                <a:tc>
                  <a:txBody>
                    <a:bodyPr/>
                    <a:lstStyle/>
                    <a:p>
                      <a:pPr algn="l" fontAlgn="ctr"/>
                      <a:r>
                        <a:rPr lang="pt-BR" sz="1600" b="1" u="none" strike="noStrike">
                          <a:solidFill>
                            <a:schemeClr val="tx1"/>
                          </a:solidFill>
                          <a:effectLst/>
                        </a:rPr>
                        <a:t>PEDREIRO</a:t>
                      </a:r>
                      <a:endParaRPr lang="pt-BR" sz="1600" b="1" i="0" u="none" strike="noStrike">
                        <a:solidFill>
                          <a:schemeClr val="tx1"/>
                        </a:solidFill>
                        <a:effectLst/>
                        <a:latin typeface="Calibri"/>
                      </a:endParaRPr>
                    </a:p>
                  </a:txBody>
                  <a:tcPr marL="9525" marR="9525" marT="9525" marB="0" anchor="ctr"/>
                </a:tc>
                <a:tc>
                  <a:txBody>
                    <a:bodyPr/>
                    <a:lstStyle/>
                    <a:p>
                      <a:pPr algn="ctr" fontAlgn="ctr"/>
                      <a:r>
                        <a:rPr lang="pt-BR" sz="1600" b="1" u="none" strike="noStrike">
                          <a:solidFill>
                            <a:schemeClr val="tx1"/>
                          </a:solidFill>
                          <a:effectLst/>
                        </a:rPr>
                        <a:t>133</a:t>
                      </a:r>
                      <a:endParaRPr lang="pt-BR" sz="1600" b="1" i="0" u="none" strike="noStrike">
                        <a:solidFill>
                          <a:schemeClr val="tx1"/>
                        </a:solidFill>
                        <a:effectLst/>
                        <a:latin typeface="Calibri"/>
                      </a:endParaRPr>
                    </a:p>
                  </a:txBody>
                  <a:tcPr marL="9525" marR="9525" marT="9525" marB="0" anchor="ctr"/>
                </a:tc>
              </a:tr>
              <a:tr h="445770">
                <a:tc>
                  <a:txBody>
                    <a:bodyPr/>
                    <a:lstStyle/>
                    <a:p>
                      <a:pPr algn="l" fontAlgn="ctr"/>
                      <a:r>
                        <a:rPr lang="pt-BR" sz="1600" b="1" u="none" strike="noStrike">
                          <a:solidFill>
                            <a:schemeClr val="tx1"/>
                          </a:solidFill>
                          <a:effectLst/>
                        </a:rPr>
                        <a:t>VIGILANTE</a:t>
                      </a:r>
                      <a:endParaRPr lang="pt-BR" sz="1600" b="1" i="0" u="none" strike="noStrike">
                        <a:solidFill>
                          <a:schemeClr val="tx1"/>
                        </a:solidFill>
                        <a:effectLst/>
                        <a:latin typeface="Calibri"/>
                      </a:endParaRPr>
                    </a:p>
                  </a:txBody>
                  <a:tcPr marL="9525" marR="9525" marT="9525" marB="0" anchor="ctr"/>
                </a:tc>
                <a:tc>
                  <a:txBody>
                    <a:bodyPr/>
                    <a:lstStyle/>
                    <a:p>
                      <a:pPr algn="ctr" fontAlgn="ctr"/>
                      <a:r>
                        <a:rPr lang="pt-BR" sz="1600" b="1" u="none" strike="noStrike" dirty="0">
                          <a:solidFill>
                            <a:schemeClr val="tx1"/>
                          </a:solidFill>
                          <a:effectLst/>
                        </a:rPr>
                        <a:t>122</a:t>
                      </a:r>
                      <a:endParaRPr lang="pt-BR" sz="1600" b="1" i="0" u="none" strike="noStrike" dirty="0">
                        <a:solidFill>
                          <a:schemeClr val="tx1"/>
                        </a:solidFill>
                        <a:effectLst/>
                        <a:latin typeface="Calibri"/>
                      </a:endParaRPr>
                    </a:p>
                  </a:txBody>
                  <a:tcPr marL="9525" marR="9525" marT="9525" marB="0" anchor="ctr"/>
                </a:tc>
              </a:tr>
            </a:tbl>
          </a:graphicData>
        </a:graphic>
      </p:graphicFrame>
      <p:graphicFrame>
        <p:nvGraphicFramePr>
          <p:cNvPr id="6" name="Tabela 5"/>
          <p:cNvGraphicFramePr>
            <a:graphicFrameLocks noGrp="1"/>
          </p:cNvGraphicFramePr>
          <p:nvPr>
            <p:extLst>
              <p:ext uri="{D42A27DB-BD31-4B8C-83A1-F6EECF244321}">
                <p14:modId xmlns:p14="http://schemas.microsoft.com/office/powerpoint/2010/main" val="3048167774"/>
              </p:ext>
            </p:extLst>
          </p:nvPr>
        </p:nvGraphicFramePr>
        <p:xfrm>
          <a:off x="4788024" y="230138"/>
          <a:ext cx="4248472" cy="2190750"/>
        </p:xfrm>
        <a:graphic>
          <a:graphicData uri="http://schemas.openxmlformats.org/drawingml/2006/table">
            <a:tbl>
              <a:tblPr>
                <a:tableStyleId>{616DA210-FB5B-4158-B5E0-FEB733F419BA}</a:tableStyleId>
              </a:tblPr>
              <a:tblGrid>
                <a:gridCol w="2981241"/>
                <a:gridCol w="1267231"/>
              </a:tblGrid>
              <a:tr h="445770">
                <a:tc gridSpan="2">
                  <a:txBody>
                    <a:bodyPr/>
                    <a:lstStyle/>
                    <a:p>
                      <a:pPr algn="ctr" fontAlgn="ctr"/>
                      <a:r>
                        <a:rPr lang="pt-BR" sz="2800" b="1" u="none" strike="noStrike" dirty="0">
                          <a:solidFill>
                            <a:schemeClr val="tx1"/>
                          </a:solidFill>
                          <a:effectLst>
                            <a:outerShdw blurRad="38100" dist="38100" dir="2700000" algn="tl">
                              <a:srgbClr val="000000">
                                <a:alpha val="43137"/>
                              </a:srgbClr>
                            </a:outerShdw>
                          </a:effectLst>
                        </a:rPr>
                        <a:t>ENTRE 2005 E 2011</a:t>
                      </a:r>
                      <a:endParaRPr lang="pt-BR" sz="2800" b="1" i="0" u="none" strike="noStrike" dirty="0">
                        <a:solidFill>
                          <a:schemeClr val="tx1"/>
                        </a:solidFill>
                        <a:effectLst>
                          <a:outerShdw blurRad="38100" dist="38100" dir="2700000" algn="tl">
                            <a:srgbClr val="000000">
                              <a:alpha val="43137"/>
                            </a:srgbClr>
                          </a:outerShdw>
                        </a:effectLst>
                        <a:latin typeface="Arial Rounded MT Bold"/>
                      </a:endParaRPr>
                    </a:p>
                  </a:txBody>
                  <a:tcPr marL="9525" marR="9525" marT="9525" marB="0" anchor="ctr"/>
                </a:tc>
                <a:tc hMerge="1">
                  <a:txBody>
                    <a:bodyPr/>
                    <a:lstStyle/>
                    <a:p>
                      <a:endParaRPr lang="pt-BR"/>
                    </a:p>
                  </a:txBody>
                  <a:tcPr/>
                </a:tc>
              </a:tr>
              <a:tr h="445770">
                <a:tc>
                  <a:txBody>
                    <a:bodyPr/>
                    <a:lstStyle/>
                    <a:p>
                      <a:pPr algn="l" fontAlgn="ctr"/>
                      <a:r>
                        <a:rPr lang="pt-BR" sz="1800" b="1" u="none" strike="noStrike" dirty="0">
                          <a:solidFill>
                            <a:schemeClr val="tx1"/>
                          </a:solidFill>
                          <a:effectLst>
                            <a:outerShdw blurRad="38100" dist="38100" dir="2700000" algn="tl">
                              <a:srgbClr val="000000">
                                <a:alpha val="43137"/>
                              </a:srgbClr>
                            </a:outerShdw>
                          </a:effectLst>
                        </a:rPr>
                        <a:t>MOTORISTAS MORTOS POR </a:t>
                      </a:r>
                      <a:r>
                        <a:rPr lang="pt-BR" sz="1800" b="1" u="none" strike="noStrike" dirty="0" smtClean="0">
                          <a:solidFill>
                            <a:schemeClr val="tx1"/>
                          </a:solidFill>
                          <a:effectLst>
                            <a:outerShdw blurRad="38100" dist="38100" dir="2700000" algn="tl">
                              <a:srgbClr val="000000">
                                <a:alpha val="43137"/>
                              </a:srgbClr>
                            </a:outerShdw>
                          </a:effectLst>
                        </a:rPr>
                        <a:t>ACIDENTE DE TRABALHO</a:t>
                      </a:r>
                      <a:endParaRPr lang="pt-BR" sz="1800" b="1"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ctr"/>
                </a:tc>
                <a:tc>
                  <a:txBody>
                    <a:bodyPr/>
                    <a:lstStyle/>
                    <a:p>
                      <a:pPr algn="ctr" fontAlgn="ctr"/>
                      <a:r>
                        <a:rPr lang="pt-BR" sz="2800" b="1" u="none" strike="noStrike" dirty="0">
                          <a:solidFill>
                            <a:schemeClr val="tx1"/>
                          </a:solidFill>
                          <a:effectLst>
                            <a:outerShdw blurRad="38100" dist="38100" dir="2700000" algn="tl">
                              <a:srgbClr val="000000">
                                <a:alpha val="43137"/>
                              </a:srgbClr>
                            </a:outerShdw>
                          </a:effectLst>
                        </a:rPr>
                        <a:t>2.600</a:t>
                      </a:r>
                      <a:endParaRPr lang="pt-BR" sz="2800" b="1"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ctr"/>
                </a:tc>
              </a:tr>
              <a:tr h="445770">
                <a:tc>
                  <a:txBody>
                    <a:bodyPr/>
                    <a:lstStyle/>
                    <a:p>
                      <a:pPr algn="l" fontAlgn="ctr"/>
                      <a:r>
                        <a:rPr lang="pt-BR" sz="1600" b="1" u="none" strike="noStrike">
                          <a:solidFill>
                            <a:schemeClr val="tx1"/>
                          </a:solidFill>
                          <a:effectLst/>
                        </a:rPr>
                        <a:t>MOTORISTAS MORTOS 2011</a:t>
                      </a:r>
                      <a:endParaRPr lang="pt-BR" sz="1600" b="1" i="0" u="none" strike="noStrike">
                        <a:solidFill>
                          <a:schemeClr val="tx1"/>
                        </a:solidFill>
                        <a:effectLst/>
                        <a:latin typeface="Calibri"/>
                      </a:endParaRPr>
                    </a:p>
                  </a:txBody>
                  <a:tcPr marL="9525" marR="9525" marT="9525" marB="0" anchor="ctr"/>
                </a:tc>
                <a:tc>
                  <a:txBody>
                    <a:bodyPr/>
                    <a:lstStyle/>
                    <a:p>
                      <a:pPr algn="ctr" fontAlgn="ctr"/>
                      <a:r>
                        <a:rPr lang="pt-BR" sz="1600" b="1" u="none" strike="noStrike">
                          <a:solidFill>
                            <a:schemeClr val="tx1"/>
                          </a:solidFill>
                          <a:effectLst/>
                        </a:rPr>
                        <a:t>441</a:t>
                      </a:r>
                      <a:endParaRPr lang="pt-BR" sz="1600" b="1" i="0" u="none" strike="noStrike">
                        <a:solidFill>
                          <a:schemeClr val="tx1"/>
                        </a:solidFill>
                        <a:effectLst/>
                        <a:latin typeface="Calibri"/>
                      </a:endParaRPr>
                    </a:p>
                  </a:txBody>
                  <a:tcPr marL="9525" marR="9525" marT="9525" marB="0" anchor="ctr"/>
                </a:tc>
              </a:tr>
              <a:tr h="571500">
                <a:tc>
                  <a:txBody>
                    <a:bodyPr/>
                    <a:lstStyle/>
                    <a:p>
                      <a:pPr algn="l" fontAlgn="ctr"/>
                      <a:r>
                        <a:rPr lang="pt-BR" sz="1600" b="1" u="none" strike="noStrike" dirty="0">
                          <a:solidFill>
                            <a:schemeClr val="tx1"/>
                          </a:solidFill>
                          <a:effectLst/>
                        </a:rPr>
                        <a:t>TOTAL DE TRABALHADORES MORTOS POR ACIDENTE DE TRABALHO</a:t>
                      </a:r>
                      <a:endParaRPr lang="pt-BR" sz="1600" b="1" i="0" u="none" strike="noStrike" dirty="0">
                        <a:solidFill>
                          <a:schemeClr val="tx1"/>
                        </a:solidFill>
                        <a:effectLst/>
                        <a:latin typeface="Calibri"/>
                      </a:endParaRPr>
                    </a:p>
                  </a:txBody>
                  <a:tcPr marL="9525" marR="9525" marT="9525" marB="0" anchor="ctr"/>
                </a:tc>
                <a:tc>
                  <a:txBody>
                    <a:bodyPr/>
                    <a:lstStyle/>
                    <a:p>
                      <a:pPr algn="ctr" fontAlgn="ctr"/>
                      <a:r>
                        <a:rPr lang="pt-BR" sz="1600" b="1" u="none" strike="noStrike" dirty="0">
                          <a:solidFill>
                            <a:schemeClr val="tx1"/>
                          </a:solidFill>
                          <a:effectLst/>
                        </a:rPr>
                        <a:t>2.884</a:t>
                      </a:r>
                      <a:endParaRPr lang="pt-BR" sz="1600" b="1" i="0" u="none" strike="noStrike" dirty="0">
                        <a:solidFill>
                          <a:schemeClr val="tx1"/>
                        </a:solidFill>
                        <a:effectLst/>
                        <a:latin typeface="Calibri"/>
                      </a:endParaRPr>
                    </a:p>
                  </a:txBody>
                  <a:tcPr marL="9525" marR="9525" marT="9525" marB="0" anchor="ctr"/>
                </a:tc>
              </a:tr>
            </a:tbl>
          </a:graphicData>
        </a:graphic>
      </p:graphicFrame>
      <p:graphicFrame>
        <p:nvGraphicFramePr>
          <p:cNvPr id="8" name="Tabela 7"/>
          <p:cNvGraphicFramePr>
            <a:graphicFrameLocks noGrp="1"/>
          </p:cNvGraphicFramePr>
          <p:nvPr>
            <p:extLst>
              <p:ext uri="{D42A27DB-BD31-4B8C-83A1-F6EECF244321}">
                <p14:modId xmlns:p14="http://schemas.microsoft.com/office/powerpoint/2010/main" val="1087390273"/>
              </p:ext>
            </p:extLst>
          </p:nvPr>
        </p:nvGraphicFramePr>
        <p:xfrm>
          <a:off x="4788024" y="5445224"/>
          <a:ext cx="4248472" cy="1289685"/>
        </p:xfrm>
        <a:graphic>
          <a:graphicData uri="http://schemas.openxmlformats.org/drawingml/2006/table">
            <a:tbl>
              <a:tblPr/>
              <a:tblGrid>
                <a:gridCol w="4248472"/>
              </a:tblGrid>
              <a:tr h="826770">
                <a:tc>
                  <a:txBody>
                    <a:bodyPr/>
                    <a:lstStyle/>
                    <a:p>
                      <a:pPr algn="just" fontAlgn="ctr"/>
                      <a:r>
                        <a:rPr lang="pt-BR" sz="1400" b="1" i="0" u="none" strike="noStrike" dirty="0">
                          <a:solidFill>
                            <a:srgbClr val="000000"/>
                          </a:solidFill>
                          <a:effectLst>
                            <a:outerShdw blurRad="38100" dist="38100" dir="2700000" algn="tl">
                              <a:srgbClr val="000000">
                                <a:alpha val="43137"/>
                              </a:srgbClr>
                            </a:outerShdw>
                          </a:effectLst>
                          <a:latin typeface="Arial Rounded MT Bold"/>
                        </a:rPr>
                        <a:t>Dados com Comunicação de Acidente de Trabalho, de motoristas enquadrados no Código Brasileiro de Ocupações - Fonte do Grupo Especial de Fiscalização do Transporte de Cargas, do Ministério do Trabalho e Emprego (GETRAC)</a:t>
                      </a:r>
                    </a:p>
                  </a:txBody>
                  <a:tcPr marL="9525" marR="9525" marT="9525" marB="0" anchor="ctr">
                    <a:lnL>
                      <a:noFill/>
                    </a:lnL>
                    <a:lnR>
                      <a:noFill/>
                    </a:lnR>
                    <a:lnT>
                      <a:noFill/>
                    </a:lnT>
                    <a:lnB>
                      <a:noFill/>
                    </a:lnB>
                  </a:tcPr>
                </a:tc>
              </a:tr>
            </a:tbl>
          </a:graphicData>
        </a:graphic>
      </p:graphicFrame>
    </p:spTree>
    <p:extLst>
      <p:ext uri="{BB962C8B-B14F-4D97-AF65-F5344CB8AC3E}">
        <p14:creationId xmlns:p14="http://schemas.microsoft.com/office/powerpoint/2010/main" val="4666602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55375" y="1556792"/>
            <a:ext cx="4318552" cy="4994316"/>
          </a:xfrm>
          <a:prstGeom prst="rect">
            <a:avLst/>
          </a:prstGeom>
          <a:solidFill>
            <a:srgbClr val="FFFF00"/>
          </a:solidFill>
        </p:spPr>
        <p:txBody>
          <a:bodyPr wrap="square">
            <a:spAutoFit/>
          </a:bodyPr>
          <a:lstStyle/>
          <a:p>
            <a:pPr fontAlgn="auto">
              <a:lnSpc>
                <a:spcPts val="3500"/>
              </a:lnSpc>
              <a:spcBef>
                <a:spcPts val="0"/>
              </a:spcBef>
              <a:spcAft>
                <a:spcPts val="0"/>
              </a:spcAft>
              <a:defRPr/>
            </a:pPr>
            <a:r>
              <a:rPr lang="pt-BR" sz="2000" b="1" dirty="0">
                <a:ln>
                  <a:solidFill>
                    <a:sysClr val="windowText" lastClr="000000"/>
                  </a:solidFill>
                </a:ln>
                <a:solidFill>
                  <a:sysClr val="windowText" lastClr="000000"/>
                </a:solidFill>
                <a:effectLst>
                  <a:outerShdw blurRad="38100" dist="38100" dir="2700000" algn="tl">
                    <a:srgbClr val="000000">
                      <a:alpha val="43137"/>
                    </a:srgbClr>
                  </a:outerShdw>
                </a:effectLst>
                <a:latin typeface="Courier New" pitchFamily="49" charset="0"/>
                <a:cs typeface="Courier New" pitchFamily="49" charset="0"/>
              </a:rPr>
              <a:t>Parágrafo único. Integram a categoria profissional de que trata esta Lei os motoristas profissionais de veículos automotores cuja condução exija formação profissional e que exerçam a atividade </a:t>
            </a:r>
            <a:r>
              <a:rPr lang="pt-BR" sz="2000" b="1" dirty="0" smtClean="0">
                <a:ln>
                  <a:solidFill>
                    <a:sysClr val="windowText" lastClr="000000"/>
                  </a:solidFill>
                </a:ln>
                <a:solidFill>
                  <a:sysClr val="windowText" lastClr="000000"/>
                </a:solidFill>
                <a:effectLst>
                  <a:outerShdw blurRad="38100" dist="38100" dir="2700000" algn="tl">
                    <a:srgbClr val="000000">
                      <a:alpha val="43137"/>
                    </a:srgbClr>
                  </a:outerShdw>
                </a:effectLst>
                <a:latin typeface="Courier New" pitchFamily="49" charset="0"/>
                <a:cs typeface="Courier New" pitchFamily="49" charset="0"/>
              </a:rPr>
              <a:t>mediante vínculo </a:t>
            </a:r>
            <a:r>
              <a:rPr lang="pt-BR" sz="2000" b="1" dirty="0">
                <a:ln>
                  <a:solidFill>
                    <a:sysClr val="windowText" lastClr="000000"/>
                  </a:solidFill>
                </a:ln>
                <a:solidFill>
                  <a:sysClr val="windowText" lastClr="000000"/>
                </a:solidFill>
                <a:effectLst>
                  <a:outerShdw blurRad="38100" dist="38100" dir="2700000" algn="tl">
                    <a:srgbClr val="000000">
                      <a:alpha val="43137"/>
                    </a:srgbClr>
                  </a:outerShdw>
                </a:effectLst>
                <a:latin typeface="Courier New" pitchFamily="49" charset="0"/>
                <a:cs typeface="Courier New" pitchFamily="49" charset="0"/>
              </a:rPr>
              <a:t>empregatício, nas seguintes atividades ou categorias econômicas</a:t>
            </a:r>
            <a:r>
              <a:rPr lang="pt-BR" sz="2000" b="1" dirty="0" smtClean="0">
                <a:ln>
                  <a:solidFill>
                    <a:sysClr val="windowText" lastClr="000000"/>
                  </a:solidFill>
                </a:ln>
                <a:solidFill>
                  <a:sysClr val="windowText" lastClr="000000"/>
                </a:solidFill>
                <a:effectLst>
                  <a:outerShdw blurRad="38100" dist="38100" dir="2700000" algn="tl">
                    <a:srgbClr val="000000">
                      <a:alpha val="43137"/>
                    </a:srgbClr>
                  </a:outerShdw>
                </a:effectLst>
                <a:latin typeface="Courier New" pitchFamily="49" charset="0"/>
                <a:cs typeface="Courier New" pitchFamily="49" charset="0"/>
              </a:rPr>
              <a:t>:</a:t>
            </a:r>
          </a:p>
        </p:txBody>
      </p:sp>
      <p:cxnSp>
        <p:nvCxnSpPr>
          <p:cNvPr id="3" name="Conector reto 2"/>
          <p:cNvCxnSpPr/>
          <p:nvPr/>
        </p:nvCxnSpPr>
        <p:spPr>
          <a:xfrm>
            <a:off x="255375" y="6525344"/>
            <a:ext cx="3308513" cy="0"/>
          </a:xfrm>
          <a:prstGeom prst="line">
            <a:avLst/>
          </a:prstGeom>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 name="Conector reto 3"/>
          <p:cNvCxnSpPr/>
          <p:nvPr/>
        </p:nvCxnSpPr>
        <p:spPr>
          <a:xfrm>
            <a:off x="1835696" y="6021288"/>
            <a:ext cx="1584176" cy="0"/>
          </a:xfrm>
          <a:prstGeom prst="line">
            <a:avLst/>
          </a:prstGeom>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305" y="44624"/>
            <a:ext cx="8639175" cy="1438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2636912"/>
            <a:ext cx="4279900" cy="2520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02500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4536" y="2273970"/>
            <a:ext cx="9144000" cy="2883818"/>
          </a:xfrm>
          <a:prstGeom prst="rect">
            <a:avLst/>
          </a:prstGeom>
          <a:solidFill>
            <a:schemeClr val="bg1">
              <a:lumMod val="6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spcBef>
                <a:spcPts val="0"/>
              </a:spcBef>
              <a:spcAft>
                <a:spcPts val="0"/>
              </a:spcAft>
              <a:defRPr/>
            </a:pPr>
            <a:endParaRPr lang="pt-BR" sz="2400" b="1" dirty="0">
              <a:ln w="18415" cmpd="sng">
                <a:solidFill>
                  <a:srgbClr val="FF0000"/>
                </a:solidFill>
                <a:prstDash val="solid"/>
              </a:ln>
              <a:solidFill>
                <a:srgbClr val="FF0000"/>
              </a:solidFill>
              <a:effectLst>
                <a:outerShdw blurRad="38100" dist="38100" dir="2700000" algn="tl">
                  <a:srgbClr val="000000">
                    <a:alpha val="43137"/>
                  </a:srgbClr>
                </a:outerShdw>
              </a:effectLst>
              <a:latin typeface="Courier New" pitchFamily="49" charset="0"/>
              <a:cs typeface="Courier New" pitchFamily="49" charset="0"/>
            </a:endParaRPr>
          </a:p>
        </p:txBody>
      </p:sp>
      <p:pic>
        <p:nvPicPr>
          <p:cNvPr id="3074" name="Picture 2" descr="H:\TRABALHO\REGULAMENTAÇÕES\TRANSPORTE\LEI  12.619  2012  REG PROF MOTORISTAS1\REVISTA\REGULAMENTAÇÃO FIGURAS\CONSTITUIÇÃO FEDERAL DE 19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
            <a:ext cx="8640960" cy="1268760"/>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p:cNvSpPr/>
          <p:nvPr/>
        </p:nvSpPr>
        <p:spPr>
          <a:xfrm>
            <a:off x="251520" y="1196752"/>
            <a:ext cx="8604447" cy="1077218"/>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fontAlgn="auto">
              <a:spcBef>
                <a:spcPts val="0"/>
              </a:spcBef>
              <a:spcAft>
                <a:spcPts val="0"/>
              </a:spcAft>
              <a:defRPr/>
            </a:pPr>
            <a:r>
              <a:rPr lang="pt-BR" sz="3200" b="1" dirty="0" smtClean="0">
                <a:ln>
                  <a:solidFill>
                    <a:schemeClr val="tx1"/>
                  </a:solidFill>
                </a:ln>
                <a:solidFill>
                  <a:schemeClr val="tx1"/>
                </a:solidFill>
                <a:latin typeface="Courier New" pitchFamily="49" charset="0"/>
                <a:cs typeface="Courier New" pitchFamily="49" charset="0"/>
              </a:rPr>
              <a:t>Capítulo </a:t>
            </a:r>
            <a:r>
              <a:rPr lang="pt-BR" sz="3200" b="1" dirty="0">
                <a:ln>
                  <a:solidFill>
                    <a:schemeClr val="tx1"/>
                  </a:solidFill>
                </a:ln>
                <a:solidFill>
                  <a:schemeClr val="tx1"/>
                </a:solidFill>
                <a:latin typeface="Courier New" pitchFamily="49" charset="0"/>
                <a:cs typeface="Courier New" pitchFamily="49" charset="0"/>
              </a:rPr>
              <a:t>II – Dos Direitos Sociais, em seu artigo 7º:</a:t>
            </a:r>
          </a:p>
        </p:txBody>
      </p:sp>
      <p:sp>
        <p:nvSpPr>
          <p:cNvPr id="2" name="Retângulo 1"/>
          <p:cNvSpPr/>
          <p:nvPr/>
        </p:nvSpPr>
        <p:spPr>
          <a:xfrm>
            <a:off x="251520" y="5301208"/>
            <a:ext cx="8613520" cy="1477328"/>
          </a:xfrm>
          <a:prstGeom prst="rect">
            <a:avLst/>
          </a:prstGeom>
        </p:spPr>
        <p:txBody>
          <a:bodyPr wrap="square">
            <a:spAutoFit/>
          </a:bodyPr>
          <a:lstStyle/>
          <a:p>
            <a:pPr algn="just"/>
            <a:r>
              <a:rPr lang="pt-BR" b="1" dirty="0">
                <a:ln w="18415" cmpd="sng">
                  <a:solidFill>
                    <a:srgbClr val="FF0000"/>
                  </a:solidFill>
                  <a:prstDash val="solid"/>
                </a:ln>
                <a:solidFill>
                  <a:srgbClr val="FF0000"/>
                </a:solidFill>
                <a:effectLst>
                  <a:outerShdw blurRad="38100" dist="38100" dir="2700000" algn="tl">
                    <a:srgbClr val="000000">
                      <a:alpha val="43137"/>
                    </a:srgbClr>
                  </a:outerShdw>
                </a:effectLst>
                <a:latin typeface="Courier New" pitchFamily="49" charset="0"/>
                <a:cs typeface="Courier New" pitchFamily="49" charset="0"/>
              </a:rPr>
              <a:t>LEI Nº 9.876/1999</a:t>
            </a:r>
          </a:p>
          <a:p>
            <a:pPr algn="just"/>
            <a:r>
              <a:rPr lang="pt-BR" b="1" dirty="0" smtClean="0">
                <a:latin typeface="Courier New" pitchFamily="49" charset="0"/>
                <a:cs typeface="Courier New" pitchFamily="49" charset="0"/>
              </a:rPr>
              <a:t>Dispõe </a:t>
            </a:r>
            <a:r>
              <a:rPr lang="pt-BR" b="1" dirty="0">
                <a:latin typeface="Courier New" pitchFamily="49" charset="0"/>
                <a:cs typeface="Courier New" pitchFamily="49" charset="0"/>
              </a:rPr>
              <a:t>sobre a contribuição previdenciária do contribuinte individual, o cálculo do benefício, altera dispositivos das Leis n</a:t>
            </a:r>
            <a:r>
              <a:rPr lang="pt-BR" b="1" u="sng" baseline="30000" dirty="0">
                <a:latin typeface="Courier New" pitchFamily="49" charset="0"/>
                <a:cs typeface="Courier New" pitchFamily="49" charset="0"/>
              </a:rPr>
              <a:t>o</a:t>
            </a:r>
            <a:r>
              <a:rPr lang="pt-BR" b="1" dirty="0">
                <a:latin typeface="Courier New" pitchFamily="49" charset="0"/>
                <a:cs typeface="Courier New" pitchFamily="49" charset="0"/>
              </a:rPr>
              <a:t>s 8.212 e 8.213, ambas de 24 de julho de 1991, e dá outras providências.</a:t>
            </a:r>
          </a:p>
        </p:txBody>
      </p:sp>
      <p:sp>
        <p:nvSpPr>
          <p:cNvPr id="8" name="Retângulo 7"/>
          <p:cNvSpPr/>
          <p:nvPr/>
        </p:nvSpPr>
        <p:spPr>
          <a:xfrm>
            <a:off x="251520" y="2356425"/>
            <a:ext cx="4176464" cy="2800767"/>
          </a:xfrm>
          <a:prstGeom prst="rect">
            <a:avLst/>
          </a:prstGeom>
        </p:spPr>
        <p:txBody>
          <a:bodyPr wrap="square">
            <a:spAutoFit/>
          </a:bodyPr>
          <a:lstStyle/>
          <a:p>
            <a:pPr marL="342900" indent="-342900" algn="ctr" fontAlgn="auto">
              <a:spcBef>
                <a:spcPts val="0"/>
              </a:spcBef>
              <a:spcAft>
                <a:spcPts val="0"/>
              </a:spcAft>
              <a:buFontTx/>
              <a:buChar char="-"/>
              <a:defRPr/>
            </a:pPr>
            <a:r>
              <a:rPr lang="pt-BR" sz="2200" dirty="0">
                <a:ln w="18415" cmpd="sng">
                  <a:solidFill>
                    <a:schemeClr val="tx1"/>
                  </a:solidFill>
                  <a:prstDash val="solid"/>
                </a:ln>
                <a:latin typeface="Courier New" pitchFamily="49" charset="0"/>
                <a:cs typeface="Courier New" pitchFamily="49" charset="0"/>
              </a:rPr>
              <a:t>INCISO “XXXII - proibição </a:t>
            </a:r>
            <a:r>
              <a:rPr lang="pt-BR" sz="2200" dirty="0" smtClean="0">
                <a:ln w="18415" cmpd="sng">
                  <a:solidFill>
                    <a:schemeClr val="tx1"/>
                  </a:solidFill>
                  <a:prstDash val="solid"/>
                </a:ln>
                <a:latin typeface="Courier New" pitchFamily="49" charset="0"/>
                <a:cs typeface="Courier New" pitchFamily="49" charset="0"/>
              </a:rPr>
              <a:t>de distinção </a:t>
            </a:r>
            <a:r>
              <a:rPr lang="pt-BR" sz="2200" dirty="0">
                <a:ln w="18415" cmpd="sng">
                  <a:solidFill>
                    <a:schemeClr val="tx1"/>
                  </a:solidFill>
                  <a:prstDash val="solid"/>
                </a:ln>
                <a:latin typeface="Courier New" pitchFamily="49" charset="0"/>
                <a:cs typeface="Courier New" pitchFamily="49" charset="0"/>
              </a:rPr>
              <a:t>entre trabalho manual</a:t>
            </a:r>
            <a:r>
              <a:rPr lang="pt-BR" sz="2200" dirty="0" smtClean="0">
                <a:ln w="18415" cmpd="sng">
                  <a:solidFill>
                    <a:schemeClr val="tx1"/>
                  </a:solidFill>
                  <a:prstDash val="solid"/>
                </a:ln>
                <a:latin typeface="Courier New" pitchFamily="49" charset="0"/>
                <a:cs typeface="Courier New" pitchFamily="49" charset="0"/>
              </a:rPr>
              <a:t>, técnico </a:t>
            </a:r>
            <a:r>
              <a:rPr lang="pt-BR" sz="2200" dirty="0">
                <a:ln w="18415" cmpd="sng">
                  <a:solidFill>
                    <a:schemeClr val="tx1"/>
                  </a:solidFill>
                  <a:prstDash val="solid"/>
                </a:ln>
                <a:latin typeface="Courier New" pitchFamily="49" charset="0"/>
                <a:cs typeface="Courier New" pitchFamily="49" charset="0"/>
              </a:rPr>
              <a:t>e intelectual ou </a:t>
            </a:r>
            <a:r>
              <a:rPr lang="pt-BR" sz="2200" dirty="0" smtClean="0">
                <a:ln w="18415" cmpd="sng">
                  <a:solidFill>
                    <a:schemeClr val="tx1"/>
                  </a:solidFill>
                  <a:prstDash val="solid"/>
                </a:ln>
                <a:latin typeface="Courier New" pitchFamily="49" charset="0"/>
                <a:cs typeface="Courier New" pitchFamily="49" charset="0"/>
              </a:rPr>
              <a:t>entre os </a:t>
            </a:r>
            <a:r>
              <a:rPr lang="pt-BR" sz="2200" dirty="0">
                <a:ln w="18415" cmpd="sng">
                  <a:solidFill>
                    <a:schemeClr val="tx1"/>
                  </a:solidFill>
                  <a:prstDash val="solid"/>
                </a:ln>
                <a:latin typeface="Courier New" pitchFamily="49" charset="0"/>
                <a:cs typeface="Courier New" pitchFamily="49" charset="0"/>
              </a:rPr>
              <a:t>profissionais respectivos”.</a:t>
            </a:r>
          </a:p>
        </p:txBody>
      </p:sp>
      <p:sp>
        <p:nvSpPr>
          <p:cNvPr id="10" name="Retângulo 9"/>
          <p:cNvSpPr/>
          <p:nvPr/>
        </p:nvSpPr>
        <p:spPr>
          <a:xfrm>
            <a:off x="4788024" y="2492896"/>
            <a:ext cx="4104456" cy="2462213"/>
          </a:xfrm>
          <a:prstGeom prst="rect">
            <a:avLst/>
          </a:prstGeom>
        </p:spPr>
        <p:txBody>
          <a:bodyPr wrap="square">
            <a:spAutoFit/>
          </a:bodyPr>
          <a:lstStyle/>
          <a:p>
            <a:pPr marL="342900" indent="-342900" algn="ctr" fontAlgn="auto">
              <a:spcBef>
                <a:spcPts val="0"/>
              </a:spcBef>
              <a:spcAft>
                <a:spcPts val="0"/>
              </a:spcAft>
              <a:buFontTx/>
              <a:buChar char="-"/>
              <a:defRPr/>
            </a:pPr>
            <a:r>
              <a:rPr lang="pt-BR" sz="2200" dirty="0">
                <a:ln w="18415" cmpd="sng">
                  <a:solidFill>
                    <a:schemeClr val="tx1"/>
                  </a:solidFill>
                  <a:prstDash val="solid"/>
                </a:ln>
                <a:latin typeface="Courier New" pitchFamily="49" charset="0"/>
                <a:cs typeface="Courier New" pitchFamily="49" charset="0"/>
              </a:rPr>
              <a:t>INCISO “XXXIV - igualdade de direitos entre o trabalhador com vínculo empregatício permanente e o trabalhador avulso”. </a:t>
            </a:r>
          </a:p>
        </p:txBody>
      </p:sp>
    </p:spTree>
    <p:extLst>
      <p:ext uri="{BB962C8B-B14F-4D97-AF65-F5344CB8AC3E}">
        <p14:creationId xmlns:p14="http://schemas.microsoft.com/office/powerpoint/2010/main" val="19103548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RABALHO\REGULAMENTAÇÕES\TRANSPORTE\LEI  12.619  2012  REG PROF MOTORISTAS1\REVISTA\REGULAMENTAÇÃO FIGURAS\CLT EDITADO cópia cóp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
            <a:ext cx="8640960" cy="1268760"/>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251520" y="3139221"/>
            <a:ext cx="4176464" cy="3170099"/>
          </a:xfrm>
          <a:prstGeom prst="rect">
            <a:avLst/>
          </a:prstGeom>
        </p:spPr>
        <p:txBody>
          <a:bodyPr wrap="square">
            <a:spAutoFit/>
          </a:bodyPr>
          <a:lstStyle/>
          <a:p>
            <a:pPr algn="ctr" fontAlgn="auto">
              <a:lnSpc>
                <a:spcPts val="3000"/>
              </a:lnSpc>
              <a:spcBef>
                <a:spcPts val="0"/>
              </a:spcBef>
              <a:spcAft>
                <a:spcPts val="0"/>
              </a:spcAft>
              <a:defRPr/>
            </a:pPr>
            <a:r>
              <a:rPr lang="pt-BR" sz="2400" b="1" i="1" dirty="0" smtClean="0">
                <a:ln w="18415" cmpd="sng">
                  <a:solidFill>
                    <a:schemeClr val="tx1"/>
                  </a:solidFill>
                  <a:prstDash val="solid"/>
                </a:ln>
                <a:latin typeface="Courier New" pitchFamily="49" charset="0"/>
                <a:cs typeface="Courier New" pitchFamily="49" charset="0"/>
              </a:rPr>
              <a:t>“</a:t>
            </a:r>
            <a:r>
              <a:rPr lang="pt-BR" sz="2400" b="1" i="1" dirty="0">
                <a:ln w="18415" cmpd="sng">
                  <a:solidFill>
                    <a:schemeClr val="tx1"/>
                  </a:solidFill>
                  <a:prstDash val="solid"/>
                </a:ln>
                <a:latin typeface="Courier New" pitchFamily="49" charset="0"/>
                <a:cs typeface="Courier New" pitchFamily="49" charset="0"/>
              </a:rPr>
              <a:t>Ocupação, emprego que requer conhecimentos especiais, ou conjunto de pessoas que exercem a mesma ocupação especializada</a:t>
            </a:r>
            <a:r>
              <a:rPr lang="pt-BR" sz="2400" b="1" i="1" dirty="0" smtClean="0">
                <a:ln w="18415" cmpd="sng">
                  <a:solidFill>
                    <a:schemeClr val="tx1"/>
                  </a:solidFill>
                  <a:prstDash val="solid"/>
                </a:ln>
                <a:latin typeface="Courier New" pitchFamily="49" charset="0"/>
                <a:cs typeface="Courier New" pitchFamily="49" charset="0"/>
              </a:rPr>
              <a:t>”</a:t>
            </a:r>
            <a:endParaRPr lang="pt-BR" sz="2400" b="1" dirty="0">
              <a:ln w="18415" cmpd="sng">
                <a:solidFill>
                  <a:schemeClr val="tx1"/>
                </a:solidFill>
                <a:prstDash val="solid"/>
              </a:ln>
              <a:latin typeface="Courier New" pitchFamily="49" charset="0"/>
              <a:cs typeface="Courier New" pitchFamily="49"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3139221"/>
            <a:ext cx="4032448" cy="31700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9587" y="1665933"/>
            <a:ext cx="5584825" cy="104298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69645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19000"/>
          </a:stretch>
        </a:blip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38" y="30510"/>
            <a:ext cx="8645525"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4788024" y="1283272"/>
            <a:ext cx="4104456" cy="5262979"/>
          </a:xfrm>
          <a:prstGeom prst="rect">
            <a:avLst/>
          </a:prstGeom>
          <a:noFill/>
        </p:spPr>
        <p:txBody>
          <a:bodyPr wrap="square">
            <a:spAutoFit/>
          </a:bodyPr>
          <a:lstStyle/>
          <a:p>
            <a:pPr algn="ctr"/>
            <a:r>
              <a:rPr lang="pt-BR" sz="2800" b="1" dirty="0">
                <a:ln w="9525" cmpd="sng">
                  <a:solidFill>
                    <a:sysClr val="windowText" lastClr="000000"/>
                  </a:solidFill>
                  <a:prstDash val="solid"/>
                </a:ln>
                <a:solidFill>
                  <a:sysClr val="windowText" lastClr="000000"/>
                </a:solidFill>
                <a:latin typeface="Courier New" pitchFamily="49" charset="0"/>
                <a:cs typeface="Courier New" pitchFamily="49" charset="0"/>
              </a:rPr>
              <a:t>CTB </a:t>
            </a:r>
            <a:r>
              <a:rPr lang="pt-BR" sz="2800" b="1" dirty="0" smtClean="0">
                <a:ln w="9525" cmpd="sng">
                  <a:solidFill>
                    <a:sysClr val="windowText" lastClr="000000"/>
                  </a:solidFill>
                  <a:prstDash val="solid"/>
                </a:ln>
                <a:solidFill>
                  <a:sysClr val="windowText" lastClr="000000"/>
                </a:solidFill>
                <a:latin typeface="Courier New" pitchFamily="49" charset="0"/>
                <a:cs typeface="Courier New" pitchFamily="49" charset="0"/>
              </a:rPr>
              <a:t>– HABILIATAÇÃO</a:t>
            </a:r>
          </a:p>
          <a:p>
            <a:pPr algn="ctr"/>
            <a:endParaRPr lang="pt-BR" sz="2800" b="1" dirty="0">
              <a:ln w="9525" cmpd="sng">
                <a:solidFill>
                  <a:sysClr val="windowText" lastClr="000000"/>
                </a:solidFill>
                <a:prstDash val="solid"/>
              </a:ln>
              <a:solidFill>
                <a:sysClr val="windowText" lastClr="000000"/>
              </a:solidFill>
              <a:latin typeface="Courier New" pitchFamily="49" charset="0"/>
              <a:cs typeface="Courier New" pitchFamily="49" charset="0"/>
            </a:endParaRPr>
          </a:p>
          <a:p>
            <a:pPr algn="ctr"/>
            <a:r>
              <a:rPr lang="pt-BR" sz="2800" b="1" dirty="0" smtClean="0">
                <a:ln w="9525" cmpd="sng">
                  <a:solidFill>
                    <a:sysClr val="windowText" lastClr="000000"/>
                  </a:solidFill>
                  <a:prstDash val="solid"/>
                </a:ln>
                <a:solidFill>
                  <a:sysClr val="windowText" lastClr="000000"/>
                </a:solidFill>
                <a:latin typeface="Courier New" pitchFamily="49" charset="0"/>
                <a:cs typeface="Courier New" pitchFamily="49" charset="0"/>
              </a:rPr>
              <a:t>artigos </a:t>
            </a:r>
            <a:r>
              <a:rPr lang="pt-BR" sz="2800" b="1" dirty="0">
                <a:ln w="9525" cmpd="sng">
                  <a:solidFill>
                    <a:sysClr val="windowText" lastClr="000000"/>
                  </a:solidFill>
                  <a:prstDash val="solid"/>
                </a:ln>
                <a:solidFill>
                  <a:sysClr val="windowText" lastClr="000000"/>
                </a:solidFill>
                <a:latin typeface="Courier New" pitchFamily="49" charset="0"/>
                <a:cs typeface="Courier New" pitchFamily="49" charset="0"/>
              </a:rPr>
              <a:t>140 ao 160, especificamente </a:t>
            </a:r>
            <a:r>
              <a:rPr lang="pt-BR" sz="2800" b="1" dirty="0" smtClean="0">
                <a:ln w="9525" cmpd="sng">
                  <a:solidFill>
                    <a:sysClr val="windowText" lastClr="000000"/>
                  </a:solidFill>
                  <a:prstDash val="solid"/>
                </a:ln>
                <a:solidFill>
                  <a:sysClr val="windowText" lastClr="000000"/>
                </a:solidFill>
                <a:latin typeface="Courier New" pitchFamily="49" charset="0"/>
                <a:cs typeface="Courier New" pitchFamily="49" charset="0"/>
              </a:rPr>
              <a:t>os</a:t>
            </a:r>
          </a:p>
          <a:p>
            <a:pPr algn="ctr"/>
            <a:endParaRPr lang="pt-BR" sz="2800" b="1" dirty="0">
              <a:ln w="9525" cmpd="sng">
                <a:solidFill>
                  <a:sysClr val="windowText" lastClr="000000"/>
                </a:solidFill>
                <a:prstDash val="solid"/>
              </a:ln>
              <a:solidFill>
                <a:sysClr val="windowText" lastClr="000000"/>
              </a:solidFill>
              <a:latin typeface="Courier New" pitchFamily="49" charset="0"/>
              <a:cs typeface="Courier New" pitchFamily="49" charset="0"/>
            </a:endParaRPr>
          </a:p>
          <a:p>
            <a:pPr algn="ctr"/>
            <a:r>
              <a:rPr lang="pt-BR" sz="2800" b="1" dirty="0" smtClean="0">
                <a:ln w="9525" cmpd="sng">
                  <a:solidFill>
                    <a:sysClr val="windowText" lastClr="000000"/>
                  </a:solidFill>
                  <a:prstDash val="solid"/>
                </a:ln>
                <a:solidFill>
                  <a:sysClr val="windowText" lastClr="000000"/>
                </a:solidFill>
                <a:latin typeface="Courier New" pitchFamily="49" charset="0"/>
                <a:cs typeface="Courier New" pitchFamily="49" charset="0"/>
              </a:rPr>
              <a:t>determinados </a:t>
            </a:r>
            <a:r>
              <a:rPr lang="pt-BR" sz="2800" b="1" dirty="0">
                <a:ln w="9525" cmpd="sng">
                  <a:solidFill>
                    <a:sysClr val="windowText" lastClr="000000"/>
                  </a:solidFill>
                  <a:prstDash val="solid"/>
                </a:ln>
                <a:solidFill>
                  <a:sysClr val="windowText" lastClr="000000"/>
                </a:solidFill>
                <a:latin typeface="Courier New" pitchFamily="49" charset="0"/>
                <a:cs typeface="Courier New" pitchFamily="49" charset="0"/>
              </a:rPr>
              <a:t>no artigo nº 143, </a:t>
            </a:r>
            <a:r>
              <a:rPr lang="pt-BR" sz="2800" b="1" dirty="0" smtClean="0">
                <a:ln w="9525" cmpd="sng">
                  <a:solidFill>
                    <a:sysClr val="windowText" lastClr="000000"/>
                  </a:solidFill>
                  <a:prstDash val="solid"/>
                </a:ln>
                <a:solidFill>
                  <a:sysClr val="windowText" lastClr="000000"/>
                </a:solidFill>
                <a:latin typeface="Courier New" pitchFamily="49" charset="0"/>
                <a:cs typeface="Courier New" pitchFamily="49" charset="0"/>
              </a:rPr>
              <a:t>categorias</a:t>
            </a:r>
          </a:p>
          <a:p>
            <a:pPr algn="ctr"/>
            <a:r>
              <a:rPr lang="pt-BR" sz="2800" b="1" dirty="0" smtClean="0">
                <a:ln w="9525" cmpd="sng">
                  <a:solidFill>
                    <a:sysClr val="windowText" lastClr="000000"/>
                  </a:solidFill>
                  <a:prstDash val="solid"/>
                </a:ln>
                <a:solidFill>
                  <a:sysClr val="windowText" lastClr="000000"/>
                </a:solidFill>
                <a:latin typeface="Courier New" pitchFamily="49" charset="0"/>
                <a:cs typeface="Courier New" pitchFamily="49" charset="0"/>
              </a:rPr>
              <a:t> </a:t>
            </a:r>
          </a:p>
          <a:p>
            <a:pPr algn="ctr"/>
            <a:r>
              <a:rPr lang="pt-BR" sz="2800" b="1" i="1" dirty="0" smtClean="0">
                <a:ln w="9525" cmpd="sng">
                  <a:solidFill>
                    <a:sysClr val="windowText" lastClr="000000"/>
                  </a:solidFill>
                  <a:prstDash val="solid"/>
                </a:ln>
                <a:solidFill>
                  <a:sysClr val="windowText" lastClr="000000"/>
                </a:solidFill>
                <a:latin typeface="Courier New" pitchFamily="49" charset="0"/>
                <a:cs typeface="Courier New" pitchFamily="49" charset="0"/>
              </a:rPr>
              <a:t>“</a:t>
            </a:r>
            <a:r>
              <a:rPr lang="pt-BR" sz="2800" b="1" i="1" dirty="0">
                <a:ln w="9525" cmpd="sng">
                  <a:solidFill>
                    <a:sysClr val="windowText" lastClr="000000"/>
                  </a:solidFill>
                  <a:prstDash val="solid"/>
                </a:ln>
                <a:solidFill>
                  <a:sysClr val="windowText" lastClr="000000"/>
                </a:solidFill>
                <a:latin typeface="Courier New" pitchFamily="49" charset="0"/>
                <a:cs typeface="Courier New" pitchFamily="49" charset="0"/>
              </a:rPr>
              <a:t>A”, “B”, “C”, “D” e “E”.</a:t>
            </a:r>
            <a:endParaRPr lang="pt-BR" sz="2800" b="1" dirty="0">
              <a:ln w="9525" cmpd="sng">
                <a:solidFill>
                  <a:sysClr val="windowText" lastClr="000000"/>
                </a:solidFill>
                <a:prstDash val="solid"/>
              </a:ln>
              <a:solidFill>
                <a:sysClr val="windowText" lastClr="000000"/>
              </a:solidFill>
              <a:latin typeface="Courier New" pitchFamily="49" charset="0"/>
              <a:cs typeface="Courier New" pitchFamily="49" charset="0"/>
            </a:endParaRPr>
          </a:p>
        </p:txBody>
      </p:sp>
    </p:spTree>
    <p:extLst>
      <p:ext uri="{BB962C8B-B14F-4D97-AF65-F5344CB8AC3E}">
        <p14:creationId xmlns:p14="http://schemas.microsoft.com/office/powerpoint/2010/main" val="4932439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21366" y="44624"/>
            <a:ext cx="8640960" cy="267765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pt-BR" sz="2400" b="1" dirty="0">
                <a:ln>
                  <a:solidFill>
                    <a:schemeClr val="tx1"/>
                  </a:solidFill>
                </a:ln>
                <a:effectLst>
                  <a:outerShdw blurRad="38100" dist="38100" dir="2700000" algn="tl">
                    <a:srgbClr val="000000">
                      <a:alpha val="43137"/>
                    </a:srgbClr>
                  </a:outerShdw>
                </a:effectLst>
                <a:latin typeface="Courier New" pitchFamily="49" charset="0"/>
                <a:cs typeface="Courier New" pitchFamily="49" charset="0"/>
              </a:rPr>
              <a:t>ATIVIDADE </a:t>
            </a:r>
            <a:r>
              <a:rPr lang="pt-BR" sz="2400" b="1" dirty="0" smtClean="0">
                <a:ln>
                  <a:solidFill>
                    <a:schemeClr val="tx1"/>
                  </a:solidFill>
                </a:ln>
                <a:effectLst>
                  <a:outerShdw blurRad="38100" dist="38100" dir="2700000" algn="tl">
                    <a:srgbClr val="000000">
                      <a:alpha val="43137"/>
                    </a:srgbClr>
                  </a:outerShdw>
                </a:effectLst>
                <a:latin typeface="Courier New" pitchFamily="49" charset="0"/>
                <a:cs typeface="Courier New" pitchFamily="49" charset="0"/>
              </a:rPr>
              <a:t>REMUNERADA</a:t>
            </a:r>
          </a:p>
          <a:p>
            <a:pPr algn="ctr"/>
            <a:r>
              <a:rPr lang="pt-BR" sz="2400" b="1" dirty="0">
                <a:ln>
                  <a:solidFill>
                    <a:schemeClr val="tx1"/>
                  </a:solidFill>
                </a:ln>
                <a:latin typeface="Courier New" pitchFamily="49" charset="0"/>
                <a:cs typeface="Courier New" pitchFamily="49" charset="0"/>
              </a:rPr>
              <a:t>“anotação na Carteira Nacional de Habilitação”. </a:t>
            </a:r>
          </a:p>
          <a:p>
            <a:pPr algn="ctr"/>
            <a:endParaRPr lang="pt-BR" sz="2400" b="1" dirty="0">
              <a:ln>
                <a:solidFill>
                  <a:schemeClr val="tx1"/>
                </a:solidFill>
              </a:ln>
              <a:effectLst>
                <a:outerShdw blurRad="38100" dist="38100" dir="2700000" algn="tl">
                  <a:srgbClr val="000000">
                    <a:alpha val="43137"/>
                  </a:srgbClr>
                </a:outerShdw>
              </a:effectLst>
              <a:latin typeface="Courier New" pitchFamily="49" charset="0"/>
              <a:cs typeface="Courier New" pitchFamily="49" charset="0"/>
            </a:endParaRPr>
          </a:p>
          <a:p>
            <a:pPr algn="ctr"/>
            <a:r>
              <a:rPr lang="pt-BR" sz="2400" b="1" dirty="0">
                <a:ln>
                  <a:solidFill>
                    <a:schemeClr val="tx1"/>
                  </a:solidFill>
                </a:ln>
                <a:latin typeface="Courier New" pitchFamily="49" charset="0"/>
                <a:cs typeface="Courier New" pitchFamily="49" charset="0"/>
              </a:rPr>
              <a:t>O artigo 147 do CTB determina regras específicas quanto à habilitação para o condutor que exerça atividade </a:t>
            </a:r>
            <a:r>
              <a:rPr lang="pt-BR" sz="2400" b="1" dirty="0" smtClean="0">
                <a:ln>
                  <a:solidFill>
                    <a:schemeClr val="tx1"/>
                  </a:solidFill>
                </a:ln>
                <a:latin typeface="Courier New" pitchFamily="49" charset="0"/>
                <a:cs typeface="Courier New" pitchFamily="49" charset="0"/>
              </a:rPr>
              <a:t>remunerada</a:t>
            </a:r>
          </a:p>
        </p:txBody>
      </p:sp>
      <p:sp>
        <p:nvSpPr>
          <p:cNvPr id="3" name="Retângulo 2"/>
          <p:cNvSpPr/>
          <p:nvPr/>
        </p:nvSpPr>
        <p:spPr>
          <a:xfrm>
            <a:off x="4548634" y="2852936"/>
            <a:ext cx="4313691" cy="3816429"/>
          </a:xfrm>
          <a:prstGeom prst="rect">
            <a:avLst/>
          </a:prstGeom>
        </p:spPr>
        <p:txBody>
          <a:bodyPr wrap="square">
            <a:spAutoFit/>
          </a:bodyPr>
          <a:lstStyle/>
          <a:p>
            <a:pPr algn="ctr"/>
            <a:r>
              <a:rPr lang="pt-BR" sz="2200" dirty="0">
                <a:ln w="18415" cmpd="sng">
                  <a:solidFill>
                    <a:srgbClr val="FF0000"/>
                  </a:solidFill>
                  <a:prstDash val="solid"/>
                </a:ln>
                <a:solidFill>
                  <a:srgbClr val="FF0000"/>
                </a:solidFill>
                <a:latin typeface="Courier New" pitchFamily="49" charset="0"/>
                <a:cs typeface="Courier New" pitchFamily="49" charset="0"/>
              </a:rPr>
              <a:t>§ 5</a:t>
            </a:r>
            <a:r>
              <a:rPr lang="pt-BR" sz="2200" u="sng" baseline="30000" dirty="0">
                <a:ln w="18415" cmpd="sng">
                  <a:solidFill>
                    <a:srgbClr val="FF0000"/>
                  </a:solidFill>
                  <a:prstDash val="solid"/>
                </a:ln>
                <a:solidFill>
                  <a:srgbClr val="FF0000"/>
                </a:solidFill>
                <a:latin typeface="Courier New" pitchFamily="49" charset="0"/>
                <a:cs typeface="Courier New" pitchFamily="49" charset="0"/>
              </a:rPr>
              <a:t>o</a:t>
            </a:r>
            <a:r>
              <a:rPr lang="pt-BR" sz="2200" dirty="0">
                <a:ln w="18415" cmpd="sng">
                  <a:solidFill>
                    <a:srgbClr val="FF0000"/>
                  </a:solidFill>
                  <a:prstDash val="solid"/>
                </a:ln>
                <a:solidFill>
                  <a:srgbClr val="FF0000"/>
                </a:solidFill>
                <a:latin typeface="Courier New" pitchFamily="49" charset="0"/>
                <a:cs typeface="Courier New" pitchFamily="49" charset="0"/>
              </a:rPr>
              <a:t> O condutor que exerce </a:t>
            </a:r>
            <a:r>
              <a:rPr lang="pt-BR" sz="2200" u="sng" dirty="0">
                <a:ln w="18415" cmpd="sng">
                  <a:solidFill>
                    <a:srgbClr val="FF0000"/>
                  </a:solidFill>
                  <a:prstDash val="solid"/>
                </a:ln>
                <a:solidFill>
                  <a:srgbClr val="FF0000"/>
                </a:solidFill>
                <a:latin typeface="Courier New" pitchFamily="49" charset="0"/>
                <a:cs typeface="Courier New" pitchFamily="49" charset="0"/>
              </a:rPr>
              <a:t>atividade remunerada ao veículo </a:t>
            </a:r>
            <a:r>
              <a:rPr lang="pt-BR" sz="2200" dirty="0">
                <a:ln w="18415" cmpd="sng">
                  <a:solidFill>
                    <a:srgbClr val="FF0000"/>
                  </a:solidFill>
                  <a:prstDash val="solid"/>
                </a:ln>
                <a:solidFill>
                  <a:srgbClr val="FF0000"/>
                </a:solidFill>
                <a:latin typeface="Courier New" pitchFamily="49" charset="0"/>
                <a:cs typeface="Courier New" pitchFamily="49" charset="0"/>
              </a:rPr>
              <a:t>terá essa informação incluída na sua </a:t>
            </a:r>
            <a:r>
              <a:rPr lang="pt-BR" sz="2200" b="1" i="1" u="sng" dirty="0">
                <a:ln w="18415" cmpd="sng">
                  <a:solidFill>
                    <a:srgbClr val="FF0000"/>
                  </a:solidFill>
                  <a:prstDash val="solid"/>
                </a:ln>
                <a:solidFill>
                  <a:srgbClr val="FF0000"/>
                </a:solidFill>
                <a:latin typeface="Courier New" pitchFamily="49" charset="0"/>
                <a:cs typeface="Courier New" pitchFamily="49" charset="0"/>
              </a:rPr>
              <a:t>Carteira Nacional de Habilitação</a:t>
            </a:r>
            <a:r>
              <a:rPr lang="pt-BR" sz="2200" u="sng" dirty="0">
                <a:ln w="18415" cmpd="sng">
                  <a:solidFill>
                    <a:srgbClr val="FF0000"/>
                  </a:solidFill>
                  <a:prstDash val="solid"/>
                </a:ln>
                <a:solidFill>
                  <a:srgbClr val="FF0000"/>
                </a:solidFill>
                <a:latin typeface="Courier New" pitchFamily="49" charset="0"/>
                <a:cs typeface="Courier New" pitchFamily="49" charset="0"/>
              </a:rPr>
              <a:t>, </a:t>
            </a:r>
            <a:r>
              <a:rPr lang="pt-BR" sz="2200" dirty="0">
                <a:ln w="18415" cmpd="sng">
                  <a:solidFill>
                    <a:srgbClr val="FF0000"/>
                  </a:solidFill>
                  <a:prstDash val="solid"/>
                </a:ln>
                <a:solidFill>
                  <a:srgbClr val="FF0000"/>
                </a:solidFill>
                <a:latin typeface="Courier New" pitchFamily="49" charset="0"/>
                <a:cs typeface="Courier New" pitchFamily="49" charset="0"/>
              </a:rPr>
              <a:t>conforme especificações do Conselho Nacional de Trânsito – Contran.  </a:t>
            </a:r>
            <a:r>
              <a:rPr lang="pt-BR" sz="2200" u="sng" dirty="0">
                <a:ln w="18415" cmpd="sng">
                  <a:solidFill>
                    <a:srgbClr val="FF0000"/>
                  </a:solidFill>
                  <a:prstDash val="solid"/>
                </a:ln>
                <a:solidFill>
                  <a:srgbClr val="FF0000"/>
                </a:solidFill>
                <a:latin typeface="Courier New" pitchFamily="49" charset="0"/>
                <a:cs typeface="Courier New" pitchFamily="49" charset="0"/>
                <a:hlinkClick r:id="rId3"/>
              </a:rPr>
              <a:t>(Incluído pela Lei nº 10.350, de 2001)</a:t>
            </a:r>
            <a:endParaRPr lang="pt-BR" sz="2200" u="sng" dirty="0">
              <a:ln w="18415" cmpd="sng">
                <a:solidFill>
                  <a:srgbClr val="FF0000"/>
                </a:solidFill>
                <a:prstDash val="solid"/>
              </a:ln>
              <a:solidFill>
                <a:srgbClr val="FF0000"/>
              </a:solidFill>
              <a:latin typeface="Courier New" pitchFamily="49" charset="0"/>
              <a:cs typeface="Courier New" pitchFamily="49" charset="0"/>
            </a:endParaRPr>
          </a:p>
        </p:txBody>
      </p:sp>
      <p:pic>
        <p:nvPicPr>
          <p:cNvPr id="4" name="Picture 2" descr="G:\TRABALHO\REGULAMENTAÇÕES\TRANSPORTE\LEI 12619 2012 REG PROF MOTORISTAS1\REVISTA\REGULAMENTAÇÃO FIGURAS\009_CTB.jpg"/>
          <p:cNvPicPr>
            <a:picLocks noChangeAspect="1" noChangeArrowheads="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t="60" b="60"/>
          <a:stretch/>
        </p:blipFill>
        <p:spPr bwMode="auto">
          <a:xfrm>
            <a:off x="0" y="2731571"/>
            <a:ext cx="4548635" cy="4126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6330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8" y="347"/>
            <a:ext cx="8645525" cy="126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4572000" y="0"/>
            <a:ext cx="457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p:nvSpPr>
        <p:spPr>
          <a:xfrm>
            <a:off x="107504" y="1279738"/>
            <a:ext cx="4752528" cy="5478423"/>
          </a:xfrm>
          <a:prstGeom prst="rect">
            <a:avLst/>
          </a:prstGeom>
        </p:spPr>
        <p:txBody>
          <a:bodyPr wrap="square">
            <a:spAutoFit/>
          </a:bodyPr>
          <a:lstStyle/>
          <a:p>
            <a:pPr algn="just">
              <a:lnSpc>
                <a:spcPts val="3500"/>
              </a:lnSpc>
            </a:pPr>
            <a:r>
              <a:rPr lang="pt-BR" sz="2000" b="1" dirty="0">
                <a:ln>
                  <a:solidFill>
                    <a:schemeClr val="tx1"/>
                  </a:solidFill>
                </a:ln>
                <a:latin typeface="Courier New" pitchFamily="49" charset="0"/>
                <a:cs typeface="Courier New" pitchFamily="49" charset="0"/>
              </a:rPr>
              <a:t>Artigo 2º, </a:t>
            </a:r>
          </a:p>
          <a:p>
            <a:pPr>
              <a:lnSpc>
                <a:spcPts val="3500"/>
              </a:lnSpc>
            </a:pPr>
            <a:r>
              <a:rPr lang="pt-BR" sz="2000" b="1" dirty="0">
                <a:ln>
                  <a:solidFill>
                    <a:schemeClr val="tx1"/>
                  </a:solidFill>
                </a:ln>
                <a:latin typeface="Courier New" pitchFamily="49" charset="0"/>
                <a:cs typeface="Courier New" pitchFamily="49" charset="0"/>
              </a:rPr>
              <a:t>“São vias terrestres urbanas e rurais as ruas, as avenidas, os logradouros, os caminhos, as passagens, as estradas e as rodovias, que terão seu uso regulamentado pelo órgão ou entidade com circunscrição sobre elas, de acordo com as peculiaridades locais e as circunstâncias </a:t>
            </a:r>
            <a:r>
              <a:rPr lang="pt-BR" sz="2000" b="1" dirty="0" smtClean="0">
                <a:ln>
                  <a:solidFill>
                    <a:schemeClr val="tx1"/>
                  </a:solidFill>
                </a:ln>
                <a:latin typeface="Courier New" pitchFamily="49" charset="0"/>
                <a:cs typeface="Courier New" pitchFamily="49" charset="0"/>
              </a:rPr>
              <a:t>especiais”.</a:t>
            </a:r>
            <a:endParaRPr lang="pt-BR" sz="2000" b="1" dirty="0">
              <a:ln>
                <a:solidFill>
                  <a:schemeClr val="tx1"/>
                </a:solidFill>
              </a:ln>
              <a:latin typeface="Courier New" pitchFamily="49" charset="0"/>
              <a:cs typeface="Courier New" pitchFamily="49" charset="0"/>
            </a:endParaRPr>
          </a:p>
        </p:txBody>
      </p:sp>
      <p:sp>
        <p:nvSpPr>
          <p:cNvPr id="6" name="Retângulo 5"/>
          <p:cNvSpPr/>
          <p:nvPr/>
        </p:nvSpPr>
        <p:spPr>
          <a:xfrm>
            <a:off x="5076056" y="1628800"/>
            <a:ext cx="4032448" cy="4580741"/>
          </a:xfrm>
          <a:prstGeom prst="rect">
            <a:avLst/>
          </a:prstGeom>
        </p:spPr>
        <p:txBody>
          <a:bodyPr wrap="square">
            <a:spAutoFit/>
          </a:bodyPr>
          <a:lstStyle/>
          <a:p>
            <a:pPr>
              <a:lnSpc>
                <a:spcPts val="3500"/>
              </a:lnSpc>
            </a:pPr>
            <a:r>
              <a:rPr lang="pt-BR" sz="2000" b="1" i="1" dirty="0" smtClean="0">
                <a:ln>
                  <a:solidFill>
                    <a:schemeClr val="tx1"/>
                  </a:solidFill>
                </a:ln>
                <a:latin typeface="Courier New" pitchFamily="49" charset="0"/>
                <a:cs typeface="Courier New" pitchFamily="49" charset="0"/>
              </a:rPr>
              <a:t>Parágrafo único  do artigo 2º:</a:t>
            </a:r>
          </a:p>
          <a:p>
            <a:pPr>
              <a:lnSpc>
                <a:spcPts val="3500"/>
              </a:lnSpc>
            </a:pPr>
            <a:r>
              <a:rPr lang="pt-BR" sz="2000" b="1" i="1" dirty="0" smtClean="0">
                <a:ln>
                  <a:solidFill>
                    <a:schemeClr val="tx1"/>
                  </a:solidFill>
                </a:ln>
                <a:latin typeface="Courier New" pitchFamily="49" charset="0"/>
                <a:cs typeface="Courier New" pitchFamily="49" charset="0"/>
              </a:rPr>
              <a:t>Para os efeitos deste Código, são consideradas vias terrestres as praias abertas à circulação pública e as vias internas pertencentes aos condomínios constituídos por unidades autônomas</a:t>
            </a:r>
            <a:endParaRPr lang="pt-BR" sz="2000" b="1" dirty="0">
              <a:ln>
                <a:solidFill>
                  <a:schemeClr val="tx1"/>
                </a:solidFill>
              </a:ln>
              <a:latin typeface="Courier New" pitchFamily="49" charset="0"/>
              <a:cs typeface="Courier New" pitchFamily="49" charset="0"/>
            </a:endParaRPr>
          </a:p>
        </p:txBody>
      </p:sp>
      <p:sp>
        <p:nvSpPr>
          <p:cNvPr id="2" name="Retângulo 1"/>
          <p:cNvSpPr/>
          <p:nvPr/>
        </p:nvSpPr>
        <p:spPr>
          <a:xfrm>
            <a:off x="1061878" y="2840914"/>
            <a:ext cx="492443" cy="541174"/>
          </a:xfrm>
          <a:prstGeom prst="rect">
            <a:avLst/>
          </a:prstGeom>
        </p:spPr>
        <p:txBody>
          <a:bodyPr wrap="none">
            <a:spAutoFit/>
          </a:bodyPr>
          <a:lstStyle/>
          <a:p>
            <a:pPr lvl="0">
              <a:lnSpc>
                <a:spcPts val="3500"/>
              </a:lnSpc>
            </a:pPr>
            <a:r>
              <a:rPr lang="pt-BR" sz="2000" b="1" i="1" dirty="0">
                <a:ln>
                  <a:solidFill>
                    <a:prstClr val="black"/>
                  </a:solidFill>
                </a:ln>
                <a:solidFill>
                  <a:prstClr val="black"/>
                </a:solidFill>
                <a:latin typeface="Courier New" pitchFamily="49" charset="0"/>
                <a:cs typeface="Courier New" pitchFamily="49" charset="0"/>
              </a:rPr>
              <a:t>”.</a:t>
            </a:r>
            <a:endParaRPr lang="pt-BR" sz="2000" b="1" dirty="0">
              <a:ln>
                <a:solidFill>
                  <a:prstClr val="black"/>
                </a:solidFill>
              </a:ln>
              <a:solidFill>
                <a:prstClr val="black"/>
              </a:solidFill>
              <a:latin typeface="Courier New" pitchFamily="49" charset="0"/>
              <a:cs typeface="Courier New" pitchFamily="49" charset="0"/>
            </a:endParaRPr>
          </a:p>
        </p:txBody>
      </p:sp>
    </p:spTree>
    <p:extLst>
      <p:ext uri="{BB962C8B-B14F-4D97-AF65-F5344CB8AC3E}">
        <p14:creationId xmlns:p14="http://schemas.microsoft.com/office/powerpoint/2010/main" val="27428474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5000" r="-15000"/>
          </a:stretch>
        </a:blipFill>
        <a:effectLst/>
      </p:bgPr>
    </p:bg>
    <p:spTree>
      <p:nvGrpSpPr>
        <p:cNvPr id="1" name=""/>
        <p:cNvGrpSpPr/>
        <p:nvPr/>
      </p:nvGrpSpPr>
      <p:grpSpPr>
        <a:xfrm>
          <a:off x="0" y="0"/>
          <a:ext cx="0" cy="0"/>
          <a:chOff x="0" y="0"/>
          <a:chExt cx="0" cy="0"/>
        </a:xfrm>
      </p:grpSpPr>
      <p:sp>
        <p:nvSpPr>
          <p:cNvPr id="11" name="Retângulo 10"/>
          <p:cNvSpPr/>
          <p:nvPr/>
        </p:nvSpPr>
        <p:spPr>
          <a:xfrm>
            <a:off x="0" y="0"/>
            <a:ext cx="9134393" cy="6885384"/>
          </a:xfrm>
          <a:prstGeom prst="rect">
            <a:avLst/>
          </a:prstGeom>
          <a:solidFill>
            <a:schemeClr val="accent3">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n>
                <a:solidFill>
                  <a:schemeClr val="bg1"/>
                </a:solidFill>
              </a:ln>
              <a:solidFill>
                <a:schemeClr val="bg1"/>
              </a:solidFill>
            </a:endParaRPr>
          </a:p>
        </p:txBody>
      </p:sp>
      <p:sp>
        <p:nvSpPr>
          <p:cNvPr id="6" name="CaixaDeTexto 5"/>
          <p:cNvSpPr txBox="1"/>
          <p:nvPr/>
        </p:nvSpPr>
        <p:spPr>
          <a:xfrm>
            <a:off x="9607" y="14290"/>
            <a:ext cx="5282473" cy="1323439"/>
          </a:xfrm>
          <a:prstGeom prst="rect">
            <a:avLst/>
          </a:prstGeom>
          <a:noFill/>
        </p:spPr>
        <p:txBody>
          <a:bodyPr wrap="square" rtlCol="0">
            <a:spAutoFit/>
          </a:bodyPr>
          <a:lstStyle/>
          <a:p>
            <a:pPr algn="ctr"/>
            <a:r>
              <a:rPr lang="pt-BR" sz="2000" dirty="0" smtClean="0">
                <a:ln w="18415" cmpd="sng">
                  <a:solidFill>
                    <a:schemeClr val="bg1"/>
                  </a:solidFill>
                  <a:prstDash val="solid"/>
                </a:ln>
                <a:solidFill>
                  <a:schemeClr val="bg1"/>
                </a:solidFill>
                <a:latin typeface="Courier New" pitchFamily="49" charset="0"/>
                <a:cs typeface="Courier New" pitchFamily="49" charset="0"/>
              </a:rPr>
              <a:t>SISTEMA NACIONAL DE VIAÇÃO</a:t>
            </a:r>
          </a:p>
          <a:p>
            <a:pPr algn="ctr"/>
            <a:r>
              <a:rPr lang="pt-BR" sz="2000" dirty="0" smtClean="0">
                <a:ln w="18415" cmpd="sng">
                  <a:solidFill>
                    <a:schemeClr val="bg1"/>
                  </a:solidFill>
                  <a:prstDash val="solid"/>
                </a:ln>
                <a:solidFill>
                  <a:schemeClr val="bg1"/>
                </a:solidFill>
                <a:latin typeface="Courier New" pitchFamily="49" charset="0"/>
                <a:cs typeface="Courier New" pitchFamily="49" charset="0"/>
              </a:rPr>
              <a:t>Lei nº 12.379/2011, que dispõe sobre o “Sistema Nacional de Viação - SNV</a:t>
            </a:r>
            <a:endParaRPr lang="pt-BR" sz="2000" dirty="0">
              <a:ln w="18415" cmpd="sng">
                <a:solidFill>
                  <a:schemeClr val="bg1"/>
                </a:solidFill>
                <a:prstDash val="solid"/>
              </a:ln>
              <a:solidFill>
                <a:schemeClr val="bg1"/>
              </a:solidFill>
              <a:latin typeface="Courier New" pitchFamily="49" charset="0"/>
              <a:cs typeface="Courier New" pitchFamily="49" charset="0"/>
            </a:endParaRPr>
          </a:p>
        </p:txBody>
      </p:sp>
      <p:sp>
        <p:nvSpPr>
          <p:cNvPr id="7" name="CaixaDeTexto 6"/>
          <p:cNvSpPr txBox="1"/>
          <p:nvPr/>
        </p:nvSpPr>
        <p:spPr>
          <a:xfrm>
            <a:off x="3851920" y="1268760"/>
            <a:ext cx="5282473" cy="1938992"/>
          </a:xfrm>
          <a:prstGeom prst="rect">
            <a:avLst/>
          </a:prstGeom>
          <a:noFill/>
        </p:spPr>
        <p:txBody>
          <a:bodyPr wrap="square" rtlCol="0">
            <a:spAutoFit/>
          </a:bodyPr>
          <a:lstStyle/>
          <a:p>
            <a:pPr algn="ctr"/>
            <a:r>
              <a:rPr lang="pt-BR" sz="2000" dirty="0" smtClean="0">
                <a:ln w="18415" cmpd="sng">
                  <a:solidFill>
                    <a:schemeClr val="bg1"/>
                  </a:solidFill>
                  <a:prstDash val="solid"/>
                </a:ln>
                <a:solidFill>
                  <a:schemeClr val="bg1"/>
                </a:solidFill>
                <a:latin typeface="Courier New" pitchFamily="49" charset="0"/>
                <a:cs typeface="Courier New" pitchFamily="49" charset="0"/>
              </a:rPr>
              <a:t>Art. 2º - O SNV é constituído pela Infraestrutura física e operacional dos vários modos de transporte de pessoas e bens, sob jurisdição dos diferentes entes da Federação </a:t>
            </a:r>
            <a:endParaRPr lang="pt-BR" sz="2000" dirty="0">
              <a:ln w="18415" cmpd="sng">
                <a:solidFill>
                  <a:schemeClr val="bg1"/>
                </a:solidFill>
                <a:prstDash val="solid"/>
              </a:ln>
              <a:solidFill>
                <a:schemeClr val="bg1"/>
              </a:solidFill>
              <a:latin typeface="Courier New" pitchFamily="49" charset="0"/>
              <a:cs typeface="Courier New" pitchFamily="49" charset="0"/>
            </a:endParaRPr>
          </a:p>
        </p:txBody>
      </p:sp>
      <p:sp>
        <p:nvSpPr>
          <p:cNvPr id="8" name="CaixaDeTexto 7"/>
          <p:cNvSpPr txBox="1"/>
          <p:nvPr/>
        </p:nvSpPr>
        <p:spPr>
          <a:xfrm>
            <a:off x="9607" y="3958024"/>
            <a:ext cx="5282473" cy="1631216"/>
          </a:xfrm>
          <a:prstGeom prst="rect">
            <a:avLst/>
          </a:prstGeom>
          <a:noFill/>
        </p:spPr>
        <p:txBody>
          <a:bodyPr wrap="square" rtlCol="0">
            <a:spAutoFit/>
          </a:bodyPr>
          <a:lstStyle/>
          <a:p>
            <a:pPr algn="ctr"/>
            <a:r>
              <a:rPr lang="pt-BR" sz="2000" dirty="0" smtClean="0">
                <a:ln w="18415" cmpd="sng">
                  <a:solidFill>
                    <a:schemeClr val="bg1"/>
                  </a:solidFill>
                  <a:prstDash val="solid"/>
                </a:ln>
                <a:solidFill>
                  <a:schemeClr val="bg1"/>
                </a:solidFill>
                <a:latin typeface="Courier New" pitchFamily="49" charset="0"/>
                <a:cs typeface="Courier New" pitchFamily="49" charset="0"/>
              </a:rPr>
              <a:t>POLÍTICA NACIONAL DE MOBILIDADE URBANA</a:t>
            </a:r>
          </a:p>
          <a:p>
            <a:pPr algn="ctr"/>
            <a:r>
              <a:rPr lang="pt-BR" sz="2000" dirty="0" smtClean="0">
                <a:ln w="18415" cmpd="sng">
                  <a:solidFill>
                    <a:schemeClr val="bg1"/>
                  </a:solidFill>
                  <a:prstDash val="solid"/>
                </a:ln>
                <a:solidFill>
                  <a:schemeClr val="bg1"/>
                </a:solidFill>
                <a:latin typeface="Courier New" pitchFamily="49" charset="0"/>
                <a:cs typeface="Courier New" pitchFamily="49" charset="0"/>
              </a:rPr>
              <a:t>Lei nº 12.587/2012, que institui as diretrizes da “Política Nacional de Mobilidade Urbana”</a:t>
            </a:r>
            <a:endParaRPr lang="pt-BR" sz="2000" dirty="0">
              <a:ln w="18415" cmpd="sng">
                <a:solidFill>
                  <a:schemeClr val="bg1"/>
                </a:solidFill>
                <a:prstDash val="solid"/>
              </a:ln>
              <a:solidFill>
                <a:schemeClr val="bg1"/>
              </a:solidFill>
              <a:latin typeface="Courier New" pitchFamily="49" charset="0"/>
              <a:cs typeface="Courier New" pitchFamily="49" charset="0"/>
            </a:endParaRPr>
          </a:p>
        </p:txBody>
      </p:sp>
      <p:sp>
        <p:nvSpPr>
          <p:cNvPr id="9" name="CaixaDeTexto 8"/>
          <p:cNvSpPr txBox="1"/>
          <p:nvPr/>
        </p:nvSpPr>
        <p:spPr>
          <a:xfrm>
            <a:off x="3851920" y="5561945"/>
            <a:ext cx="5282473" cy="1323439"/>
          </a:xfrm>
          <a:prstGeom prst="rect">
            <a:avLst/>
          </a:prstGeom>
          <a:noFill/>
        </p:spPr>
        <p:txBody>
          <a:bodyPr wrap="square" rtlCol="0">
            <a:spAutoFit/>
          </a:bodyPr>
          <a:lstStyle/>
          <a:p>
            <a:pPr algn="ctr"/>
            <a:r>
              <a:rPr lang="pt-BR" sz="2000" dirty="0" smtClean="0">
                <a:ln w="18415" cmpd="sng">
                  <a:solidFill>
                    <a:schemeClr val="bg1"/>
                  </a:solidFill>
                  <a:prstDash val="solid"/>
                </a:ln>
                <a:solidFill>
                  <a:schemeClr val="bg1"/>
                </a:solidFill>
                <a:latin typeface="Courier New" pitchFamily="49" charset="0"/>
                <a:cs typeface="Courier New" pitchFamily="49" charset="0"/>
              </a:rPr>
              <a:t>I – vias e demais logradouros públicos inclusive </a:t>
            </a:r>
            <a:r>
              <a:rPr lang="pt-BR" sz="2000" dirty="0" err="1" smtClean="0">
                <a:ln w="18415" cmpd="sng">
                  <a:solidFill>
                    <a:schemeClr val="bg1"/>
                  </a:solidFill>
                  <a:prstDash val="solid"/>
                </a:ln>
                <a:solidFill>
                  <a:schemeClr val="bg1"/>
                </a:solidFill>
                <a:latin typeface="Courier New" pitchFamily="49" charset="0"/>
                <a:cs typeface="Courier New" pitchFamily="49" charset="0"/>
              </a:rPr>
              <a:t>metroferrovias</a:t>
            </a:r>
            <a:r>
              <a:rPr lang="pt-BR" sz="2000" dirty="0" smtClean="0">
                <a:ln w="18415" cmpd="sng">
                  <a:solidFill>
                    <a:schemeClr val="bg1"/>
                  </a:solidFill>
                  <a:prstDash val="solid"/>
                </a:ln>
                <a:solidFill>
                  <a:schemeClr val="bg1"/>
                </a:solidFill>
                <a:latin typeface="Courier New" pitchFamily="49" charset="0"/>
                <a:cs typeface="Courier New" pitchFamily="49" charset="0"/>
              </a:rPr>
              <a:t>, hidrovias e ciclovias</a:t>
            </a:r>
            <a:endParaRPr lang="pt-BR" sz="2000" dirty="0">
              <a:ln w="18415" cmpd="sng">
                <a:solidFill>
                  <a:schemeClr val="bg1"/>
                </a:solidFill>
                <a:prstDash val="solid"/>
              </a:ln>
              <a:solidFill>
                <a:schemeClr val="bg1"/>
              </a:solidFill>
              <a:latin typeface="Courier New" pitchFamily="49" charset="0"/>
              <a:cs typeface="Courier New" pitchFamily="49" charset="0"/>
            </a:endParaRPr>
          </a:p>
        </p:txBody>
      </p:sp>
    </p:spTree>
    <p:extLst>
      <p:ext uri="{BB962C8B-B14F-4D97-AF65-F5344CB8AC3E}">
        <p14:creationId xmlns:p14="http://schemas.microsoft.com/office/powerpoint/2010/main" val="24376923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8000"/>
          </a:stretch>
        </a:blipFill>
        <a:effectLst/>
      </p:bgPr>
    </p:bg>
    <p:spTree>
      <p:nvGrpSpPr>
        <p:cNvPr id="1" name=""/>
        <p:cNvGrpSpPr/>
        <p:nvPr/>
      </p:nvGrpSpPr>
      <p:grpSpPr>
        <a:xfrm>
          <a:off x="0" y="0"/>
          <a:ext cx="0" cy="0"/>
          <a:chOff x="0" y="0"/>
          <a:chExt cx="0" cy="0"/>
        </a:xfrm>
      </p:grpSpPr>
      <p:pic>
        <p:nvPicPr>
          <p:cNvPr id="6147" name="Picture 3" descr="H:\TRABALHO\REGULAMENTAÇÕES\TRANSPORTE\LEI  12.619  2012  REG PROF MOTORISTAS1\REVISTA\REGULAMENTAÇÃO FIGURAS\TIPOS DE VEÍCULOS EDITADO cópia cópia cóp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
            <a:ext cx="8640960" cy="1196751"/>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a:spLocks noChangeArrowheads="1"/>
          </p:cNvSpPr>
          <p:nvPr/>
        </p:nvSpPr>
        <p:spPr bwMode="auto">
          <a:xfrm>
            <a:off x="0" y="4100006"/>
            <a:ext cx="9144000" cy="2785378"/>
          </a:xfrm>
          <a:prstGeom prst="rect">
            <a:avLst/>
          </a:prstGeom>
          <a:solidFill>
            <a:srgbClr val="00B050">
              <a:alpha val="40000"/>
            </a:srgbClr>
          </a:solidFill>
          <a:ln>
            <a:noFill/>
            <a:headEnd/>
            <a:tailEnd/>
          </a:ln>
        </p:spPr>
        <p:style>
          <a:lnRef idx="2">
            <a:schemeClr val="accent4"/>
          </a:lnRef>
          <a:fillRef idx="1">
            <a:schemeClr val="lt1"/>
          </a:fillRef>
          <a:effectRef idx="0">
            <a:schemeClr val="accent4"/>
          </a:effectRef>
          <a:fontRef idx="minor">
            <a:schemeClr val="dk1"/>
          </a:fontRef>
        </p:style>
        <p:txBody>
          <a:bodyPr wrap="square">
            <a:spAutoFit/>
          </a:bodyPr>
          <a:lstStyle/>
          <a:p>
            <a:pPr>
              <a:lnSpc>
                <a:spcPts val="3000"/>
              </a:lnSpc>
            </a:pPr>
            <a:r>
              <a:rPr lang="pt-BR" sz="2400" b="1" i="1" dirty="0" smtClean="0">
                <a:ln w="18000">
                  <a:solidFill>
                    <a:srgbClr val="FF0000"/>
                  </a:solidFill>
                  <a:prstDash val="solid"/>
                  <a:miter lim="800000"/>
                </a:ln>
                <a:solidFill>
                  <a:srgbClr val="FF0000"/>
                </a:solidFill>
                <a:effectLst>
                  <a:outerShdw blurRad="25500" dist="23000" dir="7020000" algn="tl">
                    <a:srgbClr val="000000">
                      <a:alpha val="50000"/>
                    </a:srgbClr>
                  </a:outerShdw>
                </a:effectLst>
                <a:latin typeface="Courier New" pitchFamily="49" charset="0"/>
                <a:cs typeface="Courier New" pitchFamily="49" charset="0"/>
              </a:rPr>
              <a:t>O Veículo</a:t>
            </a:r>
          </a:p>
          <a:p>
            <a:pPr algn="just">
              <a:lnSpc>
                <a:spcPts val="3000"/>
              </a:lnSpc>
            </a:pPr>
            <a:r>
              <a:rPr lang="pt-BR" sz="2400" b="1" dirty="0" smtClean="0">
                <a:ln w="19050" cmpd="sng">
                  <a:solidFill>
                    <a:srgbClr val="FFFF00"/>
                  </a:solidFill>
                  <a:prstDash val="solid"/>
                </a:ln>
                <a:solidFill>
                  <a:srgbClr val="FF0000"/>
                </a:solidFill>
                <a:latin typeface="Courier New" pitchFamily="49" charset="0"/>
                <a:cs typeface="Courier New" pitchFamily="49" charset="0"/>
              </a:rPr>
              <a:t>Artigo 4º Os conceitos e definições estabelecidos para os efeitos deste Código são os constantes do Anexo I.: (...) - VEÍCULO AUTOMOTOR - todo veículo a motor de propulsão que circule por seus próprios meios, e que serve normalmente para o transporte viário de pessoas e coisas</a:t>
            </a:r>
          </a:p>
        </p:txBody>
      </p:sp>
    </p:spTree>
    <p:extLst>
      <p:ext uri="{BB962C8B-B14F-4D97-AF65-F5344CB8AC3E}">
        <p14:creationId xmlns:p14="http://schemas.microsoft.com/office/powerpoint/2010/main" val="41706061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8" y="1412776"/>
            <a:ext cx="4074709" cy="32403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38" y="-10765"/>
            <a:ext cx="8645525"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4572000" y="1844824"/>
            <a:ext cx="4572000" cy="2246769"/>
          </a:xfrm>
          <a:prstGeom prst="rect">
            <a:avLst/>
          </a:prstGeom>
          <a:noFill/>
        </p:spPr>
        <p:style>
          <a:lnRef idx="2">
            <a:schemeClr val="dk1"/>
          </a:lnRef>
          <a:fillRef idx="1">
            <a:schemeClr val="lt1"/>
          </a:fillRef>
          <a:effectRef idx="0">
            <a:schemeClr val="dk1"/>
          </a:effectRef>
          <a:fontRef idx="minor">
            <a:schemeClr val="dk1"/>
          </a:fontRef>
        </p:style>
        <p:txBody>
          <a:bodyPr wrap="square">
            <a:spAutoFit/>
          </a:bodyPr>
          <a:lstStyle/>
          <a:p>
            <a:pPr algn="just" fontAlgn="auto">
              <a:spcBef>
                <a:spcPts val="0"/>
              </a:spcBef>
              <a:spcAft>
                <a:spcPts val="0"/>
              </a:spcAft>
              <a:defRPr/>
            </a:pPr>
            <a:r>
              <a:rPr lang="pt-BR" sz="2000" b="1" dirty="0">
                <a:ln w="10541" cmpd="sng">
                  <a:solidFill>
                    <a:schemeClr val="tx1"/>
                  </a:solidFill>
                  <a:prstDash val="solid"/>
                </a:ln>
                <a:latin typeface="Courier New" pitchFamily="49" charset="0"/>
                <a:cs typeface="Courier New" pitchFamily="49" charset="0"/>
              </a:rPr>
              <a:t>Art. 2o São direitos dos motoristas profissionais, além daqueles previstos no Capítulo II do Título II e no Capítulo II do Título VIII da Constituição Federal:</a:t>
            </a:r>
          </a:p>
        </p:txBody>
      </p:sp>
      <p:pic>
        <p:nvPicPr>
          <p:cNvPr id="819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938" t="4987" r="425" b="16551"/>
          <a:stretch/>
        </p:blipFill>
        <p:spPr bwMode="auto">
          <a:xfrm>
            <a:off x="0" y="4833360"/>
            <a:ext cx="9144000" cy="18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21822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8" y="52859"/>
            <a:ext cx="8645525" cy="1215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ângulo 1"/>
          <p:cNvSpPr>
            <a:spLocks noChangeArrowheads="1"/>
          </p:cNvSpPr>
          <p:nvPr/>
        </p:nvSpPr>
        <p:spPr bwMode="auto">
          <a:xfrm>
            <a:off x="107504" y="1262945"/>
            <a:ext cx="4464496" cy="547842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ts val="3000"/>
              </a:lnSpc>
            </a:pPr>
            <a:r>
              <a:rPr lang="pt-BR" sz="2200" b="1" dirty="0" smtClean="0">
                <a:ln>
                  <a:solidFill>
                    <a:schemeClr val="tx1"/>
                  </a:solidFill>
                </a:ln>
                <a:solidFill>
                  <a:schemeClr val="tx1"/>
                </a:solidFill>
                <a:latin typeface="Courier New" pitchFamily="49" charset="0"/>
                <a:cs typeface="Courier New" pitchFamily="49" charset="0"/>
              </a:rPr>
              <a:t>II </a:t>
            </a:r>
            <a:r>
              <a:rPr lang="pt-BR" sz="2200" b="1" dirty="0">
                <a:ln>
                  <a:solidFill>
                    <a:schemeClr val="tx1"/>
                  </a:solidFill>
                </a:ln>
                <a:solidFill>
                  <a:schemeClr val="tx1"/>
                </a:solidFill>
                <a:latin typeface="Courier New" pitchFamily="49" charset="0"/>
                <a:cs typeface="Courier New" pitchFamily="49" charset="0"/>
              </a:rPr>
              <a:t>- contar, por intermédio do Sistema Único de Saúde - SUS, com atendimento profilático, terapêutico e reabilitador, especialmente em relação às enfermidades que mais os acometam, consoante levantamento oficial, respeitado o disposto no art. 162 da Consolidação das Leis do Trabalho </a:t>
            </a:r>
            <a:r>
              <a:rPr lang="pt-BR" sz="2200" b="1" dirty="0" smtClean="0">
                <a:ln>
                  <a:solidFill>
                    <a:schemeClr val="tx1"/>
                  </a:solidFill>
                </a:ln>
                <a:solidFill>
                  <a:schemeClr val="tx1"/>
                </a:solidFill>
                <a:latin typeface="Courier New" pitchFamily="49" charset="0"/>
                <a:cs typeface="Courier New" pitchFamily="49" charset="0"/>
              </a:rPr>
              <a:t>– CLT.</a:t>
            </a:r>
            <a:endParaRPr lang="pt-BR" sz="2200" b="1" dirty="0">
              <a:ln>
                <a:solidFill>
                  <a:schemeClr val="tx1"/>
                </a:solidFill>
              </a:ln>
              <a:solidFill>
                <a:schemeClr val="tx1"/>
              </a:solidFill>
              <a:latin typeface="Courier New" pitchFamily="49" charset="0"/>
              <a:cs typeface="Courier New" pitchFamily="49" charset="0"/>
            </a:endParaRPr>
          </a:p>
        </p:txBody>
      </p:sp>
      <p:sp>
        <p:nvSpPr>
          <p:cNvPr id="5" name="Retângulo 4"/>
          <p:cNvSpPr/>
          <p:nvPr/>
        </p:nvSpPr>
        <p:spPr>
          <a:xfrm>
            <a:off x="4644008" y="1452768"/>
            <a:ext cx="4464496" cy="2912336"/>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15000"/>
              </a:lnSpc>
              <a:spcAft>
                <a:spcPts val="0"/>
              </a:spcAft>
            </a:pPr>
            <a:r>
              <a:rPr lang="pt-BR" sz="2000" b="1" dirty="0">
                <a:latin typeface="Courier New" pitchFamily="49" charset="0"/>
                <a:ea typeface="Calibri"/>
                <a:cs typeface="Courier New" pitchFamily="49" charset="0"/>
              </a:rPr>
              <a:t>III - não responder perante o empregador por prejuízo patrimonial decorrente da ação de terceiro, ressalvado o dolo ou a desídia do motorista, nesses casos mediante comprovação, no cumprimento de suas funções;</a:t>
            </a:r>
            <a:endParaRPr lang="pt-BR" sz="2000" b="1" dirty="0">
              <a:effectLst/>
              <a:latin typeface="Courier New" pitchFamily="49" charset="0"/>
              <a:ea typeface="Calibri"/>
              <a:cs typeface="Courier New" pitchFamily="49" charset="0"/>
            </a:endParaRPr>
          </a:p>
        </p:txBody>
      </p:sp>
      <p:sp>
        <p:nvSpPr>
          <p:cNvPr id="6" name="Retângulo 5"/>
          <p:cNvSpPr/>
          <p:nvPr/>
        </p:nvSpPr>
        <p:spPr>
          <a:xfrm>
            <a:off x="4644008" y="4746845"/>
            <a:ext cx="4464496" cy="1850507"/>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15000"/>
              </a:lnSpc>
              <a:spcAft>
                <a:spcPts val="0"/>
              </a:spcAft>
            </a:pPr>
            <a:r>
              <a:rPr lang="pt-BR" sz="2000" b="1" dirty="0">
                <a:latin typeface="Courier New" pitchFamily="49" charset="0"/>
                <a:ea typeface="Calibri"/>
                <a:cs typeface="Courier New" pitchFamily="49" charset="0"/>
              </a:rPr>
              <a:t>IV - receber </a:t>
            </a:r>
            <a:r>
              <a:rPr lang="pt-BR" sz="2000" b="1" dirty="0" smtClean="0">
                <a:latin typeface="Courier New" pitchFamily="49" charset="0"/>
                <a:ea typeface="Calibri"/>
                <a:cs typeface="Courier New" pitchFamily="49" charset="0"/>
              </a:rPr>
              <a:t>proteção do Estado contra ações criminosas que lhes sejam dirigidas no efetivo exercício da profissão</a:t>
            </a:r>
            <a:r>
              <a:rPr lang="pt-BR" sz="2000" b="1" dirty="0">
                <a:latin typeface="Courier New" pitchFamily="49" charset="0"/>
                <a:ea typeface="Calibri"/>
                <a:cs typeface="Courier New" pitchFamily="49" charset="0"/>
              </a:rPr>
              <a:t>;</a:t>
            </a:r>
            <a:endParaRPr lang="pt-BR" sz="2000" dirty="0">
              <a:effectLst/>
              <a:latin typeface="Courier New" pitchFamily="49" charset="0"/>
              <a:ea typeface="Calibri"/>
              <a:cs typeface="Courier New" pitchFamily="49" charset="0"/>
            </a:endParaRPr>
          </a:p>
        </p:txBody>
      </p:sp>
    </p:spTree>
    <p:extLst>
      <p:ext uri="{BB962C8B-B14F-4D97-AF65-F5344CB8AC3E}">
        <p14:creationId xmlns:p14="http://schemas.microsoft.com/office/powerpoint/2010/main" val="26126352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0" y="0"/>
            <a:ext cx="9144000" cy="6940361"/>
          </a:xfrm>
          <a:prstGeom prst="rect">
            <a:avLst/>
          </a:prstGeom>
          <a:solidFill>
            <a:srgbClr val="00B050">
              <a:alpha val="30000"/>
            </a:srgbClr>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540385" algn="ctr">
              <a:spcAft>
                <a:spcPts val="0"/>
              </a:spcAft>
            </a:pPr>
            <a:r>
              <a:rPr lang="pt-BR" sz="4800" i="1"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CUSTOS COM ACIDENTES</a:t>
            </a:r>
          </a:p>
          <a:p>
            <a:pPr marL="540385" algn="just">
              <a:spcAft>
                <a:spcPts val="0"/>
              </a:spcAft>
            </a:pPr>
            <a:endParaRPr lang="pt-BR" sz="10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endParaRPr>
          </a:p>
          <a:p>
            <a:pPr marL="540385" algn="just">
              <a:spcAft>
                <a:spcPts val="0"/>
              </a:spcAft>
            </a:pPr>
            <a:endParaRPr lang="pt-BR" sz="8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endParaRPr>
          </a:p>
          <a:p>
            <a:pPr marL="540385">
              <a:spcAft>
                <a:spcPts val="0"/>
              </a:spcAft>
            </a:pPr>
            <a:r>
              <a:rPr lang="pt-BR" sz="2400" i="1"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 </a:t>
            </a:r>
            <a:r>
              <a:rPr lang="pt-BR" sz="2500" i="1"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perda de produção; </a:t>
            </a:r>
            <a:endParaRPr lang="pt-BR" sz="25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endParaRPr>
          </a:p>
          <a:p>
            <a:pPr marL="883285" indent="-342900">
              <a:spcAft>
                <a:spcPts val="0"/>
              </a:spcAft>
              <a:buFontTx/>
              <a:buChar char="-"/>
            </a:pPr>
            <a:r>
              <a:rPr lang="pt-BR" sz="2500" i="1"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danos </a:t>
            </a:r>
            <a:r>
              <a:rPr lang="pt-BR" sz="2500" i="1"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aos veículos; </a:t>
            </a:r>
            <a:endParaRPr lang="pt-BR" sz="2500" i="1"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endParaRPr>
          </a:p>
          <a:p>
            <a:pPr marL="883285" indent="-342900">
              <a:spcAft>
                <a:spcPts val="0"/>
              </a:spcAft>
              <a:buFontTx/>
              <a:buChar char="-"/>
            </a:pPr>
            <a:r>
              <a:rPr lang="pt-BR" sz="2500" i="1"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médico </a:t>
            </a:r>
            <a:r>
              <a:rPr lang="pt-BR" sz="2500" i="1"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hospitalar; </a:t>
            </a:r>
            <a:endParaRPr lang="pt-BR" sz="25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endParaRPr>
          </a:p>
          <a:p>
            <a:pPr marL="540385" algn="just">
              <a:spcAft>
                <a:spcPts val="0"/>
              </a:spcAft>
            </a:pPr>
            <a:r>
              <a:rPr lang="pt-BR" sz="2500" i="1"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 </a:t>
            </a:r>
            <a:r>
              <a:rPr lang="pt-BR" sz="2500" i="1"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processos </a:t>
            </a:r>
            <a:r>
              <a:rPr lang="pt-BR" sz="2500" i="1"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judiciais; </a:t>
            </a:r>
            <a:endParaRPr lang="pt-BR" sz="25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endParaRPr>
          </a:p>
          <a:p>
            <a:pPr marL="540385" algn="just">
              <a:spcAft>
                <a:spcPts val="0"/>
              </a:spcAft>
            </a:pPr>
            <a:r>
              <a:rPr lang="pt-BR" sz="2500" i="1"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 </a:t>
            </a:r>
            <a:r>
              <a:rPr lang="pt-BR" sz="2500" i="1"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congestionamentos</a:t>
            </a:r>
            <a:r>
              <a:rPr lang="pt-BR" sz="2500" i="1"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 </a:t>
            </a:r>
            <a:endParaRPr lang="pt-BR" sz="25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endParaRPr>
          </a:p>
          <a:p>
            <a:pPr marL="540385" algn="just">
              <a:spcAft>
                <a:spcPts val="0"/>
              </a:spcAft>
            </a:pPr>
            <a:r>
              <a:rPr lang="pt-BR" sz="2500" i="1"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 previdenciário;</a:t>
            </a:r>
            <a:endParaRPr lang="pt-BR" sz="25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endParaRPr>
          </a:p>
          <a:p>
            <a:pPr marL="540385" algn="just">
              <a:spcAft>
                <a:spcPts val="0"/>
              </a:spcAft>
            </a:pPr>
            <a:r>
              <a:rPr lang="pt-BR" sz="2500" i="1"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 </a:t>
            </a:r>
            <a:r>
              <a:rPr lang="pt-BR" sz="2500" i="1"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resgate </a:t>
            </a:r>
            <a:r>
              <a:rPr lang="pt-BR" sz="2500" i="1"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de vítimas; </a:t>
            </a:r>
            <a:endParaRPr lang="pt-BR" sz="25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endParaRPr>
          </a:p>
          <a:p>
            <a:pPr marL="540385" algn="just">
              <a:spcAft>
                <a:spcPts val="0"/>
              </a:spcAft>
            </a:pPr>
            <a:r>
              <a:rPr lang="pt-BR" sz="2500" i="1"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 </a:t>
            </a:r>
            <a:r>
              <a:rPr lang="pt-BR" sz="2500" i="1"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remoção </a:t>
            </a:r>
            <a:r>
              <a:rPr lang="pt-BR" sz="2500" i="1"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de veículos; </a:t>
            </a:r>
            <a:endParaRPr lang="pt-BR" sz="25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endParaRPr>
          </a:p>
          <a:p>
            <a:pPr marL="883285" indent="-342900">
              <a:spcAft>
                <a:spcPts val="0"/>
              </a:spcAft>
              <a:buFontTx/>
              <a:buChar char="-"/>
            </a:pPr>
            <a:r>
              <a:rPr lang="pt-BR" sz="2500" i="1"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danos </a:t>
            </a:r>
            <a:r>
              <a:rPr lang="pt-BR" sz="2500" i="1"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ao mobiliário urbano e à </a:t>
            </a:r>
            <a:r>
              <a:rPr lang="pt-BR" sz="2500" i="1"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   propriedades </a:t>
            </a:r>
            <a:r>
              <a:rPr lang="pt-BR" sz="2500" i="1"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de terceiros; </a:t>
            </a:r>
            <a:endParaRPr lang="pt-BR" sz="25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endParaRPr>
          </a:p>
          <a:p>
            <a:pPr marL="540385" algn="just">
              <a:spcAft>
                <a:spcPts val="0"/>
              </a:spcAft>
            </a:pPr>
            <a:r>
              <a:rPr lang="pt-BR" sz="2500" i="1"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 </a:t>
            </a:r>
            <a:r>
              <a:rPr lang="pt-BR" sz="2500" i="1"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outro </a:t>
            </a:r>
            <a:r>
              <a:rPr lang="pt-BR" sz="2500" i="1"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meio de transporte; </a:t>
            </a:r>
            <a:endParaRPr lang="pt-BR" sz="25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endParaRPr>
          </a:p>
          <a:p>
            <a:pPr marL="540385" algn="just">
              <a:spcAft>
                <a:spcPts val="0"/>
              </a:spcAft>
            </a:pPr>
            <a:r>
              <a:rPr lang="pt-BR" sz="2500" i="1"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 </a:t>
            </a:r>
            <a:r>
              <a:rPr lang="pt-BR" sz="2500" i="1"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danos </a:t>
            </a:r>
            <a:r>
              <a:rPr lang="pt-BR" sz="2500" i="1"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à sinalização de trânsito; </a:t>
            </a:r>
            <a:endParaRPr lang="pt-BR" sz="25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endParaRPr>
          </a:p>
          <a:p>
            <a:pPr marL="883285" indent="-342900" algn="just">
              <a:spcAft>
                <a:spcPts val="0"/>
              </a:spcAft>
              <a:buFontTx/>
              <a:buChar char="-"/>
            </a:pPr>
            <a:r>
              <a:rPr lang="pt-BR" sz="2500" i="1"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atendimento </a:t>
            </a:r>
            <a:r>
              <a:rPr lang="pt-BR" sz="2500" i="1"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policial e dos agentes de </a:t>
            </a:r>
            <a:r>
              <a:rPr lang="pt-BR" sz="2500" i="1"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trânsito </a:t>
            </a:r>
            <a:r>
              <a:rPr lang="pt-BR" sz="2500" i="1"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e o,</a:t>
            </a:r>
            <a:endParaRPr lang="pt-BR" sz="25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endParaRPr>
          </a:p>
          <a:p>
            <a:pPr marL="883285" indent="-342900" algn="just">
              <a:spcAft>
                <a:spcPts val="0"/>
              </a:spcAft>
              <a:buFontTx/>
              <a:buChar char="-"/>
            </a:pPr>
            <a:r>
              <a:rPr lang="pt-BR" sz="2500" i="1"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impacto </a:t>
            </a:r>
            <a:r>
              <a:rPr lang="pt-BR" sz="2500" i="1"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familiar</a:t>
            </a:r>
            <a:r>
              <a:rPr lang="pt-BR" sz="2500" i="1"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rPr>
              <a:t>.</a:t>
            </a:r>
            <a:endParaRPr lang="pt-BR" sz="25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Courier New" pitchFamily="49" charset="0"/>
              <a:ea typeface="MS Mincho"/>
              <a:cs typeface="Courier New" pitchFamily="49" charset="0"/>
            </a:endParaRPr>
          </a:p>
        </p:txBody>
      </p:sp>
    </p:spTree>
    <p:extLst>
      <p:ext uri="{BB962C8B-B14F-4D97-AF65-F5344CB8AC3E}">
        <p14:creationId xmlns:p14="http://schemas.microsoft.com/office/powerpoint/2010/main" val="7324961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971600" y="1586984"/>
            <a:ext cx="7920880" cy="3570208"/>
          </a:xfrm>
          <a:prstGeom prst="rect">
            <a:avLst/>
          </a:prstGeom>
        </p:spPr>
        <p:txBody>
          <a:bodyPr wrap="square">
            <a:spAutoFit/>
          </a:bodyPr>
          <a:lstStyle/>
          <a:p>
            <a:pPr algn="r"/>
            <a:r>
              <a:rPr lang="pt-BR" sz="2800" b="1" i="1" dirty="0">
                <a:ln>
                  <a:solidFill>
                    <a:sysClr val="windowText" lastClr="000000"/>
                  </a:solidFill>
                </a:ln>
                <a:latin typeface="Arial Rounded MT Bold" pitchFamily="34" charset="0"/>
              </a:rPr>
              <a:t>Seguro Obrigatório</a:t>
            </a:r>
          </a:p>
          <a:p>
            <a:pPr algn="r"/>
            <a:endParaRPr lang="pt-BR" sz="2200" b="1" dirty="0">
              <a:ln>
                <a:solidFill>
                  <a:sysClr val="windowText" lastClr="000000"/>
                </a:solidFill>
              </a:ln>
              <a:latin typeface="Arial Rounded MT Bold" pitchFamily="34" charset="0"/>
            </a:endParaRPr>
          </a:p>
          <a:p>
            <a:pPr algn="r"/>
            <a:r>
              <a:rPr lang="pt-BR" sz="2200" b="1" dirty="0">
                <a:ln>
                  <a:solidFill>
                    <a:sysClr val="windowText" lastClr="000000"/>
                  </a:solidFill>
                </a:ln>
                <a:latin typeface="Arial Rounded MT Bold" pitchFamily="34" charset="0"/>
              </a:rPr>
              <a:t>Parágrafo único. Aos profissionais motoristas empregados referidos nesta Lei é assegurado o benefício de seguro obrigatório, custeado pelo empregador, </a:t>
            </a:r>
            <a:r>
              <a:rPr lang="pt-BR" sz="2200" b="1" dirty="0">
                <a:ln>
                  <a:solidFill>
                    <a:sysClr val="windowText" lastClr="000000"/>
                  </a:solidFill>
                </a:ln>
                <a:latin typeface="Courier New" pitchFamily="49" charset="0"/>
                <a:cs typeface="Courier New" pitchFamily="49" charset="0"/>
              </a:rPr>
              <a:t>destinado</a:t>
            </a:r>
            <a:r>
              <a:rPr lang="pt-BR" sz="2200" b="1" dirty="0">
                <a:ln>
                  <a:solidFill>
                    <a:sysClr val="windowText" lastClr="000000"/>
                  </a:solidFill>
                </a:ln>
                <a:latin typeface="Arial Rounded MT Bold" pitchFamily="34" charset="0"/>
              </a:rPr>
              <a:t> à cobertura dos riscos pessoais inerentes às suas atividades, no valor mínimo correspondente a 10 (dez) vezes o piso salarial de sua categoria ou em valor superior fixado em convenção ou acordo coletivo de trabalho.</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8" y="52859"/>
            <a:ext cx="8645525" cy="1215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5587826"/>
            <a:ext cx="8640960"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40744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6" name="Retângulo 5"/>
          <p:cNvSpPr/>
          <p:nvPr/>
        </p:nvSpPr>
        <p:spPr>
          <a:xfrm>
            <a:off x="-2283" y="1196752"/>
            <a:ext cx="9144000" cy="5661248"/>
          </a:xfrm>
          <a:prstGeom prst="rect">
            <a:avLst/>
          </a:prstGeom>
          <a:solidFill>
            <a:srgbClr val="0070C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37" y="18827"/>
            <a:ext cx="8643243"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ixaDeTexto 4"/>
          <p:cNvSpPr txBox="1"/>
          <p:nvPr/>
        </p:nvSpPr>
        <p:spPr>
          <a:xfrm>
            <a:off x="33213" y="1196752"/>
            <a:ext cx="4106739" cy="646331"/>
          </a:xfrm>
          <a:prstGeom prst="rect">
            <a:avLst/>
          </a:prstGeom>
          <a:noFill/>
        </p:spPr>
        <p:txBody>
          <a:bodyPr wrap="square" rtlCol="0">
            <a:spAutoFit/>
          </a:bodyPr>
          <a:lstStyle/>
          <a:p>
            <a:r>
              <a:rPr lang="pt-BR" dirty="0" smtClean="0">
                <a:ln w="18415" cmpd="sng">
                  <a:solidFill>
                    <a:srgbClr val="FF0000"/>
                  </a:solidFill>
                  <a:prstDash val="solid"/>
                </a:ln>
                <a:solidFill>
                  <a:srgbClr val="FF0000"/>
                </a:solidFill>
                <a:effectLst>
                  <a:outerShdw blurRad="63500" dir="3600000" algn="tl" rotWithShape="0">
                    <a:srgbClr val="000000">
                      <a:alpha val="70000"/>
                    </a:srgbClr>
                  </a:outerShdw>
                </a:effectLst>
                <a:latin typeface="Arial Rounded MT Bold" pitchFamily="34" charset="0"/>
              </a:rPr>
              <a:t>JORNADA DIÁRIA DE 8 HORAS E SEMANAL DE 44 HORAS</a:t>
            </a:r>
            <a:endParaRPr lang="pt-BR"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Arial Rounded MT Bold" pitchFamily="34" charset="0"/>
            </a:endParaRPr>
          </a:p>
        </p:txBody>
      </p:sp>
      <p:sp>
        <p:nvSpPr>
          <p:cNvPr id="7" name="CaixaDeTexto 6"/>
          <p:cNvSpPr txBox="1"/>
          <p:nvPr/>
        </p:nvSpPr>
        <p:spPr>
          <a:xfrm>
            <a:off x="681285" y="1988840"/>
            <a:ext cx="3890715" cy="646331"/>
          </a:xfrm>
          <a:prstGeom prst="rect">
            <a:avLst/>
          </a:prstGeom>
          <a:noFill/>
        </p:spPr>
        <p:txBody>
          <a:bodyPr wrap="square" rtlCol="0">
            <a:spAutoFit/>
          </a:bodyPr>
          <a:lstStyle/>
          <a:p>
            <a:pPr algn="r"/>
            <a:r>
              <a:rPr lang="pt-BR"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Arial Rounded MT Bold" pitchFamily="34" charset="0"/>
              </a:rPr>
              <a:t>INTERVALO MÍNIMO DE UMA HORA PARA REFEIÇÕES</a:t>
            </a:r>
            <a:endParaRPr lang="pt-BR"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Arial Rounded MT Bold" pitchFamily="34" charset="0"/>
            </a:endParaRPr>
          </a:p>
        </p:txBody>
      </p:sp>
      <p:sp>
        <p:nvSpPr>
          <p:cNvPr id="8" name="CaixaDeTexto 7"/>
          <p:cNvSpPr txBox="1"/>
          <p:nvPr/>
        </p:nvSpPr>
        <p:spPr>
          <a:xfrm>
            <a:off x="249237" y="2924944"/>
            <a:ext cx="4106739" cy="1200329"/>
          </a:xfrm>
          <a:prstGeom prst="rect">
            <a:avLst/>
          </a:prstGeom>
          <a:noFill/>
        </p:spPr>
        <p:txBody>
          <a:bodyPr wrap="square" rtlCol="0">
            <a:spAutoFit/>
          </a:bodyPr>
          <a:lstStyle/>
          <a:p>
            <a:r>
              <a:rPr lang="pt-BR" dirty="0" smtClean="0">
                <a:ln w="18415" cmpd="sng">
                  <a:solidFill>
                    <a:srgbClr val="FF0000"/>
                  </a:solidFill>
                  <a:prstDash val="solid"/>
                </a:ln>
                <a:solidFill>
                  <a:srgbClr val="FF0000"/>
                </a:solidFill>
                <a:effectLst>
                  <a:outerShdw blurRad="63500" dir="3600000" algn="tl" rotWithShape="0">
                    <a:srgbClr val="000000">
                      <a:alpha val="70000"/>
                    </a:srgbClr>
                  </a:outerShdw>
                </a:effectLst>
                <a:latin typeface="Arial Rounded MT Bold" pitchFamily="34" charset="0"/>
              </a:rPr>
              <a:t>REPOUSO DIÁRIO DE 11 HORAS A CADA 24 HORAS OBRIGATORIAMENTE COM O VEÍCULO ESTACIONADO</a:t>
            </a:r>
            <a:endParaRPr lang="pt-BR"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Arial Rounded MT Bold" pitchFamily="34" charset="0"/>
            </a:endParaRPr>
          </a:p>
        </p:txBody>
      </p:sp>
      <p:sp>
        <p:nvSpPr>
          <p:cNvPr id="9" name="CaixaDeTexto 8"/>
          <p:cNvSpPr txBox="1"/>
          <p:nvPr/>
        </p:nvSpPr>
        <p:spPr>
          <a:xfrm>
            <a:off x="249237" y="4582869"/>
            <a:ext cx="4106739" cy="646331"/>
          </a:xfrm>
          <a:prstGeom prst="rect">
            <a:avLst/>
          </a:prstGeom>
          <a:noFill/>
        </p:spPr>
        <p:txBody>
          <a:bodyPr wrap="square" rtlCol="0">
            <a:spAutoFit/>
          </a:bodyPr>
          <a:lstStyle/>
          <a:p>
            <a:pPr algn="r"/>
            <a:r>
              <a:rPr lang="pt-BR"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Arial Rounded MT Bold" pitchFamily="34" charset="0"/>
              </a:rPr>
              <a:t>DESCANSO SEMANAL DE 35 HORAS</a:t>
            </a:r>
            <a:endParaRPr lang="pt-BR"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Arial Rounded MT Bold" pitchFamily="34" charset="0"/>
            </a:endParaRPr>
          </a:p>
        </p:txBody>
      </p:sp>
      <p:sp>
        <p:nvSpPr>
          <p:cNvPr id="10" name="CaixaDeTexto 9"/>
          <p:cNvSpPr txBox="1"/>
          <p:nvPr/>
        </p:nvSpPr>
        <p:spPr>
          <a:xfrm>
            <a:off x="249237" y="5469031"/>
            <a:ext cx="4106739" cy="1200329"/>
          </a:xfrm>
          <a:prstGeom prst="rect">
            <a:avLst/>
          </a:prstGeom>
          <a:noFill/>
        </p:spPr>
        <p:txBody>
          <a:bodyPr wrap="square" rtlCol="0">
            <a:spAutoFit/>
          </a:bodyPr>
          <a:lstStyle/>
          <a:p>
            <a:r>
              <a:rPr lang="pt-BR" dirty="0" smtClean="0">
                <a:ln w="18415" cmpd="sng">
                  <a:solidFill>
                    <a:srgbClr val="FF0000"/>
                  </a:solidFill>
                  <a:prstDash val="solid"/>
                </a:ln>
                <a:solidFill>
                  <a:srgbClr val="FF0000"/>
                </a:solidFill>
                <a:effectLst>
                  <a:outerShdw blurRad="63500" dir="3600000" algn="tl" rotWithShape="0">
                    <a:srgbClr val="000000">
                      <a:alpha val="70000"/>
                    </a:srgbClr>
                  </a:outerShdw>
                </a:effectLst>
                <a:latin typeface="Arial Rounded MT Bold" pitchFamily="34" charset="0"/>
              </a:rPr>
              <a:t>INTERVALO MÍNIMO DE 30 MINUTOS PARA DESCANSO A CADA 4 HORAS DE TEMPO ININTERRUPTO DE DIREÇÃO</a:t>
            </a:r>
            <a:endParaRPr lang="pt-BR"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Arial Rounded MT Bold" pitchFamily="34" charset="0"/>
            </a:endParaRPr>
          </a:p>
        </p:txBody>
      </p:sp>
      <p:sp>
        <p:nvSpPr>
          <p:cNvPr id="11" name="CaixaDeTexto 10"/>
          <p:cNvSpPr txBox="1"/>
          <p:nvPr/>
        </p:nvSpPr>
        <p:spPr>
          <a:xfrm>
            <a:off x="5001765" y="1196752"/>
            <a:ext cx="4106739" cy="1477328"/>
          </a:xfrm>
          <a:prstGeom prst="rect">
            <a:avLst/>
          </a:prstGeom>
          <a:noFill/>
        </p:spPr>
        <p:txBody>
          <a:bodyPr wrap="square" rtlCol="0">
            <a:spAutoFit/>
          </a:bodyPr>
          <a:lstStyle/>
          <a:p>
            <a:pPr algn="r"/>
            <a:r>
              <a:rPr lang="pt-BR"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Arial Rounded MT Bold" pitchFamily="34" charset="0"/>
              </a:rPr>
              <a:t>RECEBER AS HORAS EXTRAORDINÁRIAS, NO MÁXIMO DUAS HORAS DIÁRIAS, COM ACRÉSCIMO DE NO MÍNIMO 50% SOBRE A HORA NORMAL</a:t>
            </a:r>
            <a:endParaRPr lang="pt-BR"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Arial Rounded MT Bold" pitchFamily="34" charset="0"/>
            </a:endParaRPr>
          </a:p>
        </p:txBody>
      </p:sp>
      <p:sp>
        <p:nvSpPr>
          <p:cNvPr id="12" name="CaixaDeTexto 11"/>
          <p:cNvSpPr txBox="1"/>
          <p:nvPr/>
        </p:nvSpPr>
        <p:spPr>
          <a:xfrm>
            <a:off x="4569717" y="3164775"/>
            <a:ext cx="4106739" cy="1200329"/>
          </a:xfrm>
          <a:prstGeom prst="rect">
            <a:avLst/>
          </a:prstGeom>
          <a:noFill/>
        </p:spPr>
        <p:txBody>
          <a:bodyPr wrap="square" rtlCol="0">
            <a:spAutoFit/>
          </a:bodyPr>
          <a:lstStyle/>
          <a:p>
            <a:r>
              <a:rPr lang="pt-BR" dirty="0" smtClean="0">
                <a:ln w="18415" cmpd="sng">
                  <a:solidFill>
                    <a:srgbClr val="FF0000"/>
                  </a:solidFill>
                  <a:prstDash val="solid"/>
                </a:ln>
                <a:solidFill>
                  <a:srgbClr val="FF0000"/>
                </a:solidFill>
                <a:effectLst>
                  <a:outerShdw blurRad="63500" dir="3600000" algn="tl" rotWithShape="0">
                    <a:srgbClr val="000000">
                      <a:alpha val="70000"/>
                    </a:srgbClr>
                  </a:outerShdw>
                </a:effectLst>
                <a:latin typeface="Arial Rounded MT Bold" pitchFamily="34" charset="0"/>
              </a:rPr>
              <a:t>HORA NOTURNA, ENTRE 22H E 5H DA MANHÃ, COM ACRÉSCIMO DE 20%, PELO MENOS, SOBRE A HORA DIURNA</a:t>
            </a:r>
            <a:endParaRPr lang="pt-BR"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Arial Rounded MT Bold" pitchFamily="34" charset="0"/>
            </a:endParaRPr>
          </a:p>
        </p:txBody>
      </p:sp>
      <p:sp>
        <p:nvSpPr>
          <p:cNvPr id="13" name="CaixaDeTexto 12"/>
          <p:cNvSpPr txBox="1"/>
          <p:nvPr/>
        </p:nvSpPr>
        <p:spPr>
          <a:xfrm>
            <a:off x="4788024" y="4831992"/>
            <a:ext cx="4106739" cy="1477328"/>
          </a:xfrm>
          <a:prstGeom prst="rect">
            <a:avLst/>
          </a:prstGeom>
          <a:noFill/>
        </p:spPr>
        <p:txBody>
          <a:bodyPr wrap="square" rtlCol="0">
            <a:spAutoFit/>
          </a:bodyPr>
          <a:lstStyle/>
          <a:p>
            <a:pPr algn="r"/>
            <a:r>
              <a:rPr lang="pt-BR"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Arial Rounded MT Bold" pitchFamily="34" charset="0"/>
              </a:rPr>
              <a:t>HORAS RELATIVAS AO PERÍODO DO TEMPO DE ESPERA INDENIZADAS COM BASE NO SALÁRIO-HORA NORMAL, ACRÉSCIDO DE 30%</a:t>
            </a:r>
            <a:endParaRPr lang="pt-BR"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Arial Rounded MT Bold" pitchFamily="34" charset="0"/>
            </a:endParaRPr>
          </a:p>
        </p:txBody>
      </p:sp>
    </p:spTree>
    <p:extLst>
      <p:ext uri="{BB962C8B-B14F-4D97-AF65-F5344CB8AC3E}">
        <p14:creationId xmlns:p14="http://schemas.microsoft.com/office/powerpoint/2010/main" val="37449624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TRABALHO\REGULAMENTAÇÕES\TRANSPORTE\LEI 12619 2012 REG PROF MOTORISTAS1\REVISTA\REGULAMENTAÇÃO FIGURAS\VIA LONG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 t="5260" r="2236" b="5267"/>
          <a:stretch/>
        </p:blipFill>
        <p:spPr bwMode="auto">
          <a:xfrm>
            <a:off x="251521" y="1268896"/>
            <a:ext cx="8631509" cy="144002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717032"/>
            <a:ext cx="8787259"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92836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sp>
        <p:nvSpPr>
          <p:cNvPr id="5" name="Retângulo 4"/>
          <p:cNvSpPr/>
          <p:nvPr/>
        </p:nvSpPr>
        <p:spPr>
          <a:xfrm>
            <a:off x="0" y="16748"/>
            <a:ext cx="9144000" cy="6863417"/>
          </a:xfrm>
          <a:prstGeom prst="rect">
            <a:avLst/>
          </a:prstGeom>
          <a:solidFill>
            <a:srgbClr val="00B0F0">
              <a:alpha val="20000"/>
            </a:srgbClr>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fontAlgn="auto">
              <a:spcBef>
                <a:spcPts val="0"/>
              </a:spcBef>
              <a:spcAft>
                <a:spcPts val="0"/>
              </a:spcAft>
              <a:defRPr/>
            </a:pPr>
            <a:r>
              <a:rPr lang="pt-BR" sz="2000" b="1" dirty="0">
                <a:ln>
                  <a:solidFill>
                    <a:srgbClr val="FFFF00"/>
                  </a:solidFill>
                </a:ln>
                <a:solidFill>
                  <a:srgbClr val="FFFF00"/>
                </a:solidFill>
                <a:latin typeface="Courier New" pitchFamily="49" charset="0"/>
                <a:cs typeface="Courier New" pitchFamily="49" charset="0"/>
              </a:rPr>
              <a:t>Artigo 4º </a:t>
            </a:r>
            <a:r>
              <a:rPr lang="pt-BR" sz="2000" b="1" dirty="0" smtClean="0">
                <a:ln>
                  <a:solidFill>
                    <a:srgbClr val="FFFF00"/>
                  </a:solidFill>
                </a:ln>
                <a:solidFill>
                  <a:srgbClr val="FFFF00"/>
                </a:solidFill>
                <a:latin typeface="Courier New" pitchFamily="49" charset="0"/>
                <a:cs typeface="Courier New" pitchFamily="49" charset="0"/>
              </a:rPr>
              <a:t> - O </a:t>
            </a:r>
            <a:r>
              <a:rPr lang="pt-BR" sz="2000" b="1" dirty="0">
                <a:ln>
                  <a:solidFill>
                    <a:srgbClr val="FFFF00"/>
                  </a:solidFill>
                </a:ln>
                <a:solidFill>
                  <a:srgbClr val="FFFF00"/>
                </a:solidFill>
                <a:latin typeface="Courier New" pitchFamily="49" charset="0"/>
                <a:cs typeface="Courier New" pitchFamily="49" charset="0"/>
              </a:rPr>
              <a:t>art. 71 da Consolidação das Leis do Trabalho -CLT, aprovada pelo Decreto-Lei nº 5.452, de 1º de maio de 1943, passa a vigorar acrescido do seguinte § 5º</a:t>
            </a:r>
            <a:r>
              <a:rPr lang="pt-BR" sz="2000" b="1" dirty="0" smtClean="0">
                <a:ln>
                  <a:solidFill>
                    <a:srgbClr val="FFFF00"/>
                  </a:solidFill>
                </a:ln>
                <a:solidFill>
                  <a:srgbClr val="FFFF00"/>
                </a:solidFill>
                <a:latin typeface="Courier New" pitchFamily="49" charset="0"/>
                <a:cs typeface="Courier New" pitchFamily="49" charset="0"/>
              </a:rPr>
              <a:t>:</a:t>
            </a:r>
          </a:p>
          <a:p>
            <a:pPr algn="just" fontAlgn="auto">
              <a:spcBef>
                <a:spcPts val="0"/>
              </a:spcBef>
              <a:spcAft>
                <a:spcPts val="0"/>
              </a:spcAft>
              <a:defRPr/>
            </a:pPr>
            <a:r>
              <a:rPr lang="pt-BR" sz="2000" b="1" dirty="0">
                <a:ln>
                  <a:solidFill>
                    <a:srgbClr val="FFFF00"/>
                  </a:solidFill>
                </a:ln>
                <a:solidFill>
                  <a:srgbClr val="FFFF00"/>
                </a:solidFill>
                <a:latin typeface="Courier New" pitchFamily="49" charset="0"/>
                <a:cs typeface="Courier New" pitchFamily="49" charset="0"/>
              </a:rPr>
              <a:t>"Artigo 71.</a:t>
            </a:r>
          </a:p>
          <a:p>
            <a:pPr algn="just" fontAlgn="auto">
              <a:spcBef>
                <a:spcPts val="0"/>
              </a:spcBef>
              <a:spcAft>
                <a:spcPts val="0"/>
              </a:spcAft>
              <a:defRPr/>
            </a:pPr>
            <a:r>
              <a:rPr lang="pt-BR" sz="2000" b="1" dirty="0" smtClean="0">
                <a:ln>
                  <a:solidFill>
                    <a:srgbClr val="FFFF00"/>
                  </a:solidFill>
                </a:ln>
                <a:solidFill>
                  <a:srgbClr val="FFFF00"/>
                </a:solidFill>
                <a:latin typeface="Courier New" pitchFamily="49" charset="0"/>
                <a:cs typeface="Courier New" pitchFamily="49" charset="0"/>
              </a:rPr>
              <a:t>.......................................................................................................................................................................</a:t>
            </a:r>
          </a:p>
          <a:p>
            <a:pPr algn="just" fontAlgn="auto">
              <a:spcBef>
                <a:spcPts val="0"/>
              </a:spcBef>
              <a:spcAft>
                <a:spcPts val="0"/>
              </a:spcAft>
              <a:defRPr/>
            </a:pPr>
            <a:endParaRPr lang="pt-BR" sz="2000" b="1" dirty="0">
              <a:ln>
                <a:solidFill>
                  <a:srgbClr val="FFFF00"/>
                </a:solidFill>
              </a:ln>
              <a:solidFill>
                <a:srgbClr val="FFFF00"/>
              </a:solidFill>
              <a:latin typeface="Courier New" pitchFamily="49" charset="0"/>
              <a:cs typeface="Courier New" pitchFamily="49" charset="0"/>
            </a:endParaRPr>
          </a:p>
          <a:p>
            <a:pPr algn="just" fontAlgn="auto">
              <a:spcBef>
                <a:spcPts val="0"/>
              </a:spcBef>
              <a:spcAft>
                <a:spcPts val="0"/>
              </a:spcAft>
              <a:defRPr/>
            </a:pPr>
            <a:r>
              <a:rPr lang="pt-BR" sz="2000" b="1" dirty="0">
                <a:ln>
                  <a:solidFill>
                    <a:srgbClr val="FFFF00"/>
                  </a:solidFill>
                </a:ln>
                <a:solidFill>
                  <a:srgbClr val="FFFF00"/>
                </a:solidFill>
                <a:latin typeface="Courier New" pitchFamily="49" charset="0"/>
                <a:cs typeface="Courier New" pitchFamily="49" charset="0"/>
              </a:rPr>
              <a:t>§ 5º Os intervalos expressos no caput e no § 1º poderão ser fracionados quando compreendidos entre o término da primeira hora trabalhada e o início da última hora trabalhada, desde que previsto em convenção ou acordo coletivo de trabalho, ante a natureza do serviço e em virtude das condições especiais do trabalho a que são submetidos estritamente os motoristas, cobradores, fiscalização de campo e afins nos serviços de operação de veículos rodoviários, empregados no setor de transporte coletivo de passageiros, mantida a mesma remuneração e concedidos intervalos para descanso menores e fracionados ao final de cada viagem, não descontados da jornada." (NR) (ANEXO V) </a:t>
            </a:r>
          </a:p>
        </p:txBody>
      </p:sp>
    </p:spTree>
    <p:extLst>
      <p:ext uri="{BB962C8B-B14F-4D97-AF65-F5344CB8AC3E}">
        <p14:creationId xmlns:p14="http://schemas.microsoft.com/office/powerpoint/2010/main" val="7183136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TRABALHO\REGULAMENTAÇÕES\TRANSPORTE\LEI 12619 2012 REG PROF MOTORISTAS1\REVISTA\REGULAMENTAÇÃO FIGURAS\CO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548680"/>
            <a:ext cx="8640961" cy="115212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1" y="2923530"/>
            <a:ext cx="8640960"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1" y="5010745"/>
            <a:ext cx="8640960"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98564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bright="70000" contrast="-70000"/>
          </a:blip>
          <a:srcRect/>
          <a:stretch>
            <a:fillRect l="10000" t="20000" r="10000"/>
          </a:stretch>
        </a:blipFill>
        <a:effectLst/>
      </p:bgPr>
    </p:bg>
    <p:spTree>
      <p:nvGrpSpPr>
        <p:cNvPr id="1" name=""/>
        <p:cNvGrpSpPr/>
        <p:nvPr/>
      </p:nvGrpSpPr>
      <p:grpSpPr>
        <a:xfrm>
          <a:off x="0" y="0"/>
          <a:ext cx="0" cy="0"/>
          <a:chOff x="0" y="0"/>
          <a:chExt cx="0" cy="0"/>
        </a:xfrm>
      </p:grpSpPr>
      <p:pic>
        <p:nvPicPr>
          <p:cNvPr id="2" name="Picture 2" descr="G:\TRABALHO\REGULAMENTAÇÕES\TRANSPORTE\LEI 12619 2012 REG PROF MOTORISTAS1\REVISTA\REGULAMENTAÇÃO FIGURAS\PONTO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2503"/>
            <a:ext cx="8640960" cy="1266258"/>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p:cNvSpPr/>
          <p:nvPr/>
        </p:nvSpPr>
        <p:spPr>
          <a:xfrm>
            <a:off x="0" y="1406961"/>
            <a:ext cx="9144000" cy="5478423"/>
          </a:xfrm>
          <a:prstGeom prst="rect">
            <a:avLst/>
          </a:prstGeom>
          <a:solidFill>
            <a:srgbClr val="92D050">
              <a:alpha val="20000"/>
            </a:srgbClr>
          </a:solidFill>
          <a:ln>
            <a:noFill/>
          </a:ln>
        </p:spPr>
        <p:style>
          <a:lnRef idx="2">
            <a:schemeClr val="dk1"/>
          </a:lnRef>
          <a:fillRef idx="1">
            <a:schemeClr val="lt1"/>
          </a:fillRef>
          <a:effectRef idx="0">
            <a:schemeClr val="dk1"/>
          </a:effectRef>
          <a:fontRef idx="minor">
            <a:schemeClr val="dk1"/>
          </a:fontRef>
        </p:style>
        <p:txBody>
          <a:bodyPr wrap="square" numCol="1">
            <a:spAutoFit/>
          </a:bodyPr>
          <a:lstStyle/>
          <a:p>
            <a:pPr algn="just" fontAlgn="auto">
              <a:lnSpc>
                <a:spcPts val="3000"/>
              </a:lnSpc>
              <a:spcBef>
                <a:spcPts val="0"/>
              </a:spcBef>
              <a:spcAft>
                <a:spcPts val="0"/>
              </a:spcAft>
              <a:defRPr/>
            </a:pPr>
            <a:endParaRPr lang="pt-BR" sz="2000" b="1" dirty="0" smtClean="0">
              <a:latin typeface="Arial Rounded MT Bold" pitchFamily="34" charset="0"/>
              <a:cs typeface="Arial" pitchFamily="34" charset="0"/>
            </a:endParaRPr>
          </a:p>
          <a:p>
            <a:pPr algn="just" fontAlgn="auto">
              <a:lnSpc>
                <a:spcPts val="3000"/>
              </a:lnSpc>
              <a:spcBef>
                <a:spcPts val="0"/>
              </a:spcBef>
              <a:spcAft>
                <a:spcPts val="0"/>
              </a:spcAft>
              <a:defRPr/>
            </a:pPr>
            <a:endParaRPr lang="pt-BR" sz="2000" b="1" dirty="0" smtClean="0">
              <a:latin typeface="Arial Rounded MT Bold" pitchFamily="34" charset="0"/>
              <a:cs typeface="Arial" pitchFamily="34" charset="0"/>
            </a:endParaRPr>
          </a:p>
          <a:p>
            <a:pPr algn="just" fontAlgn="auto">
              <a:lnSpc>
                <a:spcPts val="3000"/>
              </a:lnSpc>
              <a:spcBef>
                <a:spcPts val="0"/>
              </a:spcBef>
              <a:spcAft>
                <a:spcPts val="0"/>
              </a:spcAft>
              <a:defRPr/>
            </a:pPr>
            <a:r>
              <a:rPr lang="pt-BR" sz="2000" b="1" dirty="0" smtClean="0">
                <a:latin typeface="Arial Rounded MT Bold" pitchFamily="34" charset="0"/>
                <a:cs typeface="Arial" pitchFamily="34" charset="0"/>
              </a:rPr>
              <a:t>Artigo </a:t>
            </a:r>
            <a:r>
              <a:rPr lang="pt-BR" sz="2000" b="1" dirty="0">
                <a:latin typeface="Arial Rounded MT Bold" pitchFamily="34" charset="0"/>
                <a:cs typeface="Arial" pitchFamily="34" charset="0"/>
              </a:rPr>
              <a:t>9º As condições sanitárias e de conforto nos locais de espera dos motoristas de transporte de cargas </a:t>
            </a:r>
            <a:r>
              <a:rPr lang="pt-BR" sz="2000" b="1" dirty="0">
                <a:ln>
                  <a:solidFill>
                    <a:schemeClr val="tx2"/>
                  </a:solidFill>
                </a:ln>
                <a:solidFill>
                  <a:schemeClr val="tx2"/>
                </a:solidFill>
                <a:latin typeface="Arial Rounded MT Bold" pitchFamily="34" charset="0"/>
                <a:cs typeface="Arial" pitchFamily="34" charset="0"/>
              </a:rPr>
              <a:t>em pátios do transportador de carga, embarcador, consignatário de cargas, operador de terminais de carga, operador intermodal de cargas ou agente de cargas, aduanas, portos marítimos, fluviais e secos e locais para repouso e descanso</a:t>
            </a:r>
            <a:r>
              <a:rPr lang="pt-BR" sz="2000" b="1" dirty="0">
                <a:latin typeface="Arial Rounded MT Bold" pitchFamily="34" charset="0"/>
                <a:cs typeface="Arial" pitchFamily="34" charset="0"/>
              </a:rPr>
              <a:t>, para os motoristas de transporte de passageiros em rodoviárias, pontos de parada, de apoio, alojamentos, refeitórios das empresas ou de terceiros terão que obedecer ao disposto nas Normas Regulamentadoras do Ministério do Trabalho e Emprego, dentre outras</a:t>
            </a:r>
            <a:r>
              <a:rPr lang="pt-BR" sz="2000" b="1" dirty="0" smtClean="0">
                <a:latin typeface="Arial Rounded MT Bold" pitchFamily="34" charset="0"/>
                <a:cs typeface="Arial" pitchFamily="34" charset="0"/>
              </a:rPr>
              <a:t>.</a:t>
            </a:r>
          </a:p>
          <a:p>
            <a:pPr algn="just" fontAlgn="auto">
              <a:lnSpc>
                <a:spcPts val="3000"/>
              </a:lnSpc>
              <a:spcBef>
                <a:spcPts val="0"/>
              </a:spcBef>
              <a:spcAft>
                <a:spcPts val="0"/>
              </a:spcAft>
              <a:defRPr/>
            </a:pPr>
            <a:endParaRPr lang="pt-BR" sz="2000" b="1" dirty="0" smtClean="0">
              <a:latin typeface="Arial Rounded MT Bold" pitchFamily="34" charset="0"/>
              <a:cs typeface="Arial" pitchFamily="34" charset="0"/>
            </a:endParaRPr>
          </a:p>
          <a:p>
            <a:pPr algn="just" fontAlgn="auto">
              <a:lnSpc>
                <a:spcPts val="3000"/>
              </a:lnSpc>
              <a:spcBef>
                <a:spcPts val="0"/>
              </a:spcBef>
              <a:spcAft>
                <a:spcPts val="0"/>
              </a:spcAft>
              <a:defRPr/>
            </a:pPr>
            <a:endParaRPr lang="pt-BR" sz="2000" b="1" dirty="0">
              <a:latin typeface="Arial Rounded MT Bold" pitchFamily="34" charset="0"/>
              <a:cs typeface="Arial" pitchFamily="34" charset="0"/>
            </a:endParaRPr>
          </a:p>
          <a:p>
            <a:pPr algn="just" fontAlgn="auto">
              <a:lnSpc>
                <a:spcPts val="3000"/>
              </a:lnSpc>
              <a:spcBef>
                <a:spcPts val="0"/>
              </a:spcBef>
              <a:spcAft>
                <a:spcPts val="0"/>
              </a:spcAft>
              <a:defRPr/>
            </a:pPr>
            <a:endParaRPr lang="pt-BR" sz="2000" b="1" dirty="0">
              <a:latin typeface="Arial Rounded MT Bold" pitchFamily="34" charset="0"/>
              <a:cs typeface="Arial" pitchFamily="34" charset="0"/>
            </a:endParaRPr>
          </a:p>
        </p:txBody>
      </p:sp>
    </p:spTree>
    <p:extLst>
      <p:ext uri="{BB962C8B-B14F-4D97-AF65-F5344CB8AC3E}">
        <p14:creationId xmlns:p14="http://schemas.microsoft.com/office/powerpoint/2010/main" val="40244153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700808"/>
            <a:ext cx="4248472" cy="28083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764704"/>
            <a:ext cx="3734597" cy="55446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22674388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51520" y="260648"/>
            <a:ext cx="8604448" cy="1200329"/>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fontAlgn="auto">
              <a:spcBef>
                <a:spcPts val="0"/>
              </a:spcBef>
              <a:spcAft>
                <a:spcPts val="0"/>
              </a:spcAft>
              <a:defRPr/>
            </a:pPr>
            <a:r>
              <a:rPr lang="pt-BR" b="1" i="1" dirty="0">
                <a:solidFill>
                  <a:schemeClr val="tx1"/>
                </a:solidFill>
                <a:latin typeface="Courier New" pitchFamily="49" charset="0"/>
                <a:cs typeface="Courier New" pitchFamily="49" charset="0"/>
              </a:rPr>
              <a:t>"Artigo 7º </a:t>
            </a:r>
            <a:r>
              <a:rPr lang="pt-BR" b="1" i="1" dirty="0" smtClean="0">
                <a:solidFill>
                  <a:srgbClr val="FF0000"/>
                </a:solidFill>
                <a:latin typeface="Courier New" pitchFamily="49" charset="0"/>
                <a:cs typeface="Courier New" pitchFamily="49" charset="0"/>
              </a:rPr>
              <a:t>(VETADO)</a:t>
            </a:r>
            <a:r>
              <a:rPr lang="pt-BR" b="1" i="1" dirty="0" smtClean="0">
                <a:solidFill>
                  <a:schemeClr val="tx1"/>
                </a:solidFill>
                <a:latin typeface="Courier New" pitchFamily="49" charset="0"/>
                <a:cs typeface="Courier New" pitchFamily="49" charset="0"/>
              </a:rPr>
              <a:t>O </a:t>
            </a:r>
            <a:r>
              <a:rPr lang="pt-BR" b="1" i="1" dirty="0">
                <a:solidFill>
                  <a:schemeClr val="tx1"/>
                </a:solidFill>
                <a:latin typeface="Courier New" pitchFamily="49" charset="0"/>
                <a:cs typeface="Courier New" pitchFamily="49" charset="0"/>
              </a:rPr>
              <a:t>§ 2º do artigo 34-A da Lei no 10.233, de 5 de junho de 2001, passa a vigorar acrescido do seguinte inciso VI</a:t>
            </a:r>
            <a:r>
              <a:rPr lang="pt-BR" b="1" i="1" dirty="0" smtClean="0">
                <a:solidFill>
                  <a:schemeClr val="tx1"/>
                </a:solidFill>
                <a:latin typeface="Courier New" pitchFamily="49" charset="0"/>
                <a:cs typeface="Courier New" pitchFamily="49" charset="0"/>
              </a:rPr>
              <a:t>: 'Artigo </a:t>
            </a:r>
            <a:r>
              <a:rPr lang="pt-BR" b="1" i="1" dirty="0">
                <a:solidFill>
                  <a:schemeClr val="tx1"/>
                </a:solidFill>
                <a:latin typeface="Courier New" pitchFamily="49" charset="0"/>
                <a:cs typeface="Courier New" pitchFamily="49" charset="0"/>
              </a:rPr>
              <a:t>34-A. </a:t>
            </a:r>
            <a:endParaRPr lang="pt-BR" b="1" i="1" dirty="0" smtClean="0">
              <a:solidFill>
                <a:schemeClr val="tx1"/>
              </a:solidFill>
              <a:latin typeface="Courier New" pitchFamily="49" charset="0"/>
              <a:cs typeface="Courier New" pitchFamily="49" charset="0"/>
            </a:endParaRPr>
          </a:p>
          <a:p>
            <a:pPr algn="just" fontAlgn="auto">
              <a:spcBef>
                <a:spcPts val="0"/>
              </a:spcBef>
              <a:spcAft>
                <a:spcPts val="0"/>
              </a:spcAft>
              <a:defRPr/>
            </a:pPr>
            <a:r>
              <a:rPr lang="pt-BR" b="1" i="1" dirty="0" smtClean="0">
                <a:solidFill>
                  <a:schemeClr val="tx1"/>
                </a:solidFill>
                <a:latin typeface="Courier New" pitchFamily="49" charset="0"/>
                <a:cs typeface="Courier New" pitchFamily="49" charset="0"/>
              </a:rPr>
              <a:t>2º .................</a:t>
            </a:r>
            <a:endParaRPr lang="pt-BR" b="1" i="1" dirty="0">
              <a:solidFill>
                <a:schemeClr val="tx1"/>
              </a:solidFill>
              <a:latin typeface="Courier New" pitchFamily="49" charset="0"/>
              <a:cs typeface="Courier New" pitchFamily="49" charset="0"/>
            </a:endParaRPr>
          </a:p>
        </p:txBody>
      </p:sp>
      <p:sp>
        <p:nvSpPr>
          <p:cNvPr id="3" name="Retângulo 2"/>
          <p:cNvSpPr/>
          <p:nvPr/>
        </p:nvSpPr>
        <p:spPr>
          <a:xfrm>
            <a:off x="273090" y="1674674"/>
            <a:ext cx="8619390" cy="175432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just" fontAlgn="auto">
              <a:spcBef>
                <a:spcPts val="0"/>
              </a:spcBef>
              <a:spcAft>
                <a:spcPts val="0"/>
              </a:spcAft>
              <a:defRPr/>
            </a:pPr>
            <a:r>
              <a:rPr lang="pt-BR" b="1" dirty="0" smtClean="0">
                <a:ln w="18415" cmpd="sng">
                  <a:noFill/>
                  <a:prstDash val="solid"/>
                </a:ln>
                <a:solidFill>
                  <a:schemeClr val="tx1"/>
                </a:solidFill>
                <a:latin typeface="Courier New" pitchFamily="49" charset="0"/>
                <a:cs typeface="Courier New" pitchFamily="49" charset="0"/>
              </a:rPr>
              <a:t>VI </a:t>
            </a:r>
            <a:r>
              <a:rPr lang="pt-BR" b="1" dirty="0">
                <a:ln w="18415" cmpd="sng">
                  <a:noFill/>
                  <a:prstDash val="solid"/>
                </a:ln>
                <a:solidFill>
                  <a:schemeClr val="tx1"/>
                </a:solidFill>
                <a:latin typeface="Courier New" pitchFamily="49" charset="0"/>
                <a:cs typeface="Courier New" pitchFamily="49" charset="0"/>
              </a:rPr>
              <a:t>- </a:t>
            </a:r>
            <a:r>
              <a:rPr lang="pt-BR" b="1" dirty="0" smtClean="0">
                <a:ln w="18415" cmpd="sng">
                  <a:noFill/>
                  <a:prstDash val="solid"/>
                </a:ln>
                <a:solidFill>
                  <a:schemeClr val="tx1"/>
                </a:solidFill>
                <a:latin typeface="Courier New" pitchFamily="49" charset="0"/>
                <a:cs typeface="Courier New" pitchFamily="49" charset="0"/>
              </a:rPr>
              <a:t>Nos </a:t>
            </a:r>
            <a:r>
              <a:rPr lang="pt-BR" b="1" dirty="0">
                <a:ln w="18415" cmpd="sng">
                  <a:noFill/>
                  <a:prstDash val="solid"/>
                </a:ln>
                <a:solidFill>
                  <a:schemeClr val="tx1"/>
                </a:solidFill>
                <a:latin typeface="Courier New" pitchFamily="49" charset="0"/>
                <a:cs typeface="Courier New" pitchFamily="49" charset="0"/>
              </a:rPr>
              <a:t>de </a:t>
            </a:r>
            <a:r>
              <a:rPr lang="pt-BR" b="1" dirty="0" smtClean="0">
                <a:ln w="18415" cmpd="sng">
                  <a:noFill/>
                  <a:prstDash val="solid"/>
                </a:ln>
                <a:solidFill>
                  <a:schemeClr val="tx1"/>
                </a:solidFill>
                <a:latin typeface="Courier New" pitchFamily="49" charset="0"/>
                <a:cs typeface="Courier New" pitchFamily="49" charset="0"/>
              </a:rPr>
              <a:t>concessões </a:t>
            </a:r>
            <a:r>
              <a:rPr lang="pt-BR" b="1" dirty="0">
                <a:ln w="18415" cmpd="sng">
                  <a:noFill/>
                  <a:prstDash val="solid"/>
                </a:ln>
                <a:solidFill>
                  <a:schemeClr val="tx1"/>
                </a:solidFill>
                <a:latin typeface="Courier New" pitchFamily="49" charset="0"/>
                <a:cs typeface="Courier New" pitchFamily="49" charset="0"/>
              </a:rPr>
              <a:t>da construção de locais seguros destinados a estacionamento de veículos e descanso para os motoristas, situados a intervalos menores que 200 (duzentos) quilômetros entre si, incluindo área isolada para os veículos que transportem produtos perigosos, e em consonância com o volume médio diário de tráfego na rodovia.' (NR)"</a:t>
            </a:r>
          </a:p>
        </p:txBody>
      </p:sp>
      <p:sp>
        <p:nvSpPr>
          <p:cNvPr id="6" name="Retângulo 5"/>
          <p:cNvSpPr/>
          <p:nvPr/>
        </p:nvSpPr>
        <p:spPr>
          <a:xfrm>
            <a:off x="251520" y="3645024"/>
            <a:ext cx="8604448" cy="1200329"/>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fontAlgn="auto">
              <a:spcBef>
                <a:spcPts val="0"/>
              </a:spcBef>
              <a:spcAft>
                <a:spcPts val="0"/>
              </a:spcAft>
              <a:defRPr/>
            </a:pPr>
            <a:r>
              <a:rPr lang="pt-BR" b="1" dirty="0">
                <a:latin typeface="Courier New" pitchFamily="49" charset="0"/>
                <a:cs typeface="Courier New" pitchFamily="49" charset="0"/>
              </a:rPr>
              <a:t>"Artigo 8º </a:t>
            </a:r>
            <a:r>
              <a:rPr lang="pt-BR" b="1" dirty="0">
                <a:solidFill>
                  <a:srgbClr val="FF0000"/>
                </a:solidFill>
                <a:latin typeface="Courier New" pitchFamily="49" charset="0"/>
                <a:cs typeface="Courier New" pitchFamily="49" charset="0"/>
              </a:rPr>
              <a:t>(VETADO</a:t>
            </a:r>
            <a:r>
              <a:rPr lang="pt-BR" b="1" dirty="0" smtClean="0">
                <a:solidFill>
                  <a:srgbClr val="FF0000"/>
                </a:solidFill>
                <a:latin typeface="Courier New" pitchFamily="49" charset="0"/>
                <a:cs typeface="Courier New" pitchFamily="49" charset="0"/>
              </a:rPr>
              <a:t>) </a:t>
            </a:r>
            <a:r>
              <a:rPr lang="pt-BR" b="1" dirty="0" smtClean="0">
                <a:latin typeface="Courier New" pitchFamily="49" charset="0"/>
                <a:cs typeface="Courier New" pitchFamily="49" charset="0"/>
              </a:rPr>
              <a:t>O </a:t>
            </a:r>
            <a:r>
              <a:rPr lang="pt-BR" b="1" dirty="0">
                <a:latin typeface="Courier New" pitchFamily="49" charset="0"/>
                <a:cs typeface="Courier New" pitchFamily="49" charset="0"/>
              </a:rPr>
              <a:t>artigo 2º da Lei nº 11.079, de 30 de dezembro de 2004, passa a vigorar acrescido do seguinte § 5º:</a:t>
            </a:r>
          </a:p>
          <a:p>
            <a:pPr fontAlgn="auto">
              <a:spcBef>
                <a:spcPts val="0"/>
              </a:spcBef>
              <a:spcAft>
                <a:spcPts val="0"/>
              </a:spcAft>
              <a:defRPr/>
            </a:pPr>
            <a:r>
              <a:rPr lang="pt-BR" b="1" dirty="0" smtClean="0">
                <a:latin typeface="Courier New" pitchFamily="49" charset="0"/>
                <a:cs typeface="Courier New" pitchFamily="49" charset="0"/>
              </a:rPr>
              <a:t>'Artigo 2º ............................................................</a:t>
            </a:r>
            <a:endParaRPr lang="pt-BR" b="1" dirty="0">
              <a:latin typeface="Courier New" pitchFamily="49" charset="0"/>
              <a:cs typeface="Courier New" pitchFamily="49" charset="0"/>
            </a:endParaRPr>
          </a:p>
        </p:txBody>
      </p:sp>
      <p:sp>
        <p:nvSpPr>
          <p:cNvPr id="7" name="Retângulo 6"/>
          <p:cNvSpPr/>
          <p:nvPr/>
        </p:nvSpPr>
        <p:spPr>
          <a:xfrm>
            <a:off x="251520" y="5059050"/>
            <a:ext cx="8619390" cy="17543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spcAft>
                <a:spcPts val="0"/>
              </a:spcAft>
            </a:pPr>
            <a:r>
              <a:rPr lang="pt-BR" b="1" dirty="0">
                <a:latin typeface="Courier New" pitchFamily="49" charset="0"/>
                <a:ea typeface="MS Mincho"/>
                <a:cs typeface="Courier New" pitchFamily="49" charset="0"/>
              </a:rPr>
              <a:t>"Artigo 10. (VETADO) - Os contratos de concessões de rodovias outorgadas anteriormente à entrada em vigor desta Lei deverão adequar-se às disposições contidas no inciso VI do § 2º do artigo 34-A da Lei nº 10.233, de 5 de junho de 2001, no prazo de 1 (um) ano, inclusive em relação ao seu consequente reequilíbrio econômico-financeiro."</a:t>
            </a:r>
            <a:endParaRPr lang="pt-BR" b="1" dirty="0">
              <a:effectLst/>
              <a:latin typeface="Courier New" pitchFamily="49" charset="0"/>
              <a:ea typeface="MS Mincho"/>
              <a:cs typeface="Courier New" pitchFamily="49" charset="0"/>
            </a:endParaRPr>
          </a:p>
        </p:txBody>
      </p:sp>
    </p:spTree>
    <p:extLst>
      <p:ext uri="{BB962C8B-B14F-4D97-AF65-F5344CB8AC3E}">
        <p14:creationId xmlns:p14="http://schemas.microsoft.com/office/powerpoint/2010/main" val="22795139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8" y="44624"/>
            <a:ext cx="8645525" cy="940973"/>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3497" b="20829"/>
          <a:stretch/>
        </p:blipFill>
        <p:spPr bwMode="auto">
          <a:xfrm>
            <a:off x="251520" y="2348880"/>
            <a:ext cx="7920880" cy="6480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3247323"/>
            <a:ext cx="7920880" cy="8413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4183427"/>
            <a:ext cx="7920880" cy="127775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528" y="5623587"/>
            <a:ext cx="7923163" cy="93610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0619" y="1275238"/>
            <a:ext cx="4322762" cy="929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39554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50000"/>
          </a:stretch>
        </a:blipFill>
        <a:effectLst/>
      </p:bgPr>
    </p:bg>
    <p:spTree>
      <p:nvGrpSpPr>
        <p:cNvPr id="1" name=""/>
        <p:cNvGrpSpPr/>
        <p:nvPr/>
      </p:nvGrpSpPr>
      <p:grpSpPr>
        <a:xfrm>
          <a:off x="0" y="0"/>
          <a:ext cx="0" cy="0"/>
          <a:chOff x="0" y="0"/>
          <a:chExt cx="0" cy="0"/>
        </a:xfrm>
      </p:grpSpPr>
      <p:sp>
        <p:nvSpPr>
          <p:cNvPr id="3" name="Retângulo 2"/>
          <p:cNvSpPr/>
          <p:nvPr/>
        </p:nvSpPr>
        <p:spPr>
          <a:xfrm>
            <a:off x="4577827" y="-27384"/>
            <a:ext cx="4566173" cy="6878806"/>
          </a:xfrm>
          <a:prstGeom prst="rect">
            <a:avLst/>
          </a:prstGeom>
          <a:solidFill>
            <a:srgbClr val="FFFF00"/>
          </a:solidFill>
        </p:spPr>
        <p:txBody>
          <a:bodyPr wrap="square">
            <a:spAutoFit/>
          </a:bodyPr>
          <a:lstStyle/>
          <a:p>
            <a:pPr algn="ctr">
              <a:spcAft>
                <a:spcPts val="1000"/>
              </a:spcAft>
            </a:pPr>
            <a:endParaRPr lang="pt-BR" sz="3000" b="1" i="1" dirty="0" smtClean="0">
              <a:latin typeface="Arial Rounded MT Bold" pitchFamily="34" charset="0"/>
              <a:ea typeface="MS Mincho"/>
              <a:cs typeface="Courier New" pitchFamily="49" charset="0"/>
            </a:endParaRPr>
          </a:p>
          <a:p>
            <a:pPr algn="ctr">
              <a:spcAft>
                <a:spcPts val="1000"/>
              </a:spcAft>
            </a:pPr>
            <a:r>
              <a:rPr lang="pt-BR" sz="3000" b="1" i="1" dirty="0" smtClean="0">
                <a:latin typeface="Arial Rounded MT Bold" pitchFamily="34" charset="0"/>
                <a:ea typeface="MS Mincho"/>
                <a:cs typeface="Courier New" pitchFamily="49" charset="0"/>
              </a:rPr>
              <a:t>A </a:t>
            </a:r>
            <a:r>
              <a:rPr lang="pt-BR" sz="3000" b="1" i="1" dirty="0">
                <a:latin typeface="Arial Rounded MT Bold" pitchFamily="34" charset="0"/>
                <a:ea typeface="MS Mincho"/>
                <a:cs typeface="Courier New" pitchFamily="49" charset="0"/>
              </a:rPr>
              <a:t>Lei sancionada com certeza não resolverá todos os problemas que afetam os trabalhadores que atuam nessa atividade e nas suas categorias econômicas, porém, não há como negar a sua importância e o grande avanço que </a:t>
            </a:r>
            <a:r>
              <a:rPr lang="pt-BR" sz="3000" b="1" i="1" dirty="0" smtClean="0">
                <a:latin typeface="Arial Rounded MT Bold" pitchFamily="34" charset="0"/>
                <a:ea typeface="MS Mincho"/>
                <a:cs typeface="Courier New" pitchFamily="49" charset="0"/>
              </a:rPr>
              <a:t>representa.</a:t>
            </a:r>
            <a:endParaRPr lang="pt-BR" sz="3000" b="1" i="1" dirty="0">
              <a:latin typeface="Arial Rounded MT Bold" pitchFamily="34" charset="0"/>
              <a:ea typeface="MS Mincho"/>
              <a:cs typeface="Courier New" pitchFamily="49" charset="0"/>
            </a:endParaRPr>
          </a:p>
          <a:p>
            <a:pPr algn="ctr">
              <a:spcAft>
                <a:spcPts val="1000"/>
              </a:spcAft>
            </a:pPr>
            <a:endParaRPr lang="pt-BR" sz="1300" b="1" i="1" dirty="0" smtClean="0">
              <a:latin typeface="Arial Rounded MT Bold" pitchFamily="34" charset="0"/>
              <a:ea typeface="MS Mincho"/>
              <a:cs typeface="Courier New" pitchFamily="49" charset="0"/>
            </a:endParaRPr>
          </a:p>
          <a:p>
            <a:pPr algn="ctr">
              <a:spcAft>
                <a:spcPts val="1000"/>
              </a:spcAft>
            </a:pPr>
            <a:endParaRPr lang="pt-BR" sz="1300" b="1" i="1" dirty="0" smtClean="0">
              <a:latin typeface="Arial Rounded MT Bold" pitchFamily="34" charset="0"/>
              <a:ea typeface="MS Mincho"/>
              <a:cs typeface="Courier New" pitchFamily="49" charset="0"/>
            </a:endParaRPr>
          </a:p>
        </p:txBody>
      </p:sp>
    </p:spTree>
    <p:extLst>
      <p:ext uri="{BB962C8B-B14F-4D97-AF65-F5344CB8AC3E}">
        <p14:creationId xmlns:p14="http://schemas.microsoft.com/office/powerpoint/2010/main" val="25198484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8" y="44624"/>
            <a:ext cx="8645525" cy="11763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75" y="1452265"/>
            <a:ext cx="7205663" cy="536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375" y="2708920"/>
            <a:ext cx="7205663" cy="841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375" y="4171801"/>
            <a:ext cx="7205663" cy="841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601" y="5589240"/>
            <a:ext cx="7202438" cy="841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44371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1356871"/>
            <a:ext cx="9144000" cy="5501129"/>
          </a:xfrm>
          <a:prstGeom prst="rect">
            <a:avLst/>
          </a:prstGeom>
        </p:spPr>
      </p:pic>
      <p:sp>
        <p:nvSpPr>
          <p:cNvPr id="3" name="Retângulo 1"/>
          <p:cNvSpPr>
            <a:spLocks noChangeArrowheads="1"/>
          </p:cNvSpPr>
          <p:nvPr/>
        </p:nvSpPr>
        <p:spPr bwMode="auto">
          <a:xfrm>
            <a:off x="250130" y="2852936"/>
            <a:ext cx="8642350" cy="1938992"/>
          </a:xfrm>
          <a:prstGeom prst="rect">
            <a:avLst/>
          </a:prstGeom>
          <a:noFill/>
          <a:ln w="9525">
            <a:noFill/>
            <a:miter lim="800000"/>
            <a:headEnd/>
            <a:tailEnd/>
          </a:ln>
        </p:spPr>
        <p:txBody>
          <a:bodyPr>
            <a:spAutoFit/>
          </a:bodyPr>
          <a:lstStyle/>
          <a:p>
            <a:pPr algn="ctr"/>
            <a:r>
              <a:rPr lang="pt-BR" sz="2000" b="1" dirty="0" err="1" smtClean="0">
                <a:ln>
                  <a:solidFill>
                    <a:schemeClr val="tx1"/>
                  </a:solidFill>
                </a:ln>
                <a:solidFill>
                  <a:sysClr val="windowText" lastClr="000000"/>
                </a:solidFill>
                <a:latin typeface="Arial Rounded MT Bold" pitchFamily="34" charset="0"/>
              </a:rPr>
              <a:t>Luis</a:t>
            </a:r>
            <a:r>
              <a:rPr lang="pt-BR" sz="2000" b="1" dirty="0" smtClean="0">
                <a:ln>
                  <a:solidFill>
                    <a:schemeClr val="tx1"/>
                  </a:solidFill>
                </a:ln>
                <a:solidFill>
                  <a:sysClr val="windowText" lastClr="000000"/>
                </a:solidFill>
                <a:latin typeface="Arial Rounded MT Bold" pitchFamily="34" charset="0"/>
              </a:rPr>
              <a:t> </a:t>
            </a:r>
            <a:r>
              <a:rPr lang="pt-BR" sz="2000" b="1" dirty="0">
                <a:ln>
                  <a:solidFill>
                    <a:schemeClr val="tx1"/>
                  </a:solidFill>
                </a:ln>
                <a:solidFill>
                  <a:sysClr val="windowText" lastClr="000000"/>
                </a:solidFill>
                <a:latin typeface="Arial Rounded MT Bold" pitchFamily="34" charset="0"/>
              </a:rPr>
              <a:t>Antonio </a:t>
            </a:r>
            <a:r>
              <a:rPr lang="pt-BR" sz="2000" b="1" dirty="0" err="1">
                <a:ln>
                  <a:solidFill>
                    <a:schemeClr val="tx1"/>
                  </a:solidFill>
                </a:ln>
                <a:solidFill>
                  <a:sysClr val="windowText" lastClr="000000"/>
                </a:solidFill>
                <a:latin typeface="Arial Rounded MT Bold" pitchFamily="34" charset="0"/>
              </a:rPr>
              <a:t>Festino</a:t>
            </a:r>
            <a:r>
              <a:rPr lang="pt-BR" sz="2000" b="1" dirty="0">
                <a:ln>
                  <a:solidFill>
                    <a:schemeClr val="tx1"/>
                  </a:solidFill>
                </a:ln>
                <a:solidFill>
                  <a:sysClr val="windowText" lastClr="000000"/>
                </a:solidFill>
                <a:latin typeface="Arial Rounded MT Bold" pitchFamily="34" charset="0"/>
              </a:rPr>
              <a:t>, coordenador do GT da CNTTT e Dir. de Assuntos Trabalhistas, Segurança e Saúde do Trabalhador da </a:t>
            </a:r>
            <a:r>
              <a:rPr lang="pt-BR" sz="2000" b="1" dirty="0" smtClean="0">
                <a:ln>
                  <a:solidFill>
                    <a:schemeClr val="tx1"/>
                  </a:solidFill>
                </a:ln>
                <a:solidFill>
                  <a:sysClr val="windowText" lastClr="000000"/>
                </a:solidFill>
                <a:latin typeface="Arial Rounded MT Bold" pitchFamily="34" charset="0"/>
              </a:rPr>
              <a:t>NCST</a:t>
            </a:r>
          </a:p>
          <a:p>
            <a:pPr algn="ctr"/>
            <a:r>
              <a:rPr lang="pt-BR" sz="2000" b="1" dirty="0" smtClean="0">
                <a:ln>
                  <a:solidFill>
                    <a:schemeClr val="tx1"/>
                  </a:solidFill>
                </a:ln>
                <a:solidFill>
                  <a:sysClr val="windowText" lastClr="000000"/>
                </a:solidFill>
                <a:latin typeface="Arial Rounded MT Bold" pitchFamily="34" charset="0"/>
              </a:rPr>
              <a:t>Fones: (61)3224-5011 / (61)3226-4000 – (61)7819-1685</a:t>
            </a:r>
          </a:p>
          <a:p>
            <a:pPr algn="ctr"/>
            <a:r>
              <a:rPr lang="pt-BR" sz="2000" b="1" dirty="0" smtClean="0">
                <a:ln>
                  <a:solidFill>
                    <a:schemeClr val="tx1"/>
                  </a:solidFill>
                </a:ln>
                <a:solidFill>
                  <a:sysClr val="windowText" lastClr="000000"/>
                </a:solidFill>
                <a:latin typeface="Arial Rounded MT Bold" pitchFamily="34" charset="0"/>
              </a:rPr>
              <a:t>(11)99184- 3763</a:t>
            </a:r>
            <a:endParaRPr lang="pt-BR" sz="2000" b="1" dirty="0">
              <a:ln>
                <a:solidFill>
                  <a:schemeClr val="tx1"/>
                </a:solidFill>
              </a:ln>
              <a:solidFill>
                <a:sysClr val="windowText" lastClr="000000"/>
              </a:solidFill>
              <a:latin typeface="Arial Rounded MT Bold" pitchFamily="34" charset="0"/>
            </a:endParaRPr>
          </a:p>
          <a:p>
            <a:pPr algn="ctr"/>
            <a:r>
              <a:rPr lang="pt-BR" sz="2000" b="1" dirty="0" smtClean="0">
                <a:solidFill>
                  <a:schemeClr val="accent1"/>
                </a:solidFill>
                <a:latin typeface="Arial Rounded MT Bold" pitchFamily="34" charset="0"/>
                <a:hlinkClick r:id="rId4"/>
              </a:rPr>
              <a:t>festino@cnttt.org.br</a:t>
            </a:r>
            <a:r>
              <a:rPr lang="pt-BR" sz="2000" b="1" dirty="0" smtClean="0">
                <a:solidFill>
                  <a:schemeClr val="accent1"/>
                </a:solidFill>
                <a:latin typeface="Arial Rounded MT Bold" pitchFamily="34" charset="0"/>
              </a:rPr>
              <a:t> – </a:t>
            </a:r>
            <a:r>
              <a:rPr lang="pt-BR" sz="2000" b="1" dirty="0" smtClean="0">
                <a:solidFill>
                  <a:schemeClr val="accent1"/>
                </a:solidFill>
                <a:latin typeface="Arial Rounded MT Bold" pitchFamily="34" charset="0"/>
                <a:hlinkClick r:id="rId5"/>
              </a:rPr>
              <a:t>festino@ncst.org.br</a:t>
            </a:r>
            <a:r>
              <a:rPr lang="pt-BR" sz="2000" b="1" dirty="0" smtClean="0">
                <a:solidFill>
                  <a:schemeClr val="accent1"/>
                </a:solidFill>
                <a:latin typeface="Arial Rounded MT Bold" pitchFamily="34" charset="0"/>
              </a:rPr>
              <a:t> – </a:t>
            </a:r>
            <a:r>
              <a:rPr lang="pt-BR" sz="2000" b="1" dirty="0" smtClean="0">
                <a:solidFill>
                  <a:schemeClr val="accent1"/>
                </a:solidFill>
                <a:latin typeface="Arial Rounded MT Bold" pitchFamily="34" charset="0"/>
                <a:hlinkClick r:id="rId6"/>
              </a:rPr>
              <a:t>www.cnttt.org.br</a:t>
            </a:r>
            <a:r>
              <a:rPr lang="pt-BR" sz="2000" b="1" dirty="0" smtClean="0">
                <a:solidFill>
                  <a:schemeClr val="accent1"/>
                </a:solidFill>
                <a:latin typeface="Arial Rounded MT Bold" pitchFamily="34" charset="0"/>
              </a:rPr>
              <a:t> – </a:t>
            </a:r>
            <a:r>
              <a:rPr lang="pt-BR" sz="2000" b="1" dirty="0" smtClean="0">
                <a:solidFill>
                  <a:schemeClr val="accent1"/>
                </a:solidFill>
                <a:latin typeface="Arial Rounded MT Bold" pitchFamily="34" charset="0"/>
                <a:hlinkClick r:id="rId7"/>
              </a:rPr>
              <a:t>www.ncst.org.br</a:t>
            </a:r>
            <a:r>
              <a:rPr lang="pt-BR" sz="2000" b="1" dirty="0" smtClean="0">
                <a:solidFill>
                  <a:schemeClr val="accent1"/>
                </a:solidFill>
                <a:latin typeface="Arial Rounded MT Bold" pitchFamily="34" charset="0"/>
              </a:rPr>
              <a:t> </a:t>
            </a:r>
            <a:endParaRPr lang="pt-BR" sz="2000" dirty="0">
              <a:solidFill>
                <a:schemeClr val="accent1"/>
              </a:solidFill>
              <a:latin typeface="Arial Rounded MT Bold" pitchFamily="34" charset="0"/>
            </a:endParaRPr>
          </a:p>
        </p:txBody>
      </p:sp>
      <p:sp>
        <p:nvSpPr>
          <p:cNvPr id="4" name="CaixaDeTexto 3"/>
          <p:cNvSpPr txBox="1"/>
          <p:nvPr/>
        </p:nvSpPr>
        <p:spPr>
          <a:xfrm>
            <a:off x="2771800" y="1897668"/>
            <a:ext cx="3528392" cy="523220"/>
          </a:xfrm>
          <a:prstGeom prst="rect">
            <a:avLst/>
          </a:prstGeom>
          <a:noFill/>
        </p:spPr>
        <p:txBody>
          <a:bodyPr wrap="square" rtlCol="0">
            <a:spAutoFit/>
          </a:bodyPr>
          <a:lstStyle/>
          <a:p>
            <a:pPr algn="ctr"/>
            <a:r>
              <a:rPr lang="pt-BR" sz="2800" dirty="0" smtClean="0">
                <a:ln>
                  <a:solidFill>
                    <a:schemeClr val="tx1"/>
                  </a:solidFill>
                </a:ln>
                <a:solidFill>
                  <a:sysClr val="windowText" lastClr="000000"/>
                </a:solidFill>
                <a:latin typeface="Arial Rounded MT Bold" pitchFamily="34" charset="0"/>
              </a:rPr>
              <a:t>OBRIGADO</a:t>
            </a:r>
            <a:endParaRPr lang="pt-BR" sz="2800" dirty="0">
              <a:ln>
                <a:solidFill>
                  <a:schemeClr val="tx1"/>
                </a:solidFill>
              </a:ln>
              <a:solidFill>
                <a:sysClr val="windowText" lastClr="000000"/>
              </a:solidFill>
              <a:latin typeface="Arial Rounded MT Bold" pitchFamily="34" charset="0"/>
            </a:endParaRPr>
          </a:p>
        </p:txBody>
      </p:sp>
      <p:pic>
        <p:nvPicPr>
          <p:cNvPr id="5" name="Imagem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0130" y="130345"/>
            <a:ext cx="8642350" cy="1282431"/>
          </a:xfrm>
          <a:prstGeom prst="rect">
            <a:avLst/>
          </a:prstGeom>
        </p:spPr>
      </p:pic>
      <p:sp>
        <p:nvSpPr>
          <p:cNvPr id="6" name="Retângulo 5"/>
          <p:cNvSpPr/>
          <p:nvPr/>
        </p:nvSpPr>
        <p:spPr>
          <a:xfrm>
            <a:off x="9194" y="6413266"/>
            <a:ext cx="9134805" cy="400110"/>
          </a:xfrm>
          <a:prstGeom prst="rect">
            <a:avLst/>
          </a:prstGeom>
        </p:spPr>
        <p:txBody>
          <a:bodyPr wrap="square">
            <a:spAutoFit/>
          </a:bodyPr>
          <a:lstStyle/>
          <a:p>
            <a:pPr algn="ctr"/>
            <a:r>
              <a:rPr lang="pt-BR" sz="2000" dirty="0" smtClean="0">
                <a:ln>
                  <a:solidFill>
                    <a:schemeClr val="tx1"/>
                  </a:solidFill>
                </a:ln>
                <a:effectLst>
                  <a:outerShdw blurRad="50800" dist="38100" dir="2700000" algn="tl" rotWithShape="0">
                    <a:prstClr val="black">
                      <a:alpha val="40000"/>
                    </a:prstClr>
                  </a:outerShdw>
                </a:effectLst>
                <a:latin typeface="Arial Rounded MT Bold" pitchFamily="34" charset="0"/>
              </a:rPr>
              <a:t>OMAR JOSÉ GOMES – Presidente da CNTTT / Vice Presidente da NCST </a:t>
            </a:r>
            <a:endParaRPr lang="pt-BR" sz="2000" dirty="0">
              <a:ln>
                <a:solidFill>
                  <a:schemeClr val="tx1"/>
                </a:solidFill>
              </a:ln>
              <a:effectLst>
                <a:outerShdw blurRad="50800" dist="38100" dir="2700000" algn="tl" rotWithShape="0">
                  <a:prstClr val="black">
                    <a:alpha val="40000"/>
                  </a:prstClr>
                </a:outerShdw>
              </a:effectLst>
              <a:latin typeface="Arial Rounded MT Bold" pitchFamily="34" charset="0"/>
            </a:endParaRPr>
          </a:p>
        </p:txBody>
      </p:sp>
    </p:spTree>
    <p:extLst>
      <p:ext uri="{BB962C8B-B14F-4D97-AF65-F5344CB8AC3E}">
        <p14:creationId xmlns:p14="http://schemas.microsoft.com/office/powerpoint/2010/main" val="40438294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755258396"/>
              </p:ext>
            </p:extLst>
          </p:nvPr>
        </p:nvGraphicFramePr>
        <p:xfrm>
          <a:off x="241300" y="5309583"/>
          <a:ext cx="4258692" cy="1431785"/>
        </p:xfrm>
        <a:graphic>
          <a:graphicData uri="http://schemas.openxmlformats.org/drawingml/2006/table">
            <a:tbl>
              <a:tblPr>
                <a:tableStyleId>{91EBBBCC-DAD2-459C-BE2E-F6DE35CF9A28}</a:tableStyleId>
              </a:tblPr>
              <a:tblGrid>
                <a:gridCol w="2779712"/>
                <a:gridCol w="1478980"/>
              </a:tblGrid>
              <a:tr h="259229">
                <a:tc>
                  <a:txBody>
                    <a:bodyPr/>
                    <a:lstStyle/>
                    <a:p>
                      <a:pPr algn="ctr" fontAlgn="ctr"/>
                      <a:r>
                        <a:rPr lang="pt-BR" sz="1800" b="1" u="none" strike="noStrike" dirty="0">
                          <a:effectLst/>
                        </a:rPr>
                        <a:t>CAMINHÃO</a:t>
                      </a:r>
                      <a:endParaRPr lang="pt-BR" sz="1800" b="1" i="0" u="none" strike="noStrike" dirty="0">
                        <a:solidFill>
                          <a:srgbClr val="000000"/>
                        </a:solidFill>
                        <a:effectLst/>
                        <a:latin typeface="Courier New" pitchFamily="49" charset="0"/>
                        <a:cs typeface="Courier New" pitchFamily="49" charset="0"/>
                      </a:endParaRPr>
                    </a:p>
                  </a:txBody>
                  <a:tcPr marL="9525" marR="9525" marT="9525" marB="0" anchor="ctr"/>
                </a:tc>
                <a:tc>
                  <a:txBody>
                    <a:bodyPr/>
                    <a:lstStyle/>
                    <a:p>
                      <a:pPr algn="ctr" fontAlgn="ctr"/>
                      <a:r>
                        <a:rPr lang="pt-BR" sz="1800" b="1" u="none" strike="noStrike">
                          <a:effectLst/>
                        </a:rPr>
                        <a:t>2.389.687</a:t>
                      </a:r>
                      <a:endParaRPr lang="pt-BR" sz="1800" b="1" i="0" u="none" strike="noStrike">
                        <a:solidFill>
                          <a:srgbClr val="000000"/>
                        </a:solidFill>
                        <a:effectLst/>
                        <a:latin typeface="Courier New" pitchFamily="49" charset="0"/>
                        <a:cs typeface="Courier New" pitchFamily="49" charset="0"/>
                      </a:endParaRPr>
                    </a:p>
                  </a:txBody>
                  <a:tcPr marL="9525" marR="9525" marT="9525" marB="0" anchor="ctr"/>
                </a:tc>
              </a:tr>
              <a:tr h="259229">
                <a:tc>
                  <a:txBody>
                    <a:bodyPr/>
                    <a:lstStyle/>
                    <a:p>
                      <a:pPr algn="ctr" fontAlgn="ctr"/>
                      <a:r>
                        <a:rPr lang="pt-BR" sz="1800" b="1" u="none" strike="noStrike" dirty="0">
                          <a:effectLst/>
                        </a:rPr>
                        <a:t>CAMINHÃO TRATOR</a:t>
                      </a:r>
                      <a:endParaRPr lang="pt-BR" sz="1800" b="1" i="0" u="none" strike="noStrike" dirty="0">
                        <a:solidFill>
                          <a:srgbClr val="000000"/>
                        </a:solidFill>
                        <a:effectLst/>
                        <a:latin typeface="Courier New" pitchFamily="49" charset="0"/>
                        <a:cs typeface="Courier New" pitchFamily="49" charset="0"/>
                      </a:endParaRPr>
                    </a:p>
                  </a:txBody>
                  <a:tcPr marL="9525" marR="9525" marT="9525" marB="0" anchor="ctr"/>
                </a:tc>
                <a:tc>
                  <a:txBody>
                    <a:bodyPr/>
                    <a:lstStyle/>
                    <a:p>
                      <a:pPr algn="ctr" fontAlgn="ctr"/>
                      <a:r>
                        <a:rPr lang="pt-BR" sz="1800" b="1" u="none" strike="noStrike">
                          <a:effectLst/>
                        </a:rPr>
                        <a:t>495.993</a:t>
                      </a:r>
                      <a:endParaRPr lang="pt-BR" sz="1800" b="1" i="0" u="none" strike="noStrike">
                        <a:solidFill>
                          <a:srgbClr val="000000"/>
                        </a:solidFill>
                        <a:effectLst/>
                        <a:latin typeface="Courier New" pitchFamily="49" charset="0"/>
                        <a:cs typeface="Courier New" pitchFamily="49" charset="0"/>
                      </a:endParaRPr>
                    </a:p>
                  </a:txBody>
                  <a:tcPr marL="9525" marR="9525" marT="9525" marB="0" anchor="ctr"/>
                </a:tc>
              </a:tr>
              <a:tr h="296405">
                <a:tc>
                  <a:txBody>
                    <a:bodyPr/>
                    <a:lstStyle/>
                    <a:p>
                      <a:pPr algn="ctr" fontAlgn="ctr"/>
                      <a:r>
                        <a:rPr lang="pt-BR" sz="1800" b="1" u="none" strike="noStrike" dirty="0">
                          <a:effectLst/>
                        </a:rPr>
                        <a:t>CAMINHONETE</a:t>
                      </a:r>
                      <a:endParaRPr lang="pt-BR" sz="1800" b="1" i="0" u="none" strike="noStrike" dirty="0">
                        <a:solidFill>
                          <a:srgbClr val="000000"/>
                        </a:solidFill>
                        <a:effectLst/>
                        <a:latin typeface="Courier New" pitchFamily="49" charset="0"/>
                        <a:cs typeface="Courier New" pitchFamily="49" charset="0"/>
                      </a:endParaRPr>
                    </a:p>
                  </a:txBody>
                  <a:tcPr marL="9525" marR="9525" marT="9525" marB="0" anchor="ctr"/>
                </a:tc>
                <a:tc>
                  <a:txBody>
                    <a:bodyPr/>
                    <a:lstStyle/>
                    <a:p>
                      <a:pPr algn="ctr" fontAlgn="ctr"/>
                      <a:r>
                        <a:rPr lang="pt-BR" sz="1800" b="1" u="none" strike="noStrike" dirty="0">
                          <a:effectLst/>
                        </a:rPr>
                        <a:t>5.278.497</a:t>
                      </a:r>
                      <a:endParaRPr lang="pt-BR" sz="1800" b="1" i="0" u="none" strike="noStrike" dirty="0">
                        <a:solidFill>
                          <a:srgbClr val="000000"/>
                        </a:solidFill>
                        <a:effectLst/>
                        <a:latin typeface="Courier New" pitchFamily="49" charset="0"/>
                        <a:cs typeface="Courier New" pitchFamily="49" charset="0"/>
                      </a:endParaRPr>
                    </a:p>
                  </a:txBody>
                  <a:tcPr marL="9525" marR="9525" marT="9525" marB="0" anchor="ctr"/>
                </a:tc>
              </a:tr>
              <a:tr h="259229">
                <a:tc>
                  <a:txBody>
                    <a:bodyPr/>
                    <a:lstStyle/>
                    <a:p>
                      <a:pPr algn="ctr" fontAlgn="ctr"/>
                      <a:r>
                        <a:rPr lang="pt-BR" sz="1800" b="1" u="none" strike="noStrike">
                          <a:effectLst/>
                        </a:rPr>
                        <a:t>CAMIONETA</a:t>
                      </a:r>
                      <a:endParaRPr lang="pt-BR" sz="1800" b="1" i="0" u="none" strike="noStrike">
                        <a:solidFill>
                          <a:srgbClr val="000000"/>
                        </a:solidFill>
                        <a:effectLst/>
                        <a:latin typeface="Courier New" pitchFamily="49" charset="0"/>
                        <a:cs typeface="Courier New" pitchFamily="49" charset="0"/>
                      </a:endParaRPr>
                    </a:p>
                  </a:txBody>
                  <a:tcPr marL="9525" marR="9525" marT="9525" marB="0" anchor="ctr"/>
                </a:tc>
                <a:tc>
                  <a:txBody>
                    <a:bodyPr/>
                    <a:lstStyle/>
                    <a:p>
                      <a:pPr algn="ctr" fontAlgn="ctr"/>
                      <a:r>
                        <a:rPr lang="pt-BR" sz="1800" b="1" u="none" strike="noStrike" dirty="0">
                          <a:effectLst/>
                        </a:rPr>
                        <a:t>2.306.729</a:t>
                      </a:r>
                      <a:endParaRPr lang="pt-BR" sz="1800" b="1" i="0" u="none" strike="noStrike" dirty="0">
                        <a:solidFill>
                          <a:srgbClr val="000000"/>
                        </a:solidFill>
                        <a:effectLst/>
                        <a:latin typeface="Courier New" pitchFamily="49" charset="0"/>
                        <a:cs typeface="Courier New" pitchFamily="49" charset="0"/>
                      </a:endParaRPr>
                    </a:p>
                  </a:txBody>
                  <a:tcPr marL="9525" marR="9525" marT="9525" marB="0" anchor="ctr"/>
                </a:tc>
              </a:tr>
              <a:tr h="259229">
                <a:tc>
                  <a:txBody>
                    <a:bodyPr/>
                    <a:lstStyle/>
                    <a:p>
                      <a:pPr algn="ctr" fontAlgn="ctr"/>
                      <a:r>
                        <a:rPr lang="pt-BR" sz="1800" b="1" u="none" strike="noStrike" dirty="0">
                          <a:solidFill>
                            <a:srgbClr val="FF0000"/>
                          </a:solidFill>
                          <a:effectLst>
                            <a:outerShdw blurRad="38100" dist="38100" dir="2700000" algn="tl">
                              <a:srgbClr val="000000">
                                <a:alpha val="43137"/>
                              </a:srgbClr>
                            </a:outerShdw>
                          </a:effectLst>
                        </a:rPr>
                        <a:t>TOTAL</a:t>
                      </a:r>
                      <a:endParaRPr lang="pt-BR" sz="1800" b="1" i="0" u="none" strike="noStrike" dirty="0">
                        <a:solidFill>
                          <a:srgbClr val="FF0000"/>
                        </a:solidFill>
                        <a:effectLst>
                          <a:outerShdw blurRad="38100" dist="38100" dir="2700000" algn="tl">
                            <a:srgbClr val="000000">
                              <a:alpha val="43137"/>
                            </a:srgbClr>
                          </a:outerShdw>
                        </a:effectLst>
                        <a:latin typeface="Courier New" pitchFamily="49" charset="0"/>
                        <a:cs typeface="Courier New" pitchFamily="49" charset="0"/>
                      </a:endParaRPr>
                    </a:p>
                  </a:txBody>
                  <a:tcPr marL="9525" marR="9525" marT="9525" marB="0" anchor="ctr"/>
                </a:tc>
                <a:tc>
                  <a:txBody>
                    <a:bodyPr/>
                    <a:lstStyle/>
                    <a:p>
                      <a:pPr algn="ctr" fontAlgn="ctr"/>
                      <a:r>
                        <a:rPr lang="pt-BR" sz="1800" b="1" u="none" strike="noStrike" dirty="0">
                          <a:solidFill>
                            <a:srgbClr val="FF0000"/>
                          </a:solidFill>
                          <a:effectLst>
                            <a:outerShdw blurRad="38100" dist="38100" dir="2700000" algn="tl">
                              <a:srgbClr val="000000">
                                <a:alpha val="43137"/>
                              </a:srgbClr>
                            </a:outerShdw>
                          </a:effectLst>
                        </a:rPr>
                        <a:t>10.884.105</a:t>
                      </a:r>
                      <a:endParaRPr lang="pt-BR" sz="1800" b="1" i="0" u="none" strike="noStrike" dirty="0">
                        <a:solidFill>
                          <a:srgbClr val="FF0000"/>
                        </a:solidFill>
                        <a:effectLst>
                          <a:outerShdw blurRad="38100" dist="38100" dir="2700000" algn="tl">
                            <a:srgbClr val="000000">
                              <a:alpha val="43137"/>
                            </a:srgbClr>
                          </a:outerShdw>
                        </a:effectLst>
                        <a:latin typeface="Courier New" pitchFamily="49" charset="0"/>
                        <a:cs typeface="Courier New" pitchFamily="49" charset="0"/>
                      </a:endParaRPr>
                    </a:p>
                  </a:txBody>
                  <a:tcPr marL="9525" marR="9525" marT="9525" marB="0" anchor="ctr"/>
                </a:tc>
              </a:tr>
            </a:tbl>
          </a:graphicData>
        </a:graphic>
      </p:graphicFrame>
      <p:graphicFrame>
        <p:nvGraphicFramePr>
          <p:cNvPr id="3" name="Tabela 2"/>
          <p:cNvGraphicFramePr>
            <a:graphicFrameLocks noGrp="1"/>
          </p:cNvGraphicFramePr>
          <p:nvPr>
            <p:extLst>
              <p:ext uri="{D42A27DB-BD31-4B8C-83A1-F6EECF244321}">
                <p14:modId xmlns:p14="http://schemas.microsoft.com/office/powerpoint/2010/main" val="2707462636"/>
              </p:ext>
            </p:extLst>
          </p:nvPr>
        </p:nvGraphicFramePr>
        <p:xfrm>
          <a:off x="251520" y="3933056"/>
          <a:ext cx="4248472" cy="1080120"/>
        </p:xfrm>
        <a:graphic>
          <a:graphicData uri="http://schemas.openxmlformats.org/drawingml/2006/table">
            <a:tbl>
              <a:tblPr>
                <a:tableStyleId>{46F890A9-2807-4EBB-B81D-B2AA78EC7F39}</a:tableStyleId>
              </a:tblPr>
              <a:tblGrid>
                <a:gridCol w="2726491"/>
                <a:gridCol w="1521981"/>
              </a:tblGrid>
              <a:tr h="360040">
                <a:tc>
                  <a:txBody>
                    <a:bodyPr/>
                    <a:lstStyle/>
                    <a:p>
                      <a:pPr algn="l" fontAlgn="b"/>
                      <a:r>
                        <a:rPr lang="pt-BR" sz="1800" b="1" u="none" strike="noStrike" dirty="0">
                          <a:effectLst/>
                        </a:rPr>
                        <a:t>ÔNIBUS</a:t>
                      </a:r>
                      <a:endParaRPr lang="pt-BR" sz="1800" b="1" i="0" u="none" strike="noStrike" dirty="0">
                        <a:solidFill>
                          <a:srgbClr val="000000"/>
                        </a:solidFill>
                        <a:effectLst/>
                        <a:latin typeface="Courier New" pitchFamily="49" charset="0"/>
                        <a:cs typeface="Courier New" pitchFamily="49" charset="0"/>
                      </a:endParaRPr>
                    </a:p>
                  </a:txBody>
                  <a:tcPr marL="9525" marR="9525" marT="9525" marB="0" anchor="b"/>
                </a:tc>
                <a:tc>
                  <a:txBody>
                    <a:bodyPr/>
                    <a:lstStyle/>
                    <a:p>
                      <a:pPr algn="ctr" fontAlgn="b"/>
                      <a:r>
                        <a:rPr lang="pt-BR" sz="1800" b="1" u="none" strike="noStrike" dirty="0">
                          <a:effectLst/>
                        </a:rPr>
                        <a:t>517.027</a:t>
                      </a:r>
                      <a:endParaRPr lang="pt-BR" sz="1800" b="1" i="0" u="none" strike="noStrike" dirty="0">
                        <a:solidFill>
                          <a:srgbClr val="000000"/>
                        </a:solidFill>
                        <a:effectLst/>
                        <a:latin typeface="Courier New" pitchFamily="49" charset="0"/>
                        <a:cs typeface="Courier New" pitchFamily="49" charset="0"/>
                      </a:endParaRPr>
                    </a:p>
                  </a:txBody>
                  <a:tcPr marL="9525" marR="9525" marT="9525" marB="0" anchor="b"/>
                </a:tc>
              </a:tr>
              <a:tr h="360040">
                <a:tc>
                  <a:txBody>
                    <a:bodyPr/>
                    <a:lstStyle/>
                    <a:p>
                      <a:pPr algn="l" fontAlgn="b"/>
                      <a:r>
                        <a:rPr lang="pt-BR" sz="1800" b="1" u="none" strike="noStrike" dirty="0">
                          <a:effectLst/>
                        </a:rPr>
                        <a:t>MICROÔNIBUS</a:t>
                      </a:r>
                      <a:endParaRPr lang="pt-BR" sz="1800" b="1" i="0" u="none" strike="noStrike" dirty="0">
                        <a:solidFill>
                          <a:srgbClr val="000000"/>
                        </a:solidFill>
                        <a:effectLst/>
                        <a:latin typeface="Courier New" pitchFamily="49" charset="0"/>
                        <a:cs typeface="Courier New" pitchFamily="49" charset="0"/>
                      </a:endParaRPr>
                    </a:p>
                  </a:txBody>
                  <a:tcPr marL="9525" marR="9525" marT="9525" marB="0" anchor="b"/>
                </a:tc>
                <a:tc>
                  <a:txBody>
                    <a:bodyPr/>
                    <a:lstStyle/>
                    <a:p>
                      <a:pPr algn="ctr" fontAlgn="b"/>
                      <a:r>
                        <a:rPr lang="pt-BR" sz="1800" b="1" u="none" strike="noStrike" dirty="0">
                          <a:effectLst/>
                        </a:rPr>
                        <a:t>321.123</a:t>
                      </a:r>
                      <a:endParaRPr lang="pt-BR" sz="1800" b="1" i="0" u="none" strike="noStrike" dirty="0">
                        <a:solidFill>
                          <a:srgbClr val="000000"/>
                        </a:solidFill>
                        <a:effectLst/>
                        <a:latin typeface="Courier New" pitchFamily="49" charset="0"/>
                        <a:cs typeface="Courier New" pitchFamily="49" charset="0"/>
                      </a:endParaRPr>
                    </a:p>
                  </a:txBody>
                  <a:tcPr marL="9525" marR="9525" marT="9525" marB="0" anchor="b"/>
                </a:tc>
              </a:tr>
              <a:tr h="360040">
                <a:tc>
                  <a:txBody>
                    <a:bodyPr/>
                    <a:lstStyle/>
                    <a:p>
                      <a:pPr algn="ctr" fontAlgn="b"/>
                      <a:r>
                        <a:rPr lang="pt-BR" sz="1800" b="1" u="none" strike="noStrike" dirty="0">
                          <a:solidFill>
                            <a:srgbClr val="FF0000"/>
                          </a:solidFill>
                          <a:effectLst>
                            <a:outerShdw blurRad="38100" dist="38100" dir="2700000" algn="tl">
                              <a:srgbClr val="000000">
                                <a:alpha val="43137"/>
                              </a:srgbClr>
                            </a:outerShdw>
                          </a:effectLst>
                        </a:rPr>
                        <a:t>TOTAL</a:t>
                      </a:r>
                      <a:endParaRPr lang="pt-BR" sz="1800" b="1" i="0" u="none" strike="noStrike" dirty="0">
                        <a:solidFill>
                          <a:srgbClr val="FF0000"/>
                        </a:solidFill>
                        <a:effectLst>
                          <a:outerShdw blurRad="38100" dist="38100" dir="2700000" algn="tl">
                            <a:srgbClr val="000000">
                              <a:alpha val="43137"/>
                            </a:srgbClr>
                          </a:outerShdw>
                        </a:effectLst>
                        <a:latin typeface="Courier New" pitchFamily="49" charset="0"/>
                        <a:cs typeface="Courier New" pitchFamily="49" charset="0"/>
                      </a:endParaRPr>
                    </a:p>
                  </a:txBody>
                  <a:tcPr marL="9525" marR="9525" marT="9525" marB="0" anchor="b"/>
                </a:tc>
                <a:tc>
                  <a:txBody>
                    <a:bodyPr/>
                    <a:lstStyle/>
                    <a:p>
                      <a:pPr algn="ctr" fontAlgn="b"/>
                      <a:r>
                        <a:rPr lang="pt-BR" sz="1800" b="1" u="none" strike="noStrike" dirty="0">
                          <a:solidFill>
                            <a:srgbClr val="FF0000"/>
                          </a:solidFill>
                          <a:effectLst>
                            <a:outerShdw blurRad="38100" dist="38100" dir="2700000" algn="tl">
                              <a:srgbClr val="000000">
                                <a:alpha val="43137"/>
                              </a:srgbClr>
                            </a:outerShdw>
                          </a:effectLst>
                        </a:rPr>
                        <a:t>838.150</a:t>
                      </a:r>
                      <a:endParaRPr lang="pt-BR" sz="1800" b="1" i="0" u="none" strike="noStrike" dirty="0">
                        <a:solidFill>
                          <a:srgbClr val="FF0000"/>
                        </a:solidFill>
                        <a:effectLst>
                          <a:outerShdw blurRad="38100" dist="38100" dir="2700000" algn="tl">
                            <a:srgbClr val="000000">
                              <a:alpha val="43137"/>
                            </a:srgbClr>
                          </a:outerShdw>
                        </a:effectLst>
                        <a:latin typeface="Courier New" pitchFamily="49" charset="0"/>
                        <a:cs typeface="Courier New" pitchFamily="49" charset="0"/>
                      </a:endParaRPr>
                    </a:p>
                  </a:txBody>
                  <a:tcPr marL="9525" marR="9525" marT="9525" marB="0" anchor="b"/>
                </a:tc>
              </a:tr>
            </a:tbl>
          </a:graphicData>
        </a:graphic>
      </p:graphicFrame>
      <p:graphicFrame>
        <p:nvGraphicFramePr>
          <p:cNvPr id="4" name="Tabela 3"/>
          <p:cNvGraphicFramePr>
            <a:graphicFrameLocks noGrp="1"/>
          </p:cNvGraphicFramePr>
          <p:nvPr>
            <p:extLst>
              <p:ext uri="{D42A27DB-BD31-4B8C-83A1-F6EECF244321}">
                <p14:modId xmlns:p14="http://schemas.microsoft.com/office/powerpoint/2010/main" val="1644036074"/>
              </p:ext>
            </p:extLst>
          </p:nvPr>
        </p:nvGraphicFramePr>
        <p:xfrm>
          <a:off x="4644008" y="3953971"/>
          <a:ext cx="4248472" cy="2859405"/>
        </p:xfrm>
        <a:graphic>
          <a:graphicData uri="http://schemas.openxmlformats.org/drawingml/2006/table">
            <a:tbl>
              <a:tblPr>
                <a:tableStyleId>{5202B0CA-FC54-4496-8BCA-5EF66A818D29}</a:tableStyleId>
              </a:tblPr>
              <a:tblGrid>
                <a:gridCol w="2448557"/>
                <a:gridCol w="1799915"/>
              </a:tblGrid>
              <a:tr h="381000">
                <a:tc gridSpan="2">
                  <a:txBody>
                    <a:bodyPr/>
                    <a:lstStyle/>
                    <a:p>
                      <a:pPr algn="ctr" fontAlgn="b"/>
                      <a:r>
                        <a:rPr lang="pt-BR" sz="2000" b="1" u="none" strike="noStrike" dirty="0">
                          <a:solidFill>
                            <a:srgbClr val="FF0000"/>
                          </a:solidFill>
                          <a:effectLst>
                            <a:outerShdw blurRad="38100" dist="38100" dir="2700000" algn="tl">
                              <a:srgbClr val="000000">
                                <a:alpha val="43137"/>
                              </a:srgbClr>
                            </a:outerShdw>
                          </a:effectLst>
                        </a:rPr>
                        <a:t>CARGAS COM RNTRC</a:t>
                      </a:r>
                      <a:endParaRPr lang="pt-BR" sz="2000" b="1" i="0" u="none" strike="noStrike" dirty="0">
                        <a:solidFill>
                          <a:srgbClr val="FF0000"/>
                        </a:solidFill>
                        <a:effectLst>
                          <a:outerShdw blurRad="38100" dist="38100" dir="2700000" algn="tl">
                            <a:srgbClr val="000000">
                              <a:alpha val="43137"/>
                            </a:srgbClr>
                          </a:outerShdw>
                        </a:effectLst>
                        <a:latin typeface="Courier New" pitchFamily="49" charset="0"/>
                        <a:cs typeface="Courier New" pitchFamily="49" charset="0"/>
                      </a:endParaRPr>
                    </a:p>
                  </a:txBody>
                  <a:tcPr marL="9525" marR="9525" marT="9525" marB="0" anchor="b"/>
                </a:tc>
                <a:tc hMerge="1">
                  <a:txBody>
                    <a:bodyPr/>
                    <a:lstStyle/>
                    <a:p>
                      <a:endParaRPr lang="pt-BR"/>
                    </a:p>
                  </a:txBody>
                  <a:tcPr/>
                </a:tc>
              </a:tr>
              <a:tr h="1619250">
                <a:tc>
                  <a:txBody>
                    <a:bodyPr/>
                    <a:lstStyle/>
                    <a:p>
                      <a:pPr algn="l" fontAlgn="ctr"/>
                      <a:r>
                        <a:rPr lang="pt-BR" sz="1800" b="1" u="none" strike="noStrike" dirty="0">
                          <a:effectLst/>
                        </a:rPr>
                        <a:t>Caminhão, Caminhão Trator, Caminhão Trator Especial, Reboque, </a:t>
                      </a:r>
                      <a:r>
                        <a:rPr lang="pt-BR" sz="1800" b="1" u="none" strike="noStrike" dirty="0" err="1">
                          <a:effectLst/>
                        </a:rPr>
                        <a:t>Semi-Reboque</a:t>
                      </a:r>
                      <a:r>
                        <a:rPr lang="pt-BR" sz="1800" b="1" u="none" strike="noStrike" dirty="0">
                          <a:effectLst/>
                        </a:rPr>
                        <a:t>, </a:t>
                      </a:r>
                      <a:r>
                        <a:rPr lang="pt-BR" sz="1800" b="1" u="none" strike="noStrike" dirty="0" err="1">
                          <a:effectLst/>
                        </a:rPr>
                        <a:t>Bitrem</a:t>
                      </a:r>
                      <a:r>
                        <a:rPr lang="pt-BR" sz="1800" b="1" u="none" strike="noStrike" dirty="0">
                          <a:effectLst/>
                        </a:rPr>
                        <a:t>, Caminhonete / Furgão (1,5T a 3,49T), Utilitário Leve, Veículo Operacional de Apoio </a:t>
                      </a:r>
                      <a:r>
                        <a:rPr lang="pt-BR" sz="1800" u="sng" strike="noStrike" dirty="0">
                          <a:solidFill>
                            <a:srgbClr val="FF0000"/>
                          </a:solidFill>
                          <a:effectLst>
                            <a:outerShdw blurRad="38100" dist="38100" dir="2700000" algn="tl">
                              <a:srgbClr val="000000">
                                <a:alpha val="43137"/>
                              </a:srgbClr>
                            </a:outerShdw>
                          </a:effectLst>
                        </a:rPr>
                        <a:t>(exceto </a:t>
                      </a:r>
                      <a:r>
                        <a:rPr lang="pt-BR" sz="1800" u="sng" strike="noStrike" dirty="0" err="1">
                          <a:solidFill>
                            <a:srgbClr val="FF0000"/>
                          </a:solidFill>
                          <a:effectLst>
                            <a:outerShdw blurRad="38100" dist="38100" dir="2700000" algn="tl">
                              <a:srgbClr val="000000">
                                <a:alpha val="43137"/>
                              </a:srgbClr>
                            </a:outerShdw>
                          </a:effectLst>
                        </a:rPr>
                        <a:t>Motofrete</a:t>
                      </a:r>
                      <a:r>
                        <a:rPr lang="pt-BR" sz="1800" u="sng" strike="noStrike" dirty="0">
                          <a:solidFill>
                            <a:srgbClr val="FF0000"/>
                          </a:solidFill>
                          <a:effectLst>
                            <a:outerShdw blurRad="38100" dist="38100" dir="2700000" algn="tl">
                              <a:srgbClr val="000000">
                                <a:alpha val="43137"/>
                              </a:srgbClr>
                            </a:outerShdw>
                          </a:effectLst>
                        </a:rPr>
                        <a:t>)</a:t>
                      </a:r>
                      <a:endParaRPr lang="pt-BR" sz="1800" b="1" i="0" u="sng" strike="noStrike" dirty="0">
                        <a:solidFill>
                          <a:srgbClr val="FF0000"/>
                        </a:solidFill>
                        <a:effectLst>
                          <a:outerShdw blurRad="38100" dist="38100" dir="2700000" algn="tl">
                            <a:srgbClr val="000000">
                              <a:alpha val="43137"/>
                            </a:srgbClr>
                          </a:outerShdw>
                        </a:effectLst>
                        <a:latin typeface="Courier New" pitchFamily="49" charset="0"/>
                        <a:cs typeface="Courier New" pitchFamily="49" charset="0"/>
                      </a:endParaRPr>
                    </a:p>
                  </a:txBody>
                  <a:tcPr marL="9525" marR="9525" marT="9525" marB="0" anchor="ctr"/>
                </a:tc>
                <a:tc>
                  <a:txBody>
                    <a:bodyPr/>
                    <a:lstStyle/>
                    <a:p>
                      <a:pPr algn="r" fontAlgn="ctr"/>
                      <a:r>
                        <a:rPr lang="pt-BR" sz="2400" u="none" strike="noStrike" dirty="0">
                          <a:effectLst>
                            <a:outerShdw blurRad="38100" dist="38100" dir="2700000" algn="tl">
                              <a:srgbClr val="000000">
                                <a:alpha val="43137"/>
                              </a:srgbClr>
                            </a:outerShdw>
                          </a:effectLst>
                        </a:rPr>
                        <a:t>1.872.366</a:t>
                      </a:r>
                      <a:endParaRPr lang="pt-BR" sz="2400" b="1" i="0" u="none" strike="noStrike" dirty="0">
                        <a:solidFill>
                          <a:srgbClr val="000000"/>
                        </a:solidFill>
                        <a:effectLst>
                          <a:outerShdw blurRad="38100" dist="38100" dir="2700000" algn="tl">
                            <a:srgbClr val="000000">
                              <a:alpha val="43137"/>
                            </a:srgbClr>
                          </a:outerShdw>
                        </a:effectLst>
                        <a:latin typeface="Courier New" pitchFamily="49" charset="0"/>
                        <a:cs typeface="Courier New" pitchFamily="49" charset="0"/>
                      </a:endParaRPr>
                    </a:p>
                  </a:txBody>
                  <a:tcPr marL="9525" marR="9525" marT="9525" marB="0" anchor="ctr"/>
                </a:tc>
              </a:tr>
            </a:tbl>
          </a:graphicData>
        </a:graphic>
      </p:graphicFrame>
      <p:graphicFrame>
        <p:nvGraphicFramePr>
          <p:cNvPr id="5" name="Tabela 4"/>
          <p:cNvGraphicFramePr>
            <a:graphicFrameLocks noGrp="1"/>
          </p:cNvGraphicFramePr>
          <p:nvPr>
            <p:extLst>
              <p:ext uri="{D42A27DB-BD31-4B8C-83A1-F6EECF244321}">
                <p14:modId xmlns:p14="http://schemas.microsoft.com/office/powerpoint/2010/main" val="2123103897"/>
              </p:ext>
            </p:extLst>
          </p:nvPr>
        </p:nvGraphicFramePr>
        <p:xfrm>
          <a:off x="231572" y="1340768"/>
          <a:ext cx="8660907" cy="2448274"/>
        </p:xfrm>
        <a:graphic>
          <a:graphicData uri="http://schemas.openxmlformats.org/drawingml/2006/table">
            <a:tbl>
              <a:tblPr>
                <a:tableStyleId>{3C2FFA5D-87B4-456A-9821-1D502468CF0F}</a:tableStyleId>
              </a:tblPr>
              <a:tblGrid>
                <a:gridCol w="793917"/>
                <a:gridCol w="1010438"/>
                <a:gridCol w="1154787"/>
                <a:gridCol w="1082613"/>
                <a:gridCol w="866091"/>
                <a:gridCol w="1010438"/>
                <a:gridCol w="817977"/>
                <a:gridCol w="962323"/>
                <a:gridCol w="962323"/>
              </a:tblGrid>
              <a:tr h="564986">
                <a:tc>
                  <a:txBody>
                    <a:bodyPr/>
                    <a:lstStyle/>
                    <a:p>
                      <a:pPr algn="ctr" fontAlgn="ctr"/>
                      <a:r>
                        <a:rPr lang="pt-BR" sz="1100" b="1" u="none" strike="noStrike" dirty="0">
                          <a:effectLst>
                            <a:outerShdw blurRad="38100" dist="38100" dir="2700000" algn="tl">
                              <a:srgbClr val="000000">
                                <a:alpha val="43137"/>
                              </a:srgbClr>
                            </a:outerShdw>
                          </a:effectLst>
                        </a:rPr>
                        <a:t>TOTAL</a:t>
                      </a:r>
                      <a:endParaRPr lang="pt-BR" sz="1100" b="1" i="0" u="none" strike="noStrike" dirty="0">
                        <a:solidFill>
                          <a:srgbClr val="000000"/>
                        </a:solidFill>
                        <a:effectLst>
                          <a:outerShdw blurRad="38100" dist="38100" dir="2700000" algn="tl">
                            <a:srgbClr val="000000">
                              <a:alpha val="43137"/>
                            </a:srgbClr>
                          </a:outerShdw>
                        </a:effectLst>
                        <a:latin typeface="Arial"/>
                      </a:endParaRPr>
                    </a:p>
                  </a:txBody>
                  <a:tcPr marL="9525" marR="9525" marT="9525" marB="0" anchor="ctr"/>
                </a:tc>
                <a:tc>
                  <a:txBody>
                    <a:bodyPr/>
                    <a:lstStyle/>
                    <a:p>
                      <a:pPr algn="ctr" fontAlgn="ctr"/>
                      <a:r>
                        <a:rPr lang="pt-BR" sz="1100" b="1" u="none" strike="noStrike">
                          <a:effectLst>
                            <a:outerShdw blurRad="38100" dist="38100" dir="2700000" algn="tl">
                              <a:srgbClr val="000000">
                                <a:alpha val="43137"/>
                              </a:srgbClr>
                            </a:outerShdw>
                          </a:effectLst>
                        </a:rPr>
                        <a:t>AUTOMÓVEL</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ctr"/>
                </a:tc>
                <a:tc>
                  <a:txBody>
                    <a:bodyPr/>
                    <a:lstStyle/>
                    <a:p>
                      <a:pPr algn="ctr" fontAlgn="ctr"/>
                      <a:r>
                        <a:rPr lang="pt-BR" sz="1100" b="1" u="none" strike="noStrike" dirty="0">
                          <a:effectLst>
                            <a:outerShdw blurRad="38100" dist="38100" dir="2700000" algn="tl">
                              <a:srgbClr val="000000">
                                <a:alpha val="43137"/>
                              </a:srgbClr>
                            </a:outerShdw>
                          </a:effectLst>
                        </a:rPr>
                        <a:t>BONDE</a:t>
                      </a:r>
                      <a:endParaRPr lang="pt-BR" sz="1100" b="1" i="0" u="none" strike="noStrike" dirty="0">
                        <a:solidFill>
                          <a:srgbClr val="000000"/>
                        </a:solidFill>
                        <a:effectLst>
                          <a:outerShdw blurRad="38100" dist="38100" dir="2700000" algn="tl">
                            <a:srgbClr val="000000">
                              <a:alpha val="43137"/>
                            </a:srgbClr>
                          </a:outerShdw>
                        </a:effectLst>
                        <a:latin typeface="Arial"/>
                      </a:endParaRPr>
                    </a:p>
                  </a:txBody>
                  <a:tcPr marL="9525" marR="9525" marT="9525" marB="0" anchor="ctr"/>
                </a:tc>
                <a:tc>
                  <a:txBody>
                    <a:bodyPr/>
                    <a:lstStyle/>
                    <a:p>
                      <a:pPr algn="ctr" fontAlgn="ctr"/>
                      <a:r>
                        <a:rPr lang="pt-BR" sz="1100" b="1" u="none" strike="noStrike" dirty="0">
                          <a:effectLst>
                            <a:outerShdw blurRad="38100" dist="38100" dir="2700000" algn="tl">
                              <a:srgbClr val="000000">
                                <a:alpha val="43137"/>
                              </a:srgbClr>
                            </a:outerShdw>
                          </a:effectLst>
                        </a:rPr>
                        <a:t>CAMINHÃO</a:t>
                      </a:r>
                      <a:endParaRPr lang="pt-BR" sz="1100" b="1" i="0" u="none" strike="noStrike" dirty="0">
                        <a:solidFill>
                          <a:srgbClr val="000000"/>
                        </a:solidFill>
                        <a:effectLst>
                          <a:outerShdw blurRad="38100" dist="38100" dir="2700000" algn="tl">
                            <a:srgbClr val="000000">
                              <a:alpha val="43137"/>
                            </a:srgbClr>
                          </a:outerShdw>
                        </a:effectLst>
                        <a:latin typeface="Arial"/>
                      </a:endParaRPr>
                    </a:p>
                  </a:txBody>
                  <a:tcPr marL="9525" marR="9525" marT="9525" marB="0" anchor="ctr"/>
                </a:tc>
                <a:tc>
                  <a:txBody>
                    <a:bodyPr/>
                    <a:lstStyle/>
                    <a:p>
                      <a:pPr algn="ctr" fontAlgn="ctr"/>
                      <a:r>
                        <a:rPr lang="pt-BR" sz="1100" b="1" u="none" strike="noStrike">
                          <a:effectLst>
                            <a:outerShdw blurRad="38100" dist="38100" dir="2700000" algn="tl">
                              <a:srgbClr val="000000">
                                <a:alpha val="43137"/>
                              </a:srgbClr>
                            </a:outerShdw>
                          </a:effectLst>
                        </a:rPr>
                        <a:t>CAMINHÃO TRATOR</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ctr"/>
                </a:tc>
                <a:tc>
                  <a:txBody>
                    <a:bodyPr/>
                    <a:lstStyle/>
                    <a:p>
                      <a:pPr algn="ctr" fontAlgn="ctr"/>
                      <a:r>
                        <a:rPr lang="pt-BR" sz="1100" b="1" u="none" strike="noStrike">
                          <a:effectLst>
                            <a:outerShdw blurRad="38100" dist="38100" dir="2700000" algn="tl">
                              <a:srgbClr val="000000">
                                <a:alpha val="43137"/>
                              </a:srgbClr>
                            </a:outerShdw>
                          </a:effectLst>
                        </a:rPr>
                        <a:t>CAMINHONETE</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ctr"/>
                </a:tc>
                <a:tc>
                  <a:txBody>
                    <a:bodyPr/>
                    <a:lstStyle/>
                    <a:p>
                      <a:pPr algn="ctr" fontAlgn="ctr"/>
                      <a:r>
                        <a:rPr lang="pt-BR" sz="1100" b="1" u="none" strike="noStrike">
                          <a:effectLst>
                            <a:outerShdw blurRad="38100" dist="38100" dir="2700000" algn="tl">
                              <a:srgbClr val="000000">
                                <a:alpha val="43137"/>
                              </a:srgbClr>
                            </a:outerShdw>
                          </a:effectLst>
                        </a:rPr>
                        <a:t>CAMIONETA</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ctr"/>
                </a:tc>
                <a:tc>
                  <a:txBody>
                    <a:bodyPr/>
                    <a:lstStyle/>
                    <a:p>
                      <a:pPr algn="ctr" fontAlgn="ctr"/>
                      <a:r>
                        <a:rPr lang="pt-BR" sz="1100" b="1" u="none" strike="noStrike">
                          <a:effectLst>
                            <a:outerShdw blurRad="38100" dist="38100" dir="2700000" algn="tl">
                              <a:srgbClr val="000000">
                                <a:alpha val="43137"/>
                              </a:srgbClr>
                            </a:outerShdw>
                          </a:effectLst>
                        </a:rPr>
                        <a:t>CHASSI PLATAFORMA</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ctr"/>
                </a:tc>
                <a:tc>
                  <a:txBody>
                    <a:bodyPr/>
                    <a:lstStyle/>
                    <a:p>
                      <a:pPr algn="ctr" fontAlgn="ctr"/>
                      <a:r>
                        <a:rPr lang="pt-BR" sz="1100" b="1" u="none" strike="noStrike">
                          <a:effectLst>
                            <a:outerShdw blurRad="38100" dist="38100" dir="2700000" algn="tl">
                              <a:srgbClr val="000000">
                                <a:alpha val="43137"/>
                              </a:srgbClr>
                            </a:outerShdw>
                          </a:effectLst>
                        </a:rPr>
                        <a:t>CICLOMOTOR</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ctr"/>
                </a:tc>
              </a:tr>
              <a:tr h="342416">
                <a:tc>
                  <a:txBody>
                    <a:bodyPr/>
                    <a:lstStyle/>
                    <a:p>
                      <a:pPr algn="ctr" fontAlgn="b"/>
                      <a:r>
                        <a:rPr lang="pt-BR" sz="1100" b="1" u="none" strike="noStrike">
                          <a:effectLst>
                            <a:outerShdw blurRad="38100" dist="38100" dir="2700000" algn="tl">
                              <a:srgbClr val="000000">
                                <a:alpha val="43137"/>
                              </a:srgbClr>
                            </a:outerShdw>
                          </a:effectLst>
                        </a:rPr>
                        <a:t>76.588.058</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b"/>
                </a:tc>
                <a:tc>
                  <a:txBody>
                    <a:bodyPr/>
                    <a:lstStyle/>
                    <a:p>
                      <a:pPr algn="ctr" fontAlgn="b"/>
                      <a:r>
                        <a:rPr lang="pt-BR" sz="1100" b="1" u="none" strike="noStrike">
                          <a:effectLst>
                            <a:outerShdw blurRad="38100" dist="38100" dir="2700000" algn="tl">
                              <a:srgbClr val="000000">
                                <a:alpha val="43137"/>
                              </a:srgbClr>
                            </a:outerShdw>
                          </a:effectLst>
                        </a:rPr>
                        <a:t>42.913.174</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b"/>
                </a:tc>
                <a:tc>
                  <a:txBody>
                    <a:bodyPr/>
                    <a:lstStyle/>
                    <a:p>
                      <a:pPr algn="ctr" fontAlgn="b"/>
                      <a:r>
                        <a:rPr lang="pt-BR" sz="1100" b="1" u="none" strike="noStrike">
                          <a:effectLst>
                            <a:outerShdw blurRad="38100" dist="38100" dir="2700000" algn="tl">
                              <a:srgbClr val="000000">
                                <a:alpha val="43137"/>
                              </a:srgbClr>
                            </a:outerShdw>
                          </a:effectLst>
                        </a:rPr>
                        <a:t>62</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b"/>
                </a:tc>
                <a:tc>
                  <a:txBody>
                    <a:bodyPr/>
                    <a:lstStyle/>
                    <a:p>
                      <a:pPr algn="ctr" fontAlgn="b"/>
                      <a:r>
                        <a:rPr lang="pt-BR" sz="1100" b="1" u="none" strike="noStrike">
                          <a:effectLst>
                            <a:outerShdw blurRad="38100" dist="38100" dir="2700000" algn="tl">
                              <a:srgbClr val="000000">
                                <a:alpha val="43137"/>
                              </a:srgbClr>
                            </a:outerShdw>
                          </a:effectLst>
                        </a:rPr>
                        <a:t>2.389.687</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b"/>
                </a:tc>
                <a:tc>
                  <a:txBody>
                    <a:bodyPr/>
                    <a:lstStyle/>
                    <a:p>
                      <a:pPr algn="ctr" fontAlgn="b"/>
                      <a:r>
                        <a:rPr lang="pt-BR" sz="1100" b="1" u="none" strike="noStrike">
                          <a:effectLst>
                            <a:outerShdw blurRad="38100" dist="38100" dir="2700000" algn="tl">
                              <a:srgbClr val="000000">
                                <a:alpha val="43137"/>
                              </a:srgbClr>
                            </a:outerShdw>
                          </a:effectLst>
                        </a:rPr>
                        <a:t>495.993</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b"/>
                </a:tc>
                <a:tc>
                  <a:txBody>
                    <a:bodyPr/>
                    <a:lstStyle/>
                    <a:p>
                      <a:pPr algn="ctr" fontAlgn="b"/>
                      <a:r>
                        <a:rPr lang="pt-BR" sz="1100" b="1" u="none" strike="noStrike">
                          <a:effectLst>
                            <a:outerShdw blurRad="38100" dist="38100" dir="2700000" algn="tl">
                              <a:srgbClr val="000000">
                                <a:alpha val="43137"/>
                              </a:srgbClr>
                            </a:outerShdw>
                          </a:effectLst>
                        </a:rPr>
                        <a:t>5.278.497</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b"/>
                </a:tc>
                <a:tc>
                  <a:txBody>
                    <a:bodyPr/>
                    <a:lstStyle/>
                    <a:p>
                      <a:pPr algn="ctr" fontAlgn="b"/>
                      <a:r>
                        <a:rPr lang="pt-BR" sz="1100" b="1" u="none" strike="noStrike">
                          <a:effectLst>
                            <a:outerShdw blurRad="38100" dist="38100" dir="2700000" algn="tl">
                              <a:srgbClr val="000000">
                                <a:alpha val="43137"/>
                              </a:srgbClr>
                            </a:outerShdw>
                          </a:effectLst>
                        </a:rPr>
                        <a:t>2.306.729</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b"/>
                </a:tc>
                <a:tc>
                  <a:txBody>
                    <a:bodyPr/>
                    <a:lstStyle/>
                    <a:p>
                      <a:pPr algn="ctr" fontAlgn="b"/>
                      <a:r>
                        <a:rPr lang="pt-BR" sz="1100" b="1" u="none" strike="noStrike">
                          <a:effectLst>
                            <a:outerShdw blurRad="38100" dist="38100" dir="2700000" algn="tl">
                              <a:srgbClr val="000000">
                                <a:alpha val="43137"/>
                              </a:srgbClr>
                            </a:outerShdw>
                          </a:effectLst>
                        </a:rPr>
                        <a:t>2.950</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b"/>
                </a:tc>
                <a:tc>
                  <a:txBody>
                    <a:bodyPr/>
                    <a:lstStyle/>
                    <a:p>
                      <a:pPr algn="ctr" fontAlgn="b"/>
                      <a:r>
                        <a:rPr lang="pt-BR" sz="1100" b="1" u="none" strike="noStrike">
                          <a:effectLst>
                            <a:outerShdw blurRad="38100" dist="38100" dir="2700000" algn="tl">
                              <a:srgbClr val="000000">
                                <a:alpha val="43137"/>
                              </a:srgbClr>
                            </a:outerShdw>
                          </a:effectLst>
                        </a:rPr>
                        <a:t>128.748</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b"/>
                </a:tc>
              </a:tr>
              <a:tr h="342416">
                <a:tc>
                  <a:txBody>
                    <a:bodyPr/>
                    <a:lstStyle/>
                    <a:p>
                      <a:pPr algn="ctr" fontAlgn="b"/>
                      <a:r>
                        <a:rPr lang="pt-BR" sz="1100" b="1" u="none" strike="noStrike">
                          <a:effectLst>
                            <a:outerShdw blurRad="38100" dist="38100" dir="2700000" algn="tl">
                              <a:srgbClr val="000000">
                                <a:alpha val="43137"/>
                              </a:srgbClr>
                            </a:outerShdw>
                          </a:effectLst>
                        </a:rPr>
                        <a:t> </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b"/>
                </a:tc>
                <a:tc>
                  <a:txBody>
                    <a:bodyPr/>
                    <a:lstStyle/>
                    <a:p>
                      <a:pPr algn="ctr" fontAlgn="ctr"/>
                      <a:r>
                        <a:rPr lang="pt-BR" sz="1100" b="1" u="none" strike="noStrike">
                          <a:effectLst>
                            <a:outerShdw blurRad="38100" dist="38100" dir="2700000" algn="tl">
                              <a:srgbClr val="000000">
                                <a:alpha val="43137"/>
                              </a:srgbClr>
                            </a:outerShdw>
                          </a:effectLst>
                        </a:rPr>
                        <a:t>MICROÔNIBUS</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ctr"/>
                </a:tc>
                <a:tc>
                  <a:txBody>
                    <a:bodyPr/>
                    <a:lstStyle/>
                    <a:p>
                      <a:pPr algn="ctr" fontAlgn="ctr"/>
                      <a:r>
                        <a:rPr lang="pt-BR" sz="1100" b="1" u="none" strike="noStrike">
                          <a:effectLst>
                            <a:outerShdw blurRad="38100" dist="38100" dir="2700000" algn="tl">
                              <a:srgbClr val="000000">
                                <a:alpha val="43137"/>
                              </a:srgbClr>
                            </a:outerShdw>
                          </a:effectLst>
                        </a:rPr>
                        <a:t>MOTOCICLETA</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ctr"/>
                </a:tc>
                <a:tc>
                  <a:txBody>
                    <a:bodyPr/>
                    <a:lstStyle/>
                    <a:p>
                      <a:pPr algn="ctr" fontAlgn="ctr"/>
                      <a:r>
                        <a:rPr lang="pt-BR" sz="1100" b="1" u="none" strike="noStrike">
                          <a:effectLst>
                            <a:outerShdw blurRad="38100" dist="38100" dir="2700000" algn="tl">
                              <a:srgbClr val="000000">
                                <a:alpha val="43137"/>
                              </a:srgbClr>
                            </a:outerShdw>
                          </a:effectLst>
                        </a:rPr>
                        <a:t>MOTONETA</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ctr"/>
                </a:tc>
                <a:tc>
                  <a:txBody>
                    <a:bodyPr/>
                    <a:lstStyle/>
                    <a:p>
                      <a:pPr algn="ctr" fontAlgn="ctr"/>
                      <a:r>
                        <a:rPr lang="pt-BR" sz="1100" b="1" u="none" strike="noStrike">
                          <a:effectLst>
                            <a:outerShdw blurRad="38100" dist="38100" dir="2700000" algn="tl">
                              <a:srgbClr val="000000">
                                <a:alpha val="43137"/>
                              </a:srgbClr>
                            </a:outerShdw>
                          </a:effectLst>
                        </a:rPr>
                        <a:t>ÔNIBUS</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ctr"/>
                </a:tc>
                <a:tc>
                  <a:txBody>
                    <a:bodyPr/>
                    <a:lstStyle/>
                    <a:p>
                      <a:pPr algn="ctr" fontAlgn="ctr"/>
                      <a:r>
                        <a:rPr lang="pt-BR" sz="1100" b="1" u="none" strike="noStrike">
                          <a:effectLst>
                            <a:outerShdw blurRad="38100" dist="38100" dir="2700000" algn="tl">
                              <a:srgbClr val="000000">
                                <a:alpha val="43137"/>
                              </a:srgbClr>
                            </a:outerShdw>
                          </a:effectLst>
                        </a:rPr>
                        <a:t>QUADRICICLO</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ctr"/>
                </a:tc>
                <a:tc>
                  <a:txBody>
                    <a:bodyPr/>
                    <a:lstStyle/>
                    <a:p>
                      <a:pPr algn="ctr" fontAlgn="ctr"/>
                      <a:r>
                        <a:rPr lang="pt-BR" sz="1100" b="1" u="none" strike="noStrike">
                          <a:effectLst>
                            <a:outerShdw blurRad="38100" dist="38100" dir="2700000" algn="tl">
                              <a:srgbClr val="000000">
                                <a:alpha val="43137"/>
                              </a:srgbClr>
                            </a:outerShdw>
                          </a:effectLst>
                        </a:rPr>
                        <a:t>REBOQUE</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ctr"/>
                </a:tc>
                <a:tc>
                  <a:txBody>
                    <a:bodyPr/>
                    <a:lstStyle/>
                    <a:p>
                      <a:pPr algn="ctr" fontAlgn="ctr"/>
                      <a:r>
                        <a:rPr lang="pt-BR" sz="1100" b="1" u="none" strike="noStrike">
                          <a:effectLst>
                            <a:outerShdw blurRad="38100" dist="38100" dir="2700000" algn="tl">
                              <a:srgbClr val="000000">
                                <a:alpha val="43137"/>
                              </a:srgbClr>
                            </a:outerShdw>
                          </a:effectLst>
                        </a:rPr>
                        <a:t>SEMI-REBOQUE</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ctr"/>
                </a:tc>
                <a:tc>
                  <a:txBody>
                    <a:bodyPr/>
                    <a:lstStyle/>
                    <a:p>
                      <a:pPr algn="ctr" fontAlgn="ctr"/>
                      <a:r>
                        <a:rPr lang="pt-BR" sz="1100" b="1" u="none" strike="noStrike">
                          <a:effectLst>
                            <a:outerShdw blurRad="38100" dist="38100" dir="2700000" algn="tl">
                              <a:srgbClr val="000000">
                                <a:alpha val="43137"/>
                              </a:srgbClr>
                            </a:outerShdw>
                          </a:effectLst>
                        </a:rPr>
                        <a:t>SIDE-CAR</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ctr"/>
                </a:tc>
              </a:tr>
              <a:tr h="342416">
                <a:tc>
                  <a:txBody>
                    <a:bodyPr/>
                    <a:lstStyle/>
                    <a:p>
                      <a:pPr algn="ctr" fontAlgn="b"/>
                      <a:r>
                        <a:rPr lang="pt-BR" sz="1100" b="1" u="none" strike="noStrike">
                          <a:effectLst>
                            <a:outerShdw blurRad="38100" dist="38100" dir="2700000" algn="tl">
                              <a:srgbClr val="000000">
                                <a:alpha val="43137"/>
                              </a:srgbClr>
                            </a:outerShdw>
                          </a:effectLst>
                        </a:rPr>
                        <a:t> </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b"/>
                </a:tc>
                <a:tc>
                  <a:txBody>
                    <a:bodyPr/>
                    <a:lstStyle/>
                    <a:p>
                      <a:pPr algn="ctr" fontAlgn="b"/>
                      <a:r>
                        <a:rPr lang="pt-BR" sz="1100" b="1" u="none" strike="noStrike">
                          <a:effectLst>
                            <a:outerShdw blurRad="38100" dist="38100" dir="2700000" algn="tl">
                              <a:srgbClr val="000000">
                                <a:alpha val="43137"/>
                              </a:srgbClr>
                            </a:outerShdw>
                          </a:effectLst>
                        </a:rPr>
                        <a:t>321.123</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b"/>
                </a:tc>
                <a:tc>
                  <a:txBody>
                    <a:bodyPr/>
                    <a:lstStyle/>
                    <a:p>
                      <a:pPr algn="ctr" fontAlgn="b"/>
                      <a:r>
                        <a:rPr lang="pt-BR" sz="1100" b="1" u="none" strike="noStrike">
                          <a:effectLst>
                            <a:outerShdw blurRad="38100" dist="38100" dir="2700000" algn="tl">
                              <a:srgbClr val="000000">
                                <a:alpha val="43137"/>
                              </a:srgbClr>
                            </a:outerShdw>
                          </a:effectLst>
                        </a:rPr>
                        <a:t>17.011.908</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b"/>
                </a:tc>
                <a:tc>
                  <a:txBody>
                    <a:bodyPr/>
                    <a:lstStyle/>
                    <a:p>
                      <a:pPr algn="ctr" fontAlgn="b"/>
                      <a:r>
                        <a:rPr lang="pt-BR" sz="1100" b="1" u="none" strike="noStrike">
                          <a:effectLst>
                            <a:outerShdw blurRad="38100" dist="38100" dir="2700000" algn="tl">
                              <a:srgbClr val="000000">
                                <a:alpha val="43137"/>
                              </a:srgbClr>
                            </a:outerShdw>
                          </a:effectLst>
                        </a:rPr>
                        <a:t>3.047.165</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b"/>
                </a:tc>
                <a:tc>
                  <a:txBody>
                    <a:bodyPr/>
                    <a:lstStyle/>
                    <a:p>
                      <a:pPr algn="ctr" fontAlgn="b"/>
                      <a:r>
                        <a:rPr lang="pt-BR" sz="1100" b="1" u="none" strike="noStrike">
                          <a:effectLst>
                            <a:outerShdw blurRad="38100" dist="38100" dir="2700000" algn="tl">
                              <a:srgbClr val="000000">
                                <a:alpha val="43137"/>
                              </a:srgbClr>
                            </a:outerShdw>
                          </a:effectLst>
                        </a:rPr>
                        <a:t>517.027</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b"/>
                </a:tc>
                <a:tc>
                  <a:txBody>
                    <a:bodyPr/>
                    <a:lstStyle/>
                    <a:p>
                      <a:pPr algn="ctr" fontAlgn="b"/>
                      <a:r>
                        <a:rPr lang="pt-BR" sz="1100" b="1" u="none" strike="noStrike">
                          <a:effectLst>
                            <a:outerShdw blurRad="38100" dist="38100" dir="2700000" algn="tl">
                              <a:srgbClr val="000000">
                                <a:alpha val="43137"/>
                              </a:srgbClr>
                            </a:outerShdw>
                          </a:effectLst>
                        </a:rPr>
                        <a:t>154</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b"/>
                </a:tc>
                <a:tc>
                  <a:txBody>
                    <a:bodyPr/>
                    <a:lstStyle/>
                    <a:p>
                      <a:pPr algn="ctr" fontAlgn="b"/>
                      <a:r>
                        <a:rPr lang="pt-BR" sz="1100" b="1" u="none" strike="noStrike">
                          <a:effectLst>
                            <a:outerShdw blurRad="38100" dist="38100" dir="2700000" algn="tl">
                              <a:srgbClr val="000000">
                                <a:alpha val="43137"/>
                              </a:srgbClr>
                            </a:outerShdw>
                          </a:effectLst>
                        </a:rPr>
                        <a:t>969.905</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b"/>
                </a:tc>
                <a:tc>
                  <a:txBody>
                    <a:bodyPr/>
                    <a:lstStyle/>
                    <a:p>
                      <a:pPr algn="ctr" fontAlgn="b"/>
                      <a:r>
                        <a:rPr lang="pt-BR" sz="1100" b="1" u="none" strike="noStrike">
                          <a:effectLst>
                            <a:outerShdw blurRad="38100" dist="38100" dir="2700000" algn="tl">
                              <a:srgbClr val="000000">
                                <a:alpha val="43137"/>
                              </a:srgbClr>
                            </a:outerShdw>
                          </a:effectLst>
                        </a:rPr>
                        <a:t>727.361</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b"/>
                </a:tc>
                <a:tc>
                  <a:txBody>
                    <a:bodyPr/>
                    <a:lstStyle/>
                    <a:p>
                      <a:pPr algn="ctr" fontAlgn="b"/>
                      <a:r>
                        <a:rPr lang="pt-BR" sz="1100" b="1" u="none" strike="noStrike">
                          <a:effectLst>
                            <a:outerShdw blurRad="38100" dist="38100" dir="2700000" algn="tl">
                              <a:srgbClr val="000000">
                                <a:alpha val="43137"/>
                              </a:srgbClr>
                            </a:outerShdw>
                          </a:effectLst>
                        </a:rPr>
                        <a:t>8.505</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b"/>
                </a:tc>
              </a:tr>
              <a:tr h="513624">
                <a:tc>
                  <a:txBody>
                    <a:bodyPr/>
                    <a:lstStyle/>
                    <a:p>
                      <a:pPr algn="ctr" fontAlgn="b"/>
                      <a:r>
                        <a:rPr lang="pt-BR" sz="1100" b="1" u="none" strike="noStrike">
                          <a:effectLst>
                            <a:outerShdw blurRad="38100" dist="38100" dir="2700000" algn="tl">
                              <a:srgbClr val="000000">
                                <a:alpha val="43137"/>
                              </a:srgbClr>
                            </a:outerShdw>
                          </a:effectLst>
                        </a:rPr>
                        <a:t> </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b"/>
                </a:tc>
                <a:tc>
                  <a:txBody>
                    <a:bodyPr/>
                    <a:lstStyle/>
                    <a:p>
                      <a:pPr algn="ctr" fontAlgn="ctr"/>
                      <a:r>
                        <a:rPr lang="pt-BR" sz="1100" b="1" u="none" strike="noStrike">
                          <a:effectLst>
                            <a:outerShdw blurRad="38100" dist="38100" dir="2700000" algn="tl">
                              <a:srgbClr val="000000">
                                <a:alpha val="43137"/>
                              </a:srgbClr>
                            </a:outerShdw>
                          </a:effectLst>
                        </a:rPr>
                        <a:t>OUTROS</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ctr"/>
                </a:tc>
                <a:tc>
                  <a:txBody>
                    <a:bodyPr/>
                    <a:lstStyle/>
                    <a:p>
                      <a:pPr algn="ctr" fontAlgn="ctr"/>
                      <a:r>
                        <a:rPr lang="pt-BR" sz="1100" b="1" u="none" strike="noStrike">
                          <a:effectLst>
                            <a:outerShdw blurRad="38100" dist="38100" dir="2700000" algn="tl">
                              <a:srgbClr val="000000">
                                <a:alpha val="43137"/>
                              </a:srgbClr>
                            </a:outerShdw>
                          </a:effectLst>
                        </a:rPr>
                        <a:t>TRATOR ESTEIRA</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ctr"/>
                </a:tc>
                <a:tc>
                  <a:txBody>
                    <a:bodyPr/>
                    <a:lstStyle/>
                    <a:p>
                      <a:pPr algn="ctr" fontAlgn="ctr"/>
                      <a:r>
                        <a:rPr lang="pt-BR" sz="1100" b="1" u="none" strike="noStrike">
                          <a:effectLst>
                            <a:outerShdw blurRad="38100" dist="38100" dir="2700000" algn="tl">
                              <a:srgbClr val="000000">
                                <a:alpha val="43137"/>
                              </a:srgbClr>
                            </a:outerShdw>
                          </a:effectLst>
                        </a:rPr>
                        <a:t>TRATOR RODAS</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ctr"/>
                </a:tc>
                <a:tc>
                  <a:txBody>
                    <a:bodyPr/>
                    <a:lstStyle/>
                    <a:p>
                      <a:pPr algn="ctr" fontAlgn="ctr"/>
                      <a:r>
                        <a:rPr lang="pt-BR" sz="1100" b="1" u="none" strike="noStrike">
                          <a:effectLst>
                            <a:outerShdw blurRad="38100" dist="38100" dir="2700000" algn="tl">
                              <a:srgbClr val="000000">
                                <a:alpha val="43137"/>
                              </a:srgbClr>
                            </a:outerShdw>
                          </a:effectLst>
                        </a:rPr>
                        <a:t>TRICICLO</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ctr"/>
                </a:tc>
                <a:tc>
                  <a:txBody>
                    <a:bodyPr/>
                    <a:lstStyle/>
                    <a:p>
                      <a:pPr algn="ctr" fontAlgn="ctr"/>
                      <a:r>
                        <a:rPr lang="pt-BR" sz="1100" b="1" u="none" strike="noStrike">
                          <a:effectLst>
                            <a:outerShdw blurRad="38100" dist="38100" dir="2700000" algn="tl">
                              <a:srgbClr val="000000">
                                <a:alpha val="43137"/>
                              </a:srgbClr>
                            </a:outerShdw>
                          </a:effectLst>
                        </a:rPr>
                        <a:t>UTILITÁRIO</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ctr"/>
                </a:tc>
                <a:tc>
                  <a:txBody>
                    <a:bodyPr/>
                    <a:lstStyle/>
                    <a:p>
                      <a:pPr algn="ctr" fontAlgn="b"/>
                      <a:r>
                        <a:rPr lang="pt-BR" sz="1100" b="1" u="none" strike="noStrike">
                          <a:effectLst>
                            <a:outerShdw blurRad="38100" dist="38100" dir="2700000" algn="tl">
                              <a:srgbClr val="000000">
                                <a:alpha val="43137"/>
                              </a:srgbClr>
                            </a:outerShdw>
                          </a:effectLst>
                        </a:rPr>
                        <a:t> </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b"/>
                </a:tc>
                <a:tc>
                  <a:txBody>
                    <a:bodyPr/>
                    <a:lstStyle/>
                    <a:p>
                      <a:pPr algn="ctr" fontAlgn="b"/>
                      <a:r>
                        <a:rPr lang="pt-BR" sz="1100" b="1" u="none" strike="noStrike">
                          <a:effectLst>
                            <a:outerShdw blurRad="38100" dist="38100" dir="2700000" algn="tl">
                              <a:srgbClr val="000000">
                                <a:alpha val="43137"/>
                              </a:srgbClr>
                            </a:outerShdw>
                          </a:effectLst>
                        </a:rPr>
                        <a:t> </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b"/>
                </a:tc>
                <a:tc>
                  <a:txBody>
                    <a:bodyPr/>
                    <a:lstStyle/>
                    <a:p>
                      <a:pPr algn="ctr" fontAlgn="b"/>
                      <a:r>
                        <a:rPr lang="pt-BR" sz="1100" b="1" u="none" strike="noStrike">
                          <a:effectLst>
                            <a:outerShdw blurRad="38100" dist="38100" dir="2700000" algn="tl">
                              <a:srgbClr val="000000">
                                <a:alpha val="43137"/>
                              </a:srgbClr>
                            </a:outerShdw>
                          </a:effectLst>
                        </a:rPr>
                        <a:t> </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b"/>
                </a:tc>
              </a:tr>
              <a:tr h="342416">
                <a:tc>
                  <a:txBody>
                    <a:bodyPr/>
                    <a:lstStyle/>
                    <a:p>
                      <a:pPr algn="ctr" fontAlgn="b"/>
                      <a:r>
                        <a:rPr lang="pt-BR" sz="1100" b="1" u="none" strike="noStrike">
                          <a:effectLst>
                            <a:outerShdw blurRad="38100" dist="38100" dir="2700000" algn="tl">
                              <a:srgbClr val="000000">
                                <a:alpha val="43137"/>
                              </a:srgbClr>
                            </a:outerShdw>
                          </a:effectLst>
                        </a:rPr>
                        <a:t> </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b"/>
                </a:tc>
                <a:tc>
                  <a:txBody>
                    <a:bodyPr/>
                    <a:lstStyle/>
                    <a:p>
                      <a:pPr algn="ctr" fontAlgn="b"/>
                      <a:r>
                        <a:rPr lang="pt-BR" sz="1100" b="1" u="none" strike="noStrike">
                          <a:effectLst>
                            <a:outerShdw blurRad="38100" dist="38100" dir="2700000" algn="tl">
                              <a:srgbClr val="000000">
                                <a:alpha val="43137"/>
                              </a:srgbClr>
                            </a:outerShdw>
                          </a:effectLst>
                        </a:rPr>
                        <a:t>9.223</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b"/>
                </a:tc>
                <a:tc>
                  <a:txBody>
                    <a:bodyPr/>
                    <a:lstStyle/>
                    <a:p>
                      <a:pPr algn="ctr" fontAlgn="b"/>
                      <a:r>
                        <a:rPr lang="pt-BR" sz="1100" b="1" u="none" strike="noStrike">
                          <a:effectLst>
                            <a:outerShdw blurRad="38100" dist="38100" dir="2700000" algn="tl">
                              <a:srgbClr val="000000">
                                <a:alpha val="43137"/>
                              </a:srgbClr>
                            </a:outerShdw>
                          </a:effectLst>
                        </a:rPr>
                        <a:t>203</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b"/>
                </a:tc>
                <a:tc>
                  <a:txBody>
                    <a:bodyPr/>
                    <a:lstStyle/>
                    <a:p>
                      <a:pPr algn="ctr" fontAlgn="b"/>
                      <a:r>
                        <a:rPr lang="pt-BR" sz="1100" b="1" u="none" strike="noStrike">
                          <a:effectLst>
                            <a:outerShdw blurRad="38100" dist="38100" dir="2700000" algn="tl">
                              <a:srgbClr val="000000">
                                <a:alpha val="43137"/>
                              </a:srgbClr>
                            </a:outerShdw>
                          </a:effectLst>
                        </a:rPr>
                        <a:t>27.098</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b"/>
                </a:tc>
                <a:tc>
                  <a:txBody>
                    <a:bodyPr/>
                    <a:lstStyle/>
                    <a:p>
                      <a:pPr algn="ctr" fontAlgn="b"/>
                      <a:r>
                        <a:rPr lang="pt-BR" sz="1100" b="1" u="none" strike="noStrike" dirty="0">
                          <a:effectLst>
                            <a:outerShdw blurRad="38100" dist="38100" dir="2700000" algn="tl">
                              <a:srgbClr val="000000">
                                <a:alpha val="43137"/>
                              </a:srgbClr>
                            </a:outerShdw>
                          </a:effectLst>
                        </a:rPr>
                        <a:t>19.347</a:t>
                      </a:r>
                      <a:endParaRPr lang="pt-BR" sz="1100" b="1" i="0" u="none" strike="noStrike" dirty="0">
                        <a:solidFill>
                          <a:srgbClr val="000000"/>
                        </a:solidFill>
                        <a:effectLst>
                          <a:outerShdw blurRad="38100" dist="38100" dir="2700000" algn="tl">
                            <a:srgbClr val="000000">
                              <a:alpha val="43137"/>
                            </a:srgbClr>
                          </a:outerShdw>
                        </a:effectLst>
                        <a:latin typeface="Arial"/>
                      </a:endParaRPr>
                    </a:p>
                  </a:txBody>
                  <a:tcPr marL="9525" marR="9525" marT="9525" marB="0" anchor="b"/>
                </a:tc>
                <a:tc>
                  <a:txBody>
                    <a:bodyPr/>
                    <a:lstStyle/>
                    <a:p>
                      <a:pPr algn="ctr" fontAlgn="b"/>
                      <a:r>
                        <a:rPr lang="pt-BR" sz="1100" b="1" u="none" strike="noStrike">
                          <a:effectLst>
                            <a:outerShdw blurRad="38100" dist="38100" dir="2700000" algn="tl">
                              <a:srgbClr val="000000">
                                <a:alpha val="43137"/>
                              </a:srgbClr>
                            </a:outerShdw>
                          </a:effectLst>
                        </a:rPr>
                        <a:t>413.199</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b"/>
                </a:tc>
                <a:tc>
                  <a:txBody>
                    <a:bodyPr/>
                    <a:lstStyle/>
                    <a:p>
                      <a:pPr algn="ctr" fontAlgn="b"/>
                      <a:r>
                        <a:rPr lang="pt-BR" sz="1100" b="1" u="none" strike="noStrike">
                          <a:effectLst>
                            <a:outerShdw blurRad="38100" dist="38100" dir="2700000" algn="tl">
                              <a:srgbClr val="000000">
                                <a:alpha val="43137"/>
                              </a:srgbClr>
                            </a:outerShdw>
                          </a:effectLst>
                        </a:rPr>
                        <a:t> </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b"/>
                </a:tc>
                <a:tc>
                  <a:txBody>
                    <a:bodyPr/>
                    <a:lstStyle/>
                    <a:p>
                      <a:pPr algn="ctr" fontAlgn="b"/>
                      <a:r>
                        <a:rPr lang="pt-BR" sz="1100" b="1" u="none" strike="noStrike">
                          <a:effectLst>
                            <a:outerShdw blurRad="38100" dist="38100" dir="2700000" algn="tl">
                              <a:srgbClr val="000000">
                                <a:alpha val="43137"/>
                              </a:srgbClr>
                            </a:outerShdw>
                          </a:effectLst>
                        </a:rPr>
                        <a:t> </a:t>
                      </a:r>
                      <a:endParaRPr lang="pt-BR" sz="1100" b="1" i="0" u="none" strike="noStrike">
                        <a:solidFill>
                          <a:srgbClr val="000000"/>
                        </a:solidFill>
                        <a:effectLst>
                          <a:outerShdw blurRad="38100" dist="38100" dir="2700000" algn="tl">
                            <a:srgbClr val="000000">
                              <a:alpha val="43137"/>
                            </a:srgbClr>
                          </a:outerShdw>
                        </a:effectLst>
                        <a:latin typeface="Arial"/>
                      </a:endParaRPr>
                    </a:p>
                  </a:txBody>
                  <a:tcPr marL="9525" marR="9525" marT="9525" marB="0" anchor="b"/>
                </a:tc>
                <a:tc>
                  <a:txBody>
                    <a:bodyPr/>
                    <a:lstStyle/>
                    <a:p>
                      <a:pPr algn="ctr" fontAlgn="b"/>
                      <a:r>
                        <a:rPr lang="pt-BR" sz="1100" b="1" u="none" strike="noStrike" dirty="0">
                          <a:effectLst>
                            <a:outerShdw blurRad="38100" dist="38100" dir="2700000" algn="tl">
                              <a:srgbClr val="000000">
                                <a:alpha val="43137"/>
                              </a:srgbClr>
                            </a:outerShdw>
                          </a:effectLst>
                        </a:rPr>
                        <a:t> </a:t>
                      </a:r>
                      <a:endParaRPr lang="pt-BR" sz="1100" b="1" i="0" u="none" strike="noStrike" dirty="0">
                        <a:solidFill>
                          <a:srgbClr val="000000"/>
                        </a:solidFill>
                        <a:effectLst>
                          <a:outerShdw blurRad="38100" dist="38100" dir="2700000" algn="tl">
                            <a:srgbClr val="000000">
                              <a:alpha val="43137"/>
                            </a:srgbClr>
                          </a:outerShdw>
                        </a:effectLst>
                        <a:latin typeface="Arial"/>
                      </a:endParaRPr>
                    </a:p>
                  </a:txBody>
                  <a:tcPr marL="9525" marR="9525" marT="9525" marB="0" anchor="b"/>
                </a:tc>
              </a:tr>
            </a:tbl>
          </a:graphicData>
        </a:graphic>
      </p:graphicFrame>
      <p:pic>
        <p:nvPicPr>
          <p:cNvPr id="6" name="Picture 1" descr="H:\TRABALHO\REGULAMENTAÇÕES\TRANSPORTE\LEI  12.619  2012  REG PROF MOTORISTAS1\REVISTA\REGULAMENTAÇÃO FIGURAS\QUANTOS SÃO EDITADO cópia cópia cóp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576" y="0"/>
            <a:ext cx="8660904" cy="126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4937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0"/>
            <a:ext cx="8640960" cy="126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ela 2"/>
          <p:cNvGraphicFramePr>
            <a:graphicFrameLocks noGrp="1"/>
          </p:cNvGraphicFramePr>
          <p:nvPr>
            <p:extLst>
              <p:ext uri="{D42A27DB-BD31-4B8C-83A1-F6EECF244321}">
                <p14:modId xmlns:p14="http://schemas.microsoft.com/office/powerpoint/2010/main" val="398137218"/>
              </p:ext>
            </p:extLst>
          </p:nvPr>
        </p:nvGraphicFramePr>
        <p:xfrm>
          <a:off x="323528" y="1385427"/>
          <a:ext cx="8496944" cy="2219217"/>
        </p:xfrm>
        <a:graphic>
          <a:graphicData uri="http://schemas.openxmlformats.org/drawingml/2006/table">
            <a:tbl>
              <a:tblPr/>
              <a:tblGrid>
                <a:gridCol w="5806247"/>
                <a:gridCol w="2690697"/>
              </a:tblGrid>
              <a:tr h="326561">
                <a:tc gridSpan="2">
                  <a:txBody>
                    <a:bodyPr/>
                    <a:lstStyle/>
                    <a:p>
                      <a:pPr algn="ctr" fontAlgn="b"/>
                      <a:r>
                        <a:rPr lang="pt-BR" sz="2000" b="1" i="0" u="none" strike="noStrike" dirty="0">
                          <a:solidFill>
                            <a:srgbClr val="000000"/>
                          </a:solidFill>
                          <a:effectLst>
                            <a:outerShdw blurRad="38100" dist="38100" dir="2700000" algn="tl">
                              <a:srgbClr val="000000">
                                <a:alpha val="43137"/>
                              </a:srgbClr>
                            </a:outerShdw>
                          </a:effectLst>
                          <a:latin typeface="Courier New" pitchFamily="49" charset="0"/>
                          <a:cs typeface="Courier New" pitchFamily="49" charset="0"/>
                        </a:rPr>
                        <a:t>MOTORISTAS</a:t>
                      </a: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pt-BR"/>
                    </a:p>
                  </a:txBody>
                  <a:tcPr/>
                </a:tc>
              </a:tr>
              <a:tr h="393519">
                <a:tc>
                  <a:txBody>
                    <a:bodyPr/>
                    <a:lstStyle/>
                    <a:p>
                      <a:pPr algn="l" fontAlgn="ctr"/>
                      <a:r>
                        <a:rPr lang="pt-BR" sz="1800" b="1" i="0" u="none" strike="noStrike" dirty="0" smtClean="0">
                          <a:solidFill>
                            <a:srgbClr val="000000"/>
                          </a:solidFill>
                          <a:effectLst/>
                          <a:latin typeface="Courier New" pitchFamily="49" charset="0"/>
                          <a:cs typeface="Courier New" pitchFamily="49" charset="0"/>
                        </a:rPr>
                        <a:t>Urbano, Interurbano, Metropolitano.</a:t>
                      </a:r>
                      <a:endParaRPr lang="pt-BR" sz="1800" b="1" i="0" u="none" strike="noStrike" dirty="0">
                        <a:solidFill>
                          <a:srgbClr val="000000"/>
                        </a:solidFill>
                        <a:effectLst/>
                        <a:latin typeface="Courier New" pitchFamily="49" charset="0"/>
                        <a:cs typeface="Courier New" pitchFamily="49" charset="0"/>
                      </a:endParaRP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pt-BR" sz="2000" b="1" i="0" u="none" strike="noStrike" dirty="0">
                          <a:solidFill>
                            <a:srgbClr val="000000"/>
                          </a:solidFill>
                          <a:effectLst/>
                          <a:latin typeface="Courier New" pitchFamily="49" charset="0"/>
                          <a:cs typeface="Courier New" pitchFamily="49" charset="0"/>
                        </a:rPr>
                        <a:t>800.000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963453">
                <a:tc>
                  <a:txBody>
                    <a:bodyPr/>
                    <a:lstStyle/>
                    <a:p>
                      <a:pPr algn="l" fontAlgn="ctr"/>
                      <a:r>
                        <a:rPr lang="pt-BR" sz="1800" b="1" i="0" u="none" strike="noStrike" dirty="0" smtClean="0">
                          <a:solidFill>
                            <a:srgbClr val="000000"/>
                          </a:solidFill>
                          <a:effectLst/>
                          <a:latin typeface="Courier New" pitchFamily="49" charset="0"/>
                          <a:cs typeface="Courier New" pitchFamily="49" charset="0"/>
                        </a:rPr>
                        <a:t>Interestadual, Intermunicipal, Fretamento – Turismo, Escolar, Taxis, </a:t>
                      </a:r>
                      <a:r>
                        <a:rPr lang="pt-BR" sz="1800" b="1" i="0" u="none" strike="noStrike" dirty="0" smtClean="0">
                          <a:solidFill>
                            <a:srgbClr val="FF0000"/>
                          </a:solidFill>
                          <a:effectLst>
                            <a:outerShdw blurRad="38100" dist="38100" dir="2700000" algn="tl">
                              <a:srgbClr val="000000">
                                <a:alpha val="43137"/>
                              </a:srgbClr>
                            </a:outerShdw>
                          </a:effectLst>
                          <a:latin typeface="Courier New" pitchFamily="49" charset="0"/>
                          <a:cs typeface="Courier New" pitchFamily="49" charset="0"/>
                        </a:rPr>
                        <a:t>somente em capitais - exceto </a:t>
                      </a:r>
                      <a:r>
                        <a:rPr lang="pt-BR" sz="1800" b="1" i="0" u="none" strike="noStrike" dirty="0" err="1" smtClean="0">
                          <a:solidFill>
                            <a:srgbClr val="FF0000"/>
                          </a:solidFill>
                          <a:effectLst>
                            <a:outerShdw blurRad="38100" dist="38100" dir="2700000" algn="tl">
                              <a:srgbClr val="000000">
                                <a:alpha val="43137"/>
                              </a:srgbClr>
                            </a:outerShdw>
                          </a:effectLst>
                          <a:latin typeface="Courier New" pitchFamily="49" charset="0"/>
                          <a:cs typeface="Courier New" pitchFamily="49" charset="0"/>
                        </a:rPr>
                        <a:t>mototaxis</a:t>
                      </a:r>
                      <a:r>
                        <a:rPr lang="pt-BR" sz="1800" b="1" i="0" u="none" strike="noStrike" dirty="0" smtClean="0">
                          <a:solidFill>
                            <a:srgbClr val="FF0000"/>
                          </a:solidFill>
                          <a:effectLst>
                            <a:outerShdw blurRad="38100" dist="38100" dir="2700000" algn="tl">
                              <a:srgbClr val="000000">
                                <a:alpha val="43137"/>
                              </a:srgbClr>
                            </a:outerShdw>
                          </a:effectLst>
                          <a:latin typeface="Courier New" pitchFamily="49" charset="0"/>
                          <a:cs typeface="Courier New" pitchFamily="49" charset="0"/>
                        </a:rPr>
                        <a:t>)</a:t>
                      </a:r>
                      <a:endParaRPr lang="pt-BR" sz="1800" b="1" i="0" u="none" strike="noStrike" dirty="0">
                        <a:solidFill>
                          <a:srgbClr val="FF0000"/>
                        </a:solidFill>
                        <a:effectLst>
                          <a:outerShdw blurRad="38100" dist="38100" dir="2700000" algn="tl">
                            <a:srgbClr val="000000">
                              <a:alpha val="43137"/>
                            </a:srgbClr>
                          </a:outerShdw>
                        </a:effectLst>
                        <a:latin typeface="Courier New" pitchFamily="49" charset="0"/>
                        <a:cs typeface="Courier New" pitchFamily="49" charset="0"/>
                      </a:endParaRP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pt-BR" sz="2000" b="1" i="0" u="none" strike="noStrike" dirty="0">
                          <a:solidFill>
                            <a:srgbClr val="000000"/>
                          </a:solidFill>
                          <a:effectLst/>
                          <a:latin typeface="Courier New" pitchFamily="49" charset="0"/>
                          <a:cs typeface="Courier New" pitchFamily="49" charset="0"/>
                        </a:rPr>
                        <a:t>520.000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340149">
                <a:tc>
                  <a:txBody>
                    <a:bodyPr/>
                    <a:lstStyle/>
                    <a:p>
                      <a:pPr algn="ctr" fontAlgn="b"/>
                      <a:r>
                        <a:rPr lang="pt-BR" sz="1800" b="1" i="0" u="none" strike="noStrike" dirty="0">
                          <a:solidFill>
                            <a:srgbClr val="FF0000"/>
                          </a:solidFill>
                          <a:effectLst>
                            <a:outerShdw blurRad="38100" dist="38100" dir="2700000" algn="tl">
                              <a:srgbClr val="000000">
                                <a:alpha val="43137"/>
                              </a:srgbClr>
                            </a:outerShdw>
                          </a:effectLst>
                          <a:latin typeface="Courier New" pitchFamily="49" charset="0"/>
                          <a:cs typeface="Courier New" pitchFamily="49" charset="0"/>
                        </a:rPr>
                        <a:t>TOTAL</a:t>
                      </a: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pt-BR" sz="2000" b="1" i="0" u="none" strike="noStrike" dirty="0">
                          <a:solidFill>
                            <a:srgbClr val="FF0000"/>
                          </a:solidFill>
                          <a:effectLst>
                            <a:outerShdw blurRad="38100" dist="38100" dir="2700000" algn="tl">
                              <a:srgbClr val="000000">
                                <a:alpha val="43137"/>
                              </a:srgbClr>
                            </a:outerShdw>
                          </a:effectLst>
                          <a:latin typeface="Courier New" pitchFamily="49" charset="0"/>
                          <a:cs typeface="Courier New" pitchFamily="49" charset="0"/>
                        </a:rPr>
                        <a:t>1.320.000</a:t>
                      </a: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195535">
                <a:tc gridSpan="2">
                  <a:txBody>
                    <a:bodyPr/>
                    <a:lstStyle/>
                    <a:p>
                      <a:pPr algn="l" fontAlgn="ctr"/>
                      <a:r>
                        <a:rPr lang="pt-BR" sz="1200" b="1" i="0" u="none" strike="noStrike" dirty="0">
                          <a:solidFill>
                            <a:srgbClr val="000000"/>
                          </a:solidFill>
                          <a:effectLst>
                            <a:outerShdw blurRad="38100" dist="38100" dir="2700000" algn="tl">
                              <a:srgbClr val="000000">
                                <a:alpha val="43137"/>
                              </a:srgbClr>
                            </a:outerShdw>
                          </a:effectLst>
                          <a:latin typeface="Calibri"/>
                        </a:rPr>
                        <a:t>FONTE: FEDERAÇÕES FILIADAS E SINDICATOS VINCULADOS A CNTTT</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pt-BR"/>
                    </a:p>
                  </a:txBody>
                  <a:tcPr/>
                </a:tc>
              </a:tr>
            </a:tbl>
          </a:graphicData>
        </a:graphic>
      </p:graphicFrame>
      <p:graphicFrame>
        <p:nvGraphicFramePr>
          <p:cNvPr id="4" name="Tabela 3"/>
          <p:cNvGraphicFramePr>
            <a:graphicFrameLocks noGrp="1"/>
          </p:cNvGraphicFramePr>
          <p:nvPr>
            <p:extLst>
              <p:ext uri="{D42A27DB-BD31-4B8C-83A1-F6EECF244321}">
                <p14:modId xmlns:p14="http://schemas.microsoft.com/office/powerpoint/2010/main" val="2713501743"/>
              </p:ext>
            </p:extLst>
          </p:nvPr>
        </p:nvGraphicFramePr>
        <p:xfrm>
          <a:off x="323528" y="3767683"/>
          <a:ext cx="8496944" cy="1533525"/>
        </p:xfrm>
        <a:graphic>
          <a:graphicData uri="http://schemas.openxmlformats.org/drawingml/2006/table">
            <a:tbl>
              <a:tblPr/>
              <a:tblGrid>
                <a:gridCol w="4478534"/>
                <a:gridCol w="4018410"/>
              </a:tblGrid>
              <a:tr h="381000">
                <a:tc gridSpan="2">
                  <a:txBody>
                    <a:bodyPr/>
                    <a:lstStyle/>
                    <a:p>
                      <a:pPr algn="ctr" fontAlgn="b"/>
                      <a:r>
                        <a:rPr lang="pt-BR" sz="1800" b="1" i="0" u="none" strike="noStrike" dirty="0">
                          <a:solidFill>
                            <a:srgbClr val="000000"/>
                          </a:solidFill>
                          <a:effectLst/>
                          <a:latin typeface="Courier New"/>
                        </a:rPr>
                        <a:t>MOTORISTAS CARGAS</a:t>
                      </a:r>
                    </a:p>
                  </a:txBody>
                  <a:tcPr marL="9525" marR="9525" marT="9525" marB="0" anchor="b">
                    <a:lnL w="12700" cap="flat" cmpd="sng" algn="ctr">
                      <a:solidFill>
                        <a:schemeClr val="tx1"/>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pt-BR"/>
                    </a:p>
                  </a:txBody>
                  <a:tcPr/>
                </a:tc>
              </a:tr>
              <a:tr h="314325">
                <a:tc>
                  <a:txBody>
                    <a:bodyPr/>
                    <a:lstStyle/>
                    <a:p>
                      <a:pPr algn="l" fontAlgn="b"/>
                      <a:r>
                        <a:rPr lang="pt-BR" sz="1800" b="1" i="0" u="none" strike="noStrike">
                          <a:solidFill>
                            <a:srgbClr val="000000"/>
                          </a:solidFill>
                          <a:effectLst/>
                          <a:latin typeface="Courier New"/>
                        </a:rPr>
                        <a:t>Motorista com RNTRC</a:t>
                      </a:r>
                    </a:p>
                  </a:txBody>
                  <a:tcPr marL="9525" marR="9525" marT="9525" marB="0" anchor="b">
                    <a:lnL w="12700" cap="flat" cmpd="sng" algn="ctr">
                      <a:solidFill>
                        <a:schemeClr val="tx1"/>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r>
                        <a:rPr lang="pt-BR" sz="1800" b="1" i="0" u="none" strike="noStrike" dirty="0">
                          <a:solidFill>
                            <a:srgbClr val="000000"/>
                          </a:solidFill>
                          <a:effectLst/>
                          <a:latin typeface="Courier New"/>
                        </a:rPr>
                        <a:t>1.872.366</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314325">
                <a:tc>
                  <a:txBody>
                    <a:bodyPr/>
                    <a:lstStyle/>
                    <a:p>
                      <a:pPr algn="l" fontAlgn="b"/>
                      <a:r>
                        <a:rPr lang="pt-BR" sz="1800" b="1" i="0" u="none" strike="noStrike">
                          <a:solidFill>
                            <a:srgbClr val="000000"/>
                          </a:solidFill>
                          <a:effectLst/>
                          <a:latin typeface="Courier New"/>
                        </a:rPr>
                        <a:t>motorista sem RNTRC</a:t>
                      </a:r>
                    </a:p>
                  </a:txBody>
                  <a:tcPr marL="9525" marR="9525" marT="9525" marB="0" anchor="b">
                    <a:lnL w="12700" cap="flat" cmpd="sng" algn="ctr">
                      <a:solidFill>
                        <a:schemeClr val="tx1"/>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r>
                        <a:rPr lang="pt-BR" sz="1800" b="1" i="0" u="none" strike="noStrike">
                          <a:solidFill>
                            <a:srgbClr val="000000"/>
                          </a:solidFill>
                          <a:effectLst/>
                          <a:latin typeface="Courier New"/>
                        </a:rPr>
                        <a:t>1.850.000</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314325">
                <a:tc>
                  <a:txBody>
                    <a:bodyPr/>
                    <a:lstStyle/>
                    <a:p>
                      <a:pPr algn="ctr" fontAlgn="b"/>
                      <a:r>
                        <a:rPr lang="pt-BR" sz="1800" b="1" i="0" u="none" strike="noStrike" dirty="0">
                          <a:solidFill>
                            <a:srgbClr val="FF0000"/>
                          </a:solidFill>
                          <a:effectLst>
                            <a:outerShdw blurRad="38100" dist="38100" dir="2700000" algn="tl">
                              <a:srgbClr val="000000">
                                <a:alpha val="43137"/>
                              </a:srgbClr>
                            </a:outerShdw>
                          </a:effectLst>
                          <a:latin typeface="Courier New"/>
                        </a:rPr>
                        <a:t>TOTAL</a:t>
                      </a:r>
                    </a:p>
                  </a:txBody>
                  <a:tcPr marL="9525" marR="9525" marT="9525" marB="0" anchor="b">
                    <a:lnL w="12700" cap="flat" cmpd="sng" algn="ctr">
                      <a:solidFill>
                        <a:schemeClr val="tx1"/>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pt-BR" sz="1800" b="1" i="0" u="none" strike="noStrike" dirty="0">
                          <a:solidFill>
                            <a:srgbClr val="FF0000"/>
                          </a:solidFill>
                          <a:effectLst>
                            <a:outerShdw blurRad="38100" dist="38100" dir="2700000" algn="tl">
                              <a:srgbClr val="000000">
                                <a:alpha val="43137"/>
                              </a:srgbClr>
                            </a:outerShdw>
                          </a:effectLst>
                          <a:latin typeface="Courier New"/>
                        </a:rPr>
                        <a:t>3.722.366</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209550">
                <a:tc gridSpan="2">
                  <a:txBody>
                    <a:bodyPr/>
                    <a:lstStyle/>
                    <a:p>
                      <a:pPr algn="l" fontAlgn="ctr"/>
                      <a:r>
                        <a:rPr lang="pt-BR" sz="1000" b="1" i="0" u="sng" strike="noStrike" dirty="0">
                          <a:solidFill>
                            <a:srgbClr val="000000"/>
                          </a:solidFill>
                          <a:effectLst/>
                          <a:latin typeface="Calibri"/>
                        </a:rPr>
                        <a:t>FONTE: FEDERAÇÕES FILIADAS E SINDICATOS VINCULADOS A CNTTT</a:t>
                      </a:r>
                    </a:p>
                  </a:txBody>
                  <a:tcPr marL="9525" marR="9525" marT="9525" marB="0" anchor="ctr">
                    <a:lnL w="12700" cap="flat" cmpd="sng" algn="ctr">
                      <a:solidFill>
                        <a:schemeClr val="tx1"/>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pt-BR"/>
                    </a:p>
                  </a:txBody>
                  <a:tcPr/>
                </a:tc>
              </a:tr>
            </a:tbl>
          </a:graphicData>
        </a:graphic>
      </p:graphicFrame>
      <p:graphicFrame>
        <p:nvGraphicFramePr>
          <p:cNvPr id="5" name="Tabela 4"/>
          <p:cNvGraphicFramePr>
            <a:graphicFrameLocks noGrp="1"/>
          </p:cNvGraphicFramePr>
          <p:nvPr>
            <p:extLst>
              <p:ext uri="{D42A27DB-BD31-4B8C-83A1-F6EECF244321}">
                <p14:modId xmlns:p14="http://schemas.microsoft.com/office/powerpoint/2010/main" val="3013499365"/>
              </p:ext>
            </p:extLst>
          </p:nvPr>
        </p:nvGraphicFramePr>
        <p:xfrm>
          <a:off x="323528" y="5526360"/>
          <a:ext cx="8496944" cy="1143000"/>
        </p:xfrm>
        <a:graphic>
          <a:graphicData uri="http://schemas.openxmlformats.org/drawingml/2006/table">
            <a:tbl>
              <a:tblPr/>
              <a:tblGrid>
                <a:gridCol w="4473150"/>
                <a:gridCol w="4023794"/>
              </a:tblGrid>
              <a:tr h="762000">
                <a:tc>
                  <a:txBody>
                    <a:bodyPr/>
                    <a:lstStyle/>
                    <a:p>
                      <a:pPr algn="ctr" fontAlgn="ctr"/>
                      <a:r>
                        <a:rPr lang="pt-BR" sz="2400" b="1" i="0" u="none" strike="noStrike" dirty="0">
                          <a:solidFill>
                            <a:srgbClr val="000000"/>
                          </a:solidFill>
                          <a:effectLst/>
                          <a:latin typeface="Arial"/>
                        </a:rPr>
                        <a:t>TOTAL - CARGAS E PASSAGEIROS</a:t>
                      </a:r>
                    </a:p>
                  </a:txBody>
                  <a:tcPr marL="9525" marR="9525" marT="952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pt-BR" sz="2400" b="1" i="0" u="none" strike="noStrike">
                          <a:solidFill>
                            <a:srgbClr val="000000"/>
                          </a:solidFill>
                          <a:effectLst/>
                          <a:latin typeface="Arial"/>
                        </a:rPr>
                        <a:t>5.042.366</a:t>
                      </a:r>
                    </a:p>
                  </a:txBody>
                  <a:tcPr marL="9525" marR="9525" marT="952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BF1DE"/>
                    </a:solidFill>
                  </a:tcPr>
                </a:tc>
              </a:tr>
              <a:tr h="381000">
                <a:tc gridSpan="2">
                  <a:txBody>
                    <a:bodyPr/>
                    <a:lstStyle/>
                    <a:p>
                      <a:pPr algn="l" fontAlgn="ctr"/>
                      <a:r>
                        <a:rPr lang="pt-BR" sz="1000" b="1" i="0" u="none" strike="noStrike" dirty="0">
                          <a:solidFill>
                            <a:srgbClr val="000000"/>
                          </a:solidFill>
                          <a:effectLst/>
                          <a:latin typeface="Arial"/>
                        </a:rPr>
                        <a:t>FONTES: ANTT, DENATRAN, CNTTT</a:t>
                      </a:r>
                    </a:p>
                  </a:txBody>
                  <a:tcPr marL="9525" marR="9525" marT="9525"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pt-BR"/>
                    </a:p>
                  </a:txBody>
                  <a:tcPr/>
                </a:tc>
              </a:tr>
            </a:tbl>
          </a:graphicData>
        </a:graphic>
      </p:graphicFrame>
    </p:spTree>
    <p:extLst>
      <p:ext uri="{BB962C8B-B14F-4D97-AF65-F5344CB8AC3E}">
        <p14:creationId xmlns:p14="http://schemas.microsoft.com/office/powerpoint/2010/main" val="31010636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4572000" y="6021288"/>
            <a:ext cx="4320481" cy="769441"/>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fontAlgn="auto">
              <a:spcBef>
                <a:spcPts val="0"/>
              </a:spcBef>
              <a:spcAft>
                <a:spcPts val="0"/>
              </a:spcAft>
              <a:defRPr/>
            </a:pPr>
            <a:r>
              <a:rPr lang="pt-BR" sz="2200" i="1" dirty="0">
                <a:ln w="18415" cmpd="sng">
                  <a:solidFill>
                    <a:schemeClr val="tx1"/>
                  </a:solidFill>
                  <a:prstDash val="solid"/>
                </a:ln>
                <a:effectLst>
                  <a:outerShdw blurRad="63500" dir="3600000" algn="tl" rotWithShape="0">
                    <a:srgbClr val="000000">
                      <a:alpha val="70000"/>
                    </a:srgbClr>
                  </a:outerShdw>
                </a:effectLst>
                <a:latin typeface="Arial" pitchFamily="34" charset="0"/>
                <a:cs typeface="Arial" pitchFamily="34" charset="0"/>
              </a:rPr>
              <a:t>Mortes no trânsito </a:t>
            </a:r>
            <a:endParaRPr lang="pt-BR" sz="2200" i="1" dirty="0" smtClean="0">
              <a:ln w="18415" cmpd="sng">
                <a:solidFill>
                  <a:schemeClr val="tx1"/>
                </a:solidFill>
                <a:prstDash val="solid"/>
              </a:ln>
              <a:effectLst>
                <a:outerShdw blurRad="63500" dir="3600000" algn="tl" rotWithShape="0">
                  <a:srgbClr val="000000">
                    <a:alpha val="70000"/>
                  </a:srgbClr>
                </a:outerShdw>
              </a:effectLst>
              <a:latin typeface="Arial" pitchFamily="34" charset="0"/>
              <a:cs typeface="Arial" pitchFamily="34" charset="0"/>
            </a:endParaRPr>
          </a:p>
          <a:p>
            <a:pPr algn="ctr" fontAlgn="auto">
              <a:spcBef>
                <a:spcPts val="0"/>
              </a:spcBef>
              <a:spcAft>
                <a:spcPts val="0"/>
              </a:spcAft>
              <a:defRPr/>
            </a:pPr>
            <a:r>
              <a:rPr lang="pt-BR" sz="2200" i="1" dirty="0" smtClean="0">
                <a:ln w="18415" cmpd="sng">
                  <a:solidFill>
                    <a:schemeClr val="tx1"/>
                  </a:solidFill>
                  <a:prstDash val="solid"/>
                </a:ln>
                <a:effectLst>
                  <a:outerShdw blurRad="63500" dir="3600000" algn="tl" rotWithShape="0">
                    <a:srgbClr val="000000">
                      <a:alpha val="70000"/>
                    </a:srgbClr>
                  </a:outerShdw>
                </a:effectLst>
                <a:latin typeface="Arial" pitchFamily="34" charset="0"/>
                <a:cs typeface="Arial" pitchFamily="34" charset="0"/>
              </a:rPr>
              <a:t>em </a:t>
            </a:r>
            <a:r>
              <a:rPr lang="pt-BR" sz="2200" i="1" dirty="0">
                <a:ln w="18415" cmpd="sng">
                  <a:solidFill>
                    <a:schemeClr val="tx1"/>
                  </a:solidFill>
                  <a:prstDash val="solid"/>
                </a:ln>
                <a:effectLst>
                  <a:outerShdw blurRad="63500" dir="3600000" algn="tl" rotWithShape="0">
                    <a:srgbClr val="000000">
                      <a:alpha val="70000"/>
                    </a:srgbClr>
                  </a:outerShdw>
                </a:effectLst>
                <a:latin typeface="Arial" pitchFamily="34" charset="0"/>
                <a:cs typeface="Arial" pitchFamily="34" charset="0"/>
              </a:rPr>
              <a:t>1964 </a:t>
            </a:r>
            <a:r>
              <a:rPr lang="pt-BR" sz="2200" i="1" dirty="0" smtClean="0">
                <a:ln w="18415" cmpd="sng">
                  <a:solidFill>
                    <a:schemeClr val="tx1"/>
                  </a:solidFill>
                  <a:prstDash val="solid"/>
                </a:ln>
                <a:effectLst>
                  <a:outerShdw blurRad="63500" dir="3600000" algn="tl" rotWithShape="0">
                    <a:srgbClr val="000000">
                      <a:alpha val="70000"/>
                    </a:srgbClr>
                  </a:outerShdw>
                </a:effectLst>
                <a:latin typeface="Arial" pitchFamily="34" charset="0"/>
                <a:cs typeface="Arial" pitchFamily="34" charset="0"/>
              </a:rPr>
              <a:t>- 5.165                                              </a:t>
            </a:r>
            <a:endParaRPr lang="pt-BR" sz="2200" i="1" dirty="0">
              <a:ln w="18415" cmpd="sng">
                <a:solidFill>
                  <a:schemeClr val="tx1"/>
                </a:solidFill>
                <a:prstDash val="solid"/>
              </a:ln>
              <a:effectLst>
                <a:outerShdw blurRad="63500" dir="3600000" algn="tl" rotWithShape="0">
                  <a:srgbClr val="000000">
                    <a:alpha val="70000"/>
                  </a:srgbClr>
                </a:outerShdw>
              </a:effectLst>
              <a:latin typeface="Arial" pitchFamily="34" charset="0"/>
              <a:cs typeface="Arial" pitchFamily="34" charset="0"/>
            </a:endParaRPr>
          </a:p>
        </p:txBody>
      </p:sp>
      <p:sp>
        <p:nvSpPr>
          <p:cNvPr id="3" name="Retângulo 2"/>
          <p:cNvSpPr/>
          <p:nvPr/>
        </p:nvSpPr>
        <p:spPr>
          <a:xfrm>
            <a:off x="251520" y="6021288"/>
            <a:ext cx="4320480" cy="769441"/>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fontAlgn="auto">
              <a:spcBef>
                <a:spcPts val="0"/>
              </a:spcBef>
              <a:spcAft>
                <a:spcPts val="0"/>
              </a:spcAft>
              <a:defRPr/>
            </a:pPr>
            <a:r>
              <a:rPr lang="pt-BR" sz="2200" i="1" dirty="0">
                <a:ln w="18415" cmpd="sng">
                  <a:solidFill>
                    <a:schemeClr val="tx1"/>
                  </a:solidFill>
                  <a:prstDash val="solid"/>
                </a:ln>
                <a:effectLst>
                  <a:outerShdw blurRad="63500" dir="3600000" algn="tl" rotWithShape="0">
                    <a:srgbClr val="000000">
                      <a:alpha val="70000"/>
                    </a:srgbClr>
                  </a:outerShdw>
                </a:effectLst>
                <a:latin typeface="Arial" pitchFamily="34" charset="0"/>
                <a:cs typeface="Arial" pitchFamily="34" charset="0"/>
              </a:rPr>
              <a:t>Frota total de </a:t>
            </a:r>
            <a:r>
              <a:rPr lang="pt-BR" sz="2200" i="1" dirty="0" smtClean="0">
                <a:ln w="18415" cmpd="sng">
                  <a:solidFill>
                    <a:schemeClr val="tx1"/>
                  </a:solidFill>
                  <a:prstDash val="solid"/>
                </a:ln>
                <a:effectLst>
                  <a:outerShdw blurRad="63500" dir="3600000" algn="tl" rotWithShape="0">
                    <a:srgbClr val="000000">
                      <a:alpha val="70000"/>
                    </a:srgbClr>
                  </a:outerShdw>
                </a:effectLst>
                <a:latin typeface="Arial" pitchFamily="34" charset="0"/>
                <a:cs typeface="Arial" pitchFamily="34" charset="0"/>
              </a:rPr>
              <a:t>veículos em 1964 - 1.814.898</a:t>
            </a:r>
            <a:endParaRPr lang="pt-BR" sz="2200" i="1" dirty="0">
              <a:ln w="18415" cmpd="sng">
                <a:solidFill>
                  <a:schemeClr val="tx1"/>
                </a:solidFill>
                <a:prstDash val="solid"/>
              </a:ln>
              <a:effectLst>
                <a:outerShdw blurRad="63500" dir="3600000" algn="tl" rotWithShape="0">
                  <a:srgbClr val="000000">
                    <a:alpha val="70000"/>
                  </a:srgbClr>
                </a:outerShdw>
              </a:effectLst>
              <a:latin typeface="Arial" pitchFamily="34" charset="0"/>
              <a:cs typeface="Arial" pitchFamily="34" charset="0"/>
            </a:endParaRPr>
          </a:p>
        </p:txBody>
      </p:sp>
      <p:sp>
        <p:nvSpPr>
          <p:cNvPr id="4" name="CaixaDeTexto 3"/>
          <p:cNvSpPr txBox="1"/>
          <p:nvPr/>
        </p:nvSpPr>
        <p:spPr>
          <a:xfrm>
            <a:off x="35496" y="2320017"/>
            <a:ext cx="4104456" cy="362926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fontAlgn="auto">
              <a:lnSpc>
                <a:spcPts val="3500"/>
              </a:lnSpc>
              <a:spcBef>
                <a:spcPts val="0"/>
              </a:spcBef>
              <a:spcAft>
                <a:spcPts val="0"/>
              </a:spcAft>
              <a:defRPr/>
            </a:pPr>
            <a:r>
              <a:rPr lang="pt-BR" sz="2000" b="1" i="1" dirty="0" smtClean="0">
                <a:ln>
                  <a:solidFill>
                    <a:schemeClr val="tx1"/>
                  </a:solidFill>
                </a:ln>
                <a:solidFill>
                  <a:schemeClr val="tx1"/>
                </a:solidFill>
                <a:latin typeface="Arial" pitchFamily="34" charset="0"/>
                <a:cs typeface="Arial" pitchFamily="34" charset="0"/>
              </a:rPr>
              <a:t>Art</a:t>
            </a:r>
            <a:r>
              <a:rPr lang="pt-BR" sz="2000" b="1" i="1" dirty="0">
                <a:ln>
                  <a:solidFill>
                    <a:schemeClr val="tx1"/>
                  </a:solidFill>
                </a:ln>
                <a:solidFill>
                  <a:schemeClr val="tx1"/>
                </a:solidFill>
                <a:latin typeface="Arial" pitchFamily="34" charset="0"/>
                <a:cs typeface="Arial" pitchFamily="34" charset="0"/>
              </a:rPr>
              <a:t>. 1º A Aposentadoria Especial</a:t>
            </a:r>
            <a:r>
              <a:rPr lang="pt-BR" sz="2000" b="1" i="1" dirty="0" smtClean="0">
                <a:ln>
                  <a:solidFill>
                    <a:schemeClr val="tx1"/>
                  </a:solidFill>
                </a:ln>
                <a:solidFill>
                  <a:schemeClr val="tx1"/>
                </a:solidFill>
                <a:latin typeface="Arial" pitchFamily="34" charset="0"/>
                <a:cs typeface="Arial" pitchFamily="34" charset="0"/>
              </a:rPr>
              <a:t>, será </a:t>
            </a:r>
            <a:r>
              <a:rPr lang="pt-BR" sz="2000" b="1" i="1" dirty="0">
                <a:ln>
                  <a:solidFill>
                    <a:schemeClr val="tx1"/>
                  </a:solidFill>
                </a:ln>
                <a:solidFill>
                  <a:schemeClr val="tx1"/>
                </a:solidFill>
                <a:latin typeface="Arial" pitchFamily="34" charset="0"/>
                <a:cs typeface="Arial" pitchFamily="34" charset="0"/>
              </a:rPr>
              <a:t>concedida ao segurado que exerça ou tenha exercido atividade profissional em serviços considerados </a:t>
            </a:r>
            <a:r>
              <a:rPr lang="pt-BR" sz="2000" b="1" i="1" u="sng" dirty="0">
                <a:ln>
                  <a:solidFill>
                    <a:schemeClr val="tx1"/>
                  </a:solidFill>
                </a:ln>
                <a:solidFill>
                  <a:schemeClr val="tx1"/>
                </a:solidFill>
                <a:latin typeface="Arial" pitchFamily="34" charset="0"/>
                <a:cs typeface="Arial" pitchFamily="34" charset="0"/>
              </a:rPr>
              <a:t>insalubres, perigosos ou penosos</a:t>
            </a:r>
            <a:r>
              <a:rPr lang="pt-BR" sz="2000" b="1" i="1" dirty="0">
                <a:ln>
                  <a:solidFill>
                    <a:schemeClr val="tx1"/>
                  </a:solidFill>
                </a:ln>
                <a:solidFill>
                  <a:schemeClr val="tx1"/>
                </a:solidFill>
                <a:latin typeface="Arial" pitchFamily="34" charset="0"/>
                <a:cs typeface="Arial" pitchFamily="34" charset="0"/>
              </a:rPr>
              <a:t> nos termos deste decreto</a:t>
            </a:r>
            <a:r>
              <a:rPr lang="pt-BR" sz="2000" b="1" i="1" dirty="0" smtClean="0">
                <a:ln>
                  <a:solidFill>
                    <a:schemeClr val="tx1"/>
                  </a:solidFill>
                </a:ln>
                <a:solidFill>
                  <a:schemeClr val="tx1"/>
                </a:solidFill>
                <a:latin typeface="Arial" pitchFamily="34" charset="0"/>
                <a:cs typeface="Arial" pitchFamily="34" charset="0"/>
              </a:rPr>
              <a:t>.</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268760"/>
            <a:ext cx="8496944" cy="12037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259052">
            <a:off x="3498198" y="3542289"/>
            <a:ext cx="2733347" cy="11864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0983" y="3641390"/>
            <a:ext cx="3591859" cy="118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9402" y="2462284"/>
            <a:ext cx="3949102" cy="118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2246" y="4797288"/>
            <a:ext cx="3154572" cy="122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Imagem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1519" y="0"/>
            <a:ext cx="8640961" cy="1268760"/>
          </a:xfrm>
          <a:prstGeom prst="rect">
            <a:avLst/>
          </a:prstGeom>
        </p:spPr>
      </p:pic>
    </p:spTree>
    <p:extLst>
      <p:ext uri="{BB962C8B-B14F-4D97-AF65-F5344CB8AC3E}">
        <p14:creationId xmlns:p14="http://schemas.microsoft.com/office/powerpoint/2010/main" val="27810891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131840" y="4207147"/>
            <a:ext cx="5760272" cy="2462213"/>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fontAlgn="auto">
              <a:spcBef>
                <a:spcPts val="0"/>
              </a:spcBef>
              <a:spcAft>
                <a:spcPts val="0"/>
              </a:spcAft>
              <a:defRPr/>
            </a:pPr>
            <a:r>
              <a:rPr lang="pt-BR" sz="2200" dirty="0" smtClean="0">
                <a:ln w="18415" cmpd="sng">
                  <a:solidFill>
                    <a:schemeClr val="tx1"/>
                  </a:solidFill>
                  <a:prstDash val="solid"/>
                </a:ln>
                <a:solidFill>
                  <a:schemeClr val="tx1"/>
                </a:solidFill>
                <a:latin typeface="Courier New" pitchFamily="49" charset="0"/>
                <a:cs typeface="Courier New" pitchFamily="49" charset="0"/>
              </a:rPr>
              <a:t>1973 - Deputado </a:t>
            </a:r>
            <a:r>
              <a:rPr lang="pt-BR" sz="2200" dirty="0">
                <a:ln w="18415" cmpd="sng">
                  <a:solidFill>
                    <a:schemeClr val="tx1"/>
                  </a:solidFill>
                  <a:prstDash val="solid"/>
                </a:ln>
                <a:solidFill>
                  <a:schemeClr val="tx1"/>
                </a:solidFill>
                <a:latin typeface="Courier New" pitchFamily="49" charset="0"/>
                <a:cs typeface="Courier New" pitchFamily="49" charset="0"/>
              </a:rPr>
              <a:t>José Haddad</a:t>
            </a:r>
            <a:r>
              <a:rPr lang="pt-BR" sz="2200" dirty="0" smtClean="0">
                <a:ln w="18415" cmpd="sng">
                  <a:solidFill>
                    <a:schemeClr val="tx1"/>
                  </a:solidFill>
                  <a:prstDash val="solid"/>
                </a:ln>
                <a:solidFill>
                  <a:schemeClr val="tx1"/>
                </a:solidFill>
                <a:latin typeface="Courier New" pitchFamily="49" charset="0"/>
                <a:cs typeface="Courier New" pitchFamily="49" charset="0"/>
              </a:rPr>
              <a:t>, do RJ, apresenta o Projeto Lei 1503/73, que regulamenta a profissão de motorista e Cobrador do transporte urbano de passageiros, posteriormente arquivado no Senado Federal.</a:t>
            </a:r>
            <a:endParaRPr lang="pt-BR" sz="2200" dirty="0">
              <a:ln w="18415" cmpd="sng">
                <a:solidFill>
                  <a:schemeClr val="tx1"/>
                </a:solidFill>
                <a:prstDash val="solid"/>
              </a:ln>
              <a:solidFill>
                <a:schemeClr val="tx1"/>
              </a:solidFill>
              <a:latin typeface="Courier New" pitchFamily="49" charset="0"/>
              <a:cs typeface="Courier New" pitchFamily="49" charset="0"/>
            </a:endParaRPr>
          </a:p>
        </p:txBody>
      </p:sp>
      <p:sp>
        <p:nvSpPr>
          <p:cNvPr id="3" name="Retângulo 2"/>
          <p:cNvSpPr/>
          <p:nvPr/>
        </p:nvSpPr>
        <p:spPr>
          <a:xfrm>
            <a:off x="251520" y="203736"/>
            <a:ext cx="5760456" cy="1785104"/>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fontAlgn="auto">
              <a:spcBef>
                <a:spcPts val="0"/>
              </a:spcBef>
              <a:spcAft>
                <a:spcPts val="0"/>
              </a:spcAft>
              <a:defRPr/>
            </a:pPr>
            <a:r>
              <a:rPr lang="pt-BR" sz="2200" dirty="0" smtClean="0">
                <a:ln w="18415" cmpd="sng">
                  <a:solidFill>
                    <a:schemeClr val="tx1"/>
                  </a:solidFill>
                  <a:prstDash val="solid"/>
                </a:ln>
                <a:solidFill>
                  <a:schemeClr val="tx1"/>
                </a:solidFill>
                <a:latin typeface="Courier New" pitchFamily="49" charset="0"/>
                <a:cs typeface="Courier New" pitchFamily="49" charset="0"/>
              </a:rPr>
              <a:t>1972 - Congresso </a:t>
            </a:r>
            <a:r>
              <a:rPr lang="pt-BR" sz="2200" dirty="0">
                <a:ln w="18415" cmpd="sng">
                  <a:solidFill>
                    <a:schemeClr val="tx1"/>
                  </a:solidFill>
                  <a:prstDash val="solid"/>
                </a:ln>
                <a:solidFill>
                  <a:schemeClr val="tx1"/>
                </a:solidFill>
                <a:latin typeface="Courier New" pitchFamily="49" charset="0"/>
                <a:cs typeface="Courier New" pitchFamily="49" charset="0"/>
              </a:rPr>
              <a:t>da Federação Interestadual do Rio de Janeiro, em Salvador </a:t>
            </a:r>
            <a:r>
              <a:rPr lang="pt-BR" sz="2200" dirty="0" smtClean="0">
                <a:ln w="18415" cmpd="sng">
                  <a:solidFill>
                    <a:schemeClr val="tx1"/>
                  </a:solidFill>
                  <a:prstDash val="solid"/>
                </a:ln>
                <a:solidFill>
                  <a:schemeClr val="tx1"/>
                </a:solidFill>
                <a:latin typeface="Courier New" pitchFamily="49" charset="0"/>
                <a:cs typeface="Courier New" pitchFamily="49" charset="0"/>
              </a:rPr>
              <a:t>– Bahia</a:t>
            </a:r>
            <a:r>
              <a:rPr lang="pt-BR" sz="2200" dirty="0">
                <a:ln w="18415" cmpd="sng">
                  <a:solidFill>
                    <a:schemeClr val="tx1"/>
                  </a:solidFill>
                  <a:prstDash val="solid"/>
                </a:ln>
                <a:solidFill>
                  <a:schemeClr val="tx1"/>
                </a:solidFill>
                <a:latin typeface="Courier New" pitchFamily="49" charset="0"/>
                <a:cs typeface="Courier New" pitchFamily="49" charset="0"/>
              </a:rPr>
              <a:t>, aprova </a:t>
            </a:r>
            <a:r>
              <a:rPr lang="pt-BR" sz="2200" dirty="0" smtClean="0">
                <a:ln w="18415" cmpd="sng">
                  <a:solidFill>
                    <a:schemeClr val="tx1"/>
                  </a:solidFill>
                  <a:prstDash val="solid"/>
                </a:ln>
                <a:solidFill>
                  <a:schemeClr val="tx1"/>
                </a:solidFill>
                <a:latin typeface="Courier New" pitchFamily="49" charset="0"/>
                <a:cs typeface="Courier New" pitchFamily="49" charset="0"/>
              </a:rPr>
              <a:t>proposta do </a:t>
            </a:r>
            <a:r>
              <a:rPr lang="pt-BR" sz="2200" dirty="0">
                <a:ln w="18415" cmpd="sng">
                  <a:solidFill>
                    <a:schemeClr val="tx1"/>
                  </a:solidFill>
                  <a:prstDash val="solid"/>
                </a:ln>
                <a:solidFill>
                  <a:schemeClr val="tx1"/>
                </a:solidFill>
                <a:latin typeface="Courier New" pitchFamily="49" charset="0"/>
                <a:cs typeface="Courier New" pitchFamily="49" charset="0"/>
              </a:rPr>
              <a:t>1º projeto para </a:t>
            </a:r>
            <a:r>
              <a:rPr lang="pt-BR" sz="2200" dirty="0" smtClean="0">
                <a:ln w="18415" cmpd="sng">
                  <a:solidFill>
                    <a:schemeClr val="tx1"/>
                  </a:solidFill>
                  <a:prstDash val="solid"/>
                </a:ln>
                <a:solidFill>
                  <a:schemeClr val="tx1"/>
                </a:solidFill>
                <a:latin typeface="Courier New" pitchFamily="49" charset="0"/>
                <a:cs typeface="Courier New" pitchFamily="49" charset="0"/>
              </a:rPr>
              <a:t>regulamentação da </a:t>
            </a:r>
            <a:r>
              <a:rPr lang="pt-BR" sz="2200" dirty="0">
                <a:ln w="18415" cmpd="sng">
                  <a:solidFill>
                    <a:schemeClr val="tx1"/>
                  </a:solidFill>
                  <a:prstDash val="solid"/>
                </a:ln>
                <a:solidFill>
                  <a:schemeClr val="tx1"/>
                </a:solidFill>
                <a:latin typeface="Courier New" pitchFamily="49" charset="0"/>
                <a:cs typeface="Courier New" pitchFamily="49" charset="0"/>
              </a:rPr>
              <a:t>profissão.</a:t>
            </a:r>
          </a:p>
        </p:txBody>
      </p:sp>
      <p:sp>
        <p:nvSpPr>
          <p:cNvPr id="4" name="Forma em L 3"/>
          <p:cNvSpPr/>
          <p:nvPr/>
        </p:nvSpPr>
        <p:spPr>
          <a:xfrm rot="5400000">
            <a:off x="2861760" y="2114906"/>
            <a:ext cx="360000" cy="1260000"/>
          </a:xfrm>
          <a:prstGeom prst="corner">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n>
                <a:solidFill>
                  <a:schemeClr val="tx1"/>
                </a:solidFill>
              </a:ln>
              <a:solidFill>
                <a:schemeClr val="tx1"/>
              </a:solidFill>
              <a:latin typeface="Arial" pitchFamily="34" charset="0"/>
              <a:cs typeface="Arial" pitchFamily="34" charset="0"/>
            </a:endParaRPr>
          </a:p>
        </p:txBody>
      </p:sp>
      <p:sp>
        <p:nvSpPr>
          <p:cNvPr id="5" name="Forma em L 4"/>
          <p:cNvSpPr/>
          <p:nvPr/>
        </p:nvSpPr>
        <p:spPr>
          <a:xfrm rot="16200000">
            <a:off x="5922240" y="3195065"/>
            <a:ext cx="360000" cy="1260000"/>
          </a:xfrm>
          <a:prstGeom prst="corner">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n>
                <a:solidFill>
                  <a:schemeClr val="tx1"/>
                </a:solidFill>
              </a:ln>
              <a:solidFill>
                <a:schemeClr val="tx1"/>
              </a:solidFill>
              <a:latin typeface="Arial" pitchFamily="34" charset="0"/>
              <a:cs typeface="Arial" pitchFamily="34" charset="0"/>
            </a:endParaRPr>
          </a:p>
        </p:txBody>
      </p:sp>
      <p:sp>
        <p:nvSpPr>
          <p:cNvPr id="6" name="Forma em L 5"/>
          <p:cNvSpPr/>
          <p:nvPr/>
        </p:nvSpPr>
        <p:spPr>
          <a:xfrm rot="10800000">
            <a:off x="5472240" y="2564905"/>
            <a:ext cx="1260000" cy="360000"/>
          </a:xfrm>
          <a:prstGeom prst="corner">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n>
                <a:solidFill>
                  <a:schemeClr val="tx1"/>
                </a:solidFill>
              </a:ln>
              <a:solidFill>
                <a:schemeClr val="tx1"/>
              </a:solidFill>
              <a:latin typeface="Arial" pitchFamily="34" charset="0"/>
              <a:cs typeface="Arial" pitchFamily="34" charset="0"/>
            </a:endParaRPr>
          </a:p>
        </p:txBody>
      </p:sp>
      <p:sp>
        <p:nvSpPr>
          <p:cNvPr id="7" name="Forma em L 6"/>
          <p:cNvSpPr/>
          <p:nvPr/>
        </p:nvSpPr>
        <p:spPr>
          <a:xfrm>
            <a:off x="2411760" y="3645065"/>
            <a:ext cx="1260000" cy="360000"/>
          </a:xfrm>
          <a:prstGeom prst="corner">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n>
                <a:solidFill>
                  <a:schemeClr val="tx1"/>
                </a:solidFill>
              </a:ln>
              <a:solidFill>
                <a:schemeClr val="tx1"/>
              </a:solidFill>
              <a:latin typeface="Arial" pitchFamily="34" charset="0"/>
              <a:cs typeface="Arial" pitchFamily="34" charset="0"/>
            </a:endParaRPr>
          </a:p>
        </p:txBody>
      </p:sp>
      <p:sp>
        <p:nvSpPr>
          <p:cNvPr id="8" name="Retângulo 7"/>
          <p:cNvSpPr/>
          <p:nvPr/>
        </p:nvSpPr>
        <p:spPr>
          <a:xfrm>
            <a:off x="2555776" y="3039343"/>
            <a:ext cx="4032448" cy="523220"/>
          </a:xfrm>
          <a:prstGeom prst="rect">
            <a:avLst/>
          </a:prstGeom>
        </p:spPr>
        <p:txBody>
          <a:bodyPr wrap="square">
            <a:spAutoFit/>
          </a:bodyPr>
          <a:lstStyle/>
          <a:p>
            <a:pPr algn="ctr"/>
            <a:r>
              <a:rPr lang="pt-BR" sz="2800" b="1" dirty="0" smtClean="0">
                <a:ln>
                  <a:solidFill>
                    <a:schemeClr val="tx1"/>
                  </a:solidFill>
                </a:ln>
                <a:solidFill>
                  <a:srgbClr val="FFFF00"/>
                </a:solidFill>
                <a:effectLst>
                  <a:outerShdw blurRad="38100" dist="38100" dir="2700000" algn="tl">
                    <a:srgbClr val="000000">
                      <a:alpha val="43137"/>
                    </a:srgbClr>
                  </a:outerShdw>
                </a:effectLst>
                <a:latin typeface="Courier New" pitchFamily="49" charset="0"/>
                <a:cs typeface="Courier New" pitchFamily="49" charset="0"/>
              </a:rPr>
              <a:t>PRIMEIRO PROJETO</a:t>
            </a:r>
            <a:endParaRPr lang="pt-BR" sz="2800" b="1" dirty="0">
              <a:ln>
                <a:solidFill>
                  <a:schemeClr val="tx1"/>
                </a:solidFill>
              </a:ln>
              <a:solidFill>
                <a:srgbClr val="FFFF00"/>
              </a:solidFill>
              <a:effectLst>
                <a:outerShdw blurRad="38100" dist="38100" dir="2700000" algn="tl">
                  <a:srgbClr val="000000">
                    <a:alpha val="43137"/>
                  </a:srgbClr>
                </a:outerShdw>
              </a:effectLst>
              <a:latin typeface="Courier New" pitchFamily="49" charset="0"/>
              <a:cs typeface="Courier New" pitchFamily="49" charset="0"/>
            </a:endParaRPr>
          </a:p>
        </p:txBody>
      </p:sp>
    </p:spTree>
    <p:extLst>
      <p:ext uri="{BB962C8B-B14F-4D97-AF65-F5344CB8AC3E}">
        <p14:creationId xmlns:p14="http://schemas.microsoft.com/office/powerpoint/2010/main" val="22803434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1524273"/>
            <a:ext cx="4572000" cy="4713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n>
                <a:solidFill>
                  <a:schemeClr val="bg1"/>
                </a:solidFill>
              </a:ln>
              <a:solidFill>
                <a:schemeClr val="bg1"/>
              </a:solidFill>
            </a:endParaRPr>
          </a:p>
        </p:txBody>
      </p:sp>
      <p:sp>
        <p:nvSpPr>
          <p:cNvPr id="3" name="Retângulo 2"/>
          <p:cNvSpPr/>
          <p:nvPr/>
        </p:nvSpPr>
        <p:spPr>
          <a:xfrm>
            <a:off x="0" y="0"/>
            <a:ext cx="9144000" cy="918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p:cNvSpPr/>
          <p:nvPr/>
        </p:nvSpPr>
        <p:spPr>
          <a:xfrm>
            <a:off x="1520507" y="170636"/>
            <a:ext cx="6147837" cy="923330"/>
          </a:xfrm>
          <a:prstGeom prst="rect">
            <a:avLst/>
          </a:prstGeom>
          <a:noFill/>
        </p:spPr>
        <p:txBody>
          <a:bodyPr wrap="none" lIns="91440" tIns="45720" rIns="91440" bIns="45720">
            <a:spAutoFit/>
          </a:bodyPr>
          <a:lstStyle/>
          <a:p>
            <a:pPr algn="ctr"/>
            <a:r>
              <a:rPr lang="pt-BR" sz="5400" dirty="0" smtClean="0">
                <a:ln w="18415" cmpd="sng">
                  <a:solidFill>
                    <a:schemeClr val="tx1"/>
                  </a:solidFill>
                  <a:prstDash val="solid"/>
                </a:ln>
                <a:solidFill>
                  <a:srgbClr val="FFFFFF"/>
                </a:solidFill>
                <a:effectLst>
                  <a:outerShdw blurRad="63500" dir="3600000" algn="tl" rotWithShape="0">
                    <a:srgbClr val="000000">
                      <a:alpha val="70000"/>
                    </a:srgbClr>
                  </a:outerShdw>
                </a:effectLst>
                <a:latin typeface="Arial Black" pitchFamily="34" charset="0"/>
              </a:rPr>
              <a:t>CONSTITUIÇÃO</a:t>
            </a:r>
            <a:endParaRPr lang="pt-BR" sz="5400" dirty="0">
              <a:ln w="18415" cmpd="sng">
                <a:solidFill>
                  <a:schemeClr val="tx1"/>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
        <p:nvSpPr>
          <p:cNvPr id="5" name="Retângulo 4"/>
          <p:cNvSpPr/>
          <p:nvPr/>
        </p:nvSpPr>
        <p:spPr>
          <a:xfrm>
            <a:off x="2085015" y="1012666"/>
            <a:ext cx="4971234" cy="400110"/>
          </a:xfrm>
          <a:prstGeom prst="rect">
            <a:avLst/>
          </a:prstGeom>
          <a:noFill/>
        </p:spPr>
        <p:txBody>
          <a:bodyPr wrap="none" lIns="91440" tIns="45720" rIns="91440" bIns="45720">
            <a:spAutoFit/>
          </a:bodyPr>
          <a:lstStyle/>
          <a:p>
            <a:pPr algn="ctr"/>
            <a:r>
              <a:rPr lang="pt-BR" sz="2000" b="1" dirty="0" smtClean="0">
                <a:ln w="18415" cmpd="sng">
                  <a:noFill/>
                  <a:prstDash val="solid"/>
                </a:ln>
                <a:effectLst>
                  <a:outerShdw blurRad="63500" dir="3600000" algn="tl" rotWithShape="0">
                    <a:srgbClr val="000000">
                      <a:alpha val="70000"/>
                    </a:srgbClr>
                  </a:outerShdw>
                </a:effectLst>
                <a:latin typeface="Arial" pitchFamily="34" charset="0"/>
                <a:cs typeface="Arial" pitchFamily="34" charset="0"/>
              </a:rPr>
              <a:t>Da República Federativa do Brasil 1988</a:t>
            </a:r>
            <a:endParaRPr lang="pt-BR" sz="2000" b="1" dirty="0">
              <a:ln w="18415" cmpd="sng">
                <a:noFill/>
                <a:prstDash val="solid"/>
              </a:ln>
              <a:effectLst>
                <a:outerShdw blurRad="63500" dir="3600000" algn="tl" rotWithShape="0">
                  <a:srgbClr val="000000">
                    <a:alpha val="70000"/>
                  </a:srgbClr>
                </a:outerShdw>
              </a:effectLst>
              <a:latin typeface="Arial" pitchFamily="34" charset="0"/>
              <a:cs typeface="Arial" pitchFamily="34" charset="0"/>
            </a:endParaRPr>
          </a:p>
        </p:txBody>
      </p:sp>
      <p:sp>
        <p:nvSpPr>
          <p:cNvPr id="6" name="Retângulo 5"/>
          <p:cNvSpPr/>
          <p:nvPr/>
        </p:nvSpPr>
        <p:spPr>
          <a:xfrm>
            <a:off x="251048" y="1951480"/>
            <a:ext cx="4176936" cy="212365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fontAlgn="auto">
              <a:spcBef>
                <a:spcPts val="0"/>
              </a:spcBef>
              <a:spcAft>
                <a:spcPts val="0"/>
              </a:spcAft>
              <a:defRPr/>
            </a:pPr>
            <a:r>
              <a:rPr lang="pt-BR" sz="2200" dirty="0">
                <a:ln w="18415" cmpd="sng">
                  <a:solidFill>
                    <a:schemeClr val="tx1"/>
                  </a:solidFill>
                  <a:prstDash val="solid"/>
                </a:ln>
                <a:solidFill>
                  <a:schemeClr val="tx1"/>
                </a:solidFill>
                <a:effectLst>
                  <a:outerShdw blurRad="63500" dir="3600000" algn="tl" rotWithShape="0">
                    <a:srgbClr val="000000">
                      <a:alpha val="70000"/>
                    </a:srgbClr>
                  </a:outerShdw>
                </a:effectLst>
                <a:latin typeface="Courier New" pitchFamily="49" charset="0"/>
                <a:cs typeface="Courier New" pitchFamily="49" charset="0"/>
              </a:rPr>
              <a:t>PL 1113/1988, Regulamenta a profissão de </a:t>
            </a:r>
            <a:r>
              <a:rPr lang="pt-BR" sz="22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Courier New" pitchFamily="49" charset="0"/>
                <a:cs typeface="Courier New" pitchFamily="49" charset="0"/>
              </a:rPr>
              <a:t>motorista e </a:t>
            </a:r>
            <a:r>
              <a:rPr lang="pt-BR" sz="2200" dirty="0">
                <a:ln w="18415" cmpd="sng">
                  <a:solidFill>
                    <a:schemeClr val="tx1"/>
                  </a:solidFill>
                  <a:prstDash val="solid"/>
                </a:ln>
                <a:solidFill>
                  <a:schemeClr val="tx1"/>
                </a:solidFill>
                <a:effectLst>
                  <a:outerShdw blurRad="63500" dir="3600000" algn="tl" rotWithShape="0">
                    <a:srgbClr val="000000">
                      <a:alpha val="70000"/>
                    </a:srgbClr>
                  </a:outerShdw>
                </a:effectLst>
                <a:latin typeface="Courier New" pitchFamily="49" charset="0"/>
                <a:cs typeface="Courier New" pitchFamily="49" charset="0"/>
              </a:rPr>
              <a:t>cobrador </a:t>
            </a:r>
            <a:r>
              <a:rPr lang="pt-BR" sz="22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Courier New" pitchFamily="49" charset="0"/>
                <a:cs typeface="Courier New" pitchFamily="49" charset="0"/>
              </a:rPr>
              <a:t>do transporte urbano, do Deputado </a:t>
            </a:r>
          </a:p>
          <a:p>
            <a:pPr algn="ctr" fontAlgn="auto">
              <a:spcBef>
                <a:spcPts val="0"/>
              </a:spcBef>
              <a:spcAft>
                <a:spcPts val="0"/>
              </a:spcAft>
              <a:defRPr/>
            </a:pPr>
            <a:r>
              <a:rPr lang="pt-BR" sz="22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Courier New" pitchFamily="49" charset="0"/>
                <a:cs typeface="Courier New" pitchFamily="49" charset="0"/>
              </a:rPr>
              <a:t>Vivaldo Barbosa</a:t>
            </a:r>
            <a:endParaRPr lang="pt-BR" sz="2200" dirty="0">
              <a:ln w="18415" cmpd="sng">
                <a:solidFill>
                  <a:schemeClr val="tx1"/>
                </a:solidFill>
                <a:prstDash val="solid"/>
              </a:ln>
              <a:solidFill>
                <a:schemeClr val="tx1"/>
              </a:solidFill>
              <a:effectLst>
                <a:outerShdw blurRad="63500" dir="3600000" algn="tl" rotWithShape="0">
                  <a:srgbClr val="000000">
                    <a:alpha val="70000"/>
                  </a:srgbClr>
                </a:outerShdw>
              </a:effectLst>
              <a:latin typeface="Courier New" pitchFamily="49" charset="0"/>
              <a:cs typeface="Courier New" pitchFamily="49" charset="0"/>
            </a:endParaRPr>
          </a:p>
        </p:txBody>
      </p:sp>
      <p:sp>
        <p:nvSpPr>
          <p:cNvPr id="7" name="Retângulo 6"/>
          <p:cNvSpPr/>
          <p:nvPr/>
        </p:nvSpPr>
        <p:spPr>
          <a:xfrm>
            <a:off x="250152" y="4610552"/>
            <a:ext cx="4177832" cy="178510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fontAlgn="auto">
              <a:spcBef>
                <a:spcPts val="0"/>
              </a:spcBef>
              <a:spcAft>
                <a:spcPts val="0"/>
              </a:spcAft>
              <a:defRPr/>
            </a:pPr>
            <a:r>
              <a:rPr lang="pt-BR" sz="2200" dirty="0">
                <a:ln w="18415" cmpd="sng">
                  <a:solidFill>
                    <a:schemeClr val="tx1"/>
                  </a:solidFill>
                  <a:prstDash val="solid"/>
                </a:ln>
                <a:effectLst>
                  <a:outerShdw blurRad="63500" dir="3600000" algn="tl" rotWithShape="0">
                    <a:srgbClr val="000000">
                      <a:alpha val="70000"/>
                    </a:srgbClr>
                  </a:outerShdw>
                </a:effectLst>
                <a:latin typeface="Courier New" pitchFamily="49" charset="0"/>
                <a:cs typeface="Courier New" pitchFamily="49" charset="0"/>
              </a:rPr>
              <a:t>PL 3066/2000 – Regulamenta a profissão de </a:t>
            </a:r>
            <a:r>
              <a:rPr lang="pt-BR" sz="2200" dirty="0" smtClean="0">
                <a:ln w="18415" cmpd="sng">
                  <a:solidFill>
                    <a:schemeClr val="tx1"/>
                  </a:solidFill>
                  <a:prstDash val="solid"/>
                </a:ln>
                <a:effectLst>
                  <a:outerShdw blurRad="63500" dir="3600000" algn="tl" rotWithShape="0">
                    <a:srgbClr val="000000">
                      <a:alpha val="70000"/>
                    </a:srgbClr>
                  </a:outerShdw>
                </a:effectLst>
                <a:latin typeface="Courier New" pitchFamily="49" charset="0"/>
                <a:cs typeface="Courier New" pitchFamily="49" charset="0"/>
              </a:rPr>
              <a:t>caminhoneiro Deputado </a:t>
            </a:r>
            <a:r>
              <a:rPr lang="pt-BR" sz="2200" dirty="0" err="1">
                <a:ln w="18415" cmpd="sng">
                  <a:solidFill>
                    <a:schemeClr val="tx1"/>
                  </a:solidFill>
                  <a:prstDash val="solid"/>
                </a:ln>
                <a:effectLst>
                  <a:outerShdw blurRad="63500" dir="3600000" algn="tl" rotWithShape="0">
                    <a:srgbClr val="000000">
                      <a:alpha val="70000"/>
                    </a:srgbClr>
                  </a:outerShdw>
                </a:effectLst>
                <a:latin typeface="Courier New" pitchFamily="49" charset="0"/>
                <a:cs typeface="Courier New" pitchFamily="49" charset="0"/>
              </a:rPr>
              <a:t>Jovair</a:t>
            </a:r>
            <a:r>
              <a:rPr lang="pt-BR" sz="2200" dirty="0">
                <a:ln w="18415" cmpd="sng">
                  <a:solidFill>
                    <a:schemeClr val="tx1"/>
                  </a:solidFill>
                  <a:prstDash val="solid"/>
                </a:ln>
                <a:effectLst>
                  <a:outerShdw blurRad="63500" dir="3600000" algn="tl" rotWithShape="0">
                    <a:srgbClr val="000000">
                      <a:alpha val="70000"/>
                    </a:srgbClr>
                  </a:outerShdw>
                </a:effectLst>
                <a:latin typeface="Courier New" pitchFamily="49" charset="0"/>
                <a:cs typeface="Courier New" pitchFamily="49" charset="0"/>
              </a:rPr>
              <a:t> Arantes. </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2708920"/>
            <a:ext cx="4448415" cy="202910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0112270"/>
      </p:ext>
    </p:extLst>
  </p:cSld>
  <p:clrMapOvr>
    <a:masterClrMapping/>
  </p:clrMapOvr>
  <p:timing>
    <p:tnLst>
      <p:par>
        <p:cTn id="1" dur="indefinite" restart="never" nodeType="tmRoot"/>
      </p:par>
    </p:tnLst>
  </p:timing>
</p:sld>
</file>

<file path=ppt/theme/theme1.xml><?xml version="1.0" encoding="utf-8"?>
<a:theme xmlns:a="http://schemas.openxmlformats.org/drawingml/2006/main" name="000 - Lei 12619 - Avaliação dos vetos e apresentação de contra propostas 18 06 2012 APRESENTAÇÃO introdução test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000 - Lei 12619 - Avaliação dos vetos e apresentação de contra propostas 18 06 2012 APRESENTAÇÃO introdução teste</Template>
  <TotalTime>11534</TotalTime>
  <Words>3459</Words>
  <Application>Microsoft Office PowerPoint</Application>
  <PresentationFormat>Apresentação na tela (4:3)</PresentationFormat>
  <Paragraphs>357</Paragraphs>
  <Slides>40</Slides>
  <Notes>40</Notes>
  <HiddenSlides>0</HiddenSlides>
  <MMClips>0</MMClips>
  <ScaleCrop>false</ScaleCrop>
  <HeadingPairs>
    <vt:vector size="4" baseType="variant">
      <vt:variant>
        <vt:lpstr>Tema</vt:lpstr>
      </vt:variant>
      <vt:variant>
        <vt:i4>1</vt:i4>
      </vt:variant>
      <vt:variant>
        <vt:lpstr>Títulos de slides</vt:lpstr>
      </vt:variant>
      <vt:variant>
        <vt:i4>40</vt:i4>
      </vt:variant>
    </vt:vector>
  </HeadingPairs>
  <TitlesOfParts>
    <vt:vector size="41" baseType="lpstr">
      <vt:lpstr>000 - Lei 12619 - Avaliação dos vetos e apresentação de contra propostas 18 06 2012 APRESENTAÇÃO introdução teste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LUIS FESTINO</dc:creator>
  <cp:lastModifiedBy>Câmara dos Deputados</cp:lastModifiedBy>
  <cp:revision>1089</cp:revision>
  <cp:lastPrinted>2013-05-06T02:52:08Z</cp:lastPrinted>
  <dcterms:created xsi:type="dcterms:W3CDTF">2012-07-11T03:23:23Z</dcterms:created>
  <dcterms:modified xsi:type="dcterms:W3CDTF">2013-05-08T17:36:55Z</dcterms:modified>
</cp:coreProperties>
</file>