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6" r:id="rId3"/>
    <p:sldId id="277" r:id="rId4"/>
    <p:sldId id="287" r:id="rId5"/>
    <p:sldId id="286" r:id="rId6"/>
    <p:sldId id="281" r:id="rId7"/>
    <p:sldId id="282" r:id="rId8"/>
    <p:sldId id="288" r:id="rId9"/>
    <p:sldId id="290" r:id="rId10"/>
    <p:sldId id="291" r:id="rId11"/>
    <p:sldId id="275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99CC00"/>
    <a:srgbClr val="BAC6D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87" autoAdjust="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rge\Downloads\An&#225;lise%20mortes%20x%20rais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OLFO\ANALISE_MORTES_CAT2011_2012_1&#186;SE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OLFO\ANALISE_MORTES_CAT2011_2012_1&#186;SE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rgbClr val="FFFF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Plan2!$A$1:$A$10</c:f>
              <c:strCache>
                <c:ptCount val="10"/>
                <c:pt idx="0">
                  <c:v>Motorista de caminhão </c:v>
                </c:pt>
                <c:pt idx="1">
                  <c:v>Servente de obras</c:v>
                </c:pt>
                <c:pt idx="2">
                  <c:v>Alimentador de linha de produção</c:v>
                </c:pt>
                <c:pt idx="3">
                  <c:v>Pedreiro</c:v>
                </c:pt>
                <c:pt idx="4">
                  <c:v>Vigilante</c:v>
                </c:pt>
                <c:pt idx="5">
                  <c:v>Motorista de furgão ou veículo similar</c:v>
                </c:pt>
                <c:pt idx="6">
                  <c:v>Eletricista de instalações</c:v>
                </c:pt>
                <c:pt idx="7">
                  <c:v>Auxiliar de escritório, em geral</c:v>
                </c:pt>
                <c:pt idx="8">
                  <c:v>Ajudante de motorista</c:v>
                </c:pt>
                <c:pt idx="9">
                  <c:v>Mecânico de manutenção de máquinas</c:v>
                </c:pt>
              </c:strCache>
            </c:strRef>
          </c:cat>
          <c:val>
            <c:numRef>
              <c:f>Plan2!$B$1:$B$10</c:f>
              <c:numCache>
                <c:formatCode>@</c:formatCode>
                <c:ptCount val="10"/>
                <c:pt idx="0">
                  <c:v>836</c:v>
                </c:pt>
                <c:pt idx="1">
                  <c:v>284</c:v>
                </c:pt>
                <c:pt idx="2">
                  <c:v>152</c:v>
                </c:pt>
                <c:pt idx="3">
                  <c:v>133</c:v>
                </c:pt>
                <c:pt idx="4">
                  <c:v>122</c:v>
                </c:pt>
                <c:pt idx="5">
                  <c:v>80</c:v>
                </c:pt>
                <c:pt idx="6">
                  <c:v>77</c:v>
                </c:pt>
                <c:pt idx="7">
                  <c:v>76</c:v>
                </c:pt>
                <c:pt idx="8">
                  <c:v>76</c:v>
                </c:pt>
                <c:pt idx="9">
                  <c:v>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8080128"/>
        <c:axId val="168081664"/>
        <c:axId val="0"/>
      </c:bar3DChart>
      <c:catAx>
        <c:axId val="168080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rgbClr val="FFFF00"/>
                </a:solidFill>
              </a:defRPr>
            </a:pPr>
            <a:endParaRPr lang="pt-BR"/>
          </a:p>
        </c:txPr>
        <c:crossAx val="168081664"/>
        <c:crosses val="autoZero"/>
        <c:auto val="1"/>
        <c:lblAlgn val="ctr"/>
        <c:lblOffset val="100"/>
        <c:noMultiLvlLbl val="0"/>
      </c:catAx>
      <c:valAx>
        <c:axId val="168081664"/>
        <c:scaling>
          <c:orientation val="minMax"/>
        </c:scaling>
        <c:delete val="0"/>
        <c:axPos val="l"/>
        <c:majorGridlines/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FFFF00"/>
                </a:solidFill>
              </a:defRPr>
            </a:pPr>
            <a:endParaRPr lang="pt-BR"/>
          </a:p>
        </c:txPr>
        <c:crossAx val="1680801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'mortes_uf acidente'!$B$2:$B$13</c:f>
              <c:strCache>
                <c:ptCount val="12"/>
                <c:pt idx="0">
                  <c:v>São Paulo</c:v>
                </c:pt>
                <c:pt idx="1">
                  <c:v>Minas Gerais</c:v>
                </c:pt>
                <c:pt idx="2">
                  <c:v>Paraná</c:v>
                </c:pt>
                <c:pt idx="3">
                  <c:v>Bahia</c:v>
                </c:pt>
                <c:pt idx="4">
                  <c:v>Santa Catarina</c:v>
                </c:pt>
                <c:pt idx="5">
                  <c:v>Mato Grosso</c:v>
                </c:pt>
                <c:pt idx="6">
                  <c:v>Espírito Santo</c:v>
                </c:pt>
                <c:pt idx="7">
                  <c:v>Rio de Janeiro</c:v>
                </c:pt>
                <c:pt idx="8">
                  <c:v>Rio Grande do Sul</c:v>
                </c:pt>
                <c:pt idx="9">
                  <c:v>Goiás</c:v>
                </c:pt>
                <c:pt idx="10">
                  <c:v>Mato Grosso do Sul</c:v>
                </c:pt>
                <c:pt idx="11">
                  <c:v>Rondônia</c:v>
                </c:pt>
              </c:strCache>
            </c:strRef>
          </c:cat>
          <c:val>
            <c:numRef>
              <c:f>'mortes_uf acidente'!$C$2:$C$13</c:f>
              <c:numCache>
                <c:formatCode>General</c:formatCode>
                <c:ptCount val="12"/>
                <c:pt idx="0">
                  <c:v>124</c:v>
                </c:pt>
                <c:pt idx="1">
                  <c:v>121</c:v>
                </c:pt>
                <c:pt idx="2">
                  <c:v>59</c:v>
                </c:pt>
                <c:pt idx="3">
                  <c:v>38</c:v>
                </c:pt>
                <c:pt idx="4">
                  <c:v>36</c:v>
                </c:pt>
                <c:pt idx="5">
                  <c:v>35</c:v>
                </c:pt>
                <c:pt idx="6">
                  <c:v>30</c:v>
                </c:pt>
                <c:pt idx="7">
                  <c:v>29</c:v>
                </c:pt>
                <c:pt idx="8">
                  <c:v>29</c:v>
                </c:pt>
                <c:pt idx="9">
                  <c:v>26</c:v>
                </c:pt>
                <c:pt idx="10">
                  <c:v>16</c:v>
                </c:pt>
                <c:pt idx="11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8107008"/>
        <c:axId val="168129280"/>
        <c:axId val="0"/>
      </c:bar3DChart>
      <c:catAx>
        <c:axId val="1681070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pt-BR"/>
          </a:p>
        </c:txPr>
        <c:crossAx val="168129280"/>
        <c:crosses val="autoZero"/>
        <c:auto val="1"/>
        <c:lblAlgn val="ctr"/>
        <c:lblOffset val="100"/>
        <c:noMultiLvlLbl val="0"/>
      </c:catAx>
      <c:valAx>
        <c:axId val="168129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pt-BR"/>
          </a:p>
        </c:txPr>
        <c:crossAx val="168107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mortes_uf_empregador!$C$2:$C$13</c:f>
              <c:strCache>
                <c:ptCount val="12"/>
                <c:pt idx="0">
                  <c:v>São Paulo</c:v>
                </c:pt>
                <c:pt idx="1">
                  <c:v>Minas Gerais</c:v>
                </c:pt>
                <c:pt idx="2">
                  <c:v>Paraná</c:v>
                </c:pt>
                <c:pt idx="3">
                  <c:v>Santa Catarina</c:v>
                </c:pt>
                <c:pt idx="4">
                  <c:v>Rio Grande do Sul</c:v>
                </c:pt>
                <c:pt idx="5">
                  <c:v>Mato Grosso</c:v>
                </c:pt>
                <c:pt idx="6">
                  <c:v>Espírito Santo</c:v>
                </c:pt>
                <c:pt idx="7">
                  <c:v>Goiás</c:v>
                </c:pt>
                <c:pt idx="8">
                  <c:v>Bahia</c:v>
                </c:pt>
                <c:pt idx="9">
                  <c:v>Rio de Janeiro</c:v>
                </c:pt>
                <c:pt idx="10">
                  <c:v>Mato Grosso do Sul</c:v>
                </c:pt>
                <c:pt idx="11">
                  <c:v>Rondônia</c:v>
                </c:pt>
              </c:strCache>
            </c:strRef>
          </c:cat>
          <c:val>
            <c:numRef>
              <c:f>mortes_uf_empregador!$D$2:$D$13</c:f>
              <c:numCache>
                <c:formatCode>General</c:formatCode>
                <c:ptCount val="12"/>
                <c:pt idx="0">
                  <c:v>151</c:v>
                </c:pt>
                <c:pt idx="1">
                  <c:v>101</c:v>
                </c:pt>
                <c:pt idx="2">
                  <c:v>67</c:v>
                </c:pt>
                <c:pt idx="3">
                  <c:v>45</c:v>
                </c:pt>
                <c:pt idx="4">
                  <c:v>42</c:v>
                </c:pt>
                <c:pt idx="5">
                  <c:v>31</c:v>
                </c:pt>
                <c:pt idx="6">
                  <c:v>31</c:v>
                </c:pt>
                <c:pt idx="7">
                  <c:v>26</c:v>
                </c:pt>
                <c:pt idx="8">
                  <c:v>26</c:v>
                </c:pt>
                <c:pt idx="9">
                  <c:v>22</c:v>
                </c:pt>
                <c:pt idx="10">
                  <c:v>15</c:v>
                </c:pt>
                <c:pt idx="11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8150528"/>
        <c:axId val="168152064"/>
        <c:axId val="0"/>
      </c:bar3DChart>
      <c:catAx>
        <c:axId val="168150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pt-BR"/>
          </a:p>
        </c:txPr>
        <c:crossAx val="168152064"/>
        <c:crosses val="autoZero"/>
        <c:auto val="1"/>
        <c:lblAlgn val="ctr"/>
        <c:lblOffset val="100"/>
        <c:noMultiLvlLbl val="0"/>
      </c:catAx>
      <c:valAx>
        <c:axId val="168152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pt-BR"/>
          </a:p>
        </c:txPr>
        <c:crossAx val="168150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BFF5D2E-8AB2-40A4-B343-2CE910F015F9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1C8813E-A4CA-4923-B0DC-476FB07A86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902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C236C-E9A6-442F-9CCA-9DFF074154D5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AA15C-7B44-4EBC-A80D-3E7C36BD68BD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C517-3B0F-485E-9711-00C7EF711A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6D014-7B8E-4967-B337-8A5F22295EF9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8972-4F34-4DB7-98FB-FF5BA70524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E6502-8450-4158-91A6-F54F944966FD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7D75-15AE-4952-9DAC-58BD2A2732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461C2-24C6-4B6A-BC12-E3210333D241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3CDC7-A640-4791-9A45-CC142558FB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E766-3F50-4797-A62F-BAB7CD2EF35B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700A-D869-44C3-903D-7C823DEC41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65079-B9E7-4D69-BFA4-9A4338D0E06C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5FDCF-D822-47EE-AF69-BCC9037966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B0F52-C488-406A-82B3-4C780B0AD58C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4B285-C64E-478A-A387-276A7643C9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588BA-632F-4553-9C99-CD7BC37FB6E6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66186-B5D9-4E5D-9422-ACEA4794F0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3CC58-0D5E-487B-8706-132CDF72922C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FC4C-377E-4E07-B520-715798327B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F08DB-AE39-493B-8FE2-62720B94796D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DFCED-BE2A-4F4D-AE8A-E268822FC4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E2F10-6132-4978-93C9-E761E90B330B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BCCE1-E331-4F5A-B69E-9C6764DE3A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C907BA-A6B0-488D-AF96-3EF76021AE39}" type="datetimeFigureOut">
              <a:rPr lang="pt-BR"/>
              <a:pPr>
                <a:defRPr/>
              </a:pPr>
              <a:t>8/5/2013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1D01D8-D49D-498C-947B-C6257BC4A9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229600" cy="6011863"/>
          </a:xfrm>
        </p:spPr>
        <p:txBody>
          <a:bodyPr/>
          <a:lstStyle/>
          <a:p>
            <a:pPr eaLnBrk="1" hangingPunct="1"/>
            <a:r>
              <a:rPr lang="pt-BR" sz="1800" dirty="0" smtClean="0">
                <a:solidFill>
                  <a:schemeClr val="bg1"/>
                </a:solidFill>
              </a:rPr>
              <a:t>. </a:t>
            </a:r>
            <a:r>
              <a:rPr lang="pt-BR" sz="2500" dirty="0" smtClean="0">
                <a:solidFill>
                  <a:schemeClr val="bg1"/>
                </a:solidFill>
              </a:rPr>
              <a:t/>
            </a:r>
            <a:br>
              <a:rPr lang="pt-BR" sz="2500" dirty="0" smtClean="0">
                <a:solidFill>
                  <a:schemeClr val="bg1"/>
                </a:solidFill>
              </a:rPr>
            </a:br>
            <a:r>
              <a:rPr lang="pt-BR" sz="2500" dirty="0" smtClean="0">
                <a:solidFill>
                  <a:schemeClr val="bg1"/>
                </a:solidFill>
              </a:rPr>
              <a:t/>
            </a:r>
            <a:br>
              <a:rPr lang="pt-BR" sz="2500" dirty="0" smtClean="0">
                <a:solidFill>
                  <a:schemeClr val="bg1"/>
                </a:solidFill>
              </a:rPr>
            </a:br>
            <a:endParaRPr lang="pt-BR" sz="2500" dirty="0" smtClean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6000" dirty="0" smtClean="0">
                <a:solidFill>
                  <a:srgbClr val="FFFF00"/>
                </a:solidFill>
              </a:rPr>
              <a:t>Lei 12.619/2012</a:t>
            </a:r>
          </a:p>
          <a:p>
            <a:pPr algn="ctr">
              <a:buNone/>
            </a:pPr>
            <a:endParaRPr lang="pt-BR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pt-BR" sz="6000" dirty="0" smtClean="0">
                <a:solidFill>
                  <a:srgbClr val="FFFF00"/>
                </a:solidFill>
              </a:rPr>
              <a:t>CONSIDERAÇÕES GERAIS</a:t>
            </a:r>
          </a:p>
          <a:p>
            <a:pPr algn="ctr">
              <a:buNone/>
            </a:pPr>
            <a:r>
              <a:rPr lang="pt-BR" sz="4000" dirty="0" smtClean="0">
                <a:solidFill>
                  <a:srgbClr val="FFFF00"/>
                </a:solidFill>
              </a:rPr>
              <a:t>Superintendência Regional do Trabalho e Emprego no RS</a:t>
            </a:r>
            <a:endParaRPr lang="pt-BR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Por parte dos embarcadores percebe-se grande interesse no descumprimento da lei para manter uma possível “redução dos custos”, principalmente de bens que possuem preço definido internacionalmente.</a:t>
            </a:r>
          </a:p>
          <a:p>
            <a:endParaRPr lang="pt-BR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pt-B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BR" dirty="0" smtClean="0">
                <a:solidFill>
                  <a:srgbClr val="FFFF00"/>
                </a:solidFill>
              </a:rPr>
              <a:t>Obrigado a todos,</a:t>
            </a:r>
          </a:p>
          <a:p>
            <a:pPr eaLnBrk="1" hangingPunct="1"/>
            <a:endParaRPr lang="pt-BR" dirty="0" smtClean="0">
              <a:solidFill>
                <a:srgbClr val="FFFF0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pt-BR" sz="2800" b="1" dirty="0" smtClean="0">
                <a:solidFill>
                  <a:srgbClr val="FFFF00"/>
                </a:solidFill>
              </a:rPr>
              <a:t>Jorge André Borges de Souza</a:t>
            </a:r>
          </a:p>
          <a:p>
            <a:pPr algn="ctr" eaLnBrk="1" hangingPunct="1">
              <a:buFont typeface="Arial" charset="0"/>
              <a:buNone/>
            </a:pPr>
            <a:r>
              <a:rPr lang="pt-BR" sz="2400" b="1" dirty="0" smtClean="0">
                <a:solidFill>
                  <a:srgbClr val="FFFF00"/>
                </a:solidFill>
              </a:rPr>
              <a:t>Auditor Fiscal do Trabalho</a:t>
            </a:r>
          </a:p>
          <a:p>
            <a:pPr algn="ctr" eaLnBrk="1" hangingPunct="1">
              <a:buFont typeface="Arial" charset="0"/>
              <a:buNone/>
            </a:pPr>
            <a:r>
              <a:rPr lang="pt-BR" sz="2400" b="1" dirty="0" smtClean="0">
                <a:solidFill>
                  <a:srgbClr val="FFFF00"/>
                </a:solidFill>
              </a:rPr>
              <a:t>Gerência Regional do Trabalho e Emprego em Uruguaiana</a:t>
            </a:r>
          </a:p>
          <a:p>
            <a:pPr algn="ctr" eaLnBrk="1" hangingPunct="1">
              <a:buFont typeface="Arial" charset="0"/>
              <a:buNone/>
            </a:pPr>
            <a:r>
              <a:rPr lang="pt-BR" sz="2400" b="1" dirty="0" err="1" smtClean="0">
                <a:solidFill>
                  <a:srgbClr val="FFFF00"/>
                </a:solidFill>
              </a:rPr>
              <a:t>Tel</a:t>
            </a:r>
            <a:r>
              <a:rPr lang="pt-BR" sz="2400" b="1" dirty="0" smtClean="0">
                <a:solidFill>
                  <a:srgbClr val="FFFF00"/>
                </a:solidFill>
              </a:rPr>
              <a:t>: 55-3412-2601</a:t>
            </a:r>
          </a:p>
          <a:p>
            <a:pPr algn="ctr" eaLnBrk="1" hangingPunct="1">
              <a:buFont typeface="Arial" charset="0"/>
              <a:buNone/>
            </a:pPr>
            <a:r>
              <a:rPr lang="pt-BR" sz="2400" b="1" dirty="0" err="1" smtClean="0">
                <a:solidFill>
                  <a:srgbClr val="FFFF00"/>
                </a:solidFill>
              </a:rPr>
              <a:t>E-mail</a:t>
            </a:r>
            <a:r>
              <a:rPr lang="pt-BR" sz="2400" b="1" dirty="0" smtClean="0">
                <a:solidFill>
                  <a:srgbClr val="FFFF00"/>
                </a:solidFill>
              </a:rPr>
              <a:t>: jorgeandre.mte@gmail.com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/>
          <a:lstStyle/>
          <a:p>
            <a:r>
              <a:rPr lang="pt-BR" sz="3600" dirty="0" smtClean="0">
                <a:solidFill>
                  <a:srgbClr val="FFFF00"/>
                </a:solidFill>
              </a:rPr>
              <a:t>Panorama de acidentes envolvendo motoristas profissionais  no Brasil</a:t>
            </a:r>
            <a:endParaRPr lang="pt-BR" sz="3600" dirty="0">
              <a:solidFill>
                <a:srgbClr val="FFFF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 lvl="0" algn="just"/>
            <a:r>
              <a:rPr lang="pt-BR" sz="2600" dirty="0" smtClean="0">
                <a:solidFill>
                  <a:srgbClr val="FFFF00"/>
                </a:solidFill>
              </a:rPr>
              <a:t>A ocupação com mais acidentes do trabalho fatais no Brasil é a de motorista de caminhão.</a:t>
            </a:r>
          </a:p>
          <a:p>
            <a:pPr lvl="0" algn="just"/>
            <a:r>
              <a:rPr lang="pt-BR" sz="2600" dirty="0" smtClean="0">
                <a:solidFill>
                  <a:srgbClr val="FFFF00"/>
                </a:solidFill>
              </a:rPr>
              <a:t>Foram cerca de 2.600 mortes entre 2005 e 2011 (apenas para motoristas de caminhão empregados, e com emissão de CAT - acidentes). Em 2011 foram 441 entre os 2.797 óbitos por acidente de trabalho comunicados.</a:t>
            </a:r>
          </a:p>
          <a:p>
            <a:pPr lvl="0" algn="just"/>
            <a:r>
              <a:rPr lang="pt-BR" sz="2600" dirty="0" smtClean="0">
                <a:solidFill>
                  <a:srgbClr val="FFFF00"/>
                </a:solidFill>
              </a:rPr>
              <a:t>A maior parte dos acidentes rodoviários envolvendo caminhões tem como fatores desencadeantes a fadiga por jornadas extenuantes e o descumprimento de normas básicas de segurança no trânsito.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lvl="0" algn="just"/>
            <a:r>
              <a:rPr lang="pt-BR" sz="2400" dirty="0" smtClean="0">
                <a:solidFill>
                  <a:srgbClr val="FFFF00"/>
                </a:solidFill>
              </a:rPr>
              <a:t>A forma de pagamento por comissão sobre número de viagens realizadas, vedada pela Lei 12.619/2012, é ainda é amplamente utilizada.</a:t>
            </a:r>
          </a:p>
          <a:p>
            <a:pPr lvl="0" algn="just"/>
            <a:r>
              <a:rPr lang="pt-BR" sz="2400" dirty="0" smtClean="0">
                <a:solidFill>
                  <a:srgbClr val="FFFF00"/>
                </a:solidFill>
              </a:rPr>
              <a:t>Divergências entre dados do IBGE e da </a:t>
            </a:r>
            <a:r>
              <a:rPr lang="pt-BR" sz="2400" dirty="0" err="1" smtClean="0">
                <a:solidFill>
                  <a:srgbClr val="FFFF00"/>
                </a:solidFill>
              </a:rPr>
              <a:t>RAIS</a:t>
            </a:r>
            <a:r>
              <a:rPr lang="pt-BR" sz="2400" dirty="0" smtClean="0">
                <a:solidFill>
                  <a:srgbClr val="FFFF00"/>
                </a:solidFill>
              </a:rPr>
              <a:t> demonstram que boa parte de remuneração paga a motoristas é feita de forma irregular, através de comissões e “por fora” dos registros contábeis.</a:t>
            </a:r>
          </a:p>
          <a:p>
            <a:pPr lvl="0" algn="just"/>
            <a:r>
              <a:rPr lang="pt-BR" sz="2400" dirty="0" smtClean="0">
                <a:solidFill>
                  <a:srgbClr val="FFFF00"/>
                </a:solidFill>
              </a:rPr>
              <a:t>Esta situação, além de lesiva aos cofres públicos e aos próprios trabalhadores, aliada à pressão pela rapidez na entrega feita por embarcadores de mercadorias, força os motoristas a dirigirem em velocidade acima da permitida, realizarem ultrapassagens perigosas, extrapolarem a jornada de trabalho, utilizarem drogas psicoativas etc.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pPr algn="l"/>
            <a:r>
              <a:rPr lang="pt-BR" sz="2800" dirty="0" smtClean="0">
                <a:solidFill>
                  <a:srgbClr val="FFFF00"/>
                </a:solidFill>
              </a:rPr>
              <a:t>Trabalhadores mortos em acidentes de trabalho               típicos no Brasil  em 2011 e 2012 – Por </a:t>
            </a:r>
            <a:r>
              <a:rPr lang="pt-BR" sz="2800" dirty="0" err="1" smtClean="0">
                <a:solidFill>
                  <a:srgbClr val="FFFF00"/>
                </a:solidFill>
              </a:rPr>
              <a:t>CBO</a:t>
            </a:r>
            <a:endParaRPr lang="pt-BR" sz="28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229600" cy="55109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533717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 err="1"/>
                        <a:t>DESCRICAO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/>
                        <a:t>MORTES_2012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/>
                        <a:t>MORTES_2011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 err="1"/>
                        <a:t>MORTES_TOTAL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/>
                        <a:t>Nº </a:t>
                      </a:r>
                      <a:r>
                        <a:rPr lang="pt-BR" sz="1600" u="none" strike="noStrike" dirty="0" err="1"/>
                        <a:t>TRAB</a:t>
                      </a:r>
                      <a:r>
                        <a:rPr lang="pt-BR" sz="1600" u="none" strike="noStrike" dirty="0"/>
                        <a:t> _</a:t>
                      </a:r>
                      <a:r>
                        <a:rPr lang="pt-BR" sz="1600" u="none" strike="noStrike" dirty="0" err="1"/>
                        <a:t>RAIS</a:t>
                      </a:r>
                      <a:r>
                        <a:rPr lang="pt-BR" sz="1600" u="none" strike="noStrike" dirty="0"/>
                        <a:t> 2011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1" i="0" u="none" strike="noStrike" dirty="0" smtClean="0">
                          <a:solidFill>
                            <a:schemeClr val="lt1"/>
                          </a:solidFill>
                          <a:latin typeface="+mn-lt"/>
                        </a:rPr>
                        <a:t>MORTES/2ANOS</a:t>
                      </a:r>
                      <a:r>
                        <a:rPr lang="pt-BR" sz="16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</a:rPr>
                        <a:t>  100000 </a:t>
                      </a:r>
                      <a:r>
                        <a:rPr lang="pt-BR" sz="1600" b="1" i="0" u="none" strike="noStrike" baseline="0" dirty="0" err="1" smtClean="0">
                          <a:solidFill>
                            <a:schemeClr val="lt1"/>
                          </a:solidFill>
                          <a:latin typeface="+mn-lt"/>
                        </a:rPr>
                        <a:t>TRAB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Motorista de caminhão 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394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442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836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1.252.877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66,73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Servente de obras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131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153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284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2.201.168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12,9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Alimentador de linha de prod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73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152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1.699.472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8,94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Pedreiro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69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64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133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955.595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13,92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Vigilante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63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59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122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747.580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16,32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Motorista de </a:t>
                      </a:r>
                      <a:r>
                        <a:rPr lang="pt-BR" sz="1600" u="none" strike="noStrike" dirty="0" smtClean="0"/>
                        <a:t>furgão/similar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36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44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80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343.003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23,32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Eletricista de instalações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40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37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77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188.828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40,78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Auxiliar de escritório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28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48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76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3.188.378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2,38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Ajudante de motorista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26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50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76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481.240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15,79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1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Mecânico </a:t>
                      </a:r>
                      <a:r>
                        <a:rPr lang="pt-BR" sz="1600" u="none" strike="noStrike" dirty="0" err="1" smtClean="0"/>
                        <a:t>maq</a:t>
                      </a:r>
                      <a:r>
                        <a:rPr lang="pt-BR" sz="1600" u="none" strike="noStrike" dirty="0" smtClean="0"/>
                        <a:t>  manutenção 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39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28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67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280.243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23,91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sz="2800" dirty="0" smtClean="0">
                <a:solidFill>
                  <a:srgbClr val="FFFF00"/>
                </a:solidFill>
              </a:rPr>
              <a:t>Trabalhadores mortos em acidentes de                 trabalho típicos no Brasil  em 2011 e 2012 – Por </a:t>
            </a:r>
            <a:r>
              <a:rPr lang="pt-BR" sz="2800" dirty="0" err="1" smtClean="0">
                <a:solidFill>
                  <a:srgbClr val="FFFF00"/>
                </a:solidFill>
              </a:rPr>
              <a:t>CBO</a:t>
            </a:r>
            <a:endParaRPr lang="pt-BR" sz="28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000" dirty="0" smtClean="0">
                <a:solidFill>
                  <a:srgbClr val="FFFF00"/>
                </a:solidFill>
              </a:rPr>
              <a:t>Mortes de motoristas de caminhão por  </a:t>
            </a:r>
            <a:r>
              <a:rPr lang="pt-BR" sz="3000" dirty="0" err="1" smtClean="0">
                <a:solidFill>
                  <a:srgbClr val="FFFF00"/>
                </a:solidFill>
              </a:rPr>
              <a:t>UF</a:t>
            </a:r>
            <a:r>
              <a:rPr lang="pt-BR" sz="3000" dirty="0" smtClean="0">
                <a:solidFill>
                  <a:srgbClr val="FFFF00"/>
                </a:solidFill>
              </a:rPr>
              <a:t> </a:t>
            </a:r>
            <a:br>
              <a:rPr lang="pt-BR" sz="3000" dirty="0" smtClean="0">
                <a:solidFill>
                  <a:srgbClr val="FFFF00"/>
                </a:solidFill>
              </a:rPr>
            </a:br>
            <a:r>
              <a:rPr lang="pt-BR" sz="3000" dirty="0" smtClean="0">
                <a:solidFill>
                  <a:srgbClr val="FFFF00"/>
                </a:solidFill>
              </a:rPr>
              <a:t>  onde ocorreu o acidente – 2011 e 1º sem 2012</a:t>
            </a:r>
            <a:endParaRPr lang="pt-BR" sz="3000" dirty="0">
              <a:solidFill>
                <a:srgbClr val="FFFF00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sz="3600" dirty="0" smtClean="0">
                <a:solidFill>
                  <a:srgbClr val="FFFF00"/>
                </a:solidFill>
              </a:rPr>
              <a:t> </a:t>
            </a:r>
            <a:r>
              <a:rPr lang="pt-BR" sz="3200" dirty="0" smtClean="0">
                <a:solidFill>
                  <a:srgbClr val="FFFF00"/>
                </a:solidFill>
              </a:rPr>
              <a:t>Mortes de motoristas de caminhão por</a:t>
            </a:r>
            <a:br>
              <a:rPr lang="pt-BR" sz="3200" dirty="0" smtClean="0">
                <a:solidFill>
                  <a:srgbClr val="FFFF00"/>
                </a:solidFill>
              </a:rPr>
            </a:b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200" dirty="0" err="1" smtClean="0">
                <a:solidFill>
                  <a:srgbClr val="FFFF00"/>
                </a:solidFill>
              </a:rPr>
              <a:t>UF</a:t>
            </a:r>
            <a:r>
              <a:rPr lang="pt-BR" sz="3200" dirty="0" smtClean="0">
                <a:solidFill>
                  <a:srgbClr val="FFFF00"/>
                </a:solidFill>
              </a:rPr>
              <a:t> do empregador – 2011 e 1 sem 2012</a:t>
            </a:r>
            <a:endParaRPr lang="pt-BR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>
                <a:solidFill>
                  <a:srgbClr val="FFFF00"/>
                </a:solidFill>
              </a:rPr>
              <a:t>9 Meses após a entrada em       vigor da Lei 12619/2012: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000" dirty="0" smtClean="0">
                <a:solidFill>
                  <a:srgbClr val="FFFF00"/>
                </a:solidFill>
              </a:rPr>
              <a:t>A grande maioria das empresas de transporte permanecem descumprindo a lei, apesar do passivo trabalhista que estão acumulando.</a:t>
            </a:r>
          </a:p>
          <a:p>
            <a:r>
              <a:rPr lang="pt-BR" sz="3000" dirty="0" smtClean="0">
                <a:solidFill>
                  <a:srgbClr val="FFFF00"/>
                </a:solidFill>
              </a:rPr>
              <a:t>Quando fiscalizadas pelo </a:t>
            </a:r>
            <a:r>
              <a:rPr lang="pt-BR" sz="3000" dirty="0" err="1" smtClean="0">
                <a:solidFill>
                  <a:srgbClr val="FFFF00"/>
                </a:solidFill>
              </a:rPr>
              <a:t>MTE</a:t>
            </a:r>
            <a:r>
              <a:rPr lang="pt-BR" sz="3000" dirty="0" smtClean="0">
                <a:solidFill>
                  <a:srgbClr val="FFFF00"/>
                </a:solidFill>
              </a:rPr>
              <a:t>, mais de 90 % das empresas regularizam o cumprimento da lei.</a:t>
            </a:r>
          </a:p>
          <a:p>
            <a:r>
              <a:rPr lang="pt-BR" sz="3000" dirty="0" smtClean="0">
                <a:solidFill>
                  <a:srgbClr val="FFFF00"/>
                </a:solidFill>
              </a:rPr>
              <a:t>As empresas fiscalizadas que não se regularizam no curso da fiscalização são encaminhadas ao Ministério Público do Trabalho através de relatório.</a:t>
            </a:r>
            <a:endParaRPr lang="pt-BR" sz="3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054617"/>
          </a:xfrm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</a:rPr>
              <a:t>A fiscalização é feita a partir de registro de horários anotados pelos motoristas em confronto com discos diagrama de cronotacógrafo ou dados de rastreamento.</a:t>
            </a:r>
          </a:p>
          <a:p>
            <a:r>
              <a:rPr lang="pt-BR" dirty="0" smtClean="0">
                <a:solidFill>
                  <a:srgbClr val="FFFF00"/>
                </a:solidFill>
              </a:rPr>
              <a:t>A principal dificuldade atualmente está na não regulamentação de ponto eletrônico para os motoristas.</a:t>
            </a:r>
          </a:p>
          <a:p>
            <a:r>
              <a:rPr lang="pt-BR" dirty="0" smtClean="0">
                <a:solidFill>
                  <a:srgbClr val="FFFF00"/>
                </a:solidFill>
              </a:rPr>
              <a:t>Por partes das empresas transportadoras, a maior resistência em cumprir a lei se deve à possível concorrência desleal em relação às empresas que não a cumprem.</a:t>
            </a:r>
          </a:p>
          <a:p>
            <a:pPr>
              <a:buNone/>
            </a:pPr>
            <a:endParaRPr lang="pt-B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8931</TotalTime>
  <Words>548</Words>
  <Application>Microsoft Office PowerPoint</Application>
  <PresentationFormat>Apresentação na tela (4:3)</PresentationFormat>
  <Paragraphs>98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.   </vt:lpstr>
      <vt:lpstr>Panorama de acidentes envolvendo motoristas profissionais  no Brasil</vt:lpstr>
      <vt:lpstr>Apresentação do PowerPoint</vt:lpstr>
      <vt:lpstr>Trabalhadores mortos em acidentes de trabalho               típicos no Brasil  em 2011 e 2012 – Por CBO</vt:lpstr>
      <vt:lpstr>Trabalhadores mortos em acidentes de                 trabalho típicos no Brasil  em 2011 e 2012 – Por CBO</vt:lpstr>
      <vt:lpstr> Mortes de motoristas de caminhão por  UF    onde ocorreu o acidente – 2011 e 1º sem 2012</vt:lpstr>
      <vt:lpstr> Mortes de motoristas de caminhão por  UF do empregador – 2011 e 1 sem 2012</vt:lpstr>
      <vt:lpstr>9 Meses após a entrada em       vigor da Lei 12619/2012: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12.619/2012</dc:title>
  <dc:creator>User</dc:creator>
  <cp:lastModifiedBy>Rita Rocha Fukuhara de Carvalho</cp:lastModifiedBy>
  <cp:revision>703</cp:revision>
  <dcterms:created xsi:type="dcterms:W3CDTF">2012-05-31T14:16:58Z</dcterms:created>
  <dcterms:modified xsi:type="dcterms:W3CDTF">2013-05-08T15:30:42Z</dcterms:modified>
</cp:coreProperties>
</file>