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52" r:id="rId2"/>
    <p:sldId id="351" r:id="rId3"/>
    <p:sldId id="345" r:id="rId4"/>
    <p:sldId id="346" r:id="rId5"/>
    <p:sldId id="348" r:id="rId6"/>
    <p:sldId id="347" r:id="rId7"/>
    <p:sldId id="334" r:id="rId8"/>
    <p:sldId id="298" r:id="rId9"/>
    <p:sldId id="354" r:id="rId10"/>
    <p:sldId id="367" r:id="rId11"/>
    <p:sldId id="359" r:id="rId12"/>
    <p:sldId id="361" r:id="rId13"/>
    <p:sldId id="358" r:id="rId14"/>
    <p:sldId id="362" r:id="rId15"/>
    <p:sldId id="363" r:id="rId16"/>
    <p:sldId id="360" r:id="rId17"/>
    <p:sldId id="364" r:id="rId18"/>
    <p:sldId id="365" r:id="rId19"/>
    <p:sldId id="366" r:id="rId20"/>
    <p:sldId id="336" r:id="rId2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4DD0071-C1DE-4E2C-9BCC-89F2EE564461}" type="datetimeFigureOut">
              <a:rPr lang="pt-BR"/>
              <a:pPr>
                <a:defRPr/>
              </a:pPr>
              <a:t>22/05/2013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AF25DD-1415-42F4-A431-F86F5234115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7318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1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4381C5-8BC0-4CAA-8DC0-867D0E1E8673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632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A64032-9B9E-4344-8DA1-59C78A3BFB36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632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A64032-9B9E-4344-8DA1-59C78A3BFB36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632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A64032-9B9E-4344-8DA1-59C78A3BFB36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632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A64032-9B9E-4344-8DA1-59C78A3BFB36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632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A64032-9B9E-4344-8DA1-59C78A3BFB36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67C91-56E1-4682-BEEC-02BC90987B4D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0419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2054186-72EF-4FA2-ABCC-D7BDEDB2F7B2}" type="slidenum">
              <a:rPr lang="pt-BR" sz="1200">
                <a:latin typeface="+mn-lt"/>
              </a:rPr>
              <a:pPr algn="r">
                <a:defRPr/>
              </a:pPr>
              <a:t>20</a:t>
            </a:fld>
            <a:endParaRPr lang="pt-B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1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BD11C7-B98F-4CC3-B4EF-59059AB0D4CE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1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368A4-0758-4DBC-8375-E2AACCC13E5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1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F5E3E4-C196-4B1E-A46F-41BFDFC17059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74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B6947B-1A35-40FE-89FE-97313E3164D6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222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CA0A7F-CBD2-4858-8978-556B530527D5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632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A64032-9B9E-4344-8DA1-59C78A3BFB36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632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A64032-9B9E-4344-8DA1-59C78A3BFB36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632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A64032-9B9E-4344-8DA1-59C78A3BFB36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3A588-97A7-43D2-8A16-B6DBB295189F}" type="datetimeFigureOut">
              <a:rPr lang="pt-BR"/>
              <a:pPr>
                <a:defRPr/>
              </a:pPr>
              <a:t>22/05/2013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607C1-358C-4A28-9968-F762C88A2E4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77AE1-A472-4C45-8B7E-72DF867E8BE2}" type="datetimeFigureOut">
              <a:rPr lang="pt-BR"/>
              <a:pPr>
                <a:defRPr/>
              </a:pPr>
              <a:t>22/05/2013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440AF-A93A-4420-8920-FC6C865F6AB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7D32-0481-43B5-BBB5-4ACCB886097C}" type="datetimeFigureOut">
              <a:rPr lang="pt-BR"/>
              <a:pPr>
                <a:defRPr/>
              </a:pPr>
              <a:t>22/05/2013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49911-EEE4-48B1-997B-06CFBDC89E6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26E80-70C5-4388-90F0-13087EF88935}" type="datetimeFigureOut">
              <a:rPr lang="pt-BR"/>
              <a:pPr>
                <a:defRPr/>
              </a:pPr>
              <a:t>22/05/2013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DED95-5CC1-49AF-A79E-8C6E3438853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6C1C1-B0C1-4985-BF4A-365AB9C967DD}" type="datetimeFigureOut">
              <a:rPr lang="pt-BR"/>
              <a:pPr>
                <a:defRPr/>
              </a:pPr>
              <a:t>22/05/2013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7F07D-2864-465D-8187-CAFA5F80C0E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8F4BB-15EF-4E61-A530-F08C3713124F}" type="datetimeFigureOut">
              <a:rPr lang="pt-BR"/>
              <a:pPr>
                <a:defRPr/>
              </a:pPr>
              <a:t>22/05/2013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8D523-9AEF-4DE9-BD49-4A39F2DD711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F65CB-5E37-4C4B-81E7-5C0FAEA0B476}" type="datetimeFigureOut">
              <a:rPr lang="pt-BR"/>
              <a:pPr>
                <a:defRPr/>
              </a:pPr>
              <a:t>22/05/2013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6B283-E704-4938-BD3B-0CCD2F90B43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C6EFC-B6C8-4A71-B4AD-43373213C524}" type="datetimeFigureOut">
              <a:rPr lang="pt-BR"/>
              <a:pPr>
                <a:defRPr/>
              </a:pPr>
              <a:t>22/05/2013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4A1D4-55EB-4D74-ADF4-D4541F94E4B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A761D-B10B-4E27-A01F-CCD45FA3C44F}" type="datetimeFigureOut">
              <a:rPr lang="pt-BR"/>
              <a:pPr>
                <a:defRPr/>
              </a:pPr>
              <a:t>22/05/2013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5095B-4A03-4765-A55A-09C7DAC402C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AC5C7-2BC8-44C7-AB2D-AF6BB31A5189}" type="datetimeFigureOut">
              <a:rPr lang="pt-BR"/>
              <a:pPr>
                <a:defRPr/>
              </a:pPr>
              <a:t>22/05/2013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585A5-C373-4CF8-A181-C0213DCAFD7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E3731-67A1-4C4C-9D61-48E55570C663}" type="datetimeFigureOut">
              <a:rPr lang="pt-BR"/>
              <a:pPr>
                <a:defRPr/>
              </a:pPr>
              <a:t>22/05/2013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1BB7D-43F1-490A-933D-934149C73C5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4F5E8-DD4D-48F7-A507-279AB8A135A4}" type="datetimeFigureOut">
              <a:rPr lang="pt-BR"/>
              <a:pPr>
                <a:defRPr/>
              </a:pPr>
              <a:t>22/05/2013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E510D8-3A7C-4F3B-9DFF-82B3B89BA77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mailto:Anderson.lucas@epl.gov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www.planalto.gov.br/CCIVIL_03/_Ato2011-2014/2011/Lei/L12404.htm#art3.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_Ato2011-2014/2011/Lei/L12404.htm#art5.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6686" y="2132856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/>
              <a:t>IMPACTOS E OPORTUNIDADES NO DESENVOLVIMENTO DA REGIÃO SUL DO MATO GROSSO COM A CHEGADA DA FERRONORTE</a:t>
            </a:r>
            <a:endParaRPr lang="pt-BR" b="1" dirty="0"/>
          </a:p>
        </p:txBody>
      </p:sp>
      <p:pic>
        <p:nvPicPr>
          <p:cNvPr id="4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0047"/>
            <a:ext cx="3528392" cy="1730801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215086"/>
            <a:ext cx="39624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82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61175"/>
          </a:xfrm>
        </p:spPr>
      </p:pic>
      <p:sp>
        <p:nvSpPr>
          <p:cNvPr id="26626" name="CaixaDeTexto 6"/>
          <p:cNvSpPr txBox="1">
            <a:spLocks noChangeArrowheads="1"/>
          </p:cNvSpPr>
          <p:nvPr/>
        </p:nvSpPr>
        <p:spPr bwMode="auto">
          <a:xfrm>
            <a:off x="357188" y="1416050"/>
            <a:ext cx="8501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pt-BR" sz="2400" b="1"/>
          </a:p>
        </p:txBody>
      </p:sp>
      <p:sp>
        <p:nvSpPr>
          <p:cNvPr id="8" name="CaixaDeTexto 4"/>
          <p:cNvSpPr txBox="1">
            <a:spLocks noChangeArrowheads="1"/>
          </p:cNvSpPr>
          <p:nvPr/>
        </p:nvSpPr>
        <p:spPr bwMode="auto">
          <a:xfrm>
            <a:off x="428625" y="-26988"/>
            <a:ext cx="8358188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0" lvl="1" algn="ctr"/>
            <a:r>
              <a:rPr lang="pt-BR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Plano </a:t>
            </a:r>
            <a:r>
              <a:rPr lang="pt-BR" sz="28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 Investimentos em Logística (PIL</a:t>
            </a:r>
            <a:r>
              <a:rPr lang="pt-BR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0" lvl="1" algn="ctr"/>
            <a:r>
              <a:rPr lang="pt-BR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LUCAS DO RIO VERDE - CAMPINORTE</a:t>
            </a:r>
            <a:endParaRPr lang="pt-BR" sz="28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" name="Picture 2" descr="http://www.antt.gov.br/html/objects/_viewblob.php?cod_blob=7872&amp;width=0&amp;height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691680" y="910482"/>
            <a:ext cx="6159030" cy="604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6" descr="logo_p (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8344" y="6183376"/>
            <a:ext cx="1440000" cy="6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040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6"/>
          <p:cNvSpPr txBox="1">
            <a:spLocks noChangeArrowheads="1"/>
          </p:cNvSpPr>
          <p:nvPr/>
        </p:nvSpPr>
        <p:spPr bwMode="auto">
          <a:xfrm>
            <a:off x="357188" y="1416050"/>
            <a:ext cx="8501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pt-BR" sz="2400" b="1"/>
          </a:p>
        </p:txBody>
      </p:sp>
      <p:sp>
        <p:nvSpPr>
          <p:cNvPr id="8" name="CaixaDeTexto 4"/>
          <p:cNvSpPr txBox="1">
            <a:spLocks noChangeArrowheads="1"/>
          </p:cNvSpPr>
          <p:nvPr/>
        </p:nvSpPr>
        <p:spPr bwMode="auto">
          <a:xfrm>
            <a:off x="428625" y="-26988"/>
            <a:ext cx="8358188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0" lvl="1" algn="ctr"/>
            <a:r>
              <a:rPr lang="pt-BR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INTERMODALIDADE E ALTERAÇÃO DO EIXO DE ESCOAMENTO DE CARGAS</a:t>
            </a:r>
            <a:endParaRPr lang="pt-BR" sz="28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5077"/>
            <a:ext cx="9144000" cy="510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6" descr="logo_p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8344" y="6183376"/>
            <a:ext cx="1440000" cy="6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35496" y="5518973"/>
            <a:ext cx="1512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Fonte: ANTAQ</a:t>
            </a:r>
            <a:endParaRPr lang="pt-BR" dirty="0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H="1" flipV="1">
            <a:off x="1979712" y="2275620"/>
            <a:ext cx="648072" cy="146852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3419872" y="2275619"/>
            <a:ext cx="0" cy="146852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4176241" y="2275620"/>
            <a:ext cx="323751" cy="146852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4248249" y="4149080"/>
            <a:ext cx="2700015" cy="52638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43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6"/>
          <p:cNvSpPr txBox="1">
            <a:spLocks noChangeArrowheads="1"/>
          </p:cNvSpPr>
          <p:nvPr/>
        </p:nvSpPr>
        <p:spPr bwMode="auto">
          <a:xfrm>
            <a:off x="357188" y="1416050"/>
            <a:ext cx="8501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pt-BR" sz="2400" b="1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42844" y="1916832"/>
            <a:ext cx="8858312" cy="2304256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latin typeface="Arial Narrow" pitchFamily="34" charset="0"/>
                <a:ea typeface="+mn-ea"/>
                <a:cs typeface="+mn-cs"/>
              </a:rPr>
              <a:t>EXPANSÃO FERROVIÁRIA</a:t>
            </a:r>
            <a:br>
              <a:rPr lang="pt-BR" sz="4000" b="1" dirty="0" smtClean="0">
                <a:latin typeface="Arial Narrow" pitchFamily="34" charset="0"/>
                <a:ea typeface="+mn-ea"/>
                <a:cs typeface="+mn-cs"/>
              </a:rPr>
            </a:br>
            <a:r>
              <a:rPr lang="pt-BR" sz="4000" b="1" dirty="0" smtClean="0">
                <a:latin typeface="Arial Narrow" pitchFamily="34" charset="0"/>
                <a:ea typeface="+mn-ea"/>
                <a:cs typeface="+mn-cs"/>
              </a:rPr>
              <a:t/>
            </a:r>
            <a:br>
              <a:rPr lang="pt-BR" sz="4000" b="1" dirty="0" smtClean="0">
                <a:latin typeface="Arial Narrow" pitchFamily="34" charset="0"/>
                <a:ea typeface="+mn-ea"/>
                <a:cs typeface="+mn-cs"/>
              </a:rPr>
            </a:br>
            <a:r>
              <a:rPr lang="pt-BR" sz="4000" b="1" dirty="0" smtClean="0">
                <a:latin typeface="Arial Narrow" pitchFamily="34" charset="0"/>
                <a:ea typeface="+mn-ea"/>
                <a:cs typeface="+mn-cs"/>
              </a:rPr>
              <a:t>ALTO </a:t>
            </a:r>
            <a:r>
              <a:rPr lang="pt-BR" sz="4000" b="1" dirty="0">
                <a:latin typeface="Arial Narrow" pitchFamily="34" charset="0"/>
                <a:ea typeface="+mn-ea"/>
                <a:cs typeface="+mn-cs"/>
              </a:rPr>
              <a:t>ARAGUAIA </a:t>
            </a:r>
            <a:r>
              <a:rPr lang="pt-BR" sz="4000" b="1" dirty="0" smtClean="0">
                <a:latin typeface="Arial Narrow" pitchFamily="34" charset="0"/>
                <a:ea typeface="+mn-ea"/>
                <a:cs typeface="+mn-cs"/>
              </a:rPr>
              <a:t>– RONDONÓPOLIS</a:t>
            </a:r>
            <a:endParaRPr lang="pt-BR" sz="4000" b="1" dirty="0"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6" name="Imagem 6" descr="logo_p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8344" y="6183376"/>
            <a:ext cx="1440000" cy="6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317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6"/>
          <p:cNvSpPr txBox="1">
            <a:spLocks noChangeArrowheads="1"/>
          </p:cNvSpPr>
          <p:nvPr/>
        </p:nvSpPr>
        <p:spPr bwMode="auto">
          <a:xfrm>
            <a:off x="357188" y="1416050"/>
            <a:ext cx="8501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pt-BR" sz="2400" b="1"/>
          </a:p>
        </p:txBody>
      </p:sp>
      <p:sp>
        <p:nvSpPr>
          <p:cNvPr id="8" name="CaixaDeTexto 4"/>
          <p:cNvSpPr txBox="1">
            <a:spLocks noChangeArrowheads="1"/>
          </p:cNvSpPr>
          <p:nvPr/>
        </p:nvSpPr>
        <p:spPr bwMode="auto">
          <a:xfrm>
            <a:off x="428625" y="-26988"/>
            <a:ext cx="8358188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0" lvl="1" algn="ctr"/>
            <a:r>
              <a:rPr lang="pt-BR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EXPANSÃO ALL – MALHA NORTE (FERRONORTE)</a:t>
            </a:r>
            <a:endParaRPr lang="pt-BR" sz="28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3" y="1196752"/>
            <a:ext cx="8219143" cy="504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m 6" descr="logo_p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8344" y="6183376"/>
            <a:ext cx="1440000" cy="6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035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6"/>
          <p:cNvSpPr txBox="1">
            <a:spLocks noChangeArrowheads="1"/>
          </p:cNvSpPr>
          <p:nvPr/>
        </p:nvSpPr>
        <p:spPr bwMode="auto">
          <a:xfrm>
            <a:off x="357188" y="1416050"/>
            <a:ext cx="8501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pt-BR" sz="2400" b="1"/>
          </a:p>
        </p:txBody>
      </p:sp>
      <p:sp>
        <p:nvSpPr>
          <p:cNvPr id="8" name="CaixaDeTexto 4"/>
          <p:cNvSpPr txBox="1">
            <a:spLocks noChangeArrowheads="1"/>
          </p:cNvSpPr>
          <p:nvPr/>
        </p:nvSpPr>
        <p:spPr bwMode="auto">
          <a:xfrm>
            <a:off x="428625" y="-26988"/>
            <a:ext cx="8358188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0" lvl="1" algn="ctr"/>
            <a:r>
              <a:rPr lang="pt-BR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EXPANSÃO ALL – MALHA NORTE (FERRONORTE)</a:t>
            </a:r>
            <a:endParaRPr lang="pt-BR" sz="28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38246" y="1052736"/>
            <a:ext cx="8011436" cy="53553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200" b="1" dirty="0" smtClean="0">
                <a:latin typeface="Arial Narrow" pitchFamily="34" charset="0"/>
              </a:rPr>
              <a:t>Observações: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b="1" dirty="0" smtClean="0">
                <a:latin typeface="Arial Narrow" pitchFamily="34" charset="0"/>
              </a:rPr>
              <a:t>As obras da linha tronco em bitola larga (1,60m) estão concluídas. 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b="1" dirty="0" smtClean="0">
                <a:latin typeface="Arial Narrow" pitchFamily="34" charset="0"/>
              </a:rPr>
              <a:t>O primeiro levante da grade ferroviária está em andamento, tendo sido concluído até km 701. O segundo e terceiro levantes estão previstos para serem concluídos até julho/13.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b="1" dirty="0" smtClean="0">
                <a:latin typeface="Arial Narrow" pitchFamily="34" charset="0"/>
              </a:rPr>
              <a:t>As obras do Pátio Intermodal de Rondonópolis estão em fase final de conclusão. Foram executados 100% dos cerca de 1.000.000 m³ de terraplenagem, os serviços de drenagem profunda e superficial estão com 85% executados, o fornecimento de energia  definitivo, aguarda a implantação da rede alimentadora pela CEMAT, que esta resolvendo questões técnicas devido a necessidade da linha de alta tensão atravessar área </a:t>
            </a:r>
            <a:r>
              <a:rPr lang="pt-BR" sz="2000" b="1" dirty="0" err="1" smtClean="0">
                <a:latin typeface="Arial Narrow" pitchFamily="34" charset="0"/>
              </a:rPr>
              <a:t>índígena</a:t>
            </a:r>
            <a:r>
              <a:rPr lang="pt-BR" sz="2000" b="1" dirty="0" smtClean="0">
                <a:latin typeface="Arial Narrow" pitchFamily="34" charset="0"/>
              </a:rPr>
              <a:t> e a construção da subestação </a:t>
            </a:r>
            <a:r>
              <a:rPr lang="pt-BR" sz="2000" b="1" dirty="0" err="1" smtClean="0">
                <a:latin typeface="Arial Narrow" pitchFamily="34" charset="0"/>
              </a:rPr>
              <a:t>rebaixadora</a:t>
            </a:r>
            <a:r>
              <a:rPr lang="pt-BR" sz="2000" b="1" dirty="0" smtClean="0">
                <a:latin typeface="Arial Narrow" pitchFamily="34" charset="0"/>
              </a:rPr>
              <a:t> está com 65% executado, atualmente utiliza-se rede alimentadora provisória.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b="1" dirty="0" smtClean="0">
                <a:latin typeface="Arial Narrow" pitchFamily="34" charset="0"/>
              </a:rPr>
              <a:t>As obras civis industriais estão 75% concluídas e os serviços de montagem eletromecânica encontram-se em andamento com 30% concluídos .</a:t>
            </a:r>
          </a:p>
        </p:txBody>
      </p:sp>
      <p:pic>
        <p:nvPicPr>
          <p:cNvPr id="6" name="Imagem 6" descr="logo_p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8344" y="6183376"/>
            <a:ext cx="1440000" cy="6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230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6"/>
          <p:cNvSpPr txBox="1">
            <a:spLocks noChangeArrowheads="1"/>
          </p:cNvSpPr>
          <p:nvPr/>
        </p:nvSpPr>
        <p:spPr bwMode="auto">
          <a:xfrm>
            <a:off x="357188" y="1416050"/>
            <a:ext cx="8501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pt-BR" sz="2400" b="1"/>
          </a:p>
        </p:txBody>
      </p:sp>
      <p:sp>
        <p:nvSpPr>
          <p:cNvPr id="8" name="CaixaDeTexto 4"/>
          <p:cNvSpPr txBox="1">
            <a:spLocks noChangeArrowheads="1"/>
          </p:cNvSpPr>
          <p:nvPr/>
        </p:nvSpPr>
        <p:spPr bwMode="auto">
          <a:xfrm>
            <a:off x="428625" y="-26988"/>
            <a:ext cx="8358188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0" lvl="1" algn="ctr"/>
            <a:r>
              <a:rPr lang="pt-BR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EXPANSÃO ALL – MALHA NORTE (FERRONORTE)</a:t>
            </a:r>
            <a:endParaRPr lang="pt-BR" sz="28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02700" y="1556792"/>
            <a:ext cx="8011436" cy="3600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b="1" dirty="0" smtClean="0">
                <a:latin typeface="Arial Narrow" pitchFamily="34" charset="0"/>
              </a:rPr>
              <a:t>A superestrutura da “pera” no pátio de Rondonópolis, com 9.5 km, está concluída e </a:t>
            </a:r>
            <a:r>
              <a:rPr lang="pt-BR" sz="2200" b="1" smtClean="0">
                <a:latin typeface="Arial Narrow" pitchFamily="34" charset="0"/>
              </a:rPr>
              <a:t>já implantados mais </a:t>
            </a:r>
            <a:r>
              <a:rPr lang="pt-BR" sz="2200" b="1" dirty="0" smtClean="0">
                <a:latin typeface="Arial Narrow" pitchFamily="34" charset="0"/>
              </a:rPr>
              <a:t>7 km de linha férreas auxiliares.</a:t>
            </a: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b="1" dirty="0" smtClean="0">
                <a:latin typeface="Arial Narrow" pitchFamily="34" charset="0"/>
              </a:rPr>
              <a:t>As obras </a:t>
            </a:r>
            <a:r>
              <a:rPr lang="pt-BR" sz="2200" b="1" dirty="0">
                <a:latin typeface="Arial Narrow" pitchFamily="34" charset="0"/>
              </a:rPr>
              <a:t>rodoviárias </a:t>
            </a:r>
            <a:r>
              <a:rPr lang="pt-BR" sz="2200" b="1" dirty="0" smtClean="0">
                <a:latin typeface="Arial Narrow" pitchFamily="34" charset="0"/>
              </a:rPr>
              <a:t>de </a:t>
            </a:r>
            <a:r>
              <a:rPr lang="pt-BR" sz="2200" b="1" dirty="0">
                <a:latin typeface="Arial Narrow" pitchFamily="34" charset="0"/>
              </a:rPr>
              <a:t>duplicação </a:t>
            </a:r>
            <a:r>
              <a:rPr lang="pt-BR" sz="2200" b="1" dirty="0" smtClean="0">
                <a:latin typeface="Arial Narrow" pitchFamily="34" charset="0"/>
              </a:rPr>
              <a:t>da BR-163-MT (cerca </a:t>
            </a:r>
            <a:r>
              <a:rPr lang="pt-BR" sz="2200" b="1" dirty="0">
                <a:latin typeface="Arial Narrow" pitchFamily="34" charset="0"/>
              </a:rPr>
              <a:t>de 2 </a:t>
            </a:r>
            <a:r>
              <a:rPr lang="pt-BR" sz="2200" b="1" dirty="0" smtClean="0">
                <a:latin typeface="Arial Narrow" pitchFamily="34" charset="0"/>
              </a:rPr>
              <a:t>km), das alças </a:t>
            </a:r>
            <a:r>
              <a:rPr lang="pt-BR" sz="2200" b="1" dirty="0">
                <a:latin typeface="Arial Narrow" pitchFamily="34" charset="0"/>
              </a:rPr>
              <a:t>de acesso ao Terminal </a:t>
            </a:r>
            <a:r>
              <a:rPr lang="pt-BR" sz="2200" b="1" dirty="0" smtClean="0">
                <a:latin typeface="Arial Narrow" pitchFamily="34" charset="0"/>
              </a:rPr>
              <a:t>e das vias internas estão com 85% de avanço físico.</a:t>
            </a: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b="1" dirty="0" smtClean="0">
                <a:latin typeface="Arial Narrow" pitchFamily="34" charset="0"/>
              </a:rPr>
              <a:t>As obras do plano viário interno estão com 35% concluídas. </a:t>
            </a: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b="1" dirty="0" smtClean="0">
                <a:latin typeface="Arial Narrow" pitchFamily="34" charset="0"/>
              </a:rPr>
              <a:t>As obras do emissário de </a:t>
            </a:r>
            <a:r>
              <a:rPr lang="pt-BR" sz="2200" b="1" dirty="0" err="1" smtClean="0">
                <a:latin typeface="Arial Narrow" pitchFamily="34" charset="0"/>
              </a:rPr>
              <a:t>deságue</a:t>
            </a:r>
            <a:r>
              <a:rPr lang="pt-BR" sz="2200" b="1" dirty="0" smtClean="0">
                <a:latin typeface="Arial Narrow" pitchFamily="34" charset="0"/>
              </a:rPr>
              <a:t> das águas pluviais coletadas no Terminal estão com 70 % executados .</a:t>
            </a:r>
          </a:p>
        </p:txBody>
      </p:sp>
      <p:pic>
        <p:nvPicPr>
          <p:cNvPr id="7" name="Imagem 6" descr="logo_p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8344" y="6183376"/>
            <a:ext cx="1440000" cy="6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969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" y="908720"/>
            <a:ext cx="9095105" cy="511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26626" name="CaixaDeTexto 6"/>
          <p:cNvSpPr txBox="1">
            <a:spLocks noChangeArrowheads="1"/>
          </p:cNvSpPr>
          <p:nvPr/>
        </p:nvSpPr>
        <p:spPr bwMode="auto">
          <a:xfrm>
            <a:off x="357188" y="1416050"/>
            <a:ext cx="8501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pt-BR" sz="2400" b="1"/>
          </a:p>
        </p:txBody>
      </p:sp>
      <p:sp>
        <p:nvSpPr>
          <p:cNvPr id="8" name="CaixaDeTexto 4"/>
          <p:cNvSpPr txBox="1">
            <a:spLocks noChangeArrowheads="1"/>
          </p:cNvSpPr>
          <p:nvPr/>
        </p:nvSpPr>
        <p:spPr bwMode="auto">
          <a:xfrm>
            <a:off x="428625" y="-26988"/>
            <a:ext cx="8358188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0" lvl="1" algn="ctr"/>
            <a:r>
              <a:rPr lang="pt-BR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EXPANSÃO ALL – MALHA NORTE (FERRONORTE)</a:t>
            </a:r>
            <a:endParaRPr lang="pt-BR" sz="28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057775"/>
              </p:ext>
            </p:extLst>
          </p:nvPr>
        </p:nvGraphicFramePr>
        <p:xfrm>
          <a:off x="6610548" y="2495253"/>
          <a:ext cx="1993900" cy="571500"/>
        </p:xfrm>
        <a:graphic>
          <a:graphicData uri="http://schemas.openxmlformats.org/drawingml/2006/table">
            <a:tbl>
              <a:tblPr/>
              <a:tblGrid>
                <a:gridCol w="608631"/>
                <a:gridCol w="675200"/>
                <a:gridCol w="71006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- MN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14.324.682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Itiquira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1.394.865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866547"/>
              </p:ext>
            </p:extLst>
          </p:nvPr>
        </p:nvGraphicFramePr>
        <p:xfrm>
          <a:off x="107504" y="4448597"/>
          <a:ext cx="3348038" cy="1143000"/>
        </p:xfrm>
        <a:graphic>
          <a:graphicData uri="http://schemas.openxmlformats.org/drawingml/2006/table">
            <a:tbl>
              <a:tblPr/>
              <a:tblGrid>
                <a:gridCol w="558800"/>
                <a:gridCol w="1270000"/>
                <a:gridCol w="698500"/>
                <a:gridCol w="820738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Mês/Ano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Estação Origem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Porcentagem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Alto Araguaia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1.064.022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abr/12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Chapadao do Sul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36.949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Itiquira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abr/12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T. Olacyr F. Morais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187.802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1.295.187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260454"/>
              </p:ext>
            </p:extLst>
          </p:nvPr>
        </p:nvGraphicFramePr>
        <p:xfrm>
          <a:off x="5582096" y="1055093"/>
          <a:ext cx="3424237" cy="1333500"/>
        </p:xfrm>
        <a:graphic>
          <a:graphicData uri="http://schemas.openxmlformats.org/drawingml/2006/table">
            <a:tbl>
              <a:tblPr/>
              <a:tblGrid>
                <a:gridCol w="558800"/>
                <a:gridCol w="1435100"/>
                <a:gridCol w="609600"/>
                <a:gridCol w="820737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Mês/Ano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Estação Origem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Porcentagem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mar/13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Alto Araguaia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873.048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mar/13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Aparecida do Taboado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mar/13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Chapadao do Sul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43.611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mar/13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Itiquira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202.817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mar/13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T. Olacyr F. Morais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89.839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1.232.423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Imagem 6" descr="logo_p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8344" y="6183376"/>
            <a:ext cx="1440000" cy="6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05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692885"/>
            <a:ext cx="8229600" cy="719891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latin typeface="Arial Narrow" pitchFamily="34" charset="0"/>
              </a:rPr>
              <a:t>SEGMENTO II.3 e III</a:t>
            </a:r>
            <a:endParaRPr lang="pt-BR" sz="2000" dirty="0"/>
          </a:p>
        </p:txBody>
      </p:sp>
      <p:sp>
        <p:nvSpPr>
          <p:cNvPr id="1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797C-D7B7-4D64-BDE5-01888CA3443A}" type="slidenum">
              <a:rPr lang="pt-BR" b="1" smtClean="0">
                <a:solidFill>
                  <a:schemeClr val="bg1"/>
                </a:solidFill>
                <a:latin typeface="Arial Narrow" pitchFamily="34" charset="0"/>
              </a:rPr>
              <a:pPr/>
              <a:t>17</a:t>
            </a:fld>
            <a:endParaRPr lang="pt-BR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1" y="1268760"/>
            <a:ext cx="3326400" cy="249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1" y="3933056"/>
            <a:ext cx="3326400" cy="249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675" y="1340768"/>
            <a:ext cx="3326400" cy="235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60" y="3924379"/>
            <a:ext cx="3326400" cy="249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4"/>
          <p:cNvSpPr txBox="1">
            <a:spLocks noChangeArrowheads="1"/>
          </p:cNvSpPr>
          <p:nvPr/>
        </p:nvSpPr>
        <p:spPr bwMode="auto">
          <a:xfrm>
            <a:off x="428625" y="-26988"/>
            <a:ext cx="8358188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0" lvl="1" algn="ctr"/>
            <a:r>
              <a:rPr lang="pt-BR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EXPANSÃO ALL – MALHA NORTE (FERRONORTE)</a:t>
            </a:r>
            <a:endParaRPr lang="pt-BR" sz="28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28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2"/>
          <p:cNvSpPr>
            <a:spLocks noGrp="1"/>
          </p:cNvSpPr>
          <p:nvPr>
            <p:ph type="title"/>
          </p:nvPr>
        </p:nvSpPr>
        <p:spPr>
          <a:xfrm>
            <a:off x="457200" y="817955"/>
            <a:ext cx="8229600" cy="594821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latin typeface="Arial Narrow" pitchFamily="34" charset="0"/>
              </a:rPr>
              <a:t>OBRAS NO PÁTIO INTERMODAL </a:t>
            </a:r>
            <a:r>
              <a:rPr lang="pt-BR" sz="2000" b="1" dirty="0">
                <a:latin typeface="Arial Narrow" pitchFamily="34" charset="0"/>
              </a:rPr>
              <a:t>DE RONDONÓPOLIS</a:t>
            </a:r>
            <a:endParaRPr lang="pt-BR" sz="2000" dirty="0"/>
          </a:p>
        </p:txBody>
      </p:sp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112" y="6358339"/>
            <a:ext cx="432048" cy="41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063797C-D7B7-4D64-BDE5-01888CA3443A}" type="slidenum">
              <a:rPr lang="pt-BR" b="1" smtClean="0">
                <a:solidFill>
                  <a:schemeClr val="bg1"/>
                </a:solidFill>
                <a:latin typeface="Arial Narrow" pitchFamily="34" charset="0"/>
              </a:rPr>
              <a:pPr/>
              <a:t>18</a:t>
            </a:fld>
            <a:endParaRPr lang="pt-BR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90671"/>
            <a:ext cx="5184000" cy="38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23" y="1340807"/>
            <a:ext cx="216000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293" y="3068960"/>
            <a:ext cx="216000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394" y="4850816"/>
            <a:ext cx="216000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ixaDeTexto 4"/>
          <p:cNvSpPr txBox="1">
            <a:spLocks noChangeArrowheads="1"/>
          </p:cNvSpPr>
          <p:nvPr/>
        </p:nvSpPr>
        <p:spPr bwMode="auto">
          <a:xfrm>
            <a:off x="428625" y="-26988"/>
            <a:ext cx="8358188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0" lvl="1" algn="ctr"/>
            <a:r>
              <a:rPr lang="pt-BR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EXPANSÃO ALL – MALHA NORTE (FERRONORTE)</a:t>
            </a:r>
            <a:endParaRPr lang="pt-BR" sz="28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294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2"/>
          <p:cNvSpPr>
            <a:spLocks noGrp="1"/>
          </p:cNvSpPr>
          <p:nvPr>
            <p:ph type="title"/>
          </p:nvPr>
        </p:nvSpPr>
        <p:spPr>
          <a:xfrm>
            <a:off x="457200" y="817955"/>
            <a:ext cx="8229600" cy="594821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latin typeface="Arial Narrow" pitchFamily="34" charset="0"/>
              </a:rPr>
              <a:t>OBRAS NO PÁTIO INTERMODAL DE RONDONÓPOLIS</a:t>
            </a:r>
            <a:endParaRPr lang="pt-BR" sz="2000" dirty="0"/>
          </a:p>
        </p:txBody>
      </p:sp>
      <p:sp>
        <p:nvSpPr>
          <p:cNvPr id="18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063797C-D7B7-4D64-BDE5-01888CA3443A}" type="slidenum">
              <a:rPr lang="pt-BR" b="1" smtClean="0">
                <a:solidFill>
                  <a:schemeClr val="bg1"/>
                </a:solidFill>
                <a:latin typeface="Arial Narrow" pitchFamily="34" charset="0"/>
              </a:rPr>
              <a:pPr/>
              <a:t>19</a:t>
            </a:fld>
            <a:endParaRPr lang="pt-BR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0" y="1772816"/>
            <a:ext cx="5184000" cy="38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101" y="1340768"/>
            <a:ext cx="2179200" cy="163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035" y="3071854"/>
            <a:ext cx="216000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12" y="4797651"/>
            <a:ext cx="216000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ixaDeTexto 4"/>
          <p:cNvSpPr txBox="1">
            <a:spLocks noChangeArrowheads="1"/>
          </p:cNvSpPr>
          <p:nvPr/>
        </p:nvSpPr>
        <p:spPr bwMode="auto">
          <a:xfrm>
            <a:off x="428625" y="-26988"/>
            <a:ext cx="8358188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0" lvl="1" algn="ctr"/>
            <a:r>
              <a:rPr lang="pt-BR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EXPANSÃO ALL – MALHA NORTE (FERRONORTE)</a:t>
            </a:r>
            <a:endParaRPr lang="pt-BR" sz="28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" name="Imagem 6" descr="logo_p (1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8344" y="6183376"/>
            <a:ext cx="1440000" cy="6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66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4"/>
          <p:cNvSpPr txBox="1"/>
          <p:nvPr/>
        </p:nvSpPr>
        <p:spPr>
          <a:xfrm>
            <a:off x="1454150" y="3517900"/>
            <a:ext cx="1841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5" name="TextBox 6"/>
          <p:cNvSpPr txBox="1"/>
          <p:nvPr/>
        </p:nvSpPr>
        <p:spPr>
          <a:xfrm>
            <a:off x="11477625" y="2035175"/>
            <a:ext cx="1857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101" name="Retângulo 1"/>
          <p:cNvSpPr>
            <a:spLocks noChangeArrowheads="1"/>
          </p:cNvSpPr>
          <p:nvPr/>
        </p:nvSpPr>
        <p:spPr bwMode="auto">
          <a:xfrm>
            <a:off x="871538" y="2673350"/>
            <a:ext cx="73437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t-BR" dirty="0"/>
              <a:t>Altera as Leis nos 10.233, de 5 de junho de 2001, e 12.404, de 4 de maio de 2011, para modificar a denominação da Empresa de Transporte Ferroviário de Alta Velocidade S.A. - ETAV </a:t>
            </a:r>
            <a:r>
              <a:rPr lang="pt-BR" sz="2400" b="1" i="1" dirty="0"/>
              <a:t>para Empresa de Planejamento e Logística S.A. - EPL, e ampliar suas competências</a:t>
            </a:r>
            <a:r>
              <a:rPr lang="pt-BR" dirty="0"/>
              <a:t>; e revoga dispositivo da Lei no 11.772, de 17 de setembro de 2008.</a:t>
            </a:r>
          </a:p>
        </p:txBody>
      </p:sp>
      <p:sp>
        <p:nvSpPr>
          <p:cNvPr id="4102" name="CaixaDeTexto 2"/>
          <p:cNvSpPr txBox="1">
            <a:spLocks noChangeArrowheads="1"/>
          </p:cNvSpPr>
          <p:nvPr/>
        </p:nvSpPr>
        <p:spPr bwMode="auto">
          <a:xfrm>
            <a:off x="871538" y="1754188"/>
            <a:ext cx="7272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000" b="1"/>
              <a:t>Lei nº 12.743 de 19 de dezembro de 2012</a:t>
            </a:r>
            <a:endParaRPr lang="pt-BR" sz="2000"/>
          </a:p>
        </p:txBody>
      </p:sp>
      <p:sp>
        <p:nvSpPr>
          <p:cNvPr id="4104" name="CaixaDeTexto 10"/>
          <p:cNvSpPr txBox="1">
            <a:spLocks noChangeArrowheads="1"/>
          </p:cNvSpPr>
          <p:nvPr/>
        </p:nvSpPr>
        <p:spPr bwMode="auto">
          <a:xfrm>
            <a:off x="982663" y="646113"/>
            <a:ext cx="72723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de criação da EPL</a:t>
            </a:r>
            <a:endParaRPr lang="pt-BR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m 6" descr="logo_p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8344" y="6183376"/>
            <a:ext cx="1440000" cy="6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182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Espaço Reservado para Conteúdo 3" descr="bases_apresentação_power_point4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61175"/>
          </a:xfrm>
        </p:spPr>
      </p:pic>
      <p:sp>
        <p:nvSpPr>
          <p:cNvPr id="38915" name="CaixaDeTexto 6"/>
          <p:cNvSpPr txBox="1">
            <a:spLocks noChangeArrowheads="1"/>
          </p:cNvSpPr>
          <p:nvPr/>
        </p:nvSpPr>
        <p:spPr bwMode="auto">
          <a:xfrm>
            <a:off x="357188" y="1317625"/>
            <a:ext cx="85010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just"/>
            <a:endParaRPr lang="pt-BR" sz="2400" b="1"/>
          </a:p>
          <a:p>
            <a:pPr marL="0" lvl="1" algn="just"/>
            <a:endParaRPr lang="pt-BR" sz="2400" b="1"/>
          </a:p>
        </p:txBody>
      </p:sp>
      <p:sp>
        <p:nvSpPr>
          <p:cNvPr id="8" name="CaixaDeTexto 4"/>
          <p:cNvSpPr txBox="1">
            <a:spLocks noChangeArrowheads="1"/>
          </p:cNvSpPr>
          <p:nvPr/>
        </p:nvSpPr>
        <p:spPr bwMode="auto">
          <a:xfrm>
            <a:off x="468313" y="476672"/>
            <a:ext cx="8072437" cy="298543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a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nderson.lucas@epl.gov.br</a:t>
            </a: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 61 3426-3923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 descr="logo_p (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0657" y="3212976"/>
            <a:ext cx="510563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4"/>
          <p:cNvSpPr txBox="1"/>
          <p:nvPr/>
        </p:nvSpPr>
        <p:spPr>
          <a:xfrm>
            <a:off x="1454150" y="3517900"/>
            <a:ext cx="1841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5" name="TextBox 6"/>
          <p:cNvSpPr txBox="1"/>
          <p:nvPr/>
        </p:nvSpPr>
        <p:spPr>
          <a:xfrm>
            <a:off x="11477625" y="2035175"/>
            <a:ext cx="1857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126" name="CaixaDeTexto 10"/>
          <p:cNvSpPr txBox="1">
            <a:spLocks noChangeArrowheads="1"/>
          </p:cNvSpPr>
          <p:nvPr/>
        </p:nvSpPr>
        <p:spPr bwMode="auto">
          <a:xfrm>
            <a:off x="982663" y="646113"/>
            <a:ext cx="72723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Atribuições</a:t>
            </a:r>
            <a:endParaRPr lang="pt-BR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7" name="Retângulo 3"/>
          <p:cNvSpPr>
            <a:spLocks noChangeArrowheads="1"/>
          </p:cNvSpPr>
          <p:nvPr/>
        </p:nvSpPr>
        <p:spPr bwMode="auto">
          <a:xfrm>
            <a:off x="468313" y="1628775"/>
            <a:ext cx="82804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t-BR" dirty="0"/>
              <a:t>A Empresa de Planejamento e Logística S.A. - EPL - tem por finalidade </a:t>
            </a:r>
            <a:r>
              <a:rPr lang="pt-BR" sz="2000" b="1" dirty="0"/>
              <a:t>estruturar e qualificar, por meio de estudos e pesquisas, o processo de </a:t>
            </a:r>
            <a:r>
              <a:rPr lang="pt-BR" sz="2000" b="1" u="sng" dirty="0"/>
              <a:t>planejamento integrado de logística no país, interligando rodovias, ferrovias, portos, aeroportos e hidrovias</a:t>
            </a:r>
            <a:r>
              <a:rPr lang="pt-BR" dirty="0"/>
              <a:t>.</a:t>
            </a:r>
            <a:br>
              <a:rPr lang="pt-BR" dirty="0"/>
            </a:br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A EPL também assumirá a função de empreendedor para </a:t>
            </a:r>
            <a:r>
              <a:rPr lang="pt-BR" b="1" u="sng" dirty="0"/>
              <a:t>efeito de licenciamento ambiental de projetos de rodovias e </a:t>
            </a:r>
            <a:r>
              <a:rPr lang="pt-BR" b="1" u="sng" dirty="0" smtClean="0"/>
              <a:t>ferrovias.</a:t>
            </a:r>
            <a:endParaRPr lang="pt-BR" b="1" u="sng" dirty="0"/>
          </a:p>
        </p:txBody>
      </p:sp>
      <p:pic>
        <p:nvPicPr>
          <p:cNvPr id="7" name="Imagem 6" descr="logo_p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8344" y="6183376"/>
            <a:ext cx="1440000" cy="6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785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4"/>
          <p:cNvSpPr txBox="1"/>
          <p:nvPr/>
        </p:nvSpPr>
        <p:spPr>
          <a:xfrm>
            <a:off x="1454150" y="3517900"/>
            <a:ext cx="1841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5" name="TextBox 6"/>
          <p:cNvSpPr txBox="1"/>
          <p:nvPr/>
        </p:nvSpPr>
        <p:spPr>
          <a:xfrm>
            <a:off x="11477625" y="2035175"/>
            <a:ext cx="1857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148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aixaDeTexto 9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b="1">
                <a:solidFill>
                  <a:schemeClr val="bg1"/>
                </a:solidFill>
              </a:rPr>
              <a:t>INTRODUÇÃO</a:t>
            </a:r>
          </a:p>
        </p:txBody>
      </p:sp>
      <p:sp>
        <p:nvSpPr>
          <p:cNvPr id="6150" name="CaixaDeTexto 10"/>
          <p:cNvSpPr txBox="1">
            <a:spLocks noChangeArrowheads="1"/>
          </p:cNvSpPr>
          <p:nvPr/>
        </p:nvSpPr>
        <p:spPr bwMode="auto">
          <a:xfrm>
            <a:off x="0" y="64611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pt-BR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1" name="Retângulo 1"/>
          <p:cNvSpPr>
            <a:spLocks noChangeArrowheads="1"/>
          </p:cNvSpPr>
          <p:nvPr/>
        </p:nvSpPr>
        <p:spPr bwMode="auto">
          <a:xfrm>
            <a:off x="323850" y="1484313"/>
            <a:ext cx="84963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dirty="0">
                <a:hlinkClick r:id="rId4"/>
              </a:rPr>
              <a:t>“Art. 3º</a:t>
            </a:r>
            <a:r>
              <a:rPr lang="pt-BR" dirty="0"/>
              <a:t>  A EPL tem por objeto:  </a:t>
            </a:r>
          </a:p>
          <a:p>
            <a:endParaRPr lang="pt-BR" dirty="0"/>
          </a:p>
          <a:p>
            <a:pPr algn="just"/>
            <a:r>
              <a:rPr lang="pt-BR" dirty="0"/>
              <a:t>I - </a:t>
            </a:r>
            <a:r>
              <a:rPr lang="pt-BR" sz="2000" b="1" i="1" dirty="0"/>
              <a:t>planejar e promover o desenvolvimento do serviço de transporte ferroviário de alta velocidade de forma integrada com as demais modalidades de transporte</a:t>
            </a:r>
            <a:r>
              <a:rPr lang="pt-BR" dirty="0"/>
              <a:t>, por meio de estudos, pesquisas, construção da infraestrutura, operação e exploração do serviço, administração e gestão de patrimônio, desenvolvimento tecnológico e atividades destinadas à absorção e transferência de tecnologias; e</a:t>
            </a:r>
          </a:p>
          <a:p>
            <a:pPr algn="just"/>
            <a:r>
              <a:rPr lang="pt-BR" dirty="0"/>
              <a:t> </a:t>
            </a:r>
          </a:p>
          <a:p>
            <a:pPr algn="just"/>
            <a:r>
              <a:rPr lang="pt-BR" dirty="0"/>
              <a:t>II - </a:t>
            </a:r>
            <a:r>
              <a:rPr lang="pt-BR" sz="2000" b="1" i="1" dirty="0"/>
              <a:t>prestar serviços na área de projetos, estudos e pesquisas destinados a </a:t>
            </a:r>
            <a:r>
              <a:rPr lang="pt-BR" sz="2000" b="1" i="1" u="sng" dirty="0"/>
              <a:t>subsidiar o planejamento da logística e dos transportes no País, consideradas as infraestruturas, plataformas e os serviços pertinentes aos modos rodoviário, ferroviário, </a:t>
            </a:r>
            <a:r>
              <a:rPr lang="pt-BR" sz="2000" b="1" i="1" u="sng" dirty="0" err="1"/>
              <a:t>dutoviário</a:t>
            </a:r>
            <a:r>
              <a:rPr lang="pt-BR" sz="2000" b="1" i="1" u="sng" dirty="0"/>
              <a:t>, </a:t>
            </a:r>
            <a:r>
              <a:rPr lang="pt-BR" sz="2000" b="1" i="1" u="sng" dirty="0" err="1"/>
              <a:t>aquaviário</a:t>
            </a:r>
            <a:r>
              <a:rPr lang="pt-BR" sz="2000" b="1" i="1" u="sng" dirty="0"/>
              <a:t> e aeroviário</a:t>
            </a:r>
            <a:r>
              <a:rPr lang="pt-BR" sz="2000" b="1" i="1" dirty="0"/>
              <a:t>.</a:t>
            </a:r>
            <a:r>
              <a:rPr lang="pt-BR" dirty="0"/>
              <a:t>” (NR) </a:t>
            </a:r>
          </a:p>
        </p:txBody>
      </p:sp>
      <p:pic>
        <p:nvPicPr>
          <p:cNvPr id="9" name="Imagem 6" descr="logo_p (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8344" y="6183376"/>
            <a:ext cx="1440000" cy="6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41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4"/>
          <p:cNvSpPr txBox="1"/>
          <p:nvPr/>
        </p:nvSpPr>
        <p:spPr>
          <a:xfrm>
            <a:off x="1454150" y="3517900"/>
            <a:ext cx="1841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5" name="TextBox 6"/>
          <p:cNvSpPr txBox="1"/>
          <p:nvPr/>
        </p:nvSpPr>
        <p:spPr>
          <a:xfrm>
            <a:off x="11477625" y="2035175"/>
            <a:ext cx="1857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198" name="CaixaDeTexto 10"/>
          <p:cNvSpPr txBox="1">
            <a:spLocks noChangeArrowheads="1"/>
          </p:cNvSpPr>
          <p:nvPr/>
        </p:nvSpPr>
        <p:spPr bwMode="auto">
          <a:xfrm>
            <a:off x="36512" y="65975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Swis721 BT"/>
                <a:cs typeface="+mn-cs"/>
              </a:rPr>
              <a:t>Competências</a:t>
            </a:r>
          </a:p>
        </p:txBody>
      </p:sp>
      <p:sp>
        <p:nvSpPr>
          <p:cNvPr id="8199" name="Retângulo 2"/>
          <p:cNvSpPr>
            <a:spLocks noChangeArrowheads="1"/>
          </p:cNvSpPr>
          <p:nvPr/>
        </p:nvSpPr>
        <p:spPr bwMode="auto">
          <a:xfrm>
            <a:off x="323850" y="1212850"/>
            <a:ext cx="856932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dirty="0">
                <a:hlinkClick r:id="rId3"/>
              </a:rPr>
              <a:t>“Art. 5º</a:t>
            </a:r>
            <a:r>
              <a:rPr lang="pt-BR" dirty="0"/>
              <a:t>  Compete à EPL:  </a:t>
            </a:r>
          </a:p>
          <a:p>
            <a:endParaRPr lang="pt-BR" dirty="0"/>
          </a:p>
          <a:p>
            <a:pPr algn="just"/>
            <a:r>
              <a:rPr lang="pt-BR" dirty="0"/>
              <a:t>I - elaborar </a:t>
            </a:r>
            <a:r>
              <a:rPr lang="pt-BR" b="1" u="sng" dirty="0"/>
              <a:t>estudos de viabilidade técnica, jurídica, ambiental e econômico-financeira necessários ao desenvolvimento de projetos de logística e transportes</a:t>
            </a:r>
            <a:r>
              <a:rPr lang="pt-BR" dirty="0" smtClean="0"/>
              <a:t>;</a:t>
            </a:r>
          </a:p>
          <a:p>
            <a:pPr algn="just"/>
            <a:r>
              <a:rPr lang="pt-BR" dirty="0" smtClean="0"/>
              <a:t>...........</a:t>
            </a:r>
          </a:p>
          <a:p>
            <a:pPr algn="just"/>
            <a:endParaRPr lang="pt-BR" dirty="0"/>
          </a:p>
        </p:txBody>
      </p:sp>
      <p:sp>
        <p:nvSpPr>
          <p:cNvPr id="8200" name="Retângulo 3"/>
          <p:cNvSpPr>
            <a:spLocks noChangeArrowheads="1"/>
          </p:cNvSpPr>
          <p:nvPr/>
        </p:nvSpPr>
        <p:spPr bwMode="auto">
          <a:xfrm>
            <a:off x="323850" y="3226742"/>
            <a:ext cx="85693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dirty="0"/>
              <a:t>IV - participar das atividades relacionadas ao setor de transportes, nas fases de projeto, fabricação, implantação e operação, visando a garantir a absorção e a transferência de tecnologia;</a:t>
            </a:r>
          </a:p>
        </p:txBody>
      </p:sp>
      <p:sp>
        <p:nvSpPr>
          <p:cNvPr id="8201" name="Retângulo 4"/>
          <p:cNvSpPr>
            <a:spLocks noChangeArrowheads="1"/>
          </p:cNvSpPr>
          <p:nvPr/>
        </p:nvSpPr>
        <p:spPr bwMode="auto">
          <a:xfrm>
            <a:off x="323850" y="4327302"/>
            <a:ext cx="85693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t-BR" dirty="0"/>
              <a:t>VI - subsidiar a </a:t>
            </a:r>
            <a:r>
              <a:rPr lang="pt-BR" b="1" u="sng" dirty="0"/>
              <a:t>formulação, o planejamento e a implementação de ações no âmbito das políticas de logística e transporte, de modo a propiciar que as modalidades de transporte se integrem umas às outras</a:t>
            </a:r>
            <a:r>
              <a:rPr lang="pt-BR" dirty="0"/>
              <a:t> e, quando viável, a empreendimentos de infraestrutura e serviços públicos não relacionados manifestamente a transportes;</a:t>
            </a:r>
          </a:p>
        </p:txBody>
      </p:sp>
      <p:pic>
        <p:nvPicPr>
          <p:cNvPr id="9" name="Imagem 6" descr="logo_p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8344" y="6183376"/>
            <a:ext cx="1440000" cy="6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789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6"/>
          <p:cNvSpPr txBox="1">
            <a:spLocks noChangeArrowheads="1"/>
          </p:cNvSpPr>
          <p:nvPr/>
        </p:nvSpPr>
        <p:spPr bwMode="auto">
          <a:xfrm>
            <a:off x="1798662" y="404664"/>
            <a:ext cx="55816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ATRIBUIÇÕES DA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EPL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eaLnBrk="1" hangingPunct="1"/>
            <a:endParaRPr lang="pt-BR" sz="2400" dirty="0"/>
          </a:p>
        </p:txBody>
      </p:sp>
      <p:sp>
        <p:nvSpPr>
          <p:cNvPr id="7171" name="Rectangle 3"/>
          <p:cNvSpPr>
            <a:spLocks/>
          </p:cNvSpPr>
          <p:nvPr/>
        </p:nvSpPr>
        <p:spPr bwMode="auto">
          <a:xfrm>
            <a:off x="430213" y="1412776"/>
            <a:ext cx="8713787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571500" indent="-571500">
              <a:lnSpc>
                <a:spcPct val="90000"/>
              </a:lnSpc>
              <a:spcBef>
                <a:spcPts val="2100"/>
              </a:spcBef>
              <a:buFont typeface="Arial" charset="0"/>
              <a:buChar char="•"/>
            </a:pPr>
            <a:r>
              <a:rPr lang="en-US" sz="2400" b="1" dirty="0">
                <a:ea typeface="MS PGothic" pitchFamily="34" charset="-128"/>
              </a:rPr>
              <a:t>SECRETARIA EXECUTIVA DO </a:t>
            </a:r>
            <a:r>
              <a:rPr lang="en-US" sz="2400" b="1" dirty="0" smtClean="0">
                <a:ea typeface="MS PGothic" pitchFamily="34" charset="-128"/>
              </a:rPr>
              <a:t>CONSELHO NACIONAL DE INTEGRAÇÃO DE POLÍTICAS DE TRANSPORTE – CONIT. (</a:t>
            </a:r>
            <a:r>
              <a:rPr lang="en-US" sz="2400" b="1" dirty="0" err="1" smtClean="0">
                <a:ea typeface="MS PGothic" pitchFamily="34" charset="-128"/>
              </a:rPr>
              <a:t>Decreto</a:t>
            </a:r>
            <a:r>
              <a:rPr lang="en-US" sz="2400" b="1" dirty="0" smtClean="0">
                <a:ea typeface="MS PGothic" pitchFamily="34" charset="-128"/>
              </a:rPr>
              <a:t> 7.789/2012);</a:t>
            </a:r>
            <a:endParaRPr lang="en-US" sz="2400" b="1" dirty="0">
              <a:ea typeface="MS PGothic" pitchFamily="34" charset="-128"/>
            </a:endParaRPr>
          </a:p>
        </p:txBody>
      </p:sp>
      <p:sp>
        <p:nvSpPr>
          <p:cNvPr id="7172" name="Rectangle 4"/>
          <p:cNvSpPr>
            <a:spLocks/>
          </p:cNvSpPr>
          <p:nvPr/>
        </p:nvSpPr>
        <p:spPr bwMode="auto">
          <a:xfrm>
            <a:off x="327025" y="4293096"/>
            <a:ext cx="871378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571500" indent="-571500">
              <a:lnSpc>
                <a:spcPct val="90000"/>
              </a:lnSpc>
              <a:spcBef>
                <a:spcPts val="2100"/>
              </a:spcBef>
              <a:buFont typeface="Arial" charset="0"/>
              <a:buChar char="•"/>
            </a:pPr>
            <a:r>
              <a:rPr lang="en-US" sz="2400" b="1" dirty="0" smtClean="0">
                <a:ea typeface="MS PGothic" pitchFamily="34" charset="-128"/>
              </a:rPr>
              <a:t>PLANEJAMENTO</a:t>
            </a:r>
            <a:r>
              <a:rPr lang="en-US" sz="2400" b="1" dirty="0">
                <a:ea typeface="MS PGothic" pitchFamily="34" charset="-128"/>
              </a:rPr>
              <a:t>, ESTUDOS E PROJETOS, COM VISÃO DE </a:t>
            </a:r>
            <a:r>
              <a:rPr lang="en-US" sz="2400" b="1" u="sng" dirty="0">
                <a:ea typeface="MS PGothic" pitchFamily="34" charset="-128"/>
              </a:rPr>
              <a:t>CURTO, MÉDIO E LONGO </a:t>
            </a:r>
            <a:r>
              <a:rPr lang="en-US" sz="2400" b="1" u="sng" dirty="0" smtClean="0">
                <a:ea typeface="MS PGothic" pitchFamily="34" charset="-128"/>
              </a:rPr>
              <a:t>PRAZOS</a:t>
            </a:r>
            <a:r>
              <a:rPr lang="en-US" sz="2400" b="1" dirty="0" smtClean="0">
                <a:ea typeface="MS PGothic" pitchFamily="34" charset="-128"/>
              </a:rPr>
              <a:t> – PNLI.</a:t>
            </a:r>
            <a:endParaRPr lang="en-US" sz="2400" b="1" dirty="0">
              <a:ea typeface="MS PGothic" pitchFamily="34" charset="-128"/>
            </a:endParaRPr>
          </a:p>
        </p:txBody>
      </p:sp>
      <p:sp>
        <p:nvSpPr>
          <p:cNvPr id="7173" name="Rectangle 4"/>
          <p:cNvSpPr>
            <a:spLocks/>
          </p:cNvSpPr>
          <p:nvPr/>
        </p:nvSpPr>
        <p:spPr bwMode="auto">
          <a:xfrm>
            <a:off x="358775" y="2924944"/>
            <a:ext cx="87137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571500" indent="-571500">
              <a:lnSpc>
                <a:spcPct val="90000"/>
              </a:lnSpc>
              <a:spcBef>
                <a:spcPts val="2100"/>
              </a:spcBef>
              <a:buFont typeface="Arial" charset="0"/>
              <a:buChar char="•"/>
            </a:pPr>
            <a:r>
              <a:rPr lang="en-US" sz="2400" b="1" dirty="0" smtClean="0">
                <a:ea typeface="MS PGothic" pitchFamily="34" charset="-128"/>
              </a:rPr>
              <a:t>PLANEJAMENTO DO SISTEMA DE TRANSPORTE, DE </a:t>
            </a:r>
            <a:r>
              <a:rPr lang="en-US" sz="2400" b="1" u="sng" dirty="0" smtClean="0">
                <a:ea typeface="MS PGothic" pitchFamily="34" charset="-128"/>
              </a:rPr>
              <a:t>FORMA INTEGRADA COM SETORES PRODUTIVOS E DEMAIS ENTIDADES GOVERNAMENTAIS</a:t>
            </a:r>
            <a:r>
              <a:rPr lang="en-US" sz="2800" dirty="0" smtClean="0">
                <a:ea typeface="MS PGothic" pitchFamily="34" charset="-128"/>
              </a:rPr>
              <a:t>;</a:t>
            </a:r>
            <a:endParaRPr lang="en-US" sz="2800" dirty="0">
              <a:ea typeface="MS PGothic" pitchFamily="34" charset="-128"/>
            </a:endParaRPr>
          </a:p>
        </p:txBody>
      </p:sp>
      <p:pic>
        <p:nvPicPr>
          <p:cNvPr id="7" name="Imagem 6" descr="logo_p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8344" y="6183376"/>
            <a:ext cx="1440000" cy="6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41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200" y="-47799"/>
            <a:ext cx="9144000" cy="6861175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2938" y="142875"/>
            <a:ext cx="8072437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itchFamily="34" charset="0"/>
              </a:rPr>
              <a:t>A MALHA FERROVIÁRIA BRASILEIRA</a:t>
            </a:r>
            <a:endParaRPr lang="pt-B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itchFamily="34" charset="0"/>
            </a:endParaRPr>
          </a:p>
        </p:txBody>
      </p:sp>
      <p:pic>
        <p:nvPicPr>
          <p:cNvPr id="24580" name="Picture 2" descr="Brasil Atual (10-06-03) palest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648" y="727075"/>
            <a:ext cx="6192687" cy="613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/>
          <p:nvPr/>
        </p:nvSpPr>
        <p:spPr>
          <a:xfrm>
            <a:off x="1331640" y="1556792"/>
            <a:ext cx="25209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itchFamily="34" charset="0"/>
              </a:rPr>
              <a:t> CONCENTRAÇÃO DA MALHA NA REGIÃO CENTRO -SUL</a:t>
            </a:r>
          </a:p>
        </p:txBody>
      </p:sp>
      <p:cxnSp>
        <p:nvCxnSpPr>
          <p:cNvPr id="17" name="Conector de seta reta 16"/>
          <p:cNvCxnSpPr>
            <a:cxnSpLocks noChangeShapeType="1"/>
          </p:cNvCxnSpPr>
          <p:nvPr/>
        </p:nvCxnSpPr>
        <p:spPr bwMode="auto">
          <a:xfrm flipV="1">
            <a:off x="4194510" y="1772816"/>
            <a:ext cx="880777" cy="1584747"/>
          </a:xfrm>
          <a:prstGeom prst="straightConnector1">
            <a:avLst/>
          </a:prstGeom>
          <a:noFill/>
          <a:ln w="38100" algn="ctr">
            <a:solidFill>
              <a:schemeClr val="hlink"/>
            </a:solidFill>
            <a:prstDash val="sysDot"/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9" name="Conector de seta reta 18"/>
          <p:cNvCxnSpPr>
            <a:cxnSpLocks noChangeShapeType="1"/>
          </p:cNvCxnSpPr>
          <p:nvPr/>
        </p:nvCxnSpPr>
        <p:spPr bwMode="auto">
          <a:xfrm>
            <a:off x="4194510" y="3357563"/>
            <a:ext cx="2034319" cy="0"/>
          </a:xfrm>
          <a:prstGeom prst="straightConnector1">
            <a:avLst/>
          </a:prstGeom>
          <a:noFill/>
          <a:ln w="38100" algn="ctr">
            <a:solidFill>
              <a:schemeClr val="hlink"/>
            </a:solidFill>
            <a:prstDash val="sysDot"/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24584" name="CaixaDeTexto 21"/>
          <p:cNvSpPr txBox="1">
            <a:spLocks noChangeArrowheads="1"/>
          </p:cNvSpPr>
          <p:nvPr/>
        </p:nvSpPr>
        <p:spPr bwMode="auto">
          <a:xfrm>
            <a:off x="4356794" y="2236862"/>
            <a:ext cx="503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dirty="0"/>
              <a:t>?</a:t>
            </a:r>
          </a:p>
        </p:txBody>
      </p:sp>
      <p:sp>
        <p:nvSpPr>
          <p:cNvPr id="24585" name="CaixaDeTexto 26"/>
          <p:cNvSpPr txBox="1">
            <a:spLocks noChangeArrowheads="1"/>
          </p:cNvSpPr>
          <p:nvPr/>
        </p:nvSpPr>
        <p:spPr bwMode="auto">
          <a:xfrm>
            <a:off x="5004048" y="2996952"/>
            <a:ext cx="504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dirty="0"/>
              <a:t>?</a:t>
            </a:r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4238940" y="3429000"/>
            <a:ext cx="1008633" cy="1224136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pic>
        <p:nvPicPr>
          <p:cNvPr id="14" name="Imagem 6" descr="logo_p (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8344" y="6183376"/>
            <a:ext cx="1440000" cy="6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61175"/>
          </a:xfrm>
        </p:spPr>
      </p:pic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357188" y="1416050"/>
            <a:ext cx="8501062" cy="418576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Ampliação </a:t>
            </a: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 Malha Ferroviária Nacional em </a:t>
            </a:r>
            <a:r>
              <a:rPr lang="pt-BR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Eixos Estratégicos</a:t>
            </a: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  <a:p>
            <a:pPr algn="just">
              <a:buFontTx/>
              <a:buChar char="-"/>
            </a:pPr>
            <a:endParaRPr lang="pt-BR" sz="1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Fortalecimento </a:t>
            </a: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das Ferrovias como Alternativas Logísticas;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1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Aumento </a:t>
            </a: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 competitividade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1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Redução </a:t>
            </a: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 Tarifas;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1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Modelo </a:t>
            </a: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Horizontalizado (Open Access);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pt-BR" sz="1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Gestor </a:t>
            </a: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 Infraestrutura e Operadores Ferroviários</a:t>
            </a:r>
          </a:p>
          <a:p>
            <a:pPr algn="just"/>
            <a:endParaRPr lang="pt-BR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428625" y="149225"/>
            <a:ext cx="8358188" cy="12003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0" lvl="1" algn="ctr"/>
            <a:r>
              <a:rPr lang="pt-BR" sz="3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NOVAS CONCESSÕES FERROVIÁRIAS</a:t>
            </a:r>
            <a:endParaRPr lang="pt-BR" sz="36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8676" name="Imagem 6" descr="logo_p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5732463"/>
            <a:ext cx="2413000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61175"/>
          </a:xfrm>
        </p:spPr>
      </p:pic>
      <p:sp>
        <p:nvSpPr>
          <p:cNvPr id="26626" name="CaixaDeTexto 6"/>
          <p:cNvSpPr txBox="1">
            <a:spLocks noChangeArrowheads="1"/>
          </p:cNvSpPr>
          <p:nvPr/>
        </p:nvSpPr>
        <p:spPr bwMode="auto">
          <a:xfrm>
            <a:off x="357188" y="1416050"/>
            <a:ext cx="8501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pt-BR" sz="2400" b="1"/>
          </a:p>
        </p:txBody>
      </p:sp>
      <p:sp>
        <p:nvSpPr>
          <p:cNvPr id="8" name="CaixaDeTexto 4"/>
          <p:cNvSpPr txBox="1">
            <a:spLocks noChangeArrowheads="1"/>
          </p:cNvSpPr>
          <p:nvPr/>
        </p:nvSpPr>
        <p:spPr bwMode="auto">
          <a:xfrm>
            <a:off x="428625" y="-26988"/>
            <a:ext cx="8358188" cy="94615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0" lvl="1" algn="ctr"/>
            <a:r>
              <a:rPr lang="pt-BR" sz="28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Novas Concessões Ferroviárias – Plano de Investimentos em Logística (PIL)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467544" y="908719"/>
            <a:ext cx="8316417" cy="5760641"/>
            <a:chOff x="-4356993" y="-1143710"/>
            <a:chExt cx="18392777" cy="1201173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356992" y="6858000"/>
              <a:ext cx="18392775" cy="401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upo 15"/>
            <p:cNvGrpSpPr/>
            <p:nvPr/>
          </p:nvGrpSpPr>
          <p:grpSpPr>
            <a:xfrm>
              <a:off x="-4356993" y="-1143710"/>
              <a:ext cx="18392777" cy="8001710"/>
              <a:chOff x="-4356993" y="-1143710"/>
              <a:chExt cx="18392777" cy="8001710"/>
            </a:xfrm>
          </p:grpSpPr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356993" y="-1143710"/>
                <a:ext cx="18392776" cy="4029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356992" y="2905125"/>
                <a:ext cx="18392776" cy="3952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48641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2933</TotalTime>
  <Words>807</Words>
  <Application>Microsoft Office PowerPoint</Application>
  <PresentationFormat>Apresentação na tela (4:3)</PresentationFormat>
  <Paragraphs>149</Paragraphs>
  <Slides>20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  IMPACTOS E OPORTUNIDADES NO DESENVOLVIMENTO DA REGIÃO SUL DO MATO GROSSO COM A CHEGADA DA FERRONORTE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EXPANSÃO FERROVIÁRIA  ALTO ARAGUAIA – RONDONÓPOLIS</vt:lpstr>
      <vt:lpstr>Apresentação do PowerPoint</vt:lpstr>
      <vt:lpstr>Apresentação do PowerPoint</vt:lpstr>
      <vt:lpstr>Apresentação do PowerPoint</vt:lpstr>
      <vt:lpstr>Apresentação do PowerPoint</vt:lpstr>
      <vt:lpstr>SEGMENTO II.3 e III</vt:lpstr>
      <vt:lpstr>OBRAS NO PÁTIO INTERMODAL DE RONDONÓPOLIS</vt:lpstr>
      <vt:lpstr>OBRAS NO PÁTIO INTERMODAL DE RONDONÓPOLIS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Título: Modelo de Apresentação</dc:title>
  <dc:creator>Raul</dc:creator>
  <cp:lastModifiedBy>Anderson Lessa Lucas</cp:lastModifiedBy>
  <cp:revision>261</cp:revision>
  <dcterms:created xsi:type="dcterms:W3CDTF">2012-03-23T17:40:35Z</dcterms:created>
  <dcterms:modified xsi:type="dcterms:W3CDTF">2013-05-22T16:57:59Z</dcterms:modified>
</cp:coreProperties>
</file>