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2" r:id="rId4"/>
    <p:sldId id="273" r:id="rId5"/>
    <p:sldId id="274" r:id="rId6"/>
    <p:sldId id="276" r:id="rId7"/>
    <p:sldId id="277" r:id="rId8"/>
    <p:sldId id="278" r:id="rId9"/>
    <p:sldId id="263" r:id="rId10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8000"/>
    <a:srgbClr val="1F8D29"/>
    <a:srgbClr val="003399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7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3\CONSOLIDADO\MAIO\CONSOLIDADO_30ABR20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3\CONSOLIDADO\MAIO\CONSOLIDADO_30ABR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>
                <a:solidFill>
                  <a:srgbClr val="003399"/>
                </a:solidFill>
              </a:rPr>
              <a:t>ITM - INDICADOR DE TEMPO MÉDIO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QUANT!$A$484</c:f>
              <c:strCache>
                <c:ptCount val="1"/>
                <c:pt idx="0">
                  <c:v>RDC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500" b="1" i="0" u="none" strike="noStrike" baseline="0">
                    <a:solidFill>
                      <a:srgbClr val="003399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QUANT!$D$482:$F$482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QUANT!$D$484:$F$484</c:f>
              <c:numCache>
                <c:formatCode>_(* #,##0_);_(* \(#,##0\);_(* "-"??_);_(@_)</c:formatCode>
                <c:ptCount val="3"/>
                <c:pt idx="0">
                  <c:v>0</c:v>
                </c:pt>
                <c:pt idx="1">
                  <c:v>70</c:v>
                </c:pt>
                <c:pt idx="2">
                  <c:v>58</c:v>
                </c:pt>
              </c:numCache>
            </c:numRef>
          </c:val>
        </c:ser>
        <c:ser>
          <c:idx val="2"/>
          <c:order val="1"/>
          <c:tx>
            <c:strRef>
              <c:f>QUANT!$A$485</c:f>
              <c:strCache>
                <c:ptCount val="1"/>
                <c:pt idx="0">
                  <c:v>Tomada de Preços</c:v>
                </c:pt>
              </c:strCache>
            </c:strRef>
          </c:tx>
          <c:spPr>
            <a:solidFill>
              <a:srgbClr val="C8980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500" b="1" i="0" u="none" strike="noStrike" baseline="0">
                    <a:solidFill>
                      <a:srgbClr val="003399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QUANT!$D$482:$F$482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QUANT!$D$485:$F$485</c:f>
              <c:numCache>
                <c:formatCode>_(* #,##0_);_(* \(#,##0\);_(* "-"??_);_(@_)</c:formatCode>
                <c:ptCount val="3"/>
                <c:pt idx="0">
                  <c:v>83</c:v>
                </c:pt>
                <c:pt idx="1">
                  <c:v>83</c:v>
                </c:pt>
                <c:pt idx="2">
                  <c:v>97</c:v>
                </c:pt>
              </c:numCache>
            </c:numRef>
          </c:val>
        </c:ser>
        <c:ser>
          <c:idx val="3"/>
          <c:order val="2"/>
          <c:tx>
            <c:strRef>
              <c:f>QUANT!$A$486</c:f>
              <c:strCache>
                <c:ptCount val="1"/>
                <c:pt idx="0">
                  <c:v>Concorrência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500" b="1" i="0" u="none" strike="noStrike" baseline="0">
                    <a:solidFill>
                      <a:srgbClr val="003399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QUANT!$D$482:$F$482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QUANT!$D$486:$F$486</c:f>
              <c:numCache>
                <c:formatCode>_(* #,##0_);_(* \(#,##0\);_(* "-"??_);_(@_)</c:formatCode>
                <c:ptCount val="3"/>
                <c:pt idx="0">
                  <c:v>134</c:v>
                </c:pt>
                <c:pt idx="1">
                  <c:v>120</c:v>
                </c:pt>
                <c:pt idx="2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045120"/>
        <c:axId val="141063296"/>
        <c:axId val="0"/>
      </c:bar3DChart>
      <c:catAx>
        <c:axId val="1410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1" i="0" u="none" strike="noStrike" baseline="0">
                <a:solidFill>
                  <a:srgbClr val="003399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063296"/>
        <c:crosses val="autoZero"/>
        <c:auto val="1"/>
        <c:lblAlgn val="ctr"/>
        <c:lblOffset val="100"/>
        <c:noMultiLvlLbl val="0"/>
      </c:catAx>
      <c:valAx>
        <c:axId val="14106329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00" b="1" i="0" u="none" strike="noStrike" baseline="0">
                <a:solidFill>
                  <a:srgbClr val="003399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0451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500" b="1" i="0" u="none" strike="noStrike" baseline="0">
              <a:solidFill>
                <a:srgbClr val="003399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  <c:showDLblsOverMax val="0"/>
  </c:chart>
  <c:spPr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5400000" scaled="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b="1" dirty="0">
                <a:solidFill>
                  <a:srgbClr val="003399"/>
                </a:solidFill>
              </a:rPr>
              <a:t>IRL - INDICADOR DE RECURSOS</a:t>
            </a:r>
            <a:r>
              <a:rPr lang="pt-BR" b="1" baseline="0" dirty="0">
                <a:solidFill>
                  <a:srgbClr val="003399"/>
                </a:solidFill>
              </a:rPr>
              <a:t> NAS LICITAÇÕES</a:t>
            </a:r>
            <a:endParaRPr lang="pt-BR" b="1" dirty="0">
              <a:solidFill>
                <a:srgbClr val="003399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638627601878475E-2"/>
          <c:y val="0.11747841973153859"/>
          <c:w val="0.65961353020792979"/>
          <c:h val="0.596123595381811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QUANT!$A$556</c:f>
              <c:strCache>
                <c:ptCount val="1"/>
                <c:pt idx="0">
                  <c:v>RDC</c:v>
                </c:pt>
              </c:strCache>
            </c:strRef>
          </c:tx>
          <c:spPr>
            <a:solidFill>
              <a:srgbClr val="003399"/>
            </a:solidFill>
          </c:spPr>
          <c:invertIfNegative val="0"/>
          <c:dLbls>
            <c:txPr>
              <a:bodyPr/>
              <a:lstStyle/>
              <a:p>
                <a:pPr>
                  <a:defRPr sz="1500" b="1" i="0" u="none" strike="noStrike" baseline="0">
                    <a:solidFill>
                      <a:srgbClr val="003399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QUANT!$E$554:$F$554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QUANT!$E$556:$F$556</c:f>
              <c:numCache>
                <c:formatCode>0.0%</c:formatCode>
                <c:ptCount val="2"/>
                <c:pt idx="0">
                  <c:v>0.34150000000000008</c:v>
                </c:pt>
                <c:pt idx="1">
                  <c:v>0.1111</c:v>
                </c:pt>
              </c:numCache>
            </c:numRef>
          </c:val>
        </c:ser>
        <c:ser>
          <c:idx val="3"/>
          <c:order val="1"/>
          <c:tx>
            <c:strRef>
              <c:f>QUANT!$A$558</c:f>
              <c:strCache>
                <c:ptCount val="1"/>
                <c:pt idx="0">
                  <c:v>Concorrência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500" b="1" i="0" u="none" strike="noStrike" baseline="0">
                    <a:solidFill>
                      <a:srgbClr val="003399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QUANT!$E$554:$F$554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QUANT!$E$558:$F$558</c:f>
              <c:numCache>
                <c:formatCode>0.0%</c:formatCode>
                <c:ptCount val="2"/>
                <c:pt idx="0">
                  <c:v>0.47460000000000002</c:v>
                </c:pt>
                <c:pt idx="1">
                  <c:v>0.52629999999999999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857152"/>
        <c:axId val="141858688"/>
      </c:barChart>
      <c:catAx>
        <c:axId val="14185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1" i="0" u="none" strike="noStrike" baseline="0">
                <a:solidFill>
                  <a:srgbClr val="003399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858688"/>
        <c:crosses val="autoZero"/>
        <c:auto val="1"/>
        <c:lblAlgn val="ctr"/>
        <c:lblOffset val="100"/>
        <c:noMultiLvlLbl val="0"/>
      </c:catAx>
      <c:valAx>
        <c:axId val="141858688"/>
        <c:scaling>
          <c:orientation val="minMax"/>
        </c:scaling>
        <c:delete val="1"/>
        <c:axPos val="l"/>
        <c:majorGridlines/>
        <c:numFmt formatCode="#,##0" sourceLinked="0"/>
        <c:majorTickMark val="out"/>
        <c:minorTickMark val="none"/>
        <c:tickLblPos val="none"/>
        <c:crossAx val="14185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60035292073928"/>
          <c:y val="0.28830291049890805"/>
          <c:w val="0.15119946484791905"/>
          <c:h val="0.23580660729751354"/>
        </c:manualLayout>
      </c:layout>
      <c:overlay val="0"/>
      <c:txPr>
        <a:bodyPr/>
        <a:lstStyle/>
        <a:p>
          <a:pPr>
            <a:defRPr sz="1500" b="1" i="0" u="none" strike="noStrike" baseline="0">
              <a:solidFill>
                <a:srgbClr val="003399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  <c:showDLblsOverMax val="0"/>
  </c:chart>
  <c:spPr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5400000" scaled="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395DA859-5020-4883-92AC-4E2479A8329B}" type="datetimeFigureOut">
              <a:rPr lang="pt-BR" smtClean="0"/>
              <a:t>21/5/2013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779ED22E-08D6-4294-AA6A-534B343777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81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D22E-08D6-4294-AA6A-534B3437777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33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A9EE-19B1-46C1-9EB8-4712C91356B8}" type="datetime1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C79E-4041-4B0D-92BD-F6E55B918D5F}" type="datetime1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6524-4FC1-47A5-A23C-6E505E0F7D42}" type="datetime1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CFA8-9096-4FE5-B4C8-91E56F632D5D}" type="datetime1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53A4-3F8A-4A5B-9677-E81C17D6DE5E}" type="datetime1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1B36-09AD-4087-B580-122E690B1D69}" type="datetime1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E6F-F204-47A4-AB69-5F156FB2B27C}" type="datetime1">
              <a:rPr lang="en-US" smtClean="0"/>
              <a:t>5/21/2013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C541-9480-43F7-BEAD-95792AC5DD6C}" type="datetime1">
              <a:rPr lang="en-US" smtClean="0"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034B-E100-4479-9E5E-A6AE772E07D3}" type="datetime1">
              <a:rPr lang="en-US" smtClean="0"/>
              <a:t>5/21/2013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2AF-3A17-46FF-A098-916512DF388A}" type="datetime1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1539-B444-47B8-9DFA-0CDF73A8043B}" type="datetime1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99ED2-A2EB-4E06-9A9F-4097749CC934}" type="datetime1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F6703-1381-884F-BA7F-882E913C1BF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//upload.wikimedia.org/wikipedia/commons/c/cf/Aeroporto_do_recif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ert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66"/>
            <a:ext cx="9144000" cy="6899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25464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99"/>
                </a:solidFill>
              </a:rPr>
              <a:t>REGIME DIFERENCIADO DE CONTRATAÇÕES PÚBLICAS – RDC (Lei </a:t>
            </a:r>
            <a:r>
              <a:rPr lang="en-US" sz="3600" b="1" smtClean="0">
                <a:solidFill>
                  <a:srgbClr val="003399"/>
                </a:solidFill>
              </a:rPr>
              <a:t>nº 12.462/2011)</a:t>
            </a:r>
            <a:endParaRPr lang="en-US" sz="3600" b="1" dirty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6838" y="4240306"/>
            <a:ext cx="43771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3399"/>
                </a:solidFill>
              </a:rPr>
              <a:t>José Antonio Pessoa Neto</a:t>
            </a:r>
          </a:p>
          <a:p>
            <a:r>
              <a:rPr lang="en-US" sz="2000" i="1" dirty="0" err="1" smtClean="0">
                <a:solidFill>
                  <a:srgbClr val="003399"/>
                </a:solidFill>
              </a:rPr>
              <a:t>Superintendente</a:t>
            </a:r>
            <a:r>
              <a:rPr lang="en-US" sz="2000" i="1" dirty="0" smtClean="0">
                <a:solidFill>
                  <a:srgbClr val="003399"/>
                </a:solidFill>
              </a:rPr>
              <a:t> </a:t>
            </a:r>
          </a:p>
          <a:p>
            <a:endParaRPr lang="en-US" sz="2000" i="1" dirty="0" smtClean="0">
              <a:solidFill>
                <a:srgbClr val="003399"/>
              </a:solidFill>
            </a:endParaRPr>
          </a:p>
          <a:p>
            <a:r>
              <a:rPr lang="en-US" sz="1600" i="1" dirty="0" smtClean="0">
                <a:solidFill>
                  <a:srgbClr val="003399"/>
                </a:solidFill>
              </a:rPr>
              <a:t>Brasília, 21 de maio de 2013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0" y="3167389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/>
            <a:r>
              <a:rPr lang="en-US" sz="2600" b="1" i="1" dirty="0" smtClean="0">
                <a:solidFill>
                  <a:srgbClr val="003399"/>
                </a:solidFill>
              </a:rPr>
              <a:t>Experiência Infraero</a:t>
            </a:r>
            <a:endParaRPr lang="en-US" sz="26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o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947" y="305121"/>
            <a:ext cx="502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3399"/>
                </a:solidFill>
              </a:rPr>
              <a:t>Experiência</a:t>
            </a:r>
            <a:r>
              <a:rPr lang="en-US" sz="2400" b="1" i="1" dirty="0" smtClean="0">
                <a:solidFill>
                  <a:srgbClr val="003399"/>
                </a:solidFill>
              </a:rPr>
              <a:t> Infraero</a:t>
            </a:r>
            <a:endParaRPr lang="en-US" sz="2400" b="1" i="1" dirty="0">
              <a:solidFill>
                <a:srgbClr val="003399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8312" y="1084729"/>
            <a:ext cx="8415711" cy="43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pt-BR" sz="2400" kern="0" dirty="0" smtClean="0">
                <a:solidFill>
                  <a:srgbClr val="003399"/>
                </a:solidFill>
                <a:latin typeface="+mn-lt"/>
                <a:cs typeface="Arial" charset="0"/>
              </a:rPr>
              <a:t>☺ </a:t>
            </a:r>
            <a:r>
              <a:rPr lang="pt-BR" sz="2400" dirty="0" smtClean="0">
                <a:solidFill>
                  <a:srgbClr val="003399"/>
                </a:solidFill>
                <a:latin typeface="+mn-lt"/>
              </a:rPr>
              <a:t>Adoção do RDC </a:t>
            </a:r>
          </a:p>
          <a:p>
            <a:pPr indent="903288" algn="just">
              <a:defRPr/>
            </a:pPr>
            <a:r>
              <a:rPr lang="pt-BR" sz="2400" dirty="0" smtClean="0">
                <a:solidFill>
                  <a:srgbClr val="003399"/>
                </a:solidFill>
                <a:latin typeface="+mn-lt"/>
              </a:rPr>
              <a:t>41 processos licitatórios conclusos (homologados)</a:t>
            </a:r>
          </a:p>
          <a:p>
            <a:pPr indent="903288" algn="just">
              <a:defRPr/>
            </a:pPr>
            <a:r>
              <a:rPr lang="pt-BR" sz="2400" dirty="0" smtClean="0">
                <a:solidFill>
                  <a:srgbClr val="003399"/>
                </a:solidFill>
              </a:rPr>
              <a:t>Outros 9 em processamento (já publicados)</a:t>
            </a:r>
            <a:endParaRPr lang="pt-BR" sz="2400" dirty="0" smtClean="0">
              <a:solidFill>
                <a:srgbClr val="003399"/>
              </a:solidFill>
              <a:latin typeface="+mn-lt"/>
            </a:endParaRPr>
          </a:p>
          <a:p>
            <a:pPr algn="just">
              <a:defRPr/>
            </a:pPr>
            <a:endParaRPr lang="pt-BR" sz="1000" dirty="0">
              <a:solidFill>
                <a:srgbClr val="003399"/>
              </a:solidFill>
              <a:latin typeface="+mn-lt"/>
            </a:endParaRPr>
          </a:p>
          <a:p>
            <a:pPr algn="just">
              <a:defRPr/>
            </a:pPr>
            <a:r>
              <a:rPr lang="pt-BR" sz="2400" kern="0" dirty="0" smtClean="0">
                <a:solidFill>
                  <a:srgbClr val="003399"/>
                </a:solidFill>
                <a:latin typeface="+mn-lt"/>
                <a:cs typeface="Arial" charset="0"/>
              </a:rPr>
              <a:t>☺ </a:t>
            </a:r>
            <a:r>
              <a:rPr lang="pt-BR" sz="2400" dirty="0" smtClean="0">
                <a:solidFill>
                  <a:srgbClr val="003399"/>
                </a:solidFill>
                <a:latin typeface="+mn-lt"/>
              </a:rPr>
              <a:t>Economia em relação aos valores estimados</a:t>
            </a:r>
          </a:p>
          <a:p>
            <a:pPr indent="896938" algn="just">
              <a:defRPr/>
            </a:pPr>
            <a:r>
              <a:rPr lang="pt-BR" sz="2400" dirty="0" smtClean="0">
                <a:solidFill>
                  <a:srgbClr val="003399"/>
                </a:solidFill>
                <a:latin typeface="+mn-lt"/>
              </a:rPr>
              <a:t>	</a:t>
            </a:r>
            <a:r>
              <a:rPr lang="pt-BR" sz="2400" dirty="0" smtClean="0">
                <a:solidFill>
                  <a:srgbClr val="003399"/>
                </a:solidFill>
              </a:rPr>
              <a:t>12,2%</a:t>
            </a:r>
            <a:endParaRPr lang="pt-BR" sz="2400" dirty="0">
              <a:solidFill>
                <a:srgbClr val="003399"/>
              </a:solidFill>
              <a:latin typeface="+mn-lt"/>
            </a:endParaRPr>
          </a:p>
          <a:p>
            <a:pPr algn="just">
              <a:defRPr/>
            </a:pPr>
            <a:endParaRPr lang="pt-BR" sz="1000" kern="0" dirty="0">
              <a:solidFill>
                <a:srgbClr val="003399"/>
              </a:solidFill>
              <a:cs typeface="Arial" charset="0"/>
            </a:endParaRPr>
          </a:p>
          <a:p>
            <a:pPr algn="just">
              <a:defRPr/>
            </a:pPr>
            <a:r>
              <a:rPr lang="pt-BR" sz="2400" kern="0" dirty="0" smtClean="0">
                <a:solidFill>
                  <a:srgbClr val="003399"/>
                </a:solidFill>
                <a:latin typeface="+mn-lt"/>
                <a:cs typeface="Arial" charset="0"/>
              </a:rPr>
              <a:t>☺ </a:t>
            </a:r>
            <a:r>
              <a:rPr lang="pt-BR" sz="2400" dirty="0" smtClean="0">
                <a:solidFill>
                  <a:srgbClr val="003399"/>
                </a:solidFill>
              </a:rPr>
              <a:t>Indicador de Tempo Médio</a:t>
            </a:r>
          </a:p>
          <a:p>
            <a:pPr marL="88900" indent="808038" algn="just">
              <a:defRPr/>
            </a:pPr>
            <a:r>
              <a:rPr lang="pt-BR" sz="2400" dirty="0">
                <a:solidFill>
                  <a:srgbClr val="003399"/>
                </a:solidFill>
              </a:rPr>
              <a:t>	</a:t>
            </a:r>
            <a:r>
              <a:rPr lang="pt-BR" sz="2400" dirty="0" smtClean="0">
                <a:solidFill>
                  <a:srgbClr val="003399"/>
                </a:solidFill>
              </a:rPr>
              <a:t>O prazo médio tabulado, contado da publicação do edital até a homologação, é 42% (2012) e 61% (2013) inferior ao verificado na modalidade Concorrência.     </a:t>
            </a:r>
            <a:endParaRPr lang="pt-BR" sz="2400" dirty="0">
              <a:solidFill>
                <a:srgbClr val="003399"/>
              </a:solidFill>
              <a:latin typeface="+mn-lt"/>
            </a:endParaRPr>
          </a:p>
          <a:p>
            <a:pPr algn="just">
              <a:defRPr/>
            </a:pPr>
            <a:endParaRPr lang="pt-BR" sz="1000" kern="0" dirty="0" smtClean="0">
              <a:cs typeface="Arial" charset="0"/>
            </a:endParaRPr>
          </a:p>
          <a:p>
            <a:pPr algn="just">
              <a:defRPr/>
            </a:pPr>
            <a:endParaRPr lang="pt-BR" sz="2400" dirty="0">
              <a:latin typeface="+mn-lt"/>
            </a:endParaRPr>
          </a:p>
          <a:p>
            <a:pPr algn="just">
              <a:defRPr/>
            </a:pPr>
            <a:endParaRPr lang="pt-BR" sz="2500" dirty="0"/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o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947" y="305121"/>
            <a:ext cx="502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3399"/>
                </a:solidFill>
              </a:rPr>
              <a:t>Experiência</a:t>
            </a:r>
            <a:r>
              <a:rPr lang="en-US" sz="2400" b="1" i="1" dirty="0" smtClean="0">
                <a:solidFill>
                  <a:srgbClr val="003399"/>
                </a:solidFill>
              </a:rPr>
              <a:t> </a:t>
            </a:r>
            <a:r>
              <a:rPr lang="en-US" sz="2400" b="1" i="1" dirty="0" err="1" smtClean="0">
                <a:solidFill>
                  <a:srgbClr val="003399"/>
                </a:solidFill>
              </a:rPr>
              <a:t>infraero</a:t>
            </a:r>
            <a:endParaRPr lang="en-US" sz="2400" b="1" i="1" dirty="0">
              <a:solidFill>
                <a:srgbClr val="003399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559669"/>
              </p:ext>
            </p:extLst>
          </p:nvPr>
        </p:nvGraphicFramePr>
        <p:xfrm>
          <a:off x="395288" y="925033"/>
          <a:ext cx="8578591" cy="448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95288" y="5411972"/>
            <a:ext cx="4072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rgbClr val="003399"/>
                </a:solidFill>
              </a:rPr>
              <a:t>Atualizado até 20/05/2013 </a:t>
            </a:r>
          </a:p>
          <a:p>
            <a:r>
              <a:rPr lang="pt-BR" sz="1000" b="1" dirty="0" smtClean="0">
                <a:solidFill>
                  <a:srgbClr val="003399"/>
                </a:solidFill>
              </a:rPr>
              <a:t>Prazos em dias corridos (Data publicação edital até data homologação)</a:t>
            </a:r>
          </a:p>
          <a:p>
            <a:r>
              <a:rPr lang="pt-BR" sz="1000" b="1" dirty="0" smtClean="0">
                <a:solidFill>
                  <a:srgbClr val="003399"/>
                </a:solidFill>
              </a:rPr>
              <a:t>Fonte: Demonstrativo de Licitações Consolidado</a:t>
            </a:r>
          </a:p>
          <a:p>
            <a:r>
              <a:rPr lang="pt-BR" sz="1000" b="1" dirty="0" smtClean="0">
                <a:solidFill>
                  <a:srgbClr val="003399"/>
                </a:solidFill>
              </a:rPr>
              <a:t>Elaboração: Gerência de Normatização e Sistemas - LCNS</a:t>
            </a:r>
            <a:endParaRPr lang="pt-BR" sz="1000" b="1" dirty="0">
              <a:solidFill>
                <a:srgbClr val="003399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o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947" y="305121"/>
            <a:ext cx="502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3399"/>
                </a:solidFill>
              </a:rPr>
              <a:t>Experiência</a:t>
            </a:r>
            <a:r>
              <a:rPr lang="en-US" sz="2400" b="1" i="1" dirty="0" smtClean="0">
                <a:solidFill>
                  <a:srgbClr val="003399"/>
                </a:solidFill>
              </a:rPr>
              <a:t> Infraero</a:t>
            </a:r>
            <a:endParaRPr lang="en-US" sz="2400" b="1" i="1" dirty="0">
              <a:solidFill>
                <a:srgbClr val="003399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288" y="5486400"/>
            <a:ext cx="4072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rgbClr val="003399"/>
                </a:solidFill>
              </a:rPr>
              <a:t>Atualizado até 20/05/2013 </a:t>
            </a:r>
          </a:p>
          <a:p>
            <a:r>
              <a:rPr lang="pt-BR" sz="1000" b="1" dirty="0" smtClean="0">
                <a:solidFill>
                  <a:srgbClr val="003399"/>
                </a:solidFill>
              </a:rPr>
              <a:t>RDC – Fase recursal única</a:t>
            </a:r>
          </a:p>
          <a:p>
            <a:r>
              <a:rPr lang="pt-BR" sz="1000" b="1" dirty="0" smtClean="0">
                <a:solidFill>
                  <a:srgbClr val="003399"/>
                </a:solidFill>
              </a:rPr>
              <a:t>Fonte: Demonstrativo de Licitações Consolidado</a:t>
            </a:r>
          </a:p>
          <a:p>
            <a:r>
              <a:rPr lang="pt-BR" sz="1000" b="1" dirty="0" smtClean="0">
                <a:solidFill>
                  <a:srgbClr val="003399"/>
                </a:solidFill>
              </a:rPr>
              <a:t>Elaboração: Gerência de Normatização e Sistemas - LCNS</a:t>
            </a:r>
            <a:endParaRPr lang="pt-BR" sz="1000" b="1" dirty="0">
              <a:solidFill>
                <a:srgbClr val="003399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452747"/>
              </p:ext>
            </p:extLst>
          </p:nvPr>
        </p:nvGraphicFramePr>
        <p:xfrm>
          <a:off x="395289" y="902971"/>
          <a:ext cx="8525427" cy="453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02737"/>
              </p:ext>
            </p:extLst>
          </p:nvPr>
        </p:nvGraphicFramePr>
        <p:xfrm>
          <a:off x="6392411" y="4448808"/>
          <a:ext cx="2528304" cy="99187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842768"/>
                <a:gridCol w="842768"/>
                <a:gridCol w="842768"/>
              </a:tblGrid>
              <a:tr h="308060">
                <a:tc>
                  <a:txBody>
                    <a:bodyPr/>
                    <a:lstStyle/>
                    <a:p>
                      <a:pPr algn="ctr" fontAlgn="t"/>
                      <a:endParaRPr lang="pt-BR" sz="1000" b="1" i="0" u="none" strike="noStrike" baseline="0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baseline="0" dirty="0">
                          <a:solidFill>
                            <a:srgbClr val="003399"/>
                          </a:solidFill>
                          <a:effectLst/>
                        </a:rPr>
                        <a:t>2012</a:t>
                      </a:r>
                      <a:endParaRPr lang="pt-BR" sz="1000" b="1" i="0" u="none" strike="noStrike" baseline="0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baseline="0" dirty="0">
                          <a:solidFill>
                            <a:srgbClr val="003399"/>
                          </a:solidFill>
                          <a:effectLst/>
                        </a:rPr>
                        <a:t>2013</a:t>
                      </a:r>
                      <a:endParaRPr lang="pt-BR" sz="1000" b="1" i="0" u="none" strike="noStrike" baseline="0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9933"/>
                    </a:solidFill>
                  </a:tcPr>
                </a:tc>
              </a:tr>
              <a:tr h="23622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u="none" strike="noStrike" baseline="0" dirty="0">
                          <a:solidFill>
                            <a:srgbClr val="003399"/>
                          </a:solidFill>
                          <a:effectLst/>
                        </a:rPr>
                        <a:t>Modalidade</a:t>
                      </a:r>
                      <a:endParaRPr lang="pt-BR" sz="1000" b="1" i="0" u="none" strike="noStrike" baseline="0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000" b="1" u="none" strike="noStrike" kern="1200" baseline="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Recursos</a:t>
                      </a:r>
                    </a:p>
                  </a:txBody>
                  <a:tcPr marL="9525" marR="9525" marT="9525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000" b="1" u="none" strike="noStrike" kern="1200" baseline="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Recursos</a:t>
                      </a:r>
                    </a:p>
                  </a:txBody>
                  <a:tcPr marL="9525" marR="9525" marT="9525" marB="0">
                    <a:solidFill>
                      <a:srgbClr val="339933"/>
                    </a:solidFill>
                  </a:tcPr>
                </a:tc>
              </a:tr>
              <a:tr h="21136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u="none" strike="noStrike" baseline="0" dirty="0">
                          <a:solidFill>
                            <a:srgbClr val="003399"/>
                          </a:solidFill>
                          <a:effectLst/>
                        </a:rPr>
                        <a:t>Concorrência</a:t>
                      </a:r>
                      <a:endParaRPr lang="pt-BR" sz="1000" b="1" i="0" u="none" strike="noStrike" baseline="0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baseline="0" dirty="0">
                          <a:solidFill>
                            <a:srgbClr val="003399"/>
                          </a:solidFill>
                          <a:effectLst/>
                        </a:rPr>
                        <a:t>28</a:t>
                      </a:r>
                      <a:endParaRPr lang="pt-BR" sz="1000" b="1" i="0" u="none" strike="noStrike" baseline="0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baseline="0" dirty="0">
                          <a:solidFill>
                            <a:srgbClr val="003399"/>
                          </a:solidFill>
                          <a:effectLst/>
                        </a:rPr>
                        <a:t>10</a:t>
                      </a:r>
                      <a:endParaRPr lang="pt-BR" sz="1000" b="1" i="0" u="none" strike="noStrike" baseline="0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9933"/>
                    </a:solidFill>
                  </a:tcPr>
                </a:tc>
              </a:tr>
              <a:tr h="23622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u="none" strike="noStrike" baseline="0">
                          <a:solidFill>
                            <a:srgbClr val="003399"/>
                          </a:solidFill>
                          <a:effectLst/>
                        </a:rPr>
                        <a:t>RDC</a:t>
                      </a:r>
                      <a:endParaRPr lang="pt-BR" sz="1000" b="1" i="0" u="none" strike="noStrike" baseline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baseline="0" dirty="0">
                          <a:solidFill>
                            <a:srgbClr val="003399"/>
                          </a:solidFill>
                          <a:effectLst/>
                        </a:rPr>
                        <a:t>14</a:t>
                      </a:r>
                      <a:endParaRPr lang="pt-BR" sz="1000" b="1" i="0" u="none" strike="noStrike" baseline="0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baseline="0" dirty="0">
                          <a:solidFill>
                            <a:srgbClr val="003399"/>
                          </a:solidFill>
                          <a:effectLst/>
                        </a:rPr>
                        <a:t>2</a:t>
                      </a:r>
                      <a:endParaRPr lang="pt-BR" sz="1000" b="1" i="0" u="none" strike="noStrike" baseline="0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0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o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947" y="305121"/>
            <a:ext cx="502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3399"/>
                </a:solidFill>
              </a:rPr>
              <a:t>Experiência</a:t>
            </a:r>
            <a:r>
              <a:rPr lang="en-US" sz="2400" b="1" i="1" dirty="0" smtClean="0">
                <a:solidFill>
                  <a:srgbClr val="003399"/>
                </a:solidFill>
              </a:rPr>
              <a:t> Infraero</a:t>
            </a:r>
            <a:endParaRPr lang="en-US" sz="2400" b="1" i="1" dirty="0">
              <a:solidFill>
                <a:srgbClr val="003399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61397"/>
              </p:ext>
            </p:extLst>
          </p:nvPr>
        </p:nvGraphicFramePr>
        <p:xfrm>
          <a:off x="323851" y="925035"/>
          <a:ext cx="8596866" cy="45613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8384"/>
                <a:gridCol w="6948482"/>
              </a:tblGrid>
              <a:tr h="436670"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3399"/>
                        </a:solidFill>
                        <a:latin typeface="Calibri"/>
                      </a:endParaRPr>
                    </a:p>
                  </a:txBody>
                  <a:tcPr marL="7341" marR="7341" marT="73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b="1" u="none" strike="noStrike" dirty="0" smtClean="0">
                          <a:solidFill>
                            <a:srgbClr val="003399"/>
                          </a:solidFill>
                        </a:rPr>
                        <a:t>CONTRATAÇÃO</a:t>
                      </a:r>
                      <a:r>
                        <a:rPr lang="pt-BR" sz="2400" b="1" u="none" strike="noStrike" baseline="0" dirty="0" smtClean="0">
                          <a:solidFill>
                            <a:srgbClr val="003399"/>
                          </a:solidFill>
                        </a:rPr>
                        <a:t> INTEGRADA</a:t>
                      </a:r>
                      <a:r>
                        <a:rPr lang="pt-BR" sz="2400" b="1" u="none" strike="noStrike" dirty="0" smtClean="0">
                          <a:solidFill>
                            <a:srgbClr val="003399"/>
                          </a:solidFill>
                        </a:rPr>
                        <a:t> - RDC</a:t>
                      </a:r>
                      <a:endParaRPr lang="pt-BR" sz="2400" b="1" i="0" u="none" strike="noStrike" dirty="0">
                        <a:solidFill>
                          <a:srgbClr val="003399"/>
                        </a:solidFill>
                        <a:latin typeface="Calibri"/>
                      </a:endParaRPr>
                    </a:p>
                  </a:txBody>
                  <a:tcPr marL="7341" marR="7341" marT="7341" marB="0"/>
                </a:tc>
              </a:tr>
              <a:tr h="390525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 smtClean="0">
                          <a:solidFill>
                            <a:srgbClr val="003399"/>
                          </a:solidFill>
                        </a:rPr>
                        <a:t>Aeroporto</a:t>
                      </a:r>
                      <a:endParaRPr lang="pt-BR" sz="2000" b="1" i="0" u="none" strike="noStrike" dirty="0">
                        <a:solidFill>
                          <a:srgbClr val="003399"/>
                        </a:solidFill>
                        <a:latin typeface="Calibri"/>
                      </a:endParaRPr>
                    </a:p>
                  </a:txBody>
                  <a:tcPr marL="7341" marR="7341" marT="73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solidFill>
                            <a:srgbClr val="003399"/>
                          </a:solidFill>
                        </a:rPr>
                        <a:t>Objeto</a:t>
                      </a:r>
                      <a:endParaRPr lang="pt-BR" sz="2000" b="1" i="0" u="none" strike="noStrike" dirty="0">
                        <a:solidFill>
                          <a:srgbClr val="003399"/>
                        </a:solidFill>
                        <a:latin typeface="Calibri"/>
                      </a:endParaRPr>
                    </a:p>
                  </a:txBody>
                  <a:tcPr marL="7341" marR="7341" marT="7341" marB="0"/>
                </a:tc>
              </a:tr>
              <a:tr h="3734170">
                <a:tc>
                  <a:txBody>
                    <a:bodyPr/>
                    <a:lstStyle/>
                    <a:p>
                      <a:pPr algn="ctr" fontAlgn="t"/>
                      <a:endParaRPr lang="pt-BR" sz="1800" u="none" strike="noStrike" dirty="0" smtClean="0">
                        <a:solidFill>
                          <a:srgbClr val="003399"/>
                        </a:solidFill>
                      </a:endParaRPr>
                    </a:p>
                    <a:p>
                      <a:pPr algn="ctr" fontAlgn="t"/>
                      <a:endParaRPr lang="pt-BR" sz="1800" u="none" strike="noStrike" dirty="0" smtClean="0">
                        <a:solidFill>
                          <a:srgbClr val="003399"/>
                        </a:solidFill>
                      </a:endParaRPr>
                    </a:p>
                    <a:p>
                      <a:pPr algn="ctr" fontAlgn="t"/>
                      <a:endParaRPr lang="pt-BR" sz="1800" u="none" strike="noStrike" dirty="0" smtClean="0">
                        <a:solidFill>
                          <a:srgbClr val="003399"/>
                        </a:solidFill>
                      </a:endParaRPr>
                    </a:p>
                    <a:p>
                      <a:pPr algn="ctr" fontAlgn="t"/>
                      <a:r>
                        <a:rPr lang="pt-BR" sz="1800" u="none" strike="noStrike" dirty="0" smtClean="0">
                          <a:solidFill>
                            <a:srgbClr val="003399"/>
                          </a:solidFill>
                        </a:rPr>
                        <a:t>Curitiba</a:t>
                      </a:r>
                      <a:endParaRPr lang="pt-BR" sz="1800" b="0" i="0" u="none" strike="noStrike" dirty="0">
                        <a:solidFill>
                          <a:srgbClr val="003399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endParaRPr lang="pt-BR" sz="1800" dirty="0" smtClean="0">
                        <a:solidFill>
                          <a:srgbClr val="003399"/>
                        </a:solidFill>
                      </a:endParaRPr>
                    </a:p>
                    <a:p>
                      <a:pPr algn="just" fontAlgn="t"/>
                      <a:r>
                        <a:rPr lang="pt-BR" sz="1800" dirty="0" smtClean="0">
                          <a:solidFill>
                            <a:srgbClr val="003399"/>
                          </a:solidFill>
                        </a:rPr>
                        <a:t>Ampliação e Reforma do Terminal de Passageiros do Aeroporto Internacional de Curitiba/PR.</a:t>
                      </a:r>
                    </a:p>
                    <a:p>
                      <a:pPr algn="just" fontAlgn="t"/>
                      <a:endParaRPr lang="pt-BR" sz="1800" dirty="0" smtClean="0">
                        <a:solidFill>
                          <a:srgbClr val="003399"/>
                        </a:solidFill>
                      </a:endParaRPr>
                    </a:p>
                    <a:p>
                      <a:pPr algn="just" fontAlgn="t"/>
                      <a:r>
                        <a:rPr lang="pt-BR" sz="1800" dirty="0" smtClean="0">
                          <a:solidFill>
                            <a:srgbClr val="003399"/>
                          </a:solidFill>
                        </a:rPr>
                        <a:t>Compreende:</a:t>
                      </a:r>
                    </a:p>
                    <a:p>
                      <a:pPr algn="just" fontAlgn="t"/>
                      <a:r>
                        <a:rPr lang="pt-BR" sz="1800" dirty="0" smtClean="0">
                          <a:solidFill>
                            <a:srgbClr val="003399"/>
                          </a:solidFill>
                        </a:rPr>
                        <a:t>Elaboração</a:t>
                      </a:r>
                      <a:r>
                        <a:rPr lang="pt-BR" sz="1800" baseline="0" dirty="0" smtClean="0">
                          <a:solidFill>
                            <a:srgbClr val="003399"/>
                          </a:solidFill>
                        </a:rPr>
                        <a:t> dos projetos e  execução das obras.</a:t>
                      </a:r>
                      <a:endParaRPr lang="pt-BR" sz="1800" dirty="0" smtClean="0">
                        <a:solidFill>
                          <a:srgbClr val="003399"/>
                        </a:solidFill>
                      </a:endParaRPr>
                    </a:p>
                    <a:p>
                      <a:pPr algn="just"/>
                      <a:endParaRPr lang="pt-BR" sz="1800" b="1" u="none" strike="noStrike" kern="1200" dirty="0" smtClean="0"/>
                    </a:p>
                    <a:p>
                      <a:pPr marL="0" algn="just" defTabSz="457200" rtl="0" eaLnBrk="1" fontAlgn="t" latinLnBrk="0" hangingPunct="1"/>
                      <a:r>
                        <a:rPr lang="pt-BR" sz="1800" b="1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Técnica e Preço</a:t>
                      </a:r>
                    </a:p>
                    <a:p>
                      <a:pPr marL="0" algn="just" defTabSz="457200" rtl="0" eaLnBrk="1" fontAlgn="t" latinLnBrk="0" hangingPunct="1"/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NT – Peso 4;  NP – Peso 6</a:t>
                      </a:r>
                    </a:p>
                    <a:p>
                      <a:pPr marL="0" algn="just" defTabSz="457200" rtl="0" eaLnBrk="1" fontAlgn="t" latinLnBrk="0" hangingPunct="1"/>
                      <a:endParaRPr lang="pt-BR" sz="1800" kern="1200" dirty="0" smtClean="0">
                        <a:solidFill>
                          <a:srgbClr val="00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457200" rtl="0" eaLnBrk="1" fontAlgn="t" latinLnBrk="0" hangingPunct="1"/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Processamento: </a:t>
                      </a:r>
                      <a:r>
                        <a:rPr lang="pt-BR" sz="1800" b="1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82 dias corridos</a:t>
                      </a:r>
                      <a:r>
                        <a:rPr lang="pt-BR" sz="18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o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707" y="305121"/>
            <a:ext cx="531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3399"/>
                </a:solidFill>
              </a:rPr>
              <a:t>Caso Hipotético – Obra &gt; R$ 1,5 </a:t>
            </a:r>
            <a:r>
              <a:rPr lang="en-US" sz="2400" b="1" i="1" dirty="0" err="1" smtClean="0">
                <a:solidFill>
                  <a:srgbClr val="003399"/>
                </a:solidFill>
              </a:rPr>
              <a:t>Milhão</a:t>
            </a:r>
            <a:endParaRPr lang="en-US" sz="2400" b="1" i="1" dirty="0">
              <a:solidFill>
                <a:srgbClr val="003399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150641"/>
              </p:ext>
            </p:extLst>
          </p:nvPr>
        </p:nvGraphicFramePr>
        <p:xfrm>
          <a:off x="362934" y="967564"/>
          <a:ext cx="8536518" cy="456136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45506"/>
                <a:gridCol w="2845506"/>
                <a:gridCol w="2845506"/>
              </a:tblGrid>
              <a:tr h="300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Descrição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Lei 8.666/93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Lei 12.462/11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solidFill>
                      <a:schemeClr val="accent3"/>
                    </a:solidFill>
                  </a:tcPr>
                </a:tc>
              </a:tr>
              <a:tr h="300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 Modalidade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Concorrência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------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 horzOverflow="overflow"/>
                </a:tc>
              </a:tr>
              <a:tr h="68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Forma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Presencial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Times New Roman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Presencial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Eletrônica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Times New Roman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1290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Regime de Execução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Times New Roman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Preço Unitário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Preço Global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Integral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Times New Roman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Preço Unitário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Preço Global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Integral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Contratação Integrada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Times New Roman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989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Tipo de Licitação / Critério de Julgamento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Times New Roman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Menor Preço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Times New Roman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Menor Preço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Maior Desconto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Técnica e Preço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Times New Roman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989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Modo de Disputa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Times New Roman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Fechado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Times New Roman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Aberto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Fechado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</a:rPr>
                        <a:t>Combinado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Times New Roman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62933" y="5728985"/>
            <a:ext cx="3716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3399"/>
                </a:solidFill>
              </a:rPr>
              <a:t>QUANTOS MODELOS DE EDITAIS?</a:t>
            </a:r>
            <a:endParaRPr lang="pt-BR" sz="2000" b="1" dirty="0">
              <a:solidFill>
                <a:srgbClr val="003399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o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947" y="305121"/>
            <a:ext cx="502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3399"/>
                </a:solidFill>
              </a:rPr>
              <a:t>RDC – Julgados TCU</a:t>
            </a:r>
            <a:endParaRPr lang="en-US" sz="2400" b="1" i="1" dirty="0">
              <a:solidFill>
                <a:srgbClr val="003399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8312" y="960120"/>
            <a:ext cx="8452403" cy="469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pt-BR" sz="2000" b="1" kern="0" dirty="0" smtClean="0">
                <a:solidFill>
                  <a:srgbClr val="003399"/>
                </a:solidFill>
                <a:cs typeface="Arial" charset="0"/>
              </a:rPr>
              <a:t>☺ </a:t>
            </a:r>
            <a:r>
              <a:rPr lang="pt-BR" sz="2000" dirty="0">
                <a:solidFill>
                  <a:srgbClr val="003399"/>
                </a:solidFill>
              </a:rPr>
              <a:t>163/2012 – Plenário RDC </a:t>
            </a:r>
            <a:r>
              <a:rPr lang="pt-BR" sz="2000" dirty="0" smtClean="0">
                <a:solidFill>
                  <a:srgbClr val="003399"/>
                </a:solidFill>
              </a:rPr>
              <a:t>Presencial 003/DALC/SBGL/2011;</a:t>
            </a:r>
          </a:p>
          <a:p>
            <a:pPr algn="just">
              <a:defRPr/>
            </a:pP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☺ 202/2012 – Plenário RDC </a:t>
            </a:r>
            <a:r>
              <a:rPr lang="pt-BR" sz="2000" kern="0" dirty="0" smtClean="0">
                <a:solidFill>
                  <a:srgbClr val="003399"/>
                </a:solidFill>
                <a:cs typeface="Arial" charset="0"/>
              </a:rPr>
              <a:t>Presencial </a:t>
            </a: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001/DALC/SBSV/2011;</a:t>
            </a:r>
          </a:p>
          <a:p>
            <a:pPr algn="just">
              <a:defRPr/>
            </a:pP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☺ 1036/2012 – </a:t>
            </a:r>
            <a:r>
              <a:rPr lang="pt-BR" sz="2000" kern="0" dirty="0" smtClean="0">
                <a:solidFill>
                  <a:srgbClr val="003399"/>
                </a:solidFill>
                <a:cs typeface="Arial" charset="0"/>
              </a:rPr>
              <a:t>Plenário Obras Copa - Relatório </a:t>
            </a: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Caixa Econômica Federal;</a:t>
            </a:r>
          </a:p>
          <a:p>
            <a:pPr algn="just">
              <a:defRPr/>
            </a:pP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☺ 1324/2012 – Plenário RDC </a:t>
            </a:r>
            <a:r>
              <a:rPr lang="pt-BR" sz="2000" kern="0" dirty="0" smtClean="0">
                <a:solidFill>
                  <a:srgbClr val="003399"/>
                </a:solidFill>
                <a:cs typeface="Arial" charset="0"/>
              </a:rPr>
              <a:t>Presencial </a:t>
            </a: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004/DALC/SBFZ/2011;</a:t>
            </a:r>
          </a:p>
          <a:p>
            <a:pPr algn="just">
              <a:defRPr/>
            </a:pP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☺ 1538/2012 – </a:t>
            </a:r>
            <a:r>
              <a:rPr lang="pt-BR" sz="2000" kern="0" dirty="0" smtClean="0">
                <a:solidFill>
                  <a:srgbClr val="003399"/>
                </a:solidFill>
                <a:cs typeface="Arial" charset="0"/>
              </a:rPr>
              <a:t>Plenário Obras Copa - Relatório </a:t>
            </a: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Caixa Econômica Federal;</a:t>
            </a:r>
          </a:p>
          <a:p>
            <a:pPr algn="just">
              <a:defRPr/>
            </a:pP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☺ 1874/2012 – Plenário – RDC Obras da Torre de Recife;</a:t>
            </a:r>
          </a:p>
          <a:p>
            <a:pPr algn="just">
              <a:defRPr/>
            </a:pP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☺ 2840/2012 – Plenário – RDC </a:t>
            </a:r>
            <a:r>
              <a:rPr lang="pt-BR" sz="2000" kern="0" dirty="0" smtClean="0">
                <a:solidFill>
                  <a:srgbClr val="003399"/>
                </a:solidFill>
                <a:cs typeface="Arial" charset="0"/>
              </a:rPr>
              <a:t>Eletrônico </a:t>
            </a: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008/DALC/SBFL/2012;</a:t>
            </a:r>
          </a:p>
          <a:p>
            <a:pPr algn="just">
              <a:defRPr/>
            </a:pP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☺ 2880/2012 – Plenário – </a:t>
            </a:r>
            <a:r>
              <a:rPr lang="pt-BR" sz="2000" kern="0" dirty="0" smtClean="0">
                <a:solidFill>
                  <a:srgbClr val="003399"/>
                </a:solidFill>
                <a:cs typeface="Arial" charset="0"/>
              </a:rPr>
              <a:t>Relatório </a:t>
            </a: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Obras do TPS 3 Confins;</a:t>
            </a:r>
          </a:p>
          <a:p>
            <a:pPr algn="just">
              <a:defRPr/>
            </a:pP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☺ 3011/2012 – Relatório </a:t>
            </a:r>
            <a:r>
              <a:rPr lang="pt-BR" sz="2000" kern="0" dirty="0" smtClean="0">
                <a:solidFill>
                  <a:srgbClr val="003399"/>
                </a:solidFill>
                <a:cs typeface="Arial" charset="0"/>
              </a:rPr>
              <a:t>Fiscalização Obras Copa; </a:t>
            </a:r>
            <a:endParaRPr lang="pt-BR" sz="2000" kern="0" dirty="0">
              <a:solidFill>
                <a:srgbClr val="003399"/>
              </a:solidFill>
              <a:cs typeface="Arial" charset="0"/>
            </a:endParaRPr>
          </a:p>
          <a:p>
            <a:pPr algn="just">
              <a:defRPr/>
            </a:pP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☺ 7288/2012 – 2ª Câmara – RDC </a:t>
            </a:r>
            <a:r>
              <a:rPr lang="pt-BR" sz="2000" kern="0" dirty="0" smtClean="0">
                <a:solidFill>
                  <a:srgbClr val="003399"/>
                </a:solidFill>
                <a:cs typeface="Arial" charset="0"/>
              </a:rPr>
              <a:t>Eletrônico </a:t>
            </a: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008/DALC/SBFL/2012; </a:t>
            </a:r>
          </a:p>
          <a:p>
            <a:pPr algn="just">
              <a:defRPr/>
            </a:pP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☺ 305/2013 – Plenário – RDC 017/DALC/SBCF/2012; </a:t>
            </a:r>
          </a:p>
          <a:p>
            <a:pPr algn="just">
              <a:defRPr/>
            </a:pP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☺ 518/2013 – 2ª Câmara – RDC 006/DALC/SBSV/2012; </a:t>
            </a:r>
          </a:p>
          <a:p>
            <a:pPr algn="just">
              <a:defRPr/>
            </a:pP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☺ 660/2013 – Plenário – RDC </a:t>
            </a:r>
            <a:r>
              <a:rPr lang="pt-BR" sz="2000" kern="0" dirty="0" smtClean="0">
                <a:solidFill>
                  <a:srgbClr val="003399"/>
                </a:solidFill>
                <a:cs typeface="Arial" charset="0"/>
              </a:rPr>
              <a:t>Presencial </a:t>
            </a: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004/DALC/SBFZ/2011; </a:t>
            </a:r>
          </a:p>
          <a:p>
            <a:pPr algn="just">
              <a:defRPr/>
            </a:pP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☺ 671/2013 – Plenário – RDC </a:t>
            </a:r>
            <a:r>
              <a:rPr lang="pt-BR" sz="2000" kern="0" dirty="0" smtClean="0">
                <a:solidFill>
                  <a:srgbClr val="003399"/>
                </a:solidFill>
                <a:cs typeface="Arial" charset="0"/>
              </a:rPr>
              <a:t>Eletrônico </a:t>
            </a: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014/DALC/SBSV/2012;</a:t>
            </a:r>
          </a:p>
          <a:p>
            <a:pPr algn="just">
              <a:defRPr/>
            </a:pPr>
            <a:r>
              <a:rPr lang="pt-BR" sz="2000" kern="0" dirty="0">
                <a:solidFill>
                  <a:srgbClr val="003399"/>
                </a:solidFill>
                <a:cs typeface="Arial" charset="0"/>
              </a:rPr>
              <a:t>☺ 306/2013 – Plenário – RDC </a:t>
            </a:r>
            <a:r>
              <a:rPr lang="pt-BR" sz="2000" kern="0" dirty="0" smtClean="0">
                <a:solidFill>
                  <a:srgbClr val="003399"/>
                </a:solidFill>
                <a:cs typeface="Arial" charset="0"/>
              </a:rPr>
              <a:t>Eletrônico 014/DALC/SBSV/2012.</a:t>
            </a:r>
            <a:endParaRPr lang="pt-BR" sz="2000" kern="0" dirty="0">
              <a:solidFill>
                <a:srgbClr val="003399"/>
              </a:solidFill>
              <a:cs typeface="Arial" charset="0"/>
            </a:endParaRPr>
          </a:p>
          <a:p>
            <a:pPr algn="just">
              <a:defRPr/>
            </a:pPr>
            <a:r>
              <a:rPr lang="pt-BR" kern="0" dirty="0" smtClean="0">
                <a:solidFill>
                  <a:srgbClr val="003399"/>
                </a:solidFill>
                <a:cs typeface="Arial" charset="0"/>
              </a:rPr>
              <a:t> </a:t>
            </a:r>
            <a:endParaRPr lang="pt-BR" kern="0" dirty="0">
              <a:solidFill>
                <a:srgbClr val="003399"/>
              </a:solidFill>
              <a:cs typeface="Arial" charset="0"/>
            </a:endParaRPr>
          </a:p>
          <a:p>
            <a:pPr algn="just">
              <a:defRPr/>
            </a:pPr>
            <a:endParaRPr lang="pt-BR" kern="0" dirty="0">
              <a:solidFill>
                <a:srgbClr val="003399"/>
              </a:solidFill>
              <a:cs typeface="Arial" charset="0"/>
            </a:endParaRPr>
          </a:p>
          <a:p>
            <a:pPr algn="just">
              <a:defRPr/>
            </a:pPr>
            <a:endParaRPr lang="pt-BR" sz="2400" dirty="0">
              <a:latin typeface="+mn-lt"/>
            </a:endParaRPr>
          </a:p>
          <a:p>
            <a:pPr algn="just">
              <a:defRPr/>
            </a:pPr>
            <a:endParaRPr lang="pt-BR" sz="2500" dirty="0"/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o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947" y="305121"/>
            <a:ext cx="502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3399"/>
                </a:solidFill>
              </a:rPr>
              <a:t>RDC – Alguns Benefícios</a:t>
            </a:r>
            <a:endParaRPr lang="en-US" sz="2400" b="1" i="1" dirty="0">
              <a:solidFill>
                <a:srgbClr val="003399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8312" y="1041991"/>
            <a:ext cx="8452403" cy="46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pt-BR" sz="2400" b="1" kern="0" dirty="0" smtClean="0">
                <a:solidFill>
                  <a:srgbClr val="003399"/>
                </a:solidFill>
                <a:latin typeface="+mn-lt"/>
                <a:cs typeface="Arial" charset="0"/>
              </a:rPr>
              <a:t>☺ </a:t>
            </a:r>
            <a:r>
              <a:rPr lang="pt-BR" sz="2400" b="1" dirty="0" smtClean="0">
                <a:solidFill>
                  <a:srgbClr val="003399"/>
                </a:solidFill>
                <a:latin typeface="+mn-lt"/>
              </a:rPr>
              <a:t>Sigilo do Orçamento</a:t>
            </a:r>
            <a:r>
              <a:rPr lang="pt-BR" sz="2400" dirty="0" smtClean="0">
                <a:solidFill>
                  <a:srgbClr val="003399"/>
                </a:solidFill>
                <a:latin typeface="+mn-lt"/>
              </a:rPr>
              <a:t> </a:t>
            </a:r>
          </a:p>
          <a:p>
            <a:pPr indent="1076325" algn="just">
              <a:defRPr/>
            </a:pPr>
            <a:r>
              <a:rPr lang="pt-BR" sz="2400" dirty="0" smtClean="0">
                <a:solidFill>
                  <a:srgbClr val="003399"/>
                </a:solidFill>
                <a:latin typeface="+mn-lt"/>
              </a:rPr>
              <a:t>inibição à formação de cartéis</a:t>
            </a:r>
          </a:p>
          <a:p>
            <a:pPr indent="1076325" algn="just">
              <a:defRPr/>
            </a:pPr>
            <a:r>
              <a:rPr lang="pt-BR" sz="2400" dirty="0" smtClean="0">
                <a:solidFill>
                  <a:srgbClr val="003399"/>
                </a:solidFill>
              </a:rPr>
              <a:t>transparência e segurança</a:t>
            </a:r>
            <a:endParaRPr lang="pt-BR" sz="2400" dirty="0" smtClean="0">
              <a:solidFill>
                <a:srgbClr val="003399"/>
              </a:solidFill>
              <a:latin typeface="+mn-lt"/>
            </a:endParaRPr>
          </a:p>
          <a:p>
            <a:pPr algn="just">
              <a:defRPr/>
            </a:pPr>
            <a:endParaRPr lang="pt-BR" sz="1000" dirty="0">
              <a:solidFill>
                <a:srgbClr val="003399"/>
              </a:solidFill>
              <a:latin typeface="+mn-lt"/>
            </a:endParaRPr>
          </a:p>
          <a:p>
            <a:pPr algn="just">
              <a:defRPr/>
            </a:pPr>
            <a:r>
              <a:rPr lang="pt-BR" sz="2400" b="1" kern="0" dirty="0" smtClean="0">
                <a:solidFill>
                  <a:srgbClr val="003399"/>
                </a:solidFill>
                <a:latin typeface="+mn-lt"/>
                <a:cs typeface="Arial" charset="0"/>
              </a:rPr>
              <a:t>☺ </a:t>
            </a:r>
            <a:r>
              <a:rPr lang="pt-BR" sz="2400" b="1" dirty="0">
                <a:solidFill>
                  <a:srgbClr val="003399"/>
                </a:solidFill>
                <a:latin typeface="+mn-lt"/>
              </a:rPr>
              <a:t>Agilidade na </a:t>
            </a:r>
            <a:r>
              <a:rPr lang="pt-BR" sz="2400" b="1" dirty="0" smtClean="0">
                <a:solidFill>
                  <a:srgbClr val="003399"/>
                </a:solidFill>
                <a:latin typeface="+mn-lt"/>
              </a:rPr>
              <a:t>contratação</a:t>
            </a:r>
            <a:endParaRPr lang="pt-BR" sz="2400" b="1" dirty="0">
              <a:solidFill>
                <a:srgbClr val="003399"/>
              </a:solidFill>
              <a:latin typeface="+mn-lt"/>
            </a:endParaRPr>
          </a:p>
          <a:p>
            <a:pPr indent="1076325" algn="just">
              <a:defRPr/>
            </a:pPr>
            <a:r>
              <a:rPr lang="pt-BR" sz="2400" kern="0" dirty="0" smtClean="0">
                <a:solidFill>
                  <a:srgbClr val="003399"/>
                </a:solidFill>
                <a:latin typeface="+mn-lt"/>
                <a:cs typeface="Arial" charset="0"/>
              </a:rPr>
              <a:t>inversão de fases</a:t>
            </a:r>
          </a:p>
          <a:p>
            <a:pPr indent="1076325" algn="just">
              <a:defRPr/>
            </a:pPr>
            <a:r>
              <a:rPr lang="pt-BR" sz="2400" kern="0" dirty="0" smtClean="0">
                <a:solidFill>
                  <a:srgbClr val="003399"/>
                </a:solidFill>
                <a:latin typeface="+mn-lt"/>
                <a:cs typeface="Arial" charset="0"/>
              </a:rPr>
              <a:t>fase recursal única</a:t>
            </a:r>
          </a:p>
          <a:p>
            <a:pPr indent="1076325" algn="just">
              <a:defRPr/>
            </a:pPr>
            <a:r>
              <a:rPr lang="pt-BR" sz="2400" kern="0" dirty="0" smtClean="0">
                <a:solidFill>
                  <a:srgbClr val="003399"/>
                </a:solidFill>
                <a:cs typeface="Arial" charset="0"/>
              </a:rPr>
              <a:t>contratação integrada</a:t>
            </a:r>
            <a:endParaRPr lang="pt-BR" sz="2400" kern="0" dirty="0">
              <a:solidFill>
                <a:srgbClr val="003399"/>
              </a:solidFill>
              <a:cs typeface="Arial" charset="0"/>
            </a:endParaRPr>
          </a:p>
          <a:p>
            <a:pPr algn="just">
              <a:defRPr/>
            </a:pPr>
            <a:endParaRPr lang="pt-BR" sz="1000" kern="0" dirty="0">
              <a:solidFill>
                <a:srgbClr val="003399"/>
              </a:solidFill>
              <a:cs typeface="Arial" charset="0"/>
            </a:endParaRPr>
          </a:p>
          <a:p>
            <a:pPr algn="just">
              <a:defRPr/>
            </a:pPr>
            <a:r>
              <a:rPr lang="pt-BR" sz="2400" b="1" kern="0" dirty="0" smtClean="0">
                <a:solidFill>
                  <a:srgbClr val="003399"/>
                </a:solidFill>
                <a:latin typeface="+mn-lt"/>
                <a:cs typeface="Arial" charset="0"/>
              </a:rPr>
              <a:t>☺ </a:t>
            </a:r>
            <a:r>
              <a:rPr lang="pt-BR" sz="2400" b="1" dirty="0" smtClean="0">
                <a:solidFill>
                  <a:srgbClr val="003399"/>
                </a:solidFill>
              </a:rPr>
              <a:t>Etapa Competitiva</a:t>
            </a:r>
            <a:endParaRPr lang="pt-BR" sz="2400" b="1" dirty="0">
              <a:solidFill>
                <a:srgbClr val="003399"/>
              </a:solidFill>
              <a:latin typeface="+mn-lt"/>
            </a:endParaRPr>
          </a:p>
          <a:p>
            <a:pPr indent="1076325" algn="just">
              <a:defRPr/>
            </a:pPr>
            <a:r>
              <a:rPr lang="pt-BR" sz="2400" kern="0" dirty="0" smtClean="0">
                <a:solidFill>
                  <a:srgbClr val="003399"/>
                </a:solidFill>
                <a:cs typeface="Arial" charset="0"/>
              </a:rPr>
              <a:t>disputa aberta e/ou combinada</a:t>
            </a:r>
          </a:p>
          <a:p>
            <a:pPr indent="1076325" algn="just">
              <a:defRPr/>
            </a:pPr>
            <a:r>
              <a:rPr lang="pt-BR" sz="2400" kern="0" dirty="0" smtClean="0">
                <a:solidFill>
                  <a:srgbClr val="003399"/>
                </a:solidFill>
                <a:cs typeface="Arial" charset="0"/>
              </a:rPr>
              <a:t>possibilidade de negociação</a:t>
            </a:r>
          </a:p>
          <a:p>
            <a:pPr algn="just">
              <a:defRPr/>
            </a:pPr>
            <a:endParaRPr lang="pt-BR" sz="1000" kern="0" dirty="0" smtClean="0">
              <a:solidFill>
                <a:srgbClr val="003399"/>
              </a:solidFill>
              <a:cs typeface="Arial" charset="0"/>
            </a:endParaRPr>
          </a:p>
          <a:p>
            <a:pPr algn="just">
              <a:defRPr/>
            </a:pPr>
            <a:r>
              <a:rPr lang="pt-BR" sz="2400" b="1" kern="0" dirty="0" smtClean="0">
                <a:solidFill>
                  <a:srgbClr val="003399"/>
                </a:solidFill>
                <a:cs typeface="Arial" charset="0"/>
              </a:rPr>
              <a:t>☺ </a:t>
            </a:r>
            <a:r>
              <a:rPr lang="pt-BR" sz="2400" b="1" dirty="0" smtClean="0">
                <a:solidFill>
                  <a:srgbClr val="003399"/>
                </a:solidFill>
              </a:rPr>
              <a:t>Padronização Editais</a:t>
            </a:r>
            <a:endParaRPr lang="pt-BR" sz="2400" b="1" dirty="0">
              <a:solidFill>
                <a:srgbClr val="003399"/>
              </a:solidFill>
            </a:endParaRPr>
          </a:p>
          <a:p>
            <a:pPr algn="just">
              <a:defRPr/>
            </a:pPr>
            <a:endParaRPr lang="pt-BR" sz="2400" dirty="0">
              <a:latin typeface="+mn-lt"/>
            </a:endParaRPr>
          </a:p>
          <a:p>
            <a:pPr algn="just">
              <a:defRPr/>
            </a:pPr>
            <a:endParaRPr lang="pt-BR" sz="2500" dirty="0"/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</p:txBody>
      </p:sp>
      <p:sp>
        <p:nvSpPr>
          <p:cNvPr id="9" name="Seta entalhada para a direita 8"/>
          <p:cNvSpPr/>
          <p:nvPr/>
        </p:nvSpPr>
        <p:spPr>
          <a:xfrm>
            <a:off x="1007168" y="1604682"/>
            <a:ext cx="432048" cy="166322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entalhada para a direita 9"/>
          <p:cNvSpPr/>
          <p:nvPr/>
        </p:nvSpPr>
        <p:spPr>
          <a:xfrm>
            <a:off x="1007168" y="1923404"/>
            <a:ext cx="432048" cy="166322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entalhada para a direita 10"/>
          <p:cNvSpPr/>
          <p:nvPr/>
        </p:nvSpPr>
        <p:spPr>
          <a:xfrm>
            <a:off x="1007168" y="2827890"/>
            <a:ext cx="432048" cy="166322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entalhada para a direita 11"/>
          <p:cNvSpPr/>
          <p:nvPr/>
        </p:nvSpPr>
        <p:spPr>
          <a:xfrm>
            <a:off x="1007168" y="3229773"/>
            <a:ext cx="432048" cy="166322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entalhada para a direita 12"/>
          <p:cNvSpPr/>
          <p:nvPr/>
        </p:nvSpPr>
        <p:spPr>
          <a:xfrm>
            <a:off x="1007168" y="3580925"/>
            <a:ext cx="432048" cy="166322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entalhada para a direita 13"/>
          <p:cNvSpPr/>
          <p:nvPr/>
        </p:nvSpPr>
        <p:spPr>
          <a:xfrm>
            <a:off x="1007168" y="4432572"/>
            <a:ext cx="432048" cy="166322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entalhada para a direita 14"/>
          <p:cNvSpPr/>
          <p:nvPr/>
        </p:nvSpPr>
        <p:spPr>
          <a:xfrm>
            <a:off x="1007168" y="4751294"/>
            <a:ext cx="432048" cy="166322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8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o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34572"/>
          </a:xfrm>
          <a:prstGeom prst="rect">
            <a:avLst/>
          </a:prstGeom>
        </p:spPr>
      </p:pic>
      <p:pic>
        <p:nvPicPr>
          <p:cNvPr id="8" name="Picture 2" descr="Ficheiro:Aeroporto do reci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7035"/>
            <a:ext cx="9144000" cy="6941607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84558" y="5204222"/>
            <a:ext cx="9144000" cy="1152128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     </a:t>
            </a:r>
            <a:r>
              <a:rPr lang="pt-BR" sz="1100" dirty="0" smtClean="0"/>
              <a:t>e-mail: </a:t>
            </a:r>
            <a:r>
              <a:rPr lang="pt-BR" sz="1400" dirty="0" smtClean="0"/>
              <a:t>joseantonioneto@infraero.gov.br</a:t>
            </a:r>
            <a:r>
              <a:rPr lang="pt-BR" sz="4000" b="1" dirty="0" smtClean="0">
                <a:solidFill>
                  <a:srgbClr val="003399"/>
                </a:solidFill>
              </a:rPr>
              <a:t> </a:t>
            </a:r>
          </a:p>
          <a:p>
            <a:pPr algn="ctr"/>
            <a:r>
              <a:rPr lang="pt-BR" sz="4000" b="1" dirty="0">
                <a:solidFill>
                  <a:srgbClr val="003399"/>
                </a:solidFill>
              </a:rPr>
              <a:t> </a:t>
            </a:r>
            <a:r>
              <a:rPr lang="pt-BR" sz="4000" b="1" dirty="0" smtClean="0">
                <a:solidFill>
                  <a:srgbClr val="003399"/>
                </a:solidFill>
              </a:rPr>
              <a:t>   Obrigado!!!</a:t>
            </a:r>
            <a:endParaRPr lang="pt-BR" sz="4000" b="1" dirty="0">
              <a:solidFill>
                <a:srgbClr val="003399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703-1381-884F-BA7F-882E913C1B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455</Words>
  <Application>Microsoft Office PowerPoint</Application>
  <PresentationFormat>Apresentação na tela (4:3)</PresentationFormat>
  <Paragraphs>158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Infraero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Sede</dc:creator>
  <cp:lastModifiedBy>Admar Pires dos Santos</cp:lastModifiedBy>
  <cp:revision>37</cp:revision>
  <cp:lastPrinted>2013-05-20T19:12:35Z</cp:lastPrinted>
  <dcterms:created xsi:type="dcterms:W3CDTF">2013-03-19T14:00:36Z</dcterms:created>
  <dcterms:modified xsi:type="dcterms:W3CDTF">2013-05-21T16:55:01Z</dcterms:modified>
</cp:coreProperties>
</file>