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683" r:id="rId3"/>
    <p:sldId id="682" r:id="rId4"/>
    <p:sldId id="384" r:id="rId5"/>
    <p:sldId id="599" r:id="rId6"/>
    <p:sldId id="532" r:id="rId7"/>
    <p:sldId id="606" r:id="rId8"/>
    <p:sldId id="607" r:id="rId9"/>
    <p:sldId id="608" r:id="rId10"/>
    <p:sldId id="678" r:id="rId11"/>
    <p:sldId id="679" r:id="rId12"/>
    <p:sldId id="680" r:id="rId13"/>
    <p:sldId id="677" r:id="rId14"/>
    <p:sldId id="681" r:id="rId15"/>
    <p:sldId id="600" r:id="rId16"/>
    <p:sldId id="691" r:id="rId17"/>
    <p:sldId id="609" r:id="rId18"/>
    <p:sldId id="610" r:id="rId19"/>
    <p:sldId id="640" r:id="rId20"/>
    <p:sldId id="641" r:id="rId21"/>
    <p:sldId id="642" r:id="rId22"/>
    <p:sldId id="643" r:id="rId23"/>
    <p:sldId id="653" r:id="rId24"/>
    <p:sldId id="654" r:id="rId25"/>
    <p:sldId id="655" r:id="rId26"/>
    <p:sldId id="656" r:id="rId27"/>
    <p:sldId id="657" r:id="rId28"/>
    <p:sldId id="692" r:id="rId29"/>
    <p:sldId id="615" r:id="rId30"/>
    <p:sldId id="616" r:id="rId31"/>
    <p:sldId id="617" r:id="rId32"/>
    <p:sldId id="618" r:id="rId33"/>
    <p:sldId id="619" r:id="rId34"/>
    <p:sldId id="620" r:id="rId35"/>
    <p:sldId id="625" r:id="rId36"/>
    <p:sldId id="626" r:id="rId37"/>
    <p:sldId id="627" r:id="rId38"/>
    <p:sldId id="632" r:id="rId39"/>
    <p:sldId id="633" r:id="rId40"/>
    <p:sldId id="634" r:id="rId41"/>
    <p:sldId id="635" r:id="rId42"/>
    <p:sldId id="684" r:id="rId43"/>
    <p:sldId id="685" r:id="rId44"/>
    <p:sldId id="686" r:id="rId45"/>
    <p:sldId id="687" r:id="rId46"/>
    <p:sldId id="690" r:id="rId47"/>
    <p:sldId id="676" r:id="rId48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00"/>
    <a:srgbClr val="95B3D7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20" autoAdjust="0"/>
  </p:normalViewPr>
  <p:slideViewPr>
    <p:cSldViewPr>
      <p:cViewPr varScale="1">
        <p:scale>
          <a:sx n="107" d="100"/>
          <a:sy n="107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t\gm\GM-GAB\Palestras\06%20Audiencia%20Publica%20Senado%202013-10-16\Evolu&#231;&#227;o%20da%20Condi&#231;&#227;o%20da%20Malha%20ate%202011%20-%20Vers&#227;o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rafael.lemes\AppData\Local\Microsoft\Windows\Temporary%20Internet%20Files\Content.Outlook\NBOS1AD2\Manuten&#231;&#227;o-Situa&#231;&#227;o_13_11_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'Evolução_Até 2011'!$F$2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'Evolução_Até 2011'!$E$3:$E$17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2012*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'Evolução_Até 2011'!$F$3:$F$17</c:f>
              <c:numCache>
                <c:formatCode>0%</c:formatCode>
                <c:ptCount val="15"/>
                <c:pt idx="0">
                  <c:v>0.34000000000000025</c:v>
                </c:pt>
                <c:pt idx="1">
                  <c:v>0.15100000000000041</c:v>
                </c:pt>
                <c:pt idx="2">
                  <c:v>0.22500000000000009</c:v>
                </c:pt>
                <c:pt idx="3">
                  <c:v>0.18200000000000024</c:v>
                </c:pt>
                <c:pt idx="4">
                  <c:v>0.17100000000000001</c:v>
                </c:pt>
                <c:pt idx="5">
                  <c:v>0.16000000000000009</c:v>
                </c:pt>
                <c:pt idx="6">
                  <c:v>0.31000000000000238</c:v>
                </c:pt>
                <c:pt idx="7">
                  <c:v>0.29900000000000032</c:v>
                </c:pt>
                <c:pt idx="8">
                  <c:v>0.34500000000000042</c:v>
                </c:pt>
                <c:pt idx="9">
                  <c:v>0.43666666666667137</c:v>
                </c:pt>
                <c:pt idx="10">
                  <c:v>0.52833333333333332</c:v>
                </c:pt>
                <c:pt idx="11">
                  <c:v>0.62000000000000621</c:v>
                </c:pt>
                <c:pt idx="12">
                  <c:v>0.65000000000000713</c:v>
                </c:pt>
                <c:pt idx="13">
                  <c:v>0.68000000000000083</c:v>
                </c:pt>
                <c:pt idx="14">
                  <c:v>0.74000000000000365</c:v>
                </c:pt>
              </c:numCache>
            </c:numRef>
          </c:val>
        </c:ser>
        <c:ser>
          <c:idx val="1"/>
          <c:order val="1"/>
          <c:tx>
            <c:v>REGULAR</c:v>
          </c:tx>
          <c:spPr>
            <a:solidFill>
              <a:srgbClr val="FFFF6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'Evolução_Até 2011'!$E$3:$E$17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2012*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'Evolução_Até 2011'!$G$3:$G$17</c:f>
              <c:numCache>
                <c:formatCode>0%</c:formatCode>
                <c:ptCount val="15"/>
                <c:pt idx="0">
                  <c:v>0.39000000000000351</c:v>
                </c:pt>
                <c:pt idx="1">
                  <c:v>0.42500000000000032</c:v>
                </c:pt>
                <c:pt idx="2">
                  <c:v>0.47100000000000031</c:v>
                </c:pt>
                <c:pt idx="3">
                  <c:v>0.35400000000000031</c:v>
                </c:pt>
                <c:pt idx="4">
                  <c:v>0.35700000000000032</c:v>
                </c:pt>
                <c:pt idx="5">
                  <c:v>0.36000000000000032</c:v>
                </c:pt>
                <c:pt idx="6">
                  <c:v>0.31000000000000238</c:v>
                </c:pt>
                <c:pt idx="7">
                  <c:v>0.51700000000000002</c:v>
                </c:pt>
                <c:pt idx="8">
                  <c:v>0.38800000000000351</c:v>
                </c:pt>
                <c:pt idx="9">
                  <c:v>0.32533333333333336</c:v>
                </c:pt>
                <c:pt idx="10">
                  <c:v>0.26266666666666688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0.26</c:v>
                </c:pt>
              </c:numCache>
            </c:numRef>
          </c:val>
        </c:ser>
        <c:ser>
          <c:idx val="2"/>
          <c:order val="2"/>
          <c:tx>
            <c:v>RUIM</c:v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'Evolução_Até 2011'!$E$3:$E$17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2012*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'Evolução_Até 2011'!$H$3:$H$17</c:f>
              <c:numCache>
                <c:formatCode>0%</c:formatCode>
                <c:ptCount val="15"/>
                <c:pt idx="0">
                  <c:v>0.27</c:v>
                </c:pt>
                <c:pt idx="1">
                  <c:v>0.42400000000000032</c:v>
                </c:pt>
                <c:pt idx="2">
                  <c:v>0.30400000000000038</c:v>
                </c:pt>
                <c:pt idx="3">
                  <c:v>0.46500000000000002</c:v>
                </c:pt>
                <c:pt idx="4">
                  <c:v>0.47250000000000031</c:v>
                </c:pt>
                <c:pt idx="5">
                  <c:v>0.48000000000000032</c:v>
                </c:pt>
                <c:pt idx="6">
                  <c:v>0.38000000000000334</c:v>
                </c:pt>
                <c:pt idx="7">
                  <c:v>0.18400000000000041</c:v>
                </c:pt>
                <c:pt idx="8">
                  <c:v>0.26700000000000002</c:v>
                </c:pt>
                <c:pt idx="9">
                  <c:v>0.23800000000000004</c:v>
                </c:pt>
                <c:pt idx="10">
                  <c:v>0.20900000000000021</c:v>
                </c:pt>
                <c:pt idx="11">
                  <c:v>0.18000000000000024</c:v>
                </c:pt>
                <c:pt idx="12">
                  <c:v>0.15000000000000024</c:v>
                </c:pt>
                <c:pt idx="13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776256"/>
        <c:axId val="147777792"/>
        <c:axId val="0"/>
      </c:bar3DChart>
      <c:catAx>
        <c:axId val="1477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777792"/>
        <c:crosses val="autoZero"/>
        <c:auto val="1"/>
        <c:lblAlgn val="ctr"/>
        <c:lblOffset val="100"/>
        <c:noMultiLvlLbl val="0"/>
      </c:catAx>
      <c:valAx>
        <c:axId val="147777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777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MANUTENÇÃO</c:v>
          </c:tx>
          <c:explosion val="8"/>
          <c:dLbls>
            <c:dLbl>
              <c:idx val="0"/>
              <c:layout>
                <c:manualLayout>
                  <c:x val="1.2426705829565555E-2"/>
                  <c:y val="-1.90047647706804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6.4590328965715829E-2"/>
                  <c:y val="0.242243262279034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477715061138339E-2"/>
                  <c:y val="4.26920593728578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4.0111331167285304E-2"/>
                  <c:y val="-4.839084965402177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A LICITAR</a:t>
                    </a:r>
                    <a:r>
                      <a:rPr lang="en-US" dirty="0"/>
                      <a:t>
2.775,6 
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'MANUTENÇÃO 13nov2013'!$D$4:$H$4</c:f>
              <c:strCache>
                <c:ptCount val="5"/>
                <c:pt idx="0">
                  <c:v>RESTAURAÇÃO</c:v>
                </c:pt>
                <c:pt idx="1">
                  <c:v>CREMA 2ª ETAPA</c:v>
                </c:pt>
                <c:pt idx="2">
                  <c:v>CREMA 1ª ETAPA</c:v>
                </c:pt>
                <c:pt idx="3">
                  <c:v>CONSERVAÇÃO</c:v>
                </c:pt>
                <c:pt idx="4">
                  <c:v>DESCOBERTA</c:v>
                </c:pt>
              </c:strCache>
            </c:strRef>
          </c:cat>
          <c:val>
            <c:numRef>
              <c:f>'MANUTENÇÃO 13nov2013'!$D$43:$H$43</c:f>
              <c:numCache>
                <c:formatCode>#,##0.0_ ;\-#,##0.0\ </c:formatCode>
                <c:ptCount val="5"/>
                <c:pt idx="0">
                  <c:v>2633.8999999999996</c:v>
                </c:pt>
                <c:pt idx="1">
                  <c:v>16098.300000000001</c:v>
                </c:pt>
                <c:pt idx="2">
                  <c:v>18864.269999999997</c:v>
                </c:pt>
                <c:pt idx="3">
                  <c:v>14648.199999999983</c:v>
                </c:pt>
                <c:pt idx="4">
                  <c:v>2775.6299999999947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638418-7A68-4B88-993A-398896021CAF}" type="datetimeFigureOut">
              <a:rPr lang="pt-BR"/>
              <a:pPr>
                <a:defRPr/>
              </a:pPr>
              <a:t>11/12/2013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3FB792-A80E-444C-BB4F-8096874E46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02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555A54-45A8-4ED8-91F3-AC47AFBD7571}" type="datetimeFigureOut">
              <a:rPr lang="pt-BR"/>
              <a:pPr>
                <a:defRPr/>
              </a:pPr>
              <a:t>11/12/2013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00" y="4861156"/>
            <a:ext cx="5680103" cy="4605821"/>
          </a:xfrm>
          <a:prstGeom prst="rect">
            <a:avLst/>
          </a:prstGeom>
        </p:spPr>
        <p:txBody>
          <a:bodyPr vert="horz" lIns="94760" tIns="47380" rIns="94760" bIns="4738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74627D-EEB8-4A4B-ADE5-680C6766D5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622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7A57D-AB2F-4A30-BDC1-F2311020117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644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DD8903-FF71-4753-9085-BE095D4AC08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7A57D-AB2F-4A30-BDC1-F2311020117F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1297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263A8DC7-BFEC-48AD-8291-F9070AC2A912}" type="slidenum">
              <a:rPr lang="pt-BR" sz="1200">
                <a:latin typeface="Calibri" pitchFamily="34" charset="0"/>
              </a:rPr>
              <a:pPr algn="r"/>
              <a:t>9</a:t>
            </a:fld>
            <a:endParaRPr lang="pt-BR" sz="1200" dirty="0">
              <a:latin typeface="Calibri" pitchFamily="34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966297" y="767598"/>
            <a:ext cx="5171643" cy="383620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258" tIns="46630" rIns="93258" bIns="46630" anchor="ctr"/>
          <a:lstStyle/>
          <a:p>
            <a:pPr defTabSz="932801"/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>
          <a:xfrm>
            <a:off x="708287" y="4857889"/>
            <a:ext cx="5679440" cy="4603799"/>
          </a:xfrm>
          <a:noFill/>
          <a:ln/>
        </p:spPr>
        <p:txBody>
          <a:bodyPr wrap="none" lIns="93056" tIns="46526" rIns="93056" bIns="46526" anchor="ctr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16E6C378-D55F-4D2B-BFFC-0C3B0150BE4A}" type="slidenum">
              <a:rPr lang="pt-BR" sz="1200"/>
              <a:pPr algn="r"/>
              <a:t>10</a:t>
            </a:fld>
            <a:endParaRPr lang="pt-BR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61124" name="Slide Number Placeholder 3"/>
          <p:cNvSpPr txBox="1">
            <a:spLocks noGrp="1"/>
          </p:cNvSpPr>
          <p:nvPr/>
        </p:nvSpPr>
        <p:spPr bwMode="auto">
          <a:xfrm>
            <a:off x="4020508" y="9720675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3C66B8A8-2839-40AD-9118-742EE616AC88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/>
            <a:fld id="{D391ECC3-F099-40CC-B1CB-E8A91DDC27C9}" type="slidenum">
              <a:rPr lang="pt-BR" sz="1200">
                <a:latin typeface="Calibri" pitchFamily="34" charset="0"/>
              </a:rPr>
              <a:pPr algn="r"/>
              <a:t>21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65220" name="Slide Number Placeholder 3"/>
          <p:cNvSpPr txBox="1">
            <a:spLocks noGrp="1"/>
          </p:cNvSpPr>
          <p:nvPr/>
        </p:nvSpPr>
        <p:spPr bwMode="auto">
          <a:xfrm>
            <a:off x="4020508" y="9720675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6CAAD469-BE75-4DE5-A00D-0EEB79350685}" type="slidenum">
              <a:rPr lang="pt-BR" sz="1200">
                <a:latin typeface="Calibri" pitchFamily="34" charset="0"/>
              </a:rPr>
              <a:pPr algn="r"/>
              <a:t>24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65220" name="Slide Number Placeholder 3"/>
          <p:cNvSpPr txBox="1">
            <a:spLocks noGrp="1"/>
          </p:cNvSpPr>
          <p:nvPr/>
        </p:nvSpPr>
        <p:spPr bwMode="auto">
          <a:xfrm>
            <a:off x="4020508" y="9720675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6CAAD469-BE75-4DE5-A00D-0EEB79350685}" type="slidenum">
              <a:rPr lang="pt-BR" sz="1200">
                <a:latin typeface="Calibri" pitchFamily="34" charset="0"/>
              </a:rPr>
              <a:pPr algn="r"/>
              <a:t>25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3412" name="Slide Number Placeholder 3"/>
          <p:cNvSpPr txBox="1">
            <a:spLocks noGrp="1"/>
          </p:cNvSpPr>
          <p:nvPr/>
        </p:nvSpPr>
        <p:spPr bwMode="auto">
          <a:xfrm>
            <a:off x="4020509" y="9720676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BF55379D-6843-443E-822D-4428C3FBD172}" type="slidenum">
              <a:rPr lang="pt-BR" sz="1200">
                <a:latin typeface="Calibri" pitchFamily="34" charset="0"/>
              </a:rPr>
              <a:pPr algn="r"/>
              <a:t>26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9316" name="Slide Number Placeholder 3"/>
          <p:cNvSpPr txBox="1">
            <a:spLocks noGrp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/>
            <a:fld id="{594D5E3F-F578-4E4D-AECB-32CA8D17815E}" type="slidenum">
              <a:rPr lang="pt-BR" sz="1200">
                <a:latin typeface="Calibri" pitchFamily="34" charset="0"/>
              </a:rPr>
              <a:pPr algn="r"/>
              <a:t>27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D:\Users\rafael.lemes\AppData\Local\Microsoft\Windows\Temporary Internet Files\Content.Outlook\NBOS1AD2\interna (2)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Users\rafael.lemes\AppData\Local\Microsoft\Windows\Temporary Internet Files\Content.Outlook\NBOS1AD2\capa (3)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D:\Users\rafael.lemes\AppData\Local\Microsoft\Windows\Temporary Internet Files\Content.Outlook\NBOS1AD2\interna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11/12/2013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D:\Users\rafael.lemes\AppData\Local\Microsoft\Windows\Temporary Internet Files\Content.Outlook\NBOS1AD2\interna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D:\Users\rafael.lemes\AppData\Local\Microsoft\Windows\Temporary Internet Files\Content.Outlook\NBOS1AD2\interna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D:\Users\rafael.lemes\AppData\Local\Microsoft\Windows\Temporary Internet Files\Content.Outlook\NBOS1AD2\interna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5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 descr="D:\Users\rafael.lemes\AppData\Local\Microsoft\Windows\Temporary Internet Files\Content.Outlook\NBOS1AD2\interna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11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 descr="D:\Users\rafael.lemes\AppData\Local\Microsoft\Windows\Temporary Internet Files\Content.Outlook\NBOS1AD2\interna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2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/>
          <p:cNvSpPr>
            <a:spLocks noChangeAspect="1" noChangeArrowheads="1" noTextEdit="1"/>
          </p:cNvSpPr>
          <p:nvPr userDrawn="1"/>
        </p:nvSpPr>
        <p:spPr bwMode="auto">
          <a:xfrm>
            <a:off x="-11113" y="5854700"/>
            <a:ext cx="91551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35" name="AutoShape 11"/>
          <p:cNvSpPr>
            <a:spLocks noChangeAspect="1" noChangeArrowheads="1" noTextEdit="1"/>
          </p:cNvSpPr>
          <p:nvPr userDrawn="1"/>
        </p:nvSpPr>
        <p:spPr bwMode="auto">
          <a:xfrm>
            <a:off x="-11113" y="-11113"/>
            <a:ext cx="91551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3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7.xml"/><Relationship Id="rId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7.png"/><Relationship Id="rId7" Type="http://schemas.openxmlformats.org/officeDocument/2006/relationships/slide" Target="slide4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.xls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3.xlsx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5.xls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ministro@transportes.gov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908720"/>
            <a:ext cx="8280920" cy="5688632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1200"/>
              </a:spcAft>
              <a:defRPr/>
            </a:pPr>
            <a:r>
              <a:rPr lang="pt-BR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Audiência Pública</a:t>
            </a:r>
          </a:p>
          <a:p>
            <a:pPr lvl="0" algn="ctr" fontAlgn="auto">
              <a:spcAft>
                <a:spcPts val="1200"/>
              </a:spcAft>
              <a:defRPr/>
            </a:pPr>
            <a:endParaRPr lang="pt-BR" sz="3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auto">
              <a:spcAft>
                <a:spcPts val="1200"/>
              </a:spcAft>
              <a:defRPr/>
            </a:pPr>
            <a:endParaRPr lang="pt-BR" sz="3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auto">
              <a:spcAft>
                <a:spcPts val="1200"/>
              </a:spcAft>
              <a:defRPr/>
            </a:pPr>
            <a:r>
              <a:rPr lang="pt-BR" sz="3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Comissão de Viação e Transportes</a:t>
            </a:r>
          </a:p>
          <a:p>
            <a:pPr algn="ctr">
              <a:spcAft>
                <a:spcPts val="1200"/>
              </a:spcAft>
            </a:pPr>
            <a:r>
              <a:rPr lang="pt-BR" sz="3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Câmara dos Deputados</a:t>
            </a:r>
            <a:endParaRPr lang="pt-BR" sz="3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pt-BR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pt-BR" sz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Brasília, 11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Dezembro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07"/>
          <p:cNvSpPr txBox="1">
            <a:spLocks noChangeArrowheads="1"/>
          </p:cNvSpPr>
          <p:nvPr/>
        </p:nvSpPr>
        <p:spPr bwMode="auto">
          <a:xfrm>
            <a:off x="7162800" y="1524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b="1">
              <a:latin typeface="Calibri" pitchFamily="34" charset="0"/>
            </a:endParaRPr>
          </a:p>
        </p:txBody>
      </p:sp>
      <p:sp>
        <p:nvSpPr>
          <p:cNvPr id="15363" name="Rectangle 117"/>
          <p:cNvSpPr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2400" b="1" dirty="0" smtClean="0">
                <a:latin typeface="Calibri" pitchFamily="34" charset="0"/>
              </a:rPr>
              <a:t>PAC RODOVIAS </a:t>
            </a:r>
            <a:r>
              <a:rPr lang="pt-BR" sz="2400" b="1" dirty="0">
                <a:latin typeface="Calibri" pitchFamily="34" charset="0"/>
              </a:rPr>
              <a:t>– REGIÃO NORTE</a:t>
            </a:r>
          </a:p>
        </p:txBody>
      </p:sp>
      <p:sp>
        <p:nvSpPr>
          <p:cNvPr id="15364" name="AutoShape 640"/>
          <p:cNvSpPr>
            <a:spLocks noChangeAspect="1" noChangeArrowheads="1" noTextEdit="1"/>
          </p:cNvSpPr>
          <p:nvPr/>
        </p:nvSpPr>
        <p:spPr bwMode="auto">
          <a:xfrm>
            <a:off x="428625" y="549275"/>
            <a:ext cx="831215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683"/>
          <p:cNvGrpSpPr/>
          <p:nvPr/>
        </p:nvGrpSpPr>
        <p:grpSpPr>
          <a:xfrm>
            <a:off x="457115" y="576577"/>
            <a:ext cx="8239585" cy="5489454"/>
            <a:chOff x="352425" y="787549"/>
            <a:chExt cx="8435975" cy="5622925"/>
          </a:xfr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671" name="Freeform 642"/>
            <p:cNvSpPr>
              <a:spLocks/>
            </p:cNvSpPr>
            <p:nvPr/>
          </p:nvSpPr>
          <p:spPr bwMode="auto">
            <a:xfrm>
              <a:off x="7218363" y="3984774"/>
              <a:ext cx="1555750" cy="2397125"/>
            </a:xfrm>
            <a:custGeom>
              <a:avLst/>
              <a:gdLst/>
              <a:ahLst/>
              <a:cxnLst>
                <a:cxn ang="0">
                  <a:pos x="19" y="78"/>
                </a:cxn>
                <a:cxn ang="0">
                  <a:pos x="34" y="55"/>
                </a:cxn>
                <a:cxn ang="0">
                  <a:pos x="36" y="36"/>
                </a:cxn>
                <a:cxn ang="0">
                  <a:pos x="47" y="26"/>
                </a:cxn>
                <a:cxn ang="0">
                  <a:pos x="55" y="14"/>
                </a:cxn>
                <a:cxn ang="0">
                  <a:pos x="44" y="1"/>
                </a:cxn>
                <a:cxn ang="0">
                  <a:pos x="60" y="1"/>
                </a:cxn>
                <a:cxn ang="0">
                  <a:pos x="63" y="4"/>
                </a:cxn>
                <a:cxn ang="0">
                  <a:pos x="68" y="6"/>
                </a:cxn>
                <a:cxn ang="0">
                  <a:pos x="70" y="13"/>
                </a:cxn>
                <a:cxn ang="0">
                  <a:pos x="71" y="25"/>
                </a:cxn>
                <a:cxn ang="0">
                  <a:pos x="69" y="34"/>
                </a:cxn>
                <a:cxn ang="0">
                  <a:pos x="66" y="41"/>
                </a:cxn>
                <a:cxn ang="0">
                  <a:pos x="65" y="42"/>
                </a:cxn>
                <a:cxn ang="0">
                  <a:pos x="66" y="44"/>
                </a:cxn>
                <a:cxn ang="0">
                  <a:pos x="69" y="46"/>
                </a:cxn>
                <a:cxn ang="0">
                  <a:pos x="75" y="54"/>
                </a:cxn>
                <a:cxn ang="0">
                  <a:pos x="78" y="59"/>
                </a:cxn>
                <a:cxn ang="0">
                  <a:pos x="83" y="59"/>
                </a:cxn>
                <a:cxn ang="0">
                  <a:pos x="85" y="59"/>
                </a:cxn>
                <a:cxn ang="0">
                  <a:pos x="87" y="60"/>
                </a:cxn>
                <a:cxn ang="0">
                  <a:pos x="90" y="63"/>
                </a:cxn>
                <a:cxn ang="0">
                  <a:pos x="90" y="64"/>
                </a:cxn>
                <a:cxn ang="0">
                  <a:pos x="86" y="66"/>
                </a:cxn>
                <a:cxn ang="0">
                  <a:pos x="82" y="68"/>
                </a:cxn>
                <a:cxn ang="0">
                  <a:pos x="81" y="70"/>
                </a:cxn>
                <a:cxn ang="0">
                  <a:pos x="81" y="72"/>
                </a:cxn>
                <a:cxn ang="0">
                  <a:pos x="80" y="73"/>
                </a:cxn>
                <a:cxn ang="0">
                  <a:pos x="77" y="76"/>
                </a:cxn>
                <a:cxn ang="0">
                  <a:pos x="76" y="79"/>
                </a:cxn>
                <a:cxn ang="0">
                  <a:pos x="78" y="81"/>
                </a:cxn>
                <a:cxn ang="0">
                  <a:pos x="84" y="88"/>
                </a:cxn>
                <a:cxn ang="0">
                  <a:pos x="85" y="91"/>
                </a:cxn>
                <a:cxn ang="0">
                  <a:pos x="84" y="92"/>
                </a:cxn>
                <a:cxn ang="0">
                  <a:pos x="84" y="96"/>
                </a:cxn>
                <a:cxn ang="0">
                  <a:pos x="95" y="106"/>
                </a:cxn>
                <a:cxn ang="0">
                  <a:pos x="96" y="106"/>
                </a:cxn>
                <a:cxn ang="0">
                  <a:pos x="106" y="113"/>
                </a:cxn>
                <a:cxn ang="0">
                  <a:pos x="98" y="117"/>
                </a:cxn>
                <a:cxn ang="0">
                  <a:pos x="93" y="123"/>
                </a:cxn>
                <a:cxn ang="0">
                  <a:pos x="91" y="126"/>
                </a:cxn>
                <a:cxn ang="0">
                  <a:pos x="92" y="128"/>
                </a:cxn>
                <a:cxn ang="0">
                  <a:pos x="97" y="130"/>
                </a:cxn>
                <a:cxn ang="0">
                  <a:pos x="100" y="133"/>
                </a:cxn>
                <a:cxn ang="0">
                  <a:pos x="99" y="134"/>
                </a:cxn>
                <a:cxn ang="0">
                  <a:pos x="98" y="136"/>
                </a:cxn>
                <a:cxn ang="0">
                  <a:pos x="99" y="137"/>
                </a:cxn>
                <a:cxn ang="0">
                  <a:pos x="97" y="141"/>
                </a:cxn>
                <a:cxn ang="0">
                  <a:pos x="94" y="145"/>
                </a:cxn>
                <a:cxn ang="0">
                  <a:pos x="96" y="158"/>
                </a:cxn>
                <a:cxn ang="0">
                  <a:pos x="94" y="159"/>
                </a:cxn>
                <a:cxn ang="0">
                  <a:pos x="88" y="160"/>
                </a:cxn>
                <a:cxn ang="0">
                  <a:pos x="86" y="159"/>
                </a:cxn>
                <a:cxn ang="0">
                  <a:pos x="85" y="159"/>
                </a:cxn>
                <a:cxn ang="0">
                  <a:pos x="70" y="164"/>
                </a:cxn>
                <a:cxn ang="0">
                  <a:pos x="65" y="168"/>
                </a:cxn>
                <a:cxn ang="0">
                  <a:pos x="43" y="164"/>
                </a:cxn>
                <a:cxn ang="0">
                  <a:pos x="19" y="158"/>
                </a:cxn>
                <a:cxn ang="0">
                  <a:pos x="3" y="153"/>
                </a:cxn>
                <a:cxn ang="0">
                  <a:pos x="0" y="131"/>
                </a:cxn>
                <a:cxn ang="0">
                  <a:pos x="1" y="119"/>
                </a:cxn>
                <a:cxn ang="0">
                  <a:pos x="5" y="106"/>
                </a:cxn>
                <a:cxn ang="0">
                  <a:pos x="11" y="93"/>
                </a:cxn>
              </a:cxnLst>
              <a:rect l="0" t="0" r="r" b="b"/>
              <a:pathLst>
                <a:path w="109" h="168">
                  <a:moveTo>
                    <a:pt x="11" y="92"/>
                  </a:moveTo>
                  <a:lnTo>
                    <a:pt x="12" y="89"/>
                  </a:lnTo>
                  <a:lnTo>
                    <a:pt x="13" y="86"/>
                  </a:lnTo>
                  <a:lnTo>
                    <a:pt x="17" y="80"/>
                  </a:lnTo>
                  <a:lnTo>
                    <a:pt x="19" y="78"/>
                  </a:lnTo>
                  <a:lnTo>
                    <a:pt x="24" y="73"/>
                  </a:lnTo>
                  <a:lnTo>
                    <a:pt x="28" y="69"/>
                  </a:lnTo>
                  <a:lnTo>
                    <a:pt x="30" y="66"/>
                  </a:lnTo>
                  <a:lnTo>
                    <a:pt x="32" y="60"/>
                  </a:lnTo>
                  <a:lnTo>
                    <a:pt x="34" y="55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42" y="29"/>
                  </a:lnTo>
                  <a:lnTo>
                    <a:pt x="45" y="28"/>
                  </a:lnTo>
                  <a:lnTo>
                    <a:pt x="47" y="26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54" y="16"/>
                  </a:lnTo>
                  <a:lnTo>
                    <a:pt x="55" y="14"/>
                  </a:lnTo>
                  <a:lnTo>
                    <a:pt x="55" y="11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1" y="5"/>
                  </a:lnTo>
                  <a:lnTo>
                    <a:pt x="44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6" y="5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0" y="29"/>
                  </a:lnTo>
                  <a:lnTo>
                    <a:pt x="69" y="30"/>
                  </a:lnTo>
                  <a:lnTo>
                    <a:pt x="69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7" y="39"/>
                  </a:lnTo>
                  <a:lnTo>
                    <a:pt x="67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1" y="50"/>
                  </a:lnTo>
                  <a:lnTo>
                    <a:pt x="72" y="50"/>
                  </a:lnTo>
                  <a:lnTo>
                    <a:pt x="73" y="51"/>
                  </a:lnTo>
                  <a:lnTo>
                    <a:pt x="74" y="52"/>
                  </a:lnTo>
                  <a:lnTo>
                    <a:pt x="75" y="54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9" y="59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6" y="59"/>
                  </a:lnTo>
                  <a:lnTo>
                    <a:pt x="87" y="60"/>
                  </a:lnTo>
                  <a:lnTo>
                    <a:pt x="88" y="60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0" y="62"/>
                  </a:lnTo>
                  <a:lnTo>
                    <a:pt x="90" y="63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5" y="66"/>
                  </a:lnTo>
                  <a:lnTo>
                    <a:pt x="84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70"/>
                  </a:lnTo>
                  <a:lnTo>
                    <a:pt x="80" y="70"/>
                  </a:lnTo>
                  <a:lnTo>
                    <a:pt x="80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79" y="74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81" y="87"/>
                  </a:lnTo>
                  <a:lnTo>
                    <a:pt x="83" y="88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4" y="93"/>
                  </a:lnTo>
                  <a:lnTo>
                    <a:pt x="84" y="94"/>
                  </a:lnTo>
                  <a:lnTo>
                    <a:pt x="84" y="95"/>
                  </a:lnTo>
                  <a:lnTo>
                    <a:pt x="84" y="96"/>
                  </a:lnTo>
                  <a:lnTo>
                    <a:pt x="86" y="97"/>
                  </a:lnTo>
                  <a:lnTo>
                    <a:pt x="87" y="100"/>
                  </a:lnTo>
                  <a:lnTo>
                    <a:pt x="89" y="103"/>
                  </a:lnTo>
                  <a:lnTo>
                    <a:pt x="95" y="105"/>
                  </a:lnTo>
                  <a:lnTo>
                    <a:pt x="95" y="106"/>
                  </a:lnTo>
                  <a:lnTo>
                    <a:pt x="95" y="106"/>
                  </a:lnTo>
                  <a:lnTo>
                    <a:pt x="95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109" y="109"/>
                  </a:lnTo>
                  <a:lnTo>
                    <a:pt x="108" y="111"/>
                  </a:lnTo>
                  <a:lnTo>
                    <a:pt x="107" y="112"/>
                  </a:lnTo>
                  <a:lnTo>
                    <a:pt x="106" y="113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1" y="115"/>
                  </a:lnTo>
                  <a:lnTo>
                    <a:pt x="99" y="116"/>
                  </a:lnTo>
                  <a:lnTo>
                    <a:pt x="98" y="117"/>
                  </a:lnTo>
                  <a:lnTo>
                    <a:pt x="97" y="119"/>
                  </a:lnTo>
                  <a:lnTo>
                    <a:pt x="94" y="122"/>
                  </a:lnTo>
                  <a:lnTo>
                    <a:pt x="93" y="122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5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2" y="128"/>
                  </a:lnTo>
                  <a:lnTo>
                    <a:pt x="93" y="128"/>
                  </a:lnTo>
                  <a:lnTo>
                    <a:pt x="94" y="129"/>
                  </a:lnTo>
                  <a:lnTo>
                    <a:pt x="95" y="129"/>
                  </a:lnTo>
                  <a:lnTo>
                    <a:pt x="96" y="130"/>
                  </a:lnTo>
                  <a:lnTo>
                    <a:pt x="97" y="130"/>
                  </a:lnTo>
                  <a:lnTo>
                    <a:pt x="99" y="130"/>
                  </a:lnTo>
                  <a:lnTo>
                    <a:pt x="100" y="131"/>
                  </a:lnTo>
                  <a:lnTo>
                    <a:pt x="100" y="132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99" y="133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8"/>
                  </a:lnTo>
                  <a:lnTo>
                    <a:pt x="99" y="139"/>
                  </a:lnTo>
                  <a:lnTo>
                    <a:pt x="98" y="139"/>
                  </a:lnTo>
                  <a:lnTo>
                    <a:pt x="97" y="140"/>
                  </a:lnTo>
                  <a:lnTo>
                    <a:pt x="97" y="141"/>
                  </a:lnTo>
                  <a:lnTo>
                    <a:pt x="96" y="142"/>
                  </a:lnTo>
                  <a:lnTo>
                    <a:pt x="95" y="142"/>
                  </a:lnTo>
                  <a:lnTo>
                    <a:pt x="95" y="143"/>
                  </a:lnTo>
                  <a:lnTo>
                    <a:pt x="94" y="144"/>
                  </a:lnTo>
                  <a:lnTo>
                    <a:pt x="94" y="145"/>
                  </a:lnTo>
                  <a:lnTo>
                    <a:pt x="95" y="146"/>
                  </a:lnTo>
                  <a:lnTo>
                    <a:pt x="95" y="146"/>
                  </a:lnTo>
                  <a:lnTo>
                    <a:pt x="97" y="149"/>
                  </a:lnTo>
                  <a:lnTo>
                    <a:pt x="96" y="157"/>
                  </a:lnTo>
                  <a:lnTo>
                    <a:pt x="96" y="158"/>
                  </a:lnTo>
                  <a:lnTo>
                    <a:pt x="95" y="158"/>
                  </a:lnTo>
                  <a:lnTo>
                    <a:pt x="94" y="158"/>
                  </a:lnTo>
                  <a:lnTo>
                    <a:pt x="94" y="158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3" y="159"/>
                  </a:lnTo>
                  <a:lnTo>
                    <a:pt x="92" y="158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4" y="159"/>
                  </a:lnTo>
                  <a:lnTo>
                    <a:pt x="84" y="160"/>
                  </a:lnTo>
                  <a:lnTo>
                    <a:pt x="73" y="163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69" y="163"/>
                  </a:lnTo>
                  <a:lnTo>
                    <a:pt x="69" y="163"/>
                  </a:lnTo>
                  <a:lnTo>
                    <a:pt x="68" y="163"/>
                  </a:lnTo>
                  <a:lnTo>
                    <a:pt x="66" y="164"/>
                  </a:lnTo>
                  <a:lnTo>
                    <a:pt x="65" y="168"/>
                  </a:lnTo>
                  <a:lnTo>
                    <a:pt x="62" y="168"/>
                  </a:lnTo>
                  <a:cubicBezTo>
                    <a:pt x="60" y="167"/>
                    <a:pt x="57" y="167"/>
                    <a:pt x="54" y="167"/>
                  </a:cubicBezTo>
                  <a:cubicBezTo>
                    <a:pt x="52" y="167"/>
                    <a:pt x="50" y="167"/>
                    <a:pt x="49" y="168"/>
                  </a:cubicBezTo>
                  <a:lnTo>
                    <a:pt x="47" y="165"/>
                  </a:lnTo>
                  <a:lnTo>
                    <a:pt x="43" y="164"/>
                  </a:lnTo>
                  <a:lnTo>
                    <a:pt x="34" y="163"/>
                  </a:lnTo>
                  <a:lnTo>
                    <a:pt x="34" y="166"/>
                  </a:lnTo>
                  <a:lnTo>
                    <a:pt x="33" y="168"/>
                  </a:lnTo>
                  <a:lnTo>
                    <a:pt x="23" y="163"/>
                  </a:lnTo>
                  <a:lnTo>
                    <a:pt x="19" y="158"/>
                  </a:lnTo>
                  <a:lnTo>
                    <a:pt x="13" y="155"/>
                  </a:lnTo>
                  <a:lnTo>
                    <a:pt x="11" y="15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3" y="153"/>
                  </a:lnTo>
                  <a:lnTo>
                    <a:pt x="2" y="148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1" y="119"/>
                  </a:lnTo>
                  <a:lnTo>
                    <a:pt x="2" y="116"/>
                  </a:lnTo>
                  <a:lnTo>
                    <a:pt x="3" y="115"/>
                  </a:lnTo>
                  <a:lnTo>
                    <a:pt x="4" y="110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6" y="104"/>
                  </a:lnTo>
                  <a:lnTo>
                    <a:pt x="7" y="101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1" y="93"/>
                  </a:lnTo>
                  <a:lnTo>
                    <a:pt x="11" y="9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2" name="Freeform 643"/>
            <p:cNvSpPr>
              <a:spLocks/>
            </p:cNvSpPr>
            <p:nvPr/>
          </p:nvSpPr>
          <p:spPr bwMode="auto">
            <a:xfrm>
              <a:off x="7304088" y="2471887"/>
              <a:ext cx="728663" cy="484188"/>
            </a:xfrm>
            <a:custGeom>
              <a:avLst/>
              <a:gdLst/>
              <a:ahLst/>
              <a:cxnLst>
                <a:cxn ang="0">
                  <a:pos x="43" y="20"/>
                </a:cxn>
                <a:cxn ang="0">
                  <a:pos x="47" y="15"/>
                </a:cxn>
                <a:cxn ang="0">
                  <a:pos x="48" y="11"/>
                </a:cxn>
                <a:cxn ang="0">
                  <a:pos x="50" y="3"/>
                </a:cxn>
                <a:cxn ang="0">
                  <a:pos x="41" y="2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3" y="10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4" y="26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0" y="33"/>
                </a:cxn>
                <a:cxn ang="0">
                  <a:pos x="10" y="31"/>
                </a:cxn>
                <a:cxn ang="0">
                  <a:pos x="18" y="33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26" y="30"/>
                </a:cxn>
                <a:cxn ang="0">
                  <a:pos x="29" y="30"/>
                </a:cxn>
                <a:cxn ang="0">
                  <a:pos x="30" y="28"/>
                </a:cxn>
                <a:cxn ang="0">
                  <a:pos x="33" y="28"/>
                </a:cxn>
                <a:cxn ang="0">
                  <a:pos x="35" y="25"/>
                </a:cxn>
                <a:cxn ang="0">
                  <a:pos x="40" y="27"/>
                </a:cxn>
                <a:cxn ang="0">
                  <a:pos x="39" y="21"/>
                </a:cxn>
                <a:cxn ang="0">
                  <a:pos x="43" y="20"/>
                </a:cxn>
              </a:cxnLst>
              <a:rect l="0" t="0" r="r" b="b"/>
              <a:pathLst>
                <a:path w="51" h="34">
                  <a:moveTo>
                    <a:pt x="43" y="20"/>
                  </a:moveTo>
                  <a:cubicBezTo>
                    <a:pt x="45" y="18"/>
                    <a:pt x="45" y="17"/>
                    <a:pt x="47" y="15"/>
                  </a:cubicBezTo>
                  <a:cubicBezTo>
                    <a:pt x="48" y="14"/>
                    <a:pt x="48" y="13"/>
                    <a:pt x="48" y="11"/>
                  </a:cubicBezTo>
                  <a:cubicBezTo>
                    <a:pt x="49" y="8"/>
                    <a:pt x="51" y="7"/>
                    <a:pt x="50" y="3"/>
                  </a:cubicBezTo>
                  <a:cubicBezTo>
                    <a:pt x="47" y="3"/>
                    <a:pt x="44" y="3"/>
                    <a:pt x="41" y="2"/>
                  </a:cubicBezTo>
                  <a:cubicBezTo>
                    <a:pt x="37" y="1"/>
                    <a:pt x="34" y="0"/>
                    <a:pt x="30" y="2"/>
                  </a:cubicBezTo>
                  <a:cubicBezTo>
                    <a:pt x="26" y="2"/>
                    <a:pt x="22" y="3"/>
                    <a:pt x="18" y="0"/>
                  </a:cubicBezTo>
                  <a:lnTo>
                    <a:pt x="13" y="0"/>
                  </a:lnTo>
                  <a:lnTo>
                    <a:pt x="8" y="0"/>
                  </a:lnTo>
                  <a:cubicBezTo>
                    <a:pt x="2" y="6"/>
                    <a:pt x="3" y="3"/>
                    <a:pt x="3" y="10"/>
                  </a:cubicBezTo>
                  <a:cubicBezTo>
                    <a:pt x="3" y="13"/>
                    <a:pt x="1" y="17"/>
                    <a:pt x="1" y="21"/>
                  </a:cubicBezTo>
                  <a:lnTo>
                    <a:pt x="0" y="23"/>
                  </a:lnTo>
                  <a:lnTo>
                    <a:pt x="4" y="26"/>
                  </a:lnTo>
                  <a:cubicBezTo>
                    <a:pt x="6" y="25"/>
                    <a:pt x="5" y="29"/>
                    <a:pt x="6" y="30"/>
                  </a:cubicBezTo>
                  <a:cubicBezTo>
                    <a:pt x="8" y="31"/>
                    <a:pt x="8" y="32"/>
                    <a:pt x="9" y="33"/>
                  </a:cubicBezTo>
                  <a:lnTo>
                    <a:pt x="10" y="33"/>
                  </a:lnTo>
                  <a:cubicBezTo>
                    <a:pt x="10" y="32"/>
                    <a:pt x="9" y="32"/>
                    <a:pt x="10" y="31"/>
                  </a:cubicBezTo>
                  <a:cubicBezTo>
                    <a:pt x="13" y="33"/>
                    <a:pt x="16" y="30"/>
                    <a:pt x="18" y="33"/>
                  </a:cubicBezTo>
                  <a:lnTo>
                    <a:pt x="18" y="33"/>
                  </a:lnTo>
                  <a:cubicBezTo>
                    <a:pt x="18" y="33"/>
                    <a:pt x="19" y="33"/>
                    <a:pt x="19" y="32"/>
                  </a:cubicBezTo>
                  <a:cubicBezTo>
                    <a:pt x="22" y="28"/>
                    <a:pt x="23" y="34"/>
                    <a:pt x="26" y="30"/>
                  </a:cubicBezTo>
                  <a:lnTo>
                    <a:pt x="29" y="30"/>
                  </a:lnTo>
                  <a:lnTo>
                    <a:pt x="30" y="28"/>
                  </a:lnTo>
                  <a:lnTo>
                    <a:pt x="33" y="28"/>
                  </a:lnTo>
                  <a:cubicBezTo>
                    <a:pt x="32" y="25"/>
                    <a:pt x="32" y="23"/>
                    <a:pt x="35" y="25"/>
                  </a:cubicBezTo>
                  <a:cubicBezTo>
                    <a:pt x="37" y="27"/>
                    <a:pt x="37" y="28"/>
                    <a:pt x="40" y="27"/>
                  </a:cubicBezTo>
                  <a:cubicBezTo>
                    <a:pt x="44" y="24"/>
                    <a:pt x="38" y="23"/>
                    <a:pt x="39" y="21"/>
                  </a:cubicBezTo>
                  <a:cubicBezTo>
                    <a:pt x="40" y="21"/>
                    <a:pt x="42" y="20"/>
                    <a:pt x="43" y="2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3" name="Freeform 644"/>
            <p:cNvSpPr>
              <a:spLocks/>
            </p:cNvSpPr>
            <p:nvPr/>
          </p:nvSpPr>
          <p:spPr bwMode="auto">
            <a:xfrm>
              <a:off x="6105525" y="1116162"/>
              <a:ext cx="1484313" cy="1668463"/>
            </a:xfrm>
            <a:custGeom>
              <a:avLst/>
              <a:gdLst/>
              <a:ahLst/>
              <a:cxnLst>
                <a:cxn ang="0">
                  <a:pos x="15" y="42"/>
                </a:cxn>
                <a:cxn ang="0">
                  <a:pos x="19" y="40"/>
                </a:cxn>
                <a:cxn ang="0">
                  <a:pos x="23" y="39"/>
                </a:cxn>
                <a:cxn ang="0">
                  <a:pos x="31" y="40"/>
                </a:cxn>
                <a:cxn ang="0">
                  <a:pos x="37" y="43"/>
                </a:cxn>
                <a:cxn ang="0">
                  <a:pos x="44" y="42"/>
                </a:cxn>
                <a:cxn ang="0">
                  <a:pos x="47" y="36"/>
                </a:cxn>
                <a:cxn ang="0">
                  <a:pos x="52" y="28"/>
                </a:cxn>
                <a:cxn ang="0">
                  <a:pos x="59" y="16"/>
                </a:cxn>
                <a:cxn ang="0">
                  <a:pos x="62" y="14"/>
                </a:cxn>
                <a:cxn ang="0">
                  <a:pos x="63" y="11"/>
                </a:cxn>
                <a:cxn ang="0">
                  <a:pos x="67" y="9"/>
                </a:cxn>
                <a:cxn ang="0">
                  <a:pos x="70" y="6"/>
                </a:cxn>
                <a:cxn ang="0">
                  <a:pos x="72" y="7"/>
                </a:cxn>
                <a:cxn ang="0">
                  <a:pos x="72" y="0"/>
                </a:cxn>
                <a:cxn ang="0">
                  <a:pos x="74" y="3"/>
                </a:cxn>
                <a:cxn ang="0">
                  <a:pos x="78" y="9"/>
                </a:cxn>
                <a:cxn ang="0">
                  <a:pos x="79" y="12"/>
                </a:cxn>
                <a:cxn ang="0">
                  <a:pos x="80" y="18"/>
                </a:cxn>
                <a:cxn ang="0">
                  <a:pos x="81" y="26"/>
                </a:cxn>
                <a:cxn ang="0">
                  <a:pos x="87" y="46"/>
                </a:cxn>
                <a:cxn ang="0">
                  <a:pos x="85" y="47"/>
                </a:cxn>
                <a:cxn ang="0">
                  <a:pos x="89" y="52"/>
                </a:cxn>
                <a:cxn ang="0">
                  <a:pos x="93" y="54"/>
                </a:cxn>
                <a:cxn ang="0">
                  <a:pos x="96" y="54"/>
                </a:cxn>
                <a:cxn ang="0">
                  <a:pos x="98" y="56"/>
                </a:cxn>
                <a:cxn ang="0">
                  <a:pos x="101" y="57"/>
                </a:cxn>
                <a:cxn ang="0">
                  <a:pos x="103" y="63"/>
                </a:cxn>
                <a:cxn ang="0">
                  <a:pos x="101" y="64"/>
                </a:cxn>
                <a:cxn ang="0">
                  <a:pos x="99" y="65"/>
                </a:cxn>
                <a:cxn ang="0">
                  <a:pos x="98" y="67"/>
                </a:cxn>
                <a:cxn ang="0">
                  <a:pos x="101" y="67"/>
                </a:cxn>
                <a:cxn ang="0">
                  <a:pos x="97" y="73"/>
                </a:cxn>
                <a:cxn ang="0">
                  <a:pos x="91" y="77"/>
                </a:cxn>
                <a:cxn ang="0">
                  <a:pos x="87" y="83"/>
                </a:cxn>
                <a:cxn ang="0">
                  <a:pos x="81" y="89"/>
                </a:cxn>
                <a:cxn ang="0">
                  <a:pos x="77" y="93"/>
                </a:cxn>
                <a:cxn ang="0">
                  <a:pos x="73" y="95"/>
                </a:cxn>
                <a:cxn ang="0">
                  <a:pos x="65" y="108"/>
                </a:cxn>
                <a:cxn ang="0">
                  <a:pos x="63" y="112"/>
                </a:cxn>
                <a:cxn ang="0">
                  <a:pos x="61" y="114"/>
                </a:cxn>
                <a:cxn ang="0">
                  <a:pos x="49" y="109"/>
                </a:cxn>
                <a:cxn ang="0">
                  <a:pos x="46" y="104"/>
                </a:cxn>
                <a:cxn ang="0">
                  <a:pos x="44" y="98"/>
                </a:cxn>
                <a:cxn ang="0">
                  <a:pos x="41" y="95"/>
                </a:cxn>
                <a:cxn ang="0">
                  <a:pos x="36" y="87"/>
                </a:cxn>
                <a:cxn ang="0">
                  <a:pos x="35" y="85"/>
                </a:cxn>
                <a:cxn ang="0">
                  <a:pos x="35" y="78"/>
                </a:cxn>
                <a:cxn ang="0">
                  <a:pos x="35" y="75"/>
                </a:cxn>
                <a:cxn ang="0">
                  <a:pos x="26" y="64"/>
                </a:cxn>
                <a:cxn ang="0">
                  <a:pos x="24" y="62"/>
                </a:cxn>
                <a:cxn ang="0">
                  <a:pos x="19" y="61"/>
                </a:cxn>
                <a:cxn ang="0">
                  <a:pos x="13" y="57"/>
                </a:cxn>
              </a:cxnLst>
              <a:rect l="0" t="0" r="r" b="b"/>
              <a:pathLst>
                <a:path w="104" h="117">
                  <a:moveTo>
                    <a:pt x="2" y="38"/>
                  </a:move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28" y="39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42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4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2" y="28"/>
                  </a:lnTo>
                  <a:lnTo>
                    <a:pt x="53" y="25"/>
                  </a:lnTo>
                  <a:lnTo>
                    <a:pt x="54" y="23"/>
                  </a:lnTo>
                  <a:lnTo>
                    <a:pt x="55" y="22"/>
                  </a:lnTo>
                  <a:lnTo>
                    <a:pt x="57" y="20"/>
                  </a:lnTo>
                  <a:lnTo>
                    <a:pt x="58" y="18"/>
                  </a:lnTo>
                  <a:lnTo>
                    <a:pt x="59" y="16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2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6" y="5"/>
                  </a:lnTo>
                  <a:lnTo>
                    <a:pt x="77" y="6"/>
                  </a:lnTo>
                  <a:lnTo>
                    <a:pt x="77" y="7"/>
                  </a:lnTo>
                  <a:lnTo>
                    <a:pt x="78" y="8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0" y="20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4" y="35"/>
                  </a:lnTo>
                  <a:lnTo>
                    <a:pt x="85" y="37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3" y="54"/>
                  </a:lnTo>
                  <a:lnTo>
                    <a:pt x="93" y="54"/>
                  </a:lnTo>
                  <a:lnTo>
                    <a:pt x="93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7"/>
                  </a:lnTo>
                  <a:lnTo>
                    <a:pt x="100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2" y="57"/>
                  </a:lnTo>
                  <a:lnTo>
                    <a:pt x="102" y="58"/>
                  </a:lnTo>
                  <a:lnTo>
                    <a:pt x="104" y="62"/>
                  </a:lnTo>
                  <a:lnTo>
                    <a:pt x="103" y="63"/>
                  </a:lnTo>
                  <a:lnTo>
                    <a:pt x="103" y="63"/>
                  </a:lnTo>
                  <a:lnTo>
                    <a:pt x="103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99" y="71"/>
                  </a:lnTo>
                  <a:lnTo>
                    <a:pt x="98" y="72"/>
                  </a:lnTo>
                  <a:lnTo>
                    <a:pt x="97" y="73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4" y="75"/>
                  </a:lnTo>
                  <a:lnTo>
                    <a:pt x="93" y="76"/>
                  </a:lnTo>
                  <a:lnTo>
                    <a:pt x="92" y="76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89" y="81"/>
                  </a:lnTo>
                  <a:lnTo>
                    <a:pt x="88" y="82"/>
                  </a:lnTo>
                  <a:lnTo>
                    <a:pt x="87" y="83"/>
                  </a:lnTo>
                  <a:lnTo>
                    <a:pt x="86" y="84"/>
                  </a:lnTo>
                  <a:lnTo>
                    <a:pt x="85" y="85"/>
                  </a:lnTo>
                  <a:lnTo>
                    <a:pt x="84" y="86"/>
                  </a:lnTo>
                  <a:lnTo>
                    <a:pt x="83" y="87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79" y="91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3" y="95"/>
                  </a:lnTo>
                  <a:lnTo>
                    <a:pt x="66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1" y="114"/>
                  </a:lnTo>
                  <a:lnTo>
                    <a:pt x="60" y="114"/>
                  </a:lnTo>
                  <a:lnTo>
                    <a:pt x="59" y="116"/>
                  </a:lnTo>
                  <a:lnTo>
                    <a:pt x="59" y="117"/>
                  </a:lnTo>
                  <a:lnTo>
                    <a:pt x="55" y="116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4" y="97"/>
                  </a:lnTo>
                  <a:lnTo>
                    <a:pt x="43" y="96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38" y="91"/>
                  </a:lnTo>
                  <a:lnTo>
                    <a:pt x="38" y="90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4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5" y="79"/>
                  </a:lnTo>
                  <a:lnTo>
                    <a:pt x="35" y="78"/>
                  </a:lnTo>
                  <a:lnTo>
                    <a:pt x="35" y="77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5"/>
                  </a:lnTo>
                  <a:lnTo>
                    <a:pt x="30" y="72"/>
                  </a:lnTo>
                  <a:lnTo>
                    <a:pt x="29" y="70"/>
                  </a:lnTo>
                  <a:lnTo>
                    <a:pt x="29" y="68"/>
                  </a:lnTo>
                  <a:lnTo>
                    <a:pt x="29" y="67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5" y="6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1" y="62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2" y="55"/>
                  </a:lnTo>
                  <a:lnTo>
                    <a:pt x="2" y="53"/>
                  </a:lnTo>
                  <a:cubicBezTo>
                    <a:pt x="0" y="48"/>
                    <a:pt x="0" y="43"/>
                    <a:pt x="2" y="38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4" name="Freeform 645"/>
            <p:cNvSpPr>
              <a:spLocks/>
            </p:cNvSpPr>
            <p:nvPr/>
          </p:nvSpPr>
          <p:spPr bwMode="auto">
            <a:xfrm>
              <a:off x="4733925" y="1600349"/>
              <a:ext cx="4054475" cy="3683000"/>
            </a:xfrm>
            <a:custGeom>
              <a:avLst/>
              <a:gdLst/>
              <a:ahLst/>
              <a:cxnLst>
                <a:cxn ang="0">
                  <a:pos x="10" y="62"/>
                </a:cxn>
                <a:cxn ang="0">
                  <a:pos x="15" y="69"/>
                </a:cxn>
                <a:cxn ang="0">
                  <a:pos x="18" y="74"/>
                </a:cxn>
                <a:cxn ang="0">
                  <a:pos x="24" y="83"/>
                </a:cxn>
                <a:cxn ang="0">
                  <a:pos x="34" y="88"/>
                </a:cxn>
                <a:cxn ang="0">
                  <a:pos x="44" y="89"/>
                </a:cxn>
                <a:cxn ang="0">
                  <a:pos x="54" y="96"/>
                </a:cxn>
                <a:cxn ang="0">
                  <a:pos x="58" y="98"/>
                </a:cxn>
                <a:cxn ang="0">
                  <a:pos x="59" y="105"/>
                </a:cxn>
                <a:cxn ang="0">
                  <a:pos x="46" y="132"/>
                </a:cxn>
                <a:cxn ang="0">
                  <a:pos x="23" y="201"/>
                </a:cxn>
                <a:cxn ang="0">
                  <a:pos x="34" y="225"/>
                </a:cxn>
                <a:cxn ang="0">
                  <a:pos x="55" y="247"/>
                </a:cxn>
                <a:cxn ang="0">
                  <a:pos x="99" y="251"/>
                </a:cxn>
                <a:cxn ang="0">
                  <a:pos x="112" y="252"/>
                </a:cxn>
                <a:cxn ang="0">
                  <a:pos x="124" y="252"/>
                </a:cxn>
                <a:cxn ang="0">
                  <a:pos x="133" y="253"/>
                </a:cxn>
                <a:cxn ang="0">
                  <a:pos x="141" y="254"/>
                </a:cxn>
                <a:cxn ang="0">
                  <a:pos x="188" y="252"/>
                </a:cxn>
                <a:cxn ang="0">
                  <a:pos x="211" y="200"/>
                </a:cxn>
                <a:cxn ang="0">
                  <a:pos x="225" y="172"/>
                </a:cxn>
                <a:cxn ang="0">
                  <a:pos x="252" y="150"/>
                </a:cxn>
                <a:cxn ang="0">
                  <a:pos x="262" y="138"/>
                </a:cxn>
                <a:cxn ang="0">
                  <a:pos x="273" y="118"/>
                </a:cxn>
                <a:cxn ang="0">
                  <a:pos x="280" y="102"/>
                </a:cxn>
                <a:cxn ang="0">
                  <a:pos x="275" y="81"/>
                </a:cxn>
                <a:cxn ang="0">
                  <a:pos x="263" y="76"/>
                </a:cxn>
                <a:cxn ang="0">
                  <a:pos x="256" y="74"/>
                </a:cxn>
                <a:cxn ang="0">
                  <a:pos x="242" y="72"/>
                </a:cxn>
                <a:cxn ang="0">
                  <a:pos x="230" y="86"/>
                </a:cxn>
                <a:cxn ang="0">
                  <a:pos x="229" y="94"/>
                </a:cxn>
                <a:cxn ang="0">
                  <a:pos x="220" y="98"/>
                </a:cxn>
                <a:cxn ang="0">
                  <a:pos x="215" y="95"/>
                </a:cxn>
                <a:cxn ang="0">
                  <a:pos x="208" y="106"/>
                </a:cxn>
                <a:cxn ang="0">
                  <a:pos x="201" y="119"/>
                </a:cxn>
                <a:cxn ang="0">
                  <a:pos x="201" y="115"/>
                </a:cxn>
                <a:cxn ang="0">
                  <a:pos x="206" y="94"/>
                </a:cxn>
                <a:cxn ang="0">
                  <a:pos x="201" y="97"/>
                </a:cxn>
                <a:cxn ang="0">
                  <a:pos x="190" y="96"/>
                </a:cxn>
                <a:cxn ang="0">
                  <a:pos x="184" y="96"/>
                </a:cxn>
                <a:cxn ang="0">
                  <a:pos x="184" y="95"/>
                </a:cxn>
                <a:cxn ang="0">
                  <a:pos x="178" y="84"/>
                </a:cxn>
                <a:cxn ang="0">
                  <a:pos x="153" y="87"/>
                </a:cxn>
                <a:cxn ang="0">
                  <a:pos x="144" y="74"/>
                </a:cxn>
                <a:cxn ang="0">
                  <a:pos x="139" y="62"/>
                </a:cxn>
                <a:cxn ang="0">
                  <a:pos x="131" y="52"/>
                </a:cxn>
                <a:cxn ang="0">
                  <a:pos x="131" y="42"/>
                </a:cxn>
                <a:cxn ang="0">
                  <a:pos x="121" y="28"/>
                </a:cxn>
                <a:cxn ang="0">
                  <a:pos x="109" y="22"/>
                </a:cxn>
                <a:cxn ang="0">
                  <a:pos x="96" y="4"/>
                </a:cxn>
                <a:cxn ang="0">
                  <a:pos x="91" y="0"/>
                </a:cxn>
                <a:cxn ang="0">
                  <a:pos x="80" y="3"/>
                </a:cxn>
                <a:cxn ang="0">
                  <a:pos x="68" y="8"/>
                </a:cxn>
                <a:cxn ang="0">
                  <a:pos x="64" y="13"/>
                </a:cxn>
                <a:cxn ang="0">
                  <a:pos x="39" y="13"/>
                </a:cxn>
                <a:cxn ang="0">
                  <a:pos x="34" y="17"/>
                </a:cxn>
                <a:cxn ang="0">
                  <a:pos x="28" y="18"/>
                </a:cxn>
                <a:cxn ang="0">
                  <a:pos x="23" y="20"/>
                </a:cxn>
                <a:cxn ang="0">
                  <a:pos x="16" y="23"/>
                </a:cxn>
              </a:cxnLst>
              <a:rect l="0" t="0" r="r" b="b"/>
              <a:pathLst>
                <a:path w="284" h="258">
                  <a:moveTo>
                    <a:pt x="0" y="20"/>
                  </a:moveTo>
                  <a:lnTo>
                    <a:pt x="3" y="23"/>
                  </a:lnTo>
                  <a:lnTo>
                    <a:pt x="6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20" y="79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30" y="86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40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8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7" y="98"/>
                  </a:lnTo>
                  <a:lnTo>
                    <a:pt x="58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3" y="99"/>
                  </a:lnTo>
                  <a:lnTo>
                    <a:pt x="62" y="101"/>
                  </a:lnTo>
                  <a:lnTo>
                    <a:pt x="61" y="102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5" y="113"/>
                  </a:lnTo>
                  <a:lnTo>
                    <a:pt x="54" y="117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6" y="133"/>
                  </a:lnTo>
                  <a:lnTo>
                    <a:pt x="46" y="133"/>
                  </a:lnTo>
                  <a:lnTo>
                    <a:pt x="46" y="133"/>
                  </a:lnTo>
                  <a:lnTo>
                    <a:pt x="43" y="138"/>
                  </a:lnTo>
                  <a:lnTo>
                    <a:pt x="41" y="144"/>
                  </a:lnTo>
                  <a:lnTo>
                    <a:pt x="31" y="163"/>
                  </a:lnTo>
                  <a:lnTo>
                    <a:pt x="20" y="184"/>
                  </a:lnTo>
                  <a:lnTo>
                    <a:pt x="19" y="187"/>
                  </a:lnTo>
                  <a:lnTo>
                    <a:pt x="18" y="188"/>
                  </a:lnTo>
                  <a:lnTo>
                    <a:pt x="18" y="194"/>
                  </a:lnTo>
                  <a:lnTo>
                    <a:pt x="19" y="196"/>
                  </a:lnTo>
                  <a:lnTo>
                    <a:pt x="22" y="198"/>
                  </a:lnTo>
                  <a:lnTo>
                    <a:pt x="23" y="201"/>
                  </a:lnTo>
                  <a:lnTo>
                    <a:pt x="24" y="205"/>
                  </a:lnTo>
                  <a:lnTo>
                    <a:pt x="25" y="205"/>
                  </a:lnTo>
                  <a:lnTo>
                    <a:pt x="26" y="207"/>
                  </a:lnTo>
                  <a:lnTo>
                    <a:pt x="27" y="209"/>
                  </a:lnTo>
                  <a:lnTo>
                    <a:pt x="28" y="210"/>
                  </a:lnTo>
                  <a:lnTo>
                    <a:pt x="29" y="212"/>
                  </a:lnTo>
                  <a:lnTo>
                    <a:pt x="30" y="213"/>
                  </a:lnTo>
                  <a:lnTo>
                    <a:pt x="30" y="214"/>
                  </a:lnTo>
                  <a:lnTo>
                    <a:pt x="30" y="215"/>
                  </a:lnTo>
                  <a:lnTo>
                    <a:pt x="31" y="216"/>
                  </a:lnTo>
                  <a:lnTo>
                    <a:pt x="31" y="221"/>
                  </a:lnTo>
                  <a:lnTo>
                    <a:pt x="33" y="222"/>
                  </a:lnTo>
                  <a:lnTo>
                    <a:pt x="34" y="225"/>
                  </a:lnTo>
                  <a:lnTo>
                    <a:pt x="36" y="234"/>
                  </a:lnTo>
                  <a:lnTo>
                    <a:pt x="41" y="238"/>
                  </a:lnTo>
                  <a:lnTo>
                    <a:pt x="46" y="242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1" y="247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3" y="248"/>
                  </a:lnTo>
                  <a:lnTo>
                    <a:pt x="54" y="248"/>
                  </a:lnTo>
                  <a:lnTo>
                    <a:pt x="55" y="247"/>
                  </a:lnTo>
                  <a:lnTo>
                    <a:pt x="55" y="247"/>
                  </a:lnTo>
                  <a:lnTo>
                    <a:pt x="56" y="247"/>
                  </a:lnTo>
                  <a:lnTo>
                    <a:pt x="56" y="247"/>
                  </a:lnTo>
                  <a:lnTo>
                    <a:pt x="56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73" y="248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7" y="251"/>
                  </a:lnTo>
                  <a:lnTo>
                    <a:pt x="98" y="251"/>
                  </a:lnTo>
                  <a:lnTo>
                    <a:pt x="99" y="251"/>
                  </a:lnTo>
                  <a:lnTo>
                    <a:pt x="100" y="251"/>
                  </a:lnTo>
                  <a:lnTo>
                    <a:pt x="101" y="251"/>
                  </a:lnTo>
                  <a:lnTo>
                    <a:pt x="102" y="251"/>
                  </a:lnTo>
                  <a:lnTo>
                    <a:pt x="103" y="251"/>
                  </a:lnTo>
                  <a:lnTo>
                    <a:pt x="104" y="251"/>
                  </a:lnTo>
                  <a:lnTo>
                    <a:pt x="104" y="251"/>
                  </a:lnTo>
                  <a:lnTo>
                    <a:pt x="105" y="251"/>
                  </a:lnTo>
                  <a:lnTo>
                    <a:pt x="106" y="251"/>
                  </a:lnTo>
                  <a:lnTo>
                    <a:pt x="107" y="252"/>
                  </a:lnTo>
                  <a:lnTo>
                    <a:pt x="109" y="252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2" y="252"/>
                  </a:lnTo>
                  <a:lnTo>
                    <a:pt x="113" y="252"/>
                  </a:lnTo>
                  <a:lnTo>
                    <a:pt x="114" y="252"/>
                  </a:lnTo>
                  <a:lnTo>
                    <a:pt x="115" y="252"/>
                  </a:lnTo>
                  <a:lnTo>
                    <a:pt x="116" y="252"/>
                  </a:lnTo>
                  <a:lnTo>
                    <a:pt x="117" y="252"/>
                  </a:lnTo>
                  <a:lnTo>
                    <a:pt x="118" y="252"/>
                  </a:lnTo>
                  <a:lnTo>
                    <a:pt x="119" y="252"/>
                  </a:lnTo>
                  <a:lnTo>
                    <a:pt x="120" y="252"/>
                  </a:lnTo>
                  <a:lnTo>
                    <a:pt x="121" y="251"/>
                  </a:lnTo>
                  <a:lnTo>
                    <a:pt x="121" y="252"/>
                  </a:lnTo>
                  <a:lnTo>
                    <a:pt x="122" y="252"/>
                  </a:lnTo>
                  <a:lnTo>
                    <a:pt x="123" y="252"/>
                  </a:lnTo>
                  <a:lnTo>
                    <a:pt x="124" y="252"/>
                  </a:lnTo>
                  <a:lnTo>
                    <a:pt x="124" y="252"/>
                  </a:lnTo>
                  <a:lnTo>
                    <a:pt x="125" y="252"/>
                  </a:lnTo>
                  <a:lnTo>
                    <a:pt x="126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8" y="253"/>
                  </a:lnTo>
                  <a:lnTo>
                    <a:pt x="129" y="253"/>
                  </a:lnTo>
                  <a:lnTo>
                    <a:pt x="130" y="253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3" y="253"/>
                  </a:lnTo>
                  <a:lnTo>
                    <a:pt x="134" y="253"/>
                  </a:lnTo>
                  <a:lnTo>
                    <a:pt x="134" y="253"/>
                  </a:lnTo>
                  <a:lnTo>
                    <a:pt x="135" y="253"/>
                  </a:lnTo>
                  <a:lnTo>
                    <a:pt x="136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0" y="254"/>
                  </a:lnTo>
                  <a:lnTo>
                    <a:pt x="141" y="254"/>
                  </a:lnTo>
                  <a:lnTo>
                    <a:pt x="141" y="254"/>
                  </a:lnTo>
                  <a:lnTo>
                    <a:pt x="141" y="254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44" y="254"/>
                  </a:lnTo>
                  <a:lnTo>
                    <a:pt x="156" y="256"/>
                  </a:lnTo>
                  <a:lnTo>
                    <a:pt x="180" y="258"/>
                  </a:lnTo>
                  <a:lnTo>
                    <a:pt x="184" y="258"/>
                  </a:lnTo>
                  <a:lnTo>
                    <a:pt x="186" y="258"/>
                  </a:lnTo>
                  <a:lnTo>
                    <a:pt x="187" y="255"/>
                  </a:lnTo>
                  <a:lnTo>
                    <a:pt x="188" y="252"/>
                  </a:lnTo>
                  <a:lnTo>
                    <a:pt x="191" y="246"/>
                  </a:lnTo>
                  <a:lnTo>
                    <a:pt x="193" y="244"/>
                  </a:lnTo>
                  <a:lnTo>
                    <a:pt x="198" y="240"/>
                  </a:lnTo>
                  <a:lnTo>
                    <a:pt x="203" y="236"/>
                  </a:lnTo>
                  <a:lnTo>
                    <a:pt x="205" y="232"/>
                  </a:lnTo>
                  <a:lnTo>
                    <a:pt x="207" y="227"/>
                  </a:lnTo>
                  <a:lnTo>
                    <a:pt x="208" y="222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6" y="213"/>
                  </a:lnTo>
                  <a:lnTo>
                    <a:pt x="208" y="207"/>
                  </a:lnTo>
                  <a:lnTo>
                    <a:pt x="210" y="203"/>
                  </a:lnTo>
                  <a:lnTo>
                    <a:pt x="211" y="200"/>
                  </a:lnTo>
                  <a:lnTo>
                    <a:pt x="213" y="198"/>
                  </a:lnTo>
                  <a:lnTo>
                    <a:pt x="216" y="196"/>
                  </a:lnTo>
                  <a:lnTo>
                    <a:pt x="219" y="195"/>
                  </a:lnTo>
                  <a:lnTo>
                    <a:pt x="221" y="193"/>
                  </a:lnTo>
                  <a:lnTo>
                    <a:pt x="224" y="191"/>
                  </a:lnTo>
                  <a:lnTo>
                    <a:pt x="225" y="188"/>
                  </a:lnTo>
                  <a:lnTo>
                    <a:pt x="226" y="186"/>
                  </a:lnTo>
                  <a:lnTo>
                    <a:pt x="228" y="183"/>
                  </a:lnTo>
                  <a:lnTo>
                    <a:pt x="229" y="180"/>
                  </a:lnTo>
                  <a:lnTo>
                    <a:pt x="230" y="178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5" y="172"/>
                  </a:lnTo>
                  <a:lnTo>
                    <a:pt x="219" y="168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5"/>
                  </a:lnTo>
                  <a:lnTo>
                    <a:pt x="246" y="155"/>
                  </a:lnTo>
                  <a:lnTo>
                    <a:pt x="246" y="155"/>
                  </a:lnTo>
                  <a:lnTo>
                    <a:pt x="248" y="156"/>
                  </a:lnTo>
                  <a:lnTo>
                    <a:pt x="249" y="155"/>
                  </a:lnTo>
                  <a:lnTo>
                    <a:pt x="250" y="154"/>
                  </a:lnTo>
                  <a:lnTo>
                    <a:pt x="250" y="153"/>
                  </a:lnTo>
                  <a:lnTo>
                    <a:pt x="251" y="152"/>
                  </a:lnTo>
                  <a:lnTo>
                    <a:pt x="252" y="151"/>
                  </a:lnTo>
                  <a:lnTo>
                    <a:pt x="252" y="150"/>
                  </a:lnTo>
                  <a:lnTo>
                    <a:pt x="253" y="150"/>
                  </a:lnTo>
                  <a:lnTo>
                    <a:pt x="254" y="149"/>
                  </a:lnTo>
                  <a:lnTo>
                    <a:pt x="255" y="148"/>
                  </a:lnTo>
                  <a:lnTo>
                    <a:pt x="255" y="147"/>
                  </a:lnTo>
                  <a:lnTo>
                    <a:pt x="256" y="147"/>
                  </a:lnTo>
                  <a:lnTo>
                    <a:pt x="257" y="146"/>
                  </a:lnTo>
                  <a:lnTo>
                    <a:pt x="258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60" y="143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2" y="138"/>
                  </a:lnTo>
                  <a:lnTo>
                    <a:pt x="263" y="137"/>
                  </a:lnTo>
                  <a:lnTo>
                    <a:pt x="264" y="135"/>
                  </a:lnTo>
                  <a:lnTo>
                    <a:pt x="265" y="134"/>
                  </a:lnTo>
                  <a:lnTo>
                    <a:pt x="266" y="132"/>
                  </a:lnTo>
                  <a:lnTo>
                    <a:pt x="267" y="130"/>
                  </a:lnTo>
                  <a:lnTo>
                    <a:pt x="268" y="128"/>
                  </a:lnTo>
                  <a:lnTo>
                    <a:pt x="269" y="127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1" y="123"/>
                  </a:lnTo>
                  <a:lnTo>
                    <a:pt x="272" y="121"/>
                  </a:lnTo>
                  <a:lnTo>
                    <a:pt x="272" y="120"/>
                  </a:lnTo>
                  <a:lnTo>
                    <a:pt x="273" y="118"/>
                  </a:lnTo>
                  <a:lnTo>
                    <a:pt x="273" y="117"/>
                  </a:lnTo>
                  <a:lnTo>
                    <a:pt x="274" y="115"/>
                  </a:lnTo>
                  <a:lnTo>
                    <a:pt x="274" y="114"/>
                  </a:lnTo>
                  <a:lnTo>
                    <a:pt x="275" y="112"/>
                  </a:lnTo>
                  <a:lnTo>
                    <a:pt x="275" y="111"/>
                  </a:lnTo>
                  <a:lnTo>
                    <a:pt x="276" y="109"/>
                  </a:lnTo>
                  <a:lnTo>
                    <a:pt x="277" y="108"/>
                  </a:lnTo>
                  <a:lnTo>
                    <a:pt x="278" y="107"/>
                  </a:lnTo>
                  <a:lnTo>
                    <a:pt x="279" y="106"/>
                  </a:lnTo>
                  <a:lnTo>
                    <a:pt x="279" y="105"/>
                  </a:lnTo>
                  <a:lnTo>
                    <a:pt x="279" y="104"/>
                  </a:lnTo>
                  <a:lnTo>
                    <a:pt x="280" y="103"/>
                  </a:lnTo>
                  <a:lnTo>
                    <a:pt x="280" y="102"/>
                  </a:lnTo>
                  <a:lnTo>
                    <a:pt x="280" y="97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2" y="94"/>
                  </a:lnTo>
                  <a:lnTo>
                    <a:pt x="282" y="93"/>
                  </a:lnTo>
                  <a:lnTo>
                    <a:pt x="282" y="92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4" y="86"/>
                  </a:lnTo>
                  <a:lnTo>
                    <a:pt x="278" y="84"/>
                  </a:lnTo>
                  <a:lnTo>
                    <a:pt x="277" y="82"/>
                  </a:lnTo>
                  <a:lnTo>
                    <a:pt x="275" y="81"/>
                  </a:lnTo>
                  <a:lnTo>
                    <a:pt x="273" y="81"/>
                  </a:lnTo>
                  <a:lnTo>
                    <a:pt x="271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69" y="79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68" y="78"/>
                  </a:lnTo>
                  <a:lnTo>
                    <a:pt x="264" y="76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8" y="76"/>
                  </a:lnTo>
                  <a:lnTo>
                    <a:pt x="258" y="75"/>
                  </a:lnTo>
                  <a:lnTo>
                    <a:pt x="258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5" y="74"/>
                  </a:lnTo>
                  <a:lnTo>
                    <a:pt x="255" y="73"/>
                  </a:lnTo>
                  <a:lnTo>
                    <a:pt x="255" y="73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3" y="72"/>
                  </a:lnTo>
                  <a:lnTo>
                    <a:pt x="253" y="72"/>
                  </a:lnTo>
                  <a:lnTo>
                    <a:pt x="252" y="72"/>
                  </a:lnTo>
                  <a:lnTo>
                    <a:pt x="251" y="74"/>
                  </a:lnTo>
                  <a:lnTo>
                    <a:pt x="250" y="75"/>
                  </a:lnTo>
                  <a:lnTo>
                    <a:pt x="248" y="73"/>
                  </a:lnTo>
                  <a:lnTo>
                    <a:pt x="245" y="72"/>
                  </a:lnTo>
                  <a:lnTo>
                    <a:pt x="242" y="72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37" y="75"/>
                  </a:lnTo>
                  <a:lnTo>
                    <a:pt x="235" y="78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4" y="79"/>
                  </a:lnTo>
                  <a:lnTo>
                    <a:pt x="231" y="85"/>
                  </a:lnTo>
                  <a:lnTo>
                    <a:pt x="230" y="85"/>
                  </a:lnTo>
                  <a:lnTo>
                    <a:pt x="230" y="86"/>
                  </a:lnTo>
                  <a:lnTo>
                    <a:pt x="230" y="86"/>
                  </a:lnTo>
                  <a:lnTo>
                    <a:pt x="229" y="86"/>
                  </a:lnTo>
                  <a:lnTo>
                    <a:pt x="229" y="87"/>
                  </a:lnTo>
                  <a:lnTo>
                    <a:pt x="229" y="87"/>
                  </a:lnTo>
                  <a:lnTo>
                    <a:pt x="228" y="87"/>
                  </a:lnTo>
                  <a:lnTo>
                    <a:pt x="228" y="88"/>
                  </a:lnTo>
                  <a:lnTo>
                    <a:pt x="230" y="92"/>
                  </a:lnTo>
                  <a:lnTo>
                    <a:pt x="232" y="95"/>
                  </a:lnTo>
                  <a:lnTo>
                    <a:pt x="232" y="95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30" y="95"/>
                  </a:lnTo>
                  <a:lnTo>
                    <a:pt x="229" y="94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6"/>
                  </a:lnTo>
                  <a:lnTo>
                    <a:pt x="225" y="96"/>
                  </a:lnTo>
                  <a:lnTo>
                    <a:pt x="225" y="96"/>
                  </a:lnTo>
                  <a:lnTo>
                    <a:pt x="224" y="97"/>
                  </a:lnTo>
                  <a:lnTo>
                    <a:pt x="223" y="97"/>
                  </a:lnTo>
                  <a:lnTo>
                    <a:pt x="222" y="98"/>
                  </a:lnTo>
                  <a:lnTo>
                    <a:pt x="221" y="98"/>
                  </a:lnTo>
                  <a:lnTo>
                    <a:pt x="220" y="98"/>
                  </a:lnTo>
                  <a:lnTo>
                    <a:pt x="219" y="98"/>
                  </a:lnTo>
                  <a:lnTo>
                    <a:pt x="218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16" y="97"/>
                  </a:lnTo>
                  <a:lnTo>
                    <a:pt x="215" y="97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14" y="95"/>
                  </a:lnTo>
                  <a:lnTo>
                    <a:pt x="213" y="96"/>
                  </a:lnTo>
                  <a:lnTo>
                    <a:pt x="212" y="97"/>
                  </a:lnTo>
                  <a:lnTo>
                    <a:pt x="212" y="98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0" y="101"/>
                  </a:lnTo>
                  <a:lnTo>
                    <a:pt x="210" y="102"/>
                  </a:lnTo>
                  <a:lnTo>
                    <a:pt x="209" y="103"/>
                  </a:lnTo>
                  <a:lnTo>
                    <a:pt x="209" y="105"/>
                  </a:lnTo>
                  <a:lnTo>
                    <a:pt x="208" y="106"/>
                  </a:lnTo>
                  <a:lnTo>
                    <a:pt x="207" y="108"/>
                  </a:lnTo>
                  <a:lnTo>
                    <a:pt x="207" y="109"/>
                  </a:lnTo>
                  <a:lnTo>
                    <a:pt x="206" y="110"/>
                  </a:lnTo>
                  <a:lnTo>
                    <a:pt x="205" y="112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3" y="114"/>
                  </a:lnTo>
                  <a:lnTo>
                    <a:pt x="203" y="115"/>
                  </a:lnTo>
                  <a:lnTo>
                    <a:pt x="202" y="116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201" y="118"/>
                  </a:lnTo>
                  <a:lnTo>
                    <a:pt x="201" y="119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3" y="125"/>
                  </a:lnTo>
                  <a:lnTo>
                    <a:pt x="203" y="126"/>
                  </a:lnTo>
                  <a:lnTo>
                    <a:pt x="201" y="128"/>
                  </a:lnTo>
                  <a:lnTo>
                    <a:pt x="201" y="124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0" y="120"/>
                  </a:lnTo>
                  <a:lnTo>
                    <a:pt x="200" y="118"/>
                  </a:lnTo>
                  <a:lnTo>
                    <a:pt x="200" y="115"/>
                  </a:lnTo>
                  <a:lnTo>
                    <a:pt x="201" y="115"/>
                  </a:lnTo>
                  <a:lnTo>
                    <a:pt x="201" y="115"/>
                  </a:lnTo>
                  <a:lnTo>
                    <a:pt x="202" y="113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4" y="97"/>
                  </a:lnTo>
                  <a:lnTo>
                    <a:pt x="203" y="97"/>
                  </a:lnTo>
                  <a:lnTo>
                    <a:pt x="203" y="97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99" y="98"/>
                  </a:lnTo>
                  <a:lnTo>
                    <a:pt x="199" y="98"/>
                  </a:lnTo>
                  <a:lnTo>
                    <a:pt x="199" y="98"/>
                  </a:lnTo>
                  <a:lnTo>
                    <a:pt x="196" y="95"/>
                  </a:lnTo>
                  <a:lnTo>
                    <a:pt x="190" y="97"/>
                  </a:lnTo>
                  <a:lnTo>
                    <a:pt x="190" y="97"/>
                  </a:lnTo>
                  <a:lnTo>
                    <a:pt x="190" y="97"/>
                  </a:lnTo>
                  <a:lnTo>
                    <a:pt x="190" y="96"/>
                  </a:lnTo>
                  <a:lnTo>
                    <a:pt x="189" y="96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87" y="98"/>
                  </a:lnTo>
                  <a:lnTo>
                    <a:pt x="187" y="99"/>
                  </a:lnTo>
                  <a:lnTo>
                    <a:pt x="185" y="98"/>
                  </a:lnTo>
                  <a:lnTo>
                    <a:pt x="185" y="98"/>
                  </a:lnTo>
                  <a:lnTo>
                    <a:pt x="185" y="98"/>
                  </a:lnTo>
                  <a:lnTo>
                    <a:pt x="184" y="98"/>
                  </a:lnTo>
                  <a:lnTo>
                    <a:pt x="184" y="97"/>
                  </a:lnTo>
                  <a:lnTo>
                    <a:pt x="184" y="97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5" y="95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181" y="93"/>
                  </a:lnTo>
                  <a:lnTo>
                    <a:pt x="180" y="91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0" y="87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8" y="83"/>
                  </a:lnTo>
                  <a:lnTo>
                    <a:pt x="177" y="81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4" y="85"/>
                  </a:lnTo>
                  <a:lnTo>
                    <a:pt x="163" y="85"/>
                  </a:lnTo>
                  <a:lnTo>
                    <a:pt x="153" y="89"/>
                  </a:lnTo>
                  <a:lnTo>
                    <a:pt x="153" y="89"/>
                  </a:lnTo>
                  <a:lnTo>
                    <a:pt x="153" y="88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4" y="83"/>
                  </a:lnTo>
                  <a:lnTo>
                    <a:pt x="154" y="83"/>
                  </a:lnTo>
                  <a:lnTo>
                    <a:pt x="151" y="82"/>
                  </a:lnTo>
                  <a:lnTo>
                    <a:pt x="145" y="76"/>
                  </a:lnTo>
                  <a:lnTo>
                    <a:pt x="145" y="75"/>
                  </a:lnTo>
                  <a:lnTo>
                    <a:pt x="144" y="74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2" y="70"/>
                  </a:lnTo>
                  <a:lnTo>
                    <a:pt x="141" y="69"/>
                  </a:lnTo>
                  <a:lnTo>
                    <a:pt x="142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39" y="63"/>
                  </a:lnTo>
                  <a:lnTo>
                    <a:pt x="139" y="62"/>
                  </a:lnTo>
                  <a:lnTo>
                    <a:pt x="138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6" y="60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51"/>
                  </a:lnTo>
                  <a:lnTo>
                    <a:pt x="130" y="50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1" y="47"/>
                  </a:lnTo>
                  <a:lnTo>
                    <a:pt x="131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1" y="43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6" y="37"/>
                  </a:lnTo>
                  <a:lnTo>
                    <a:pt x="125" y="36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1" y="28"/>
                  </a:lnTo>
                  <a:lnTo>
                    <a:pt x="120" y="28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7" y="28"/>
                  </a:lnTo>
                  <a:lnTo>
                    <a:pt x="116" y="28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3" y="25"/>
                  </a:lnTo>
                  <a:lnTo>
                    <a:pt x="111" y="24"/>
                  </a:lnTo>
                  <a:lnTo>
                    <a:pt x="110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2"/>
                  </a:lnTo>
                  <a:lnTo>
                    <a:pt x="108" y="22"/>
                  </a:lnTo>
                  <a:lnTo>
                    <a:pt x="108" y="21"/>
                  </a:lnTo>
                  <a:lnTo>
                    <a:pt x="98" y="19"/>
                  </a:lnTo>
                  <a:lnTo>
                    <a:pt x="97" y="12"/>
                  </a:lnTo>
                  <a:lnTo>
                    <a:pt x="97" y="7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5" y="1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79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2" y="12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53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5" name="Freeform 646"/>
            <p:cNvSpPr>
              <a:spLocks/>
            </p:cNvSpPr>
            <p:nvPr/>
          </p:nvSpPr>
          <p:spPr bwMode="auto">
            <a:xfrm>
              <a:off x="2508250" y="4683274"/>
              <a:ext cx="2041525" cy="1727200"/>
            </a:xfrm>
            <a:custGeom>
              <a:avLst/>
              <a:gdLst/>
              <a:ahLst/>
              <a:cxnLst>
                <a:cxn ang="0">
                  <a:pos x="10" y="41"/>
                </a:cxn>
                <a:cxn ang="0">
                  <a:pos x="18" y="40"/>
                </a:cxn>
                <a:cxn ang="0">
                  <a:pos x="25" y="40"/>
                </a:cxn>
                <a:cxn ang="0">
                  <a:pos x="26" y="39"/>
                </a:cxn>
                <a:cxn ang="0">
                  <a:pos x="30" y="42"/>
                </a:cxn>
                <a:cxn ang="0">
                  <a:pos x="31" y="62"/>
                </a:cxn>
                <a:cxn ang="0">
                  <a:pos x="31" y="66"/>
                </a:cxn>
                <a:cxn ang="0">
                  <a:pos x="33" y="82"/>
                </a:cxn>
                <a:cxn ang="0">
                  <a:pos x="36" y="84"/>
                </a:cxn>
                <a:cxn ang="0">
                  <a:pos x="36" y="85"/>
                </a:cxn>
                <a:cxn ang="0">
                  <a:pos x="42" y="90"/>
                </a:cxn>
                <a:cxn ang="0">
                  <a:pos x="44" y="90"/>
                </a:cxn>
                <a:cxn ang="0">
                  <a:pos x="47" y="93"/>
                </a:cxn>
                <a:cxn ang="0">
                  <a:pos x="49" y="96"/>
                </a:cxn>
                <a:cxn ang="0">
                  <a:pos x="55" y="96"/>
                </a:cxn>
                <a:cxn ang="0">
                  <a:pos x="59" y="97"/>
                </a:cxn>
                <a:cxn ang="0">
                  <a:pos x="68" y="97"/>
                </a:cxn>
                <a:cxn ang="0">
                  <a:pos x="75" y="103"/>
                </a:cxn>
                <a:cxn ang="0">
                  <a:pos x="83" y="106"/>
                </a:cxn>
                <a:cxn ang="0">
                  <a:pos x="84" y="107"/>
                </a:cxn>
                <a:cxn ang="0">
                  <a:pos x="102" y="117"/>
                </a:cxn>
                <a:cxn ang="0">
                  <a:pos x="108" y="118"/>
                </a:cxn>
                <a:cxn ang="0">
                  <a:pos x="114" y="116"/>
                </a:cxn>
                <a:cxn ang="0">
                  <a:pos x="119" y="117"/>
                </a:cxn>
                <a:cxn ang="0">
                  <a:pos x="124" y="119"/>
                </a:cxn>
                <a:cxn ang="0">
                  <a:pos x="126" y="120"/>
                </a:cxn>
                <a:cxn ang="0">
                  <a:pos x="132" y="118"/>
                </a:cxn>
                <a:cxn ang="0">
                  <a:pos x="135" y="112"/>
                </a:cxn>
                <a:cxn ang="0">
                  <a:pos x="139" y="106"/>
                </a:cxn>
                <a:cxn ang="0">
                  <a:pos x="142" y="100"/>
                </a:cxn>
                <a:cxn ang="0">
                  <a:pos x="142" y="84"/>
                </a:cxn>
                <a:cxn ang="0">
                  <a:pos x="141" y="69"/>
                </a:cxn>
                <a:cxn ang="0">
                  <a:pos x="137" y="66"/>
                </a:cxn>
                <a:cxn ang="0">
                  <a:pos x="133" y="66"/>
                </a:cxn>
                <a:cxn ang="0">
                  <a:pos x="108" y="63"/>
                </a:cxn>
                <a:cxn ang="0">
                  <a:pos x="108" y="60"/>
                </a:cxn>
                <a:cxn ang="0">
                  <a:pos x="107" y="58"/>
                </a:cxn>
                <a:cxn ang="0">
                  <a:pos x="107" y="48"/>
                </a:cxn>
                <a:cxn ang="0">
                  <a:pos x="106" y="45"/>
                </a:cxn>
                <a:cxn ang="0">
                  <a:pos x="107" y="36"/>
                </a:cxn>
                <a:cxn ang="0">
                  <a:pos x="106" y="30"/>
                </a:cxn>
                <a:cxn ang="0">
                  <a:pos x="106" y="25"/>
                </a:cxn>
                <a:cxn ang="0">
                  <a:pos x="107" y="17"/>
                </a:cxn>
                <a:cxn ang="0">
                  <a:pos x="96" y="16"/>
                </a:cxn>
                <a:cxn ang="0">
                  <a:pos x="90" y="8"/>
                </a:cxn>
                <a:cxn ang="0">
                  <a:pos x="60" y="7"/>
                </a:cxn>
                <a:cxn ang="0">
                  <a:pos x="56" y="13"/>
                </a:cxn>
                <a:cxn ang="0">
                  <a:pos x="54" y="18"/>
                </a:cxn>
                <a:cxn ang="0">
                  <a:pos x="39" y="23"/>
                </a:cxn>
                <a:cxn ang="0">
                  <a:pos x="36" y="29"/>
                </a:cxn>
                <a:cxn ang="0">
                  <a:pos x="32" y="31"/>
                </a:cxn>
                <a:cxn ang="0">
                  <a:pos x="31" y="29"/>
                </a:cxn>
                <a:cxn ang="0">
                  <a:pos x="26" y="32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19" y="35"/>
                </a:cxn>
                <a:cxn ang="0">
                  <a:pos x="18" y="34"/>
                </a:cxn>
                <a:cxn ang="0">
                  <a:pos x="9" y="32"/>
                </a:cxn>
                <a:cxn ang="0">
                  <a:pos x="7" y="33"/>
                </a:cxn>
                <a:cxn ang="0">
                  <a:pos x="5" y="37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3" y="41"/>
                </a:cxn>
              </a:cxnLst>
              <a:rect l="0" t="0" r="r" b="b"/>
              <a:pathLst>
                <a:path w="143" h="121">
                  <a:moveTo>
                    <a:pt x="4" y="42"/>
                  </a:moveTo>
                  <a:lnTo>
                    <a:pt x="5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7"/>
                  </a:lnTo>
                  <a:lnTo>
                    <a:pt x="29" y="52"/>
                  </a:lnTo>
                  <a:lnTo>
                    <a:pt x="30" y="57"/>
                  </a:lnTo>
                  <a:lnTo>
                    <a:pt x="31" y="61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29" y="70"/>
                  </a:lnTo>
                  <a:lnTo>
                    <a:pt x="33" y="82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9" y="95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0" y="96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5" y="96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6" y="96"/>
                  </a:lnTo>
                  <a:lnTo>
                    <a:pt x="67" y="97"/>
                  </a:lnTo>
                  <a:lnTo>
                    <a:pt x="68" y="97"/>
                  </a:lnTo>
                  <a:lnTo>
                    <a:pt x="70" y="98"/>
                  </a:lnTo>
                  <a:lnTo>
                    <a:pt x="71" y="99"/>
                  </a:lnTo>
                  <a:lnTo>
                    <a:pt x="72" y="99"/>
                  </a:lnTo>
                  <a:lnTo>
                    <a:pt x="73" y="100"/>
                  </a:lnTo>
                  <a:lnTo>
                    <a:pt x="74" y="101"/>
                  </a:lnTo>
                  <a:lnTo>
                    <a:pt x="75" y="103"/>
                  </a:lnTo>
                  <a:lnTo>
                    <a:pt x="80" y="104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3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4" y="107"/>
                  </a:lnTo>
                  <a:lnTo>
                    <a:pt x="84" y="107"/>
                  </a:lnTo>
                  <a:lnTo>
                    <a:pt x="84" y="107"/>
                  </a:lnTo>
                  <a:lnTo>
                    <a:pt x="84" y="107"/>
                  </a:lnTo>
                  <a:lnTo>
                    <a:pt x="85" y="107"/>
                  </a:lnTo>
                  <a:lnTo>
                    <a:pt x="95" y="110"/>
                  </a:lnTo>
                  <a:lnTo>
                    <a:pt x="101" y="116"/>
                  </a:lnTo>
                  <a:lnTo>
                    <a:pt x="102" y="116"/>
                  </a:lnTo>
                  <a:lnTo>
                    <a:pt x="102" y="117"/>
                  </a:lnTo>
                  <a:lnTo>
                    <a:pt x="103" y="117"/>
                  </a:lnTo>
                  <a:lnTo>
                    <a:pt x="103" y="118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7" y="118"/>
                  </a:lnTo>
                  <a:lnTo>
                    <a:pt x="108" y="118"/>
                  </a:lnTo>
                  <a:lnTo>
                    <a:pt x="109" y="118"/>
                  </a:lnTo>
                  <a:lnTo>
                    <a:pt x="110" y="118"/>
                  </a:lnTo>
                  <a:lnTo>
                    <a:pt x="111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7"/>
                  </a:lnTo>
                  <a:lnTo>
                    <a:pt x="120" y="117"/>
                  </a:lnTo>
                  <a:lnTo>
                    <a:pt x="121" y="117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3" y="118"/>
                  </a:lnTo>
                  <a:lnTo>
                    <a:pt x="124" y="119"/>
                  </a:lnTo>
                  <a:lnTo>
                    <a:pt x="125" y="119"/>
                  </a:lnTo>
                  <a:lnTo>
                    <a:pt x="125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8" y="121"/>
                  </a:lnTo>
                  <a:lnTo>
                    <a:pt x="129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1" y="119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4" y="114"/>
                  </a:lnTo>
                  <a:lnTo>
                    <a:pt x="134" y="113"/>
                  </a:lnTo>
                  <a:lnTo>
                    <a:pt x="135" y="112"/>
                  </a:lnTo>
                  <a:lnTo>
                    <a:pt x="136" y="111"/>
                  </a:lnTo>
                  <a:lnTo>
                    <a:pt x="136" y="110"/>
                  </a:lnTo>
                  <a:lnTo>
                    <a:pt x="137" y="109"/>
                  </a:lnTo>
                  <a:lnTo>
                    <a:pt x="137" y="108"/>
                  </a:lnTo>
                  <a:lnTo>
                    <a:pt x="138" y="107"/>
                  </a:lnTo>
                  <a:lnTo>
                    <a:pt x="139" y="106"/>
                  </a:lnTo>
                  <a:lnTo>
                    <a:pt x="139" y="105"/>
                  </a:lnTo>
                  <a:lnTo>
                    <a:pt x="140" y="104"/>
                  </a:lnTo>
                  <a:lnTo>
                    <a:pt x="141" y="103"/>
                  </a:lnTo>
                  <a:lnTo>
                    <a:pt x="141" y="102"/>
                  </a:lnTo>
                  <a:lnTo>
                    <a:pt x="142" y="101"/>
                  </a:lnTo>
                  <a:lnTo>
                    <a:pt x="142" y="100"/>
                  </a:lnTo>
                  <a:lnTo>
                    <a:pt x="143" y="96"/>
                  </a:lnTo>
                  <a:lnTo>
                    <a:pt x="143" y="93"/>
                  </a:lnTo>
                  <a:lnTo>
                    <a:pt x="143" y="91"/>
                  </a:lnTo>
                  <a:lnTo>
                    <a:pt x="143" y="89"/>
                  </a:lnTo>
                  <a:lnTo>
                    <a:pt x="142" y="87"/>
                  </a:lnTo>
                  <a:lnTo>
                    <a:pt x="142" y="84"/>
                  </a:lnTo>
                  <a:lnTo>
                    <a:pt x="141" y="82"/>
                  </a:lnTo>
                  <a:lnTo>
                    <a:pt x="140" y="80"/>
                  </a:lnTo>
                  <a:lnTo>
                    <a:pt x="139" y="78"/>
                  </a:lnTo>
                  <a:lnTo>
                    <a:pt x="142" y="74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39" y="67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7" y="66"/>
                  </a:lnTo>
                  <a:lnTo>
                    <a:pt x="136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1" y="65"/>
                  </a:lnTo>
                  <a:lnTo>
                    <a:pt x="130" y="64"/>
                  </a:lnTo>
                  <a:lnTo>
                    <a:pt x="113" y="63"/>
                  </a:lnTo>
                  <a:lnTo>
                    <a:pt x="108" y="63"/>
                  </a:lnTo>
                  <a:lnTo>
                    <a:pt x="108" y="62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8" y="60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6"/>
                  </a:lnTo>
                  <a:lnTo>
                    <a:pt x="108" y="53"/>
                  </a:lnTo>
                  <a:lnTo>
                    <a:pt x="108" y="51"/>
                  </a:lnTo>
                  <a:lnTo>
                    <a:pt x="107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5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7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1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7"/>
                  </a:lnTo>
                  <a:lnTo>
                    <a:pt x="104" y="15"/>
                  </a:lnTo>
                  <a:lnTo>
                    <a:pt x="100" y="18"/>
                  </a:lnTo>
                  <a:lnTo>
                    <a:pt x="97" y="18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0" y="8"/>
                  </a:lnTo>
                  <a:lnTo>
                    <a:pt x="86" y="6"/>
                  </a:lnTo>
                  <a:lnTo>
                    <a:pt x="84" y="1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3" y="20"/>
                  </a:lnTo>
                  <a:lnTo>
                    <a:pt x="40" y="22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4" y="4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6" name="Freeform 647"/>
            <p:cNvSpPr>
              <a:spLocks/>
            </p:cNvSpPr>
            <p:nvPr/>
          </p:nvSpPr>
          <p:spPr bwMode="auto">
            <a:xfrm>
              <a:off x="352425" y="4497537"/>
              <a:ext cx="2212975" cy="11842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17"/>
                </a:cxn>
                <a:cxn ang="0">
                  <a:pos x="5" y="21"/>
                </a:cxn>
                <a:cxn ang="0">
                  <a:pos x="9" y="26"/>
                </a:cxn>
                <a:cxn ang="0">
                  <a:pos x="13" y="30"/>
                </a:cxn>
                <a:cxn ang="0">
                  <a:pos x="15" y="33"/>
                </a:cxn>
                <a:cxn ang="0">
                  <a:pos x="17" y="35"/>
                </a:cxn>
                <a:cxn ang="0">
                  <a:pos x="20" y="38"/>
                </a:cxn>
                <a:cxn ang="0">
                  <a:pos x="21" y="40"/>
                </a:cxn>
                <a:cxn ang="0">
                  <a:pos x="20" y="45"/>
                </a:cxn>
                <a:cxn ang="0">
                  <a:pos x="16" y="49"/>
                </a:cxn>
                <a:cxn ang="0">
                  <a:pos x="16" y="50"/>
                </a:cxn>
                <a:cxn ang="0">
                  <a:pos x="23" y="49"/>
                </a:cxn>
                <a:cxn ang="0">
                  <a:pos x="33" y="50"/>
                </a:cxn>
                <a:cxn ang="0">
                  <a:pos x="38" y="54"/>
                </a:cxn>
                <a:cxn ang="0">
                  <a:pos x="40" y="59"/>
                </a:cxn>
                <a:cxn ang="0">
                  <a:pos x="42" y="62"/>
                </a:cxn>
                <a:cxn ang="0">
                  <a:pos x="47" y="62"/>
                </a:cxn>
                <a:cxn ang="0">
                  <a:pos x="53" y="61"/>
                </a:cxn>
                <a:cxn ang="0">
                  <a:pos x="57" y="58"/>
                </a:cxn>
                <a:cxn ang="0">
                  <a:pos x="60" y="55"/>
                </a:cxn>
                <a:cxn ang="0">
                  <a:pos x="65" y="53"/>
                </a:cxn>
                <a:cxn ang="0">
                  <a:pos x="71" y="62"/>
                </a:cxn>
                <a:cxn ang="0">
                  <a:pos x="72" y="74"/>
                </a:cxn>
                <a:cxn ang="0">
                  <a:pos x="82" y="82"/>
                </a:cxn>
                <a:cxn ang="0">
                  <a:pos x="84" y="82"/>
                </a:cxn>
                <a:cxn ang="0">
                  <a:pos x="98" y="80"/>
                </a:cxn>
                <a:cxn ang="0">
                  <a:pos x="117" y="80"/>
                </a:cxn>
                <a:cxn ang="0">
                  <a:pos x="124" y="76"/>
                </a:cxn>
                <a:cxn ang="0">
                  <a:pos x="132" y="72"/>
                </a:cxn>
                <a:cxn ang="0">
                  <a:pos x="136" y="68"/>
                </a:cxn>
                <a:cxn ang="0">
                  <a:pos x="140" y="65"/>
                </a:cxn>
                <a:cxn ang="0">
                  <a:pos x="145" y="63"/>
                </a:cxn>
                <a:cxn ang="0">
                  <a:pos x="148" y="60"/>
                </a:cxn>
                <a:cxn ang="0">
                  <a:pos x="149" y="59"/>
                </a:cxn>
                <a:cxn ang="0">
                  <a:pos x="151" y="58"/>
                </a:cxn>
                <a:cxn ang="0">
                  <a:pos x="153" y="53"/>
                </a:cxn>
                <a:cxn ang="0">
                  <a:pos x="150" y="52"/>
                </a:cxn>
                <a:cxn ang="0">
                  <a:pos x="144" y="50"/>
                </a:cxn>
                <a:cxn ang="0">
                  <a:pos x="138" y="48"/>
                </a:cxn>
                <a:cxn ang="0">
                  <a:pos x="121" y="41"/>
                </a:cxn>
                <a:cxn ang="0">
                  <a:pos x="117" y="39"/>
                </a:cxn>
                <a:cxn ang="0">
                  <a:pos x="103" y="33"/>
                </a:cxn>
                <a:cxn ang="0">
                  <a:pos x="80" y="21"/>
                </a:cxn>
                <a:cxn ang="0">
                  <a:pos x="77" y="19"/>
                </a:cxn>
                <a:cxn ang="0">
                  <a:pos x="71" y="18"/>
                </a:cxn>
                <a:cxn ang="0">
                  <a:pos x="67" y="17"/>
                </a:cxn>
                <a:cxn ang="0">
                  <a:pos x="64" y="17"/>
                </a:cxn>
                <a:cxn ang="0">
                  <a:pos x="53" y="14"/>
                </a:cxn>
                <a:cxn ang="0">
                  <a:pos x="48" y="14"/>
                </a:cxn>
                <a:cxn ang="0">
                  <a:pos x="44" y="13"/>
                </a:cxn>
                <a:cxn ang="0">
                  <a:pos x="18" y="6"/>
                </a:cxn>
                <a:cxn ang="0">
                  <a:pos x="16" y="5"/>
                </a:cxn>
              </a:cxnLst>
              <a:rect l="0" t="0" r="r" b="b"/>
              <a:pathLst>
                <a:path w="155" h="83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9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39" y="57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3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5" y="59"/>
                  </a:lnTo>
                  <a:lnTo>
                    <a:pt x="56" y="59"/>
                  </a:lnTo>
                  <a:lnTo>
                    <a:pt x="56" y="58"/>
                  </a:lnTo>
                  <a:lnTo>
                    <a:pt x="57" y="58"/>
                  </a:lnTo>
                  <a:lnTo>
                    <a:pt x="58" y="57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4" y="54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2"/>
                  </a:lnTo>
                  <a:lnTo>
                    <a:pt x="68" y="52"/>
                  </a:lnTo>
                  <a:lnTo>
                    <a:pt x="69" y="52"/>
                  </a:lnTo>
                  <a:lnTo>
                    <a:pt x="70" y="52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2" y="74"/>
                  </a:lnTo>
                  <a:lnTo>
                    <a:pt x="72" y="77"/>
                  </a:lnTo>
                  <a:lnTo>
                    <a:pt x="74" y="82"/>
                  </a:lnTo>
                  <a:lnTo>
                    <a:pt x="78" y="83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90" y="81"/>
                  </a:lnTo>
                  <a:lnTo>
                    <a:pt x="92" y="81"/>
                  </a:lnTo>
                  <a:lnTo>
                    <a:pt x="95" y="80"/>
                  </a:lnTo>
                  <a:lnTo>
                    <a:pt x="98" y="80"/>
                  </a:lnTo>
                  <a:lnTo>
                    <a:pt x="103" y="79"/>
                  </a:lnTo>
                  <a:lnTo>
                    <a:pt x="109" y="80"/>
                  </a:lnTo>
                  <a:lnTo>
                    <a:pt x="113" y="80"/>
                  </a:lnTo>
                  <a:lnTo>
                    <a:pt x="117" y="80"/>
                  </a:lnTo>
                  <a:lnTo>
                    <a:pt x="117" y="80"/>
                  </a:lnTo>
                  <a:lnTo>
                    <a:pt x="117" y="80"/>
                  </a:lnTo>
                  <a:lnTo>
                    <a:pt x="118" y="80"/>
                  </a:lnTo>
                  <a:lnTo>
                    <a:pt x="121" y="79"/>
                  </a:lnTo>
                  <a:lnTo>
                    <a:pt x="122" y="78"/>
                  </a:lnTo>
                  <a:lnTo>
                    <a:pt x="122" y="77"/>
                  </a:lnTo>
                  <a:lnTo>
                    <a:pt x="123" y="77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5" y="73"/>
                  </a:lnTo>
                  <a:lnTo>
                    <a:pt x="132" y="72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4" y="70"/>
                  </a:lnTo>
                  <a:lnTo>
                    <a:pt x="135" y="70"/>
                  </a:lnTo>
                  <a:lnTo>
                    <a:pt x="135" y="69"/>
                  </a:lnTo>
                  <a:lnTo>
                    <a:pt x="136" y="68"/>
                  </a:lnTo>
                  <a:lnTo>
                    <a:pt x="137" y="68"/>
                  </a:lnTo>
                  <a:lnTo>
                    <a:pt x="137" y="67"/>
                  </a:lnTo>
                  <a:lnTo>
                    <a:pt x="138" y="67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40" y="65"/>
                  </a:lnTo>
                  <a:lnTo>
                    <a:pt x="141" y="65"/>
                  </a:lnTo>
                  <a:lnTo>
                    <a:pt x="142" y="64"/>
                  </a:lnTo>
                  <a:lnTo>
                    <a:pt x="143" y="64"/>
                  </a:lnTo>
                  <a:lnTo>
                    <a:pt x="144" y="64"/>
                  </a:lnTo>
                  <a:lnTo>
                    <a:pt x="144" y="63"/>
                  </a:lnTo>
                  <a:lnTo>
                    <a:pt x="145" y="63"/>
                  </a:lnTo>
                  <a:lnTo>
                    <a:pt x="146" y="63"/>
                  </a:lnTo>
                  <a:lnTo>
                    <a:pt x="146" y="62"/>
                  </a:lnTo>
                  <a:lnTo>
                    <a:pt x="147" y="62"/>
                  </a:lnTo>
                  <a:lnTo>
                    <a:pt x="147" y="62"/>
                  </a:lnTo>
                  <a:lnTo>
                    <a:pt x="147" y="61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8"/>
                  </a:lnTo>
                  <a:lnTo>
                    <a:pt x="151" y="58"/>
                  </a:lnTo>
                  <a:lnTo>
                    <a:pt x="154" y="56"/>
                  </a:lnTo>
                  <a:lnTo>
                    <a:pt x="155" y="55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3" y="53"/>
                  </a:lnTo>
                  <a:lnTo>
                    <a:pt x="153" y="53"/>
                  </a:lnTo>
                  <a:lnTo>
                    <a:pt x="153" y="53"/>
                  </a:lnTo>
                  <a:lnTo>
                    <a:pt x="152" y="53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1" y="52"/>
                  </a:lnTo>
                  <a:lnTo>
                    <a:pt x="150" y="52"/>
                  </a:lnTo>
                  <a:lnTo>
                    <a:pt x="149" y="52"/>
                  </a:lnTo>
                  <a:lnTo>
                    <a:pt x="148" y="52"/>
                  </a:lnTo>
                  <a:lnTo>
                    <a:pt x="147" y="51"/>
                  </a:lnTo>
                  <a:lnTo>
                    <a:pt x="146" y="51"/>
                  </a:lnTo>
                  <a:lnTo>
                    <a:pt x="145" y="50"/>
                  </a:lnTo>
                  <a:lnTo>
                    <a:pt x="144" y="50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9"/>
                  </a:lnTo>
                  <a:lnTo>
                    <a:pt x="140" y="48"/>
                  </a:lnTo>
                  <a:lnTo>
                    <a:pt x="139" y="48"/>
                  </a:lnTo>
                  <a:lnTo>
                    <a:pt x="138" y="48"/>
                  </a:lnTo>
                  <a:lnTo>
                    <a:pt x="137" y="47"/>
                  </a:lnTo>
                  <a:lnTo>
                    <a:pt x="136" y="47"/>
                  </a:lnTo>
                  <a:lnTo>
                    <a:pt x="135" y="46"/>
                  </a:lnTo>
                  <a:lnTo>
                    <a:pt x="128" y="44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0"/>
                  </a:lnTo>
                  <a:lnTo>
                    <a:pt x="119" y="40"/>
                  </a:lnTo>
                  <a:lnTo>
                    <a:pt x="118" y="40"/>
                  </a:lnTo>
                  <a:lnTo>
                    <a:pt x="117" y="39"/>
                  </a:lnTo>
                  <a:lnTo>
                    <a:pt x="116" y="39"/>
                  </a:lnTo>
                  <a:lnTo>
                    <a:pt x="115" y="38"/>
                  </a:lnTo>
                  <a:lnTo>
                    <a:pt x="114" y="38"/>
                  </a:lnTo>
                  <a:lnTo>
                    <a:pt x="103" y="34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87" y="24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19"/>
                  </a:lnTo>
                  <a:lnTo>
                    <a:pt x="76" y="19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1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7" name="Freeform 648"/>
            <p:cNvSpPr>
              <a:spLocks/>
            </p:cNvSpPr>
            <p:nvPr/>
          </p:nvSpPr>
          <p:spPr bwMode="auto">
            <a:xfrm>
              <a:off x="3149600" y="787549"/>
              <a:ext cx="1712913" cy="1970088"/>
            </a:xfrm>
            <a:custGeom>
              <a:avLst/>
              <a:gdLst/>
              <a:ahLst/>
              <a:cxnLst>
                <a:cxn ang="0">
                  <a:pos x="109" y="76"/>
                </a:cxn>
                <a:cxn ang="0">
                  <a:pos x="104" y="68"/>
                </a:cxn>
                <a:cxn ang="0">
                  <a:pos x="101" y="59"/>
                </a:cxn>
                <a:cxn ang="0">
                  <a:pos x="100" y="55"/>
                </a:cxn>
                <a:cxn ang="0">
                  <a:pos x="99" y="51"/>
                </a:cxn>
                <a:cxn ang="0">
                  <a:pos x="101" y="38"/>
                </a:cxn>
                <a:cxn ang="0">
                  <a:pos x="104" y="36"/>
                </a:cxn>
                <a:cxn ang="0">
                  <a:pos x="108" y="32"/>
                </a:cxn>
                <a:cxn ang="0">
                  <a:pos x="107" y="27"/>
                </a:cxn>
                <a:cxn ang="0">
                  <a:pos x="97" y="15"/>
                </a:cxn>
                <a:cxn ang="0">
                  <a:pos x="93" y="9"/>
                </a:cxn>
                <a:cxn ang="0">
                  <a:pos x="92" y="0"/>
                </a:cxn>
                <a:cxn ang="0">
                  <a:pos x="83" y="3"/>
                </a:cxn>
                <a:cxn ang="0">
                  <a:pos x="82" y="8"/>
                </a:cxn>
                <a:cxn ang="0">
                  <a:pos x="78" y="13"/>
                </a:cxn>
                <a:cxn ang="0">
                  <a:pos x="72" y="16"/>
                </a:cxn>
                <a:cxn ang="0">
                  <a:pos x="66" y="18"/>
                </a:cxn>
                <a:cxn ang="0">
                  <a:pos x="62" y="22"/>
                </a:cxn>
                <a:cxn ang="0">
                  <a:pos x="56" y="23"/>
                </a:cxn>
                <a:cxn ang="0">
                  <a:pos x="51" y="23"/>
                </a:cxn>
                <a:cxn ang="0">
                  <a:pos x="49" y="23"/>
                </a:cxn>
                <a:cxn ang="0">
                  <a:pos x="43" y="25"/>
                </a:cxn>
                <a:cxn ang="0">
                  <a:pos x="39" y="27"/>
                </a:cxn>
                <a:cxn ang="0">
                  <a:pos x="39" y="32"/>
                </a:cxn>
                <a:cxn ang="0">
                  <a:pos x="30" y="29"/>
                </a:cxn>
                <a:cxn ang="0">
                  <a:pos x="21" y="27"/>
                </a:cxn>
                <a:cxn ang="0">
                  <a:pos x="12" y="22"/>
                </a:cxn>
                <a:cxn ang="0">
                  <a:pos x="0" y="23"/>
                </a:cxn>
                <a:cxn ang="0">
                  <a:pos x="4" y="27"/>
                </a:cxn>
                <a:cxn ang="0">
                  <a:pos x="9" y="29"/>
                </a:cxn>
                <a:cxn ang="0">
                  <a:pos x="12" y="37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26" y="60"/>
                </a:cxn>
                <a:cxn ang="0">
                  <a:pos x="31" y="64"/>
                </a:cxn>
                <a:cxn ang="0">
                  <a:pos x="34" y="69"/>
                </a:cxn>
                <a:cxn ang="0">
                  <a:pos x="35" y="75"/>
                </a:cxn>
                <a:cxn ang="0">
                  <a:pos x="43" y="94"/>
                </a:cxn>
                <a:cxn ang="0">
                  <a:pos x="45" y="109"/>
                </a:cxn>
                <a:cxn ang="0">
                  <a:pos x="42" y="125"/>
                </a:cxn>
                <a:cxn ang="0">
                  <a:pos x="50" y="130"/>
                </a:cxn>
                <a:cxn ang="0">
                  <a:pos x="61" y="138"/>
                </a:cxn>
                <a:cxn ang="0">
                  <a:pos x="63" y="136"/>
                </a:cxn>
                <a:cxn ang="0">
                  <a:pos x="66" y="124"/>
                </a:cxn>
                <a:cxn ang="0">
                  <a:pos x="72" y="120"/>
                </a:cxn>
                <a:cxn ang="0">
                  <a:pos x="79" y="125"/>
                </a:cxn>
                <a:cxn ang="0">
                  <a:pos x="82" y="128"/>
                </a:cxn>
                <a:cxn ang="0">
                  <a:pos x="85" y="126"/>
                </a:cxn>
                <a:cxn ang="0">
                  <a:pos x="88" y="124"/>
                </a:cxn>
                <a:cxn ang="0">
                  <a:pos x="90" y="122"/>
                </a:cxn>
                <a:cxn ang="0">
                  <a:pos x="90" y="117"/>
                </a:cxn>
                <a:cxn ang="0">
                  <a:pos x="95" y="110"/>
                </a:cxn>
                <a:cxn ang="0">
                  <a:pos x="100" y="105"/>
                </a:cxn>
                <a:cxn ang="0">
                  <a:pos x="109" y="105"/>
                </a:cxn>
                <a:cxn ang="0">
                  <a:pos x="115" y="105"/>
                </a:cxn>
                <a:cxn ang="0">
                  <a:pos x="120" y="104"/>
                </a:cxn>
                <a:cxn ang="0">
                  <a:pos x="118" y="85"/>
                </a:cxn>
              </a:cxnLst>
              <a:rect l="0" t="0" r="r" b="b"/>
              <a:pathLst>
                <a:path w="120" h="138">
                  <a:moveTo>
                    <a:pt x="111" y="77"/>
                  </a:moveTo>
                  <a:lnTo>
                    <a:pt x="111" y="77"/>
                  </a:lnTo>
                  <a:lnTo>
                    <a:pt x="111" y="77"/>
                  </a:lnTo>
                  <a:lnTo>
                    <a:pt x="110" y="77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3" y="62"/>
                  </a:lnTo>
                  <a:lnTo>
                    <a:pt x="102" y="60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100" y="58"/>
                  </a:lnTo>
                  <a:lnTo>
                    <a:pt x="100" y="57"/>
                  </a:lnTo>
                  <a:lnTo>
                    <a:pt x="100" y="57"/>
                  </a:lnTo>
                  <a:lnTo>
                    <a:pt x="100" y="56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9" y="51"/>
                  </a:lnTo>
                  <a:lnTo>
                    <a:pt x="99" y="49"/>
                  </a:lnTo>
                  <a:lnTo>
                    <a:pt x="100" y="47"/>
                  </a:lnTo>
                  <a:lnTo>
                    <a:pt x="101" y="45"/>
                  </a:lnTo>
                  <a:lnTo>
                    <a:pt x="101" y="44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1" y="38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5" y="22"/>
                  </a:lnTo>
                  <a:lnTo>
                    <a:pt x="104" y="19"/>
                  </a:lnTo>
                  <a:lnTo>
                    <a:pt x="102" y="16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3" y="9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0" y="11"/>
                  </a:lnTo>
                  <a:lnTo>
                    <a:pt x="79" y="11"/>
                  </a:lnTo>
                  <a:lnTo>
                    <a:pt x="79" y="12"/>
                  </a:lnTo>
                  <a:lnTo>
                    <a:pt x="78" y="12"/>
                  </a:lnTo>
                  <a:lnTo>
                    <a:pt x="78" y="13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3" y="16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70" y="16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2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9" y="57"/>
                  </a:lnTo>
                  <a:lnTo>
                    <a:pt x="12" y="58"/>
                  </a:lnTo>
                  <a:lnTo>
                    <a:pt x="15" y="59"/>
                  </a:lnTo>
                  <a:lnTo>
                    <a:pt x="17" y="60"/>
                  </a:lnTo>
                  <a:lnTo>
                    <a:pt x="21" y="58"/>
                  </a:lnTo>
                  <a:lnTo>
                    <a:pt x="23" y="59"/>
                  </a:lnTo>
                  <a:lnTo>
                    <a:pt x="26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4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7" y="79"/>
                  </a:lnTo>
                  <a:lnTo>
                    <a:pt x="40" y="81"/>
                  </a:lnTo>
                  <a:lnTo>
                    <a:pt x="42" y="85"/>
                  </a:lnTo>
                  <a:lnTo>
                    <a:pt x="43" y="87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44" y="105"/>
                  </a:lnTo>
                  <a:lnTo>
                    <a:pt x="45" y="107"/>
                  </a:lnTo>
                  <a:lnTo>
                    <a:pt x="45" y="109"/>
                  </a:lnTo>
                  <a:lnTo>
                    <a:pt x="45" y="111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6" y="121"/>
                  </a:lnTo>
                  <a:lnTo>
                    <a:pt x="42" y="124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6" y="127"/>
                  </a:lnTo>
                  <a:lnTo>
                    <a:pt x="48" y="129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3" y="135"/>
                  </a:lnTo>
                  <a:lnTo>
                    <a:pt x="59" y="137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3" y="136"/>
                  </a:lnTo>
                  <a:lnTo>
                    <a:pt x="63" y="136"/>
                  </a:lnTo>
                  <a:lnTo>
                    <a:pt x="63" y="136"/>
                  </a:lnTo>
                  <a:lnTo>
                    <a:pt x="63" y="133"/>
                  </a:lnTo>
                  <a:lnTo>
                    <a:pt x="63" y="131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5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8" y="122"/>
                  </a:lnTo>
                  <a:lnTo>
                    <a:pt x="69" y="121"/>
                  </a:lnTo>
                  <a:lnTo>
                    <a:pt x="70" y="121"/>
                  </a:lnTo>
                  <a:lnTo>
                    <a:pt x="71" y="121"/>
                  </a:lnTo>
                  <a:lnTo>
                    <a:pt x="72" y="120"/>
                  </a:lnTo>
                  <a:lnTo>
                    <a:pt x="76" y="121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0" y="125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4" y="126"/>
                  </a:lnTo>
                  <a:lnTo>
                    <a:pt x="85" y="126"/>
                  </a:lnTo>
                  <a:lnTo>
                    <a:pt x="85" y="125"/>
                  </a:lnTo>
                  <a:lnTo>
                    <a:pt x="86" y="12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9" y="118"/>
                  </a:lnTo>
                  <a:lnTo>
                    <a:pt x="90" y="117"/>
                  </a:lnTo>
                  <a:lnTo>
                    <a:pt x="91" y="116"/>
                  </a:lnTo>
                  <a:lnTo>
                    <a:pt x="92" y="115"/>
                  </a:lnTo>
                  <a:lnTo>
                    <a:pt x="93" y="114"/>
                  </a:lnTo>
                  <a:lnTo>
                    <a:pt x="94" y="113"/>
                  </a:lnTo>
                  <a:lnTo>
                    <a:pt x="94" y="112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6" y="108"/>
                  </a:lnTo>
                  <a:lnTo>
                    <a:pt x="97" y="107"/>
                  </a:lnTo>
                  <a:lnTo>
                    <a:pt x="98" y="106"/>
                  </a:lnTo>
                  <a:lnTo>
                    <a:pt x="99" y="105"/>
                  </a:lnTo>
                  <a:lnTo>
                    <a:pt x="100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8" y="105"/>
                  </a:lnTo>
                  <a:lnTo>
                    <a:pt x="109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1" y="105"/>
                  </a:lnTo>
                  <a:lnTo>
                    <a:pt x="112" y="105"/>
                  </a:lnTo>
                  <a:lnTo>
                    <a:pt x="113" y="105"/>
                  </a:lnTo>
                  <a:lnTo>
                    <a:pt x="114" y="105"/>
                  </a:lnTo>
                  <a:lnTo>
                    <a:pt x="115" y="105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7" y="105"/>
                  </a:lnTo>
                  <a:lnTo>
                    <a:pt x="118" y="105"/>
                  </a:lnTo>
                  <a:lnTo>
                    <a:pt x="119" y="105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19" y="102"/>
                  </a:lnTo>
                  <a:lnTo>
                    <a:pt x="119" y="99"/>
                  </a:lnTo>
                  <a:lnTo>
                    <a:pt x="119" y="96"/>
                  </a:lnTo>
                  <a:lnTo>
                    <a:pt x="119" y="93"/>
                  </a:lnTo>
                  <a:lnTo>
                    <a:pt x="118" y="90"/>
                  </a:lnTo>
                  <a:lnTo>
                    <a:pt x="118" y="88"/>
                  </a:lnTo>
                  <a:lnTo>
                    <a:pt x="118" y="85"/>
                  </a:lnTo>
                  <a:lnTo>
                    <a:pt x="117" y="82"/>
                  </a:lnTo>
                  <a:lnTo>
                    <a:pt x="113" y="80"/>
                  </a:lnTo>
                  <a:lnTo>
                    <a:pt x="111" y="7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678" name="Freeform 649"/>
            <p:cNvSpPr>
              <a:spLocks/>
            </p:cNvSpPr>
            <p:nvPr/>
          </p:nvSpPr>
          <p:spPr bwMode="auto">
            <a:xfrm>
              <a:off x="366713" y="1686074"/>
              <a:ext cx="5267325" cy="3568700"/>
            </a:xfrm>
            <a:custGeom>
              <a:avLst/>
              <a:gdLst/>
              <a:ahLst/>
              <a:cxnLst>
                <a:cxn ang="0">
                  <a:pos x="37" y="209"/>
                </a:cxn>
                <a:cxn ang="0">
                  <a:pos x="51" y="212"/>
                </a:cxn>
                <a:cxn ang="0">
                  <a:pos x="66" y="215"/>
                </a:cxn>
                <a:cxn ang="0">
                  <a:pos x="78" y="218"/>
                </a:cxn>
                <a:cxn ang="0">
                  <a:pos x="115" y="237"/>
                </a:cxn>
                <a:cxn ang="0">
                  <a:pos x="139" y="246"/>
                </a:cxn>
                <a:cxn ang="0">
                  <a:pos x="151" y="249"/>
                </a:cxn>
                <a:cxn ang="0">
                  <a:pos x="156" y="244"/>
                </a:cxn>
                <a:cxn ang="0">
                  <a:pos x="168" y="244"/>
                </a:cxn>
                <a:cxn ang="0">
                  <a:pos x="171" y="243"/>
                </a:cxn>
                <a:cxn ang="0">
                  <a:pos x="180" y="239"/>
                </a:cxn>
                <a:cxn ang="0">
                  <a:pos x="186" y="239"/>
                </a:cxn>
                <a:cxn ang="0">
                  <a:pos x="205" y="226"/>
                </a:cxn>
                <a:cxn ang="0">
                  <a:pos x="236" y="216"/>
                </a:cxn>
                <a:cxn ang="0">
                  <a:pos x="275" y="228"/>
                </a:cxn>
                <a:cxn ang="0">
                  <a:pos x="325" y="208"/>
                </a:cxn>
                <a:cxn ang="0">
                  <a:pos x="349" y="133"/>
                </a:cxn>
                <a:cxn ang="0">
                  <a:pos x="364" y="101"/>
                </a:cxn>
                <a:cxn ang="0">
                  <a:pos x="365" y="92"/>
                </a:cxn>
                <a:cxn ang="0">
                  <a:pos x="360" y="91"/>
                </a:cxn>
                <a:cxn ang="0">
                  <a:pos x="350" y="84"/>
                </a:cxn>
                <a:cxn ang="0">
                  <a:pos x="339" y="82"/>
                </a:cxn>
                <a:cxn ang="0">
                  <a:pos x="329" y="77"/>
                </a:cxn>
                <a:cxn ang="0">
                  <a:pos x="323" y="68"/>
                </a:cxn>
                <a:cxn ang="0">
                  <a:pos x="320" y="63"/>
                </a:cxn>
                <a:cxn ang="0">
                  <a:pos x="312" y="43"/>
                </a:cxn>
                <a:cxn ang="0">
                  <a:pos x="298" y="42"/>
                </a:cxn>
                <a:cxn ang="0">
                  <a:pos x="287" y="53"/>
                </a:cxn>
                <a:cxn ang="0">
                  <a:pos x="284" y="62"/>
                </a:cxn>
                <a:cxn ang="0">
                  <a:pos x="278" y="66"/>
                </a:cxn>
                <a:cxn ang="0">
                  <a:pos x="272" y="60"/>
                </a:cxn>
                <a:cxn ang="0">
                  <a:pos x="258" y="71"/>
                </a:cxn>
                <a:cxn ang="0">
                  <a:pos x="246" y="69"/>
                </a:cxn>
                <a:cxn ang="0">
                  <a:pos x="240" y="51"/>
                </a:cxn>
                <a:cxn ang="0">
                  <a:pos x="235" y="19"/>
                </a:cxn>
                <a:cxn ang="0">
                  <a:pos x="227" y="2"/>
                </a:cxn>
                <a:cxn ang="0">
                  <a:pos x="214" y="2"/>
                </a:cxn>
                <a:cxn ang="0">
                  <a:pos x="207" y="6"/>
                </a:cxn>
                <a:cxn ang="0">
                  <a:pos x="200" y="15"/>
                </a:cxn>
                <a:cxn ang="0">
                  <a:pos x="197" y="15"/>
                </a:cxn>
                <a:cxn ang="0">
                  <a:pos x="187" y="20"/>
                </a:cxn>
                <a:cxn ang="0">
                  <a:pos x="175" y="31"/>
                </a:cxn>
                <a:cxn ang="0">
                  <a:pos x="165" y="28"/>
                </a:cxn>
                <a:cxn ang="0">
                  <a:pos x="158" y="27"/>
                </a:cxn>
                <a:cxn ang="0">
                  <a:pos x="153" y="24"/>
                </a:cxn>
                <a:cxn ang="0">
                  <a:pos x="143" y="13"/>
                </a:cxn>
                <a:cxn ang="0">
                  <a:pos x="127" y="7"/>
                </a:cxn>
                <a:cxn ang="0">
                  <a:pos x="119" y="2"/>
                </a:cxn>
                <a:cxn ang="0">
                  <a:pos x="110" y="8"/>
                </a:cxn>
                <a:cxn ang="0">
                  <a:pos x="91" y="7"/>
                </a:cxn>
                <a:cxn ang="0">
                  <a:pos x="99" y="28"/>
                </a:cxn>
                <a:cxn ang="0">
                  <a:pos x="91" y="30"/>
                </a:cxn>
                <a:cxn ang="0">
                  <a:pos x="80" y="45"/>
                </a:cxn>
                <a:cxn ang="0">
                  <a:pos x="92" y="64"/>
                </a:cxn>
                <a:cxn ang="0">
                  <a:pos x="79" y="134"/>
                </a:cxn>
                <a:cxn ang="0">
                  <a:pos x="63" y="134"/>
                </a:cxn>
                <a:cxn ang="0">
                  <a:pos x="51" y="137"/>
                </a:cxn>
                <a:cxn ang="0">
                  <a:pos x="34" y="144"/>
                </a:cxn>
                <a:cxn ang="0">
                  <a:pos x="22" y="152"/>
                </a:cxn>
                <a:cxn ang="0">
                  <a:pos x="12" y="175"/>
                </a:cxn>
                <a:cxn ang="0">
                  <a:pos x="0" y="197"/>
                </a:cxn>
              </a:cxnLst>
              <a:rect l="0" t="0" r="r" b="b"/>
              <a:pathLst>
                <a:path w="369" h="250">
                  <a:moveTo>
                    <a:pt x="0" y="197"/>
                  </a:moveTo>
                  <a:lnTo>
                    <a:pt x="1" y="197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3"/>
                  </a:lnTo>
                  <a:lnTo>
                    <a:pt x="15" y="203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17" y="203"/>
                  </a:lnTo>
                  <a:lnTo>
                    <a:pt x="25" y="207"/>
                  </a:lnTo>
                  <a:lnTo>
                    <a:pt x="27" y="207"/>
                  </a:lnTo>
                  <a:lnTo>
                    <a:pt x="37" y="209"/>
                  </a:lnTo>
                  <a:lnTo>
                    <a:pt x="42" y="210"/>
                  </a:lnTo>
                  <a:lnTo>
                    <a:pt x="43" y="210"/>
                  </a:lnTo>
                  <a:lnTo>
                    <a:pt x="43" y="211"/>
                  </a:lnTo>
                  <a:lnTo>
                    <a:pt x="44" y="211"/>
                  </a:lnTo>
                  <a:lnTo>
                    <a:pt x="45" y="211"/>
                  </a:lnTo>
                  <a:lnTo>
                    <a:pt x="45" y="212"/>
                  </a:lnTo>
                  <a:lnTo>
                    <a:pt x="46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50" y="212"/>
                  </a:lnTo>
                  <a:lnTo>
                    <a:pt x="5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3" y="212"/>
                  </a:lnTo>
                  <a:lnTo>
                    <a:pt x="55" y="213"/>
                  </a:lnTo>
                  <a:lnTo>
                    <a:pt x="60" y="214"/>
                  </a:lnTo>
                  <a:lnTo>
                    <a:pt x="62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9" y="215"/>
                  </a:lnTo>
                  <a:lnTo>
                    <a:pt x="70" y="215"/>
                  </a:lnTo>
                  <a:lnTo>
                    <a:pt x="70" y="216"/>
                  </a:lnTo>
                  <a:lnTo>
                    <a:pt x="71" y="216"/>
                  </a:lnTo>
                  <a:lnTo>
                    <a:pt x="72" y="216"/>
                  </a:lnTo>
                  <a:lnTo>
                    <a:pt x="73" y="216"/>
                  </a:lnTo>
                  <a:lnTo>
                    <a:pt x="74" y="216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85" y="221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1" y="231"/>
                  </a:lnTo>
                  <a:lnTo>
                    <a:pt x="102" y="231"/>
                  </a:lnTo>
                  <a:lnTo>
                    <a:pt x="102" y="231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4" y="236"/>
                  </a:lnTo>
                  <a:lnTo>
                    <a:pt x="115" y="237"/>
                  </a:lnTo>
                  <a:lnTo>
                    <a:pt x="116" y="237"/>
                  </a:lnTo>
                  <a:lnTo>
                    <a:pt x="117" y="238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19" y="239"/>
                  </a:lnTo>
                  <a:lnTo>
                    <a:pt x="119" y="239"/>
                  </a:lnTo>
                  <a:lnTo>
                    <a:pt x="119" y="239"/>
                  </a:lnTo>
                  <a:lnTo>
                    <a:pt x="126" y="242"/>
                  </a:lnTo>
                  <a:lnTo>
                    <a:pt x="133" y="244"/>
                  </a:lnTo>
                  <a:lnTo>
                    <a:pt x="135" y="245"/>
                  </a:lnTo>
                  <a:lnTo>
                    <a:pt x="136" y="245"/>
                  </a:lnTo>
                  <a:lnTo>
                    <a:pt x="137" y="245"/>
                  </a:lnTo>
                  <a:lnTo>
                    <a:pt x="138" y="245"/>
                  </a:lnTo>
                  <a:lnTo>
                    <a:pt x="139" y="246"/>
                  </a:lnTo>
                  <a:lnTo>
                    <a:pt x="140" y="246"/>
                  </a:lnTo>
                  <a:lnTo>
                    <a:pt x="141" y="246"/>
                  </a:lnTo>
                  <a:lnTo>
                    <a:pt x="142" y="247"/>
                  </a:lnTo>
                  <a:lnTo>
                    <a:pt x="143" y="247"/>
                  </a:lnTo>
                  <a:lnTo>
                    <a:pt x="144" y="248"/>
                  </a:lnTo>
                  <a:lnTo>
                    <a:pt x="145" y="248"/>
                  </a:lnTo>
                  <a:lnTo>
                    <a:pt x="146" y="248"/>
                  </a:lnTo>
                  <a:lnTo>
                    <a:pt x="147" y="249"/>
                  </a:lnTo>
                  <a:lnTo>
                    <a:pt x="148" y="249"/>
                  </a:lnTo>
                  <a:lnTo>
                    <a:pt x="149" y="249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53" y="248"/>
                  </a:lnTo>
                  <a:lnTo>
                    <a:pt x="153" y="247"/>
                  </a:lnTo>
                  <a:lnTo>
                    <a:pt x="154" y="247"/>
                  </a:lnTo>
                  <a:lnTo>
                    <a:pt x="154" y="247"/>
                  </a:lnTo>
                  <a:lnTo>
                    <a:pt x="155" y="247"/>
                  </a:lnTo>
                  <a:lnTo>
                    <a:pt x="155" y="246"/>
                  </a:lnTo>
                  <a:lnTo>
                    <a:pt x="156" y="246"/>
                  </a:lnTo>
                  <a:lnTo>
                    <a:pt x="156" y="245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7" y="244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7" y="243"/>
                  </a:lnTo>
                  <a:lnTo>
                    <a:pt x="158" y="243"/>
                  </a:lnTo>
                  <a:lnTo>
                    <a:pt x="158" y="243"/>
                  </a:lnTo>
                  <a:lnTo>
                    <a:pt x="158" y="242"/>
                  </a:lnTo>
                  <a:lnTo>
                    <a:pt x="166" y="242"/>
                  </a:lnTo>
                  <a:lnTo>
                    <a:pt x="166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9" y="245"/>
                  </a:lnTo>
                  <a:lnTo>
                    <a:pt x="169" y="245"/>
                  </a:lnTo>
                  <a:lnTo>
                    <a:pt x="169" y="245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71" y="245"/>
                  </a:lnTo>
                  <a:lnTo>
                    <a:pt x="171" y="244"/>
                  </a:lnTo>
                  <a:lnTo>
                    <a:pt x="171" y="244"/>
                  </a:lnTo>
                  <a:lnTo>
                    <a:pt x="171" y="244"/>
                  </a:lnTo>
                  <a:lnTo>
                    <a:pt x="171" y="243"/>
                  </a:lnTo>
                  <a:lnTo>
                    <a:pt x="171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3" y="243"/>
                  </a:lnTo>
                  <a:lnTo>
                    <a:pt x="173" y="243"/>
                  </a:lnTo>
                  <a:lnTo>
                    <a:pt x="174" y="243"/>
                  </a:lnTo>
                  <a:lnTo>
                    <a:pt x="174" y="243"/>
                  </a:lnTo>
                  <a:lnTo>
                    <a:pt x="174" y="243"/>
                  </a:lnTo>
                  <a:lnTo>
                    <a:pt x="176" y="243"/>
                  </a:lnTo>
                  <a:lnTo>
                    <a:pt x="179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1" y="239"/>
                  </a:lnTo>
                  <a:lnTo>
                    <a:pt x="181" y="240"/>
                  </a:lnTo>
                  <a:lnTo>
                    <a:pt x="181" y="240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5" y="240"/>
                  </a:lnTo>
                  <a:lnTo>
                    <a:pt x="186" y="239"/>
                  </a:lnTo>
                  <a:lnTo>
                    <a:pt x="187" y="238"/>
                  </a:lnTo>
                  <a:lnTo>
                    <a:pt x="187" y="236"/>
                  </a:lnTo>
                  <a:lnTo>
                    <a:pt x="188" y="235"/>
                  </a:lnTo>
                  <a:lnTo>
                    <a:pt x="188" y="234"/>
                  </a:lnTo>
                  <a:lnTo>
                    <a:pt x="189" y="233"/>
                  </a:lnTo>
                  <a:lnTo>
                    <a:pt x="190" y="232"/>
                  </a:lnTo>
                  <a:lnTo>
                    <a:pt x="203" y="230"/>
                  </a:lnTo>
                  <a:lnTo>
                    <a:pt x="203" y="230"/>
                  </a:lnTo>
                  <a:lnTo>
                    <a:pt x="204" y="229"/>
                  </a:lnTo>
                  <a:lnTo>
                    <a:pt x="204" y="229"/>
                  </a:lnTo>
                  <a:lnTo>
                    <a:pt x="204" y="228"/>
                  </a:lnTo>
                  <a:lnTo>
                    <a:pt x="204" y="227"/>
                  </a:lnTo>
                  <a:lnTo>
                    <a:pt x="204" y="227"/>
                  </a:lnTo>
                  <a:lnTo>
                    <a:pt x="205" y="226"/>
                  </a:lnTo>
                  <a:lnTo>
                    <a:pt x="205" y="226"/>
                  </a:lnTo>
                  <a:lnTo>
                    <a:pt x="206" y="225"/>
                  </a:lnTo>
                  <a:lnTo>
                    <a:pt x="206" y="223"/>
                  </a:lnTo>
                  <a:lnTo>
                    <a:pt x="207" y="222"/>
                  </a:lnTo>
                  <a:lnTo>
                    <a:pt x="207" y="221"/>
                  </a:lnTo>
                  <a:lnTo>
                    <a:pt x="208" y="220"/>
                  </a:lnTo>
                  <a:lnTo>
                    <a:pt x="208" y="219"/>
                  </a:lnTo>
                  <a:lnTo>
                    <a:pt x="209" y="218"/>
                  </a:lnTo>
                  <a:lnTo>
                    <a:pt x="210" y="218"/>
                  </a:lnTo>
                  <a:lnTo>
                    <a:pt x="212" y="217"/>
                  </a:lnTo>
                  <a:lnTo>
                    <a:pt x="218" y="210"/>
                  </a:lnTo>
                  <a:lnTo>
                    <a:pt x="230" y="211"/>
                  </a:lnTo>
                  <a:lnTo>
                    <a:pt x="233" y="212"/>
                  </a:lnTo>
                  <a:lnTo>
                    <a:pt x="236" y="216"/>
                  </a:lnTo>
                  <a:lnTo>
                    <a:pt x="240" y="219"/>
                  </a:lnTo>
                  <a:lnTo>
                    <a:pt x="243" y="225"/>
                  </a:lnTo>
                  <a:lnTo>
                    <a:pt x="244" y="225"/>
                  </a:lnTo>
                  <a:lnTo>
                    <a:pt x="245" y="225"/>
                  </a:lnTo>
                  <a:lnTo>
                    <a:pt x="245" y="225"/>
                  </a:lnTo>
                  <a:lnTo>
                    <a:pt x="246" y="226"/>
                  </a:lnTo>
                  <a:lnTo>
                    <a:pt x="246" y="226"/>
                  </a:lnTo>
                  <a:lnTo>
                    <a:pt x="246" y="227"/>
                  </a:lnTo>
                  <a:lnTo>
                    <a:pt x="247" y="227"/>
                  </a:lnTo>
                  <a:lnTo>
                    <a:pt x="247" y="228"/>
                  </a:lnTo>
                  <a:lnTo>
                    <a:pt x="249" y="228"/>
                  </a:lnTo>
                  <a:lnTo>
                    <a:pt x="253" y="226"/>
                  </a:lnTo>
                  <a:lnTo>
                    <a:pt x="257" y="228"/>
                  </a:lnTo>
                  <a:lnTo>
                    <a:pt x="275" y="228"/>
                  </a:lnTo>
                  <a:lnTo>
                    <a:pt x="310" y="228"/>
                  </a:lnTo>
                  <a:lnTo>
                    <a:pt x="315" y="229"/>
                  </a:lnTo>
                  <a:lnTo>
                    <a:pt x="320" y="229"/>
                  </a:lnTo>
                  <a:lnTo>
                    <a:pt x="324" y="229"/>
                  </a:lnTo>
                  <a:lnTo>
                    <a:pt x="324" y="227"/>
                  </a:lnTo>
                  <a:lnTo>
                    <a:pt x="324" y="224"/>
                  </a:lnTo>
                  <a:lnTo>
                    <a:pt x="324" y="224"/>
                  </a:lnTo>
                  <a:lnTo>
                    <a:pt x="324" y="222"/>
                  </a:lnTo>
                  <a:lnTo>
                    <a:pt x="326" y="219"/>
                  </a:lnTo>
                  <a:lnTo>
                    <a:pt x="326" y="217"/>
                  </a:lnTo>
                  <a:lnTo>
                    <a:pt x="326" y="216"/>
                  </a:lnTo>
                  <a:lnTo>
                    <a:pt x="325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6" y="208"/>
                  </a:lnTo>
                  <a:lnTo>
                    <a:pt x="327" y="206"/>
                  </a:lnTo>
                  <a:lnTo>
                    <a:pt x="329" y="201"/>
                  </a:lnTo>
                  <a:lnTo>
                    <a:pt x="330" y="199"/>
                  </a:lnTo>
                  <a:lnTo>
                    <a:pt x="329" y="196"/>
                  </a:lnTo>
                  <a:lnTo>
                    <a:pt x="328" y="193"/>
                  </a:lnTo>
                  <a:lnTo>
                    <a:pt x="325" y="191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5" y="181"/>
                  </a:lnTo>
                  <a:lnTo>
                    <a:pt x="326" y="178"/>
                  </a:lnTo>
                  <a:lnTo>
                    <a:pt x="337" y="157"/>
                  </a:lnTo>
                  <a:lnTo>
                    <a:pt x="347" y="138"/>
                  </a:lnTo>
                  <a:lnTo>
                    <a:pt x="349" y="133"/>
                  </a:lnTo>
                  <a:lnTo>
                    <a:pt x="352" y="128"/>
                  </a:lnTo>
                  <a:lnTo>
                    <a:pt x="352" y="127"/>
                  </a:lnTo>
                  <a:lnTo>
                    <a:pt x="352" y="127"/>
                  </a:lnTo>
                  <a:lnTo>
                    <a:pt x="352" y="127"/>
                  </a:lnTo>
                  <a:lnTo>
                    <a:pt x="352" y="126"/>
                  </a:lnTo>
                  <a:lnTo>
                    <a:pt x="360" y="112"/>
                  </a:lnTo>
                  <a:lnTo>
                    <a:pt x="361" y="108"/>
                  </a:lnTo>
                  <a:lnTo>
                    <a:pt x="362" y="107"/>
                  </a:lnTo>
                  <a:lnTo>
                    <a:pt x="362" y="106"/>
                  </a:lnTo>
                  <a:lnTo>
                    <a:pt x="363" y="105"/>
                  </a:lnTo>
                  <a:lnTo>
                    <a:pt x="363" y="104"/>
                  </a:lnTo>
                  <a:lnTo>
                    <a:pt x="364" y="103"/>
                  </a:lnTo>
                  <a:lnTo>
                    <a:pt x="364" y="102"/>
                  </a:lnTo>
                  <a:lnTo>
                    <a:pt x="364" y="101"/>
                  </a:lnTo>
                  <a:lnTo>
                    <a:pt x="365" y="100"/>
                  </a:lnTo>
                  <a:lnTo>
                    <a:pt x="365" y="100"/>
                  </a:lnTo>
                  <a:lnTo>
                    <a:pt x="365" y="99"/>
                  </a:lnTo>
                  <a:lnTo>
                    <a:pt x="366" y="99"/>
                  </a:lnTo>
                  <a:lnTo>
                    <a:pt x="366" y="98"/>
                  </a:lnTo>
                  <a:lnTo>
                    <a:pt x="366" y="98"/>
                  </a:lnTo>
                  <a:lnTo>
                    <a:pt x="366" y="98"/>
                  </a:lnTo>
                  <a:lnTo>
                    <a:pt x="367" y="97"/>
                  </a:lnTo>
                  <a:lnTo>
                    <a:pt x="368" y="96"/>
                  </a:lnTo>
                  <a:lnTo>
                    <a:pt x="369" y="93"/>
                  </a:lnTo>
                  <a:lnTo>
                    <a:pt x="367" y="92"/>
                  </a:lnTo>
                  <a:lnTo>
                    <a:pt x="367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2"/>
                  </a:lnTo>
                  <a:lnTo>
                    <a:pt x="364" y="92"/>
                  </a:lnTo>
                  <a:lnTo>
                    <a:pt x="363" y="92"/>
                  </a:lnTo>
                  <a:lnTo>
                    <a:pt x="363" y="93"/>
                  </a:lnTo>
                  <a:lnTo>
                    <a:pt x="362" y="93"/>
                  </a:lnTo>
                  <a:lnTo>
                    <a:pt x="362" y="93"/>
                  </a:lnTo>
                  <a:lnTo>
                    <a:pt x="361" y="93"/>
                  </a:lnTo>
                  <a:lnTo>
                    <a:pt x="361" y="93"/>
                  </a:lnTo>
                  <a:lnTo>
                    <a:pt x="361" y="93"/>
                  </a:lnTo>
                  <a:lnTo>
                    <a:pt x="360" y="93"/>
                  </a:lnTo>
                  <a:lnTo>
                    <a:pt x="360" y="93"/>
                  </a:lnTo>
                  <a:lnTo>
                    <a:pt x="360" y="92"/>
                  </a:lnTo>
                  <a:lnTo>
                    <a:pt x="360" y="92"/>
                  </a:lnTo>
                  <a:lnTo>
                    <a:pt x="360" y="91"/>
                  </a:lnTo>
                  <a:lnTo>
                    <a:pt x="360" y="91"/>
                  </a:lnTo>
                  <a:lnTo>
                    <a:pt x="360" y="90"/>
                  </a:lnTo>
                  <a:lnTo>
                    <a:pt x="360" y="89"/>
                  </a:lnTo>
                  <a:lnTo>
                    <a:pt x="359" y="89"/>
                  </a:lnTo>
                  <a:lnTo>
                    <a:pt x="359" y="89"/>
                  </a:lnTo>
                  <a:lnTo>
                    <a:pt x="359" y="88"/>
                  </a:lnTo>
                  <a:lnTo>
                    <a:pt x="354" y="87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1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8" y="84"/>
                  </a:lnTo>
                  <a:lnTo>
                    <a:pt x="348" y="84"/>
                  </a:lnTo>
                  <a:lnTo>
                    <a:pt x="347" y="84"/>
                  </a:lnTo>
                  <a:lnTo>
                    <a:pt x="346" y="83"/>
                  </a:lnTo>
                  <a:lnTo>
                    <a:pt x="345" y="83"/>
                  </a:lnTo>
                  <a:lnTo>
                    <a:pt x="344" y="83"/>
                  </a:lnTo>
                  <a:lnTo>
                    <a:pt x="344" y="83"/>
                  </a:lnTo>
                  <a:lnTo>
                    <a:pt x="343" y="83"/>
                  </a:lnTo>
                  <a:lnTo>
                    <a:pt x="342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6" y="81"/>
                  </a:lnTo>
                  <a:lnTo>
                    <a:pt x="335" y="81"/>
                  </a:lnTo>
                  <a:lnTo>
                    <a:pt x="333" y="81"/>
                  </a:lnTo>
                  <a:lnTo>
                    <a:pt x="332" y="81"/>
                  </a:lnTo>
                  <a:lnTo>
                    <a:pt x="331" y="81"/>
                  </a:lnTo>
                  <a:lnTo>
                    <a:pt x="330" y="81"/>
                  </a:lnTo>
                  <a:lnTo>
                    <a:pt x="330" y="79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7"/>
                  </a:lnTo>
                  <a:lnTo>
                    <a:pt x="329" y="77"/>
                  </a:lnTo>
                  <a:lnTo>
                    <a:pt x="329" y="77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75"/>
                  </a:lnTo>
                  <a:lnTo>
                    <a:pt x="327" y="75"/>
                  </a:lnTo>
                  <a:lnTo>
                    <a:pt x="326" y="74"/>
                  </a:lnTo>
                  <a:lnTo>
                    <a:pt x="326" y="73"/>
                  </a:lnTo>
                  <a:lnTo>
                    <a:pt x="325" y="72"/>
                  </a:lnTo>
                  <a:lnTo>
                    <a:pt x="325" y="71"/>
                  </a:lnTo>
                  <a:lnTo>
                    <a:pt x="325" y="70"/>
                  </a:lnTo>
                  <a:lnTo>
                    <a:pt x="325" y="69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23" y="68"/>
                  </a:lnTo>
                  <a:lnTo>
                    <a:pt x="323" y="68"/>
                  </a:lnTo>
                  <a:lnTo>
                    <a:pt x="323" y="68"/>
                  </a:lnTo>
                  <a:lnTo>
                    <a:pt x="323" y="67"/>
                  </a:lnTo>
                  <a:lnTo>
                    <a:pt x="323" y="67"/>
                  </a:lnTo>
                  <a:lnTo>
                    <a:pt x="323" y="67"/>
                  </a:lnTo>
                  <a:lnTo>
                    <a:pt x="323" y="66"/>
                  </a:lnTo>
                  <a:lnTo>
                    <a:pt x="322" y="66"/>
                  </a:lnTo>
                  <a:lnTo>
                    <a:pt x="322" y="65"/>
                  </a:lnTo>
                  <a:lnTo>
                    <a:pt x="322" y="65"/>
                  </a:lnTo>
                  <a:lnTo>
                    <a:pt x="322" y="64"/>
                  </a:lnTo>
                  <a:lnTo>
                    <a:pt x="321" y="64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17" y="61"/>
                  </a:lnTo>
                  <a:lnTo>
                    <a:pt x="317" y="61"/>
                  </a:lnTo>
                  <a:lnTo>
                    <a:pt x="317" y="60"/>
                  </a:lnTo>
                  <a:lnTo>
                    <a:pt x="317" y="60"/>
                  </a:lnTo>
                  <a:lnTo>
                    <a:pt x="317" y="60"/>
                  </a:lnTo>
                  <a:lnTo>
                    <a:pt x="316" y="56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11" y="43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8" y="43"/>
                  </a:lnTo>
                  <a:lnTo>
                    <a:pt x="307" y="43"/>
                  </a:lnTo>
                  <a:lnTo>
                    <a:pt x="307" y="43"/>
                  </a:lnTo>
                  <a:lnTo>
                    <a:pt x="306" y="43"/>
                  </a:lnTo>
                  <a:lnTo>
                    <a:pt x="305" y="43"/>
                  </a:lnTo>
                  <a:lnTo>
                    <a:pt x="304" y="43"/>
                  </a:lnTo>
                  <a:lnTo>
                    <a:pt x="303" y="43"/>
                  </a:lnTo>
                  <a:lnTo>
                    <a:pt x="302" y="42"/>
                  </a:lnTo>
                  <a:lnTo>
                    <a:pt x="301" y="42"/>
                  </a:lnTo>
                  <a:lnTo>
                    <a:pt x="300" y="42"/>
                  </a:lnTo>
                  <a:lnTo>
                    <a:pt x="298" y="42"/>
                  </a:lnTo>
                  <a:lnTo>
                    <a:pt x="297" y="42"/>
                  </a:lnTo>
                  <a:lnTo>
                    <a:pt x="296" y="43"/>
                  </a:lnTo>
                  <a:lnTo>
                    <a:pt x="294" y="43"/>
                  </a:lnTo>
                  <a:lnTo>
                    <a:pt x="293" y="43"/>
                  </a:lnTo>
                  <a:lnTo>
                    <a:pt x="292" y="44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8"/>
                  </a:lnTo>
                  <a:lnTo>
                    <a:pt x="289" y="50"/>
                  </a:lnTo>
                  <a:lnTo>
                    <a:pt x="289" y="51"/>
                  </a:lnTo>
                  <a:lnTo>
                    <a:pt x="288" y="52"/>
                  </a:lnTo>
                  <a:lnTo>
                    <a:pt x="287" y="53"/>
                  </a:lnTo>
                  <a:lnTo>
                    <a:pt x="286" y="54"/>
                  </a:lnTo>
                  <a:lnTo>
                    <a:pt x="285" y="55"/>
                  </a:lnTo>
                  <a:lnTo>
                    <a:pt x="284" y="56"/>
                  </a:lnTo>
                  <a:lnTo>
                    <a:pt x="283" y="57"/>
                  </a:lnTo>
                  <a:lnTo>
                    <a:pt x="283" y="57"/>
                  </a:lnTo>
                  <a:lnTo>
                    <a:pt x="283" y="57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5" y="60"/>
                  </a:lnTo>
                  <a:lnTo>
                    <a:pt x="285" y="60"/>
                  </a:lnTo>
                  <a:lnTo>
                    <a:pt x="285" y="61"/>
                  </a:lnTo>
                  <a:lnTo>
                    <a:pt x="285" y="61"/>
                  </a:lnTo>
                  <a:lnTo>
                    <a:pt x="284" y="61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0" y="63"/>
                  </a:lnTo>
                  <a:lnTo>
                    <a:pt x="280" y="63"/>
                  </a:lnTo>
                  <a:lnTo>
                    <a:pt x="279" y="64"/>
                  </a:lnTo>
                  <a:lnTo>
                    <a:pt x="279" y="64"/>
                  </a:lnTo>
                  <a:lnTo>
                    <a:pt x="279" y="65"/>
                  </a:lnTo>
                  <a:lnTo>
                    <a:pt x="278" y="65"/>
                  </a:lnTo>
                  <a:lnTo>
                    <a:pt x="278" y="66"/>
                  </a:lnTo>
                  <a:lnTo>
                    <a:pt x="278" y="66"/>
                  </a:lnTo>
                  <a:lnTo>
                    <a:pt x="277" y="66"/>
                  </a:lnTo>
                  <a:lnTo>
                    <a:pt x="277" y="66"/>
                  </a:lnTo>
                  <a:lnTo>
                    <a:pt x="276" y="66"/>
                  </a:lnTo>
                  <a:lnTo>
                    <a:pt x="276" y="66"/>
                  </a:lnTo>
                  <a:lnTo>
                    <a:pt x="276" y="66"/>
                  </a:lnTo>
                  <a:lnTo>
                    <a:pt x="275" y="63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73" y="61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1" y="59"/>
                  </a:lnTo>
                  <a:lnTo>
                    <a:pt x="267" y="58"/>
                  </a:lnTo>
                  <a:lnTo>
                    <a:pt x="266" y="58"/>
                  </a:lnTo>
                  <a:lnTo>
                    <a:pt x="265" y="59"/>
                  </a:lnTo>
                  <a:lnTo>
                    <a:pt x="264" y="59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1"/>
                  </a:lnTo>
                  <a:lnTo>
                    <a:pt x="261" y="62"/>
                  </a:lnTo>
                  <a:lnTo>
                    <a:pt x="260" y="63"/>
                  </a:lnTo>
                  <a:lnTo>
                    <a:pt x="259" y="63"/>
                  </a:lnTo>
                  <a:lnTo>
                    <a:pt x="258" y="66"/>
                  </a:lnTo>
                  <a:lnTo>
                    <a:pt x="258" y="68"/>
                  </a:lnTo>
                  <a:lnTo>
                    <a:pt x="258" y="71"/>
                  </a:lnTo>
                  <a:lnTo>
                    <a:pt x="258" y="74"/>
                  </a:lnTo>
                  <a:lnTo>
                    <a:pt x="258" y="74"/>
                  </a:lnTo>
                  <a:lnTo>
                    <a:pt x="258" y="74"/>
                  </a:lnTo>
                  <a:lnTo>
                    <a:pt x="257" y="75"/>
                  </a:lnTo>
                  <a:lnTo>
                    <a:pt x="257" y="75"/>
                  </a:lnTo>
                  <a:lnTo>
                    <a:pt x="257" y="75"/>
                  </a:lnTo>
                  <a:lnTo>
                    <a:pt x="256" y="75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4" y="75"/>
                  </a:lnTo>
                  <a:lnTo>
                    <a:pt x="248" y="73"/>
                  </a:lnTo>
                  <a:lnTo>
                    <a:pt x="246" y="71"/>
                  </a:lnTo>
                  <a:lnTo>
                    <a:pt x="246" y="70"/>
                  </a:lnTo>
                  <a:lnTo>
                    <a:pt x="246" y="69"/>
                  </a:lnTo>
                  <a:lnTo>
                    <a:pt x="245" y="69"/>
                  </a:lnTo>
                  <a:lnTo>
                    <a:pt x="244" y="68"/>
                  </a:lnTo>
                  <a:lnTo>
                    <a:pt x="243" y="67"/>
                  </a:lnTo>
                  <a:lnTo>
                    <a:pt x="242" y="67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7" y="63"/>
                  </a:lnTo>
                  <a:lnTo>
                    <a:pt x="237" y="63"/>
                  </a:lnTo>
                  <a:lnTo>
                    <a:pt x="237" y="62"/>
                  </a:lnTo>
                  <a:lnTo>
                    <a:pt x="237" y="62"/>
                  </a:lnTo>
                  <a:lnTo>
                    <a:pt x="240" y="58"/>
                  </a:lnTo>
                  <a:lnTo>
                    <a:pt x="241" y="56"/>
                  </a:lnTo>
                  <a:lnTo>
                    <a:pt x="241" y="54"/>
                  </a:lnTo>
                  <a:lnTo>
                    <a:pt x="240" y="51"/>
                  </a:lnTo>
                  <a:lnTo>
                    <a:pt x="240" y="49"/>
                  </a:lnTo>
                  <a:lnTo>
                    <a:pt x="240" y="47"/>
                  </a:lnTo>
                  <a:lnTo>
                    <a:pt x="239" y="44"/>
                  </a:lnTo>
                  <a:lnTo>
                    <a:pt x="239" y="42"/>
                  </a:lnTo>
                  <a:lnTo>
                    <a:pt x="239" y="40"/>
                  </a:lnTo>
                  <a:lnTo>
                    <a:pt x="238" y="38"/>
                  </a:lnTo>
                  <a:lnTo>
                    <a:pt x="238" y="36"/>
                  </a:lnTo>
                  <a:lnTo>
                    <a:pt x="238" y="33"/>
                  </a:lnTo>
                  <a:lnTo>
                    <a:pt x="238" y="31"/>
                  </a:lnTo>
                  <a:lnTo>
                    <a:pt x="238" y="29"/>
                  </a:lnTo>
                  <a:lnTo>
                    <a:pt x="238" y="27"/>
                  </a:lnTo>
                  <a:lnTo>
                    <a:pt x="238" y="25"/>
                  </a:lnTo>
                  <a:lnTo>
                    <a:pt x="237" y="23"/>
                  </a:lnTo>
                  <a:lnTo>
                    <a:pt x="235" y="19"/>
                  </a:lnTo>
                  <a:lnTo>
                    <a:pt x="232" y="16"/>
                  </a:lnTo>
                  <a:lnTo>
                    <a:pt x="230" y="13"/>
                  </a:lnTo>
                  <a:lnTo>
                    <a:pt x="230" y="12"/>
                  </a:lnTo>
                  <a:lnTo>
                    <a:pt x="230" y="11"/>
                  </a:lnTo>
                  <a:lnTo>
                    <a:pt x="230" y="11"/>
                  </a:lnTo>
                  <a:lnTo>
                    <a:pt x="230" y="10"/>
                  </a:lnTo>
                  <a:lnTo>
                    <a:pt x="229" y="9"/>
                  </a:lnTo>
                  <a:lnTo>
                    <a:pt x="229" y="8"/>
                  </a:lnTo>
                  <a:lnTo>
                    <a:pt x="229" y="7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28" y="4"/>
                  </a:lnTo>
                  <a:lnTo>
                    <a:pt x="228" y="3"/>
                  </a:lnTo>
                  <a:lnTo>
                    <a:pt x="227" y="2"/>
                  </a:lnTo>
                  <a:lnTo>
                    <a:pt x="226" y="2"/>
                  </a:lnTo>
                  <a:lnTo>
                    <a:pt x="225" y="2"/>
                  </a:lnTo>
                  <a:lnTo>
                    <a:pt x="225" y="1"/>
                  </a:lnTo>
                  <a:lnTo>
                    <a:pt x="224" y="1"/>
                  </a:lnTo>
                  <a:lnTo>
                    <a:pt x="223" y="1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16" y="1"/>
                  </a:lnTo>
                  <a:lnTo>
                    <a:pt x="216" y="2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2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09" y="2"/>
                  </a:lnTo>
                  <a:lnTo>
                    <a:pt x="208" y="2"/>
                  </a:lnTo>
                  <a:lnTo>
                    <a:pt x="208" y="2"/>
                  </a:lnTo>
                  <a:lnTo>
                    <a:pt x="207" y="4"/>
                  </a:lnTo>
                  <a:lnTo>
                    <a:pt x="207" y="6"/>
                  </a:lnTo>
                  <a:lnTo>
                    <a:pt x="207" y="7"/>
                  </a:lnTo>
                  <a:lnTo>
                    <a:pt x="206" y="9"/>
                  </a:lnTo>
                  <a:lnTo>
                    <a:pt x="206" y="11"/>
                  </a:lnTo>
                  <a:lnTo>
                    <a:pt x="205" y="12"/>
                  </a:lnTo>
                  <a:lnTo>
                    <a:pt x="204" y="14"/>
                  </a:lnTo>
                  <a:lnTo>
                    <a:pt x="202" y="15"/>
                  </a:lnTo>
                  <a:lnTo>
                    <a:pt x="202" y="15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1" y="15"/>
                  </a:lnTo>
                  <a:lnTo>
                    <a:pt x="201" y="15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0" y="14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7" y="15"/>
                  </a:lnTo>
                  <a:lnTo>
                    <a:pt x="196" y="15"/>
                  </a:lnTo>
                  <a:lnTo>
                    <a:pt x="196" y="15"/>
                  </a:lnTo>
                  <a:lnTo>
                    <a:pt x="195" y="16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93" y="17"/>
                  </a:lnTo>
                  <a:lnTo>
                    <a:pt x="193" y="18"/>
                  </a:lnTo>
                  <a:lnTo>
                    <a:pt x="192" y="18"/>
                  </a:lnTo>
                  <a:lnTo>
                    <a:pt x="191" y="18"/>
                  </a:lnTo>
                  <a:lnTo>
                    <a:pt x="190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8" y="19"/>
                  </a:lnTo>
                  <a:lnTo>
                    <a:pt x="187" y="20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5" y="21"/>
                  </a:lnTo>
                  <a:lnTo>
                    <a:pt x="185" y="21"/>
                  </a:lnTo>
                  <a:lnTo>
                    <a:pt x="184" y="23"/>
                  </a:lnTo>
                  <a:lnTo>
                    <a:pt x="183" y="24"/>
                  </a:lnTo>
                  <a:lnTo>
                    <a:pt x="182" y="25"/>
                  </a:lnTo>
                  <a:lnTo>
                    <a:pt x="181" y="26"/>
                  </a:lnTo>
                  <a:lnTo>
                    <a:pt x="180" y="27"/>
                  </a:lnTo>
                  <a:lnTo>
                    <a:pt x="179" y="28"/>
                  </a:lnTo>
                  <a:lnTo>
                    <a:pt x="178" y="29"/>
                  </a:lnTo>
                  <a:lnTo>
                    <a:pt x="177" y="30"/>
                  </a:lnTo>
                  <a:lnTo>
                    <a:pt x="176" y="31"/>
                  </a:lnTo>
                  <a:lnTo>
                    <a:pt x="175" y="31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4" y="30"/>
                  </a:lnTo>
                  <a:lnTo>
                    <a:pt x="174" y="29"/>
                  </a:lnTo>
                  <a:lnTo>
                    <a:pt x="174" y="27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7"/>
                  </a:lnTo>
                  <a:lnTo>
                    <a:pt x="165" y="27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2" y="29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6" y="27"/>
                  </a:lnTo>
                  <a:lnTo>
                    <a:pt x="156" y="27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5" y="2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3" y="23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49" y="21"/>
                  </a:lnTo>
                  <a:lnTo>
                    <a:pt x="149" y="21"/>
                  </a:lnTo>
                  <a:lnTo>
                    <a:pt x="149" y="21"/>
                  </a:lnTo>
                  <a:lnTo>
                    <a:pt x="148" y="21"/>
                  </a:lnTo>
                  <a:lnTo>
                    <a:pt x="144" y="19"/>
                  </a:lnTo>
                  <a:lnTo>
                    <a:pt x="143" y="17"/>
                  </a:lnTo>
                  <a:lnTo>
                    <a:pt x="143" y="15"/>
                  </a:lnTo>
                  <a:lnTo>
                    <a:pt x="143" y="13"/>
                  </a:lnTo>
                  <a:lnTo>
                    <a:pt x="142" y="11"/>
                  </a:lnTo>
                  <a:lnTo>
                    <a:pt x="142" y="9"/>
                  </a:lnTo>
                  <a:lnTo>
                    <a:pt x="141" y="7"/>
                  </a:lnTo>
                  <a:lnTo>
                    <a:pt x="140" y="6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6" y="1"/>
                  </a:lnTo>
                  <a:lnTo>
                    <a:pt x="132" y="1"/>
                  </a:lnTo>
                  <a:lnTo>
                    <a:pt x="129" y="5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8" y="7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5" y="7"/>
                  </a:lnTo>
                  <a:lnTo>
                    <a:pt x="124" y="6"/>
                  </a:lnTo>
                  <a:lnTo>
                    <a:pt x="123" y="6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1" y="2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18" y="4"/>
                  </a:lnTo>
                  <a:lnTo>
                    <a:pt x="119" y="5"/>
                  </a:lnTo>
                  <a:lnTo>
                    <a:pt x="119" y="6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8" y="8"/>
                  </a:lnTo>
                  <a:lnTo>
                    <a:pt x="117" y="8"/>
                  </a:lnTo>
                  <a:lnTo>
                    <a:pt x="116" y="8"/>
                  </a:lnTo>
                  <a:lnTo>
                    <a:pt x="114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7" y="7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6" y="21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4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7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9" y="32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4" y="31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1"/>
                  </a:lnTo>
                  <a:lnTo>
                    <a:pt x="88" y="31"/>
                  </a:lnTo>
                  <a:lnTo>
                    <a:pt x="87" y="31"/>
                  </a:lnTo>
                  <a:lnTo>
                    <a:pt x="86" y="31"/>
                  </a:lnTo>
                  <a:lnTo>
                    <a:pt x="84" y="31"/>
                  </a:lnTo>
                  <a:lnTo>
                    <a:pt x="83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4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1" y="49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9" y="57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1" y="62"/>
                  </a:lnTo>
                  <a:lnTo>
                    <a:pt x="92" y="64"/>
                  </a:lnTo>
                  <a:lnTo>
                    <a:pt x="94" y="65"/>
                  </a:lnTo>
                  <a:lnTo>
                    <a:pt x="93" y="75"/>
                  </a:lnTo>
                  <a:lnTo>
                    <a:pt x="92" y="76"/>
                  </a:lnTo>
                  <a:lnTo>
                    <a:pt x="87" y="104"/>
                  </a:lnTo>
                  <a:lnTo>
                    <a:pt x="87" y="105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8"/>
                  </a:lnTo>
                  <a:lnTo>
                    <a:pt x="83" y="124"/>
                  </a:lnTo>
                  <a:lnTo>
                    <a:pt x="83" y="130"/>
                  </a:lnTo>
                  <a:lnTo>
                    <a:pt x="81" y="132"/>
                  </a:lnTo>
                  <a:lnTo>
                    <a:pt x="81" y="134"/>
                  </a:lnTo>
                  <a:lnTo>
                    <a:pt x="80" y="135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7" y="134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0" y="132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62" y="134"/>
                  </a:lnTo>
                  <a:lnTo>
                    <a:pt x="61" y="134"/>
                  </a:lnTo>
                  <a:lnTo>
                    <a:pt x="61" y="135"/>
                  </a:lnTo>
                  <a:lnTo>
                    <a:pt x="60" y="135"/>
                  </a:lnTo>
                  <a:lnTo>
                    <a:pt x="60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5" y="135"/>
                  </a:lnTo>
                  <a:lnTo>
                    <a:pt x="54" y="136"/>
                  </a:lnTo>
                  <a:lnTo>
                    <a:pt x="53" y="136"/>
                  </a:lnTo>
                  <a:lnTo>
                    <a:pt x="52" y="137"/>
                  </a:lnTo>
                  <a:lnTo>
                    <a:pt x="51" y="137"/>
                  </a:lnTo>
                  <a:lnTo>
                    <a:pt x="50" y="138"/>
                  </a:lnTo>
                  <a:lnTo>
                    <a:pt x="48" y="138"/>
                  </a:lnTo>
                  <a:lnTo>
                    <a:pt x="47" y="138"/>
                  </a:lnTo>
                  <a:lnTo>
                    <a:pt x="45" y="138"/>
                  </a:lnTo>
                  <a:lnTo>
                    <a:pt x="44" y="138"/>
                  </a:lnTo>
                  <a:lnTo>
                    <a:pt x="43" y="139"/>
                  </a:lnTo>
                  <a:lnTo>
                    <a:pt x="42" y="139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41"/>
                  </a:lnTo>
                  <a:lnTo>
                    <a:pt x="37" y="141"/>
                  </a:lnTo>
                  <a:lnTo>
                    <a:pt x="36" y="142"/>
                  </a:lnTo>
                  <a:lnTo>
                    <a:pt x="35" y="143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6"/>
                  </a:lnTo>
                  <a:lnTo>
                    <a:pt x="30" y="147"/>
                  </a:lnTo>
                  <a:lnTo>
                    <a:pt x="29" y="147"/>
                  </a:lnTo>
                  <a:lnTo>
                    <a:pt x="29" y="148"/>
                  </a:lnTo>
                  <a:lnTo>
                    <a:pt x="28" y="148"/>
                  </a:lnTo>
                  <a:lnTo>
                    <a:pt x="27" y="149"/>
                  </a:lnTo>
                  <a:lnTo>
                    <a:pt x="26" y="149"/>
                  </a:lnTo>
                  <a:lnTo>
                    <a:pt x="25" y="150"/>
                  </a:lnTo>
                  <a:lnTo>
                    <a:pt x="25" y="151"/>
                  </a:lnTo>
                  <a:lnTo>
                    <a:pt x="24" y="151"/>
                  </a:lnTo>
                  <a:lnTo>
                    <a:pt x="23" y="152"/>
                  </a:lnTo>
                  <a:lnTo>
                    <a:pt x="22" y="152"/>
                  </a:lnTo>
                  <a:lnTo>
                    <a:pt x="22" y="153"/>
                  </a:lnTo>
                  <a:lnTo>
                    <a:pt x="21" y="153"/>
                  </a:lnTo>
                  <a:lnTo>
                    <a:pt x="20" y="154"/>
                  </a:lnTo>
                  <a:lnTo>
                    <a:pt x="20" y="155"/>
                  </a:lnTo>
                  <a:lnTo>
                    <a:pt x="19" y="156"/>
                  </a:lnTo>
                  <a:lnTo>
                    <a:pt x="19" y="158"/>
                  </a:lnTo>
                  <a:lnTo>
                    <a:pt x="19" y="160"/>
                  </a:lnTo>
                  <a:lnTo>
                    <a:pt x="18" y="161"/>
                  </a:lnTo>
                  <a:lnTo>
                    <a:pt x="17" y="163"/>
                  </a:lnTo>
                  <a:lnTo>
                    <a:pt x="15" y="164"/>
                  </a:lnTo>
                  <a:lnTo>
                    <a:pt x="14" y="166"/>
                  </a:lnTo>
                  <a:lnTo>
                    <a:pt x="14" y="167"/>
                  </a:lnTo>
                  <a:lnTo>
                    <a:pt x="13" y="169"/>
                  </a:lnTo>
                  <a:lnTo>
                    <a:pt x="12" y="175"/>
                  </a:lnTo>
                  <a:lnTo>
                    <a:pt x="13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82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8" y="185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4" y="188"/>
                  </a:lnTo>
                  <a:lnTo>
                    <a:pt x="1" y="19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grpSp>
        <p:nvGrpSpPr>
          <p:cNvPr id="3" name="Grupo 692"/>
          <p:cNvGrpSpPr>
            <a:grpSpLocks/>
          </p:cNvGrpSpPr>
          <p:nvPr/>
        </p:nvGrpSpPr>
        <p:grpSpPr bwMode="auto">
          <a:xfrm>
            <a:off x="512763" y="800100"/>
            <a:ext cx="8212137" cy="5195888"/>
            <a:chOff x="409589" y="1016149"/>
            <a:chExt cx="8407693" cy="5322937"/>
          </a:xfrm>
        </p:grpSpPr>
        <p:sp>
          <p:nvSpPr>
            <p:cNvPr id="15483" name="Freeform 650"/>
            <p:cNvSpPr>
              <a:spLocks/>
            </p:cNvSpPr>
            <p:nvPr/>
          </p:nvSpPr>
          <p:spPr bwMode="auto">
            <a:xfrm>
              <a:off x="7847013" y="2870349"/>
              <a:ext cx="142875" cy="114300"/>
            </a:xfrm>
            <a:custGeom>
              <a:avLst/>
              <a:gdLst>
                <a:gd name="T0" fmla="*/ 1837200796 w 10"/>
                <a:gd name="T1" fmla="*/ 0 h 8"/>
                <a:gd name="T2" fmla="*/ 1837200796 w 10"/>
                <a:gd name="T3" fmla="*/ 204139758 h 8"/>
                <a:gd name="T4" fmla="*/ 1837200796 w 10"/>
                <a:gd name="T5" fmla="*/ 204139758 h 8"/>
                <a:gd name="T6" fmla="*/ 2041326677 w 10"/>
                <a:gd name="T7" fmla="*/ 408265229 h 8"/>
                <a:gd name="T8" fmla="*/ 1837200796 w 10"/>
                <a:gd name="T9" fmla="*/ 816530459 h 8"/>
                <a:gd name="T10" fmla="*/ 612390815 w 10"/>
                <a:gd name="T11" fmla="*/ 1633060918 h 8"/>
                <a:gd name="T12" fmla="*/ 0 w 10"/>
                <a:gd name="T13" fmla="*/ 1633060918 h 8"/>
                <a:gd name="T14" fmla="*/ 204139778 w 10"/>
                <a:gd name="T15" fmla="*/ 1428921215 h 8"/>
                <a:gd name="T16" fmla="*/ 408265268 w 10"/>
                <a:gd name="T17" fmla="*/ 1020656097 h 8"/>
                <a:gd name="T18" fmla="*/ 408265268 w 10"/>
                <a:gd name="T19" fmla="*/ 816530459 h 8"/>
                <a:gd name="T20" fmla="*/ 612390815 w 10"/>
                <a:gd name="T21" fmla="*/ 612390756 h 8"/>
                <a:gd name="T22" fmla="*/ 816530537 w 10"/>
                <a:gd name="T23" fmla="*/ 408265229 h 8"/>
                <a:gd name="T24" fmla="*/ 1020670482 w 10"/>
                <a:gd name="T25" fmla="*/ 204139758 h 8"/>
                <a:gd name="T26" fmla="*/ 1428921351 w 10"/>
                <a:gd name="T27" fmla="*/ 0 h 8"/>
                <a:gd name="T28" fmla="*/ 1633061074 w 10"/>
                <a:gd name="T29" fmla="*/ 0 h 8"/>
                <a:gd name="T30" fmla="*/ 1837200796 w 10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8"/>
                <a:gd name="T50" fmla="*/ 10 w 10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8">
                  <a:moveTo>
                    <a:pt x="9" y="0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9" y="4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6CDC7"/>
            </a:solidFill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3" name="Freeform 651"/>
            <p:cNvSpPr>
              <a:spLocks/>
            </p:cNvSpPr>
            <p:nvPr/>
          </p:nvSpPr>
          <p:spPr bwMode="auto">
            <a:xfrm>
              <a:off x="7217984" y="2557898"/>
              <a:ext cx="100769" cy="9920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7" y="6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7" y="6"/>
                  </a:lnTo>
                  <a:lnTo>
                    <a:pt x="7" y="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39933">
                    <a:tint val="66000"/>
                    <a:satMod val="160000"/>
                  </a:srgbClr>
                </a:gs>
                <a:gs pos="50000">
                  <a:srgbClr val="339933">
                    <a:tint val="44500"/>
                    <a:satMod val="160000"/>
                  </a:srgbClr>
                </a:gs>
                <a:gs pos="100000">
                  <a:srgbClr val="3399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014" name="Freeform 652"/>
            <p:cNvSpPr>
              <a:spLocks/>
            </p:cNvSpPr>
            <p:nvPr/>
          </p:nvSpPr>
          <p:spPr bwMode="auto">
            <a:xfrm>
              <a:off x="7489410" y="2128550"/>
              <a:ext cx="86141" cy="861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39933">
                    <a:tint val="66000"/>
                    <a:satMod val="160000"/>
                  </a:srgbClr>
                </a:gs>
                <a:gs pos="50000">
                  <a:srgbClr val="339933">
                    <a:tint val="44500"/>
                    <a:satMod val="160000"/>
                  </a:srgbClr>
                </a:gs>
                <a:gs pos="100000">
                  <a:srgbClr val="3399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015" name="Freeform 653"/>
            <p:cNvSpPr>
              <a:spLocks/>
            </p:cNvSpPr>
            <p:nvPr/>
          </p:nvSpPr>
          <p:spPr bwMode="auto">
            <a:xfrm>
              <a:off x="7289497" y="2343224"/>
              <a:ext cx="86142" cy="11384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6" h="8">
                  <a:moveTo>
                    <a:pt x="3" y="3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39933">
                    <a:tint val="66000"/>
                    <a:satMod val="160000"/>
                  </a:srgbClr>
                </a:gs>
                <a:gs pos="50000">
                  <a:srgbClr val="339933">
                    <a:tint val="44500"/>
                    <a:satMod val="160000"/>
                  </a:srgbClr>
                </a:gs>
                <a:gs pos="100000">
                  <a:srgbClr val="3399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016" name="Freeform 654"/>
            <p:cNvSpPr>
              <a:spLocks/>
            </p:cNvSpPr>
            <p:nvPr/>
          </p:nvSpPr>
          <p:spPr bwMode="auto">
            <a:xfrm>
              <a:off x="6990441" y="2557898"/>
              <a:ext cx="242171" cy="255332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9" y="12"/>
                </a:cxn>
                <a:cxn ang="0">
                  <a:pos x="13" y="8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7" y="6"/>
                </a:cxn>
                <a:cxn ang="0">
                  <a:pos x="0" y="17"/>
                </a:cxn>
                <a:cxn ang="0">
                  <a:pos x="1" y="18"/>
                </a:cxn>
              </a:cxnLst>
              <a:rect l="0" t="0" r="r" b="b"/>
              <a:pathLst>
                <a:path w="17" h="18">
                  <a:moveTo>
                    <a:pt x="1" y="18"/>
                  </a:moveTo>
                  <a:lnTo>
                    <a:pt x="2" y="18"/>
                  </a:lnTo>
                  <a:lnTo>
                    <a:pt x="7" y="14"/>
                  </a:lnTo>
                  <a:cubicBezTo>
                    <a:pt x="8" y="13"/>
                    <a:pt x="8" y="13"/>
                    <a:pt x="9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5" y="6"/>
                    <a:pt x="17" y="0"/>
                    <a:pt x="13" y="0"/>
                  </a:cubicBezTo>
                  <a:cubicBezTo>
                    <a:pt x="12" y="0"/>
                    <a:pt x="11" y="1"/>
                    <a:pt x="10" y="1"/>
                  </a:cubicBezTo>
                  <a:cubicBezTo>
                    <a:pt x="8" y="2"/>
                    <a:pt x="7" y="4"/>
                    <a:pt x="7" y="6"/>
                  </a:cubicBezTo>
                  <a:cubicBezTo>
                    <a:pt x="7" y="11"/>
                    <a:pt x="2" y="13"/>
                    <a:pt x="0" y="17"/>
                  </a:cubicBezTo>
                  <a:cubicBezTo>
                    <a:pt x="1" y="17"/>
                    <a:pt x="1" y="17"/>
                    <a:pt x="1" y="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9933">
                    <a:tint val="66000"/>
                    <a:satMod val="160000"/>
                  </a:srgbClr>
                </a:gs>
                <a:gs pos="50000">
                  <a:srgbClr val="339933">
                    <a:tint val="44500"/>
                    <a:satMod val="160000"/>
                  </a:srgbClr>
                </a:gs>
                <a:gs pos="100000">
                  <a:srgbClr val="3399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5488" name="Line 655"/>
            <p:cNvSpPr>
              <a:spLocks noChangeShapeType="1"/>
            </p:cNvSpPr>
            <p:nvPr/>
          </p:nvSpPr>
          <p:spPr bwMode="auto">
            <a:xfrm flipH="1">
              <a:off x="8188325" y="6267599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8" name="Freeform 656"/>
            <p:cNvSpPr>
              <a:spLocks/>
            </p:cNvSpPr>
            <p:nvPr/>
          </p:nvSpPr>
          <p:spPr bwMode="auto">
            <a:xfrm>
              <a:off x="7846976" y="2870151"/>
              <a:ext cx="128398" cy="1138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39933">
                    <a:tint val="66000"/>
                    <a:satMod val="160000"/>
                  </a:srgbClr>
                </a:gs>
                <a:gs pos="50000">
                  <a:srgbClr val="339933">
                    <a:tint val="44500"/>
                    <a:satMod val="160000"/>
                  </a:srgbClr>
                </a:gs>
                <a:gs pos="100000">
                  <a:srgbClr val="3399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5490" name="Freeform 658"/>
            <p:cNvSpPr>
              <a:spLocks/>
            </p:cNvSpPr>
            <p:nvPr/>
          </p:nvSpPr>
          <p:spPr bwMode="auto">
            <a:xfrm>
              <a:off x="3492500" y="4969024"/>
              <a:ext cx="1000125" cy="1055688"/>
            </a:xfrm>
            <a:custGeom>
              <a:avLst/>
              <a:gdLst>
                <a:gd name="T0" fmla="*/ 2147483647 w 70"/>
                <a:gd name="T1" fmla="*/ 2147483647 h 74"/>
                <a:gd name="T2" fmla="*/ 2147483647 w 70"/>
                <a:gd name="T3" fmla="*/ 2147483647 h 74"/>
                <a:gd name="T4" fmla="*/ 2147483647 w 70"/>
                <a:gd name="T5" fmla="*/ 2147483647 h 74"/>
                <a:gd name="T6" fmla="*/ 2147483647 w 70"/>
                <a:gd name="T7" fmla="*/ 2147483647 h 74"/>
                <a:gd name="T8" fmla="*/ 2147483647 w 70"/>
                <a:gd name="T9" fmla="*/ 2147483647 h 74"/>
                <a:gd name="T10" fmla="*/ 2147483647 w 70"/>
                <a:gd name="T11" fmla="*/ 2147483647 h 74"/>
                <a:gd name="T12" fmla="*/ 1428921274 w 70"/>
                <a:gd name="T13" fmla="*/ 2147483647 h 74"/>
                <a:gd name="T14" fmla="*/ 1020656139 w 70"/>
                <a:gd name="T15" fmla="*/ 1017597662 h 74"/>
                <a:gd name="T16" fmla="*/ 0 w 70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74"/>
                <a:gd name="T29" fmla="*/ 70 w 70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74">
                  <a:moveTo>
                    <a:pt x="70" y="74"/>
                  </a:moveTo>
                  <a:lnTo>
                    <a:pt x="67" y="73"/>
                  </a:lnTo>
                  <a:cubicBezTo>
                    <a:pt x="62" y="72"/>
                    <a:pt x="59" y="70"/>
                    <a:pt x="56" y="66"/>
                  </a:cubicBezTo>
                  <a:cubicBezTo>
                    <a:pt x="52" y="61"/>
                    <a:pt x="50" y="58"/>
                    <a:pt x="44" y="56"/>
                  </a:cubicBezTo>
                  <a:cubicBezTo>
                    <a:pt x="36" y="53"/>
                    <a:pt x="35" y="49"/>
                    <a:pt x="32" y="41"/>
                  </a:cubicBezTo>
                  <a:cubicBezTo>
                    <a:pt x="27" y="36"/>
                    <a:pt x="21" y="32"/>
                    <a:pt x="13" y="30"/>
                  </a:cubicBezTo>
                  <a:lnTo>
                    <a:pt x="7" y="22"/>
                  </a:lnTo>
                  <a:cubicBezTo>
                    <a:pt x="6" y="16"/>
                    <a:pt x="7" y="11"/>
                    <a:pt x="5" y="5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1" name="Freeform 659"/>
            <p:cNvSpPr>
              <a:spLocks/>
            </p:cNvSpPr>
            <p:nvPr/>
          </p:nvSpPr>
          <p:spPr bwMode="auto">
            <a:xfrm>
              <a:off x="4492625" y="6024712"/>
              <a:ext cx="42863" cy="28575"/>
            </a:xfrm>
            <a:custGeom>
              <a:avLst/>
              <a:gdLst>
                <a:gd name="T0" fmla="*/ 612412285 w 3"/>
                <a:gd name="T1" fmla="*/ 408265229 h 2"/>
                <a:gd name="T2" fmla="*/ 408270057 w 3"/>
                <a:gd name="T3" fmla="*/ 204139758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2"/>
                  </a:move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2" name="Freeform 660"/>
            <p:cNvSpPr>
              <a:spLocks/>
            </p:cNvSpPr>
            <p:nvPr/>
          </p:nvSpPr>
          <p:spPr bwMode="auto">
            <a:xfrm>
              <a:off x="4492625" y="6024712"/>
              <a:ext cx="42863" cy="28575"/>
            </a:xfrm>
            <a:custGeom>
              <a:avLst/>
              <a:gdLst>
                <a:gd name="T0" fmla="*/ 612412285 w 3"/>
                <a:gd name="T1" fmla="*/ 408265229 h 2"/>
                <a:gd name="T2" fmla="*/ 408270057 w 3"/>
                <a:gd name="T3" fmla="*/ 204139758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2"/>
                  </a:move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3" name="Freeform 661"/>
            <p:cNvSpPr>
              <a:spLocks/>
            </p:cNvSpPr>
            <p:nvPr/>
          </p:nvSpPr>
          <p:spPr bwMode="auto">
            <a:xfrm>
              <a:off x="3621088" y="5638949"/>
              <a:ext cx="357188" cy="185738"/>
            </a:xfrm>
            <a:custGeom>
              <a:avLst/>
              <a:gdLst>
                <a:gd name="T0" fmla="*/ 2147483647 w 25"/>
                <a:gd name="T1" fmla="*/ 0 h 13"/>
                <a:gd name="T2" fmla="*/ 2147483647 w 25"/>
                <a:gd name="T3" fmla="*/ 204140345 h 13"/>
                <a:gd name="T4" fmla="*/ 2147483647 w 25"/>
                <a:gd name="T5" fmla="*/ 408266403 h 13"/>
                <a:gd name="T6" fmla="*/ 2147483647 w 25"/>
                <a:gd name="T7" fmla="*/ 408266403 h 13"/>
                <a:gd name="T8" fmla="*/ 1633063484 w 25"/>
                <a:gd name="T9" fmla="*/ 1224799322 h 13"/>
                <a:gd name="T10" fmla="*/ 408265871 w 25"/>
                <a:gd name="T11" fmla="*/ 2147483647 h 13"/>
                <a:gd name="T12" fmla="*/ 0 w 25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3"/>
                <a:gd name="T23" fmla="*/ 25 w 2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3">
                  <a:moveTo>
                    <a:pt x="25" y="0"/>
                  </a:moveTo>
                  <a:lnTo>
                    <a:pt x="24" y="1"/>
                  </a:lnTo>
                  <a:lnTo>
                    <a:pt x="23" y="2"/>
                  </a:lnTo>
                  <a:lnTo>
                    <a:pt x="20" y="2"/>
                  </a:lnTo>
                  <a:cubicBezTo>
                    <a:pt x="16" y="3"/>
                    <a:pt x="12" y="4"/>
                    <a:pt x="8" y="6"/>
                  </a:cubicBezTo>
                  <a:lnTo>
                    <a:pt x="2" y="11"/>
                  </a:lnTo>
                  <a:lnTo>
                    <a:pt x="0" y="1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4" name="Freeform 662"/>
            <p:cNvSpPr>
              <a:spLocks/>
            </p:cNvSpPr>
            <p:nvPr/>
          </p:nvSpPr>
          <p:spPr bwMode="auto">
            <a:xfrm>
              <a:off x="3292475" y="5426224"/>
              <a:ext cx="171450" cy="198438"/>
            </a:xfrm>
            <a:custGeom>
              <a:avLst/>
              <a:gdLst>
                <a:gd name="T0" fmla="*/ 2147483647 w 12"/>
                <a:gd name="T1" fmla="*/ 0 h 14"/>
                <a:gd name="T2" fmla="*/ 2041326807 w 12"/>
                <a:gd name="T3" fmla="*/ 803631380 h 14"/>
                <a:gd name="T4" fmla="*/ 1020670547 w 12"/>
                <a:gd name="T5" fmla="*/ 1607248586 h 14"/>
                <a:gd name="T6" fmla="*/ 0 w 12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"/>
                <a:gd name="T14" fmla="*/ 12 w 1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">
                  <a:moveTo>
                    <a:pt x="12" y="0"/>
                  </a:moveTo>
                  <a:cubicBezTo>
                    <a:pt x="11" y="1"/>
                    <a:pt x="11" y="3"/>
                    <a:pt x="10" y="4"/>
                  </a:cubicBezTo>
                  <a:cubicBezTo>
                    <a:pt x="8" y="5"/>
                    <a:pt x="6" y="6"/>
                    <a:pt x="5" y="8"/>
                  </a:cubicBezTo>
                  <a:cubicBezTo>
                    <a:pt x="3" y="11"/>
                    <a:pt x="3" y="14"/>
                    <a:pt x="0" y="1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5" name="Freeform 663"/>
            <p:cNvSpPr>
              <a:spLocks/>
            </p:cNvSpPr>
            <p:nvPr/>
          </p:nvSpPr>
          <p:spPr bwMode="auto">
            <a:xfrm>
              <a:off x="2963863" y="5254774"/>
              <a:ext cx="28575" cy="427038"/>
            </a:xfrm>
            <a:custGeom>
              <a:avLst/>
              <a:gdLst>
                <a:gd name="T0" fmla="*/ 0 w 2"/>
                <a:gd name="T1" fmla="*/ 0 h 30"/>
                <a:gd name="T2" fmla="*/ 204139758 w 2"/>
                <a:gd name="T3" fmla="*/ 1215748852 h 30"/>
                <a:gd name="T4" fmla="*/ 0 w 2"/>
                <a:gd name="T5" fmla="*/ 2147483647 h 30"/>
                <a:gd name="T6" fmla="*/ 408265229 w 2"/>
                <a:gd name="T7" fmla="*/ 2147483647 h 30"/>
                <a:gd name="T8" fmla="*/ 204139758 w 2"/>
                <a:gd name="T9" fmla="*/ 2147483647 h 30"/>
                <a:gd name="T10" fmla="*/ 0 w 2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0"/>
                <a:gd name="T20" fmla="*/ 2 w 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0">
                  <a:moveTo>
                    <a:pt x="0" y="0"/>
                  </a:moveTo>
                  <a:lnTo>
                    <a:pt x="1" y="6"/>
                  </a:lnTo>
                  <a:lnTo>
                    <a:pt x="0" y="11"/>
                  </a:lnTo>
                  <a:cubicBezTo>
                    <a:pt x="0" y="16"/>
                    <a:pt x="2" y="20"/>
                    <a:pt x="2" y="25"/>
                  </a:cubicBezTo>
                  <a:lnTo>
                    <a:pt x="1" y="28"/>
                  </a:lnTo>
                  <a:lnTo>
                    <a:pt x="0" y="3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6" name="Freeform 664"/>
            <p:cNvSpPr>
              <a:spLocks/>
            </p:cNvSpPr>
            <p:nvPr/>
          </p:nvSpPr>
          <p:spPr bwMode="auto">
            <a:xfrm>
              <a:off x="2949575" y="5054749"/>
              <a:ext cx="385763" cy="200025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612405169 h 14"/>
                <a:gd name="T4" fmla="*/ 2147483647 w 27"/>
                <a:gd name="T5" fmla="*/ 1020670593 h 14"/>
                <a:gd name="T6" fmla="*/ 2147483647 w 27"/>
                <a:gd name="T7" fmla="*/ 1633061252 h 14"/>
                <a:gd name="T8" fmla="*/ 2147483647 w 27"/>
                <a:gd name="T9" fmla="*/ 2041326899 h 14"/>
                <a:gd name="T10" fmla="*/ 1837203359 w 27"/>
                <a:gd name="T11" fmla="*/ 2147483647 h 14"/>
                <a:gd name="T12" fmla="*/ 0 w 27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4"/>
                <a:gd name="T23" fmla="*/ 27 w 2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4">
                  <a:moveTo>
                    <a:pt x="27" y="0"/>
                  </a:moveTo>
                  <a:lnTo>
                    <a:pt x="24" y="3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9" y="12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7" name="Freeform 666"/>
            <p:cNvSpPr>
              <a:spLocks/>
            </p:cNvSpPr>
            <p:nvPr/>
          </p:nvSpPr>
          <p:spPr bwMode="auto">
            <a:xfrm>
              <a:off x="2208213" y="5211912"/>
              <a:ext cx="741363" cy="171450"/>
            </a:xfrm>
            <a:custGeom>
              <a:avLst/>
              <a:gdLst>
                <a:gd name="T0" fmla="*/ 2147483647 w 52"/>
                <a:gd name="T1" fmla="*/ 612405141 h 12"/>
                <a:gd name="T2" fmla="*/ 2147483647 w 52"/>
                <a:gd name="T3" fmla="*/ 204139791 h 12"/>
                <a:gd name="T4" fmla="*/ 2147483647 w 52"/>
                <a:gd name="T5" fmla="*/ 0 h 12"/>
                <a:gd name="T6" fmla="*/ 2147483647 w 52"/>
                <a:gd name="T7" fmla="*/ 0 h 12"/>
                <a:gd name="T8" fmla="*/ 2147483647 w 52"/>
                <a:gd name="T9" fmla="*/ 408265294 h 12"/>
                <a:gd name="T10" fmla="*/ 203261771 w 52"/>
                <a:gd name="T11" fmla="*/ 1837200912 h 12"/>
                <a:gd name="T12" fmla="*/ 0 w 52"/>
                <a:gd name="T13" fmla="*/ 163306117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2"/>
                <a:gd name="T23" fmla="*/ 52 w 5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2">
                  <a:moveTo>
                    <a:pt x="52" y="3"/>
                  </a:moveTo>
                  <a:lnTo>
                    <a:pt x="51" y="1"/>
                  </a:lnTo>
                  <a:lnTo>
                    <a:pt x="47" y="0"/>
                  </a:lnTo>
                  <a:lnTo>
                    <a:pt x="38" y="0"/>
                  </a:lnTo>
                  <a:cubicBezTo>
                    <a:pt x="34" y="1"/>
                    <a:pt x="29" y="1"/>
                    <a:pt x="25" y="2"/>
                  </a:cubicBezTo>
                  <a:cubicBezTo>
                    <a:pt x="16" y="9"/>
                    <a:pt x="8" y="12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8" name="Freeform 668"/>
            <p:cNvSpPr>
              <a:spLocks/>
            </p:cNvSpPr>
            <p:nvPr/>
          </p:nvSpPr>
          <p:spPr bwMode="auto">
            <a:xfrm>
              <a:off x="3506788" y="5269062"/>
              <a:ext cx="85725" cy="57150"/>
            </a:xfrm>
            <a:custGeom>
              <a:avLst/>
              <a:gdLst>
                <a:gd name="T0" fmla="*/ 1224795995 w 6"/>
                <a:gd name="T1" fmla="*/ 204139758 h 4"/>
                <a:gd name="T2" fmla="*/ 204139791 w 6"/>
                <a:gd name="T3" fmla="*/ 408265229 h 4"/>
                <a:gd name="T4" fmla="*/ 0 w 6"/>
                <a:gd name="T5" fmla="*/ 816530459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6" y="1"/>
                  </a:moveTo>
                  <a:cubicBezTo>
                    <a:pt x="4" y="1"/>
                    <a:pt x="3" y="0"/>
                    <a:pt x="1" y="2"/>
                  </a:cubicBez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99" name="Freeform 670"/>
            <p:cNvSpPr>
              <a:spLocks/>
            </p:cNvSpPr>
            <p:nvPr/>
          </p:nvSpPr>
          <p:spPr bwMode="auto">
            <a:xfrm>
              <a:off x="7218363" y="4811862"/>
              <a:ext cx="200025" cy="428625"/>
            </a:xfrm>
            <a:custGeom>
              <a:avLst/>
              <a:gdLst>
                <a:gd name="T0" fmla="*/ 2147483647 w 14"/>
                <a:gd name="T1" fmla="*/ 0 h 30"/>
                <a:gd name="T2" fmla="*/ 1428935795 w 14"/>
                <a:gd name="T3" fmla="*/ 0 h 30"/>
                <a:gd name="T4" fmla="*/ 1428935795 w 14"/>
                <a:gd name="T5" fmla="*/ 1224796073 h 30"/>
                <a:gd name="T6" fmla="*/ 1428935795 w 14"/>
                <a:gd name="T7" fmla="*/ 2147483647 h 30"/>
                <a:gd name="T8" fmla="*/ 1837200996 w 14"/>
                <a:gd name="T9" fmla="*/ 2147483647 h 30"/>
                <a:gd name="T10" fmla="*/ 1633061252 w 14"/>
                <a:gd name="T11" fmla="*/ 2147483647 h 30"/>
                <a:gd name="T12" fmla="*/ 0 w 14"/>
                <a:gd name="T13" fmla="*/ 2147483647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0"/>
                <a:gd name="T23" fmla="*/ 14 w 1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0">
                  <a:moveTo>
                    <a:pt x="14" y="0"/>
                  </a:moveTo>
                  <a:cubicBezTo>
                    <a:pt x="11" y="0"/>
                    <a:pt x="8" y="0"/>
                    <a:pt x="7" y="0"/>
                  </a:cubicBezTo>
                  <a:cubicBezTo>
                    <a:pt x="6" y="0"/>
                    <a:pt x="6" y="3"/>
                    <a:pt x="7" y="6"/>
                  </a:cubicBezTo>
                  <a:lnTo>
                    <a:pt x="7" y="11"/>
                  </a:lnTo>
                  <a:cubicBezTo>
                    <a:pt x="8" y="16"/>
                    <a:pt x="9" y="21"/>
                    <a:pt x="9" y="26"/>
                  </a:cubicBezTo>
                  <a:lnTo>
                    <a:pt x="8" y="28"/>
                  </a:lnTo>
                  <a:cubicBezTo>
                    <a:pt x="4" y="28"/>
                    <a:pt x="2" y="28"/>
                    <a:pt x="0" y="3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0" name="Freeform 671"/>
            <p:cNvSpPr>
              <a:spLocks/>
            </p:cNvSpPr>
            <p:nvPr/>
          </p:nvSpPr>
          <p:spPr bwMode="auto">
            <a:xfrm>
              <a:off x="7747000" y="4969023"/>
              <a:ext cx="200025" cy="1370063"/>
            </a:xfrm>
            <a:custGeom>
              <a:avLst/>
              <a:gdLst>
                <a:gd name="T0" fmla="*/ 80029991 w 10000"/>
                <a:gd name="T1" fmla="*/ 0 h 9897"/>
                <a:gd name="T2" fmla="*/ 74315759 w 10000"/>
                <a:gd name="T3" fmla="*/ 1366220138 h 9897"/>
                <a:gd name="T4" fmla="*/ 51451231 w 10000"/>
                <a:gd name="T5" fmla="*/ 2147483647 h 9897"/>
                <a:gd name="T6" fmla="*/ 28578751 w 10000"/>
                <a:gd name="T7" fmla="*/ 2147483647 h 9897"/>
                <a:gd name="T8" fmla="*/ 22864519 w 10000"/>
                <a:gd name="T9" fmla="*/ 2147483647 h 9897"/>
                <a:gd name="T10" fmla="*/ 22864519 w 10000"/>
                <a:gd name="T11" fmla="*/ 2147483647 h 9897"/>
                <a:gd name="T12" fmla="*/ 11436450 w 10000"/>
                <a:gd name="T13" fmla="*/ 2147483647 h 9897"/>
                <a:gd name="T14" fmla="*/ 5714234 w 10000"/>
                <a:gd name="T15" fmla="*/ 2147483647 h 9897"/>
                <a:gd name="T16" fmla="*/ 0 w 10000"/>
                <a:gd name="T17" fmla="*/ 2147483647 h 9897"/>
                <a:gd name="T18" fmla="*/ 11436450 w 10000"/>
                <a:gd name="T19" fmla="*/ 2147483647 h 9897"/>
                <a:gd name="T20" fmla="*/ 11436450 w 10000"/>
                <a:gd name="T21" fmla="*/ 2147483647 h 9897"/>
                <a:gd name="T22" fmla="*/ 11436450 w 10000"/>
                <a:gd name="T23" fmla="*/ 2147483647 h 98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9897"/>
                <a:gd name="T38" fmla="*/ 10000 w 10000"/>
                <a:gd name="T39" fmla="*/ 9897 h 98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9897">
                  <a:moveTo>
                    <a:pt x="10000" y="0"/>
                  </a:moveTo>
                  <a:lnTo>
                    <a:pt x="9286" y="515"/>
                  </a:lnTo>
                  <a:lnTo>
                    <a:pt x="6429" y="1340"/>
                  </a:lnTo>
                  <a:lnTo>
                    <a:pt x="3571" y="2681"/>
                  </a:lnTo>
                  <a:lnTo>
                    <a:pt x="2857" y="3093"/>
                  </a:lnTo>
                  <a:lnTo>
                    <a:pt x="2857" y="3711"/>
                  </a:lnTo>
                  <a:lnTo>
                    <a:pt x="1429" y="4743"/>
                  </a:lnTo>
                  <a:lnTo>
                    <a:pt x="714" y="6599"/>
                  </a:lnTo>
                  <a:lnTo>
                    <a:pt x="0" y="7422"/>
                  </a:lnTo>
                  <a:lnTo>
                    <a:pt x="1429" y="8557"/>
                  </a:lnTo>
                  <a:lnTo>
                    <a:pt x="1429" y="9485"/>
                  </a:lnTo>
                  <a:lnTo>
                    <a:pt x="1429" y="989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1" name="Line 672"/>
            <p:cNvSpPr>
              <a:spLocks noChangeShapeType="1"/>
            </p:cNvSpPr>
            <p:nvPr/>
          </p:nvSpPr>
          <p:spPr bwMode="auto">
            <a:xfrm>
              <a:off x="7947025" y="4926162"/>
              <a:ext cx="1588" cy="428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2" name="Freeform 674"/>
            <p:cNvSpPr>
              <a:spLocks/>
            </p:cNvSpPr>
            <p:nvPr/>
          </p:nvSpPr>
          <p:spPr bwMode="auto">
            <a:xfrm>
              <a:off x="7947025" y="4654699"/>
              <a:ext cx="28575" cy="271463"/>
            </a:xfrm>
            <a:custGeom>
              <a:avLst/>
              <a:gdLst>
                <a:gd name="T0" fmla="*/ 408265229 w 2"/>
                <a:gd name="T1" fmla="*/ 0 h 19"/>
                <a:gd name="T2" fmla="*/ 204139758 w 2"/>
                <a:gd name="T3" fmla="*/ 408266012 h 19"/>
                <a:gd name="T4" fmla="*/ 204139758 w 2"/>
                <a:gd name="T5" fmla="*/ 1020672342 h 19"/>
                <a:gd name="T6" fmla="*/ 0 w 2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9"/>
                <a:gd name="T14" fmla="*/ 2 w 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9">
                  <a:moveTo>
                    <a:pt x="2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3" name="Line 675"/>
            <p:cNvSpPr>
              <a:spLocks noChangeShapeType="1"/>
            </p:cNvSpPr>
            <p:nvPr/>
          </p:nvSpPr>
          <p:spPr bwMode="auto">
            <a:xfrm flipH="1">
              <a:off x="7975600" y="4611837"/>
              <a:ext cx="14288" cy="428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4" name="Freeform 677"/>
            <p:cNvSpPr>
              <a:spLocks/>
            </p:cNvSpPr>
            <p:nvPr/>
          </p:nvSpPr>
          <p:spPr bwMode="auto">
            <a:xfrm>
              <a:off x="7989888" y="4479455"/>
              <a:ext cx="231256" cy="132381"/>
            </a:xfrm>
            <a:custGeom>
              <a:avLst/>
              <a:gdLst>
                <a:gd name="T0" fmla="*/ 151068428 w 9048"/>
                <a:gd name="T1" fmla="*/ 0 h 10295"/>
                <a:gd name="T2" fmla="*/ 111314087 w 9048"/>
                <a:gd name="T3" fmla="*/ 2989329 h 10295"/>
                <a:gd name="T4" fmla="*/ 18549756 w 9048"/>
                <a:gd name="T5" fmla="*/ 10075962 h 10295"/>
                <a:gd name="T6" fmla="*/ 0 w 9048"/>
                <a:gd name="T7" fmla="*/ 21888923 h 10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8"/>
                <a:gd name="T13" fmla="*/ 0 h 10295"/>
                <a:gd name="T14" fmla="*/ 9048 w 9048"/>
                <a:gd name="T15" fmla="*/ 10295 h 10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8" h="10295">
                  <a:moveTo>
                    <a:pt x="9048" y="0"/>
                  </a:moveTo>
                  <a:cubicBezTo>
                    <a:pt x="7937" y="1111"/>
                    <a:pt x="7778" y="1406"/>
                    <a:pt x="6667" y="1406"/>
                  </a:cubicBezTo>
                  <a:cubicBezTo>
                    <a:pt x="4444" y="1406"/>
                    <a:pt x="2778" y="1406"/>
                    <a:pt x="1111" y="4739"/>
                  </a:cubicBezTo>
                  <a:lnTo>
                    <a:pt x="0" y="1029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5" name="Freeform 678"/>
            <p:cNvSpPr>
              <a:spLocks/>
            </p:cNvSpPr>
            <p:nvPr/>
          </p:nvSpPr>
          <p:spPr bwMode="auto">
            <a:xfrm>
              <a:off x="7589838" y="5981849"/>
              <a:ext cx="157163" cy="28575"/>
            </a:xfrm>
            <a:custGeom>
              <a:avLst/>
              <a:gdLst>
                <a:gd name="T0" fmla="*/ 2147483647 w 11"/>
                <a:gd name="T1" fmla="*/ 408265229 h 2"/>
                <a:gd name="T2" fmla="*/ 1428940234 w 11"/>
                <a:gd name="T3" fmla="*/ 204139758 h 2"/>
                <a:gd name="T4" fmla="*/ 0 w 11"/>
                <a:gd name="T5" fmla="*/ 0 h 2"/>
                <a:gd name="T6" fmla="*/ 0 60000 65536"/>
                <a:gd name="T7" fmla="*/ 0 60000 65536"/>
                <a:gd name="T8" fmla="*/ 0 60000 65536"/>
                <a:gd name="T9" fmla="*/ 0 w 11"/>
                <a:gd name="T10" fmla="*/ 0 h 2"/>
                <a:gd name="T11" fmla="*/ 11 w 1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">
                  <a:moveTo>
                    <a:pt x="11" y="2"/>
                  </a:move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6" name="Freeform 680"/>
            <p:cNvSpPr>
              <a:spLocks/>
            </p:cNvSpPr>
            <p:nvPr/>
          </p:nvSpPr>
          <p:spPr bwMode="auto">
            <a:xfrm>
              <a:off x="8516938" y="6110437"/>
              <a:ext cx="100013" cy="28575"/>
            </a:xfrm>
            <a:custGeom>
              <a:avLst/>
              <a:gdLst>
                <a:gd name="T0" fmla="*/ 1428942938 w 7"/>
                <a:gd name="T1" fmla="*/ 0 h 2"/>
                <a:gd name="T2" fmla="*/ 816534708 w 7"/>
                <a:gd name="T3" fmla="*/ 0 h 2"/>
                <a:gd name="T4" fmla="*/ 204140821 w 7"/>
                <a:gd name="T5" fmla="*/ 204139758 h 2"/>
                <a:gd name="T6" fmla="*/ 0 w 7"/>
                <a:gd name="T7" fmla="*/ 408265229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"/>
                <a:gd name="T14" fmla="*/ 7 w 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">
                  <a:moveTo>
                    <a:pt x="7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7" name="Freeform 681"/>
            <p:cNvSpPr>
              <a:spLocks/>
            </p:cNvSpPr>
            <p:nvPr/>
          </p:nvSpPr>
          <p:spPr bwMode="auto">
            <a:xfrm>
              <a:off x="7975600" y="5354787"/>
              <a:ext cx="171450" cy="141288"/>
            </a:xfrm>
            <a:custGeom>
              <a:avLst/>
              <a:gdLst>
                <a:gd name="T0" fmla="*/ 2147483647 w 12"/>
                <a:gd name="T1" fmla="*/ 0 h 10"/>
                <a:gd name="T2" fmla="*/ 1633061177 w 12"/>
                <a:gd name="T3" fmla="*/ 399251588 h 10"/>
                <a:gd name="T4" fmla="*/ 0 w 12"/>
                <a:gd name="T5" fmla="*/ 1996230016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11" y="1"/>
                    <a:pt x="9" y="2"/>
                    <a:pt x="8" y="2"/>
                  </a:cubicBezTo>
                  <a:cubicBezTo>
                    <a:pt x="5" y="3"/>
                    <a:pt x="2" y="6"/>
                    <a:pt x="0" y="1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8" name="Freeform 682"/>
            <p:cNvSpPr>
              <a:spLocks/>
            </p:cNvSpPr>
            <p:nvPr/>
          </p:nvSpPr>
          <p:spPr bwMode="auto">
            <a:xfrm>
              <a:off x="8488363" y="2827487"/>
              <a:ext cx="228600" cy="242888"/>
            </a:xfrm>
            <a:custGeom>
              <a:avLst/>
              <a:gdLst>
                <a:gd name="T0" fmla="*/ 2147483647 w 16"/>
                <a:gd name="T1" fmla="*/ 2147483647 h 17"/>
                <a:gd name="T2" fmla="*/ 1428921215 w 16"/>
                <a:gd name="T3" fmla="*/ 2147483647 h 17"/>
                <a:gd name="T4" fmla="*/ 0 w 16"/>
                <a:gd name="T5" fmla="*/ 0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16" y="17"/>
                  </a:moveTo>
                  <a:lnTo>
                    <a:pt x="7" y="12"/>
                  </a:lnTo>
                  <a:cubicBezTo>
                    <a:pt x="4" y="8"/>
                    <a:pt x="1" y="5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9" name="Freeform 683"/>
            <p:cNvSpPr>
              <a:spLocks/>
            </p:cNvSpPr>
            <p:nvPr/>
          </p:nvSpPr>
          <p:spPr bwMode="auto">
            <a:xfrm>
              <a:off x="8259763" y="2856062"/>
              <a:ext cx="57150" cy="914400"/>
            </a:xfrm>
            <a:custGeom>
              <a:avLst/>
              <a:gdLst>
                <a:gd name="T0" fmla="*/ 0 w 4"/>
                <a:gd name="T1" fmla="*/ 2147483647 h 64"/>
                <a:gd name="T2" fmla="*/ 0 w 4"/>
                <a:gd name="T3" fmla="*/ 2147483647 h 64"/>
                <a:gd name="T4" fmla="*/ 204139758 w 4"/>
                <a:gd name="T5" fmla="*/ 2147483647 h 64"/>
                <a:gd name="T6" fmla="*/ 612390756 w 4"/>
                <a:gd name="T7" fmla="*/ 2147483647 h 64"/>
                <a:gd name="T8" fmla="*/ 816530459 w 4"/>
                <a:gd name="T9" fmla="*/ 2147483647 h 64"/>
                <a:gd name="T10" fmla="*/ 816530459 w 4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4"/>
                <a:gd name="T20" fmla="*/ 4 w 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4">
                  <a:moveTo>
                    <a:pt x="0" y="64"/>
                  </a:moveTo>
                  <a:lnTo>
                    <a:pt x="0" y="61"/>
                  </a:lnTo>
                  <a:lnTo>
                    <a:pt x="1" y="48"/>
                  </a:lnTo>
                  <a:lnTo>
                    <a:pt x="3" y="20"/>
                  </a:lnTo>
                  <a:lnTo>
                    <a:pt x="4" y="13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0" name="Freeform 684"/>
            <p:cNvSpPr>
              <a:spLocks/>
            </p:cNvSpPr>
            <p:nvPr/>
          </p:nvSpPr>
          <p:spPr bwMode="auto">
            <a:xfrm>
              <a:off x="8018463" y="4168924"/>
              <a:ext cx="142875" cy="328613"/>
            </a:xfrm>
            <a:custGeom>
              <a:avLst/>
              <a:gdLst>
                <a:gd name="T0" fmla="*/ 0 w 10"/>
                <a:gd name="T1" fmla="*/ 0 h 23"/>
                <a:gd name="T2" fmla="*/ 1837200796 w 10"/>
                <a:gd name="T3" fmla="*/ 2147483647 h 23"/>
                <a:gd name="T4" fmla="*/ 2041326677 w 10"/>
                <a:gd name="T5" fmla="*/ 2147483647 h 23"/>
                <a:gd name="T6" fmla="*/ 2041326677 w 10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3"/>
                <a:gd name="T14" fmla="*/ 10 w 1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3">
                  <a:moveTo>
                    <a:pt x="0" y="0"/>
                  </a:moveTo>
                  <a:cubicBezTo>
                    <a:pt x="5" y="3"/>
                    <a:pt x="7" y="5"/>
                    <a:pt x="9" y="11"/>
                  </a:cubicBezTo>
                  <a:lnTo>
                    <a:pt x="10" y="15"/>
                  </a:lnTo>
                  <a:lnTo>
                    <a:pt x="10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1" name="Freeform 686"/>
            <p:cNvSpPr>
              <a:spLocks/>
            </p:cNvSpPr>
            <p:nvPr/>
          </p:nvSpPr>
          <p:spPr bwMode="auto">
            <a:xfrm>
              <a:off x="7718425" y="3727599"/>
              <a:ext cx="541338" cy="300038"/>
            </a:xfrm>
            <a:custGeom>
              <a:avLst/>
              <a:gdLst>
                <a:gd name="T0" fmla="*/ 2147483647 w 38"/>
                <a:gd name="T1" fmla="*/ 0 h 21"/>
                <a:gd name="T2" fmla="*/ 2147483647 w 38"/>
                <a:gd name="T3" fmla="*/ 204140122 h 21"/>
                <a:gd name="T4" fmla="*/ 1420584753 w 38"/>
                <a:gd name="T5" fmla="*/ 2147483647 h 21"/>
                <a:gd name="T6" fmla="*/ 405875237 w 38"/>
                <a:gd name="T7" fmla="*/ 2147483647 h 21"/>
                <a:gd name="T8" fmla="*/ 0 w 38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21"/>
                <a:gd name="T17" fmla="*/ 38 w 3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21">
                  <a:moveTo>
                    <a:pt x="38" y="0"/>
                  </a:moveTo>
                  <a:lnTo>
                    <a:pt x="34" y="1"/>
                  </a:lnTo>
                  <a:lnTo>
                    <a:pt x="7" y="16"/>
                  </a:lnTo>
                  <a:cubicBezTo>
                    <a:pt x="4" y="18"/>
                    <a:pt x="5" y="19"/>
                    <a:pt x="2" y="20"/>
                  </a:cubicBez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2" name="Freeform 687"/>
            <p:cNvSpPr>
              <a:spLocks/>
            </p:cNvSpPr>
            <p:nvPr/>
          </p:nvSpPr>
          <p:spPr bwMode="auto">
            <a:xfrm>
              <a:off x="8147050" y="2798912"/>
              <a:ext cx="469900" cy="57150"/>
            </a:xfrm>
            <a:custGeom>
              <a:avLst/>
              <a:gdLst>
                <a:gd name="T0" fmla="*/ 0 w 33"/>
                <a:gd name="T1" fmla="*/ 408265229 h 4"/>
                <a:gd name="T2" fmla="*/ 2147483647 w 33"/>
                <a:gd name="T3" fmla="*/ 816530459 h 4"/>
                <a:gd name="T4" fmla="*/ 2147483647 w 33"/>
                <a:gd name="T5" fmla="*/ 816530459 h 4"/>
                <a:gd name="T6" fmla="*/ 2147483647 w 3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"/>
                <a:gd name="T14" fmla="*/ 33 w 3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">
                  <a:moveTo>
                    <a:pt x="0" y="2"/>
                  </a:moveTo>
                  <a:lnTo>
                    <a:pt x="12" y="4"/>
                  </a:lnTo>
                  <a:cubicBezTo>
                    <a:pt x="14" y="4"/>
                    <a:pt x="18" y="4"/>
                    <a:pt x="20" y="4"/>
                  </a:cubicBezTo>
                  <a:cubicBezTo>
                    <a:pt x="27" y="2"/>
                    <a:pt x="28" y="0"/>
                    <a:pt x="33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3" name="Line 688"/>
            <p:cNvSpPr>
              <a:spLocks noChangeShapeType="1"/>
            </p:cNvSpPr>
            <p:nvPr/>
          </p:nvSpPr>
          <p:spPr bwMode="auto">
            <a:xfrm>
              <a:off x="7932738" y="5040462"/>
              <a:ext cx="85725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4" name="Freeform 689"/>
            <p:cNvSpPr>
              <a:spLocks/>
            </p:cNvSpPr>
            <p:nvPr/>
          </p:nvSpPr>
          <p:spPr bwMode="auto">
            <a:xfrm>
              <a:off x="7189788" y="1928962"/>
              <a:ext cx="85725" cy="485775"/>
            </a:xfrm>
            <a:custGeom>
              <a:avLst/>
              <a:gdLst>
                <a:gd name="T0" fmla="*/ 408265294 w 6"/>
                <a:gd name="T1" fmla="*/ 2147483647 h 34"/>
                <a:gd name="T2" fmla="*/ 204139791 w 6"/>
                <a:gd name="T3" fmla="*/ 2147483647 h 34"/>
                <a:gd name="T4" fmla="*/ 408265294 w 6"/>
                <a:gd name="T5" fmla="*/ 2147483647 h 34"/>
                <a:gd name="T6" fmla="*/ 0 w 6"/>
                <a:gd name="T7" fmla="*/ 2147483647 h 34"/>
                <a:gd name="T8" fmla="*/ 204139791 w 6"/>
                <a:gd name="T9" fmla="*/ 2147483647 h 34"/>
                <a:gd name="T10" fmla="*/ 612405141 w 6"/>
                <a:gd name="T11" fmla="*/ 2147483647 h 34"/>
                <a:gd name="T12" fmla="*/ 1224795995 w 6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4"/>
                <a:gd name="T23" fmla="*/ 6 w 6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4">
                  <a:moveTo>
                    <a:pt x="2" y="34"/>
                  </a:moveTo>
                  <a:cubicBezTo>
                    <a:pt x="1" y="32"/>
                    <a:pt x="1" y="32"/>
                    <a:pt x="1" y="30"/>
                  </a:cubicBezTo>
                  <a:cubicBezTo>
                    <a:pt x="2" y="27"/>
                    <a:pt x="3" y="26"/>
                    <a:pt x="2" y="23"/>
                  </a:cubicBezTo>
                  <a:lnTo>
                    <a:pt x="0" y="19"/>
                  </a:lnTo>
                  <a:lnTo>
                    <a:pt x="1" y="16"/>
                  </a:lnTo>
                  <a:lnTo>
                    <a:pt x="3" y="11"/>
                  </a:lnTo>
                  <a:cubicBezTo>
                    <a:pt x="3" y="8"/>
                    <a:pt x="6" y="5"/>
                    <a:pt x="6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5" name="Freeform 690"/>
            <p:cNvSpPr>
              <a:spLocks/>
            </p:cNvSpPr>
            <p:nvPr/>
          </p:nvSpPr>
          <p:spPr bwMode="auto">
            <a:xfrm>
              <a:off x="4335463" y="1330474"/>
              <a:ext cx="242888" cy="155575"/>
            </a:xfrm>
            <a:custGeom>
              <a:avLst/>
              <a:gdLst>
                <a:gd name="T0" fmla="*/ 2147483647 w 17"/>
                <a:gd name="T1" fmla="*/ 0 h 11"/>
                <a:gd name="T2" fmla="*/ 2147483647 w 17"/>
                <a:gd name="T3" fmla="*/ 200027006 h 11"/>
                <a:gd name="T4" fmla="*/ 1224798356 w 17"/>
                <a:gd name="T5" fmla="*/ 2000298681 h 11"/>
                <a:gd name="T6" fmla="*/ 1020672515 w 17"/>
                <a:gd name="T7" fmla="*/ 2147483647 h 11"/>
                <a:gd name="T8" fmla="*/ 0 w 17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17" y="0"/>
                  </a:moveTo>
                  <a:lnTo>
                    <a:pt x="14" y="1"/>
                  </a:lnTo>
                  <a:cubicBezTo>
                    <a:pt x="11" y="3"/>
                    <a:pt x="10" y="7"/>
                    <a:pt x="6" y="10"/>
                  </a:cubicBezTo>
                  <a:lnTo>
                    <a:pt x="5" y="11"/>
                  </a:lnTo>
                  <a:cubicBezTo>
                    <a:pt x="3" y="11"/>
                    <a:pt x="2" y="11"/>
                    <a:pt x="0" y="1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6" name="Freeform 691"/>
            <p:cNvSpPr>
              <a:spLocks/>
            </p:cNvSpPr>
            <p:nvPr/>
          </p:nvSpPr>
          <p:spPr bwMode="auto">
            <a:xfrm>
              <a:off x="4321175" y="1986112"/>
              <a:ext cx="185738" cy="1155700"/>
            </a:xfrm>
            <a:custGeom>
              <a:avLst/>
              <a:gdLst>
                <a:gd name="T0" fmla="*/ 612406805 w 13"/>
                <a:gd name="T1" fmla="*/ 0 h 81"/>
                <a:gd name="T2" fmla="*/ 408266403 w 13"/>
                <a:gd name="T3" fmla="*/ 1832155221 h 81"/>
                <a:gd name="T4" fmla="*/ 204140345 w 13"/>
                <a:gd name="T5" fmla="*/ 2147483647 h 81"/>
                <a:gd name="T6" fmla="*/ 0 w 13"/>
                <a:gd name="T7" fmla="*/ 2147483647 h 81"/>
                <a:gd name="T8" fmla="*/ 408266403 w 13"/>
                <a:gd name="T9" fmla="*/ 2147483647 h 81"/>
                <a:gd name="T10" fmla="*/ 612406805 w 13"/>
                <a:gd name="T11" fmla="*/ 2147483647 h 81"/>
                <a:gd name="T12" fmla="*/ 2147483647 w 13"/>
                <a:gd name="T13" fmla="*/ 2147483647 h 81"/>
                <a:gd name="T14" fmla="*/ 2147483647 w 13"/>
                <a:gd name="T15" fmla="*/ 2147483647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81"/>
                <a:gd name="T26" fmla="*/ 13 w 13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81">
                  <a:moveTo>
                    <a:pt x="3" y="0"/>
                  </a:moveTo>
                  <a:lnTo>
                    <a:pt x="2" y="9"/>
                  </a:lnTo>
                  <a:lnTo>
                    <a:pt x="1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3" y="48"/>
                  </a:lnTo>
                  <a:lnTo>
                    <a:pt x="12" y="75"/>
                  </a:lnTo>
                  <a:lnTo>
                    <a:pt x="13" y="8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7" name="Freeform 692"/>
            <p:cNvSpPr>
              <a:spLocks/>
            </p:cNvSpPr>
            <p:nvPr/>
          </p:nvSpPr>
          <p:spPr bwMode="auto">
            <a:xfrm>
              <a:off x="4306888" y="3327549"/>
              <a:ext cx="214313" cy="185738"/>
            </a:xfrm>
            <a:custGeom>
              <a:avLst/>
              <a:gdLst>
                <a:gd name="T0" fmla="*/ 0 w 15"/>
                <a:gd name="T1" fmla="*/ 2147483647 h 13"/>
                <a:gd name="T2" fmla="*/ 816532546 w 15"/>
                <a:gd name="T3" fmla="*/ 1633065613 h 13"/>
                <a:gd name="T4" fmla="*/ 2147483647 w 15"/>
                <a:gd name="T5" fmla="*/ 0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13"/>
                  </a:moveTo>
                  <a:lnTo>
                    <a:pt x="4" y="8"/>
                  </a:lnTo>
                  <a:cubicBezTo>
                    <a:pt x="8" y="5"/>
                    <a:pt x="12" y="3"/>
                    <a:pt x="15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18" name="Freeform 694"/>
            <p:cNvSpPr>
              <a:spLocks/>
            </p:cNvSpPr>
            <p:nvPr/>
          </p:nvSpPr>
          <p:spPr bwMode="auto">
            <a:xfrm>
              <a:off x="3321050" y="4711849"/>
              <a:ext cx="14288" cy="14288"/>
            </a:xfrm>
            <a:custGeom>
              <a:avLst/>
              <a:gdLst>
                <a:gd name="T0" fmla="*/ 22682990 w 9"/>
                <a:gd name="T1" fmla="*/ 0 h 9"/>
                <a:gd name="T2" fmla="*/ 0 w 9"/>
                <a:gd name="T3" fmla="*/ 22682990 h 9"/>
                <a:gd name="T4" fmla="*/ 0 w 9"/>
                <a:gd name="T5" fmla="*/ 2268299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9" y="0"/>
                  </a:move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upo 643"/>
            <p:cNvGrpSpPr>
              <a:grpSpLocks/>
            </p:cNvGrpSpPr>
            <p:nvPr/>
          </p:nvGrpSpPr>
          <p:grpSpPr bwMode="auto">
            <a:xfrm>
              <a:off x="3278188" y="4583262"/>
              <a:ext cx="328612" cy="314325"/>
              <a:chOff x="3278188" y="4229101"/>
              <a:chExt cx="328612" cy="314325"/>
            </a:xfrm>
          </p:grpSpPr>
          <p:sp>
            <p:nvSpPr>
              <p:cNvPr id="16138" name="Freeform 693"/>
              <p:cNvSpPr>
                <a:spLocks/>
              </p:cNvSpPr>
              <p:nvPr/>
            </p:nvSpPr>
            <p:spPr bwMode="auto">
              <a:xfrm>
                <a:off x="3278188" y="4429126"/>
                <a:ext cx="28575" cy="114300"/>
              </a:xfrm>
              <a:custGeom>
                <a:avLst/>
                <a:gdLst>
                  <a:gd name="T0" fmla="*/ 204139758 w 2"/>
                  <a:gd name="T1" fmla="*/ 0 h 8"/>
                  <a:gd name="T2" fmla="*/ 0 w 2"/>
                  <a:gd name="T3" fmla="*/ 1020656097 h 8"/>
                  <a:gd name="T4" fmla="*/ 408265229 w 2"/>
                  <a:gd name="T5" fmla="*/ 1633060918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1" y="0"/>
                    </a:moveTo>
                    <a:cubicBezTo>
                      <a:pt x="0" y="1"/>
                      <a:pt x="0" y="2"/>
                      <a:pt x="0" y="5"/>
                    </a:cubicBezTo>
                    <a:lnTo>
                      <a:pt x="2" y="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9" name="Freeform 695"/>
              <p:cNvSpPr>
                <a:spLocks/>
              </p:cNvSpPr>
              <p:nvPr/>
            </p:nvSpPr>
            <p:spPr bwMode="auto">
              <a:xfrm>
                <a:off x="3292475" y="4386263"/>
                <a:ext cx="14288" cy="28575"/>
              </a:xfrm>
              <a:custGeom>
                <a:avLst/>
                <a:gdLst>
                  <a:gd name="T0" fmla="*/ 22682990 w 9"/>
                  <a:gd name="T1" fmla="*/ 0 h 18"/>
                  <a:gd name="T2" fmla="*/ 22682990 w 9"/>
                  <a:gd name="T3" fmla="*/ 0 h 18"/>
                  <a:gd name="T4" fmla="*/ 0 w 9"/>
                  <a:gd name="T5" fmla="*/ 45362806 h 18"/>
                  <a:gd name="T6" fmla="*/ 0 w 9"/>
                  <a:gd name="T7" fmla="*/ 453628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0"/>
                    </a:moveTo>
                    <a:lnTo>
                      <a:pt x="9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40" name="Freeform 696"/>
              <p:cNvSpPr>
                <a:spLocks/>
              </p:cNvSpPr>
              <p:nvPr/>
            </p:nvSpPr>
            <p:spPr bwMode="auto">
              <a:xfrm>
                <a:off x="3335338" y="4257676"/>
                <a:ext cx="214313" cy="100013"/>
              </a:xfrm>
              <a:custGeom>
                <a:avLst/>
                <a:gdLst>
                  <a:gd name="T0" fmla="*/ 2147483647 w 15"/>
                  <a:gd name="T1" fmla="*/ 0 h 7"/>
                  <a:gd name="T2" fmla="*/ 1837205316 w 15"/>
                  <a:gd name="T3" fmla="*/ 204140821 h 7"/>
                  <a:gd name="T4" fmla="*/ 1224798930 w 15"/>
                  <a:gd name="T5" fmla="*/ 612408231 h 7"/>
                  <a:gd name="T6" fmla="*/ 0 w 15"/>
                  <a:gd name="T7" fmla="*/ 1428942938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15" y="0"/>
                    </a:moveTo>
                    <a:lnTo>
                      <a:pt x="9" y="1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41" name="Line 697"/>
              <p:cNvSpPr>
                <a:spLocks noChangeShapeType="1"/>
              </p:cNvSpPr>
              <p:nvPr/>
            </p:nvSpPr>
            <p:spPr bwMode="auto">
              <a:xfrm flipH="1">
                <a:off x="3549650" y="4229101"/>
                <a:ext cx="57150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20" name="Freeform 698"/>
            <p:cNvSpPr>
              <a:spLocks/>
            </p:cNvSpPr>
            <p:nvPr/>
          </p:nvSpPr>
          <p:spPr bwMode="auto">
            <a:xfrm>
              <a:off x="8032750" y="5610374"/>
              <a:ext cx="212725" cy="528638"/>
            </a:xfrm>
            <a:custGeom>
              <a:avLst/>
              <a:gdLst>
                <a:gd name="T0" fmla="*/ 2147483647 w 15"/>
                <a:gd name="T1" fmla="*/ 2147483647 h 37"/>
                <a:gd name="T2" fmla="*/ 2147483647 w 15"/>
                <a:gd name="T3" fmla="*/ 2147483647 h 37"/>
                <a:gd name="T4" fmla="*/ 2147483647 w 15"/>
                <a:gd name="T5" fmla="*/ 2147483647 h 37"/>
                <a:gd name="T6" fmla="*/ 2147483647 w 15"/>
                <a:gd name="T7" fmla="*/ 2147483647 h 37"/>
                <a:gd name="T8" fmla="*/ 2147483647 w 15"/>
                <a:gd name="T9" fmla="*/ 2147483647 h 37"/>
                <a:gd name="T10" fmla="*/ 1407842498 w 15"/>
                <a:gd name="T11" fmla="*/ 1633062568 h 37"/>
                <a:gd name="T12" fmla="*/ 0 w 15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7"/>
                <a:gd name="T23" fmla="*/ 15 w 1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7">
                  <a:moveTo>
                    <a:pt x="11" y="37"/>
                  </a:moveTo>
                  <a:lnTo>
                    <a:pt x="12" y="34"/>
                  </a:lnTo>
                  <a:cubicBezTo>
                    <a:pt x="13" y="32"/>
                    <a:pt x="14" y="30"/>
                    <a:pt x="14" y="27"/>
                  </a:cubicBezTo>
                  <a:cubicBezTo>
                    <a:pt x="15" y="25"/>
                    <a:pt x="14" y="22"/>
                    <a:pt x="14" y="19"/>
                  </a:cubicBezTo>
                  <a:lnTo>
                    <a:pt x="12" y="14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" name="Grupo 650"/>
            <p:cNvGrpSpPr>
              <a:grpSpLocks/>
            </p:cNvGrpSpPr>
            <p:nvPr/>
          </p:nvGrpSpPr>
          <p:grpSpPr bwMode="auto">
            <a:xfrm>
              <a:off x="595313" y="4654699"/>
              <a:ext cx="784225" cy="157163"/>
              <a:chOff x="595313" y="4300538"/>
              <a:chExt cx="784225" cy="157163"/>
            </a:xfrm>
          </p:grpSpPr>
          <p:sp>
            <p:nvSpPr>
              <p:cNvPr id="16134" name="Freeform 669"/>
              <p:cNvSpPr>
                <a:spLocks/>
              </p:cNvSpPr>
              <p:nvPr/>
            </p:nvSpPr>
            <p:spPr bwMode="auto">
              <a:xfrm>
                <a:off x="638175" y="4300538"/>
                <a:ext cx="414338" cy="100013"/>
              </a:xfrm>
              <a:custGeom>
                <a:avLst/>
                <a:gdLst>
                  <a:gd name="T0" fmla="*/ 2147483647 w 29"/>
                  <a:gd name="T1" fmla="*/ 1428942938 h 7"/>
                  <a:gd name="T2" fmla="*/ 2147483647 w 29"/>
                  <a:gd name="T3" fmla="*/ 1020675696 h 7"/>
                  <a:gd name="T4" fmla="*/ 2147483647 w 29"/>
                  <a:gd name="T5" fmla="*/ 612408231 h 7"/>
                  <a:gd name="T6" fmla="*/ 1428937532 w 29"/>
                  <a:gd name="T7" fmla="*/ 408267354 h 7"/>
                  <a:gd name="T8" fmla="*/ 0 w 29"/>
                  <a:gd name="T9" fmla="*/ 0 h 7"/>
                  <a:gd name="T10" fmla="*/ 1224797540 w 2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7"/>
                  <a:gd name="T20" fmla="*/ 29 w 2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7">
                    <a:moveTo>
                      <a:pt x="29" y="7"/>
                    </a:moveTo>
                    <a:lnTo>
                      <a:pt x="25" y="5"/>
                    </a:lnTo>
                    <a:lnTo>
                      <a:pt x="17" y="3"/>
                    </a:lnTo>
                    <a:cubicBezTo>
                      <a:pt x="13" y="2"/>
                      <a:pt x="10" y="2"/>
                      <a:pt x="7" y="2"/>
                    </a:cubicBezTo>
                    <a:cubicBezTo>
                      <a:pt x="4" y="2"/>
                      <a:pt x="2" y="2"/>
                      <a:pt x="0" y="0"/>
                    </a:cubicBez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5" name="Freeform 699"/>
              <p:cNvSpPr>
                <a:spLocks/>
              </p:cNvSpPr>
              <p:nvPr/>
            </p:nvSpPr>
            <p:spPr bwMode="auto">
              <a:xfrm>
                <a:off x="1052513" y="4400551"/>
                <a:ext cx="198438" cy="42863"/>
              </a:xfrm>
              <a:custGeom>
                <a:avLst/>
                <a:gdLst>
                  <a:gd name="T0" fmla="*/ 0 w 14"/>
                  <a:gd name="T1" fmla="*/ 0 h 3"/>
                  <a:gd name="T2" fmla="*/ 803631380 w 14"/>
                  <a:gd name="T3" fmla="*/ 204142172 h 3"/>
                  <a:gd name="T4" fmla="*/ 2009057521 w 14"/>
                  <a:gd name="T5" fmla="*/ 408270057 h 3"/>
                  <a:gd name="T6" fmla="*/ 2147483647 w 14"/>
                  <a:gd name="T7" fmla="*/ 61241228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0" y="0"/>
                    </a:moveTo>
                    <a:lnTo>
                      <a:pt x="4" y="1"/>
                    </a:lnTo>
                    <a:lnTo>
                      <a:pt x="10" y="2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6" name="Line 700"/>
              <p:cNvSpPr>
                <a:spLocks noChangeShapeType="1"/>
              </p:cNvSpPr>
              <p:nvPr/>
            </p:nvSpPr>
            <p:spPr bwMode="auto">
              <a:xfrm flipH="1" flipV="1">
                <a:off x="1250950" y="4443413"/>
                <a:ext cx="1285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7" name="Line 701"/>
              <p:cNvSpPr>
                <a:spLocks noChangeShapeType="1"/>
              </p:cNvSpPr>
              <p:nvPr/>
            </p:nvSpPr>
            <p:spPr bwMode="auto">
              <a:xfrm flipH="1">
                <a:off x="595313" y="4300538"/>
                <a:ext cx="42863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" name="Grupo 651"/>
            <p:cNvGrpSpPr>
              <a:grpSpLocks/>
            </p:cNvGrpSpPr>
            <p:nvPr/>
          </p:nvGrpSpPr>
          <p:grpSpPr bwMode="auto">
            <a:xfrm>
              <a:off x="1593850" y="5140474"/>
              <a:ext cx="771526" cy="484188"/>
              <a:chOff x="1593850" y="4786313"/>
              <a:chExt cx="771526" cy="484188"/>
            </a:xfrm>
          </p:grpSpPr>
          <p:sp>
            <p:nvSpPr>
              <p:cNvPr id="16132" name="Freeform 665"/>
              <p:cNvSpPr>
                <a:spLocks/>
              </p:cNvSpPr>
              <p:nvPr/>
            </p:nvSpPr>
            <p:spPr bwMode="auto">
              <a:xfrm>
                <a:off x="1593850" y="5029201"/>
                <a:ext cx="642938" cy="241300"/>
              </a:xfrm>
              <a:custGeom>
                <a:avLst/>
                <a:gdLst>
                  <a:gd name="T0" fmla="*/ 2147483647 w 45"/>
                  <a:gd name="T1" fmla="*/ 0 h 17"/>
                  <a:gd name="T2" fmla="*/ 2147483647 w 45"/>
                  <a:gd name="T3" fmla="*/ 805885084 h 17"/>
                  <a:gd name="T4" fmla="*/ 2147483647 w 45"/>
                  <a:gd name="T5" fmla="*/ 1007370715 h 17"/>
                  <a:gd name="T6" fmla="*/ 2147483647 w 45"/>
                  <a:gd name="T7" fmla="*/ 1813255577 h 17"/>
                  <a:gd name="T8" fmla="*/ 2147483647 w 45"/>
                  <a:gd name="T9" fmla="*/ 2147483647 h 17"/>
                  <a:gd name="T10" fmla="*/ 2147483647 w 45"/>
                  <a:gd name="T11" fmla="*/ 2147483647 h 17"/>
                  <a:gd name="T12" fmla="*/ 2147483647 w 45"/>
                  <a:gd name="T13" fmla="*/ 2147483647 h 17"/>
                  <a:gd name="T14" fmla="*/ 2147483647 w 45"/>
                  <a:gd name="T15" fmla="*/ 2147483647 h 17"/>
                  <a:gd name="T16" fmla="*/ 2147483647 w 45"/>
                  <a:gd name="T17" fmla="*/ 2147483647 h 17"/>
                  <a:gd name="T18" fmla="*/ 2147483647 w 45"/>
                  <a:gd name="T19" fmla="*/ 2147483647 h 17"/>
                  <a:gd name="T20" fmla="*/ 2147483647 w 45"/>
                  <a:gd name="T21" fmla="*/ 2147483647 h 17"/>
                  <a:gd name="T22" fmla="*/ 2147483647 w 45"/>
                  <a:gd name="T23" fmla="*/ 2147483647 h 17"/>
                  <a:gd name="T24" fmla="*/ 1837202302 w 45"/>
                  <a:gd name="T25" fmla="*/ 2147483647 h 17"/>
                  <a:gd name="T26" fmla="*/ 612405604 w 45"/>
                  <a:gd name="T27" fmla="*/ 2147483647 h 17"/>
                  <a:gd name="T28" fmla="*/ 0 w 45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17"/>
                  <a:gd name="T47" fmla="*/ 45 w 4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17">
                    <a:moveTo>
                      <a:pt x="45" y="0"/>
                    </a:moveTo>
                    <a:lnTo>
                      <a:pt x="44" y="4"/>
                    </a:lnTo>
                    <a:lnTo>
                      <a:pt x="44" y="5"/>
                    </a:lnTo>
                    <a:cubicBezTo>
                      <a:pt x="44" y="6"/>
                      <a:pt x="43" y="6"/>
                      <a:pt x="41" y="9"/>
                    </a:cubicBezTo>
                    <a:cubicBezTo>
                      <a:pt x="39" y="9"/>
                      <a:pt x="36" y="11"/>
                      <a:pt x="35" y="11"/>
                    </a:cubicBezTo>
                    <a:cubicBezTo>
                      <a:pt x="34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2" y="15"/>
                      <a:pt x="30" y="15"/>
                      <a:pt x="30" y="15"/>
                    </a:cubicBezTo>
                    <a:lnTo>
                      <a:pt x="28" y="14"/>
                    </a:lnTo>
                    <a:lnTo>
                      <a:pt x="26" y="13"/>
                    </a:lnTo>
                    <a:lnTo>
                      <a:pt x="18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3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3" name="Freeform 702"/>
              <p:cNvSpPr>
                <a:spLocks/>
              </p:cNvSpPr>
              <p:nvPr/>
            </p:nvSpPr>
            <p:spPr bwMode="auto">
              <a:xfrm>
                <a:off x="2236788" y="4786313"/>
                <a:ext cx="128588" cy="242888"/>
              </a:xfrm>
              <a:custGeom>
                <a:avLst/>
                <a:gdLst>
                  <a:gd name="T0" fmla="*/ 1837207862 w 9"/>
                  <a:gd name="T1" fmla="*/ 0 h 17"/>
                  <a:gd name="T2" fmla="*/ 1633067354 w 9"/>
                  <a:gd name="T3" fmla="*/ 1020672515 h 17"/>
                  <a:gd name="T4" fmla="*/ 816533677 w 9"/>
                  <a:gd name="T5" fmla="*/ 2147483647 h 17"/>
                  <a:gd name="T6" fmla="*/ 0 w 9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7"/>
                  <a:gd name="T14" fmla="*/ 9 w 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7">
                    <a:moveTo>
                      <a:pt x="9" y="0"/>
                    </a:moveTo>
                    <a:lnTo>
                      <a:pt x="8" y="5"/>
                    </a:lnTo>
                    <a:lnTo>
                      <a:pt x="4" y="13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23" name="Freeform 703"/>
            <p:cNvSpPr>
              <a:spLocks/>
            </p:cNvSpPr>
            <p:nvPr/>
          </p:nvSpPr>
          <p:spPr bwMode="auto">
            <a:xfrm>
              <a:off x="2365375" y="4969024"/>
              <a:ext cx="28575" cy="171450"/>
            </a:xfrm>
            <a:custGeom>
              <a:avLst/>
              <a:gdLst>
                <a:gd name="T0" fmla="*/ 204139758 w 2"/>
                <a:gd name="T1" fmla="*/ 0 h 12"/>
                <a:gd name="T2" fmla="*/ 408265229 w 2"/>
                <a:gd name="T3" fmla="*/ 816530589 h 12"/>
                <a:gd name="T4" fmla="*/ 204139758 w 2"/>
                <a:gd name="T5" fmla="*/ 2041326807 h 12"/>
                <a:gd name="T6" fmla="*/ 0 w 2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2"/>
                <a:gd name="T14" fmla="*/ 2 w 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2">
                  <a:moveTo>
                    <a:pt x="1" y="0"/>
                  </a:moveTo>
                  <a:lnTo>
                    <a:pt x="2" y="4"/>
                  </a:lnTo>
                  <a:lnTo>
                    <a:pt x="1" y="10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24" name="Line 704"/>
            <p:cNvSpPr>
              <a:spLocks noChangeShapeType="1"/>
            </p:cNvSpPr>
            <p:nvPr/>
          </p:nvSpPr>
          <p:spPr bwMode="auto">
            <a:xfrm flipH="1" flipV="1">
              <a:off x="7018338" y="3327549"/>
              <a:ext cx="28575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25" name="Line 706"/>
            <p:cNvSpPr>
              <a:spLocks noChangeShapeType="1"/>
            </p:cNvSpPr>
            <p:nvPr/>
          </p:nvSpPr>
          <p:spPr bwMode="auto">
            <a:xfrm flipH="1">
              <a:off x="6946900" y="3313262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upo 871"/>
            <p:cNvGrpSpPr>
              <a:grpSpLocks/>
            </p:cNvGrpSpPr>
            <p:nvPr/>
          </p:nvGrpSpPr>
          <p:grpSpPr bwMode="auto">
            <a:xfrm>
              <a:off x="6946900" y="3313262"/>
              <a:ext cx="57150" cy="1588"/>
              <a:chOff x="6946900" y="2959101"/>
              <a:chExt cx="57150" cy="1588"/>
            </a:xfrm>
          </p:grpSpPr>
          <p:sp>
            <p:nvSpPr>
              <p:cNvPr id="16130" name="Freeform 705"/>
              <p:cNvSpPr>
                <a:spLocks/>
              </p:cNvSpPr>
              <p:nvPr/>
            </p:nvSpPr>
            <p:spPr bwMode="auto">
              <a:xfrm>
                <a:off x="6975475" y="2959101"/>
                <a:ext cx="28575" cy="1588"/>
              </a:xfrm>
              <a:custGeom>
                <a:avLst/>
                <a:gdLst>
                  <a:gd name="T0" fmla="*/ 45362806 w 18"/>
                  <a:gd name="T1" fmla="*/ 0 h 1588"/>
                  <a:gd name="T2" fmla="*/ 45362806 w 18"/>
                  <a:gd name="T3" fmla="*/ 0 h 1588"/>
                  <a:gd name="T4" fmla="*/ 22682197 w 18"/>
                  <a:gd name="T5" fmla="*/ 0 h 1588"/>
                  <a:gd name="T6" fmla="*/ 0 w 18"/>
                  <a:gd name="T7" fmla="*/ 0 h 1588"/>
                  <a:gd name="T8" fmla="*/ 0 w 18"/>
                  <a:gd name="T9" fmla="*/ 0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88"/>
                  <a:gd name="T17" fmla="*/ 18 w 18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88">
                    <a:moveTo>
                      <a:pt x="18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1" name="Line 707"/>
              <p:cNvSpPr>
                <a:spLocks noChangeShapeType="1"/>
              </p:cNvSpPr>
              <p:nvPr/>
            </p:nvSpPr>
            <p:spPr bwMode="auto">
              <a:xfrm flipH="1">
                <a:off x="6946900" y="2959101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27" name="Line 708"/>
            <p:cNvSpPr>
              <a:spLocks noChangeShapeType="1"/>
            </p:cNvSpPr>
            <p:nvPr/>
          </p:nvSpPr>
          <p:spPr bwMode="auto">
            <a:xfrm flipH="1" flipV="1">
              <a:off x="7046913" y="3341837"/>
              <a:ext cx="71438" cy="428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28" name="Line 709"/>
            <p:cNvSpPr>
              <a:spLocks noChangeShapeType="1"/>
            </p:cNvSpPr>
            <p:nvPr/>
          </p:nvSpPr>
          <p:spPr bwMode="auto">
            <a:xfrm flipH="1" flipV="1">
              <a:off x="7204075" y="3470424"/>
              <a:ext cx="28575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upo 872"/>
            <p:cNvGrpSpPr>
              <a:grpSpLocks/>
            </p:cNvGrpSpPr>
            <p:nvPr/>
          </p:nvGrpSpPr>
          <p:grpSpPr bwMode="auto">
            <a:xfrm>
              <a:off x="7132638" y="3398987"/>
              <a:ext cx="71437" cy="57150"/>
              <a:chOff x="7132638" y="3044826"/>
              <a:chExt cx="71437" cy="57150"/>
            </a:xfrm>
          </p:grpSpPr>
          <p:sp>
            <p:nvSpPr>
              <p:cNvPr id="16128" name="Line 710"/>
              <p:cNvSpPr>
                <a:spLocks noChangeShapeType="1"/>
              </p:cNvSpPr>
              <p:nvPr/>
            </p:nvSpPr>
            <p:spPr bwMode="auto">
              <a:xfrm flipH="1" flipV="1">
                <a:off x="7175500" y="3073401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9" name="Line 711"/>
              <p:cNvSpPr>
                <a:spLocks noChangeShapeType="1"/>
              </p:cNvSpPr>
              <p:nvPr/>
            </p:nvSpPr>
            <p:spPr bwMode="auto">
              <a:xfrm flipH="1" flipV="1">
                <a:off x="7132638" y="3044826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30" name="Line 712"/>
            <p:cNvSpPr>
              <a:spLocks noChangeShapeType="1"/>
            </p:cNvSpPr>
            <p:nvPr/>
          </p:nvSpPr>
          <p:spPr bwMode="auto">
            <a:xfrm flipH="1" flipV="1">
              <a:off x="7232650" y="3484712"/>
              <a:ext cx="185738" cy="128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upo 879"/>
            <p:cNvGrpSpPr>
              <a:grpSpLocks/>
            </p:cNvGrpSpPr>
            <p:nvPr/>
          </p:nvGrpSpPr>
          <p:grpSpPr bwMode="auto">
            <a:xfrm>
              <a:off x="7561263" y="3770462"/>
              <a:ext cx="71438" cy="157162"/>
              <a:chOff x="7561263" y="3416301"/>
              <a:chExt cx="71438" cy="157162"/>
            </a:xfrm>
          </p:grpSpPr>
          <p:sp>
            <p:nvSpPr>
              <p:cNvPr id="16124" name="Line 713"/>
              <p:cNvSpPr>
                <a:spLocks noChangeShapeType="1"/>
              </p:cNvSpPr>
              <p:nvPr/>
            </p:nvSpPr>
            <p:spPr bwMode="auto">
              <a:xfrm flipH="1" flipV="1">
                <a:off x="7618413" y="354488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5" name="Line 714"/>
              <p:cNvSpPr>
                <a:spLocks noChangeShapeType="1"/>
              </p:cNvSpPr>
              <p:nvPr/>
            </p:nvSpPr>
            <p:spPr bwMode="auto">
              <a:xfrm flipH="1" flipV="1">
                <a:off x="7604125" y="350202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6" name="Freeform 715"/>
              <p:cNvSpPr>
                <a:spLocks/>
              </p:cNvSpPr>
              <p:nvPr/>
            </p:nvSpPr>
            <p:spPr bwMode="auto">
              <a:xfrm>
                <a:off x="7575550" y="3459163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22682990 w 9"/>
                  <a:gd name="T3" fmla="*/ 22682197 h 18"/>
                  <a:gd name="T4" fmla="*/ 22682990 w 9"/>
                  <a:gd name="T5" fmla="*/ 22682197 h 18"/>
                  <a:gd name="T6" fmla="*/ 0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18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7" name="Line 716"/>
              <p:cNvSpPr>
                <a:spLocks noChangeShapeType="1"/>
              </p:cNvSpPr>
              <p:nvPr/>
            </p:nvSpPr>
            <p:spPr bwMode="auto">
              <a:xfrm flipH="1" flipV="1">
                <a:off x="7561263" y="341630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32" name="Line 721"/>
            <p:cNvSpPr>
              <a:spLocks noChangeShapeType="1"/>
            </p:cNvSpPr>
            <p:nvPr/>
          </p:nvSpPr>
          <p:spPr bwMode="auto">
            <a:xfrm flipH="1">
              <a:off x="7404100" y="3613299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upo 873"/>
            <p:cNvGrpSpPr>
              <a:grpSpLocks/>
            </p:cNvGrpSpPr>
            <p:nvPr/>
          </p:nvGrpSpPr>
          <p:grpSpPr bwMode="auto">
            <a:xfrm>
              <a:off x="7404100" y="3613299"/>
              <a:ext cx="157163" cy="142876"/>
              <a:chOff x="7404100" y="3259138"/>
              <a:chExt cx="157163" cy="142876"/>
            </a:xfrm>
          </p:grpSpPr>
          <p:sp>
            <p:nvSpPr>
              <p:cNvPr id="16119" name="Freeform 717"/>
              <p:cNvSpPr>
                <a:spLocks/>
              </p:cNvSpPr>
              <p:nvPr/>
            </p:nvSpPr>
            <p:spPr bwMode="auto">
              <a:xfrm>
                <a:off x="7546975" y="3359151"/>
                <a:ext cx="14288" cy="42863"/>
              </a:xfrm>
              <a:custGeom>
                <a:avLst/>
                <a:gdLst>
                  <a:gd name="T0" fmla="*/ 22682990 w 9"/>
                  <a:gd name="T1" fmla="*/ 68045812 h 27"/>
                  <a:gd name="T2" fmla="*/ 22682990 w 9"/>
                  <a:gd name="T3" fmla="*/ 22682464 h 27"/>
                  <a:gd name="T4" fmla="*/ 22682990 w 9"/>
                  <a:gd name="T5" fmla="*/ 22682464 h 27"/>
                  <a:gd name="T6" fmla="*/ 0 w 9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7"/>
                  <a:gd name="T14" fmla="*/ 9 w 9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7">
                    <a:moveTo>
                      <a:pt x="9" y="27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0" name="Line 718"/>
              <p:cNvSpPr>
                <a:spLocks noChangeShapeType="1"/>
              </p:cNvSpPr>
              <p:nvPr/>
            </p:nvSpPr>
            <p:spPr bwMode="auto">
              <a:xfrm flipH="1" flipV="1">
                <a:off x="7504113" y="3330576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1" name="Line 719"/>
              <p:cNvSpPr>
                <a:spLocks noChangeShapeType="1"/>
              </p:cNvSpPr>
              <p:nvPr/>
            </p:nvSpPr>
            <p:spPr bwMode="auto">
              <a:xfrm flipH="1" flipV="1">
                <a:off x="7461250" y="33020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2" name="Line 720"/>
              <p:cNvSpPr>
                <a:spLocks noChangeShapeType="1"/>
              </p:cNvSpPr>
              <p:nvPr/>
            </p:nvSpPr>
            <p:spPr bwMode="auto">
              <a:xfrm flipH="1" flipV="1">
                <a:off x="7432675" y="327342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3" name="Line 722"/>
              <p:cNvSpPr>
                <a:spLocks noChangeShapeType="1"/>
              </p:cNvSpPr>
              <p:nvPr/>
            </p:nvSpPr>
            <p:spPr bwMode="auto">
              <a:xfrm flipH="1">
                <a:off x="7404100" y="3259138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34" name="Freeform 723"/>
            <p:cNvSpPr>
              <a:spLocks/>
            </p:cNvSpPr>
            <p:nvPr/>
          </p:nvSpPr>
          <p:spPr bwMode="auto">
            <a:xfrm>
              <a:off x="7632700" y="3927624"/>
              <a:ext cx="300038" cy="212725"/>
            </a:xfrm>
            <a:custGeom>
              <a:avLst/>
              <a:gdLst>
                <a:gd name="T0" fmla="*/ 2147483647 w 21"/>
                <a:gd name="T1" fmla="*/ 2147483647 h 15"/>
                <a:gd name="T2" fmla="*/ 2147483647 w 21"/>
                <a:gd name="T3" fmla="*/ 2011201797 h 15"/>
                <a:gd name="T4" fmla="*/ 1224797980 w 21"/>
                <a:gd name="T5" fmla="*/ 1407842498 h 15"/>
                <a:gd name="T6" fmla="*/ 612406134 w 21"/>
                <a:gd name="T7" fmla="*/ 603359076 h 15"/>
                <a:gd name="T8" fmla="*/ 0 w 2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5"/>
                <a:gd name="T17" fmla="*/ 21 w 2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5">
                  <a:moveTo>
                    <a:pt x="21" y="15"/>
                  </a:moveTo>
                  <a:lnTo>
                    <a:pt x="13" y="10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35" name="Line 724"/>
            <p:cNvSpPr>
              <a:spLocks noChangeShapeType="1"/>
            </p:cNvSpPr>
            <p:nvPr/>
          </p:nvSpPr>
          <p:spPr bwMode="auto">
            <a:xfrm flipH="1">
              <a:off x="6775450" y="3341837"/>
              <a:ext cx="28575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36" name="Line 728"/>
            <p:cNvSpPr>
              <a:spLocks noChangeShapeType="1"/>
            </p:cNvSpPr>
            <p:nvPr/>
          </p:nvSpPr>
          <p:spPr bwMode="auto">
            <a:xfrm flipH="1">
              <a:off x="6589713" y="3370412"/>
              <a:ext cx="285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" name="Grupo 870"/>
            <p:cNvGrpSpPr>
              <a:grpSpLocks/>
            </p:cNvGrpSpPr>
            <p:nvPr/>
          </p:nvGrpSpPr>
          <p:grpSpPr bwMode="auto">
            <a:xfrm>
              <a:off x="6589713" y="3356124"/>
              <a:ext cx="171450" cy="15876"/>
              <a:chOff x="6589713" y="3001963"/>
              <a:chExt cx="171450" cy="15876"/>
            </a:xfrm>
          </p:grpSpPr>
          <p:sp>
            <p:nvSpPr>
              <p:cNvPr id="16115" name="Line 725"/>
              <p:cNvSpPr>
                <a:spLocks noChangeShapeType="1"/>
              </p:cNvSpPr>
              <p:nvPr/>
            </p:nvSpPr>
            <p:spPr bwMode="auto">
              <a:xfrm flipH="1">
                <a:off x="6732588" y="30019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6" name="Line 726"/>
              <p:cNvSpPr>
                <a:spLocks noChangeShapeType="1"/>
              </p:cNvSpPr>
              <p:nvPr/>
            </p:nvSpPr>
            <p:spPr bwMode="auto">
              <a:xfrm flipH="1">
                <a:off x="6675438" y="30019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7" name="Line 727"/>
              <p:cNvSpPr>
                <a:spLocks noChangeShapeType="1"/>
              </p:cNvSpPr>
              <p:nvPr/>
            </p:nvSpPr>
            <p:spPr bwMode="auto">
              <a:xfrm flipH="1">
                <a:off x="6632575" y="30162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8" name="Line 729"/>
              <p:cNvSpPr>
                <a:spLocks noChangeShapeType="1"/>
              </p:cNvSpPr>
              <p:nvPr/>
            </p:nvSpPr>
            <p:spPr bwMode="auto">
              <a:xfrm flipH="1">
                <a:off x="6589713" y="30162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38" name="Line 734"/>
            <p:cNvSpPr>
              <a:spLocks noChangeShapeType="1"/>
            </p:cNvSpPr>
            <p:nvPr/>
          </p:nvSpPr>
          <p:spPr bwMode="auto">
            <a:xfrm>
              <a:off x="6048375" y="3413274"/>
              <a:ext cx="15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39" name="Line 735"/>
            <p:cNvSpPr>
              <a:spLocks noChangeShapeType="1"/>
            </p:cNvSpPr>
            <p:nvPr/>
          </p:nvSpPr>
          <p:spPr bwMode="auto">
            <a:xfrm>
              <a:off x="6048375" y="3413274"/>
              <a:ext cx="15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40" name="Freeform 736"/>
            <p:cNvSpPr>
              <a:spLocks/>
            </p:cNvSpPr>
            <p:nvPr/>
          </p:nvSpPr>
          <p:spPr bwMode="auto">
            <a:xfrm>
              <a:off x="6076950" y="3113237"/>
              <a:ext cx="42863" cy="114300"/>
            </a:xfrm>
            <a:custGeom>
              <a:avLst/>
              <a:gdLst>
                <a:gd name="T0" fmla="*/ 612412285 w 3"/>
                <a:gd name="T1" fmla="*/ 0 h 8"/>
                <a:gd name="T2" fmla="*/ 0 w 3"/>
                <a:gd name="T3" fmla="*/ 1020656097 h 8"/>
                <a:gd name="T4" fmla="*/ 204142172 w 3"/>
                <a:gd name="T5" fmla="*/ 1633060918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0"/>
                  </a:move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41" name="Line 767"/>
            <p:cNvSpPr>
              <a:spLocks noChangeShapeType="1"/>
            </p:cNvSpPr>
            <p:nvPr/>
          </p:nvSpPr>
          <p:spPr bwMode="auto">
            <a:xfrm>
              <a:off x="5919788" y="5140474"/>
              <a:ext cx="15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upo 869"/>
            <p:cNvGrpSpPr>
              <a:grpSpLocks/>
            </p:cNvGrpSpPr>
            <p:nvPr/>
          </p:nvGrpSpPr>
          <p:grpSpPr bwMode="auto">
            <a:xfrm>
              <a:off x="5776913" y="3584724"/>
              <a:ext cx="144463" cy="1570038"/>
              <a:chOff x="5776913" y="3230563"/>
              <a:chExt cx="144463" cy="1570038"/>
            </a:xfrm>
          </p:grpSpPr>
          <p:sp>
            <p:nvSpPr>
              <p:cNvPr id="16083" name="Line 737"/>
              <p:cNvSpPr>
                <a:spLocks noChangeShapeType="1"/>
              </p:cNvSpPr>
              <p:nvPr/>
            </p:nvSpPr>
            <p:spPr bwMode="auto">
              <a:xfrm>
                <a:off x="5791200" y="333057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4" name="Freeform 738"/>
              <p:cNvSpPr>
                <a:spLocks/>
              </p:cNvSpPr>
              <p:nvPr/>
            </p:nvSpPr>
            <p:spPr bwMode="auto">
              <a:xfrm>
                <a:off x="5776913" y="3373438"/>
                <a:ext cx="1588" cy="42863"/>
              </a:xfrm>
              <a:custGeom>
                <a:avLst/>
                <a:gdLst>
                  <a:gd name="T0" fmla="*/ 0 w 1588"/>
                  <a:gd name="T1" fmla="*/ 0 h 27"/>
                  <a:gd name="T2" fmla="*/ 0 w 1588"/>
                  <a:gd name="T3" fmla="*/ 45363341 h 27"/>
                  <a:gd name="T4" fmla="*/ 0 w 1588"/>
                  <a:gd name="T5" fmla="*/ 45363341 h 27"/>
                  <a:gd name="T6" fmla="*/ 0 w 1588"/>
                  <a:gd name="T7" fmla="*/ 68045812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27"/>
                  <a:gd name="T14" fmla="*/ 1588 w 158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27">
                    <a:moveTo>
                      <a:pt x="0" y="0"/>
                    </a:move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5" name="Line 739"/>
              <p:cNvSpPr>
                <a:spLocks noChangeShapeType="1"/>
              </p:cNvSpPr>
              <p:nvPr/>
            </p:nvSpPr>
            <p:spPr bwMode="auto">
              <a:xfrm>
                <a:off x="5791200" y="3430588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6" name="Freeform 740"/>
              <p:cNvSpPr>
                <a:spLocks/>
              </p:cNvSpPr>
              <p:nvPr/>
            </p:nvSpPr>
            <p:spPr bwMode="auto">
              <a:xfrm>
                <a:off x="5791200" y="3473451"/>
                <a:ext cx="1588" cy="14288"/>
              </a:xfrm>
              <a:custGeom>
                <a:avLst/>
                <a:gdLst>
                  <a:gd name="T0" fmla="*/ 0 w 1588"/>
                  <a:gd name="T1" fmla="*/ 0 h 9"/>
                  <a:gd name="T2" fmla="*/ 0 w 1588"/>
                  <a:gd name="T3" fmla="*/ 0 h 9"/>
                  <a:gd name="T4" fmla="*/ 0 w 1588"/>
                  <a:gd name="T5" fmla="*/ 0 h 9"/>
                  <a:gd name="T6" fmla="*/ 0 w 1588"/>
                  <a:gd name="T7" fmla="*/ 2268299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9"/>
                  <a:gd name="T14" fmla="*/ 1588 w 158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7" name="Line 741"/>
              <p:cNvSpPr>
                <a:spLocks noChangeShapeType="1"/>
              </p:cNvSpPr>
              <p:nvPr/>
            </p:nvSpPr>
            <p:spPr bwMode="auto">
              <a:xfrm>
                <a:off x="5805488" y="350202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8" name="Freeform 742"/>
              <p:cNvSpPr>
                <a:spLocks/>
              </p:cNvSpPr>
              <p:nvPr/>
            </p:nvSpPr>
            <p:spPr bwMode="auto">
              <a:xfrm>
                <a:off x="5819775" y="3544888"/>
                <a:ext cx="14288" cy="28575"/>
              </a:xfrm>
              <a:custGeom>
                <a:avLst/>
                <a:gdLst>
                  <a:gd name="T0" fmla="*/ 0 w 9"/>
                  <a:gd name="T1" fmla="*/ 0 h 18"/>
                  <a:gd name="T2" fmla="*/ 22682990 w 9"/>
                  <a:gd name="T3" fmla="*/ 22682197 h 18"/>
                  <a:gd name="T4" fmla="*/ 22682990 w 9"/>
                  <a:gd name="T5" fmla="*/ 22682197 h 18"/>
                  <a:gd name="T6" fmla="*/ 22682990 w 9"/>
                  <a:gd name="T7" fmla="*/ 453628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0" y="0"/>
                    </a:moveTo>
                    <a:lnTo>
                      <a:pt x="9" y="9"/>
                    </a:lnTo>
                    <a:lnTo>
                      <a:pt x="9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9" name="Line 743"/>
              <p:cNvSpPr>
                <a:spLocks noChangeShapeType="1"/>
              </p:cNvSpPr>
              <p:nvPr/>
            </p:nvSpPr>
            <p:spPr bwMode="auto">
              <a:xfrm>
                <a:off x="5834063" y="35877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0" name="Freeform 744"/>
              <p:cNvSpPr>
                <a:spLocks/>
              </p:cNvSpPr>
              <p:nvPr/>
            </p:nvSpPr>
            <p:spPr bwMode="auto">
              <a:xfrm>
                <a:off x="5848350" y="3630613"/>
                <a:ext cx="14288" cy="28575"/>
              </a:xfrm>
              <a:custGeom>
                <a:avLst/>
                <a:gdLst>
                  <a:gd name="T0" fmla="*/ 0 w 9"/>
                  <a:gd name="T1" fmla="*/ 0 h 18"/>
                  <a:gd name="T2" fmla="*/ 22682990 w 9"/>
                  <a:gd name="T3" fmla="*/ 22682197 h 18"/>
                  <a:gd name="T4" fmla="*/ 22682990 w 9"/>
                  <a:gd name="T5" fmla="*/ 22682197 h 18"/>
                  <a:gd name="T6" fmla="*/ 22682990 w 9"/>
                  <a:gd name="T7" fmla="*/ 453628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0" y="0"/>
                    </a:moveTo>
                    <a:lnTo>
                      <a:pt x="9" y="9"/>
                    </a:lnTo>
                    <a:lnTo>
                      <a:pt x="9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1" name="Line 745"/>
              <p:cNvSpPr>
                <a:spLocks noChangeShapeType="1"/>
              </p:cNvSpPr>
              <p:nvPr/>
            </p:nvSpPr>
            <p:spPr bwMode="auto">
              <a:xfrm>
                <a:off x="5862638" y="367347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2" name="Line 746"/>
              <p:cNvSpPr>
                <a:spLocks noChangeShapeType="1"/>
              </p:cNvSpPr>
              <p:nvPr/>
            </p:nvSpPr>
            <p:spPr bwMode="auto">
              <a:xfrm>
                <a:off x="5862638" y="3716338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3" name="Line 747"/>
              <p:cNvSpPr>
                <a:spLocks noChangeShapeType="1"/>
              </p:cNvSpPr>
              <p:nvPr/>
            </p:nvSpPr>
            <p:spPr bwMode="auto">
              <a:xfrm>
                <a:off x="5862638" y="375761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4" name="Line 748"/>
              <p:cNvSpPr>
                <a:spLocks noChangeShapeType="1"/>
              </p:cNvSpPr>
              <p:nvPr/>
            </p:nvSpPr>
            <p:spPr bwMode="auto">
              <a:xfrm>
                <a:off x="5876925" y="381476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5" name="Line 749"/>
              <p:cNvSpPr>
                <a:spLocks noChangeShapeType="1"/>
              </p:cNvSpPr>
              <p:nvPr/>
            </p:nvSpPr>
            <p:spPr bwMode="auto">
              <a:xfrm>
                <a:off x="5876925" y="385762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6" name="Line 750"/>
              <p:cNvSpPr>
                <a:spLocks noChangeShapeType="1"/>
              </p:cNvSpPr>
              <p:nvPr/>
            </p:nvSpPr>
            <p:spPr bwMode="auto">
              <a:xfrm>
                <a:off x="5876925" y="390048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7" name="Line 751"/>
              <p:cNvSpPr>
                <a:spLocks noChangeShapeType="1"/>
              </p:cNvSpPr>
              <p:nvPr/>
            </p:nvSpPr>
            <p:spPr bwMode="auto">
              <a:xfrm>
                <a:off x="5891213" y="3957638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8" name="Line 752"/>
              <p:cNvSpPr>
                <a:spLocks noChangeShapeType="1"/>
              </p:cNvSpPr>
              <p:nvPr/>
            </p:nvSpPr>
            <p:spPr bwMode="auto">
              <a:xfrm>
                <a:off x="5891213" y="400050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9" name="Line 753"/>
              <p:cNvSpPr>
                <a:spLocks noChangeShapeType="1"/>
              </p:cNvSpPr>
              <p:nvPr/>
            </p:nvSpPr>
            <p:spPr bwMode="auto">
              <a:xfrm>
                <a:off x="5905500" y="4043363"/>
                <a:ext cx="15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0" name="Freeform 754"/>
              <p:cNvSpPr>
                <a:spLocks/>
              </p:cNvSpPr>
              <p:nvPr/>
            </p:nvSpPr>
            <p:spPr bwMode="auto">
              <a:xfrm>
                <a:off x="5905500" y="4100513"/>
                <a:ext cx="1588" cy="57150"/>
              </a:xfrm>
              <a:custGeom>
                <a:avLst/>
                <a:gdLst>
                  <a:gd name="T0" fmla="*/ 0 w 1588"/>
                  <a:gd name="T1" fmla="*/ 0 h 36"/>
                  <a:gd name="T2" fmla="*/ 0 w 1588"/>
                  <a:gd name="T3" fmla="*/ 45362806 h 36"/>
                  <a:gd name="T4" fmla="*/ 0 w 1588"/>
                  <a:gd name="T5" fmla="*/ 45362806 h 36"/>
                  <a:gd name="T6" fmla="*/ 0 w 1588"/>
                  <a:gd name="T7" fmla="*/ 90725611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36"/>
                  <a:gd name="T14" fmla="*/ 1588 w 1588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36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1" name="Line 755"/>
              <p:cNvSpPr>
                <a:spLocks noChangeShapeType="1"/>
              </p:cNvSpPr>
              <p:nvPr/>
            </p:nvSpPr>
            <p:spPr bwMode="auto">
              <a:xfrm>
                <a:off x="5905500" y="417195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2" name="Line 756"/>
              <p:cNvSpPr>
                <a:spLocks noChangeShapeType="1"/>
              </p:cNvSpPr>
              <p:nvPr/>
            </p:nvSpPr>
            <p:spPr bwMode="auto">
              <a:xfrm>
                <a:off x="5905500" y="422910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3" name="Line 757"/>
              <p:cNvSpPr>
                <a:spLocks noChangeShapeType="1"/>
              </p:cNvSpPr>
              <p:nvPr/>
            </p:nvSpPr>
            <p:spPr bwMode="auto">
              <a:xfrm>
                <a:off x="5905500" y="427196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4" name="Line 758"/>
              <p:cNvSpPr>
                <a:spLocks noChangeShapeType="1"/>
              </p:cNvSpPr>
              <p:nvPr/>
            </p:nvSpPr>
            <p:spPr bwMode="auto">
              <a:xfrm flipH="1">
                <a:off x="5891213" y="431482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5" name="Line 759"/>
              <p:cNvSpPr>
                <a:spLocks noChangeShapeType="1"/>
              </p:cNvSpPr>
              <p:nvPr/>
            </p:nvSpPr>
            <p:spPr bwMode="auto">
              <a:xfrm>
                <a:off x="5891213" y="437197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6" name="Line 760"/>
              <p:cNvSpPr>
                <a:spLocks noChangeShapeType="1"/>
              </p:cNvSpPr>
              <p:nvPr/>
            </p:nvSpPr>
            <p:spPr bwMode="auto">
              <a:xfrm>
                <a:off x="5891213" y="440055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7" name="Line 761"/>
              <p:cNvSpPr>
                <a:spLocks noChangeShapeType="1"/>
              </p:cNvSpPr>
              <p:nvPr/>
            </p:nvSpPr>
            <p:spPr bwMode="auto">
              <a:xfrm>
                <a:off x="5891213" y="44434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8" name="Line 762"/>
              <p:cNvSpPr>
                <a:spLocks noChangeShapeType="1"/>
              </p:cNvSpPr>
              <p:nvPr/>
            </p:nvSpPr>
            <p:spPr bwMode="auto">
              <a:xfrm>
                <a:off x="5905500" y="450056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9" name="Line 763"/>
              <p:cNvSpPr>
                <a:spLocks noChangeShapeType="1"/>
              </p:cNvSpPr>
              <p:nvPr/>
            </p:nvSpPr>
            <p:spPr bwMode="auto">
              <a:xfrm>
                <a:off x="5905500" y="454342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0" name="Line 764"/>
              <p:cNvSpPr>
                <a:spLocks noChangeShapeType="1"/>
              </p:cNvSpPr>
              <p:nvPr/>
            </p:nvSpPr>
            <p:spPr bwMode="auto">
              <a:xfrm>
                <a:off x="5905500" y="4586288"/>
                <a:ext cx="15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1" name="Freeform 765"/>
              <p:cNvSpPr>
                <a:spLocks/>
              </p:cNvSpPr>
              <p:nvPr/>
            </p:nvSpPr>
            <p:spPr bwMode="auto">
              <a:xfrm>
                <a:off x="5905500" y="4643438"/>
                <a:ext cx="14288" cy="57150"/>
              </a:xfrm>
              <a:custGeom>
                <a:avLst/>
                <a:gdLst>
                  <a:gd name="T0" fmla="*/ 0 w 9"/>
                  <a:gd name="T1" fmla="*/ 0 h 36"/>
                  <a:gd name="T2" fmla="*/ 22682990 w 9"/>
                  <a:gd name="T3" fmla="*/ 45362806 h 36"/>
                  <a:gd name="T4" fmla="*/ 22682990 w 9"/>
                  <a:gd name="T5" fmla="*/ 45362806 h 36"/>
                  <a:gd name="T6" fmla="*/ 22682990 w 9"/>
                  <a:gd name="T7" fmla="*/ 90725611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6"/>
                  <a:gd name="T14" fmla="*/ 9 w 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6">
                    <a:moveTo>
                      <a:pt x="0" y="0"/>
                    </a:moveTo>
                    <a:lnTo>
                      <a:pt x="9" y="18"/>
                    </a:lnTo>
                    <a:lnTo>
                      <a:pt x="9" y="36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2" name="Line 766"/>
              <p:cNvSpPr>
                <a:spLocks noChangeShapeType="1"/>
              </p:cNvSpPr>
              <p:nvPr/>
            </p:nvSpPr>
            <p:spPr bwMode="auto">
              <a:xfrm>
                <a:off x="5919788" y="474345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3" name="Line 768"/>
              <p:cNvSpPr>
                <a:spLocks noChangeShapeType="1"/>
              </p:cNvSpPr>
              <p:nvPr/>
            </p:nvSpPr>
            <p:spPr bwMode="auto">
              <a:xfrm>
                <a:off x="5919788" y="4786313"/>
                <a:ext cx="15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4" name="Line 769"/>
              <p:cNvSpPr>
                <a:spLocks noChangeShapeType="1"/>
              </p:cNvSpPr>
              <p:nvPr/>
            </p:nvSpPr>
            <p:spPr bwMode="auto">
              <a:xfrm flipH="1">
                <a:off x="5791200" y="3230563"/>
                <a:ext cx="57150" cy="10001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" name="Grupo 887"/>
            <p:cNvGrpSpPr>
              <a:grpSpLocks/>
            </p:cNvGrpSpPr>
            <p:nvPr/>
          </p:nvGrpSpPr>
          <p:grpSpPr bwMode="auto">
            <a:xfrm>
              <a:off x="7789863" y="4056212"/>
              <a:ext cx="242888" cy="469900"/>
              <a:chOff x="7789863" y="3702051"/>
              <a:chExt cx="242888" cy="469900"/>
            </a:xfrm>
          </p:grpSpPr>
          <p:sp>
            <p:nvSpPr>
              <p:cNvPr id="16081" name="Freeform 685"/>
              <p:cNvSpPr>
                <a:spLocks/>
              </p:cNvSpPr>
              <p:nvPr/>
            </p:nvSpPr>
            <p:spPr bwMode="auto">
              <a:xfrm>
                <a:off x="7904163" y="4014788"/>
                <a:ext cx="128588" cy="157163"/>
              </a:xfrm>
              <a:custGeom>
                <a:avLst/>
                <a:gdLst>
                  <a:gd name="T0" fmla="*/ 1837207862 w 9"/>
                  <a:gd name="T1" fmla="*/ 2147483647 h 11"/>
                  <a:gd name="T2" fmla="*/ 612407457 w 9"/>
                  <a:gd name="T3" fmla="*/ 816533163 h 11"/>
                  <a:gd name="T4" fmla="*/ 204140563 w 9"/>
                  <a:gd name="T5" fmla="*/ 612407072 h 11"/>
                  <a:gd name="T6" fmla="*/ 0 w 9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1">
                    <a:moveTo>
                      <a:pt x="9" y="11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2" name="Freeform 770"/>
              <p:cNvSpPr>
                <a:spLocks/>
              </p:cNvSpPr>
              <p:nvPr/>
            </p:nvSpPr>
            <p:spPr bwMode="auto">
              <a:xfrm>
                <a:off x="7789863" y="3702051"/>
                <a:ext cx="114300" cy="312738"/>
              </a:xfrm>
              <a:custGeom>
                <a:avLst/>
                <a:gdLst>
                  <a:gd name="T0" fmla="*/ 1633060918 w 8"/>
                  <a:gd name="T1" fmla="*/ 2147483647 h 22"/>
                  <a:gd name="T2" fmla="*/ 0 w 8"/>
                  <a:gd name="T3" fmla="*/ 1010385495 h 22"/>
                  <a:gd name="T4" fmla="*/ 0 w 8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2"/>
                  <a:gd name="T11" fmla="*/ 8 w 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2">
                    <a:moveTo>
                      <a:pt x="8" y="22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44" name="Line 771"/>
            <p:cNvSpPr>
              <a:spLocks noChangeShapeType="1"/>
            </p:cNvSpPr>
            <p:nvPr/>
          </p:nvSpPr>
          <p:spPr bwMode="auto">
            <a:xfrm>
              <a:off x="8188325" y="6139012"/>
              <a:ext cx="28575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" name="Grupo 882"/>
            <p:cNvGrpSpPr>
              <a:grpSpLocks/>
            </p:cNvGrpSpPr>
            <p:nvPr/>
          </p:nvGrpSpPr>
          <p:grpSpPr bwMode="auto">
            <a:xfrm>
              <a:off x="8245475" y="6124724"/>
              <a:ext cx="257175" cy="44451"/>
              <a:chOff x="8245475" y="5770563"/>
              <a:chExt cx="257175" cy="44451"/>
            </a:xfrm>
          </p:grpSpPr>
          <p:sp>
            <p:nvSpPr>
              <p:cNvPr id="16075" name="Line 772"/>
              <p:cNvSpPr>
                <a:spLocks noChangeShapeType="1"/>
              </p:cNvSpPr>
              <p:nvPr/>
            </p:nvSpPr>
            <p:spPr bwMode="auto">
              <a:xfrm>
                <a:off x="8245475" y="581342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6" name="Line 773"/>
              <p:cNvSpPr>
                <a:spLocks noChangeShapeType="1"/>
              </p:cNvSpPr>
              <p:nvPr/>
            </p:nvSpPr>
            <p:spPr bwMode="auto">
              <a:xfrm flipV="1">
                <a:off x="8288338" y="5784851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7" name="Line 774"/>
              <p:cNvSpPr>
                <a:spLocks noChangeShapeType="1"/>
              </p:cNvSpPr>
              <p:nvPr/>
            </p:nvSpPr>
            <p:spPr bwMode="auto">
              <a:xfrm>
                <a:off x="8331200" y="57848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8" name="Line 775"/>
              <p:cNvSpPr>
                <a:spLocks noChangeShapeType="1"/>
              </p:cNvSpPr>
              <p:nvPr/>
            </p:nvSpPr>
            <p:spPr bwMode="auto">
              <a:xfrm>
                <a:off x="8388350" y="57848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9" name="Line 776"/>
              <p:cNvSpPr>
                <a:spLocks noChangeShapeType="1"/>
              </p:cNvSpPr>
              <p:nvPr/>
            </p:nvSpPr>
            <p:spPr bwMode="auto">
              <a:xfrm>
                <a:off x="8431213" y="57848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0" name="Line 777"/>
              <p:cNvSpPr>
                <a:spLocks noChangeShapeType="1"/>
              </p:cNvSpPr>
              <p:nvPr/>
            </p:nvSpPr>
            <p:spPr bwMode="auto">
              <a:xfrm flipV="1">
                <a:off x="8474075" y="57705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46" name="Freeform 778"/>
            <p:cNvSpPr>
              <a:spLocks/>
            </p:cNvSpPr>
            <p:nvPr/>
          </p:nvSpPr>
          <p:spPr bwMode="auto">
            <a:xfrm>
              <a:off x="4135438" y="1016149"/>
              <a:ext cx="457200" cy="1069975"/>
            </a:xfrm>
            <a:custGeom>
              <a:avLst/>
              <a:gdLst>
                <a:gd name="T0" fmla="*/ 2147483647 w 32"/>
                <a:gd name="T1" fmla="*/ 2147483647 h 75"/>
                <a:gd name="T2" fmla="*/ 2147483647 w 32"/>
                <a:gd name="T3" fmla="*/ 2147483647 h 75"/>
                <a:gd name="T4" fmla="*/ 2147483647 w 32"/>
                <a:gd name="T5" fmla="*/ 2147483647 h 75"/>
                <a:gd name="T6" fmla="*/ 2147483647 w 32"/>
                <a:gd name="T7" fmla="*/ 2147483647 h 75"/>
                <a:gd name="T8" fmla="*/ 2147483647 w 32"/>
                <a:gd name="T9" fmla="*/ 2147483647 h 75"/>
                <a:gd name="T10" fmla="*/ 2147483647 w 32"/>
                <a:gd name="T11" fmla="*/ 2147483647 h 75"/>
                <a:gd name="T12" fmla="*/ 1633060918 w 32"/>
                <a:gd name="T13" fmla="*/ 2147483647 h 75"/>
                <a:gd name="T14" fmla="*/ 1020656097 w 32"/>
                <a:gd name="T15" fmla="*/ 2147483647 h 75"/>
                <a:gd name="T16" fmla="*/ 0 w 32"/>
                <a:gd name="T17" fmla="*/ 2147483647 h 75"/>
                <a:gd name="T18" fmla="*/ 0 w 32"/>
                <a:gd name="T19" fmla="*/ 2147483647 h 75"/>
                <a:gd name="T20" fmla="*/ 408265229 w 32"/>
                <a:gd name="T21" fmla="*/ 2147483647 h 75"/>
                <a:gd name="T22" fmla="*/ 2147483647 w 32"/>
                <a:gd name="T23" fmla="*/ 2147483647 h 75"/>
                <a:gd name="T24" fmla="*/ 2147483647 w 32"/>
                <a:gd name="T25" fmla="*/ 2147483647 h 75"/>
                <a:gd name="T26" fmla="*/ 2147483647 w 32"/>
                <a:gd name="T27" fmla="*/ 2147483647 h 75"/>
                <a:gd name="T28" fmla="*/ 1837186333 w 32"/>
                <a:gd name="T29" fmla="*/ 1424692978 h 75"/>
                <a:gd name="T30" fmla="*/ 1633060918 w 32"/>
                <a:gd name="T31" fmla="*/ 814108203 h 75"/>
                <a:gd name="T32" fmla="*/ 1224795800 w 32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5"/>
                <a:gd name="T53" fmla="*/ 32 w 3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5">
                  <a:moveTo>
                    <a:pt x="32" y="75"/>
                  </a:moveTo>
                  <a:lnTo>
                    <a:pt x="27" y="73"/>
                  </a:lnTo>
                  <a:lnTo>
                    <a:pt x="25" y="72"/>
                  </a:lnTo>
                  <a:cubicBezTo>
                    <a:pt x="22" y="72"/>
                    <a:pt x="21" y="71"/>
                    <a:pt x="19" y="70"/>
                  </a:cubicBezTo>
                  <a:lnTo>
                    <a:pt x="16" y="69"/>
                  </a:lnTo>
                  <a:lnTo>
                    <a:pt x="11" y="66"/>
                  </a:lnTo>
                  <a:lnTo>
                    <a:pt x="8" y="65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58"/>
                  </a:lnTo>
                  <a:lnTo>
                    <a:pt x="13" y="33"/>
                  </a:lnTo>
                  <a:lnTo>
                    <a:pt x="13" y="26"/>
                  </a:lnTo>
                  <a:lnTo>
                    <a:pt x="11" y="16"/>
                  </a:lnTo>
                  <a:lnTo>
                    <a:pt x="9" y="7"/>
                  </a:lnTo>
                  <a:lnTo>
                    <a:pt x="8" y="4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47" name="Freeform 779"/>
            <p:cNvSpPr>
              <a:spLocks/>
            </p:cNvSpPr>
            <p:nvPr/>
          </p:nvSpPr>
          <p:spPr bwMode="auto">
            <a:xfrm>
              <a:off x="7418388" y="4027637"/>
              <a:ext cx="300038" cy="784225"/>
            </a:xfrm>
            <a:custGeom>
              <a:avLst/>
              <a:gdLst>
                <a:gd name="T0" fmla="*/ 0 w 21"/>
                <a:gd name="T1" fmla="*/ 2147483647 h 55"/>
                <a:gd name="T2" fmla="*/ 408265956 w 21"/>
                <a:gd name="T3" fmla="*/ 2147483647 h 55"/>
                <a:gd name="T4" fmla="*/ 408265956 w 21"/>
                <a:gd name="T5" fmla="*/ 2147483647 h 55"/>
                <a:gd name="T6" fmla="*/ 612406134 w 21"/>
                <a:gd name="T7" fmla="*/ 2147483647 h 55"/>
                <a:gd name="T8" fmla="*/ 1837203891 w 21"/>
                <a:gd name="T9" fmla="*/ 2147483647 h 55"/>
                <a:gd name="T10" fmla="*/ 2147483647 w 21"/>
                <a:gd name="T11" fmla="*/ 2147483647 h 55"/>
                <a:gd name="T12" fmla="*/ 2147483647 w 21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55"/>
                <a:gd name="T23" fmla="*/ 21 w 21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55">
                  <a:moveTo>
                    <a:pt x="0" y="55"/>
                  </a:moveTo>
                  <a:lnTo>
                    <a:pt x="2" y="51"/>
                  </a:lnTo>
                  <a:cubicBezTo>
                    <a:pt x="3" y="49"/>
                    <a:pt x="2" y="46"/>
                    <a:pt x="2" y="44"/>
                  </a:cubicBezTo>
                  <a:lnTo>
                    <a:pt x="3" y="41"/>
                  </a:lnTo>
                  <a:lnTo>
                    <a:pt x="9" y="32"/>
                  </a:lnTo>
                  <a:cubicBezTo>
                    <a:pt x="12" y="26"/>
                    <a:pt x="14" y="21"/>
                    <a:pt x="15" y="14"/>
                  </a:cubicBez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48" name="Freeform 780"/>
            <p:cNvSpPr>
              <a:spLocks/>
            </p:cNvSpPr>
            <p:nvPr/>
          </p:nvSpPr>
          <p:spPr bwMode="auto">
            <a:xfrm>
              <a:off x="4178300" y="6196162"/>
              <a:ext cx="85725" cy="128588"/>
            </a:xfrm>
            <a:custGeom>
              <a:avLst/>
              <a:gdLst>
                <a:gd name="T0" fmla="*/ 1224795995 w 6"/>
                <a:gd name="T1" fmla="*/ 0 h 9"/>
                <a:gd name="T2" fmla="*/ 0 w 6"/>
                <a:gd name="T3" fmla="*/ 1837207862 h 9"/>
                <a:gd name="T4" fmla="*/ 0 60000 65536"/>
                <a:gd name="T5" fmla="*/ 0 60000 65536"/>
                <a:gd name="T6" fmla="*/ 0 w 6"/>
                <a:gd name="T7" fmla="*/ 0 h 9"/>
                <a:gd name="T8" fmla="*/ 6 w 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9">
                  <a:moveTo>
                    <a:pt x="6" y="0"/>
                  </a:moveTo>
                  <a:cubicBezTo>
                    <a:pt x="2" y="3"/>
                    <a:pt x="4" y="6"/>
                    <a:pt x="0" y="9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49" name="Freeform 781"/>
            <p:cNvSpPr>
              <a:spLocks/>
            </p:cNvSpPr>
            <p:nvPr/>
          </p:nvSpPr>
          <p:spPr bwMode="auto">
            <a:xfrm>
              <a:off x="4264025" y="6024712"/>
              <a:ext cx="200025" cy="157163"/>
            </a:xfrm>
            <a:custGeom>
              <a:avLst/>
              <a:gdLst>
                <a:gd name="T0" fmla="*/ 2147483647 w 14"/>
                <a:gd name="T1" fmla="*/ 0 h 11"/>
                <a:gd name="T2" fmla="*/ 1837200996 w 14"/>
                <a:gd name="T3" fmla="*/ 816533163 h 11"/>
                <a:gd name="T4" fmla="*/ 816530626 w 14"/>
                <a:gd name="T5" fmla="*/ 2147483647 h 11"/>
                <a:gd name="T6" fmla="*/ 0 w 14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1"/>
                <a:gd name="T14" fmla="*/ 14 w 1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1">
                  <a:moveTo>
                    <a:pt x="14" y="0"/>
                  </a:moveTo>
                  <a:cubicBezTo>
                    <a:pt x="12" y="2"/>
                    <a:pt x="11" y="3"/>
                    <a:pt x="9" y="4"/>
                  </a:cubicBezTo>
                  <a:cubicBezTo>
                    <a:pt x="6" y="7"/>
                    <a:pt x="6" y="7"/>
                    <a:pt x="4" y="11"/>
                  </a:cubicBez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0" name="Freeform 782"/>
            <p:cNvSpPr>
              <a:spLocks/>
            </p:cNvSpPr>
            <p:nvPr/>
          </p:nvSpPr>
          <p:spPr bwMode="auto">
            <a:xfrm>
              <a:off x="8032750" y="2827487"/>
              <a:ext cx="128588" cy="28575"/>
            </a:xfrm>
            <a:custGeom>
              <a:avLst/>
              <a:gdLst>
                <a:gd name="T0" fmla="*/ 0 w 9"/>
                <a:gd name="T1" fmla="*/ 408265229 h 2"/>
                <a:gd name="T2" fmla="*/ 1020674408 w 9"/>
                <a:gd name="T3" fmla="*/ 0 h 2"/>
                <a:gd name="T4" fmla="*/ 1837207862 w 9"/>
                <a:gd name="T5" fmla="*/ 0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1" name="Freeform 784"/>
            <p:cNvSpPr>
              <a:spLocks/>
            </p:cNvSpPr>
            <p:nvPr/>
          </p:nvSpPr>
          <p:spPr bwMode="auto">
            <a:xfrm>
              <a:off x="4478338" y="3141812"/>
              <a:ext cx="28575" cy="100013"/>
            </a:xfrm>
            <a:custGeom>
              <a:avLst/>
              <a:gdLst>
                <a:gd name="T0" fmla="*/ 0 w 2"/>
                <a:gd name="T1" fmla="*/ 1428942938 h 7"/>
                <a:gd name="T2" fmla="*/ 408265229 w 2"/>
                <a:gd name="T3" fmla="*/ 816534708 h 7"/>
                <a:gd name="T4" fmla="*/ 408265229 w 2"/>
                <a:gd name="T5" fmla="*/ 408267354 h 7"/>
                <a:gd name="T6" fmla="*/ 408265229 w 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0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2" name="Freeform 786"/>
            <p:cNvSpPr>
              <a:spLocks/>
            </p:cNvSpPr>
            <p:nvPr/>
          </p:nvSpPr>
          <p:spPr bwMode="auto">
            <a:xfrm>
              <a:off x="7975600" y="5496074"/>
              <a:ext cx="57150" cy="114300"/>
            </a:xfrm>
            <a:custGeom>
              <a:avLst/>
              <a:gdLst>
                <a:gd name="T0" fmla="*/ 0 w 4"/>
                <a:gd name="T1" fmla="*/ 0 h 8"/>
                <a:gd name="T2" fmla="*/ 816530459 w 4"/>
                <a:gd name="T3" fmla="*/ 1633060918 h 8"/>
                <a:gd name="T4" fmla="*/ 0 60000 65536"/>
                <a:gd name="T5" fmla="*/ 0 60000 65536"/>
                <a:gd name="T6" fmla="*/ 0 w 4"/>
                <a:gd name="T7" fmla="*/ 0 h 8"/>
                <a:gd name="T8" fmla="*/ 4 w 4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8">
                  <a:moveTo>
                    <a:pt x="0" y="0"/>
                  </a:moveTo>
                  <a:cubicBezTo>
                    <a:pt x="1" y="4"/>
                    <a:pt x="2" y="5"/>
                    <a:pt x="4" y="8"/>
                  </a:cubicBez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3" name="Line 788"/>
            <p:cNvSpPr>
              <a:spLocks noChangeShapeType="1"/>
            </p:cNvSpPr>
            <p:nvPr/>
          </p:nvSpPr>
          <p:spPr bwMode="auto">
            <a:xfrm flipH="1" flipV="1">
              <a:off x="2165350" y="5254774"/>
              <a:ext cx="42863" cy="714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4" name="Line 790"/>
            <p:cNvSpPr>
              <a:spLocks noChangeShapeType="1"/>
            </p:cNvSpPr>
            <p:nvPr/>
          </p:nvSpPr>
          <p:spPr bwMode="auto">
            <a:xfrm flipH="1" flipV="1">
              <a:off x="3306763" y="4897587"/>
              <a:ext cx="57150" cy="571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5" name="Freeform 791"/>
            <p:cNvSpPr>
              <a:spLocks/>
            </p:cNvSpPr>
            <p:nvPr/>
          </p:nvSpPr>
          <p:spPr bwMode="auto">
            <a:xfrm>
              <a:off x="3363913" y="4940449"/>
              <a:ext cx="128588" cy="28575"/>
            </a:xfrm>
            <a:custGeom>
              <a:avLst/>
              <a:gdLst>
                <a:gd name="T0" fmla="*/ 1837207862 w 9"/>
                <a:gd name="T1" fmla="*/ 408265229 h 2"/>
                <a:gd name="T2" fmla="*/ 1020674408 w 9"/>
                <a:gd name="T3" fmla="*/ 0 h 2"/>
                <a:gd name="T4" fmla="*/ 0 w 9"/>
                <a:gd name="T5" fmla="*/ 204139758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9" y="2"/>
                  </a:move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6" name="Line 793"/>
            <p:cNvSpPr>
              <a:spLocks noChangeShapeType="1"/>
            </p:cNvSpPr>
            <p:nvPr/>
          </p:nvSpPr>
          <p:spPr bwMode="auto">
            <a:xfrm flipV="1">
              <a:off x="3335338" y="4969024"/>
              <a:ext cx="28575" cy="8572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7" name="Freeform 796"/>
            <p:cNvSpPr>
              <a:spLocks/>
            </p:cNvSpPr>
            <p:nvPr/>
          </p:nvSpPr>
          <p:spPr bwMode="auto">
            <a:xfrm>
              <a:off x="4249738" y="1073299"/>
              <a:ext cx="385763" cy="157163"/>
            </a:xfrm>
            <a:custGeom>
              <a:avLst/>
              <a:gdLst>
                <a:gd name="T0" fmla="*/ 2147483647 w 27"/>
                <a:gd name="T1" fmla="*/ 2147483647 h 11"/>
                <a:gd name="T2" fmla="*/ 2147483647 w 27"/>
                <a:gd name="T3" fmla="*/ 1633066326 h 11"/>
                <a:gd name="T4" fmla="*/ 2147483647 w 27"/>
                <a:gd name="T5" fmla="*/ 612407072 h 11"/>
                <a:gd name="T6" fmla="*/ 2041329524 w 27"/>
                <a:gd name="T7" fmla="*/ 204140434 h 11"/>
                <a:gd name="T8" fmla="*/ 1224797625 w 27"/>
                <a:gd name="T9" fmla="*/ 0 h 11"/>
                <a:gd name="T10" fmla="*/ 0 w 2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27" y="11"/>
                  </a:moveTo>
                  <a:lnTo>
                    <a:pt x="22" y="8"/>
                  </a:lnTo>
                  <a:cubicBezTo>
                    <a:pt x="19" y="7"/>
                    <a:pt x="17" y="5"/>
                    <a:pt x="14" y="3"/>
                  </a:cubicBezTo>
                  <a:lnTo>
                    <a:pt x="10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58" name="Freeform 797"/>
            <p:cNvSpPr>
              <a:spLocks/>
            </p:cNvSpPr>
            <p:nvPr/>
          </p:nvSpPr>
          <p:spPr bwMode="auto">
            <a:xfrm>
              <a:off x="7446963" y="5924699"/>
              <a:ext cx="142875" cy="57150"/>
            </a:xfrm>
            <a:custGeom>
              <a:avLst/>
              <a:gdLst>
                <a:gd name="T0" fmla="*/ 0 w 10"/>
                <a:gd name="T1" fmla="*/ 0 h 4"/>
                <a:gd name="T2" fmla="*/ 204139778 w 10"/>
                <a:gd name="T3" fmla="*/ 204139758 h 4"/>
                <a:gd name="T4" fmla="*/ 1224795917 w 10"/>
                <a:gd name="T5" fmla="*/ 612390756 h 4"/>
                <a:gd name="T6" fmla="*/ 1428921351 w 10"/>
                <a:gd name="T7" fmla="*/ 612390756 h 4"/>
                <a:gd name="T8" fmla="*/ 1837200796 w 10"/>
                <a:gd name="T9" fmla="*/ 816530459 h 4"/>
                <a:gd name="T10" fmla="*/ 2041326677 w 10"/>
                <a:gd name="T11" fmla="*/ 816530459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4"/>
                <a:gd name="T20" fmla="*/ 10 w 1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4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" name="Grupo 883"/>
            <p:cNvGrpSpPr>
              <a:grpSpLocks/>
            </p:cNvGrpSpPr>
            <p:nvPr/>
          </p:nvGrpSpPr>
          <p:grpSpPr bwMode="auto">
            <a:xfrm>
              <a:off x="7761288" y="5881837"/>
              <a:ext cx="385762" cy="214313"/>
              <a:chOff x="7761288" y="5527676"/>
              <a:chExt cx="385762" cy="214313"/>
            </a:xfrm>
          </p:grpSpPr>
          <p:sp>
            <p:nvSpPr>
              <p:cNvPr id="16073" name="Freeform 679"/>
              <p:cNvSpPr>
                <a:spLocks/>
              </p:cNvSpPr>
              <p:nvPr/>
            </p:nvSpPr>
            <p:spPr bwMode="auto">
              <a:xfrm>
                <a:off x="7761288" y="5527676"/>
                <a:ext cx="157163" cy="57150"/>
              </a:xfrm>
              <a:custGeom>
                <a:avLst/>
                <a:gdLst>
                  <a:gd name="T0" fmla="*/ 2147483647 w 11"/>
                  <a:gd name="T1" fmla="*/ 816530459 h 4"/>
                  <a:gd name="T2" fmla="*/ 1837206704 w 11"/>
                  <a:gd name="T3" fmla="*/ 408265229 h 4"/>
                  <a:gd name="T4" fmla="*/ 0 w 1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11" y="4"/>
                    </a:move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4" name="Freeform 798"/>
              <p:cNvSpPr>
                <a:spLocks/>
              </p:cNvSpPr>
              <p:nvPr/>
            </p:nvSpPr>
            <p:spPr bwMode="auto">
              <a:xfrm>
                <a:off x="7918450" y="5584826"/>
                <a:ext cx="228600" cy="157163"/>
              </a:xfrm>
              <a:custGeom>
                <a:avLst/>
                <a:gdLst>
                  <a:gd name="T0" fmla="*/ 0 w 16"/>
                  <a:gd name="T1" fmla="*/ 0 h 11"/>
                  <a:gd name="T2" fmla="*/ 612390756 w 16"/>
                  <a:gd name="T3" fmla="*/ 204140434 h 11"/>
                  <a:gd name="T4" fmla="*/ 1020656097 w 16"/>
                  <a:gd name="T5" fmla="*/ 408266581 h 11"/>
                  <a:gd name="T6" fmla="*/ 1837186333 w 16"/>
                  <a:gd name="T7" fmla="*/ 816533163 h 11"/>
                  <a:gd name="T8" fmla="*/ 2147483647 w 16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3" y="1"/>
                    </a:lnTo>
                    <a:cubicBezTo>
                      <a:pt x="4" y="1"/>
                      <a:pt x="4" y="2"/>
                      <a:pt x="5" y="2"/>
                    </a:cubicBezTo>
                    <a:cubicBezTo>
                      <a:pt x="6" y="2"/>
                      <a:pt x="8" y="3"/>
                      <a:pt x="9" y="4"/>
                    </a:cubicBezTo>
                    <a:lnTo>
                      <a:pt x="16" y="11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60" name="Freeform 799"/>
            <p:cNvSpPr>
              <a:spLocks/>
            </p:cNvSpPr>
            <p:nvPr/>
          </p:nvSpPr>
          <p:spPr bwMode="auto">
            <a:xfrm>
              <a:off x="8147050" y="6096149"/>
              <a:ext cx="41275" cy="42863"/>
            </a:xfrm>
            <a:custGeom>
              <a:avLst/>
              <a:gdLst>
                <a:gd name="T0" fmla="*/ 0 w 3"/>
                <a:gd name="T1" fmla="*/ 0 h 3"/>
                <a:gd name="T2" fmla="*/ 189287144 w 3"/>
                <a:gd name="T3" fmla="*/ 408270057 h 3"/>
                <a:gd name="T4" fmla="*/ 567875243 w 3"/>
                <a:gd name="T5" fmla="*/ 612412285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61" name="Freeform 801"/>
            <p:cNvSpPr>
              <a:spLocks/>
            </p:cNvSpPr>
            <p:nvPr/>
          </p:nvSpPr>
          <p:spPr bwMode="auto">
            <a:xfrm>
              <a:off x="4106863" y="3827612"/>
              <a:ext cx="57150" cy="200025"/>
            </a:xfrm>
            <a:custGeom>
              <a:avLst/>
              <a:gdLst>
                <a:gd name="T0" fmla="*/ 816530459 w 4"/>
                <a:gd name="T1" fmla="*/ 2147483647 h 14"/>
                <a:gd name="T2" fmla="*/ 612390756 w 4"/>
                <a:gd name="T3" fmla="*/ 2147483647 h 14"/>
                <a:gd name="T4" fmla="*/ 0 w 4"/>
                <a:gd name="T5" fmla="*/ 0 h 14"/>
                <a:gd name="T6" fmla="*/ 0 60000 65536"/>
                <a:gd name="T7" fmla="*/ 0 60000 65536"/>
                <a:gd name="T8" fmla="*/ 0 60000 65536"/>
                <a:gd name="T9" fmla="*/ 0 w 4"/>
                <a:gd name="T10" fmla="*/ 0 h 14"/>
                <a:gd name="T11" fmla="*/ 4 w 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4">
                  <a:moveTo>
                    <a:pt x="4" y="14"/>
                  </a:move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6" name="Grupo 642"/>
            <p:cNvGrpSpPr>
              <a:grpSpLocks/>
            </p:cNvGrpSpPr>
            <p:nvPr/>
          </p:nvGrpSpPr>
          <p:grpSpPr bwMode="auto">
            <a:xfrm>
              <a:off x="4221163" y="3556149"/>
              <a:ext cx="42863" cy="85725"/>
              <a:chOff x="4221163" y="3201988"/>
              <a:chExt cx="42863" cy="85725"/>
            </a:xfrm>
          </p:grpSpPr>
          <p:sp>
            <p:nvSpPr>
              <p:cNvPr id="16071" name="Line 804"/>
              <p:cNvSpPr>
                <a:spLocks noChangeShapeType="1"/>
              </p:cNvSpPr>
              <p:nvPr/>
            </p:nvSpPr>
            <p:spPr bwMode="auto">
              <a:xfrm flipV="1">
                <a:off x="4221163" y="32591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2" name="Freeform 805"/>
              <p:cNvSpPr>
                <a:spLocks/>
              </p:cNvSpPr>
              <p:nvPr/>
            </p:nvSpPr>
            <p:spPr bwMode="auto">
              <a:xfrm>
                <a:off x="4249738" y="3201988"/>
                <a:ext cx="14288" cy="42863"/>
              </a:xfrm>
              <a:custGeom>
                <a:avLst/>
                <a:gdLst>
                  <a:gd name="T0" fmla="*/ 0 w 9"/>
                  <a:gd name="T1" fmla="*/ 68045812 h 27"/>
                  <a:gd name="T2" fmla="*/ 22682990 w 9"/>
                  <a:gd name="T3" fmla="*/ 45363341 h 27"/>
                  <a:gd name="T4" fmla="*/ 22682990 w 9"/>
                  <a:gd name="T5" fmla="*/ 45363341 h 27"/>
                  <a:gd name="T6" fmla="*/ 22682990 w 9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7"/>
                  <a:gd name="T14" fmla="*/ 9 w 9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7">
                    <a:moveTo>
                      <a:pt x="0" y="27"/>
                    </a:moveTo>
                    <a:lnTo>
                      <a:pt x="9" y="18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63" name="Line 806"/>
            <p:cNvSpPr>
              <a:spLocks noChangeShapeType="1"/>
            </p:cNvSpPr>
            <p:nvPr/>
          </p:nvSpPr>
          <p:spPr bwMode="auto">
            <a:xfrm flipV="1">
              <a:off x="4292600" y="3513287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64" name="Line 807"/>
            <p:cNvSpPr>
              <a:spLocks noChangeShapeType="1"/>
            </p:cNvSpPr>
            <p:nvPr/>
          </p:nvSpPr>
          <p:spPr bwMode="auto">
            <a:xfrm flipV="1">
              <a:off x="4292600" y="3513287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" name="Grupo 640"/>
            <p:cNvGrpSpPr>
              <a:grpSpLocks/>
            </p:cNvGrpSpPr>
            <p:nvPr/>
          </p:nvGrpSpPr>
          <p:grpSpPr bwMode="auto">
            <a:xfrm>
              <a:off x="3592513" y="3641874"/>
              <a:ext cx="628650" cy="927101"/>
              <a:chOff x="3592513" y="3287713"/>
              <a:chExt cx="628650" cy="927101"/>
            </a:xfrm>
          </p:grpSpPr>
          <p:sp>
            <p:nvSpPr>
              <p:cNvPr id="16068" name="Freeform 802"/>
              <p:cNvSpPr>
                <a:spLocks/>
              </p:cNvSpPr>
              <p:nvPr/>
            </p:nvSpPr>
            <p:spPr bwMode="auto">
              <a:xfrm>
                <a:off x="3592513" y="3673476"/>
                <a:ext cx="342900" cy="541338"/>
              </a:xfrm>
              <a:custGeom>
                <a:avLst/>
                <a:gdLst>
                  <a:gd name="T0" fmla="*/ 204139791 w 24"/>
                  <a:gd name="T1" fmla="*/ 2147483647 h 38"/>
                  <a:gd name="T2" fmla="*/ 0 w 24"/>
                  <a:gd name="T3" fmla="*/ 2147483647 h 38"/>
                  <a:gd name="T4" fmla="*/ 204139791 w 24"/>
                  <a:gd name="T5" fmla="*/ 2147483647 h 38"/>
                  <a:gd name="T6" fmla="*/ 2147483647 w 24"/>
                  <a:gd name="T7" fmla="*/ 202944741 h 38"/>
                  <a:gd name="T8" fmla="*/ 2147483647 w 2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8"/>
                  <a:gd name="T17" fmla="*/ 24 w 2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8">
                    <a:moveTo>
                      <a:pt x="1" y="38"/>
                    </a:moveTo>
                    <a:lnTo>
                      <a:pt x="0" y="37"/>
                    </a:lnTo>
                    <a:lnTo>
                      <a:pt x="1" y="32"/>
                    </a:lnTo>
                    <a:lnTo>
                      <a:pt x="23" y="1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9" name="Freeform 803"/>
              <p:cNvSpPr>
                <a:spLocks/>
              </p:cNvSpPr>
              <p:nvPr/>
            </p:nvSpPr>
            <p:spPr bwMode="auto">
              <a:xfrm>
                <a:off x="3921125" y="3473451"/>
                <a:ext cx="185738" cy="214313"/>
              </a:xfrm>
              <a:custGeom>
                <a:avLst/>
                <a:gdLst>
                  <a:gd name="T0" fmla="*/ 0 w 13"/>
                  <a:gd name="T1" fmla="*/ 2147483647 h 15"/>
                  <a:gd name="T2" fmla="*/ 1428939611 w 13"/>
                  <a:gd name="T3" fmla="*/ 1020672993 h 15"/>
                  <a:gd name="T4" fmla="*/ 2147483647 w 1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5"/>
                  <a:gd name="T11" fmla="*/ 13 w 1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5">
                    <a:moveTo>
                      <a:pt x="0" y="15"/>
                    </a:moveTo>
                    <a:lnTo>
                      <a:pt x="7" y="5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0" name="Freeform 808"/>
              <p:cNvSpPr>
                <a:spLocks/>
              </p:cNvSpPr>
              <p:nvPr/>
            </p:nvSpPr>
            <p:spPr bwMode="auto">
              <a:xfrm>
                <a:off x="4106863" y="3287713"/>
                <a:ext cx="114300" cy="185738"/>
              </a:xfrm>
              <a:custGeom>
                <a:avLst/>
                <a:gdLst>
                  <a:gd name="T0" fmla="*/ 0 w 8"/>
                  <a:gd name="T1" fmla="*/ 2147483647 h 13"/>
                  <a:gd name="T2" fmla="*/ 408265229 w 8"/>
                  <a:gd name="T3" fmla="*/ 2041332352 h 13"/>
                  <a:gd name="T4" fmla="*/ 1224795800 w 8"/>
                  <a:gd name="T5" fmla="*/ 612406805 h 13"/>
                  <a:gd name="T6" fmla="*/ 1633060918 w 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3"/>
                  <a:gd name="T14" fmla="*/ 8 w 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3">
                    <a:moveTo>
                      <a:pt x="0" y="13"/>
                    </a:moveTo>
                    <a:lnTo>
                      <a:pt x="2" y="10"/>
                    </a:lnTo>
                    <a:lnTo>
                      <a:pt x="6" y="3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66" name="Freeform 810"/>
            <p:cNvSpPr>
              <a:spLocks/>
            </p:cNvSpPr>
            <p:nvPr/>
          </p:nvSpPr>
          <p:spPr bwMode="auto">
            <a:xfrm>
              <a:off x="3506788" y="2043262"/>
              <a:ext cx="271463" cy="57150"/>
            </a:xfrm>
            <a:custGeom>
              <a:avLst/>
              <a:gdLst>
                <a:gd name="T0" fmla="*/ 0 w 19"/>
                <a:gd name="T1" fmla="*/ 816530459 h 4"/>
                <a:gd name="T2" fmla="*/ 1020672342 w 19"/>
                <a:gd name="T3" fmla="*/ 612390756 h 4"/>
                <a:gd name="T4" fmla="*/ 1837204143 w 19"/>
                <a:gd name="T5" fmla="*/ 408265229 h 4"/>
                <a:gd name="T6" fmla="*/ 2147483647 w 19"/>
                <a:gd name="T7" fmla="*/ 408265229 h 4"/>
                <a:gd name="T8" fmla="*/ 2147483647 w 1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"/>
                <a:gd name="T17" fmla="*/ 19 w 1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">
                  <a:moveTo>
                    <a:pt x="0" y="4"/>
                  </a:moveTo>
                  <a:lnTo>
                    <a:pt x="5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67" name="Freeform 811"/>
            <p:cNvSpPr>
              <a:spLocks/>
            </p:cNvSpPr>
            <p:nvPr/>
          </p:nvSpPr>
          <p:spPr bwMode="auto">
            <a:xfrm>
              <a:off x="3878263" y="1857524"/>
              <a:ext cx="285750" cy="42863"/>
            </a:xfrm>
            <a:custGeom>
              <a:avLst/>
              <a:gdLst>
                <a:gd name="T0" fmla="*/ 2147483647 w 20"/>
                <a:gd name="T1" fmla="*/ 204142172 h 3"/>
                <a:gd name="T2" fmla="*/ 2147483647 w 20"/>
                <a:gd name="T3" fmla="*/ 0 h 3"/>
                <a:gd name="T4" fmla="*/ 2147483647 w 20"/>
                <a:gd name="T5" fmla="*/ 0 h 3"/>
                <a:gd name="T6" fmla="*/ 1020670482 w 20"/>
                <a:gd name="T7" fmla="*/ 204142172 h 3"/>
                <a:gd name="T8" fmla="*/ 204139778 w 20"/>
                <a:gd name="T9" fmla="*/ 408270057 h 3"/>
                <a:gd name="T10" fmla="*/ 0 w 20"/>
                <a:gd name="T11" fmla="*/ 61241228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"/>
                <a:gd name="T20" fmla="*/ 20 w 20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">
                  <a:moveTo>
                    <a:pt x="20" y="1"/>
                  </a:moveTo>
                  <a:lnTo>
                    <a:pt x="17" y="0"/>
                  </a:lnTo>
                  <a:cubicBezTo>
                    <a:pt x="15" y="0"/>
                    <a:pt x="13" y="0"/>
                    <a:pt x="11" y="0"/>
                  </a:cubicBezTo>
                  <a:lnTo>
                    <a:pt x="5" y="1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68" name="Freeform 812"/>
            <p:cNvSpPr>
              <a:spLocks/>
            </p:cNvSpPr>
            <p:nvPr/>
          </p:nvSpPr>
          <p:spPr bwMode="auto">
            <a:xfrm>
              <a:off x="4592638" y="2086124"/>
              <a:ext cx="169863" cy="57150"/>
            </a:xfrm>
            <a:custGeom>
              <a:avLst/>
              <a:gdLst>
                <a:gd name="T0" fmla="*/ 2147483647 w 12"/>
                <a:gd name="T1" fmla="*/ 816530459 h 4"/>
                <a:gd name="T2" fmla="*/ 2147483647 w 12"/>
                <a:gd name="T3" fmla="*/ 816530459 h 4"/>
                <a:gd name="T4" fmla="*/ 1602968753 w 12"/>
                <a:gd name="T5" fmla="*/ 612390756 h 4"/>
                <a:gd name="T6" fmla="*/ 1202233753 w 12"/>
                <a:gd name="T7" fmla="*/ 408265229 h 4"/>
                <a:gd name="T8" fmla="*/ 801484377 w 12"/>
                <a:gd name="T9" fmla="*/ 408265229 h 4"/>
                <a:gd name="T10" fmla="*/ 0 w 1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"/>
                <a:gd name="T20" fmla="*/ 12 w 1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">
                  <a:moveTo>
                    <a:pt x="12" y="4"/>
                  </a:moveTo>
                  <a:lnTo>
                    <a:pt x="11" y="4"/>
                  </a:lnTo>
                  <a:lnTo>
                    <a:pt x="8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" name="Grupo 649"/>
            <p:cNvGrpSpPr>
              <a:grpSpLocks/>
            </p:cNvGrpSpPr>
            <p:nvPr/>
          </p:nvGrpSpPr>
          <p:grpSpPr bwMode="auto">
            <a:xfrm>
              <a:off x="3792538" y="1900387"/>
              <a:ext cx="85725" cy="114300"/>
              <a:chOff x="3792538" y="1546226"/>
              <a:chExt cx="85725" cy="114300"/>
            </a:xfrm>
          </p:grpSpPr>
          <p:sp>
            <p:nvSpPr>
              <p:cNvPr id="16065" name="Line 813"/>
              <p:cNvSpPr>
                <a:spLocks noChangeShapeType="1"/>
              </p:cNvSpPr>
              <p:nvPr/>
            </p:nvSpPr>
            <p:spPr bwMode="auto">
              <a:xfrm flipH="1">
                <a:off x="3849688" y="1546226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6" name="Line 814"/>
              <p:cNvSpPr>
                <a:spLocks noChangeShapeType="1"/>
              </p:cNvSpPr>
              <p:nvPr/>
            </p:nvSpPr>
            <p:spPr bwMode="auto">
              <a:xfrm flipH="1">
                <a:off x="3821113" y="1589088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7" name="Line 815"/>
              <p:cNvSpPr>
                <a:spLocks noChangeShapeType="1"/>
              </p:cNvSpPr>
              <p:nvPr/>
            </p:nvSpPr>
            <p:spPr bwMode="auto">
              <a:xfrm flipH="1">
                <a:off x="3792538" y="1631951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70" name="Line 816"/>
            <p:cNvSpPr>
              <a:spLocks noChangeShapeType="1"/>
            </p:cNvSpPr>
            <p:nvPr/>
          </p:nvSpPr>
          <p:spPr bwMode="auto">
            <a:xfrm flipH="1">
              <a:off x="3778250" y="2028974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1" name="Line 817"/>
            <p:cNvSpPr>
              <a:spLocks noChangeShapeType="1"/>
            </p:cNvSpPr>
            <p:nvPr/>
          </p:nvSpPr>
          <p:spPr bwMode="auto">
            <a:xfrm flipH="1">
              <a:off x="3778250" y="2028974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2" name="Freeform 818"/>
            <p:cNvSpPr>
              <a:spLocks/>
            </p:cNvSpPr>
            <p:nvPr/>
          </p:nvSpPr>
          <p:spPr bwMode="auto">
            <a:xfrm>
              <a:off x="4564063" y="1216174"/>
              <a:ext cx="85725" cy="100013"/>
            </a:xfrm>
            <a:custGeom>
              <a:avLst/>
              <a:gdLst>
                <a:gd name="T0" fmla="*/ 0 w 6"/>
                <a:gd name="T1" fmla="*/ 1428942938 h 7"/>
                <a:gd name="T2" fmla="*/ 408265294 w 6"/>
                <a:gd name="T3" fmla="*/ 816534708 h 7"/>
                <a:gd name="T4" fmla="*/ 816530589 w 6"/>
                <a:gd name="T5" fmla="*/ 612408231 h 7"/>
                <a:gd name="T6" fmla="*/ 1020670547 w 6"/>
                <a:gd name="T7" fmla="*/ 408267354 h 7"/>
                <a:gd name="T8" fmla="*/ 1224795995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7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3" name="Freeform 819"/>
            <p:cNvSpPr>
              <a:spLocks/>
            </p:cNvSpPr>
            <p:nvPr/>
          </p:nvSpPr>
          <p:spPr bwMode="auto">
            <a:xfrm>
              <a:off x="4649788" y="1187599"/>
              <a:ext cx="14288" cy="28575"/>
            </a:xfrm>
            <a:custGeom>
              <a:avLst/>
              <a:gdLst>
                <a:gd name="T0" fmla="*/ 0 w 1"/>
                <a:gd name="T1" fmla="*/ 408265229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4" name="Freeform 820"/>
            <p:cNvSpPr>
              <a:spLocks/>
            </p:cNvSpPr>
            <p:nvPr/>
          </p:nvSpPr>
          <p:spPr bwMode="auto">
            <a:xfrm>
              <a:off x="2379663" y="2014687"/>
              <a:ext cx="114300" cy="314325"/>
            </a:xfrm>
            <a:custGeom>
              <a:avLst/>
              <a:gdLst>
                <a:gd name="T0" fmla="*/ 0 w 8"/>
                <a:gd name="T1" fmla="*/ 2147483647 h 22"/>
                <a:gd name="T2" fmla="*/ 204139758 w 8"/>
                <a:gd name="T3" fmla="*/ 2147483647 h 22"/>
                <a:gd name="T4" fmla="*/ 816530459 w 8"/>
                <a:gd name="T5" fmla="*/ 2147483647 h 22"/>
                <a:gd name="T6" fmla="*/ 1224795800 w 8"/>
                <a:gd name="T7" fmla="*/ 2147483647 h 22"/>
                <a:gd name="T8" fmla="*/ 1428921215 w 8"/>
                <a:gd name="T9" fmla="*/ 2147483647 h 22"/>
                <a:gd name="T10" fmla="*/ 1633060918 w 8"/>
                <a:gd name="T11" fmla="*/ 816530565 h 22"/>
                <a:gd name="T12" fmla="*/ 1633060918 w 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2"/>
                <a:gd name="T23" fmla="*/ 8 w 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2">
                  <a:moveTo>
                    <a:pt x="0" y="22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7" y="14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5" name="Line 821"/>
            <p:cNvSpPr>
              <a:spLocks noChangeShapeType="1"/>
            </p:cNvSpPr>
            <p:nvPr/>
          </p:nvSpPr>
          <p:spPr bwMode="auto">
            <a:xfrm>
              <a:off x="2479675" y="2214712"/>
              <a:ext cx="157163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" name="Grupo 637"/>
            <p:cNvGrpSpPr>
              <a:grpSpLocks/>
            </p:cNvGrpSpPr>
            <p:nvPr/>
          </p:nvGrpSpPr>
          <p:grpSpPr bwMode="auto">
            <a:xfrm>
              <a:off x="3006725" y="3556149"/>
              <a:ext cx="2827338" cy="1027113"/>
              <a:chOff x="3006725" y="3201988"/>
              <a:chExt cx="2827338" cy="1027113"/>
            </a:xfrm>
          </p:grpSpPr>
          <p:sp>
            <p:nvSpPr>
              <p:cNvPr id="16062" name="Freeform 800"/>
              <p:cNvSpPr>
                <a:spLocks/>
              </p:cNvSpPr>
              <p:nvPr/>
            </p:nvSpPr>
            <p:spPr bwMode="auto">
              <a:xfrm>
                <a:off x="3006725" y="4214813"/>
                <a:ext cx="600075" cy="14288"/>
              </a:xfrm>
              <a:custGeom>
                <a:avLst/>
                <a:gdLst>
                  <a:gd name="T0" fmla="*/ 0 w 42"/>
                  <a:gd name="T1" fmla="*/ 0 h 1"/>
                  <a:gd name="T2" fmla="*/ 204139782 w 42"/>
                  <a:gd name="T3" fmla="*/ 204146902 h 1"/>
                  <a:gd name="T4" fmla="*/ 1224795939 w 42"/>
                  <a:gd name="T5" fmla="*/ 204146902 h 1"/>
                  <a:gd name="T6" fmla="*/ 2041326714 w 42"/>
                  <a:gd name="T7" fmla="*/ 0 h 1"/>
                  <a:gd name="T8" fmla="*/ 2147483647 w 42"/>
                  <a:gd name="T9" fmla="*/ 0 h 1"/>
                  <a:gd name="T10" fmla="*/ 2147483647 w 42"/>
                  <a:gd name="T11" fmla="*/ 0 h 1"/>
                  <a:gd name="T12" fmla="*/ 2147483647 w 42"/>
                  <a:gd name="T13" fmla="*/ 204146902 h 1"/>
                  <a:gd name="T14" fmla="*/ 2147483647 w 42"/>
                  <a:gd name="T15" fmla="*/ 204146902 h 1"/>
                  <a:gd name="T16" fmla="*/ 2147483647 w 42"/>
                  <a:gd name="T17" fmla="*/ 204146902 h 1"/>
                  <a:gd name="T18" fmla="*/ 2147483647 w 42"/>
                  <a:gd name="T19" fmla="*/ 204146902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"/>
                  <a:gd name="T32" fmla="*/ 42 w 4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">
                    <a:moveTo>
                      <a:pt x="0" y="0"/>
                    </a:moveTo>
                    <a:lnTo>
                      <a:pt x="1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32" y="1"/>
                    </a:lnTo>
                    <a:lnTo>
                      <a:pt x="42" y="1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3" name="Freeform 809"/>
              <p:cNvSpPr>
                <a:spLocks/>
              </p:cNvSpPr>
              <p:nvPr/>
            </p:nvSpPr>
            <p:spPr bwMode="auto">
              <a:xfrm>
                <a:off x="3606800" y="4186238"/>
                <a:ext cx="485775" cy="42863"/>
              </a:xfrm>
              <a:custGeom>
                <a:avLst/>
                <a:gdLst>
                  <a:gd name="T0" fmla="*/ 2147483647 w 34"/>
                  <a:gd name="T1" fmla="*/ 0 h 3"/>
                  <a:gd name="T2" fmla="*/ 2147483647 w 34"/>
                  <a:gd name="T3" fmla="*/ 612412285 h 3"/>
                  <a:gd name="T4" fmla="*/ 2147483647 w 34"/>
                  <a:gd name="T5" fmla="*/ 612412285 h 3"/>
                  <a:gd name="T6" fmla="*/ 2147483647 w 34"/>
                  <a:gd name="T7" fmla="*/ 408270057 h 3"/>
                  <a:gd name="T8" fmla="*/ 0 w 34"/>
                  <a:gd name="T9" fmla="*/ 61241228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"/>
                  <a:gd name="T17" fmla="*/ 34 w 3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">
                    <a:moveTo>
                      <a:pt x="34" y="0"/>
                    </a:moveTo>
                    <a:lnTo>
                      <a:pt x="25" y="3"/>
                    </a:lnTo>
                    <a:lnTo>
                      <a:pt x="21" y="3"/>
                    </a:lnTo>
                    <a:lnTo>
                      <a:pt x="16" y="2"/>
                    </a:lnTo>
                    <a:cubicBezTo>
                      <a:pt x="10" y="1"/>
                      <a:pt x="6" y="2"/>
                      <a:pt x="0" y="3"/>
                    </a:cubicBez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4" name="Freeform 822"/>
              <p:cNvSpPr>
                <a:spLocks/>
              </p:cNvSpPr>
              <p:nvPr/>
            </p:nvSpPr>
            <p:spPr bwMode="auto">
              <a:xfrm>
                <a:off x="4092575" y="3201988"/>
                <a:ext cx="1741488" cy="984250"/>
              </a:xfrm>
              <a:custGeom>
                <a:avLst/>
                <a:gdLst>
                  <a:gd name="T0" fmla="*/ 2147483647 w 122"/>
                  <a:gd name="T1" fmla="*/ 406951645 h 69"/>
                  <a:gd name="T2" fmla="*/ 2147483647 w 122"/>
                  <a:gd name="T3" fmla="*/ 0 h 69"/>
                  <a:gd name="T4" fmla="*/ 2147483647 w 122"/>
                  <a:gd name="T5" fmla="*/ 0 h 69"/>
                  <a:gd name="T6" fmla="*/ 2147483647 w 122"/>
                  <a:gd name="T7" fmla="*/ 0 h 69"/>
                  <a:gd name="T8" fmla="*/ 2147483647 w 122"/>
                  <a:gd name="T9" fmla="*/ 406951645 h 69"/>
                  <a:gd name="T10" fmla="*/ 2147483647 w 122"/>
                  <a:gd name="T11" fmla="*/ 1017372148 h 69"/>
                  <a:gd name="T12" fmla="*/ 2147483647 w 122"/>
                  <a:gd name="T13" fmla="*/ 1627806581 h 69"/>
                  <a:gd name="T14" fmla="*/ 2147483647 w 122"/>
                  <a:gd name="T15" fmla="*/ 2147483647 h 69"/>
                  <a:gd name="T16" fmla="*/ 2147483647 w 122"/>
                  <a:gd name="T17" fmla="*/ 2147483647 h 69"/>
                  <a:gd name="T18" fmla="*/ 2147483647 w 122"/>
                  <a:gd name="T19" fmla="*/ 2147483647 h 69"/>
                  <a:gd name="T20" fmla="*/ 2147483647 w 122"/>
                  <a:gd name="T21" fmla="*/ 2147483647 h 69"/>
                  <a:gd name="T22" fmla="*/ 2147483647 w 122"/>
                  <a:gd name="T23" fmla="*/ 2147483647 h 69"/>
                  <a:gd name="T24" fmla="*/ 2147483647 w 122"/>
                  <a:gd name="T25" fmla="*/ 2147483647 h 69"/>
                  <a:gd name="T26" fmla="*/ 2037612715 w 122"/>
                  <a:gd name="T27" fmla="*/ 2147483647 h 69"/>
                  <a:gd name="T28" fmla="*/ 0 w 122"/>
                  <a:gd name="T29" fmla="*/ 2147483647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2"/>
                  <a:gd name="T46" fmla="*/ 0 h 69"/>
                  <a:gd name="T47" fmla="*/ 122 w 122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2" h="69">
                    <a:moveTo>
                      <a:pt x="122" y="2"/>
                    </a:move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09" y="5"/>
                    </a:lnTo>
                    <a:lnTo>
                      <a:pt x="105" y="8"/>
                    </a:lnTo>
                    <a:lnTo>
                      <a:pt x="100" y="12"/>
                    </a:lnTo>
                    <a:lnTo>
                      <a:pt x="96" y="17"/>
                    </a:lnTo>
                    <a:lnTo>
                      <a:pt x="87" y="31"/>
                    </a:lnTo>
                    <a:cubicBezTo>
                      <a:pt x="83" y="37"/>
                      <a:pt x="79" y="45"/>
                      <a:pt x="71" y="46"/>
                    </a:cubicBezTo>
                    <a:lnTo>
                      <a:pt x="57" y="48"/>
                    </a:lnTo>
                    <a:lnTo>
                      <a:pt x="52" y="50"/>
                    </a:lnTo>
                    <a:lnTo>
                      <a:pt x="10" y="68"/>
                    </a:lnTo>
                    <a:lnTo>
                      <a:pt x="0" y="69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77" name="Freeform 823"/>
            <p:cNvSpPr>
              <a:spLocks/>
            </p:cNvSpPr>
            <p:nvPr/>
          </p:nvSpPr>
          <p:spPr bwMode="auto">
            <a:xfrm>
              <a:off x="5819775" y="2884637"/>
              <a:ext cx="271463" cy="71438"/>
            </a:xfrm>
            <a:custGeom>
              <a:avLst/>
              <a:gdLst>
                <a:gd name="T0" fmla="*/ 0 w 19"/>
                <a:gd name="T1" fmla="*/ 0 h 5"/>
                <a:gd name="T2" fmla="*/ 816532024 w 19"/>
                <a:gd name="T3" fmla="*/ 0 h 5"/>
                <a:gd name="T4" fmla="*/ 1837204143 w 19"/>
                <a:gd name="T5" fmla="*/ 0 h 5"/>
                <a:gd name="T6" fmla="*/ 2147483647 w 19"/>
                <a:gd name="T7" fmla="*/ 204141207 h 5"/>
                <a:gd name="T8" fmla="*/ 2147483647 w 19"/>
                <a:gd name="T9" fmla="*/ 612409388 h 5"/>
                <a:gd name="T10" fmla="*/ 2147483647 w 19"/>
                <a:gd name="T11" fmla="*/ 102067762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5"/>
                <a:gd name="T20" fmla="*/ 19 w 1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5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8" y="1"/>
                  </a:lnTo>
                  <a:cubicBezTo>
                    <a:pt x="19" y="1"/>
                    <a:pt x="19" y="2"/>
                    <a:pt x="19" y="3"/>
                  </a:cubicBezTo>
                  <a:lnTo>
                    <a:pt x="19" y="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8" name="Line 824"/>
            <p:cNvSpPr>
              <a:spLocks noChangeShapeType="1"/>
            </p:cNvSpPr>
            <p:nvPr/>
          </p:nvSpPr>
          <p:spPr bwMode="auto">
            <a:xfrm>
              <a:off x="5948363" y="2898924"/>
              <a:ext cx="1588" cy="428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79" name="Freeform 825"/>
            <p:cNvSpPr>
              <a:spLocks/>
            </p:cNvSpPr>
            <p:nvPr/>
          </p:nvSpPr>
          <p:spPr bwMode="auto">
            <a:xfrm>
              <a:off x="5462588" y="2186137"/>
              <a:ext cx="171450" cy="485775"/>
            </a:xfrm>
            <a:custGeom>
              <a:avLst/>
              <a:gdLst>
                <a:gd name="T0" fmla="*/ 0 w 12"/>
                <a:gd name="T1" fmla="*/ 2147483647 h 34"/>
                <a:gd name="T2" fmla="*/ 204139791 w 12"/>
                <a:gd name="T3" fmla="*/ 2147483647 h 34"/>
                <a:gd name="T4" fmla="*/ 816530589 w 12"/>
                <a:gd name="T5" fmla="*/ 2147483647 h 34"/>
                <a:gd name="T6" fmla="*/ 1224795995 w 12"/>
                <a:gd name="T7" fmla="*/ 2147483647 h 34"/>
                <a:gd name="T8" fmla="*/ 1633061177 w 12"/>
                <a:gd name="T9" fmla="*/ 2147483647 h 34"/>
                <a:gd name="T10" fmla="*/ 1837200912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4"/>
                <a:gd name="T26" fmla="*/ 12 w 1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4">
                  <a:moveTo>
                    <a:pt x="0" y="34"/>
                  </a:moveTo>
                  <a:lnTo>
                    <a:pt x="1" y="33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80" name="Freeform 826"/>
            <p:cNvSpPr>
              <a:spLocks/>
            </p:cNvSpPr>
            <p:nvPr/>
          </p:nvSpPr>
          <p:spPr bwMode="auto">
            <a:xfrm>
              <a:off x="4876800" y="2143274"/>
              <a:ext cx="271463" cy="42863"/>
            </a:xfrm>
            <a:custGeom>
              <a:avLst/>
              <a:gdLst>
                <a:gd name="T0" fmla="*/ 0 w 19"/>
                <a:gd name="T1" fmla="*/ 0 h 3"/>
                <a:gd name="T2" fmla="*/ 2147483647 w 19"/>
                <a:gd name="T3" fmla="*/ 612412285 h 3"/>
                <a:gd name="T4" fmla="*/ 2147483647 w 19"/>
                <a:gd name="T5" fmla="*/ 612412285 h 3"/>
                <a:gd name="T6" fmla="*/ 0 60000 65536"/>
                <a:gd name="T7" fmla="*/ 0 60000 65536"/>
                <a:gd name="T8" fmla="*/ 0 60000 65536"/>
                <a:gd name="T9" fmla="*/ 0 w 19"/>
                <a:gd name="T10" fmla="*/ 0 h 3"/>
                <a:gd name="T11" fmla="*/ 19 w 1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">
                  <a:moveTo>
                    <a:pt x="0" y="0"/>
                  </a:moveTo>
                  <a:cubicBezTo>
                    <a:pt x="6" y="0"/>
                    <a:pt x="9" y="3"/>
                    <a:pt x="13" y="3"/>
                  </a:cubicBez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81" name="Freeform 827"/>
            <p:cNvSpPr>
              <a:spLocks/>
            </p:cNvSpPr>
            <p:nvPr/>
          </p:nvSpPr>
          <p:spPr bwMode="auto">
            <a:xfrm>
              <a:off x="7561263" y="3213249"/>
              <a:ext cx="14288" cy="285750"/>
            </a:xfrm>
            <a:custGeom>
              <a:avLst/>
              <a:gdLst>
                <a:gd name="T0" fmla="*/ 204146902 w 1"/>
                <a:gd name="T1" fmla="*/ 2147483647 h 20"/>
                <a:gd name="T2" fmla="*/ 204146902 w 1"/>
                <a:gd name="T3" fmla="*/ 2147483647 h 20"/>
                <a:gd name="T4" fmla="*/ 0 w 1"/>
                <a:gd name="T5" fmla="*/ 2147483647 h 20"/>
                <a:gd name="T6" fmla="*/ 0 w 1"/>
                <a:gd name="T7" fmla="*/ 1428921351 h 20"/>
                <a:gd name="T8" fmla="*/ 0 w 1"/>
                <a:gd name="T9" fmla="*/ 612390815 h 20"/>
                <a:gd name="T10" fmla="*/ 204146902 w 1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0"/>
                <a:gd name="T20" fmla="*/ 1 w 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0">
                  <a:moveTo>
                    <a:pt x="1" y="20"/>
                  </a:move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82" name="Freeform 828"/>
            <p:cNvSpPr>
              <a:spLocks/>
            </p:cNvSpPr>
            <p:nvPr/>
          </p:nvSpPr>
          <p:spPr bwMode="auto">
            <a:xfrm>
              <a:off x="7561263" y="3570437"/>
              <a:ext cx="14288" cy="171450"/>
            </a:xfrm>
            <a:custGeom>
              <a:avLst/>
              <a:gdLst>
                <a:gd name="T0" fmla="*/ 0 w 1"/>
                <a:gd name="T1" fmla="*/ 2147483647 h 12"/>
                <a:gd name="T2" fmla="*/ 0 w 1"/>
                <a:gd name="T3" fmla="*/ 1633061177 h 12"/>
                <a:gd name="T4" fmla="*/ 204146902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2"/>
                  </a:moveTo>
                  <a:lnTo>
                    <a:pt x="0" y="8"/>
                  </a:lnTo>
                  <a:cubicBezTo>
                    <a:pt x="0" y="6"/>
                    <a:pt x="1" y="3"/>
                    <a:pt x="1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83" name="Freeform 829"/>
            <p:cNvSpPr>
              <a:spLocks/>
            </p:cNvSpPr>
            <p:nvPr/>
          </p:nvSpPr>
          <p:spPr bwMode="auto">
            <a:xfrm>
              <a:off x="6048375" y="3356124"/>
              <a:ext cx="541338" cy="57150"/>
            </a:xfrm>
            <a:custGeom>
              <a:avLst/>
              <a:gdLst>
                <a:gd name="T0" fmla="*/ 2147483647 w 38"/>
                <a:gd name="T1" fmla="*/ 204139758 h 4"/>
                <a:gd name="T2" fmla="*/ 2147483647 w 38"/>
                <a:gd name="T3" fmla="*/ 408265229 h 4"/>
                <a:gd name="T4" fmla="*/ 0 w 38"/>
                <a:gd name="T5" fmla="*/ 816530459 h 4"/>
                <a:gd name="T6" fmla="*/ 0 60000 65536"/>
                <a:gd name="T7" fmla="*/ 0 60000 65536"/>
                <a:gd name="T8" fmla="*/ 0 60000 65536"/>
                <a:gd name="T9" fmla="*/ 0 w 38"/>
                <a:gd name="T10" fmla="*/ 0 h 4"/>
                <a:gd name="T11" fmla="*/ 38 w 3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4">
                  <a:moveTo>
                    <a:pt x="38" y="1"/>
                  </a:moveTo>
                  <a:cubicBezTo>
                    <a:pt x="29" y="1"/>
                    <a:pt x="26" y="0"/>
                    <a:pt x="17" y="2"/>
                  </a:cubicBez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upo 868"/>
            <p:cNvGrpSpPr>
              <a:grpSpLocks/>
            </p:cNvGrpSpPr>
            <p:nvPr/>
          </p:nvGrpSpPr>
          <p:grpSpPr bwMode="auto">
            <a:xfrm>
              <a:off x="5834063" y="3427562"/>
              <a:ext cx="185737" cy="158750"/>
              <a:chOff x="5834063" y="3073401"/>
              <a:chExt cx="185737" cy="158750"/>
            </a:xfrm>
          </p:grpSpPr>
          <p:sp>
            <p:nvSpPr>
              <p:cNvPr id="16056" name="Freeform 830"/>
              <p:cNvSpPr>
                <a:spLocks/>
              </p:cNvSpPr>
              <p:nvPr/>
            </p:nvSpPr>
            <p:spPr bwMode="auto">
              <a:xfrm>
                <a:off x="5834063" y="3230563"/>
                <a:ext cx="28575" cy="1588"/>
              </a:xfrm>
              <a:custGeom>
                <a:avLst/>
                <a:gdLst>
                  <a:gd name="T0" fmla="*/ 0 w 18"/>
                  <a:gd name="T1" fmla="*/ 0 h 1588"/>
                  <a:gd name="T2" fmla="*/ 22682197 w 18"/>
                  <a:gd name="T3" fmla="*/ 0 h 1588"/>
                  <a:gd name="T4" fmla="*/ 45362806 w 18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588"/>
                  <a:gd name="T11" fmla="*/ 18 w 18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588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7" name="Freeform 831"/>
              <p:cNvSpPr>
                <a:spLocks/>
              </p:cNvSpPr>
              <p:nvPr/>
            </p:nvSpPr>
            <p:spPr bwMode="auto">
              <a:xfrm>
                <a:off x="5876925" y="3201988"/>
                <a:ext cx="14288" cy="14288"/>
              </a:xfrm>
              <a:custGeom>
                <a:avLst/>
                <a:gdLst>
                  <a:gd name="T0" fmla="*/ 0 w 9"/>
                  <a:gd name="T1" fmla="*/ 22682990 h 9"/>
                  <a:gd name="T2" fmla="*/ 0 w 9"/>
                  <a:gd name="T3" fmla="*/ 22682990 h 9"/>
                  <a:gd name="T4" fmla="*/ 22682990 w 9"/>
                  <a:gd name="T5" fmla="*/ 0 h 9"/>
                  <a:gd name="T6" fmla="*/ 22682990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8" name="Freeform 832"/>
              <p:cNvSpPr>
                <a:spLocks/>
              </p:cNvSpPr>
              <p:nvPr/>
            </p:nvSpPr>
            <p:spPr bwMode="auto">
              <a:xfrm>
                <a:off x="5905500" y="3173413"/>
                <a:ext cx="28575" cy="14288"/>
              </a:xfrm>
              <a:custGeom>
                <a:avLst/>
                <a:gdLst>
                  <a:gd name="T0" fmla="*/ 0 w 18"/>
                  <a:gd name="T1" fmla="*/ 22682990 h 9"/>
                  <a:gd name="T2" fmla="*/ 22682197 w 18"/>
                  <a:gd name="T3" fmla="*/ 0 h 9"/>
                  <a:gd name="T4" fmla="*/ 45362806 w 1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9"/>
                  <a:gd name="T11" fmla="*/ 18 w 1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9">
                    <a:moveTo>
                      <a:pt x="0" y="9"/>
                    </a:moveTo>
                    <a:lnTo>
                      <a:pt x="9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9" name="Freeform 833"/>
              <p:cNvSpPr>
                <a:spLocks/>
              </p:cNvSpPr>
              <p:nvPr/>
            </p:nvSpPr>
            <p:spPr bwMode="auto">
              <a:xfrm>
                <a:off x="5934075" y="3130551"/>
                <a:ext cx="14288" cy="28575"/>
              </a:xfrm>
              <a:custGeom>
                <a:avLst/>
                <a:gdLst>
                  <a:gd name="T0" fmla="*/ 0 w 9"/>
                  <a:gd name="T1" fmla="*/ 45362806 h 18"/>
                  <a:gd name="T2" fmla="*/ 22682990 w 9"/>
                  <a:gd name="T3" fmla="*/ 22682197 h 18"/>
                  <a:gd name="T4" fmla="*/ 22682990 w 9"/>
                  <a:gd name="T5" fmla="*/ 22682197 h 18"/>
                  <a:gd name="T6" fmla="*/ 22682990 w 9"/>
                  <a:gd name="T7" fmla="*/ 0 h 18"/>
                  <a:gd name="T8" fmla="*/ 22682990 w 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8"/>
                  <a:gd name="T17" fmla="*/ 9 w 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8">
                    <a:moveTo>
                      <a:pt x="0" y="18"/>
                    </a:move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0" name="Freeform 834"/>
              <p:cNvSpPr>
                <a:spLocks/>
              </p:cNvSpPr>
              <p:nvPr/>
            </p:nvSpPr>
            <p:spPr bwMode="auto">
              <a:xfrm>
                <a:off x="5962650" y="3087688"/>
                <a:ext cx="14288" cy="14288"/>
              </a:xfrm>
              <a:custGeom>
                <a:avLst/>
                <a:gdLst>
                  <a:gd name="T0" fmla="*/ 0 w 9"/>
                  <a:gd name="T1" fmla="*/ 22682990 h 9"/>
                  <a:gd name="T2" fmla="*/ 0 w 9"/>
                  <a:gd name="T3" fmla="*/ 22682990 h 9"/>
                  <a:gd name="T4" fmla="*/ 22682990 w 9"/>
                  <a:gd name="T5" fmla="*/ 0 h 9"/>
                  <a:gd name="T6" fmla="*/ 22682990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1" name="Freeform 835"/>
              <p:cNvSpPr>
                <a:spLocks/>
              </p:cNvSpPr>
              <p:nvPr/>
            </p:nvSpPr>
            <p:spPr bwMode="auto">
              <a:xfrm>
                <a:off x="5991225" y="3073401"/>
                <a:ext cx="28575" cy="14288"/>
              </a:xfrm>
              <a:custGeom>
                <a:avLst/>
                <a:gdLst>
                  <a:gd name="T0" fmla="*/ 0 w 18"/>
                  <a:gd name="T1" fmla="*/ 22682990 h 9"/>
                  <a:gd name="T2" fmla="*/ 22682197 w 18"/>
                  <a:gd name="T3" fmla="*/ 22682990 h 9"/>
                  <a:gd name="T4" fmla="*/ 22682197 w 18"/>
                  <a:gd name="T5" fmla="*/ 22682990 h 9"/>
                  <a:gd name="T6" fmla="*/ 45362806 w 18"/>
                  <a:gd name="T7" fmla="*/ 0 h 9"/>
                  <a:gd name="T8" fmla="*/ 45362806 w 1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9"/>
                  <a:gd name="T17" fmla="*/ 18 w 1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9">
                    <a:moveTo>
                      <a:pt x="0" y="9"/>
                    </a:moveTo>
                    <a:lnTo>
                      <a:pt x="9" y="9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85" name="Freeform 836"/>
            <p:cNvSpPr>
              <a:spLocks/>
            </p:cNvSpPr>
            <p:nvPr/>
          </p:nvSpPr>
          <p:spPr bwMode="auto">
            <a:xfrm>
              <a:off x="6048375" y="3413274"/>
              <a:ext cx="14288" cy="14288"/>
            </a:xfrm>
            <a:custGeom>
              <a:avLst/>
              <a:gdLst>
                <a:gd name="T0" fmla="*/ 0 w 9"/>
                <a:gd name="T1" fmla="*/ 22682990 h 9"/>
                <a:gd name="T2" fmla="*/ 0 w 9"/>
                <a:gd name="T3" fmla="*/ 22682990 h 9"/>
                <a:gd name="T4" fmla="*/ 22682990 w 9"/>
                <a:gd name="T5" fmla="*/ 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9"/>
                  </a:moveTo>
                  <a:lnTo>
                    <a:pt x="0" y="9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" name="Grupo 867"/>
            <p:cNvGrpSpPr>
              <a:grpSpLocks/>
            </p:cNvGrpSpPr>
            <p:nvPr/>
          </p:nvGrpSpPr>
          <p:grpSpPr bwMode="auto">
            <a:xfrm>
              <a:off x="6048375" y="3227537"/>
              <a:ext cx="44451" cy="200025"/>
              <a:chOff x="6048375" y="2873376"/>
              <a:chExt cx="44451" cy="200025"/>
            </a:xfrm>
          </p:grpSpPr>
          <p:sp>
            <p:nvSpPr>
              <p:cNvPr id="16051" name="Freeform 730"/>
              <p:cNvSpPr>
                <a:spLocks/>
              </p:cNvSpPr>
              <p:nvPr/>
            </p:nvSpPr>
            <p:spPr bwMode="auto">
              <a:xfrm>
                <a:off x="6091238" y="2873376"/>
                <a:ext cx="1588" cy="28575"/>
              </a:xfrm>
              <a:custGeom>
                <a:avLst/>
                <a:gdLst>
                  <a:gd name="T0" fmla="*/ 0 w 1588"/>
                  <a:gd name="T1" fmla="*/ 0 h 18"/>
                  <a:gd name="T2" fmla="*/ 0 w 1588"/>
                  <a:gd name="T3" fmla="*/ 22682197 h 18"/>
                  <a:gd name="T4" fmla="*/ 0 w 1588"/>
                  <a:gd name="T5" fmla="*/ 45362806 h 18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18"/>
                  <a:gd name="T11" fmla="*/ 1588 w 158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18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2" name="Freeform 731"/>
              <p:cNvSpPr>
                <a:spLocks/>
              </p:cNvSpPr>
              <p:nvPr/>
            </p:nvSpPr>
            <p:spPr bwMode="auto">
              <a:xfrm>
                <a:off x="6091238" y="2916238"/>
                <a:ext cx="1588" cy="28575"/>
              </a:xfrm>
              <a:custGeom>
                <a:avLst/>
                <a:gdLst>
                  <a:gd name="T0" fmla="*/ 0 w 1588"/>
                  <a:gd name="T1" fmla="*/ 0 h 18"/>
                  <a:gd name="T2" fmla="*/ 0 w 1588"/>
                  <a:gd name="T3" fmla="*/ 22682197 h 18"/>
                  <a:gd name="T4" fmla="*/ 0 w 1588"/>
                  <a:gd name="T5" fmla="*/ 45362806 h 18"/>
                  <a:gd name="T6" fmla="*/ 0 w 1588"/>
                  <a:gd name="T7" fmla="*/ 453628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8"/>
                  <a:gd name="T14" fmla="*/ 1588 w 158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8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3" name="Freeform 732"/>
              <p:cNvSpPr>
                <a:spLocks/>
              </p:cNvSpPr>
              <p:nvPr/>
            </p:nvSpPr>
            <p:spPr bwMode="auto">
              <a:xfrm>
                <a:off x="6076950" y="2973388"/>
                <a:ext cx="1588" cy="28575"/>
              </a:xfrm>
              <a:custGeom>
                <a:avLst/>
                <a:gdLst>
                  <a:gd name="T0" fmla="*/ 0 w 1588"/>
                  <a:gd name="T1" fmla="*/ 0 h 18"/>
                  <a:gd name="T2" fmla="*/ 0 w 1588"/>
                  <a:gd name="T3" fmla="*/ 0 h 18"/>
                  <a:gd name="T4" fmla="*/ 0 w 1588"/>
                  <a:gd name="T5" fmla="*/ 45362806 h 18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18"/>
                  <a:gd name="T11" fmla="*/ 1588 w 158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4" name="Line 733"/>
              <p:cNvSpPr>
                <a:spLocks noChangeShapeType="1"/>
              </p:cNvSpPr>
              <p:nvPr/>
            </p:nvSpPr>
            <p:spPr bwMode="auto">
              <a:xfrm>
                <a:off x="6062663" y="301625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5" name="Freeform 837"/>
              <p:cNvSpPr>
                <a:spLocks/>
              </p:cNvSpPr>
              <p:nvPr/>
            </p:nvSpPr>
            <p:spPr bwMode="auto">
              <a:xfrm>
                <a:off x="6048375" y="3059113"/>
                <a:ext cx="14288" cy="14288"/>
              </a:xfrm>
              <a:custGeom>
                <a:avLst/>
                <a:gdLst>
                  <a:gd name="T0" fmla="*/ 0 w 9"/>
                  <a:gd name="T1" fmla="*/ 22682990 h 9"/>
                  <a:gd name="T2" fmla="*/ 0 w 9"/>
                  <a:gd name="T3" fmla="*/ 22682990 h 9"/>
                  <a:gd name="T4" fmla="*/ 22682990 w 9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9"/>
                  <a:gd name="T11" fmla="*/ 9 w 9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587" name="Freeform 838"/>
            <p:cNvSpPr>
              <a:spLocks/>
            </p:cNvSpPr>
            <p:nvPr/>
          </p:nvSpPr>
          <p:spPr bwMode="auto">
            <a:xfrm>
              <a:off x="7775575" y="4983312"/>
              <a:ext cx="157163" cy="57150"/>
            </a:xfrm>
            <a:custGeom>
              <a:avLst/>
              <a:gdLst>
                <a:gd name="T0" fmla="*/ 0 w 11"/>
                <a:gd name="T1" fmla="*/ 0 h 4"/>
                <a:gd name="T2" fmla="*/ 816533163 w 11"/>
                <a:gd name="T3" fmla="*/ 408265229 h 4"/>
                <a:gd name="T4" fmla="*/ 2147483647 w 11"/>
                <a:gd name="T5" fmla="*/ 816530459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0" y="0"/>
                  </a:moveTo>
                  <a:lnTo>
                    <a:pt x="4" y="2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88" name="Freeform 839"/>
            <p:cNvSpPr>
              <a:spLocks/>
            </p:cNvSpPr>
            <p:nvPr/>
          </p:nvSpPr>
          <p:spPr bwMode="auto">
            <a:xfrm>
              <a:off x="7446963" y="4997599"/>
              <a:ext cx="200025" cy="28575"/>
            </a:xfrm>
            <a:custGeom>
              <a:avLst/>
              <a:gdLst>
                <a:gd name="T0" fmla="*/ 0 w 14"/>
                <a:gd name="T1" fmla="*/ 0 h 2"/>
                <a:gd name="T2" fmla="*/ 1428935795 w 14"/>
                <a:gd name="T3" fmla="*/ 408265229 h 2"/>
                <a:gd name="T4" fmla="*/ 2147483647 w 14"/>
                <a:gd name="T5" fmla="*/ 204139758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0"/>
                  </a:moveTo>
                  <a:lnTo>
                    <a:pt x="7" y="2"/>
                  </a:lnTo>
                  <a:lnTo>
                    <a:pt x="14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89" name="Freeform 840"/>
            <p:cNvSpPr>
              <a:spLocks/>
            </p:cNvSpPr>
            <p:nvPr/>
          </p:nvSpPr>
          <p:spPr bwMode="auto">
            <a:xfrm>
              <a:off x="6789738" y="2057549"/>
              <a:ext cx="400050" cy="157163"/>
            </a:xfrm>
            <a:custGeom>
              <a:avLst/>
              <a:gdLst>
                <a:gd name="T0" fmla="*/ 2147483647 w 28"/>
                <a:gd name="T1" fmla="*/ 2041333242 h 11"/>
                <a:gd name="T2" fmla="*/ 2147483647 w 28"/>
                <a:gd name="T3" fmla="*/ 2041333242 h 11"/>
                <a:gd name="T4" fmla="*/ 2147483647 w 28"/>
                <a:gd name="T5" fmla="*/ 2147483647 h 11"/>
                <a:gd name="T6" fmla="*/ 2147483647 w 28"/>
                <a:gd name="T7" fmla="*/ 2147483647 h 11"/>
                <a:gd name="T8" fmla="*/ 2147483647 w 28"/>
                <a:gd name="T9" fmla="*/ 1837206704 h 11"/>
                <a:gd name="T10" fmla="*/ 2147483647 w 28"/>
                <a:gd name="T11" fmla="*/ 1428940234 h 11"/>
                <a:gd name="T12" fmla="*/ 2147483647 w 28"/>
                <a:gd name="T13" fmla="*/ 1020673765 h 11"/>
                <a:gd name="T14" fmla="*/ 1428935795 w 28"/>
                <a:gd name="T15" fmla="*/ 204140434 h 11"/>
                <a:gd name="T16" fmla="*/ 408265313 w 28"/>
                <a:gd name="T17" fmla="*/ 204140434 h 11"/>
                <a:gd name="T18" fmla="*/ 0 w 28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1"/>
                <a:gd name="T32" fmla="*/ 28 w 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1">
                  <a:moveTo>
                    <a:pt x="28" y="10"/>
                  </a:moveTo>
                  <a:lnTo>
                    <a:pt x="26" y="10"/>
                  </a:lnTo>
                  <a:lnTo>
                    <a:pt x="25" y="11"/>
                  </a:lnTo>
                  <a:lnTo>
                    <a:pt x="23" y="11"/>
                  </a:lnTo>
                  <a:cubicBezTo>
                    <a:pt x="20" y="10"/>
                    <a:pt x="19" y="10"/>
                    <a:pt x="18" y="9"/>
                  </a:cubicBezTo>
                  <a:lnTo>
                    <a:pt x="16" y="7"/>
                  </a:lnTo>
                  <a:lnTo>
                    <a:pt x="15" y="5"/>
                  </a:lnTo>
                  <a:cubicBezTo>
                    <a:pt x="12" y="3"/>
                    <a:pt x="10" y="2"/>
                    <a:pt x="7" y="1"/>
                  </a:cubicBez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0" name="Freeform 843"/>
            <p:cNvSpPr>
              <a:spLocks/>
            </p:cNvSpPr>
            <p:nvPr/>
          </p:nvSpPr>
          <p:spPr bwMode="auto">
            <a:xfrm>
              <a:off x="7218614" y="1528913"/>
              <a:ext cx="85728" cy="414339"/>
            </a:xfrm>
            <a:custGeom>
              <a:avLst/>
              <a:gdLst>
                <a:gd name="T0" fmla="*/ 0 w 6"/>
                <a:gd name="T1" fmla="*/ 0 h 29"/>
                <a:gd name="T2" fmla="*/ 204146935 w 6"/>
                <a:gd name="T3" fmla="*/ 408266795 h 29"/>
                <a:gd name="T4" fmla="*/ 612440861 w 6"/>
                <a:gd name="T5" fmla="*/ 1428940981 h 29"/>
                <a:gd name="T6" fmla="*/ 1224881721 w 6"/>
                <a:gd name="T7" fmla="*/ 2147483647 h 29"/>
                <a:gd name="T8" fmla="*/ 816587740 w 6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9"/>
                <a:gd name="T17" fmla="*/ 6 w 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9">
                  <a:moveTo>
                    <a:pt x="0" y="0"/>
                  </a:moveTo>
                  <a:lnTo>
                    <a:pt x="1" y="2"/>
                  </a:lnTo>
                  <a:cubicBezTo>
                    <a:pt x="2" y="4"/>
                    <a:pt x="2" y="5"/>
                    <a:pt x="3" y="7"/>
                  </a:cubicBezTo>
                  <a:cubicBezTo>
                    <a:pt x="4" y="11"/>
                    <a:pt x="1" y="16"/>
                    <a:pt x="6" y="18"/>
                  </a:cubicBezTo>
                  <a:cubicBezTo>
                    <a:pt x="3" y="21"/>
                    <a:pt x="4" y="25"/>
                    <a:pt x="4" y="29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1" name="Freeform 844"/>
            <p:cNvSpPr>
              <a:spLocks/>
            </p:cNvSpPr>
            <p:nvPr/>
          </p:nvSpPr>
          <p:spPr bwMode="auto">
            <a:xfrm>
              <a:off x="7118598" y="1330475"/>
              <a:ext cx="100016" cy="198438"/>
            </a:xfrm>
            <a:custGeom>
              <a:avLst/>
              <a:gdLst>
                <a:gd name="T0" fmla="*/ 204146944 w 7"/>
                <a:gd name="T1" fmla="*/ 0 h 14"/>
                <a:gd name="T2" fmla="*/ 408293888 w 7"/>
                <a:gd name="T3" fmla="*/ 803631380 h 14"/>
                <a:gd name="T4" fmla="*/ 1224881777 w 7"/>
                <a:gd name="T5" fmla="*/ 2147483647 h 14"/>
                <a:gd name="T6" fmla="*/ 1429028665 w 7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1" y="0"/>
                  </a:moveTo>
                  <a:cubicBezTo>
                    <a:pt x="2" y="1"/>
                    <a:pt x="2" y="2"/>
                    <a:pt x="2" y="4"/>
                  </a:cubicBezTo>
                  <a:cubicBezTo>
                    <a:pt x="2" y="8"/>
                    <a:pt x="0" y="14"/>
                    <a:pt x="6" y="14"/>
                  </a:cubicBezTo>
                  <a:lnTo>
                    <a:pt x="7" y="1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2" name="Freeform 845"/>
            <p:cNvSpPr>
              <a:spLocks/>
            </p:cNvSpPr>
            <p:nvPr/>
          </p:nvSpPr>
          <p:spPr bwMode="auto">
            <a:xfrm>
              <a:off x="7104310" y="1230462"/>
              <a:ext cx="28576" cy="100013"/>
            </a:xfrm>
            <a:custGeom>
              <a:avLst/>
              <a:gdLst>
                <a:gd name="T0" fmla="*/ 0 w 2"/>
                <a:gd name="T1" fmla="*/ 0 h 7"/>
                <a:gd name="T2" fmla="*/ 204146902 w 2"/>
                <a:gd name="T3" fmla="*/ 408267354 h 7"/>
                <a:gd name="T4" fmla="*/ 204146902 w 2"/>
                <a:gd name="T5" fmla="*/ 612408231 h 7"/>
                <a:gd name="T6" fmla="*/ 204146902 w 2"/>
                <a:gd name="T7" fmla="*/ 1224802173 h 7"/>
                <a:gd name="T8" fmla="*/ 408293805 w 2"/>
                <a:gd name="T9" fmla="*/ 142894293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3" name="Freeform 846"/>
            <p:cNvSpPr>
              <a:spLocks/>
            </p:cNvSpPr>
            <p:nvPr/>
          </p:nvSpPr>
          <p:spPr bwMode="auto">
            <a:xfrm>
              <a:off x="3249725" y="5824709"/>
              <a:ext cx="371488" cy="200026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408267354 h 14"/>
                <a:gd name="T4" fmla="*/ 2147483647 w 26"/>
                <a:gd name="T5" fmla="*/ 408267354 h 14"/>
                <a:gd name="T6" fmla="*/ 2147483647 w 26"/>
                <a:gd name="T7" fmla="*/ 1020675696 h 14"/>
                <a:gd name="T8" fmla="*/ 408293880 w 26"/>
                <a:gd name="T9" fmla="*/ 1224802173 h 14"/>
                <a:gd name="T10" fmla="*/ 204146940 w 26"/>
                <a:gd name="T11" fmla="*/ 1428942938 h 14"/>
                <a:gd name="T12" fmla="*/ 204146940 w 26"/>
                <a:gd name="T13" fmla="*/ 1633083703 h 14"/>
                <a:gd name="T14" fmla="*/ 0 w 26"/>
                <a:gd name="T15" fmla="*/ 1837210181 h 14"/>
                <a:gd name="T16" fmla="*/ 0 w 26"/>
                <a:gd name="T17" fmla="*/ 2147483647 h 14"/>
                <a:gd name="T18" fmla="*/ 0 w 26"/>
                <a:gd name="T19" fmla="*/ 2147483647 h 14"/>
                <a:gd name="T20" fmla="*/ 0 w 26"/>
                <a:gd name="T21" fmla="*/ 2147483647 h 14"/>
                <a:gd name="T22" fmla="*/ 0 w 26"/>
                <a:gd name="T23" fmla="*/ 2147483647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4"/>
                <a:gd name="T38" fmla="*/ 26 w 26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4">
                  <a:moveTo>
                    <a:pt x="26" y="0"/>
                  </a:moveTo>
                  <a:lnTo>
                    <a:pt x="23" y="2"/>
                  </a:lnTo>
                  <a:lnTo>
                    <a:pt x="19" y="2"/>
                  </a:lnTo>
                  <a:cubicBezTo>
                    <a:pt x="17" y="2"/>
                    <a:pt x="16" y="4"/>
                    <a:pt x="13" y="5"/>
                  </a:cubicBezTo>
                  <a:cubicBezTo>
                    <a:pt x="10" y="7"/>
                    <a:pt x="6" y="7"/>
                    <a:pt x="2" y="6"/>
                  </a:cubicBez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4" name="Freeform 847"/>
            <p:cNvSpPr>
              <a:spLocks/>
            </p:cNvSpPr>
            <p:nvPr/>
          </p:nvSpPr>
          <p:spPr bwMode="auto">
            <a:xfrm>
              <a:off x="3464045" y="5326231"/>
              <a:ext cx="42864" cy="100013"/>
            </a:xfrm>
            <a:custGeom>
              <a:avLst/>
              <a:gdLst>
                <a:gd name="T0" fmla="*/ 612440861 w 3"/>
                <a:gd name="T1" fmla="*/ 0 h 7"/>
                <a:gd name="T2" fmla="*/ 612440861 w 3"/>
                <a:gd name="T3" fmla="*/ 204140821 h 7"/>
                <a:gd name="T4" fmla="*/ 204146935 w 3"/>
                <a:gd name="T5" fmla="*/ 1020675696 h 7"/>
                <a:gd name="T6" fmla="*/ 0 w 3"/>
                <a:gd name="T7" fmla="*/ 142894293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3" y="0"/>
                  </a:moveTo>
                  <a:lnTo>
                    <a:pt x="3" y="1"/>
                  </a:lnTo>
                  <a:cubicBezTo>
                    <a:pt x="2" y="3"/>
                    <a:pt x="2" y="4"/>
                    <a:pt x="1" y="5"/>
                  </a:cubicBez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5" name="Line 848"/>
            <p:cNvSpPr>
              <a:spLocks noChangeShapeType="1"/>
            </p:cNvSpPr>
            <p:nvPr/>
          </p:nvSpPr>
          <p:spPr bwMode="auto">
            <a:xfrm flipH="1" flipV="1">
              <a:off x="3264013" y="5567532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6" name="Freeform 849"/>
            <p:cNvSpPr>
              <a:spLocks/>
            </p:cNvSpPr>
            <p:nvPr/>
          </p:nvSpPr>
          <p:spPr bwMode="auto">
            <a:xfrm>
              <a:off x="2963966" y="5667545"/>
              <a:ext cx="157168" cy="28575"/>
            </a:xfrm>
            <a:custGeom>
              <a:avLst/>
              <a:gdLst>
                <a:gd name="T0" fmla="*/ 2147483647 w 11"/>
                <a:gd name="T1" fmla="*/ 0 h 2"/>
                <a:gd name="T2" fmla="*/ 1837322305 w 11"/>
                <a:gd name="T3" fmla="*/ 0 h 2"/>
                <a:gd name="T4" fmla="*/ 1633175432 w 11"/>
                <a:gd name="T5" fmla="*/ 0 h 2"/>
                <a:gd name="T6" fmla="*/ 1224881686 w 11"/>
                <a:gd name="T7" fmla="*/ 0 h 2"/>
                <a:gd name="T8" fmla="*/ 816587716 w 11"/>
                <a:gd name="T9" fmla="*/ 0 h 2"/>
                <a:gd name="T10" fmla="*/ 612440843 w 11"/>
                <a:gd name="T11" fmla="*/ 0 h 2"/>
                <a:gd name="T12" fmla="*/ 0 w 11"/>
                <a:gd name="T13" fmla="*/ 408265229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"/>
                <a:gd name="T23" fmla="*/ 11 w 1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">
                  <a:moveTo>
                    <a:pt x="11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7" name="Line 850"/>
            <p:cNvSpPr>
              <a:spLocks noChangeShapeType="1"/>
            </p:cNvSpPr>
            <p:nvPr/>
          </p:nvSpPr>
          <p:spPr bwMode="auto">
            <a:xfrm flipH="1" flipV="1">
              <a:off x="8018742" y="5069055"/>
              <a:ext cx="227020" cy="428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8" name="Freeform 851"/>
            <p:cNvSpPr>
              <a:spLocks/>
            </p:cNvSpPr>
            <p:nvPr/>
          </p:nvSpPr>
          <p:spPr bwMode="auto">
            <a:xfrm>
              <a:off x="4407053" y="1471763"/>
              <a:ext cx="14288" cy="171451"/>
            </a:xfrm>
            <a:custGeom>
              <a:avLst/>
              <a:gdLst>
                <a:gd name="T0" fmla="*/ 204146902 w 1"/>
                <a:gd name="T1" fmla="*/ 2147483647 h 12"/>
                <a:gd name="T2" fmla="*/ 204146902 w 1"/>
                <a:gd name="T3" fmla="*/ 102067650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1" y="12"/>
                  </a:moveTo>
                  <a:cubicBezTo>
                    <a:pt x="1" y="9"/>
                    <a:pt x="1" y="7"/>
                    <a:pt x="1" y="5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99" name="Freeform 852"/>
            <p:cNvSpPr>
              <a:spLocks/>
            </p:cNvSpPr>
            <p:nvPr/>
          </p:nvSpPr>
          <p:spPr bwMode="auto">
            <a:xfrm>
              <a:off x="4392765" y="1671789"/>
              <a:ext cx="28576" cy="128588"/>
            </a:xfrm>
            <a:custGeom>
              <a:avLst/>
              <a:gdLst>
                <a:gd name="T0" fmla="*/ 0 w 2"/>
                <a:gd name="T1" fmla="*/ 1837207862 h 9"/>
                <a:gd name="T2" fmla="*/ 204146902 w 2"/>
                <a:gd name="T3" fmla="*/ 1224800627 h 9"/>
                <a:gd name="T4" fmla="*/ 204146902 w 2"/>
                <a:gd name="T5" fmla="*/ 612407457 h 9"/>
                <a:gd name="T6" fmla="*/ 408293805 w 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9"/>
                <a:gd name="T14" fmla="*/ 2 w 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9">
                  <a:moveTo>
                    <a:pt x="0" y="9"/>
                  </a:moveTo>
                  <a:lnTo>
                    <a:pt x="1" y="6"/>
                  </a:ln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00" name="Freeform 853"/>
            <p:cNvSpPr>
              <a:spLocks/>
            </p:cNvSpPr>
            <p:nvPr/>
          </p:nvSpPr>
          <p:spPr bwMode="auto">
            <a:xfrm>
              <a:off x="4364189" y="1800377"/>
              <a:ext cx="28576" cy="185738"/>
            </a:xfrm>
            <a:custGeom>
              <a:avLst/>
              <a:gdLst>
                <a:gd name="T0" fmla="*/ 0 w 2"/>
                <a:gd name="T1" fmla="*/ 2147483647 h 13"/>
                <a:gd name="T2" fmla="*/ 204146902 w 2"/>
                <a:gd name="T3" fmla="*/ 1428939611 h 13"/>
                <a:gd name="T4" fmla="*/ 408293805 w 2"/>
                <a:gd name="T5" fmla="*/ 0 h 13"/>
                <a:gd name="T6" fmla="*/ 0 60000 65536"/>
                <a:gd name="T7" fmla="*/ 0 60000 65536"/>
                <a:gd name="T8" fmla="*/ 0 60000 65536"/>
                <a:gd name="T9" fmla="*/ 0 w 2"/>
                <a:gd name="T10" fmla="*/ 0 h 13"/>
                <a:gd name="T11" fmla="*/ 2 w 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3">
                  <a:moveTo>
                    <a:pt x="0" y="13"/>
                  </a:moveTo>
                  <a:cubicBezTo>
                    <a:pt x="0" y="11"/>
                    <a:pt x="0" y="9"/>
                    <a:pt x="1" y="7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01" name="Line 854"/>
            <p:cNvSpPr>
              <a:spLocks noChangeShapeType="1"/>
            </p:cNvSpPr>
            <p:nvPr/>
          </p:nvSpPr>
          <p:spPr bwMode="auto">
            <a:xfrm flipH="1" flipV="1">
              <a:off x="1708209" y="4969042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" name="Grupo 857"/>
            <p:cNvGrpSpPr>
              <a:grpSpLocks/>
            </p:cNvGrpSpPr>
            <p:nvPr/>
          </p:nvGrpSpPr>
          <p:grpSpPr bwMode="auto">
            <a:xfrm>
              <a:off x="1422449" y="4826166"/>
              <a:ext cx="257184" cy="142877"/>
              <a:chOff x="1422449" y="4472005"/>
              <a:chExt cx="257184" cy="142877"/>
            </a:xfrm>
          </p:grpSpPr>
          <p:sp>
            <p:nvSpPr>
              <p:cNvPr id="16045" name="Line 855"/>
              <p:cNvSpPr>
                <a:spLocks noChangeShapeType="1"/>
              </p:cNvSpPr>
              <p:nvPr/>
            </p:nvSpPr>
            <p:spPr bwMode="auto">
              <a:xfrm flipH="1" flipV="1">
                <a:off x="1665345" y="4600594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6" name="Line 856"/>
              <p:cNvSpPr>
                <a:spLocks noChangeShapeType="1"/>
              </p:cNvSpPr>
              <p:nvPr/>
            </p:nvSpPr>
            <p:spPr bwMode="auto">
              <a:xfrm flipH="1" flipV="1">
                <a:off x="1608193" y="4572018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7" name="Freeform 857"/>
              <p:cNvSpPr>
                <a:spLocks/>
              </p:cNvSpPr>
              <p:nvPr/>
            </p:nvSpPr>
            <p:spPr bwMode="auto">
              <a:xfrm>
                <a:off x="1579617" y="4557731"/>
                <a:ext cx="14288" cy="14288"/>
              </a:xfrm>
              <a:custGeom>
                <a:avLst/>
                <a:gdLst>
                  <a:gd name="T0" fmla="*/ 22682990 w 9"/>
                  <a:gd name="T1" fmla="*/ 22682990 h 9"/>
                  <a:gd name="T2" fmla="*/ 22682990 w 9"/>
                  <a:gd name="T3" fmla="*/ 0 h 9"/>
                  <a:gd name="T4" fmla="*/ 22682990 w 9"/>
                  <a:gd name="T5" fmla="*/ 0 h 9"/>
                  <a:gd name="T6" fmla="*/ 0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9" y="9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8" name="Line 858"/>
              <p:cNvSpPr>
                <a:spLocks noChangeShapeType="1"/>
              </p:cNvSpPr>
              <p:nvPr/>
            </p:nvSpPr>
            <p:spPr bwMode="auto">
              <a:xfrm flipH="1" flipV="1">
                <a:off x="1536753" y="4529156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9" name="Line 859"/>
              <p:cNvSpPr>
                <a:spLocks noChangeShapeType="1"/>
              </p:cNvSpPr>
              <p:nvPr/>
            </p:nvSpPr>
            <p:spPr bwMode="auto">
              <a:xfrm flipH="1" flipV="1">
                <a:off x="1493889" y="4514868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0" name="Freeform 860"/>
              <p:cNvSpPr>
                <a:spLocks/>
              </p:cNvSpPr>
              <p:nvPr/>
            </p:nvSpPr>
            <p:spPr bwMode="auto">
              <a:xfrm>
                <a:off x="1422449" y="4472005"/>
                <a:ext cx="57152" cy="28575"/>
              </a:xfrm>
              <a:custGeom>
                <a:avLst/>
                <a:gdLst>
                  <a:gd name="T0" fmla="*/ 90731961 w 36"/>
                  <a:gd name="T1" fmla="*/ 45362806 h 18"/>
                  <a:gd name="T2" fmla="*/ 45365981 w 36"/>
                  <a:gd name="T3" fmla="*/ 22682197 h 18"/>
                  <a:gd name="T4" fmla="*/ 45365981 w 36"/>
                  <a:gd name="T5" fmla="*/ 22682197 h 18"/>
                  <a:gd name="T6" fmla="*/ 0 w 3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36" y="18"/>
                    </a:moveTo>
                    <a:lnTo>
                      <a:pt x="18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03" name="Line 861"/>
            <p:cNvSpPr>
              <a:spLocks noChangeShapeType="1"/>
            </p:cNvSpPr>
            <p:nvPr/>
          </p:nvSpPr>
          <p:spPr bwMode="auto">
            <a:xfrm flipH="1" flipV="1">
              <a:off x="1379585" y="4811879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04" name="Line 862"/>
            <p:cNvSpPr>
              <a:spLocks noChangeShapeType="1"/>
            </p:cNvSpPr>
            <p:nvPr/>
          </p:nvSpPr>
          <p:spPr bwMode="auto">
            <a:xfrm flipH="1" flipV="1">
              <a:off x="1379585" y="4811879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05" name="Freeform 864"/>
            <p:cNvSpPr>
              <a:spLocks/>
            </p:cNvSpPr>
            <p:nvPr/>
          </p:nvSpPr>
          <p:spPr bwMode="auto">
            <a:xfrm>
              <a:off x="723925" y="4354677"/>
              <a:ext cx="14288" cy="300039"/>
            </a:xfrm>
            <a:custGeom>
              <a:avLst/>
              <a:gdLst>
                <a:gd name="T0" fmla="*/ 204146902 w 1"/>
                <a:gd name="T1" fmla="*/ 0 h 21"/>
                <a:gd name="T2" fmla="*/ 204146902 w 1"/>
                <a:gd name="T3" fmla="*/ 408267317 h 21"/>
                <a:gd name="T4" fmla="*/ 204146902 w 1"/>
                <a:gd name="T5" fmla="*/ 816534634 h 21"/>
                <a:gd name="T6" fmla="*/ 0 w 1"/>
                <a:gd name="T7" fmla="*/ 1020675603 h 21"/>
                <a:gd name="T8" fmla="*/ 0 w 1"/>
                <a:gd name="T9" fmla="*/ 1428942809 h 21"/>
                <a:gd name="T10" fmla="*/ 0 w 1"/>
                <a:gd name="T11" fmla="*/ 1837210014 h 21"/>
                <a:gd name="T12" fmla="*/ 204146902 w 1"/>
                <a:gd name="T13" fmla="*/ 2147483647 h 21"/>
                <a:gd name="T14" fmla="*/ 0 w 1"/>
                <a:gd name="T15" fmla="*/ 214748364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1"/>
                <a:gd name="T26" fmla="*/ 1 w 1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1">
                  <a:moveTo>
                    <a:pt x="1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2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" name="Grupo 680"/>
            <p:cNvGrpSpPr>
              <a:grpSpLocks/>
            </p:cNvGrpSpPr>
            <p:nvPr/>
          </p:nvGrpSpPr>
          <p:grpSpPr bwMode="auto">
            <a:xfrm>
              <a:off x="1722497" y="4983330"/>
              <a:ext cx="442852" cy="271445"/>
              <a:chOff x="1722497" y="4629169"/>
              <a:chExt cx="442852" cy="271445"/>
            </a:xfrm>
          </p:grpSpPr>
          <p:sp>
            <p:nvSpPr>
              <p:cNvPr id="16043" name="Freeform 667"/>
              <p:cNvSpPr>
                <a:spLocks/>
              </p:cNvSpPr>
              <p:nvPr/>
            </p:nvSpPr>
            <p:spPr bwMode="auto">
              <a:xfrm>
                <a:off x="1919764" y="4704610"/>
                <a:ext cx="245585" cy="196004"/>
              </a:xfrm>
              <a:custGeom>
                <a:avLst/>
                <a:gdLst>
                  <a:gd name="T0" fmla="*/ 128337695 w 10743"/>
                  <a:gd name="T1" fmla="*/ 78420791 h 9799"/>
                  <a:gd name="T2" fmla="*/ 83539583 w 10743"/>
                  <a:gd name="T3" fmla="*/ 38406197 h 9799"/>
                  <a:gd name="T4" fmla="*/ 61140219 w 10743"/>
                  <a:gd name="T5" fmla="*/ 26969802 h 9799"/>
                  <a:gd name="T6" fmla="*/ 31274814 w 10743"/>
                  <a:gd name="T7" fmla="*/ 9827602 h 9799"/>
                  <a:gd name="T8" fmla="*/ 0 w 10743"/>
                  <a:gd name="T9" fmla="*/ 0 h 9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43"/>
                  <a:gd name="T16" fmla="*/ 0 h 9799"/>
                  <a:gd name="T17" fmla="*/ 10743 w 10743"/>
                  <a:gd name="T18" fmla="*/ 9799 h 9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43" h="9799">
                    <a:moveTo>
                      <a:pt x="10743" y="9799"/>
                    </a:moveTo>
                    <a:cubicBezTo>
                      <a:pt x="9493" y="8370"/>
                      <a:pt x="8243" y="6942"/>
                      <a:pt x="6993" y="4799"/>
                    </a:cubicBezTo>
                    <a:lnTo>
                      <a:pt x="5118" y="3370"/>
                    </a:lnTo>
                    <a:cubicBezTo>
                      <a:pt x="4493" y="2656"/>
                      <a:pt x="3868" y="1942"/>
                      <a:pt x="2618" y="1228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4" name="Line 863"/>
              <p:cNvSpPr>
                <a:spLocks noChangeShapeType="1"/>
              </p:cNvSpPr>
              <p:nvPr/>
            </p:nvSpPr>
            <p:spPr bwMode="auto">
              <a:xfrm flipH="1" flipV="1">
                <a:off x="1722497" y="4629169"/>
                <a:ext cx="228608" cy="857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upo 884"/>
            <p:cNvGrpSpPr>
              <a:grpSpLocks/>
            </p:cNvGrpSpPr>
            <p:nvPr/>
          </p:nvGrpSpPr>
          <p:grpSpPr bwMode="auto">
            <a:xfrm>
              <a:off x="7232902" y="5896146"/>
              <a:ext cx="214320" cy="28576"/>
              <a:chOff x="7232902" y="5541985"/>
              <a:chExt cx="214320" cy="28576"/>
            </a:xfrm>
          </p:grpSpPr>
          <p:sp>
            <p:nvSpPr>
              <p:cNvPr id="16038" name="Line 865"/>
              <p:cNvSpPr>
                <a:spLocks noChangeShapeType="1"/>
              </p:cNvSpPr>
              <p:nvPr/>
            </p:nvSpPr>
            <p:spPr bwMode="auto">
              <a:xfrm>
                <a:off x="7232902" y="5541985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9" name="Freeform 866"/>
              <p:cNvSpPr>
                <a:spLocks/>
              </p:cNvSpPr>
              <p:nvPr/>
            </p:nvSpPr>
            <p:spPr bwMode="auto">
              <a:xfrm>
                <a:off x="7275766" y="5541985"/>
                <a:ext cx="28576" cy="1588"/>
              </a:xfrm>
              <a:custGeom>
                <a:avLst/>
                <a:gdLst>
                  <a:gd name="T0" fmla="*/ 0 w 18"/>
                  <a:gd name="T1" fmla="*/ 0 h 1588"/>
                  <a:gd name="T2" fmla="*/ 0 w 18"/>
                  <a:gd name="T3" fmla="*/ 0 h 1588"/>
                  <a:gd name="T4" fmla="*/ 45365981 w 18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588"/>
                  <a:gd name="T11" fmla="*/ 18 w 18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58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0" name="Line 867"/>
              <p:cNvSpPr>
                <a:spLocks noChangeShapeType="1"/>
              </p:cNvSpPr>
              <p:nvPr/>
            </p:nvSpPr>
            <p:spPr bwMode="auto">
              <a:xfrm>
                <a:off x="7318630" y="5541985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1" name="Line 868"/>
              <p:cNvSpPr>
                <a:spLocks noChangeShapeType="1"/>
              </p:cNvSpPr>
              <p:nvPr/>
            </p:nvSpPr>
            <p:spPr bwMode="auto">
              <a:xfrm>
                <a:off x="7375782" y="5556273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2" name="Line 869"/>
              <p:cNvSpPr>
                <a:spLocks noChangeShapeType="1"/>
              </p:cNvSpPr>
              <p:nvPr/>
            </p:nvSpPr>
            <p:spPr bwMode="auto">
              <a:xfrm>
                <a:off x="7418646" y="5556273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08" name="Line 870"/>
            <p:cNvSpPr>
              <a:spLocks noChangeShapeType="1"/>
            </p:cNvSpPr>
            <p:nvPr/>
          </p:nvSpPr>
          <p:spPr bwMode="auto">
            <a:xfrm flipH="1" flipV="1">
              <a:off x="8760130" y="2856070"/>
              <a:ext cx="57152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" name="Grupo 859"/>
            <p:cNvGrpSpPr>
              <a:grpSpLocks/>
            </p:cNvGrpSpPr>
            <p:nvPr/>
          </p:nvGrpSpPr>
          <p:grpSpPr bwMode="auto">
            <a:xfrm>
              <a:off x="1138277" y="3670461"/>
              <a:ext cx="57152" cy="57150"/>
              <a:chOff x="1138277" y="3316300"/>
              <a:chExt cx="57152" cy="57150"/>
            </a:xfrm>
          </p:grpSpPr>
          <p:sp>
            <p:nvSpPr>
              <p:cNvPr id="16036" name="Line 871"/>
              <p:cNvSpPr>
                <a:spLocks noChangeShapeType="1"/>
              </p:cNvSpPr>
              <p:nvPr/>
            </p:nvSpPr>
            <p:spPr bwMode="auto">
              <a:xfrm>
                <a:off x="1138277" y="3316300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7" name="Line 872"/>
              <p:cNvSpPr>
                <a:spLocks noChangeShapeType="1"/>
              </p:cNvSpPr>
              <p:nvPr/>
            </p:nvSpPr>
            <p:spPr bwMode="auto">
              <a:xfrm>
                <a:off x="1166853" y="3344875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10" name="Line 873"/>
            <p:cNvSpPr>
              <a:spLocks noChangeShapeType="1"/>
            </p:cNvSpPr>
            <p:nvPr/>
          </p:nvSpPr>
          <p:spPr bwMode="auto">
            <a:xfrm flipV="1">
              <a:off x="4149869" y="2343305"/>
              <a:ext cx="171456" cy="571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" name="Grupo 861"/>
            <p:cNvGrpSpPr>
              <a:grpSpLocks/>
            </p:cNvGrpSpPr>
            <p:nvPr/>
          </p:nvGrpSpPr>
          <p:grpSpPr bwMode="auto">
            <a:xfrm>
              <a:off x="3964125" y="2400455"/>
              <a:ext cx="171456" cy="44451"/>
              <a:chOff x="3964125" y="2046294"/>
              <a:chExt cx="171456" cy="44451"/>
            </a:xfrm>
          </p:grpSpPr>
          <p:sp>
            <p:nvSpPr>
              <p:cNvPr id="16032" name="Line 874"/>
              <p:cNvSpPr>
                <a:spLocks noChangeShapeType="1"/>
              </p:cNvSpPr>
              <p:nvPr/>
            </p:nvSpPr>
            <p:spPr bwMode="auto">
              <a:xfrm>
                <a:off x="3964125" y="2089157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3" name="Line 875"/>
              <p:cNvSpPr>
                <a:spLocks noChangeShapeType="1"/>
              </p:cNvSpPr>
              <p:nvPr/>
            </p:nvSpPr>
            <p:spPr bwMode="auto">
              <a:xfrm>
                <a:off x="4021277" y="207486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4" name="Line 876"/>
              <p:cNvSpPr>
                <a:spLocks noChangeShapeType="1"/>
              </p:cNvSpPr>
              <p:nvPr/>
            </p:nvSpPr>
            <p:spPr bwMode="auto">
              <a:xfrm>
                <a:off x="4064141" y="2060582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5" name="Line 877"/>
              <p:cNvSpPr>
                <a:spLocks noChangeShapeType="1"/>
              </p:cNvSpPr>
              <p:nvPr/>
            </p:nvSpPr>
            <p:spPr bwMode="auto">
              <a:xfrm>
                <a:off x="4107005" y="2046294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7" name="Grupo 860"/>
            <p:cNvGrpSpPr>
              <a:grpSpLocks/>
            </p:cNvGrpSpPr>
            <p:nvPr/>
          </p:nvGrpSpPr>
          <p:grpSpPr bwMode="auto">
            <a:xfrm>
              <a:off x="2308305" y="2214717"/>
              <a:ext cx="128592" cy="1588"/>
              <a:chOff x="2308305" y="1860556"/>
              <a:chExt cx="128592" cy="1588"/>
            </a:xfrm>
          </p:grpSpPr>
          <p:sp>
            <p:nvSpPr>
              <p:cNvPr id="16029" name="Line 878"/>
              <p:cNvSpPr>
                <a:spLocks noChangeShapeType="1"/>
              </p:cNvSpPr>
              <p:nvPr/>
            </p:nvSpPr>
            <p:spPr bwMode="auto">
              <a:xfrm>
                <a:off x="2308305" y="1860556"/>
                <a:ext cx="42864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0" name="Line 879"/>
              <p:cNvSpPr>
                <a:spLocks noChangeShapeType="1"/>
              </p:cNvSpPr>
              <p:nvPr/>
            </p:nvSpPr>
            <p:spPr bwMode="auto">
              <a:xfrm>
                <a:off x="2365457" y="186055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1" name="Line 880"/>
              <p:cNvSpPr>
                <a:spLocks noChangeShapeType="1"/>
              </p:cNvSpPr>
              <p:nvPr/>
            </p:nvSpPr>
            <p:spPr bwMode="auto">
              <a:xfrm>
                <a:off x="2408321" y="186055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13" name="Line 881"/>
            <p:cNvSpPr>
              <a:spLocks noChangeShapeType="1"/>
            </p:cNvSpPr>
            <p:nvPr/>
          </p:nvSpPr>
          <p:spPr bwMode="auto">
            <a:xfrm>
              <a:off x="2465473" y="2214717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14" name="Line 882"/>
            <p:cNvSpPr>
              <a:spLocks noChangeShapeType="1"/>
            </p:cNvSpPr>
            <p:nvPr/>
          </p:nvSpPr>
          <p:spPr bwMode="auto">
            <a:xfrm>
              <a:off x="2465473" y="2214717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15" name="Line 895"/>
            <p:cNvSpPr>
              <a:spLocks noChangeShapeType="1"/>
            </p:cNvSpPr>
            <p:nvPr/>
          </p:nvSpPr>
          <p:spPr bwMode="auto">
            <a:xfrm flipH="1" flipV="1">
              <a:off x="7390070" y="2529043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" name="Grupo 878"/>
            <p:cNvGrpSpPr>
              <a:grpSpLocks/>
            </p:cNvGrpSpPr>
            <p:nvPr/>
          </p:nvGrpSpPr>
          <p:grpSpPr bwMode="auto">
            <a:xfrm>
              <a:off x="7390070" y="2529043"/>
              <a:ext cx="485792" cy="300040"/>
              <a:chOff x="7390070" y="2174882"/>
              <a:chExt cx="485792" cy="300040"/>
            </a:xfrm>
          </p:grpSpPr>
          <p:sp>
            <p:nvSpPr>
              <p:cNvPr id="16016" name="Line 883"/>
              <p:cNvSpPr>
                <a:spLocks noChangeShapeType="1"/>
              </p:cNvSpPr>
              <p:nvPr/>
            </p:nvSpPr>
            <p:spPr bwMode="auto">
              <a:xfrm flipH="1">
                <a:off x="7847286" y="2473334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17" name="Line 884"/>
              <p:cNvSpPr>
                <a:spLocks noChangeShapeType="1"/>
              </p:cNvSpPr>
              <p:nvPr/>
            </p:nvSpPr>
            <p:spPr bwMode="auto">
              <a:xfrm flipH="1" flipV="1">
                <a:off x="7804422" y="2444758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18" name="Line 885"/>
              <p:cNvSpPr>
                <a:spLocks noChangeShapeType="1"/>
              </p:cNvSpPr>
              <p:nvPr/>
            </p:nvSpPr>
            <p:spPr bwMode="auto">
              <a:xfrm flipH="1" flipV="1">
                <a:off x="7761558" y="2430471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19" name="Line 886"/>
              <p:cNvSpPr>
                <a:spLocks noChangeShapeType="1"/>
              </p:cNvSpPr>
              <p:nvPr/>
            </p:nvSpPr>
            <p:spPr bwMode="auto">
              <a:xfrm flipH="1" flipV="1">
                <a:off x="7704406" y="2416183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0" name="Line 887"/>
              <p:cNvSpPr>
                <a:spLocks noChangeShapeType="1"/>
              </p:cNvSpPr>
              <p:nvPr/>
            </p:nvSpPr>
            <p:spPr bwMode="auto">
              <a:xfrm flipH="1" flipV="1">
                <a:off x="7661542" y="2403483"/>
                <a:ext cx="28576" cy="1270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1" name="Line 888"/>
              <p:cNvSpPr>
                <a:spLocks noChangeShapeType="1"/>
              </p:cNvSpPr>
              <p:nvPr/>
            </p:nvSpPr>
            <p:spPr bwMode="auto">
              <a:xfrm flipH="1" flipV="1">
                <a:off x="7618678" y="2389196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2" name="Line 889"/>
              <p:cNvSpPr>
                <a:spLocks noChangeShapeType="1"/>
              </p:cNvSpPr>
              <p:nvPr/>
            </p:nvSpPr>
            <p:spPr bwMode="auto">
              <a:xfrm flipH="1" flipV="1">
                <a:off x="7575814" y="2374908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3" name="Line 890"/>
              <p:cNvSpPr>
                <a:spLocks noChangeShapeType="1"/>
              </p:cNvSpPr>
              <p:nvPr/>
            </p:nvSpPr>
            <p:spPr bwMode="auto">
              <a:xfrm flipH="1" flipV="1">
                <a:off x="7547238" y="2346333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4" name="Line 891"/>
              <p:cNvSpPr>
                <a:spLocks noChangeShapeType="1"/>
              </p:cNvSpPr>
              <p:nvPr/>
            </p:nvSpPr>
            <p:spPr bwMode="auto">
              <a:xfrm flipH="1" flipV="1">
                <a:off x="7504374" y="2303470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5" name="Line 892"/>
              <p:cNvSpPr>
                <a:spLocks noChangeShapeType="1"/>
              </p:cNvSpPr>
              <p:nvPr/>
            </p:nvSpPr>
            <p:spPr bwMode="auto">
              <a:xfrm flipH="1" flipV="1">
                <a:off x="7475798" y="2274895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6" name="Line 893"/>
              <p:cNvSpPr>
                <a:spLocks noChangeShapeType="1"/>
              </p:cNvSpPr>
              <p:nvPr/>
            </p:nvSpPr>
            <p:spPr bwMode="auto">
              <a:xfrm flipH="1" flipV="1">
                <a:off x="7447222" y="2232032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7" name="Line 894"/>
              <p:cNvSpPr>
                <a:spLocks noChangeShapeType="1"/>
              </p:cNvSpPr>
              <p:nvPr/>
            </p:nvSpPr>
            <p:spPr bwMode="auto">
              <a:xfrm flipH="1" flipV="1">
                <a:off x="7418646" y="2203457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8" name="Line 896"/>
              <p:cNvSpPr>
                <a:spLocks noChangeShapeType="1"/>
              </p:cNvSpPr>
              <p:nvPr/>
            </p:nvSpPr>
            <p:spPr bwMode="auto">
              <a:xfrm flipH="1" flipV="1">
                <a:off x="7390070" y="2174882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17" name="Line 905"/>
            <p:cNvSpPr>
              <a:spLocks noChangeShapeType="1"/>
            </p:cNvSpPr>
            <p:nvPr/>
          </p:nvSpPr>
          <p:spPr bwMode="auto">
            <a:xfrm flipH="1">
              <a:off x="6377209" y="1971828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18" name="Line 906"/>
            <p:cNvSpPr>
              <a:spLocks noChangeShapeType="1"/>
            </p:cNvSpPr>
            <p:nvPr/>
          </p:nvSpPr>
          <p:spPr bwMode="auto">
            <a:xfrm flipH="1">
              <a:off x="6377209" y="1971828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19" name="Freeform 841"/>
            <p:cNvSpPr>
              <a:spLocks/>
            </p:cNvSpPr>
            <p:nvPr/>
          </p:nvSpPr>
          <p:spPr bwMode="auto">
            <a:xfrm>
              <a:off x="7089775" y="2343299"/>
              <a:ext cx="114300" cy="42863"/>
            </a:xfrm>
            <a:custGeom>
              <a:avLst/>
              <a:gdLst>
                <a:gd name="T0" fmla="*/ 1633060918 w 8"/>
                <a:gd name="T1" fmla="*/ 0 h 3"/>
                <a:gd name="T2" fmla="*/ 1020656097 w 8"/>
                <a:gd name="T3" fmla="*/ 204142172 h 3"/>
                <a:gd name="T4" fmla="*/ 204139758 w 8"/>
                <a:gd name="T5" fmla="*/ 408270057 h 3"/>
                <a:gd name="T6" fmla="*/ 0 w 8"/>
                <a:gd name="T7" fmla="*/ 612412285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8" y="0"/>
                  </a:moveTo>
                  <a:lnTo>
                    <a:pt x="5" y="1"/>
                  </a:lnTo>
                  <a:cubicBezTo>
                    <a:pt x="3" y="1"/>
                    <a:pt x="2" y="1"/>
                    <a:pt x="1" y="2"/>
                  </a:cubicBez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20" name="Freeform 907"/>
            <p:cNvSpPr>
              <a:spLocks/>
            </p:cNvSpPr>
            <p:nvPr/>
          </p:nvSpPr>
          <p:spPr bwMode="auto">
            <a:xfrm>
              <a:off x="6804262" y="2371880"/>
              <a:ext cx="285760" cy="242889"/>
            </a:xfrm>
            <a:custGeom>
              <a:avLst/>
              <a:gdLst>
                <a:gd name="T0" fmla="*/ 2147483647 w 20"/>
                <a:gd name="T1" fmla="*/ 0 h 17"/>
                <a:gd name="T2" fmla="*/ 2147483647 w 20"/>
                <a:gd name="T3" fmla="*/ 1428944367 h 17"/>
                <a:gd name="T4" fmla="*/ 2147483647 w 20"/>
                <a:gd name="T5" fmla="*/ 1837212018 h 17"/>
                <a:gd name="T6" fmla="*/ 1429028509 w 20"/>
                <a:gd name="T7" fmla="*/ 2041353434 h 17"/>
                <a:gd name="T8" fmla="*/ 816587688 w 20"/>
                <a:gd name="T9" fmla="*/ 2147483647 h 17"/>
                <a:gd name="T10" fmla="*/ 0 w 20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7"/>
                <a:gd name="T20" fmla="*/ 20 w 2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7">
                  <a:moveTo>
                    <a:pt x="20" y="0"/>
                  </a:moveTo>
                  <a:lnTo>
                    <a:pt x="15" y="7"/>
                  </a:lnTo>
                  <a:cubicBezTo>
                    <a:pt x="13" y="8"/>
                    <a:pt x="13" y="9"/>
                    <a:pt x="11" y="9"/>
                  </a:cubicBezTo>
                  <a:lnTo>
                    <a:pt x="7" y="10"/>
                  </a:lnTo>
                  <a:cubicBezTo>
                    <a:pt x="6" y="11"/>
                    <a:pt x="4" y="11"/>
                    <a:pt x="4" y="12"/>
                  </a:cubicBez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9" name="Grupo 886"/>
            <p:cNvGrpSpPr>
              <a:grpSpLocks/>
            </p:cNvGrpSpPr>
            <p:nvPr/>
          </p:nvGrpSpPr>
          <p:grpSpPr bwMode="auto">
            <a:xfrm>
              <a:off x="8188327" y="6138534"/>
              <a:ext cx="45719" cy="185539"/>
              <a:chOff x="8188325" y="5784874"/>
              <a:chExt cx="59025" cy="300039"/>
            </a:xfrm>
          </p:grpSpPr>
          <p:sp>
            <p:nvSpPr>
              <p:cNvPr id="16007" name="Line 657"/>
              <p:cNvSpPr>
                <a:spLocks noChangeShapeType="1"/>
              </p:cNvSpPr>
              <p:nvPr/>
            </p:nvSpPr>
            <p:spPr bwMode="auto">
              <a:xfrm flipH="1">
                <a:off x="8188325" y="5913438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30" name="Grupo 885"/>
              <p:cNvGrpSpPr>
                <a:grpSpLocks/>
              </p:cNvGrpSpPr>
              <p:nvPr/>
            </p:nvGrpSpPr>
            <p:grpSpPr bwMode="auto">
              <a:xfrm>
                <a:off x="8188610" y="5784874"/>
                <a:ext cx="58740" cy="300039"/>
                <a:chOff x="8188610" y="5784874"/>
                <a:chExt cx="58740" cy="300039"/>
              </a:xfrm>
            </p:grpSpPr>
            <p:sp>
              <p:nvSpPr>
                <p:cNvPr id="16009" name="Line 908"/>
                <p:cNvSpPr>
                  <a:spLocks noChangeShapeType="1"/>
                </p:cNvSpPr>
                <p:nvPr/>
              </p:nvSpPr>
              <p:spPr bwMode="auto">
                <a:xfrm>
                  <a:off x="8188610" y="5784874"/>
                  <a:ext cx="14288" cy="28575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10" name="Line 909"/>
                <p:cNvSpPr>
                  <a:spLocks noChangeShapeType="1"/>
                </p:cNvSpPr>
                <p:nvPr/>
              </p:nvSpPr>
              <p:spPr bwMode="auto">
                <a:xfrm>
                  <a:off x="8202898" y="5827737"/>
                  <a:ext cx="14288" cy="28575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11" name="Freeform 910"/>
                <p:cNvSpPr>
                  <a:spLocks/>
                </p:cNvSpPr>
                <p:nvPr/>
              </p:nvSpPr>
              <p:spPr bwMode="auto">
                <a:xfrm>
                  <a:off x="8217186" y="5884887"/>
                  <a:ext cx="14288" cy="28575"/>
                </a:xfrm>
                <a:custGeom>
                  <a:avLst/>
                  <a:gdLst>
                    <a:gd name="T0" fmla="*/ 0 w 9"/>
                    <a:gd name="T1" fmla="*/ 0 h 18"/>
                    <a:gd name="T2" fmla="*/ 22682990 w 9"/>
                    <a:gd name="T3" fmla="*/ 22682197 h 18"/>
                    <a:gd name="T4" fmla="*/ 22682990 w 9"/>
                    <a:gd name="T5" fmla="*/ 45362806 h 1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8"/>
                    <a:gd name="T11" fmla="*/ 9 w 9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8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9" y="18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12" name="Freeform 911"/>
                <p:cNvSpPr>
                  <a:spLocks/>
                </p:cNvSpPr>
                <p:nvPr/>
              </p:nvSpPr>
              <p:spPr bwMode="auto">
                <a:xfrm>
                  <a:off x="8231474" y="5927750"/>
                  <a:ext cx="14288" cy="28575"/>
                </a:xfrm>
                <a:custGeom>
                  <a:avLst/>
                  <a:gdLst>
                    <a:gd name="T0" fmla="*/ 0 w 9"/>
                    <a:gd name="T1" fmla="*/ 0 h 18"/>
                    <a:gd name="T2" fmla="*/ 0 w 9"/>
                    <a:gd name="T3" fmla="*/ 22682197 h 18"/>
                    <a:gd name="T4" fmla="*/ 0 w 9"/>
                    <a:gd name="T5" fmla="*/ 22682197 h 18"/>
                    <a:gd name="T6" fmla="*/ 22682990 w 9"/>
                    <a:gd name="T7" fmla="*/ 4536280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18"/>
                    <a:gd name="T14" fmla="*/ 9 w 9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18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9" y="18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13" name="Freeform 912"/>
                <p:cNvSpPr>
                  <a:spLocks/>
                </p:cNvSpPr>
                <p:nvPr/>
              </p:nvSpPr>
              <p:spPr bwMode="auto">
                <a:xfrm>
                  <a:off x="8245762" y="5970612"/>
                  <a:ext cx="1588" cy="28575"/>
                </a:xfrm>
                <a:custGeom>
                  <a:avLst/>
                  <a:gdLst>
                    <a:gd name="T0" fmla="*/ 0 w 1588"/>
                    <a:gd name="T1" fmla="*/ 0 h 18"/>
                    <a:gd name="T2" fmla="*/ 0 w 1588"/>
                    <a:gd name="T3" fmla="*/ 0 h 18"/>
                    <a:gd name="T4" fmla="*/ 0 w 1588"/>
                    <a:gd name="T5" fmla="*/ 45362806 h 18"/>
                    <a:gd name="T6" fmla="*/ 0 60000 65536"/>
                    <a:gd name="T7" fmla="*/ 0 60000 65536"/>
                    <a:gd name="T8" fmla="*/ 0 60000 65536"/>
                    <a:gd name="T9" fmla="*/ 0 w 1588"/>
                    <a:gd name="T10" fmla="*/ 0 h 18"/>
                    <a:gd name="T11" fmla="*/ 1588 w 1588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8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14" name="Freeform 913"/>
                <p:cNvSpPr>
                  <a:spLocks/>
                </p:cNvSpPr>
                <p:nvPr/>
              </p:nvSpPr>
              <p:spPr bwMode="auto">
                <a:xfrm>
                  <a:off x="8245762" y="6027763"/>
                  <a:ext cx="1588" cy="28575"/>
                </a:xfrm>
                <a:custGeom>
                  <a:avLst/>
                  <a:gdLst>
                    <a:gd name="T0" fmla="*/ 0 w 1588"/>
                    <a:gd name="T1" fmla="*/ 0 h 18"/>
                    <a:gd name="T2" fmla="*/ 0 w 1588"/>
                    <a:gd name="T3" fmla="*/ 22682197 h 18"/>
                    <a:gd name="T4" fmla="*/ 0 w 1588"/>
                    <a:gd name="T5" fmla="*/ 45362806 h 18"/>
                    <a:gd name="T6" fmla="*/ 0 60000 65536"/>
                    <a:gd name="T7" fmla="*/ 0 60000 65536"/>
                    <a:gd name="T8" fmla="*/ 0 60000 65536"/>
                    <a:gd name="T9" fmla="*/ 0 w 1588"/>
                    <a:gd name="T10" fmla="*/ 0 h 18"/>
                    <a:gd name="T11" fmla="*/ 1588 w 1588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8" h="18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15" name="Line 915"/>
                <p:cNvSpPr>
                  <a:spLocks noChangeShapeType="1"/>
                </p:cNvSpPr>
                <p:nvPr/>
              </p:nvSpPr>
              <p:spPr bwMode="auto">
                <a:xfrm>
                  <a:off x="8245762" y="6070625"/>
                  <a:ext cx="1588" cy="14288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31" name="Grupo 889"/>
            <p:cNvGrpSpPr>
              <a:grpSpLocks/>
            </p:cNvGrpSpPr>
            <p:nvPr/>
          </p:nvGrpSpPr>
          <p:grpSpPr bwMode="auto">
            <a:xfrm>
              <a:off x="3178285" y="5567532"/>
              <a:ext cx="85728" cy="42864"/>
              <a:chOff x="3178285" y="5213371"/>
              <a:chExt cx="85728" cy="42864"/>
            </a:xfrm>
          </p:grpSpPr>
          <p:sp>
            <p:nvSpPr>
              <p:cNvPr id="16005" name="Freeform 916"/>
              <p:cNvSpPr>
                <a:spLocks/>
              </p:cNvSpPr>
              <p:nvPr/>
            </p:nvSpPr>
            <p:spPr bwMode="auto">
              <a:xfrm>
                <a:off x="3206861" y="5213371"/>
                <a:ext cx="57152" cy="28575"/>
              </a:xfrm>
              <a:custGeom>
                <a:avLst/>
                <a:gdLst>
                  <a:gd name="T0" fmla="*/ 90731961 w 36"/>
                  <a:gd name="T1" fmla="*/ 0 h 18"/>
                  <a:gd name="T2" fmla="*/ 45365981 w 36"/>
                  <a:gd name="T3" fmla="*/ 0 h 18"/>
                  <a:gd name="T4" fmla="*/ 45365981 w 36"/>
                  <a:gd name="T5" fmla="*/ 0 h 18"/>
                  <a:gd name="T6" fmla="*/ 22682990 w 36"/>
                  <a:gd name="T7" fmla="*/ 22682197 h 18"/>
                  <a:gd name="T8" fmla="*/ 22682990 w 36"/>
                  <a:gd name="T9" fmla="*/ 22682197 h 18"/>
                  <a:gd name="T10" fmla="*/ 0 w 36"/>
                  <a:gd name="T11" fmla="*/ 4536280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8"/>
                  <a:gd name="T20" fmla="*/ 36 w 36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8">
                    <a:moveTo>
                      <a:pt x="36" y="0"/>
                    </a:moveTo>
                    <a:lnTo>
                      <a:pt x="18" y="0"/>
                    </a:lnTo>
                    <a:lnTo>
                      <a:pt x="9" y="9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6" name="Line 917"/>
              <p:cNvSpPr>
                <a:spLocks noChangeShapeType="1"/>
              </p:cNvSpPr>
              <p:nvPr/>
            </p:nvSpPr>
            <p:spPr bwMode="auto">
              <a:xfrm flipH="1">
                <a:off x="3178285" y="5241947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56" name="Grupo 854"/>
            <p:cNvGrpSpPr>
              <a:grpSpLocks/>
            </p:cNvGrpSpPr>
            <p:nvPr/>
          </p:nvGrpSpPr>
          <p:grpSpPr bwMode="auto">
            <a:xfrm>
              <a:off x="3135421" y="5624683"/>
              <a:ext cx="42864" cy="30163"/>
              <a:chOff x="3135421" y="5270522"/>
              <a:chExt cx="42864" cy="30163"/>
            </a:xfrm>
          </p:grpSpPr>
          <p:sp>
            <p:nvSpPr>
              <p:cNvPr id="16003" name="Freeform 918"/>
              <p:cNvSpPr>
                <a:spLocks/>
              </p:cNvSpPr>
              <p:nvPr/>
            </p:nvSpPr>
            <p:spPr bwMode="auto">
              <a:xfrm>
                <a:off x="3163997" y="5270522"/>
                <a:ext cx="14288" cy="14288"/>
              </a:xfrm>
              <a:custGeom>
                <a:avLst/>
                <a:gdLst>
                  <a:gd name="T0" fmla="*/ 22682990 w 9"/>
                  <a:gd name="T1" fmla="*/ 0 h 9"/>
                  <a:gd name="T2" fmla="*/ 0 w 9"/>
                  <a:gd name="T3" fmla="*/ 22682990 h 9"/>
                  <a:gd name="T4" fmla="*/ 0 w 9"/>
                  <a:gd name="T5" fmla="*/ 22682990 h 9"/>
                  <a:gd name="T6" fmla="*/ 0 w 9"/>
                  <a:gd name="T7" fmla="*/ 2268299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9" y="0"/>
                    </a:move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4" name="Freeform 919"/>
              <p:cNvSpPr>
                <a:spLocks/>
              </p:cNvSpPr>
              <p:nvPr/>
            </p:nvSpPr>
            <p:spPr bwMode="auto">
              <a:xfrm>
                <a:off x="3135421" y="5299097"/>
                <a:ext cx="14288" cy="1588"/>
              </a:xfrm>
              <a:custGeom>
                <a:avLst/>
                <a:gdLst>
                  <a:gd name="T0" fmla="*/ 22682990 w 9"/>
                  <a:gd name="T1" fmla="*/ 0 h 1588"/>
                  <a:gd name="T2" fmla="*/ 22682990 w 9"/>
                  <a:gd name="T3" fmla="*/ 0 h 1588"/>
                  <a:gd name="T4" fmla="*/ 22682990 w 9"/>
                  <a:gd name="T5" fmla="*/ 0 h 1588"/>
                  <a:gd name="T6" fmla="*/ 0 w 9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88"/>
                  <a:gd name="T14" fmla="*/ 9 w 9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88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57" name="Grupo 874"/>
            <p:cNvGrpSpPr>
              <a:grpSpLocks/>
            </p:cNvGrpSpPr>
            <p:nvPr/>
          </p:nvGrpSpPr>
          <p:grpSpPr bwMode="auto">
            <a:xfrm>
              <a:off x="6818550" y="3356134"/>
              <a:ext cx="600096" cy="1455745"/>
              <a:chOff x="6818550" y="3001973"/>
              <a:chExt cx="600096" cy="1455745"/>
            </a:xfrm>
          </p:grpSpPr>
          <p:sp>
            <p:nvSpPr>
              <p:cNvPr id="15969" name="Line 920"/>
              <p:cNvSpPr>
                <a:spLocks noChangeShapeType="1"/>
              </p:cNvSpPr>
              <p:nvPr/>
            </p:nvSpPr>
            <p:spPr bwMode="auto">
              <a:xfrm flipH="1" flipV="1">
                <a:off x="7390070" y="4429143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0" name="Line 921"/>
              <p:cNvSpPr>
                <a:spLocks noChangeShapeType="1"/>
              </p:cNvSpPr>
              <p:nvPr/>
            </p:nvSpPr>
            <p:spPr bwMode="auto">
              <a:xfrm flipH="1" flipV="1">
                <a:off x="7361494" y="440056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1" name="Line 922"/>
              <p:cNvSpPr>
                <a:spLocks noChangeShapeType="1"/>
              </p:cNvSpPr>
              <p:nvPr/>
            </p:nvSpPr>
            <p:spPr bwMode="auto">
              <a:xfrm flipH="1" flipV="1">
                <a:off x="7332918" y="4357705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2" name="Line 923"/>
              <p:cNvSpPr>
                <a:spLocks noChangeShapeType="1"/>
              </p:cNvSpPr>
              <p:nvPr/>
            </p:nvSpPr>
            <p:spPr bwMode="auto">
              <a:xfrm flipH="1" flipV="1">
                <a:off x="7290054" y="4329130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3" name="Freeform 924"/>
              <p:cNvSpPr>
                <a:spLocks/>
              </p:cNvSpPr>
              <p:nvPr/>
            </p:nvSpPr>
            <p:spPr bwMode="auto">
              <a:xfrm>
                <a:off x="7261478" y="4286267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0 w 9"/>
                  <a:gd name="T3" fmla="*/ 22682197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4" name="Freeform 925"/>
              <p:cNvSpPr>
                <a:spLocks/>
              </p:cNvSpPr>
              <p:nvPr/>
            </p:nvSpPr>
            <p:spPr bwMode="auto">
              <a:xfrm>
                <a:off x="7232902" y="4243404"/>
                <a:ext cx="28576" cy="28575"/>
              </a:xfrm>
              <a:custGeom>
                <a:avLst/>
                <a:gdLst>
                  <a:gd name="T0" fmla="*/ 45365981 w 18"/>
                  <a:gd name="T1" fmla="*/ 45362806 h 18"/>
                  <a:gd name="T2" fmla="*/ 22682990 w 18"/>
                  <a:gd name="T3" fmla="*/ 45362806 h 18"/>
                  <a:gd name="T4" fmla="*/ 0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18" y="18"/>
                    </a:moveTo>
                    <a:lnTo>
                      <a:pt x="9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5" name="Freeform 926"/>
              <p:cNvSpPr>
                <a:spLocks/>
              </p:cNvSpPr>
              <p:nvPr/>
            </p:nvSpPr>
            <p:spPr bwMode="auto">
              <a:xfrm>
                <a:off x="7218614" y="4200542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0 w 9"/>
                  <a:gd name="T3" fmla="*/ 22682197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6" name="Line 927"/>
              <p:cNvSpPr>
                <a:spLocks noChangeShapeType="1"/>
              </p:cNvSpPr>
              <p:nvPr/>
            </p:nvSpPr>
            <p:spPr bwMode="auto">
              <a:xfrm flipV="1">
                <a:off x="7204326" y="4157679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7" name="Line 928"/>
              <p:cNvSpPr>
                <a:spLocks noChangeShapeType="1"/>
              </p:cNvSpPr>
              <p:nvPr/>
            </p:nvSpPr>
            <p:spPr bwMode="auto">
              <a:xfrm flipH="1" flipV="1">
                <a:off x="7175750" y="411481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8" name="Freeform 929"/>
              <p:cNvSpPr>
                <a:spLocks/>
              </p:cNvSpPr>
              <p:nvPr/>
            </p:nvSpPr>
            <p:spPr bwMode="auto">
              <a:xfrm>
                <a:off x="7161462" y="4071954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22682990 w 9"/>
                  <a:gd name="T3" fmla="*/ 45362806 h 18"/>
                  <a:gd name="T4" fmla="*/ 22682990 w 9"/>
                  <a:gd name="T5" fmla="*/ 45362806 h 18"/>
                  <a:gd name="T6" fmla="*/ 0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18"/>
                    </a:moveTo>
                    <a:lnTo>
                      <a:pt x="9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9" name="Freeform 930"/>
              <p:cNvSpPr>
                <a:spLocks/>
              </p:cNvSpPr>
              <p:nvPr/>
            </p:nvSpPr>
            <p:spPr bwMode="auto">
              <a:xfrm>
                <a:off x="7147174" y="4029091"/>
                <a:ext cx="1588" cy="28575"/>
              </a:xfrm>
              <a:custGeom>
                <a:avLst/>
                <a:gdLst>
                  <a:gd name="T0" fmla="*/ 0 w 1588"/>
                  <a:gd name="T1" fmla="*/ 45362806 h 18"/>
                  <a:gd name="T2" fmla="*/ 0 w 1588"/>
                  <a:gd name="T3" fmla="*/ 45362806 h 18"/>
                  <a:gd name="T4" fmla="*/ 0 w 158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18"/>
                  <a:gd name="T11" fmla="*/ 1588 w 158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0" name="Freeform 931"/>
              <p:cNvSpPr>
                <a:spLocks/>
              </p:cNvSpPr>
              <p:nvPr/>
            </p:nvSpPr>
            <p:spPr bwMode="auto">
              <a:xfrm>
                <a:off x="7118598" y="3986228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22682990 w 9"/>
                  <a:gd name="T3" fmla="*/ 22682197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1" name="Freeform 932"/>
              <p:cNvSpPr>
                <a:spLocks/>
              </p:cNvSpPr>
              <p:nvPr/>
            </p:nvSpPr>
            <p:spPr bwMode="auto">
              <a:xfrm>
                <a:off x="7104310" y="3943365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0 w 9"/>
                  <a:gd name="T3" fmla="*/ 0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2" name="Freeform 933"/>
              <p:cNvSpPr>
                <a:spLocks/>
              </p:cNvSpPr>
              <p:nvPr/>
            </p:nvSpPr>
            <p:spPr bwMode="auto">
              <a:xfrm>
                <a:off x="7090022" y="3900503"/>
                <a:ext cx="1588" cy="14288"/>
              </a:xfrm>
              <a:custGeom>
                <a:avLst/>
                <a:gdLst>
                  <a:gd name="T0" fmla="*/ 0 w 1588"/>
                  <a:gd name="T1" fmla="*/ 22682990 h 9"/>
                  <a:gd name="T2" fmla="*/ 0 w 1588"/>
                  <a:gd name="T3" fmla="*/ 0 h 9"/>
                  <a:gd name="T4" fmla="*/ 0 w 1588"/>
                  <a:gd name="T5" fmla="*/ 0 h 9"/>
                  <a:gd name="T6" fmla="*/ 0 w 158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9"/>
                  <a:gd name="T14" fmla="*/ 1588 w 158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9">
                    <a:moveTo>
                      <a:pt x="0" y="9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3" name="Line 934"/>
              <p:cNvSpPr>
                <a:spLocks noChangeShapeType="1"/>
              </p:cNvSpPr>
              <p:nvPr/>
            </p:nvSpPr>
            <p:spPr bwMode="auto">
              <a:xfrm flipV="1">
                <a:off x="7075734" y="3843352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4" name="Line 935"/>
              <p:cNvSpPr>
                <a:spLocks noChangeShapeType="1"/>
              </p:cNvSpPr>
              <p:nvPr/>
            </p:nvSpPr>
            <p:spPr bwMode="auto">
              <a:xfrm flipH="1" flipV="1">
                <a:off x="7061446" y="3800490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5" name="Line 936"/>
              <p:cNvSpPr>
                <a:spLocks noChangeShapeType="1"/>
              </p:cNvSpPr>
              <p:nvPr/>
            </p:nvSpPr>
            <p:spPr bwMode="auto">
              <a:xfrm flipV="1">
                <a:off x="7061446" y="3757627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6" name="Line 937"/>
              <p:cNvSpPr>
                <a:spLocks noChangeShapeType="1"/>
              </p:cNvSpPr>
              <p:nvPr/>
            </p:nvSpPr>
            <p:spPr bwMode="auto">
              <a:xfrm flipH="1" flipV="1">
                <a:off x="7047158" y="3716352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7" name="Freeform 938"/>
              <p:cNvSpPr>
                <a:spLocks/>
              </p:cNvSpPr>
              <p:nvPr/>
            </p:nvSpPr>
            <p:spPr bwMode="auto">
              <a:xfrm>
                <a:off x="7047158" y="3673489"/>
                <a:ext cx="1588" cy="28575"/>
              </a:xfrm>
              <a:custGeom>
                <a:avLst/>
                <a:gdLst>
                  <a:gd name="T0" fmla="*/ 0 w 1588"/>
                  <a:gd name="T1" fmla="*/ 45362806 h 18"/>
                  <a:gd name="T2" fmla="*/ 0 w 1588"/>
                  <a:gd name="T3" fmla="*/ 22682197 h 18"/>
                  <a:gd name="T4" fmla="*/ 0 w 1588"/>
                  <a:gd name="T5" fmla="*/ 22682197 h 18"/>
                  <a:gd name="T6" fmla="*/ 0 w 158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8"/>
                  <a:gd name="T14" fmla="*/ 1588 w 158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8">
                    <a:moveTo>
                      <a:pt x="0" y="1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8" name="Line 939"/>
              <p:cNvSpPr>
                <a:spLocks noChangeShapeType="1"/>
              </p:cNvSpPr>
              <p:nvPr/>
            </p:nvSpPr>
            <p:spPr bwMode="auto">
              <a:xfrm flipV="1">
                <a:off x="7032870" y="363062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9" name="Freeform 940"/>
              <p:cNvSpPr>
                <a:spLocks/>
              </p:cNvSpPr>
              <p:nvPr/>
            </p:nvSpPr>
            <p:spPr bwMode="auto">
              <a:xfrm>
                <a:off x="7018582" y="3602051"/>
                <a:ext cx="14288" cy="1588"/>
              </a:xfrm>
              <a:custGeom>
                <a:avLst/>
                <a:gdLst>
                  <a:gd name="T0" fmla="*/ 22682990 w 9"/>
                  <a:gd name="T1" fmla="*/ 0 h 1588"/>
                  <a:gd name="T2" fmla="*/ 22682990 w 9"/>
                  <a:gd name="T3" fmla="*/ 0 h 1588"/>
                  <a:gd name="T4" fmla="*/ 22682990 w 9"/>
                  <a:gd name="T5" fmla="*/ 0 h 1588"/>
                  <a:gd name="T6" fmla="*/ 0 w 9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88"/>
                  <a:gd name="T14" fmla="*/ 9 w 9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88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0" name="Line 941"/>
              <p:cNvSpPr>
                <a:spLocks noChangeShapeType="1"/>
              </p:cNvSpPr>
              <p:nvPr/>
            </p:nvSpPr>
            <p:spPr bwMode="auto">
              <a:xfrm flipH="1" flipV="1">
                <a:off x="6990006" y="3559189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1" name="Line 942"/>
              <p:cNvSpPr>
                <a:spLocks noChangeShapeType="1"/>
              </p:cNvSpPr>
              <p:nvPr/>
            </p:nvSpPr>
            <p:spPr bwMode="auto">
              <a:xfrm flipH="1" flipV="1">
                <a:off x="6961430" y="3516326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2" name="Line 943"/>
              <p:cNvSpPr>
                <a:spLocks noChangeShapeType="1"/>
              </p:cNvSpPr>
              <p:nvPr/>
            </p:nvSpPr>
            <p:spPr bwMode="auto">
              <a:xfrm flipV="1">
                <a:off x="6947142" y="345917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3" name="Line 944"/>
              <p:cNvSpPr>
                <a:spLocks noChangeShapeType="1"/>
              </p:cNvSpPr>
              <p:nvPr/>
            </p:nvSpPr>
            <p:spPr bwMode="auto">
              <a:xfrm flipH="1" flipV="1">
                <a:off x="6918566" y="34163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4" name="Line 945"/>
              <p:cNvSpPr>
                <a:spLocks noChangeShapeType="1"/>
              </p:cNvSpPr>
              <p:nvPr/>
            </p:nvSpPr>
            <p:spPr bwMode="auto">
              <a:xfrm flipH="1" flipV="1">
                <a:off x="6904278" y="3373450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5" name="Line 946"/>
              <p:cNvSpPr>
                <a:spLocks noChangeShapeType="1"/>
              </p:cNvSpPr>
              <p:nvPr/>
            </p:nvSpPr>
            <p:spPr bwMode="auto">
              <a:xfrm flipH="1" flipV="1">
                <a:off x="6875702" y="333058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6" name="Line 947"/>
              <p:cNvSpPr>
                <a:spLocks noChangeShapeType="1"/>
              </p:cNvSpPr>
              <p:nvPr/>
            </p:nvSpPr>
            <p:spPr bwMode="auto">
              <a:xfrm flipV="1">
                <a:off x="6861414" y="3259150"/>
                <a:ext cx="15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7" name="Freeform 948"/>
              <p:cNvSpPr>
                <a:spLocks/>
              </p:cNvSpPr>
              <p:nvPr/>
            </p:nvSpPr>
            <p:spPr bwMode="auto">
              <a:xfrm>
                <a:off x="6847126" y="3216287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0 w 9"/>
                  <a:gd name="T3" fmla="*/ 22682197 h 18"/>
                  <a:gd name="T4" fmla="*/ 0 w 9"/>
                  <a:gd name="T5" fmla="*/ 22682197 h 18"/>
                  <a:gd name="T6" fmla="*/ 0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1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8" name="Line 949"/>
              <p:cNvSpPr>
                <a:spLocks noChangeShapeType="1"/>
              </p:cNvSpPr>
              <p:nvPr/>
            </p:nvSpPr>
            <p:spPr bwMode="auto">
              <a:xfrm flipV="1">
                <a:off x="6847126" y="3159137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9" name="Line 950"/>
              <p:cNvSpPr>
                <a:spLocks noChangeShapeType="1"/>
              </p:cNvSpPr>
              <p:nvPr/>
            </p:nvSpPr>
            <p:spPr bwMode="auto">
              <a:xfrm flipV="1">
                <a:off x="6847126" y="3130562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0" name="Line 951"/>
              <p:cNvSpPr>
                <a:spLocks noChangeShapeType="1"/>
              </p:cNvSpPr>
              <p:nvPr/>
            </p:nvSpPr>
            <p:spPr bwMode="auto">
              <a:xfrm flipV="1">
                <a:off x="6847126" y="3073411"/>
                <a:ext cx="15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1" name="Line 952"/>
              <p:cNvSpPr>
                <a:spLocks noChangeShapeType="1"/>
              </p:cNvSpPr>
              <p:nvPr/>
            </p:nvSpPr>
            <p:spPr bwMode="auto">
              <a:xfrm flipV="1">
                <a:off x="6847126" y="304483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2" name="Line 953"/>
              <p:cNvSpPr>
                <a:spLocks noChangeShapeType="1"/>
              </p:cNvSpPr>
              <p:nvPr/>
            </p:nvSpPr>
            <p:spPr bwMode="auto">
              <a:xfrm flipH="1" flipV="1">
                <a:off x="6818550" y="300197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25" name="Line 954"/>
            <p:cNvSpPr>
              <a:spLocks noChangeShapeType="1"/>
            </p:cNvSpPr>
            <p:nvPr/>
          </p:nvSpPr>
          <p:spPr bwMode="auto">
            <a:xfrm flipH="1">
              <a:off x="6804262" y="3341847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26" name="Line 955"/>
            <p:cNvSpPr>
              <a:spLocks noChangeShapeType="1"/>
            </p:cNvSpPr>
            <p:nvPr/>
          </p:nvSpPr>
          <p:spPr bwMode="auto">
            <a:xfrm flipH="1">
              <a:off x="6804262" y="3341847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27" name="Line 987"/>
            <p:cNvSpPr>
              <a:spLocks noChangeShapeType="1"/>
            </p:cNvSpPr>
            <p:nvPr/>
          </p:nvSpPr>
          <p:spPr bwMode="auto">
            <a:xfrm>
              <a:off x="7432934" y="4997617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58" name="Grupo 876"/>
            <p:cNvGrpSpPr>
              <a:grpSpLocks/>
            </p:cNvGrpSpPr>
            <p:nvPr/>
          </p:nvGrpSpPr>
          <p:grpSpPr bwMode="auto">
            <a:xfrm>
              <a:off x="5934282" y="4969042"/>
              <a:ext cx="1512940" cy="144464"/>
              <a:chOff x="5934282" y="4614881"/>
              <a:chExt cx="1512940" cy="144464"/>
            </a:xfrm>
          </p:grpSpPr>
          <p:sp>
            <p:nvSpPr>
              <p:cNvPr id="15937" name="Line 956"/>
              <p:cNvSpPr>
                <a:spLocks noChangeShapeType="1"/>
              </p:cNvSpPr>
              <p:nvPr/>
            </p:nvSpPr>
            <p:spPr bwMode="auto">
              <a:xfrm>
                <a:off x="5934282" y="4757757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8" name="Line 957"/>
              <p:cNvSpPr>
                <a:spLocks noChangeShapeType="1"/>
              </p:cNvSpPr>
              <p:nvPr/>
            </p:nvSpPr>
            <p:spPr bwMode="auto">
              <a:xfrm>
                <a:off x="5977146" y="4757757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9" name="Line 958"/>
              <p:cNvSpPr>
                <a:spLocks noChangeShapeType="1"/>
              </p:cNvSpPr>
              <p:nvPr/>
            </p:nvSpPr>
            <p:spPr bwMode="auto">
              <a:xfrm>
                <a:off x="6034298" y="474346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0" name="Line 959"/>
              <p:cNvSpPr>
                <a:spLocks noChangeShapeType="1"/>
              </p:cNvSpPr>
              <p:nvPr/>
            </p:nvSpPr>
            <p:spPr bwMode="auto">
              <a:xfrm>
                <a:off x="6077162" y="474346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1" name="Line 960"/>
              <p:cNvSpPr>
                <a:spLocks noChangeShapeType="1"/>
              </p:cNvSpPr>
              <p:nvPr/>
            </p:nvSpPr>
            <p:spPr bwMode="auto">
              <a:xfrm flipV="1">
                <a:off x="6120026" y="4729182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2" name="Line 961"/>
              <p:cNvSpPr>
                <a:spLocks noChangeShapeType="1"/>
              </p:cNvSpPr>
              <p:nvPr/>
            </p:nvSpPr>
            <p:spPr bwMode="auto">
              <a:xfrm>
                <a:off x="6177177" y="4729182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3" name="Line 962"/>
              <p:cNvSpPr>
                <a:spLocks noChangeShapeType="1"/>
              </p:cNvSpPr>
              <p:nvPr/>
            </p:nvSpPr>
            <p:spPr bwMode="auto">
              <a:xfrm>
                <a:off x="6220041" y="4729182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4" name="Line 963"/>
              <p:cNvSpPr>
                <a:spLocks noChangeShapeType="1"/>
              </p:cNvSpPr>
              <p:nvPr/>
            </p:nvSpPr>
            <p:spPr bwMode="auto">
              <a:xfrm flipV="1">
                <a:off x="6262905" y="4714894"/>
                <a:ext cx="42864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5" name="Line 964"/>
              <p:cNvSpPr>
                <a:spLocks noChangeShapeType="1"/>
              </p:cNvSpPr>
              <p:nvPr/>
            </p:nvSpPr>
            <p:spPr bwMode="auto">
              <a:xfrm>
                <a:off x="6320057" y="4714894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6" name="Line 965"/>
              <p:cNvSpPr>
                <a:spLocks noChangeShapeType="1"/>
              </p:cNvSpPr>
              <p:nvPr/>
            </p:nvSpPr>
            <p:spPr bwMode="auto">
              <a:xfrm>
                <a:off x="6362921" y="4714894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7" name="Line 966"/>
              <p:cNvSpPr>
                <a:spLocks noChangeShapeType="1"/>
              </p:cNvSpPr>
              <p:nvPr/>
            </p:nvSpPr>
            <p:spPr bwMode="auto">
              <a:xfrm flipV="1">
                <a:off x="6420073" y="4700606"/>
                <a:ext cx="269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8" name="Line 967"/>
              <p:cNvSpPr>
                <a:spLocks noChangeShapeType="1"/>
              </p:cNvSpPr>
              <p:nvPr/>
            </p:nvSpPr>
            <p:spPr bwMode="auto">
              <a:xfrm>
                <a:off x="6461350" y="470060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9" name="Line 968"/>
              <p:cNvSpPr>
                <a:spLocks noChangeShapeType="1"/>
              </p:cNvSpPr>
              <p:nvPr/>
            </p:nvSpPr>
            <p:spPr bwMode="auto">
              <a:xfrm>
                <a:off x="6504214" y="470060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0" name="Line 969"/>
              <p:cNvSpPr>
                <a:spLocks noChangeShapeType="1"/>
              </p:cNvSpPr>
              <p:nvPr/>
            </p:nvSpPr>
            <p:spPr bwMode="auto">
              <a:xfrm>
                <a:off x="6561366" y="468631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1" name="Line 970"/>
              <p:cNvSpPr>
                <a:spLocks noChangeShapeType="1"/>
              </p:cNvSpPr>
              <p:nvPr/>
            </p:nvSpPr>
            <p:spPr bwMode="auto">
              <a:xfrm>
                <a:off x="6604230" y="468631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2" name="Line 971"/>
              <p:cNvSpPr>
                <a:spLocks noChangeShapeType="1"/>
              </p:cNvSpPr>
              <p:nvPr/>
            </p:nvSpPr>
            <p:spPr bwMode="auto">
              <a:xfrm flipV="1">
                <a:off x="6647094" y="4672031"/>
                <a:ext cx="42864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3" name="Line 972"/>
              <p:cNvSpPr>
                <a:spLocks noChangeShapeType="1"/>
              </p:cNvSpPr>
              <p:nvPr/>
            </p:nvSpPr>
            <p:spPr bwMode="auto">
              <a:xfrm>
                <a:off x="6704246" y="4672031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4" name="Line 973"/>
              <p:cNvSpPr>
                <a:spLocks noChangeShapeType="1"/>
              </p:cNvSpPr>
              <p:nvPr/>
            </p:nvSpPr>
            <p:spPr bwMode="auto">
              <a:xfrm>
                <a:off x="6747110" y="4672031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5" name="Line 974"/>
              <p:cNvSpPr>
                <a:spLocks noChangeShapeType="1"/>
              </p:cNvSpPr>
              <p:nvPr/>
            </p:nvSpPr>
            <p:spPr bwMode="auto">
              <a:xfrm flipV="1">
                <a:off x="6804262" y="4657744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6" name="Line 975"/>
              <p:cNvSpPr>
                <a:spLocks noChangeShapeType="1"/>
              </p:cNvSpPr>
              <p:nvPr/>
            </p:nvSpPr>
            <p:spPr bwMode="auto">
              <a:xfrm>
                <a:off x="6847126" y="4657744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7" name="Line 976"/>
              <p:cNvSpPr>
                <a:spLocks noChangeShapeType="1"/>
              </p:cNvSpPr>
              <p:nvPr/>
            </p:nvSpPr>
            <p:spPr bwMode="auto">
              <a:xfrm>
                <a:off x="6889990" y="4657744"/>
                <a:ext cx="42864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8" name="Line 977"/>
              <p:cNvSpPr>
                <a:spLocks noChangeShapeType="1"/>
              </p:cNvSpPr>
              <p:nvPr/>
            </p:nvSpPr>
            <p:spPr bwMode="auto">
              <a:xfrm flipV="1">
                <a:off x="6947142" y="4643456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9" name="Line 978"/>
              <p:cNvSpPr>
                <a:spLocks noChangeShapeType="1"/>
              </p:cNvSpPr>
              <p:nvPr/>
            </p:nvSpPr>
            <p:spPr bwMode="auto">
              <a:xfrm>
                <a:off x="6990006" y="464345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0" name="Line 979"/>
              <p:cNvSpPr>
                <a:spLocks noChangeShapeType="1"/>
              </p:cNvSpPr>
              <p:nvPr/>
            </p:nvSpPr>
            <p:spPr bwMode="auto">
              <a:xfrm>
                <a:off x="7047158" y="464345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1" name="Line 980"/>
              <p:cNvSpPr>
                <a:spLocks noChangeShapeType="1"/>
              </p:cNvSpPr>
              <p:nvPr/>
            </p:nvSpPr>
            <p:spPr bwMode="auto">
              <a:xfrm>
                <a:off x="7090022" y="462916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2" name="Line 981"/>
              <p:cNvSpPr>
                <a:spLocks noChangeShapeType="1"/>
              </p:cNvSpPr>
              <p:nvPr/>
            </p:nvSpPr>
            <p:spPr bwMode="auto">
              <a:xfrm>
                <a:off x="7132886" y="462916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3" name="Line 982"/>
              <p:cNvSpPr>
                <a:spLocks noChangeShapeType="1"/>
              </p:cNvSpPr>
              <p:nvPr/>
            </p:nvSpPr>
            <p:spPr bwMode="auto">
              <a:xfrm flipV="1">
                <a:off x="7190038" y="4614881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4" name="Line 983"/>
              <p:cNvSpPr>
                <a:spLocks noChangeShapeType="1"/>
              </p:cNvSpPr>
              <p:nvPr/>
            </p:nvSpPr>
            <p:spPr bwMode="auto">
              <a:xfrm>
                <a:off x="7232902" y="4614881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5" name="Line 984"/>
              <p:cNvSpPr>
                <a:spLocks noChangeShapeType="1"/>
              </p:cNvSpPr>
              <p:nvPr/>
            </p:nvSpPr>
            <p:spPr bwMode="auto">
              <a:xfrm>
                <a:off x="7290054" y="4614881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6" name="Line 985"/>
              <p:cNvSpPr>
                <a:spLocks noChangeShapeType="1"/>
              </p:cNvSpPr>
              <p:nvPr/>
            </p:nvSpPr>
            <p:spPr bwMode="auto">
              <a:xfrm>
                <a:off x="7347206" y="4629169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7" name="Line 986"/>
              <p:cNvSpPr>
                <a:spLocks noChangeShapeType="1"/>
              </p:cNvSpPr>
              <p:nvPr/>
            </p:nvSpPr>
            <p:spPr bwMode="auto">
              <a:xfrm>
                <a:off x="7390070" y="4643456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8" name="Line 988"/>
              <p:cNvSpPr>
                <a:spLocks noChangeShapeType="1"/>
              </p:cNvSpPr>
              <p:nvPr/>
            </p:nvSpPr>
            <p:spPr bwMode="auto">
              <a:xfrm>
                <a:off x="7432934" y="4643456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29" name="Line 992"/>
            <p:cNvSpPr>
              <a:spLocks noChangeShapeType="1"/>
            </p:cNvSpPr>
            <p:nvPr/>
          </p:nvSpPr>
          <p:spPr bwMode="auto">
            <a:xfrm flipH="1" flipV="1">
              <a:off x="4421341" y="4440402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0" name="Line 993"/>
            <p:cNvSpPr>
              <a:spLocks noChangeShapeType="1"/>
            </p:cNvSpPr>
            <p:nvPr/>
          </p:nvSpPr>
          <p:spPr bwMode="auto">
            <a:xfrm flipH="1" flipV="1">
              <a:off x="4421341" y="4440402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1" name="Line 1004"/>
            <p:cNvSpPr>
              <a:spLocks noChangeShapeType="1"/>
            </p:cNvSpPr>
            <p:nvPr/>
          </p:nvSpPr>
          <p:spPr bwMode="auto">
            <a:xfrm flipH="1" flipV="1">
              <a:off x="4407053" y="4368964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59" name="Grupo 853"/>
            <p:cNvGrpSpPr>
              <a:grpSpLocks/>
            </p:cNvGrpSpPr>
            <p:nvPr/>
          </p:nvGrpSpPr>
          <p:grpSpPr bwMode="auto">
            <a:xfrm>
              <a:off x="4192733" y="4056225"/>
              <a:ext cx="258772" cy="869954"/>
              <a:chOff x="4192733" y="3702064"/>
              <a:chExt cx="258772" cy="869954"/>
            </a:xfrm>
          </p:grpSpPr>
          <p:sp>
            <p:nvSpPr>
              <p:cNvPr id="15916" name="Line 989"/>
              <p:cNvSpPr>
                <a:spLocks noChangeShapeType="1"/>
              </p:cNvSpPr>
              <p:nvPr/>
            </p:nvSpPr>
            <p:spPr bwMode="auto">
              <a:xfrm flipV="1">
                <a:off x="4449917" y="4229117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7" name="Line 990"/>
              <p:cNvSpPr>
                <a:spLocks noChangeShapeType="1"/>
              </p:cNvSpPr>
              <p:nvPr/>
            </p:nvSpPr>
            <p:spPr bwMode="auto">
              <a:xfrm flipH="1" flipV="1">
                <a:off x="4435629" y="4171967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8" name="Line 991"/>
              <p:cNvSpPr>
                <a:spLocks noChangeShapeType="1"/>
              </p:cNvSpPr>
              <p:nvPr/>
            </p:nvSpPr>
            <p:spPr bwMode="auto">
              <a:xfrm flipV="1">
                <a:off x="4435629" y="4129104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9" name="Line 994"/>
              <p:cNvSpPr>
                <a:spLocks noChangeShapeType="1"/>
              </p:cNvSpPr>
              <p:nvPr/>
            </p:nvSpPr>
            <p:spPr bwMode="auto">
              <a:xfrm flipH="1" flipV="1">
                <a:off x="4407053" y="454344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0" name="Line 995"/>
              <p:cNvSpPr>
                <a:spLocks noChangeShapeType="1"/>
              </p:cNvSpPr>
              <p:nvPr/>
            </p:nvSpPr>
            <p:spPr bwMode="auto">
              <a:xfrm flipH="1" flipV="1">
                <a:off x="4378477" y="450058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1" name="Line 996"/>
              <p:cNvSpPr>
                <a:spLocks noChangeShapeType="1"/>
              </p:cNvSpPr>
              <p:nvPr/>
            </p:nvSpPr>
            <p:spPr bwMode="auto">
              <a:xfrm flipH="1" flipV="1">
                <a:off x="4349901" y="4472005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2" name="Line 997"/>
              <p:cNvSpPr>
                <a:spLocks noChangeShapeType="1"/>
              </p:cNvSpPr>
              <p:nvPr/>
            </p:nvSpPr>
            <p:spPr bwMode="auto">
              <a:xfrm flipH="1" flipV="1">
                <a:off x="4321325" y="442914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3" name="Line 998"/>
              <p:cNvSpPr>
                <a:spLocks noChangeShapeType="1"/>
              </p:cNvSpPr>
              <p:nvPr/>
            </p:nvSpPr>
            <p:spPr bwMode="auto">
              <a:xfrm flipV="1">
                <a:off x="4321325" y="440056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4" name="Line 999"/>
              <p:cNvSpPr>
                <a:spLocks noChangeShapeType="1"/>
              </p:cNvSpPr>
              <p:nvPr/>
            </p:nvSpPr>
            <p:spPr bwMode="auto">
              <a:xfrm flipV="1">
                <a:off x="4349901" y="4357705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5" name="Line 1000"/>
              <p:cNvSpPr>
                <a:spLocks noChangeShapeType="1"/>
              </p:cNvSpPr>
              <p:nvPr/>
            </p:nvSpPr>
            <p:spPr bwMode="auto">
              <a:xfrm flipV="1">
                <a:off x="4378477" y="4314842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6" name="Line 1001"/>
              <p:cNvSpPr>
                <a:spLocks noChangeShapeType="1"/>
              </p:cNvSpPr>
              <p:nvPr/>
            </p:nvSpPr>
            <p:spPr bwMode="auto">
              <a:xfrm flipV="1">
                <a:off x="4407053" y="4286267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7" name="Line 1002"/>
              <p:cNvSpPr>
                <a:spLocks noChangeShapeType="1"/>
              </p:cNvSpPr>
              <p:nvPr/>
            </p:nvSpPr>
            <p:spPr bwMode="auto">
              <a:xfrm flipV="1">
                <a:off x="4435629" y="4257692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8" name="Line 1003"/>
              <p:cNvSpPr>
                <a:spLocks noChangeShapeType="1"/>
              </p:cNvSpPr>
              <p:nvPr/>
            </p:nvSpPr>
            <p:spPr bwMode="auto">
              <a:xfrm flipV="1">
                <a:off x="4435629" y="4257692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9" name="Line 1005"/>
              <p:cNvSpPr>
                <a:spLocks noChangeShapeType="1"/>
              </p:cNvSpPr>
              <p:nvPr/>
            </p:nvSpPr>
            <p:spPr bwMode="auto">
              <a:xfrm flipH="1" flipV="1">
                <a:off x="4392765" y="397194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0" name="Line 1006"/>
              <p:cNvSpPr>
                <a:spLocks noChangeShapeType="1"/>
              </p:cNvSpPr>
              <p:nvPr/>
            </p:nvSpPr>
            <p:spPr bwMode="auto">
              <a:xfrm flipV="1">
                <a:off x="4392765" y="3914790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1" name="Line 1007"/>
              <p:cNvSpPr>
                <a:spLocks noChangeShapeType="1"/>
              </p:cNvSpPr>
              <p:nvPr/>
            </p:nvSpPr>
            <p:spPr bwMode="auto">
              <a:xfrm flipV="1">
                <a:off x="4378477" y="3871928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2" name="Freeform 1008"/>
              <p:cNvSpPr>
                <a:spLocks/>
              </p:cNvSpPr>
              <p:nvPr/>
            </p:nvSpPr>
            <p:spPr bwMode="auto">
              <a:xfrm>
                <a:off x="4349901" y="3829065"/>
                <a:ext cx="14288" cy="28575"/>
              </a:xfrm>
              <a:custGeom>
                <a:avLst/>
                <a:gdLst>
                  <a:gd name="T0" fmla="*/ 22682990 w 9"/>
                  <a:gd name="T1" fmla="*/ 45362806 h 18"/>
                  <a:gd name="T2" fmla="*/ 22682990 w 9"/>
                  <a:gd name="T3" fmla="*/ 22682197 h 18"/>
                  <a:gd name="T4" fmla="*/ 22682990 w 9"/>
                  <a:gd name="T5" fmla="*/ 22682197 h 18"/>
                  <a:gd name="T6" fmla="*/ 0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18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3" name="Line 1009"/>
              <p:cNvSpPr>
                <a:spLocks noChangeShapeType="1"/>
              </p:cNvSpPr>
              <p:nvPr/>
            </p:nvSpPr>
            <p:spPr bwMode="auto">
              <a:xfrm flipH="1" flipV="1">
                <a:off x="4307037" y="3800490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4" name="Line 1010"/>
              <p:cNvSpPr>
                <a:spLocks noChangeShapeType="1"/>
              </p:cNvSpPr>
              <p:nvPr/>
            </p:nvSpPr>
            <p:spPr bwMode="auto">
              <a:xfrm flipH="1" flipV="1">
                <a:off x="4278461" y="3771915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5" name="Line 1011"/>
              <p:cNvSpPr>
                <a:spLocks noChangeShapeType="1"/>
              </p:cNvSpPr>
              <p:nvPr/>
            </p:nvSpPr>
            <p:spPr bwMode="auto">
              <a:xfrm flipH="1" flipV="1">
                <a:off x="4235597" y="3744927"/>
                <a:ext cx="28576" cy="1270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6" name="Line 1012"/>
              <p:cNvSpPr>
                <a:spLocks noChangeShapeType="1"/>
              </p:cNvSpPr>
              <p:nvPr/>
            </p:nvSpPr>
            <p:spPr bwMode="auto">
              <a:xfrm flipH="1" flipV="1">
                <a:off x="4192733" y="3702064"/>
                <a:ext cx="28576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33" name="Line 1013"/>
            <p:cNvSpPr>
              <a:spLocks noChangeShapeType="1"/>
            </p:cNvSpPr>
            <p:nvPr/>
          </p:nvSpPr>
          <p:spPr bwMode="auto">
            <a:xfrm flipH="1" flipV="1">
              <a:off x="4164157" y="4027650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4" name="Line 1014"/>
            <p:cNvSpPr>
              <a:spLocks noChangeShapeType="1"/>
            </p:cNvSpPr>
            <p:nvPr/>
          </p:nvSpPr>
          <p:spPr bwMode="auto">
            <a:xfrm flipH="1" flipV="1">
              <a:off x="4164157" y="4027650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5" name="Line 1015"/>
            <p:cNvSpPr>
              <a:spLocks noChangeShapeType="1"/>
            </p:cNvSpPr>
            <p:nvPr/>
          </p:nvSpPr>
          <p:spPr bwMode="auto">
            <a:xfrm flipV="1">
              <a:off x="2379745" y="4940467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6" name="Line 1016"/>
            <p:cNvSpPr>
              <a:spLocks noChangeShapeType="1"/>
            </p:cNvSpPr>
            <p:nvPr/>
          </p:nvSpPr>
          <p:spPr bwMode="auto">
            <a:xfrm flipV="1">
              <a:off x="2408321" y="4926179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7" name="Line 1017"/>
            <p:cNvSpPr>
              <a:spLocks noChangeShapeType="1"/>
            </p:cNvSpPr>
            <p:nvPr/>
          </p:nvSpPr>
          <p:spPr bwMode="auto">
            <a:xfrm>
              <a:off x="2451185" y="4911892"/>
              <a:ext cx="28576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8" name="Line 1018"/>
            <p:cNvSpPr>
              <a:spLocks noChangeShapeType="1"/>
            </p:cNvSpPr>
            <p:nvPr/>
          </p:nvSpPr>
          <p:spPr bwMode="auto">
            <a:xfrm flipV="1">
              <a:off x="2494049" y="4883317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39" name="Line 1019"/>
            <p:cNvSpPr>
              <a:spLocks noChangeShapeType="1"/>
            </p:cNvSpPr>
            <p:nvPr/>
          </p:nvSpPr>
          <p:spPr bwMode="auto">
            <a:xfrm flipV="1">
              <a:off x="2551201" y="4869029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0" name="Line 1020"/>
            <p:cNvSpPr>
              <a:spLocks noChangeShapeType="1"/>
            </p:cNvSpPr>
            <p:nvPr/>
          </p:nvSpPr>
          <p:spPr bwMode="auto">
            <a:xfrm flipV="1">
              <a:off x="2594065" y="4854742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1" name="Freeform 1021"/>
            <p:cNvSpPr>
              <a:spLocks/>
            </p:cNvSpPr>
            <p:nvPr/>
          </p:nvSpPr>
          <p:spPr bwMode="auto">
            <a:xfrm>
              <a:off x="2636929" y="4840454"/>
              <a:ext cx="28576" cy="14288"/>
            </a:xfrm>
            <a:custGeom>
              <a:avLst/>
              <a:gdLst>
                <a:gd name="T0" fmla="*/ 0 w 18"/>
                <a:gd name="T1" fmla="*/ 22682990 h 9"/>
                <a:gd name="T2" fmla="*/ 22682990 w 18"/>
                <a:gd name="T3" fmla="*/ 0 h 9"/>
                <a:gd name="T4" fmla="*/ 22682990 w 18"/>
                <a:gd name="T5" fmla="*/ 0 h 9"/>
                <a:gd name="T6" fmla="*/ 45365981 w 1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0" y="9"/>
                  </a:moveTo>
                  <a:lnTo>
                    <a:pt x="9" y="0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2" name="Line 1022"/>
            <p:cNvSpPr>
              <a:spLocks noChangeShapeType="1"/>
            </p:cNvSpPr>
            <p:nvPr/>
          </p:nvSpPr>
          <p:spPr bwMode="auto">
            <a:xfrm>
              <a:off x="2679793" y="4826166"/>
              <a:ext cx="28576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3" name="Line 1023"/>
            <p:cNvSpPr>
              <a:spLocks noChangeShapeType="1"/>
            </p:cNvSpPr>
            <p:nvPr/>
          </p:nvSpPr>
          <p:spPr bwMode="auto">
            <a:xfrm flipV="1">
              <a:off x="2722657" y="4797591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4" name="Line 1024"/>
            <p:cNvSpPr>
              <a:spLocks noChangeShapeType="1"/>
            </p:cNvSpPr>
            <p:nvPr/>
          </p:nvSpPr>
          <p:spPr bwMode="auto">
            <a:xfrm flipV="1">
              <a:off x="2765521" y="4783304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5" name="Line 1025"/>
            <p:cNvSpPr>
              <a:spLocks noChangeShapeType="1"/>
            </p:cNvSpPr>
            <p:nvPr/>
          </p:nvSpPr>
          <p:spPr bwMode="auto">
            <a:xfrm flipV="1">
              <a:off x="2808385" y="4769016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6" name="Freeform 1026"/>
            <p:cNvSpPr>
              <a:spLocks/>
            </p:cNvSpPr>
            <p:nvPr/>
          </p:nvSpPr>
          <p:spPr bwMode="auto">
            <a:xfrm>
              <a:off x="2865537" y="4726153"/>
              <a:ext cx="42864" cy="28575"/>
            </a:xfrm>
            <a:custGeom>
              <a:avLst/>
              <a:gdLst>
                <a:gd name="T0" fmla="*/ 0 w 27"/>
                <a:gd name="T1" fmla="*/ 45362806 h 18"/>
                <a:gd name="T2" fmla="*/ 22682994 w 27"/>
                <a:gd name="T3" fmla="*/ 45362806 h 18"/>
                <a:gd name="T4" fmla="*/ 22682994 w 27"/>
                <a:gd name="T5" fmla="*/ 45362806 h 18"/>
                <a:gd name="T6" fmla="*/ 68048987 w 2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8"/>
                <a:gd name="T14" fmla="*/ 27 w 2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8">
                  <a:moveTo>
                    <a:pt x="0" y="18"/>
                  </a:moveTo>
                  <a:lnTo>
                    <a:pt x="9" y="18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7" name="Line 1027"/>
            <p:cNvSpPr>
              <a:spLocks noChangeShapeType="1"/>
            </p:cNvSpPr>
            <p:nvPr/>
          </p:nvSpPr>
          <p:spPr bwMode="auto">
            <a:xfrm flipV="1">
              <a:off x="2922689" y="4697578"/>
              <a:ext cx="142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8" name="Line 1028"/>
            <p:cNvSpPr>
              <a:spLocks noChangeShapeType="1"/>
            </p:cNvSpPr>
            <p:nvPr/>
          </p:nvSpPr>
          <p:spPr bwMode="auto">
            <a:xfrm flipV="1">
              <a:off x="2949678" y="4669003"/>
              <a:ext cx="28576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49" name="Line 1029"/>
            <p:cNvSpPr>
              <a:spLocks noChangeShapeType="1"/>
            </p:cNvSpPr>
            <p:nvPr/>
          </p:nvSpPr>
          <p:spPr bwMode="auto">
            <a:xfrm flipV="1">
              <a:off x="2992542" y="4611853"/>
              <a:ext cx="15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50" name="Line 1030"/>
            <p:cNvSpPr>
              <a:spLocks noChangeShapeType="1"/>
            </p:cNvSpPr>
            <p:nvPr/>
          </p:nvSpPr>
          <p:spPr bwMode="auto">
            <a:xfrm flipV="1">
              <a:off x="2992542" y="4568990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51" name="Freeform 1031"/>
            <p:cNvSpPr>
              <a:spLocks/>
            </p:cNvSpPr>
            <p:nvPr/>
          </p:nvSpPr>
          <p:spPr bwMode="auto">
            <a:xfrm>
              <a:off x="409589" y="4683291"/>
              <a:ext cx="185744" cy="42863"/>
            </a:xfrm>
            <a:custGeom>
              <a:avLst/>
              <a:gdLst>
                <a:gd name="T0" fmla="*/ 2147483647 w 13"/>
                <a:gd name="T1" fmla="*/ 0 h 3"/>
                <a:gd name="T2" fmla="*/ 1837322403 w 13"/>
                <a:gd name="T3" fmla="*/ 204142172 h 3"/>
                <a:gd name="T4" fmla="*/ 0 w 13"/>
                <a:gd name="T5" fmla="*/ 612412285 h 3"/>
                <a:gd name="T6" fmla="*/ 0 60000 65536"/>
                <a:gd name="T7" fmla="*/ 0 60000 65536"/>
                <a:gd name="T8" fmla="*/ 0 60000 65536"/>
                <a:gd name="T9" fmla="*/ 0 w 13"/>
                <a:gd name="T10" fmla="*/ 0 h 3"/>
                <a:gd name="T11" fmla="*/ 13 w 1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">
                  <a:moveTo>
                    <a:pt x="13" y="0"/>
                  </a:moveTo>
                  <a:lnTo>
                    <a:pt x="9" y="1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52" name="Line 1032"/>
            <p:cNvSpPr>
              <a:spLocks noChangeShapeType="1"/>
            </p:cNvSpPr>
            <p:nvPr/>
          </p:nvSpPr>
          <p:spPr bwMode="auto">
            <a:xfrm>
              <a:off x="723925" y="4654716"/>
              <a:ext cx="15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60" name="Grupo 855"/>
            <p:cNvGrpSpPr>
              <a:grpSpLocks/>
            </p:cNvGrpSpPr>
            <p:nvPr/>
          </p:nvGrpSpPr>
          <p:grpSpPr bwMode="auto">
            <a:xfrm>
              <a:off x="709637" y="4697578"/>
              <a:ext cx="15876" cy="328614"/>
              <a:chOff x="709637" y="4343417"/>
              <a:chExt cx="15876" cy="328614"/>
            </a:xfrm>
          </p:grpSpPr>
          <p:sp>
            <p:nvSpPr>
              <p:cNvPr id="15909" name="Line 1033"/>
              <p:cNvSpPr>
                <a:spLocks noChangeShapeType="1"/>
              </p:cNvSpPr>
              <p:nvPr/>
            </p:nvSpPr>
            <p:spPr bwMode="auto">
              <a:xfrm>
                <a:off x="723925" y="4343417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0" name="Line 1034"/>
              <p:cNvSpPr>
                <a:spLocks noChangeShapeType="1"/>
              </p:cNvSpPr>
              <p:nvPr/>
            </p:nvSpPr>
            <p:spPr bwMode="auto">
              <a:xfrm>
                <a:off x="723925" y="4400568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1" name="Line 1035"/>
              <p:cNvSpPr>
                <a:spLocks noChangeShapeType="1"/>
              </p:cNvSpPr>
              <p:nvPr/>
            </p:nvSpPr>
            <p:spPr bwMode="auto">
              <a:xfrm>
                <a:off x="723925" y="4443430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2" name="Line 1036"/>
              <p:cNvSpPr>
                <a:spLocks noChangeShapeType="1"/>
              </p:cNvSpPr>
              <p:nvPr/>
            </p:nvSpPr>
            <p:spPr bwMode="auto">
              <a:xfrm>
                <a:off x="723925" y="4486293"/>
                <a:ext cx="15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3" name="Line 1037"/>
              <p:cNvSpPr>
                <a:spLocks noChangeShapeType="1"/>
              </p:cNvSpPr>
              <p:nvPr/>
            </p:nvSpPr>
            <p:spPr bwMode="auto">
              <a:xfrm>
                <a:off x="723925" y="454344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4" name="Line 1038"/>
              <p:cNvSpPr>
                <a:spLocks noChangeShapeType="1"/>
              </p:cNvSpPr>
              <p:nvPr/>
            </p:nvSpPr>
            <p:spPr bwMode="auto">
              <a:xfrm>
                <a:off x="709637" y="458630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5" name="Line 1039"/>
              <p:cNvSpPr>
                <a:spLocks noChangeShapeType="1"/>
              </p:cNvSpPr>
              <p:nvPr/>
            </p:nvSpPr>
            <p:spPr bwMode="auto">
              <a:xfrm>
                <a:off x="709637" y="464345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61" name="Grupo 856"/>
            <p:cNvGrpSpPr>
              <a:grpSpLocks/>
            </p:cNvGrpSpPr>
            <p:nvPr/>
          </p:nvGrpSpPr>
          <p:grpSpPr bwMode="auto">
            <a:xfrm>
              <a:off x="1351009" y="4826149"/>
              <a:ext cx="30117" cy="371494"/>
              <a:chOff x="1351009" y="4471988"/>
              <a:chExt cx="30117" cy="371494"/>
            </a:xfrm>
          </p:grpSpPr>
          <p:sp>
            <p:nvSpPr>
              <p:cNvPr id="15901" name="Line 1040"/>
              <p:cNvSpPr>
                <a:spLocks noChangeShapeType="1"/>
              </p:cNvSpPr>
              <p:nvPr/>
            </p:nvSpPr>
            <p:spPr bwMode="auto">
              <a:xfrm flipV="1">
                <a:off x="1351009" y="4814907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2" name="Line 1041"/>
              <p:cNvSpPr>
                <a:spLocks noChangeShapeType="1"/>
              </p:cNvSpPr>
              <p:nvPr/>
            </p:nvSpPr>
            <p:spPr bwMode="auto">
              <a:xfrm flipV="1">
                <a:off x="1351009" y="4772044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3" name="Line 1042"/>
              <p:cNvSpPr>
                <a:spLocks noChangeShapeType="1"/>
              </p:cNvSpPr>
              <p:nvPr/>
            </p:nvSpPr>
            <p:spPr bwMode="auto">
              <a:xfrm flipV="1">
                <a:off x="1351009" y="4714894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4" name="Line 1044"/>
              <p:cNvSpPr>
                <a:spLocks noChangeShapeType="1"/>
              </p:cNvSpPr>
              <p:nvPr/>
            </p:nvSpPr>
            <p:spPr bwMode="auto">
              <a:xfrm flipV="1">
                <a:off x="1365251" y="467201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5" name="Line 1045"/>
              <p:cNvSpPr>
                <a:spLocks noChangeShapeType="1"/>
              </p:cNvSpPr>
              <p:nvPr/>
            </p:nvSpPr>
            <p:spPr bwMode="auto">
              <a:xfrm flipV="1">
                <a:off x="1365251" y="4614863"/>
                <a:ext cx="15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6" name="Line 1046"/>
              <p:cNvSpPr>
                <a:spLocks noChangeShapeType="1"/>
              </p:cNvSpPr>
              <p:nvPr/>
            </p:nvSpPr>
            <p:spPr bwMode="auto">
              <a:xfrm flipV="1">
                <a:off x="1365251" y="457200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7" name="Line 1047"/>
              <p:cNvSpPr>
                <a:spLocks noChangeShapeType="1"/>
              </p:cNvSpPr>
              <p:nvPr/>
            </p:nvSpPr>
            <p:spPr bwMode="auto">
              <a:xfrm flipV="1">
                <a:off x="1365251" y="45291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8" name="Line 1048"/>
              <p:cNvSpPr>
                <a:spLocks noChangeShapeType="1"/>
              </p:cNvSpPr>
              <p:nvPr/>
            </p:nvSpPr>
            <p:spPr bwMode="auto">
              <a:xfrm flipV="1">
                <a:off x="1379538" y="4471988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55" name="Freeform 1057"/>
            <p:cNvSpPr>
              <a:spLocks/>
            </p:cNvSpPr>
            <p:nvPr/>
          </p:nvSpPr>
          <p:spPr bwMode="auto">
            <a:xfrm>
              <a:off x="823913" y="3970487"/>
              <a:ext cx="14288" cy="1588"/>
            </a:xfrm>
            <a:custGeom>
              <a:avLst/>
              <a:gdLst>
                <a:gd name="T0" fmla="*/ 0 w 9"/>
                <a:gd name="T1" fmla="*/ 0 h 1588"/>
                <a:gd name="T2" fmla="*/ 0 w 9"/>
                <a:gd name="T3" fmla="*/ 0 h 1588"/>
                <a:gd name="T4" fmla="*/ 0 w 9"/>
                <a:gd name="T5" fmla="*/ 0 h 1588"/>
                <a:gd name="T6" fmla="*/ 22682990 w 9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88"/>
                <a:gd name="T14" fmla="*/ 9 w 9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88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56" name="Line 1072"/>
            <p:cNvSpPr>
              <a:spLocks noChangeShapeType="1"/>
            </p:cNvSpPr>
            <p:nvPr/>
          </p:nvSpPr>
          <p:spPr bwMode="auto">
            <a:xfrm>
              <a:off x="1436688" y="3670449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62" name="Grupo 634"/>
            <p:cNvGrpSpPr>
              <a:grpSpLocks/>
            </p:cNvGrpSpPr>
            <p:nvPr/>
          </p:nvGrpSpPr>
          <p:grpSpPr bwMode="auto">
            <a:xfrm>
              <a:off x="681038" y="3913337"/>
              <a:ext cx="114300" cy="42863"/>
              <a:chOff x="681038" y="3559176"/>
              <a:chExt cx="114300" cy="42863"/>
            </a:xfrm>
          </p:grpSpPr>
          <p:sp>
            <p:nvSpPr>
              <p:cNvPr id="15898" name="Line 1074"/>
              <p:cNvSpPr>
                <a:spLocks noChangeShapeType="1"/>
              </p:cNvSpPr>
              <p:nvPr/>
            </p:nvSpPr>
            <p:spPr bwMode="auto">
              <a:xfrm>
                <a:off x="681038" y="35591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9" name="Line 1075"/>
              <p:cNvSpPr>
                <a:spLocks noChangeShapeType="1"/>
              </p:cNvSpPr>
              <p:nvPr/>
            </p:nvSpPr>
            <p:spPr bwMode="auto">
              <a:xfrm>
                <a:off x="723901" y="35734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0" name="Line 1076"/>
              <p:cNvSpPr>
                <a:spLocks noChangeShapeType="1"/>
              </p:cNvSpPr>
              <p:nvPr/>
            </p:nvSpPr>
            <p:spPr bwMode="auto">
              <a:xfrm>
                <a:off x="766763" y="35877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58" name="Line 1077"/>
            <p:cNvSpPr>
              <a:spLocks noChangeShapeType="1"/>
            </p:cNvSpPr>
            <p:nvPr/>
          </p:nvSpPr>
          <p:spPr bwMode="auto">
            <a:xfrm>
              <a:off x="809626" y="3970487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63" name="Grupo 635"/>
            <p:cNvGrpSpPr>
              <a:grpSpLocks/>
            </p:cNvGrpSpPr>
            <p:nvPr/>
          </p:nvGrpSpPr>
          <p:grpSpPr bwMode="auto">
            <a:xfrm>
              <a:off x="752476" y="3670449"/>
              <a:ext cx="698500" cy="684213"/>
              <a:chOff x="752476" y="3316288"/>
              <a:chExt cx="698500" cy="684213"/>
            </a:xfrm>
          </p:grpSpPr>
          <p:sp>
            <p:nvSpPr>
              <p:cNvPr id="15874" name="Line 1049"/>
              <p:cNvSpPr>
                <a:spLocks noChangeShapeType="1"/>
              </p:cNvSpPr>
              <p:nvPr/>
            </p:nvSpPr>
            <p:spPr bwMode="auto">
              <a:xfrm flipV="1">
                <a:off x="752476" y="3971926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5" name="Line 1050"/>
              <p:cNvSpPr>
                <a:spLocks noChangeShapeType="1"/>
              </p:cNvSpPr>
              <p:nvPr/>
            </p:nvSpPr>
            <p:spPr bwMode="auto">
              <a:xfrm flipV="1">
                <a:off x="752476" y="391477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6" name="Line 1051"/>
              <p:cNvSpPr>
                <a:spLocks noChangeShapeType="1"/>
              </p:cNvSpPr>
              <p:nvPr/>
            </p:nvSpPr>
            <p:spPr bwMode="auto">
              <a:xfrm flipV="1">
                <a:off x="766763" y="387191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7" name="Line 1052"/>
              <p:cNvSpPr>
                <a:spLocks noChangeShapeType="1"/>
              </p:cNvSpPr>
              <p:nvPr/>
            </p:nvSpPr>
            <p:spPr bwMode="auto">
              <a:xfrm flipV="1">
                <a:off x="781051" y="3829051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8" name="Line 1053"/>
              <p:cNvSpPr>
                <a:spLocks noChangeShapeType="1"/>
              </p:cNvSpPr>
              <p:nvPr/>
            </p:nvSpPr>
            <p:spPr bwMode="auto">
              <a:xfrm flipV="1">
                <a:off x="781051" y="377190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9" name="Line 1054"/>
              <p:cNvSpPr>
                <a:spLocks noChangeShapeType="1"/>
              </p:cNvSpPr>
              <p:nvPr/>
            </p:nvSpPr>
            <p:spPr bwMode="auto">
              <a:xfrm flipV="1">
                <a:off x="795338" y="3730626"/>
                <a:ext cx="1588" cy="269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0" name="Line 1055"/>
              <p:cNvSpPr>
                <a:spLocks noChangeShapeType="1"/>
              </p:cNvSpPr>
              <p:nvPr/>
            </p:nvSpPr>
            <p:spPr bwMode="auto">
              <a:xfrm flipV="1">
                <a:off x="809626" y="368776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1" name="Line 1056"/>
              <p:cNvSpPr>
                <a:spLocks noChangeShapeType="1"/>
              </p:cNvSpPr>
              <p:nvPr/>
            </p:nvSpPr>
            <p:spPr bwMode="auto">
              <a:xfrm flipV="1">
                <a:off x="809626" y="3630613"/>
                <a:ext cx="14288" cy="4286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2" name="Line 1058"/>
              <p:cNvSpPr>
                <a:spLocks noChangeShapeType="1"/>
              </p:cNvSpPr>
              <p:nvPr/>
            </p:nvSpPr>
            <p:spPr bwMode="auto">
              <a:xfrm flipV="1">
                <a:off x="852488" y="35877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3" name="Line 1059"/>
              <p:cNvSpPr>
                <a:spLocks noChangeShapeType="1"/>
              </p:cNvSpPr>
              <p:nvPr/>
            </p:nvSpPr>
            <p:spPr bwMode="auto">
              <a:xfrm flipV="1">
                <a:off x="895351" y="35591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4" name="Line 1060"/>
              <p:cNvSpPr>
                <a:spLocks noChangeShapeType="1"/>
              </p:cNvSpPr>
              <p:nvPr/>
            </p:nvSpPr>
            <p:spPr bwMode="auto">
              <a:xfrm flipV="1">
                <a:off x="938213" y="354488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5" name="Line 1061"/>
              <p:cNvSpPr>
                <a:spLocks noChangeShapeType="1"/>
              </p:cNvSpPr>
              <p:nvPr/>
            </p:nvSpPr>
            <p:spPr bwMode="auto">
              <a:xfrm flipV="1">
                <a:off x="981076" y="3516313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6" name="Line 1062"/>
              <p:cNvSpPr>
                <a:spLocks noChangeShapeType="1"/>
              </p:cNvSpPr>
              <p:nvPr/>
            </p:nvSpPr>
            <p:spPr bwMode="auto">
              <a:xfrm flipV="1">
                <a:off x="1023938" y="348773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7" name="Line 1063"/>
              <p:cNvSpPr>
                <a:spLocks noChangeShapeType="1"/>
              </p:cNvSpPr>
              <p:nvPr/>
            </p:nvSpPr>
            <p:spPr bwMode="auto">
              <a:xfrm flipV="1">
                <a:off x="1052513" y="3459163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8" name="Line 1064"/>
              <p:cNvSpPr>
                <a:spLocks noChangeShapeType="1"/>
              </p:cNvSpPr>
              <p:nvPr/>
            </p:nvSpPr>
            <p:spPr bwMode="auto">
              <a:xfrm flipV="1">
                <a:off x="1095376" y="34448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9" name="Line 1065"/>
              <p:cNvSpPr>
                <a:spLocks noChangeShapeType="1"/>
              </p:cNvSpPr>
              <p:nvPr/>
            </p:nvSpPr>
            <p:spPr bwMode="auto">
              <a:xfrm flipV="1">
                <a:off x="1138238" y="34163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0" name="Line 1066"/>
              <p:cNvSpPr>
                <a:spLocks noChangeShapeType="1"/>
              </p:cNvSpPr>
              <p:nvPr/>
            </p:nvSpPr>
            <p:spPr bwMode="auto">
              <a:xfrm flipV="1">
                <a:off x="1181101" y="3387726"/>
                <a:ext cx="269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1" name="Line 1067"/>
              <p:cNvSpPr>
                <a:spLocks noChangeShapeType="1"/>
              </p:cNvSpPr>
              <p:nvPr/>
            </p:nvSpPr>
            <p:spPr bwMode="auto">
              <a:xfrm>
                <a:off x="1208088" y="338772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2" name="Line 1068"/>
              <p:cNvSpPr>
                <a:spLocks noChangeShapeType="1"/>
              </p:cNvSpPr>
              <p:nvPr/>
            </p:nvSpPr>
            <p:spPr bwMode="auto">
              <a:xfrm>
                <a:off x="1265238" y="337343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3" name="Line 1069"/>
              <p:cNvSpPr>
                <a:spLocks noChangeShapeType="1"/>
              </p:cNvSpPr>
              <p:nvPr/>
            </p:nvSpPr>
            <p:spPr bwMode="auto">
              <a:xfrm flipV="1">
                <a:off x="1308101" y="33448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4" name="Line 1070"/>
              <p:cNvSpPr>
                <a:spLocks noChangeShapeType="1"/>
              </p:cNvSpPr>
              <p:nvPr/>
            </p:nvSpPr>
            <p:spPr bwMode="auto">
              <a:xfrm flipV="1">
                <a:off x="1350963" y="33305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5" name="Line 1071"/>
              <p:cNvSpPr>
                <a:spLocks noChangeShapeType="1"/>
              </p:cNvSpPr>
              <p:nvPr/>
            </p:nvSpPr>
            <p:spPr bwMode="auto">
              <a:xfrm flipV="1">
                <a:off x="1393826" y="331628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6" name="Line 1073"/>
              <p:cNvSpPr>
                <a:spLocks noChangeShapeType="1"/>
              </p:cNvSpPr>
              <p:nvPr/>
            </p:nvSpPr>
            <p:spPr bwMode="auto">
              <a:xfrm>
                <a:off x="1436688" y="3316288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7" name="Line 1078"/>
              <p:cNvSpPr>
                <a:spLocks noChangeShapeType="1"/>
              </p:cNvSpPr>
              <p:nvPr/>
            </p:nvSpPr>
            <p:spPr bwMode="auto">
              <a:xfrm>
                <a:off x="809626" y="3616326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65" name="Grupo 875"/>
            <p:cNvGrpSpPr>
              <a:grpSpLocks/>
            </p:cNvGrpSpPr>
            <p:nvPr/>
          </p:nvGrpSpPr>
          <p:grpSpPr bwMode="auto">
            <a:xfrm>
              <a:off x="7046913" y="4027637"/>
              <a:ext cx="657225" cy="15875"/>
              <a:chOff x="7046913" y="3673476"/>
              <a:chExt cx="657225" cy="15875"/>
            </a:xfrm>
          </p:grpSpPr>
          <p:sp>
            <p:nvSpPr>
              <p:cNvPr id="15860" name="Line 1116"/>
              <p:cNvSpPr>
                <a:spLocks noChangeShapeType="1"/>
              </p:cNvSpPr>
              <p:nvPr/>
            </p:nvSpPr>
            <p:spPr bwMode="auto">
              <a:xfrm>
                <a:off x="7046913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1" name="Line 1117"/>
              <p:cNvSpPr>
                <a:spLocks noChangeShapeType="1"/>
              </p:cNvSpPr>
              <p:nvPr/>
            </p:nvSpPr>
            <p:spPr bwMode="auto">
              <a:xfrm>
                <a:off x="7089776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2" name="Line 1118"/>
              <p:cNvSpPr>
                <a:spLocks noChangeShapeType="1"/>
              </p:cNvSpPr>
              <p:nvPr/>
            </p:nvSpPr>
            <p:spPr bwMode="auto">
              <a:xfrm>
                <a:off x="7146926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3" name="Line 1119"/>
              <p:cNvSpPr>
                <a:spLocks noChangeShapeType="1"/>
              </p:cNvSpPr>
              <p:nvPr/>
            </p:nvSpPr>
            <p:spPr bwMode="auto">
              <a:xfrm>
                <a:off x="7189788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4" name="Line 1120"/>
              <p:cNvSpPr>
                <a:spLocks noChangeShapeType="1"/>
              </p:cNvSpPr>
              <p:nvPr/>
            </p:nvSpPr>
            <p:spPr bwMode="auto">
              <a:xfrm>
                <a:off x="7246938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5" name="Line 1121"/>
              <p:cNvSpPr>
                <a:spLocks noChangeShapeType="1"/>
              </p:cNvSpPr>
              <p:nvPr/>
            </p:nvSpPr>
            <p:spPr bwMode="auto">
              <a:xfrm>
                <a:off x="7289801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6" name="Line 1122"/>
              <p:cNvSpPr>
                <a:spLocks noChangeShapeType="1"/>
              </p:cNvSpPr>
              <p:nvPr/>
            </p:nvSpPr>
            <p:spPr bwMode="auto">
              <a:xfrm>
                <a:off x="7332663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7" name="Line 1123"/>
              <p:cNvSpPr>
                <a:spLocks noChangeShapeType="1"/>
              </p:cNvSpPr>
              <p:nvPr/>
            </p:nvSpPr>
            <p:spPr bwMode="auto">
              <a:xfrm>
                <a:off x="7389813" y="368776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8" name="Line 1124"/>
              <p:cNvSpPr>
                <a:spLocks noChangeShapeType="1"/>
              </p:cNvSpPr>
              <p:nvPr/>
            </p:nvSpPr>
            <p:spPr bwMode="auto">
              <a:xfrm flipV="1">
                <a:off x="7432676" y="36734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9" name="Line 1125"/>
              <p:cNvSpPr>
                <a:spLocks noChangeShapeType="1"/>
              </p:cNvSpPr>
              <p:nvPr/>
            </p:nvSpPr>
            <p:spPr bwMode="auto">
              <a:xfrm>
                <a:off x="7489826" y="36734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0" name="Line 1126"/>
              <p:cNvSpPr>
                <a:spLocks noChangeShapeType="1"/>
              </p:cNvSpPr>
              <p:nvPr/>
            </p:nvSpPr>
            <p:spPr bwMode="auto">
              <a:xfrm>
                <a:off x="7532688" y="36734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1" name="Line 1127"/>
              <p:cNvSpPr>
                <a:spLocks noChangeShapeType="1"/>
              </p:cNvSpPr>
              <p:nvPr/>
            </p:nvSpPr>
            <p:spPr bwMode="auto">
              <a:xfrm>
                <a:off x="7575551" y="36734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2" name="Line 1128"/>
              <p:cNvSpPr>
                <a:spLocks noChangeShapeType="1"/>
              </p:cNvSpPr>
              <p:nvPr/>
            </p:nvSpPr>
            <p:spPr bwMode="auto">
              <a:xfrm>
                <a:off x="7632701" y="36734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3" name="Line 1129"/>
              <p:cNvSpPr>
                <a:spLocks noChangeShapeType="1"/>
              </p:cNvSpPr>
              <p:nvPr/>
            </p:nvSpPr>
            <p:spPr bwMode="auto">
              <a:xfrm>
                <a:off x="7675563" y="36734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61" name="Line 1137"/>
            <p:cNvSpPr>
              <a:spLocks noChangeShapeType="1"/>
            </p:cNvSpPr>
            <p:nvPr/>
          </p:nvSpPr>
          <p:spPr bwMode="auto">
            <a:xfrm flipV="1">
              <a:off x="5462588" y="2671912"/>
              <a:ext cx="1588" cy="142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66" name="Grupo 865"/>
            <p:cNvGrpSpPr>
              <a:grpSpLocks/>
            </p:cNvGrpSpPr>
            <p:nvPr/>
          </p:nvGrpSpPr>
          <p:grpSpPr bwMode="auto">
            <a:xfrm>
              <a:off x="5462588" y="2671912"/>
              <a:ext cx="228600" cy="142875"/>
              <a:chOff x="5462588" y="2317751"/>
              <a:chExt cx="228600" cy="142875"/>
            </a:xfrm>
          </p:grpSpPr>
          <p:sp>
            <p:nvSpPr>
              <p:cNvPr id="15853" name="Line 1131"/>
              <p:cNvSpPr>
                <a:spLocks noChangeShapeType="1"/>
              </p:cNvSpPr>
              <p:nvPr/>
            </p:nvSpPr>
            <p:spPr bwMode="auto">
              <a:xfrm flipH="1">
                <a:off x="5662613" y="24447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4" name="Line 1132"/>
              <p:cNvSpPr>
                <a:spLocks noChangeShapeType="1"/>
              </p:cNvSpPr>
              <p:nvPr/>
            </p:nvSpPr>
            <p:spPr bwMode="auto">
              <a:xfrm flipH="1">
                <a:off x="5619751" y="245903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5" name="Freeform 1133"/>
              <p:cNvSpPr>
                <a:spLocks/>
              </p:cNvSpPr>
              <p:nvPr/>
            </p:nvSpPr>
            <p:spPr bwMode="auto">
              <a:xfrm>
                <a:off x="5591176" y="2459038"/>
                <a:ext cx="14288" cy="1588"/>
              </a:xfrm>
              <a:custGeom>
                <a:avLst/>
                <a:gdLst>
                  <a:gd name="T0" fmla="*/ 22682990 w 9"/>
                  <a:gd name="T1" fmla="*/ 0 h 1588"/>
                  <a:gd name="T2" fmla="*/ 0 w 9"/>
                  <a:gd name="T3" fmla="*/ 0 h 1588"/>
                  <a:gd name="T4" fmla="*/ 0 w 9"/>
                  <a:gd name="T5" fmla="*/ 0 h 1588"/>
                  <a:gd name="T6" fmla="*/ 0 w 9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88"/>
                  <a:gd name="T14" fmla="*/ 9 w 9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88">
                    <a:moveTo>
                      <a:pt x="9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6" name="Line 1134"/>
              <p:cNvSpPr>
                <a:spLocks noChangeShapeType="1"/>
              </p:cNvSpPr>
              <p:nvPr/>
            </p:nvSpPr>
            <p:spPr bwMode="auto">
              <a:xfrm flipH="1" flipV="1">
                <a:off x="5519738" y="2403476"/>
                <a:ext cx="14288" cy="269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7" name="Line 1135"/>
              <p:cNvSpPr>
                <a:spLocks noChangeShapeType="1"/>
              </p:cNvSpPr>
              <p:nvPr/>
            </p:nvSpPr>
            <p:spPr bwMode="auto">
              <a:xfrm flipH="1" flipV="1">
                <a:off x="5491163" y="2374901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8" name="Freeform 1136"/>
              <p:cNvSpPr>
                <a:spLocks/>
              </p:cNvSpPr>
              <p:nvPr/>
            </p:nvSpPr>
            <p:spPr bwMode="auto">
              <a:xfrm>
                <a:off x="5476876" y="2346326"/>
                <a:ext cx="1588" cy="14288"/>
              </a:xfrm>
              <a:custGeom>
                <a:avLst/>
                <a:gdLst>
                  <a:gd name="T0" fmla="*/ 0 w 1588"/>
                  <a:gd name="T1" fmla="*/ 22682990 h 9"/>
                  <a:gd name="T2" fmla="*/ 0 w 1588"/>
                  <a:gd name="T3" fmla="*/ 0 h 9"/>
                  <a:gd name="T4" fmla="*/ 0 w 1588"/>
                  <a:gd name="T5" fmla="*/ 0 h 9"/>
                  <a:gd name="T6" fmla="*/ 0 w 158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9"/>
                  <a:gd name="T14" fmla="*/ 1588 w 158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9">
                    <a:moveTo>
                      <a:pt x="0" y="9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9" name="Line 1138"/>
              <p:cNvSpPr>
                <a:spLocks noChangeShapeType="1"/>
              </p:cNvSpPr>
              <p:nvPr/>
            </p:nvSpPr>
            <p:spPr bwMode="auto">
              <a:xfrm flipV="1">
                <a:off x="5462588" y="2317751"/>
                <a:ext cx="15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67" name="Grupo 866"/>
            <p:cNvGrpSpPr>
              <a:grpSpLocks/>
            </p:cNvGrpSpPr>
            <p:nvPr/>
          </p:nvGrpSpPr>
          <p:grpSpPr bwMode="auto">
            <a:xfrm>
              <a:off x="5719763" y="2798912"/>
              <a:ext cx="100013" cy="71438"/>
              <a:chOff x="5719763" y="2444751"/>
              <a:chExt cx="100013" cy="71438"/>
            </a:xfrm>
          </p:grpSpPr>
          <p:sp>
            <p:nvSpPr>
              <p:cNvPr id="15851" name="Line 1130"/>
              <p:cNvSpPr>
                <a:spLocks noChangeShapeType="1"/>
              </p:cNvSpPr>
              <p:nvPr/>
            </p:nvSpPr>
            <p:spPr bwMode="auto">
              <a:xfrm flipH="1">
                <a:off x="5719763" y="24447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2" name="Freeform 1139"/>
              <p:cNvSpPr>
                <a:spLocks/>
              </p:cNvSpPr>
              <p:nvPr/>
            </p:nvSpPr>
            <p:spPr bwMode="auto">
              <a:xfrm>
                <a:off x="5748338" y="2444751"/>
                <a:ext cx="71438" cy="71438"/>
              </a:xfrm>
              <a:custGeom>
                <a:avLst/>
                <a:gdLst>
                  <a:gd name="T0" fmla="*/ 1020677626 w 5"/>
                  <a:gd name="T1" fmla="*/ 1020677626 h 5"/>
                  <a:gd name="T2" fmla="*/ 408268126 w 5"/>
                  <a:gd name="T3" fmla="*/ 612409388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5"/>
                    </a:move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68" name="Grupo 633"/>
            <p:cNvGrpSpPr>
              <a:grpSpLocks/>
            </p:cNvGrpSpPr>
            <p:nvPr/>
          </p:nvGrpSpPr>
          <p:grpSpPr bwMode="auto">
            <a:xfrm>
              <a:off x="1565276" y="3613299"/>
              <a:ext cx="1441450" cy="955676"/>
              <a:chOff x="1565276" y="3259138"/>
              <a:chExt cx="1441450" cy="955676"/>
            </a:xfrm>
          </p:grpSpPr>
          <p:sp>
            <p:nvSpPr>
              <p:cNvPr id="15813" name="Line 1079"/>
              <p:cNvSpPr>
                <a:spLocks noChangeShapeType="1"/>
              </p:cNvSpPr>
              <p:nvPr/>
            </p:nvSpPr>
            <p:spPr bwMode="auto">
              <a:xfrm>
                <a:off x="1565276" y="328771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4" name="Line 1080"/>
              <p:cNvSpPr>
                <a:spLocks noChangeShapeType="1"/>
              </p:cNvSpPr>
              <p:nvPr/>
            </p:nvSpPr>
            <p:spPr bwMode="auto">
              <a:xfrm>
                <a:off x="1608138" y="331628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5" name="Line 1081"/>
              <p:cNvSpPr>
                <a:spLocks noChangeShapeType="1"/>
              </p:cNvSpPr>
              <p:nvPr/>
            </p:nvSpPr>
            <p:spPr bwMode="auto">
              <a:xfrm>
                <a:off x="1651001" y="33448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6" name="Line 1082"/>
              <p:cNvSpPr>
                <a:spLocks noChangeShapeType="1"/>
              </p:cNvSpPr>
              <p:nvPr/>
            </p:nvSpPr>
            <p:spPr bwMode="auto">
              <a:xfrm>
                <a:off x="1693863" y="3359151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7" name="Line 1083"/>
              <p:cNvSpPr>
                <a:spLocks noChangeShapeType="1"/>
              </p:cNvSpPr>
              <p:nvPr/>
            </p:nvSpPr>
            <p:spPr bwMode="auto">
              <a:xfrm>
                <a:off x="1736726" y="338772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8" name="Line 1084"/>
              <p:cNvSpPr>
                <a:spLocks noChangeShapeType="1"/>
              </p:cNvSpPr>
              <p:nvPr/>
            </p:nvSpPr>
            <p:spPr bwMode="auto">
              <a:xfrm>
                <a:off x="1779588" y="3416301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9" name="Line 1085"/>
              <p:cNvSpPr>
                <a:spLocks noChangeShapeType="1"/>
              </p:cNvSpPr>
              <p:nvPr/>
            </p:nvSpPr>
            <p:spPr bwMode="auto">
              <a:xfrm>
                <a:off x="1822451" y="343058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0" name="Line 1086"/>
              <p:cNvSpPr>
                <a:spLocks noChangeShapeType="1"/>
              </p:cNvSpPr>
              <p:nvPr/>
            </p:nvSpPr>
            <p:spPr bwMode="auto">
              <a:xfrm>
                <a:off x="1865313" y="3459163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1" name="Line 1087"/>
              <p:cNvSpPr>
                <a:spLocks noChangeShapeType="1"/>
              </p:cNvSpPr>
              <p:nvPr/>
            </p:nvSpPr>
            <p:spPr bwMode="auto">
              <a:xfrm>
                <a:off x="1908176" y="348773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2" name="Line 1088"/>
              <p:cNvSpPr>
                <a:spLocks noChangeShapeType="1"/>
              </p:cNvSpPr>
              <p:nvPr/>
            </p:nvSpPr>
            <p:spPr bwMode="auto">
              <a:xfrm>
                <a:off x="1936751" y="350202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3" name="Line 1089"/>
              <p:cNvSpPr>
                <a:spLocks noChangeShapeType="1"/>
              </p:cNvSpPr>
              <p:nvPr/>
            </p:nvSpPr>
            <p:spPr bwMode="auto">
              <a:xfrm>
                <a:off x="1979613" y="35306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4" name="Line 1090"/>
              <p:cNvSpPr>
                <a:spLocks noChangeShapeType="1"/>
              </p:cNvSpPr>
              <p:nvPr/>
            </p:nvSpPr>
            <p:spPr bwMode="auto">
              <a:xfrm>
                <a:off x="2022476" y="354488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5" name="Line 1091"/>
              <p:cNvSpPr>
                <a:spLocks noChangeShapeType="1"/>
              </p:cNvSpPr>
              <p:nvPr/>
            </p:nvSpPr>
            <p:spPr bwMode="auto">
              <a:xfrm>
                <a:off x="2065338" y="35734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6" name="Line 1092"/>
              <p:cNvSpPr>
                <a:spLocks noChangeShapeType="1"/>
              </p:cNvSpPr>
              <p:nvPr/>
            </p:nvSpPr>
            <p:spPr bwMode="auto">
              <a:xfrm>
                <a:off x="2108201" y="360203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7" name="Line 1093"/>
              <p:cNvSpPr>
                <a:spLocks noChangeShapeType="1"/>
              </p:cNvSpPr>
              <p:nvPr/>
            </p:nvSpPr>
            <p:spPr bwMode="auto">
              <a:xfrm>
                <a:off x="2151063" y="361632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8" name="Line 1094"/>
              <p:cNvSpPr>
                <a:spLocks noChangeShapeType="1"/>
              </p:cNvSpPr>
              <p:nvPr/>
            </p:nvSpPr>
            <p:spPr bwMode="auto">
              <a:xfrm>
                <a:off x="2193926" y="36449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9" name="Line 1095"/>
              <p:cNvSpPr>
                <a:spLocks noChangeShapeType="1"/>
              </p:cNvSpPr>
              <p:nvPr/>
            </p:nvSpPr>
            <p:spPr bwMode="auto">
              <a:xfrm>
                <a:off x="2236788" y="36734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0" name="Line 1096"/>
              <p:cNvSpPr>
                <a:spLocks noChangeShapeType="1"/>
              </p:cNvSpPr>
              <p:nvPr/>
            </p:nvSpPr>
            <p:spPr bwMode="auto">
              <a:xfrm>
                <a:off x="2279651" y="36877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1" name="Line 1097"/>
              <p:cNvSpPr>
                <a:spLocks noChangeShapeType="1"/>
              </p:cNvSpPr>
              <p:nvPr/>
            </p:nvSpPr>
            <p:spPr bwMode="auto">
              <a:xfrm>
                <a:off x="2322513" y="371633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2" name="Line 1098"/>
              <p:cNvSpPr>
                <a:spLocks noChangeShapeType="1"/>
              </p:cNvSpPr>
              <p:nvPr/>
            </p:nvSpPr>
            <p:spPr bwMode="auto">
              <a:xfrm>
                <a:off x="2365376" y="3744913"/>
                <a:ext cx="28575" cy="1270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3" name="Line 1099"/>
              <p:cNvSpPr>
                <a:spLocks noChangeShapeType="1"/>
              </p:cNvSpPr>
              <p:nvPr/>
            </p:nvSpPr>
            <p:spPr bwMode="auto">
              <a:xfrm>
                <a:off x="2408238" y="375761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4" name="Line 1100"/>
              <p:cNvSpPr>
                <a:spLocks noChangeShapeType="1"/>
              </p:cNvSpPr>
              <p:nvPr/>
            </p:nvSpPr>
            <p:spPr bwMode="auto">
              <a:xfrm>
                <a:off x="2451101" y="378618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5" name="Line 1101"/>
              <p:cNvSpPr>
                <a:spLocks noChangeShapeType="1"/>
              </p:cNvSpPr>
              <p:nvPr/>
            </p:nvSpPr>
            <p:spPr bwMode="auto">
              <a:xfrm>
                <a:off x="2493963" y="38147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6" name="Line 1102"/>
              <p:cNvSpPr>
                <a:spLocks noChangeShapeType="1"/>
              </p:cNvSpPr>
              <p:nvPr/>
            </p:nvSpPr>
            <p:spPr bwMode="auto">
              <a:xfrm>
                <a:off x="2536826" y="38290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7" name="Line 1103"/>
              <p:cNvSpPr>
                <a:spLocks noChangeShapeType="1"/>
              </p:cNvSpPr>
              <p:nvPr/>
            </p:nvSpPr>
            <p:spPr bwMode="auto">
              <a:xfrm>
                <a:off x="2579688" y="385762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8" name="Line 1104"/>
              <p:cNvSpPr>
                <a:spLocks noChangeShapeType="1"/>
              </p:cNvSpPr>
              <p:nvPr/>
            </p:nvSpPr>
            <p:spPr bwMode="auto">
              <a:xfrm>
                <a:off x="2622551" y="38862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9" name="Line 1105"/>
              <p:cNvSpPr>
                <a:spLocks noChangeShapeType="1"/>
              </p:cNvSpPr>
              <p:nvPr/>
            </p:nvSpPr>
            <p:spPr bwMode="auto">
              <a:xfrm>
                <a:off x="2665413" y="39147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0" name="Line 1106"/>
              <p:cNvSpPr>
                <a:spLocks noChangeShapeType="1"/>
              </p:cNvSpPr>
              <p:nvPr/>
            </p:nvSpPr>
            <p:spPr bwMode="auto">
              <a:xfrm>
                <a:off x="2708276" y="39433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1" name="Line 1107"/>
              <p:cNvSpPr>
                <a:spLocks noChangeShapeType="1"/>
              </p:cNvSpPr>
              <p:nvPr/>
            </p:nvSpPr>
            <p:spPr bwMode="auto">
              <a:xfrm>
                <a:off x="2751138" y="397192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2" name="Line 1108"/>
              <p:cNvSpPr>
                <a:spLocks noChangeShapeType="1"/>
              </p:cNvSpPr>
              <p:nvPr/>
            </p:nvSpPr>
            <p:spPr bwMode="auto">
              <a:xfrm>
                <a:off x="2779713" y="40005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3" name="Freeform 1109"/>
              <p:cNvSpPr>
                <a:spLocks/>
              </p:cNvSpPr>
              <p:nvPr/>
            </p:nvSpPr>
            <p:spPr bwMode="auto">
              <a:xfrm>
                <a:off x="2822576" y="4029076"/>
                <a:ext cx="28575" cy="28575"/>
              </a:xfrm>
              <a:custGeom>
                <a:avLst/>
                <a:gdLst>
                  <a:gd name="T0" fmla="*/ 0 w 18"/>
                  <a:gd name="T1" fmla="*/ 0 h 18"/>
                  <a:gd name="T2" fmla="*/ 22682197 w 18"/>
                  <a:gd name="T3" fmla="*/ 22682197 h 18"/>
                  <a:gd name="T4" fmla="*/ 22682197 w 18"/>
                  <a:gd name="T5" fmla="*/ 22682197 h 18"/>
                  <a:gd name="T6" fmla="*/ 45362806 w 18"/>
                  <a:gd name="T7" fmla="*/ 453628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0" y="0"/>
                    </a:moveTo>
                    <a:lnTo>
                      <a:pt x="9" y="9"/>
                    </a:lnTo>
                    <a:lnTo>
                      <a:pt x="18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4" name="Line 1110"/>
              <p:cNvSpPr>
                <a:spLocks noChangeShapeType="1"/>
              </p:cNvSpPr>
              <p:nvPr/>
            </p:nvSpPr>
            <p:spPr bwMode="auto">
              <a:xfrm>
                <a:off x="2865438" y="407193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5" name="Line 1111"/>
              <p:cNvSpPr>
                <a:spLocks noChangeShapeType="1"/>
              </p:cNvSpPr>
              <p:nvPr/>
            </p:nvSpPr>
            <p:spPr bwMode="auto">
              <a:xfrm>
                <a:off x="2894013" y="4100513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6" name="Line 1112"/>
              <p:cNvSpPr>
                <a:spLocks noChangeShapeType="1"/>
              </p:cNvSpPr>
              <p:nvPr/>
            </p:nvSpPr>
            <p:spPr bwMode="auto">
              <a:xfrm>
                <a:off x="2936876" y="4143376"/>
                <a:ext cx="12700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7" name="Line 1113"/>
              <p:cNvSpPr>
                <a:spLocks noChangeShapeType="1"/>
              </p:cNvSpPr>
              <p:nvPr/>
            </p:nvSpPr>
            <p:spPr bwMode="auto">
              <a:xfrm>
                <a:off x="2963863" y="41719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8" name="Line 1114"/>
              <p:cNvSpPr>
                <a:spLocks noChangeShapeType="1"/>
              </p:cNvSpPr>
              <p:nvPr/>
            </p:nvSpPr>
            <p:spPr bwMode="auto">
              <a:xfrm>
                <a:off x="2992438" y="420052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9" name="Line 1115"/>
              <p:cNvSpPr>
                <a:spLocks noChangeShapeType="1"/>
              </p:cNvSpPr>
              <p:nvPr/>
            </p:nvSpPr>
            <p:spPr bwMode="auto">
              <a:xfrm>
                <a:off x="2992438" y="420052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0" name="Line 1156"/>
              <p:cNvSpPr>
                <a:spLocks noChangeShapeType="1"/>
              </p:cNvSpPr>
              <p:nvPr/>
            </p:nvSpPr>
            <p:spPr bwMode="auto">
              <a:xfrm flipV="1">
                <a:off x="1565276" y="32591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69" name="Grupo 644"/>
            <p:cNvGrpSpPr>
              <a:grpSpLocks/>
            </p:cNvGrpSpPr>
            <p:nvPr/>
          </p:nvGrpSpPr>
          <p:grpSpPr bwMode="auto">
            <a:xfrm>
              <a:off x="1579563" y="2329012"/>
              <a:ext cx="785813" cy="1270000"/>
              <a:chOff x="1579563" y="1974851"/>
              <a:chExt cx="785813" cy="1270000"/>
            </a:xfrm>
          </p:grpSpPr>
          <p:sp>
            <p:nvSpPr>
              <p:cNvPr id="15782" name="Line 1140"/>
              <p:cNvSpPr>
                <a:spLocks noChangeShapeType="1"/>
              </p:cNvSpPr>
              <p:nvPr/>
            </p:nvSpPr>
            <p:spPr bwMode="auto">
              <a:xfrm flipV="1">
                <a:off x="1908176" y="2559051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3" name="Line 1141"/>
              <p:cNvSpPr>
                <a:spLocks noChangeShapeType="1"/>
              </p:cNvSpPr>
              <p:nvPr/>
            </p:nvSpPr>
            <p:spPr bwMode="auto">
              <a:xfrm flipV="1">
                <a:off x="1951038" y="251618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4" name="Line 1142"/>
              <p:cNvSpPr>
                <a:spLocks noChangeShapeType="1"/>
              </p:cNvSpPr>
              <p:nvPr/>
            </p:nvSpPr>
            <p:spPr bwMode="auto">
              <a:xfrm flipV="1">
                <a:off x="1979613" y="2487613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5" name="Line 1143"/>
              <p:cNvSpPr>
                <a:spLocks noChangeShapeType="1"/>
              </p:cNvSpPr>
              <p:nvPr/>
            </p:nvSpPr>
            <p:spPr bwMode="auto">
              <a:xfrm flipV="1">
                <a:off x="2008188" y="24447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6" name="Line 1144"/>
              <p:cNvSpPr>
                <a:spLocks noChangeShapeType="1"/>
              </p:cNvSpPr>
              <p:nvPr/>
            </p:nvSpPr>
            <p:spPr bwMode="auto">
              <a:xfrm flipV="1">
                <a:off x="2036763" y="2403476"/>
                <a:ext cx="14288" cy="269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7" name="Line 1145"/>
              <p:cNvSpPr>
                <a:spLocks noChangeShapeType="1"/>
              </p:cNvSpPr>
              <p:nvPr/>
            </p:nvSpPr>
            <p:spPr bwMode="auto">
              <a:xfrm flipV="1">
                <a:off x="2065338" y="23606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8" name="Line 1146"/>
              <p:cNvSpPr>
                <a:spLocks noChangeShapeType="1"/>
              </p:cNvSpPr>
              <p:nvPr/>
            </p:nvSpPr>
            <p:spPr bwMode="auto">
              <a:xfrm flipV="1">
                <a:off x="2093913" y="233203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9" name="Line 1147"/>
              <p:cNvSpPr>
                <a:spLocks noChangeShapeType="1"/>
              </p:cNvSpPr>
              <p:nvPr/>
            </p:nvSpPr>
            <p:spPr bwMode="auto">
              <a:xfrm flipV="1">
                <a:off x="2122488" y="228917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0" name="Line 1148"/>
              <p:cNvSpPr>
                <a:spLocks noChangeShapeType="1"/>
              </p:cNvSpPr>
              <p:nvPr/>
            </p:nvSpPr>
            <p:spPr bwMode="auto">
              <a:xfrm flipV="1">
                <a:off x="2151063" y="22463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1" name="Line 1149"/>
              <p:cNvSpPr>
                <a:spLocks noChangeShapeType="1"/>
              </p:cNvSpPr>
              <p:nvPr/>
            </p:nvSpPr>
            <p:spPr bwMode="auto">
              <a:xfrm flipV="1">
                <a:off x="2179638" y="221773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2" name="Line 1150"/>
              <p:cNvSpPr>
                <a:spLocks noChangeShapeType="1"/>
              </p:cNvSpPr>
              <p:nvPr/>
            </p:nvSpPr>
            <p:spPr bwMode="auto">
              <a:xfrm flipV="1">
                <a:off x="2208213" y="217487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3" name="Line 1151"/>
              <p:cNvSpPr>
                <a:spLocks noChangeShapeType="1"/>
              </p:cNvSpPr>
              <p:nvPr/>
            </p:nvSpPr>
            <p:spPr bwMode="auto">
              <a:xfrm flipV="1">
                <a:off x="2236788" y="21320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4" name="Line 1152"/>
              <p:cNvSpPr>
                <a:spLocks noChangeShapeType="1"/>
              </p:cNvSpPr>
              <p:nvPr/>
            </p:nvSpPr>
            <p:spPr bwMode="auto">
              <a:xfrm flipV="1">
                <a:off x="2265363" y="20891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5" name="Line 1153"/>
              <p:cNvSpPr>
                <a:spLocks noChangeShapeType="1"/>
              </p:cNvSpPr>
              <p:nvPr/>
            </p:nvSpPr>
            <p:spPr bwMode="auto">
              <a:xfrm flipV="1">
                <a:off x="2293938" y="206057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6" name="Line 1154"/>
              <p:cNvSpPr>
                <a:spLocks noChangeShapeType="1"/>
              </p:cNvSpPr>
              <p:nvPr/>
            </p:nvSpPr>
            <p:spPr bwMode="auto">
              <a:xfrm flipV="1">
                <a:off x="2322513" y="20177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7" name="Line 1155"/>
              <p:cNvSpPr>
                <a:spLocks noChangeShapeType="1"/>
              </p:cNvSpPr>
              <p:nvPr/>
            </p:nvSpPr>
            <p:spPr bwMode="auto">
              <a:xfrm flipV="1">
                <a:off x="2351088" y="19748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8" name="Line 1157"/>
              <p:cNvSpPr>
                <a:spLocks noChangeShapeType="1"/>
              </p:cNvSpPr>
              <p:nvPr/>
            </p:nvSpPr>
            <p:spPr bwMode="auto">
              <a:xfrm flipV="1">
                <a:off x="1579563" y="321627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99" name="Line 1158"/>
              <p:cNvSpPr>
                <a:spLocks noChangeShapeType="1"/>
              </p:cNvSpPr>
              <p:nvPr/>
            </p:nvSpPr>
            <p:spPr bwMode="auto">
              <a:xfrm flipV="1">
                <a:off x="1608138" y="31734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0" name="Line 1159"/>
              <p:cNvSpPr>
                <a:spLocks noChangeShapeType="1"/>
              </p:cNvSpPr>
              <p:nvPr/>
            </p:nvSpPr>
            <p:spPr bwMode="auto">
              <a:xfrm flipV="1">
                <a:off x="1622426" y="31305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1" name="Line 1160"/>
              <p:cNvSpPr>
                <a:spLocks noChangeShapeType="1"/>
              </p:cNvSpPr>
              <p:nvPr/>
            </p:nvSpPr>
            <p:spPr bwMode="auto">
              <a:xfrm flipV="1">
                <a:off x="1651001" y="308768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2" name="Line 1161"/>
              <p:cNvSpPr>
                <a:spLocks noChangeShapeType="1"/>
              </p:cNvSpPr>
              <p:nvPr/>
            </p:nvSpPr>
            <p:spPr bwMode="auto">
              <a:xfrm flipV="1">
                <a:off x="1665288" y="304482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3" name="Line 1162"/>
              <p:cNvSpPr>
                <a:spLocks noChangeShapeType="1"/>
              </p:cNvSpPr>
              <p:nvPr/>
            </p:nvSpPr>
            <p:spPr bwMode="auto">
              <a:xfrm flipV="1">
                <a:off x="1693863" y="300196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4" name="Line 1163"/>
              <p:cNvSpPr>
                <a:spLocks noChangeShapeType="1"/>
              </p:cNvSpPr>
              <p:nvPr/>
            </p:nvSpPr>
            <p:spPr bwMode="auto">
              <a:xfrm flipV="1">
                <a:off x="1708151" y="295910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5" name="Line 1164"/>
              <p:cNvSpPr>
                <a:spLocks noChangeShapeType="1"/>
              </p:cNvSpPr>
              <p:nvPr/>
            </p:nvSpPr>
            <p:spPr bwMode="auto">
              <a:xfrm flipV="1">
                <a:off x="1736726" y="29162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6" name="Line 1165"/>
              <p:cNvSpPr>
                <a:spLocks noChangeShapeType="1"/>
              </p:cNvSpPr>
              <p:nvPr/>
            </p:nvSpPr>
            <p:spPr bwMode="auto">
              <a:xfrm flipV="1">
                <a:off x="1751013" y="287337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7" name="Line 1166"/>
              <p:cNvSpPr>
                <a:spLocks noChangeShapeType="1"/>
              </p:cNvSpPr>
              <p:nvPr/>
            </p:nvSpPr>
            <p:spPr bwMode="auto">
              <a:xfrm flipV="1">
                <a:off x="1779588" y="28305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8" name="Line 1167"/>
              <p:cNvSpPr>
                <a:spLocks noChangeShapeType="1"/>
              </p:cNvSpPr>
              <p:nvPr/>
            </p:nvSpPr>
            <p:spPr bwMode="auto">
              <a:xfrm flipV="1">
                <a:off x="1793876" y="27876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09" name="Line 1168"/>
              <p:cNvSpPr>
                <a:spLocks noChangeShapeType="1"/>
              </p:cNvSpPr>
              <p:nvPr/>
            </p:nvSpPr>
            <p:spPr bwMode="auto">
              <a:xfrm flipV="1">
                <a:off x="1822451" y="2744788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0" name="Line 1169"/>
              <p:cNvSpPr>
                <a:spLocks noChangeShapeType="1"/>
              </p:cNvSpPr>
              <p:nvPr/>
            </p:nvSpPr>
            <p:spPr bwMode="auto">
              <a:xfrm flipV="1">
                <a:off x="1851026" y="2701926"/>
                <a:ext cx="15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1" name="Line 1170"/>
              <p:cNvSpPr>
                <a:spLocks noChangeShapeType="1"/>
              </p:cNvSpPr>
              <p:nvPr/>
            </p:nvSpPr>
            <p:spPr bwMode="auto">
              <a:xfrm flipV="1">
                <a:off x="1865313" y="2659063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12" name="Line 1171"/>
              <p:cNvSpPr>
                <a:spLocks noChangeShapeType="1"/>
              </p:cNvSpPr>
              <p:nvPr/>
            </p:nvSpPr>
            <p:spPr bwMode="auto">
              <a:xfrm flipV="1">
                <a:off x="1893888" y="26019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471" name="Grupo 645"/>
            <p:cNvGrpSpPr>
              <a:grpSpLocks/>
            </p:cNvGrpSpPr>
            <p:nvPr/>
          </p:nvGrpSpPr>
          <p:grpSpPr bwMode="auto">
            <a:xfrm>
              <a:off x="1608138" y="1928962"/>
              <a:ext cx="542926" cy="1588"/>
              <a:chOff x="1608138" y="1574801"/>
              <a:chExt cx="542926" cy="1588"/>
            </a:xfrm>
          </p:grpSpPr>
          <p:sp>
            <p:nvSpPr>
              <p:cNvPr id="15770" name="Line 1172"/>
              <p:cNvSpPr>
                <a:spLocks noChangeShapeType="1"/>
              </p:cNvSpPr>
              <p:nvPr/>
            </p:nvSpPr>
            <p:spPr bwMode="auto">
              <a:xfrm>
                <a:off x="1608138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1" name="Line 1173"/>
              <p:cNvSpPr>
                <a:spLocks noChangeShapeType="1"/>
              </p:cNvSpPr>
              <p:nvPr/>
            </p:nvSpPr>
            <p:spPr bwMode="auto">
              <a:xfrm>
                <a:off x="1651001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2" name="Line 1174"/>
              <p:cNvSpPr>
                <a:spLocks noChangeShapeType="1"/>
              </p:cNvSpPr>
              <p:nvPr/>
            </p:nvSpPr>
            <p:spPr bwMode="auto">
              <a:xfrm>
                <a:off x="1708151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3" name="Line 1175"/>
              <p:cNvSpPr>
                <a:spLocks noChangeShapeType="1"/>
              </p:cNvSpPr>
              <p:nvPr/>
            </p:nvSpPr>
            <p:spPr bwMode="auto">
              <a:xfrm>
                <a:off x="1751013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4" name="Line 1176"/>
              <p:cNvSpPr>
                <a:spLocks noChangeShapeType="1"/>
              </p:cNvSpPr>
              <p:nvPr/>
            </p:nvSpPr>
            <p:spPr bwMode="auto">
              <a:xfrm>
                <a:off x="1808163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5" name="Line 1177"/>
              <p:cNvSpPr>
                <a:spLocks noChangeShapeType="1"/>
              </p:cNvSpPr>
              <p:nvPr/>
            </p:nvSpPr>
            <p:spPr bwMode="auto">
              <a:xfrm>
                <a:off x="1851026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6" name="Line 1178"/>
              <p:cNvSpPr>
                <a:spLocks noChangeShapeType="1"/>
              </p:cNvSpPr>
              <p:nvPr/>
            </p:nvSpPr>
            <p:spPr bwMode="auto">
              <a:xfrm>
                <a:off x="1893888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7" name="Line 1179"/>
              <p:cNvSpPr>
                <a:spLocks noChangeShapeType="1"/>
              </p:cNvSpPr>
              <p:nvPr/>
            </p:nvSpPr>
            <p:spPr bwMode="auto">
              <a:xfrm>
                <a:off x="1951038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8" name="Line 1180"/>
              <p:cNvSpPr>
                <a:spLocks noChangeShapeType="1"/>
              </p:cNvSpPr>
              <p:nvPr/>
            </p:nvSpPr>
            <p:spPr bwMode="auto">
              <a:xfrm>
                <a:off x="1993901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79" name="Line 1181"/>
              <p:cNvSpPr>
                <a:spLocks noChangeShapeType="1"/>
              </p:cNvSpPr>
              <p:nvPr/>
            </p:nvSpPr>
            <p:spPr bwMode="auto">
              <a:xfrm>
                <a:off x="2051051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0" name="Line 1182"/>
              <p:cNvSpPr>
                <a:spLocks noChangeShapeType="1"/>
              </p:cNvSpPr>
              <p:nvPr/>
            </p:nvSpPr>
            <p:spPr bwMode="auto">
              <a:xfrm>
                <a:off x="2093913" y="15748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81" name="Freeform 1183"/>
              <p:cNvSpPr>
                <a:spLocks/>
              </p:cNvSpPr>
              <p:nvPr/>
            </p:nvSpPr>
            <p:spPr bwMode="auto">
              <a:xfrm>
                <a:off x="2136776" y="1574801"/>
                <a:ext cx="14288" cy="1588"/>
              </a:xfrm>
              <a:custGeom>
                <a:avLst/>
                <a:gdLst>
                  <a:gd name="T0" fmla="*/ 0 w 9"/>
                  <a:gd name="T1" fmla="*/ 0 h 1588"/>
                  <a:gd name="T2" fmla="*/ 22682990 w 9"/>
                  <a:gd name="T3" fmla="*/ 0 h 1588"/>
                  <a:gd name="T4" fmla="*/ 22682990 w 9"/>
                  <a:gd name="T5" fmla="*/ 0 h 1588"/>
                  <a:gd name="T6" fmla="*/ 22682990 w 9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88"/>
                  <a:gd name="T14" fmla="*/ 9 w 9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88">
                    <a:moveTo>
                      <a:pt x="0" y="0"/>
                    </a:move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67" name="Line 1190"/>
            <p:cNvSpPr>
              <a:spLocks noChangeShapeType="1"/>
            </p:cNvSpPr>
            <p:nvPr/>
          </p:nvSpPr>
          <p:spPr bwMode="auto">
            <a:xfrm>
              <a:off x="2308226" y="2200424"/>
              <a:ext cx="142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72" name="Grupo 646"/>
            <p:cNvGrpSpPr>
              <a:grpSpLocks/>
            </p:cNvGrpSpPr>
            <p:nvPr/>
          </p:nvGrpSpPr>
          <p:grpSpPr bwMode="auto">
            <a:xfrm>
              <a:off x="2165351" y="1957537"/>
              <a:ext cx="157163" cy="271462"/>
              <a:chOff x="2165351" y="1603376"/>
              <a:chExt cx="157163" cy="271462"/>
            </a:xfrm>
          </p:grpSpPr>
          <p:sp>
            <p:nvSpPr>
              <p:cNvPr id="15763" name="Line 1184"/>
              <p:cNvSpPr>
                <a:spLocks noChangeShapeType="1"/>
              </p:cNvSpPr>
              <p:nvPr/>
            </p:nvSpPr>
            <p:spPr bwMode="auto">
              <a:xfrm>
                <a:off x="2165351" y="1603376"/>
                <a:ext cx="14288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4" name="Line 1185"/>
              <p:cNvSpPr>
                <a:spLocks noChangeShapeType="1"/>
              </p:cNvSpPr>
              <p:nvPr/>
            </p:nvSpPr>
            <p:spPr bwMode="auto">
              <a:xfrm>
                <a:off x="2193926" y="16319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5" name="Line 1186"/>
              <p:cNvSpPr>
                <a:spLocks noChangeShapeType="1"/>
              </p:cNvSpPr>
              <p:nvPr/>
            </p:nvSpPr>
            <p:spPr bwMode="auto">
              <a:xfrm>
                <a:off x="2208213" y="16748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6" name="Line 1187"/>
              <p:cNvSpPr>
                <a:spLocks noChangeShapeType="1"/>
              </p:cNvSpPr>
              <p:nvPr/>
            </p:nvSpPr>
            <p:spPr bwMode="auto">
              <a:xfrm>
                <a:off x="2236788" y="1717676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7" name="Line 1188"/>
              <p:cNvSpPr>
                <a:spLocks noChangeShapeType="1"/>
              </p:cNvSpPr>
              <p:nvPr/>
            </p:nvSpPr>
            <p:spPr bwMode="auto">
              <a:xfrm>
                <a:off x="2265363" y="17605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8" name="Line 1189"/>
              <p:cNvSpPr>
                <a:spLocks noChangeShapeType="1"/>
              </p:cNvSpPr>
              <p:nvPr/>
            </p:nvSpPr>
            <p:spPr bwMode="auto">
              <a:xfrm>
                <a:off x="2279651" y="1803401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9" name="Line 1191"/>
              <p:cNvSpPr>
                <a:spLocks noChangeShapeType="1"/>
              </p:cNvSpPr>
              <p:nvPr/>
            </p:nvSpPr>
            <p:spPr bwMode="auto">
              <a:xfrm>
                <a:off x="2308226" y="184626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69" name="Line 1210"/>
            <p:cNvSpPr>
              <a:spLocks noChangeShapeType="1"/>
            </p:cNvSpPr>
            <p:nvPr/>
          </p:nvSpPr>
          <p:spPr bwMode="auto">
            <a:xfrm>
              <a:off x="3492501" y="2100412"/>
              <a:ext cx="285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74" name="Grupo 648"/>
            <p:cNvGrpSpPr>
              <a:grpSpLocks/>
            </p:cNvGrpSpPr>
            <p:nvPr/>
          </p:nvGrpSpPr>
          <p:grpSpPr bwMode="auto">
            <a:xfrm>
              <a:off x="2636838" y="2100412"/>
              <a:ext cx="884238" cy="130175"/>
              <a:chOff x="2636838" y="1746251"/>
              <a:chExt cx="884238" cy="130175"/>
            </a:xfrm>
          </p:grpSpPr>
          <p:sp>
            <p:nvSpPr>
              <p:cNvPr id="15744" name="Line 1192"/>
              <p:cNvSpPr>
                <a:spLocks noChangeShapeType="1"/>
              </p:cNvSpPr>
              <p:nvPr/>
            </p:nvSpPr>
            <p:spPr bwMode="auto">
              <a:xfrm>
                <a:off x="2636838" y="187483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5" name="Line 1193"/>
              <p:cNvSpPr>
                <a:spLocks noChangeShapeType="1"/>
              </p:cNvSpPr>
              <p:nvPr/>
            </p:nvSpPr>
            <p:spPr bwMode="auto">
              <a:xfrm flipV="1">
                <a:off x="2679701" y="18605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6" name="Line 1194"/>
              <p:cNvSpPr>
                <a:spLocks noChangeShapeType="1"/>
              </p:cNvSpPr>
              <p:nvPr/>
            </p:nvSpPr>
            <p:spPr bwMode="auto">
              <a:xfrm>
                <a:off x="2736851" y="18605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7" name="Line 1195"/>
              <p:cNvSpPr>
                <a:spLocks noChangeShapeType="1"/>
              </p:cNvSpPr>
              <p:nvPr/>
            </p:nvSpPr>
            <p:spPr bwMode="auto">
              <a:xfrm flipV="1">
                <a:off x="2779713" y="1846263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8" name="Line 1196"/>
              <p:cNvSpPr>
                <a:spLocks noChangeShapeType="1"/>
              </p:cNvSpPr>
              <p:nvPr/>
            </p:nvSpPr>
            <p:spPr bwMode="auto">
              <a:xfrm>
                <a:off x="2822576" y="1846263"/>
                <a:ext cx="42863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9" name="Line 1197"/>
              <p:cNvSpPr>
                <a:spLocks noChangeShapeType="1"/>
              </p:cNvSpPr>
              <p:nvPr/>
            </p:nvSpPr>
            <p:spPr bwMode="auto">
              <a:xfrm flipV="1">
                <a:off x="2879726" y="18319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0" name="Line 1198"/>
              <p:cNvSpPr>
                <a:spLocks noChangeShapeType="1"/>
              </p:cNvSpPr>
              <p:nvPr/>
            </p:nvSpPr>
            <p:spPr bwMode="auto">
              <a:xfrm>
                <a:off x="2922588" y="1831976"/>
                <a:ext cx="269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1" name="Line 1199"/>
              <p:cNvSpPr>
                <a:spLocks noChangeShapeType="1"/>
              </p:cNvSpPr>
              <p:nvPr/>
            </p:nvSpPr>
            <p:spPr bwMode="auto">
              <a:xfrm>
                <a:off x="2978151" y="181768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2" name="Line 1200"/>
              <p:cNvSpPr>
                <a:spLocks noChangeShapeType="1"/>
              </p:cNvSpPr>
              <p:nvPr/>
            </p:nvSpPr>
            <p:spPr bwMode="auto">
              <a:xfrm>
                <a:off x="3021013" y="181768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3" name="Line 1201"/>
              <p:cNvSpPr>
                <a:spLocks noChangeShapeType="1"/>
              </p:cNvSpPr>
              <p:nvPr/>
            </p:nvSpPr>
            <p:spPr bwMode="auto">
              <a:xfrm>
                <a:off x="3063876" y="18034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4" name="Line 1202"/>
              <p:cNvSpPr>
                <a:spLocks noChangeShapeType="1"/>
              </p:cNvSpPr>
              <p:nvPr/>
            </p:nvSpPr>
            <p:spPr bwMode="auto">
              <a:xfrm>
                <a:off x="3121026" y="18034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5" name="Line 1203"/>
              <p:cNvSpPr>
                <a:spLocks noChangeShapeType="1"/>
              </p:cNvSpPr>
              <p:nvPr/>
            </p:nvSpPr>
            <p:spPr bwMode="auto">
              <a:xfrm>
                <a:off x="3163888" y="178911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6" name="Line 1204"/>
              <p:cNvSpPr>
                <a:spLocks noChangeShapeType="1"/>
              </p:cNvSpPr>
              <p:nvPr/>
            </p:nvSpPr>
            <p:spPr bwMode="auto">
              <a:xfrm>
                <a:off x="3206751" y="178911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7" name="Line 1205"/>
              <p:cNvSpPr>
                <a:spLocks noChangeShapeType="1"/>
              </p:cNvSpPr>
              <p:nvPr/>
            </p:nvSpPr>
            <p:spPr bwMode="auto">
              <a:xfrm>
                <a:off x="3263901" y="177482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8" name="Line 1206"/>
              <p:cNvSpPr>
                <a:spLocks noChangeShapeType="1"/>
              </p:cNvSpPr>
              <p:nvPr/>
            </p:nvSpPr>
            <p:spPr bwMode="auto">
              <a:xfrm flipV="1">
                <a:off x="3306763" y="1760538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59" name="Line 1207"/>
              <p:cNvSpPr>
                <a:spLocks noChangeShapeType="1"/>
              </p:cNvSpPr>
              <p:nvPr/>
            </p:nvSpPr>
            <p:spPr bwMode="auto">
              <a:xfrm>
                <a:off x="3349626" y="176053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0" name="Line 1208"/>
              <p:cNvSpPr>
                <a:spLocks noChangeShapeType="1"/>
              </p:cNvSpPr>
              <p:nvPr/>
            </p:nvSpPr>
            <p:spPr bwMode="auto">
              <a:xfrm flipV="1">
                <a:off x="3406776" y="17462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1" name="Line 1209"/>
              <p:cNvSpPr>
                <a:spLocks noChangeShapeType="1"/>
              </p:cNvSpPr>
              <p:nvPr/>
            </p:nvSpPr>
            <p:spPr bwMode="auto">
              <a:xfrm>
                <a:off x="3449638" y="17462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62" name="Line 1211"/>
              <p:cNvSpPr>
                <a:spLocks noChangeShapeType="1"/>
              </p:cNvSpPr>
              <p:nvPr/>
            </p:nvSpPr>
            <p:spPr bwMode="auto">
              <a:xfrm>
                <a:off x="3492501" y="174625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71" name="Freeform 1212"/>
            <p:cNvSpPr>
              <a:spLocks/>
            </p:cNvSpPr>
            <p:nvPr/>
          </p:nvSpPr>
          <p:spPr bwMode="auto">
            <a:xfrm>
              <a:off x="4762501" y="2143274"/>
              <a:ext cx="114300" cy="1588"/>
            </a:xfrm>
            <a:custGeom>
              <a:avLst/>
              <a:gdLst>
                <a:gd name="T0" fmla="*/ 0 w 8"/>
                <a:gd name="T1" fmla="*/ 0 h 1588"/>
                <a:gd name="T2" fmla="*/ 816530459 w 8"/>
                <a:gd name="T3" fmla="*/ 0 h 1588"/>
                <a:gd name="T4" fmla="*/ 1633060918 w 8"/>
                <a:gd name="T5" fmla="*/ 0 h 1588"/>
                <a:gd name="T6" fmla="*/ 0 60000 65536"/>
                <a:gd name="T7" fmla="*/ 0 60000 65536"/>
                <a:gd name="T8" fmla="*/ 0 60000 65536"/>
                <a:gd name="T9" fmla="*/ 0 w 8"/>
                <a:gd name="T10" fmla="*/ 0 h 1588"/>
                <a:gd name="T11" fmla="*/ 8 w 8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58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72" name="Freeform 1236"/>
            <p:cNvSpPr>
              <a:spLocks/>
            </p:cNvSpPr>
            <p:nvPr/>
          </p:nvSpPr>
          <p:spPr bwMode="auto">
            <a:xfrm>
              <a:off x="6291263" y="1971824"/>
              <a:ext cx="14288" cy="1588"/>
            </a:xfrm>
            <a:custGeom>
              <a:avLst/>
              <a:gdLst>
                <a:gd name="T0" fmla="*/ 0 w 9"/>
                <a:gd name="T1" fmla="*/ 0 h 1588"/>
                <a:gd name="T2" fmla="*/ 22682990 w 9"/>
                <a:gd name="T3" fmla="*/ 0 h 1588"/>
                <a:gd name="T4" fmla="*/ 22682990 w 9"/>
                <a:gd name="T5" fmla="*/ 0 h 1588"/>
                <a:gd name="T6" fmla="*/ 22682990 w 9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88"/>
                <a:gd name="T14" fmla="*/ 9 w 9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88">
                  <a:moveTo>
                    <a:pt x="0" y="0"/>
                  </a:move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73" name="Line 1238"/>
            <p:cNvSpPr>
              <a:spLocks noChangeShapeType="1"/>
            </p:cNvSpPr>
            <p:nvPr/>
          </p:nvSpPr>
          <p:spPr bwMode="auto">
            <a:xfrm>
              <a:off x="6362701" y="1971824"/>
              <a:ext cx="142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76" name="Grupo 863"/>
            <p:cNvGrpSpPr>
              <a:grpSpLocks/>
            </p:cNvGrpSpPr>
            <p:nvPr/>
          </p:nvGrpSpPr>
          <p:grpSpPr bwMode="auto">
            <a:xfrm>
              <a:off x="5162551" y="1971824"/>
              <a:ext cx="1627423" cy="215901"/>
              <a:chOff x="5162551" y="1617663"/>
              <a:chExt cx="1627423" cy="215901"/>
            </a:xfrm>
          </p:grpSpPr>
          <p:sp>
            <p:nvSpPr>
              <p:cNvPr id="15711" name="Line 897"/>
              <p:cNvSpPr>
                <a:spLocks noChangeShapeType="1"/>
              </p:cNvSpPr>
              <p:nvPr/>
            </p:nvSpPr>
            <p:spPr bwMode="auto">
              <a:xfrm flipH="1">
                <a:off x="6761398" y="1703392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2" name="Line 898"/>
              <p:cNvSpPr>
                <a:spLocks noChangeShapeType="1"/>
              </p:cNvSpPr>
              <p:nvPr/>
            </p:nvSpPr>
            <p:spPr bwMode="auto">
              <a:xfrm flipH="1" flipV="1">
                <a:off x="6718534" y="1689105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3" name="Freeform 899"/>
              <p:cNvSpPr>
                <a:spLocks/>
              </p:cNvSpPr>
              <p:nvPr/>
            </p:nvSpPr>
            <p:spPr bwMode="auto">
              <a:xfrm>
                <a:off x="6661382" y="1674817"/>
                <a:ext cx="28576" cy="14288"/>
              </a:xfrm>
              <a:custGeom>
                <a:avLst/>
                <a:gdLst>
                  <a:gd name="T0" fmla="*/ 45365981 w 18"/>
                  <a:gd name="T1" fmla="*/ 22682990 h 9"/>
                  <a:gd name="T2" fmla="*/ 22682990 w 18"/>
                  <a:gd name="T3" fmla="*/ 0 h 9"/>
                  <a:gd name="T4" fmla="*/ 22682990 w 18"/>
                  <a:gd name="T5" fmla="*/ 0 h 9"/>
                  <a:gd name="T6" fmla="*/ 0 w 1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18" y="9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4" name="Line 900"/>
              <p:cNvSpPr>
                <a:spLocks noChangeShapeType="1"/>
              </p:cNvSpPr>
              <p:nvPr/>
            </p:nvSpPr>
            <p:spPr bwMode="auto">
              <a:xfrm flipH="1" flipV="1">
                <a:off x="6618518" y="1660530"/>
                <a:ext cx="28576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5" name="Line 901"/>
              <p:cNvSpPr>
                <a:spLocks noChangeShapeType="1"/>
              </p:cNvSpPr>
              <p:nvPr/>
            </p:nvSpPr>
            <p:spPr bwMode="auto">
              <a:xfrm flipH="1">
                <a:off x="6561366" y="1646242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6" name="Freeform 902"/>
              <p:cNvSpPr>
                <a:spLocks/>
              </p:cNvSpPr>
              <p:nvPr/>
            </p:nvSpPr>
            <p:spPr bwMode="auto">
              <a:xfrm>
                <a:off x="6504214" y="1617667"/>
                <a:ext cx="42864" cy="14288"/>
              </a:xfrm>
              <a:custGeom>
                <a:avLst/>
                <a:gdLst>
                  <a:gd name="T0" fmla="*/ 68048987 w 27"/>
                  <a:gd name="T1" fmla="*/ 22682990 h 9"/>
                  <a:gd name="T2" fmla="*/ 45365987 w 27"/>
                  <a:gd name="T3" fmla="*/ 0 h 9"/>
                  <a:gd name="T4" fmla="*/ 45365987 w 27"/>
                  <a:gd name="T5" fmla="*/ 0 h 9"/>
                  <a:gd name="T6" fmla="*/ 0 w 2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9"/>
                  <a:gd name="T14" fmla="*/ 27 w 2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9">
                    <a:moveTo>
                      <a:pt x="27" y="9"/>
                    </a:move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7" name="Line 903"/>
              <p:cNvSpPr>
                <a:spLocks noChangeShapeType="1"/>
              </p:cNvSpPr>
              <p:nvPr/>
            </p:nvSpPr>
            <p:spPr bwMode="auto">
              <a:xfrm flipH="1">
                <a:off x="6461350" y="1617667"/>
                <a:ext cx="28576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8" name="Line 904"/>
              <p:cNvSpPr>
                <a:spLocks noChangeShapeType="1"/>
              </p:cNvSpPr>
              <p:nvPr/>
            </p:nvSpPr>
            <p:spPr bwMode="auto">
              <a:xfrm flipH="1">
                <a:off x="6405785" y="1617667"/>
                <a:ext cx="269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9" name="Line 1213"/>
              <p:cNvSpPr>
                <a:spLocks noChangeShapeType="1"/>
              </p:cNvSpPr>
              <p:nvPr/>
            </p:nvSpPr>
            <p:spPr bwMode="auto">
              <a:xfrm>
                <a:off x="5162551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0" name="Line 1214"/>
              <p:cNvSpPr>
                <a:spLocks noChangeShapeType="1"/>
              </p:cNvSpPr>
              <p:nvPr/>
            </p:nvSpPr>
            <p:spPr bwMode="auto">
              <a:xfrm>
                <a:off x="5205413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1" name="Line 1215"/>
              <p:cNvSpPr>
                <a:spLocks noChangeShapeType="1"/>
              </p:cNvSpPr>
              <p:nvPr/>
            </p:nvSpPr>
            <p:spPr bwMode="auto">
              <a:xfrm>
                <a:off x="5262563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2" name="Line 1216"/>
              <p:cNvSpPr>
                <a:spLocks noChangeShapeType="1"/>
              </p:cNvSpPr>
              <p:nvPr/>
            </p:nvSpPr>
            <p:spPr bwMode="auto">
              <a:xfrm>
                <a:off x="5305426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3" name="Line 1217"/>
              <p:cNvSpPr>
                <a:spLocks noChangeShapeType="1"/>
              </p:cNvSpPr>
              <p:nvPr/>
            </p:nvSpPr>
            <p:spPr bwMode="auto">
              <a:xfrm>
                <a:off x="5348288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4" name="Line 1218"/>
              <p:cNvSpPr>
                <a:spLocks noChangeShapeType="1"/>
              </p:cNvSpPr>
              <p:nvPr/>
            </p:nvSpPr>
            <p:spPr bwMode="auto">
              <a:xfrm>
                <a:off x="5405438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5" name="Line 1219"/>
              <p:cNvSpPr>
                <a:spLocks noChangeShapeType="1"/>
              </p:cNvSpPr>
              <p:nvPr/>
            </p:nvSpPr>
            <p:spPr bwMode="auto">
              <a:xfrm>
                <a:off x="5448301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6" name="Line 1220"/>
              <p:cNvSpPr>
                <a:spLocks noChangeShapeType="1"/>
              </p:cNvSpPr>
              <p:nvPr/>
            </p:nvSpPr>
            <p:spPr bwMode="auto">
              <a:xfrm>
                <a:off x="5505451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7" name="Line 1221"/>
              <p:cNvSpPr>
                <a:spLocks noChangeShapeType="1"/>
              </p:cNvSpPr>
              <p:nvPr/>
            </p:nvSpPr>
            <p:spPr bwMode="auto">
              <a:xfrm>
                <a:off x="5548313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8" name="Line 1222"/>
              <p:cNvSpPr>
                <a:spLocks noChangeShapeType="1"/>
              </p:cNvSpPr>
              <p:nvPr/>
            </p:nvSpPr>
            <p:spPr bwMode="auto">
              <a:xfrm>
                <a:off x="5591176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29" name="Line 1223"/>
              <p:cNvSpPr>
                <a:spLocks noChangeShapeType="1"/>
              </p:cNvSpPr>
              <p:nvPr/>
            </p:nvSpPr>
            <p:spPr bwMode="auto">
              <a:xfrm>
                <a:off x="5676901" y="1831976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0" name="Line 1224"/>
              <p:cNvSpPr>
                <a:spLocks noChangeShapeType="1"/>
              </p:cNvSpPr>
              <p:nvPr/>
            </p:nvSpPr>
            <p:spPr bwMode="auto">
              <a:xfrm>
                <a:off x="5719763" y="1817688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1" name="Line 1225"/>
              <p:cNvSpPr>
                <a:spLocks noChangeShapeType="1"/>
              </p:cNvSpPr>
              <p:nvPr/>
            </p:nvSpPr>
            <p:spPr bwMode="auto">
              <a:xfrm flipV="1">
                <a:off x="5762626" y="180340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2" name="Line 1226"/>
              <p:cNvSpPr>
                <a:spLocks noChangeShapeType="1"/>
              </p:cNvSpPr>
              <p:nvPr/>
            </p:nvSpPr>
            <p:spPr bwMode="auto">
              <a:xfrm>
                <a:off x="5819776" y="1803401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3" name="Line 1227"/>
              <p:cNvSpPr>
                <a:spLocks noChangeShapeType="1"/>
              </p:cNvSpPr>
              <p:nvPr/>
            </p:nvSpPr>
            <p:spPr bwMode="auto">
              <a:xfrm>
                <a:off x="5862638" y="1789113"/>
                <a:ext cx="28575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4" name="Line 1228"/>
              <p:cNvSpPr>
                <a:spLocks noChangeShapeType="1"/>
              </p:cNvSpPr>
              <p:nvPr/>
            </p:nvSpPr>
            <p:spPr bwMode="auto">
              <a:xfrm flipV="1">
                <a:off x="5905501" y="177482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5" name="Freeform 1229"/>
              <p:cNvSpPr>
                <a:spLocks/>
              </p:cNvSpPr>
              <p:nvPr/>
            </p:nvSpPr>
            <p:spPr bwMode="auto">
              <a:xfrm>
                <a:off x="5962651" y="1760538"/>
                <a:ext cx="28575" cy="14288"/>
              </a:xfrm>
              <a:custGeom>
                <a:avLst/>
                <a:gdLst>
                  <a:gd name="T0" fmla="*/ 0 w 18"/>
                  <a:gd name="T1" fmla="*/ 22682990 h 9"/>
                  <a:gd name="T2" fmla="*/ 22682197 w 18"/>
                  <a:gd name="T3" fmla="*/ 22682990 h 9"/>
                  <a:gd name="T4" fmla="*/ 22682197 w 18"/>
                  <a:gd name="T5" fmla="*/ 22682990 h 9"/>
                  <a:gd name="T6" fmla="*/ 45362806 w 1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0" y="9"/>
                    </a:moveTo>
                    <a:lnTo>
                      <a:pt x="9" y="9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6" name="Line 1230"/>
              <p:cNvSpPr>
                <a:spLocks noChangeShapeType="1"/>
              </p:cNvSpPr>
              <p:nvPr/>
            </p:nvSpPr>
            <p:spPr bwMode="auto">
              <a:xfrm flipV="1">
                <a:off x="6005513" y="17462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7" name="Line 1231"/>
              <p:cNvSpPr>
                <a:spLocks noChangeShapeType="1"/>
              </p:cNvSpPr>
              <p:nvPr/>
            </p:nvSpPr>
            <p:spPr bwMode="auto">
              <a:xfrm flipV="1">
                <a:off x="6062663" y="1717676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8" name="Freeform 1232"/>
              <p:cNvSpPr>
                <a:spLocks/>
              </p:cNvSpPr>
              <p:nvPr/>
            </p:nvSpPr>
            <p:spPr bwMode="auto">
              <a:xfrm>
                <a:off x="6105526" y="1689101"/>
                <a:ext cx="28575" cy="14288"/>
              </a:xfrm>
              <a:custGeom>
                <a:avLst/>
                <a:gdLst>
                  <a:gd name="T0" fmla="*/ 0 w 18"/>
                  <a:gd name="T1" fmla="*/ 22682990 h 9"/>
                  <a:gd name="T2" fmla="*/ 22682197 w 18"/>
                  <a:gd name="T3" fmla="*/ 22682990 h 9"/>
                  <a:gd name="T4" fmla="*/ 22682197 w 18"/>
                  <a:gd name="T5" fmla="*/ 22682990 h 9"/>
                  <a:gd name="T6" fmla="*/ 45362806 w 1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0" y="9"/>
                    </a:moveTo>
                    <a:lnTo>
                      <a:pt x="9" y="9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39" name="Freeform 1233"/>
              <p:cNvSpPr>
                <a:spLocks/>
              </p:cNvSpPr>
              <p:nvPr/>
            </p:nvSpPr>
            <p:spPr bwMode="auto">
              <a:xfrm>
                <a:off x="6162676" y="1646238"/>
                <a:ext cx="42863" cy="28575"/>
              </a:xfrm>
              <a:custGeom>
                <a:avLst/>
                <a:gdLst>
                  <a:gd name="T0" fmla="*/ 0 w 27"/>
                  <a:gd name="T1" fmla="*/ 45362806 h 18"/>
                  <a:gd name="T2" fmla="*/ 22682464 w 27"/>
                  <a:gd name="T3" fmla="*/ 22682197 h 18"/>
                  <a:gd name="T4" fmla="*/ 22682464 w 27"/>
                  <a:gd name="T5" fmla="*/ 22682197 h 18"/>
                  <a:gd name="T6" fmla="*/ 68045812 w 2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8"/>
                  <a:gd name="T14" fmla="*/ 27 w 2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8">
                    <a:moveTo>
                      <a:pt x="0" y="18"/>
                    </a:moveTo>
                    <a:lnTo>
                      <a:pt x="9" y="9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0" name="Line 1234"/>
              <p:cNvSpPr>
                <a:spLocks noChangeShapeType="1"/>
              </p:cNvSpPr>
              <p:nvPr/>
            </p:nvSpPr>
            <p:spPr bwMode="auto">
              <a:xfrm flipV="1">
                <a:off x="6219826" y="1631951"/>
                <a:ext cx="28575" cy="142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1" name="Freeform 1235"/>
              <p:cNvSpPr>
                <a:spLocks/>
              </p:cNvSpPr>
              <p:nvPr/>
            </p:nvSpPr>
            <p:spPr bwMode="auto">
              <a:xfrm>
                <a:off x="6262688" y="1617663"/>
                <a:ext cx="14288" cy="1588"/>
              </a:xfrm>
              <a:custGeom>
                <a:avLst/>
                <a:gdLst>
                  <a:gd name="T0" fmla="*/ 0 w 9"/>
                  <a:gd name="T1" fmla="*/ 0 h 1588"/>
                  <a:gd name="T2" fmla="*/ 22682990 w 9"/>
                  <a:gd name="T3" fmla="*/ 0 h 1588"/>
                  <a:gd name="T4" fmla="*/ 22682990 w 9"/>
                  <a:gd name="T5" fmla="*/ 0 h 1588"/>
                  <a:gd name="T6" fmla="*/ 22682990 w 9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88"/>
                  <a:gd name="T14" fmla="*/ 9 w 9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88">
                    <a:moveTo>
                      <a:pt x="0" y="0"/>
                    </a:move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2" name="Freeform 1237"/>
              <p:cNvSpPr>
                <a:spLocks/>
              </p:cNvSpPr>
              <p:nvPr/>
            </p:nvSpPr>
            <p:spPr bwMode="auto">
              <a:xfrm>
                <a:off x="6319838" y="1617663"/>
                <a:ext cx="28575" cy="1588"/>
              </a:xfrm>
              <a:custGeom>
                <a:avLst/>
                <a:gdLst>
                  <a:gd name="T0" fmla="*/ 0 w 18"/>
                  <a:gd name="T1" fmla="*/ 0 h 1588"/>
                  <a:gd name="T2" fmla="*/ 22682197 w 18"/>
                  <a:gd name="T3" fmla="*/ 0 h 1588"/>
                  <a:gd name="T4" fmla="*/ 22682197 w 18"/>
                  <a:gd name="T5" fmla="*/ 0 h 1588"/>
                  <a:gd name="T6" fmla="*/ 45362806 w 18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588"/>
                  <a:gd name="T14" fmla="*/ 18 w 18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588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43" name="Line 1239"/>
              <p:cNvSpPr>
                <a:spLocks noChangeShapeType="1"/>
              </p:cNvSpPr>
              <p:nvPr/>
            </p:nvSpPr>
            <p:spPr bwMode="auto">
              <a:xfrm>
                <a:off x="6362701" y="1617663"/>
                <a:ext cx="14288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75" name="Line 1251"/>
            <p:cNvSpPr>
              <a:spLocks noChangeShapeType="1"/>
            </p:cNvSpPr>
            <p:nvPr/>
          </p:nvSpPr>
          <p:spPr bwMode="auto">
            <a:xfrm>
              <a:off x="5976938" y="2114699"/>
              <a:ext cx="1588" cy="142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78" name="Grupo 864"/>
            <p:cNvGrpSpPr>
              <a:grpSpLocks/>
            </p:cNvGrpSpPr>
            <p:nvPr/>
          </p:nvGrpSpPr>
          <p:grpSpPr bwMode="auto">
            <a:xfrm>
              <a:off x="5805488" y="1657499"/>
              <a:ext cx="173038" cy="471487"/>
              <a:chOff x="5805488" y="1303338"/>
              <a:chExt cx="173038" cy="471487"/>
            </a:xfrm>
          </p:grpSpPr>
          <p:sp>
            <p:nvSpPr>
              <p:cNvPr id="15700" name="Line 1240"/>
              <p:cNvSpPr>
                <a:spLocks noChangeShapeType="1"/>
              </p:cNvSpPr>
              <p:nvPr/>
            </p:nvSpPr>
            <p:spPr bwMode="auto">
              <a:xfrm>
                <a:off x="5805488" y="13033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1" name="Line 1241"/>
              <p:cNvSpPr>
                <a:spLocks noChangeShapeType="1"/>
              </p:cNvSpPr>
              <p:nvPr/>
            </p:nvSpPr>
            <p:spPr bwMode="auto">
              <a:xfrm>
                <a:off x="5819776" y="136048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2" name="Line 1242"/>
              <p:cNvSpPr>
                <a:spLocks noChangeShapeType="1"/>
              </p:cNvSpPr>
              <p:nvPr/>
            </p:nvSpPr>
            <p:spPr bwMode="auto">
              <a:xfrm>
                <a:off x="5834063" y="1403351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3" name="Line 1243"/>
              <p:cNvSpPr>
                <a:spLocks noChangeShapeType="1"/>
              </p:cNvSpPr>
              <p:nvPr/>
            </p:nvSpPr>
            <p:spPr bwMode="auto">
              <a:xfrm>
                <a:off x="5862638" y="144621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4" name="Line 1245"/>
              <p:cNvSpPr>
                <a:spLocks noChangeShapeType="1"/>
              </p:cNvSpPr>
              <p:nvPr/>
            </p:nvSpPr>
            <p:spPr bwMode="auto">
              <a:xfrm>
                <a:off x="5876925" y="1489075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5" name="Line 1246"/>
              <p:cNvSpPr>
                <a:spLocks noChangeShapeType="1"/>
              </p:cNvSpPr>
              <p:nvPr/>
            </p:nvSpPr>
            <p:spPr bwMode="auto">
              <a:xfrm>
                <a:off x="5891213" y="1531938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6" name="Line 1247"/>
              <p:cNvSpPr>
                <a:spLocks noChangeShapeType="1"/>
              </p:cNvSpPr>
              <p:nvPr/>
            </p:nvSpPr>
            <p:spPr bwMode="auto">
              <a:xfrm>
                <a:off x="5905500" y="1574800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7" name="Line 1248"/>
              <p:cNvSpPr>
                <a:spLocks noChangeShapeType="1"/>
              </p:cNvSpPr>
              <p:nvPr/>
            </p:nvSpPr>
            <p:spPr bwMode="auto">
              <a:xfrm>
                <a:off x="5919788" y="1631950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8" name="Line 1249"/>
              <p:cNvSpPr>
                <a:spLocks noChangeShapeType="1"/>
              </p:cNvSpPr>
              <p:nvPr/>
            </p:nvSpPr>
            <p:spPr bwMode="auto">
              <a:xfrm>
                <a:off x="5934075" y="1674813"/>
                <a:ext cx="142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09" name="Line 1250"/>
              <p:cNvSpPr>
                <a:spLocks noChangeShapeType="1"/>
              </p:cNvSpPr>
              <p:nvPr/>
            </p:nvSpPr>
            <p:spPr bwMode="auto">
              <a:xfrm>
                <a:off x="5962650" y="1717675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10" name="Line 1252"/>
              <p:cNvSpPr>
                <a:spLocks noChangeShapeType="1"/>
              </p:cNvSpPr>
              <p:nvPr/>
            </p:nvSpPr>
            <p:spPr bwMode="auto">
              <a:xfrm>
                <a:off x="5976938" y="1760538"/>
                <a:ext cx="1588" cy="142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77" name="Freeform 1253"/>
            <p:cNvSpPr>
              <a:spLocks/>
            </p:cNvSpPr>
            <p:nvPr/>
          </p:nvSpPr>
          <p:spPr bwMode="auto">
            <a:xfrm>
              <a:off x="8188325" y="4883299"/>
              <a:ext cx="14288" cy="114300"/>
            </a:xfrm>
            <a:custGeom>
              <a:avLst/>
              <a:gdLst>
                <a:gd name="T0" fmla="*/ 0 w 1"/>
                <a:gd name="T1" fmla="*/ 1633060918 h 8"/>
                <a:gd name="T2" fmla="*/ 0 w 1"/>
                <a:gd name="T3" fmla="*/ 1020656097 h 8"/>
                <a:gd name="T4" fmla="*/ 204146902 w 1"/>
                <a:gd name="T5" fmla="*/ 0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78" name="Freeform 1254"/>
            <p:cNvSpPr>
              <a:spLocks/>
            </p:cNvSpPr>
            <p:nvPr/>
          </p:nvSpPr>
          <p:spPr bwMode="auto">
            <a:xfrm>
              <a:off x="8188325" y="4997599"/>
              <a:ext cx="28575" cy="171450"/>
            </a:xfrm>
            <a:custGeom>
              <a:avLst/>
              <a:gdLst>
                <a:gd name="T0" fmla="*/ 408265229 w 2"/>
                <a:gd name="T1" fmla="*/ 2147483647 h 12"/>
                <a:gd name="T2" fmla="*/ 408265229 w 2"/>
                <a:gd name="T3" fmla="*/ 2147483647 h 12"/>
                <a:gd name="T4" fmla="*/ 0 w 2"/>
                <a:gd name="T5" fmla="*/ 0 h 12"/>
                <a:gd name="T6" fmla="*/ 0 60000 65536"/>
                <a:gd name="T7" fmla="*/ 0 60000 65536"/>
                <a:gd name="T8" fmla="*/ 0 60000 65536"/>
                <a:gd name="T9" fmla="*/ 0 w 2"/>
                <a:gd name="T10" fmla="*/ 0 h 12"/>
                <a:gd name="T11" fmla="*/ 2 w 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2">
                  <a:moveTo>
                    <a:pt x="2" y="12"/>
                  </a:move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80" name="Grupo 881"/>
            <p:cNvGrpSpPr>
              <a:grpSpLocks/>
            </p:cNvGrpSpPr>
            <p:nvPr/>
          </p:nvGrpSpPr>
          <p:grpSpPr bwMode="auto">
            <a:xfrm>
              <a:off x="8161338" y="5197624"/>
              <a:ext cx="57150" cy="157162"/>
              <a:chOff x="8161338" y="4843463"/>
              <a:chExt cx="57150" cy="157162"/>
            </a:xfrm>
          </p:grpSpPr>
          <p:sp>
            <p:nvSpPr>
              <p:cNvPr id="15696" name="Freeform 1255"/>
              <p:cNvSpPr>
                <a:spLocks/>
              </p:cNvSpPr>
              <p:nvPr/>
            </p:nvSpPr>
            <p:spPr bwMode="auto">
              <a:xfrm>
                <a:off x="8161338" y="4972050"/>
                <a:ext cx="12700" cy="28575"/>
              </a:xfrm>
              <a:custGeom>
                <a:avLst/>
                <a:gdLst>
                  <a:gd name="T0" fmla="*/ 0 w 8"/>
                  <a:gd name="T1" fmla="*/ 45362806 h 18"/>
                  <a:gd name="T2" fmla="*/ 20161247 w 8"/>
                  <a:gd name="T3" fmla="*/ 22682197 h 18"/>
                  <a:gd name="T4" fmla="*/ 20161247 w 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8"/>
                  <a:gd name="T11" fmla="*/ 8 w 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8">
                    <a:moveTo>
                      <a:pt x="0" y="18"/>
                    </a:moveTo>
                    <a:lnTo>
                      <a:pt x="8" y="9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97" name="Freeform 1256"/>
              <p:cNvSpPr>
                <a:spLocks/>
              </p:cNvSpPr>
              <p:nvPr/>
            </p:nvSpPr>
            <p:spPr bwMode="auto">
              <a:xfrm>
                <a:off x="8188325" y="4943475"/>
                <a:ext cx="14288" cy="14287"/>
              </a:xfrm>
              <a:custGeom>
                <a:avLst/>
                <a:gdLst>
                  <a:gd name="T0" fmla="*/ 0 w 9"/>
                  <a:gd name="T1" fmla="*/ 22679815 h 9"/>
                  <a:gd name="T2" fmla="*/ 0 w 9"/>
                  <a:gd name="T3" fmla="*/ 22679815 h 9"/>
                  <a:gd name="T4" fmla="*/ 22682990 w 9"/>
                  <a:gd name="T5" fmla="*/ 0 h 9"/>
                  <a:gd name="T6" fmla="*/ 22682990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98" name="Freeform 1257"/>
              <p:cNvSpPr>
                <a:spLocks/>
              </p:cNvSpPr>
              <p:nvPr/>
            </p:nvSpPr>
            <p:spPr bwMode="auto">
              <a:xfrm>
                <a:off x="8202613" y="4886325"/>
                <a:ext cx="14288" cy="28575"/>
              </a:xfrm>
              <a:custGeom>
                <a:avLst/>
                <a:gdLst>
                  <a:gd name="T0" fmla="*/ 0 w 9"/>
                  <a:gd name="T1" fmla="*/ 45362806 h 18"/>
                  <a:gd name="T2" fmla="*/ 0 w 9"/>
                  <a:gd name="T3" fmla="*/ 45362806 h 18"/>
                  <a:gd name="T4" fmla="*/ 22682990 w 9"/>
                  <a:gd name="T5" fmla="*/ 22682197 h 18"/>
                  <a:gd name="T6" fmla="*/ 22682990 w 9"/>
                  <a:gd name="T7" fmla="*/ 22682197 h 18"/>
                  <a:gd name="T8" fmla="*/ 22682990 w 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8"/>
                  <a:gd name="T17" fmla="*/ 9 w 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8">
                    <a:moveTo>
                      <a:pt x="0" y="18"/>
                    </a:moveTo>
                    <a:lnTo>
                      <a:pt x="0" y="18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99" name="Line 1258"/>
              <p:cNvSpPr>
                <a:spLocks noChangeShapeType="1"/>
              </p:cNvSpPr>
              <p:nvPr/>
            </p:nvSpPr>
            <p:spPr bwMode="auto">
              <a:xfrm flipV="1">
                <a:off x="8216900" y="4843463"/>
                <a:ext cx="1588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80" name="Line 1259"/>
            <p:cNvSpPr>
              <a:spLocks noChangeShapeType="1"/>
            </p:cNvSpPr>
            <p:nvPr/>
          </p:nvSpPr>
          <p:spPr bwMode="auto">
            <a:xfrm flipV="1">
              <a:off x="8216900" y="5169049"/>
              <a:ext cx="1588" cy="142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1" name="Line 1260"/>
            <p:cNvSpPr>
              <a:spLocks noChangeShapeType="1"/>
            </p:cNvSpPr>
            <p:nvPr/>
          </p:nvSpPr>
          <p:spPr bwMode="auto">
            <a:xfrm flipV="1">
              <a:off x="8216900" y="5169049"/>
              <a:ext cx="1588" cy="142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2" name="Freeform 1261"/>
            <p:cNvSpPr>
              <a:spLocks/>
            </p:cNvSpPr>
            <p:nvPr/>
          </p:nvSpPr>
          <p:spPr bwMode="auto">
            <a:xfrm>
              <a:off x="7646988" y="4983311"/>
              <a:ext cx="128588" cy="28575"/>
            </a:xfrm>
            <a:custGeom>
              <a:avLst/>
              <a:gdLst>
                <a:gd name="T0" fmla="*/ 0 w 9"/>
                <a:gd name="T1" fmla="*/ 408265229 h 2"/>
                <a:gd name="T2" fmla="*/ 612407457 w 9"/>
                <a:gd name="T3" fmla="*/ 204139758 h 2"/>
                <a:gd name="T4" fmla="*/ 1837207862 w 9"/>
                <a:gd name="T5" fmla="*/ 0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2"/>
                  </a:moveTo>
                  <a:lnTo>
                    <a:pt x="3" y="1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3" name="Freeform 1262"/>
            <p:cNvSpPr>
              <a:spLocks/>
            </p:cNvSpPr>
            <p:nvPr/>
          </p:nvSpPr>
          <p:spPr bwMode="auto">
            <a:xfrm>
              <a:off x="7575550" y="3013224"/>
              <a:ext cx="85725" cy="200025"/>
            </a:xfrm>
            <a:custGeom>
              <a:avLst/>
              <a:gdLst>
                <a:gd name="T0" fmla="*/ 0 w 6"/>
                <a:gd name="T1" fmla="*/ 2147483647 h 14"/>
                <a:gd name="T2" fmla="*/ 612405141 w 6"/>
                <a:gd name="T3" fmla="*/ 1020670593 h 14"/>
                <a:gd name="T4" fmla="*/ 1224795995 w 6"/>
                <a:gd name="T5" fmla="*/ 0 h 14"/>
                <a:gd name="T6" fmla="*/ 0 60000 65536"/>
                <a:gd name="T7" fmla="*/ 0 60000 65536"/>
                <a:gd name="T8" fmla="*/ 0 60000 65536"/>
                <a:gd name="T9" fmla="*/ 0 w 6"/>
                <a:gd name="T10" fmla="*/ 0 h 14"/>
                <a:gd name="T11" fmla="*/ 6 w 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4">
                  <a:moveTo>
                    <a:pt x="0" y="14"/>
                  </a:moveTo>
                  <a:lnTo>
                    <a:pt x="3" y="5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4" name="Freeform 1263"/>
            <p:cNvSpPr>
              <a:spLocks/>
            </p:cNvSpPr>
            <p:nvPr/>
          </p:nvSpPr>
          <p:spPr bwMode="auto">
            <a:xfrm>
              <a:off x="8616950" y="2798911"/>
              <a:ext cx="157163" cy="57150"/>
            </a:xfrm>
            <a:custGeom>
              <a:avLst/>
              <a:gdLst>
                <a:gd name="T0" fmla="*/ 0 w 11"/>
                <a:gd name="T1" fmla="*/ 0 h 4"/>
                <a:gd name="T2" fmla="*/ 612407072 w 11"/>
                <a:gd name="T3" fmla="*/ 0 h 4"/>
                <a:gd name="T4" fmla="*/ 1224799856 w 11"/>
                <a:gd name="T5" fmla="*/ 816530459 h 4"/>
                <a:gd name="T6" fmla="*/ 2147483647 w 11"/>
                <a:gd name="T7" fmla="*/ 816530459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4"/>
                <a:gd name="T14" fmla="*/ 11 w 1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lnTo>
                    <a:pt x="6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5" name="Line 1264"/>
            <p:cNvSpPr>
              <a:spLocks noChangeShapeType="1"/>
            </p:cNvSpPr>
            <p:nvPr/>
          </p:nvSpPr>
          <p:spPr bwMode="auto">
            <a:xfrm flipV="1">
              <a:off x="7575550" y="3498999"/>
              <a:ext cx="1588" cy="7143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6" name="Freeform 1265"/>
            <p:cNvSpPr>
              <a:spLocks/>
            </p:cNvSpPr>
            <p:nvPr/>
          </p:nvSpPr>
          <p:spPr bwMode="auto">
            <a:xfrm>
              <a:off x="7932738" y="4140349"/>
              <a:ext cx="85725" cy="28575"/>
            </a:xfrm>
            <a:custGeom>
              <a:avLst/>
              <a:gdLst>
                <a:gd name="T0" fmla="*/ 1224795995 w 6"/>
                <a:gd name="T1" fmla="*/ 408265229 h 2"/>
                <a:gd name="T2" fmla="*/ 0 w 6"/>
                <a:gd name="T3" fmla="*/ 0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7" name="Line 1266"/>
            <p:cNvSpPr>
              <a:spLocks noChangeShapeType="1"/>
            </p:cNvSpPr>
            <p:nvPr/>
          </p:nvSpPr>
          <p:spPr bwMode="auto">
            <a:xfrm flipH="1">
              <a:off x="6818313" y="3327549"/>
              <a:ext cx="114300" cy="142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8" name="Freeform 1267"/>
            <p:cNvSpPr>
              <a:spLocks/>
            </p:cNvSpPr>
            <p:nvPr/>
          </p:nvSpPr>
          <p:spPr bwMode="auto">
            <a:xfrm>
              <a:off x="6761163" y="2500461"/>
              <a:ext cx="42863" cy="100012"/>
            </a:xfrm>
            <a:custGeom>
              <a:avLst/>
              <a:gdLst>
                <a:gd name="T0" fmla="*/ 612412285 w 3"/>
                <a:gd name="T1" fmla="*/ 1428914363 h 7"/>
                <a:gd name="T2" fmla="*/ 408270057 w 3"/>
                <a:gd name="T3" fmla="*/ 612387820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7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89" name="Line 1268"/>
            <p:cNvSpPr>
              <a:spLocks noChangeShapeType="1"/>
            </p:cNvSpPr>
            <p:nvPr/>
          </p:nvSpPr>
          <p:spPr bwMode="auto">
            <a:xfrm flipH="1" flipV="1">
              <a:off x="8245475" y="5111899"/>
              <a:ext cx="85725" cy="142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90" name="Freeform 1269"/>
            <p:cNvSpPr>
              <a:spLocks/>
            </p:cNvSpPr>
            <p:nvPr/>
          </p:nvSpPr>
          <p:spPr bwMode="auto">
            <a:xfrm>
              <a:off x="8242300" y="4703911"/>
              <a:ext cx="28575" cy="114300"/>
            </a:xfrm>
            <a:custGeom>
              <a:avLst/>
              <a:gdLst>
                <a:gd name="T0" fmla="*/ 408265229 w 2"/>
                <a:gd name="T1" fmla="*/ 0 h 8"/>
                <a:gd name="T2" fmla="*/ 0 w 2"/>
                <a:gd name="T3" fmla="*/ 408265229 h 8"/>
                <a:gd name="T4" fmla="*/ 0 w 2"/>
                <a:gd name="T5" fmla="*/ 1633060918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2" y="0"/>
                  </a:moveTo>
                  <a:lnTo>
                    <a:pt x="0" y="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482" name="Grupo 880"/>
            <p:cNvGrpSpPr>
              <a:grpSpLocks/>
            </p:cNvGrpSpPr>
            <p:nvPr/>
          </p:nvGrpSpPr>
          <p:grpSpPr bwMode="auto">
            <a:xfrm>
              <a:off x="8202613" y="4783286"/>
              <a:ext cx="42863" cy="85725"/>
              <a:chOff x="8202613" y="4429125"/>
              <a:chExt cx="42863" cy="85725"/>
            </a:xfrm>
          </p:grpSpPr>
          <p:sp>
            <p:nvSpPr>
              <p:cNvPr id="15694" name="Freeform 1270"/>
              <p:cNvSpPr>
                <a:spLocks/>
              </p:cNvSpPr>
              <p:nvPr/>
            </p:nvSpPr>
            <p:spPr bwMode="auto">
              <a:xfrm>
                <a:off x="8231188" y="4429125"/>
                <a:ext cx="14288" cy="28575"/>
              </a:xfrm>
              <a:custGeom>
                <a:avLst/>
                <a:gdLst>
                  <a:gd name="T0" fmla="*/ 22682990 w 9"/>
                  <a:gd name="T1" fmla="*/ 0 h 18"/>
                  <a:gd name="T2" fmla="*/ 22682990 w 9"/>
                  <a:gd name="T3" fmla="*/ 22682197 h 18"/>
                  <a:gd name="T4" fmla="*/ 22682990 w 9"/>
                  <a:gd name="T5" fmla="*/ 22682197 h 18"/>
                  <a:gd name="T6" fmla="*/ 0 w 9"/>
                  <a:gd name="T7" fmla="*/ 453628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0"/>
                    </a:moveTo>
                    <a:lnTo>
                      <a:pt x="9" y="9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95" name="Line 1271"/>
              <p:cNvSpPr>
                <a:spLocks noChangeShapeType="1"/>
              </p:cNvSpPr>
              <p:nvPr/>
            </p:nvSpPr>
            <p:spPr bwMode="auto">
              <a:xfrm flipH="1">
                <a:off x="8202613" y="4486275"/>
                <a:ext cx="28575" cy="285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92" name="Line 1272"/>
            <p:cNvSpPr>
              <a:spLocks noChangeShapeType="1"/>
            </p:cNvSpPr>
            <p:nvPr/>
          </p:nvSpPr>
          <p:spPr bwMode="auto">
            <a:xfrm flipV="1">
              <a:off x="4421188" y="1628924"/>
              <a:ext cx="1588" cy="428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93" name="Line 1273"/>
            <p:cNvSpPr>
              <a:spLocks noChangeShapeType="1"/>
            </p:cNvSpPr>
            <p:nvPr/>
          </p:nvSpPr>
          <p:spPr bwMode="auto">
            <a:xfrm flipV="1">
              <a:off x="4421188" y="4397524"/>
              <a:ext cx="1588" cy="428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98" name="Freeform 3"/>
          <p:cNvSpPr>
            <a:spLocks/>
          </p:cNvSpPr>
          <p:nvPr/>
        </p:nvSpPr>
        <p:spPr bwMode="auto">
          <a:xfrm>
            <a:off x="1343025" y="4491038"/>
            <a:ext cx="623888" cy="241300"/>
          </a:xfrm>
          <a:custGeom>
            <a:avLst/>
            <a:gdLst>
              <a:gd name="connsiteX0" fmla="*/ 10000 w 10000"/>
              <a:gd name="connsiteY0" fmla="*/ 10000 h 10000"/>
              <a:gd name="connsiteX1" fmla="*/ 2389 w 10000"/>
              <a:gd name="connsiteY1" fmla="*/ 2908 h 10000"/>
              <a:gd name="connsiteX2" fmla="*/ 0 w 10000"/>
              <a:gd name="connsiteY2" fmla="*/ 0 h 10000"/>
              <a:gd name="connsiteX0" fmla="*/ 10000 w 10000"/>
              <a:gd name="connsiteY0" fmla="*/ 10000 h 10000"/>
              <a:gd name="connsiteX1" fmla="*/ 2389 w 10000"/>
              <a:gd name="connsiteY1" fmla="*/ 2908 h 10000"/>
              <a:gd name="connsiteX2" fmla="*/ 642 w 10000"/>
              <a:gd name="connsiteY2" fmla="*/ 610 h 10000"/>
              <a:gd name="connsiteX3" fmla="*/ 0 w 10000"/>
              <a:gd name="connsiteY3" fmla="*/ 0 h 10000"/>
              <a:gd name="connsiteX0" fmla="*/ 10086 w 10086"/>
              <a:gd name="connsiteY0" fmla="*/ 9420 h 9420"/>
              <a:gd name="connsiteX1" fmla="*/ 2475 w 10086"/>
              <a:gd name="connsiteY1" fmla="*/ 2328 h 9420"/>
              <a:gd name="connsiteX2" fmla="*/ 728 w 10086"/>
              <a:gd name="connsiteY2" fmla="*/ 30 h 9420"/>
              <a:gd name="connsiteX3" fmla="*/ 0 w 10086"/>
              <a:gd name="connsiteY3" fmla="*/ 0 h 9420"/>
              <a:gd name="connsiteX0" fmla="*/ 13121 w 13121"/>
              <a:gd name="connsiteY0" fmla="*/ 11641 h 11641"/>
              <a:gd name="connsiteX1" fmla="*/ 5575 w 13121"/>
              <a:gd name="connsiteY1" fmla="*/ 4112 h 11641"/>
              <a:gd name="connsiteX2" fmla="*/ 3843 w 13121"/>
              <a:gd name="connsiteY2" fmla="*/ 1673 h 11641"/>
              <a:gd name="connsiteX3" fmla="*/ 0 w 13121"/>
              <a:gd name="connsiteY3" fmla="*/ 0 h 11641"/>
              <a:gd name="connsiteX0" fmla="*/ 13291 w 13291"/>
              <a:gd name="connsiteY0" fmla="*/ 11641 h 11641"/>
              <a:gd name="connsiteX1" fmla="*/ 5745 w 13291"/>
              <a:gd name="connsiteY1" fmla="*/ 4112 h 11641"/>
              <a:gd name="connsiteX2" fmla="*/ 4013 w 13291"/>
              <a:gd name="connsiteY2" fmla="*/ 1673 h 11641"/>
              <a:gd name="connsiteX3" fmla="*/ 0 w 13291"/>
              <a:gd name="connsiteY3" fmla="*/ 0 h 11641"/>
              <a:gd name="connsiteX0" fmla="*/ 12695 w 12695"/>
              <a:gd name="connsiteY0" fmla="*/ 10629 h 10629"/>
              <a:gd name="connsiteX1" fmla="*/ 5149 w 12695"/>
              <a:gd name="connsiteY1" fmla="*/ 3100 h 10629"/>
              <a:gd name="connsiteX2" fmla="*/ 3417 w 12695"/>
              <a:gd name="connsiteY2" fmla="*/ 661 h 10629"/>
              <a:gd name="connsiteX3" fmla="*/ 0 w 12695"/>
              <a:gd name="connsiteY3" fmla="*/ 0 h 10629"/>
              <a:gd name="connsiteX0" fmla="*/ 11408 w 11408"/>
              <a:gd name="connsiteY0" fmla="*/ 10629 h 10629"/>
              <a:gd name="connsiteX1" fmla="*/ 3862 w 11408"/>
              <a:gd name="connsiteY1" fmla="*/ 3100 h 10629"/>
              <a:gd name="connsiteX2" fmla="*/ 2130 w 11408"/>
              <a:gd name="connsiteY2" fmla="*/ 661 h 10629"/>
              <a:gd name="connsiteX3" fmla="*/ 0 w 11408"/>
              <a:gd name="connsiteY3" fmla="*/ 0 h 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8" h="10629">
                <a:moveTo>
                  <a:pt x="11408" y="10629"/>
                </a:moveTo>
                <a:lnTo>
                  <a:pt x="3862" y="3100"/>
                </a:lnTo>
                <a:lnTo>
                  <a:pt x="2130" y="661"/>
                </a:lnTo>
                <a:lnTo>
                  <a:pt x="0" y="0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899" name="Freeform 5"/>
          <p:cNvSpPr>
            <a:spLocks/>
          </p:cNvSpPr>
          <p:nvPr/>
        </p:nvSpPr>
        <p:spPr bwMode="auto">
          <a:xfrm>
            <a:off x="3640138" y="5319713"/>
            <a:ext cx="361950" cy="180975"/>
          </a:xfrm>
          <a:custGeom>
            <a:avLst/>
            <a:gdLst>
              <a:gd name="connsiteX0" fmla="*/ 10000 w 11372"/>
              <a:gd name="connsiteY0" fmla="*/ 3887 h 13887"/>
              <a:gd name="connsiteX1" fmla="*/ 11336 w 11372"/>
              <a:gd name="connsiteY1" fmla="*/ 152 h 13887"/>
              <a:gd name="connsiteX2" fmla="*/ 5536 w 11372"/>
              <a:gd name="connsiteY2" fmla="*/ 4387 h 13887"/>
              <a:gd name="connsiteX3" fmla="*/ 0 w 11372"/>
              <a:gd name="connsiteY3" fmla="*/ 13887 h 13887"/>
              <a:gd name="connsiteX0" fmla="*/ 11336 w 11336"/>
              <a:gd name="connsiteY0" fmla="*/ 0 h 13735"/>
              <a:gd name="connsiteX1" fmla="*/ 5536 w 11336"/>
              <a:gd name="connsiteY1" fmla="*/ 4235 h 13735"/>
              <a:gd name="connsiteX2" fmla="*/ 0 w 11336"/>
              <a:gd name="connsiteY2" fmla="*/ 13735 h 13735"/>
              <a:gd name="connsiteX0" fmla="*/ 10855 w 10855"/>
              <a:gd name="connsiteY0" fmla="*/ 0 h 15831"/>
              <a:gd name="connsiteX1" fmla="*/ 5055 w 10855"/>
              <a:gd name="connsiteY1" fmla="*/ 4235 h 15831"/>
              <a:gd name="connsiteX2" fmla="*/ 0 w 10855"/>
              <a:gd name="connsiteY2" fmla="*/ 15831 h 1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5" h="15831">
                <a:moveTo>
                  <a:pt x="10855" y="0"/>
                </a:moveTo>
                <a:lnTo>
                  <a:pt x="5055" y="4235"/>
                </a:lnTo>
                <a:lnTo>
                  <a:pt x="0" y="15831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0" name="Freeform 8"/>
          <p:cNvSpPr>
            <a:spLocks/>
          </p:cNvSpPr>
          <p:nvPr/>
        </p:nvSpPr>
        <p:spPr bwMode="auto">
          <a:xfrm>
            <a:off x="7896225" y="5627688"/>
            <a:ext cx="153988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15"/>
              </a:cxn>
              <a:cxn ang="0">
                <a:pos x="78" y="60"/>
              </a:cxn>
            </a:cxnLst>
            <a:rect l="0" t="0" r="r" b="b"/>
            <a:pathLst>
              <a:path w="78" h="60">
                <a:moveTo>
                  <a:pt x="0" y="0"/>
                </a:moveTo>
                <a:lnTo>
                  <a:pt x="39" y="15"/>
                </a:lnTo>
                <a:lnTo>
                  <a:pt x="78" y="60"/>
                </a:lnTo>
              </a:path>
            </a:pathLst>
          </a:custGeom>
          <a:noFill/>
          <a:ln w="349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1" name="Freeform 9"/>
          <p:cNvSpPr>
            <a:spLocks/>
          </p:cNvSpPr>
          <p:nvPr/>
        </p:nvSpPr>
        <p:spPr bwMode="auto">
          <a:xfrm>
            <a:off x="7627938" y="3708400"/>
            <a:ext cx="249237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36"/>
              </a:cxn>
              <a:cxn ang="0">
                <a:pos x="117" y="69"/>
              </a:cxn>
            </a:cxnLst>
            <a:rect l="0" t="0" r="r" b="b"/>
            <a:pathLst>
              <a:path w="117" h="69">
                <a:moveTo>
                  <a:pt x="0" y="0"/>
                </a:moveTo>
                <a:lnTo>
                  <a:pt x="54" y="36"/>
                </a:lnTo>
                <a:lnTo>
                  <a:pt x="117" y="69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2" name="Freeform 10"/>
          <p:cNvSpPr>
            <a:spLocks/>
          </p:cNvSpPr>
          <p:nvPr/>
        </p:nvSpPr>
        <p:spPr bwMode="auto">
          <a:xfrm>
            <a:off x="7062788" y="1027113"/>
            <a:ext cx="30162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57"/>
              </a:cxn>
            </a:cxnLst>
            <a:rect l="0" t="0" r="r" b="b"/>
            <a:pathLst>
              <a:path w="15" h="57">
                <a:moveTo>
                  <a:pt x="0" y="0"/>
                </a:moveTo>
                <a:lnTo>
                  <a:pt x="15" y="57"/>
                </a:ln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3" name="Freeform 11"/>
          <p:cNvSpPr>
            <a:spLocks/>
          </p:cNvSpPr>
          <p:nvPr/>
        </p:nvSpPr>
        <p:spPr bwMode="auto">
          <a:xfrm>
            <a:off x="7188200" y="1352550"/>
            <a:ext cx="58738" cy="344488"/>
          </a:xfrm>
          <a:custGeom>
            <a:avLst/>
            <a:gdLst>
              <a:gd name="connsiteX0" fmla="*/ 0 w 4866"/>
              <a:gd name="connsiteY0" fmla="*/ 0 h 10000"/>
              <a:gd name="connsiteX1" fmla="*/ 2000 w 4866"/>
              <a:gd name="connsiteY1" fmla="*/ 5077 h 10000"/>
              <a:gd name="connsiteX2" fmla="*/ 4866 w 4866"/>
              <a:gd name="connsiteY2" fmla="*/ 7019 h 10000"/>
              <a:gd name="connsiteX3" fmla="*/ 3000 w 4866"/>
              <a:gd name="connsiteY3" fmla="*/ 8308 h 10000"/>
              <a:gd name="connsiteX4" fmla="*/ 3000 w 4866"/>
              <a:gd name="connsiteY4" fmla="*/ 10000 h 10000"/>
              <a:gd name="connsiteX0" fmla="*/ 0 w 19497"/>
              <a:gd name="connsiteY0" fmla="*/ 0 h 9251"/>
              <a:gd name="connsiteX1" fmla="*/ 13607 w 19497"/>
              <a:gd name="connsiteY1" fmla="*/ 4328 h 9251"/>
              <a:gd name="connsiteX2" fmla="*/ 19497 w 19497"/>
              <a:gd name="connsiteY2" fmla="*/ 6270 h 9251"/>
              <a:gd name="connsiteX3" fmla="*/ 15662 w 19497"/>
              <a:gd name="connsiteY3" fmla="*/ 7559 h 9251"/>
              <a:gd name="connsiteX4" fmla="*/ 15662 w 19497"/>
              <a:gd name="connsiteY4" fmla="*/ 9251 h 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" h="9251">
                <a:moveTo>
                  <a:pt x="0" y="0"/>
                </a:moveTo>
                <a:lnTo>
                  <a:pt x="13607" y="4328"/>
                </a:lnTo>
                <a:lnTo>
                  <a:pt x="19497" y="6270"/>
                </a:lnTo>
                <a:lnTo>
                  <a:pt x="15662" y="7559"/>
                </a:lnTo>
                <a:lnTo>
                  <a:pt x="15662" y="9251"/>
                </a:lnTo>
              </a:path>
            </a:pathLst>
          </a:custGeom>
          <a:noFill/>
          <a:ln w="349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4" name="Freeform 25"/>
          <p:cNvSpPr>
            <a:spLocks/>
          </p:cNvSpPr>
          <p:nvPr/>
        </p:nvSpPr>
        <p:spPr bwMode="auto">
          <a:xfrm>
            <a:off x="7083425" y="1133475"/>
            <a:ext cx="119063" cy="233363"/>
          </a:xfrm>
          <a:custGeom>
            <a:avLst/>
            <a:gdLst>
              <a:gd name="connsiteX0" fmla="*/ 0 w 8683"/>
              <a:gd name="connsiteY0" fmla="*/ 0 h 11913"/>
              <a:gd name="connsiteX1" fmla="*/ 435 w 8683"/>
              <a:gd name="connsiteY1" fmla="*/ 4848 h 11913"/>
              <a:gd name="connsiteX2" fmla="*/ 3913 w 8683"/>
              <a:gd name="connsiteY2" fmla="*/ 8485 h 11913"/>
              <a:gd name="connsiteX3" fmla="*/ 8683 w 8683"/>
              <a:gd name="connsiteY3" fmla="*/ 11913 h 11913"/>
              <a:gd name="connsiteX0" fmla="*/ 0 w 10000"/>
              <a:gd name="connsiteY0" fmla="*/ 364 h 10364"/>
              <a:gd name="connsiteX1" fmla="*/ 730 w 10000"/>
              <a:gd name="connsiteY1" fmla="*/ 0 h 10364"/>
              <a:gd name="connsiteX2" fmla="*/ 501 w 10000"/>
              <a:gd name="connsiteY2" fmla="*/ 4434 h 10364"/>
              <a:gd name="connsiteX3" fmla="*/ 4507 w 10000"/>
              <a:gd name="connsiteY3" fmla="*/ 7486 h 10364"/>
              <a:gd name="connsiteX4" fmla="*/ 10000 w 10000"/>
              <a:gd name="connsiteY4" fmla="*/ 10364 h 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364">
                <a:moveTo>
                  <a:pt x="0" y="364"/>
                </a:moveTo>
                <a:lnTo>
                  <a:pt x="730" y="0"/>
                </a:lnTo>
                <a:cubicBezTo>
                  <a:pt x="654" y="1478"/>
                  <a:pt x="577" y="2956"/>
                  <a:pt x="501" y="4434"/>
                </a:cubicBezTo>
                <a:lnTo>
                  <a:pt x="4507" y="7486"/>
                </a:lnTo>
                <a:lnTo>
                  <a:pt x="10000" y="10364"/>
                </a:lnTo>
              </a:path>
            </a:pathLst>
          </a:custGeom>
          <a:noFill/>
          <a:ln w="349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5" name="Freeform 26"/>
          <p:cNvSpPr>
            <a:spLocks/>
          </p:cNvSpPr>
          <p:nvPr/>
        </p:nvSpPr>
        <p:spPr bwMode="auto">
          <a:xfrm>
            <a:off x="6924675" y="3049588"/>
            <a:ext cx="792163" cy="708025"/>
          </a:xfrm>
          <a:custGeom>
            <a:avLst/>
            <a:gdLst>
              <a:gd name="connsiteX0" fmla="*/ 0 w 11283"/>
              <a:gd name="connsiteY0" fmla="*/ 0 h 9354"/>
              <a:gd name="connsiteX1" fmla="*/ 2433 w 11283"/>
              <a:gd name="connsiteY1" fmla="*/ 346 h 9354"/>
              <a:gd name="connsiteX2" fmla="*/ 3761 w 11283"/>
              <a:gd name="connsiteY2" fmla="*/ 1337 h 9354"/>
              <a:gd name="connsiteX3" fmla="*/ 4823 w 11283"/>
              <a:gd name="connsiteY3" fmla="*/ 1999 h 9354"/>
              <a:gd name="connsiteX4" fmla="*/ 5354 w 11283"/>
              <a:gd name="connsiteY4" fmla="*/ 3569 h 9354"/>
              <a:gd name="connsiteX5" fmla="*/ 7212 w 11283"/>
              <a:gd name="connsiteY5" fmla="*/ 4313 h 9354"/>
              <a:gd name="connsiteX6" fmla="*/ 7832 w 11283"/>
              <a:gd name="connsiteY6" fmla="*/ 4974 h 9354"/>
              <a:gd name="connsiteX7" fmla="*/ 8186 w 11283"/>
              <a:gd name="connsiteY7" fmla="*/ 6379 h 9354"/>
              <a:gd name="connsiteX8" fmla="*/ 8894 w 11283"/>
              <a:gd name="connsiteY8" fmla="*/ 7371 h 9354"/>
              <a:gd name="connsiteX9" fmla="*/ 10044 w 11283"/>
              <a:gd name="connsiteY9" fmla="*/ 7701 h 9354"/>
              <a:gd name="connsiteX10" fmla="*/ 9956 w 11283"/>
              <a:gd name="connsiteY10" fmla="*/ 8610 h 9354"/>
              <a:gd name="connsiteX11" fmla="*/ 10221 w 11283"/>
              <a:gd name="connsiteY11" fmla="*/ 8941 h 9354"/>
              <a:gd name="connsiteX12" fmla="*/ 11283 w 11283"/>
              <a:gd name="connsiteY12" fmla="*/ 9354 h 9354"/>
              <a:gd name="connsiteX0" fmla="*/ 0 w 10000"/>
              <a:gd name="connsiteY0" fmla="*/ 0 h 10000"/>
              <a:gd name="connsiteX1" fmla="*/ 1665 w 10000"/>
              <a:gd name="connsiteY1" fmla="*/ 909 h 10000"/>
              <a:gd name="connsiteX2" fmla="*/ 3333 w 10000"/>
              <a:gd name="connsiteY2" fmla="*/ 1429 h 10000"/>
              <a:gd name="connsiteX3" fmla="*/ 4275 w 10000"/>
              <a:gd name="connsiteY3" fmla="*/ 2137 h 10000"/>
              <a:gd name="connsiteX4" fmla="*/ 4745 w 10000"/>
              <a:gd name="connsiteY4" fmla="*/ 3815 h 10000"/>
              <a:gd name="connsiteX5" fmla="*/ 6392 w 10000"/>
              <a:gd name="connsiteY5" fmla="*/ 4611 h 10000"/>
              <a:gd name="connsiteX6" fmla="*/ 6941 w 10000"/>
              <a:gd name="connsiteY6" fmla="*/ 5318 h 10000"/>
              <a:gd name="connsiteX7" fmla="*/ 7255 w 10000"/>
              <a:gd name="connsiteY7" fmla="*/ 6820 h 10000"/>
              <a:gd name="connsiteX8" fmla="*/ 7883 w 10000"/>
              <a:gd name="connsiteY8" fmla="*/ 7880 h 10000"/>
              <a:gd name="connsiteX9" fmla="*/ 8902 w 10000"/>
              <a:gd name="connsiteY9" fmla="*/ 8233 h 10000"/>
              <a:gd name="connsiteX10" fmla="*/ 8824 w 10000"/>
              <a:gd name="connsiteY10" fmla="*/ 9205 h 10000"/>
              <a:gd name="connsiteX11" fmla="*/ 9059 w 10000"/>
              <a:gd name="connsiteY11" fmla="*/ 9558 h 10000"/>
              <a:gd name="connsiteX12" fmla="*/ 10000 w 10000"/>
              <a:gd name="connsiteY12" fmla="*/ 10000 h 10000"/>
              <a:gd name="connsiteX0" fmla="*/ 0 w 10000"/>
              <a:gd name="connsiteY0" fmla="*/ 0 h 10000"/>
              <a:gd name="connsiteX1" fmla="*/ 1665 w 10000"/>
              <a:gd name="connsiteY1" fmla="*/ 909 h 10000"/>
              <a:gd name="connsiteX2" fmla="*/ 3041 w 10000"/>
              <a:gd name="connsiteY2" fmla="*/ 2328 h 10000"/>
              <a:gd name="connsiteX3" fmla="*/ 4275 w 10000"/>
              <a:gd name="connsiteY3" fmla="*/ 2137 h 10000"/>
              <a:gd name="connsiteX4" fmla="*/ 4745 w 10000"/>
              <a:gd name="connsiteY4" fmla="*/ 3815 h 10000"/>
              <a:gd name="connsiteX5" fmla="*/ 6392 w 10000"/>
              <a:gd name="connsiteY5" fmla="*/ 4611 h 10000"/>
              <a:gd name="connsiteX6" fmla="*/ 6941 w 10000"/>
              <a:gd name="connsiteY6" fmla="*/ 5318 h 10000"/>
              <a:gd name="connsiteX7" fmla="*/ 7255 w 10000"/>
              <a:gd name="connsiteY7" fmla="*/ 6820 h 10000"/>
              <a:gd name="connsiteX8" fmla="*/ 7883 w 10000"/>
              <a:gd name="connsiteY8" fmla="*/ 7880 h 10000"/>
              <a:gd name="connsiteX9" fmla="*/ 8902 w 10000"/>
              <a:gd name="connsiteY9" fmla="*/ 8233 h 10000"/>
              <a:gd name="connsiteX10" fmla="*/ 8824 w 10000"/>
              <a:gd name="connsiteY10" fmla="*/ 9205 h 10000"/>
              <a:gd name="connsiteX11" fmla="*/ 9059 w 10000"/>
              <a:gd name="connsiteY11" fmla="*/ 9558 h 10000"/>
              <a:gd name="connsiteX12" fmla="*/ 10000 w 10000"/>
              <a:gd name="connsiteY12" fmla="*/ 10000 h 10000"/>
              <a:gd name="connsiteX0" fmla="*/ 0 w 10000"/>
              <a:gd name="connsiteY0" fmla="*/ 0 h 10000"/>
              <a:gd name="connsiteX1" fmla="*/ 1665 w 10000"/>
              <a:gd name="connsiteY1" fmla="*/ 909 h 10000"/>
              <a:gd name="connsiteX2" fmla="*/ 3041 w 10000"/>
              <a:gd name="connsiteY2" fmla="*/ 2328 h 10000"/>
              <a:gd name="connsiteX3" fmla="*/ 3948 w 10000"/>
              <a:gd name="connsiteY3" fmla="*/ 2946 h 10000"/>
              <a:gd name="connsiteX4" fmla="*/ 4745 w 10000"/>
              <a:gd name="connsiteY4" fmla="*/ 3815 h 10000"/>
              <a:gd name="connsiteX5" fmla="*/ 6392 w 10000"/>
              <a:gd name="connsiteY5" fmla="*/ 4611 h 10000"/>
              <a:gd name="connsiteX6" fmla="*/ 6941 w 10000"/>
              <a:gd name="connsiteY6" fmla="*/ 5318 h 10000"/>
              <a:gd name="connsiteX7" fmla="*/ 7255 w 10000"/>
              <a:gd name="connsiteY7" fmla="*/ 6820 h 10000"/>
              <a:gd name="connsiteX8" fmla="*/ 7883 w 10000"/>
              <a:gd name="connsiteY8" fmla="*/ 7880 h 10000"/>
              <a:gd name="connsiteX9" fmla="*/ 8902 w 10000"/>
              <a:gd name="connsiteY9" fmla="*/ 8233 h 10000"/>
              <a:gd name="connsiteX10" fmla="*/ 8824 w 10000"/>
              <a:gd name="connsiteY10" fmla="*/ 9205 h 10000"/>
              <a:gd name="connsiteX11" fmla="*/ 9059 w 10000"/>
              <a:gd name="connsiteY11" fmla="*/ 9558 h 10000"/>
              <a:gd name="connsiteX12" fmla="*/ 10000 w 10000"/>
              <a:gd name="connsiteY12" fmla="*/ 10000 h 10000"/>
              <a:gd name="connsiteX0" fmla="*/ 0 w 10450"/>
              <a:gd name="connsiteY0" fmla="*/ 0 h 10270"/>
              <a:gd name="connsiteX1" fmla="*/ 2115 w 10450"/>
              <a:gd name="connsiteY1" fmla="*/ 1179 h 10270"/>
              <a:gd name="connsiteX2" fmla="*/ 3491 w 10450"/>
              <a:gd name="connsiteY2" fmla="*/ 2598 h 10270"/>
              <a:gd name="connsiteX3" fmla="*/ 4398 w 10450"/>
              <a:gd name="connsiteY3" fmla="*/ 3216 h 10270"/>
              <a:gd name="connsiteX4" fmla="*/ 5195 w 10450"/>
              <a:gd name="connsiteY4" fmla="*/ 4085 h 10270"/>
              <a:gd name="connsiteX5" fmla="*/ 6842 w 10450"/>
              <a:gd name="connsiteY5" fmla="*/ 4881 h 10270"/>
              <a:gd name="connsiteX6" fmla="*/ 7391 w 10450"/>
              <a:gd name="connsiteY6" fmla="*/ 5588 h 10270"/>
              <a:gd name="connsiteX7" fmla="*/ 7705 w 10450"/>
              <a:gd name="connsiteY7" fmla="*/ 7090 h 10270"/>
              <a:gd name="connsiteX8" fmla="*/ 8333 w 10450"/>
              <a:gd name="connsiteY8" fmla="*/ 8150 h 10270"/>
              <a:gd name="connsiteX9" fmla="*/ 9352 w 10450"/>
              <a:gd name="connsiteY9" fmla="*/ 8503 h 10270"/>
              <a:gd name="connsiteX10" fmla="*/ 9274 w 10450"/>
              <a:gd name="connsiteY10" fmla="*/ 9475 h 10270"/>
              <a:gd name="connsiteX11" fmla="*/ 9509 w 10450"/>
              <a:gd name="connsiteY11" fmla="*/ 9828 h 10270"/>
              <a:gd name="connsiteX12" fmla="*/ 10450 w 10450"/>
              <a:gd name="connsiteY12" fmla="*/ 10270 h 10270"/>
              <a:gd name="connsiteX0" fmla="*/ 0 w 10450"/>
              <a:gd name="connsiteY0" fmla="*/ 0 h 10270"/>
              <a:gd name="connsiteX1" fmla="*/ 2115 w 10450"/>
              <a:gd name="connsiteY1" fmla="*/ 1179 h 10270"/>
              <a:gd name="connsiteX2" fmla="*/ 3491 w 10450"/>
              <a:gd name="connsiteY2" fmla="*/ 2598 h 10270"/>
              <a:gd name="connsiteX3" fmla="*/ 4398 w 10450"/>
              <a:gd name="connsiteY3" fmla="*/ 3216 h 10270"/>
              <a:gd name="connsiteX4" fmla="*/ 5195 w 10450"/>
              <a:gd name="connsiteY4" fmla="*/ 4085 h 10270"/>
              <a:gd name="connsiteX5" fmla="*/ 6842 w 10450"/>
              <a:gd name="connsiteY5" fmla="*/ 4881 h 10270"/>
              <a:gd name="connsiteX6" fmla="*/ 7391 w 10450"/>
              <a:gd name="connsiteY6" fmla="*/ 5588 h 10270"/>
              <a:gd name="connsiteX7" fmla="*/ 7705 w 10450"/>
              <a:gd name="connsiteY7" fmla="*/ 7090 h 10270"/>
              <a:gd name="connsiteX8" fmla="*/ 8333 w 10450"/>
              <a:gd name="connsiteY8" fmla="*/ 8150 h 10270"/>
              <a:gd name="connsiteX9" fmla="*/ 9274 w 10450"/>
              <a:gd name="connsiteY9" fmla="*/ 9475 h 10270"/>
              <a:gd name="connsiteX10" fmla="*/ 9509 w 10450"/>
              <a:gd name="connsiteY10" fmla="*/ 9828 h 10270"/>
              <a:gd name="connsiteX11" fmla="*/ 10450 w 10450"/>
              <a:gd name="connsiteY11" fmla="*/ 10270 h 10270"/>
              <a:gd name="connsiteX0" fmla="*/ 0 w 10450"/>
              <a:gd name="connsiteY0" fmla="*/ 0 h 10270"/>
              <a:gd name="connsiteX1" fmla="*/ 2115 w 10450"/>
              <a:gd name="connsiteY1" fmla="*/ 1179 h 10270"/>
              <a:gd name="connsiteX2" fmla="*/ 3491 w 10450"/>
              <a:gd name="connsiteY2" fmla="*/ 2598 h 10270"/>
              <a:gd name="connsiteX3" fmla="*/ 4398 w 10450"/>
              <a:gd name="connsiteY3" fmla="*/ 3216 h 10270"/>
              <a:gd name="connsiteX4" fmla="*/ 5195 w 10450"/>
              <a:gd name="connsiteY4" fmla="*/ 4085 h 10270"/>
              <a:gd name="connsiteX5" fmla="*/ 6842 w 10450"/>
              <a:gd name="connsiteY5" fmla="*/ 4881 h 10270"/>
              <a:gd name="connsiteX6" fmla="*/ 7391 w 10450"/>
              <a:gd name="connsiteY6" fmla="*/ 5588 h 10270"/>
              <a:gd name="connsiteX7" fmla="*/ 7705 w 10450"/>
              <a:gd name="connsiteY7" fmla="*/ 7090 h 10270"/>
              <a:gd name="connsiteX8" fmla="*/ 8333 w 10450"/>
              <a:gd name="connsiteY8" fmla="*/ 8150 h 10270"/>
              <a:gd name="connsiteX9" fmla="*/ 9274 w 10450"/>
              <a:gd name="connsiteY9" fmla="*/ 9475 h 10270"/>
              <a:gd name="connsiteX10" fmla="*/ 10450 w 10450"/>
              <a:gd name="connsiteY10" fmla="*/ 10270 h 1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0" h="10270">
                <a:moveTo>
                  <a:pt x="0" y="0"/>
                </a:moveTo>
                <a:lnTo>
                  <a:pt x="2115" y="1179"/>
                </a:lnTo>
                <a:lnTo>
                  <a:pt x="3491" y="2598"/>
                </a:lnTo>
                <a:lnTo>
                  <a:pt x="4398" y="3216"/>
                </a:lnTo>
                <a:lnTo>
                  <a:pt x="5195" y="4085"/>
                </a:lnTo>
                <a:lnTo>
                  <a:pt x="6842" y="4881"/>
                </a:lnTo>
                <a:lnTo>
                  <a:pt x="7391" y="5588"/>
                </a:lnTo>
                <a:cubicBezTo>
                  <a:pt x="7496" y="6089"/>
                  <a:pt x="7600" y="6589"/>
                  <a:pt x="7705" y="7090"/>
                </a:cubicBezTo>
                <a:lnTo>
                  <a:pt x="8333" y="8150"/>
                </a:lnTo>
                <a:lnTo>
                  <a:pt x="9274" y="9475"/>
                </a:lnTo>
                <a:cubicBezTo>
                  <a:pt x="9627" y="9828"/>
                  <a:pt x="10205" y="10105"/>
                  <a:pt x="10450" y="1027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6" name="Freeform 27"/>
          <p:cNvSpPr>
            <a:spLocks/>
          </p:cNvSpPr>
          <p:nvPr/>
        </p:nvSpPr>
        <p:spPr bwMode="auto">
          <a:xfrm>
            <a:off x="6046788" y="2849563"/>
            <a:ext cx="42862" cy="280987"/>
          </a:xfrm>
          <a:custGeom>
            <a:avLst/>
            <a:gdLst>
              <a:gd name="connsiteX0" fmla="*/ 12677 w 12677"/>
              <a:gd name="connsiteY0" fmla="*/ 0 h 15842"/>
              <a:gd name="connsiteX1" fmla="*/ 10000 w 12677"/>
              <a:gd name="connsiteY1" fmla="*/ 9563 h 15842"/>
              <a:gd name="connsiteX2" fmla="*/ 0 w 12677"/>
              <a:gd name="connsiteY2" fmla="*/ 15842 h 15842"/>
              <a:gd name="connsiteX0" fmla="*/ 12677 w 12677"/>
              <a:gd name="connsiteY0" fmla="*/ 0 h 15842"/>
              <a:gd name="connsiteX1" fmla="*/ 225 w 12677"/>
              <a:gd name="connsiteY1" fmla="*/ 3902 h 15842"/>
              <a:gd name="connsiteX2" fmla="*/ 0 w 12677"/>
              <a:gd name="connsiteY2" fmla="*/ 15842 h 15842"/>
              <a:gd name="connsiteX0" fmla="*/ 17650 w 17650"/>
              <a:gd name="connsiteY0" fmla="*/ 0 h 17043"/>
              <a:gd name="connsiteX1" fmla="*/ 225 w 17650"/>
              <a:gd name="connsiteY1" fmla="*/ 5103 h 17043"/>
              <a:gd name="connsiteX2" fmla="*/ 0 w 17650"/>
              <a:gd name="connsiteY2" fmla="*/ 17043 h 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0" h="17043">
                <a:moveTo>
                  <a:pt x="17650" y="0"/>
                </a:moveTo>
                <a:lnTo>
                  <a:pt x="225" y="5103"/>
                </a:lnTo>
                <a:lnTo>
                  <a:pt x="0" y="17043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7" name="Freeform 28"/>
          <p:cNvSpPr>
            <a:spLocks/>
          </p:cNvSpPr>
          <p:nvPr/>
        </p:nvSpPr>
        <p:spPr bwMode="auto">
          <a:xfrm>
            <a:off x="5834063" y="3773488"/>
            <a:ext cx="44450" cy="735012"/>
          </a:xfrm>
          <a:custGeom>
            <a:avLst/>
            <a:gdLst>
              <a:gd name="connsiteX0" fmla="*/ 0 w 10000"/>
              <a:gd name="connsiteY0" fmla="*/ 0 h 10000"/>
              <a:gd name="connsiteX1" fmla="*/ 4167 w 10000"/>
              <a:gd name="connsiteY1" fmla="*/ 990 h 10000"/>
              <a:gd name="connsiteX2" fmla="*/ 10000 w 10000"/>
              <a:gd name="connsiteY2" fmla="*/ 2161 h 10000"/>
              <a:gd name="connsiteX3" fmla="*/ 10000 w 10000"/>
              <a:gd name="connsiteY3" fmla="*/ 3802 h 10000"/>
              <a:gd name="connsiteX4" fmla="*/ 7975 w 10000"/>
              <a:gd name="connsiteY4" fmla="*/ 5400 h 10000"/>
              <a:gd name="connsiteX5" fmla="*/ 5000 w 10000"/>
              <a:gd name="connsiteY5" fmla="*/ 10000 h 10000"/>
              <a:gd name="connsiteX0" fmla="*/ 0 w 10000"/>
              <a:gd name="connsiteY0" fmla="*/ 0 h 10000"/>
              <a:gd name="connsiteX1" fmla="*/ 4167 w 10000"/>
              <a:gd name="connsiteY1" fmla="*/ 990 h 10000"/>
              <a:gd name="connsiteX2" fmla="*/ 4824 w 10000"/>
              <a:gd name="connsiteY2" fmla="*/ 2648 h 10000"/>
              <a:gd name="connsiteX3" fmla="*/ 10000 w 10000"/>
              <a:gd name="connsiteY3" fmla="*/ 3802 h 10000"/>
              <a:gd name="connsiteX4" fmla="*/ 7975 w 10000"/>
              <a:gd name="connsiteY4" fmla="*/ 5400 h 10000"/>
              <a:gd name="connsiteX5" fmla="*/ 5000 w 10000"/>
              <a:gd name="connsiteY5" fmla="*/ 10000 h 10000"/>
              <a:gd name="connsiteX0" fmla="*/ 0 w 6524"/>
              <a:gd name="connsiteY0" fmla="*/ 0 h 10127"/>
              <a:gd name="connsiteX1" fmla="*/ 691 w 6524"/>
              <a:gd name="connsiteY1" fmla="*/ 1117 h 10127"/>
              <a:gd name="connsiteX2" fmla="*/ 1348 w 6524"/>
              <a:gd name="connsiteY2" fmla="*/ 2775 h 10127"/>
              <a:gd name="connsiteX3" fmla="*/ 6524 w 6524"/>
              <a:gd name="connsiteY3" fmla="*/ 3929 h 10127"/>
              <a:gd name="connsiteX4" fmla="*/ 4499 w 6524"/>
              <a:gd name="connsiteY4" fmla="*/ 5527 h 10127"/>
              <a:gd name="connsiteX5" fmla="*/ 1524 w 6524"/>
              <a:gd name="connsiteY5" fmla="*/ 10127 h 10127"/>
              <a:gd name="connsiteX0" fmla="*/ 0 w 12154"/>
              <a:gd name="connsiteY0" fmla="*/ 0 h 10255"/>
              <a:gd name="connsiteX1" fmla="*/ 3213 w 12154"/>
              <a:gd name="connsiteY1" fmla="*/ 1358 h 10255"/>
              <a:gd name="connsiteX2" fmla="*/ 4220 w 12154"/>
              <a:gd name="connsiteY2" fmla="*/ 2995 h 10255"/>
              <a:gd name="connsiteX3" fmla="*/ 12154 w 12154"/>
              <a:gd name="connsiteY3" fmla="*/ 4135 h 10255"/>
              <a:gd name="connsiteX4" fmla="*/ 9050 w 12154"/>
              <a:gd name="connsiteY4" fmla="*/ 5713 h 10255"/>
              <a:gd name="connsiteX5" fmla="*/ 4490 w 12154"/>
              <a:gd name="connsiteY5" fmla="*/ 10255 h 10255"/>
              <a:gd name="connsiteX0" fmla="*/ 0 w 9574"/>
              <a:gd name="connsiteY0" fmla="*/ 0 h 10255"/>
              <a:gd name="connsiteX1" fmla="*/ 3213 w 9574"/>
              <a:gd name="connsiteY1" fmla="*/ 1358 h 10255"/>
              <a:gd name="connsiteX2" fmla="*/ 4220 w 9574"/>
              <a:gd name="connsiteY2" fmla="*/ 2995 h 10255"/>
              <a:gd name="connsiteX3" fmla="*/ 9574 w 9574"/>
              <a:gd name="connsiteY3" fmla="*/ 4135 h 10255"/>
              <a:gd name="connsiteX4" fmla="*/ 9050 w 9574"/>
              <a:gd name="connsiteY4" fmla="*/ 5713 h 10255"/>
              <a:gd name="connsiteX5" fmla="*/ 4490 w 9574"/>
              <a:gd name="connsiteY5" fmla="*/ 10255 h 10255"/>
              <a:gd name="connsiteX0" fmla="*/ 0 w 10000"/>
              <a:gd name="connsiteY0" fmla="*/ 0 h 9632"/>
              <a:gd name="connsiteX1" fmla="*/ 3356 w 10000"/>
              <a:gd name="connsiteY1" fmla="*/ 1324 h 9632"/>
              <a:gd name="connsiteX2" fmla="*/ 4408 w 10000"/>
              <a:gd name="connsiteY2" fmla="*/ 2921 h 9632"/>
              <a:gd name="connsiteX3" fmla="*/ 10000 w 10000"/>
              <a:gd name="connsiteY3" fmla="*/ 4032 h 9632"/>
              <a:gd name="connsiteX4" fmla="*/ 9453 w 10000"/>
              <a:gd name="connsiteY4" fmla="*/ 5571 h 9632"/>
              <a:gd name="connsiteX5" fmla="*/ 9182 w 10000"/>
              <a:gd name="connsiteY5" fmla="*/ 9632 h 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632">
                <a:moveTo>
                  <a:pt x="0" y="0"/>
                </a:moveTo>
                <a:lnTo>
                  <a:pt x="3356" y="1324"/>
                </a:lnTo>
                <a:lnTo>
                  <a:pt x="4408" y="2921"/>
                </a:lnTo>
                <a:lnTo>
                  <a:pt x="10000" y="4032"/>
                </a:lnTo>
                <a:lnTo>
                  <a:pt x="9453" y="5571"/>
                </a:lnTo>
                <a:cubicBezTo>
                  <a:pt x="9363" y="6925"/>
                  <a:pt x="9272" y="8278"/>
                  <a:pt x="9182" y="9632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8" name="Freeform 29"/>
          <p:cNvSpPr>
            <a:spLocks/>
          </p:cNvSpPr>
          <p:nvPr/>
        </p:nvSpPr>
        <p:spPr bwMode="auto">
          <a:xfrm>
            <a:off x="2424113" y="4649788"/>
            <a:ext cx="30162" cy="20161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5" y="45"/>
              </a:cxn>
              <a:cxn ang="0">
                <a:pos x="0" y="105"/>
              </a:cxn>
            </a:cxnLst>
            <a:rect l="0" t="0" r="r" b="b"/>
            <a:pathLst>
              <a:path w="15" h="105">
                <a:moveTo>
                  <a:pt x="6" y="0"/>
                </a:moveTo>
                <a:lnTo>
                  <a:pt x="15" y="45"/>
                </a:lnTo>
                <a:lnTo>
                  <a:pt x="0" y="105"/>
                </a:lnTo>
              </a:path>
            </a:pathLst>
          </a:custGeom>
          <a:solidFill>
            <a:srgbClr val="FFFF00"/>
          </a:solidFill>
          <a:ln w="349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9" name="Freeform 34"/>
          <p:cNvSpPr>
            <a:spLocks/>
          </p:cNvSpPr>
          <p:nvPr/>
        </p:nvSpPr>
        <p:spPr bwMode="auto">
          <a:xfrm rot="17940000">
            <a:off x="5742781" y="3248819"/>
            <a:ext cx="26988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26"/>
              </a:cxn>
            </a:cxnLst>
            <a:rect l="0" t="0" r="r" b="b"/>
            <a:pathLst>
              <a:path w="16" h="26">
                <a:moveTo>
                  <a:pt x="0" y="0"/>
                </a:moveTo>
                <a:lnTo>
                  <a:pt x="16" y="26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0" name="Freeform 35"/>
          <p:cNvSpPr>
            <a:spLocks/>
          </p:cNvSpPr>
          <p:nvPr/>
        </p:nvSpPr>
        <p:spPr bwMode="auto">
          <a:xfrm rot="60000">
            <a:off x="6629400" y="3046413"/>
            <a:ext cx="303213" cy="44450"/>
          </a:xfrm>
          <a:custGeom>
            <a:avLst/>
            <a:gdLst>
              <a:gd name="connsiteX0" fmla="*/ 0 w 10000"/>
              <a:gd name="connsiteY0" fmla="*/ 10000 h 10000"/>
              <a:gd name="connsiteX1" fmla="*/ 3265 w 10000"/>
              <a:gd name="connsiteY1" fmla="*/ 5556 h 10000"/>
              <a:gd name="connsiteX2" fmla="*/ 7092 w 10000"/>
              <a:gd name="connsiteY2" fmla="*/ 5811 h 10000"/>
              <a:gd name="connsiteX3" fmla="*/ 10000 w 10000"/>
              <a:gd name="connsiteY3" fmla="*/ 0 h 10000"/>
              <a:gd name="connsiteX0" fmla="*/ 0 w 7092"/>
              <a:gd name="connsiteY0" fmla="*/ 4444 h 4444"/>
              <a:gd name="connsiteX1" fmla="*/ 3265 w 7092"/>
              <a:gd name="connsiteY1" fmla="*/ 0 h 4444"/>
              <a:gd name="connsiteX2" fmla="*/ 7092 w 7092"/>
              <a:gd name="connsiteY2" fmla="*/ 255 h 4444"/>
              <a:gd name="connsiteX3" fmla="*/ 6800 w 7092"/>
              <a:gd name="connsiteY3" fmla="*/ 1717 h 4444"/>
              <a:gd name="connsiteX0" fmla="*/ 0 w 10215"/>
              <a:gd name="connsiteY0" fmla="*/ 12715 h 12715"/>
              <a:gd name="connsiteX1" fmla="*/ 4604 w 10215"/>
              <a:gd name="connsiteY1" fmla="*/ 2715 h 12715"/>
              <a:gd name="connsiteX2" fmla="*/ 10000 w 10215"/>
              <a:gd name="connsiteY2" fmla="*/ 3289 h 12715"/>
              <a:gd name="connsiteX3" fmla="*/ 10078 w 10215"/>
              <a:gd name="connsiteY3" fmla="*/ 1096 h 12715"/>
              <a:gd name="connsiteX0" fmla="*/ 0 w 10206"/>
              <a:gd name="connsiteY0" fmla="*/ 17954 h 17954"/>
              <a:gd name="connsiteX1" fmla="*/ 4604 w 10206"/>
              <a:gd name="connsiteY1" fmla="*/ 7954 h 17954"/>
              <a:gd name="connsiteX2" fmla="*/ 10000 w 10206"/>
              <a:gd name="connsiteY2" fmla="*/ 8528 h 17954"/>
              <a:gd name="connsiteX3" fmla="*/ 10069 w 10206"/>
              <a:gd name="connsiteY3" fmla="*/ 1096 h 17954"/>
              <a:gd name="connsiteX0" fmla="*/ 0 w 10000"/>
              <a:gd name="connsiteY0" fmla="*/ 10000 h 10000"/>
              <a:gd name="connsiteX1" fmla="*/ 4604 w 10000"/>
              <a:gd name="connsiteY1" fmla="*/ 0 h 10000"/>
              <a:gd name="connsiteX2" fmla="*/ 10000 w 10000"/>
              <a:gd name="connsiteY2" fmla="*/ 574 h 10000"/>
              <a:gd name="connsiteX0" fmla="*/ 0 w 9991"/>
              <a:gd name="connsiteY0" fmla="*/ 14665 h 14665"/>
              <a:gd name="connsiteX1" fmla="*/ 4604 w 9991"/>
              <a:gd name="connsiteY1" fmla="*/ 4665 h 14665"/>
              <a:gd name="connsiteX2" fmla="*/ 9991 w 9991"/>
              <a:gd name="connsiteY2" fmla="*/ 0 h 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1" h="14665">
                <a:moveTo>
                  <a:pt x="0" y="14665"/>
                </a:moveTo>
                <a:lnTo>
                  <a:pt x="4604" y="4665"/>
                </a:lnTo>
                <a:lnTo>
                  <a:pt x="9991" y="0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1" name="Freeform 36"/>
          <p:cNvSpPr>
            <a:spLocks/>
          </p:cNvSpPr>
          <p:nvPr/>
        </p:nvSpPr>
        <p:spPr bwMode="auto">
          <a:xfrm>
            <a:off x="5795963" y="3079750"/>
            <a:ext cx="849312" cy="219075"/>
          </a:xfrm>
          <a:custGeom>
            <a:avLst/>
            <a:gdLst>
              <a:gd name="connsiteX0" fmla="*/ 0 w 10000"/>
              <a:gd name="connsiteY0" fmla="*/ 10000 h 10000"/>
              <a:gd name="connsiteX1" fmla="*/ 888 w 10000"/>
              <a:gd name="connsiteY1" fmla="*/ 8276 h 10000"/>
              <a:gd name="connsiteX2" fmla="*/ 1659 w 10000"/>
              <a:gd name="connsiteY2" fmla="*/ 4138 h 10000"/>
              <a:gd name="connsiteX3" fmla="*/ 2570 w 10000"/>
              <a:gd name="connsiteY3" fmla="*/ 2586 h 10000"/>
              <a:gd name="connsiteX4" fmla="*/ 4112 w 10000"/>
              <a:gd name="connsiteY4" fmla="*/ 1293 h 10000"/>
              <a:gd name="connsiteX5" fmla="*/ 6145 w 10000"/>
              <a:gd name="connsiteY5" fmla="*/ 0 h 10000"/>
              <a:gd name="connsiteX6" fmla="*/ 7596 w 10000"/>
              <a:gd name="connsiteY6" fmla="*/ 1268 h 10000"/>
              <a:gd name="connsiteX7" fmla="*/ 10000 w 10000"/>
              <a:gd name="connsiteY7" fmla="*/ 172 h 10000"/>
              <a:gd name="connsiteX0" fmla="*/ 0 w 10000"/>
              <a:gd name="connsiteY0" fmla="*/ 10000 h 10000"/>
              <a:gd name="connsiteX1" fmla="*/ 888 w 10000"/>
              <a:gd name="connsiteY1" fmla="*/ 8276 h 10000"/>
              <a:gd name="connsiteX2" fmla="*/ 1659 w 10000"/>
              <a:gd name="connsiteY2" fmla="*/ 4138 h 10000"/>
              <a:gd name="connsiteX3" fmla="*/ 2570 w 10000"/>
              <a:gd name="connsiteY3" fmla="*/ 2586 h 10000"/>
              <a:gd name="connsiteX4" fmla="*/ 4489 w 10000"/>
              <a:gd name="connsiteY4" fmla="*/ 1474 h 10000"/>
              <a:gd name="connsiteX5" fmla="*/ 6145 w 10000"/>
              <a:gd name="connsiteY5" fmla="*/ 0 h 10000"/>
              <a:gd name="connsiteX6" fmla="*/ 7596 w 10000"/>
              <a:gd name="connsiteY6" fmla="*/ 1268 h 10000"/>
              <a:gd name="connsiteX7" fmla="*/ 10000 w 10000"/>
              <a:gd name="connsiteY7" fmla="*/ 172 h 10000"/>
              <a:gd name="connsiteX0" fmla="*/ 0 w 10000"/>
              <a:gd name="connsiteY0" fmla="*/ 9828 h 9828"/>
              <a:gd name="connsiteX1" fmla="*/ 888 w 10000"/>
              <a:gd name="connsiteY1" fmla="*/ 8104 h 9828"/>
              <a:gd name="connsiteX2" fmla="*/ 1659 w 10000"/>
              <a:gd name="connsiteY2" fmla="*/ 3966 h 9828"/>
              <a:gd name="connsiteX3" fmla="*/ 2570 w 10000"/>
              <a:gd name="connsiteY3" fmla="*/ 2414 h 9828"/>
              <a:gd name="connsiteX4" fmla="*/ 4489 w 10000"/>
              <a:gd name="connsiteY4" fmla="*/ 1302 h 9828"/>
              <a:gd name="connsiteX5" fmla="*/ 6192 w 10000"/>
              <a:gd name="connsiteY5" fmla="*/ 370 h 9828"/>
              <a:gd name="connsiteX6" fmla="*/ 7596 w 10000"/>
              <a:gd name="connsiteY6" fmla="*/ 1096 h 9828"/>
              <a:gd name="connsiteX7" fmla="*/ 10000 w 10000"/>
              <a:gd name="connsiteY7" fmla="*/ 0 h 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9828">
                <a:moveTo>
                  <a:pt x="0" y="9828"/>
                </a:moveTo>
                <a:lnTo>
                  <a:pt x="888" y="8104"/>
                </a:lnTo>
                <a:lnTo>
                  <a:pt x="1659" y="3966"/>
                </a:lnTo>
                <a:lnTo>
                  <a:pt x="2570" y="2414"/>
                </a:lnTo>
                <a:lnTo>
                  <a:pt x="4489" y="1302"/>
                </a:lnTo>
                <a:lnTo>
                  <a:pt x="6192" y="370"/>
                </a:lnTo>
                <a:lnTo>
                  <a:pt x="7596" y="1096"/>
                </a:lnTo>
                <a:lnTo>
                  <a:pt x="10000" y="0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2" name="Freeform 38"/>
          <p:cNvSpPr>
            <a:spLocks/>
          </p:cNvSpPr>
          <p:nvPr/>
        </p:nvSpPr>
        <p:spPr bwMode="auto">
          <a:xfrm>
            <a:off x="5741988" y="3286125"/>
            <a:ext cx="92075" cy="503238"/>
          </a:xfrm>
          <a:custGeom>
            <a:avLst/>
            <a:gdLst>
              <a:gd name="connsiteX0" fmla="*/ 9565 w 10000"/>
              <a:gd name="connsiteY0" fmla="*/ 0 h 9692"/>
              <a:gd name="connsiteX1" fmla="*/ 4348 w 10000"/>
              <a:gd name="connsiteY1" fmla="*/ 1397 h 9692"/>
              <a:gd name="connsiteX2" fmla="*/ 0 w 10000"/>
              <a:gd name="connsiteY2" fmla="*/ 2941 h 9692"/>
              <a:gd name="connsiteX3" fmla="*/ 8913 w 10000"/>
              <a:gd name="connsiteY3" fmla="*/ 6654 h 9692"/>
              <a:gd name="connsiteX4" fmla="*/ 8696 w 10000"/>
              <a:gd name="connsiteY4" fmla="*/ 8676 h 9692"/>
              <a:gd name="connsiteX5" fmla="*/ 10000 w 10000"/>
              <a:gd name="connsiteY5" fmla="*/ 9692 h 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692">
                <a:moveTo>
                  <a:pt x="9565" y="0"/>
                </a:moveTo>
                <a:lnTo>
                  <a:pt x="4348" y="1397"/>
                </a:lnTo>
                <a:lnTo>
                  <a:pt x="0" y="2941"/>
                </a:lnTo>
                <a:lnTo>
                  <a:pt x="8913" y="6654"/>
                </a:lnTo>
                <a:cubicBezTo>
                  <a:pt x="8841" y="7328"/>
                  <a:pt x="8768" y="8002"/>
                  <a:pt x="8696" y="8676"/>
                </a:cubicBezTo>
                <a:lnTo>
                  <a:pt x="10000" y="9692"/>
                </a:ln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3" name="Freeform 39"/>
          <p:cNvSpPr>
            <a:spLocks/>
          </p:cNvSpPr>
          <p:nvPr/>
        </p:nvSpPr>
        <p:spPr bwMode="auto">
          <a:xfrm>
            <a:off x="5881688" y="4503738"/>
            <a:ext cx="28575" cy="377825"/>
          </a:xfrm>
          <a:custGeom>
            <a:avLst/>
            <a:gdLst>
              <a:gd name="connsiteX0" fmla="*/ 0 w 10000"/>
              <a:gd name="connsiteY0" fmla="*/ 444 h 10444"/>
              <a:gd name="connsiteX1" fmla="*/ 4534 w 10000"/>
              <a:gd name="connsiteY1" fmla="*/ 0 h 10444"/>
              <a:gd name="connsiteX2" fmla="*/ 10000 w 10000"/>
              <a:gd name="connsiteY2" fmla="*/ 10444 h 10444"/>
              <a:gd name="connsiteX0" fmla="*/ 0 w 5466"/>
              <a:gd name="connsiteY0" fmla="*/ 0 h 10444"/>
              <a:gd name="connsiteX1" fmla="*/ 5466 w 5466"/>
              <a:gd name="connsiteY1" fmla="*/ 10444 h 10444"/>
              <a:gd name="connsiteX0" fmla="*/ 0 w 8787"/>
              <a:gd name="connsiteY0" fmla="*/ 0 h 10443"/>
              <a:gd name="connsiteX1" fmla="*/ 8787 w 8787"/>
              <a:gd name="connsiteY1" fmla="*/ 10443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87" h="10443">
                <a:moveTo>
                  <a:pt x="0" y="0"/>
                </a:moveTo>
                <a:cubicBezTo>
                  <a:pt x="5097" y="3051"/>
                  <a:pt x="2689" y="7252"/>
                  <a:pt x="8787" y="10443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4" name="Freeform 9"/>
          <p:cNvSpPr>
            <a:spLocks/>
          </p:cNvSpPr>
          <p:nvPr/>
        </p:nvSpPr>
        <p:spPr bwMode="auto">
          <a:xfrm rot="20520000">
            <a:off x="7885113" y="3833813"/>
            <a:ext cx="41275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36"/>
              </a:cxn>
              <a:cxn ang="0">
                <a:pos x="117" y="69"/>
              </a:cxn>
            </a:cxnLst>
            <a:rect l="0" t="0" r="r" b="b"/>
            <a:pathLst>
              <a:path w="117" h="69">
                <a:moveTo>
                  <a:pt x="0" y="0"/>
                </a:moveTo>
                <a:lnTo>
                  <a:pt x="54" y="36"/>
                </a:lnTo>
                <a:lnTo>
                  <a:pt x="117" y="69"/>
                </a:lnTo>
              </a:path>
            </a:pathLst>
          </a:custGeom>
          <a:noFill/>
          <a:ln w="349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384" name="Freeform 107"/>
          <p:cNvSpPr>
            <a:spLocks/>
          </p:cNvSpPr>
          <p:nvPr/>
        </p:nvSpPr>
        <p:spPr bwMode="auto">
          <a:xfrm>
            <a:off x="4402138" y="1260475"/>
            <a:ext cx="25400" cy="355600"/>
          </a:xfrm>
          <a:custGeom>
            <a:avLst/>
            <a:gdLst>
              <a:gd name="T0" fmla="*/ 709640 w 4804"/>
              <a:gd name="T1" fmla="*/ 0 h 10000"/>
              <a:gd name="T2" fmla="*/ 709640 w 4804"/>
              <a:gd name="T3" fmla="*/ 133329003 h 10000"/>
              <a:gd name="T4" fmla="*/ 134270 w 4804"/>
              <a:gd name="T5" fmla="*/ 349453246 h 10000"/>
              <a:gd name="T6" fmla="*/ 0 w 4804"/>
              <a:gd name="T7" fmla="*/ 451198617 h 10000"/>
              <a:gd name="T8" fmla="*/ 0 60000 65536"/>
              <a:gd name="T9" fmla="*/ 0 60000 65536"/>
              <a:gd name="T10" fmla="*/ 0 60000 65536"/>
              <a:gd name="T11" fmla="*/ 0 60000 65536"/>
              <a:gd name="T12" fmla="*/ 0 w 4804"/>
              <a:gd name="T13" fmla="*/ 0 h 10000"/>
              <a:gd name="T14" fmla="*/ 4804 w 4804"/>
              <a:gd name="T15" fmla="*/ 10000 h 1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4" h="10000">
                <a:moveTo>
                  <a:pt x="4804" y="0"/>
                </a:moveTo>
                <a:lnTo>
                  <a:pt x="4804" y="2955"/>
                </a:lnTo>
                <a:lnTo>
                  <a:pt x="909" y="7745"/>
                </a:lnTo>
                <a:lnTo>
                  <a:pt x="0" y="10000"/>
                </a:lnTo>
              </a:path>
            </a:pathLst>
          </a:custGeom>
          <a:noFill/>
          <a:ln w="349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85" name="Forma livre 118"/>
          <p:cNvSpPr>
            <a:spLocks/>
          </p:cNvSpPr>
          <p:nvPr/>
        </p:nvSpPr>
        <p:spPr bwMode="auto">
          <a:xfrm>
            <a:off x="3560763" y="3248025"/>
            <a:ext cx="730250" cy="1065213"/>
          </a:xfrm>
          <a:custGeom>
            <a:avLst/>
            <a:gdLst>
              <a:gd name="T0" fmla="*/ 413 w 775964"/>
              <a:gd name="T1" fmla="*/ 1401735 h 928372"/>
              <a:gd name="T2" fmla="*/ 78686 w 775964"/>
              <a:gd name="T3" fmla="*/ 1346646 h 928372"/>
              <a:gd name="T4" fmla="*/ 74566 w 775964"/>
              <a:gd name="T5" fmla="*/ 1254831 h 928372"/>
              <a:gd name="T6" fmla="*/ 226994 w 775964"/>
              <a:gd name="T7" fmla="*/ 924291 h 928372"/>
              <a:gd name="T8" fmla="*/ 428860 w 775964"/>
              <a:gd name="T9" fmla="*/ 477448 h 928372"/>
              <a:gd name="T10" fmla="*/ 543548 w 775964"/>
              <a:gd name="T11" fmla="*/ 302392 h 928372"/>
              <a:gd name="T12" fmla="*/ 647204 w 775964"/>
              <a:gd name="T13" fmla="*/ 0 h 928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5964"/>
              <a:gd name="T22" fmla="*/ 0 h 928372"/>
              <a:gd name="T23" fmla="*/ 775964 w 775964"/>
              <a:gd name="T24" fmla="*/ 928372 h 928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5964" h="928372">
                <a:moveTo>
                  <a:pt x="495" y="928372"/>
                </a:moveTo>
                <a:cubicBezTo>
                  <a:pt x="0" y="926944"/>
                  <a:pt x="73761" y="915535"/>
                  <a:pt x="94341" y="891887"/>
                </a:cubicBezTo>
                <a:lnTo>
                  <a:pt x="89401" y="831077"/>
                </a:lnTo>
                <a:cubicBezTo>
                  <a:pt x="124304" y="791136"/>
                  <a:pt x="201359" y="697970"/>
                  <a:pt x="272155" y="612160"/>
                </a:cubicBezTo>
                <a:cubicBezTo>
                  <a:pt x="342952" y="526350"/>
                  <a:pt x="450925" y="384863"/>
                  <a:pt x="514180" y="316215"/>
                </a:cubicBezTo>
                <a:cubicBezTo>
                  <a:pt x="577435" y="247568"/>
                  <a:pt x="598999" y="272572"/>
                  <a:pt x="651685" y="200275"/>
                </a:cubicBezTo>
                <a:lnTo>
                  <a:pt x="775964" y="0"/>
                </a:ln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86" name="Forma livre 121"/>
          <p:cNvSpPr>
            <a:spLocks/>
          </p:cNvSpPr>
          <p:nvPr/>
        </p:nvSpPr>
        <p:spPr bwMode="auto">
          <a:xfrm>
            <a:off x="3319463" y="4313238"/>
            <a:ext cx="244475" cy="323850"/>
          </a:xfrm>
          <a:custGeom>
            <a:avLst/>
            <a:gdLst>
              <a:gd name="T0" fmla="*/ 322605 w 212906"/>
              <a:gd name="T1" fmla="*/ 0 h 269114"/>
              <a:gd name="T2" fmla="*/ 254048 w 212906"/>
              <a:gd name="T3" fmla="*/ 8354 h 269114"/>
              <a:gd name="T4" fmla="*/ 185495 w 212906"/>
              <a:gd name="T5" fmla="*/ 33250 h 269114"/>
              <a:gd name="T6" fmla="*/ 102243 w 212906"/>
              <a:gd name="T7" fmla="*/ 104578 h 269114"/>
              <a:gd name="T8" fmla="*/ 34835 w 212906"/>
              <a:gd name="T9" fmla="*/ 184262 h 269114"/>
              <a:gd name="T10" fmla="*/ 7381 w 212906"/>
              <a:gd name="T11" fmla="*/ 285485 h 269114"/>
              <a:gd name="T12" fmla="*/ 2624 w 212906"/>
              <a:gd name="T13" fmla="*/ 344427 h 269114"/>
              <a:gd name="T14" fmla="*/ 23126 w 212906"/>
              <a:gd name="T15" fmla="*/ 394214 h 269114"/>
              <a:gd name="T16" fmla="*/ 55601 w 212906"/>
              <a:gd name="T17" fmla="*/ 468895 h 269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2906"/>
              <a:gd name="T28" fmla="*/ 0 h 269114"/>
              <a:gd name="T29" fmla="*/ 212906 w 212906"/>
              <a:gd name="T30" fmla="*/ 269114 h 2691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2906" h="269114">
                <a:moveTo>
                  <a:pt x="212906" y="0"/>
                </a:moveTo>
                <a:cubicBezTo>
                  <a:pt x="197824" y="7739"/>
                  <a:pt x="182743" y="1615"/>
                  <a:pt x="167662" y="4795"/>
                </a:cubicBezTo>
                <a:cubicBezTo>
                  <a:pt x="152581" y="7975"/>
                  <a:pt x="139117" y="9879"/>
                  <a:pt x="122419" y="19083"/>
                </a:cubicBezTo>
                <a:cubicBezTo>
                  <a:pt x="105721" y="28287"/>
                  <a:pt x="84047" y="45576"/>
                  <a:pt x="67476" y="60021"/>
                </a:cubicBezTo>
                <a:cubicBezTo>
                  <a:pt x="50905" y="74466"/>
                  <a:pt x="33424" y="88449"/>
                  <a:pt x="22990" y="105754"/>
                </a:cubicBezTo>
                <a:cubicBezTo>
                  <a:pt x="12556" y="123059"/>
                  <a:pt x="8414" y="148529"/>
                  <a:pt x="4871" y="163849"/>
                </a:cubicBezTo>
                <a:cubicBezTo>
                  <a:pt x="1328" y="179170"/>
                  <a:pt x="0" y="187277"/>
                  <a:pt x="1732" y="197677"/>
                </a:cubicBezTo>
                <a:cubicBezTo>
                  <a:pt x="3464" y="208077"/>
                  <a:pt x="9435" y="214346"/>
                  <a:pt x="15262" y="226252"/>
                </a:cubicBezTo>
                <a:cubicBezTo>
                  <a:pt x="21089" y="238158"/>
                  <a:pt x="34313" y="261574"/>
                  <a:pt x="36694" y="269114"/>
                </a:cubicBezTo>
              </a:path>
            </a:pathLst>
          </a:custGeom>
          <a:noFill/>
          <a:ln w="349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87" name="Freeform 109"/>
          <p:cNvSpPr>
            <a:spLocks/>
          </p:cNvSpPr>
          <p:nvPr/>
        </p:nvSpPr>
        <p:spPr bwMode="auto">
          <a:xfrm>
            <a:off x="7367588" y="3719513"/>
            <a:ext cx="287337" cy="779462"/>
          </a:xfrm>
          <a:custGeom>
            <a:avLst/>
            <a:gdLst>
              <a:gd name="T0" fmla="*/ 450062514 w 7269"/>
              <a:gd name="T1" fmla="*/ 0 h 9820"/>
              <a:gd name="T2" fmla="*/ 301279859 w 7269"/>
              <a:gd name="T3" fmla="*/ 1639213331 h 9820"/>
              <a:gd name="T4" fmla="*/ 228900997 w 7269"/>
              <a:gd name="T5" fmla="*/ 2147483647 h 9820"/>
              <a:gd name="T6" fmla="*/ 60925369 w 7269"/>
              <a:gd name="T7" fmla="*/ 2147483647 h 9820"/>
              <a:gd name="T8" fmla="*/ 0 w 7269"/>
              <a:gd name="T9" fmla="*/ 2147483647 h 98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9"/>
              <a:gd name="T16" fmla="*/ 0 h 9820"/>
              <a:gd name="T17" fmla="*/ 7269 w 7269"/>
              <a:gd name="T18" fmla="*/ 9820 h 98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9" h="9820">
                <a:moveTo>
                  <a:pt x="7269" y="0"/>
                </a:moveTo>
                <a:lnTo>
                  <a:pt x="4866" y="3274"/>
                </a:lnTo>
                <a:lnTo>
                  <a:pt x="3697" y="5377"/>
                </a:lnTo>
                <a:cubicBezTo>
                  <a:pt x="3101" y="6090"/>
                  <a:pt x="1601" y="6710"/>
                  <a:pt x="984" y="7451"/>
                </a:cubicBezTo>
                <a:cubicBezTo>
                  <a:pt x="368" y="8191"/>
                  <a:pt x="670" y="9413"/>
                  <a:pt x="0" y="9820"/>
                </a:cubicBezTo>
              </a:path>
            </a:pathLst>
          </a:custGeom>
          <a:noFill/>
          <a:ln w="349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88" name="Forma livre 140"/>
          <p:cNvSpPr>
            <a:spLocks/>
          </p:cNvSpPr>
          <p:nvPr/>
        </p:nvSpPr>
        <p:spPr bwMode="auto">
          <a:xfrm>
            <a:off x="8223250" y="5789613"/>
            <a:ext cx="236538" cy="22225"/>
          </a:xfrm>
          <a:custGeom>
            <a:avLst/>
            <a:gdLst>
              <a:gd name="T0" fmla="*/ 0 w 14313"/>
              <a:gd name="T1" fmla="*/ 15616 h 26326"/>
              <a:gd name="T2" fmla="*/ 23569006 w 14313"/>
              <a:gd name="T3" fmla="*/ 5582 h 26326"/>
              <a:gd name="T4" fmla="*/ 64390756 w 14313"/>
              <a:gd name="T5" fmla="*/ 0 h 26326"/>
              <a:gd name="T6" fmla="*/ 0 60000 65536"/>
              <a:gd name="T7" fmla="*/ 0 60000 65536"/>
              <a:gd name="T8" fmla="*/ 0 60000 65536"/>
              <a:gd name="T9" fmla="*/ 0 w 14313"/>
              <a:gd name="T10" fmla="*/ 0 h 26326"/>
              <a:gd name="T11" fmla="*/ 14313 w 14313"/>
              <a:gd name="T12" fmla="*/ 26326 h 26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13" h="26326">
                <a:moveTo>
                  <a:pt x="0" y="26326"/>
                </a:moveTo>
                <a:cubicBezTo>
                  <a:pt x="1111" y="16326"/>
                  <a:pt x="5239" y="9410"/>
                  <a:pt x="5239" y="9410"/>
                </a:cubicBezTo>
                <a:lnTo>
                  <a:pt x="14313" y="0"/>
                </a:ln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89" name="Forma livre 141"/>
          <p:cNvSpPr>
            <a:spLocks/>
          </p:cNvSpPr>
          <p:nvPr/>
        </p:nvSpPr>
        <p:spPr bwMode="auto">
          <a:xfrm>
            <a:off x="3289300" y="5503863"/>
            <a:ext cx="354013" cy="215900"/>
          </a:xfrm>
          <a:custGeom>
            <a:avLst/>
            <a:gdLst>
              <a:gd name="T0" fmla="*/ 0 w 306966"/>
              <a:gd name="T1" fmla="*/ 312258 h 179605"/>
              <a:gd name="T2" fmla="*/ 9738 w 306966"/>
              <a:gd name="T3" fmla="*/ 202389 h 179605"/>
              <a:gd name="T4" fmla="*/ 27378 w 306966"/>
              <a:gd name="T5" fmla="*/ 125107 h 179605"/>
              <a:gd name="T6" fmla="*/ 82134 w 306966"/>
              <a:gd name="T7" fmla="*/ 101969 h 179605"/>
              <a:gd name="T8" fmla="*/ 191076 w 306966"/>
              <a:gd name="T9" fmla="*/ 103556 h 179605"/>
              <a:gd name="T10" fmla="*/ 286613 w 306966"/>
              <a:gd name="T11" fmla="*/ 46769 h 179605"/>
              <a:gd name="T12" fmla="*/ 360099 w 306966"/>
              <a:gd name="T13" fmla="*/ 31533 h 179605"/>
              <a:gd name="T14" fmla="*/ 470699 w 306966"/>
              <a:gd name="T15" fmla="*/ 0 h 1796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966"/>
              <a:gd name="T25" fmla="*/ 0 h 179605"/>
              <a:gd name="T26" fmla="*/ 306966 w 306966"/>
              <a:gd name="T27" fmla="*/ 179605 h 1796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966" h="179605">
                <a:moveTo>
                  <a:pt x="0" y="179605"/>
                </a:moveTo>
                <a:cubicBezTo>
                  <a:pt x="529" y="154205"/>
                  <a:pt x="3375" y="134351"/>
                  <a:pt x="6351" y="116410"/>
                </a:cubicBezTo>
                <a:cubicBezTo>
                  <a:pt x="9327" y="98469"/>
                  <a:pt x="9986" y="81586"/>
                  <a:pt x="17855" y="71959"/>
                </a:cubicBezTo>
                <a:cubicBezTo>
                  <a:pt x="25724" y="62333"/>
                  <a:pt x="35771" y="60717"/>
                  <a:pt x="53564" y="58651"/>
                </a:cubicBezTo>
                <a:cubicBezTo>
                  <a:pt x="71357" y="56585"/>
                  <a:pt x="102385" y="64856"/>
                  <a:pt x="124610" y="59564"/>
                </a:cubicBezTo>
                <a:cubicBezTo>
                  <a:pt x="146835" y="54272"/>
                  <a:pt x="168543" y="33805"/>
                  <a:pt x="186914" y="26901"/>
                </a:cubicBezTo>
                <a:cubicBezTo>
                  <a:pt x="205285" y="19997"/>
                  <a:pt x="214829" y="22621"/>
                  <a:pt x="234838" y="18137"/>
                </a:cubicBezTo>
                <a:cubicBezTo>
                  <a:pt x="254847" y="13654"/>
                  <a:pt x="285799" y="12700"/>
                  <a:pt x="306966" y="0"/>
                </a:cubicBezTo>
              </a:path>
            </a:pathLst>
          </a:custGeom>
          <a:noFill/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90" name="Freeform 107"/>
          <p:cNvSpPr>
            <a:spLocks/>
          </p:cNvSpPr>
          <p:nvPr/>
        </p:nvSpPr>
        <p:spPr bwMode="auto">
          <a:xfrm>
            <a:off x="6796088" y="2100263"/>
            <a:ext cx="369887" cy="190500"/>
          </a:xfrm>
          <a:custGeom>
            <a:avLst/>
            <a:gdLst>
              <a:gd name="T0" fmla="*/ 230490520 w 14823"/>
              <a:gd name="T1" fmla="*/ 0 h 27582"/>
              <a:gd name="T2" fmla="*/ 218206173 w 14823"/>
              <a:gd name="T3" fmla="*/ 637300 h 27582"/>
              <a:gd name="T4" fmla="*/ 149710645 w 14823"/>
              <a:gd name="T5" fmla="*/ 1600982 h 27582"/>
              <a:gd name="T6" fmla="*/ 0 w 14823"/>
              <a:gd name="T7" fmla="*/ 9065520 h 27582"/>
              <a:gd name="T8" fmla="*/ 0 60000 65536"/>
              <a:gd name="T9" fmla="*/ 0 60000 65536"/>
              <a:gd name="T10" fmla="*/ 0 60000 65536"/>
              <a:gd name="T11" fmla="*/ 0 60000 65536"/>
              <a:gd name="T12" fmla="*/ 0 w 14823"/>
              <a:gd name="T13" fmla="*/ 0 h 27582"/>
              <a:gd name="T14" fmla="*/ 14823 w 14823"/>
              <a:gd name="T15" fmla="*/ 27582 h 275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3" h="27582">
                <a:moveTo>
                  <a:pt x="14823" y="0"/>
                </a:moveTo>
                <a:cubicBezTo>
                  <a:pt x="14760" y="226"/>
                  <a:pt x="14096" y="1713"/>
                  <a:pt x="14033" y="1939"/>
                </a:cubicBezTo>
                <a:lnTo>
                  <a:pt x="9628" y="4871"/>
                </a:lnTo>
                <a:cubicBezTo>
                  <a:pt x="8363" y="7995"/>
                  <a:pt x="5497" y="19658"/>
                  <a:pt x="0" y="27582"/>
                </a:cubicBezTo>
              </a:path>
            </a:pathLst>
          </a:custGeom>
          <a:noFill/>
          <a:ln w="349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91" name="Freeform 107"/>
          <p:cNvSpPr>
            <a:spLocks/>
          </p:cNvSpPr>
          <p:nvPr/>
        </p:nvSpPr>
        <p:spPr bwMode="auto">
          <a:xfrm>
            <a:off x="4352925" y="1612900"/>
            <a:ext cx="47625" cy="166688"/>
          </a:xfrm>
          <a:custGeom>
            <a:avLst/>
            <a:gdLst>
              <a:gd name="T0" fmla="*/ 2721141 w 6278"/>
              <a:gd name="T1" fmla="*/ 0 h 10716"/>
              <a:gd name="T2" fmla="*/ 1215811 w 6278"/>
              <a:gd name="T3" fmla="*/ 14983361 h 10716"/>
              <a:gd name="T4" fmla="*/ 0 w 6278"/>
              <a:gd name="T5" fmla="*/ 40332275 h 10716"/>
              <a:gd name="T6" fmla="*/ 0 60000 65536"/>
              <a:gd name="T7" fmla="*/ 0 60000 65536"/>
              <a:gd name="T8" fmla="*/ 0 60000 65536"/>
              <a:gd name="T9" fmla="*/ 0 w 6278"/>
              <a:gd name="T10" fmla="*/ 0 h 10716"/>
              <a:gd name="T11" fmla="*/ 6278 w 6278"/>
              <a:gd name="T12" fmla="*/ 10716 h 10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8" h="10716">
                <a:moveTo>
                  <a:pt x="6278" y="0"/>
                </a:moveTo>
                <a:cubicBezTo>
                  <a:pt x="5709" y="1691"/>
                  <a:pt x="5865" y="2173"/>
                  <a:pt x="2805" y="3981"/>
                </a:cubicBezTo>
                <a:cubicBezTo>
                  <a:pt x="451" y="5372"/>
                  <a:pt x="3333" y="7383"/>
                  <a:pt x="0" y="10716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92" name="Forma livre 140"/>
          <p:cNvSpPr>
            <a:spLocks/>
          </p:cNvSpPr>
          <p:nvPr/>
        </p:nvSpPr>
        <p:spPr bwMode="auto">
          <a:xfrm>
            <a:off x="8048625" y="5740400"/>
            <a:ext cx="74613" cy="82550"/>
          </a:xfrm>
          <a:custGeom>
            <a:avLst/>
            <a:gdLst>
              <a:gd name="T0" fmla="*/ 0 w 64294"/>
              <a:gd name="T1" fmla="*/ 0 h 68237"/>
              <a:gd name="T2" fmla="*/ 99828 w 64294"/>
              <a:gd name="T3" fmla="*/ 120816 h 68237"/>
              <a:gd name="T4" fmla="*/ 0 60000 65536"/>
              <a:gd name="T5" fmla="*/ 0 60000 65536"/>
              <a:gd name="T6" fmla="*/ 0 w 64294"/>
              <a:gd name="T7" fmla="*/ 0 h 68237"/>
              <a:gd name="T8" fmla="*/ 64294 w 64294"/>
              <a:gd name="T9" fmla="*/ 68237 h 682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294" h="68237">
                <a:moveTo>
                  <a:pt x="0" y="0"/>
                </a:moveTo>
                <a:cubicBezTo>
                  <a:pt x="19579" y="24077"/>
                  <a:pt x="8831" y="19559"/>
                  <a:pt x="64294" y="68237"/>
                </a:cubicBez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93" name="Forma livre 140"/>
          <p:cNvSpPr>
            <a:spLocks/>
          </p:cNvSpPr>
          <p:nvPr/>
        </p:nvSpPr>
        <p:spPr bwMode="auto">
          <a:xfrm>
            <a:off x="8120063" y="5811838"/>
            <a:ext cx="104775" cy="33337"/>
          </a:xfrm>
          <a:custGeom>
            <a:avLst/>
            <a:gdLst>
              <a:gd name="T0" fmla="*/ 0 w 90735"/>
              <a:gd name="T1" fmla="*/ 6319 h 27677"/>
              <a:gd name="T2" fmla="*/ 139489 w 90735"/>
              <a:gd name="T3" fmla="*/ 0 h 27677"/>
              <a:gd name="T4" fmla="*/ 0 60000 65536"/>
              <a:gd name="T5" fmla="*/ 0 60000 65536"/>
              <a:gd name="T6" fmla="*/ 0 w 90735"/>
              <a:gd name="T7" fmla="*/ 0 h 27677"/>
              <a:gd name="T8" fmla="*/ 90735 w 90735"/>
              <a:gd name="T9" fmla="*/ 27677 h 27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735" h="27677">
                <a:moveTo>
                  <a:pt x="0" y="3600"/>
                </a:moveTo>
                <a:cubicBezTo>
                  <a:pt x="19579" y="27677"/>
                  <a:pt x="25747" y="20001"/>
                  <a:pt x="90735" y="0"/>
                </a:cubicBezTo>
              </a:path>
            </a:pathLst>
          </a:custGeom>
          <a:noFill/>
          <a:ln w="349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6" name="Oval 12"/>
          <p:cNvSpPr>
            <a:spLocks noChangeArrowheads="1"/>
          </p:cNvSpPr>
          <p:nvPr/>
        </p:nvSpPr>
        <p:spPr bwMode="auto">
          <a:xfrm>
            <a:off x="3392488" y="4608513"/>
            <a:ext cx="69850" cy="698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7" name="Oval 24"/>
          <p:cNvSpPr>
            <a:spLocks noChangeArrowheads="1"/>
          </p:cNvSpPr>
          <p:nvPr/>
        </p:nvSpPr>
        <p:spPr bwMode="auto">
          <a:xfrm>
            <a:off x="7010400" y="965200"/>
            <a:ext cx="69850" cy="714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8" name="Oval 12"/>
          <p:cNvSpPr>
            <a:spLocks noChangeArrowheads="1"/>
          </p:cNvSpPr>
          <p:nvPr/>
        </p:nvSpPr>
        <p:spPr bwMode="auto">
          <a:xfrm>
            <a:off x="3321050" y="4586288"/>
            <a:ext cx="69850" cy="714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9" name="Oval 12"/>
          <p:cNvSpPr>
            <a:spLocks noChangeArrowheads="1"/>
          </p:cNvSpPr>
          <p:nvPr/>
        </p:nvSpPr>
        <p:spPr bwMode="auto">
          <a:xfrm>
            <a:off x="2911475" y="4911725"/>
            <a:ext cx="71438" cy="698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398" name="Oval 111"/>
          <p:cNvSpPr>
            <a:spLocks noChangeArrowheads="1"/>
          </p:cNvSpPr>
          <p:nvPr/>
        </p:nvSpPr>
        <p:spPr bwMode="auto">
          <a:xfrm>
            <a:off x="3354388" y="4645025"/>
            <a:ext cx="69850" cy="698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99" name="Oval 133"/>
          <p:cNvSpPr>
            <a:spLocks noChangeArrowheads="1"/>
          </p:cNvSpPr>
          <p:nvPr/>
        </p:nvSpPr>
        <p:spPr bwMode="auto">
          <a:xfrm>
            <a:off x="7854950" y="4457700"/>
            <a:ext cx="71438" cy="6985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00" name="Oval 134"/>
          <p:cNvSpPr>
            <a:spLocks noChangeArrowheads="1"/>
          </p:cNvSpPr>
          <p:nvPr/>
        </p:nvSpPr>
        <p:spPr bwMode="auto">
          <a:xfrm>
            <a:off x="7718425" y="4978400"/>
            <a:ext cx="69850" cy="714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401" name="Oval 135"/>
          <p:cNvSpPr>
            <a:spLocks noChangeArrowheads="1"/>
          </p:cNvSpPr>
          <p:nvPr/>
        </p:nvSpPr>
        <p:spPr bwMode="auto">
          <a:xfrm>
            <a:off x="7680325" y="5151438"/>
            <a:ext cx="69850" cy="6985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4" name="Oval 12"/>
          <p:cNvSpPr>
            <a:spLocks noChangeArrowheads="1"/>
          </p:cNvSpPr>
          <p:nvPr/>
        </p:nvSpPr>
        <p:spPr bwMode="auto">
          <a:xfrm>
            <a:off x="3668713" y="5014913"/>
            <a:ext cx="69850" cy="698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35" name="Oval 12"/>
          <p:cNvSpPr>
            <a:spLocks noChangeArrowheads="1"/>
          </p:cNvSpPr>
          <p:nvPr/>
        </p:nvSpPr>
        <p:spPr bwMode="auto">
          <a:xfrm>
            <a:off x="4484688" y="5634038"/>
            <a:ext cx="69850" cy="698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36" name="Oval 12"/>
          <p:cNvSpPr>
            <a:spLocks noChangeArrowheads="1"/>
          </p:cNvSpPr>
          <p:nvPr/>
        </p:nvSpPr>
        <p:spPr bwMode="auto">
          <a:xfrm>
            <a:off x="3906838" y="5172075"/>
            <a:ext cx="69850" cy="698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37" name="Oval 12"/>
          <p:cNvSpPr>
            <a:spLocks noChangeArrowheads="1"/>
          </p:cNvSpPr>
          <p:nvPr/>
        </p:nvSpPr>
        <p:spPr bwMode="auto">
          <a:xfrm>
            <a:off x="3971925" y="5284788"/>
            <a:ext cx="71438" cy="6985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38" name="Oval 12"/>
          <p:cNvSpPr>
            <a:spLocks noChangeArrowheads="1"/>
          </p:cNvSpPr>
          <p:nvPr/>
        </p:nvSpPr>
        <p:spPr bwMode="auto">
          <a:xfrm>
            <a:off x="4310063" y="5584825"/>
            <a:ext cx="71437" cy="6985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407" name="Oval 133"/>
          <p:cNvSpPr>
            <a:spLocks noChangeArrowheads="1"/>
          </p:cNvSpPr>
          <p:nvPr/>
        </p:nvSpPr>
        <p:spPr bwMode="auto">
          <a:xfrm>
            <a:off x="7786688" y="4025900"/>
            <a:ext cx="69850" cy="698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0" name="CaixaDeTexto 939"/>
          <p:cNvSpPr txBox="1"/>
          <p:nvPr/>
        </p:nvSpPr>
        <p:spPr>
          <a:xfrm>
            <a:off x="2960688" y="3436938"/>
            <a:ext cx="376237" cy="239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</a:t>
            </a:r>
          </a:p>
        </p:txBody>
      </p:sp>
      <p:sp>
        <p:nvSpPr>
          <p:cNvPr id="941" name="CaixaDeTexto 940"/>
          <p:cNvSpPr txBox="1"/>
          <p:nvPr/>
        </p:nvSpPr>
        <p:spPr>
          <a:xfrm>
            <a:off x="1554163" y="4772025"/>
            <a:ext cx="361950" cy="241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</a:t>
            </a:r>
          </a:p>
        </p:txBody>
      </p:sp>
      <p:sp>
        <p:nvSpPr>
          <p:cNvPr id="942" name="CaixaDeTexto 941"/>
          <p:cNvSpPr txBox="1"/>
          <p:nvPr/>
        </p:nvSpPr>
        <p:spPr>
          <a:xfrm>
            <a:off x="3840163" y="1238250"/>
            <a:ext cx="361950" cy="239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RR</a:t>
            </a:r>
          </a:p>
        </p:txBody>
      </p:sp>
      <p:sp>
        <p:nvSpPr>
          <p:cNvPr id="943" name="CaixaDeTexto 942"/>
          <p:cNvSpPr txBox="1"/>
          <p:nvPr/>
        </p:nvSpPr>
        <p:spPr>
          <a:xfrm>
            <a:off x="3379788" y="5237163"/>
            <a:ext cx="368300" cy="239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</a:t>
            </a:r>
          </a:p>
        </p:txBody>
      </p:sp>
      <p:sp>
        <p:nvSpPr>
          <p:cNvPr id="944" name="CaixaDeTexto 943"/>
          <p:cNvSpPr txBox="1"/>
          <p:nvPr/>
        </p:nvSpPr>
        <p:spPr>
          <a:xfrm>
            <a:off x="6159500" y="3382963"/>
            <a:ext cx="354013" cy="241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945" name="CaixaDeTexto 944"/>
          <p:cNvSpPr txBox="1"/>
          <p:nvPr/>
        </p:nvSpPr>
        <p:spPr>
          <a:xfrm>
            <a:off x="6757988" y="1538288"/>
            <a:ext cx="355600" cy="241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</a:t>
            </a:r>
          </a:p>
        </p:txBody>
      </p:sp>
      <p:sp>
        <p:nvSpPr>
          <p:cNvPr id="946" name="CaixaDeTexto 945"/>
          <p:cNvSpPr txBox="1"/>
          <p:nvPr/>
        </p:nvSpPr>
        <p:spPr>
          <a:xfrm>
            <a:off x="7672388" y="5307013"/>
            <a:ext cx="355600" cy="239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947" name="Retângulo 946"/>
          <p:cNvSpPr/>
          <p:nvPr/>
        </p:nvSpPr>
        <p:spPr>
          <a:xfrm>
            <a:off x="209550" y="2651125"/>
            <a:ext cx="1243013" cy="2730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BR-319/RO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Ponte sobre Rio Madeira</a:t>
            </a:r>
          </a:p>
        </p:txBody>
      </p:sp>
      <p:sp>
        <p:nvSpPr>
          <p:cNvPr id="948" name="Retângulo 947">
            <a:hlinkClick r:id="rId3" action="ppaction://hlinksldjump"/>
          </p:cNvPr>
          <p:cNvSpPr/>
          <p:nvPr/>
        </p:nvSpPr>
        <p:spPr>
          <a:xfrm>
            <a:off x="251520" y="1196975"/>
            <a:ext cx="1313755" cy="3556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BR-163/PA/MT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b="1" dirty="0">
                <a:latin typeface="Arial" pitchFamily="34" charset="0"/>
                <a:cs typeface="Arial" pitchFamily="34" charset="0"/>
              </a:rPr>
              <a:t>Santarém – Div. PA/MT</a:t>
            </a:r>
          </a:p>
        </p:txBody>
      </p:sp>
      <p:sp>
        <p:nvSpPr>
          <p:cNvPr id="949" name="Retângulo 948"/>
          <p:cNvSpPr/>
          <p:nvPr/>
        </p:nvSpPr>
        <p:spPr>
          <a:xfrm>
            <a:off x="207963" y="1700213"/>
            <a:ext cx="1112837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BR-319/AM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Km 198 - Humaitá</a:t>
            </a:r>
          </a:p>
        </p:txBody>
      </p:sp>
      <p:sp>
        <p:nvSpPr>
          <p:cNvPr id="950" name="Retângulo 949"/>
          <p:cNvSpPr/>
          <p:nvPr/>
        </p:nvSpPr>
        <p:spPr>
          <a:xfrm>
            <a:off x="5894388" y="5229225"/>
            <a:ext cx="1195387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BR-152/TO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Colinas do Tocantins</a:t>
            </a:r>
          </a:p>
        </p:txBody>
      </p:sp>
      <p:sp>
        <p:nvSpPr>
          <p:cNvPr id="952" name="Retângulo 951"/>
          <p:cNvSpPr/>
          <p:nvPr/>
        </p:nvSpPr>
        <p:spPr>
          <a:xfrm>
            <a:off x="8101013" y="3644900"/>
            <a:ext cx="863600" cy="576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BR-153/TO  Construção  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Ponte sobre o Rio Araguaia (Xambioá)</a:t>
            </a:r>
          </a:p>
        </p:txBody>
      </p:sp>
      <p:cxnSp>
        <p:nvCxnSpPr>
          <p:cNvPr id="953" name="Conector de seta reta 952"/>
          <p:cNvCxnSpPr/>
          <p:nvPr/>
        </p:nvCxnSpPr>
        <p:spPr>
          <a:xfrm>
            <a:off x="1403350" y="4005263"/>
            <a:ext cx="242888" cy="5207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Conector de seta reta 953"/>
          <p:cNvCxnSpPr>
            <a:stCxn id="964" idx="3"/>
            <a:endCxn id="908" idx="2"/>
          </p:cNvCxnSpPr>
          <p:nvPr/>
        </p:nvCxnSpPr>
        <p:spPr>
          <a:xfrm>
            <a:off x="1668463" y="3521075"/>
            <a:ext cx="755650" cy="11287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Conector de seta reta 954"/>
          <p:cNvCxnSpPr/>
          <p:nvPr/>
        </p:nvCxnSpPr>
        <p:spPr>
          <a:xfrm>
            <a:off x="3675063" y="742950"/>
            <a:ext cx="712787" cy="7858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Conector de seta reta 955"/>
          <p:cNvCxnSpPr/>
          <p:nvPr/>
        </p:nvCxnSpPr>
        <p:spPr>
          <a:xfrm>
            <a:off x="1323975" y="1989138"/>
            <a:ext cx="2786063" cy="14954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Conector de seta reta 956"/>
          <p:cNvCxnSpPr/>
          <p:nvPr/>
        </p:nvCxnSpPr>
        <p:spPr>
          <a:xfrm>
            <a:off x="6559550" y="901700"/>
            <a:ext cx="449263" cy="698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Conector de seta reta 957"/>
          <p:cNvCxnSpPr/>
          <p:nvPr/>
        </p:nvCxnSpPr>
        <p:spPr>
          <a:xfrm flipH="1">
            <a:off x="7196138" y="1204913"/>
            <a:ext cx="465137" cy="1635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Conector de seta reta 958"/>
          <p:cNvCxnSpPr/>
          <p:nvPr/>
        </p:nvCxnSpPr>
        <p:spPr>
          <a:xfrm>
            <a:off x="6503988" y="1306513"/>
            <a:ext cx="538162" cy="7921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0" name="Retângulo 959"/>
          <p:cNvSpPr/>
          <p:nvPr/>
        </p:nvSpPr>
        <p:spPr>
          <a:xfrm>
            <a:off x="7524750" y="981075"/>
            <a:ext cx="1368425" cy="334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BR156/AP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Ferreira Gomes - Oiapoque</a:t>
            </a:r>
          </a:p>
        </p:txBody>
      </p:sp>
      <p:cxnSp>
        <p:nvCxnSpPr>
          <p:cNvPr id="961" name="Conector de seta reta 960"/>
          <p:cNvCxnSpPr>
            <a:stCxn id="948" idx="3"/>
          </p:cNvCxnSpPr>
          <p:nvPr/>
        </p:nvCxnSpPr>
        <p:spPr>
          <a:xfrm>
            <a:off x="1565275" y="1374775"/>
            <a:ext cx="4179888" cy="22272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Conector de seta reta 961"/>
          <p:cNvCxnSpPr>
            <a:stCxn id="990" idx="2"/>
          </p:cNvCxnSpPr>
          <p:nvPr/>
        </p:nvCxnSpPr>
        <p:spPr>
          <a:xfrm flipH="1">
            <a:off x="7183438" y="1766888"/>
            <a:ext cx="952500" cy="13779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Conector de seta reta 962"/>
          <p:cNvCxnSpPr>
            <a:stCxn id="994" idx="2"/>
          </p:cNvCxnSpPr>
          <p:nvPr/>
        </p:nvCxnSpPr>
        <p:spPr>
          <a:xfrm flipH="1">
            <a:off x="7597775" y="2846388"/>
            <a:ext cx="796925" cy="11382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4" name="Retângulo 963"/>
          <p:cNvSpPr/>
          <p:nvPr/>
        </p:nvSpPr>
        <p:spPr>
          <a:xfrm>
            <a:off x="206375" y="3398838"/>
            <a:ext cx="1462088" cy="2460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BR-317/AM  Pavimentação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/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Boca do Acre – Div. AM/AC</a:t>
            </a:r>
          </a:p>
        </p:txBody>
      </p:sp>
      <p:cxnSp>
        <p:nvCxnSpPr>
          <p:cNvPr id="965" name="Conector de seta reta 964"/>
          <p:cNvCxnSpPr>
            <a:stCxn id="947" idx="3"/>
            <a:endCxn id="928" idx="1"/>
          </p:cNvCxnSpPr>
          <p:nvPr/>
        </p:nvCxnSpPr>
        <p:spPr>
          <a:xfrm>
            <a:off x="1452563" y="2787650"/>
            <a:ext cx="1878012" cy="18097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Conector de seta reta 965"/>
          <p:cNvCxnSpPr>
            <a:stCxn id="1002" idx="3"/>
            <a:endCxn id="15470" idx="3"/>
          </p:cNvCxnSpPr>
          <p:nvPr/>
        </p:nvCxnSpPr>
        <p:spPr>
          <a:xfrm>
            <a:off x="1422400" y="2376488"/>
            <a:ext cx="2063750" cy="22653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Conector de seta reta 966"/>
          <p:cNvCxnSpPr>
            <a:stCxn id="968" idx="3"/>
          </p:cNvCxnSpPr>
          <p:nvPr/>
        </p:nvCxnSpPr>
        <p:spPr>
          <a:xfrm flipV="1">
            <a:off x="1476375" y="4978400"/>
            <a:ext cx="1450975" cy="1365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8" name="Retângulo 967"/>
          <p:cNvSpPr/>
          <p:nvPr/>
        </p:nvSpPr>
        <p:spPr>
          <a:xfrm>
            <a:off x="214313" y="4929188"/>
            <a:ext cx="1262062" cy="371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Construção 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Ponte sobre Rio Madeira/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Abunã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9" name="Conector de seta reta 968"/>
          <p:cNvCxnSpPr>
            <a:stCxn id="970" idx="3"/>
            <a:endCxn id="926" idx="5"/>
          </p:cNvCxnSpPr>
          <p:nvPr/>
        </p:nvCxnSpPr>
        <p:spPr>
          <a:xfrm flipV="1">
            <a:off x="2849563" y="4668838"/>
            <a:ext cx="603250" cy="7397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0" name="Retângulo 969"/>
          <p:cNvSpPr/>
          <p:nvPr/>
        </p:nvSpPr>
        <p:spPr>
          <a:xfrm>
            <a:off x="1619250" y="5229225"/>
            <a:ext cx="1230313" cy="360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Contorno Norte de Porto Velho</a:t>
            </a:r>
          </a:p>
        </p:txBody>
      </p:sp>
      <p:cxnSp>
        <p:nvCxnSpPr>
          <p:cNvPr id="971" name="Conector de seta reta 970"/>
          <p:cNvCxnSpPr>
            <a:stCxn id="972" idx="0"/>
          </p:cNvCxnSpPr>
          <p:nvPr/>
        </p:nvCxnSpPr>
        <p:spPr>
          <a:xfrm flipV="1">
            <a:off x="2951163" y="5064125"/>
            <a:ext cx="712787" cy="8858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" name="Retângulo 971"/>
          <p:cNvSpPr/>
          <p:nvPr/>
        </p:nvSpPr>
        <p:spPr>
          <a:xfrm>
            <a:off x="2124075" y="5949950"/>
            <a:ext cx="1655763" cy="2365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Travessia de Ouro Preto do Oeste</a:t>
            </a:r>
          </a:p>
        </p:txBody>
      </p:sp>
      <p:cxnSp>
        <p:nvCxnSpPr>
          <p:cNvPr id="973" name="Conector de seta reta 972"/>
          <p:cNvCxnSpPr/>
          <p:nvPr/>
        </p:nvCxnSpPr>
        <p:spPr>
          <a:xfrm flipH="1" flipV="1">
            <a:off x="3779838" y="5445125"/>
            <a:ext cx="215900" cy="8636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4" name="Retângulo 973"/>
          <p:cNvSpPr/>
          <p:nvPr/>
        </p:nvSpPr>
        <p:spPr>
          <a:xfrm>
            <a:off x="2782888" y="6348413"/>
            <a:ext cx="1573212" cy="3937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BR-429/RO  Construção e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Entr. BR-364 – Costa Marques</a:t>
            </a:r>
          </a:p>
        </p:txBody>
      </p:sp>
      <p:cxnSp>
        <p:nvCxnSpPr>
          <p:cNvPr id="975" name="Conector de seta reta 974"/>
          <p:cNvCxnSpPr/>
          <p:nvPr/>
        </p:nvCxnSpPr>
        <p:spPr>
          <a:xfrm flipH="1">
            <a:off x="3992563" y="4892675"/>
            <a:ext cx="650875" cy="2921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6" name="Retângulo 975"/>
          <p:cNvSpPr/>
          <p:nvPr/>
        </p:nvSpPr>
        <p:spPr>
          <a:xfrm>
            <a:off x="4297363" y="4652963"/>
            <a:ext cx="1211262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Ji-Paraná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7" name="Conector de seta reta 976"/>
          <p:cNvCxnSpPr/>
          <p:nvPr/>
        </p:nvCxnSpPr>
        <p:spPr>
          <a:xfrm flipH="1">
            <a:off x="4049713" y="5194300"/>
            <a:ext cx="757237" cy="1270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8" name="Retângulo 977"/>
          <p:cNvSpPr/>
          <p:nvPr/>
        </p:nvSpPr>
        <p:spPr>
          <a:xfrm>
            <a:off x="4662488" y="5105400"/>
            <a:ext cx="1182687" cy="484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de Presidente Médici</a:t>
            </a:r>
          </a:p>
        </p:txBody>
      </p:sp>
      <p:cxnSp>
        <p:nvCxnSpPr>
          <p:cNvPr id="979" name="Conector de seta reta 978"/>
          <p:cNvCxnSpPr>
            <a:stCxn id="980" idx="1"/>
            <a:endCxn id="938" idx="4"/>
          </p:cNvCxnSpPr>
          <p:nvPr/>
        </p:nvCxnSpPr>
        <p:spPr>
          <a:xfrm flipH="1" flipV="1">
            <a:off x="4344988" y="5654675"/>
            <a:ext cx="85725" cy="7175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" name="Retângulo 979"/>
          <p:cNvSpPr/>
          <p:nvPr/>
        </p:nvSpPr>
        <p:spPr>
          <a:xfrm>
            <a:off x="4430713" y="6191250"/>
            <a:ext cx="1252537" cy="360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de Pimenta Bueno</a:t>
            </a:r>
          </a:p>
        </p:txBody>
      </p:sp>
      <p:cxnSp>
        <p:nvCxnSpPr>
          <p:cNvPr id="981" name="Conector de seta reta 980"/>
          <p:cNvCxnSpPr>
            <a:stCxn id="983" idx="1"/>
          </p:cNvCxnSpPr>
          <p:nvPr/>
        </p:nvCxnSpPr>
        <p:spPr>
          <a:xfrm flipH="1" flipV="1">
            <a:off x="4572000" y="5715000"/>
            <a:ext cx="236538" cy="1555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Conector de seta reta 981"/>
          <p:cNvCxnSpPr/>
          <p:nvPr/>
        </p:nvCxnSpPr>
        <p:spPr>
          <a:xfrm flipH="1" flipV="1">
            <a:off x="8315325" y="5827713"/>
            <a:ext cx="234950" cy="4286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" name="Retângulo 982"/>
          <p:cNvSpPr/>
          <p:nvPr/>
        </p:nvSpPr>
        <p:spPr>
          <a:xfrm>
            <a:off x="4808538" y="5624513"/>
            <a:ext cx="1058862" cy="4921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Vilhena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4" name="Conector de seta reta 983"/>
          <p:cNvCxnSpPr>
            <a:stCxn id="952" idx="1"/>
          </p:cNvCxnSpPr>
          <p:nvPr/>
        </p:nvCxnSpPr>
        <p:spPr>
          <a:xfrm flipH="1">
            <a:off x="7886700" y="3933825"/>
            <a:ext cx="214313" cy="968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Conector de seta reta 984"/>
          <p:cNvCxnSpPr/>
          <p:nvPr/>
        </p:nvCxnSpPr>
        <p:spPr>
          <a:xfrm flipV="1">
            <a:off x="7089775" y="4537075"/>
            <a:ext cx="754063" cy="9636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Conector de seta reta 985"/>
          <p:cNvCxnSpPr>
            <a:stCxn id="987" idx="1"/>
          </p:cNvCxnSpPr>
          <p:nvPr/>
        </p:nvCxnSpPr>
        <p:spPr>
          <a:xfrm flipH="1">
            <a:off x="7812088" y="4797425"/>
            <a:ext cx="288925" cy="2159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7" name="Retângulo 986"/>
          <p:cNvSpPr/>
          <p:nvPr/>
        </p:nvSpPr>
        <p:spPr>
          <a:xfrm>
            <a:off x="8101013" y="4508500"/>
            <a:ext cx="863600" cy="576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BR-153/TO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Guaraí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8" name="Conector de seta reta 987"/>
          <p:cNvCxnSpPr/>
          <p:nvPr/>
        </p:nvCxnSpPr>
        <p:spPr>
          <a:xfrm flipV="1">
            <a:off x="7037388" y="5251450"/>
            <a:ext cx="660400" cy="8636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Retângulo 988"/>
          <p:cNvSpPr/>
          <p:nvPr/>
        </p:nvSpPr>
        <p:spPr>
          <a:xfrm>
            <a:off x="5905500" y="5732463"/>
            <a:ext cx="1176338" cy="487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BR-153/TO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Miranorte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0" name="Retângulo 989"/>
          <p:cNvSpPr/>
          <p:nvPr/>
        </p:nvSpPr>
        <p:spPr>
          <a:xfrm>
            <a:off x="7524750" y="1492250"/>
            <a:ext cx="1223963" cy="27463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BR-230/PA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TO/PA -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Rurópolis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1" name="Retângulo 990"/>
          <p:cNvSpPr/>
          <p:nvPr/>
        </p:nvSpPr>
        <p:spPr>
          <a:xfrm>
            <a:off x="211138" y="3725863"/>
            <a:ext cx="1217612" cy="4953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BR-364/AC 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/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b="1" dirty="0">
                <a:latin typeface="Arial" pitchFamily="34" charset="0"/>
                <a:cs typeface="Arial" pitchFamily="34" charset="0"/>
              </a:rPr>
              <a:t>Construção e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Sena Madureira - Feijó </a:t>
            </a:r>
          </a:p>
        </p:txBody>
      </p:sp>
      <p:sp>
        <p:nvSpPr>
          <p:cNvPr id="992" name="Retângulo 991"/>
          <p:cNvSpPr/>
          <p:nvPr/>
        </p:nvSpPr>
        <p:spPr>
          <a:xfrm>
            <a:off x="5076825" y="620713"/>
            <a:ext cx="1573213" cy="3937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BR-156/AP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Ponte Internacional em Oiapoque</a:t>
            </a:r>
          </a:p>
        </p:txBody>
      </p:sp>
      <p:sp>
        <p:nvSpPr>
          <p:cNvPr id="993" name="Retângulo 992"/>
          <p:cNvSpPr/>
          <p:nvPr/>
        </p:nvSpPr>
        <p:spPr>
          <a:xfrm>
            <a:off x="5292725" y="1100138"/>
            <a:ext cx="1360488" cy="31273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BR156/AP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Laranjal do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Jari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- Macapá</a:t>
            </a:r>
          </a:p>
        </p:txBody>
      </p:sp>
      <p:sp>
        <p:nvSpPr>
          <p:cNvPr id="994" name="Retângulo 993"/>
          <p:cNvSpPr/>
          <p:nvPr/>
        </p:nvSpPr>
        <p:spPr>
          <a:xfrm>
            <a:off x="7740650" y="2565400"/>
            <a:ext cx="1308100" cy="280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BR-155/PA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Redenção - Marabá</a:t>
            </a:r>
          </a:p>
        </p:txBody>
      </p:sp>
      <p:cxnSp>
        <p:nvCxnSpPr>
          <p:cNvPr id="997" name="Conector de seta reta 996"/>
          <p:cNvCxnSpPr>
            <a:stCxn id="998" idx="3"/>
          </p:cNvCxnSpPr>
          <p:nvPr/>
        </p:nvCxnSpPr>
        <p:spPr>
          <a:xfrm>
            <a:off x="3132138" y="1163638"/>
            <a:ext cx="2547937" cy="20955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8" name="Retângulo 997">
            <a:hlinkClick r:id="rId4" action="ppaction://hlinksldjump"/>
          </p:cNvPr>
          <p:cNvSpPr/>
          <p:nvPr/>
        </p:nvSpPr>
        <p:spPr>
          <a:xfrm>
            <a:off x="1627188" y="985838"/>
            <a:ext cx="1504950" cy="3556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BR-230/PA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b="1" dirty="0">
                <a:latin typeface="Arial" pitchFamily="34" charset="0"/>
                <a:cs typeface="Arial" pitchFamily="34" charset="0"/>
              </a:rPr>
              <a:t>Construção de Acesso Rodoviário</a:t>
            </a:r>
          </a:p>
        </p:txBody>
      </p:sp>
      <p:sp>
        <p:nvSpPr>
          <p:cNvPr id="15464" name="Oval 133"/>
          <p:cNvSpPr>
            <a:spLocks noChangeArrowheads="1"/>
          </p:cNvSpPr>
          <p:nvPr/>
        </p:nvSpPr>
        <p:spPr bwMode="auto">
          <a:xfrm>
            <a:off x="5745163" y="3248025"/>
            <a:ext cx="69850" cy="698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2" name="Retângulo 1001"/>
          <p:cNvSpPr/>
          <p:nvPr/>
        </p:nvSpPr>
        <p:spPr>
          <a:xfrm>
            <a:off x="204788" y="2197100"/>
            <a:ext cx="1217612" cy="360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Travessia Candeias do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Jamari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" name="Retângulo 1002"/>
          <p:cNvSpPr/>
          <p:nvPr/>
        </p:nvSpPr>
        <p:spPr>
          <a:xfrm>
            <a:off x="203200" y="2981325"/>
            <a:ext cx="1314450" cy="346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BR-364/RO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de Porto Velho</a:t>
            </a:r>
          </a:p>
        </p:txBody>
      </p:sp>
      <p:cxnSp>
        <p:nvCxnSpPr>
          <p:cNvPr id="1004" name="Conector de seta reta 1003"/>
          <p:cNvCxnSpPr>
            <a:stCxn id="1003" idx="3"/>
            <a:endCxn id="15398" idx="2"/>
          </p:cNvCxnSpPr>
          <p:nvPr/>
        </p:nvCxnSpPr>
        <p:spPr>
          <a:xfrm>
            <a:off x="1517650" y="3154363"/>
            <a:ext cx="1836738" cy="15255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5" name="Retângulo 1004"/>
          <p:cNvSpPr/>
          <p:nvPr/>
        </p:nvSpPr>
        <p:spPr>
          <a:xfrm>
            <a:off x="2971800" y="571500"/>
            <a:ext cx="1455738" cy="2651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BR-432/RR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Novo Paraíso – Entr. BR-401</a:t>
            </a:r>
          </a:p>
        </p:txBody>
      </p:sp>
      <p:sp>
        <p:nvSpPr>
          <p:cNvPr id="1684" name="Retângulo 1683"/>
          <p:cNvSpPr/>
          <p:nvPr/>
        </p:nvSpPr>
        <p:spPr>
          <a:xfrm>
            <a:off x="7740650" y="6021388"/>
            <a:ext cx="1238250" cy="279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BR-242/TO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Taguatinga - Peixe</a:t>
            </a:r>
          </a:p>
        </p:txBody>
      </p:sp>
      <p:sp>
        <p:nvSpPr>
          <p:cNvPr id="15470" name="Forma livre 143"/>
          <p:cNvSpPr>
            <a:spLocks/>
          </p:cNvSpPr>
          <p:nvPr/>
        </p:nvSpPr>
        <p:spPr bwMode="auto">
          <a:xfrm>
            <a:off x="3357563" y="4640263"/>
            <a:ext cx="176212" cy="123825"/>
          </a:xfrm>
          <a:custGeom>
            <a:avLst/>
            <a:gdLst>
              <a:gd name="T0" fmla="*/ 0 w 152400"/>
              <a:gd name="T1" fmla="*/ 119885 h 103717"/>
              <a:gd name="T2" fmla="*/ 39151 w 152400"/>
              <a:gd name="T3" fmla="*/ 39148 h 103717"/>
              <a:gd name="T4" fmla="*/ 92981 w 152400"/>
              <a:gd name="T5" fmla="*/ 9790 h 103717"/>
              <a:gd name="T6" fmla="*/ 171281 w 152400"/>
              <a:gd name="T7" fmla="*/ 2447 h 103717"/>
              <a:gd name="T8" fmla="*/ 234898 w 152400"/>
              <a:gd name="T9" fmla="*/ 24465 h 10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400"/>
              <a:gd name="T16" fmla="*/ 0 h 103717"/>
              <a:gd name="T17" fmla="*/ 152400 w 152400"/>
              <a:gd name="T18" fmla="*/ 103717 h 10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03717">
                <a:moveTo>
                  <a:pt x="0" y="103717"/>
                </a:moveTo>
                <a:cubicBezTo>
                  <a:pt x="7673" y="76729"/>
                  <a:pt x="15346" y="49742"/>
                  <a:pt x="25400" y="33867"/>
                </a:cubicBezTo>
                <a:cubicBezTo>
                  <a:pt x="35454" y="17992"/>
                  <a:pt x="46038" y="13759"/>
                  <a:pt x="60325" y="8467"/>
                </a:cubicBezTo>
                <a:cubicBezTo>
                  <a:pt x="74612" y="3175"/>
                  <a:pt x="95779" y="0"/>
                  <a:pt x="111125" y="2117"/>
                </a:cubicBezTo>
                <a:cubicBezTo>
                  <a:pt x="126471" y="4234"/>
                  <a:pt x="144463" y="8996"/>
                  <a:pt x="152400" y="21167"/>
                </a:cubicBez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0" name="Forma livre 789"/>
          <p:cNvSpPr/>
          <p:nvPr/>
        </p:nvSpPr>
        <p:spPr>
          <a:xfrm>
            <a:off x="4291013" y="3062288"/>
            <a:ext cx="238125" cy="185737"/>
          </a:xfrm>
          <a:custGeom>
            <a:avLst/>
            <a:gdLst>
              <a:gd name="connsiteX0" fmla="*/ 0 w 238125"/>
              <a:gd name="connsiteY0" fmla="*/ 185737 h 185737"/>
              <a:gd name="connsiteX1" fmla="*/ 90487 w 238125"/>
              <a:gd name="connsiteY1" fmla="*/ 95250 h 185737"/>
              <a:gd name="connsiteX2" fmla="*/ 238125 w 238125"/>
              <a:gd name="connsiteY2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" h="185737">
                <a:moveTo>
                  <a:pt x="0" y="185737"/>
                </a:moveTo>
                <a:cubicBezTo>
                  <a:pt x="25400" y="155971"/>
                  <a:pt x="50800" y="126206"/>
                  <a:pt x="90487" y="95250"/>
                </a:cubicBezTo>
                <a:cubicBezTo>
                  <a:pt x="130175" y="64294"/>
                  <a:pt x="184150" y="32147"/>
                  <a:pt x="238125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1" name="Retângulo de cantos arredondados 790"/>
          <p:cNvSpPr/>
          <p:nvPr/>
        </p:nvSpPr>
        <p:spPr>
          <a:xfrm>
            <a:off x="250825" y="5949950"/>
            <a:ext cx="1800225" cy="7921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473" name="CaixaDeTexto 791"/>
          <p:cNvSpPr txBox="1">
            <a:spLocks noChangeArrowheads="1"/>
          </p:cNvSpPr>
          <p:nvPr/>
        </p:nvSpPr>
        <p:spPr bwMode="auto">
          <a:xfrm>
            <a:off x="519113" y="6381750"/>
            <a:ext cx="1211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Ação Preparatória</a:t>
            </a:r>
            <a:endParaRPr lang="pt-BR" sz="1000" b="1"/>
          </a:p>
        </p:txBody>
      </p:sp>
      <p:cxnSp>
        <p:nvCxnSpPr>
          <p:cNvPr id="793" name="Conector reto 792"/>
          <p:cNvCxnSpPr/>
          <p:nvPr/>
        </p:nvCxnSpPr>
        <p:spPr>
          <a:xfrm>
            <a:off x="325438" y="6505575"/>
            <a:ext cx="2047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75" name="CaixaDeTexto 793"/>
          <p:cNvSpPr txBox="1">
            <a:spLocks noChangeArrowheads="1"/>
          </p:cNvSpPr>
          <p:nvPr/>
        </p:nvSpPr>
        <p:spPr bwMode="auto">
          <a:xfrm>
            <a:off x="554038" y="6207125"/>
            <a:ext cx="688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Licitação</a:t>
            </a:r>
            <a:endParaRPr lang="pt-BR" sz="1000" b="1"/>
          </a:p>
        </p:txBody>
      </p:sp>
      <p:cxnSp>
        <p:nvCxnSpPr>
          <p:cNvPr id="795" name="Conector reto 794"/>
          <p:cNvCxnSpPr/>
          <p:nvPr/>
        </p:nvCxnSpPr>
        <p:spPr>
          <a:xfrm>
            <a:off x="325438" y="6332538"/>
            <a:ext cx="2047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77" name="CaixaDeTexto 795"/>
          <p:cNvSpPr txBox="1">
            <a:spLocks noChangeArrowheads="1"/>
          </p:cNvSpPr>
          <p:nvPr/>
        </p:nvSpPr>
        <p:spPr bwMode="auto">
          <a:xfrm>
            <a:off x="531813" y="6057900"/>
            <a:ext cx="731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Em obras</a:t>
            </a:r>
            <a:endParaRPr lang="pt-BR" sz="1000" b="1"/>
          </a:p>
        </p:txBody>
      </p:sp>
      <p:cxnSp>
        <p:nvCxnSpPr>
          <p:cNvPr id="797" name="Conector reto 796"/>
          <p:cNvCxnSpPr/>
          <p:nvPr/>
        </p:nvCxnSpPr>
        <p:spPr>
          <a:xfrm>
            <a:off x="325438" y="6181725"/>
            <a:ext cx="20478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79" name="CaixaDeTexto 797"/>
          <p:cNvSpPr txBox="1">
            <a:spLocks noChangeArrowheads="1"/>
          </p:cNvSpPr>
          <p:nvPr/>
        </p:nvSpPr>
        <p:spPr bwMode="auto">
          <a:xfrm>
            <a:off x="519113" y="5913438"/>
            <a:ext cx="757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Concluído</a:t>
            </a:r>
            <a:endParaRPr lang="pt-BR" sz="1000" b="1"/>
          </a:p>
        </p:txBody>
      </p:sp>
      <p:cxnSp>
        <p:nvCxnSpPr>
          <p:cNvPr id="799" name="Conector reto 798"/>
          <p:cNvCxnSpPr/>
          <p:nvPr/>
        </p:nvCxnSpPr>
        <p:spPr>
          <a:xfrm>
            <a:off x="325438" y="6038850"/>
            <a:ext cx="2047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81" name="CaixaDeTexto 787"/>
          <p:cNvSpPr txBox="1">
            <a:spLocks noChangeArrowheads="1"/>
          </p:cNvSpPr>
          <p:nvPr/>
        </p:nvSpPr>
        <p:spPr bwMode="auto">
          <a:xfrm>
            <a:off x="523875" y="6534150"/>
            <a:ext cx="1579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Concluído antes do PAC</a:t>
            </a:r>
            <a:endParaRPr lang="pt-BR" sz="1000" b="1"/>
          </a:p>
        </p:txBody>
      </p:sp>
      <p:cxnSp>
        <p:nvCxnSpPr>
          <p:cNvPr id="789" name="Conector reto 788"/>
          <p:cNvCxnSpPr/>
          <p:nvPr/>
        </p:nvCxnSpPr>
        <p:spPr>
          <a:xfrm>
            <a:off x="336550" y="6657975"/>
            <a:ext cx="2047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7"/>
          <p:cNvSpPr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2400" b="1" dirty="0" smtClean="0">
                <a:latin typeface="Calibri" pitchFamily="34" charset="0"/>
              </a:rPr>
              <a:t>PAC RODOVIAS </a:t>
            </a:r>
            <a:r>
              <a:rPr lang="pt-BR" sz="2400" b="1" dirty="0">
                <a:latin typeface="Calibri" pitchFamily="34" charset="0"/>
              </a:rPr>
              <a:t>– REGIÃO CENTRO-OESTE</a:t>
            </a:r>
          </a:p>
        </p:txBody>
      </p:sp>
      <p:sp>
        <p:nvSpPr>
          <p:cNvPr id="389" name="Freeform 6"/>
          <p:cNvSpPr>
            <a:spLocks/>
          </p:cNvSpPr>
          <p:nvPr/>
        </p:nvSpPr>
        <p:spPr bwMode="auto">
          <a:xfrm>
            <a:off x="3119438" y="4002088"/>
            <a:ext cx="2489200" cy="241300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1" y="6"/>
              </a:cxn>
              <a:cxn ang="0">
                <a:pos x="69" y="7"/>
              </a:cxn>
              <a:cxn ang="0">
                <a:pos x="59" y="10"/>
              </a:cxn>
              <a:cxn ang="0">
                <a:pos x="46" y="5"/>
              </a:cxn>
              <a:cxn ang="0">
                <a:pos x="40" y="2"/>
              </a:cxn>
              <a:cxn ang="0">
                <a:pos x="25" y="4"/>
              </a:cxn>
              <a:cxn ang="0">
                <a:pos x="10" y="12"/>
              </a:cxn>
              <a:cxn ang="0">
                <a:pos x="7" y="31"/>
              </a:cxn>
              <a:cxn ang="0">
                <a:pos x="2" y="53"/>
              </a:cxn>
              <a:cxn ang="0">
                <a:pos x="5" y="56"/>
              </a:cxn>
              <a:cxn ang="0">
                <a:pos x="3" y="58"/>
              </a:cxn>
              <a:cxn ang="0">
                <a:pos x="2" y="72"/>
              </a:cxn>
              <a:cxn ang="0">
                <a:pos x="4" y="77"/>
              </a:cxn>
              <a:cxn ang="0">
                <a:pos x="4" y="92"/>
              </a:cxn>
              <a:cxn ang="0">
                <a:pos x="4" y="99"/>
              </a:cxn>
              <a:cxn ang="0">
                <a:pos x="11" y="102"/>
              </a:cxn>
              <a:cxn ang="0">
                <a:pos x="13" y="103"/>
              </a:cxn>
              <a:cxn ang="0">
                <a:pos x="17" y="104"/>
              </a:cxn>
              <a:cxn ang="0">
                <a:pos x="20" y="104"/>
              </a:cxn>
              <a:cxn ang="0">
                <a:pos x="33" y="102"/>
              </a:cxn>
              <a:cxn ang="0">
                <a:pos x="35" y="103"/>
              </a:cxn>
              <a:cxn ang="0">
                <a:pos x="35" y="103"/>
              </a:cxn>
              <a:cxn ang="0">
                <a:pos x="40" y="106"/>
              </a:cxn>
              <a:cxn ang="0">
                <a:pos x="44" y="107"/>
              </a:cxn>
              <a:cxn ang="0">
                <a:pos x="47" y="112"/>
              </a:cxn>
              <a:cxn ang="0">
                <a:pos x="49" y="120"/>
              </a:cxn>
              <a:cxn ang="0">
                <a:pos x="51" y="129"/>
              </a:cxn>
              <a:cxn ang="0">
                <a:pos x="52" y="133"/>
              </a:cxn>
              <a:cxn ang="0">
                <a:pos x="57" y="136"/>
              </a:cxn>
              <a:cxn ang="0">
                <a:pos x="69" y="136"/>
              </a:cxn>
              <a:cxn ang="0">
                <a:pos x="76" y="144"/>
              </a:cxn>
              <a:cxn ang="0">
                <a:pos x="77" y="146"/>
              </a:cxn>
              <a:cxn ang="0">
                <a:pos x="81" y="138"/>
              </a:cxn>
              <a:cxn ang="0">
                <a:pos x="82" y="136"/>
              </a:cxn>
              <a:cxn ang="0">
                <a:pos x="84" y="135"/>
              </a:cxn>
              <a:cxn ang="0">
                <a:pos x="85" y="132"/>
              </a:cxn>
              <a:cxn ang="0">
                <a:pos x="87" y="128"/>
              </a:cxn>
              <a:cxn ang="0">
                <a:pos x="89" y="120"/>
              </a:cxn>
              <a:cxn ang="0">
                <a:pos x="91" y="118"/>
              </a:cxn>
              <a:cxn ang="0">
                <a:pos x="94" y="116"/>
              </a:cxn>
              <a:cxn ang="0">
                <a:pos x="97" y="116"/>
              </a:cxn>
              <a:cxn ang="0">
                <a:pos x="100" y="114"/>
              </a:cxn>
              <a:cxn ang="0">
                <a:pos x="109" y="107"/>
              </a:cxn>
              <a:cxn ang="0">
                <a:pos x="120" y="90"/>
              </a:cxn>
              <a:cxn ang="0">
                <a:pos x="130" y="74"/>
              </a:cxn>
              <a:cxn ang="0">
                <a:pos x="134" y="69"/>
              </a:cxn>
              <a:cxn ang="0">
                <a:pos x="137" y="70"/>
              </a:cxn>
              <a:cxn ang="0">
                <a:pos x="137" y="68"/>
              </a:cxn>
              <a:cxn ang="0">
                <a:pos x="141" y="63"/>
              </a:cxn>
              <a:cxn ang="0">
                <a:pos x="143" y="51"/>
              </a:cxn>
              <a:cxn ang="0">
                <a:pos x="136" y="44"/>
              </a:cxn>
              <a:cxn ang="0">
                <a:pos x="119" y="36"/>
              </a:cxn>
              <a:cxn ang="0">
                <a:pos x="103" y="29"/>
              </a:cxn>
              <a:cxn ang="0">
                <a:pos x="98" y="21"/>
              </a:cxn>
            </a:cxnLst>
            <a:rect l="0" t="0" r="r" b="b"/>
            <a:pathLst>
              <a:path w="143" h="146">
                <a:moveTo>
                  <a:pt x="98" y="16"/>
                </a:moveTo>
                <a:lnTo>
                  <a:pt x="96" y="15"/>
                </a:lnTo>
                <a:lnTo>
                  <a:pt x="88" y="13"/>
                </a:lnTo>
                <a:cubicBezTo>
                  <a:pt x="90" y="12"/>
                  <a:pt x="90" y="9"/>
                  <a:pt x="90" y="7"/>
                </a:cubicBezTo>
                <a:cubicBezTo>
                  <a:pt x="90" y="5"/>
                  <a:pt x="89" y="2"/>
                  <a:pt x="88" y="0"/>
                </a:cubicBezTo>
                <a:cubicBezTo>
                  <a:pt x="88" y="0"/>
                  <a:pt x="87" y="0"/>
                  <a:pt x="86" y="0"/>
                </a:cubicBezTo>
                <a:cubicBezTo>
                  <a:pt x="85" y="0"/>
                  <a:pt x="84" y="1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3" y="3"/>
                  <a:pt x="82" y="4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8"/>
                  <a:pt x="80" y="9"/>
                  <a:pt x="79" y="9"/>
                </a:cubicBezTo>
                <a:cubicBezTo>
                  <a:pt x="78" y="9"/>
                  <a:pt x="78" y="9"/>
                  <a:pt x="77" y="8"/>
                </a:cubicBezTo>
                <a:cubicBezTo>
                  <a:pt x="77" y="8"/>
                  <a:pt x="76" y="7"/>
                  <a:pt x="75" y="7"/>
                </a:cubicBezTo>
                <a:cubicBezTo>
                  <a:pt x="74" y="7"/>
                  <a:pt x="74" y="8"/>
                  <a:pt x="73" y="8"/>
                </a:cubicBezTo>
                <a:cubicBezTo>
                  <a:pt x="72" y="8"/>
                  <a:pt x="71" y="7"/>
                  <a:pt x="69" y="7"/>
                </a:cubicBezTo>
                <a:lnTo>
                  <a:pt x="67" y="7"/>
                </a:lnTo>
                <a:lnTo>
                  <a:pt x="65" y="9"/>
                </a:lnTo>
                <a:lnTo>
                  <a:pt x="63" y="9"/>
                </a:lnTo>
                <a:lnTo>
                  <a:pt x="61" y="9"/>
                </a:lnTo>
                <a:lnTo>
                  <a:pt x="59" y="10"/>
                </a:lnTo>
                <a:lnTo>
                  <a:pt x="56" y="8"/>
                </a:lnTo>
                <a:lnTo>
                  <a:pt x="52" y="8"/>
                </a:lnTo>
                <a:lnTo>
                  <a:pt x="51" y="6"/>
                </a:lnTo>
                <a:lnTo>
                  <a:pt x="49" y="5"/>
                </a:lnTo>
                <a:lnTo>
                  <a:pt x="46" y="5"/>
                </a:lnTo>
                <a:lnTo>
                  <a:pt x="43" y="3"/>
                </a:lnTo>
                <a:lnTo>
                  <a:pt x="43" y="2"/>
                </a:lnTo>
                <a:lnTo>
                  <a:pt x="42" y="2"/>
                </a:lnTo>
                <a:lnTo>
                  <a:pt x="41" y="2"/>
                </a:lnTo>
                <a:lnTo>
                  <a:pt x="40" y="2"/>
                </a:lnTo>
                <a:lnTo>
                  <a:pt x="36" y="0"/>
                </a:lnTo>
                <a:lnTo>
                  <a:pt x="34" y="2"/>
                </a:lnTo>
                <a:lnTo>
                  <a:pt x="30" y="2"/>
                </a:lnTo>
                <a:lnTo>
                  <a:pt x="27" y="3"/>
                </a:lnTo>
                <a:lnTo>
                  <a:pt x="25" y="4"/>
                </a:lnTo>
                <a:lnTo>
                  <a:pt x="25" y="6"/>
                </a:lnTo>
                <a:lnTo>
                  <a:pt x="21" y="8"/>
                </a:lnTo>
                <a:lnTo>
                  <a:pt x="20" y="12"/>
                </a:lnTo>
                <a:lnTo>
                  <a:pt x="14" y="13"/>
                </a:lnTo>
                <a:lnTo>
                  <a:pt x="10" y="12"/>
                </a:lnTo>
                <a:lnTo>
                  <a:pt x="8" y="8"/>
                </a:lnTo>
                <a:lnTo>
                  <a:pt x="5" y="8"/>
                </a:lnTo>
                <a:lnTo>
                  <a:pt x="9" y="17"/>
                </a:lnTo>
                <a:lnTo>
                  <a:pt x="9" y="25"/>
                </a:lnTo>
                <a:lnTo>
                  <a:pt x="7" y="31"/>
                </a:lnTo>
                <a:lnTo>
                  <a:pt x="0" y="50"/>
                </a:lnTo>
                <a:lnTo>
                  <a:pt x="0" y="51"/>
                </a:lnTo>
                <a:lnTo>
                  <a:pt x="1" y="52"/>
                </a:lnTo>
                <a:lnTo>
                  <a:pt x="1" y="52"/>
                </a:lnTo>
                <a:lnTo>
                  <a:pt x="2" y="53"/>
                </a:lnTo>
                <a:lnTo>
                  <a:pt x="2" y="53"/>
                </a:lnTo>
                <a:lnTo>
                  <a:pt x="3" y="54"/>
                </a:lnTo>
                <a:lnTo>
                  <a:pt x="3" y="54"/>
                </a:lnTo>
                <a:lnTo>
                  <a:pt x="4" y="55"/>
                </a:lnTo>
                <a:lnTo>
                  <a:pt x="5" y="56"/>
                </a:lnTo>
                <a:lnTo>
                  <a:pt x="5" y="57"/>
                </a:lnTo>
                <a:lnTo>
                  <a:pt x="5" y="57"/>
                </a:lnTo>
                <a:lnTo>
                  <a:pt x="4" y="57"/>
                </a:lnTo>
                <a:lnTo>
                  <a:pt x="4" y="57"/>
                </a:lnTo>
                <a:lnTo>
                  <a:pt x="3" y="58"/>
                </a:lnTo>
                <a:lnTo>
                  <a:pt x="3" y="58"/>
                </a:lnTo>
                <a:lnTo>
                  <a:pt x="3" y="58"/>
                </a:lnTo>
                <a:lnTo>
                  <a:pt x="2" y="59"/>
                </a:lnTo>
                <a:lnTo>
                  <a:pt x="0" y="64"/>
                </a:lnTo>
                <a:lnTo>
                  <a:pt x="2" y="72"/>
                </a:lnTo>
                <a:lnTo>
                  <a:pt x="2" y="72"/>
                </a:lnTo>
                <a:lnTo>
                  <a:pt x="2" y="72"/>
                </a:lnTo>
                <a:lnTo>
                  <a:pt x="3" y="72"/>
                </a:lnTo>
                <a:lnTo>
                  <a:pt x="3" y="72"/>
                </a:lnTo>
                <a:lnTo>
                  <a:pt x="4" y="77"/>
                </a:lnTo>
                <a:lnTo>
                  <a:pt x="5" y="80"/>
                </a:lnTo>
                <a:lnTo>
                  <a:pt x="4" y="82"/>
                </a:lnTo>
                <a:lnTo>
                  <a:pt x="4" y="91"/>
                </a:lnTo>
                <a:lnTo>
                  <a:pt x="4" y="91"/>
                </a:lnTo>
                <a:lnTo>
                  <a:pt x="4" y="92"/>
                </a:lnTo>
                <a:lnTo>
                  <a:pt x="4" y="92"/>
                </a:lnTo>
                <a:lnTo>
                  <a:pt x="3" y="92"/>
                </a:lnTo>
                <a:lnTo>
                  <a:pt x="4" y="94"/>
                </a:lnTo>
                <a:lnTo>
                  <a:pt x="4" y="96"/>
                </a:lnTo>
                <a:lnTo>
                  <a:pt x="4" y="99"/>
                </a:lnTo>
                <a:lnTo>
                  <a:pt x="3" y="101"/>
                </a:lnTo>
                <a:lnTo>
                  <a:pt x="4" y="101"/>
                </a:lnTo>
                <a:lnTo>
                  <a:pt x="4" y="103"/>
                </a:lnTo>
                <a:lnTo>
                  <a:pt x="5" y="103"/>
                </a:lnTo>
                <a:lnTo>
                  <a:pt x="11" y="102"/>
                </a:lnTo>
                <a:lnTo>
                  <a:pt x="11" y="102"/>
                </a:lnTo>
                <a:lnTo>
                  <a:pt x="12" y="103"/>
                </a:lnTo>
                <a:lnTo>
                  <a:pt x="12" y="103"/>
                </a:lnTo>
                <a:lnTo>
                  <a:pt x="13" y="103"/>
                </a:lnTo>
                <a:lnTo>
                  <a:pt x="13" y="103"/>
                </a:lnTo>
                <a:lnTo>
                  <a:pt x="14" y="103"/>
                </a:lnTo>
                <a:lnTo>
                  <a:pt x="15" y="103"/>
                </a:lnTo>
                <a:lnTo>
                  <a:pt x="15" y="104"/>
                </a:lnTo>
                <a:lnTo>
                  <a:pt x="16" y="104"/>
                </a:lnTo>
                <a:lnTo>
                  <a:pt x="17" y="104"/>
                </a:lnTo>
                <a:lnTo>
                  <a:pt x="17" y="104"/>
                </a:lnTo>
                <a:lnTo>
                  <a:pt x="18" y="104"/>
                </a:lnTo>
                <a:lnTo>
                  <a:pt x="19" y="104"/>
                </a:lnTo>
                <a:lnTo>
                  <a:pt x="19" y="104"/>
                </a:lnTo>
                <a:lnTo>
                  <a:pt x="20" y="104"/>
                </a:lnTo>
                <a:lnTo>
                  <a:pt x="21" y="103"/>
                </a:lnTo>
                <a:lnTo>
                  <a:pt x="28" y="105"/>
                </a:lnTo>
                <a:lnTo>
                  <a:pt x="32" y="102"/>
                </a:lnTo>
                <a:lnTo>
                  <a:pt x="33" y="102"/>
                </a:lnTo>
                <a:lnTo>
                  <a:pt x="33" y="102"/>
                </a:lnTo>
                <a:lnTo>
                  <a:pt x="33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102"/>
                </a:lnTo>
                <a:lnTo>
                  <a:pt x="35" y="103"/>
                </a:lnTo>
                <a:lnTo>
                  <a:pt x="35" y="103"/>
                </a:lnTo>
                <a:lnTo>
                  <a:pt x="35" y="103"/>
                </a:lnTo>
                <a:lnTo>
                  <a:pt x="35" y="103"/>
                </a:lnTo>
                <a:lnTo>
                  <a:pt x="35" y="103"/>
                </a:lnTo>
                <a:lnTo>
                  <a:pt x="35" y="103"/>
                </a:lnTo>
                <a:lnTo>
                  <a:pt x="37" y="105"/>
                </a:lnTo>
                <a:lnTo>
                  <a:pt x="38" y="105"/>
                </a:lnTo>
                <a:lnTo>
                  <a:pt x="38" y="105"/>
                </a:lnTo>
                <a:lnTo>
                  <a:pt x="39" y="105"/>
                </a:lnTo>
                <a:lnTo>
                  <a:pt x="40" y="106"/>
                </a:lnTo>
                <a:lnTo>
                  <a:pt x="40" y="106"/>
                </a:lnTo>
                <a:lnTo>
                  <a:pt x="41" y="106"/>
                </a:lnTo>
                <a:lnTo>
                  <a:pt x="42" y="106"/>
                </a:lnTo>
                <a:lnTo>
                  <a:pt x="43" y="106"/>
                </a:lnTo>
                <a:lnTo>
                  <a:pt x="44" y="107"/>
                </a:lnTo>
                <a:lnTo>
                  <a:pt x="45" y="107"/>
                </a:lnTo>
                <a:lnTo>
                  <a:pt x="46" y="108"/>
                </a:lnTo>
                <a:lnTo>
                  <a:pt x="46" y="109"/>
                </a:lnTo>
                <a:lnTo>
                  <a:pt x="47" y="111"/>
                </a:lnTo>
                <a:lnTo>
                  <a:pt x="47" y="112"/>
                </a:lnTo>
                <a:lnTo>
                  <a:pt x="48" y="113"/>
                </a:lnTo>
                <a:lnTo>
                  <a:pt x="48" y="115"/>
                </a:lnTo>
                <a:lnTo>
                  <a:pt x="49" y="117"/>
                </a:lnTo>
                <a:lnTo>
                  <a:pt x="49" y="119"/>
                </a:lnTo>
                <a:lnTo>
                  <a:pt x="49" y="120"/>
                </a:lnTo>
                <a:lnTo>
                  <a:pt x="50" y="122"/>
                </a:lnTo>
                <a:lnTo>
                  <a:pt x="50" y="124"/>
                </a:lnTo>
                <a:lnTo>
                  <a:pt x="51" y="126"/>
                </a:lnTo>
                <a:lnTo>
                  <a:pt x="51" y="127"/>
                </a:lnTo>
                <a:lnTo>
                  <a:pt x="51" y="129"/>
                </a:lnTo>
                <a:lnTo>
                  <a:pt x="52" y="132"/>
                </a:lnTo>
                <a:lnTo>
                  <a:pt x="52" y="132"/>
                </a:lnTo>
                <a:lnTo>
                  <a:pt x="52" y="132"/>
                </a:lnTo>
                <a:lnTo>
                  <a:pt x="52" y="133"/>
                </a:lnTo>
                <a:lnTo>
                  <a:pt x="52" y="133"/>
                </a:lnTo>
                <a:lnTo>
                  <a:pt x="53" y="134"/>
                </a:lnTo>
                <a:lnTo>
                  <a:pt x="54" y="135"/>
                </a:lnTo>
                <a:lnTo>
                  <a:pt x="55" y="136"/>
                </a:lnTo>
                <a:lnTo>
                  <a:pt x="56" y="136"/>
                </a:lnTo>
                <a:lnTo>
                  <a:pt x="57" y="136"/>
                </a:lnTo>
                <a:lnTo>
                  <a:pt x="58" y="137"/>
                </a:lnTo>
                <a:lnTo>
                  <a:pt x="60" y="137"/>
                </a:lnTo>
                <a:lnTo>
                  <a:pt x="61" y="137"/>
                </a:lnTo>
                <a:lnTo>
                  <a:pt x="62" y="137"/>
                </a:lnTo>
                <a:lnTo>
                  <a:pt x="69" y="136"/>
                </a:lnTo>
                <a:lnTo>
                  <a:pt x="74" y="138"/>
                </a:lnTo>
                <a:lnTo>
                  <a:pt x="76" y="140"/>
                </a:lnTo>
                <a:lnTo>
                  <a:pt x="76" y="143"/>
                </a:lnTo>
                <a:lnTo>
                  <a:pt x="76" y="144"/>
                </a:lnTo>
                <a:lnTo>
                  <a:pt x="76" y="144"/>
                </a:lnTo>
                <a:lnTo>
                  <a:pt x="76" y="144"/>
                </a:lnTo>
                <a:lnTo>
                  <a:pt x="76" y="144"/>
                </a:lnTo>
                <a:lnTo>
                  <a:pt x="77" y="145"/>
                </a:lnTo>
                <a:lnTo>
                  <a:pt x="77" y="146"/>
                </a:lnTo>
                <a:lnTo>
                  <a:pt x="77" y="146"/>
                </a:lnTo>
                <a:lnTo>
                  <a:pt x="78" y="146"/>
                </a:lnTo>
                <a:lnTo>
                  <a:pt x="81" y="141"/>
                </a:lnTo>
                <a:lnTo>
                  <a:pt x="81" y="138"/>
                </a:lnTo>
                <a:lnTo>
                  <a:pt x="81" y="138"/>
                </a:lnTo>
                <a:lnTo>
                  <a:pt x="81" y="138"/>
                </a:lnTo>
                <a:lnTo>
                  <a:pt x="81" y="137"/>
                </a:lnTo>
                <a:lnTo>
                  <a:pt x="81" y="137"/>
                </a:lnTo>
                <a:lnTo>
                  <a:pt x="81" y="137"/>
                </a:lnTo>
                <a:lnTo>
                  <a:pt x="81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3" y="136"/>
                </a:lnTo>
                <a:lnTo>
                  <a:pt x="83" y="135"/>
                </a:lnTo>
                <a:lnTo>
                  <a:pt x="84" y="135"/>
                </a:lnTo>
                <a:lnTo>
                  <a:pt x="84" y="135"/>
                </a:lnTo>
                <a:lnTo>
                  <a:pt x="84" y="135"/>
                </a:lnTo>
                <a:lnTo>
                  <a:pt x="84" y="134"/>
                </a:lnTo>
                <a:lnTo>
                  <a:pt x="84" y="134"/>
                </a:lnTo>
                <a:lnTo>
                  <a:pt x="85" y="132"/>
                </a:lnTo>
                <a:lnTo>
                  <a:pt x="86" y="128"/>
                </a:lnTo>
                <a:lnTo>
                  <a:pt x="86" y="128"/>
                </a:lnTo>
                <a:lnTo>
                  <a:pt x="86" y="128"/>
                </a:lnTo>
                <a:lnTo>
                  <a:pt x="87" y="128"/>
                </a:lnTo>
                <a:lnTo>
                  <a:pt x="87" y="128"/>
                </a:lnTo>
                <a:lnTo>
                  <a:pt x="89" y="125"/>
                </a:lnTo>
                <a:lnTo>
                  <a:pt x="88" y="121"/>
                </a:lnTo>
                <a:lnTo>
                  <a:pt x="89" y="121"/>
                </a:lnTo>
                <a:lnTo>
                  <a:pt x="89" y="120"/>
                </a:lnTo>
                <a:lnTo>
                  <a:pt x="89" y="120"/>
                </a:lnTo>
                <a:lnTo>
                  <a:pt x="90" y="120"/>
                </a:lnTo>
                <a:lnTo>
                  <a:pt x="90" y="119"/>
                </a:lnTo>
                <a:lnTo>
                  <a:pt x="90" y="119"/>
                </a:lnTo>
                <a:lnTo>
                  <a:pt x="91" y="118"/>
                </a:lnTo>
                <a:lnTo>
                  <a:pt x="91" y="118"/>
                </a:lnTo>
                <a:lnTo>
                  <a:pt x="92" y="117"/>
                </a:lnTo>
                <a:lnTo>
                  <a:pt x="92" y="117"/>
                </a:lnTo>
                <a:lnTo>
                  <a:pt x="93" y="117"/>
                </a:lnTo>
                <a:lnTo>
                  <a:pt x="94" y="116"/>
                </a:lnTo>
                <a:lnTo>
                  <a:pt x="94" y="116"/>
                </a:lnTo>
                <a:lnTo>
                  <a:pt x="94" y="116"/>
                </a:lnTo>
                <a:lnTo>
                  <a:pt x="95" y="116"/>
                </a:lnTo>
                <a:lnTo>
                  <a:pt x="96" y="116"/>
                </a:lnTo>
                <a:lnTo>
                  <a:pt x="96" y="116"/>
                </a:lnTo>
                <a:lnTo>
                  <a:pt x="97" y="116"/>
                </a:lnTo>
                <a:lnTo>
                  <a:pt x="97" y="115"/>
                </a:lnTo>
                <a:lnTo>
                  <a:pt x="98" y="115"/>
                </a:lnTo>
                <a:lnTo>
                  <a:pt x="98" y="115"/>
                </a:lnTo>
                <a:lnTo>
                  <a:pt x="99" y="115"/>
                </a:lnTo>
                <a:lnTo>
                  <a:pt x="100" y="114"/>
                </a:lnTo>
                <a:lnTo>
                  <a:pt x="100" y="114"/>
                </a:lnTo>
                <a:lnTo>
                  <a:pt x="101" y="114"/>
                </a:lnTo>
                <a:lnTo>
                  <a:pt x="102" y="113"/>
                </a:lnTo>
                <a:lnTo>
                  <a:pt x="105" y="111"/>
                </a:lnTo>
                <a:lnTo>
                  <a:pt x="109" y="107"/>
                </a:lnTo>
                <a:lnTo>
                  <a:pt x="115" y="102"/>
                </a:lnTo>
                <a:lnTo>
                  <a:pt x="114" y="98"/>
                </a:lnTo>
                <a:lnTo>
                  <a:pt x="116" y="96"/>
                </a:lnTo>
                <a:lnTo>
                  <a:pt x="118" y="95"/>
                </a:lnTo>
                <a:lnTo>
                  <a:pt x="120" y="90"/>
                </a:lnTo>
                <a:lnTo>
                  <a:pt x="122" y="86"/>
                </a:lnTo>
                <a:lnTo>
                  <a:pt x="124" y="82"/>
                </a:lnTo>
                <a:lnTo>
                  <a:pt x="126" y="79"/>
                </a:lnTo>
                <a:lnTo>
                  <a:pt x="128" y="76"/>
                </a:lnTo>
                <a:lnTo>
                  <a:pt x="130" y="74"/>
                </a:lnTo>
                <a:lnTo>
                  <a:pt x="132" y="69"/>
                </a:lnTo>
                <a:lnTo>
                  <a:pt x="133" y="69"/>
                </a:lnTo>
                <a:lnTo>
                  <a:pt x="133" y="69"/>
                </a:lnTo>
                <a:lnTo>
                  <a:pt x="133" y="69"/>
                </a:lnTo>
                <a:lnTo>
                  <a:pt x="134" y="69"/>
                </a:lnTo>
                <a:lnTo>
                  <a:pt x="134" y="69"/>
                </a:lnTo>
                <a:lnTo>
                  <a:pt x="135" y="69"/>
                </a:lnTo>
                <a:lnTo>
                  <a:pt x="135" y="69"/>
                </a:lnTo>
                <a:lnTo>
                  <a:pt x="136" y="69"/>
                </a:lnTo>
                <a:lnTo>
                  <a:pt x="137" y="70"/>
                </a:lnTo>
                <a:lnTo>
                  <a:pt x="137" y="70"/>
                </a:lnTo>
                <a:lnTo>
                  <a:pt x="137" y="70"/>
                </a:lnTo>
                <a:lnTo>
                  <a:pt x="138" y="70"/>
                </a:lnTo>
                <a:lnTo>
                  <a:pt x="138" y="70"/>
                </a:lnTo>
                <a:lnTo>
                  <a:pt x="137" y="68"/>
                </a:lnTo>
                <a:lnTo>
                  <a:pt x="139" y="66"/>
                </a:lnTo>
                <a:lnTo>
                  <a:pt x="141" y="65"/>
                </a:lnTo>
                <a:lnTo>
                  <a:pt x="141" y="65"/>
                </a:lnTo>
                <a:lnTo>
                  <a:pt x="141" y="64"/>
                </a:lnTo>
                <a:lnTo>
                  <a:pt x="141" y="63"/>
                </a:lnTo>
                <a:lnTo>
                  <a:pt x="140" y="62"/>
                </a:lnTo>
                <a:lnTo>
                  <a:pt x="141" y="58"/>
                </a:lnTo>
                <a:lnTo>
                  <a:pt x="141" y="53"/>
                </a:lnTo>
                <a:lnTo>
                  <a:pt x="143" y="53"/>
                </a:lnTo>
                <a:lnTo>
                  <a:pt x="143" y="51"/>
                </a:lnTo>
                <a:lnTo>
                  <a:pt x="143" y="48"/>
                </a:lnTo>
                <a:lnTo>
                  <a:pt x="143" y="46"/>
                </a:lnTo>
                <a:lnTo>
                  <a:pt x="142" y="47"/>
                </a:lnTo>
                <a:lnTo>
                  <a:pt x="140" y="46"/>
                </a:lnTo>
                <a:lnTo>
                  <a:pt x="136" y="44"/>
                </a:lnTo>
                <a:lnTo>
                  <a:pt x="136" y="43"/>
                </a:lnTo>
                <a:lnTo>
                  <a:pt x="129" y="41"/>
                </a:lnTo>
                <a:lnTo>
                  <a:pt x="125" y="40"/>
                </a:lnTo>
                <a:lnTo>
                  <a:pt x="122" y="38"/>
                </a:lnTo>
                <a:lnTo>
                  <a:pt x="119" y="36"/>
                </a:lnTo>
                <a:lnTo>
                  <a:pt x="114" y="33"/>
                </a:lnTo>
                <a:lnTo>
                  <a:pt x="112" y="33"/>
                </a:lnTo>
                <a:lnTo>
                  <a:pt x="111" y="31"/>
                </a:lnTo>
                <a:lnTo>
                  <a:pt x="108" y="31"/>
                </a:lnTo>
                <a:lnTo>
                  <a:pt x="103" y="29"/>
                </a:lnTo>
                <a:lnTo>
                  <a:pt x="102" y="28"/>
                </a:lnTo>
                <a:lnTo>
                  <a:pt x="102" y="24"/>
                </a:lnTo>
                <a:lnTo>
                  <a:pt x="102" y="22"/>
                </a:lnTo>
                <a:lnTo>
                  <a:pt x="99" y="21"/>
                </a:lnTo>
                <a:lnTo>
                  <a:pt x="98" y="21"/>
                </a:lnTo>
                <a:lnTo>
                  <a:pt x="97" y="20"/>
                </a:lnTo>
                <a:lnTo>
                  <a:pt x="98" y="16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90" name="Freeform 7"/>
          <p:cNvSpPr>
            <a:spLocks/>
          </p:cNvSpPr>
          <p:nvPr/>
        </p:nvSpPr>
        <p:spPr bwMode="auto">
          <a:xfrm>
            <a:off x="4791075" y="2432050"/>
            <a:ext cx="2609850" cy="2363788"/>
          </a:xfrm>
          <a:custGeom>
            <a:avLst/>
            <a:gdLst/>
            <a:ahLst/>
            <a:cxnLst>
              <a:cxn ang="0">
                <a:pos x="144" y="8"/>
              </a:cxn>
              <a:cxn ang="0">
                <a:pos x="142" y="7"/>
              </a:cxn>
              <a:cxn ang="0">
                <a:pos x="137" y="8"/>
              </a:cxn>
              <a:cxn ang="0">
                <a:pos x="135" y="8"/>
              </a:cxn>
              <a:cxn ang="0">
                <a:pos x="121" y="13"/>
              </a:cxn>
              <a:cxn ang="0">
                <a:pos x="116" y="13"/>
              </a:cxn>
              <a:cxn ang="0">
                <a:pos x="98" y="14"/>
              </a:cxn>
              <a:cxn ang="0">
                <a:pos x="74" y="12"/>
              </a:cxn>
              <a:cxn ang="0">
                <a:pos x="53" y="18"/>
              </a:cxn>
              <a:cxn ang="0">
                <a:pos x="45" y="44"/>
              </a:cxn>
              <a:cxn ang="0">
                <a:pos x="36" y="54"/>
              </a:cxn>
              <a:cxn ang="0">
                <a:pos x="23" y="71"/>
              </a:cxn>
              <a:cxn ang="0">
                <a:pos x="12" y="82"/>
              </a:cxn>
              <a:cxn ang="0">
                <a:pos x="1" y="99"/>
              </a:cxn>
              <a:cxn ang="0">
                <a:pos x="1" y="109"/>
              </a:cxn>
              <a:cxn ang="0">
                <a:pos x="2" y="117"/>
              </a:cxn>
              <a:cxn ang="0">
                <a:pos x="11" y="126"/>
              </a:cxn>
              <a:cxn ang="0">
                <a:pos x="25" y="134"/>
              </a:cxn>
              <a:cxn ang="0">
                <a:pos x="43" y="142"/>
              </a:cxn>
              <a:cxn ang="0">
                <a:pos x="54" y="134"/>
              </a:cxn>
              <a:cxn ang="0">
                <a:pos x="64" y="128"/>
              </a:cxn>
              <a:cxn ang="0">
                <a:pos x="70" y="127"/>
              </a:cxn>
              <a:cxn ang="0">
                <a:pos x="77" y="126"/>
              </a:cxn>
              <a:cxn ang="0">
                <a:pos x="81" y="123"/>
              </a:cxn>
              <a:cxn ang="0">
                <a:pos x="85" y="122"/>
              </a:cxn>
              <a:cxn ang="0">
                <a:pos x="89" y="122"/>
              </a:cxn>
              <a:cxn ang="0">
                <a:pos x="94" y="122"/>
              </a:cxn>
              <a:cxn ang="0">
                <a:pos x="97" y="124"/>
              </a:cxn>
              <a:cxn ang="0">
                <a:pos x="98" y="123"/>
              </a:cxn>
              <a:cxn ang="0">
                <a:pos x="101" y="122"/>
              </a:cxn>
              <a:cxn ang="0">
                <a:pos x="103" y="122"/>
              </a:cxn>
              <a:cxn ang="0">
                <a:pos x="106" y="126"/>
              </a:cxn>
              <a:cxn ang="0">
                <a:pos x="109" y="125"/>
              </a:cxn>
              <a:cxn ang="0">
                <a:pos x="116" y="117"/>
              </a:cxn>
              <a:cxn ang="0">
                <a:pos x="117" y="112"/>
              </a:cxn>
              <a:cxn ang="0">
                <a:pos x="120" y="107"/>
              </a:cxn>
              <a:cxn ang="0">
                <a:pos x="115" y="104"/>
              </a:cxn>
              <a:cxn ang="0">
                <a:pos x="119" y="98"/>
              </a:cxn>
              <a:cxn ang="0">
                <a:pos x="121" y="93"/>
              </a:cxn>
              <a:cxn ang="0">
                <a:pos x="120" y="87"/>
              </a:cxn>
              <a:cxn ang="0">
                <a:pos x="117" y="81"/>
              </a:cxn>
              <a:cxn ang="0">
                <a:pos x="119" y="72"/>
              </a:cxn>
              <a:cxn ang="0">
                <a:pos x="127" y="70"/>
              </a:cxn>
              <a:cxn ang="0">
                <a:pos x="129" y="64"/>
              </a:cxn>
              <a:cxn ang="0">
                <a:pos x="129" y="60"/>
              </a:cxn>
              <a:cxn ang="0">
                <a:pos x="129" y="56"/>
              </a:cxn>
              <a:cxn ang="0">
                <a:pos x="130" y="53"/>
              </a:cxn>
              <a:cxn ang="0">
                <a:pos x="132" y="51"/>
              </a:cxn>
              <a:cxn ang="0">
                <a:pos x="134" y="52"/>
              </a:cxn>
              <a:cxn ang="0">
                <a:pos x="137" y="46"/>
              </a:cxn>
              <a:cxn ang="0">
                <a:pos x="139" y="46"/>
              </a:cxn>
              <a:cxn ang="0">
                <a:pos x="141" y="49"/>
              </a:cxn>
              <a:cxn ang="0">
                <a:pos x="144" y="49"/>
              </a:cxn>
              <a:cxn ang="0">
                <a:pos x="146" y="50"/>
              </a:cxn>
              <a:cxn ang="0">
                <a:pos x="149" y="35"/>
              </a:cxn>
              <a:cxn ang="0">
                <a:pos x="148" y="34"/>
              </a:cxn>
              <a:cxn ang="0">
                <a:pos x="144" y="25"/>
              </a:cxn>
              <a:cxn ang="0">
                <a:pos x="144" y="24"/>
              </a:cxn>
              <a:cxn ang="0">
                <a:pos x="144" y="23"/>
              </a:cxn>
              <a:cxn ang="0">
                <a:pos x="148" y="14"/>
              </a:cxn>
              <a:cxn ang="0">
                <a:pos x="147" y="10"/>
              </a:cxn>
            </a:cxnLst>
            <a:rect l="0" t="0" r="r" b="b"/>
            <a:pathLst>
              <a:path w="150" h="143">
                <a:moveTo>
                  <a:pt x="147" y="7"/>
                </a:moveTo>
                <a:lnTo>
                  <a:pt x="145" y="7"/>
                </a:lnTo>
                <a:lnTo>
                  <a:pt x="145" y="8"/>
                </a:lnTo>
                <a:lnTo>
                  <a:pt x="145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8"/>
                </a:lnTo>
                <a:lnTo>
                  <a:pt x="144" y="9"/>
                </a:lnTo>
                <a:lnTo>
                  <a:pt x="142" y="7"/>
                </a:lnTo>
                <a:lnTo>
                  <a:pt x="138" y="9"/>
                </a:lnTo>
                <a:lnTo>
                  <a:pt x="138" y="9"/>
                </a:lnTo>
                <a:lnTo>
                  <a:pt x="137" y="9"/>
                </a:lnTo>
                <a:lnTo>
                  <a:pt x="137" y="9"/>
                </a:lnTo>
                <a:lnTo>
                  <a:pt x="137" y="8"/>
                </a:lnTo>
                <a:lnTo>
                  <a:pt x="136" y="8"/>
                </a:lnTo>
                <a:lnTo>
                  <a:pt x="136" y="8"/>
                </a:lnTo>
                <a:lnTo>
                  <a:pt x="136" y="8"/>
                </a:lnTo>
                <a:lnTo>
                  <a:pt x="136" y="8"/>
                </a:lnTo>
                <a:lnTo>
                  <a:pt x="135" y="8"/>
                </a:lnTo>
                <a:lnTo>
                  <a:pt x="135" y="8"/>
                </a:lnTo>
                <a:lnTo>
                  <a:pt x="135" y="9"/>
                </a:lnTo>
                <a:lnTo>
                  <a:pt x="134" y="9"/>
                </a:lnTo>
                <a:lnTo>
                  <a:pt x="123" y="13"/>
                </a:lnTo>
                <a:lnTo>
                  <a:pt x="121" y="13"/>
                </a:lnTo>
                <a:lnTo>
                  <a:pt x="120" y="13"/>
                </a:lnTo>
                <a:lnTo>
                  <a:pt x="120" y="13"/>
                </a:lnTo>
                <a:lnTo>
                  <a:pt x="119" y="12"/>
                </a:lnTo>
                <a:lnTo>
                  <a:pt x="119" y="12"/>
                </a:lnTo>
                <a:lnTo>
                  <a:pt x="116" y="13"/>
                </a:lnTo>
                <a:lnTo>
                  <a:pt x="116" y="17"/>
                </a:lnTo>
                <a:lnTo>
                  <a:pt x="113" y="17"/>
                </a:lnTo>
                <a:cubicBezTo>
                  <a:pt x="110" y="17"/>
                  <a:pt x="107" y="16"/>
                  <a:pt x="105" y="16"/>
                </a:cubicBezTo>
                <a:cubicBezTo>
                  <a:pt x="103" y="16"/>
                  <a:pt x="101" y="16"/>
                  <a:pt x="99" y="17"/>
                </a:cubicBezTo>
                <a:lnTo>
                  <a:pt x="98" y="14"/>
                </a:lnTo>
                <a:lnTo>
                  <a:pt x="93" y="14"/>
                </a:lnTo>
                <a:lnTo>
                  <a:pt x="85" y="12"/>
                </a:lnTo>
                <a:lnTo>
                  <a:pt x="85" y="15"/>
                </a:lnTo>
                <a:lnTo>
                  <a:pt x="84" y="17"/>
                </a:lnTo>
                <a:lnTo>
                  <a:pt x="74" y="12"/>
                </a:lnTo>
                <a:lnTo>
                  <a:pt x="69" y="7"/>
                </a:lnTo>
                <a:lnTo>
                  <a:pt x="64" y="4"/>
                </a:lnTo>
                <a:lnTo>
                  <a:pt x="62" y="0"/>
                </a:lnTo>
                <a:lnTo>
                  <a:pt x="56" y="7"/>
                </a:lnTo>
                <a:lnTo>
                  <a:pt x="53" y="18"/>
                </a:lnTo>
                <a:lnTo>
                  <a:pt x="50" y="23"/>
                </a:lnTo>
                <a:lnTo>
                  <a:pt x="48" y="31"/>
                </a:lnTo>
                <a:lnTo>
                  <a:pt x="46" y="36"/>
                </a:lnTo>
                <a:lnTo>
                  <a:pt x="46" y="40"/>
                </a:lnTo>
                <a:lnTo>
                  <a:pt x="45" y="44"/>
                </a:lnTo>
                <a:lnTo>
                  <a:pt x="45" y="47"/>
                </a:lnTo>
                <a:lnTo>
                  <a:pt x="44" y="49"/>
                </a:lnTo>
                <a:lnTo>
                  <a:pt x="43" y="51"/>
                </a:lnTo>
                <a:lnTo>
                  <a:pt x="38" y="51"/>
                </a:lnTo>
                <a:lnTo>
                  <a:pt x="36" y="54"/>
                </a:lnTo>
                <a:lnTo>
                  <a:pt x="32" y="56"/>
                </a:lnTo>
                <a:lnTo>
                  <a:pt x="30" y="61"/>
                </a:lnTo>
                <a:lnTo>
                  <a:pt x="30" y="64"/>
                </a:lnTo>
                <a:lnTo>
                  <a:pt x="26" y="67"/>
                </a:lnTo>
                <a:lnTo>
                  <a:pt x="23" y="71"/>
                </a:lnTo>
                <a:lnTo>
                  <a:pt x="20" y="72"/>
                </a:lnTo>
                <a:lnTo>
                  <a:pt x="18" y="72"/>
                </a:lnTo>
                <a:lnTo>
                  <a:pt x="18" y="74"/>
                </a:lnTo>
                <a:lnTo>
                  <a:pt x="15" y="78"/>
                </a:lnTo>
                <a:lnTo>
                  <a:pt x="12" y="82"/>
                </a:lnTo>
                <a:lnTo>
                  <a:pt x="10" y="84"/>
                </a:lnTo>
                <a:lnTo>
                  <a:pt x="7" y="90"/>
                </a:lnTo>
                <a:lnTo>
                  <a:pt x="5" y="91"/>
                </a:lnTo>
                <a:lnTo>
                  <a:pt x="2" y="94"/>
                </a:lnTo>
                <a:lnTo>
                  <a:pt x="1" y="99"/>
                </a:lnTo>
                <a:lnTo>
                  <a:pt x="1" y="102"/>
                </a:lnTo>
                <a:lnTo>
                  <a:pt x="1" y="103"/>
                </a:lnTo>
                <a:lnTo>
                  <a:pt x="0" y="104"/>
                </a:lnTo>
                <a:lnTo>
                  <a:pt x="1" y="107"/>
                </a:lnTo>
                <a:lnTo>
                  <a:pt x="1" y="109"/>
                </a:lnTo>
                <a:lnTo>
                  <a:pt x="1" y="110"/>
                </a:lnTo>
                <a:lnTo>
                  <a:pt x="1" y="111"/>
                </a:lnTo>
                <a:lnTo>
                  <a:pt x="0" y="115"/>
                </a:lnTo>
                <a:lnTo>
                  <a:pt x="1" y="117"/>
                </a:lnTo>
                <a:lnTo>
                  <a:pt x="2" y="117"/>
                </a:lnTo>
                <a:lnTo>
                  <a:pt x="6" y="118"/>
                </a:lnTo>
                <a:lnTo>
                  <a:pt x="6" y="120"/>
                </a:lnTo>
                <a:lnTo>
                  <a:pt x="5" y="124"/>
                </a:lnTo>
                <a:lnTo>
                  <a:pt x="6" y="125"/>
                </a:lnTo>
                <a:lnTo>
                  <a:pt x="11" y="126"/>
                </a:lnTo>
                <a:lnTo>
                  <a:pt x="14" y="127"/>
                </a:lnTo>
                <a:lnTo>
                  <a:pt x="15" y="129"/>
                </a:lnTo>
                <a:lnTo>
                  <a:pt x="17" y="129"/>
                </a:lnTo>
                <a:lnTo>
                  <a:pt x="22" y="132"/>
                </a:lnTo>
                <a:lnTo>
                  <a:pt x="25" y="134"/>
                </a:lnTo>
                <a:lnTo>
                  <a:pt x="28" y="136"/>
                </a:lnTo>
                <a:lnTo>
                  <a:pt x="32" y="137"/>
                </a:lnTo>
                <a:lnTo>
                  <a:pt x="39" y="139"/>
                </a:lnTo>
                <a:lnTo>
                  <a:pt x="39" y="140"/>
                </a:lnTo>
                <a:lnTo>
                  <a:pt x="43" y="142"/>
                </a:lnTo>
                <a:lnTo>
                  <a:pt x="46" y="143"/>
                </a:lnTo>
                <a:lnTo>
                  <a:pt x="47" y="142"/>
                </a:lnTo>
                <a:lnTo>
                  <a:pt x="47" y="142"/>
                </a:lnTo>
                <a:lnTo>
                  <a:pt x="47" y="140"/>
                </a:lnTo>
                <a:lnTo>
                  <a:pt x="54" y="134"/>
                </a:lnTo>
                <a:lnTo>
                  <a:pt x="55" y="133"/>
                </a:lnTo>
                <a:lnTo>
                  <a:pt x="56" y="133"/>
                </a:lnTo>
                <a:lnTo>
                  <a:pt x="59" y="130"/>
                </a:lnTo>
                <a:lnTo>
                  <a:pt x="61" y="129"/>
                </a:lnTo>
                <a:lnTo>
                  <a:pt x="64" y="128"/>
                </a:lnTo>
                <a:lnTo>
                  <a:pt x="66" y="128"/>
                </a:lnTo>
                <a:lnTo>
                  <a:pt x="67" y="128"/>
                </a:lnTo>
                <a:lnTo>
                  <a:pt x="68" y="128"/>
                </a:lnTo>
                <a:lnTo>
                  <a:pt x="69" y="127"/>
                </a:lnTo>
                <a:lnTo>
                  <a:pt x="70" y="127"/>
                </a:lnTo>
                <a:lnTo>
                  <a:pt x="71" y="127"/>
                </a:lnTo>
                <a:lnTo>
                  <a:pt x="73" y="126"/>
                </a:lnTo>
                <a:lnTo>
                  <a:pt x="74" y="126"/>
                </a:lnTo>
                <a:lnTo>
                  <a:pt x="75" y="126"/>
                </a:lnTo>
                <a:lnTo>
                  <a:pt x="77" y="126"/>
                </a:lnTo>
                <a:lnTo>
                  <a:pt x="78" y="125"/>
                </a:lnTo>
                <a:lnTo>
                  <a:pt x="79" y="125"/>
                </a:lnTo>
                <a:lnTo>
                  <a:pt x="80" y="124"/>
                </a:lnTo>
                <a:lnTo>
                  <a:pt x="80" y="123"/>
                </a:lnTo>
                <a:lnTo>
                  <a:pt x="81" y="123"/>
                </a:lnTo>
                <a:lnTo>
                  <a:pt x="82" y="122"/>
                </a:lnTo>
                <a:lnTo>
                  <a:pt x="83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6" y="123"/>
                </a:lnTo>
                <a:lnTo>
                  <a:pt x="87" y="123"/>
                </a:lnTo>
                <a:lnTo>
                  <a:pt x="87" y="123"/>
                </a:lnTo>
                <a:lnTo>
                  <a:pt x="89" y="122"/>
                </a:lnTo>
                <a:lnTo>
                  <a:pt x="90" y="122"/>
                </a:lnTo>
                <a:lnTo>
                  <a:pt x="91" y="122"/>
                </a:lnTo>
                <a:lnTo>
                  <a:pt x="92" y="122"/>
                </a:lnTo>
                <a:lnTo>
                  <a:pt x="93" y="122"/>
                </a:lnTo>
                <a:lnTo>
                  <a:pt x="94" y="122"/>
                </a:lnTo>
                <a:lnTo>
                  <a:pt x="94" y="122"/>
                </a:lnTo>
                <a:lnTo>
                  <a:pt x="95" y="123"/>
                </a:lnTo>
                <a:lnTo>
                  <a:pt x="96" y="123"/>
                </a:lnTo>
                <a:lnTo>
                  <a:pt x="96" y="123"/>
                </a:lnTo>
                <a:lnTo>
                  <a:pt x="97" y="124"/>
                </a:lnTo>
                <a:lnTo>
                  <a:pt x="97" y="124"/>
                </a:lnTo>
                <a:lnTo>
                  <a:pt x="97" y="123"/>
                </a:lnTo>
                <a:lnTo>
                  <a:pt x="97" y="123"/>
                </a:lnTo>
                <a:lnTo>
                  <a:pt x="98" y="123"/>
                </a:lnTo>
                <a:lnTo>
                  <a:pt x="98" y="123"/>
                </a:lnTo>
                <a:lnTo>
                  <a:pt x="99" y="123"/>
                </a:lnTo>
                <a:lnTo>
                  <a:pt x="99" y="122"/>
                </a:lnTo>
                <a:lnTo>
                  <a:pt x="100" y="122"/>
                </a:lnTo>
                <a:lnTo>
                  <a:pt x="100" y="122"/>
                </a:lnTo>
                <a:lnTo>
                  <a:pt x="101" y="122"/>
                </a:lnTo>
                <a:lnTo>
                  <a:pt x="101" y="122"/>
                </a:lnTo>
                <a:lnTo>
                  <a:pt x="102" y="122"/>
                </a:lnTo>
                <a:lnTo>
                  <a:pt x="102" y="122"/>
                </a:lnTo>
                <a:lnTo>
                  <a:pt x="103" y="122"/>
                </a:lnTo>
                <a:lnTo>
                  <a:pt x="103" y="122"/>
                </a:lnTo>
                <a:lnTo>
                  <a:pt x="104" y="122"/>
                </a:lnTo>
                <a:lnTo>
                  <a:pt x="104" y="122"/>
                </a:lnTo>
                <a:lnTo>
                  <a:pt x="105" y="123"/>
                </a:lnTo>
                <a:lnTo>
                  <a:pt x="106" y="126"/>
                </a:lnTo>
                <a:lnTo>
                  <a:pt x="106" y="126"/>
                </a:lnTo>
                <a:lnTo>
                  <a:pt x="107" y="126"/>
                </a:lnTo>
                <a:lnTo>
                  <a:pt x="107" y="126"/>
                </a:lnTo>
                <a:lnTo>
                  <a:pt x="107" y="126"/>
                </a:lnTo>
                <a:lnTo>
                  <a:pt x="108" y="125"/>
                </a:lnTo>
                <a:lnTo>
                  <a:pt x="109" y="125"/>
                </a:lnTo>
                <a:lnTo>
                  <a:pt x="109" y="124"/>
                </a:lnTo>
                <a:lnTo>
                  <a:pt x="110" y="124"/>
                </a:lnTo>
                <a:lnTo>
                  <a:pt x="115" y="118"/>
                </a:lnTo>
                <a:lnTo>
                  <a:pt x="116" y="118"/>
                </a:lnTo>
                <a:lnTo>
                  <a:pt x="116" y="117"/>
                </a:lnTo>
                <a:lnTo>
                  <a:pt x="116" y="117"/>
                </a:lnTo>
                <a:lnTo>
                  <a:pt x="117" y="116"/>
                </a:lnTo>
                <a:lnTo>
                  <a:pt x="117" y="115"/>
                </a:lnTo>
                <a:lnTo>
                  <a:pt x="117" y="113"/>
                </a:lnTo>
                <a:lnTo>
                  <a:pt x="117" y="112"/>
                </a:lnTo>
                <a:lnTo>
                  <a:pt x="117" y="111"/>
                </a:lnTo>
                <a:lnTo>
                  <a:pt x="118" y="110"/>
                </a:lnTo>
                <a:lnTo>
                  <a:pt x="118" y="109"/>
                </a:lnTo>
                <a:lnTo>
                  <a:pt x="119" y="108"/>
                </a:lnTo>
                <a:lnTo>
                  <a:pt x="120" y="107"/>
                </a:lnTo>
                <a:lnTo>
                  <a:pt x="120" y="107"/>
                </a:lnTo>
                <a:lnTo>
                  <a:pt x="120" y="107"/>
                </a:lnTo>
                <a:lnTo>
                  <a:pt x="120" y="107"/>
                </a:lnTo>
                <a:lnTo>
                  <a:pt x="119" y="106"/>
                </a:lnTo>
                <a:lnTo>
                  <a:pt x="115" y="104"/>
                </a:lnTo>
                <a:lnTo>
                  <a:pt x="116" y="101"/>
                </a:lnTo>
                <a:lnTo>
                  <a:pt x="116" y="101"/>
                </a:lnTo>
                <a:lnTo>
                  <a:pt x="117" y="100"/>
                </a:lnTo>
                <a:lnTo>
                  <a:pt x="118" y="99"/>
                </a:lnTo>
                <a:lnTo>
                  <a:pt x="119" y="98"/>
                </a:lnTo>
                <a:lnTo>
                  <a:pt x="119" y="98"/>
                </a:lnTo>
                <a:lnTo>
                  <a:pt x="120" y="97"/>
                </a:lnTo>
                <a:lnTo>
                  <a:pt x="120" y="96"/>
                </a:lnTo>
                <a:lnTo>
                  <a:pt x="121" y="95"/>
                </a:lnTo>
                <a:lnTo>
                  <a:pt x="121" y="93"/>
                </a:lnTo>
                <a:lnTo>
                  <a:pt x="121" y="92"/>
                </a:lnTo>
                <a:lnTo>
                  <a:pt x="121" y="91"/>
                </a:lnTo>
                <a:lnTo>
                  <a:pt x="120" y="90"/>
                </a:lnTo>
                <a:lnTo>
                  <a:pt x="120" y="88"/>
                </a:lnTo>
                <a:lnTo>
                  <a:pt x="120" y="87"/>
                </a:lnTo>
                <a:lnTo>
                  <a:pt x="119" y="86"/>
                </a:lnTo>
                <a:lnTo>
                  <a:pt x="118" y="85"/>
                </a:lnTo>
                <a:lnTo>
                  <a:pt x="118" y="84"/>
                </a:lnTo>
                <a:lnTo>
                  <a:pt x="117" y="82"/>
                </a:lnTo>
                <a:lnTo>
                  <a:pt x="117" y="81"/>
                </a:lnTo>
                <a:lnTo>
                  <a:pt x="118" y="79"/>
                </a:lnTo>
                <a:lnTo>
                  <a:pt x="118" y="77"/>
                </a:lnTo>
                <a:lnTo>
                  <a:pt x="119" y="76"/>
                </a:lnTo>
                <a:lnTo>
                  <a:pt x="119" y="74"/>
                </a:lnTo>
                <a:lnTo>
                  <a:pt x="119" y="72"/>
                </a:lnTo>
                <a:lnTo>
                  <a:pt x="119" y="71"/>
                </a:lnTo>
                <a:lnTo>
                  <a:pt x="120" y="71"/>
                </a:lnTo>
                <a:lnTo>
                  <a:pt x="121" y="71"/>
                </a:lnTo>
                <a:lnTo>
                  <a:pt x="121" y="71"/>
                </a:lnTo>
                <a:lnTo>
                  <a:pt x="127" y="70"/>
                </a:lnTo>
                <a:lnTo>
                  <a:pt x="129" y="68"/>
                </a:lnTo>
                <a:lnTo>
                  <a:pt x="128" y="67"/>
                </a:lnTo>
                <a:lnTo>
                  <a:pt x="129" y="66"/>
                </a:lnTo>
                <a:lnTo>
                  <a:pt x="128" y="65"/>
                </a:lnTo>
                <a:lnTo>
                  <a:pt x="129" y="64"/>
                </a:lnTo>
                <a:lnTo>
                  <a:pt x="128" y="63"/>
                </a:lnTo>
                <a:lnTo>
                  <a:pt x="128" y="62"/>
                </a:lnTo>
                <a:lnTo>
                  <a:pt x="128" y="61"/>
                </a:lnTo>
                <a:lnTo>
                  <a:pt x="129" y="60"/>
                </a:lnTo>
                <a:lnTo>
                  <a:pt x="129" y="60"/>
                </a:lnTo>
                <a:lnTo>
                  <a:pt x="130" y="59"/>
                </a:lnTo>
                <a:lnTo>
                  <a:pt x="130" y="58"/>
                </a:lnTo>
                <a:lnTo>
                  <a:pt x="130" y="57"/>
                </a:lnTo>
                <a:lnTo>
                  <a:pt x="129" y="57"/>
                </a:lnTo>
                <a:lnTo>
                  <a:pt x="129" y="56"/>
                </a:lnTo>
                <a:lnTo>
                  <a:pt x="129" y="55"/>
                </a:lnTo>
                <a:lnTo>
                  <a:pt x="129" y="54"/>
                </a:lnTo>
                <a:lnTo>
                  <a:pt x="130" y="54"/>
                </a:lnTo>
                <a:lnTo>
                  <a:pt x="130" y="53"/>
                </a:lnTo>
                <a:lnTo>
                  <a:pt x="130" y="53"/>
                </a:lnTo>
                <a:lnTo>
                  <a:pt x="131" y="52"/>
                </a:lnTo>
                <a:lnTo>
                  <a:pt x="131" y="52"/>
                </a:lnTo>
                <a:lnTo>
                  <a:pt x="131" y="52"/>
                </a:lnTo>
                <a:lnTo>
                  <a:pt x="132" y="51"/>
                </a:lnTo>
                <a:lnTo>
                  <a:pt x="132" y="51"/>
                </a:lnTo>
                <a:lnTo>
                  <a:pt x="133" y="51"/>
                </a:lnTo>
                <a:lnTo>
                  <a:pt x="133" y="51"/>
                </a:lnTo>
                <a:lnTo>
                  <a:pt x="133" y="51"/>
                </a:lnTo>
                <a:lnTo>
                  <a:pt x="134" y="52"/>
                </a:lnTo>
                <a:lnTo>
                  <a:pt x="134" y="52"/>
                </a:lnTo>
                <a:lnTo>
                  <a:pt x="135" y="52"/>
                </a:lnTo>
                <a:lnTo>
                  <a:pt x="135" y="52"/>
                </a:lnTo>
                <a:lnTo>
                  <a:pt x="135" y="52"/>
                </a:lnTo>
                <a:lnTo>
                  <a:pt x="137" y="46"/>
                </a:lnTo>
                <a:lnTo>
                  <a:pt x="137" y="46"/>
                </a:lnTo>
                <a:lnTo>
                  <a:pt x="137" y="46"/>
                </a:lnTo>
                <a:lnTo>
                  <a:pt x="137" y="46"/>
                </a:lnTo>
                <a:lnTo>
                  <a:pt x="138" y="46"/>
                </a:lnTo>
                <a:lnTo>
                  <a:pt x="138" y="46"/>
                </a:lnTo>
                <a:lnTo>
                  <a:pt x="139" y="46"/>
                </a:lnTo>
                <a:lnTo>
                  <a:pt x="139" y="47"/>
                </a:lnTo>
                <a:lnTo>
                  <a:pt x="140" y="48"/>
                </a:lnTo>
                <a:lnTo>
                  <a:pt x="140" y="48"/>
                </a:lnTo>
                <a:lnTo>
                  <a:pt x="141" y="49"/>
                </a:lnTo>
                <a:lnTo>
                  <a:pt x="141" y="49"/>
                </a:lnTo>
                <a:lnTo>
                  <a:pt x="142" y="49"/>
                </a:lnTo>
                <a:lnTo>
                  <a:pt x="143" y="49"/>
                </a:lnTo>
                <a:lnTo>
                  <a:pt x="143" y="49"/>
                </a:lnTo>
                <a:lnTo>
                  <a:pt x="144" y="49"/>
                </a:lnTo>
                <a:lnTo>
                  <a:pt x="144" y="49"/>
                </a:lnTo>
                <a:lnTo>
                  <a:pt x="145" y="49"/>
                </a:lnTo>
                <a:lnTo>
                  <a:pt x="145" y="49"/>
                </a:lnTo>
                <a:lnTo>
                  <a:pt x="146" y="49"/>
                </a:lnTo>
                <a:lnTo>
                  <a:pt x="146" y="49"/>
                </a:lnTo>
                <a:lnTo>
                  <a:pt x="146" y="50"/>
                </a:lnTo>
                <a:lnTo>
                  <a:pt x="150" y="36"/>
                </a:lnTo>
                <a:lnTo>
                  <a:pt x="150" y="36"/>
                </a:lnTo>
                <a:lnTo>
                  <a:pt x="150" y="36"/>
                </a:lnTo>
                <a:lnTo>
                  <a:pt x="149" y="35"/>
                </a:lnTo>
                <a:lnTo>
                  <a:pt x="149" y="35"/>
                </a:lnTo>
                <a:lnTo>
                  <a:pt x="149" y="35"/>
                </a:lnTo>
                <a:lnTo>
                  <a:pt x="149" y="35"/>
                </a:lnTo>
                <a:lnTo>
                  <a:pt x="149" y="34"/>
                </a:lnTo>
                <a:lnTo>
                  <a:pt x="149" y="34"/>
                </a:lnTo>
                <a:lnTo>
                  <a:pt x="148" y="34"/>
                </a:lnTo>
                <a:lnTo>
                  <a:pt x="148" y="34"/>
                </a:lnTo>
                <a:lnTo>
                  <a:pt x="148" y="33"/>
                </a:lnTo>
                <a:lnTo>
                  <a:pt x="147" y="33"/>
                </a:lnTo>
                <a:lnTo>
                  <a:pt x="144" y="25"/>
                </a:lnTo>
                <a:lnTo>
                  <a:pt x="144" y="25"/>
                </a:lnTo>
                <a:lnTo>
                  <a:pt x="144" y="25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4" y="24"/>
                </a:lnTo>
                <a:lnTo>
                  <a:pt x="143" y="24"/>
                </a:lnTo>
                <a:lnTo>
                  <a:pt x="143" y="23"/>
                </a:lnTo>
                <a:lnTo>
                  <a:pt x="143" y="23"/>
                </a:lnTo>
                <a:lnTo>
                  <a:pt x="143" y="23"/>
                </a:lnTo>
                <a:lnTo>
                  <a:pt x="144" y="23"/>
                </a:lnTo>
                <a:lnTo>
                  <a:pt x="144" y="23"/>
                </a:lnTo>
                <a:lnTo>
                  <a:pt x="145" y="19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7" y="14"/>
                </a:lnTo>
                <a:lnTo>
                  <a:pt x="147" y="13"/>
                </a:lnTo>
                <a:lnTo>
                  <a:pt x="146" y="12"/>
                </a:lnTo>
                <a:lnTo>
                  <a:pt x="146" y="11"/>
                </a:lnTo>
                <a:lnTo>
                  <a:pt x="147" y="10"/>
                </a:lnTo>
                <a:lnTo>
                  <a:pt x="147" y="9"/>
                </a:lnTo>
                <a:lnTo>
                  <a:pt x="148" y="8"/>
                </a:lnTo>
                <a:lnTo>
                  <a:pt x="147" y="8"/>
                </a:lnTo>
                <a:lnTo>
                  <a:pt x="147" y="7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91" name="Freeform 8"/>
          <p:cNvSpPr>
            <a:spLocks/>
          </p:cNvSpPr>
          <p:nvPr/>
        </p:nvSpPr>
        <p:spPr bwMode="auto">
          <a:xfrm>
            <a:off x="1762125" y="582613"/>
            <a:ext cx="4125913" cy="3684587"/>
          </a:xfrm>
          <a:custGeom>
            <a:avLst/>
            <a:gdLst/>
            <a:ahLst/>
            <a:cxnLst>
              <a:cxn ang="0">
                <a:pos x="69" y="27"/>
              </a:cxn>
              <a:cxn ang="0">
                <a:pos x="70" y="13"/>
              </a:cxn>
              <a:cxn ang="0">
                <a:pos x="76" y="0"/>
              </a:cxn>
              <a:cxn ang="0">
                <a:pos x="81" y="10"/>
              </a:cxn>
              <a:cxn ang="0">
                <a:pos x="97" y="37"/>
              </a:cxn>
              <a:cxn ang="0">
                <a:pos x="104" y="43"/>
              </a:cxn>
              <a:cxn ang="0">
                <a:pos x="108" y="42"/>
              </a:cxn>
              <a:cxn ang="0">
                <a:pos x="148" y="46"/>
              </a:cxn>
              <a:cxn ang="0">
                <a:pos x="155" y="46"/>
              </a:cxn>
              <a:cxn ang="0">
                <a:pos x="162" y="47"/>
              </a:cxn>
              <a:cxn ang="0">
                <a:pos x="169" y="47"/>
              </a:cxn>
              <a:cxn ang="0">
                <a:pos x="175" y="47"/>
              </a:cxn>
              <a:cxn ang="0">
                <a:pos x="180" y="48"/>
              </a:cxn>
              <a:cxn ang="0">
                <a:pos x="185" y="48"/>
              </a:cxn>
              <a:cxn ang="0">
                <a:pos x="189" y="49"/>
              </a:cxn>
              <a:cxn ang="0">
                <a:pos x="192" y="49"/>
              </a:cxn>
              <a:cxn ang="0">
                <a:pos x="231" y="53"/>
              </a:cxn>
              <a:cxn ang="0">
                <a:pos x="232" y="65"/>
              </a:cxn>
              <a:cxn ang="0">
                <a:pos x="226" y="83"/>
              </a:cxn>
              <a:cxn ang="0">
                <a:pos x="226" y="104"/>
              </a:cxn>
              <a:cxn ang="0">
                <a:pos x="223" y="142"/>
              </a:cxn>
              <a:cxn ang="0">
                <a:pos x="212" y="163"/>
              </a:cxn>
              <a:cxn ang="0">
                <a:pos x="195" y="183"/>
              </a:cxn>
              <a:cxn ang="0">
                <a:pos x="180" y="203"/>
              </a:cxn>
              <a:cxn ang="0">
                <a:pos x="176" y="220"/>
              </a:cxn>
              <a:cxn ang="0">
                <a:pos x="164" y="207"/>
              </a:cxn>
              <a:cxn ang="0">
                <a:pos x="153" y="214"/>
              </a:cxn>
              <a:cxn ang="0">
                <a:pos x="137" y="217"/>
              </a:cxn>
              <a:cxn ang="0">
                <a:pos x="121" y="209"/>
              </a:cxn>
              <a:cxn ang="0">
                <a:pos x="105" y="210"/>
              </a:cxn>
              <a:cxn ang="0">
                <a:pos x="86" y="215"/>
              </a:cxn>
              <a:cxn ang="0">
                <a:pos x="77" y="208"/>
              </a:cxn>
              <a:cxn ang="0">
                <a:pos x="72" y="204"/>
              </a:cxn>
              <a:cxn ang="0">
                <a:pos x="68" y="197"/>
              </a:cxn>
              <a:cxn ang="0">
                <a:pos x="65" y="190"/>
              </a:cxn>
              <a:cxn ang="0">
                <a:pos x="67" y="184"/>
              </a:cxn>
              <a:cxn ang="0">
                <a:pos x="55" y="184"/>
              </a:cxn>
              <a:cxn ang="0">
                <a:pos x="41" y="183"/>
              </a:cxn>
              <a:cxn ang="0">
                <a:pos x="31" y="173"/>
              </a:cxn>
              <a:cxn ang="0">
                <a:pos x="27" y="159"/>
              </a:cxn>
              <a:cxn ang="0">
                <a:pos x="30" y="151"/>
              </a:cxn>
              <a:cxn ang="0">
                <a:pos x="27" y="144"/>
              </a:cxn>
              <a:cxn ang="0">
                <a:pos x="24" y="131"/>
              </a:cxn>
              <a:cxn ang="0">
                <a:pos x="28" y="126"/>
              </a:cxn>
              <a:cxn ang="0">
                <a:pos x="32" y="119"/>
              </a:cxn>
              <a:cxn ang="0">
                <a:pos x="37" y="112"/>
              </a:cxn>
              <a:cxn ang="0">
                <a:pos x="37" y="95"/>
              </a:cxn>
              <a:cxn ang="0">
                <a:pos x="35" y="79"/>
              </a:cxn>
              <a:cxn ang="0">
                <a:pos x="30" y="77"/>
              </a:cxn>
              <a:cxn ang="0">
                <a:pos x="26" y="76"/>
              </a:cxn>
              <a:cxn ang="0">
                <a:pos x="2" y="71"/>
              </a:cxn>
              <a:cxn ang="0">
                <a:pos x="2" y="69"/>
              </a:cxn>
              <a:cxn ang="0">
                <a:pos x="2" y="59"/>
              </a:cxn>
              <a:cxn ang="0">
                <a:pos x="0" y="55"/>
              </a:cxn>
              <a:cxn ang="0">
                <a:pos x="2" y="45"/>
              </a:cxn>
              <a:cxn ang="0">
                <a:pos x="0" y="40"/>
              </a:cxn>
              <a:cxn ang="0">
                <a:pos x="2" y="32"/>
              </a:cxn>
            </a:cxnLst>
            <a:rect l="0" t="0" r="r" b="b"/>
            <a:pathLst>
              <a:path w="237" h="223">
                <a:moveTo>
                  <a:pt x="2" y="28"/>
                </a:moveTo>
                <a:lnTo>
                  <a:pt x="20" y="29"/>
                </a:lnTo>
                <a:lnTo>
                  <a:pt x="55" y="29"/>
                </a:lnTo>
                <a:lnTo>
                  <a:pt x="60" y="29"/>
                </a:lnTo>
                <a:lnTo>
                  <a:pt x="65" y="29"/>
                </a:lnTo>
                <a:lnTo>
                  <a:pt x="69" y="30"/>
                </a:lnTo>
                <a:lnTo>
                  <a:pt x="69" y="27"/>
                </a:lnTo>
                <a:lnTo>
                  <a:pt x="69" y="25"/>
                </a:lnTo>
                <a:lnTo>
                  <a:pt x="69" y="24"/>
                </a:lnTo>
                <a:lnTo>
                  <a:pt x="69" y="23"/>
                </a:lnTo>
                <a:lnTo>
                  <a:pt x="71" y="19"/>
                </a:lnTo>
                <a:lnTo>
                  <a:pt x="71" y="17"/>
                </a:lnTo>
                <a:lnTo>
                  <a:pt x="71" y="17"/>
                </a:lnTo>
                <a:lnTo>
                  <a:pt x="70" y="13"/>
                </a:lnTo>
                <a:lnTo>
                  <a:pt x="70" y="11"/>
                </a:lnTo>
                <a:lnTo>
                  <a:pt x="70" y="9"/>
                </a:lnTo>
                <a:lnTo>
                  <a:pt x="71" y="8"/>
                </a:lnTo>
                <a:lnTo>
                  <a:pt x="72" y="6"/>
                </a:lnTo>
                <a:lnTo>
                  <a:pt x="74" y="2"/>
                </a:lnTo>
                <a:lnTo>
                  <a:pt x="75" y="0"/>
                </a:lnTo>
                <a:lnTo>
                  <a:pt x="76" y="0"/>
                </a:lnTo>
                <a:lnTo>
                  <a:pt x="77" y="2"/>
                </a:lnTo>
                <a:lnTo>
                  <a:pt x="78" y="4"/>
                </a:lnTo>
                <a:lnTo>
                  <a:pt x="80" y="5"/>
                </a:lnTo>
                <a:lnTo>
                  <a:pt x="80" y="7"/>
                </a:lnTo>
                <a:lnTo>
                  <a:pt x="81" y="8"/>
                </a:lnTo>
                <a:lnTo>
                  <a:pt x="81" y="9"/>
                </a:lnTo>
                <a:lnTo>
                  <a:pt x="81" y="10"/>
                </a:lnTo>
                <a:lnTo>
                  <a:pt x="82" y="11"/>
                </a:lnTo>
                <a:lnTo>
                  <a:pt x="83" y="16"/>
                </a:lnTo>
                <a:lnTo>
                  <a:pt x="84" y="17"/>
                </a:lnTo>
                <a:lnTo>
                  <a:pt x="85" y="20"/>
                </a:lnTo>
                <a:lnTo>
                  <a:pt x="87" y="29"/>
                </a:lnTo>
                <a:lnTo>
                  <a:pt x="92" y="34"/>
                </a:lnTo>
                <a:lnTo>
                  <a:pt x="97" y="37"/>
                </a:lnTo>
                <a:lnTo>
                  <a:pt x="98" y="40"/>
                </a:lnTo>
                <a:lnTo>
                  <a:pt x="101" y="40"/>
                </a:lnTo>
                <a:lnTo>
                  <a:pt x="102" y="42"/>
                </a:lnTo>
                <a:lnTo>
                  <a:pt x="103" y="42"/>
                </a:lnTo>
                <a:lnTo>
                  <a:pt x="103" y="42"/>
                </a:lnTo>
                <a:lnTo>
                  <a:pt x="104" y="42"/>
                </a:lnTo>
                <a:lnTo>
                  <a:pt x="104" y="43"/>
                </a:lnTo>
                <a:lnTo>
                  <a:pt x="105" y="43"/>
                </a:lnTo>
                <a:lnTo>
                  <a:pt x="106" y="42"/>
                </a:lnTo>
                <a:lnTo>
                  <a:pt x="106" y="42"/>
                </a:lnTo>
                <a:lnTo>
                  <a:pt x="107" y="42"/>
                </a:lnTo>
                <a:lnTo>
                  <a:pt x="107" y="42"/>
                </a:lnTo>
                <a:lnTo>
                  <a:pt x="107" y="42"/>
                </a:lnTo>
                <a:lnTo>
                  <a:pt x="108" y="42"/>
                </a:lnTo>
                <a:lnTo>
                  <a:pt x="108" y="43"/>
                </a:lnTo>
                <a:lnTo>
                  <a:pt x="124" y="43"/>
                </a:lnTo>
                <a:lnTo>
                  <a:pt x="146" y="45"/>
                </a:lnTo>
                <a:lnTo>
                  <a:pt x="147" y="45"/>
                </a:lnTo>
                <a:lnTo>
                  <a:pt x="147" y="45"/>
                </a:lnTo>
                <a:lnTo>
                  <a:pt x="147" y="46"/>
                </a:lnTo>
                <a:lnTo>
                  <a:pt x="148" y="46"/>
                </a:lnTo>
                <a:lnTo>
                  <a:pt x="149" y="46"/>
                </a:lnTo>
                <a:lnTo>
                  <a:pt x="150" y="46"/>
                </a:lnTo>
                <a:lnTo>
                  <a:pt x="151" y="46"/>
                </a:lnTo>
                <a:lnTo>
                  <a:pt x="152" y="46"/>
                </a:lnTo>
                <a:lnTo>
                  <a:pt x="153" y="46"/>
                </a:lnTo>
                <a:lnTo>
                  <a:pt x="154" y="46"/>
                </a:lnTo>
                <a:lnTo>
                  <a:pt x="155" y="46"/>
                </a:lnTo>
                <a:lnTo>
                  <a:pt x="156" y="46"/>
                </a:lnTo>
                <a:lnTo>
                  <a:pt x="157" y="47"/>
                </a:lnTo>
                <a:lnTo>
                  <a:pt x="158" y="47"/>
                </a:lnTo>
                <a:lnTo>
                  <a:pt x="159" y="47"/>
                </a:lnTo>
                <a:lnTo>
                  <a:pt x="160" y="47"/>
                </a:lnTo>
                <a:lnTo>
                  <a:pt x="161" y="47"/>
                </a:lnTo>
                <a:lnTo>
                  <a:pt x="162" y="47"/>
                </a:lnTo>
                <a:lnTo>
                  <a:pt x="163" y="47"/>
                </a:lnTo>
                <a:lnTo>
                  <a:pt x="164" y="47"/>
                </a:lnTo>
                <a:lnTo>
                  <a:pt x="165" y="47"/>
                </a:lnTo>
                <a:lnTo>
                  <a:pt x="166" y="47"/>
                </a:lnTo>
                <a:lnTo>
                  <a:pt x="167" y="47"/>
                </a:lnTo>
                <a:lnTo>
                  <a:pt x="168" y="47"/>
                </a:lnTo>
                <a:lnTo>
                  <a:pt x="169" y="47"/>
                </a:lnTo>
                <a:lnTo>
                  <a:pt x="170" y="47"/>
                </a:lnTo>
                <a:lnTo>
                  <a:pt x="171" y="47"/>
                </a:lnTo>
                <a:lnTo>
                  <a:pt x="172" y="46"/>
                </a:lnTo>
                <a:lnTo>
                  <a:pt x="173" y="47"/>
                </a:lnTo>
                <a:lnTo>
                  <a:pt x="173" y="47"/>
                </a:lnTo>
                <a:lnTo>
                  <a:pt x="174" y="47"/>
                </a:lnTo>
                <a:lnTo>
                  <a:pt x="175" y="47"/>
                </a:lnTo>
                <a:lnTo>
                  <a:pt x="175" y="47"/>
                </a:lnTo>
                <a:lnTo>
                  <a:pt x="176" y="48"/>
                </a:lnTo>
                <a:lnTo>
                  <a:pt x="177" y="48"/>
                </a:lnTo>
                <a:lnTo>
                  <a:pt x="178" y="48"/>
                </a:lnTo>
                <a:lnTo>
                  <a:pt x="179" y="48"/>
                </a:lnTo>
                <a:lnTo>
                  <a:pt x="179" y="48"/>
                </a:lnTo>
                <a:lnTo>
                  <a:pt x="180" y="48"/>
                </a:lnTo>
                <a:lnTo>
                  <a:pt x="181" y="48"/>
                </a:lnTo>
                <a:lnTo>
                  <a:pt x="181" y="48"/>
                </a:lnTo>
                <a:lnTo>
                  <a:pt x="182" y="48"/>
                </a:lnTo>
                <a:lnTo>
                  <a:pt x="183" y="48"/>
                </a:lnTo>
                <a:lnTo>
                  <a:pt x="183" y="48"/>
                </a:lnTo>
                <a:lnTo>
                  <a:pt x="184" y="48"/>
                </a:lnTo>
                <a:lnTo>
                  <a:pt x="185" y="48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49"/>
                </a:lnTo>
                <a:lnTo>
                  <a:pt x="188" y="49"/>
                </a:lnTo>
                <a:lnTo>
                  <a:pt x="189" y="49"/>
                </a:lnTo>
                <a:lnTo>
                  <a:pt x="189" y="49"/>
                </a:lnTo>
                <a:lnTo>
                  <a:pt x="189" y="49"/>
                </a:lnTo>
                <a:lnTo>
                  <a:pt x="189" y="49"/>
                </a:lnTo>
                <a:lnTo>
                  <a:pt x="191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2" y="49"/>
                </a:lnTo>
                <a:lnTo>
                  <a:pt x="193" y="49"/>
                </a:lnTo>
                <a:lnTo>
                  <a:pt x="193" y="49"/>
                </a:lnTo>
                <a:lnTo>
                  <a:pt x="193" y="49"/>
                </a:lnTo>
                <a:lnTo>
                  <a:pt x="194" y="49"/>
                </a:lnTo>
                <a:lnTo>
                  <a:pt x="195" y="49"/>
                </a:lnTo>
                <a:lnTo>
                  <a:pt x="207" y="51"/>
                </a:lnTo>
                <a:lnTo>
                  <a:pt x="231" y="53"/>
                </a:lnTo>
                <a:lnTo>
                  <a:pt x="236" y="53"/>
                </a:lnTo>
                <a:lnTo>
                  <a:pt x="237" y="54"/>
                </a:lnTo>
                <a:lnTo>
                  <a:pt x="236" y="55"/>
                </a:lnTo>
                <a:lnTo>
                  <a:pt x="235" y="57"/>
                </a:lnTo>
                <a:lnTo>
                  <a:pt x="234" y="59"/>
                </a:lnTo>
                <a:lnTo>
                  <a:pt x="233" y="62"/>
                </a:lnTo>
                <a:lnTo>
                  <a:pt x="232" y="65"/>
                </a:lnTo>
                <a:lnTo>
                  <a:pt x="231" y="67"/>
                </a:lnTo>
                <a:lnTo>
                  <a:pt x="230" y="69"/>
                </a:lnTo>
                <a:lnTo>
                  <a:pt x="229" y="71"/>
                </a:lnTo>
                <a:lnTo>
                  <a:pt x="228" y="76"/>
                </a:lnTo>
                <a:lnTo>
                  <a:pt x="228" y="77"/>
                </a:lnTo>
                <a:lnTo>
                  <a:pt x="227" y="80"/>
                </a:lnTo>
                <a:lnTo>
                  <a:pt x="226" y="83"/>
                </a:lnTo>
                <a:lnTo>
                  <a:pt x="225" y="85"/>
                </a:lnTo>
                <a:lnTo>
                  <a:pt x="225" y="87"/>
                </a:lnTo>
                <a:lnTo>
                  <a:pt x="225" y="90"/>
                </a:lnTo>
                <a:lnTo>
                  <a:pt x="226" y="93"/>
                </a:lnTo>
                <a:lnTo>
                  <a:pt x="225" y="97"/>
                </a:lnTo>
                <a:lnTo>
                  <a:pt x="225" y="100"/>
                </a:lnTo>
                <a:lnTo>
                  <a:pt x="226" y="104"/>
                </a:lnTo>
                <a:lnTo>
                  <a:pt x="227" y="109"/>
                </a:lnTo>
                <a:lnTo>
                  <a:pt x="228" y="114"/>
                </a:lnTo>
                <a:lnTo>
                  <a:pt x="230" y="117"/>
                </a:lnTo>
                <a:lnTo>
                  <a:pt x="231" y="119"/>
                </a:lnTo>
                <a:lnTo>
                  <a:pt x="227" y="130"/>
                </a:lnTo>
                <a:lnTo>
                  <a:pt x="225" y="134"/>
                </a:lnTo>
                <a:lnTo>
                  <a:pt x="223" y="142"/>
                </a:lnTo>
                <a:lnTo>
                  <a:pt x="221" y="147"/>
                </a:lnTo>
                <a:lnTo>
                  <a:pt x="220" y="151"/>
                </a:lnTo>
                <a:lnTo>
                  <a:pt x="220" y="156"/>
                </a:lnTo>
                <a:lnTo>
                  <a:pt x="220" y="158"/>
                </a:lnTo>
                <a:lnTo>
                  <a:pt x="219" y="160"/>
                </a:lnTo>
                <a:lnTo>
                  <a:pt x="218" y="163"/>
                </a:lnTo>
                <a:lnTo>
                  <a:pt x="212" y="163"/>
                </a:lnTo>
                <a:lnTo>
                  <a:pt x="211" y="166"/>
                </a:lnTo>
                <a:lnTo>
                  <a:pt x="207" y="168"/>
                </a:lnTo>
                <a:lnTo>
                  <a:pt x="205" y="172"/>
                </a:lnTo>
                <a:lnTo>
                  <a:pt x="205" y="175"/>
                </a:lnTo>
                <a:lnTo>
                  <a:pt x="201" y="179"/>
                </a:lnTo>
                <a:lnTo>
                  <a:pt x="197" y="182"/>
                </a:lnTo>
                <a:lnTo>
                  <a:pt x="195" y="183"/>
                </a:lnTo>
                <a:lnTo>
                  <a:pt x="193" y="183"/>
                </a:lnTo>
                <a:lnTo>
                  <a:pt x="193" y="185"/>
                </a:lnTo>
                <a:lnTo>
                  <a:pt x="190" y="190"/>
                </a:lnTo>
                <a:lnTo>
                  <a:pt x="187" y="193"/>
                </a:lnTo>
                <a:lnTo>
                  <a:pt x="185" y="196"/>
                </a:lnTo>
                <a:lnTo>
                  <a:pt x="182" y="201"/>
                </a:lnTo>
                <a:lnTo>
                  <a:pt x="180" y="203"/>
                </a:lnTo>
                <a:lnTo>
                  <a:pt x="177" y="206"/>
                </a:lnTo>
                <a:lnTo>
                  <a:pt x="176" y="210"/>
                </a:lnTo>
                <a:lnTo>
                  <a:pt x="176" y="213"/>
                </a:lnTo>
                <a:lnTo>
                  <a:pt x="176" y="215"/>
                </a:lnTo>
                <a:lnTo>
                  <a:pt x="175" y="216"/>
                </a:lnTo>
                <a:lnTo>
                  <a:pt x="176" y="218"/>
                </a:lnTo>
                <a:lnTo>
                  <a:pt x="176" y="220"/>
                </a:lnTo>
                <a:lnTo>
                  <a:pt x="176" y="222"/>
                </a:lnTo>
                <a:lnTo>
                  <a:pt x="176" y="223"/>
                </a:lnTo>
                <a:lnTo>
                  <a:pt x="174" y="222"/>
                </a:lnTo>
                <a:lnTo>
                  <a:pt x="166" y="220"/>
                </a:lnTo>
                <a:cubicBezTo>
                  <a:pt x="168" y="219"/>
                  <a:pt x="168" y="216"/>
                  <a:pt x="168" y="214"/>
                </a:cubicBezTo>
                <a:cubicBezTo>
                  <a:pt x="168" y="212"/>
                  <a:pt x="167" y="209"/>
                  <a:pt x="166" y="207"/>
                </a:cubicBezTo>
                <a:cubicBezTo>
                  <a:pt x="166" y="207"/>
                  <a:pt x="165" y="207"/>
                  <a:pt x="164" y="207"/>
                </a:cubicBezTo>
                <a:cubicBezTo>
                  <a:pt x="163" y="207"/>
                  <a:pt x="162" y="208"/>
                  <a:pt x="162" y="209"/>
                </a:cubicBezTo>
                <a:cubicBezTo>
                  <a:pt x="162" y="209"/>
                  <a:pt x="162" y="209"/>
                  <a:pt x="162" y="209"/>
                </a:cubicBezTo>
                <a:cubicBezTo>
                  <a:pt x="161" y="210"/>
                  <a:pt x="160" y="211"/>
                  <a:pt x="159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5"/>
                  <a:pt x="158" y="216"/>
                  <a:pt x="157" y="216"/>
                </a:cubicBezTo>
                <a:cubicBezTo>
                  <a:pt x="156" y="216"/>
                  <a:pt x="156" y="216"/>
                  <a:pt x="155" y="215"/>
                </a:cubicBezTo>
                <a:cubicBezTo>
                  <a:pt x="155" y="215"/>
                  <a:pt x="154" y="214"/>
                  <a:pt x="153" y="214"/>
                </a:cubicBezTo>
                <a:cubicBezTo>
                  <a:pt x="152" y="214"/>
                  <a:pt x="152" y="215"/>
                  <a:pt x="151" y="215"/>
                </a:cubicBezTo>
                <a:cubicBezTo>
                  <a:pt x="150" y="215"/>
                  <a:pt x="149" y="214"/>
                  <a:pt x="147" y="214"/>
                </a:cubicBezTo>
                <a:lnTo>
                  <a:pt x="145" y="214"/>
                </a:lnTo>
                <a:lnTo>
                  <a:pt x="143" y="216"/>
                </a:lnTo>
                <a:lnTo>
                  <a:pt x="141" y="216"/>
                </a:lnTo>
                <a:lnTo>
                  <a:pt x="139" y="216"/>
                </a:lnTo>
                <a:lnTo>
                  <a:pt x="137" y="217"/>
                </a:lnTo>
                <a:lnTo>
                  <a:pt x="134" y="215"/>
                </a:lnTo>
                <a:lnTo>
                  <a:pt x="130" y="215"/>
                </a:lnTo>
                <a:lnTo>
                  <a:pt x="129" y="213"/>
                </a:lnTo>
                <a:lnTo>
                  <a:pt x="127" y="212"/>
                </a:lnTo>
                <a:lnTo>
                  <a:pt x="124" y="212"/>
                </a:lnTo>
                <a:lnTo>
                  <a:pt x="121" y="210"/>
                </a:lnTo>
                <a:lnTo>
                  <a:pt x="121" y="209"/>
                </a:lnTo>
                <a:lnTo>
                  <a:pt x="120" y="209"/>
                </a:lnTo>
                <a:lnTo>
                  <a:pt x="119" y="209"/>
                </a:lnTo>
                <a:lnTo>
                  <a:pt x="118" y="209"/>
                </a:lnTo>
                <a:lnTo>
                  <a:pt x="114" y="207"/>
                </a:lnTo>
                <a:lnTo>
                  <a:pt x="112" y="209"/>
                </a:lnTo>
                <a:lnTo>
                  <a:pt x="108" y="209"/>
                </a:lnTo>
                <a:lnTo>
                  <a:pt x="105" y="210"/>
                </a:lnTo>
                <a:lnTo>
                  <a:pt x="103" y="211"/>
                </a:lnTo>
                <a:lnTo>
                  <a:pt x="103" y="213"/>
                </a:lnTo>
                <a:lnTo>
                  <a:pt x="99" y="215"/>
                </a:lnTo>
                <a:lnTo>
                  <a:pt x="98" y="219"/>
                </a:lnTo>
                <a:lnTo>
                  <a:pt x="92" y="220"/>
                </a:lnTo>
                <a:lnTo>
                  <a:pt x="88" y="219"/>
                </a:lnTo>
                <a:lnTo>
                  <a:pt x="86" y="215"/>
                </a:lnTo>
                <a:lnTo>
                  <a:pt x="83" y="215"/>
                </a:lnTo>
                <a:lnTo>
                  <a:pt x="83" y="214"/>
                </a:lnTo>
                <a:lnTo>
                  <a:pt x="78" y="211"/>
                </a:lnTo>
                <a:lnTo>
                  <a:pt x="78" y="210"/>
                </a:lnTo>
                <a:lnTo>
                  <a:pt x="78" y="210"/>
                </a:lnTo>
                <a:lnTo>
                  <a:pt x="77" y="209"/>
                </a:lnTo>
                <a:lnTo>
                  <a:pt x="77" y="208"/>
                </a:lnTo>
                <a:lnTo>
                  <a:pt x="74" y="206"/>
                </a:lnTo>
                <a:lnTo>
                  <a:pt x="74" y="206"/>
                </a:lnTo>
                <a:lnTo>
                  <a:pt x="73" y="205"/>
                </a:lnTo>
                <a:lnTo>
                  <a:pt x="73" y="205"/>
                </a:lnTo>
                <a:lnTo>
                  <a:pt x="72" y="205"/>
                </a:lnTo>
                <a:lnTo>
                  <a:pt x="72" y="204"/>
                </a:lnTo>
                <a:lnTo>
                  <a:pt x="72" y="204"/>
                </a:lnTo>
                <a:lnTo>
                  <a:pt x="71" y="203"/>
                </a:lnTo>
                <a:lnTo>
                  <a:pt x="71" y="202"/>
                </a:lnTo>
                <a:lnTo>
                  <a:pt x="70" y="201"/>
                </a:lnTo>
                <a:lnTo>
                  <a:pt x="70" y="200"/>
                </a:lnTo>
                <a:lnTo>
                  <a:pt x="69" y="199"/>
                </a:lnTo>
                <a:lnTo>
                  <a:pt x="68" y="198"/>
                </a:lnTo>
                <a:lnTo>
                  <a:pt x="68" y="197"/>
                </a:lnTo>
                <a:lnTo>
                  <a:pt x="67" y="196"/>
                </a:lnTo>
                <a:lnTo>
                  <a:pt x="67" y="195"/>
                </a:lnTo>
                <a:lnTo>
                  <a:pt x="66" y="194"/>
                </a:lnTo>
                <a:lnTo>
                  <a:pt x="66" y="193"/>
                </a:lnTo>
                <a:lnTo>
                  <a:pt x="66" y="192"/>
                </a:lnTo>
                <a:lnTo>
                  <a:pt x="65" y="191"/>
                </a:lnTo>
                <a:lnTo>
                  <a:pt x="65" y="190"/>
                </a:lnTo>
                <a:lnTo>
                  <a:pt x="66" y="189"/>
                </a:lnTo>
                <a:lnTo>
                  <a:pt x="66" y="188"/>
                </a:lnTo>
                <a:lnTo>
                  <a:pt x="66" y="187"/>
                </a:lnTo>
                <a:lnTo>
                  <a:pt x="67" y="186"/>
                </a:lnTo>
                <a:lnTo>
                  <a:pt x="67" y="186"/>
                </a:lnTo>
                <a:lnTo>
                  <a:pt x="67" y="185"/>
                </a:lnTo>
                <a:lnTo>
                  <a:pt x="67" y="184"/>
                </a:lnTo>
                <a:lnTo>
                  <a:pt x="66" y="184"/>
                </a:lnTo>
                <a:lnTo>
                  <a:pt x="65" y="184"/>
                </a:lnTo>
                <a:lnTo>
                  <a:pt x="63" y="184"/>
                </a:lnTo>
                <a:lnTo>
                  <a:pt x="61" y="184"/>
                </a:lnTo>
                <a:lnTo>
                  <a:pt x="59" y="184"/>
                </a:lnTo>
                <a:lnTo>
                  <a:pt x="57" y="184"/>
                </a:lnTo>
                <a:lnTo>
                  <a:pt x="55" y="184"/>
                </a:lnTo>
                <a:lnTo>
                  <a:pt x="53" y="184"/>
                </a:lnTo>
                <a:lnTo>
                  <a:pt x="51" y="184"/>
                </a:lnTo>
                <a:lnTo>
                  <a:pt x="49" y="183"/>
                </a:lnTo>
                <a:lnTo>
                  <a:pt x="47" y="183"/>
                </a:lnTo>
                <a:lnTo>
                  <a:pt x="45" y="183"/>
                </a:lnTo>
                <a:lnTo>
                  <a:pt x="43" y="183"/>
                </a:lnTo>
                <a:lnTo>
                  <a:pt x="41" y="183"/>
                </a:lnTo>
                <a:lnTo>
                  <a:pt x="40" y="183"/>
                </a:lnTo>
                <a:lnTo>
                  <a:pt x="38" y="184"/>
                </a:lnTo>
                <a:lnTo>
                  <a:pt x="36" y="183"/>
                </a:lnTo>
                <a:lnTo>
                  <a:pt x="33" y="182"/>
                </a:lnTo>
                <a:lnTo>
                  <a:pt x="31" y="180"/>
                </a:lnTo>
                <a:lnTo>
                  <a:pt x="31" y="176"/>
                </a:lnTo>
                <a:lnTo>
                  <a:pt x="31" y="173"/>
                </a:lnTo>
                <a:lnTo>
                  <a:pt x="30" y="169"/>
                </a:lnTo>
                <a:lnTo>
                  <a:pt x="29" y="165"/>
                </a:lnTo>
                <a:lnTo>
                  <a:pt x="26" y="161"/>
                </a:lnTo>
                <a:lnTo>
                  <a:pt x="26" y="159"/>
                </a:lnTo>
                <a:lnTo>
                  <a:pt x="26" y="159"/>
                </a:lnTo>
                <a:lnTo>
                  <a:pt x="27" y="159"/>
                </a:lnTo>
                <a:lnTo>
                  <a:pt x="27" y="159"/>
                </a:lnTo>
                <a:lnTo>
                  <a:pt x="27" y="159"/>
                </a:lnTo>
                <a:lnTo>
                  <a:pt x="28" y="159"/>
                </a:lnTo>
                <a:lnTo>
                  <a:pt x="28" y="159"/>
                </a:lnTo>
                <a:lnTo>
                  <a:pt x="29" y="159"/>
                </a:lnTo>
                <a:lnTo>
                  <a:pt x="29" y="159"/>
                </a:lnTo>
                <a:lnTo>
                  <a:pt x="30" y="153"/>
                </a:lnTo>
                <a:lnTo>
                  <a:pt x="30" y="151"/>
                </a:lnTo>
                <a:lnTo>
                  <a:pt x="29" y="150"/>
                </a:lnTo>
                <a:lnTo>
                  <a:pt x="29" y="149"/>
                </a:lnTo>
                <a:lnTo>
                  <a:pt x="29" y="148"/>
                </a:lnTo>
                <a:lnTo>
                  <a:pt x="29" y="147"/>
                </a:lnTo>
                <a:lnTo>
                  <a:pt x="28" y="145"/>
                </a:lnTo>
                <a:lnTo>
                  <a:pt x="28" y="144"/>
                </a:lnTo>
                <a:lnTo>
                  <a:pt x="27" y="144"/>
                </a:lnTo>
                <a:lnTo>
                  <a:pt x="27" y="134"/>
                </a:lnTo>
                <a:lnTo>
                  <a:pt x="23" y="133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3" y="132"/>
                </a:lnTo>
                <a:lnTo>
                  <a:pt x="24" y="131"/>
                </a:lnTo>
                <a:lnTo>
                  <a:pt x="25" y="130"/>
                </a:lnTo>
                <a:lnTo>
                  <a:pt x="25" y="130"/>
                </a:lnTo>
                <a:lnTo>
                  <a:pt x="26" y="129"/>
                </a:lnTo>
                <a:lnTo>
                  <a:pt x="27" y="129"/>
                </a:lnTo>
                <a:lnTo>
                  <a:pt x="27" y="128"/>
                </a:lnTo>
                <a:lnTo>
                  <a:pt x="28" y="127"/>
                </a:lnTo>
                <a:lnTo>
                  <a:pt x="28" y="126"/>
                </a:lnTo>
                <a:lnTo>
                  <a:pt x="29" y="125"/>
                </a:lnTo>
                <a:lnTo>
                  <a:pt x="29" y="124"/>
                </a:lnTo>
                <a:lnTo>
                  <a:pt x="30" y="123"/>
                </a:lnTo>
                <a:lnTo>
                  <a:pt x="31" y="122"/>
                </a:lnTo>
                <a:lnTo>
                  <a:pt x="31" y="121"/>
                </a:lnTo>
                <a:lnTo>
                  <a:pt x="32" y="120"/>
                </a:lnTo>
                <a:lnTo>
                  <a:pt x="32" y="119"/>
                </a:lnTo>
                <a:lnTo>
                  <a:pt x="33" y="118"/>
                </a:lnTo>
                <a:lnTo>
                  <a:pt x="34" y="117"/>
                </a:lnTo>
                <a:lnTo>
                  <a:pt x="34" y="116"/>
                </a:lnTo>
                <a:lnTo>
                  <a:pt x="35" y="115"/>
                </a:lnTo>
                <a:lnTo>
                  <a:pt x="35" y="114"/>
                </a:lnTo>
                <a:lnTo>
                  <a:pt x="36" y="113"/>
                </a:lnTo>
                <a:lnTo>
                  <a:pt x="37" y="112"/>
                </a:lnTo>
                <a:lnTo>
                  <a:pt x="37" y="111"/>
                </a:lnTo>
                <a:lnTo>
                  <a:pt x="38" y="107"/>
                </a:lnTo>
                <a:lnTo>
                  <a:pt x="38" y="104"/>
                </a:lnTo>
                <a:lnTo>
                  <a:pt x="38" y="102"/>
                </a:lnTo>
                <a:lnTo>
                  <a:pt x="38" y="100"/>
                </a:lnTo>
                <a:lnTo>
                  <a:pt x="37" y="97"/>
                </a:lnTo>
                <a:lnTo>
                  <a:pt x="37" y="95"/>
                </a:lnTo>
                <a:lnTo>
                  <a:pt x="36" y="93"/>
                </a:lnTo>
                <a:lnTo>
                  <a:pt x="35" y="91"/>
                </a:lnTo>
                <a:lnTo>
                  <a:pt x="34" y="88"/>
                </a:lnTo>
                <a:lnTo>
                  <a:pt x="37" y="84"/>
                </a:lnTo>
                <a:lnTo>
                  <a:pt x="36" y="80"/>
                </a:lnTo>
                <a:lnTo>
                  <a:pt x="36" y="79"/>
                </a:lnTo>
                <a:lnTo>
                  <a:pt x="35" y="79"/>
                </a:lnTo>
                <a:lnTo>
                  <a:pt x="35" y="78"/>
                </a:lnTo>
                <a:lnTo>
                  <a:pt x="34" y="78"/>
                </a:lnTo>
                <a:lnTo>
                  <a:pt x="33" y="78"/>
                </a:lnTo>
                <a:lnTo>
                  <a:pt x="32" y="77"/>
                </a:lnTo>
                <a:lnTo>
                  <a:pt x="32" y="77"/>
                </a:lnTo>
                <a:lnTo>
                  <a:pt x="31" y="77"/>
                </a:lnTo>
                <a:lnTo>
                  <a:pt x="30" y="77"/>
                </a:lnTo>
                <a:lnTo>
                  <a:pt x="29" y="77"/>
                </a:lnTo>
                <a:lnTo>
                  <a:pt x="29" y="77"/>
                </a:lnTo>
                <a:lnTo>
                  <a:pt x="28" y="77"/>
                </a:lnTo>
                <a:lnTo>
                  <a:pt x="28" y="77"/>
                </a:lnTo>
                <a:lnTo>
                  <a:pt x="27" y="77"/>
                </a:lnTo>
                <a:lnTo>
                  <a:pt x="27" y="77"/>
                </a:lnTo>
                <a:lnTo>
                  <a:pt x="26" y="76"/>
                </a:lnTo>
                <a:lnTo>
                  <a:pt x="25" y="75"/>
                </a:lnTo>
                <a:lnTo>
                  <a:pt x="8" y="74"/>
                </a:lnTo>
                <a:lnTo>
                  <a:pt x="3" y="74"/>
                </a:lnTo>
                <a:lnTo>
                  <a:pt x="3" y="73"/>
                </a:lnTo>
                <a:lnTo>
                  <a:pt x="2" y="73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3" y="70"/>
                </a:lnTo>
                <a:lnTo>
                  <a:pt x="3" y="70"/>
                </a:lnTo>
                <a:lnTo>
                  <a:pt x="3" y="70"/>
                </a:lnTo>
                <a:lnTo>
                  <a:pt x="3" y="69"/>
                </a:lnTo>
                <a:lnTo>
                  <a:pt x="2" y="69"/>
                </a:lnTo>
                <a:lnTo>
                  <a:pt x="2" y="69"/>
                </a:lnTo>
                <a:lnTo>
                  <a:pt x="3" y="66"/>
                </a:lnTo>
                <a:lnTo>
                  <a:pt x="3" y="64"/>
                </a:lnTo>
                <a:lnTo>
                  <a:pt x="3" y="62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1" y="58"/>
                </a:lnTo>
                <a:lnTo>
                  <a:pt x="1" y="58"/>
                </a:lnTo>
                <a:lnTo>
                  <a:pt x="1" y="57"/>
                </a:lnTo>
                <a:lnTo>
                  <a:pt x="1" y="57"/>
                </a:lnTo>
                <a:lnTo>
                  <a:pt x="1" y="56"/>
                </a:lnTo>
                <a:lnTo>
                  <a:pt x="0" y="55"/>
                </a:lnTo>
                <a:lnTo>
                  <a:pt x="0" y="53"/>
                </a:lnTo>
                <a:lnTo>
                  <a:pt x="0" y="51"/>
                </a:lnTo>
                <a:lnTo>
                  <a:pt x="0" y="49"/>
                </a:lnTo>
                <a:lnTo>
                  <a:pt x="1" y="48"/>
                </a:lnTo>
                <a:lnTo>
                  <a:pt x="1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1" y="42"/>
                </a:lnTo>
                <a:lnTo>
                  <a:pt x="1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6"/>
                </a:lnTo>
                <a:lnTo>
                  <a:pt x="1" y="36"/>
                </a:lnTo>
                <a:lnTo>
                  <a:pt x="1" y="36"/>
                </a:lnTo>
                <a:lnTo>
                  <a:pt x="1" y="36"/>
                </a:lnTo>
                <a:lnTo>
                  <a:pt x="1" y="34"/>
                </a:lnTo>
                <a:lnTo>
                  <a:pt x="2" y="32"/>
                </a:lnTo>
                <a:lnTo>
                  <a:pt x="2" y="30"/>
                </a:lnTo>
                <a:lnTo>
                  <a:pt x="2" y="28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92" name="Freeform 9"/>
          <p:cNvSpPr>
            <a:spLocks/>
          </p:cNvSpPr>
          <p:nvPr/>
        </p:nvSpPr>
        <p:spPr bwMode="auto">
          <a:xfrm>
            <a:off x="6688138" y="3506788"/>
            <a:ext cx="155575" cy="1000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8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1"/>
              </a:cxn>
              <a:cxn ang="0">
                <a:pos x="9" y="1"/>
              </a:cxn>
              <a:cxn ang="0">
                <a:pos x="9" y="1"/>
              </a:cxn>
              <a:cxn ang="0">
                <a:pos x="9" y="1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3"/>
              </a:cxn>
              <a:cxn ang="0">
                <a:pos x="9" y="4"/>
              </a:cxn>
              <a:cxn ang="0">
                <a:pos x="9" y="4"/>
              </a:cxn>
              <a:cxn ang="0">
                <a:pos x="9" y="4"/>
              </a:cxn>
              <a:cxn ang="0">
                <a:pos x="9" y="4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6"/>
              </a:cxn>
              <a:cxn ang="0">
                <a:pos x="0" y="6"/>
              </a:cxn>
              <a:cxn ang="0">
                <a:pos x="0" y="5"/>
              </a:cxn>
              <a:cxn ang="0">
                <a:pos x="0" y="5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2"/>
              </a:cxn>
              <a:cxn ang="0">
                <a:pos x="0" y="2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6"/>
                </a:lnTo>
                <a:lnTo>
                  <a:pt x="9" y="6"/>
                </a:lnTo>
                <a:lnTo>
                  <a:pt x="9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88" name="Freeform 9"/>
          <p:cNvSpPr>
            <a:spLocks/>
          </p:cNvSpPr>
          <p:nvPr/>
        </p:nvSpPr>
        <p:spPr bwMode="auto">
          <a:xfrm>
            <a:off x="6688138" y="3506788"/>
            <a:ext cx="155575" cy="1000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8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1"/>
              </a:cxn>
              <a:cxn ang="0">
                <a:pos x="9" y="1"/>
              </a:cxn>
              <a:cxn ang="0">
                <a:pos x="9" y="1"/>
              </a:cxn>
              <a:cxn ang="0">
                <a:pos x="9" y="1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3"/>
              </a:cxn>
              <a:cxn ang="0">
                <a:pos x="9" y="4"/>
              </a:cxn>
              <a:cxn ang="0">
                <a:pos x="9" y="4"/>
              </a:cxn>
              <a:cxn ang="0">
                <a:pos x="9" y="4"/>
              </a:cxn>
              <a:cxn ang="0">
                <a:pos x="9" y="4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6"/>
              </a:cxn>
              <a:cxn ang="0">
                <a:pos x="0" y="6"/>
              </a:cxn>
              <a:cxn ang="0">
                <a:pos x="0" y="5"/>
              </a:cxn>
              <a:cxn ang="0">
                <a:pos x="0" y="5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2"/>
              </a:cxn>
              <a:cxn ang="0">
                <a:pos x="0" y="2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6"/>
                </a:lnTo>
                <a:lnTo>
                  <a:pt x="9" y="6"/>
                </a:lnTo>
                <a:lnTo>
                  <a:pt x="9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464" name="AutoShape 4"/>
          <p:cNvSpPr>
            <a:spLocks noChangeAspect="1" noChangeArrowheads="1" noTextEdit="1"/>
          </p:cNvSpPr>
          <p:nvPr/>
        </p:nvSpPr>
        <p:spPr bwMode="auto">
          <a:xfrm>
            <a:off x="1727200" y="549275"/>
            <a:ext cx="5715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316"/>
          <p:cNvGrpSpPr>
            <a:grpSpLocks/>
          </p:cNvGrpSpPr>
          <p:nvPr/>
        </p:nvGrpSpPr>
        <p:grpSpPr bwMode="auto">
          <a:xfrm>
            <a:off x="2266950" y="1044575"/>
            <a:ext cx="5065713" cy="5321300"/>
            <a:chOff x="2193925" y="812800"/>
            <a:chExt cx="5224463" cy="5780087"/>
          </a:xfrm>
        </p:grpSpPr>
        <p:sp>
          <p:nvSpPr>
            <p:cNvPr id="19550" name="Freeform 145"/>
            <p:cNvSpPr>
              <a:spLocks/>
            </p:cNvSpPr>
            <p:nvPr/>
          </p:nvSpPr>
          <p:spPr bwMode="auto">
            <a:xfrm>
              <a:off x="3935413" y="4799012"/>
              <a:ext cx="304800" cy="412750"/>
            </a:xfrm>
            <a:custGeom>
              <a:avLst/>
              <a:gdLst>
                <a:gd name="T0" fmla="*/ 0 w 17"/>
                <a:gd name="T1" fmla="*/ 2147483647 h 23"/>
                <a:gd name="T2" fmla="*/ 642930768 w 17"/>
                <a:gd name="T3" fmla="*/ 2147483647 h 23"/>
                <a:gd name="T4" fmla="*/ 2147483647 w 17"/>
                <a:gd name="T5" fmla="*/ 0 h 23"/>
                <a:gd name="T6" fmla="*/ 2147483647 w 1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3"/>
                <a:gd name="T14" fmla="*/ 17 w 1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3">
                  <a:moveTo>
                    <a:pt x="0" y="23"/>
                  </a:moveTo>
                  <a:lnTo>
                    <a:pt x="2" y="18"/>
                  </a:lnTo>
                  <a:cubicBezTo>
                    <a:pt x="7" y="4"/>
                    <a:pt x="7" y="7"/>
                    <a:pt x="17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1" name="Freeform 10"/>
            <p:cNvSpPr>
              <a:spLocks/>
            </p:cNvSpPr>
            <p:nvPr/>
          </p:nvSpPr>
          <p:spPr bwMode="auto">
            <a:xfrm>
              <a:off x="4168775" y="5892800"/>
              <a:ext cx="322263" cy="700087"/>
            </a:xfrm>
            <a:custGeom>
              <a:avLst/>
              <a:gdLst>
                <a:gd name="T0" fmla="*/ 2147483647 w 18"/>
                <a:gd name="T1" fmla="*/ 2147483647 h 39"/>
                <a:gd name="T2" fmla="*/ 2147483647 w 18"/>
                <a:gd name="T3" fmla="*/ 2147483647 h 39"/>
                <a:gd name="T4" fmla="*/ 2147483647 w 18"/>
                <a:gd name="T5" fmla="*/ 2147483647 h 39"/>
                <a:gd name="T6" fmla="*/ 1602667490 w 18"/>
                <a:gd name="T7" fmla="*/ 2147483647 h 39"/>
                <a:gd name="T8" fmla="*/ 641070633 w 18"/>
                <a:gd name="T9" fmla="*/ 2147483647 h 39"/>
                <a:gd name="T10" fmla="*/ 0 w 18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9"/>
                <a:gd name="T20" fmla="*/ 18 w 18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9">
                  <a:moveTo>
                    <a:pt x="18" y="39"/>
                  </a:moveTo>
                  <a:lnTo>
                    <a:pt x="12" y="17"/>
                  </a:lnTo>
                  <a:cubicBezTo>
                    <a:pt x="12" y="16"/>
                    <a:pt x="11" y="16"/>
                    <a:pt x="10" y="16"/>
                  </a:cubicBezTo>
                  <a:lnTo>
                    <a:pt x="5" y="16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2" name="Freeform 11"/>
            <p:cNvSpPr>
              <a:spLocks/>
            </p:cNvSpPr>
            <p:nvPr/>
          </p:nvSpPr>
          <p:spPr bwMode="auto">
            <a:xfrm>
              <a:off x="4222750" y="5229225"/>
              <a:ext cx="88900" cy="628650"/>
            </a:xfrm>
            <a:custGeom>
              <a:avLst/>
              <a:gdLst>
                <a:gd name="T0" fmla="*/ 0 w 5"/>
                <a:gd name="T1" fmla="*/ 2147483647 h 35"/>
                <a:gd name="T2" fmla="*/ 1580641953 w 5"/>
                <a:gd name="T3" fmla="*/ 2147483647 h 35"/>
                <a:gd name="T4" fmla="*/ 1264513673 w 5"/>
                <a:gd name="T5" fmla="*/ 2147483647 h 35"/>
                <a:gd name="T6" fmla="*/ 1264513673 w 5"/>
                <a:gd name="T7" fmla="*/ 2147483647 h 35"/>
                <a:gd name="T8" fmla="*/ 316128418 w 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5"/>
                <a:gd name="T17" fmla="*/ 5 w 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5">
                  <a:moveTo>
                    <a:pt x="0" y="35"/>
                  </a:moveTo>
                  <a:cubicBezTo>
                    <a:pt x="3" y="33"/>
                    <a:pt x="3" y="31"/>
                    <a:pt x="5" y="27"/>
                  </a:cubicBezTo>
                  <a:lnTo>
                    <a:pt x="4" y="23"/>
                  </a:lnTo>
                  <a:lnTo>
                    <a:pt x="4" y="14"/>
                  </a:lnTo>
                  <a:cubicBezTo>
                    <a:pt x="3" y="9"/>
                    <a:pt x="2" y="5"/>
                    <a:pt x="1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3" name="Freeform 12"/>
            <p:cNvSpPr>
              <a:spLocks/>
            </p:cNvSpPr>
            <p:nvPr/>
          </p:nvSpPr>
          <p:spPr bwMode="auto">
            <a:xfrm>
              <a:off x="3935413" y="5892800"/>
              <a:ext cx="915988" cy="107950"/>
            </a:xfrm>
            <a:custGeom>
              <a:avLst/>
              <a:gdLst>
                <a:gd name="T0" fmla="*/ 0 w 51"/>
                <a:gd name="T1" fmla="*/ 1294806426 h 6"/>
                <a:gd name="T2" fmla="*/ 645160969 w 51"/>
                <a:gd name="T3" fmla="*/ 1942200361 h 6"/>
                <a:gd name="T4" fmla="*/ 2147483647 w 51"/>
                <a:gd name="T5" fmla="*/ 323706104 h 6"/>
                <a:gd name="T6" fmla="*/ 2147483647 w 51"/>
                <a:gd name="T7" fmla="*/ 323706104 h 6"/>
                <a:gd name="T8" fmla="*/ 2147483647 w 51"/>
                <a:gd name="T9" fmla="*/ 647394217 h 6"/>
                <a:gd name="T10" fmla="*/ 2147483647 w 51"/>
                <a:gd name="T11" fmla="*/ 1618494398 h 6"/>
                <a:gd name="T12" fmla="*/ 2147483647 w 51"/>
                <a:gd name="T13" fmla="*/ 971100181 h 6"/>
                <a:gd name="T14" fmla="*/ 2147483647 w 51"/>
                <a:gd name="T15" fmla="*/ 647394217 h 6"/>
                <a:gd name="T16" fmla="*/ 2147483647 w 51"/>
                <a:gd name="T17" fmla="*/ 0 h 6"/>
                <a:gd name="T18" fmla="*/ 2147483647 w 51"/>
                <a:gd name="T19" fmla="*/ 323706104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"/>
                <a:gd name="T32" fmla="*/ 51 w 5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">
                  <a:moveTo>
                    <a:pt x="0" y="4"/>
                  </a:moveTo>
                  <a:lnTo>
                    <a:pt x="2" y="6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2"/>
                  </a:lnTo>
                  <a:cubicBezTo>
                    <a:pt x="21" y="4"/>
                    <a:pt x="24" y="5"/>
                    <a:pt x="28" y="5"/>
                  </a:cubicBezTo>
                  <a:cubicBezTo>
                    <a:pt x="29" y="4"/>
                    <a:pt x="29" y="3"/>
                    <a:pt x="30" y="3"/>
                  </a:cubicBezTo>
                  <a:lnTo>
                    <a:pt x="36" y="2"/>
                  </a:lnTo>
                  <a:cubicBezTo>
                    <a:pt x="41" y="2"/>
                    <a:pt x="45" y="1"/>
                    <a:pt x="49" y="0"/>
                  </a:cubicBezTo>
                  <a:lnTo>
                    <a:pt x="51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4" name="Freeform 13"/>
            <p:cNvSpPr>
              <a:spLocks/>
            </p:cNvSpPr>
            <p:nvPr/>
          </p:nvSpPr>
          <p:spPr bwMode="auto">
            <a:xfrm>
              <a:off x="3844925" y="5265737"/>
              <a:ext cx="377825" cy="268287"/>
            </a:xfrm>
            <a:custGeom>
              <a:avLst/>
              <a:gdLst>
                <a:gd name="T0" fmla="*/ 0 w 21"/>
                <a:gd name="T1" fmla="*/ 2147483647 h 15"/>
                <a:gd name="T2" fmla="*/ 1942200273 w 21"/>
                <a:gd name="T3" fmla="*/ 2147483647 h 15"/>
                <a:gd name="T4" fmla="*/ 2147483647 w 21"/>
                <a:gd name="T5" fmla="*/ 639810954 h 15"/>
                <a:gd name="T6" fmla="*/ 2147483647 w 21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5"/>
                <a:gd name="T14" fmla="*/ 21 w 21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5">
                  <a:moveTo>
                    <a:pt x="0" y="15"/>
                  </a:moveTo>
                  <a:lnTo>
                    <a:pt x="6" y="13"/>
                  </a:lnTo>
                  <a:cubicBezTo>
                    <a:pt x="12" y="10"/>
                    <a:pt x="16" y="7"/>
                    <a:pt x="20" y="2"/>
                  </a:cubicBez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5" name="Freeform 14"/>
            <p:cNvSpPr>
              <a:spLocks/>
            </p:cNvSpPr>
            <p:nvPr/>
          </p:nvSpPr>
          <p:spPr bwMode="auto">
            <a:xfrm>
              <a:off x="3629025" y="5211762"/>
              <a:ext cx="306388" cy="646112"/>
            </a:xfrm>
            <a:custGeom>
              <a:avLst/>
              <a:gdLst>
                <a:gd name="T0" fmla="*/ 0 w 17"/>
                <a:gd name="T1" fmla="*/ 2147483647 h 36"/>
                <a:gd name="T2" fmla="*/ 1948933757 w 17"/>
                <a:gd name="T3" fmla="*/ 2147483647 h 36"/>
                <a:gd name="T4" fmla="*/ 2147483647 w 17"/>
                <a:gd name="T5" fmla="*/ 2147483647 h 36"/>
                <a:gd name="T6" fmla="*/ 2147483647 w 17"/>
                <a:gd name="T7" fmla="*/ 2147483647 h 36"/>
                <a:gd name="T8" fmla="*/ 2147483647 w 17"/>
                <a:gd name="T9" fmla="*/ 2147483647 h 36"/>
                <a:gd name="T10" fmla="*/ 2147483647 w 17"/>
                <a:gd name="T11" fmla="*/ 1932682262 h 36"/>
                <a:gd name="T12" fmla="*/ 2147483647 w 17"/>
                <a:gd name="T13" fmla="*/ 644227514 h 36"/>
                <a:gd name="T14" fmla="*/ 2147483647 w 17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6"/>
                <a:gd name="T26" fmla="*/ 17 w 1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6">
                  <a:moveTo>
                    <a:pt x="0" y="36"/>
                  </a:moveTo>
                  <a:lnTo>
                    <a:pt x="6" y="27"/>
                  </a:lnTo>
                  <a:lnTo>
                    <a:pt x="9" y="25"/>
                  </a:lnTo>
                  <a:cubicBezTo>
                    <a:pt x="9" y="24"/>
                    <a:pt x="9" y="23"/>
                    <a:pt x="10" y="22"/>
                  </a:cubicBezTo>
                  <a:cubicBezTo>
                    <a:pt x="10" y="20"/>
                    <a:pt x="11" y="19"/>
                    <a:pt x="12" y="18"/>
                  </a:cubicBezTo>
                  <a:cubicBezTo>
                    <a:pt x="13" y="13"/>
                    <a:pt x="13" y="11"/>
                    <a:pt x="15" y="6"/>
                  </a:cubicBezTo>
                  <a:lnTo>
                    <a:pt x="16" y="2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6" name="Freeform 15"/>
            <p:cNvSpPr>
              <a:spLocks/>
            </p:cNvSpPr>
            <p:nvPr/>
          </p:nvSpPr>
          <p:spPr bwMode="auto">
            <a:xfrm>
              <a:off x="3790950" y="5641975"/>
              <a:ext cx="520700" cy="90487"/>
            </a:xfrm>
            <a:custGeom>
              <a:avLst/>
              <a:gdLst>
                <a:gd name="T0" fmla="*/ 0 w 29"/>
                <a:gd name="T1" fmla="*/ 0 h 5"/>
                <a:gd name="T2" fmla="*/ 967173343 w 29"/>
                <a:gd name="T3" fmla="*/ 655035426 h 5"/>
                <a:gd name="T4" fmla="*/ 2147483647 w 29"/>
                <a:gd name="T5" fmla="*/ 982543949 h 5"/>
                <a:gd name="T6" fmla="*/ 2147483647 w 29"/>
                <a:gd name="T7" fmla="*/ 982543949 h 5"/>
                <a:gd name="T8" fmla="*/ 2147483647 w 29"/>
                <a:gd name="T9" fmla="*/ 982543949 h 5"/>
                <a:gd name="T10" fmla="*/ 2147483647 w 29"/>
                <a:gd name="T11" fmla="*/ 163757937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5"/>
                <a:gd name="T20" fmla="*/ 29 w 2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5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cubicBezTo>
                    <a:pt x="11" y="4"/>
                    <a:pt x="14" y="4"/>
                    <a:pt x="17" y="3"/>
                  </a:cubicBezTo>
                  <a:lnTo>
                    <a:pt x="20" y="3"/>
                  </a:lnTo>
                  <a:cubicBezTo>
                    <a:pt x="24" y="3"/>
                    <a:pt x="25" y="3"/>
                    <a:pt x="29" y="5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7" name="Freeform 16"/>
            <p:cNvSpPr>
              <a:spLocks/>
            </p:cNvSpPr>
            <p:nvPr/>
          </p:nvSpPr>
          <p:spPr bwMode="auto">
            <a:xfrm>
              <a:off x="3198813" y="5659437"/>
              <a:ext cx="538163" cy="73025"/>
            </a:xfrm>
            <a:custGeom>
              <a:avLst/>
              <a:gdLst>
                <a:gd name="T0" fmla="*/ 0 w 30"/>
                <a:gd name="T1" fmla="*/ 999876365 h 4"/>
                <a:gd name="T2" fmla="*/ 643607187 w 30"/>
                <a:gd name="T3" fmla="*/ 1333162591 h 4"/>
                <a:gd name="T4" fmla="*/ 1608999889 w 30"/>
                <a:gd name="T5" fmla="*/ 1333162591 h 4"/>
                <a:gd name="T6" fmla="*/ 2147483647 w 30"/>
                <a:gd name="T7" fmla="*/ 1333162591 h 4"/>
                <a:gd name="T8" fmla="*/ 2147483647 w 30"/>
                <a:gd name="T9" fmla="*/ 666590424 h 4"/>
                <a:gd name="T10" fmla="*/ 2147483647 w 30"/>
                <a:gd name="T11" fmla="*/ 0 h 4"/>
                <a:gd name="T12" fmla="*/ 2147483647 w 30"/>
                <a:gd name="T13" fmla="*/ 66659042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"/>
                <a:gd name="T23" fmla="*/ 30 w 3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">
                  <a:moveTo>
                    <a:pt x="0" y="3"/>
                  </a:moveTo>
                  <a:lnTo>
                    <a:pt x="2" y="4"/>
                  </a:lnTo>
                  <a:lnTo>
                    <a:pt x="5" y="4"/>
                  </a:lnTo>
                  <a:lnTo>
                    <a:pt x="9" y="4"/>
                  </a:lnTo>
                  <a:cubicBezTo>
                    <a:pt x="13" y="4"/>
                    <a:pt x="16" y="4"/>
                    <a:pt x="20" y="2"/>
                  </a:cubicBezTo>
                  <a:cubicBezTo>
                    <a:pt x="22" y="1"/>
                    <a:pt x="24" y="0"/>
                    <a:pt x="26" y="0"/>
                  </a:cubicBezTo>
                  <a:lnTo>
                    <a:pt x="3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8" name="Freeform 17"/>
            <p:cNvSpPr>
              <a:spLocks/>
            </p:cNvSpPr>
            <p:nvPr/>
          </p:nvSpPr>
          <p:spPr bwMode="auto">
            <a:xfrm>
              <a:off x="4294188" y="5570537"/>
              <a:ext cx="862013" cy="196850"/>
            </a:xfrm>
            <a:custGeom>
              <a:avLst/>
              <a:gdLst>
                <a:gd name="T0" fmla="*/ 0 w 48"/>
                <a:gd name="T1" fmla="*/ 0 h 11"/>
                <a:gd name="T2" fmla="*/ 2147483647 w 48"/>
                <a:gd name="T3" fmla="*/ 2147483647 h 11"/>
                <a:gd name="T4" fmla="*/ 2147483647 w 48"/>
                <a:gd name="T5" fmla="*/ 2147483647 h 11"/>
                <a:gd name="T6" fmla="*/ 2147483647 w 48"/>
                <a:gd name="T7" fmla="*/ 2147483647 h 11"/>
                <a:gd name="T8" fmla="*/ 2147483647 w 48"/>
                <a:gd name="T9" fmla="*/ 2147483647 h 11"/>
                <a:gd name="T10" fmla="*/ 2147483647 w 48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1"/>
                <a:gd name="T20" fmla="*/ 48 w 4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1">
                  <a:moveTo>
                    <a:pt x="0" y="0"/>
                  </a:moveTo>
                  <a:cubicBezTo>
                    <a:pt x="6" y="3"/>
                    <a:pt x="12" y="6"/>
                    <a:pt x="18" y="7"/>
                  </a:cubicBezTo>
                  <a:lnTo>
                    <a:pt x="29" y="8"/>
                  </a:lnTo>
                  <a:lnTo>
                    <a:pt x="38" y="9"/>
                  </a:lnTo>
                  <a:lnTo>
                    <a:pt x="43" y="8"/>
                  </a:lnTo>
                  <a:lnTo>
                    <a:pt x="48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59" name="Freeform 18"/>
            <p:cNvSpPr>
              <a:spLocks/>
            </p:cNvSpPr>
            <p:nvPr/>
          </p:nvSpPr>
          <p:spPr bwMode="auto">
            <a:xfrm>
              <a:off x="3252788" y="4546600"/>
              <a:ext cx="2119313" cy="844550"/>
            </a:xfrm>
            <a:custGeom>
              <a:avLst/>
              <a:gdLst>
                <a:gd name="T0" fmla="*/ 2147483647 w 118"/>
                <a:gd name="T1" fmla="*/ 322887673 h 47"/>
                <a:gd name="T2" fmla="*/ 0 w 118"/>
                <a:gd name="T3" fmla="*/ 0 h 47"/>
                <a:gd name="T4" fmla="*/ 967717859 w 118"/>
                <a:gd name="T5" fmla="*/ 1291568660 h 47"/>
                <a:gd name="T6" fmla="*/ 645151319 w 118"/>
                <a:gd name="T7" fmla="*/ 2147483647 h 47"/>
                <a:gd name="T8" fmla="*/ 645151319 w 118"/>
                <a:gd name="T9" fmla="*/ 2147483647 h 47"/>
                <a:gd name="T10" fmla="*/ 645151319 w 118"/>
                <a:gd name="T11" fmla="*/ 2147483647 h 47"/>
                <a:gd name="T12" fmla="*/ 1290284679 w 118"/>
                <a:gd name="T13" fmla="*/ 2147483647 h 47"/>
                <a:gd name="T14" fmla="*/ 2147483647 w 118"/>
                <a:gd name="T15" fmla="*/ 2147483647 h 47"/>
                <a:gd name="T16" fmla="*/ 2147483647 w 118"/>
                <a:gd name="T17" fmla="*/ 2147483647 h 47"/>
                <a:gd name="T18" fmla="*/ 2147483647 w 118"/>
                <a:gd name="T19" fmla="*/ 2147483647 h 47"/>
                <a:gd name="T20" fmla="*/ 2147483647 w 118"/>
                <a:gd name="T21" fmla="*/ 2147483647 h 47"/>
                <a:gd name="T22" fmla="*/ 2147483647 w 118"/>
                <a:gd name="T23" fmla="*/ 2147483647 h 47"/>
                <a:gd name="T24" fmla="*/ 2147483647 w 118"/>
                <a:gd name="T25" fmla="*/ 2147483647 h 47"/>
                <a:gd name="T26" fmla="*/ 2147483647 w 118"/>
                <a:gd name="T27" fmla="*/ 2147483647 h 47"/>
                <a:gd name="T28" fmla="*/ 2147483647 w 118"/>
                <a:gd name="T29" fmla="*/ 2147483647 h 47"/>
                <a:gd name="T30" fmla="*/ 2147483647 w 118"/>
                <a:gd name="T31" fmla="*/ 2147483647 h 47"/>
                <a:gd name="T32" fmla="*/ 2147483647 w 118"/>
                <a:gd name="T33" fmla="*/ 2147483647 h 47"/>
                <a:gd name="T34" fmla="*/ 2147483647 w 118"/>
                <a:gd name="T35" fmla="*/ 2147483647 h 47"/>
                <a:gd name="T36" fmla="*/ 2147483647 w 118"/>
                <a:gd name="T37" fmla="*/ 2147483647 h 47"/>
                <a:gd name="T38" fmla="*/ 2147483647 w 118"/>
                <a:gd name="T39" fmla="*/ 2147483647 h 47"/>
                <a:gd name="T40" fmla="*/ 2147483647 w 118"/>
                <a:gd name="T41" fmla="*/ 2147483647 h 47"/>
                <a:gd name="T42" fmla="*/ 2147483647 w 118"/>
                <a:gd name="T43" fmla="*/ 2147483647 h 47"/>
                <a:gd name="T44" fmla="*/ 2147483647 w 118"/>
                <a:gd name="T45" fmla="*/ 2147483647 h 47"/>
                <a:gd name="T46" fmla="*/ 2147483647 w 118"/>
                <a:gd name="T47" fmla="*/ 2147483647 h 47"/>
                <a:gd name="T48" fmla="*/ 2147483647 w 118"/>
                <a:gd name="T49" fmla="*/ 2147483647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47"/>
                <a:gd name="T77" fmla="*/ 118 w 118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47">
                  <a:moveTo>
                    <a:pt x="8" y="1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2" y="11"/>
                  </a:lnTo>
                  <a:cubicBezTo>
                    <a:pt x="2" y="12"/>
                    <a:pt x="2" y="13"/>
                    <a:pt x="2" y="15"/>
                  </a:cubicBezTo>
                  <a:cubicBezTo>
                    <a:pt x="1" y="17"/>
                    <a:pt x="2" y="18"/>
                    <a:pt x="4" y="20"/>
                  </a:cubicBezTo>
                  <a:lnTo>
                    <a:pt x="7" y="21"/>
                  </a:lnTo>
                  <a:lnTo>
                    <a:pt x="12" y="21"/>
                  </a:lnTo>
                  <a:cubicBezTo>
                    <a:pt x="13" y="21"/>
                    <a:pt x="14" y="21"/>
                    <a:pt x="15" y="22"/>
                  </a:cubicBezTo>
                  <a:cubicBezTo>
                    <a:pt x="17" y="25"/>
                    <a:pt x="20" y="31"/>
                    <a:pt x="22" y="35"/>
                  </a:cubicBezTo>
                  <a:lnTo>
                    <a:pt x="27" y="38"/>
                  </a:lnTo>
                  <a:lnTo>
                    <a:pt x="33" y="39"/>
                  </a:lnTo>
                  <a:lnTo>
                    <a:pt x="37" y="39"/>
                  </a:lnTo>
                  <a:lnTo>
                    <a:pt x="46" y="38"/>
                  </a:lnTo>
                  <a:cubicBezTo>
                    <a:pt x="49" y="38"/>
                    <a:pt x="53" y="38"/>
                    <a:pt x="56" y="39"/>
                  </a:cubicBezTo>
                  <a:lnTo>
                    <a:pt x="60" y="40"/>
                  </a:lnTo>
                  <a:lnTo>
                    <a:pt x="66" y="42"/>
                  </a:lnTo>
                  <a:lnTo>
                    <a:pt x="76" y="43"/>
                  </a:lnTo>
                  <a:lnTo>
                    <a:pt x="83" y="43"/>
                  </a:lnTo>
                  <a:lnTo>
                    <a:pt x="89" y="44"/>
                  </a:lnTo>
                  <a:lnTo>
                    <a:pt x="100" y="46"/>
                  </a:lnTo>
                  <a:lnTo>
                    <a:pt x="106" y="47"/>
                  </a:lnTo>
                  <a:lnTo>
                    <a:pt x="113" y="46"/>
                  </a:lnTo>
                  <a:lnTo>
                    <a:pt x="118" y="46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60" name="Freeform 19"/>
            <p:cNvSpPr>
              <a:spLocks/>
            </p:cNvSpPr>
            <p:nvPr/>
          </p:nvSpPr>
          <p:spPr bwMode="auto">
            <a:xfrm>
              <a:off x="4257675" y="4600575"/>
              <a:ext cx="844550" cy="646112"/>
            </a:xfrm>
            <a:custGeom>
              <a:avLst/>
              <a:gdLst>
                <a:gd name="T0" fmla="*/ 0 w 47"/>
                <a:gd name="T1" fmla="*/ 2147483647 h 36"/>
                <a:gd name="T2" fmla="*/ 1614456193 w 47"/>
                <a:gd name="T3" fmla="*/ 2147483647 h 36"/>
                <a:gd name="T4" fmla="*/ 2147483647 w 47"/>
                <a:gd name="T5" fmla="*/ 2147483647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1610577619 h 36"/>
                <a:gd name="T14" fmla="*/ 2147483647 w 47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6"/>
                <a:gd name="T26" fmla="*/ 47 w 4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6">
                  <a:moveTo>
                    <a:pt x="0" y="36"/>
                  </a:moveTo>
                  <a:lnTo>
                    <a:pt x="5" y="23"/>
                  </a:lnTo>
                  <a:lnTo>
                    <a:pt x="10" y="21"/>
                  </a:lnTo>
                  <a:lnTo>
                    <a:pt x="16" y="19"/>
                  </a:lnTo>
                  <a:lnTo>
                    <a:pt x="23" y="16"/>
                  </a:lnTo>
                  <a:lnTo>
                    <a:pt x="34" y="9"/>
                  </a:lnTo>
                  <a:lnTo>
                    <a:pt x="39" y="5"/>
                  </a:lnTo>
                  <a:lnTo>
                    <a:pt x="4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61" name="Freeform 20"/>
            <p:cNvSpPr>
              <a:spLocks/>
            </p:cNvSpPr>
            <p:nvPr/>
          </p:nvSpPr>
          <p:spPr bwMode="auto">
            <a:xfrm>
              <a:off x="4222750" y="3811587"/>
              <a:ext cx="214313" cy="1201737"/>
            </a:xfrm>
            <a:custGeom>
              <a:avLst/>
              <a:gdLst>
                <a:gd name="T0" fmla="*/ 2147483647 w 12"/>
                <a:gd name="T1" fmla="*/ 2147483647 h 67"/>
                <a:gd name="T2" fmla="*/ 318951360 w 12"/>
                <a:gd name="T3" fmla="*/ 2147483647 h 67"/>
                <a:gd name="T4" fmla="*/ 0 w 12"/>
                <a:gd name="T5" fmla="*/ 2147483647 h 67"/>
                <a:gd name="T6" fmla="*/ 2147483647 w 12"/>
                <a:gd name="T7" fmla="*/ 2147483647 h 67"/>
                <a:gd name="T8" fmla="*/ 2147483647 w 12"/>
                <a:gd name="T9" fmla="*/ 2147483647 h 67"/>
                <a:gd name="T10" fmla="*/ 2147483647 w 12"/>
                <a:gd name="T11" fmla="*/ 2147483647 h 67"/>
                <a:gd name="T12" fmla="*/ 2147483647 w 12"/>
                <a:gd name="T13" fmla="*/ 1608569643 h 67"/>
                <a:gd name="T14" fmla="*/ 2147483647 w 12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7"/>
                <a:gd name="T26" fmla="*/ 12 w 12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7">
                  <a:moveTo>
                    <a:pt x="7" y="67"/>
                  </a:moveTo>
                  <a:lnTo>
                    <a:pt x="1" y="55"/>
                  </a:lnTo>
                  <a:cubicBezTo>
                    <a:pt x="1" y="54"/>
                    <a:pt x="0" y="54"/>
                    <a:pt x="0" y="53"/>
                  </a:cubicBezTo>
                  <a:cubicBezTo>
                    <a:pt x="3" y="46"/>
                    <a:pt x="6" y="38"/>
                    <a:pt x="7" y="31"/>
                  </a:cubicBezTo>
                  <a:lnTo>
                    <a:pt x="8" y="24"/>
                  </a:lnTo>
                  <a:lnTo>
                    <a:pt x="9" y="19"/>
                  </a:lnTo>
                  <a:cubicBezTo>
                    <a:pt x="11" y="14"/>
                    <a:pt x="10" y="10"/>
                    <a:pt x="11" y="5"/>
                  </a:cubicBez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62" name="Freeform 21"/>
            <p:cNvSpPr>
              <a:spLocks/>
            </p:cNvSpPr>
            <p:nvPr/>
          </p:nvSpPr>
          <p:spPr bwMode="auto">
            <a:xfrm>
              <a:off x="4797425" y="4152900"/>
              <a:ext cx="268288" cy="214312"/>
            </a:xfrm>
            <a:custGeom>
              <a:avLst/>
              <a:gdLst>
                <a:gd name="T0" fmla="*/ 0 w 15"/>
                <a:gd name="T1" fmla="*/ 2147483647 h 12"/>
                <a:gd name="T2" fmla="*/ 1919421852 w 15"/>
                <a:gd name="T3" fmla="*/ 1594784940 h 12"/>
                <a:gd name="T4" fmla="*/ 2147483647 w 15"/>
                <a:gd name="T5" fmla="*/ 318949872 h 12"/>
                <a:gd name="T6" fmla="*/ 2147483647 w 15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2"/>
                <a:gd name="T14" fmla="*/ 15 w 15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2">
                  <a:moveTo>
                    <a:pt x="0" y="12"/>
                  </a:moveTo>
                  <a:cubicBezTo>
                    <a:pt x="3" y="11"/>
                    <a:pt x="4" y="10"/>
                    <a:pt x="6" y="5"/>
                  </a:cubicBezTo>
                  <a:cubicBezTo>
                    <a:pt x="7" y="2"/>
                    <a:pt x="9" y="3"/>
                    <a:pt x="12" y="1"/>
                  </a:cubicBez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upo 300"/>
            <p:cNvGrpSpPr>
              <a:grpSpLocks/>
            </p:cNvGrpSpPr>
            <p:nvPr/>
          </p:nvGrpSpPr>
          <p:grpSpPr bwMode="auto">
            <a:xfrm>
              <a:off x="4437063" y="4367212"/>
              <a:ext cx="306388" cy="71437"/>
              <a:chOff x="4437063" y="4367212"/>
              <a:chExt cx="306388" cy="71437"/>
            </a:xfrm>
          </p:grpSpPr>
          <p:sp>
            <p:nvSpPr>
              <p:cNvPr id="19825" name="Freeform 23"/>
              <p:cNvSpPr>
                <a:spLocks/>
              </p:cNvSpPr>
              <p:nvPr/>
            </p:nvSpPr>
            <p:spPr bwMode="auto">
              <a:xfrm>
                <a:off x="4437063" y="4421187"/>
                <a:ext cx="19050" cy="17462"/>
              </a:xfrm>
              <a:custGeom>
                <a:avLst/>
                <a:gdLst>
                  <a:gd name="T0" fmla="*/ 0 w 12"/>
                  <a:gd name="T1" fmla="*/ 27720134 h 11"/>
                  <a:gd name="T2" fmla="*/ 0 w 12"/>
                  <a:gd name="T3" fmla="*/ 27720134 h 11"/>
                  <a:gd name="T4" fmla="*/ 0 w 12"/>
                  <a:gd name="T5" fmla="*/ 0 h 11"/>
                  <a:gd name="T6" fmla="*/ 30241878 w 12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1"/>
                  <a:gd name="T14" fmla="*/ 12 w 12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6" name="Freeform 24"/>
              <p:cNvSpPr>
                <a:spLocks/>
              </p:cNvSpPr>
              <p:nvPr/>
            </p:nvSpPr>
            <p:spPr bwMode="auto">
              <a:xfrm>
                <a:off x="4473575" y="4386262"/>
                <a:ext cx="36513" cy="17462"/>
              </a:xfrm>
              <a:custGeom>
                <a:avLst/>
                <a:gdLst>
                  <a:gd name="T0" fmla="*/ 0 w 23"/>
                  <a:gd name="T1" fmla="*/ 27720134 h 11"/>
                  <a:gd name="T2" fmla="*/ 27722895 w 23"/>
                  <a:gd name="T3" fmla="*/ 0 h 11"/>
                  <a:gd name="T4" fmla="*/ 57965187 w 23"/>
                  <a:gd name="T5" fmla="*/ 0 h 11"/>
                  <a:gd name="T6" fmla="*/ 57965187 w 2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11"/>
                    </a:moveTo>
                    <a:lnTo>
                      <a:pt x="11" y="0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7" name="Freeform 25"/>
              <p:cNvSpPr>
                <a:spLocks/>
              </p:cNvSpPr>
              <p:nvPr/>
            </p:nvSpPr>
            <p:spPr bwMode="auto">
              <a:xfrm>
                <a:off x="4527550" y="4386262"/>
                <a:ext cx="36513" cy="1587"/>
              </a:xfrm>
              <a:custGeom>
                <a:avLst/>
                <a:gdLst>
                  <a:gd name="T0" fmla="*/ 0 w 23"/>
                  <a:gd name="T1" fmla="*/ 0 h 1587"/>
                  <a:gd name="T2" fmla="*/ 27722895 w 23"/>
                  <a:gd name="T3" fmla="*/ 0 h 1587"/>
                  <a:gd name="T4" fmla="*/ 27722895 w 23"/>
                  <a:gd name="T5" fmla="*/ 0 h 1587"/>
                  <a:gd name="T6" fmla="*/ 57965187 w 23"/>
                  <a:gd name="T7" fmla="*/ 0 h 1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587"/>
                  <a:gd name="T14" fmla="*/ 23 w 23"/>
                  <a:gd name="T15" fmla="*/ 1587 h 1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587">
                    <a:moveTo>
                      <a:pt x="0" y="0"/>
                    </a:moveTo>
                    <a:lnTo>
                      <a:pt x="11" y="0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8" name="Line 26"/>
              <p:cNvSpPr>
                <a:spLocks noChangeShapeType="1"/>
              </p:cNvSpPr>
              <p:nvPr/>
            </p:nvSpPr>
            <p:spPr bwMode="auto">
              <a:xfrm>
                <a:off x="4581525" y="4386262"/>
                <a:ext cx="5397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9" name="Line 27"/>
              <p:cNvSpPr>
                <a:spLocks noChangeShapeType="1"/>
              </p:cNvSpPr>
              <p:nvPr/>
            </p:nvSpPr>
            <p:spPr bwMode="auto">
              <a:xfrm>
                <a:off x="4652963" y="4386262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30" name="Freeform 28"/>
              <p:cNvSpPr>
                <a:spLocks/>
              </p:cNvSpPr>
              <p:nvPr/>
            </p:nvSpPr>
            <p:spPr bwMode="auto">
              <a:xfrm>
                <a:off x="4706938" y="4367212"/>
                <a:ext cx="36513" cy="1587"/>
              </a:xfrm>
              <a:custGeom>
                <a:avLst/>
                <a:gdLst>
                  <a:gd name="T0" fmla="*/ 0 w 23"/>
                  <a:gd name="T1" fmla="*/ 0 h 1587"/>
                  <a:gd name="T2" fmla="*/ 0 w 23"/>
                  <a:gd name="T3" fmla="*/ 0 h 1587"/>
                  <a:gd name="T4" fmla="*/ 57965187 w 23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587"/>
                  <a:gd name="T11" fmla="*/ 23 w 23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587">
                    <a:moveTo>
                      <a:pt x="0" y="0"/>
                    </a:moveTo>
                    <a:lnTo>
                      <a:pt x="0" y="0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64" name="Line 29"/>
            <p:cNvSpPr>
              <a:spLocks noChangeShapeType="1"/>
            </p:cNvSpPr>
            <p:nvPr/>
          </p:nvSpPr>
          <p:spPr bwMode="auto">
            <a:xfrm>
              <a:off x="4778375" y="4367212"/>
              <a:ext cx="19050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65" name="Line 30"/>
            <p:cNvSpPr>
              <a:spLocks noChangeShapeType="1"/>
            </p:cNvSpPr>
            <p:nvPr/>
          </p:nvSpPr>
          <p:spPr bwMode="auto">
            <a:xfrm>
              <a:off x="4778375" y="4367212"/>
              <a:ext cx="19050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upo 301"/>
            <p:cNvGrpSpPr>
              <a:grpSpLocks/>
            </p:cNvGrpSpPr>
            <p:nvPr/>
          </p:nvGrpSpPr>
          <p:grpSpPr bwMode="auto">
            <a:xfrm>
              <a:off x="4330700" y="4475162"/>
              <a:ext cx="88900" cy="36513"/>
              <a:chOff x="4330700" y="4475162"/>
              <a:chExt cx="88900" cy="36513"/>
            </a:xfrm>
          </p:grpSpPr>
          <p:sp>
            <p:nvSpPr>
              <p:cNvPr id="19823" name="Freeform 22"/>
              <p:cNvSpPr>
                <a:spLocks/>
              </p:cNvSpPr>
              <p:nvPr/>
            </p:nvSpPr>
            <p:spPr bwMode="auto">
              <a:xfrm>
                <a:off x="4365625" y="4475162"/>
                <a:ext cx="53975" cy="36512"/>
              </a:xfrm>
              <a:custGeom>
                <a:avLst/>
                <a:gdLst>
                  <a:gd name="T0" fmla="*/ 0 w 34"/>
                  <a:gd name="T1" fmla="*/ 57962012 h 23"/>
                  <a:gd name="T2" fmla="*/ 27720925 w 34"/>
                  <a:gd name="T3" fmla="*/ 27720549 h 23"/>
                  <a:gd name="T4" fmla="*/ 27720925 w 34"/>
                  <a:gd name="T5" fmla="*/ 27720549 h 23"/>
                  <a:gd name="T6" fmla="*/ 85685299 w 3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3"/>
                  <a:gd name="T14" fmla="*/ 34 w 3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3">
                    <a:moveTo>
                      <a:pt x="0" y="23"/>
                    </a:moveTo>
                    <a:lnTo>
                      <a:pt x="11" y="11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4" name="Line 31"/>
              <p:cNvSpPr>
                <a:spLocks noChangeShapeType="1"/>
              </p:cNvSpPr>
              <p:nvPr/>
            </p:nvSpPr>
            <p:spPr bwMode="auto">
              <a:xfrm>
                <a:off x="4330700" y="4492625"/>
                <a:ext cx="34925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67" name="Freeform 32"/>
            <p:cNvSpPr>
              <a:spLocks/>
            </p:cNvSpPr>
            <p:nvPr/>
          </p:nvSpPr>
          <p:spPr bwMode="auto">
            <a:xfrm>
              <a:off x="4437063" y="3829050"/>
              <a:ext cx="53975" cy="17462"/>
            </a:xfrm>
            <a:custGeom>
              <a:avLst/>
              <a:gdLst>
                <a:gd name="T0" fmla="*/ 0 w 3"/>
                <a:gd name="T1" fmla="*/ 0 h 1"/>
                <a:gd name="T2" fmla="*/ 971100181 w 3"/>
                <a:gd name="T3" fmla="*/ 304921435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68" name="Freeform 34"/>
            <p:cNvSpPr>
              <a:spLocks/>
            </p:cNvSpPr>
            <p:nvPr/>
          </p:nvSpPr>
          <p:spPr bwMode="auto">
            <a:xfrm>
              <a:off x="4491038" y="3846512"/>
              <a:ext cx="790575" cy="449262"/>
            </a:xfrm>
            <a:custGeom>
              <a:avLst/>
              <a:gdLst>
                <a:gd name="T0" fmla="*/ 0 w 44"/>
                <a:gd name="T1" fmla="*/ 0 h 25"/>
                <a:gd name="T2" fmla="*/ 1614174476 w 44"/>
                <a:gd name="T3" fmla="*/ 645877105 h 25"/>
                <a:gd name="T4" fmla="*/ 2147483647 w 44"/>
                <a:gd name="T5" fmla="*/ 1291754211 h 25"/>
                <a:gd name="T6" fmla="*/ 2147483647 w 44"/>
                <a:gd name="T7" fmla="*/ 1937631035 h 25"/>
                <a:gd name="T8" fmla="*/ 2147483647 w 44"/>
                <a:gd name="T9" fmla="*/ 2147483647 h 25"/>
                <a:gd name="T10" fmla="*/ 2147483647 w 44"/>
                <a:gd name="T11" fmla="*/ 2147483647 h 25"/>
                <a:gd name="T12" fmla="*/ 2147483647 w 44"/>
                <a:gd name="T13" fmla="*/ 2147483647 h 25"/>
                <a:gd name="T14" fmla="*/ 2147483647 w 44"/>
                <a:gd name="T15" fmla="*/ 214748364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25"/>
                <a:gd name="T26" fmla="*/ 44 w 4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25">
                  <a:moveTo>
                    <a:pt x="0" y="0"/>
                  </a:moveTo>
                  <a:cubicBezTo>
                    <a:pt x="2" y="1"/>
                    <a:pt x="3" y="1"/>
                    <a:pt x="5" y="2"/>
                  </a:cubicBezTo>
                  <a:cubicBezTo>
                    <a:pt x="7" y="4"/>
                    <a:pt x="8" y="4"/>
                    <a:pt x="10" y="4"/>
                  </a:cubicBezTo>
                  <a:cubicBezTo>
                    <a:pt x="13" y="5"/>
                    <a:pt x="14" y="5"/>
                    <a:pt x="16" y="6"/>
                  </a:cubicBezTo>
                  <a:lnTo>
                    <a:pt x="18" y="9"/>
                  </a:lnTo>
                  <a:cubicBezTo>
                    <a:pt x="24" y="13"/>
                    <a:pt x="27" y="9"/>
                    <a:pt x="32" y="17"/>
                  </a:cubicBezTo>
                  <a:lnTo>
                    <a:pt x="40" y="23"/>
                  </a:lnTo>
                  <a:lnTo>
                    <a:pt x="44" y="2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69" name="Freeform 35"/>
            <p:cNvSpPr>
              <a:spLocks/>
            </p:cNvSpPr>
            <p:nvPr/>
          </p:nvSpPr>
          <p:spPr bwMode="auto">
            <a:xfrm>
              <a:off x="5173663" y="4349750"/>
              <a:ext cx="71438" cy="179387"/>
            </a:xfrm>
            <a:custGeom>
              <a:avLst/>
              <a:gdLst>
                <a:gd name="T0" fmla="*/ 0 w 4"/>
                <a:gd name="T1" fmla="*/ 2147483647 h 10"/>
                <a:gd name="T2" fmla="*/ 637923455 w 4"/>
                <a:gd name="T3" fmla="*/ 2147483647 h 10"/>
                <a:gd name="T4" fmla="*/ 956876114 w 4"/>
                <a:gd name="T5" fmla="*/ 2147483647 h 10"/>
                <a:gd name="T6" fmla="*/ 1275846911 w 4"/>
                <a:gd name="T7" fmla="*/ 965388991 h 10"/>
                <a:gd name="T8" fmla="*/ 1275846911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0" y="10"/>
                  </a:moveTo>
                  <a:lnTo>
                    <a:pt x="2" y="8"/>
                  </a:lnTo>
                  <a:lnTo>
                    <a:pt x="3" y="7"/>
                  </a:ln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0" name="Line 36"/>
            <p:cNvSpPr>
              <a:spLocks noChangeShapeType="1"/>
            </p:cNvSpPr>
            <p:nvPr/>
          </p:nvSpPr>
          <p:spPr bwMode="auto">
            <a:xfrm>
              <a:off x="5281613" y="4295775"/>
              <a:ext cx="1588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1" name="Freeform 37"/>
            <p:cNvSpPr>
              <a:spLocks/>
            </p:cNvSpPr>
            <p:nvPr/>
          </p:nvSpPr>
          <p:spPr bwMode="auto">
            <a:xfrm>
              <a:off x="5173663" y="3632200"/>
              <a:ext cx="71438" cy="609600"/>
            </a:xfrm>
            <a:custGeom>
              <a:avLst/>
              <a:gdLst>
                <a:gd name="T0" fmla="*/ 1275846911 w 4"/>
                <a:gd name="T1" fmla="*/ 2147483647 h 34"/>
                <a:gd name="T2" fmla="*/ 956876114 w 4"/>
                <a:gd name="T3" fmla="*/ 2147483647 h 34"/>
                <a:gd name="T4" fmla="*/ 637923455 w 4"/>
                <a:gd name="T5" fmla="*/ 2147483647 h 34"/>
                <a:gd name="T6" fmla="*/ 1275846911 w 4"/>
                <a:gd name="T7" fmla="*/ 2147483647 h 34"/>
                <a:gd name="T8" fmla="*/ 956876114 w 4"/>
                <a:gd name="T9" fmla="*/ 2147483647 h 34"/>
                <a:gd name="T10" fmla="*/ 0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4" y="34"/>
                  </a:moveTo>
                  <a:lnTo>
                    <a:pt x="3" y="32"/>
                  </a:lnTo>
                  <a:cubicBezTo>
                    <a:pt x="3" y="30"/>
                    <a:pt x="2" y="31"/>
                    <a:pt x="2" y="25"/>
                  </a:cubicBezTo>
                  <a:lnTo>
                    <a:pt x="4" y="16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2" name="Freeform 38"/>
            <p:cNvSpPr>
              <a:spLocks/>
            </p:cNvSpPr>
            <p:nvPr/>
          </p:nvSpPr>
          <p:spPr bwMode="auto">
            <a:xfrm>
              <a:off x="5281613" y="4295775"/>
              <a:ext cx="358775" cy="412750"/>
            </a:xfrm>
            <a:custGeom>
              <a:avLst/>
              <a:gdLst>
                <a:gd name="T0" fmla="*/ 2147483647 w 20"/>
                <a:gd name="T1" fmla="*/ 2147483647 h 23"/>
                <a:gd name="T2" fmla="*/ 2147483647 w 20"/>
                <a:gd name="T3" fmla="*/ 2147483647 h 23"/>
                <a:gd name="T4" fmla="*/ 2147483647 w 20"/>
                <a:gd name="T5" fmla="*/ 2147483647 h 23"/>
                <a:gd name="T6" fmla="*/ 2147483647 w 20"/>
                <a:gd name="T7" fmla="*/ 2147483647 h 23"/>
                <a:gd name="T8" fmla="*/ 0 w 2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3"/>
                <a:gd name="T17" fmla="*/ 20 w 2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3">
                  <a:moveTo>
                    <a:pt x="20" y="23"/>
                  </a:moveTo>
                  <a:lnTo>
                    <a:pt x="16" y="20"/>
                  </a:lnTo>
                  <a:lnTo>
                    <a:pt x="15" y="17"/>
                  </a:lnTo>
                  <a:cubicBezTo>
                    <a:pt x="14" y="15"/>
                    <a:pt x="14" y="14"/>
                    <a:pt x="13" y="13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3" name="Line 39"/>
            <p:cNvSpPr>
              <a:spLocks noChangeShapeType="1"/>
            </p:cNvSpPr>
            <p:nvPr/>
          </p:nvSpPr>
          <p:spPr bwMode="auto">
            <a:xfrm flipH="1" flipV="1">
              <a:off x="5245100" y="4241800"/>
              <a:ext cx="36513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4" name="Freeform 42"/>
            <p:cNvSpPr>
              <a:spLocks/>
            </p:cNvSpPr>
            <p:nvPr/>
          </p:nvSpPr>
          <p:spPr bwMode="auto">
            <a:xfrm>
              <a:off x="4222750" y="3344862"/>
              <a:ext cx="968375" cy="287337"/>
            </a:xfrm>
            <a:custGeom>
              <a:avLst/>
              <a:gdLst>
                <a:gd name="T0" fmla="*/ 0 w 54"/>
                <a:gd name="T1" fmla="*/ 2147483647 h 16"/>
                <a:gd name="T2" fmla="*/ 643180427 w 54"/>
                <a:gd name="T3" fmla="*/ 2147483647 h 16"/>
                <a:gd name="T4" fmla="*/ 2147483647 w 54"/>
                <a:gd name="T5" fmla="*/ 645017662 h 16"/>
                <a:gd name="T6" fmla="*/ 2147483647 w 54"/>
                <a:gd name="T7" fmla="*/ 0 h 16"/>
                <a:gd name="T8" fmla="*/ 2147483647 w 54"/>
                <a:gd name="T9" fmla="*/ 0 h 16"/>
                <a:gd name="T10" fmla="*/ 2147483647 w 54"/>
                <a:gd name="T11" fmla="*/ 645017662 h 16"/>
                <a:gd name="T12" fmla="*/ 2147483647 w 54"/>
                <a:gd name="T13" fmla="*/ 1290035325 h 16"/>
                <a:gd name="T14" fmla="*/ 2147483647 w 54"/>
                <a:gd name="T15" fmla="*/ 2147483647 h 16"/>
                <a:gd name="T16" fmla="*/ 2147483647 w 54"/>
                <a:gd name="T17" fmla="*/ 2147483647 h 16"/>
                <a:gd name="T18" fmla="*/ 2147483647 w 5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6"/>
                <a:gd name="T32" fmla="*/ 54 w 5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6">
                  <a:moveTo>
                    <a:pt x="0" y="10"/>
                  </a:moveTo>
                  <a:lnTo>
                    <a:pt x="2" y="8"/>
                  </a:lnTo>
                  <a:lnTo>
                    <a:pt x="11" y="2"/>
                  </a:lnTo>
                  <a:cubicBezTo>
                    <a:pt x="15" y="0"/>
                    <a:pt x="18" y="0"/>
                    <a:pt x="21" y="0"/>
                  </a:cubicBezTo>
                  <a:lnTo>
                    <a:pt x="29" y="0"/>
                  </a:lnTo>
                  <a:lnTo>
                    <a:pt x="38" y="2"/>
                  </a:lnTo>
                  <a:lnTo>
                    <a:pt x="44" y="4"/>
                  </a:lnTo>
                  <a:cubicBezTo>
                    <a:pt x="46" y="5"/>
                    <a:pt x="48" y="6"/>
                    <a:pt x="49" y="9"/>
                  </a:cubicBezTo>
                  <a:lnTo>
                    <a:pt x="50" y="14"/>
                  </a:lnTo>
                  <a:lnTo>
                    <a:pt x="54" y="16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5" name="Freeform 44"/>
            <p:cNvSpPr>
              <a:spLocks/>
            </p:cNvSpPr>
            <p:nvPr/>
          </p:nvSpPr>
          <p:spPr bwMode="auto">
            <a:xfrm>
              <a:off x="4276725" y="3541712"/>
              <a:ext cx="160338" cy="287337"/>
            </a:xfrm>
            <a:custGeom>
              <a:avLst/>
              <a:gdLst>
                <a:gd name="T0" fmla="*/ 0 w 9"/>
                <a:gd name="T1" fmla="*/ 0 h 16"/>
                <a:gd name="T2" fmla="*/ 2147483647 w 9"/>
                <a:gd name="T3" fmla="*/ 2147483647 h 16"/>
                <a:gd name="T4" fmla="*/ 0 60000 65536"/>
                <a:gd name="T5" fmla="*/ 0 60000 65536"/>
                <a:gd name="T6" fmla="*/ 0 w 9"/>
                <a:gd name="T7" fmla="*/ 0 h 16"/>
                <a:gd name="T8" fmla="*/ 9 w 9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6">
                  <a:moveTo>
                    <a:pt x="0" y="0"/>
                  </a:moveTo>
                  <a:cubicBezTo>
                    <a:pt x="6" y="4"/>
                    <a:pt x="8" y="9"/>
                    <a:pt x="9" y="16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6" name="Freeform 45"/>
            <p:cNvSpPr>
              <a:spLocks/>
            </p:cNvSpPr>
            <p:nvPr/>
          </p:nvSpPr>
          <p:spPr bwMode="auto">
            <a:xfrm>
              <a:off x="4168775" y="3487737"/>
              <a:ext cx="107950" cy="53975"/>
            </a:xfrm>
            <a:custGeom>
              <a:avLst/>
              <a:gdLst>
                <a:gd name="T0" fmla="*/ 0 w 6"/>
                <a:gd name="T1" fmla="*/ 0 h 3"/>
                <a:gd name="T2" fmla="*/ 971100181 w 6"/>
                <a:gd name="T3" fmla="*/ 323706104 h 3"/>
                <a:gd name="T4" fmla="*/ 1942200361 w 6"/>
                <a:gd name="T5" fmla="*/ 971100181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0" y="0"/>
                  </a:moveTo>
                  <a:lnTo>
                    <a:pt x="3" y="1"/>
                  </a:lnTo>
                  <a:cubicBezTo>
                    <a:pt x="4" y="2"/>
                    <a:pt x="5" y="2"/>
                    <a:pt x="6" y="3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7" name="Line 46"/>
            <p:cNvSpPr>
              <a:spLocks noChangeShapeType="1"/>
            </p:cNvSpPr>
            <p:nvPr/>
          </p:nvSpPr>
          <p:spPr bwMode="auto">
            <a:xfrm>
              <a:off x="3862388" y="3398837"/>
              <a:ext cx="306388" cy="889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8" name="Freeform 47"/>
            <p:cNvSpPr>
              <a:spLocks/>
            </p:cNvSpPr>
            <p:nvPr/>
          </p:nvSpPr>
          <p:spPr bwMode="auto">
            <a:xfrm>
              <a:off x="2874963" y="3487737"/>
              <a:ext cx="306388" cy="233362"/>
            </a:xfrm>
            <a:custGeom>
              <a:avLst/>
              <a:gdLst>
                <a:gd name="T0" fmla="*/ 0 w 17"/>
                <a:gd name="T1" fmla="*/ 2147483647 h 13"/>
                <a:gd name="T2" fmla="*/ 1948933757 w 17"/>
                <a:gd name="T3" fmla="*/ 2147483647 h 13"/>
                <a:gd name="T4" fmla="*/ 2147483647 w 17"/>
                <a:gd name="T5" fmla="*/ 966711057 h 13"/>
                <a:gd name="T6" fmla="*/ 2147483647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3"/>
                <a:gd name="T14" fmla="*/ 17 w 1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3">
                  <a:moveTo>
                    <a:pt x="0" y="13"/>
                  </a:move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79" name="Freeform 48"/>
            <p:cNvSpPr>
              <a:spLocks/>
            </p:cNvSpPr>
            <p:nvPr/>
          </p:nvSpPr>
          <p:spPr bwMode="auto">
            <a:xfrm>
              <a:off x="3810000" y="3254375"/>
              <a:ext cx="125413" cy="36512"/>
            </a:xfrm>
            <a:custGeom>
              <a:avLst/>
              <a:gdLst>
                <a:gd name="T0" fmla="*/ 0 w 7"/>
                <a:gd name="T1" fmla="*/ 333281520 h 2"/>
                <a:gd name="T2" fmla="*/ 641971336 w 7"/>
                <a:gd name="T3" fmla="*/ 666563039 h 2"/>
                <a:gd name="T4" fmla="*/ 1283960588 w 7"/>
                <a:gd name="T5" fmla="*/ 666563039 h 2"/>
                <a:gd name="T6" fmla="*/ 1604946116 w 7"/>
                <a:gd name="T7" fmla="*/ 666563039 h 2"/>
                <a:gd name="T8" fmla="*/ 2147483647 w 7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0" name="Freeform 49"/>
            <p:cNvSpPr>
              <a:spLocks/>
            </p:cNvSpPr>
            <p:nvPr/>
          </p:nvSpPr>
          <p:spPr bwMode="auto">
            <a:xfrm>
              <a:off x="3756025" y="3254375"/>
              <a:ext cx="71438" cy="125412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962949186 h 7"/>
                <a:gd name="T4" fmla="*/ 1275846911 w 4"/>
                <a:gd name="T5" fmla="*/ 320983109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cubicBezTo>
                    <a:pt x="0" y="0"/>
                    <a:pt x="2" y="0"/>
                    <a:pt x="4" y="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1" name="Freeform 50"/>
            <p:cNvSpPr>
              <a:spLocks/>
            </p:cNvSpPr>
            <p:nvPr/>
          </p:nvSpPr>
          <p:spPr bwMode="auto">
            <a:xfrm>
              <a:off x="2354263" y="2266950"/>
              <a:ext cx="1347788" cy="1238250"/>
            </a:xfrm>
            <a:custGeom>
              <a:avLst/>
              <a:gdLst>
                <a:gd name="T0" fmla="*/ 2147483647 w 75"/>
                <a:gd name="T1" fmla="*/ 2147483647 h 69"/>
                <a:gd name="T2" fmla="*/ 2147483647 w 75"/>
                <a:gd name="T3" fmla="*/ 2147483647 h 69"/>
                <a:gd name="T4" fmla="*/ 2147483647 w 75"/>
                <a:gd name="T5" fmla="*/ 2147483647 h 69"/>
                <a:gd name="T6" fmla="*/ 2147483647 w 75"/>
                <a:gd name="T7" fmla="*/ 2147483647 h 69"/>
                <a:gd name="T8" fmla="*/ 2147483647 w 75"/>
                <a:gd name="T9" fmla="*/ 2147483647 h 69"/>
                <a:gd name="T10" fmla="*/ 2147483647 w 75"/>
                <a:gd name="T11" fmla="*/ 2147483647 h 69"/>
                <a:gd name="T12" fmla="*/ 2147483647 w 75"/>
                <a:gd name="T13" fmla="*/ 2147483647 h 69"/>
                <a:gd name="T14" fmla="*/ 2147483647 w 75"/>
                <a:gd name="T15" fmla="*/ 2147483647 h 69"/>
                <a:gd name="T16" fmla="*/ 2147483647 w 75"/>
                <a:gd name="T17" fmla="*/ 2147483647 h 69"/>
                <a:gd name="T18" fmla="*/ 2147483647 w 75"/>
                <a:gd name="T19" fmla="*/ 2147483647 h 69"/>
                <a:gd name="T20" fmla="*/ 2147483647 w 75"/>
                <a:gd name="T21" fmla="*/ 2147483647 h 69"/>
                <a:gd name="T22" fmla="*/ 2147483647 w 75"/>
                <a:gd name="T23" fmla="*/ 2147483647 h 69"/>
                <a:gd name="T24" fmla="*/ 2147483647 w 75"/>
                <a:gd name="T25" fmla="*/ 2147483647 h 69"/>
                <a:gd name="T26" fmla="*/ 1937633713 w 75"/>
                <a:gd name="T27" fmla="*/ 2147483647 h 69"/>
                <a:gd name="T28" fmla="*/ 1291755996 w 75"/>
                <a:gd name="T29" fmla="*/ 2147483647 h 69"/>
                <a:gd name="T30" fmla="*/ 645877998 w 75"/>
                <a:gd name="T31" fmla="*/ 2147483647 h 69"/>
                <a:gd name="T32" fmla="*/ 322947984 w 75"/>
                <a:gd name="T33" fmla="*/ 322052672 h 69"/>
                <a:gd name="T34" fmla="*/ 0 w 75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69"/>
                <a:gd name="T56" fmla="*/ 75 w 75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69">
                  <a:moveTo>
                    <a:pt x="75" y="63"/>
                  </a:moveTo>
                  <a:lnTo>
                    <a:pt x="69" y="63"/>
                  </a:lnTo>
                  <a:cubicBezTo>
                    <a:pt x="67" y="63"/>
                    <a:pt x="66" y="63"/>
                    <a:pt x="65" y="65"/>
                  </a:cubicBezTo>
                  <a:cubicBezTo>
                    <a:pt x="65" y="66"/>
                    <a:pt x="59" y="64"/>
                    <a:pt x="56" y="66"/>
                  </a:cubicBezTo>
                  <a:lnTo>
                    <a:pt x="54" y="68"/>
                  </a:lnTo>
                  <a:lnTo>
                    <a:pt x="52" y="69"/>
                  </a:lnTo>
                  <a:lnTo>
                    <a:pt x="49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2" y="60"/>
                  </a:lnTo>
                  <a:lnTo>
                    <a:pt x="22" y="54"/>
                  </a:lnTo>
                  <a:lnTo>
                    <a:pt x="11" y="52"/>
                  </a:lnTo>
                  <a:lnTo>
                    <a:pt x="9" y="43"/>
                  </a:lnTo>
                  <a:lnTo>
                    <a:pt x="6" y="34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2" name="Freeform 51"/>
            <p:cNvSpPr>
              <a:spLocks/>
            </p:cNvSpPr>
            <p:nvPr/>
          </p:nvSpPr>
          <p:spPr bwMode="auto">
            <a:xfrm>
              <a:off x="3557588" y="1657350"/>
              <a:ext cx="377825" cy="1741487"/>
            </a:xfrm>
            <a:custGeom>
              <a:avLst/>
              <a:gdLst>
                <a:gd name="T0" fmla="*/ 2147483647 w 21"/>
                <a:gd name="T1" fmla="*/ 0 h 97"/>
                <a:gd name="T2" fmla="*/ 2147483647 w 21"/>
                <a:gd name="T3" fmla="*/ 2147483647 h 97"/>
                <a:gd name="T4" fmla="*/ 2147483647 w 21"/>
                <a:gd name="T5" fmla="*/ 2147483647 h 97"/>
                <a:gd name="T6" fmla="*/ 2147483647 w 21"/>
                <a:gd name="T7" fmla="*/ 2147483647 h 97"/>
                <a:gd name="T8" fmla="*/ 1618494324 w 21"/>
                <a:gd name="T9" fmla="*/ 2147483647 h 97"/>
                <a:gd name="T10" fmla="*/ 1618494324 w 21"/>
                <a:gd name="T11" fmla="*/ 2147483647 h 97"/>
                <a:gd name="T12" fmla="*/ 1942200273 w 21"/>
                <a:gd name="T13" fmla="*/ 2147483647 h 97"/>
                <a:gd name="T14" fmla="*/ 1942200273 w 21"/>
                <a:gd name="T15" fmla="*/ 2147483647 h 97"/>
                <a:gd name="T16" fmla="*/ 1618494324 w 21"/>
                <a:gd name="T17" fmla="*/ 2147483647 h 97"/>
                <a:gd name="T18" fmla="*/ 323706090 w 21"/>
                <a:gd name="T19" fmla="*/ 2147483647 h 97"/>
                <a:gd name="T20" fmla="*/ 1942200273 w 21"/>
                <a:gd name="T21" fmla="*/ 2147483647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97"/>
                <a:gd name="T35" fmla="*/ 21 w 21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97">
                  <a:moveTo>
                    <a:pt x="21" y="0"/>
                  </a:moveTo>
                  <a:lnTo>
                    <a:pt x="15" y="17"/>
                  </a:lnTo>
                  <a:lnTo>
                    <a:pt x="12" y="23"/>
                  </a:lnTo>
                  <a:lnTo>
                    <a:pt x="8" y="32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6" y="45"/>
                  </a:lnTo>
                  <a:lnTo>
                    <a:pt x="6" y="53"/>
                  </a:lnTo>
                  <a:lnTo>
                    <a:pt x="5" y="65"/>
                  </a:lnTo>
                  <a:cubicBezTo>
                    <a:pt x="1" y="72"/>
                    <a:pt x="0" y="78"/>
                    <a:pt x="1" y="86"/>
                  </a:cubicBezTo>
                  <a:lnTo>
                    <a:pt x="6" y="9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3" name="Freeform 52"/>
            <p:cNvSpPr>
              <a:spLocks/>
            </p:cNvSpPr>
            <p:nvPr/>
          </p:nvSpPr>
          <p:spPr bwMode="auto">
            <a:xfrm>
              <a:off x="3935413" y="1350962"/>
              <a:ext cx="107950" cy="306387"/>
            </a:xfrm>
            <a:custGeom>
              <a:avLst/>
              <a:gdLst>
                <a:gd name="T0" fmla="*/ 1942200361 w 6"/>
                <a:gd name="T1" fmla="*/ 0 h 17"/>
                <a:gd name="T2" fmla="*/ 323706104 w 6"/>
                <a:gd name="T3" fmla="*/ 2147483647 h 17"/>
                <a:gd name="T4" fmla="*/ 0 w 6"/>
                <a:gd name="T5" fmla="*/ 214748364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1" y="11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4" name="Line 53"/>
            <p:cNvSpPr>
              <a:spLocks noChangeShapeType="1"/>
            </p:cNvSpPr>
            <p:nvPr/>
          </p:nvSpPr>
          <p:spPr bwMode="auto">
            <a:xfrm flipH="1">
              <a:off x="4043363" y="1298575"/>
              <a:ext cx="17463" cy="523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5" name="Freeform 54"/>
            <p:cNvSpPr>
              <a:spLocks/>
            </p:cNvSpPr>
            <p:nvPr/>
          </p:nvSpPr>
          <p:spPr bwMode="auto">
            <a:xfrm>
              <a:off x="3181350" y="2662237"/>
              <a:ext cx="466725" cy="161925"/>
            </a:xfrm>
            <a:custGeom>
              <a:avLst/>
              <a:gdLst>
                <a:gd name="T0" fmla="*/ 0 w 26"/>
                <a:gd name="T1" fmla="*/ 971100078 h 9"/>
                <a:gd name="T2" fmla="*/ 2147483647 w 26"/>
                <a:gd name="T3" fmla="*/ 1942200156 h 9"/>
                <a:gd name="T4" fmla="*/ 2147483647 w 26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26"/>
                <a:gd name="T10" fmla="*/ 0 h 9"/>
                <a:gd name="T11" fmla="*/ 26 w 2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9">
                  <a:moveTo>
                    <a:pt x="0" y="3"/>
                  </a:moveTo>
                  <a:cubicBezTo>
                    <a:pt x="8" y="1"/>
                    <a:pt x="14" y="0"/>
                    <a:pt x="21" y="6"/>
                  </a:cubicBezTo>
                  <a:lnTo>
                    <a:pt x="26" y="9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6" name="Freeform 55"/>
            <p:cNvSpPr>
              <a:spLocks/>
            </p:cNvSpPr>
            <p:nvPr/>
          </p:nvSpPr>
          <p:spPr bwMode="auto">
            <a:xfrm>
              <a:off x="3773488" y="2087562"/>
              <a:ext cx="233363" cy="179387"/>
            </a:xfrm>
            <a:custGeom>
              <a:avLst/>
              <a:gdLst>
                <a:gd name="T0" fmla="*/ 0 w 13"/>
                <a:gd name="T1" fmla="*/ 0 h 10"/>
                <a:gd name="T2" fmla="*/ 1933430400 w 13"/>
                <a:gd name="T3" fmla="*/ 1608993705 h 10"/>
                <a:gd name="T4" fmla="*/ 2147483647 w 13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3"/>
                <a:gd name="T10" fmla="*/ 0 h 10"/>
                <a:gd name="T11" fmla="*/ 13 w 1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0">
                  <a:moveTo>
                    <a:pt x="0" y="0"/>
                  </a:moveTo>
                  <a:lnTo>
                    <a:pt x="6" y="5"/>
                  </a:lnTo>
                  <a:lnTo>
                    <a:pt x="13" y="1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87" name="Freeform 57"/>
            <p:cNvSpPr>
              <a:spLocks/>
            </p:cNvSpPr>
            <p:nvPr/>
          </p:nvSpPr>
          <p:spPr bwMode="auto">
            <a:xfrm>
              <a:off x="5227638" y="2320925"/>
              <a:ext cx="36513" cy="233362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2147483647 h 13"/>
                <a:gd name="T4" fmla="*/ 666599552 w 2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2"/>
                <a:gd name="T10" fmla="*/ 0 h 13"/>
                <a:gd name="T11" fmla="*/ 2 w 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3">
                  <a:moveTo>
                    <a:pt x="0" y="0"/>
                  </a:moveTo>
                  <a:lnTo>
                    <a:pt x="0" y="7"/>
                  </a:lnTo>
                  <a:lnTo>
                    <a:pt x="2" y="1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" name="Grupo 278"/>
            <p:cNvGrpSpPr>
              <a:grpSpLocks/>
            </p:cNvGrpSpPr>
            <p:nvPr/>
          </p:nvGrpSpPr>
          <p:grpSpPr bwMode="auto">
            <a:xfrm>
              <a:off x="5119688" y="2554287"/>
              <a:ext cx="146050" cy="1041400"/>
              <a:chOff x="5119688" y="2554287"/>
              <a:chExt cx="146050" cy="1041400"/>
            </a:xfrm>
          </p:grpSpPr>
          <p:sp>
            <p:nvSpPr>
              <p:cNvPr id="19821" name="Freeform 56"/>
              <p:cNvSpPr>
                <a:spLocks/>
              </p:cNvSpPr>
              <p:nvPr/>
            </p:nvSpPr>
            <p:spPr bwMode="auto">
              <a:xfrm>
                <a:off x="5119688" y="2752725"/>
                <a:ext cx="144463" cy="842962"/>
              </a:xfrm>
              <a:custGeom>
                <a:avLst/>
                <a:gdLst>
                  <a:gd name="T0" fmla="*/ 2147483647 w 8"/>
                  <a:gd name="T1" fmla="*/ 0 h 47"/>
                  <a:gd name="T2" fmla="*/ 2147483647 w 8"/>
                  <a:gd name="T3" fmla="*/ 2147483647 h 47"/>
                  <a:gd name="T4" fmla="*/ 0 w 8"/>
                  <a:gd name="T5" fmla="*/ 2147483647 h 4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7"/>
                  <a:gd name="T11" fmla="*/ 8 w 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7">
                    <a:moveTo>
                      <a:pt x="8" y="0"/>
                    </a:moveTo>
                    <a:lnTo>
                      <a:pt x="8" y="23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2" name="Line 58"/>
              <p:cNvSpPr>
                <a:spLocks noChangeShapeType="1"/>
              </p:cNvSpPr>
              <p:nvPr/>
            </p:nvSpPr>
            <p:spPr bwMode="auto">
              <a:xfrm>
                <a:off x="5264150" y="2554287"/>
                <a:ext cx="1588" cy="19843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" name="Grupo 280"/>
            <p:cNvGrpSpPr>
              <a:grpSpLocks/>
            </p:cNvGrpSpPr>
            <p:nvPr/>
          </p:nvGrpSpPr>
          <p:grpSpPr bwMode="auto">
            <a:xfrm>
              <a:off x="5210175" y="2070100"/>
              <a:ext cx="19051" cy="215899"/>
              <a:chOff x="5210175" y="2070100"/>
              <a:chExt cx="19051" cy="215899"/>
            </a:xfrm>
          </p:grpSpPr>
          <p:sp>
            <p:nvSpPr>
              <p:cNvPr id="19817" name="Line 65"/>
              <p:cNvSpPr>
                <a:spLocks noChangeShapeType="1"/>
              </p:cNvSpPr>
              <p:nvPr/>
            </p:nvSpPr>
            <p:spPr bwMode="auto">
              <a:xfrm>
                <a:off x="5210175" y="2070100"/>
                <a:ext cx="1588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8" name="Line 66"/>
              <p:cNvSpPr>
                <a:spLocks noChangeShapeType="1"/>
              </p:cNvSpPr>
              <p:nvPr/>
            </p:nvSpPr>
            <p:spPr bwMode="auto">
              <a:xfrm>
                <a:off x="5210175" y="2141537"/>
                <a:ext cx="15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9" name="Line 67"/>
              <p:cNvSpPr>
                <a:spLocks noChangeShapeType="1"/>
              </p:cNvSpPr>
              <p:nvPr/>
            </p:nvSpPr>
            <p:spPr bwMode="auto">
              <a:xfrm>
                <a:off x="5210175" y="2195512"/>
                <a:ext cx="17463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0" name="Line 68"/>
              <p:cNvSpPr>
                <a:spLocks noChangeShapeType="1"/>
              </p:cNvSpPr>
              <p:nvPr/>
            </p:nvSpPr>
            <p:spPr bwMode="auto">
              <a:xfrm>
                <a:off x="5227638" y="2249487"/>
                <a:ext cx="15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90" name="Freeform 69"/>
            <p:cNvSpPr>
              <a:spLocks/>
            </p:cNvSpPr>
            <p:nvPr/>
          </p:nvSpPr>
          <p:spPr bwMode="auto">
            <a:xfrm>
              <a:off x="5784850" y="3865562"/>
              <a:ext cx="592138" cy="393700"/>
            </a:xfrm>
            <a:custGeom>
              <a:avLst/>
              <a:gdLst>
                <a:gd name="T0" fmla="*/ 2147483647 w 33"/>
                <a:gd name="T1" fmla="*/ 0 h 22"/>
                <a:gd name="T2" fmla="*/ 2147483647 w 33"/>
                <a:gd name="T3" fmla="*/ 1921488534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1287882172 w 33"/>
                <a:gd name="T9" fmla="*/ 2147483647 h 22"/>
                <a:gd name="T10" fmla="*/ 0 w 33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2"/>
                <a:gd name="T20" fmla="*/ 33 w 3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2">
                  <a:moveTo>
                    <a:pt x="33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9" y="15"/>
                  </a:lnTo>
                  <a:lnTo>
                    <a:pt x="4" y="19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1" name="Freeform 70"/>
            <p:cNvSpPr>
              <a:spLocks/>
            </p:cNvSpPr>
            <p:nvPr/>
          </p:nvSpPr>
          <p:spPr bwMode="auto">
            <a:xfrm>
              <a:off x="5640388" y="4708525"/>
              <a:ext cx="90488" cy="53975"/>
            </a:xfrm>
            <a:custGeom>
              <a:avLst/>
              <a:gdLst>
                <a:gd name="T0" fmla="*/ 1637615570 w 5"/>
                <a:gd name="T1" fmla="*/ 971100181 h 3"/>
                <a:gd name="T2" fmla="*/ 1637615570 w 5"/>
                <a:gd name="T3" fmla="*/ 64739421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5" y="3"/>
                  </a:move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2" name="Line 71"/>
            <p:cNvSpPr>
              <a:spLocks noChangeShapeType="1"/>
            </p:cNvSpPr>
            <p:nvPr/>
          </p:nvSpPr>
          <p:spPr bwMode="auto">
            <a:xfrm flipH="1">
              <a:off x="5281613" y="4259262"/>
              <a:ext cx="503238" cy="3651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3" name="Freeform 72"/>
            <p:cNvSpPr>
              <a:spLocks/>
            </p:cNvSpPr>
            <p:nvPr/>
          </p:nvSpPr>
          <p:spPr bwMode="auto">
            <a:xfrm>
              <a:off x="5838825" y="4224337"/>
              <a:ext cx="484188" cy="233362"/>
            </a:xfrm>
            <a:custGeom>
              <a:avLst/>
              <a:gdLst>
                <a:gd name="T0" fmla="*/ 2147483647 w 27"/>
                <a:gd name="T1" fmla="*/ 2147483647 h 13"/>
                <a:gd name="T2" fmla="*/ 2147483647 w 27"/>
                <a:gd name="T3" fmla="*/ 2147483647 h 13"/>
                <a:gd name="T4" fmla="*/ 2147483647 w 27"/>
                <a:gd name="T5" fmla="*/ 2147483647 h 13"/>
                <a:gd name="T6" fmla="*/ 2147483647 w 27"/>
                <a:gd name="T7" fmla="*/ 2147483647 h 13"/>
                <a:gd name="T8" fmla="*/ 2147483647 w 27"/>
                <a:gd name="T9" fmla="*/ 1933422115 h 13"/>
                <a:gd name="T10" fmla="*/ 321590546 w 27"/>
                <a:gd name="T11" fmla="*/ 322237066 h 13"/>
                <a:gd name="T12" fmla="*/ 0 w 27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3"/>
                <a:gd name="T23" fmla="*/ 27 w 27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3">
                  <a:moveTo>
                    <a:pt x="27" y="13"/>
                  </a:moveTo>
                  <a:lnTo>
                    <a:pt x="24" y="13"/>
                  </a:lnTo>
                  <a:lnTo>
                    <a:pt x="24" y="12"/>
                  </a:lnTo>
                  <a:lnTo>
                    <a:pt x="15" y="8"/>
                  </a:lnTo>
                  <a:lnTo>
                    <a:pt x="9" y="6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4" name="Freeform 73"/>
            <p:cNvSpPr>
              <a:spLocks/>
            </p:cNvSpPr>
            <p:nvPr/>
          </p:nvSpPr>
          <p:spPr bwMode="auto">
            <a:xfrm>
              <a:off x="5640388" y="4457700"/>
              <a:ext cx="628650" cy="250825"/>
            </a:xfrm>
            <a:custGeom>
              <a:avLst/>
              <a:gdLst>
                <a:gd name="T0" fmla="*/ 2147483647 w 35"/>
                <a:gd name="T1" fmla="*/ 0 h 14"/>
                <a:gd name="T2" fmla="*/ 2147483647 w 35"/>
                <a:gd name="T3" fmla="*/ 1283937553 h 14"/>
                <a:gd name="T4" fmla="*/ 2147483647 w 35"/>
                <a:gd name="T5" fmla="*/ 962953025 h 14"/>
                <a:gd name="T6" fmla="*/ 2147483647 w 35"/>
                <a:gd name="T7" fmla="*/ 962953025 h 14"/>
                <a:gd name="T8" fmla="*/ 1613061874 w 35"/>
                <a:gd name="T9" fmla="*/ 2147483647 h 14"/>
                <a:gd name="T10" fmla="*/ 967833476 w 35"/>
                <a:gd name="T11" fmla="*/ 2147483647 h 14"/>
                <a:gd name="T12" fmla="*/ 0 w 35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4"/>
                <a:gd name="T23" fmla="*/ 35 w 35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4">
                  <a:moveTo>
                    <a:pt x="35" y="0"/>
                  </a:moveTo>
                  <a:lnTo>
                    <a:pt x="32" y="4"/>
                  </a:lnTo>
                  <a:lnTo>
                    <a:pt x="15" y="3"/>
                  </a:lnTo>
                  <a:lnTo>
                    <a:pt x="7" y="3"/>
                  </a:lnTo>
                  <a:lnTo>
                    <a:pt x="5" y="7"/>
                  </a:lnTo>
                  <a:lnTo>
                    <a:pt x="3" y="10"/>
                  </a:lnTo>
                  <a:cubicBezTo>
                    <a:pt x="2" y="11"/>
                    <a:pt x="1" y="13"/>
                    <a:pt x="0" y="14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5" name="Line 74"/>
            <p:cNvSpPr>
              <a:spLocks noChangeShapeType="1"/>
            </p:cNvSpPr>
            <p:nvPr/>
          </p:nvSpPr>
          <p:spPr bwMode="auto">
            <a:xfrm flipH="1">
              <a:off x="5586413" y="1262062"/>
              <a:ext cx="73025" cy="889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6" name="Freeform 75"/>
            <p:cNvSpPr>
              <a:spLocks/>
            </p:cNvSpPr>
            <p:nvPr/>
          </p:nvSpPr>
          <p:spPr bwMode="auto">
            <a:xfrm>
              <a:off x="6286500" y="2571750"/>
              <a:ext cx="215900" cy="1131887"/>
            </a:xfrm>
            <a:custGeom>
              <a:avLst/>
              <a:gdLst>
                <a:gd name="T0" fmla="*/ 2147483647 w 12"/>
                <a:gd name="T1" fmla="*/ 0 h 63"/>
                <a:gd name="T2" fmla="*/ 1942200361 w 12"/>
                <a:gd name="T3" fmla="*/ 645588943 h 63"/>
                <a:gd name="T4" fmla="*/ 1942200361 w 12"/>
                <a:gd name="T5" fmla="*/ 968374291 h 63"/>
                <a:gd name="T6" fmla="*/ 2147483647 w 12"/>
                <a:gd name="T7" fmla="*/ 2147483647 h 63"/>
                <a:gd name="T8" fmla="*/ 1942200361 w 12"/>
                <a:gd name="T9" fmla="*/ 2147483647 h 63"/>
                <a:gd name="T10" fmla="*/ 1942200361 w 12"/>
                <a:gd name="T11" fmla="*/ 2147483647 h 63"/>
                <a:gd name="T12" fmla="*/ 1942200361 w 12"/>
                <a:gd name="T13" fmla="*/ 2147483647 h 63"/>
                <a:gd name="T14" fmla="*/ 1942200361 w 12"/>
                <a:gd name="T15" fmla="*/ 2147483647 h 63"/>
                <a:gd name="T16" fmla="*/ 1294806426 w 12"/>
                <a:gd name="T17" fmla="*/ 2147483647 h 63"/>
                <a:gd name="T18" fmla="*/ 971100181 w 12"/>
                <a:gd name="T19" fmla="*/ 2147483647 h 63"/>
                <a:gd name="T20" fmla="*/ 0 w 12"/>
                <a:gd name="T21" fmla="*/ 2147483647 h 63"/>
                <a:gd name="T22" fmla="*/ 971100181 w 12"/>
                <a:gd name="T23" fmla="*/ 2147483647 h 63"/>
                <a:gd name="T24" fmla="*/ 2147483647 w 12"/>
                <a:gd name="T25" fmla="*/ 2147483647 h 63"/>
                <a:gd name="T26" fmla="*/ 2147483647 w 12"/>
                <a:gd name="T27" fmla="*/ 2147483647 h 63"/>
                <a:gd name="T28" fmla="*/ 2147483647 w 12"/>
                <a:gd name="T29" fmla="*/ 2147483647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63"/>
                <a:gd name="T47" fmla="*/ 12 w 1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63">
                  <a:moveTo>
                    <a:pt x="7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8" y="9"/>
                  </a:lnTo>
                  <a:lnTo>
                    <a:pt x="6" y="17"/>
                  </a:lnTo>
                  <a:cubicBezTo>
                    <a:pt x="6" y="18"/>
                    <a:pt x="6" y="18"/>
                    <a:pt x="6" y="18"/>
                  </a:cubicBezTo>
                  <a:lnTo>
                    <a:pt x="6" y="19"/>
                  </a:lnTo>
                  <a:lnTo>
                    <a:pt x="6" y="22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0" y="36"/>
                  </a:lnTo>
                  <a:lnTo>
                    <a:pt x="3" y="50"/>
                  </a:lnTo>
                  <a:cubicBezTo>
                    <a:pt x="5" y="51"/>
                    <a:pt x="6" y="53"/>
                    <a:pt x="7" y="55"/>
                  </a:cubicBezTo>
                  <a:cubicBezTo>
                    <a:pt x="8" y="55"/>
                    <a:pt x="8" y="56"/>
                    <a:pt x="8" y="57"/>
                  </a:cubicBezTo>
                  <a:cubicBezTo>
                    <a:pt x="9" y="59"/>
                    <a:pt x="10" y="60"/>
                    <a:pt x="12" y="63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7" name="Freeform 77"/>
            <p:cNvSpPr>
              <a:spLocks/>
            </p:cNvSpPr>
            <p:nvPr/>
          </p:nvSpPr>
          <p:spPr bwMode="auto">
            <a:xfrm>
              <a:off x="5227638" y="5354637"/>
              <a:ext cx="125413" cy="215900"/>
            </a:xfrm>
            <a:custGeom>
              <a:avLst/>
              <a:gdLst>
                <a:gd name="T0" fmla="*/ 0 w 7"/>
                <a:gd name="T1" fmla="*/ 2147483647 h 12"/>
                <a:gd name="T2" fmla="*/ 2147483647 w 7"/>
                <a:gd name="T3" fmla="*/ 0 h 12"/>
                <a:gd name="T4" fmla="*/ 0 60000 65536"/>
                <a:gd name="T5" fmla="*/ 0 60000 65536"/>
                <a:gd name="T6" fmla="*/ 0 w 7"/>
                <a:gd name="T7" fmla="*/ 0 h 12"/>
                <a:gd name="T8" fmla="*/ 7 w 7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2">
                  <a:moveTo>
                    <a:pt x="0" y="12"/>
                  </a:move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8" name="Freeform 76"/>
            <p:cNvSpPr>
              <a:spLocks/>
            </p:cNvSpPr>
            <p:nvPr/>
          </p:nvSpPr>
          <p:spPr bwMode="auto">
            <a:xfrm>
              <a:off x="5353050" y="5192712"/>
              <a:ext cx="107950" cy="161925"/>
            </a:xfrm>
            <a:custGeom>
              <a:avLst/>
              <a:gdLst>
                <a:gd name="T0" fmla="*/ 0 w 6"/>
                <a:gd name="T1" fmla="*/ 2147483647 h 9"/>
                <a:gd name="T2" fmla="*/ 323706104 w 6"/>
                <a:gd name="T3" fmla="*/ 1942200156 h 9"/>
                <a:gd name="T4" fmla="*/ 971100181 w 6"/>
                <a:gd name="T5" fmla="*/ 971100078 h 9"/>
                <a:gd name="T6" fmla="*/ 1942200361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9"/>
                  </a:moveTo>
                  <a:lnTo>
                    <a:pt x="1" y="6"/>
                  </a:lnTo>
                  <a:lnTo>
                    <a:pt x="3" y="3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599" name="Freeform 78"/>
            <p:cNvSpPr>
              <a:spLocks/>
            </p:cNvSpPr>
            <p:nvPr/>
          </p:nvSpPr>
          <p:spPr bwMode="auto">
            <a:xfrm>
              <a:off x="5372100" y="4799012"/>
              <a:ext cx="196850" cy="393700"/>
            </a:xfrm>
            <a:custGeom>
              <a:avLst/>
              <a:gdLst>
                <a:gd name="T0" fmla="*/ 1601231590 w 11"/>
                <a:gd name="T1" fmla="*/ 2147483647 h 22"/>
                <a:gd name="T2" fmla="*/ 2147483647 w 11"/>
                <a:gd name="T3" fmla="*/ 2147483647 h 22"/>
                <a:gd name="T4" fmla="*/ 2147483647 w 11"/>
                <a:gd name="T5" fmla="*/ 2147483647 h 22"/>
                <a:gd name="T6" fmla="*/ 2147483647 w 11"/>
                <a:gd name="T7" fmla="*/ 1601231590 h 22"/>
                <a:gd name="T8" fmla="*/ 320239188 w 11"/>
                <a:gd name="T9" fmla="*/ 640496271 h 22"/>
                <a:gd name="T10" fmla="*/ 0 w 1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2"/>
                <a:gd name="T20" fmla="*/ 11 w 1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2">
                  <a:moveTo>
                    <a:pt x="5" y="22"/>
                  </a:moveTo>
                  <a:cubicBezTo>
                    <a:pt x="9" y="18"/>
                    <a:pt x="10" y="16"/>
                    <a:pt x="11" y="10"/>
                  </a:cubicBezTo>
                  <a:lnTo>
                    <a:pt x="11" y="8"/>
                  </a:lnTo>
                  <a:cubicBezTo>
                    <a:pt x="11" y="8"/>
                    <a:pt x="8" y="5"/>
                    <a:pt x="7" y="5"/>
                  </a:cubicBezTo>
                  <a:cubicBezTo>
                    <a:pt x="3" y="3"/>
                    <a:pt x="5" y="3"/>
                    <a:pt x="1" y="2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0" name="Line 79"/>
            <p:cNvSpPr>
              <a:spLocks noChangeShapeType="1"/>
            </p:cNvSpPr>
            <p:nvPr/>
          </p:nvSpPr>
          <p:spPr bwMode="auto">
            <a:xfrm flipV="1">
              <a:off x="5568950" y="4941887"/>
              <a:ext cx="17463" cy="3651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1" name="Freeform 80"/>
            <p:cNvSpPr>
              <a:spLocks/>
            </p:cNvSpPr>
            <p:nvPr/>
          </p:nvSpPr>
          <p:spPr bwMode="auto">
            <a:xfrm>
              <a:off x="5586413" y="4887912"/>
              <a:ext cx="1588" cy="36512"/>
            </a:xfrm>
            <a:custGeom>
              <a:avLst/>
              <a:gdLst>
                <a:gd name="T0" fmla="*/ 0 w 1588"/>
                <a:gd name="T1" fmla="*/ 57962012 h 23"/>
                <a:gd name="T2" fmla="*/ 0 w 1588"/>
                <a:gd name="T3" fmla="*/ 27720549 h 23"/>
                <a:gd name="T4" fmla="*/ 0 w 1588"/>
                <a:gd name="T5" fmla="*/ 27720549 h 23"/>
                <a:gd name="T6" fmla="*/ 0 w 158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23"/>
                <a:gd name="T14" fmla="*/ 1588 w 158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23">
                  <a:moveTo>
                    <a:pt x="0" y="23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2" name="Line 81"/>
            <p:cNvSpPr>
              <a:spLocks noChangeShapeType="1"/>
            </p:cNvSpPr>
            <p:nvPr/>
          </p:nvSpPr>
          <p:spPr bwMode="auto">
            <a:xfrm flipV="1">
              <a:off x="5605463" y="4852987"/>
              <a:ext cx="1588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3" name="Line 82"/>
            <p:cNvSpPr>
              <a:spLocks noChangeShapeType="1"/>
            </p:cNvSpPr>
            <p:nvPr/>
          </p:nvSpPr>
          <p:spPr bwMode="auto">
            <a:xfrm flipV="1">
              <a:off x="5605463" y="4852987"/>
              <a:ext cx="1588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4" name="Freeform 83"/>
            <p:cNvSpPr>
              <a:spLocks/>
            </p:cNvSpPr>
            <p:nvPr/>
          </p:nvSpPr>
          <p:spPr bwMode="auto">
            <a:xfrm>
              <a:off x="6376988" y="4170362"/>
              <a:ext cx="323850" cy="53975"/>
            </a:xfrm>
            <a:custGeom>
              <a:avLst/>
              <a:gdLst>
                <a:gd name="T0" fmla="*/ 2147483647 w 18"/>
                <a:gd name="T1" fmla="*/ 0 h 3"/>
                <a:gd name="T2" fmla="*/ 2147483647 w 18"/>
                <a:gd name="T3" fmla="*/ 323706104 h 3"/>
                <a:gd name="T4" fmla="*/ 2147483647 w 18"/>
                <a:gd name="T5" fmla="*/ 971100181 h 3"/>
                <a:gd name="T6" fmla="*/ 0 w 18"/>
                <a:gd name="T7" fmla="*/ 97110018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"/>
                <a:gd name="T14" fmla="*/ 18 w 1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">
                  <a:moveTo>
                    <a:pt x="18" y="0"/>
                  </a:moveTo>
                  <a:lnTo>
                    <a:pt x="11" y="1"/>
                  </a:lnTo>
                  <a:lnTo>
                    <a:pt x="8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upo 291"/>
            <p:cNvGrpSpPr>
              <a:grpSpLocks/>
            </p:cNvGrpSpPr>
            <p:nvPr/>
          </p:nvGrpSpPr>
          <p:grpSpPr bwMode="auto">
            <a:xfrm>
              <a:off x="6735763" y="4133850"/>
              <a:ext cx="71438" cy="36512"/>
              <a:chOff x="6735763" y="4133850"/>
              <a:chExt cx="71438" cy="36512"/>
            </a:xfrm>
          </p:grpSpPr>
          <p:sp>
            <p:nvSpPr>
              <p:cNvPr id="19815" name="Line 84"/>
              <p:cNvSpPr>
                <a:spLocks noChangeShapeType="1"/>
              </p:cNvSpPr>
              <p:nvPr/>
            </p:nvSpPr>
            <p:spPr bwMode="auto">
              <a:xfrm flipH="1">
                <a:off x="6789738" y="4133850"/>
                <a:ext cx="17463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6" name="Freeform 85"/>
              <p:cNvSpPr>
                <a:spLocks/>
              </p:cNvSpPr>
              <p:nvPr/>
            </p:nvSpPr>
            <p:spPr bwMode="auto">
              <a:xfrm>
                <a:off x="6735763" y="4152900"/>
                <a:ext cx="36513" cy="17462"/>
              </a:xfrm>
              <a:custGeom>
                <a:avLst/>
                <a:gdLst>
                  <a:gd name="T0" fmla="*/ 57965187 w 23"/>
                  <a:gd name="T1" fmla="*/ 0 h 11"/>
                  <a:gd name="T2" fmla="*/ 27722895 w 23"/>
                  <a:gd name="T3" fmla="*/ 27720134 h 11"/>
                  <a:gd name="T4" fmla="*/ 27722895 w 23"/>
                  <a:gd name="T5" fmla="*/ 27720134 h 11"/>
                  <a:gd name="T6" fmla="*/ 0 w 23"/>
                  <a:gd name="T7" fmla="*/ 2772013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23" y="0"/>
                    </a:move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06" name="Freeform 86"/>
            <p:cNvSpPr>
              <a:spLocks/>
            </p:cNvSpPr>
            <p:nvPr/>
          </p:nvSpPr>
          <p:spPr bwMode="auto">
            <a:xfrm>
              <a:off x="6807200" y="3613150"/>
              <a:ext cx="127000" cy="287337"/>
            </a:xfrm>
            <a:custGeom>
              <a:avLst/>
              <a:gdLst>
                <a:gd name="T0" fmla="*/ 2147483647 w 7"/>
                <a:gd name="T1" fmla="*/ 2147483647 h 16"/>
                <a:gd name="T2" fmla="*/ 658331818 w 7"/>
                <a:gd name="T3" fmla="*/ 2147483647 h 16"/>
                <a:gd name="T4" fmla="*/ 329165909 w 7"/>
                <a:gd name="T5" fmla="*/ 1612552995 h 16"/>
                <a:gd name="T6" fmla="*/ 0 w 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16"/>
                  </a:moveTo>
                  <a:cubicBezTo>
                    <a:pt x="5" y="15"/>
                    <a:pt x="3" y="14"/>
                    <a:pt x="2" y="13"/>
                  </a:cubicBezTo>
                  <a:cubicBezTo>
                    <a:pt x="1" y="11"/>
                    <a:pt x="1" y="7"/>
                    <a:pt x="1" y="5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7" name="Line 87"/>
            <p:cNvSpPr>
              <a:spLocks noChangeShapeType="1"/>
            </p:cNvSpPr>
            <p:nvPr/>
          </p:nvSpPr>
          <p:spPr bwMode="auto">
            <a:xfrm flipH="1">
              <a:off x="7381875" y="2913062"/>
              <a:ext cx="3651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8" name="Freeform 88"/>
            <p:cNvSpPr>
              <a:spLocks/>
            </p:cNvSpPr>
            <p:nvPr/>
          </p:nvSpPr>
          <p:spPr bwMode="auto">
            <a:xfrm>
              <a:off x="6376988" y="3846512"/>
              <a:ext cx="358775" cy="36512"/>
            </a:xfrm>
            <a:custGeom>
              <a:avLst/>
              <a:gdLst>
                <a:gd name="T0" fmla="*/ 0 w 20"/>
                <a:gd name="T1" fmla="*/ 333281520 h 2"/>
                <a:gd name="T2" fmla="*/ 965391682 w 20"/>
                <a:gd name="T3" fmla="*/ 333281520 h 2"/>
                <a:gd name="T4" fmla="*/ 2147483647 w 20"/>
                <a:gd name="T5" fmla="*/ 666563039 h 2"/>
                <a:gd name="T6" fmla="*/ 2147483647 w 20"/>
                <a:gd name="T7" fmla="*/ 666563039 h 2"/>
                <a:gd name="T8" fmla="*/ 2147483647 w 20"/>
                <a:gd name="T9" fmla="*/ 33328152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"/>
                <a:gd name="T17" fmla="*/ 20 w 20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">
                  <a:moveTo>
                    <a:pt x="0" y="1"/>
                  </a:moveTo>
                  <a:lnTo>
                    <a:pt x="3" y="1"/>
                  </a:lnTo>
                  <a:cubicBezTo>
                    <a:pt x="7" y="0"/>
                    <a:pt x="9" y="1"/>
                    <a:pt x="12" y="2"/>
                  </a:cubicBezTo>
                  <a:cubicBezTo>
                    <a:pt x="14" y="2"/>
                    <a:pt x="16" y="2"/>
                    <a:pt x="18" y="2"/>
                  </a:cubicBezTo>
                  <a:lnTo>
                    <a:pt x="20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09" name="Freeform 89"/>
            <p:cNvSpPr>
              <a:spLocks/>
            </p:cNvSpPr>
            <p:nvPr/>
          </p:nvSpPr>
          <p:spPr bwMode="auto">
            <a:xfrm>
              <a:off x="6359525" y="3865562"/>
              <a:ext cx="484188" cy="573087"/>
            </a:xfrm>
            <a:custGeom>
              <a:avLst/>
              <a:gdLst>
                <a:gd name="T0" fmla="*/ 2147483647 w 27"/>
                <a:gd name="T1" fmla="*/ 2147483647 h 32"/>
                <a:gd name="T2" fmla="*/ 2147483647 w 27"/>
                <a:gd name="T3" fmla="*/ 2147483647 h 32"/>
                <a:gd name="T4" fmla="*/ 2147483647 w 27"/>
                <a:gd name="T5" fmla="*/ 2147483647 h 32"/>
                <a:gd name="T6" fmla="*/ 1929525061 w 27"/>
                <a:gd name="T7" fmla="*/ 2147483647 h 32"/>
                <a:gd name="T8" fmla="*/ 0 w 2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27" y="32"/>
                  </a:moveTo>
                  <a:lnTo>
                    <a:pt x="22" y="26"/>
                  </a:lnTo>
                  <a:lnTo>
                    <a:pt x="18" y="17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0" name="Freeform 90"/>
            <p:cNvSpPr>
              <a:spLocks/>
            </p:cNvSpPr>
            <p:nvPr/>
          </p:nvSpPr>
          <p:spPr bwMode="auto">
            <a:xfrm>
              <a:off x="6807200" y="3559175"/>
              <a:ext cx="107950" cy="53975"/>
            </a:xfrm>
            <a:custGeom>
              <a:avLst/>
              <a:gdLst>
                <a:gd name="T0" fmla="*/ 1942200361 w 6"/>
                <a:gd name="T1" fmla="*/ 971100181 h 3"/>
                <a:gd name="T2" fmla="*/ 971100181 w 6"/>
                <a:gd name="T3" fmla="*/ 647394217 h 3"/>
                <a:gd name="T4" fmla="*/ 0 w 6"/>
                <a:gd name="T5" fmla="*/ 0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6" y="3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1" name="Freeform 91"/>
            <p:cNvSpPr>
              <a:spLocks/>
            </p:cNvSpPr>
            <p:nvPr/>
          </p:nvSpPr>
          <p:spPr bwMode="auto">
            <a:xfrm>
              <a:off x="6880225" y="2752725"/>
              <a:ext cx="125413" cy="717550"/>
            </a:xfrm>
            <a:custGeom>
              <a:avLst/>
              <a:gdLst>
                <a:gd name="T0" fmla="*/ 2147483647 w 7"/>
                <a:gd name="T1" fmla="*/ 0 h 40"/>
                <a:gd name="T2" fmla="*/ 1283960588 w 7"/>
                <a:gd name="T3" fmla="*/ 2147483647 h 40"/>
                <a:gd name="T4" fmla="*/ 641971336 w 7"/>
                <a:gd name="T5" fmla="*/ 2147483647 h 40"/>
                <a:gd name="T6" fmla="*/ 0 w 7"/>
                <a:gd name="T7" fmla="*/ 2147483647 h 40"/>
                <a:gd name="T8" fmla="*/ 320985668 w 7"/>
                <a:gd name="T9" fmla="*/ 2147483647 h 40"/>
                <a:gd name="T10" fmla="*/ 0 w 7"/>
                <a:gd name="T11" fmla="*/ 214748364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"/>
                <a:gd name="T20" fmla="*/ 7 w 7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">
                  <a:moveTo>
                    <a:pt x="7" y="0"/>
                  </a:moveTo>
                  <a:lnTo>
                    <a:pt x="4" y="7"/>
                  </a:lnTo>
                  <a:cubicBezTo>
                    <a:pt x="3" y="13"/>
                    <a:pt x="4" y="17"/>
                    <a:pt x="2" y="22"/>
                  </a:cubicBezTo>
                  <a:cubicBezTo>
                    <a:pt x="2" y="25"/>
                    <a:pt x="1" y="26"/>
                    <a:pt x="0" y="29"/>
                  </a:cubicBezTo>
                  <a:lnTo>
                    <a:pt x="1" y="39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2" name="Freeform 92"/>
            <p:cNvSpPr>
              <a:spLocks/>
            </p:cNvSpPr>
            <p:nvPr/>
          </p:nvSpPr>
          <p:spPr bwMode="auto">
            <a:xfrm>
              <a:off x="6915150" y="3470275"/>
              <a:ext cx="161925" cy="34925"/>
            </a:xfrm>
            <a:custGeom>
              <a:avLst/>
              <a:gdLst>
                <a:gd name="T0" fmla="*/ 0 w 9"/>
                <a:gd name="T1" fmla="*/ 609877795 h 2"/>
                <a:gd name="T2" fmla="*/ 323706070 w 9"/>
                <a:gd name="T3" fmla="*/ 609877795 h 2"/>
                <a:gd name="T4" fmla="*/ 647394148 w 9"/>
                <a:gd name="T5" fmla="*/ 609877795 h 2"/>
                <a:gd name="T6" fmla="*/ 1294806288 w 9"/>
                <a:gd name="T7" fmla="*/ 609877795 h 2"/>
                <a:gd name="T8" fmla="*/ 2147483647 w 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1" y="2"/>
                  </a:ln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7" y="2"/>
                    <a:pt x="8" y="1"/>
                    <a:pt x="9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3" name="Freeform 93"/>
            <p:cNvSpPr>
              <a:spLocks/>
            </p:cNvSpPr>
            <p:nvPr/>
          </p:nvSpPr>
          <p:spPr bwMode="auto">
            <a:xfrm>
              <a:off x="6700838" y="3846512"/>
              <a:ext cx="142875" cy="682625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1290790027 h 38"/>
                <a:gd name="T4" fmla="*/ 2147483647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2147483647 h 38"/>
                <a:gd name="T10" fmla="*/ 2147483647 w 8"/>
                <a:gd name="T11" fmla="*/ 2147483647 h 38"/>
                <a:gd name="T12" fmla="*/ 956869417 w 8"/>
                <a:gd name="T13" fmla="*/ 2147483647 h 38"/>
                <a:gd name="T14" fmla="*/ 0 w 8"/>
                <a:gd name="T15" fmla="*/ 214748364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8"/>
                <a:gd name="T26" fmla="*/ 8 w 8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8">
                  <a:moveTo>
                    <a:pt x="7" y="0"/>
                  </a:moveTo>
                  <a:cubicBezTo>
                    <a:pt x="7" y="1"/>
                    <a:pt x="7" y="2"/>
                    <a:pt x="7" y="4"/>
                  </a:cubicBezTo>
                  <a:cubicBezTo>
                    <a:pt x="7" y="7"/>
                    <a:pt x="7" y="7"/>
                    <a:pt x="8" y="10"/>
                  </a:cubicBezTo>
                  <a:lnTo>
                    <a:pt x="7" y="16"/>
                  </a:lnTo>
                  <a:lnTo>
                    <a:pt x="7" y="18"/>
                  </a:lnTo>
                  <a:lnTo>
                    <a:pt x="7" y="20"/>
                  </a:lnTo>
                  <a:cubicBezTo>
                    <a:pt x="7" y="23"/>
                    <a:pt x="6" y="25"/>
                    <a:pt x="3" y="27"/>
                  </a:cubicBez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4" name="Freeform 94"/>
            <p:cNvSpPr>
              <a:spLocks/>
            </p:cNvSpPr>
            <p:nvPr/>
          </p:nvSpPr>
          <p:spPr bwMode="auto">
            <a:xfrm>
              <a:off x="6376988" y="3021012"/>
              <a:ext cx="430213" cy="520700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2147483647 h 29"/>
                <a:gd name="T18" fmla="*/ 2147483647 w 24"/>
                <a:gd name="T19" fmla="*/ 2147483647 h 29"/>
                <a:gd name="T20" fmla="*/ 2147483647 w 24"/>
                <a:gd name="T21" fmla="*/ 2147483647 h 29"/>
                <a:gd name="T22" fmla="*/ 1606630498 w 24"/>
                <a:gd name="T23" fmla="*/ 1934328732 h 29"/>
                <a:gd name="T24" fmla="*/ 642648670 w 24"/>
                <a:gd name="T25" fmla="*/ 644770352 h 29"/>
                <a:gd name="T26" fmla="*/ 0 w 24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29"/>
                <a:gd name="T44" fmla="*/ 24 w 24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29">
                  <a:moveTo>
                    <a:pt x="24" y="29"/>
                  </a:moveTo>
                  <a:lnTo>
                    <a:pt x="24" y="28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19" y="19"/>
                  </a:lnTo>
                  <a:cubicBezTo>
                    <a:pt x="20" y="17"/>
                    <a:pt x="20" y="17"/>
                    <a:pt x="20" y="15"/>
                  </a:cubicBezTo>
                  <a:lnTo>
                    <a:pt x="17" y="14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7" y="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5" name="Freeform 95"/>
            <p:cNvSpPr>
              <a:spLocks/>
            </p:cNvSpPr>
            <p:nvPr/>
          </p:nvSpPr>
          <p:spPr bwMode="auto">
            <a:xfrm>
              <a:off x="6573838" y="3505200"/>
              <a:ext cx="179388" cy="19050"/>
            </a:xfrm>
            <a:custGeom>
              <a:avLst/>
              <a:gdLst>
                <a:gd name="T0" fmla="*/ 2147483647 w 10"/>
                <a:gd name="T1" fmla="*/ 362902476 h 1"/>
                <a:gd name="T2" fmla="*/ 1609002674 w 10"/>
                <a:gd name="T3" fmla="*/ 362902476 h 1"/>
                <a:gd name="T4" fmla="*/ 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1"/>
                  </a:move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6" name="Line 97"/>
            <p:cNvSpPr>
              <a:spLocks noChangeShapeType="1"/>
            </p:cNvSpPr>
            <p:nvPr/>
          </p:nvSpPr>
          <p:spPr bwMode="auto">
            <a:xfrm flipH="1" flipV="1">
              <a:off x="6161088" y="3111500"/>
              <a:ext cx="36513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7" name="Freeform 98"/>
            <p:cNvSpPr>
              <a:spLocks/>
            </p:cNvSpPr>
            <p:nvPr/>
          </p:nvSpPr>
          <p:spPr bwMode="auto">
            <a:xfrm>
              <a:off x="6251575" y="3219450"/>
              <a:ext cx="142875" cy="52387"/>
            </a:xfrm>
            <a:custGeom>
              <a:avLst/>
              <a:gdLst>
                <a:gd name="T0" fmla="*/ 2147483647 w 8"/>
                <a:gd name="T1" fmla="*/ 914799238 h 3"/>
                <a:gd name="T2" fmla="*/ 637918990 w 8"/>
                <a:gd name="T3" fmla="*/ 0 h 3"/>
                <a:gd name="T4" fmla="*/ 0 w 8"/>
                <a:gd name="T5" fmla="*/ 0 h 3"/>
                <a:gd name="T6" fmla="*/ 0 60000 65536"/>
                <a:gd name="T7" fmla="*/ 0 60000 65536"/>
                <a:gd name="T8" fmla="*/ 0 60000 65536"/>
                <a:gd name="T9" fmla="*/ 0 w 8"/>
                <a:gd name="T10" fmla="*/ 0 h 3"/>
                <a:gd name="T11" fmla="*/ 8 w 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">
                  <a:moveTo>
                    <a:pt x="8" y="3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18" name="Freeform 99"/>
            <p:cNvSpPr>
              <a:spLocks/>
            </p:cNvSpPr>
            <p:nvPr/>
          </p:nvSpPr>
          <p:spPr bwMode="auto">
            <a:xfrm>
              <a:off x="6502400" y="3362325"/>
              <a:ext cx="71438" cy="341312"/>
            </a:xfrm>
            <a:custGeom>
              <a:avLst/>
              <a:gdLst>
                <a:gd name="T0" fmla="*/ 1275846911 w 4"/>
                <a:gd name="T1" fmla="*/ 0 h 19"/>
                <a:gd name="T2" fmla="*/ 1275846911 w 4"/>
                <a:gd name="T3" fmla="*/ 2147483647 h 19"/>
                <a:gd name="T4" fmla="*/ 637923455 w 4"/>
                <a:gd name="T5" fmla="*/ 2147483647 h 19"/>
                <a:gd name="T6" fmla="*/ 318970657 w 4"/>
                <a:gd name="T7" fmla="*/ 2147483647 h 19"/>
                <a:gd name="T8" fmla="*/ 0 w 4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9"/>
                <a:gd name="T17" fmla="*/ 4 w 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9">
                  <a:moveTo>
                    <a:pt x="4" y="0"/>
                  </a:moveTo>
                  <a:lnTo>
                    <a:pt x="4" y="8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" name="Grupo 290"/>
            <p:cNvGrpSpPr>
              <a:grpSpLocks/>
            </p:cNvGrpSpPr>
            <p:nvPr/>
          </p:nvGrpSpPr>
          <p:grpSpPr bwMode="auto">
            <a:xfrm>
              <a:off x="6592888" y="3236912"/>
              <a:ext cx="17463" cy="88900"/>
              <a:chOff x="6592888" y="3236912"/>
              <a:chExt cx="17463" cy="88900"/>
            </a:xfrm>
          </p:grpSpPr>
          <p:sp>
            <p:nvSpPr>
              <p:cNvPr id="19813" name="Line 100"/>
              <p:cNvSpPr>
                <a:spLocks noChangeShapeType="1"/>
              </p:cNvSpPr>
              <p:nvPr/>
            </p:nvSpPr>
            <p:spPr bwMode="auto">
              <a:xfrm flipH="1">
                <a:off x="6592888" y="3236912"/>
                <a:ext cx="17463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4" name="Line 101"/>
              <p:cNvSpPr>
                <a:spLocks noChangeShapeType="1"/>
              </p:cNvSpPr>
              <p:nvPr/>
            </p:nvSpPr>
            <p:spPr bwMode="auto">
              <a:xfrm>
                <a:off x="6592888" y="3290887"/>
                <a:ext cx="1588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20" name="Freeform 102"/>
            <p:cNvSpPr>
              <a:spLocks/>
            </p:cNvSpPr>
            <p:nvPr/>
          </p:nvSpPr>
          <p:spPr bwMode="auto">
            <a:xfrm>
              <a:off x="6592888" y="2967037"/>
              <a:ext cx="88900" cy="269875"/>
            </a:xfrm>
            <a:custGeom>
              <a:avLst/>
              <a:gdLst>
                <a:gd name="T0" fmla="*/ 1580641953 w 5"/>
                <a:gd name="T1" fmla="*/ 0 h 15"/>
                <a:gd name="T2" fmla="*/ 948385116 w 5"/>
                <a:gd name="T3" fmla="*/ 323706125 h 15"/>
                <a:gd name="T4" fmla="*/ 1264513673 w 5"/>
                <a:gd name="T5" fmla="*/ 1294806508 h 15"/>
                <a:gd name="T6" fmla="*/ 632256837 w 5"/>
                <a:gd name="T7" fmla="*/ 2147483647 h 15"/>
                <a:gd name="T8" fmla="*/ 0 w 5"/>
                <a:gd name="T9" fmla="*/ 2147483647 h 15"/>
                <a:gd name="T10" fmla="*/ 316128418 w 5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5"/>
                <a:gd name="T20" fmla="*/ 5 w 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5">
                  <a:moveTo>
                    <a:pt x="5" y="0"/>
                  </a:moveTo>
                  <a:lnTo>
                    <a:pt x="3" y="1"/>
                  </a:lnTo>
                  <a:cubicBezTo>
                    <a:pt x="4" y="2"/>
                    <a:pt x="5" y="4"/>
                    <a:pt x="4" y="4"/>
                  </a:cubicBezTo>
                  <a:lnTo>
                    <a:pt x="2" y="10"/>
                  </a:lnTo>
                  <a:lnTo>
                    <a:pt x="0" y="13"/>
                  </a:lnTo>
                  <a:lnTo>
                    <a:pt x="1" y="1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21" name="Freeform 103"/>
            <p:cNvSpPr>
              <a:spLocks/>
            </p:cNvSpPr>
            <p:nvPr/>
          </p:nvSpPr>
          <p:spPr bwMode="auto">
            <a:xfrm>
              <a:off x="6430963" y="2698750"/>
              <a:ext cx="233363" cy="106362"/>
            </a:xfrm>
            <a:custGeom>
              <a:avLst/>
              <a:gdLst>
                <a:gd name="T0" fmla="*/ 2147483647 w 13"/>
                <a:gd name="T1" fmla="*/ 1885479129 h 6"/>
                <a:gd name="T2" fmla="*/ 2147483647 w 13"/>
                <a:gd name="T3" fmla="*/ 628493135 h 6"/>
                <a:gd name="T4" fmla="*/ 966715200 w 13"/>
                <a:gd name="T5" fmla="*/ 314246568 h 6"/>
                <a:gd name="T6" fmla="*/ 0 w 13"/>
                <a:gd name="T7" fmla="*/ 62849313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6"/>
                <a:gd name="T14" fmla="*/ 13 w 1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6">
                  <a:moveTo>
                    <a:pt x="13" y="6"/>
                  </a:moveTo>
                  <a:cubicBezTo>
                    <a:pt x="12" y="3"/>
                    <a:pt x="12" y="3"/>
                    <a:pt x="10" y="2"/>
                  </a:cubicBezTo>
                  <a:cubicBezTo>
                    <a:pt x="8" y="0"/>
                    <a:pt x="6" y="4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22" name="Freeform 104"/>
            <p:cNvSpPr>
              <a:spLocks/>
            </p:cNvSpPr>
            <p:nvPr/>
          </p:nvSpPr>
          <p:spPr bwMode="auto">
            <a:xfrm>
              <a:off x="5622925" y="3200400"/>
              <a:ext cx="179388" cy="36512"/>
            </a:xfrm>
            <a:custGeom>
              <a:avLst/>
              <a:gdLst>
                <a:gd name="T0" fmla="*/ 2147483647 w 10"/>
                <a:gd name="T1" fmla="*/ 333281520 h 2"/>
                <a:gd name="T2" fmla="*/ 2147483647 w 10"/>
                <a:gd name="T3" fmla="*/ 666563039 h 2"/>
                <a:gd name="T4" fmla="*/ 1609002674 w 10"/>
                <a:gd name="T5" fmla="*/ 0 h 2"/>
                <a:gd name="T6" fmla="*/ 965394373 w 10"/>
                <a:gd name="T7" fmla="*/ 0 h 2"/>
                <a:gd name="T8" fmla="*/ 0 w 10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"/>
                <a:gd name="T17" fmla="*/ 10 w 10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">
                  <a:moveTo>
                    <a:pt x="10" y="1"/>
                  </a:moveTo>
                  <a:lnTo>
                    <a:pt x="7" y="2"/>
                  </a:lnTo>
                  <a:cubicBezTo>
                    <a:pt x="6" y="2"/>
                    <a:pt x="6" y="0"/>
                    <a:pt x="5" y="0"/>
                  </a:cubicBez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23" name="Freeform 105"/>
            <p:cNvSpPr>
              <a:spLocks/>
            </p:cNvSpPr>
            <p:nvPr/>
          </p:nvSpPr>
          <p:spPr bwMode="auto">
            <a:xfrm>
              <a:off x="7023100" y="2895600"/>
              <a:ext cx="395288" cy="609600"/>
            </a:xfrm>
            <a:custGeom>
              <a:avLst/>
              <a:gdLst>
                <a:gd name="T0" fmla="*/ 0 w 22"/>
                <a:gd name="T1" fmla="*/ 2147483647 h 34"/>
                <a:gd name="T2" fmla="*/ 322842519 w 22"/>
                <a:gd name="T3" fmla="*/ 2147483647 h 34"/>
                <a:gd name="T4" fmla="*/ 322842519 w 22"/>
                <a:gd name="T5" fmla="*/ 2147483647 h 34"/>
                <a:gd name="T6" fmla="*/ 645667070 w 22"/>
                <a:gd name="T7" fmla="*/ 2147483647 h 34"/>
                <a:gd name="T8" fmla="*/ 2147483647 w 22"/>
                <a:gd name="T9" fmla="*/ 2147483647 h 34"/>
                <a:gd name="T10" fmla="*/ 2147483647 w 22"/>
                <a:gd name="T11" fmla="*/ 2147483647 h 34"/>
                <a:gd name="T12" fmla="*/ 2147483647 w 22"/>
                <a:gd name="T13" fmla="*/ 0 h 34"/>
                <a:gd name="T14" fmla="*/ 2147483647 w 2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4"/>
                <a:gd name="T26" fmla="*/ 22 w 2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4">
                  <a:moveTo>
                    <a:pt x="0" y="34"/>
                  </a:moveTo>
                  <a:lnTo>
                    <a:pt x="1" y="30"/>
                  </a:lnTo>
                  <a:lnTo>
                    <a:pt x="1" y="25"/>
                  </a:lnTo>
                  <a:lnTo>
                    <a:pt x="2" y="21"/>
                  </a:lnTo>
                  <a:cubicBezTo>
                    <a:pt x="3" y="15"/>
                    <a:pt x="5" y="17"/>
                    <a:pt x="8" y="17"/>
                  </a:cubicBezTo>
                  <a:cubicBezTo>
                    <a:pt x="10" y="17"/>
                    <a:pt x="10" y="14"/>
                    <a:pt x="10" y="13"/>
                  </a:cubicBezTo>
                  <a:cubicBezTo>
                    <a:pt x="12" y="10"/>
                    <a:pt x="19" y="4"/>
                    <a:pt x="21" y="0"/>
                  </a:cubicBez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3" name="Grupo 282"/>
            <p:cNvGrpSpPr>
              <a:grpSpLocks/>
            </p:cNvGrpSpPr>
            <p:nvPr/>
          </p:nvGrpSpPr>
          <p:grpSpPr bwMode="auto">
            <a:xfrm>
              <a:off x="4060825" y="1117600"/>
              <a:ext cx="1588" cy="161925"/>
              <a:chOff x="4060825" y="1117600"/>
              <a:chExt cx="1588" cy="161925"/>
            </a:xfrm>
          </p:grpSpPr>
          <p:sp>
            <p:nvSpPr>
              <p:cNvPr id="19810" name="Line 106"/>
              <p:cNvSpPr>
                <a:spLocks noChangeShapeType="1"/>
              </p:cNvSpPr>
              <p:nvPr/>
            </p:nvSpPr>
            <p:spPr bwMode="auto">
              <a:xfrm>
                <a:off x="4060825" y="1117600"/>
                <a:ext cx="15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1" name="Line 107"/>
              <p:cNvSpPr>
                <a:spLocks noChangeShapeType="1"/>
              </p:cNvSpPr>
              <p:nvPr/>
            </p:nvSpPr>
            <p:spPr bwMode="auto">
              <a:xfrm>
                <a:off x="4060825" y="1190625"/>
                <a:ext cx="1588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2" name="Line 108"/>
              <p:cNvSpPr>
                <a:spLocks noChangeShapeType="1"/>
              </p:cNvSpPr>
              <p:nvPr/>
            </p:nvSpPr>
            <p:spPr bwMode="auto">
              <a:xfrm>
                <a:off x="4060825" y="1244600"/>
                <a:ext cx="1588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25" name="Freeform 109"/>
            <p:cNvSpPr>
              <a:spLocks/>
            </p:cNvSpPr>
            <p:nvPr/>
          </p:nvSpPr>
          <p:spPr bwMode="auto">
            <a:xfrm>
              <a:off x="2982913" y="2195512"/>
              <a:ext cx="36513" cy="557212"/>
            </a:xfrm>
            <a:custGeom>
              <a:avLst/>
              <a:gdLst>
                <a:gd name="T0" fmla="*/ 0 w 2"/>
                <a:gd name="T1" fmla="*/ 0 h 31"/>
                <a:gd name="T2" fmla="*/ 0 w 2"/>
                <a:gd name="T3" fmla="*/ 646168321 h 31"/>
                <a:gd name="T4" fmla="*/ 666599552 w 2"/>
                <a:gd name="T5" fmla="*/ 1938504683 h 31"/>
                <a:gd name="T6" fmla="*/ 0 w 2"/>
                <a:gd name="T7" fmla="*/ 2147483647 h 31"/>
                <a:gd name="T8" fmla="*/ 333308904 w 2"/>
                <a:gd name="T9" fmla="*/ 2147483647 h 31"/>
                <a:gd name="T10" fmla="*/ 0 w 2"/>
                <a:gd name="T11" fmla="*/ 214748364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1"/>
                <a:gd name="T20" fmla="*/ 2 w 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1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0" y="14"/>
                  </a:lnTo>
                  <a:lnTo>
                    <a:pt x="1" y="17"/>
                  </a:lnTo>
                  <a:cubicBezTo>
                    <a:pt x="1" y="17"/>
                    <a:pt x="0" y="29"/>
                    <a:pt x="0" y="3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26" name="Freeform 110"/>
            <p:cNvSpPr>
              <a:spLocks/>
            </p:cNvSpPr>
            <p:nvPr/>
          </p:nvSpPr>
          <p:spPr bwMode="auto">
            <a:xfrm>
              <a:off x="4365625" y="6180137"/>
              <a:ext cx="287338" cy="90487"/>
            </a:xfrm>
            <a:custGeom>
              <a:avLst/>
              <a:gdLst>
                <a:gd name="T0" fmla="*/ 0 w 16"/>
                <a:gd name="T1" fmla="*/ 0 h 5"/>
                <a:gd name="T2" fmla="*/ 1612558607 w 16"/>
                <a:gd name="T3" fmla="*/ 327508664 h 5"/>
                <a:gd name="T4" fmla="*/ 2147483647 w 16"/>
                <a:gd name="T5" fmla="*/ 655035426 h 5"/>
                <a:gd name="T6" fmla="*/ 2147483647 w 16"/>
                <a:gd name="T7" fmla="*/ 163757937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5"/>
                <a:gd name="T14" fmla="*/ 16 w 1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5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6" y="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27" name="Freeform 111"/>
            <p:cNvSpPr>
              <a:spLocks/>
            </p:cNvSpPr>
            <p:nvPr/>
          </p:nvSpPr>
          <p:spPr bwMode="auto">
            <a:xfrm>
              <a:off x="6573838" y="3344862"/>
              <a:ext cx="144463" cy="53975"/>
            </a:xfrm>
            <a:custGeom>
              <a:avLst/>
              <a:gdLst>
                <a:gd name="T0" fmla="*/ 2147483647 w 8"/>
                <a:gd name="T1" fmla="*/ 323706104 h 3"/>
                <a:gd name="T2" fmla="*/ 2147483647 w 8"/>
                <a:gd name="T3" fmla="*/ 0 h 3"/>
                <a:gd name="T4" fmla="*/ 1956516214 w 8"/>
                <a:gd name="T5" fmla="*/ 0 h 3"/>
                <a:gd name="T6" fmla="*/ 0 w 8"/>
                <a:gd name="T7" fmla="*/ 97110018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8" y="1"/>
                  </a:moveTo>
                  <a:lnTo>
                    <a:pt x="7" y="0"/>
                  </a:ln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0" y="3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" name="Grupo 288"/>
            <p:cNvGrpSpPr>
              <a:grpSpLocks/>
            </p:cNvGrpSpPr>
            <p:nvPr/>
          </p:nvGrpSpPr>
          <p:grpSpPr bwMode="auto">
            <a:xfrm>
              <a:off x="5191125" y="3487737"/>
              <a:ext cx="1168401" cy="144463"/>
              <a:chOff x="5191125" y="3487737"/>
              <a:chExt cx="1168401" cy="144463"/>
            </a:xfrm>
          </p:grpSpPr>
          <p:sp>
            <p:nvSpPr>
              <p:cNvPr id="19807" name="Freeform 41"/>
              <p:cNvSpPr>
                <a:spLocks/>
              </p:cNvSpPr>
              <p:nvPr/>
            </p:nvSpPr>
            <p:spPr bwMode="auto">
              <a:xfrm>
                <a:off x="5514975" y="3524250"/>
                <a:ext cx="665163" cy="88900"/>
              </a:xfrm>
              <a:custGeom>
                <a:avLst/>
                <a:gdLst>
                  <a:gd name="T0" fmla="*/ 0 w 37"/>
                  <a:gd name="T1" fmla="*/ 1580641953 h 5"/>
                  <a:gd name="T2" fmla="*/ 2147483647 w 37"/>
                  <a:gd name="T3" fmla="*/ 0 h 5"/>
                  <a:gd name="T4" fmla="*/ 2147483647 w 37"/>
                  <a:gd name="T5" fmla="*/ 316128418 h 5"/>
                  <a:gd name="T6" fmla="*/ 2147483647 w 3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"/>
                  <a:gd name="T14" fmla="*/ 37 w 3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">
                    <a:moveTo>
                      <a:pt x="0" y="5"/>
                    </a:moveTo>
                    <a:lnTo>
                      <a:pt x="20" y="0"/>
                    </a:lnTo>
                    <a:lnTo>
                      <a:pt x="30" y="1"/>
                    </a:lnTo>
                    <a:lnTo>
                      <a:pt x="37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8" name="Freeform 43"/>
              <p:cNvSpPr>
                <a:spLocks/>
              </p:cNvSpPr>
              <p:nvPr/>
            </p:nvSpPr>
            <p:spPr bwMode="auto">
              <a:xfrm>
                <a:off x="5191125" y="3613150"/>
                <a:ext cx="323850" cy="19050"/>
              </a:xfrm>
              <a:custGeom>
                <a:avLst/>
                <a:gdLst>
                  <a:gd name="T0" fmla="*/ 0 w 18"/>
                  <a:gd name="T1" fmla="*/ 362902476 h 1"/>
                  <a:gd name="T2" fmla="*/ 2147483647 w 18"/>
                  <a:gd name="T3" fmla="*/ 0 h 1"/>
                  <a:gd name="T4" fmla="*/ 2147483647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1"/>
                    </a:moveTo>
                    <a:lnTo>
                      <a:pt x="10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9" name="Line 112"/>
              <p:cNvSpPr>
                <a:spLocks noChangeShapeType="1"/>
              </p:cNvSpPr>
              <p:nvPr/>
            </p:nvSpPr>
            <p:spPr bwMode="auto">
              <a:xfrm flipH="1">
                <a:off x="6180138" y="3487737"/>
                <a:ext cx="1793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9" name="Grupo 289"/>
            <p:cNvGrpSpPr>
              <a:grpSpLocks/>
            </p:cNvGrpSpPr>
            <p:nvPr/>
          </p:nvGrpSpPr>
          <p:grpSpPr bwMode="auto">
            <a:xfrm>
              <a:off x="6359525" y="3470275"/>
              <a:ext cx="214313" cy="19049"/>
              <a:chOff x="6359525" y="3470275"/>
              <a:chExt cx="214313" cy="19049"/>
            </a:xfrm>
          </p:grpSpPr>
          <p:sp>
            <p:nvSpPr>
              <p:cNvPr id="19803" name="Line 113"/>
              <p:cNvSpPr>
                <a:spLocks noChangeShapeType="1"/>
              </p:cNvSpPr>
              <p:nvPr/>
            </p:nvSpPr>
            <p:spPr bwMode="auto">
              <a:xfrm flipH="1">
                <a:off x="6538913" y="3487737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4" name="Line 114"/>
              <p:cNvSpPr>
                <a:spLocks noChangeShapeType="1"/>
              </p:cNvSpPr>
              <p:nvPr/>
            </p:nvSpPr>
            <p:spPr bwMode="auto">
              <a:xfrm flipH="1" flipV="1">
                <a:off x="6467475" y="3470275"/>
                <a:ext cx="34925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5" name="Freeform 115"/>
              <p:cNvSpPr>
                <a:spLocks/>
              </p:cNvSpPr>
              <p:nvPr/>
            </p:nvSpPr>
            <p:spPr bwMode="auto">
              <a:xfrm>
                <a:off x="6413500" y="3470275"/>
                <a:ext cx="34925" cy="1587"/>
              </a:xfrm>
              <a:custGeom>
                <a:avLst/>
                <a:gdLst>
                  <a:gd name="T0" fmla="*/ 55443443 w 22"/>
                  <a:gd name="T1" fmla="*/ 0 h 1587"/>
                  <a:gd name="T2" fmla="*/ 27722515 w 22"/>
                  <a:gd name="T3" fmla="*/ 0 h 1587"/>
                  <a:gd name="T4" fmla="*/ 27722515 w 22"/>
                  <a:gd name="T5" fmla="*/ 0 h 1587"/>
                  <a:gd name="T6" fmla="*/ 0 w 22"/>
                  <a:gd name="T7" fmla="*/ 0 h 1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587"/>
                  <a:gd name="T14" fmla="*/ 22 w 22"/>
                  <a:gd name="T15" fmla="*/ 1587 h 1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587">
                    <a:moveTo>
                      <a:pt x="22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6" name="Line 116"/>
              <p:cNvSpPr>
                <a:spLocks noChangeShapeType="1"/>
              </p:cNvSpPr>
              <p:nvPr/>
            </p:nvSpPr>
            <p:spPr bwMode="auto">
              <a:xfrm flipH="1">
                <a:off x="6359525" y="3470275"/>
                <a:ext cx="34925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30" name="Freeform 117"/>
            <p:cNvSpPr>
              <a:spLocks/>
            </p:cNvSpPr>
            <p:nvPr/>
          </p:nvSpPr>
          <p:spPr bwMode="auto">
            <a:xfrm>
              <a:off x="6376988" y="3541712"/>
              <a:ext cx="430213" cy="323850"/>
            </a:xfrm>
            <a:custGeom>
              <a:avLst/>
              <a:gdLst>
                <a:gd name="T0" fmla="*/ 2147483647 w 24"/>
                <a:gd name="T1" fmla="*/ 0 h 18"/>
                <a:gd name="T2" fmla="*/ 2147483647 w 24"/>
                <a:gd name="T3" fmla="*/ 1294806288 h 18"/>
                <a:gd name="T4" fmla="*/ 2147483647 w 24"/>
                <a:gd name="T5" fmla="*/ 1942200156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963981828 w 24"/>
                <a:gd name="T11" fmla="*/ 2147483647 h 18"/>
                <a:gd name="T12" fmla="*/ 0 w 2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8"/>
                <a:gd name="T23" fmla="*/ 24 w 2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8">
                  <a:moveTo>
                    <a:pt x="24" y="0"/>
                  </a:moveTo>
                  <a:lnTo>
                    <a:pt x="19" y="4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1" name="Line 119"/>
            <p:cNvSpPr>
              <a:spLocks noChangeShapeType="1"/>
            </p:cNvSpPr>
            <p:nvPr/>
          </p:nvSpPr>
          <p:spPr bwMode="auto">
            <a:xfrm flipV="1">
              <a:off x="6807200" y="3541712"/>
              <a:ext cx="1588" cy="904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2" name="Freeform 121"/>
            <p:cNvSpPr>
              <a:spLocks/>
            </p:cNvSpPr>
            <p:nvPr/>
          </p:nvSpPr>
          <p:spPr bwMode="auto">
            <a:xfrm>
              <a:off x="3648075" y="3379787"/>
              <a:ext cx="233363" cy="19050"/>
            </a:xfrm>
            <a:custGeom>
              <a:avLst/>
              <a:gdLst>
                <a:gd name="T0" fmla="*/ 0 w 13"/>
                <a:gd name="T1" fmla="*/ 362902476 h 1"/>
                <a:gd name="T2" fmla="*/ 2147483647 w 13"/>
                <a:gd name="T3" fmla="*/ 0 h 1"/>
                <a:gd name="T4" fmla="*/ 2147483647 w 13"/>
                <a:gd name="T5" fmla="*/ 362902476 h 1"/>
                <a:gd name="T6" fmla="*/ 0 60000 65536"/>
                <a:gd name="T7" fmla="*/ 0 60000 65536"/>
                <a:gd name="T8" fmla="*/ 0 60000 65536"/>
                <a:gd name="T9" fmla="*/ 0 w 13"/>
                <a:gd name="T10" fmla="*/ 0 h 1"/>
                <a:gd name="T11" fmla="*/ 13 w 1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">
                  <a:moveTo>
                    <a:pt x="0" y="1"/>
                  </a:moveTo>
                  <a:lnTo>
                    <a:pt x="7" y="0"/>
                  </a:lnTo>
                  <a:lnTo>
                    <a:pt x="13" y="1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3" name="Freeform 123"/>
            <p:cNvSpPr>
              <a:spLocks/>
            </p:cNvSpPr>
            <p:nvPr/>
          </p:nvSpPr>
          <p:spPr bwMode="auto">
            <a:xfrm>
              <a:off x="4168775" y="5857875"/>
              <a:ext cx="53975" cy="53975"/>
            </a:xfrm>
            <a:custGeom>
              <a:avLst/>
              <a:gdLst>
                <a:gd name="T0" fmla="*/ 0 w 3"/>
                <a:gd name="T1" fmla="*/ 971100181 h 3"/>
                <a:gd name="T2" fmla="*/ 647394217 w 3"/>
                <a:gd name="T3" fmla="*/ 323706104 h 3"/>
                <a:gd name="T4" fmla="*/ 971100181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4" name="Line 125"/>
            <p:cNvSpPr>
              <a:spLocks noChangeShapeType="1"/>
            </p:cNvSpPr>
            <p:nvPr/>
          </p:nvSpPr>
          <p:spPr bwMode="auto">
            <a:xfrm flipH="1">
              <a:off x="5299075" y="5373687"/>
              <a:ext cx="73025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5" name="Freeform 127"/>
            <p:cNvSpPr>
              <a:spLocks/>
            </p:cNvSpPr>
            <p:nvPr/>
          </p:nvSpPr>
          <p:spPr bwMode="auto">
            <a:xfrm>
              <a:off x="5245100" y="4295775"/>
              <a:ext cx="107950" cy="71437"/>
            </a:xfrm>
            <a:custGeom>
              <a:avLst/>
              <a:gdLst>
                <a:gd name="T0" fmla="*/ 1942200361 w 6"/>
                <a:gd name="T1" fmla="*/ 0 h 4"/>
                <a:gd name="T2" fmla="*/ 1618494398 w 6"/>
                <a:gd name="T3" fmla="*/ 0 h 4"/>
                <a:gd name="T4" fmla="*/ 647394217 w 6"/>
                <a:gd name="T5" fmla="*/ 0 h 4"/>
                <a:gd name="T6" fmla="*/ 0 w 6"/>
                <a:gd name="T7" fmla="*/ 127581119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6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6" name="Freeform 129"/>
            <p:cNvSpPr>
              <a:spLocks/>
            </p:cNvSpPr>
            <p:nvPr/>
          </p:nvSpPr>
          <p:spPr bwMode="auto">
            <a:xfrm>
              <a:off x="6323013" y="4224337"/>
              <a:ext cx="53975" cy="287337"/>
            </a:xfrm>
            <a:custGeom>
              <a:avLst/>
              <a:gdLst>
                <a:gd name="T0" fmla="*/ 971100181 w 3"/>
                <a:gd name="T1" fmla="*/ 0 h 16"/>
                <a:gd name="T2" fmla="*/ 323706104 w 3"/>
                <a:gd name="T3" fmla="*/ 2147483647 h 16"/>
                <a:gd name="T4" fmla="*/ 0 w 3"/>
                <a:gd name="T5" fmla="*/ 2147483647 h 16"/>
                <a:gd name="T6" fmla="*/ 0 60000 65536"/>
                <a:gd name="T7" fmla="*/ 0 60000 65536"/>
                <a:gd name="T8" fmla="*/ 0 60000 65536"/>
                <a:gd name="T9" fmla="*/ 0 w 3"/>
                <a:gd name="T10" fmla="*/ 0 h 16"/>
                <a:gd name="T11" fmla="*/ 3 w 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6">
                  <a:moveTo>
                    <a:pt x="3" y="0"/>
                  </a:moveTo>
                  <a:lnTo>
                    <a:pt x="1" y="13"/>
                  </a:lnTo>
                  <a:lnTo>
                    <a:pt x="0" y="16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7" name="Freeform 130"/>
            <p:cNvSpPr>
              <a:spLocks/>
            </p:cNvSpPr>
            <p:nvPr/>
          </p:nvSpPr>
          <p:spPr bwMode="auto">
            <a:xfrm>
              <a:off x="6359525" y="4079875"/>
              <a:ext cx="17463" cy="14446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1630415977 h 8"/>
                <a:gd name="T4" fmla="*/ 304956360 w 1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8" name="Line 131"/>
            <p:cNvSpPr>
              <a:spLocks noChangeShapeType="1"/>
            </p:cNvSpPr>
            <p:nvPr/>
          </p:nvSpPr>
          <p:spPr bwMode="auto">
            <a:xfrm>
              <a:off x="6359525" y="4079875"/>
              <a:ext cx="1588" cy="3651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39" name="Freeform 132"/>
            <p:cNvSpPr>
              <a:spLocks/>
            </p:cNvSpPr>
            <p:nvPr/>
          </p:nvSpPr>
          <p:spPr bwMode="auto">
            <a:xfrm>
              <a:off x="6359525" y="4152900"/>
              <a:ext cx="1588" cy="52387"/>
            </a:xfrm>
            <a:custGeom>
              <a:avLst/>
              <a:gdLst>
                <a:gd name="T0" fmla="*/ 0 w 1588"/>
                <a:gd name="T1" fmla="*/ 0 h 33"/>
                <a:gd name="T2" fmla="*/ 0 w 1588"/>
                <a:gd name="T3" fmla="*/ 27720660 h 33"/>
                <a:gd name="T4" fmla="*/ 0 w 1588"/>
                <a:gd name="T5" fmla="*/ 27720660 h 33"/>
                <a:gd name="T6" fmla="*/ 0 w 1588"/>
                <a:gd name="T7" fmla="*/ 83163555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33"/>
                <a:gd name="T14" fmla="*/ 1588 w 158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33">
                  <a:moveTo>
                    <a:pt x="0" y="0"/>
                  </a:moveTo>
                  <a:lnTo>
                    <a:pt x="0" y="11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0" name="Line 133"/>
            <p:cNvSpPr>
              <a:spLocks noChangeShapeType="1"/>
            </p:cNvSpPr>
            <p:nvPr/>
          </p:nvSpPr>
          <p:spPr bwMode="auto">
            <a:xfrm>
              <a:off x="6359525" y="3865562"/>
              <a:ext cx="1588" cy="21431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1" name="Freeform 136"/>
            <p:cNvSpPr>
              <a:spLocks/>
            </p:cNvSpPr>
            <p:nvPr/>
          </p:nvSpPr>
          <p:spPr bwMode="auto">
            <a:xfrm>
              <a:off x="6826250" y="3505200"/>
              <a:ext cx="88900" cy="36512"/>
            </a:xfrm>
            <a:custGeom>
              <a:avLst/>
              <a:gdLst>
                <a:gd name="T0" fmla="*/ 0 w 5"/>
                <a:gd name="T1" fmla="*/ 666563039 h 2"/>
                <a:gd name="T2" fmla="*/ 632256837 w 5"/>
                <a:gd name="T3" fmla="*/ 333281520 h 2"/>
                <a:gd name="T4" fmla="*/ 1580641953 w 5"/>
                <a:gd name="T5" fmla="*/ 0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2" name="Line 138"/>
            <p:cNvSpPr>
              <a:spLocks noChangeShapeType="1"/>
            </p:cNvSpPr>
            <p:nvPr/>
          </p:nvSpPr>
          <p:spPr bwMode="auto">
            <a:xfrm>
              <a:off x="6807200" y="3541712"/>
              <a:ext cx="127000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3" name="Freeform 140"/>
            <p:cNvSpPr>
              <a:spLocks/>
            </p:cNvSpPr>
            <p:nvPr/>
          </p:nvSpPr>
          <p:spPr bwMode="auto">
            <a:xfrm>
              <a:off x="5730875" y="2644775"/>
              <a:ext cx="88900" cy="17462"/>
            </a:xfrm>
            <a:custGeom>
              <a:avLst/>
              <a:gdLst>
                <a:gd name="T0" fmla="*/ 1580641953 w 5"/>
                <a:gd name="T1" fmla="*/ 0 h 1"/>
                <a:gd name="T2" fmla="*/ 948385116 w 5"/>
                <a:gd name="T3" fmla="*/ 0 h 1"/>
                <a:gd name="T4" fmla="*/ 0 w 5"/>
                <a:gd name="T5" fmla="*/ 304921435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5" y="0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4" name="Freeform 141"/>
            <p:cNvSpPr>
              <a:spLocks/>
            </p:cNvSpPr>
            <p:nvPr/>
          </p:nvSpPr>
          <p:spPr bwMode="auto">
            <a:xfrm>
              <a:off x="5819775" y="2590800"/>
              <a:ext cx="107950" cy="53975"/>
            </a:xfrm>
            <a:custGeom>
              <a:avLst/>
              <a:gdLst>
                <a:gd name="T0" fmla="*/ 1942200361 w 6"/>
                <a:gd name="T1" fmla="*/ 0 h 3"/>
                <a:gd name="T2" fmla="*/ 971100181 w 6"/>
                <a:gd name="T3" fmla="*/ 323706104 h 3"/>
                <a:gd name="T4" fmla="*/ 323706104 w 6"/>
                <a:gd name="T5" fmla="*/ 647394217 h 3"/>
                <a:gd name="T6" fmla="*/ 0 w 6"/>
                <a:gd name="T7" fmla="*/ 97110018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5" name="Line 142"/>
            <p:cNvSpPr>
              <a:spLocks noChangeShapeType="1"/>
            </p:cNvSpPr>
            <p:nvPr/>
          </p:nvSpPr>
          <p:spPr bwMode="auto">
            <a:xfrm>
              <a:off x="4851400" y="5911850"/>
              <a:ext cx="53975" cy="3492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6" name="Line 143"/>
            <p:cNvSpPr>
              <a:spLocks noChangeShapeType="1"/>
            </p:cNvSpPr>
            <p:nvPr/>
          </p:nvSpPr>
          <p:spPr bwMode="auto">
            <a:xfrm flipH="1">
              <a:off x="3162300" y="4833937"/>
              <a:ext cx="127000" cy="144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7" name="Freeform 144"/>
            <p:cNvSpPr>
              <a:spLocks/>
            </p:cNvSpPr>
            <p:nvPr/>
          </p:nvSpPr>
          <p:spPr bwMode="auto">
            <a:xfrm>
              <a:off x="5335588" y="1333500"/>
              <a:ext cx="250825" cy="341312"/>
            </a:xfrm>
            <a:custGeom>
              <a:avLst/>
              <a:gdLst>
                <a:gd name="T0" fmla="*/ 0 w 14"/>
                <a:gd name="T1" fmla="*/ 2147483647 h 19"/>
                <a:gd name="T2" fmla="*/ 2147483647 w 14"/>
                <a:gd name="T3" fmla="*/ 1613489520 h 19"/>
                <a:gd name="T4" fmla="*/ 2147483647 w 14"/>
                <a:gd name="T5" fmla="*/ 645403050 h 19"/>
                <a:gd name="T6" fmla="*/ 2147483647 w 1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9"/>
                <a:gd name="T14" fmla="*/ 14 w 1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9">
                  <a:moveTo>
                    <a:pt x="0" y="19"/>
                  </a:moveTo>
                  <a:cubicBezTo>
                    <a:pt x="3" y="14"/>
                    <a:pt x="7" y="10"/>
                    <a:pt x="10" y="5"/>
                  </a:cubicBezTo>
                  <a:lnTo>
                    <a:pt x="13" y="2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8" name="Freeform 145"/>
            <p:cNvSpPr>
              <a:spLocks/>
            </p:cNvSpPr>
            <p:nvPr/>
          </p:nvSpPr>
          <p:spPr bwMode="auto">
            <a:xfrm>
              <a:off x="3935413" y="4799012"/>
              <a:ext cx="304800" cy="412750"/>
            </a:xfrm>
            <a:custGeom>
              <a:avLst/>
              <a:gdLst>
                <a:gd name="T0" fmla="*/ 0 w 17"/>
                <a:gd name="T1" fmla="*/ 2147483647 h 23"/>
                <a:gd name="T2" fmla="*/ 642930768 w 17"/>
                <a:gd name="T3" fmla="*/ 2147483647 h 23"/>
                <a:gd name="T4" fmla="*/ 2147483647 w 17"/>
                <a:gd name="T5" fmla="*/ 0 h 23"/>
                <a:gd name="T6" fmla="*/ 2147483647 w 1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3"/>
                <a:gd name="T14" fmla="*/ 17 w 1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3">
                  <a:moveTo>
                    <a:pt x="0" y="23"/>
                  </a:moveTo>
                  <a:lnTo>
                    <a:pt x="2" y="18"/>
                  </a:lnTo>
                  <a:cubicBezTo>
                    <a:pt x="7" y="4"/>
                    <a:pt x="7" y="7"/>
                    <a:pt x="17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49" name="Freeform 146"/>
            <p:cNvSpPr>
              <a:spLocks/>
            </p:cNvSpPr>
            <p:nvPr/>
          </p:nvSpPr>
          <p:spPr bwMode="auto">
            <a:xfrm>
              <a:off x="2786063" y="2178050"/>
              <a:ext cx="196850" cy="71437"/>
            </a:xfrm>
            <a:custGeom>
              <a:avLst/>
              <a:gdLst>
                <a:gd name="T0" fmla="*/ 0 w 11"/>
                <a:gd name="T1" fmla="*/ 1275811192 h 4"/>
                <a:gd name="T2" fmla="*/ 320239188 w 11"/>
                <a:gd name="T3" fmla="*/ 1275811192 h 4"/>
                <a:gd name="T4" fmla="*/ 2147483647 w 11"/>
                <a:gd name="T5" fmla="*/ 318948333 h 4"/>
                <a:gd name="T6" fmla="*/ 2147483647 w 11"/>
                <a:gd name="T7" fmla="*/ 318948333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4"/>
                <a:gd name="T14" fmla="*/ 11 w 1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2"/>
                    <a:pt x="8" y="1"/>
                    <a:pt x="10" y="1"/>
                  </a:cubicBezTo>
                  <a:cubicBezTo>
                    <a:pt x="10" y="1"/>
                    <a:pt x="10" y="0"/>
                    <a:pt x="11" y="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0" name="Freeform 147"/>
            <p:cNvSpPr>
              <a:spLocks/>
            </p:cNvSpPr>
            <p:nvPr/>
          </p:nvSpPr>
          <p:spPr bwMode="auto">
            <a:xfrm>
              <a:off x="2408238" y="2249487"/>
              <a:ext cx="377825" cy="376237"/>
            </a:xfrm>
            <a:custGeom>
              <a:avLst/>
              <a:gdLst>
                <a:gd name="T0" fmla="*/ 0 w 21"/>
                <a:gd name="T1" fmla="*/ 2147483647 h 21"/>
                <a:gd name="T2" fmla="*/ 971100137 w 21"/>
                <a:gd name="T3" fmla="*/ 2147483647 h 21"/>
                <a:gd name="T4" fmla="*/ 2147483647 w 21"/>
                <a:gd name="T5" fmla="*/ 1925903315 h 21"/>
                <a:gd name="T6" fmla="*/ 2147483647 w 2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0" y="21"/>
                  </a:moveTo>
                  <a:cubicBezTo>
                    <a:pt x="0" y="21"/>
                    <a:pt x="3" y="20"/>
                    <a:pt x="3" y="20"/>
                  </a:cubicBezTo>
                  <a:cubicBezTo>
                    <a:pt x="19" y="21"/>
                    <a:pt x="10" y="12"/>
                    <a:pt x="14" y="6"/>
                  </a:cubicBezTo>
                  <a:cubicBezTo>
                    <a:pt x="17" y="3"/>
                    <a:pt x="21" y="0"/>
                    <a:pt x="21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1" name="Freeform 148"/>
            <p:cNvSpPr>
              <a:spLocks/>
            </p:cNvSpPr>
            <p:nvPr/>
          </p:nvSpPr>
          <p:spPr bwMode="auto">
            <a:xfrm>
              <a:off x="2228850" y="3182937"/>
              <a:ext cx="341313" cy="17462"/>
            </a:xfrm>
            <a:custGeom>
              <a:avLst/>
              <a:gdLst>
                <a:gd name="T0" fmla="*/ 0 w 19"/>
                <a:gd name="T1" fmla="*/ 304921435 h 1"/>
                <a:gd name="T2" fmla="*/ 645404941 w 19"/>
                <a:gd name="T3" fmla="*/ 304921435 h 1"/>
                <a:gd name="T4" fmla="*/ 1936196578 w 19"/>
                <a:gd name="T5" fmla="*/ 0 h 1"/>
                <a:gd name="T6" fmla="*/ 2147483647 w 19"/>
                <a:gd name="T7" fmla="*/ 304921435 h 1"/>
                <a:gd name="T8" fmla="*/ 2147483647 w 19"/>
                <a:gd name="T9" fmla="*/ 304921435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0" y="1"/>
                  </a:moveTo>
                  <a:lnTo>
                    <a:pt x="2" y="1"/>
                  </a:lnTo>
                  <a:cubicBezTo>
                    <a:pt x="4" y="0"/>
                    <a:pt x="3" y="0"/>
                    <a:pt x="6" y="0"/>
                  </a:cubicBezTo>
                  <a:cubicBezTo>
                    <a:pt x="7" y="0"/>
                    <a:pt x="8" y="1"/>
                    <a:pt x="10" y="1"/>
                  </a:cubicBezTo>
                  <a:lnTo>
                    <a:pt x="19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2" name="Freeform 149"/>
            <p:cNvSpPr>
              <a:spLocks/>
            </p:cNvSpPr>
            <p:nvPr/>
          </p:nvSpPr>
          <p:spPr bwMode="auto">
            <a:xfrm>
              <a:off x="2982913" y="2716212"/>
              <a:ext cx="198438" cy="53975"/>
            </a:xfrm>
            <a:custGeom>
              <a:avLst/>
              <a:gdLst>
                <a:gd name="T0" fmla="*/ 0 w 11"/>
                <a:gd name="T1" fmla="*/ 323706104 h 3"/>
                <a:gd name="T2" fmla="*/ 1627173560 w 11"/>
                <a:gd name="T3" fmla="*/ 971100181 h 3"/>
                <a:gd name="T4" fmla="*/ 2147483647 w 11"/>
                <a:gd name="T5" fmla="*/ 0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0" y="1"/>
                  </a:moveTo>
                  <a:lnTo>
                    <a:pt x="5" y="3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3" name="Freeform 150"/>
            <p:cNvSpPr>
              <a:spLocks/>
            </p:cNvSpPr>
            <p:nvPr/>
          </p:nvSpPr>
          <p:spPr bwMode="auto">
            <a:xfrm>
              <a:off x="5210175" y="2016125"/>
              <a:ext cx="501650" cy="53975"/>
            </a:xfrm>
            <a:custGeom>
              <a:avLst/>
              <a:gdLst>
                <a:gd name="T0" fmla="*/ 2147483647 w 28"/>
                <a:gd name="T1" fmla="*/ 323706104 h 3"/>
                <a:gd name="T2" fmla="*/ 2147483647 w 28"/>
                <a:gd name="T3" fmla="*/ 0 h 3"/>
                <a:gd name="T4" fmla="*/ 2147483647 w 28"/>
                <a:gd name="T5" fmla="*/ 323706104 h 3"/>
                <a:gd name="T6" fmla="*/ 0 w 28"/>
                <a:gd name="T7" fmla="*/ 97110018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"/>
                <a:gd name="T14" fmla="*/ 28 w 2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">
                  <a:moveTo>
                    <a:pt x="28" y="1"/>
                  </a:moveTo>
                  <a:lnTo>
                    <a:pt x="20" y="0"/>
                  </a:lnTo>
                  <a:lnTo>
                    <a:pt x="13" y="1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4" name="Freeform 151"/>
            <p:cNvSpPr>
              <a:spLocks/>
            </p:cNvSpPr>
            <p:nvPr/>
          </p:nvSpPr>
          <p:spPr bwMode="auto">
            <a:xfrm>
              <a:off x="4383088" y="2266950"/>
              <a:ext cx="198438" cy="144462"/>
            </a:xfrm>
            <a:custGeom>
              <a:avLst/>
              <a:gdLst>
                <a:gd name="T0" fmla="*/ 2147483647 w 11"/>
                <a:gd name="T1" fmla="*/ 2147483647 h 8"/>
                <a:gd name="T2" fmla="*/ 650876696 w 11"/>
                <a:gd name="T3" fmla="*/ 0 h 8"/>
                <a:gd name="T4" fmla="*/ 0 w 11"/>
                <a:gd name="T5" fmla="*/ 0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8"/>
                  </a:moveTo>
                  <a:cubicBezTo>
                    <a:pt x="7" y="4"/>
                    <a:pt x="8" y="0"/>
                    <a:pt x="2" y="0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5" name="Freeform 152"/>
            <p:cNvSpPr>
              <a:spLocks/>
            </p:cNvSpPr>
            <p:nvPr/>
          </p:nvSpPr>
          <p:spPr bwMode="auto">
            <a:xfrm>
              <a:off x="6735763" y="3865562"/>
              <a:ext cx="90488" cy="17462"/>
            </a:xfrm>
            <a:custGeom>
              <a:avLst/>
              <a:gdLst>
                <a:gd name="T0" fmla="*/ 1637615570 w 5"/>
                <a:gd name="T1" fmla="*/ 304921435 h 1"/>
                <a:gd name="T2" fmla="*/ 982572905 w 5"/>
                <a:gd name="T3" fmla="*/ 304921435 h 1"/>
                <a:gd name="T4" fmla="*/ 327530381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upo 283"/>
            <p:cNvGrpSpPr>
              <a:grpSpLocks/>
            </p:cNvGrpSpPr>
            <p:nvPr/>
          </p:nvGrpSpPr>
          <p:grpSpPr bwMode="auto">
            <a:xfrm>
              <a:off x="4006850" y="2266950"/>
              <a:ext cx="376238" cy="107950"/>
              <a:chOff x="4006850" y="2266950"/>
              <a:chExt cx="376238" cy="107950"/>
            </a:xfrm>
          </p:grpSpPr>
          <p:sp>
            <p:nvSpPr>
              <p:cNvPr id="19801" name="Freeform 153"/>
              <p:cNvSpPr>
                <a:spLocks/>
              </p:cNvSpPr>
              <p:nvPr/>
            </p:nvSpPr>
            <p:spPr bwMode="auto">
              <a:xfrm>
                <a:off x="4222750" y="2266950"/>
                <a:ext cx="160338" cy="90487"/>
              </a:xfrm>
              <a:custGeom>
                <a:avLst/>
                <a:gdLst>
                  <a:gd name="T0" fmla="*/ 2147483647 w 9"/>
                  <a:gd name="T1" fmla="*/ 0 h 5"/>
                  <a:gd name="T2" fmla="*/ 0 w 9"/>
                  <a:gd name="T3" fmla="*/ 1637579375 h 5"/>
                  <a:gd name="T4" fmla="*/ 0 60000 65536"/>
                  <a:gd name="T5" fmla="*/ 0 60000 65536"/>
                  <a:gd name="T6" fmla="*/ 0 w 9"/>
                  <a:gd name="T7" fmla="*/ 0 h 5"/>
                  <a:gd name="T8" fmla="*/ 9 w 9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5">
                    <a:moveTo>
                      <a:pt x="9" y="0"/>
                    </a:moveTo>
                    <a:cubicBezTo>
                      <a:pt x="6" y="5"/>
                      <a:pt x="5" y="4"/>
                      <a:pt x="0" y="5"/>
                    </a:cubicBez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2" name="Freeform 154"/>
              <p:cNvSpPr>
                <a:spLocks/>
              </p:cNvSpPr>
              <p:nvPr/>
            </p:nvSpPr>
            <p:spPr bwMode="auto">
              <a:xfrm>
                <a:off x="4006850" y="2266950"/>
                <a:ext cx="215900" cy="107950"/>
              </a:xfrm>
              <a:custGeom>
                <a:avLst/>
                <a:gdLst>
                  <a:gd name="T0" fmla="*/ 2147483647 w 12"/>
                  <a:gd name="T1" fmla="*/ 1618494398 h 6"/>
                  <a:gd name="T2" fmla="*/ 0 w 12"/>
                  <a:gd name="T3" fmla="*/ 0 h 6"/>
                  <a:gd name="T4" fmla="*/ 0 60000 65536"/>
                  <a:gd name="T5" fmla="*/ 0 60000 6553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6">
                    <a:moveTo>
                      <a:pt x="12" y="5"/>
                    </a:moveTo>
                    <a:cubicBezTo>
                      <a:pt x="9" y="6"/>
                      <a:pt x="3" y="2"/>
                      <a:pt x="0" y="0"/>
                    </a:cubicBez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57" name="Line 155"/>
            <p:cNvSpPr>
              <a:spLocks noChangeShapeType="1"/>
            </p:cNvSpPr>
            <p:nvPr/>
          </p:nvSpPr>
          <p:spPr bwMode="auto">
            <a:xfrm flipH="1" flipV="1">
              <a:off x="4905375" y="5946775"/>
              <a:ext cx="17463" cy="7302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8" name="Freeform 156"/>
            <p:cNvSpPr>
              <a:spLocks/>
            </p:cNvSpPr>
            <p:nvPr/>
          </p:nvSpPr>
          <p:spPr bwMode="auto">
            <a:xfrm>
              <a:off x="6915150" y="3559175"/>
              <a:ext cx="144463" cy="1587"/>
            </a:xfrm>
            <a:custGeom>
              <a:avLst/>
              <a:gdLst>
                <a:gd name="T0" fmla="*/ 2147483647 w 8"/>
                <a:gd name="T1" fmla="*/ 0 h 1587"/>
                <a:gd name="T2" fmla="*/ 1956516214 w 8"/>
                <a:gd name="T3" fmla="*/ 0 h 1587"/>
                <a:gd name="T4" fmla="*/ 0 w 8"/>
                <a:gd name="T5" fmla="*/ 0 h 1587"/>
                <a:gd name="T6" fmla="*/ 0 60000 65536"/>
                <a:gd name="T7" fmla="*/ 0 60000 65536"/>
                <a:gd name="T8" fmla="*/ 0 60000 65536"/>
                <a:gd name="T9" fmla="*/ 0 w 8"/>
                <a:gd name="T10" fmla="*/ 0 h 1587"/>
                <a:gd name="T11" fmla="*/ 8 w 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587">
                  <a:moveTo>
                    <a:pt x="8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59" name="Line 161"/>
            <p:cNvSpPr>
              <a:spLocks noChangeShapeType="1"/>
            </p:cNvSpPr>
            <p:nvPr/>
          </p:nvSpPr>
          <p:spPr bwMode="auto">
            <a:xfrm>
              <a:off x="6934200" y="4044950"/>
              <a:ext cx="1588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" name="Grupo 292"/>
            <p:cNvGrpSpPr>
              <a:grpSpLocks/>
            </p:cNvGrpSpPr>
            <p:nvPr/>
          </p:nvGrpSpPr>
          <p:grpSpPr bwMode="auto">
            <a:xfrm>
              <a:off x="6843713" y="3846512"/>
              <a:ext cx="92075" cy="215900"/>
              <a:chOff x="6843713" y="3846512"/>
              <a:chExt cx="92075" cy="215900"/>
            </a:xfrm>
          </p:grpSpPr>
          <p:sp>
            <p:nvSpPr>
              <p:cNvPr id="19796" name="Line 157"/>
              <p:cNvSpPr>
                <a:spLocks noChangeShapeType="1"/>
              </p:cNvSpPr>
              <p:nvPr/>
            </p:nvSpPr>
            <p:spPr bwMode="auto">
              <a:xfrm>
                <a:off x="6843713" y="3846512"/>
                <a:ext cx="15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7" name="Line 158"/>
              <p:cNvSpPr>
                <a:spLocks noChangeShapeType="1"/>
              </p:cNvSpPr>
              <p:nvPr/>
            </p:nvSpPr>
            <p:spPr bwMode="auto">
              <a:xfrm>
                <a:off x="6861175" y="3919537"/>
                <a:ext cx="1588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8" name="Freeform 159"/>
              <p:cNvSpPr>
                <a:spLocks/>
              </p:cNvSpPr>
              <p:nvPr/>
            </p:nvSpPr>
            <p:spPr bwMode="auto">
              <a:xfrm>
                <a:off x="6880225" y="397192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0 h 12"/>
                  <a:gd name="T6" fmla="*/ 0 w 1588"/>
                  <a:gd name="T7" fmla="*/ 30241878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2"/>
                  <a:gd name="T14" fmla="*/ 1588 w 158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9" name="Line 160"/>
              <p:cNvSpPr>
                <a:spLocks noChangeShapeType="1"/>
              </p:cNvSpPr>
              <p:nvPr/>
            </p:nvSpPr>
            <p:spPr bwMode="auto">
              <a:xfrm>
                <a:off x="6897688" y="4008437"/>
                <a:ext cx="17463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0" name="Line 162"/>
              <p:cNvSpPr>
                <a:spLocks noChangeShapeType="1"/>
              </p:cNvSpPr>
              <p:nvPr/>
            </p:nvSpPr>
            <p:spPr bwMode="auto">
              <a:xfrm>
                <a:off x="6934200" y="4044950"/>
                <a:ext cx="1588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upo 297"/>
            <p:cNvGrpSpPr>
              <a:grpSpLocks/>
            </p:cNvGrpSpPr>
            <p:nvPr/>
          </p:nvGrpSpPr>
          <p:grpSpPr bwMode="auto">
            <a:xfrm>
              <a:off x="5119688" y="4529137"/>
              <a:ext cx="53975" cy="71437"/>
              <a:chOff x="5119688" y="4529137"/>
              <a:chExt cx="53975" cy="71437"/>
            </a:xfrm>
          </p:grpSpPr>
          <p:sp>
            <p:nvSpPr>
              <p:cNvPr id="19794" name="Line 163"/>
              <p:cNvSpPr>
                <a:spLocks noChangeShapeType="1"/>
              </p:cNvSpPr>
              <p:nvPr/>
            </p:nvSpPr>
            <p:spPr bwMode="auto">
              <a:xfrm flipH="1">
                <a:off x="5156200" y="4529137"/>
                <a:ext cx="17463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5" name="Line 164"/>
              <p:cNvSpPr>
                <a:spLocks noChangeShapeType="1"/>
              </p:cNvSpPr>
              <p:nvPr/>
            </p:nvSpPr>
            <p:spPr bwMode="auto">
              <a:xfrm flipH="1">
                <a:off x="5119688" y="4583112"/>
                <a:ext cx="36513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62" name="Line 171"/>
            <p:cNvSpPr>
              <a:spLocks noChangeShapeType="1"/>
            </p:cNvSpPr>
            <p:nvPr/>
          </p:nvSpPr>
          <p:spPr bwMode="auto">
            <a:xfrm>
              <a:off x="5372100" y="4779962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" name="Grupo 296"/>
            <p:cNvGrpSpPr>
              <a:grpSpLocks/>
            </p:cNvGrpSpPr>
            <p:nvPr/>
          </p:nvGrpSpPr>
          <p:grpSpPr bwMode="auto">
            <a:xfrm>
              <a:off x="5227638" y="4438650"/>
              <a:ext cx="161925" cy="360362"/>
              <a:chOff x="5227638" y="4438650"/>
              <a:chExt cx="161925" cy="360362"/>
            </a:xfrm>
          </p:grpSpPr>
          <p:sp>
            <p:nvSpPr>
              <p:cNvPr id="19787" name="Line 165"/>
              <p:cNvSpPr>
                <a:spLocks noChangeShapeType="1"/>
              </p:cNvSpPr>
              <p:nvPr/>
            </p:nvSpPr>
            <p:spPr bwMode="auto">
              <a:xfrm>
                <a:off x="5227638" y="4438650"/>
                <a:ext cx="36513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8" name="Freeform 166"/>
              <p:cNvSpPr>
                <a:spLocks/>
              </p:cNvSpPr>
              <p:nvPr/>
            </p:nvSpPr>
            <p:spPr bwMode="auto">
              <a:xfrm>
                <a:off x="5264150" y="4475162"/>
                <a:ext cx="34925" cy="36512"/>
              </a:xfrm>
              <a:custGeom>
                <a:avLst/>
                <a:gdLst>
                  <a:gd name="T0" fmla="*/ 0 w 22"/>
                  <a:gd name="T1" fmla="*/ 0 h 23"/>
                  <a:gd name="T2" fmla="*/ 27722515 w 22"/>
                  <a:gd name="T3" fmla="*/ 27720549 h 23"/>
                  <a:gd name="T4" fmla="*/ 27722515 w 22"/>
                  <a:gd name="T5" fmla="*/ 27720549 h 23"/>
                  <a:gd name="T6" fmla="*/ 55443443 w 22"/>
                  <a:gd name="T7" fmla="*/ 57962012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0"/>
                    </a:moveTo>
                    <a:lnTo>
                      <a:pt x="11" y="11"/>
                    </a:lnTo>
                    <a:lnTo>
                      <a:pt x="22" y="23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9" name="Line 167"/>
              <p:cNvSpPr>
                <a:spLocks noChangeShapeType="1"/>
              </p:cNvSpPr>
              <p:nvPr/>
            </p:nvSpPr>
            <p:spPr bwMode="auto">
              <a:xfrm>
                <a:off x="5299075" y="4529137"/>
                <a:ext cx="19050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0" name="Freeform 168"/>
              <p:cNvSpPr>
                <a:spLocks/>
              </p:cNvSpPr>
              <p:nvPr/>
            </p:nvSpPr>
            <p:spPr bwMode="auto">
              <a:xfrm>
                <a:off x="5335588" y="4583112"/>
                <a:ext cx="17463" cy="53975"/>
              </a:xfrm>
              <a:custGeom>
                <a:avLst/>
                <a:gdLst>
                  <a:gd name="T0" fmla="*/ 0 w 11"/>
                  <a:gd name="T1" fmla="*/ 0 h 34"/>
                  <a:gd name="T2" fmla="*/ 0 w 11"/>
                  <a:gd name="T3" fmla="*/ 57962799 h 34"/>
                  <a:gd name="T4" fmla="*/ 0 w 11"/>
                  <a:gd name="T5" fmla="*/ 57962799 h 34"/>
                  <a:gd name="T6" fmla="*/ 27723309 w 11"/>
                  <a:gd name="T7" fmla="*/ 85685299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4"/>
                  <a:gd name="T14" fmla="*/ 11 w 11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4">
                    <a:moveTo>
                      <a:pt x="0" y="0"/>
                    </a:moveTo>
                    <a:lnTo>
                      <a:pt x="0" y="23"/>
                    </a:lnTo>
                    <a:lnTo>
                      <a:pt x="11" y="34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1" name="Line 169"/>
              <p:cNvSpPr>
                <a:spLocks noChangeShapeType="1"/>
              </p:cNvSpPr>
              <p:nvPr/>
            </p:nvSpPr>
            <p:spPr bwMode="auto">
              <a:xfrm>
                <a:off x="5353050" y="4654550"/>
                <a:ext cx="15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2" name="Line 170"/>
              <p:cNvSpPr>
                <a:spLocks noChangeShapeType="1"/>
              </p:cNvSpPr>
              <p:nvPr/>
            </p:nvSpPr>
            <p:spPr bwMode="auto">
              <a:xfrm>
                <a:off x="5372100" y="4725987"/>
                <a:ext cx="1588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3" name="Line 172"/>
              <p:cNvSpPr>
                <a:spLocks noChangeShapeType="1"/>
              </p:cNvSpPr>
              <p:nvPr/>
            </p:nvSpPr>
            <p:spPr bwMode="auto">
              <a:xfrm>
                <a:off x="5372100" y="4779962"/>
                <a:ext cx="17463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7" name="Grupo 299"/>
            <p:cNvGrpSpPr>
              <a:grpSpLocks/>
            </p:cNvGrpSpPr>
            <p:nvPr/>
          </p:nvGrpSpPr>
          <p:grpSpPr bwMode="auto">
            <a:xfrm>
              <a:off x="3395663" y="4511675"/>
              <a:ext cx="898525" cy="55562"/>
              <a:chOff x="3395663" y="4511675"/>
              <a:chExt cx="898525" cy="55562"/>
            </a:xfrm>
          </p:grpSpPr>
          <p:sp>
            <p:nvSpPr>
              <p:cNvPr id="19772" name="Line 173"/>
              <p:cNvSpPr>
                <a:spLocks noChangeShapeType="1"/>
              </p:cNvSpPr>
              <p:nvPr/>
            </p:nvSpPr>
            <p:spPr bwMode="auto">
              <a:xfrm>
                <a:off x="3395663" y="4565650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3" name="Line 174"/>
              <p:cNvSpPr>
                <a:spLocks noChangeShapeType="1"/>
              </p:cNvSpPr>
              <p:nvPr/>
            </p:nvSpPr>
            <p:spPr bwMode="auto">
              <a:xfrm>
                <a:off x="3449638" y="4565650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4" name="Line 175"/>
              <p:cNvSpPr>
                <a:spLocks noChangeShapeType="1"/>
              </p:cNvSpPr>
              <p:nvPr/>
            </p:nvSpPr>
            <p:spPr bwMode="auto">
              <a:xfrm>
                <a:off x="3503613" y="4565650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5" name="Line 176"/>
              <p:cNvSpPr>
                <a:spLocks noChangeShapeType="1"/>
              </p:cNvSpPr>
              <p:nvPr/>
            </p:nvSpPr>
            <p:spPr bwMode="auto">
              <a:xfrm>
                <a:off x="3576638" y="4565650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6" name="Line 177"/>
              <p:cNvSpPr>
                <a:spLocks noChangeShapeType="1"/>
              </p:cNvSpPr>
              <p:nvPr/>
            </p:nvSpPr>
            <p:spPr bwMode="auto">
              <a:xfrm>
                <a:off x="3629025" y="4565650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7" name="Line 178"/>
              <p:cNvSpPr>
                <a:spLocks noChangeShapeType="1"/>
              </p:cNvSpPr>
              <p:nvPr/>
            </p:nvSpPr>
            <p:spPr bwMode="auto">
              <a:xfrm>
                <a:off x="3702050" y="4565650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8" name="Freeform 179"/>
              <p:cNvSpPr>
                <a:spLocks/>
              </p:cNvSpPr>
              <p:nvPr/>
            </p:nvSpPr>
            <p:spPr bwMode="auto">
              <a:xfrm>
                <a:off x="3756025" y="4565650"/>
                <a:ext cx="53975" cy="1587"/>
              </a:xfrm>
              <a:custGeom>
                <a:avLst/>
                <a:gdLst>
                  <a:gd name="T0" fmla="*/ 0 w 34"/>
                  <a:gd name="T1" fmla="*/ 0 h 1587"/>
                  <a:gd name="T2" fmla="*/ 27720925 w 34"/>
                  <a:gd name="T3" fmla="*/ 0 h 1587"/>
                  <a:gd name="T4" fmla="*/ 27720925 w 34"/>
                  <a:gd name="T5" fmla="*/ 0 h 1587"/>
                  <a:gd name="T6" fmla="*/ 85685299 w 34"/>
                  <a:gd name="T7" fmla="*/ 0 h 1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1587"/>
                  <a:gd name="T14" fmla="*/ 34 w 34"/>
                  <a:gd name="T15" fmla="*/ 1587 h 1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1587">
                    <a:moveTo>
                      <a:pt x="0" y="0"/>
                    </a:moveTo>
                    <a:lnTo>
                      <a:pt x="11" y="0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9" name="Line 180"/>
              <p:cNvSpPr>
                <a:spLocks noChangeShapeType="1"/>
              </p:cNvSpPr>
              <p:nvPr/>
            </p:nvSpPr>
            <p:spPr bwMode="auto">
              <a:xfrm flipV="1">
                <a:off x="3827463" y="4546600"/>
                <a:ext cx="34925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0" name="Line 181"/>
              <p:cNvSpPr>
                <a:spLocks noChangeShapeType="1"/>
              </p:cNvSpPr>
              <p:nvPr/>
            </p:nvSpPr>
            <p:spPr bwMode="auto">
              <a:xfrm>
                <a:off x="3881438" y="4546600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1" name="Line 182"/>
              <p:cNvSpPr>
                <a:spLocks noChangeShapeType="1"/>
              </p:cNvSpPr>
              <p:nvPr/>
            </p:nvSpPr>
            <p:spPr bwMode="auto">
              <a:xfrm>
                <a:off x="3952875" y="4546600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2" name="Line 183"/>
              <p:cNvSpPr>
                <a:spLocks noChangeShapeType="1"/>
              </p:cNvSpPr>
              <p:nvPr/>
            </p:nvSpPr>
            <p:spPr bwMode="auto">
              <a:xfrm>
                <a:off x="4006850" y="4529137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3" name="Line 184"/>
              <p:cNvSpPr>
                <a:spLocks noChangeShapeType="1"/>
              </p:cNvSpPr>
              <p:nvPr/>
            </p:nvSpPr>
            <p:spPr bwMode="auto">
              <a:xfrm>
                <a:off x="4060825" y="4529137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4" name="Line 185"/>
              <p:cNvSpPr>
                <a:spLocks noChangeShapeType="1"/>
              </p:cNvSpPr>
              <p:nvPr/>
            </p:nvSpPr>
            <p:spPr bwMode="auto">
              <a:xfrm flipV="1">
                <a:off x="4132263" y="4511675"/>
                <a:ext cx="36513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5" name="Line 186"/>
              <p:cNvSpPr>
                <a:spLocks noChangeShapeType="1"/>
              </p:cNvSpPr>
              <p:nvPr/>
            </p:nvSpPr>
            <p:spPr bwMode="auto">
              <a:xfrm>
                <a:off x="4186238" y="4511675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6" name="Line 187"/>
              <p:cNvSpPr>
                <a:spLocks noChangeShapeType="1"/>
              </p:cNvSpPr>
              <p:nvPr/>
            </p:nvSpPr>
            <p:spPr bwMode="auto">
              <a:xfrm>
                <a:off x="4240213" y="4511675"/>
                <a:ext cx="5397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65" name="Line 190"/>
            <p:cNvSpPr>
              <a:spLocks noChangeShapeType="1"/>
            </p:cNvSpPr>
            <p:nvPr/>
          </p:nvSpPr>
          <p:spPr bwMode="auto">
            <a:xfrm flipV="1">
              <a:off x="5640388" y="4745037"/>
              <a:ext cx="19050" cy="3492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" name="Grupo 295"/>
            <p:cNvGrpSpPr>
              <a:grpSpLocks/>
            </p:cNvGrpSpPr>
            <p:nvPr/>
          </p:nvGrpSpPr>
          <p:grpSpPr bwMode="auto">
            <a:xfrm>
              <a:off x="5605463" y="4745037"/>
              <a:ext cx="53975" cy="107950"/>
              <a:chOff x="5605463" y="4745037"/>
              <a:chExt cx="53975" cy="107950"/>
            </a:xfrm>
          </p:grpSpPr>
          <p:sp>
            <p:nvSpPr>
              <p:cNvPr id="19769" name="Line 188"/>
              <p:cNvSpPr>
                <a:spLocks noChangeShapeType="1"/>
              </p:cNvSpPr>
              <p:nvPr/>
            </p:nvSpPr>
            <p:spPr bwMode="auto">
              <a:xfrm flipV="1">
                <a:off x="5605463" y="4816475"/>
                <a:ext cx="17463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0" name="Freeform 189"/>
              <p:cNvSpPr>
                <a:spLocks/>
              </p:cNvSpPr>
              <p:nvPr/>
            </p:nvSpPr>
            <p:spPr bwMode="auto">
              <a:xfrm>
                <a:off x="5622925" y="4779962"/>
                <a:ext cx="1588" cy="19050"/>
              </a:xfrm>
              <a:custGeom>
                <a:avLst/>
                <a:gdLst>
                  <a:gd name="T0" fmla="*/ 0 w 1588"/>
                  <a:gd name="T1" fmla="*/ 30241878 h 12"/>
                  <a:gd name="T2" fmla="*/ 0 w 1588"/>
                  <a:gd name="T3" fmla="*/ 30241878 h 12"/>
                  <a:gd name="T4" fmla="*/ 0 w 1588"/>
                  <a:gd name="T5" fmla="*/ 30241878 h 12"/>
                  <a:gd name="T6" fmla="*/ 0 w 158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2"/>
                  <a:gd name="T14" fmla="*/ 1588 w 158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1" name="Line 191"/>
              <p:cNvSpPr>
                <a:spLocks noChangeShapeType="1"/>
              </p:cNvSpPr>
              <p:nvPr/>
            </p:nvSpPr>
            <p:spPr bwMode="auto">
              <a:xfrm flipV="1">
                <a:off x="5640388" y="4745037"/>
                <a:ext cx="19050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9" name="Grupo 294"/>
            <p:cNvGrpSpPr>
              <a:grpSpLocks/>
            </p:cNvGrpSpPr>
            <p:nvPr/>
          </p:nvGrpSpPr>
          <p:grpSpPr bwMode="auto">
            <a:xfrm>
              <a:off x="6376988" y="3271837"/>
              <a:ext cx="161925" cy="107950"/>
              <a:chOff x="6376988" y="3271837"/>
              <a:chExt cx="161925" cy="107950"/>
            </a:xfrm>
          </p:grpSpPr>
          <p:sp>
            <p:nvSpPr>
              <p:cNvPr id="19767" name="Freeform 96"/>
              <p:cNvSpPr>
                <a:spLocks/>
              </p:cNvSpPr>
              <p:nvPr/>
            </p:nvSpPr>
            <p:spPr bwMode="auto">
              <a:xfrm>
                <a:off x="6467475" y="3308350"/>
                <a:ext cx="71438" cy="71437"/>
              </a:xfrm>
              <a:custGeom>
                <a:avLst/>
                <a:gdLst>
                  <a:gd name="T0" fmla="*/ 1275846911 w 4"/>
                  <a:gd name="T1" fmla="*/ 1275811192 h 4"/>
                  <a:gd name="T2" fmla="*/ 956876114 w 4"/>
                  <a:gd name="T3" fmla="*/ 637914526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8" name="Freeform 192"/>
              <p:cNvSpPr>
                <a:spLocks/>
              </p:cNvSpPr>
              <p:nvPr/>
            </p:nvSpPr>
            <p:spPr bwMode="auto">
              <a:xfrm>
                <a:off x="6376988" y="3271837"/>
                <a:ext cx="90488" cy="36512"/>
              </a:xfrm>
              <a:custGeom>
                <a:avLst/>
                <a:gdLst>
                  <a:gd name="T0" fmla="*/ 1637615570 w 5"/>
                  <a:gd name="T1" fmla="*/ 666563039 h 2"/>
                  <a:gd name="T2" fmla="*/ 982572905 w 5"/>
                  <a:gd name="T3" fmla="*/ 333281520 h 2"/>
                  <a:gd name="T4" fmla="*/ 0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5" y="2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68" name="Line 193"/>
            <p:cNvSpPr>
              <a:spLocks noChangeShapeType="1"/>
            </p:cNvSpPr>
            <p:nvPr/>
          </p:nvSpPr>
          <p:spPr bwMode="auto">
            <a:xfrm flipH="1">
              <a:off x="6538913" y="3379787"/>
              <a:ext cx="34925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69" name="Line 194"/>
            <p:cNvSpPr>
              <a:spLocks noChangeShapeType="1"/>
            </p:cNvSpPr>
            <p:nvPr/>
          </p:nvSpPr>
          <p:spPr bwMode="auto">
            <a:xfrm flipH="1" flipV="1">
              <a:off x="6197600" y="3111500"/>
              <a:ext cx="53975" cy="1079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70" name="Line 198"/>
            <p:cNvSpPr>
              <a:spLocks noChangeShapeType="1"/>
            </p:cNvSpPr>
            <p:nvPr/>
          </p:nvSpPr>
          <p:spPr bwMode="auto">
            <a:xfrm flipH="1">
              <a:off x="4778375" y="3128962"/>
              <a:ext cx="36513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0" name="Grupo 276"/>
            <p:cNvGrpSpPr>
              <a:grpSpLocks/>
            </p:cNvGrpSpPr>
            <p:nvPr/>
          </p:nvGrpSpPr>
          <p:grpSpPr bwMode="auto">
            <a:xfrm>
              <a:off x="3970338" y="3128962"/>
              <a:ext cx="1023938" cy="109538"/>
              <a:chOff x="3970338" y="3128962"/>
              <a:chExt cx="1023938" cy="109538"/>
            </a:xfrm>
          </p:grpSpPr>
          <p:sp>
            <p:nvSpPr>
              <p:cNvPr id="19750" name="Line 195"/>
              <p:cNvSpPr>
                <a:spLocks noChangeShapeType="1"/>
              </p:cNvSpPr>
              <p:nvPr/>
            </p:nvSpPr>
            <p:spPr bwMode="auto">
              <a:xfrm flipH="1">
                <a:off x="4957763" y="3165475"/>
                <a:ext cx="36513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33" name="Grupo 275"/>
              <p:cNvGrpSpPr>
                <a:grpSpLocks/>
              </p:cNvGrpSpPr>
              <p:nvPr/>
            </p:nvGrpSpPr>
            <p:grpSpPr bwMode="auto">
              <a:xfrm>
                <a:off x="3970338" y="3128962"/>
                <a:ext cx="969962" cy="109538"/>
                <a:chOff x="3970338" y="3128962"/>
                <a:chExt cx="969962" cy="109538"/>
              </a:xfrm>
            </p:grpSpPr>
            <p:sp>
              <p:nvSpPr>
                <p:cNvPr id="19752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05375" y="3146425"/>
                  <a:ext cx="34925" cy="19050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3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4832350" y="3146425"/>
                  <a:ext cx="36513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4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4706938" y="3128962"/>
                  <a:ext cx="5397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5" name="Freeform 200"/>
                <p:cNvSpPr>
                  <a:spLocks/>
                </p:cNvSpPr>
                <p:nvPr/>
              </p:nvSpPr>
              <p:spPr bwMode="auto">
                <a:xfrm>
                  <a:off x="4635500" y="3128962"/>
                  <a:ext cx="34925" cy="1587"/>
                </a:xfrm>
                <a:custGeom>
                  <a:avLst/>
                  <a:gdLst>
                    <a:gd name="T0" fmla="*/ 55443443 w 22"/>
                    <a:gd name="T1" fmla="*/ 0 h 1587"/>
                    <a:gd name="T2" fmla="*/ 27722515 w 22"/>
                    <a:gd name="T3" fmla="*/ 0 h 1587"/>
                    <a:gd name="T4" fmla="*/ 0 w 22"/>
                    <a:gd name="T5" fmla="*/ 0 h 1587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1587"/>
                    <a:gd name="T11" fmla="*/ 22 w 22"/>
                    <a:gd name="T12" fmla="*/ 1587 h 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1587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6" name="Freeform 201"/>
                <p:cNvSpPr>
                  <a:spLocks/>
                </p:cNvSpPr>
                <p:nvPr/>
              </p:nvSpPr>
              <p:spPr bwMode="auto">
                <a:xfrm>
                  <a:off x="4581525" y="3128962"/>
                  <a:ext cx="36513" cy="1587"/>
                </a:xfrm>
                <a:custGeom>
                  <a:avLst/>
                  <a:gdLst>
                    <a:gd name="T0" fmla="*/ 57965187 w 23"/>
                    <a:gd name="T1" fmla="*/ 0 h 1587"/>
                    <a:gd name="T2" fmla="*/ 0 w 23"/>
                    <a:gd name="T3" fmla="*/ 0 h 1587"/>
                    <a:gd name="T4" fmla="*/ 0 w 23"/>
                    <a:gd name="T5" fmla="*/ 0 h 1587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1587"/>
                    <a:gd name="T11" fmla="*/ 23 w 23"/>
                    <a:gd name="T12" fmla="*/ 1587 h 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1587">
                      <a:moveTo>
                        <a:pt x="23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7" name="Freeform 202"/>
                <p:cNvSpPr>
                  <a:spLocks/>
                </p:cNvSpPr>
                <p:nvPr/>
              </p:nvSpPr>
              <p:spPr bwMode="auto">
                <a:xfrm>
                  <a:off x="4527550" y="3128962"/>
                  <a:ext cx="36513" cy="17462"/>
                </a:xfrm>
                <a:custGeom>
                  <a:avLst/>
                  <a:gdLst>
                    <a:gd name="T0" fmla="*/ 57965187 w 23"/>
                    <a:gd name="T1" fmla="*/ 0 h 11"/>
                    <a:gd name="T2" fmla="*/ 27722895 w 23"/>
                    <a:gd name="T3" fmla="*/ 0 h 11"/>
                    <a:gd name="T4" fmla="*/ 27722895 w 23"/>
                    <a:gd name="T5" fmla="*/ 0 h 11"/>
                    <a:gd name="T6" fmla="*/ 0 w 23"/>
                    <a:gd name="T7" fmla="*/ 27720134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11"/>
                    <a:gd name="T14" fmla="*/ 23 w 23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11">
                      <a:moveTo>
                        <a:pt x="23" y="0"/>
                      </a:moveTo>
                      <a:lnTo>
                        <a:pt x="11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8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4456113" y="3146425"/>
                  <a:ext cx="3492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59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4402138" y="3165475"/>
                  <a:ext cx="3492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0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4348163" y="3165475"/>
                  <a:ext cx="3492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1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4276725" y="3182938"/>
                  <a:ext cx="3492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2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4222750" y="3182938"/>
                  <a:ext cx="34925" cy="17462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3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4149725" y="3200400"/>
                  <a:ext cx="5397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4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4097338" y="3219450"/>
                  <a:ext cx="34925" cy="1587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5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4043363" y="3219450"/>
                  <a:ext cx="34925" cy="17462"/>
                </a:xfrm>
                <a:prstGeom prst="line">
                  <a:avLst/>
                </a:prstGeom>
                <a:noFill/>
                <a:ln w="6350">
                  <a:solidFill>
                    <a:srgbClr val="D2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66" name="Freeform 212"/>
                <p:cNvSpPr>
                  <a:spLocks/>
                </p:cNvSpPr>
                <p:nvPr/>
              </p:nvSpPr>
              <p:spPr bwMode="auto">
                <a:xfrm>
                  <a:off x="3970338" y="3236913"/>
                  <a:ext cx="53975" cy="1587"/>
                </a:xfrm>
                <a:custGeom>
                  <a:avLst/>
                  <a:gdLst>
                    <a:gd name="T0" fmla="*/ 85685299 w 34"/>
                    <a:gd name="T1" fmla="*/ 0 h 1587"/>
                    <a:gd name="T2" fmla="*/ 30241874 w 34"/>
                    <a:gd name="T3" fmla="*/ 0 h 1587"/>
                    <a:gd name="T4" fmla="*/ 30241874 w 34"/>
                    <a:gd name="T5" fmla="*/ 0 h 1587"/>
                    <a:gd name="T6" fmla="*/ 0 w 34"/>
                    <a:gd name="T7" fmla="*/ 0 h 1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587"/>
                    <a:gd name="T14" fmla="*/ 34 w 34"/>
                    <a:gd name="T15" fmla="*/ 1587 h 1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587">
                      <a:moveTo>
                        <a:pt x="34" y="0"/>
                      </a:moveTo>
                      <a:lnTo>
                        <a:pt x="1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D282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9672" name="Line 213"/>
            <p:cNvSpPr>
              <a:spLocks noChangeShapeType="1"/>
            </p:cNvSpPr>
            <p:nvPr/>
          </p:nvSpPr>
          <p:spPr bwMode="auto">
            <a:xfrm flipH="1">
              <a:off x="3935413" y="3254375"/>
              <a:ext cx="17462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73" name="Line 214"/>
            <p:cNvSpPr>
              <a:spLocks noChangeShapeType="1"/>
            </p:cNvSpPr>
            <p:nvPr/>
          </p:nvSpPr>
          <p:spPr bwMode="auto">
            <a:xfrm flipH="1">
              <a:off x="3935413" y="3254375"/>
              <a:ext cx="17462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74" name="Line 215"/>
            <p:cNvSpPr>
              <a:spLocks noChangeShapeType="1"/>
            </p:cNvSpPr>
            <p:nvPr/>
          </p:nvSpPr>
          <p:spPr bwMode="auto">
            <a:xfrm flipH="1">
              <a:off x="4994275" y="3165475"/>
              <a:ext cx="269875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4" name="Grupo 277"/>
            <p:cNvGrpSpPr>
              <a:grpSpLocks/>
            </p:cNvGrpSpPr>
            <p:nvPr/>
          </p:nvGrpSpPr>
          <p:grpSpPr bwMode="auto">
            <a:xfrm>
              <a:off x="5335588" y="3165475"/>
              <a:ext cx="269874" cy="34925"/>
              <a:chOff x="5335588" y="3165475"/>
              <a:chExt cx="269874" cy="34925"/>
            </a:xfrm>
          </p:grpSpPr>
          <p:sp>
            <p:nvSpPr>
              <p:cNvPr id="19745" name="Line 216"/>
              <p:cNvSpPr>
                <a:spLocks noChangeShapeType="1"/>
              </p:cNvSpPr>
              <p:nvPr/>
            </p:nvSpPr>
            <p:spPr bwMode="auto">
              <a:xfrm flipH="1" flipV="1">
                <a:off x="5568950" y="3182938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6" name="Line 217"/>
              <p:cNvSpPr>
                <a:spLocks noChangeShapeType="1"/>
              </p:cNvSpPr>
              <p:nvPr/>
            </p:nvSpPr>
            <p:spPr bwMode="auto">
              <a:xfrm flipH="1">
                <a:off x="5514975" y="3182938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7" name="Line 218"/>
              <p:cNvSpPr>
                <a:spLocks noChangeShapeType="1"/>
              </p:cNvSpPr>
              <p:nvPr/>
            </p:nvSpPr>
            <p:spPr bwMode="auto">
              <a:xfrm flipH="1">
                <a:off x="5443538" y="3182938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8" name="Line 219"/>
              <p:cNvSpPr>
                <a:spLocks noChangeShapeType="1"/>
              </p:cNvSpPr>
              <p:nvPr/>
            </p:nvSpPr>
            <p:spPr bwMode="auto">
              <a:xfrm flipH="1">
                <a:off x="5389563" y="3182938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9" name="Line 220"/>
              <p:cNvSpPr>
                <a:spLocks noChangeShapeType="1"/>
              </p:cNvSpPr>
              <p:nvPr/>
            </p:nvSpPr>
            <p:spPr bwMode="auto">
              <a:xfrm flipH="1">
                <a:off x="5335588" y="3165475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76" name="Line 221"/>
            <p:cNvSpPr>
              <a:spLocks noChangeShapeType="1"/>
            </p:cNvSpPr>
            <p:nvPr/>
          </p:nvSpPr>
          <p:spPr bwMode="auto">
            <a:xfrm flipH="1">
              <a:off x="5264150" y="3165475"/>
              <a:ext cx="34925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5" name="Grupo 284"/>
            <p:cNvGrpSpPr>
              <a:grpSpLocks/>
            </p:cNvGrpSpPr>
            <p:nvPr/>
          </p:nvGrpSpPr>
          <p:grpSpPr bwMode="auto">
            <a:xfrm>
              <a:off x="4598988" y="2411413"/>
              <a:ext cx="574675" cy="125412"/>
              <a:chOff x="4598988" y="2411413"/>
              <a:chExt cx="574675" cy="125412"/>
            </a:xfrm>
          </p:grpSpPr>
          <p:sp>
            <p:nvSpPr>
              <p:cNvPr id="19735" name="Line 222"/>
              <p:cNvSpPr>
                <a:spLocks noChangeShapeType="1"/>
              </p:cNvSpPr>
              <p:nvPr/>
            </p:nvSpPr>
            <p:spPr bwMode="auto">
              <a:xfrm flipH="1" flipV="1">
                <a:off x="5138738" y="2519363"/>
                <a:ext cx="34925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6" name="Line 223"/>
              <p:cNvSpPr>
                <a:spLocks noChangeShapeType="1"/>
              </p:cNvSpPr>
              <p:nvPr/>
            </p:nvSpPr>
            <p:spPr bwMode="auto">
              <a:xfrm flipH="1">
                <a:off x="5084763" y="2519363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7" name="Line 224"/>
              <p:cNvSpPr>
                <a:spLocks noChangeShapeType="1"/>
              </p:cNvSpPr>
              <p:nvPr/>
            </p:nvSpPr>
            <p:spPr bwMode="auto">
              <a:xfrm flipH="1">
                <a:off x="5011738" y="2500313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8" name="Line 225"/>
              <p:cNvSpPr>
                <a:spLocks noChangeShapeType="1"/>
              </p:cNvSpPr>
              <p:nvPr/>
            </p:nvSpPr>
            <p:spPr bwMode="auto">
              <a:xfrm flipH="1" flipV="1">
                <a:off x="4957763" y="2482850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9" name="Line 226"/>
              <p:cNvSpPr>
                <a:spLocks noChangeShapeType="1"/>
              </p:cNvSpPr>
              <p:nvPr/>
            </p:nvSpPr>
            <p:spPr bwMode="auto">
              <a:xfrm flipH="1" flipV="1">
                <a:off x="4905375" y="2465388"/>
                <a:ext cx="34925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0" name="Line 227"/>
              <p:cNvSpPr>
                <a:spLocks noChangeShapeType="1"/>
              </p:cNvSpPr>
              <p:nvPr/>
            </p:nvSpPr>
            <p:spPr bwMode="auto">
              <a:xfrm flipH="1">
                <a:off x="4832350" y="2465388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1" name="Line 228"/>
              <p:cNvSpPr>
                <a:spLocks noChangeShapeType="1"/>
              </p:cNvSpPr>
              <p:nvPr/>
            </p:nvSpPr>
            <p:spPr bwMode="auto">
              <a:xfrm flipH="1">
                <a:off x="4778375" y="2446338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2" name="Line 229"/>
              <p:cNvSpPr>
                <a:spLocks noChangeShapeType="1"/>
              </p:cNvSpPr>
              <p:nvPr/>
            </p:nvSpPr>
            <p:spPr bwMode="auto">
              <a:xfrm flipH="1" flipV="1">
                <a:off x="4724400" y="2428875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3" name="Line 230"/>
              <p:cNvSpPr>
                <a:spLocks noChangeShapeType="1"/>
              </p:cNvSpPr>
              <p:nvPr/>
            </p:nvSpPr>
            <p:spPr bwMode="auto">
              <a:xfrm flipH="1">
                <a:off x="4652963" y="2428875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4" name="Line 231"/>
              <p:cNvSpPr>
                <a:spLocks noChangeShapeType="1"/>
              </p:cNvSpPr>
              <p:nvPr/>
            </p:nvSpPr>
            <p:spPr bwMode="auto">
              <a:xfrm flipH="1">
                <a:off x="4598988" y="2411413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3" name="Grupo 285"/>
            <p:cNvGrpSpPr>
              <a:grpSpLocks/>
            </p:cNvGrpSpPr>
            <p:nvPr/>
          </p:nvGrpSpPr>
          <p:grpSpPr bwMode="auto">
            <a:xfrm>
              <a:off x="5299075" y="2571750"/>
              <a:ext cx="449262" cy="90487"/>
              <a:chOff x="5299075" y="2571750"/>
              <a:chExt cx="449262" cy="90487"/>
            </a:xfrm>
          </p:grpSpPr>
          <p:sp>
            <p:nvSpPr>
              <p:cNvPr id="19727" name="Line 232"/>
              <p:cNvSpPr>
                <a:spLocks noChangeShapeType="1"/>
              </p:cNvSpPr>
              <p:nvPr/>
            </p:nvSpPr>
            <p:spPr bwMode="auto">
              <a:xfrm flipH="1" flipV="1">
                <a:off x="5711825" y="2644775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8" name="Line 233"/>
              <p:cNvSpPr>
                <a:spLocks noChangeShapeType="1"/>
              </p:cNvSpPr>
              <p:nvPr/>
            </p:nvSpPr>
            <p:spPr bwMode="auto">
              <a:xfrm flipH="1">
                <a:off x="5659438" y="2644775"/>
                <a:ext cx="34925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9" name="Line 234"/>
              <p:cNvSpPr>
                <a:spLocks noChangeShapeType="1"/>
              </p:cNvSpPr>
              <p:nvPr/>
            </p:nvSpPr>
            <p:spPr bwMode="auto">
              <a:xfrm flipH="1">
                <a:off x="5586413" y="2625725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0" name="Line 235"/>
              <p:cNvSpPr>
                <a:spLocks noChangeShapeType="1"/>
              </p:cNvSpPr>
              <p:nvPr/>
            </p:nvSpPr>
            <p:spPr bwMode="auto">
              <a:xfrm flipH="1" flipV="1">
                <a:off x="5532438" y="2608263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1" name="Line 236"/>
              <p:cNvSpPr>
                <a:spLocks noChangeShapeType="1"/>
              </p:cNvSpPr>
              <p:nvPr/>
            </p:nvSpPr>
            <p:spPr bwMode="auto">
              <a:xfrm flipH="1">
                <a:off x="5478463" y="2608263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2" name="Line 237"/>
              <p:cNvSpPr>
                <a:spLocks noChangeShapeType="1"/>
              </p:cNvSpPr>
              <p:nvPr/>
            </p:nvSpPr>
            <p:spPr bwMode="auto">
              <a:xfrm flipH="1">
                <a:off x="5407025" y="2590800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3" name="Line 238"/>
              <p:cNvSpPr>
                <a:spLocks noChangeShapeType="1"/>
              </p:cNvSpPr>
              <p:nvPr/>
            </p:nvSpPr>
            <p:spPr bwMode="auto">
              <a:xfrm flipH="1" flipV="1">
                <a:off x="5353050" y="2571750"/>
                <a:ext cx="36512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4" name="Line 239"/>
              <p:cNvSpPr>
                <a:spLocks noChangeShapeType="1"/>
              </p:cNvSpPr>
              <p:nvPr/>
            </p:nvSpPr>
            <p:spPr bwMode="auto">
              <a:xfrm flipH="1">
                <a:off x="5299075" y="2571750"/>
                <a:ext cx="36512" cy="1587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79" name="Line 240"/>
            <p:cNvSpPr>
              <a:spLocks noChangeShapeType="1"/>
            </p:cNvSpPr>
            <p:nvPr/>
          </p:nvSpPr>
          <p:spPr bwMode="auto">
            <a:xfrm flipH="1">
              <a:off x="5245100" y="2554288"/>
              <a:ext cx="19050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80" name="Line 241"/>
            <p:cNvSpPr>
              <a:spLocks noChangeShapeType="1"/>
            </p:cNvSpPr>
            <p:nvPr/>
          </p:nvSpPr>
          <p:spPr bwMode="auto">
            <a:xfrm flipH="1">
              <a:off x="5245100" y="2554288"/>
              <a:ext cx="19050" cy="158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81" name="Line 251"/>
            <p:cNvSpPr>
              <a:spLocks noChangeShapeType="1"/>
            </p:cNvSpPr>
            <p:nvPr/>
          </p:nvSpPr>
          <p:spPr bwMode="auto">
            <a:xfrm flipH="1" flipV="1">
              <a:off x="5927725" y="2590800"/>
              <a:ext cx="19050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5" name="Grupo 286"/>
            <p:cNvGrpSpPr>
              <a:grpSpLocks/>
            </p:cNvGrpSpPr>
            <p:nvPr/>
          </p:nvGrpSpPr>
          <p:grpSpPr bwMode="auto">
            <a:xfrm>
              <a:off x="5927725" y="2590800"/>
              <a:ext cx="466725" cy="358775"/>
              <a:chOff x="5927725" y="2590800"/>
              <a:chExt cx="466725" cy="358775"/>
            </a:xfrm>
          </p:grpSpPr>
          <p:sp>
            <p:nvSpPr>
              <p:cNvPr id="19717" name="Line 242"/>
              <p:cNvSpPr>
                <a:spLocks noChangeShapeType="1"/>
              </p:cNvSpPr>
              <p:nvPr/>
            </p:nvSpPr>
            <p:spPr bwMode="auto">
              <a:xfrm flipH="1" flipV="1">
                <a:off x="6359525" y="2932113"/>
                <a:ext cx="34925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8" name="Line 243"/>
              <p:cNvSpPr>
                <a:spLocks noChangeShapeType="1"/>
              </p:cNvSpPr>
              <p:nvPr/>
            </p:nvSpPr>
            <p:spPr bwMode="auto">
              <a:xfrm flipH="1" flipV="1">
                <a:off x="6323013" y="2895600"/>
                <a:ext cx="1746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9" name="Line 244"/>
              <p:cNvSpPr>
                <a:spLocks noChangeShapeType="1"/>
              </p:cNvSpPr>
              <p:nvPr/>
            </p:nvSpPr>
            <p:spPr bwMode="auto">
              <a:xfrm flipH="1" flipV="1">
                <a:off x="6269038" y="2859088"/>
                <a:ext cx="17462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0" name="Line 245"/>
              <p:cNvSpPr>
                <a:spLocks noChangeShapeType="1"/>
              </p:cNvSpPr>
              <p:nvPr/>
            </p:nvSpPr>
            <p:spPr bwMode="auto">
              <a:xfrm flipH="1" flipV="1">
                <a:off x="6215063" y="2824163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1" name="Line 246"/>
              <p:cNvSpPr>
                <a:spLocks noChangeShapeType="1"/>
              </p:cNvSpPr>
              <p:nvPr/>
            </p:nvSpPr>
            <p:spPr bwMode="auto">
              <a:xfrm flipH="1" flipV="1">
                <a:off x="6161088" y="2787650"/>
                <a:ext cx="3651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2" name="Freeform 247"/>
              <p:cNvSpPr>
                <a:spLocks/>
              </p:cNvSpPr>
              <p:nvPr/>
            </p:nvSpPr>
            <p:spPr bwMode="auto">
              <a:xfrm>
                <a:off x="6107113" y="2752725"/>
                <a:ext cx="36512" cy="34925"/>
              </a:xfrm>
              <a:custGeom>
                <a:avLst/>
                <a:gdLst>
                  <a:gd name="T0" fmla="*/ 57962012 w 23"/>
                  <a:gd name="T1" fmla="*/ 55443443 h 22"/>
                  <a:gd name="T2" fmla="*/ 30241463 w 23"/>
                  <a:gd name="T3" fmla="*/ 27722515 h 22"/>
                  <a:gd name="T4" fmla="*/ 30241463 w 23"/>
                  <a:gd name="T5" fmla="*/ 27722515 h 22"/>
                  <a:gd name="T6" fmla="*/ 0 w 2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2"/>
                  <a:gd name="T14" fmla="*/ 23 w 2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2">
                    <a:moveTo>
                      <a:pt x="23" y="22"/>
                    </a:moveTo>
                    <a:lnTo>
                      <a:pt x="12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3" name="Line 248"/>
              <p:cNvSpPr>
                <a:spLocks noChangeShapeType="1"/>
              </p:cNvSpPr>
              <p:nvPr/>
            </p:nvSpPr>
            <p:spPr bwMode="auto">
              <a:xfrm flipH="1" flipV="1">
                <a:off x="6053138" y="2698750"/>
                <a:ext cx="36512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4" name="Line 249"/>
              <p:cNvSpPr>
                <a:spLocks noChangeShapeType="1"/>
              </p:cNvSpPr>
              <p:nvPr/>
            </p:nvSpPr>
            <p:spPr bwMode="auto">
              <a:xfrm flipH="1" flipV="1">
                <a:off x="6018213" y="2662238"/>
                <a:ext cx="17462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5" name="Line 250"/>
              <p:cNvSpPr>
                <a:spLocks noChangeShapeType="1"/>
              </p:cNvSpPr>
              <p:nvPr/>
            </p:nvSpPr>
            <p:spPr bwMode="auto">
              <a:xfrm flipH="1" flipV="1">
                <a:off x="5964238" y="2625725"/>
                <a:ext cx="34925" cy="19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6" name="Line 252"/>
              <p:cNvSpPr>
                <a:spLocks noChangeShapeType="1"/>
              </p:cNvSpPr>
              <p:nvPr/>
            </p:nvSpPr>
            <p:spPr bwMode="auto">
              <a:xfrm flipH="1" flipV="1">
                <a:off x="5927725" y="2590800"/>
                <a:ext cx="19050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83" name="Line 256"/>
            <p:cNvSpPr>
              <a:spLocks noChangeShapeType="1"/>
            </p:cNvSpPr>
            <p:nvPr/>
          </p:nvSpPr>
          <p:spPr bwMode="auto">
            <a:xfrm>
              <a:off x="7005638" y="2752725"/>
              <a:ext cx="1587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6" name="Grupo 293"/>
            <p:cNvGrpSpPr>
              <a:grpSpLocks/>
            </p:cNvGrpSpPr>
            <p:nvPr/>
          </p:nvGrpSpPr>
          <p:grpSpPr bwMode="auto">
            <a:xfrm>
              <a:off x="6988175" y="2554288"/>
              <a:ext cx="19050" cy="215899"/>
              <a:chOff x="6988175" y="2554288"/>
              <a:chExt cx="19050" cy="215899"/>
            </a:xfrm>
          </p:grpSpPr>
          <p:sp>
            <p:nvSpPr>
              <p:cNvPr id="19713" name="Line 253"/>
              <p:cNvSpPr>
                <a:spLocks noChangeShapeType="1"/>
              </p:cNvSpPr>
              <p:nvPr/>
            </p:nvSpPr>
            <p:spPr bwMode="auto">
              <a:xfrm>
                <a:off x="6988175" y="2554288"/>
                <a:ext cx="17462" cy="539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4" name="Line 254"/>
              <p:cNvSpPr>
                <a:spLocks noChangeShapeType="1"/>
              </p:cNvSpPr>
              <p:nvPr/>
            </p:nvSpPr>
            <p:spPr bwMode="auto">
              <a:xfrm>
                <a:off x="7005638" y="2625725"/>
                <a:ext cx="1587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5" name="Freeform 255"/>
              <p:cNvSpPr>
                <a:spLocks/>
              </p:cNvSpPr>
              <p:nvPr/>
            </p:nvSpPr>
            <p:spPr bwMode="auto">
              <a:xfrm>
                <a:off x="7005638" y="2679700"/>
                <a:ext cx="1587" cy="36512"/>
              </a:xfrm>
              <a:custGeom>
                <a:avLst/>
                <a:gdLst>
                  <a:gd name="T0" fmla="*/ 0 w 1587"/>
                  <a:gd name="T1" fmla="*/ 0 h 23"/>
                  <a:gd name="T2" fmla="*/ 0 w 1587"/>
                  <a:gd name="T3" fmla="*/ 57962012 h 23"/>
                  <a:gd name="T4" fmla="*/ 0 w 1587"/>
                  <a:gd name="T5" fmla="*/ 57962012 h 23"/>
                  <a:gd name="T6" fmla="*/ 0 60000 65536"/>
                  <a:gd name="T7" fmla="*/ 0 60000 65536"/>
                  <a:gd name="T8" fmla="*/ 0 60000 65536"/>
                  <a:gd name="T9" fmla="*/ 0 w 1587"/>
                  <a:gd name="T10" fmla="*/ 0 h 23"/>
                  <a:gd name="T11" fmla="*/ 1587 w 1587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7" h="23">
                    <a:moveTo>
                      <a:pt x="0" y="0"/>
                    </a:move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6" name="Line 257"/>
              <p:cNvSpPr>
                <a:spLocks noChangeShapeType="1"/>
              </p:cNvSpPr>
              <p:nvPr/>
            </p:nvSpPr>
            <p:spPr bwMode="auto">
              <a:xfrm>
                <a:off x="7005638" y="2752725"/>
                <a:ext cx="1587" cy="1746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85" name="Line 260"/>
            <p:cNvSpPr>
              <a:spLocks noChangeShapeType="1"/>
            </p:cNvSpPr>
            <p:nvPr/>
          </p:nvSpPr>
          <p:spPr bwMode="auto">
            <a:xfrm flipV="1">
              <a:off x="6664325" y="2787650"/>
              <a:ext cx="1587" cy="3651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7" name="Grupo 287"/>
            <p:cNvGrpSpPr>
              <a:grpSpLocks/>
            </p:cNvGrpSpPr>
            <p:nvPr/>
          </p:nvGrpSpPr>
          <p:grpSpPr bwMode="auto">
            <a:xfrm>
              <a:off x="6664325" y="2787650"/>
              <a:ext cx="19050" cy="179388"/>
              <a:chOff x="6664325" y="2787650"/>
              <a:chExt cx="19050" cy="179388"/>
            </a:xfrm>
          </p:grpSpPr>
          <p:sp>
            <p:nvSpPr>
              <p:cNvPr id="19710" name="Line 258"/>
              <p:cNvSpPr>
                <a:spLocks noChangeShapeType="1"/>
              </p:cNvSpPr>
              <p:nvPr/>
            </p:nvSpPr>
            <p:spPr bwMode="auto">
              <a:xfrm flipV="1">
                <a:off x="6681788" y="2932113"/>
                <a:ext cx="1587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1" name="Freeform 259"/>
              <p:cNvSpPr>
                <a:spLocks/>
              </p:cNvSpPr>
              <p:nvPr/>
            </p:nvSpPr>
            <p:spPr bwMode="auto">
              <a:xfrm>
                <a:off x="6681788" y="2841625"/>
                <a:ext cx="1587" cy="36512"/>
              </a:xfrm>
              <a:custGeom>
                <a:avLst/>
                <a:gdLst>
                  <a:gd name="T0" fmla="*/ 0 w 1587"/>
                  <a:gd name="T1" fmla="*/ 57962012 h 23"/>
                  <a:gd name="T2" fmla="*/ 0 w 1587"/>
                  <a:gd name="T3" fmla="*/ 27720549 h 23"/>
                  <a:gd name="T4" fmla="*/ 0 w 1587"/>
                  <a:gd name="T5" fmla="*/ 27720549 h 23"/>
                  <a:gd name="T6" fmla="*/ 0 w 1587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23"/>
                  <a:gd name="T14" fmla="*/ 1587 w 1587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23">
                    <a:moveTo>
                      <a:pt x="0" y="23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2" name="Line 261"/>
              <p:cNvSpPr>
                <a:spLocks noChangeShapeType="1"/>
              </p:cNvSpPr>
              <p:nvPr/>
            </p:nvSpPr>
            <p:spPr bwMode="auto">
              <a:xfrm flipV="1">
                <a:off x="6664325" y="2787650"/>
                <a:ext cx="1587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87" name="Freeform 262"/>
            <p:cNvSpPr>
              <a:spLocks/>
            </p:cNvSpPr>
            <p:nvPr/>
          </p:nvSpPr>
          <p:spPr bwMode="auto">
            <a:xfrm>
              <a:off x="2354263" y="1782763"/>
              <a:ext cx="252412" cy="358775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2147483647 h 20"/>
                <a:gd name="T4" fmla="*/ 0 w 14"/>
                <a:gd name="T5" fmla="*/ 2147483647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14" y="0"/>
                  </a:moveTo>
                  <a:lnTo>
                    <a:pt x="12" y="7"/>
                  </a:lnTo>
                  <a:cubicBezTo>
                    <a:pt x="7" y="11"/>
                    <a:pt x="5" y="14"/>
                    <a:pt x="0" y="2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88" name="Line 263"/>
            <p:cNvSpPr>
              <a:spLocks noChangeShapeType="1"/>
            </p:cNvSpPr>
            <p:nvPr/>
          </p:nvSpPr>
          <p:spPr bwMode="auto">
            <a:xfrm flipH="1">
              <a:off x="2606675" y="1549400"/>
              <a:ext cx="53975" cy="2333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89" name="Line 264"/>
            <p:cNvSpPr>
              <a:spLocks noChangeShapeType="1"/>
            </p:cNvSpPr>
            <p:nvPr/>
          </p:nvSpPr>
          <p:spPr bwMode="auto">
            <a:xfrm>
              <a:off x="2211388" y="1190625"/>
              <a:ext cx="466725" cy="3587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0" name="Line 265"/>
            <p:cNvSpPr>
              <a:spLocks noChangeShapeType="1"/>
            </p:cNvSpPr>
            <p:nvPr/>
          </p:nvSpPr>
          <p:spPr bwMode="auto">
            <a:xfrm flipV="1">
              <a:off x="2193925" y="812800"/>
              <a:ext cx="1587" cy="198437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8" name="Grupo 274"/>
            <p:cNvGrpSpPr>
              <a:grpSpLocks/>
            </p:cNvGrpSpPr>
            <p:nvPr/>
          </p:nvGrpSpPr>
          <p:grpSpPr bwMode="auto">
            <a:xfrm>
              <a:off x="2193925" y="1028700"/>
              <a:ext cx="19050" cy="161925"/>
              <a:chOff x="2193925" y="1028700"/>
              <a:chExt cx="19050" cy="161925"/>
            </a:xfrm>
          </p:grpSpPr>
          <p:sp>
            <p:nvSpPr>
              <p:cNvPr id="19707" name="Line 266"/>
              <p:cNvSpPr>
                <a:spLocks noChangeShapeType="1"/>
              </p:cNvSpPr>
              <p:nvPr/>
            </p:nvSpPr>
            <p:spPr bwMode="auto">
              <a:xfrm flipV="1">
                <a:off x="2211388" y="1136650"/>
                <a:ext cx="1587" cy="5397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8" name="Line 267"/>
              <p:cNvSpPr>
                <a:spLocks noChangeShapeType="1"/>
              </p:cNvSpPr>
              <p:nvPr/>
            </p:nvSpPr>
            <p:spPr bwMode="auto">
              <a:xfrm flipH="1" flipV="1">
                <a:off x="2193925" y="1082675"/>
                <a:ext cx="17462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9" name="Line 268"/>
              <p:cNvSpPr>
                <a:spLocks noChangeShapeType="1"/>
              </p:cNvSpPr>
              <p:nvPr/>
            </p:nvSpPr>
            <p:spPr bwMode="auto">
              <a:xfrm flipV="1">
                <a:off x="2193925" y="1028700"/>
                <a:ext cx="1587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692" name="Freeform 269"/>
            <p:cNvSpPr>
              <a:spLocks/>
            </p:cNvSpPr>
            <p:nvPr/>
          </p:nvSpPr>
          <p:spPr bwMode="auto">
            <a:xfrm>
              <a:off x="5802313" y="3092450"/>
              <a:ext cx="358775" cy="144462"/>
            </a:xfrm>
            <a:custGeom>
              <a:avLst/>
              <a:gdLst>
                <a:gd name="T0" fmla="*/ 0 w 20"/>
                <a:gd name="T1" fmla="*/ 2147483647 h 8"/>
                <a:gd name="T2" fmla="*/ 1930783364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0 h 8"/>
                <a:gd name="T8" fmla="*/ 2147483647 w 20"/>
                <a:gd name="T9" fmla="*/ 32608683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8"/>
                <a:gd name="T17" fmla="*/ 20 w 2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8">
                  <a:moveTo>
                    <a:pt x="0" y="7"/>
                  </a:moveTo>
                  <a:cubicBezTo>
                    <a:pt x="2" y="7"/>
                    <a:pt x="4" y="7"/>
                    <a:pt x="6" y="7"/>
                  </a:cubicBezTo>
                  <a:cubicBezTo>
                    <a:pt x="7" y="7"/>
                    <a:pt x="7" y="8"/>
                    <a:pt x="8" y="8"/>
                  </a:cubicBezTo>
                  <a:lnTo>
                    <a:pt x="19" y="0"/>
                  </a:lnTo>
                  <a:lnTo>
                    <a:pt x="20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3" name="Line 270"/>
            <p:cNvSpPr>
              <a:spLocks noChangeShapeType="1"/>
            </p:cNvSpPr>
            <p:nvPr/>
          </p:nvSpPr>
          <p:spPr bwMode="auto">
            <a:xfrm>
              <a:off x="4294188" y="6180138"/>
              <a:ext cx="1587" cy="3651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4" name="Freeform 271"/>
            <p:cNvSpPr>
              <a:spLocks/>
            </p:cNvSpPr>
            <p:nvPr/>
          </p:nvSpPr>
          <p:spPr bwMode="auto">
            <a:xfrm>
              <a:off x="4168775" y="3505200"/>
              <a:ext cx="107950" cy="53975"/>
            </a:xfrm>
            <a:custGeom>
              <a:avLst/>
              <a:gdLst>
                <a:gd name="T0" fmla="*/ 0 w 6"/>
                <a:gd name="T1" fmla="*/ 0 h 3"/>
                <a:gd name="T2" fmla="*/ 971100181 w 6"/>
                <a:gd name="T3" fmla="*/ 323706104 h 3"/>
                <a:gd name="T4" fmla="*/ 1942200361 w 6"/>
                <a:gd name="T5" fmla="*/ 971100181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0" y="0"/>
                  </a:moveTo>
                  <a:lnTo>
                    <a:pt x="3" y="1"/>
                  </a:lnTo>
                  <a:cubicBezTo>
                    <a:pt x="4" y="1"/>
                    <a:pt x="5" y="2"/>
                    <a:pt x="6" y="3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5" name="Line 272"/>
            <p:cNvSpPr>
              <a:spLocks noChangeShapeType="1"/>
            </p:cNvSpPr>
            <p:nvPr/>
          </p:nvSpPr>
          <p:spPr bwMode="auto">
            <a:xfrm flipH="1" flipV="1">
              <a:off x="5173663" y="2536825"/>
              <a:ext cx="71437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6" name="Freeform 273"/>
            <p:cNvSpPr>
              <a:spLocks/>
            </p:cNvSpPr>
            <p:nvPr/>
          </p:nvSpPr>
          <p:spPr bwMode="auto">
            <a:xfrm>
              <a:off x="5659438" y="4725988"/>
              <a:ext cx="17462" cy="36512"/>
            </a:xfrm>
            <a:custGeom>
              <a:avLst/>
              <a:gdLst>
                <a:gd name="T0" fmla="*/ 0 w 1"/>
                <a:gd name="T1" fmla="*/ 666563039 h 2"/>
                <a:gd name="T2" fmla="*/ 304921435 w 1"/>
                <a:gd name="T3" fmla="*/ 333281520 h 2"/>
                <a:gd name="T4" fmla="*/ 304921435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7" name="Freeform 274"/>
            <p:cNvSpPr>
              <a:spLocks/>
            </p:cNvSpPr>
            <p:nvPr/>
          </p:nvSpPr>
          <p:spPr bwMode="auto">
            <a:xfrm>
              <a:off x="6880225" y="3470275"/>
              <a:ext cx="1587" cy="34925"/>
            </a:xfrm>
            <a:custGeom>
              <a:avLst/>
              <a:gdLst>
                <a:gd name="T0" fmla="*/ 0 w 1587"/>
                <a:gd name="T1" fmla="*/ 609877795 h 2"/>
                <a:gd name="T2" fmla="*/ 0 w 1587"/>
                <a:gd name="T3" fmla="*/ 304947629 h 2"/>
                <a:gd name="T4" fmla="*/ 0 w 1587"/>
                <a:gd name="T5" fmla="*/ 0 h 2"/>
                <a:gd name="T6" fmla="*/ 0 60000 65536"/>
                <a:gd name="T7" fmla="*/ 0 60000 65536"/>
                <a:gd name="T8" fmla="*/ 0 60000 65536"/>
                <a:gd name="T9" fmla="*/ 0 w 1587"/>
                <a:gd name="T10" fmla="*/ 0 h 2"/>
                <a:gd name="T11" fmla="*/ 1587 w 158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8" name="Line 276"/>
            <p:cNvSpPr>
              <a:spLocks noChangeShapeType="1"/>
            </p:cNvSpPr>
            <p:nvPr/>
          </p:nvSpPr>
          <p:spPr bwMode="auto">
            <a:xfrm flipH="1" flipV="1">
              <a:off x="6735763" y="3524250"/>
              <a:ext cx="71437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99" name="Line 278"/>
            <p:cNvSpPr>
              <a:spLocks noChangeShapeType="1"/>
            </p:cNvSpPr>
            <p:nvPr/>
          </p:nvSpPr>
          <p:spPr bwMode="auto">
            <a:xfrm flipH="1" flipV="1">
              <a:off x="5227638" y="5553075"/>
              <a:ext cx="36512" cy="17462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9" name="Grupo 281"/>
            <p:cNvGrpSpPr>
              <a:grpSpLocks/>
            </p:cNvGrpSpPr>
            <p:nvPr/>
          </p:nvGrpSpPr>
          <p:grpSpPr bwMode="auto">
            <a:xfrm>
              <a:off x="5210175" y="1674812"/>
              <a:ext cx="125413" cy="377825"/>
              <a:chOff x="5210175" y="1674812"/>
              <a:chExt cx="125413" cy="377825"/>
            </a:xfrm>
          </p:grpSpPr>
          <p:sp>
            <p:nvSpPr>
              <p:cNvPr id="19701" name="Line 59"/>
              <p:cNvSpPr>
                <a:spLocks noChangeShapeType="1"/>
              </p:cNvSpPr>
              <p:nvPr/>
            </p:nvSpPr>
            <p:spPr bwMode="auto">
              <a:xfrm flipH="1">
                <a:off x="5318125" y="1674812"/>
                <a:ext cx="17463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2" name="Line 60"/>
              <p:cNvSpPr>
                <a:spLocks noChangeShapeType="1"/>
              </p:cNvSpPr>
              <p:nvPr/>
            </p:nvSpPr>
            <p:spPr bwMode="auto">
              <a:xfrm flipH="1">
                <a:off x="5299075" y="1728787"/>
                <a:ext cx="19050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3" name="Freeform 61"/>
              <p:cNvSpPr>
                <a:spLocks/>
              </p:cNvSpPr>
              <p:nvPr/>
            </p:nvSpPr>
            <p:spPr bwMode="auto">
              <a:xfrm>
                <a:off x="5264150" y="1782762"/>
                <a:ext cx="17463" cy="88900"/>
              </a:xfrm>
              <a:custGeom>
                <a:avLst/>
                <a:gdLst>
                  <a:gd name="T0" fmla="*/ 27723309 w 11"/>
                  <a:gd name="T1" fmla="*/ 0 h 56"/>
                  <a:gd name="T2" fmla="*/ 27723309 w 11"/>
                  <a:gd name="T3" fmla="*/ 55443447 h 56"/>
                  <a:gd name="T4" fmla="*/ 27723309 w 11"/>
                  <a:gd name="T5" fmla="*/ 55443447 h 56"/>
                  <a:gd name="T6" fmla="*/ 0 w 11"/>
                  <a:gd name="T7" fmla="*/ 85685314 h 56"/>
                  <a:gd name="T8" fmla="*/ 0 w 11"/>
                  <a:gd name="T9" fmla="*/ 85685314 h 56"/>
                  <a:gd name="T10" fmla="*/ 0 w 11"/>
                  <a:gd name="T11" fmla="*/ 141128761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6"/>
                  <a:gd name="T20" fmla="*/ 11 w 11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6">
                    <a:moveTo>
                      <a:pt x="11" y="0"/>
                    </a:moveTo>
                    <a:lnTo>
                      <a:pt x="11" y="22"/>
                    </a:lnTo>
                    <a:lnTo>
                      <a:pt x="0" y="34"/>
                    </a:lnTo>
                    <a:lnTo>
                      <a:pt x="0" y="56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4" name="Line 62"/>
              <p:cNvSpPr>
                <a:spLocks noChangeShapeType="1"/>
              </p:cNvSpPr>
              <p:nvPr/>
            </p:nvSpPr>
            <p:spPr bwMode="auto">
              <a:xfrm flipH="1">
                <a:off x="5245100" y="1890712"/>
                <a:ext cx="19050" cy="34925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5" name="Freeform 63"/>
              <p:cNvSpPr>
                <a:spLocks/>
              </p:cNvSpPr>
              <p:nvPr/>
            </p:nvSpPr>
            <p:spPr bwMode="auto">
              <a:xfrm>
                <a:off x="5227638" y="1944687"/>
                <a:ext cx="17463" cy="53975"/>
              </a:xfrm>
              <a:custGeom>
                <a:avLst/>
                <a:gdLst>
                  <a:gd name="T0" fmla="*/ 27723309 w 11"/>
                  <a:gd name="T1" fmla="*/ 0 h 34"/>
                  <a:gd name="T2" fmla="*/ 0 w 11"/>
                  <a:gd name="T3" fmla="*/ 27720925 h 34"/>
                  <a:gd name="T4" fmla="*/ 0 w 11"/>
                  <a:gd name="T5" fmla="*/ 27720925 h 34"/>
                  <a:gd name="T6" fmla="*/ 0 w 11"/>
                  <a:gd name="T7" fmla="*/ 85685299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4"/>
                  <a:gd name="T14" fmla="*/ 11 w 11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4">
                    <a:moveTo>
                      <a:pt x="11" y="0"/>
                    </a:moveTo>
                    <a:lnTo>
                      <a:pt x="0" y="11"/>
                    </a:lnTo>
                    <a:lnTo>
                      <a:pt x="0" y="34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6" name="Line 64"/>
              <p:cNvSpPr>
                <a:spLocks noChangeShapeType="1"/>
              </p:cNvSpPr>
              <p:nvPr/>
            </p:nvSpPr>
            <p:spPr bwMode="auto">
              <a:xfrm flipH="1">
                <a:off x="5210175" y="2016125"/>
                <a:ext cx="17463" cy="36512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73" name="Freeform 14"/>
          <p:cNvSpPr>
            <a:spLocks/>
          </p:cNvSpPr>
          <p:nvPr/>
        </p:nvSpPr>
        <p:spPr bwMode="auto">
          <a:xfrm>
            <a:off x="4017963" y="1331913"/>
            <a:ext cx="79375" cy="331787"/>
          </a:xfrm>
          <a:custGeom>
            <a:avLst/>
            <a:gdLst>
              <a:gd name="connsiteX0" fmla="*/ 0 w 10000"/>
              <a:gd name="connsiteY0" fmla="*/ 11095 h 11095"/>
              <a:gd name="connsiteX1" fmla="*/ 3636 w 10000"/>
              <a:gd name="connsiteY1" fmla="*/ 8046 h 11095"/>
              <a:gd name="connsiteX2" fmla="*/ 10000 w 10000"/>
              <a:gd name="connsiteY2" fmla="*/ 3534 h 11095"/>
              <a:gd name="connsiteX3" fmla="*/ 9620 w 10000"/>
              <a:gd name="connsiteY3" fmla="*/ 0 h 1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095">
                <a:moveTo>
                  <a:pt x="0" y="11095"/>
                </a:moveTo>
                <a:lnTo>
                  <a:pt x="3636" y="8046"/>
                </a:lnTo>
                <a:lnTo>
                  <a:pt x="10000" y="3534"/>
                </a:lnTo>
                <a:cubicBezTo>
                  <a:pt x="9848" y="2721"/>
                  <a:pt x="9772" y="813"/>
                  <a:pt x="9620" y="0"/>
                </a:cubicBezTo>
              </a:path>
            </a:pathLst>
          </a:custGeom>
          <a:noFill/>
          <a:ln w="349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Freeform 20"/>
          <p:cNvSpPr>
            <a:spLocks/>
          </p:cNvSpPr>
          <p:nvPr/>
        </p:nvSpPr>
        <p:spPr bwMode="auto">
          <a:xfrm>
            <a:off x="3792538" y="2220913"/>
            <a:ext cx="736600" cy="244475"/>
          </a:xfrm>
          <a:custGeom>
            <a:avLst/>
            <a:gdLst>
              <a:gd name="T0" fmla="*/ 1769359883 w 15031"/>
              <a:gd name="T1" fmla="*/ 9108276 h 36269"/>
              <a:gd name="T2" fmla="*/ 1621393835 w 15031"/>
              <a:gd name="T3" fmla="*/ 7385034 h 36269"/>
              <a:gd name="T4" fmla="*/ 1447293023 w 15031"/>
              <a:gd name="T5" fmla="*/ 7578044 h 36269"/>
              <a:gd name="T6" fmla="*/ 1300033828 w 15031"/>
              <a:gd name="T7" fmla="*/ 9777772 h 36269"/>
              <a:gd name="T8" fmla="*/ 1049301938 w 15031"/>
              <a:gd name="T9" fmla="*/ 11113086 h 36269"/>
              <a:gd name="T10" fmla="*/ 837064750 w 15031"/>
              <a:gd name="T11" fmla="*/ 9971693 h 36269"/>
              <a:gd name="T12" fmla="*/ 0 w 15031"/>
              <a:gd name="T13" fmla="*/ 0 h 36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1"/>
              <a:gd name="T22" fmla="*/ 0 h 36269"/>
              <a:gd name="T23" fmla="*/ 15031 w 15031"/>
              <a:gd name="T24" fmla="*/ 36269 h 36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1" h="36269">
                <a:moveTo>
                  <a:pt x="15031" y="29726"/>
                </a:moveTo>
                <a:cubicBezTo>
                  <a:pt x="14728" y="27230"/>
                  <a:pt x="14480" y="26284"/>
                  <a:pt x="13774" y="24102"/>
                </a:cubicBezTo>
                <a:lnTo>
                  <a:pt x="12295" y="24732"/>
                </a:lnTo>
                <a:lnTo>
                  <a:pt x="11044" y="31911"/>
                </a:lnTo>
                <a:lnTo>
                  <a:pt x="8914" y="36269"/>
                </a:lnTo>
                <a:lnTo>
                  <a:pt x="7111" y="32544"/>
                </a:lnTo>
                <a:lnTo>
                  <a:pt x="0" y="0"/>
                </a:lnTo>
              </a:path>
            </a:pathLst>
          </a:custGeom>
          <a:noFill/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" name="Freeform 30"/>
          <p:cNvSpPr>
            <a:spLocks/>
          </p:cNvSpPr>
          <p:nvPr/>
        </p:nvSpPr>
        <p:spPr bwMode="auto">
          <a:xfrm>
            <a:off x="6046788" y="2851150"/>
            <a:ext cx="207962" cy="111125"/>
          </a:xfrm>
          <a:custGeom>
            <a:avLst/>
            <a:gdLst>
              <a:gd name="connsiteX0" fmla="*/ 0 w 9874"/>
              <a:gd name="connsiteY0" fmla="*/ 0 h 10734"/>
              <a:gd name="connsiteX1" fmla="*/ 5550 w 9874"/>
              <a:gd name="connsiteY1" fmla="*/ 6567 h 10734"/>
              <a:gd name="connsiteX2" fmla="*/ 9874 w 9874"/>
              <a:gd name="connsiteY2" fmla="*/ 10734 h 10734"/>
              <a:gd name="connsiteX0" fmla="*/ 0 w 10628"/>
              <a:gd name="connsiteY0" fmla="*/ 0 h 7345"/>
              <a:gd name="connsiteX1" fmla="*/ 5621 w 10628"/>
              <a:gd name="connsiteY1" fmla="*/ 6118 h 7345"/>
              <a:gd name="connsiteX2" fmla="*/ 10628 w 10628"/>
              <a:gd name="connsiteY2" fmla="*/ 7345 h 7345"/>
              <a:gd name="connsiteX0" fmla="*/ 0 w 10000"/>
              <a:gd name="connsiteY0" fmla="*/ 0 h 10000"/>
              <a:gd name="connsiteX1" fmla="*/ 6028 w 10000"/>
              <a:gd name="connsiteY1" fmla="*/ 5317 h 10000"/>
              <a:gd name="connsiteX2" fmla="*/ 10000 w 10000"/>
              <a:gd name="connsiteY2" fmla="*/ 10000 h 10000"/>
              <a:gd name="connsiteX0" fmla="*/ 0 w 10000"/>
              <a:gd name="connsiteY0" fmla="*/ 1433 h 11433"/>
              <a:gd name="connsiteX1" fmla="*/ 761 w 10000"/>
              <a:gd name="connsiteY1" fmla="*/ 0 h 11433"/>
              <a:gd name="connsiteX2" fmla="*/ 6028 w 10000"/>
              <a:gd name="connsiteY2" fmla="*/ 6750 h 11433"/>
              <a:gd name="connsiteX3" fmla="*/ 10000 w 10000"/>
              <a:gd name="connsiteY3" fmla="*/ 11433 h 1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433">
                <a:moveTo>
                  <a:pt x="0" y="1433"/>
                </a:moveTo>
                <a:lnTo>
                  <a:pt x="761" y="0"/>
                </a:lnTo>
                <a:lnTo>
                  <a:pt x="6028" y="6750"/>
                </a:lnTo>
                <a:lnTo>
                  <a:pt x="10000" y="11433"/>
                </a:lnTo>
              </a:path>
            </a:pathLst>
          </a:custGeom>
          <a:solidFill>
            <a:srgbClr val="FF0000"/>
          </a:solidFill>
          <a:ln w="349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7" name="Freeform 35"/>
          <p:cNvSpPr>
            <a:spLocks/>
          </p:cNvSpPr>
          <p:nvPr/>
        </p:nvSpPr>
        <p:spPr bwMode="auto">
          <a:xfrm>
            <a:off x="6731000" y="3546475"/>
            <a:ext cx="42863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0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24" y="0"/>
                </a:lnTo>
              </a:path>
            </a:pathLst>
          </a:custGeom>
          <a:noFill/>
          <a:ln w="349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8" name="Freeform 36"/>
          <p:cNvSpPr>
            <a:spLocks/>
          </p:cNvSpPr>
          <p:nvPr/>
        </p:nvSpPr>
        <p:spPr bwMode="auto">
          <a:xfrm>
            <a:off x="6792913" y="3521075"/>
            <a:ext cx="42862" cy="206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0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24" y="0"/>
                </a:lnTo>
              </a:path>
            </a:pathLst>
          </a:custGeom>
          <a:noFill/>
          <a:ln w="349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9" name="Freeform 39"/>
          <p:cNvSpPr>
            <a:spLocks/>
          </p:cNvSpPr>
          <p:nvPr/>
        </p:nvSpPr>
        <p:spPr bwMode="auto">
          <a:xfrm>
            <a:off x="6269038" y="4195763"/>
            <a:ext cx="42862" cy="249237"/>
          </a:xfrm>
          <a:custGeom>
            <a:avLst/>
            <a:gdLst>
              <a:gd name="connsiteX0" fmla="*/ 10664 w 10664"/>
              <a:gd name="connsiteY0" fmla="*/ 0 h 10000"/>
              <a:gd name="connsiteX1" fmla="*/ 0 w 10664"/>
              <a:gd name="connsiteY1" fmla="*/ 4737 h 10000"/>
              <a:gd name="connsiteX2" fmla="*/ 2664 w 10664"/>
              <a:gd name="connsiteY2" fmla="*/ 10000 h 10000"/>
              <a:gd name="connsiteX0" fmla="*/ 10664 w 10664"/>
              <a:gd name="connsiteY0" fmla="*/ 0 h 7727"/>
              <a:gd name="connsiteX1" fmla="*/ 0 w 10664"/>
              <a:gd name="connsiteY1" fmla="*/ 4737 h 7727"/>
              <a:gd name="connsiteX2" fmla="*/ 789 w 10664"/>
              <a:gd name="connsiteY2" fmla="*/ 7727 h 7727"/>
              <a:gd name="connsiteX0" fmla="*/ 10000 w 15095"/>
              <a:gd name="connsiteY0" fmla="*/ 2958 h 12958"/>
              <a:gd name="connsiteX1" fmla="*/ 15095 w 15095"/>
              <a:gd name="connsiteY1" fmla="*/ 0 h 12958"/>
              <a:gd name="connsiteX2" fmla="*/ 0 w 15095"/>
              <a:gd name="connsiteY2" fmla="*/ 9088 h 12958"/>
              <a:gd name="connsiteX3" fmla="*/ 740 w 15095"/>
              <a:gd name="connsiteY3" fmla="*/ 12958 h 12958"/>
              <a:gd name="connsiteX0" fmla="*/ 9260 w 14355"/>
              <a:gd name="connsiteY0" fmla="*/ 2958 h 12958"/>
              <a:gd name="connsiteX1" fmla="*/ 14355 w 14355"/>
              <a:gd name="connsiteY1" fmla="*/ 0 h 12958"/>
              <a:gd name="connsiteX2" fmla="*/ 10253 w 14355"/>
              <a:gd name="connsiteY2" fmla="*/ 8921 h 12958"/>
              <a:gd name="connsiteX3" fmla="*/ 0 w 14355"/>
              <a:gd name="connsiteY3" fmla="*/ 12958 h 12958"/>
              <a:gd name="connsiteX0" fmla="*/ 13657 w 18752"/>
              <a:gd name="connsiteY0" fmla="*/ 2958 h 14294"/>
              <a:gd name="connsiteX1" fmla="*/ 18752 w 18752"/>
              <a:gd name="connsiteY1" fmla="*/ 0 h 14294"/>
              <a:gd name="connsiteX2" fmla="*/ 14650 w 18752"/>
              <a:gd name="connsiteY2" fmla="*/ 8921 h 14294"/>
              <a:gd name="connsiteX3" fmla="*/ 0 w 18752"/>
              <a:gd name="connsiteY3" fmla="*/ 14294 h 14294"/>
              <a:gd name="connsiteX0" fmla="*/ 55431 w 55431"/>
              <a:gd name="connsiteY0" fmla="*/ 0 h 23860"/>
              <a:gd name="connsiteX1" fmla="*/ 18752 w 55431"/>
              <a:gd name="connsiteY1" fmla="*/ 9566 h 23860"/>
              <a:gd name="connsiteX2" fmla="*/ 14650 w 55431"/>
              <a:gd name="connsiteY2" fmla="*/ 18487 h 23860"/>
              <a:gd name="connsiteX3" fmla="*/ 0 w 55431"/>
              <a:gd name="connsiteY3" fmla="*/ 23860 h 23860"/>
              <a:gd name="connsiteX0" fmla="*/ 18752 w 18752"/>
              <a:gd name="connsiteY0" fmla="*/ 0 h 14294"/>
              <a:gd name="connsiteX1" fmla="*/ 14650 w 18752"/>
              <a:gd name="connsiteY1" fmla="*/ 8921 h 14294"/>
              <a:gd name="connsiteX2" fmla="*/ 0 w 18752"/>
              <a:gd name="connsiteY2" fmla="*/ 14294 h 14294"/>
              <a:gd name="connsiteX0" fmla="*/ 15454 w 15454"/>
              <a:gd name="connsiteY0" fmla="*/ 0 h 14294"/>
              <a:gd name="connsiteX1" fmla="*/ 14650 w 15454"/>
              <a:gd name="connsiteY1" fmla="*/ 8921 h 14294"/>
              <a:gd name="connsiteX2" fmla="*/ 0 w 15454"/>
              <a:gd name="connsiteY2" fmla="*/ 14294 h 14294"/>
              <a:gd name="connsiteX0" fmla="*/ 15454 w 15454"/>
              <a:gd name="connsiteY0" fmla="*/ 0 h 14294"/>
              <a:gd name="connsiteX1" fmla="*/ 9154 w 15454"/>
              <a:gd name="connsiteY1" fmla="*/ 8921 h 14294"/>
              <a:gd name="connsiteX2" fmla="*/ 0 w 15454"/>
              <a:gd name="connsiteY2" fmla="*/ 14294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54" h="14294">
                <a:moveTo>
                  <a:pt x="15454" y="0"/>
                </a:moveTo>
                <a:lnTo>
                  <a:pt x="9154" y="8921"/>
                </a:lnTo>
                <a:lnTo>
                  <a:pt x="0" y="14294"/>
                </a:lnTo>
              </a:path>
            </a:pathLst>
          </a:custGeom>
          <a:noFill/>
          <a:ln w="349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4391025" y="4314825"/>
            <a:ext cx="401638" cy="133350"/>
          </a:xfrm>
          <a:custGeom>
            <a:avLst/>
            <a:gdLst>
              <a:gd name="connsiteX0" fmla="*/ 710 w 10710"/>
              <a:gd name="connsiteY0" fmla="*/ 10000 h 10000"/>
              <a:gd name="connsiteX1" fmla="*/ 17 w 10710"/>
              <a:gd name="connsiteY1" fmla="*/ 6007 h 10000"/>
              <a:gd name="connsiteX2" fmla="*/ 10710 w 10710"/>
              <a:gd name="connsiteY2" fmla="*/ 0 h 10000"/>
              <a:gd name="connsiteX0" fmla="*/ 0 w 10000"/>
              <a:gd name="connsiteY0" fmla="*/ 11771 h 11771"/>
              <a:gd name="connsiteX1" fmla="*/ 1397 w 10000"/>
              <a:gd name="connsiteY1" fmla="*/ 3111 h 11771"/>
              <a:gd name="connsiteX2" fmla="*/ 10000 w 10000"/>
              <a:gd name="connsiteY2" fmla="*/ 1771 h 11771"/>
              <a:gd name="connsiteX0" fmla="*/ 0 w 10000"/>
              <a:gd name="connsiteY0" fmla="*/ 11771 h 11771"/>
              <a:gd name="connsiteX1" fmla="*/ 1397 w 10000"/>
              <a:gd name="connsiteY1" fmla="*/ 3111 h 11771"/>
              <a:gd name="connsiteX2" fmla="*/ 10000 w 10000"/>
              <a:gd name="connsiteY2" fmla="*/ 1771 h 11771"/>
              <a:gd name="connsiteX0" fmla="*/ 0 w 10373"/>
              <a:gd name="connsiteY0" fmla="*/ 10104 h 10104"/>
              <a:gd name="connsiteX1" fmla="*/ 1770 w 10373"/>
              <a:gd name="connsiteY1" fmla="*/ 3111 h 10104"/>
              <a:gd name="connsiteX2" fmla="*/ 10373 w 10373"/>
              <a:gd name="connsiteY2" fmla="*/ 1771 h 10104"/>
              <a:gd name="connsiteX0" fmla="*/ 0 w 12143"/>
              <a:gd name="connsiteY0" fmla="*/ 16333 h 16333"/>
              <a:gd name="connsiteX1" fmla="*/ 3540 w 12143"/>
              <a:gd name="connsiteY1" fmla="*/ 3111 h 16333"/>
              <a:gd name="connsiteX2" fmla="*/ 12143 w 12143"/>
              <a:gd name="connsiteY2" fmla="*/ 1771 h 16333"/>
              <a:gd name="connsiteX0" fmla="*/ 0 w 12143"/>
              <a:gd name="connsiteY0" fmla="*/ 15562 h 15562"/>
              <a:gd name="connsiteX1" fmla="*/ 2052 w 12143"/>
              <a:gd name="connsiteY1" fmla="*/ 4596 h 15562"/>
              <a:gd name="connsiteX2" fmla="*/ 12143 w 12143"/>
              <a:gd name="connsiteY2" fmla="*/ 1000 h 15562"/>
              <a:gd name="connsiteX0" fmla="*/ 0 w 12143"/>
              <a:gd name="connsiteY0" fmla="*/ 18194 h 18194"/>
              <a:gd name="connsiteX1" fmla="*/ 2052 w 12143"/>
              <a:gd name="connsiteY1" fmla="*/ 7228 h 18194"/>
              <a:gd name="connsiteX2" fmla="*/ 12143 w 12143"/>
              <a:gd name="connsiteY2" fmla="*/ 1000 h 18194"/>
              <a:gd name="connsiteX0" fmla="*/ 0 w 12143"/>
              <a:gd name="connsiteY0" fmla="*/ 18194 h 18194"/>
              <a:gd name="connsiteX1" fmla="*/ 2424 w 12143"/>
              <a:gd name="connsiteY1" fmla="*/ 5348 h 18194"/>
              <a:gd name="connsiteX2" fmla="*/ 12143 w 12143"/>
              <a:gd name="connsiteY2" fmla="*/ 1000 h 18194"/>
              <a:gd name="connsiteX0" fmla="*/ 0 w 12143"/>
              <a:gd name="connsiteY0" fmla="*/ 17194 h 17194"/>
              <a:gd name="connsiteX1" fmla="*/ 2424 w 12143"/>
              <a:gd name="connsiteY1" fmla="*/ 4348 h 17194"/>
              <a:gd name="connsiteX2" fmla="*/ 12143 w 12143"/>
              <a:gd name="connsiteY2" fmla="*/ 0 h 1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3" h="17194">
                <a:moveTo>
                  <a:pt x="0" y="17194"/>
                </a:moveTo>
                <a:cubicBezTo>
                  <a:pt x="17" y="17120"/>
                  <a:pt x="2407" y="4422"/>
                  <a:pt x="2424" y="4348"/>
                </a:cubicBezTo>
                <a:cubicBezTo>
                  <a:pt x="5707" y="1237"/>
                  <a:pt x="8735" y="2384"/>
                  <a:pt x="12143" y="0"/>
                </a:cubicBezTo>
              </a:path>
            </a:pathLst>
          </a:custGeom>
          <a:noFill/>
          <a:ln w="349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cxnSp>
        <p:nvCxnSpPr>
          <p:cNvPr id="19473" name="Conector reto 53"/>
          <p:cNvCxnSpPr>
            <a:cxnSpLocks noChangeShapeType="1"/>
          </p:cNvCxnSpPr>
          <p:nvPr/>
        </p:nvCxnSpPr>
        <p:spPr bwMode="auto">
          <a:xfrm rot="10800000">
            <a:off x="6592888" y="3532188"/>
            <a:ext cx="58737" cy="25400"/>
          </a:xfrm>
          <a:prstGeom prst="line">
            <a:avLst/>
          </a:prstGeom>
          <a:noFill/>
          <a:ln w="34925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82" name="Line 78"/>
          <p:cNvSpPr>
            <a:spLocks noChangeShapeType="1"/>
          </p:cNvSpPr>
          <p:nvPr/>
        </p:nvSpPr>
        <p:spPr bwMode="auto">
          <a:xfrm flipH="1" flipV="1">
            <a:off x="6308725" y="3862388"/>
            <a:ext cx="0" cy="336550"/>
          </a:xfrm>
          <a:prstGeom prst="line">
            <a:avLst/>
          </a:prstGeom>
          <a:solidFill>
            <a:srgbClr val="FF0000"/>
          </a:solidFill>
          <a:ln w="349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19475" name="Forma livre 186"/>
          <p:cNvSpPr>
            <a:spLocks/>
          </p:cNvSpPr>
          <p:nvPr/>
        </p:nvSpPr>
        <p:spPr bwMode="auto">
          <a:xfrm>
            <a:off x="5184775" y="2211388"/>
            <a:ext cx="61913" cy="447675"/>
          </a:xfrm>
          <a:custGeom>
            <a:avLst/>
            <a:gdLst>
              <a:gd name="T0" fmla="*/ 65421 w 60692"/>
              <a:gd name="T1" fmla="*/ 522913 h 414337"/>
              <a:gd name="T2" fmla="*/ 23320 w 60692"/>
              <a:gd name="T3" fmla="*/ 251785 h 414337"/>
              <a:gd name="T4" fmla="*/ 0 w 60692"/>
              <a:gd name="T5" fmla="*/ 0 h 414337"/>
              <a:gd name="T6" fmla="*/ 0 60000 65536"/>
              <a:gd name="T7" fmla="*/ 0 60000 65536"/>
              <a:gd name="T8" fmla="*/ 0 60000 65536"/>
              <a:gd name="T9" fmla="*/ 0 w 60692"/>
              <a:gd name="T10" fmla="*/ 0 h 414337"/>
              <a:gd name="T11" fmla="*/ 60692 w 60692"/>
              <a:gd name="T12" fmla="*/ 414337 h 414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692" h="414337">
                <a:moveTo>
                  <a:pt x="60692" y="414337"/>
                </a:moveTo>
                <a:cubicBezTo>
                  <a:pt x="40451" y="365521"/>
                  <a:pt x="28778" y="268561"/>
                  <a:pt x="21634" y="199505"/>
                </a:cubicBezTo>
                <a:cubicBezTo>
                  <a:pt x="38262" y="92593"/>
                  <a:pt x="3176" y="125292"/>
                  <a:pt x="0" y="0"/>
                </a:cubicBezTo>
              </a:path>
            </a:pathLst>
          </a:custGeom>
          <a:noFill/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" name="Forma livre 187"/>
          <p:cNvSpPr>
            <a:spLocks/>
          </p:cNvSpPr>
          <p:nvPr/>
        </p:nvSpPr>
        <p:spPr bwMode="auto">
          <a:xfrm>
            <a:off x="5699125" y="2692400"/>
            <a:ext cx="173038" cy="63500"/>
          </a:xfrm>
          <a:custGeom>
            <a:avLst/>
            <a:gdLst>
              <a:gd name="T0" fmla="*/ 166687 w 166687"/>
              <a:gd name="T1" fmla="*/ 0 h 58341"/>
              <a:gd name="T2" fmla="*/ 78581 w 166687"/>
              <a:gd name="T3" fmla="*/ 40617 h 58341"/>
              <a:gd name="T4" fmla="*/ 19050 w 166687"/>
              <a:gd name="T5" fmla="*/ 62280 h 58341"/>
              <a:gd name="T6" fmla="*/ 0 w 166687"/>
              <a:gd name="T7" fmla="*/ 64988 h 58341"/>
              <a:gd name="T8" fmla="*/ 0 60000 65536"/>
              <a:gd name="T9" fmla="*/ 0 60000 65536"/>
              <a:gd name="T10" fmla="*/ 0 60000 65536"/>
              <a:gd name="T11" fmla="*/ 0 60000 65536"/>
              <a:gd name="T12" fmla="*/ 0 w 166687"/>
              <a:gd name="T13" fmla="*/ 0 h 58341"/>
              <a:gd name="T14" fmla="*/ 166687 w 166687"/>
              <a:gd name="T15" fmla="*/ 58341 h 58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687" h="58341">
                <a:moveTo>
                  <a:pt x="166687" y="0"/>
                </a:moveTo>
                <a:cubicBezTo>
                  <a:pt x="134937" y="13295"/>
                  <a:pt x="103187" y="26591"/>
                  <a:pt x="78581" y="35719"/>
                </a:cubicBezTo>
                <a:cubicBezTo>
                  <a:pt x="53975" y="44847"/>
                  <a:pt x="32147" y="51197"/>
                  <a:pt x="19050" y="54769"/>
                </a:cubicBezTo>
                <a:cubicBezTo>
                  <a:pt x="5953" y="58341"/>
                  <a:pt x="2976" y="57745"/>
                  <a:pt x="0" y="57150"/>
                </a:cubicBezTo>
              </a:path>
            </a:pathLst>
          </a:custGeom>
          <a:noFill/>
          <a:ln w="349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9477" name="Forma livre 188"/>
          <p:cNvSpPr>
            <a:spLocks/>
          </p:cNvSpPr>
          <p:nvPr/>
        </p:nvSpPr>
        <p:spPr bwMode="auto">
          <a:xfrm>
            <a:off x="5229225" y="2657475"/>
            <a:ext cx="463550" cy="96838"/>
          </a:xfrm>
          <a:custGeom>
            <a:avLst/>
            <a:gdLst>
              <a:gd name="T0" fmla="*/ 0 w 445294"/>
              <a:gd name="T1" fmla="*/ 0 h 90487"/>
              <a:gd name="T2" fmla="*/ 518806 w 445294"/>
              <a:gd name="T3" fmla="*/ 78645 h 90487"/>
              <a:gd name="T4" fmla="*/ 0 60000 65536"/>
              <a:gd name="T5" fmla="*/ 0 60000 65536"/>
              <a:gd name="T6" fmla="*/ 0 w 445294"/>
              <a:gd name="T7" fmla="*/ 0 h 90487"/>
              <a:gd name="T8" fmla="*/ 445294 w 445294"/>
              <a:gd name="T9" fmla="*/ 90487 h 904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294" h="90487">
                <a:moveTo>
                  <a:pt x="0" y="0"/>
                </a:moveTo>
                <a:lnTo>
                  <a:pt x="445294" y="90487"/>
                </a:lnTo>
              </a:path>
            </a:pathLst>
          </a:cu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78" name="Forma livre 190"/>
          <p:cNvSpPr>
            <a:spLocks/>
          </p:cNvSpPr>
          <p:nvPr/>
        </p:nvSpPr>
        <p:spPr bwMode="auto">
          <a:xfrm>
            <a:off x="5868988" y="2690813"/>
            <a:ext cx="190500" cy="153987"/>
          </a:xfrm>
          <a:custGeom>
            <a:avLst/>
            <a:gdLst>
              <a:gd name="T0" fmla="*/ 0 w 183525"/>
              <a:gd name="T1" fmla="*/ 8551 h 142997"/>
              <a:gd name="T2" fmla="*/ 63885 w 183525"/>
              <a:gd name="T3" fmla="*/ 28453 h 142997"/>
              <a:gd name="T4" fmla="*/ 205155 w 183525"/>
              <a:gd name="T5" fmla="*/ 179266 h 142997"/>
              <a:gd name="T6" fmla="*/ 0 60000 65536"/>
              <a:gd name="T7" fmla="*/ 0 60000 65536"/>
              <a:gd name="T8" fmla="*/ 0 60000 65536"/>
              <a:gd name="T9" fmla="*/ 0 w 183525"/>
              <a:gd name="T10" fmla="*/ 0 h 142997"/>
              <a:gd name="T11" fmla="*/ 183525 w 183525"/>
              <a:gd name="T12" fmla="*/ 142997 h 142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525" h="142997">
                <a:moveTo>
                  <a:pt x="0" y="6821"/>
                </a:moveTo>
                <a:cubicBezTo>
                  <a:pt x="14023" y="2058"/>
                  <a:pt x="26563" y="0"/>
                  <a:pt x="57150" y="22696"/>
                </a:cubicBezTo>
                <a:cubicBezTo>
                  <a:pt x="87738" y="45392"/>
                  <a:pt x="157067" y="115480"/>
                  <a:pt x="183525" y="142997"/>
                </a:cubicBezTo>
              </a:path>
            </a:pathLst>
          </a:cu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79" name="Forma livre 191"/>
          <p:cNvSpPr>
            <a:spLocks/>
          </p:cNvSpPr>
          <p:nvPr/>
        </p:nvSpPr>
        <p:spPr bwMode="auto">
          <a:xfrm>
            <a:off x="6249988" y="2960688"/>
            <a:ext cx="90487" cy="53975"/>
          </a:xfrm>
          <a:custGeom>
            <a:avLst/>
            <a:gdLst>
              <a:gd name="T0" fmla="*/ 0 w 88068"/>
              <a:gd name="T1" fmla="*/ 0 h 51271"/>
              <a:gd name="T2" fmla="*/ 96458 w 88068"/>
              <a:gd name="T3" fmla="*/ 61428 h 51271"/>
              <a:gd name="T4" fmla="*/ 0 60000 65536"/>
              <a:gd name="T5" fmla="*/ 0 60000 65536"/>
              <a:gd name="T6" fmla="*/ 0 w 88068"/>
              <a:gd name="T7" fmla="*/ 0 h 51271"/>
              <a:gd name="T8" fmla="*/ 88068 w 88068"/>
              <a:gd name="T9" fmla="*/ 51271 h 5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068" h="51271">
                <a:moveTo>
                  <a:pt x="0" y="0"/>
                </a:moveTo>
                <a:cubicBezTo>
                  <a:pt x="34131" y="22225"/>
                  <a:pt x="80131" y="41746"/>
                  <a:pt x="88068" y="51271"/>
                </a:cubicBezTo>
              </a:path>
            </a:pathLst>
          </a:cu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80" name="Forma livre 194"/>
          <p:cNvSpPr>
            <a:spLocks/>
          </p:cNvSpPr>
          <p:nvPr/>
        </p:nvSpPr>
        <p:spPr bwMode="auto">
          <a:xfrm>
            <a:off x="5254625" y="3870325"/>
            <a:ext cx="1050925" cy="379413"/>
          </a:xfrm>
          <a:custGeom>
            <a:avLst/>
            <a:gdLst>
              <a:gd name="T0" fmla="*/ 1134574 w 1010927"/>
              <a:gd name="T1" fmla="*/ 0 h 350042"/>
              <a:gd name="T2" fmla="*/ 995832 w 1010927"/>
              <a:gd name="T3" fmla="*/ 79386 h 350042"/>
              <a:gd name="T4" fmla="*/ 876103 w 1010927"/>
              <a:gd name="T5" fmla="*/ 186036 h 350042"/>
              <a:gd name="T6" fmla="*/ 705064 w 1010927"/>
              <a:gd name="T7" fmla="*/ 263599 h 350042"/>
              <a:gd name="T8" fmla="*/ 559679 w 1010927"/>
              <a:gd name="T9" fmla="*/ 370249 h 350042"/>
              <a:gd name="T10" fmla="*/ 516919 w 1010927"/>
              <a:gd name="T11" fmla="*/ 418725 h 350042"/>
              <a:gd name="T12" fmla="*/ 303120 w 1010927"/>
              <a:gd name="T13" fmla="*/ 428421 h 350042"/>
              <a:gd name="T14" fmla="*/ 89319 w 1010927"/>
              <a:gd name="T15" fmla="*/ 438116 h 350042"/>
              <a:gd name="T16" fmla="*/ 0 w 1010927"/>
              <a:gd name="T17" fmla="*/ 445381 h 3500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10927"/>
              <a:gd name="T28" fmla="*/ 0 h 350042"/>
              <a:gd name="T29" fmla="*/ 1010927 w 1010927"/>
              <a:gd name="T30" fmla="*/ 350042 h 3500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10927" h="350042">
                <a:moveTo>
                  <a:pt x="1010927" y="0"/>
                </a:moveTo>
                <a:cubicBezTo>
                  <a:pt x="988067" y="8890"/>
                  <a:pt x="925689" y="38024"/>
                  <a:pt x="887305" y="62393"/>
                </a:cubicBezTo>
                <a:cubicBezTo>
                  <a:pt x="848921" y="86762"/>
                  <a:pt x="823805" y="122083"/>
                  <a:pt x="780625" y="146213"/>
                </a:cubicBezTo>
                <a:cubicBezTo>
                  <a:pt x="737445" y="170343"/>
                  <a:pt x="675215" y="183043"/>
                  <a:pt x="628225" y="207173"/>
                </a:cubicBezTo>
                <a:cubicBezTo>
                  <a:pt x="581235" y="231303"/>
                  <a:pt x="526625" y="270673"/>
                  <a:pt x="498685" y="290993"/>
                </a:cubicBezTo>
                <a:cubicBezTo>
                  <a:pt x="470745" y="311313"/>
                  <a:pt x="498685" y="321473"/>
                  <a:pt x="460585" y="329093"/>
                </a:cubicBezTo>
                <a:cubicBezTo>
                  <a:pt x="422485" y="336713"/>
                  <a:pt x="270085" y="336713"/>
                  <a:pt x="270085" y="336713"/>
                </a:cubicBezTo>
                <a:lnTo>
                  <a:pt x="79585" y="344333"/>
                </a:lnTo>
                <a:cubicBezTo>
                  <a:pt x="34571" y="346554"/>
                  <a:pt x="40009" y="345599"/>
                  <a:pt x="0" y="350042"/>
                </a:cubicBezTo>
              </a:path>
            </a:pathLst>
          </a:cu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81" name="Forma livre 186"/>
          <p:cNvSpPr>
            <a:spLocks/>
          </p:cNvSpPr>
          <p:nvPr/>
        </p:nvSpPr>
        <p:spPr bwMode="auto">
          <a:xfrm>
            <a:off x="5311775" y="1457325"/>
            <a:ext cx="325438" cy="390525"/>
          </a:xfrm>
          <a:custGeom>
            <a:avLst/>
            <a:gdLst>
              <a:gd name="T0" fmla="*/ 0 w 313920"/>
              <a:gd name="T1" fmla="*/ 456052 h 361526"/>
              <a:gd name="T2" fmla="*/ 68415 w 313920"/>
              <a:gd name="T3" fmla="*/ 320409 h 361526"/>
              <a:gd name="T4" fmla="*/ 173770 w 313920"/>
              <a:gd name="T5" fmla="*/ 199441 h 361526"/>
              <a:gd name="T6" fmla="*/ 349464 w 313920"/>
              <a:gd name="T7" fmla="*/ 0 h 361526"/>
              <a:gd name="T8" fmla="*/ 0 60000 65536"/>
              <a:gd name="T9" fmla="*/ 0 60000 65536"/>
              <a:gd name="T10" fmla="*/ 0 60000 65536"/>
              <a:gd name="T11" fmla="*/ 0 60000 65536"/>
              <a:gd name="T12" fmla="*/ 0 w 313920"/>
              <a:gd name="T13" fmla="*/ 0 h 361526"/>
              <a:gd name="T14" fmla="*/ 313920 w 313920"/>
              <a:gd name="T15" fmla="*/ 361526 h 3615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3920" h="361526">
                <a:moveTo>
                  <a:pt x="0" y="361526"/>
                </a:moveTo>
                <a:cubicBezTo>
                  <a:pt x="15665" y="342927"/>
                  <a:pt x="35441" y="287902"/>
                  <a:pt x="61457" y="253998"/>
                </a:cubicBezTo>
                <a:cubicBezTo>
                  <a:pt x="87473" y="220094"/>
                  <a:pt x="114019" y="200436"/>
                  <a:pt x="156096" y="158103"/>
                </a:cubicBezTo>
                <a:cubicBezTo>
                  <a:pt x="198173" y="115770"/>
                  <a:pt x="277754" y="53060"/>
                  <a:pt x="313920" y="0"/>
                </a:cubicBezTo>
              </a:path>
            </a:pathLst>
          </a:custGeom>
          <a:noFill/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482" name="Forma livre 186"/>
          <p:cNvSpPr>
            <a:spLocks/>
          </p:cNvSpPr>
          <p:nvPr/>
        </p:nvSpPr>
        <p:spPr bwMode="auto">
          <a:xfrm>
            <a:off x="5175250" y="1846263"/>
            <a:ext cx="133350" cy="371475"/>
          </a:xfrm>
          <a:custGeom>
            <a:avLst/>
            <a:gdLst>
              <a:gd name="T0" fmla="*/ 9243 w 128734"/>
              <a:gd name="T1" fmla="*/ 433776 h 343915"/>
              <a:gd name="T2" fmla="*/ 81226 w 128734"/>
              <a:gd name="T3" fmla="*/ 212959 h 343915"/>
              <a:gd name="T4" fmla="*/ 143078 w 128734"/>
              <a:gd name="T5" fmla="*/ 0 h 343915"/>
              <a:gd name="T6" fmla="*/ 0 60000 65536"/>
              <a:gd name="T7" fmla="*/ 0 60000 65536"/>
              <a:gd name="T8" fmla="*/ 0 60000 65536"/>
              <a:gd name="T9" fmla="*/ 0 w 128734"/>
              <a:gd name="T10" fmla="*/ 0 h 343915"/>
              <a:gd name="T11" fmla="*/ 128734 w 128734"/>
              <a:gd name="T12" fmla="*/ 343915 h 34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734" h="343915">
                <a:moveTo>
                  <a:pt x="8316" y="343915"/>
                </a:moveTo>
                <a:cubicBezTo>
                  <a:pt x="0" y="295099"/>
                  <a:pt x="53013" y="226162"/>
                  <a:pt x="73083" y="168843"/>
                </a:cubicBezTo>
                <a:cubicBezTo>
                  <a:pt x="93153" y="111524"/>
                  <a:pt x="77438" y="134649"/>
                  <a:pt x="128734" y="0"/>
                </a:cubicBez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483" name="Freeform 20"/>
          <p:cNvSpPr>
            <a:spLocks/>
          </p:cNvSpPr>
          <p:nvPr/>
        </p:nvSpPr>
        <p:spPr bwMode="auto">
          <a:xfrm>
            <a:off x="4529138" y="2420938"/>
            <a:ext cx="539750" cy="201612"/>
          </a:xfrm>
          <a:custGeom>
            <a:avLst/>
            <a:gdLst>
              <a:gd name="T0" fmla="*/ 1830552963 w 9264"/>
              <a:gd name="T1" fmla="*/ 87481350 h 9670"/>
              <a:gd name="T2" fmla="*/ 188902457 w 9264"/>
              <a:gd name="T3" fmla="*/ 40257511 h 9670"/>
              <a:gd name="T4" fmla="*/ 0 w 9264"/>
              <a:gd name="T5" fmla="*/ 0 h 9670"/>
              <a:gd name="T6" fmla="*/ 0 60000 65536"/>
              <a:gd name="T7" fmla="*/ 0 60000 65536"/>
              <a:gd name="T8" fmla="*/ 0 60000 65536"/>
              <a:gd name="T9" fmla="*/ 0 w 9264"/>
              <a:gd name="T10" fmla="*/ 0 h 9670"/>
              <a:gd name="T11" fmla="*/ 9264 w 9264"/>
              <a:gd name="T12" fmla="*/ 9670 h 9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4" h="9670">
                <a:moveTo>
                  <a:pt x="9264" y="9670"/>
                </a:moveTo>
                <a:lnTo>
                  <a:pt x="956" y="4450"/>
                </a:lnTo>
                <a:cubicBezTo>
                  <a:pt x="753" y="3570"/>
                  <a:pt x="206" y="879"/>
                  <a:pt x="0" y="0"/>
                </a:cubicBez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484" name="Forma livre 188"/>
          <p:cNvSpPr>
            <a:spLocks/>
          </p:cNvSpPr>
          <p:nvPr/>
        </p:nvSpPr>
        <p:spPr bwMode="auto">
          <a:xfrm>
            <a:off x="5059363" y="2619375"/>
            <a:ext cx="171450" cy="44450"/>
          </a:xfrm>
          <a:custGeom>
            <a:avLst/>
            <a:gdLst>
              <a:gd name="T0" fmla="*/ 0 w 10000"/>
              <a:gd name="T1" fmla="*/ 0 h 7613"/>
              <a:gd name="T2" fmla="*/ 50172714 w 10000"/>
              <a:gd name="T3" fmla="*/ 1492715 h 7613"/>
              <a:gd name="T4" fmla="*/ 0 60000 65536"/>
              <a:gd name="T5" fmla="*/ 0 60000 65536"/>
              <a:gd name="T6" fmla="*/ 0 w 10000"/>
              <a:gd name="T7" fmla="*/ 0 h 7613"/>
              <a:gd name="T8" fmla="*/ 10000 w 10000"/>
              <a:gd name="T9" fmla="*/ 7613 h 76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7613">
                <a:moveTo>
                  <a:pt x="0" y="0"/>
                </a:moveTo>
                <a:lnTo>
                  <a:pt x="10000" y="7613"/>
                </a:lnTo>
              </a:path>
            </a:pathLst>
          </a:cu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1" name="Oval 17"/>
          <p:cNvSpPr>
            <a:spLocks noChangeArrowheads="1"/>
          </p:cNvSpPr>
          <p:nvPr/>
        </p:nvSpPr>
        <p:spPr bwMode="auto">
          <a:xfrm>
            <a:off x="3760788" y="3378200"/>
            <a:ext cx="82550" cy="809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60825" y="2782888"/>
            <a:ext cx="360363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65538" y="4778375"/>
            <a:ext cx="365125" cy="227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89600" y="3651250"/>
            <a:ext cx="371475" cy="227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9713" y="3476625"/>
            <a:ext cx="1668462" cy="2889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BR-163/364/MT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Rondonópolis – Cuiabá – Posto Gil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31875" y="4027488"/>
            <a:ext cx="1524000" cy="2587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BR-364/MT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Norte e sul de Cuiabá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527800" y="1468438"/>
            <a:ext cx="2076450" cy="3667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BR-080/MT Construção e Pavimentação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Div. GO/MT – Entr. BR-158</a:t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Incluindo Ponte sobre o Rio das Mortes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73838" y="1952625"/>
            <a:ext cx="2101850" cy="2905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BR-080/GO  Construção e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Uruaçu – Luiz Alves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583488" y="2520950"/>
            <a:ext cx="1339850" cy="2968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BR-070/GO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DF/GO – Águas Lindas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545388" y="4206875"/>
            <a:ext cx="1149350" cy="3746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BR-153/GO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Anápolis</a:t>
            </a: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5672138" y="2705100"/>
            <a:ext cx="84137" cy="809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1" name="Conector de seta reta 30"/>
          <p:cNvCxnSpPr>
            <a:stCxn id="32" idx="1"/>
          </p:cNvCxnSpPr>
          <p:nvPr/>
        </p:nvCxnSpPr>
        <p:spPr>
          <a:xfrm flipH="1" flipV="1">
            <a:off x="5383213" y="5281613"/>
            <a:ext cx="677862" cy="4714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061075" y="5614988"/>
            <a:ext cx="1463675" cy="277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BR-262/MS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Ponte sobre o Rio Paraná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flipV="1">
            <a:off x="3059113" y="5180013"/>
            <a:ext cx="1200150" cy="9128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2478088" y="4418013"/>
            <a:ext cx="2057400" cy="6270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39" idx="1"/>
          </p:cNvCxnSpPr>
          <p:nvPr/>
        </p:nvCxnSpPr>
        <p:spPr>
          <a:xfrm flipH="1" flipV="1">
            <a:off x="5635625" y="4298950"/>
            <a:ext cx="768350" cy="11128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2" action="ppaction://hlinksldjump"/>
          </p:cNvPr>
          <p:cNvSpPr/>
          <p:nvPr/>
        </p:nvSpPr>
        <p:spPr>
          <a:xfrm>
            <a:off x="6403975" y="5278438"/>
            <a:ext cx="1336675" cy="265112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BR-060/GO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Goiânia - Jataí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rot="16200000" flipV="1">
            <a:off x="6306344" y="4123531"/>
            <a:ext cx="647700" cy="58578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10800000">
            <a:off x="6419850" y="3751263"/>
            <a:ext cx="1135063" cy="6159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6235700" y="4408488"/>
            <a:ext cx="82550" cy="8096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 rot="10800000">
            <a:off x="6716713" y="3605213"/>
            <a:ext cx="815975" cy="3206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rot="10800000" flipV="1">
            <a:off x="6826250" y="3087688"/>
            <a:ext cx="820738" cy="4524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7604125" y="2954338"/>
            <a:ext cx="1292225" cy="403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BR-020/DF/GO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Sobradinho  - Planaltina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rot="10800000" flipV="1">
            <a:off x="6604000" y="2682875"/>
            <a:ext cx="982663" cy="81438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rot="5400000">
            <a:off x="5975350" y="2155826"/>
            <a:ext cx="687387" cy="5381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 flipV="1">
            <a:off x="5535613" y="1662113"/>
            <a:ext cx="998537" cy="9985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rot="10800000" flipV="1">
            <a:off x="5403850" y="1152525"/>
            <a:ext cx="1100138" cy="6334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3" action="ppaction://hlinksldjump"/>
          </p:cNvPr>
          <p:cNvSpPr/>
          <p:nvPr/>
        </p:nvSpPr>
        <p:spPr>
          <a:xfrm>
            <a:off x="6492875" y="1000125"/>
            <a:ext cx="1751013" cy="288925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BR-158/MT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b="1" dirty="0">
                <a:latin typeface="Arial" pitchFamily="34" charset="0"/>
                <a:cs typeface="Arial" pitchFamily="34" charset="0"/>
              </a:rPr>
              <a:t>Ri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beirão Cascalheira – Div. MT/PA</a:t>
            </a:r>
          </a:p>
        </p:txBody>
      </p:sp>
      <p:cxnSp>
        <p:nvCxnSpPr>
          <p:cNvPr id="54" name="Conector de seta reta 53"/>
          <p:cNvCxnSpPr>
            <a:stCxn id="14" idx="3"/>
          </p:cNvCxnSpPr>
          <p:nvPr/>
        </p:nvCxnSpPr>
        <p:spPr>
          <a:xfrm flipV="1">
            <a:off x="2555875" y="3452813"/>
            <a:ext cx="1227138" cy="7032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V="1">
            <a:off x="1660525" y="2492375"/>
            <a:ext cx="2767013" cy="4873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>
            <a:stCxn id="12" idx="3"/>
          </p:cNvCxnSpPr>
          <p:nvPr/>
        </p:nvCxnSpPr>
        <p:spPr>
          <a:xfrm flipV="1">
            <a:off x="1908175" y="3265488"/>
            <a:ext cx="1681163" cy="3556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 flipV="1">
            <a:off x="1855788" y="2203450"/>
            <a:ext cx="1851025" cy="1746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430213" y="2209800"/>
            <a:ext cx="1549400" cy="3063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BR-163/MT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Travessias Urbanas de Sorriso</a:t>
            </a:r>
          </a:p>
        </p:txBody>
      </p:sp>
      <p:sp>
        <p:nvSpPr>
          <p:cNvPr id="63" name="Forma livre 62"/>
          <p:cNvSpPr/>
          <p:nvPr/>
        </p:nvSpPr>
        <p:spPr>
          <a:xfrm>
            <a:off x="2270125" y="1231900"/>
            <a:ext cx="444500" cy="477838"/>
          </a:xfrm>
          <a:custGeom>
            <a:avLst/>
            <a:gdLst>
              <a:gd name="connsiteX0" fmla="*/ 457200 w 457200"/>
              <a:gd name="connsiteY0" fmla="*/ 518615 h 518615"/>
              <a:gd name="connsiteX1" fmla="*/ 0 w 457200"/>
              <a:gd name="connsiteY1" fmla="*/ 156949 h 518615"/>
              <a:gd name="connsiteX2" fmla="*/ 13647 w 457200"/>
              <a:gd name="connsiteY2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518615">
                <a:moveTo>
                  <a:pt x="457200" y="518615"/>
                </a:moveTo>
                <a:lnTo>
                  <a:pt x="0" y="156949"/>
                </a:lnTo>
                <a:lnTo>
                  <a:pt x="13647" y="0"/>
                </a:lnTo>
              </a:path>
            </a:pathLst>
          </a:cu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1622425" y="1584325"/>
            <a:ext cx="860425" cy="3508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etângulo 393"/>
          <p:cNvSpPr/>
          <p:nvPr/>
        </p:nvSpPr>
        <p:spPr>
          <a:xfrm>
            <a:off x="827088" y="4837113"/>
            <a:ext cx="1968500" cy="3127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BR-359/MS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Entr. BR-163 –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Alcinópolis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– Div. MS/GO</a:t>
            </a:r>
          </a:p>
        </p:txBody>
      </p:sp>
      <p:sp>
        <p:nvSpPr>
          <p:cNvPr id="399" name="Retângulo 398"/>
          <p:cNvSpPr/>
          <p:nvPr/>
        </p:nvSpPr>
        <p:spPr>
          <a:xfrm>
            <a:off x="415925" y="1765300"/>
            <a:ext cx="1268413" cy="2778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BR-174/MT Construção 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Castanheira - Colniza</a:t>
            </a:r>
          </a:p>
        </p:txBody>
      </p:sp>
      <p:sp>
        <p:nvSpPr>
          <p:cNvPr id="400" name="Retângulo 399"/>
          <p:cNvSpPr/>
          <p:nvPr/>
        </p:nvSpPr>
        <p:spPr>
          <a:xfrm>
            <a:off x="4732338" y="836613"/>
            <a:ext cx="1568450" cy="3063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BR-163/MT Pavimentação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Guarantã do Norte – Div. MT/PA</a:t>
            </a:r>
          </a:p>
        </p:txBody>
      </p:sp>
      <p:cxnSp>
        <p:nvCxnSpPr>
          <p:cNvPr id="401" name="Conector de seta reta 400"/>
          <p:cNvCxnSpPr/>
          <p:nvPr/>
        </p:nvCxnSpPr>
        <p:spPr>
          <a:xfrm rot="10800000" flipV="1">
            <a:off x="4160838" y="1022350"/>
            <a:ext cx="568325" cy="4476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tângulo 404">
            <a:hlinkClick r:id="rId4" action="ppaction://hlinksldjump"/>
          </p:cNvPr>
          <p:cNvSpPr/>
          <p:nvPr/>
        </p:nvSpPr>
        <p:spPr>
          <a:xfrm>
            <a:off x="446088" y="2836863"/>
            <a:ext cx="1533525" cy="303212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BR-242/MT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>
                <a:latin typeface="Arial" pitchFamily="34" charset="0"/>
                <a:cs typeface="Arial" pitchFamily="34" charset="0"/>
              </a:rPr>
              <a:t>Subtrecho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Querência - Sorriso</a:t>
            </a:r>
          </a:p>
        </p:txBody>
      </p:sp>
      <p:sp>
        <p:nvSpPr>
          <p:cNvPr id="416" name="Retângulo 415"/>
          <p:cNvSpPr/>
          <p:nvPr/>
        </p:nvSpPr>
        <p:spPr>
          <a:xfrm>
            <a:off x="7527925" y="3573463"/>
            <a:ext cx="1338263" cy="5349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BR-060/DF/GO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b="1" dirty="0">
                <a:latin typeface="Arial" pitchFamily="34" charset="0"/>
                <a:cs typeface="Arial" pitchFamily="34" charset="0"/>
              </a:rPr>
              <a:t>(Obras Complementares)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Brasília – Div. DF/GO</a:t>
            </a:r>
          </a:p>
        </p:txBody>
      </p:sp>
      <p:sp>
        <p:nvSpPr>
          <p:cNvPr id="419" name="Retângulo 418"/>
          <p:cNvSpPr/>
          <p:nvPr/>
        </p:nvSpPr>
        <p:spPr>
          <a:xfrm>
            <a:off x="6526213" y="4727575"/>
            <a:ext cx="2400300" cy="501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BR-153/GO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Aparecida de Goiânia – Itumbiara(Div. GO/MG)</a:t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Obras Remanescentes e Ponte sobre o Rio Paranaíba</a:t>
            </a:r>
          </a:p>
        </p:txBody>
      </p:sp>
      <p:sp>
        <p:nvSpPr>
          <p:cNvPr id="408" name="Oval 17"/>
          <p:cNvSpPr>
            <a:spLocks noChangeArrowheads="1"/>
          </p:cNvSpPr>
          <p:nvPr/>
        </p:nvSpPr>
        <p:spPr bwMode="auto">
          <a:xfrm>
            <a:off x="5287963" y="5211763"/>
            <a:ext cx="84137" cy="793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" name="Oval 17"/>
          <p:cNvSpPr>
            <a:spLocks noChangeArrowheads="1"/>
          </p:cNvSpPr>
          <p:nvPr/>
        </p:nvSpPr>
        <p:spPr bwMode="auto">
          <a:xfrm>
            <a:off x="4222750" y="5084763"/>
            <a:ext cx="84138" cy="7937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1" name="Oval 17"/>
          <p:cNvSpPr>
            <a:spLocks noChangeArrowheads="1"/>
          </p:cNvSpPr>
          <p:nvPr/>
        </p:nvSpPr>
        <p:spPr bwMode="auto">
          <a:xfrm>
            <a:off x="3752850" y="2190750"/>
            <a:ext cx="84138" cy="809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4" name="Oval 17"/>
          <p:cNvSpPr>
            <a:spLocks noChangeArrowheads="1"/>
          </p:cNvSpPr>
          <p:nvPr/>
        </p:nvSpPr>
        <p:spPr bwMode="auto">
          <a:xfrm>
            <a:off x="6391275" y="3646488"/>
            <a:ext cx="84138" cy="793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3" name="Oval 17"/>
          <p:cNvSpPr>
            <a:spLocks noChangeArrowheads="1"/>
          </p:cNvSpPr>
          <p:nvPr/>
        </p:nvSpPr>
        <p:spPr bwMode="auto">
          <a:xfrm>
            <a:off x="5200650" y="5397500"/>
            <a:ext cx="84138" cy="80963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endParaRPr lang="pt-BR" kern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18" name="Conector de seta reta 417"/>
          <p:cNvCxnSpPr>
            <a:stCxn id="420" idx="1"/>
          </p:cNvCxnSpPr>
          <p:nvPr/>
        </p:nvCxnSpPr>
        <p:spPr>
          <a:xfrm flipH="1" flipV="1">
            <a:off x="5310188" y="5497513"/>
            <a:ext cx="504825" cy="6842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Retângulo 419"/>
          <p:cNvSpPr/>
          <p:nvPr/>
        </p:nvSpPr>
        <p:spPr>
          <a:xfrm>
            <a:off x="5815013" y="6002338"/>
            <a:ext cx="1349375" cy="3603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BR-158/MS/SP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Ponte sobre o Rio Paraná</a:t>
            </a:r>
          </a:p>
        </p:txBody>
      </p:sp>
      <p:sp>
        <p:nvSpPr>
          <p:cNvPr id="393" name="Retângulo de cantos arredondados 392"/>
          <p:cNvSpPr/>
          <p:nvPr/>
        </p:nvSpPr>
        <p:spPr>
          <a:xfrm>
            <a:off x="323850" y="5876925"/>
            <a:ext cx="1511300" cy="7921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535" name="CaixaDeTexto 394"/>
          <p:cNvSpPr txBox="1">
            <a:spLocks noChangeArrowheads="1"/>
          </p:cNvSpPr>
          <p:nvPr/>
        </p:nvSpPr>
        <p:spPr bwMode="auto">
          <a:xfrm>
            <a:off x="611188" y="6381750"/>
            <a:ext cx="121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Ação Preparatória</a:t>
            </a:r>
            <a:endParaRPr lang="pt-BR" sz="1000" b="1"/>
          </a:p>
        </p:txBody>
      </p:sp>
      <p:cxnSp>
        <p:nvCxnSpPr>
          <p:cNvPr id="396" name="Conector reto 395"/>
          <p:cNvCxnSpPr/>
          <p:nvPr/>
        </p:nvCxnSpPr>
        <p:spPr>
          <a:xfrm>
            <a:off x="417513" y="6505575"/>
            <a:ext cx="2047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7" name="CaixaDeTexto 396"/>
          <p:cNvSpPr txBox="1">
            <a:spLocks noChangeArrowheads="1"/>
          </p:cNvSpPr>
          <p:nvPr/>
        </p:nvSpPr>
        <p:spPr bwMode="auto">
          <a:xfrm>
            <a:off x="647700" y="6207125"/>
            <a:ext cx="687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Licitação</a:t>
            </a:r>
            <a:endParaRPr lang="pt-BR" sz="1000" b="1"/>
          </a:p>
        </p:txBody>
      </p:sp>
      <p:cxnSp>
        <p:nvCxnSpPr>
          <p:cNvPr id="398" name="Conector reto 397"/>
          <p:cNvCxnSpPr/>
          <p:nvPr/>
        </p:nvCxnSpPr>
        <p:spPr>
          <a:xfrm>
            <a:off x="417513" y="6332538"/>
            <a:ext cx="2047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9" name="CaixaDeTexto 401"/>
          <p:cNvSpPr txBox="1">
            <a:spLocks noChangeArrowheads="1"/>
          </p:cNvSpPr>
          <p:nvPr/>
        </p:nvSpPr>
        <p:spPr bwMode="auto">
          <a:xfrm>
            <a:off x="625475" y="6057900"/>
            <a:ext cx="730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Em obras</a:t>
            </a:r>
            <a:endParaRPr lang="pt-BR" sz="1000" b="1"/>
          </a:p>
        </p:txBody>
      </p:sp>
      <p:cxnSp>
        <p:nvCxnSpPr>
          <p:cNvPr id="404" name="Conector reto 403"/>
          <p:cNvCxnSpPr/>
          <p:nvPr/>
        </p:nvCxnSpPr>
        <p:spPr>
          <a:xfrm>
            <a:off x="417513" y="6181725"/>
            <a:ext cx="20478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41" name="CaixaDeTexto 443"/>
          <p:cNvSpPr txBox="1">
            <a:spLocks noChangeArrowheads="1"/>
          </p:cNvSpPr>
          <p:nvPr/>
        </p:nvSpPr>
        <p:spPr bwMode="auto">
          <a:xfrm>
            <a:off x="611188" y="591343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Concluído</a:t>
            </a:r>
            <a:endParaRPr lang="pt-BR" sz="1000" b="1"/>
          </a:p>
        </p:txBody>
      </p:sp>
      <p:cxnSp>
        <p:nvCxnSpPr>
          <p:cNvPr id="445" name="Conector reto 444"/>
          <p:cNvCxnSpPr/>
          <p:nvPr/>
        </p:nvCxnSpPr>
        <p:spPr>
          <a:xfrm>
            <a:off x="417513" y="6038850"/>
            <a:ext cx="2047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1908175" y="6021388"/>
            <a:ext cx="1981200" cy="282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BR-262/MS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rodoviário de Campo Grande</a:t>
            </a:r>
          </a:p>
        </p:txBody>
      </p:sp>
      <p:sp>
        <p:nvSpPr>
          <p:cNvPr id="432" name="Forma livre 431"/>
          <p:cNvSpPr/>
          <p:nvPr/>
        </p:nvSpPr>
        <p:spPr>
          <a:xfrm>
            <a:off x="3603625" y="2895600"/>
            <a:ext cx="73025" cy="242888"/>
          </a:xfrm>
          <a:custGeom>
            <a:avLst/>
            <a:gdLst>
              <a:gd name="connsiteX0" fmla="*/ 73818 w 73818"/>
              <a:gd name="connsiteY0" fmla="*/ 0 h 242888"/>
              <a:gd name="connsiteX1" fmla="*/ 11906 w 73818"/>
              <a:gd name="connsiteY1" fmla="*/ 157163 h 242888"/>
              <a:gd name="connsiteX2" fmla="*/ 2381 w 73818"/>
              <a:gd name="connsiteY2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8" h="242888">
                <a:moveTo>
                  <a:pt x="73818" y="0"/>
                </a:moveTo>
                <a:cubicBezTo>
                  <a:pt x="48815" y="58341"/>
                  <a:pt x="23812" y="116682"/>
                  <a:pt x="11906" y="157163"/>
                </a:cubicBezTo>
                <a:cubicBezTo>
                  <a:pt x="0" y="197644"/>
                  <a:pt x="3968" y="230188"/>
                  <a:pt x="2381" y="242888"/>
                </a:cubicBezTo>
              </a:path>
            </a:pathLst>
          </a:cu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3" name="Forma livre 432"/>
          <p:cNvSpPr/>
          <p:nvPr/>
        </p:nvSpPr>
        <p:spPr>
          <a:xfrm>
            <a:off x="3598863" y="3138488"/>
            <a:ext cx="106362" cy="295275"/>
          </a:xfrm>
          <a:custGeom>
            <a:avLst/>
            <a:gdLst>
              <a:gd name="connsiteX0" fmla="*/ 11112 w 106362"/>
              <a:gd name="connsiteY0" fmla="*/ 0 h 295275"/>
              <a:gd name="connsiteX1" fmla="*/ 15875 w 106362"/>
              <a:gd name="connsiteY1" fmla="*/ 95250 h 295275"/>
              <a:gd name="connsiteX2" fmla="*/ 106362 w 106362"/>
              <a:gd name="connsiteY2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62" h="295275">
                <a:moveTo>
                  <a:pt x="11112" y="0"/>
                </a:moveTo>
                <a:cubicBezTo>
                  <a:pt x="5556" y="23019"/>
                  <a:pt x="0" y="46038"/>
                  <a:pt x="15875" y="95250"/>
                </a:cubicBezTo>
                <a:cubicBezTo>
                  <a:pt x="31750" y="144462"/>
                  <a:pt x="77787" y="264319"/>
                  <a:pt x="106362" y="295275"/>
                </a:cubicBezTo>
              </a:path>
            </a:pathLst>
          </a:cu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cxnSp>
        <p:nvCxnSpPr>
          <p:cNvPr id="439" name="Conector reto 438"/>
          <p:cNvCxnSpPr>
            <a:endCxn id="433" idx="2"/>
          </p:cNvCxnSpPr>
          <p:nvPr/>
        </p:nvCxnSpPr>
        <p:spPr>
          <a:xfrm flipH="1">
            <a:off x="3705225" y="3429000"/>
            <a:ext cx="74613" cy="4763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Forma livre 440"/>
          <p:cNvSpPr/>
          <p:nvPr/>
        </p:nvSpPr>
        <p:spPr>
          <a:xfrm>
            <a:off x="4200525" y="3513138"/>
            <a:ext cx="238125" cy="306387"/>
          </a:xfrm>
          <a:custGeom>
            <a:avLst/>
            <a:gdLst>
              <a:gd name="connsiteX0" fmla="*/ 238125 w 238125"/>
              <a:gd name="connsiteY0" fmla="*/ 307181 h 307181"/>
              <a:gd name="connsiteX1" fmla="*/ 197644 w 238125"/>
              <a:gd name="connsiteY1" fmla="*/ 150019 h 307181"/>
              <a:gd name="connsiteX2" fmla="*/ 107156 w 238125"/>
              <a:gd name="connsiteY2" fmla="*/ 57150 h 307181"/>
              <a:gd name="connsiteX3" fmla="*/ 0 w 238125"/>
              <a:gd name="connsiteY3" fmla="*/ 0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07181">
                <a:moveTo>
                  <a:pt x="238125" y="307181"/>
                </a:moveTo>
                <a:cubicBezTo>
                  <a:pt x="228798" y="249436"/>
                  <a:pt x="219472" y="191691"/>
                  <a:pt x="197644" y="150019"/>
                </a:cubicBezTo>
                <a:cubicBezTo>
                  <a:pt x="175816" y="108347"/>
                  <a:pt x="140097" y="82153"/>
                  <a:pt x="107156" y="57150"/>
                </a:cubicBezTo>
                <a:cubicBezTo>
                  <a:pt x="74215" y="32147"/>
                  <a:pt x="37107" y="16073"/>
                  <a:pt x="0" y="0"/>
                </a:cubicBezTo>
              </a:path>
            </a:pathLst>
          </a:cu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2" name="Forma livre 441"/>
          <p:cNvSpPr/>
          <p:nvPr/>
        </p:nvSpPr>
        <p:spPr>
          <a:xfrm>
            <a:off x="4132263" y="3494088"/>
            <a:ext cx="60325" cy="20637"/>
          </a:xfrm>
          <a:custGeom>
            <a:avLst/>
            <a:gdLst>
              <a:gd name="connsiteX0" fmla="*/ 61912 w 61912"/>
              <a:gd name="connsiteY0" fmla="*/ 21431 h 21431"/>
              <a:gd name="connsiteX1" fmla="*/ 0 w 61912"/>
              <a:gd name="connsiteY1" fmla="*/ 0 h 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" h="21431">
                <a:moveTo>
                  <a:pt x="61912" y="21431"/>
                </a:moveTo>
                <a:cubicBezTo>
                  <a:pt x="35917" y="11509"/>
                  <a:pt x="9922" y="1588"/>
                  <a:pt x="0" y="0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3" name="Forma livre 442"/>
          <p:cNvSpPr/>
          <p:nvPr/>
        </p:nvSpPr>
        <p:spPr>
          <a:xfrm>
            <a:off x="3856038" y="3405188"/>
            <a:ext cx="269875" cy="88900"/>
          </a:xfrm>
          <a:custGeom>
            <a:avLst/>
            <a:gdLst>
              <a:gd name="connsiteX0" fmla="*/ 271462 w 271462"/>
              <a:gd name="connsiteY0" fmla="*/ 87710 h 87710"/>
              <a:gd name="connsiteX1" fmla="*/ 0 w 271462"/>
              <a:gd name="connsiteY1" fmla="*/ 16272 h 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462" h="87710">
                <a:moveTo>
                  <a:pt x="271462" y="87710"/>
                </a:moveTo>
                <a:cubicBezTo>
                  <a:pt x="149225" y="43855"/>
                  <a:pt x="26988" y="0"/>
                  <a:pt x="0" y="16272"/>
                </a:cubicBezTo>
              </a:path>
            </a:pathLst>
          </a:cu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"/>
          <p:cNvSpPr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2400" b="1" dirty="0" smtClean="0">
                <a:latin typeface="Calibri" pitchFamily="34" charset="0"/>
              </a:rPr>
              <a:t>PAC RODOVIAS </a:t>
            </a:r>
            <a:r>
              <a:rPr lang="pt-BR" sz="2400" b="1" dirty="0">
                <a:latin typeface="Calibri" pitchFamily="34" charset="0"/>
              </a:rPr>
              <a:t>– REGIÃO NORDESTE</a:t>
            </a:r>
          </a:p>
        </p:txBody>
      </p:sp>
      <p:sp>
        <p:nvSpPr>
          <p:cNvPr id="735" name="Freeform 601"/>
          <p:cNvSpPr>
            <a:spLocks/>
          </p:cNvSpPr>
          <p:nvPr/>
        </p:nvSpPr>
        <p:spPr bwMode="auto">
          <a:xfrm>
            <a:off x="5905500" y="3608388"/>
            <a:ext cx="654050" cy="639762"/>
          </a:xfrm>
          <a:custGeom>
            <a:avLst/>
            <a:gdLst/>
            <a:ahLst/>
            <a:cxnLst>
              <a:cxn ang="0">
                <a:pos x="11" y="38"/>
              </a:cxn>
              <a:cxn ang="0">
                <a:pos x="7" y="39"/>
              </a:cxn>
              <a:cxn ang="0">
                <a:pos x="4" y="31"/>
              </a:cxn>
              <a:cxn ang="0">
                <a:pos x="3" y="30"/>
              </a:cxn>
              <a:cxn ang="0">
                <a:pos x="2" y="28"/>
              </a:cxn>
              <a:cxn ang="0">
                <a:pos x="2" y="27"/>
              </a:cxn>
              <a:cxn ang="0">
                <a:pos x="1" y="26"/>
              </a:cxn>
              <a:cxn ang="0">
                <a:pos x="0" y="24"/>
              </a:cxn>
              <a:cxn ang="0">
                <a:pos x="0" y="22"/>
              </a:cxn>
              <a:cxn ang="0">
                <a:pos x="2" y="21"/>
              </a:cxn>
              <a:cxn ang="0">
                <a:pos x="5" y="21"/>
              </a:cxn>
              <a:cxn ang="0">
                <a:pos x="7" y="20"/>
              </a:cxn>
              <a:cxn ang="0">
                <a:pos x="9" y="18"/>
              </a:cxn>
              <a:cxn ang="0">
                <a:pos x="10" y="13"/>
              </a:cxn>
              <a:cxn ang="0">
                <a:pos x="8" y="8"/>
              </a:cxn>
              <a:cxn ang="0">
                <a:pos x="7" y="6"/>
              </a:cxn>
              <a:cxn ang="0">
                <a:pos x="6" y="5"/>
              </a:cxn>
              <a:cxn ang="0">
                <a:pos x="6" y="3"/>
              </a:cxn>
              <a:cxn ang="0">
                <a:pos x="6" y="1"/>
              </a:cxn>
              <a:cxn ang="0">
                <a:pos x="8" y="0"/>
              </a:cxn>
              <a:cxn ang="0">
                <a:pos x="9" y="0"/>
              </a:cxn>
              <a:cxn ang="0">
                <a:pos x="11" y="1"/>
              </a:cxn>
              <a:cxn ang="0">
                <a:pos x="12" y="2"/>
              </a:cxn>
              <a:cxn ang="0">
                <a:pos x="12" y="3"/>
              </a:cxn>
              <a:cxn ang="0">
                <a:pos x="12" y="3"/>
              </a:cxn>
              <a:cxn ang="0">
                <a:pos x="25" y="9"/>
              </a:cxn>
              <a:cxn ang="0">
                <a:pos x="26" y="9"/>
              </a:cxn>
              <a:cxn ang="0">
                <a:pos x="32" y="16"/>
              </a:cxn>
              <a:cxn ang="0">
                <a:pos x="35" y="17"/>
              </a:cxn>
              <a:cxn ang="0">
                <a:pos x="36" y="18"/>
              </a:cxn>
              <a:cxn ang="0">
                <a:pos x="36" y="18"/>
              </a:cxn>
              <a:cxn ang="0">
                <a:pos x="37" y="19"/>
              </a:cxn>
              <a:cxn ang="0">
                <a:pos x="38" y="20"/>
              </a:cxn>
              <a:cxn ang="0">
                <a:pos x="37" y="20"/>
              </a:cxn>
              <a:cxn ang="0">
                <a:pos x="37" y="21"/>
              </a:cxn>
              <a:cxn ang="0">
                <a:pos x="36" y="21"/>
              </a:cxn>
              <a:cxn ang="0">
                <a:pos x="35" y="22"/>
              </a:cxn>
              <a:cxn ang="0">
                <a:pos x="35" y="22"/>
              </a:cxn>
              <a:cxn ang="0">
                <a:pos x="34" y="23"/>
              </a:cxn>
              <a:cxn ang="0">
                <a:pos x="33" y="24"/>
              </a:cxn>
              <a:cxn ang="0">
                <a:pos x="31" y="25"/>
              </a:cxn>
              <a:cxn ang="0">
                <a:pos x="30" y="27"/>
              </a:cxn>
              <a:cxn ang="0">
                <a:pos x="29" y="28"/>
              </a:cxn>
              <a:cxn ang="0">
                <a:pos x="28" y="29"/>
              </a:cxn>
              <a:cxn ang="0">
                <a:pos x="27" y="30"/>
              </a:cxn>
              <a:cxn ang="0">
                <a:pos x="25" y="31"/>
              </a:cxn>
              <a:cxn ang="0">
                <a:pos x="25" y="31"/>
              </a:cxn>
              <a:cxn ang="0">
                <a:pos x="24" y="32"/>
              </a:cxn>
              <a:cxn ang="0">
                <a:pos x="23" y="32"/>
              </a:cxn>
              <a:cxn ang="0">
                <a:pos x="20" y="36"/>
              </a:cxn>
              <a:cxn ang="0">
                <a:pos x="18" y="38"/>
              </a:cxn>
              <a:cxn ang="0">
                <a:pos x="16" y="38"/>
              </a:cxn>
              <a:cxn ang="0">
                <a:pos x="13" y="38"/>
              </a:cxn>
            </a:cxnLst>
            <a:rect l="0" t="0" r="r" b="b"/>
            <a:pathLst>
              <a:path w="38" h="39">
                <a:moveTo>
                  <a:pt x="13" y="38"/>
                </a:moveTo>
                <a:lnTo>
                  <a:pt x="11" y="38"/>
                </a:lnTo>
                <a:lnTo>
                  <a:pt x="9" y="38"/>
                </a:lnTo>
                <a:lnTo>
                  <a:pt x="7" y="39"/>
                </a:lnTo>
                <a:lnTo>
                  <a:pt x="5" y="37"/>
                </a:lnTo>
                <a:lnTo>
                  <a:pt x="4" y="31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2" y="28"/>
                </a:lnTo>
                <a:lnTo>
                  <a:pt x="2" y="28"/>
                </a:lnTo>
                <a:lnTo>
                  <a:pt x="2" y="27"/>
                </a:lnTo>
                <a:lnTo>
                  <a:pt x="1" y="27"/>
                </a:lnTo>
                <a:lnTo>
                  <a:pt x="1" y="26"/>
                </a:lnTo>
                <a:lnTo>
                  <a:pt x="0" y="25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1" y="22"/>
                </a:lnTo>
                <a:lnTo>
                  <a:pt x="2" y="21"/>
                </a:lnTo>
                <a:lnTo>
                  <a:pt x="4" y="21"/>
                </a:lnTo>
                <a:lnTo>
                  <a:pt x="5" y="21"/>
                </a:lnTo>
                <a:lnTo>
                  <a:pt x="6" y="21"/>
                </a:lnTo>
                <a:lnTo>
                  <a:pt x="7" y="20"/>
                </a:lnTo>
                <a:lnTo>
                  <a:pt x="8" y="19"/>
                </a:lnTo>
                <a:lnTo>
                  <a:pt x="9" y="18"/>
                </a:lnTo>
                <a:lnTo>
                  <a:pt x="9" y="15"/>
                </a:lnTo>
                <a:lnTo>
                  <a:pt x="10" y="13"/>
                </a:lnTo>
                <a:lnTo>
                  <a:pt x="9" y="11"/>
                </a:lnTo>
                <a:lnTo>
                  <a:pt x="8" y="8"/>
                </a:lnTo>
                <a:lnTo>
                  <a:pt x="8" y="7"/>
                </a:lnTo>
                <a:lnTo>
                  <a:pt x="7" y="6"/>
                </a:lnTo>
                <a:lnTo>
                  <a:pt x="7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5" y="2"/>
                </a:lnTo>
                <a:lnTo>
                  <a:pt x="6" y="1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2" y="2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24" y="8"/>
                </a:lnTo>
                <a:lnTo>
                  <a:pt x="25" y="9"/>
                </a:lnTo>
                <a:lnTo>
                  <a:pt x="25" y="9"/>
                </a:lnTo>
                <a:lnTo>
                  <a:pt x="26" y="9"/>
                </a:lnTo>
                <a:lnTo>
                  <a:pt x="26" y="10"/>
                </a:lnTo>
                <a:lnTo>
                  <a:pt x="32" y="16"/>
                </a:lnTo>
                <a:lnTo>
                  <a:pt x="35" y="17"/>
                </a:lnTo>
                <a:lnTo>
                  <a:pt x="35" y="17"/>
                </a:lnTo>
                <a:lnTo>
                  <a:pt x="36" y="17"/>
                </a:lnTo>
                <a:lnTo>
                  <a:pt x="36" y="18"/>
                </a:lnTo>
                <a:lnTo>
                  <a:pt x="36" y="18"/>
                </a:lnTo>
                <a:lnTo>
                  <a:pt x="36" y="18"/>
                </a:lnTo>
                <a:lnTo>
                  <a:pt x="37" y="19"/>
                </a:lnTo>
                <a:lnTo>
                  <a:pt x="37" y="19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7" y="20"/>
                </a:lnTo>
                <a:lnTo>
                  <a:pt x="37" y="20"/>
                </a:lnTo>
                <a:lnTo>
                  <a:pt x="37" y="21"/>
                </a:lnTo>
                <a:lnTo>
                  <a:pt x="37" y="21"/>
                </a:lnTo>
                <a:lnTo>
                  <a:pt x="36" y="21"/>
                </a:lnTo>
                <a:lnTo>
                  <a:pt x="36" y="22"/>
                </a:lnTo>
                <a:lnTo>
                  <a:pt x="35" y="22"/>
                </a:lnTo>
                <a:lnTo>
                  <a:pt x="35" y="22"/>
                </a:lnTo>
                <a:lnTo>
                  <a:pt x="35" y="22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3" y="24"/>
                </a:lnTo>
                <a:lnTo>
                  <a:pt x="32" y="24"/>
                </a:lnTo>
                <a:lnTo>
                  <a:pt x="31" y="25"/>
                </a:lnTo>
                <a:lnTo>
                  <a:pt x="31" y="26"/>
                </a:lnTo>
                <a:lnTo>
                  <a:pt x="30" y="27"/>
                </a:lnTo>
                <a:lnTo>
                  <a:pt x="29" y="27"/>
                </a:lnTo>
                <a:lnTo>
                  <a:pt x="29" y="28"/>
                </a:lnTo>
                <a:lnTo>
                  <a:pt x="28" y="29"/>
                </a:lnTo>
                <a:lnTo>
                  <a:pt x="28" y="29"/>
                </a:lnTo>
                <a:lnTo>
                  <a:pt x="27" y="29"/>
                </a:lnTo>
                <a:lnTo>
                  <a:pt x="27" y="30"/>
                </a:lnTo>
                <a:lnTo>
                  <a:pt x="26" y="30"/>
                </a:lnTo>
                <a:lnTo>
                  <a:pt x="25" y="31"/>
                </a:lnTo>
                <a:lnTo>
                  <a:pt x="25" y="31"/>
                </a:lnTo>
                <a:lnTo>
                  <a:pt x="25" y="31"/>
                </a:lnTo>
                <a:lnTo>
                  <a:pt x="24" y="32"/>
                </a:lnTo>
                <a:lnTo>
                  <a:pt x="24" y="32"/>
                </a:lnTo>
                <a:lnTo>
                  <a:pt x="23" y="32"/>
                </a:lnTo>
                <a:lnTo>
                  <a:pt x="23" y="32"/>
                </a:lnTo>
                <a:lnTo>
                  <a:pt x="22" y="34"/>
                </a:lnTo>
                <a:lnTo>
                  <a:pt x="20" y="36"/>
                </a:lnTo>
                <a:lnTo>
                  <a:pt x="19" y="36"/>
                </a:lnTo>
                <a:lnTo>
                  <a:pt x="18" y="38"/>
                </a:lnTo>
                <a:lnTo>
                  <a:pt x="17" y="37"/>
                </a:lnTo>
                <a:lnTo>
                  <a:pt x="16" y="38"/>
                </a:lnTo>
                <a:lnTo>
                  <a:pt x="14" y="38"/>
                </a:lnTo>
                <a:lnTo>
                  <a:pt x="13" y="38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36" name="Freeform 602"/>
          <p:cNvSpPr>
            <a:spLocks/>
          </p:cNvSpPr>
          <p:nvPr/>
        </p:nvSpPr>
        <p:spPr bwMode="auto">
          <a:xfrm>
            <a:off x="2908300" y="3213100"/>
            <a:ext cx="3290888" cy="3265488"/>
          </a:xfrm>
          <a:custGeom>
            <a:avLst/>
            <a:gdLst/>
            <a:ahLst/>
            <a:cxnLst>
              <a:cxn ang="0">
                <a:pos x="114" y="178"/>
              </a:cxn>
              <a:cxn ang="0">
                <a:pos x="121" y="164"/>
              </a:cxn>
              <a:cxn ang="0">
                <a:pos x="119" y="144"/>
              </a:cxn>
              <a:cxn ang="0">
                <a:pos x="110" y="142"/>
              </a:cxn>
              <a:cxn ang="0">
                <a:pos x="100" y="137"/>
              </a:cxn>
              <a:cxn ang="0">
                <a:pos x="80" y="127"/>
              </a:cxn>
              <a:cxn ang="0">
                <a:pos x="68" y="120"/>
              </a:cxn>
              <a:cxn ang="0">
                <a:pos x="57" y="120"/>
              </a:cxn>
              <a:cxn ang="0">
                <a:pos x="51" y="111"/>
              </a:cxn>
              <a:cxn ang="0">
                <a:pos x="45" y="111"/>
              </a:cxn>
              <a:cxn ang="0">
                <a:pos x="34" y="113"/>
              </a:cxn>
              <a:cxn ang="0">
                <a:pos x="6" y="121"/>
              </a:cxn>
              <a:cxn ang="0">
                <a:pos x="7" y="104"/>
              </a:cxn>
              <a:cxn ang="0">
                <a:pos x="2" y="94"/>
              </a:cxn>
              <a:cxn ang="0">
                <a:pos x="5" y="81"/>
              </a:cxn>
              <a:cxn ang="0">
                <a:pos x="4" y="64"/>
              </a:cxn>
              <a:cxn ang="0">
                <a:pos x="8" y="56"/>
              </a:cxn>
              <a:cxn ang="0">
                <a:pos x="9" y="53"/>
              </a:cxn>
              <a:cxn ang="0">
                <a:pos x="0" y="46"/>
              </a:cxn>
              <a:cxn ang="0">
                <a:pos x="7" y="39"/>
              </a:cxn>
              <a:cxn ang="0">
                <a:pos x="26" y="36"/>
              </a:cxn>
              <a:cxn ang="0">
                <a:pos x="39" y="38"/>
              </a:cxn>
              <a:cxn ang="0">
                <a:pos x="51" y="35"/>
              </a:cxn>
              <a:cxn ang="0">
                <a:pos x="61" y="12"/>
              </a:cxn>
              <a:cxn ang="0">
                <a:pos x="67" y="9"/>
              </a:cxn>
              <a:cxn ang="0">
                <a:pos x="76" y="12"/>
              </a:cxn>
              <a:cxn ang="0">
                <a:pos x="88" y="14"/>
              </a:cxn>
              <a:cxn ang="0">
                <a:pos x="97" y="10"/>
              </a:cxn>
              <a:cxn ang="0">
                <a:pos x="105" y="6"/>
              </a:cxn>
              <a:cxn ang="0">
                <a:pos x="112" y="0"/>
              </a:cxn>
              <a:cxn ang="0">
                <a:pos x="121" y="6"/>
              </a:cxn>
              <a:cxn ang="0">
                <a:pos x="134" y="13"/>
              </a:cxn>
              <a:cxn ang="0">
                <a:pos x="150" y="4"/>
              </a:cxn>
              <a:cxn ang="0">
                <a:pos x="158" y="5"/>
              </a:cxn>
              <a:cxn ang="0">
                <a:pos x="180" y="23"/>
              </a:cxn>
              <a:cxn ang="0">
                <a:pos x="183" y="39"/>
              </a:cxn>
              <a:cxn ang="0">
                <a:pos x="174" y="49"/>
              </a:cxn>
              <a:cxn ang="0">
                <a:pos x="186" y="62"/>
              </a:cxn>
              <a:cxn ang="0">
                <a:pos x="188" y="68"/>
              </a:cxn>
              <a:cxn ang="0">
                <a:pos x="185" y="74"/>
              </a:cxn>
              <a:cxn ang="0">
                <a:pos x="180" y="81"/>
              </a:cxn>
              <a:cxn ang="0">
                <a:pos x="175" y="87"/>
              </a:cxn>
              <a:cxn ang="0">
                <a:pos x="169" y="92"/>
              </a:cxn>
              <a:cxn ang="0">
                <a:pos x="164" y="93"/>
              </a:cxn>
              <a:cxn ang="0">
                <a:pos x="158" y="88"/>
              </a:cxn>
              <a:cxn ang="0">
                <a:pos x="157" y="89"/>
              </a:cxn>
              <a:cxn ang="0">
                <a:pos x="155" y="94"/>
              </a:cxn>
              <a:cxn ang="0">
                <a:pos x="154" y="96"/>
              </a:cxn>
              <a:cxn ang="0">
                <a:pos x="152" y="99"/>
              </a:cxn>
              <a:cxn ang="0">
                <a:pos x="155" y="100"/>
              </a:cxn>
              <a:cxn ang="0">
                <a:pos x="153" y="104"/>
              </a:cxn>
              <a:cxn ang="0">
                <a:pos x="151" y="111"/>
              </a:cxn>
              <a:cxn ang="0">
                <a:pos x="152" y="117"/>
              </a:cxn>
              <a:cxn ang="0">
                <a:pos x="149" y="124"/>
              </a:cxn>
              <a:cxn ang="0">
                <a:pos x="149" y="129"/>
              </a:cxn>
              <a:cxn ang="0">
                <a:pos x="150" y="138"/>
              </a:cxn>
              <a:cxn ang="0">
                <a:pos x="150" y="148"/>
              </a:cxn>
              <a:cxn ang="0">
                <a:pos x="151" y="156"/>
              </a:cxn>
              <a:cxn ang="0">
                <a:pos x="147" y="165"/>
              </a:cxn>
              <a:cxn ang="0">
                <a:pos x="143" y="176"/>
              </a:cxn>
              <a:cxn ang="0">
                <a:pos x="142" y="184"/>
              </a:cxn>
              <a:cxn ang="0">
                <a:pos x="143" y="190"/>
              </a:cxn>
            </a:cxnLst>
            <a:rect l="0" t="0" r="r" b="b"/>
            <a:pathLst>
              <a:path w="191" h="199">
                <a:moveTo>
                  <a:pt x="131" y="198"/>
                </a:moveTo>
                <a:lnTo>
                  <a:pt x="127" y="194"/>
                </a:lnTo>
                <a:lnTo>
                  <a:pt x="120" y="190"/>
                </a:lnTo>
                <a:lnTo>
                  <a:pt x="119" y="190"/>
                </a:lnTo>
                <a:lnTo>
                  <a:pt x="121" y="187"/>
                </a:lnTo>
                <a:lnTo>
                  <a:pt x="115" y="182"/>
                </a:lnTo>
                <a:lnTo>
                  <a:pt x="115" y="179"/>
                </a:lnTo>
                <a:lnTo>
                  <a:pt x="115" y="179"/>
                </a:lnTo>
                <a:lnTo>
                  <a:pt x="115" y="178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4" y="178"/>
                </a:lnTo>
                <a:lnTo>
                  <a:pt x="114" y="177"/>
                </a:lnTo>
                <a:lnTo>
                  <a:pt x="114" y="177"/>
                </a:lnTo>
                <a:lnTo>
                  <a:pt x="116" y="169"/>
                </a:lnTo>
                <a:lnTo>
                  <a:pt x="118" y="168"/>
                </a:lnTo>
                <a:lnTo>
                  <a:pt x="120" y="168"/>
                </a:lnTo>
                <a:lnTo>
                  <a:pt x="121" y="167"/>
                </a:lnTo>
                <a:lnTo>
                  <a:pt x="121" y="167"/>
                </a:lnTo>
                <a:lnTo>
                  <a:pt x="121" y="166"/>
                </a:lnTo>
                <a:lnTo>
                  <a:pt x="121" y="165"/>
                </a:lnTo>
                <a:lnTo>
                  <a:pt x="121" y="165"/>
                </a:lnTo>
                <a:lnTo>
                  <a:pt x="121" y="164"/>
                </a:lnTo>
                <a:lnTo>
                  <a:pt x="122" y="163"/>
                </a:lnTo>
                <a:lnTo>
                  <a:pt x="122" y="162"/>
                </a:lnTo>
                <a:lnTo>
                  <a:pt x="127" y="160"/>
                </a:lnTo>
                <a:lnTo>
                  <a:pt x="128" y="155"/>
                </a:lnTo>
                <a:lnTo>
                  <a:pt x="128" y="150"/>
                </a:lnTo>
                <a:lnTo>
                  <a:pt x="128" y="150"/>
                </a:lnTo>
                <a:lnTo>
                  <a:pt x="127" y="150"/>
                </a:lnTo>
                <a:lnTo>
                  <a:pt x="122" y="147"/>
                </a:lnTo>
                <a:lnTo>
                  <a:pt x="120" y="145"/>
                </a:lnTo>
                <a:lnTo>
                  <a:pt x="120" y="144"/>
                </a:lnTo>
                <a:lnTo>
                  <a:pt x="119" y="144"/>
                </a:lnTo>
                <a:lnTo>
                  <a:pt x="119" y="144"/>
                </a:lnTo>
                <a:lnTo>
                  <a:pt x="118" y="144"/>
                </a:lnTo>
                <a:lnTo>
                  <a:pt x="117" y="144"/>
                </a:lnTo>
                <a:lnTo>
                  <a:pt x="117" y="144"/>
                </a:lnTo>
                <a:lnTo>
                  <a:pt x="116" y="144"/>
                </a:lnTo>
                <a:lnTo>
                  <a:pt x="116" y="144"/>
                </a:lnTo>
                <a:lnTo>
                  <a:pt x="115" y="144"/>
                </a:lnTo>
                <a:lnTo>
                  <a:pt x="114" y="144"/>
                </a:lnTo>
                <a:lnTo>
                  <a:pt x="113" y="143"/>
                </a:lnTo>
                <a:lnTo>
                  <a:pt x="112" y="143"/>
                </a:lnTo>
                <a:lnTo>
                  <a:pt x="112" y="143"/>
                </a:lnTo>
                <a:lnTo>
                  <a:pt x="111" y="143"/>
                </a:lnTo>
                <a:lnTo>
                  <a:pt x="110" y="142"/>
                </a:lnTo>
                <a:lnTo>
                  <a:pt x="109" y="142"/>
                </a:lnTo>
                <a:lnTo>
                  <a:pt x="108" y="142"/>
                </a:lnTo>
                <a:lnTo>
                  <a:pt x="107" y="142"/>
                </a:lnTo>
                <a:lnTo>
                  <a:pt x="107" y="142"/>
                </a:lnTo>
                <a:lnTo>
                  <a:pt x="106" y="142"/>
                </a:lnTo>
                <a:lnTo>
                  <a:pt x="105" y="142"/>
                </a:lnTo>
                <a:lnTo>
                  <a:pt x="104" y="142"/>
                </a:lnTo>
                <a:lnTo>
                  <a:pt x="103" y="142"/>
                </a:lnTo>
                <a:lnTo>
                  <a:pt x="102" y="142"/>
                </a:lnTo>
                <a:lnTo>
                  <a:pt x="101" y="140"/>
                </a:lnTo>
                <a:lnTo>
                  <a:pt x="101" y="138"/>
                </a:lnTo>
                <a:lnTo>
                  <a:pt x="100" y="137"/>
                </a:lnTo>
                <a:lnTo>
                  <a:pt x="99" y="135"/>
                </a:lnTo>
                <a:lnTo>
                  <a:pt x="98" y="134"/>
                </a:lnTo>
                <a:lnTo>
                  <a:pt x="97" y="133"/>
                </a:lnTo>
                <a:lnTo>
                  <a:pt x="96" y="132"/>
                </a:lnTo>
                <a:lnTo>
                  <a:pt x="94" y="131"/>
                </a:lnTo>
                <a:lnTo>
                  <a:pt x="93" y="130"/>
                </a:lnTo>
                <a:lnTo>
                  <a:pt x="81" y="128"/>
                </a:lnTo>
                <a:lnTo>
                  <a:pt x="81" y="128"/>
                </a:lnTo>
                <a:lnTo>
                  <a:pt x="81" y="127"/>
                </a:lnTo>
                <a:lnTo>
                  <a:pt x="80" y="127"/>
                </a:lnTo>
                <a:lnTo>
                  <a:pt x="80" y="127"/>
                </a:lnTo>
                <a:lnTo>
                  <a:pt x="80" y="127"/>
                </a:lnTo>
                <a:lnTo>
                  <a:pt x="80" y="126"/>
                </a:lnTo>
                <a:lnTo>
                  <a:pt x="79" y="126"/>
                </a:lnTo>
                <a:lnTo>
                  <a:pt x="79" y="126"/>
                </a:lnTo>
                <a:lnTo>
                  <a:pt x="75" y="124"/>
                </a:lnTo>
                <a:lnTo>
                  <a:pt x="75" y="124"/>
                </a:lnTo>
                <a:lnTo>
                  <a:pt x="74" y="124"/>
                </a:lnTo>
                <a:lnTo>
                  <a:pt x="74" y="123"/>
                </a:lnTo>
                <a:lnTo>
                  <a:pt x="74" y="123"/>
                </a:lnTo>
                <a:lnTo>
                  <a:pt x="72" y="123"/>
                </a:lnTo>
                <a:lnTo>
                  <a:pt x="71" y="122"/>
                </a:lnTo>
                <a:lnTo>
                  <a:pt x="70" y="121"/>
                </a:lnTo>
                <a:lnTo>
                  <a:pt x="68" y="120"/>
                </a:lnTo>
                <a:lnTo>
                  <a:pt x="67" y="119"/>
                </a:lnTo>
                <a:lnTo>
                  <a:pt x="66" y="119"/>
                </a:lnTo>
                <a:lnTo>
                  <a:pt x="65" y="118"/>
                </a:lnTo>
                <a:lnTo>
                  <a:pt x="63" y="118"/>
                </a:lnTo>
                <a:lnTo>
                  <a:pt x="62" y="119"/>
                </a:lnTo>
                <a:lnTo>
                  <a:pt x="62" y="119"/>
                </a:lnTo>
                <a:lnTo>
                  <a:pt x="61" y="119"/>
                </a:lnTo>
                <a:lnTo>
                  <a:pt x="60" y="120"/>
                </a:lnTo>
                <a:lnTo>
                  <a:pt x="60" y="120"/>
                </a:lnTo>
                <a:lnTo>
                  <a:pt x="59" y="120"/>
                </a:lnTo>
                <a:lnTo>
                  <a:pt x="58" y="120"/>
                </a:lnTo>
                <a:lnTo>
                  <a:pt x="57" y="120"/>
                </a:lnTo>
                <a:lnTo>
                  <a:pt x="57" y="120"/>
                </a:lnTo>
                <a:lnTo>
                  <a:pt x="56" y="120"/>
                </a:lnTo>
                <a:lnTo>
                  <a:pt x="55" y="120"/>
                </a:lnTo>
                <a:lnTo>
                  <a:pt x="54" y="120"/>
                </a:lnTo>
                <a:lnTo>
                  <a:pt x="54" y="120"/>
                </a:lnTo>
                <a:lnTo>
                  <a:pt x="53" y="120"/>
                </a:lnTo>
                <a:lnTo>
                  <a:pt x="52" y="119"/>
                </a:lnTo>
                <a:lnTo>
                  <a:pt x="52" y="119"/>
                </a:lnTo>
                <a:lnTo>
                  <a:pt x="52" y="112"/>
                </a:lnTo>
                <a:lnTo>
                  <a:pt x="52" y="112"/>
                </a:lnTo>
                <a:lnTo>
                  <a:pt x="51" y="111"/>
                </a:lnTo>
                <a:lnTo>
                  <a:pt x="51" y="111"/>
                </a:lnTo>
                <a:lnTo>
                  <a:pt x="51" y="111"/>
                </a:lnTo>
                <a:lnTo>
                  <a:pt x="51" y="111"/>
                </a:lnTo>
                <a:lnTo>
                  <a:pt x="51" y="111"/>
                </a:lnTo>
                <a:lnTo>
                  <a:pt x="50" y="111"/>
                </a:lnTo>
                <a:lnTo>
                  <a:pt x="50" y="111"/>
                </a:lnTo>
                <a:lnTo>
                  <a:pt x="49" y="111"/>
                </a:lnTo>
                <a:lnTo>
                  <a:pt x="48" y="111"/>
                </a:lnTo>
                <a:lnTo>
                  <a:pt x="48" y="111"/>
                </a:lnTo>
                <a:lnTo>
                  <a:pt x="47" y="111"/>
                </a:lnTo>
                <a:lnTo>
                  <a:pt x="46" y="111"/>
                </a:lnTo>
                <a:lnTo>
                  <a:pt x="45" y="111"/>
                </a:lnTo>
                <a:lnTo>
                  <a:pt x="45" y="111"/>
                </a:lnTo>
                <a:lnTo>
                  <a:pt x="44" y="111"/>
                </a:lnTo>
                <a:lnTo>
                  <a:pt x="43" y="111"/>
                </a:lnTo>
                <a:lnTo>
                  <a:pt x="42" y="110"/>
                </a:lnTo>
                <a:lnTo>
                  <a:pt x="41" y="110"/>
                </a:lnTo>
                <a:lnTo>
                  <a:pt x="41" y="110"/>
                </a:lnTo>
                <a:lnTo>
                  <a:pt x="40" y="111"/>
                </a:lnTo>
                <a:lnTo>
                  <a:pt x="39" y="111"/>
                </a:lnTo>
                <a:lnTo>
                  <a:pt x="38" y="111"/>
                </a:lnTo>
                <a:lnTo>
                  <a:pt x="37" y="111"/>
                </a:lnTo>
                <a:lnTo>
                  <a:pt x="36" y="111"/>
                </a:lnTo>
                <a:lnTo>
                  <a:pt x="35" y="112"/>
                </a:lnTo>
                <a:lnTo>
                  <a:pt x="34" y="113"/>
                </a:lnTo>
                <a:lnTo>
                  <a:pt x="33" y="114"/>
                </a:lnTo>
                <a:lnTo>
                  <a:pt x="32" y="114"/>
                </a:lnTo>
                <a:lnTo>
                  <a:pt x="31" y="115"/>
                </a:lnTo>
                <a:lnTo>
                  <a:pt x="30" y="116"/>
                </a:lnTo>
                <a:lnTo>
                  <a:pt x="29" y="117"/>
                </a:lnTo>
                <a:lnTo>
                  <a:pt x="5" y="126"/>
                </a:lnTo>
                <a:lnTo>
                  <a:pt x="4" y="126"/>
                </a:lnTo>
                <a:lnTo>
                  <a:pt x="4" y="125"/>
                </a:lnTo>
                <a:lnTo>
                  <a:pt x="5" y="124"/>
                </a:lnTo>
                <a:lnTo>
                  <a:pt x="5" y="124"/>
                </a:lnTo>
                <a:lnTo>
                  <a:pt x="6" y="123"/>
                </a:lnTo>
                <a:lnTo>
                  <a:pt x="6" y="121"/>
                </a:lnTo>
                <a:lnTo>
                  <a:pt x="6" y="120"/>
                </a:lnTo>
                <a:lnTo>
                  <a:pt x="5" y="120"/>
                </a:lnTo>
                <a:lnTo>
                  <a:pt x="9" y="106"/>
                </a:lnTo>
                <a:lnTo>
                  <a:pt x="9" y="106"/>
                </a:lnTo>
                <a:lnTo>
                  <a:pt x="8" y="106"/>
                </a:lnTo>
                <a:lnTo>
                  <a:pt x="8" y="106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7" y="104"/>
                </a:lnTo>
                <a:lnTo>
                  <a:pt x="6" y="103"/>
                </a:lnTo>
                <a:lnTo>
                  <a:pt x="3" y="95"/>
                </a:lnTo>
                <a:lnTo>
                  <a:pt x="3" y="95"/>
                </a:lnTo>
                <a:lnTo>
                  <a:pt x="3" y="95"/>
                </a:lnTo>
                <a:lnTo>
                  <a:pt x="3" y="95"/>
                </a:lnTo>
                <a:lnTo>
                  <a:pt x="3" y="94"/>
                </a:lnTo>
                <a:lnTo>
                  <a:pt x="3" y="94"/>
                </a:lnTo>
                <a:lnTo>
                  <a:pt x="3" y="94"/>
                </a:lnTo>
                <a:lnTo>
                  <a:pt x="2" y="94"/>
                </a:lnTo>
                <a:lnTo>
                  <a:pt x="2" y="94"/>
                </a:lnTo>
                <a:lnTo>
                  <a:pt x="2" y="93"/>
                </a:lnTo>
                <a:lnTo>
                  <a:pt x="2" y="93"/>
                </a:lnTo>
                <a:lnTo>
                  <a:pt x="3" y="93"/>
                </a:lnTo>
                <a:lnTo>
                  <a:pt x="3" y="93"/>
                </a:lnTo>
                <a:lnTo>
                  <a:pt x="4" y="89"/>
                </a:lnTo>
                <a:lnTo>
                  <a:pt x="7" y="85"/>
                </a:lnTo>
                <a:lnTo>
                  <a:pt x="7" y="85"/>
                </a:lnTo>
                <a:lnTo>
                  <a:pt x="6" y="85"/>
                </a:lnTo>
                <a:lnTo>
                  <a:pt x="6" y="84"/>
                </a:lnTo>
                <a:lnTo>
                  <a:pt x="6" y="83"/>
                </a:lnTo>
                <a:lnTo>
                  <a:pt x="5" y="82"/>
                </a:lnTo>
                <a:lnTo>
                  <a:pt x="5" y="81"/>
                </a:lnTo>
                <a:lnTo>
                  <a:pt x="5" y="80"/>
                </a:lnTo>
                <a:lnTo>
                  <a:pt x="6" y="79"/>
                </a:lnTo>
                <a:lnTo>
                  <a:pt x="7" y="79"/>
                </a:lnTo>
                <a:lnTo>
                  <a:pt x="6" y="78"/>
                </a:lnTo>
                <a:lnTo>
                  <a:pt x="6" y="78"/>
                </a:lnTo>
                <a:lnTo>
                  <a:pt x="5" y="77"/>
                </a:lnTo>
                <a:lnTo>
                  <a:pt x="5" y="77"/>
                </a:lnTo>
                <a:lnTo>
                  <a:pt x="6" y="69"/>
                </a:lnTo>
                <a:lnTo>
                  <a:pt x="4" y="66"/>
                </a:lnTo>
                <a:lnTo>
                  <a:pt x="4" y="65"/>
                </a:lnTo>
                <a:lnTo>
                  <a:pt x="4" y="65"/>
                </a:lnTo>
                <a:lnTo>
                  <a:pt x="4" y="64"/>
                </a:lnTo>
                <a:lnTo>
                  <a:pt x="4" y="63"/>
                </a:lnTo>
                <a:lnTo>
                  <a:pt x="4" y="62"/>
                </a:lnTo>
                <a:lnTo>
                  <a:pt x="5" y="61"/>
                </a:lnTo>
                <a:lnTo>
                  <a:pt x="6" y="60"/>
                </a:lnTo>
                <a:lnTo>
                  <a:pt x="7" y="60"/>
                </a:lnTo>
                <a:lnTo>
                  <a:pt x="7" y="59"/>
                </a:lnTo>
                <a:lnTo>
                  <a:pt x="8" y="58"/>
                </a:lnTo>
                <a:lnTo>
                  <a:pt x="9" y="57"/>
                </a:lnTo>
                <a:lnTo>
                  <a:pt x="9" y="56"/>
                </a:lnTo>
                <a:lnTo>
                  <a:pt x="9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7" y="56"/>
                </a:lnTo>
                <a:lnTo>
                  <a:pt x="7" y="55"/>
                </a:lnTo>
                <a:lnTo>
                  <a:pt x="8" y="54"/>
                </a:lnTo>
                <a:lnTo>
                  <a:pt x="8" y="53"/>
                </a:lnTo>
                <a:lnTo>
                  <a:pt x="8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9" y="52"/>
                </a:lnTo>
                <a:lnTo>
                  <a:pt x="9" y="51"/>
                </a:lnTo>
                <a:lnTo>
                  <a:pt x="8" y="50"/>
                </a:lnTo>
                <a:lnTo>
                  <a:pt x="7" y="50"/>
                </a:lnTo>
                <a:lnTo>
                  <a:pt x="5" y="49"/>
                </a:lnTo>
                <a:lnTo>
                  <a:pt x="4" y="49"/>
                </a:lnTo>
                <a:lnTo>
                  <a:pt x="3" y="49"/>
                </a:lnTo>
                <a:lnTo>
                  <a:pt x="2" y="48"/>
                </a:lnTo>
                <a:lnTo>
                  <a:pt x="1" y="47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2" y="44"/>
                </a:lnTo>
                <a:lnTo>
                  <a:pt x="2" y="43"/>
                </a:lnTo>
                <a:lnTo>
                  <a:pt x="3" y="43"/>
                </a:lnTo>
                <a:lnTo>
                  <a:pt x="3" y="42"/>
                </a:lnTo>
                <a:lnTo>
                  <a:pt x="3" y="41"/>
                </a:lnTo>
                <a:lnTo>
                  <a:pt x="7" y="39"/>
                </a:lnTo>
                <a:lnTo>
                  <a:pt x="8" y="36"/>
                </a:lnTo>
                <a:lnTo>
                  <a:pt x="9" y="35"/>
                </a:lnTo>
                <a:lnTo>
                  <a:pt x="10" y="35"/>
                </a:lnTo>
                <a:lnTo>
                  <a:pt x="12" y="34"/>
                </a:lnTo>
                <a:lnTo>
                  <a:pt x="13" y="34"/>
                </a:lnTo>
                <a:lnTo>
                  <a:pt x="15" y="33"/>
                </a:lnTo>
                <a:lnTo>
                  <a:pt x="16" y="32"/>
                </a:lnTo>
                <a:lnTo>
                  <a:pt x="17" y="31"/>
                </a:lnTo>
                <a:lnTo>
                  <a:pt x="18" y="29"/>
                </a:lnTo>
                <a:lnTo>
                  <a:pt x="22" y="30"/>
                </a:lnTo>
                <a:lnTo>
                  <a:pt x="24" y="32"/>
                </a:lnTo>
                <a:lnTo>
                  <a:pt x="26" y="36"/>
                </a:lnTo>
                <a:lnTo>
                  <a:pt x="27" y="37"/>
                </a:lnTo>
                <a:lnTo>
                  <a:pt x="28" y="37"/>
                </a:lnTo>
                <a:lnTo>
                  <a:pt x="29" y="38"/>
                </a:lnTo>
                <a:lnTo>
                  <a:pt x="30" y="39"/>
                </a:lnTo>
                <a:lnTo>
                  <a:pt x="31" y="39"/>
                </a:lnTo>
                <a:lnTo>
                  <a:pt x="33" y="40"/>
                </a:lnTo>
                <a:lnTo>
                  <a:pt x="34" y="40"/>
                </a:lnTo>
                <a:lnTo>
                  <a:pt x="36" y="40"/>
                </a:lnTo>
                <a:lnTo>
                  <a:pt x="36" y="40"/>
                </a:lnTo>
                <a:lnTo>
                  <a:pt x="37" y="39"/>
                </a:lnTo>
                <a:lnTo>
                  <a:pt x="38" y="38"/>
                </a:lnTo>
                <a:lnTo>
                  <a:pt x="39" y="38"/>
                </a:lnTo>
                <a:lnTo>
                  <a:pt x="40" y="38"/>
                </a:lnTo>
                <a:lnTo>
                  <a:pt x="41" y="37"/>
                </a:lnTo>
                <a:lnTo>
                  <a:pt x="42" y="37"/>
                </a:lnTo>
                <a:lnTo>
                  <a:pt x="42" y="37"/>
                </a:lnTo>
                <a:lnTo>
                  <a:pt x="43" y="37"/>
                </a:lnTo>
                <a:lnTo>
                  <a:pt x="44" y="36"/>
                </a:lnTo>
                <a:lnTo>
                  <a:pt x="45" y="36"/>
                </a:lnTo>
                <a:lnTo>
                  <a:pt x="46" y="36"/>
                </a:lnTo>
                <a:lnTo>
                  <a:pt x="48" y="36"/>
                </a:lnTo>
                <a:lnTo>
                  <a:pt x="49" y="36"/>
                </a:lnTo>
                <a:lnTo>
                  <a:pt x="50" y="36"/>
                </a:lnTo>
                <a:lnTo>
                  <a:pt x="51" y="35"/>
                </a:lnTo>
                <a:lnTo>
                  <a:pt x="56" y="31"/>
                </a:lnTo>
                <a:lnTo>
                  <a:pt x="58" y="26"/>
                </a:lnTo>
                <a:lnTo>
                  <a:pt x="60" y="24"/>
                </a:lnTo>
                <a:lnTo>
                  <a:pt x="62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6"/>
                </a:lnTo>
                <a:lnTo>
                  <a:pt x="60" y="13"/>
                </a:lnTo>
                <a:lnTo>
                  <a:pt x="61" y="12"/>
                </a:lnTo>
                <a:lnTo>
                  <a:pt x="61" y="12"/>
                </a:lnTo>
                <a:lnTo>
                  <a:pt x="61" y="11"/>
                </a:lnTo>
                <a:lnTo>
                  <a:pt x="62" y="10"/>
                </a:lnTo>
                <a:lnTo>
                  <a:pt x="62" y="10"/>
                </a:lnTo>
                <a:lnTo>
                  <a:pt x="63" y="9"/>
                </a:lnTo>
                <a:lnTo>
                  <a:pt x="64" y="9"/>
                </a:lnTo>
                <a:lnTo>
                  <a:pt x="64" y="8"/>
                </a:lnTo>
                <a:lnTo>
                  <a:pt x="65" y="8"/>
                </a:lnTo>
                <a:lnTo>
                  <a:pt x="65" y="8"/>
                </a:lnTo>
                <a:lnTo>
                  <a:pt x="66" y="8"/>
                </a:lnTo>
                <a:lnTo>
                  <a:pt x="66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7" y="12"/>
                </a:lnTo>
                <a:lnTo>
                  <a:pt x="72" y="12"/>
                </a:lnTo>
                <a:lnTo>
                  <a:pt x="72" y="12"/>
                </a:lnTo>
                <a:lnTo>
                  <a:pt x="73" y="12"/>
                </a:lnTo>
                <a:lnTo>
                  <a:pt x="73" y="12"/>
                </a:lnTo>
                <a:lnTo>
                  <a:pt x="74" y="12"/>
                </a:lnTo>
                <a:lnTo>
                  <a:pt x="75" y="12"/>
                </a:lnTo>
                <a:lnTo>
                  <a:pt x="75" y="12"/>
                </a:lnTo>
                <a:lnTo>
                  <a:pt x="76" y="12"/>
                </a:lnTo>
                <a:lnTo>
                  <a:pt x="76" y="12"/>
                </a:lnTo>
                <a:lnTo>
                  <a:pt x="77" y="13"/>
                </a:lnTo>
                <a:lnTo>
                  <a:pt x="78" y="14"/>
                </a:lnTo>
                <a:lnTo>
                  <a:pt x="79" y="15"/>
                </a:lnTo>
                <a:lnTo>
                  <a:pt x="80" y="15"/>
                </a:lnTo>
                <a:lnTo>
                  <a:pt x="81" y="16"/>
                </a:lnTo>
                <a:lnTo>
                  <a:pt x="82" y="16"/>
                </a:lnTo>
                <a:lnTo>
                  <a:pt x="83" y="16"/>
                </a:lnTo>
                <a:lnTo>
                  <a:pt x="84" y="16"/>
                </a:lnTo>
                <a:lnTo>
                  <a:pt x="85" y="16"/>
                </a:lnTo>
                <a:lnTo>
                  <a:pt x="86" y="15"/>
                </a:lnTo>
                <a:lnTo>
                  <a:pt x="87" y="15"/>
                </a:lnTo>
                <a:lnTo>
                  <a:pt x="88" y="14"/>
                </a:lnTo>
                <a:lnTo>
                  <a:pt x="89" y="13"/>
                </a:lnTo>
                <a:lnTo>
                  <a:pt x="90" y="13"/>
                </a:lnTo>
                <a:lnTo>
                  <a:pt x="91" y="12"/>
                </a:lnTo>
                <a:lnTo>
                  <a:pt x="92" y="12"/>
                </a:lnTo>
                <a:lnTo>
                  <a:pt x="92" y="11"/>
                </a:lnTo>
                <a:lnTo>
                  <a:pt x="93" y="11"/>
                </a:lnTo>
                <a:lnTo>
                  <a:pt x="94" y="11"/>
                </a:lnTo>
                <a:lnTo>
                  <a:pt x="94" y="10"/>
                </a:lnTo>
                <a:lnTo>
                  <a:pt x="95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8" y="10"/>
                </a:lnTo>
                <a:lnTo>
                  <a:pt x="99" y="10"/>
                </a:lnTo>
                <a:lnTo>
                  <a:pt x="100" y="9"/>
                </a:lnTo>
                <a:lnTo>
                  <a:pt x="101" y="9"/>
                </a:lnTo>
                <a:lnTo>
                  <a:pt x="101" y="9"/>
                </a:lnTo>
                <a:lnTo>
                  <a:pt x="102" y="9"/>
                </a:lnTo>
                <a:lnTo>
                  <a:pt x="103" y="9"/>
                </a:lnTo>
                <a:lnTo>
                  <a:pt x="104" y="8"/>
                </a:lnTo>
                <a:lnTo>
                  <a:pt x="104" y="8"/>
                </a:lnTo>
                <a:lnTo>
                  <a:pt x="104" y="7"/>
                </a:lnTo>
                <a:lnTo>
                  <a:pt x="104" y="7"/>
                </a:lnTo>
                <a:lnTo>
                  <a:pt x="105" y="6"/>
                </a:lnTo>
                <a:lnTo>
                  <a:pt x="105" y="6"/>
                </a:lnTo>
                <a:lnTo>
                  <a:pt x="105" y="5"/>
                </a:lnTo>
                <a:lnTo>
                  <a:pt x="106" y="5"/>
                </a:lnTo>
                <a:lnTo>
                  <a:pt x="106" y="5"/>
                </a:lnTo>
                <a:lnTo>
                  <a:pt x="107" y="4"/>
                </a:lnTo>
                <a:lnTo>
                  <a:pt x="108" y="4"/>
                </a:lnTo>
                <a:lnTo>
                  <a:pt x="109" y="3"/>
                </a:lnTo>
                <a:lnTo>
                  <a:pt x="110" y="3"/>
                </a:lnTo>
                <a:lnTo>
                  <a:pt x="110" y="2"/>
                </a:lnTo>
                <a:lnTo>
                  <a:pt x="111" y="1"/>
                </a:lnTo>
                <a:lnTo>
                  <a:pt x="111" y="0"/>
                </a:lnTo>
                <a:lnTo>
                  <a:pt x="112" y="0"/>
                </a:lnTo>
                <a:lnTo>
                  <a:pt x="114" y="0"/>
                </a:lnTo>
                <a:lnTo>
                  <a:pt x="115" y="1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7" y="2"/>
                </a:lnTo>
                <a:lnTo>
                  <a:pt x="117" y="2"/>
                </a:lnTo>
                <a:lnTo>
                  <a:pt x="117" y="2"/>
                </a:lnTo>
                <a:lnTo>
                  <a:pt x="117" y="2"/>
                </a:lnTo>
                <a:lnTo>
                  <a:pt x="117" y="3"/>
                </a:lnTo>
                <a:lnTo>
                  <a:pt x="120" y="4"/>
                </a:lnTo>
                <a:lnTo>
                  <a:pt x="121" y="6"/>
                </a:lnTo>
                <a:lnTo>
                  <a:pt x="121" y="8"/>
                </a:lnTo>
                <a:lnTo>
                  <a:pt x="122" y="10"/>
                </a:lnTo>
                <a:lnTo>
                  <a:pt x="124" y="11"/>
                </a:lnTo>
                <a:lnTo>
                  <a:pt x="125" y="13"/>
                </a:lnTo>
                <a:lnTo>
                  <a:pt x="126" y="14"/>
                </a:lnTo>
                <a:lnTo>
                  <a:pt x="128" y="15"/>
                </a:lnTo>
                <a:lnTo>
                  <a:pt x="129" y="16"/>
                </a:lnTo>
                <a:lnTo>
                  <a:pt x="130" y="16"/>
                </a:lnTo>
                <a:lnTo>
                  <a:pt x="132" y="15"/>
                </a:lnTo>
                <a:lnTo>
                  <a:pt x="133" y="13"/>
                </a:lnTo>
                <a:lnTo>
                  <a:pt x="134" y="13"/>
                </a:lnTo>
                <a:lnTo>
                  <a:pt x="134" y="13"/>
                </a:lnTo>
                <a:lnTo>
                  <a:pt x="135" y="12"/>
                </a:lnTo>
                <a:lnTo>
                  <a:pt x="135" y="11"/>
                </a:lnTo>
                <a:lnTo>
                  <a:pt x="137" y="10"/>
                </a:lnTo>
                <a:lnTo>
                  <a:pt x="137" y="10"/>
                </a:lnTo>
                <a:lnTo>
                  <a:pt x="143" y="9"/>
                </a:lnTo>
                <a:lnTo>
                  <a:pt x="143" y="7"/>
                </a:lnTo>
                <a:lnTo>
                  <a:pt x="145" y="6"/>
                </a:lnTo>
                <a:lnTo>
                  <a:pt x="146" y="6"/>
                </a:lnTo>
                <a:lnTo>
                  <a:pt x="147" y="6"/>
                </a:lnTo>
                <a:lnTo>
                  <a:pt x="148" y="6"/>
                </a:lnTo>
                <a:lnTo>
                  <a:pt x="149" y="5"/>
                </a:lnTo>
                <a:lnTo>
                  <a:pt x="150" y="4"/>
                </a:lnTo>
                <a:lnTo>
                  <a:pt x="150" y="4"/>
                </a:lnTo>
                <a:lnTo>
                  <a:pt x="150" y="3"/>
                </a:lnTo>
                <a:lnTo>
                  <a:pt x="151" y="3"/>
                </a:lnTo>
                <a:lnTo>
                  <a:pt x="151" y="2"/>
                </a:lnTo>
                <a:lnTo>
                  <a:pt x="152" y="2"/>
                </a:lnTo>
                <a:lnTo>
                  <a:pt x="153" y="2"/>
                </a:lnTo>
                <a:lnTo>
                  <a:pt x="154" y="2"/>
                </a:lnTo>
                <a:lnTo>
                  <a:pt x="155" y="2"/>
                </a:lnTo>
                <a:lnTo>
                  <a:pt x="156" y="3"/>
                </a:lnTo>
                <a:lnTo>
                  <a:pt x="156" y="4"/>
                </a:lnTo>
                <a:lnTo>
                  <a:pt x="157" y="4"/>
                </a:lnTo>
                <a:lnTo>
                  <a:pt x="158" y="5"/>
                </a:lnTo>
                <a:lnTo>
                  <a:pt x="159" y="5"/>
                </a:lnTo>
                <a:lnTo>
                  <a:pt x="159" y="6"/>
                </a:lnTo>
                <a:lnTo>
                  <a:pt x="164" y="7"/>
                </a:lnTo>
                <a:lnTo>
                  <a:pt x="168" y="9"/>
                </a:lnTo>
                <a:lnTo>
                  <a:pt x="169" y="9"/>
                </a:lnTo>
                <a:lnTo>
                  <a:pt x="169" y="9"/>
                </a:lnTo>
                <a:lnTo>
                  <a:pt x="170" y="8"/>
                </a:lnTo>
                <a:lnTo>
                  <a:pt x="171" y="8"/>
                </a:lnTo>
                <a:lnTo>
                  <a:pt x="176" y="12"/>
                </a:lnTo>
                <a:lnTo>
                  <a:pt x="177" y="18"/>
                </a:lnTo>
                <a:lnTo>
                  <a:pt x="181" y="23"/>
                </a:lnTo>
                <a:lnTo>
                  <a:pt x="180" y="23"/>
                </a:lnTo>
                <a:lnTo>
                  <a:pt x="180" y="25"/>
                </a:lnTo>
                <a:lnTo>
                  <a:pt x="179" y="26"/>
                </a:lnTo>
                <a:lnTo>
                  <a:pt x="180" y="27"/>
                </a:lnTo>
                <a:lnTo>
                  <a:pt x="180" y="28"/>
                </a:lnTo>
                <a:lnTo>
                  <a:pt x="180" y="29"/>
                </a:lnTo>
                <a:lnTo>
                  <a:pt x="181" y="30"/>
                </a:lnTo>
                <a:lnTo>
                  <a:pt x="181" y="30"/>
                </a:lnTo>
                <a:lnTo>
                  <a:pt x="182" y="31"/>
                </a:lnTo>
                <a:lnTo>
                  <a:pt x="182" y="32"/>
                </a:lnTo>
                <a:lnTo>
                  <a:pt x="183" y="35"/>
                </a:lnTo>
                <a:lnTo>
                  <a:pt x="184" y="37"/>
                </a:lnTo>
                <a:lnTo>
                  <a:pt x="183" y="39"/>
                </a:lnTo>
                <a:lnTo>
                  <a:pt x="183" y="42"/>
                </a:lnTo>
                <a:lnTo>
                  <a:pt x="182" y="43"/>
                </a:lnTo>
                <a:lnTo>
                  <a:pt x="181" y="44"/>
                </a:lnTo>
                <a:lnTo>
                  <a:pt x="180" y="45"/>
                </a:lnTo>
                <a:lnTo>
                  <a:pt x="179" y="45"/>
                </a:lnTo>
                <a:lnTo>
                  <a:pt x="178" y="45"/>
                </a:lnTo>
                <a:lnTo>
                  <a:pt x="176" y="45"/>
                </a:lnTo>
                <a:lnTo>
                  <a:pt x="175" y="46"/>
                </a:lnTo>
                <a:lnTo>
                  <a:pt x="174" y="46"/>
                </a:lnTo>
                <a:lnTo>
                  <a:pt x="174" y="47"/>
                </a:lnTo>
                <a:lnTo>
                  <a:pt x="174" y="48"/>
                </a:lnTo>
                <a:lnTo>
                  <a:pt x="174" y="49"/>
                </a:lnTo>
                <a:lnTo>
                  <a:pt x="175" y="50"/>
                </a:lnTo>
                <a:lnTo>
                  <a:pt x="175" y="51"/>
                </a:lnTo>
                <a:lnTo>
                  <a:pt x="176" y="51"/>
                </a:lnTo>
                <a:lnTo>
                  <a:pt x="176" y="52"/>
                </a:lnTo>
                <a:lnTo>
                  <a:pt x="176" y="52"/>
                </a:lnTo>
                <a:lnTo>
                  <a:pt x="177" y="53"/>
                </a:lnTo>
                <a:lnTo>
                  <a:pt x="177" y="54"/>
                </a:lnTo>
                <a:lnTo>
                  <a:pt x="177" y="54"/>
                </a:lnTo>
                <a:lnTo>
                  <a:pt x="178" y="55"/>
                </a:lnTo>
                <a:lnTo>
                  <a:pt x="179" y="61"/>
                </a:lnTo>
                <a:lnTo>
                  <a:pt x="181" y="63"/>
                </a:lnTo>
                <a:lnTo>
                  <a:pt x="186" y="62"/>
                </a:lnTo>
                <a:lnTo>
                  <a:pt x="188" y="62"/>
                </a:lnTo>
                <a:lnTo>
                  <a:pt x="190" y="62"/>
                </a:lnTo>
                <a:lnTo>
                  <a:pt x="190" y="62"/>
                </a:lnTo>
                <a:lnTo>
                  <a:pt x="191" y="62"/>
                </a:lnTo>
                <a:lnTo>
                  <a:pt x="190" y="63"/>
                </a:lnTo>
                <a:lnTo>
                  <a:pt x="190" y="64"/>
                </a:lnTo>
                <a:lnTo>
                  <a:pt x="190" y="65"/>
                </a:lnTo>
                <a:lnTo>
                  <a:pt x="190" y="65"/>
                </a:lnTo>
                <a:lnTo>
                  <a:pt x="190" y="66"/>
                </a:lnTo>
                <a:lnTo>
                  <a:pt x="189" y="66"/>
                </a:lnTo>
                <a:lnTo>
                  <a:pt x="189" y="67"/>
                </a:lnTo>
                <a:lnTo>
                  <a:pt x="188" y="68"/>
                </a:lnTo>
                <a:lnTo>
                  <a:pt x="188" y="68"/>
                </a:lnTo>
                <a:lnTo>
                  <a:pt x="187" y="69"/>
                </a:lnTo>
                <a:lnTo>
                  <a:pt x="187" y="69"/>
                </a:lnTo>
                <a:lnTo>
                  <a:pt x="186" y="70"/>
                </a:lnTo>
                <a:lnTo>
                  <a:pt x="186" y="71"/>
                </a:lnTo>
                <a:lnTo>
                  <a:pt x="186" y="72"/>
                </a:lnTo>
                <a:lnTo>
                  <a:pt x="186" y="73"/>
                </a:lnTo>
                <a:lnTo>
                  <a:pt x="186" y="74"/>
                </a:lnTo>
                <a:lnTo>
                  <a:pt x="186" y="74"/>
                </a:lnTo>
                <a:lnTo>
                  <a:pt x="185" y="74"/>
                </a:lnTo>
                <a:lnTo>
                  <a:pt x="185" y="74"/>
                </a:lnTo>
                <a:lnTo>
                  <a:pt x="185" y="74"/>
                </a:lnTo>
                <a:lnTo>
                  <a:pt x="185" y="75"/>
                </a:lnTo>
                <a:lnTo>
                  <a:pt x="185" y="75"/>
                </a:lnTo>
                <a:lnTo>
                  <a:pt x="184" y="76"/>
                </a:lnTo>
                <a:lnTo>
                  <a:pt x="184" y="76"/>
                </a:lnTo>
                <a:lnTo>
                  <a:pt x="184" y="77"/>
                </a:lnTo>
                <a:lnTo>
                  <a:pt x="183" y="77"/>
                </a:lnTo>
                <a:lnTo>
                  <a:pt x="183" y="78"/>
                </a:lnTo>
                <a:lnTo>
                  <a:pt x="182" y="79"/>
                </a:lnTo>
                <a:lnTo>
                  <a:pt x="181" y="79"/>
                </a:lnTo>
                <a:lnTo>
                  <a:pt x="181" y="80"/>
                </a:lnTo>
                <a:lnTo>
                  <a:pt x="180" y="80"/>
                </a:lnTo>
                <a:lnTo>
                  <a:pt x="180" y="81"/>
                </a:lnTo>
                <a:lnTo>
                  <a:pt x="180" y="81"/>
                </a:lnTo>
                <a:lnTo>
                  <a:pt x="180" y="81"/>
                </a:lnTo>
                <a:lnTo>
                  <a:pt x="179" y="82"/>
                </a:lnTo>
                <a:lnTo>
                  <a:pt x="179" y="83"/>
                </a:lnTo>
                <a:lnTo>
                  <a:pt x="178" y="83"/>
                </a:lnTo>
                <a:lnTo>
                  <a:pt x="178" y="84"/>
                </a:lnTo>
                <a:lnTo>
                  <a:pt x="178" y="84"/>
                </a:lnTo>
                <a:lnTo>
                  <a:pt x="177" y="85"/>
                </a:lnTo>
                <a:lnTo>
                  <a:pt x="177" y="85"/>
                </a:lnTo>
                <a:lnTo>
                  <a:pt x="176" y="86"/>
                </a:lnTo>
                <a:lnTo>
                  <a:pt x="175" y="86"/>
                </a:lnTo>
                <a:lnTo>
                  <a:pt x="175" y="87"/>
                </a:lnTo>
                <a:lnTo>
                  <a:pt x="174" y="87"/>
                </a:lnTo>
                <a:lnTo>
                  <a:pt x="174" y="87"/>
                </a:lnTo>
                <a:lnTo>
                  <a:pt x="173" y="88"/>
                </a:lnTo>
                <a:lnTo>
                  <a:pt x="173" y="88"/>
                </a:lnTo>
                <a:lnTo>
                  <a:pt x="172" y="89"/>
                </a:lnTo>
                <a:lnTo>
                  <a:pt x="172" y="90"/>
                </a:lnTo>
                <a:lnTo>
                  <a:pt x="172" y="90"/>
                </a:lnTo>
                <a:lnTo>
                  <a:pt x="171" y="91"/>
                </a:lnTo>
                <a:lnTo>
                  <a:pt x="171" y="91"/>
                </a:lnTo>
                <a:lnTo>
                  <a:pt x="170" y="91"/>
                </a:lnTo>
                <a:lnTo>
                  <a:pt x="170" y="92"/>
                </a:lnTo>
                <a:lnTo>
                  <a:pt x="169" y="92"/>
                </a:lnTo>
                <a:lnTo>
                  <a:pt x="169" y="92"/>
                </a:lnTo>
                <a:lnTo>
                  <a:pt x="168" y="93"/>
                </a:lnTo>
                <a:lnTo>
                  <a:pt x="168" y="93"/>
                </a:lnTo>
                <a:lnTo>
                  <a:pt x="168" y="93"/>
                </a:lnTo>
                <a:lnTo>
                  <a:pt x="167" y="93"/>
                </a:lnTo>
                <a:lnTo>
                  <a:pt x="167" y="94"/>
                </a:lnTo>
                <a:lnTo>
                  <a:pt x="166" y="94"/>
                </a:lnTo>
                <a:lnTo>
                  <a:pt x="166" y="94"/>
                </a:lnTo>
                <a:lnTo>
                  <a:pt x="165" y="94"/>
                </a:lnTo>
                <a:lnTo>
                  <a:pt x="164" y="94"/>
                </a:lnTo>
                <a:lnTo>
                  <a:pt x="164" y="94"/>
                </a:lnTo>
                <a:lnTo>
                  <a:pt x="164" y="93"/>
                </a:lnTo>
                <a:lnTo>
                  <a:pt x="164" y="92"/>
                </a:lnTo>
                <a:lnTo>
                  <a:pt x="164" y="91"/>
                </a:lnTo>
                <a:lnTo>
                  <a:pt x="164" y="91"/>
                </a:lnTo>
                <a:lnTo>
                  <a:pt x="164" y="90"/>
                </a:lnTo>
                <a:lnTo>
                  <a:pt x="164" y="89"/>
                </a:lnTo>
                <a:lnTo>
                  <a:pt x="164" y="89"/>
                </a:lnTo>
                <a:lnTo>
                  <a:pt x="163" y="88"/>
                </a:lnTo>
                <a:lnTo>
                  <a:pt x="162" y="87"/>
                </a:lnTo>
                <a:lnTo>
                  <a:pt x="160" y="87"/>
                </a:lnTo>
                <a:lnTo>
                  <a:pt x="159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7" y="88"/>
                </a:lnTo>
                <a:lnTo>
                  <a:pt x="157" y="88"/>
                </a:lnTo>
                <a:lnTo>
                  <a:pt x="157" y="88"/>
                </a:lnTo>
                <a:lnTo>
                  <a:pt x="157" y="88"/>
                </a:lnTo>
                <a:lnTo>
                  <a:pt x="157" y="88"/>
                </a:lnTo>
                <a:lnTo>
                  <a:pt x="157" y="88"/>
                </a:lnTo>
                <a:lnTo>
                  <a:pt x="157" y="89"/>
                </a:lnTo>
                <a:lnTo>
                  <a:pt x="157" y="89"/>
                </a:lnTo>
                <a:lnTo>
                  <a:pt x="157" y="89"/>
                </a:lnTo>
                <a:lnTo>
                  <a:pt x="157" y="89"/>
                </a:lnTo>
                <a:lnTo>
                  <a:pt x="156" y="90"/>
                </a:lnTo>
                <a:lnTo>
                  <a:pt x="156" y="90"/>
                </a:lnTo>
                <a:lnTo>
                  <a:pt x="156" y="91"/>
                </a:lnTo>
                <a:lnTo>
                  <a:pt x="156" y="91"/>
                </a:lnTo>
                <a:lnTo>
                  <a:pt x="156" y="92"/>
                </a:lnTo>
                <a:lnTo>
                  <a:pt x="156" y="92"/>
                </a:lnTo>
                <a:lnTo>
                  <a:pt x="156" y="92"/>
                </a:lnTo>
                <a:lnTo>
                  <a:pt x="156" y="93"/>
                </a:lnTo>
                <a:lnTo>
                  <a:pt x="155" y="93"/>
                </a:lnTo>
                <a:lnTo>
                  <a:pt x="155" y="93"/>
                </a:lnTo>
                <a:lnTo>
                  <a:pt x="155" y="94"/>
                </a:lnTo>
                <a:lnTo>
                  <a:pt x="155" y="94"/>
                </a:lnTo>
                <a:lnTo>
                  <a:pt x="155" y="94"/>
                </a:lnTo>
                <a:lnTo>
                  <a:pt x="155" y="95"/>
                </a:lnTo>
                <a:lnTo>
                  <a:pt x="155" y="95"/>
                </a:lnTo>
                <a:lnTo>
                  <a:pt x="155" y="96"/>
                </a:lnTo>
                <a:lnTo>
                  <a:pt x="155" y="96"/>
                </a:lnTo>
                <a:lnTo>
                  <a:pt x="155" y="96"/>
                </a:lnTo>
                <a:lnTo>
                  <a:pt x="154" y="96"/>
                </a:lnTo>
                <a:lnTo>
                  <a:pt x="154" y="96"/>
                </a:lnTo>
                <a:lnTo>
                  <a:pt x="154" y="96"/>
                </a:lnTo>
                <a:lnTo>
                  <a:pt x="154" y="96"/>
                </a:lnTo>
                <a:lnTo>
                  <a:pt x="154" y="96"/>
                </a:lnTo>
                <a:lnTo>
                  <a:pt x="154" y="97"/>
                </a:lnTo>
                <a:lnTo>
                  <a:pt x="153" y="97"/>
                </a:lnTo>
                <a:lnTo>
                  <a:pt x="153" y="97"/>
                </a:lnTo>
                <a:lnTo>
                  <a:pt x="153" y="97"/>
                </a:lnTo>
                <a:lnTo>
                  <a:pt x="153" y="97"/>
                </a:lnTo>
                <a:lnTo>
                  <a:pt x="153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9"/>
                </a:lnTo>
                <a:lnTo>
                  <a:pt x="152" y="99"/>
                </a:lnTo>
                <a:lnTo>
                  <a:pt x="152" y="99"/>
                </a:lnTo>
                <a:lnTo>
                  <a:pt x="152" y="100"/>
                </a:lnTo>
                <a:lnTo>
                  <a:pt x="152" y="100"/>
                </a:lnTo>
                <a:lnTo>
                  <a:pt x="152" y="100"/>
                </a:lnTo>
                <a:lnTo>
                  <a:pt x="152" y="100"/>
                </a:lnTo>
                <a:lnTo>
                  <a:pt x="152" y="101"/>
                </a:lnTo>
                <a:lnTo>
                  <a:pt x="153" y="101"/>
                </a:lnTo>
                <a:lnTo>
                  <a:pt x="154" y="100"/>
                </a:lnTo>
                <a:lnTo>
                  <a:pt x="154" y="100"/>
                </a:lnTo>
                <a:lnTo>
                  <a:pt x="154" y="100"/>
                </a:lnTo>
                <a:lnTo>
                  <a:pt x="155" y="100"/>
                </a:lnTo>
                <a:lnTo>
                  <a:pt x="155" y="100"/>
                </a:lnTo>
                <a:lnTo>
                  <a:pt x="155" y="100"/>
                </a:lnTo>
                <a:lnTo>
                  <a:pt x="155" y="100"/>
                </a:lnTo>
                <a:lnTo>
                  <a:pt x="155" y="101"/>
                </a:lnTo>
                <a:lnTo>
                  <a:pt x="155" y="101"/>
                </a:lnTo>
                <a:lnTo>
                  <a:pt x="155" y="102"/>
                </a:lnTo>
                <a:lnTo>
                  <a:pt x="155" y="102"/>
                </a:lnTo>
                <a:lnTo>
                  <a:pt x="155" y="102"/>
                </a:lnTo>
                <a:lnTo>
                  <a:pt x="154" y="102"/>
                </a:lnTo>
                <a:lnTo>
                  <a:pt x="154" y="103"/>
                </a:lnTo>
                <a:lnTo>
                  <a:pt x="154" y="103"/>
                </a:lnTo>
                <a:lnTo>
                  <a:pt x="154" y="103"/>
                </a:lnTo>
                <a:lnTo>
                  <a:pt x="153" y="104"/>
                </a:lnTo>
                <a:lnTo>
                  <a:pt x="153" y="104"/>
                </a:lnTo>
                <a:lnTo>
                  <a:pt x="152" y="105"/>
                </a:lnTo>
                <a:lnTo>
                  <a:pt x="152" y="106"/>
                </a:lnTo>
                <a:lnTo>
                  <a:pt x="152" y="107"/>
                </a:lnTo>
                <a:lnTo>
                  <a:pt x="152" y="108"/>
                </a:lnTo>
                <a:lnTo>
                  <a:pt x="151" y="108"/>
                </a:lnTo>
                <a:lnTo>
                  <a:pt x="151" y="108"/>
                </a:lnTo>
                <a:lnTo>
                  <a:pt x="151" y="109"/>
                </a:lnTo>
                <a:lnTo>
                  <a:pt x="151" y="109"/>
                </a:lnTo>
                <a:lnTo>
                  <a:pt x="151" y="110"/>
                </a:lnTo>
                <a:lnTo>
                  <a:pt x="150" y="111"/>
                </a:lnTo>
                <a:lnTo>
                  <a:pt x="151" y="111"/>
                </a:lnTo>
                <a:lnTo>
                  <a:pt x="151" y="111"/>
                </a:lnTo>
                <a:lnTo>
                  <a:pt x="151" y="111"/>
                </a:lnTo>
                <a:lnTo>
                  <a:pt x="151" y="111"/>
                </a:lnTo>
                <a:lnTo>
                  <a:pt x="151" y="112"/>
                </a:lnTo>
                <a:lnTo>
                  <a:pt x="151" y="112"/>
                </a:lnTo>
                <a:lnTo>
                  <a:pt x="151" y="112"/>
                </a:lnTo>
                <a:lnTo>
                  <a:pt x="151" y="112"/>
                </a:lnTo>
                <a:lnTo>
                  <a:pt x="151" y="112"/>
                </a:lnTo>
                <a:lnTo>
                  <a:pt x="152" y="113"/>
                </a:lnTo>
                <a:lnTo>
                  <a:pt x="152" y="114"/>
                </a:lnTo>
                <a:lnTo>
                  <a:pt x="152" y="115"/>
                </a:lnTo>
                <a:lnTo>
                  <a:pt x="152" y="116"/>
                </a:lnTo>
                <a:lnTo>
                  <a:pt x="152" y="117"/>
                </a:lnTo>
                <a:lnTo>
                  <a:pt x="151" y="118"/>
                </a:lnTo>
                <a:lnTo>
                  <a:pt x="151" y="119"/>
                </a:lnTo>
                <a:lnTo>
                  <a:pt x="151" y="120"/>
                </a:lnTo>
                <a:lnTo>
                  <a:pt x="151" y="120"/>
                </a:lnTo>
                <a:lnTo>
                  <a:pt x="151" y="120"/>
                </a:lnTo>
                <a:lnTo>
                  <a:pt x="150" y="121"/>
                </a:lnTo>
                <a:lnTo>
                  <a:pt x="150" y="121"/>
                </a:lnTo>
                <a:lnTo>
                  <a:pt x="150" y="122"/>
                </a:lnTo>
                <a:lnTo>
                  <a:pt x="150" y="122"/>
                </a:lnTo>
                <a:lnTo>
                  <a:pt x="150" y="123"/>
                </a:lnTo>
                <a:lnTo>
                  <a:pt x="149" y="123"/>
                </a:lnTo>
                <a:lnTo>
                  <a:pt x="149" y="124"/>
                </a:lnTo>
                <a:lnTo>
                  <a:pt x="149" y="125"/>
                </a:lnTo>
                <a:lnTo>
                  <a:pt x="149" y="125"/>
                </a:lnTo>
                <a:lnTo>
                  <a:pt x="149" y="126"/>
                </a:lnTo>
                <a:lnTo>
                  <a:pt x="149" y="126"/>
                </a:lnTo>
                <a:lnTo>
                  <a:pt x="149" y="127"/>
                </a:lnTo>
                <a:lnTo>
                  <a:pt x="148" y="127"/>
                </a:lnTo>
                <a:lnTo>
                  <a:pt x="148" y="127"/>
                </a:lnTo>
                <a:lnTo>
                  <a:pt x="148" y="128"/>
                </a:lnTo>
                <a:lnTo>
                  <a:pt x="148" y="128"/>
                </a:lnTo>
                <a:lnTo>
                  <a:pt x="148" y="128"/>
                </a:lnTo>
                <a:lnTo>
                  <a:pt x="149" y="128"/>
                </a:lnTo>
                <a:lnTo>
                  <a:pt x="149" y="129"/>
                </a:lnTo>
                <a:lnTo>
                  <a:pt x="149" y="129"/>
                </a:lnTo>
                <a:lnTo>
                  <a:pt x="149" y="129"/>
                </a:lnTo>
                <a:lnTo>
                  <a:pt x="149" y="130"/>
                </a:lnTo>
                <a:lnTo>
                  <a:pt x="149" y="131"/>
                </a:lnTo>
                <a:lnTo>
                  <a:pt x="149" y="132"/>
                </a:lnTo>
                <a:lnTo>
                  <a:pt x="149" y="133"/>
                </a:lnTo>
                <a:lnTo>
                  <a:pt x="149" y="134"/>
                </a:lnTo>
                <a:lnTo>
                  <a:pt x="149" y="134"/>
                </a:lnTo>
                <a:lnTo>
                  <a:pt x="149" y="135"/>
                </a:lnTo>
                <a:lnTo>
                  <a:pt x="149" y="137"/>
                </a:lnTo>
                <a:lnTo>
                  <a:pt x="150" y="137"/>
                </a:lnTo>
                <a:lnTo>
                  <a:pt x="150" y="138"/>
                </a:lnTo>
                <a:lnTo>
                  <a:pt x="150" y="139"/>
                </a:lnTo>
                <a:lnTo>
                  <a:pt x="150" y="140"/>
                </a:lnTo>
                <a:lnTo>
                  <a:pt x="150" y="141"/>
                </a:lnTo>
                <a:lnTo>
                  <a:pt x="150" y="142"/>
                </a:lnTo>
                <a:lnTo>
                  <a:pt x="150" y="143"/>
                </a:lnTo>
                <a:lnTo>
                  <a:pt x="150" y="143"/>
                </a:lnTo>
                <a:lnTo>
                  <a:pt x="150" y="145"/>
                </a:lnTo>
                <a:lnTo>
                  <a:pt x="150" y="145"/>
                </a:lnTo>
                <a:lnTo>
                  <a:pt x="150" y="146"/>
                </a:lnTo>
                <a:lnTo>
                  <a:pt x="150" y="146"/>
                </a:lnTo>
                <a:lnTo>
                  <a:pt x="150" y="147"/>
                </a:lnTo>
                <a:lnTo>
                  <a:pt x="150" y="148"/>
                </a:lnTo>
                <a:lnTo>
                  <a:pt x="151" y="149"/>
                </a:lnTo>
                <a:lnTo>
                  <a:pt x="151" y="149"/>
                </a:lnTo>
                <a:lnTo>
                  <a:pt x="151" y="150"/>
                </a:lnTo>
                <a:lnTo>
                  <a:pt x="151" y="151"/>
                </a:lnTo>
                <a:lnTo>
                  <a:pt x="151" y="151"/>
                </a:lnTo>
                <a:lnTo>
                  <a:pt x="151" y="152"/>
                </a:lnTo>
                <a:lnTo>
                  <a:pt x="151" y="153"/>
                </a:lnTo>
                <a:lnTo>
                  <a:pt x="151" y="153"/>
                </a:lnTo>
                <a:lnTo>
                  <a:pt x="151" y="154"/>
                </a:lnTo>
                <a:lnTo>
                  <a:pt x="151" y="155"/>
                </a:lnTo>
                <a:lnTo>
                  <a:pt x="151" y="155"/>
                </a:lnTo>
                <a:lnTo>
                  <a:pt x="151" y="156"/>
                </a:lnTo>
                <a:lnTo>
                  <a:pt x="151" y="156"/>
                </a:lnTo>
                <a:lnTo>
                  <a:pt x="151" y="157"/>
                </a:lnTo>
                <a:lnTo>
                  <a:pt x="150" y="157"/>
                </a:lnTo>
                <a:lnTo>
                  <a:pt x="150" y="158"/>
                </a:lnTo>
                <a:lnTo>
                  <a:pt x="150" y="158"/>
                </a:lnTo>
                <a:lnTo>
                  <a:pt x="150" y="158"/>
                </a:lnTo>
                <a:lnTo>
                  <a:pt x="149" y="159"/>
                </a:lnTo>
                <a:lnTo>
                  <a:pt x="149" y="160"/>
                </a:lnTo>
                <a:lnTo>
                  <a:pt x="149" y="161"/>
                </a:lnTo>
                <a:lnTo>
                  <a:pt x="148" y="162"/>
                </a:lnTo>
                <a:lnTo>
                  <a:pt x="147" y="164"/>
                </a:lnTo>
                <a:lnTo>
                  <a:pt x="147" y="165"/>
                </a:lnTo>
                <a:lnTo>
                  <a:pt x="146" y="166"/>
                </a:lnTo>
                <a:lnTo>
                  <a:pt x="146" y="167"/>
                </a:lnTo>
                <a:lnTo>
                  <a:pt x="145" y="168"/>
                </a:lnTo>
                <a:lnTo>
                  <a:pt x="145" y="168"/>
                </a:lnTo>
                <a:lnTo>
                  <a:pt x="145" y="170"/>
                </a:lnTo>
                <a:lnTo>
                  <a:pt x="144" y="171"/>
                </a:lnTo>
                <a:lnTo>
                  <a:pt x="144" y="172"/>
                </a:lnTo>
                <a:lnTo>
                  <a:pt x="144" y="173"/>
                </a:lnTo>
                <a:lnTo>
                  <a:pt x="144" y="174"/>
                </a:lnTo>
                <a:lnTo>
                  <a:pt x="144" y="174"/>
                </a:lnTo>
                <a:lnTo>
                  <a:pt x="143" y="175"/>
                </a:lnTo>
                <a:lnTo>
                  <a:pt x="143" y="176"/>
                </a:lnTo>
                <a:lnTo>
                  <a:pt x="143" y="176"/>
                </a:lnTo>
                <a:lnTo>
                  <a:pt x="143" y="177"/>
                </a:lnTo>
                <a:lnTo>
                  <a:pt x="143" y="178"/>
                </a:lnTo>
                <a:lnTo>
                  <a:pt x="142" y="179"/>
                </a:lnTo>
                <a:lnTo>
                  <a:pt x="142" y="179"/>
                </a:lnTo>
                <a:lnTo>
                  <a:pt x="142" y="180"/>
                </a:lnTo>
                <a:lnTo>
                  <a:pt x="142" y="181"/>
                </a:lnTo>
                <a:lnTo>
                  <a:pt x="142" y="182"/>
                </a:lnTo>
                <a:lnTo>
                  <a:pt x="142" y="182"/>
                </a:lnTo>
                <a:lnTo>
                  <a:pt x="142" y="182"/>
                </a:lnTo>
                <a:lnTo>
                  <a:pt x="142" y="184"/>
                </a:lnTo>
                <a:lnTo>
                  <a:pt x="142" y="184"/>
                </a:lnTo>
                <a:lnTo>
                  <a:pt x="142" y="185"/>
                </a:lnTo>
                <a:lnTo>
                  <a:pt x="143" y="187"/>
                </a:lnTo>
                <a:lnTo>
                  <a:pt x="143" y="188"/>
                </a:lnTo>
                <a:lnTo>
                  <a:pt x="143" y="188"/>
                </a:lnTo>
                <a:lnTo>
                  <a:pt x="143" y="189"/>
                </a:lnTo>
                <a:lnTo>
                  <a:pt x="143" y="189"/>
                </a:lnTo>
                <a:lnTo>
                  <a:pt x="143" y="189"/>
                </a:lnTo>
                <a:lnTo>
                  <a:pt x="143" y="189"/>
                </a:lnTo>
                <a:lnTo>
                  <a:pt x="143" y="190"/>
                </a:lnTo>
                <a:lnTo>
                  <a:pt x="143" y="190"/>
                </a:lnTo>
                <a:lnTo>
                  <a:pt x="143" y="190"/>
                </a:lnTo>
                <a:lnTo>
                  <a:pt x="143" y="190"/>
                </a:lnTo>
                <a:lnTo>
                  <a:pt x="142" y="190"/>
                </a:lnTo>
                <a:lnTo>
                  <a:pt x="142" y="190"/>
                </a:lnTo>
                <a:lnTo>
                  <a:pt x="142" y="191"/>
                </a:lnTo>
                <a:lnTo>
                  <a:pt x="141" y="191"/>
                </a:lnTo>
                <a:lnTo>
                  <a:pt x="140" y="191"/>
                </a:lnTo>
                <a:lnTo>
                  <a:pt x="138" y="192"/>
                </a:lnTo>
                <a:lnTo>
                  <a:pt x="133" y="199"/>
                </a:lnTo>
                <a:lnTo>
                  <a:pt x="131" y="198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37" name="Freeform 603"/>
          <p:cNvSpPr>
            <a:spLocks/>
          </p:cNvSpPr>
          <p:nvPr/>
        </p:nvSpPr>
        <p:spPr bwMode="auto">
          <a:xfrm>
            <a:off x="5957888" y="3395663"/>
            <a:ext cx="1101725" cy="541337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2" y="5"/>
              </a:cxn>
              <a:cxn ang="0">
                <a:pos x="5" y="3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2" y="1"/>
              </a:cxn>
              <a:cxn ang="0">
                <a:pos x="16" y="2"/>
              </a:cxn>
              <a:cxn ang="0">
                <a:pos x="18" y="3"/>
              </a:cxn>
              <a:cxn ang="0">
                <a:pos x="20" y="5"/>
              </a:cxn>
              <a:cxn ang="0">
                <a:pos x="22" y="7"/>
              </a:cxn>
              <a:cxn ang="0">
                <a:pos x="24" y="8"/>
              </a:cxn>
              <a:cxn ang="0">
                <a:pos x="27" y="8"/>
              </a:cxn>
              <a:cxn ang="0">
                <a:pos x="29" y="7"/>
              </a:cxn>
              <a:cxn ang="0">
                <a:pos x="31" y="7"/>
              </a:cxn>
              <a:cxn ang="0">
                <a:pos x="33" y="7"/>
              </a:cxn>
              <a:cxn ang="0">
                <a:pos x="35" y="7"/>
              </a:cxn>
              <a:cxn ang="0">
                <a:pos x="37" y="8"/>
              </a:cxn>
              <a:cxn ang="0">
                <a:pos x="39" y="5"/>
              </a:cxn>
              <a:cxn ang="0">
                <a:pos x="42" y="4"/>
              </a:cxn>
              <a:cxn ang="0">
                <a:pos x="45" y="3"/>
              </a:cxn>
              <a:cxn ang="0">
                <a:pos x="48" y="2"/>
              </a:cxn>
              <a:cxn ang="0">
                <a:pos x="52" y="2"/>
              </a:cxn>
              <a:cxn ang="0">
                <a:pos x="54" y="2"/>
              </a:cxn>
              <a:cxn ang="0">
                <a:pos x="55" y="2"/>
              </a:cxn>
              <a:cxn ang="0">
                <a:pos x="57" y="2"/>
              </a:cxn>
              <a:cxn ang="0">
                <a:pos x="59" y="1"/>
              </a:cxn>
              <a:cxn ang="0">
                <a:pos x="61" y="0"/>
              </a:cxn>
              <a:cxn ang="0">
                <a:pos x="64" y="1"/>
              </a:cxn>
              <a:cxn ang="0">
                <a:pos x="63" y="3"/>
              </a:cxn>
              <a:cxn ang="0">
                <a:pos x="63" y="5"/>
              </a:cxn>
              <a:cxn ang="0">
                <a:pos x="62" y="6"/>
              </a:cxn>
              <a:cxn ang="0">
                <a:pos x="61" y="8"/>
              </a:cxn>
              <a:cxn ang="0">
                <a:pos x="61" y="9"/>
              </a:cxn>
              <a:cxn ang="0">
                <a:pos x="60" y="10"/>
              </a:cxn>
              <a:cxn ang="0">
                <a:pos x="60" y="10"/>
              </a:cxn>
              <a:cxn ang="0">
                <a:pos x="59" y="12"/>
              </a:cxn>
              <a:cxn ang="0">
                <a:pos x="57" y="14"/>
              </a:cxn>
              <a:cxn ang="0">
                <a:pos x="49" y="20"/>
              </a:cxn>
              <a:cxn ang="0">
                <a:pos x="49" y="21"/>
              </a:cxn>
              <a:cxn ang="0">
                <a:pos x="49" y="22"/>
              </a:cxn>
              <a:cxn ang="0">
                <a:pos x="47" y="24"/>
              </a:cxn>
              <a:cxn ang="0">
                <a:pos x="42" y="28"/>
              </a:cxn>
              <a:cxn ang="0">
                <a:pos x="41" y="29"/>
              </a:cxn>
              <a:cxn ang="0">
                <a:pos x="40" y="30"/>
              </a:cxn>
              <a:cxn ang="0">
                <a:pos x="39" y="31"/>
              </a:cxn>
              <a:cxn ang="0">
                <a:pos x="38" y="32"/>
              </a:cxn>
              <a:cxn ang="0">
                <a:pos x="36" y="32"/>
              </a:cxn>
              <a:cxn ang="0">
                <a:pos x="35" y="33"/>
              </a:cxn>
              <a:cxn ang="0">
                <a:pos x="33" y="31"/>
              </a:cxn>
              <a:cxn ang="0">
                <a:pos x="33" y="30"/>
              </a:cxn>
              <a:cxn ang="0">
                <a:pos x="29" y="29"/>
              </a:cxn>
              <a:cxn ang="0">
                <a:pos x="22" y="22"/>
              </a:cxn>
              <a:cxn ang="0">
                <a:pos x="9" y="16"/>
              </a:cxn>
              <a:cxn ang="0">
                <a:pos x="9" y="16"/>
              </a:cxn>
              <a:cxn ang="0">
                <a:pos x="8" y="14"/>
              </a:cxn>
              <a:cxn ang="0">
                <a:pos x="6" y="13"/>
              </a:cxn>
              <a:cxn ang="0">
                <a:pos x="3" y="13"/>
              </a:cxn>
            </a:cxnLst>
            <a:rect l="0" t="0" r="r" b="b"/>
            <a:pathLst>
              <a:path w="64" h="33">
                <a:moveTo>
                  <a:pt x="3" y="13"/>
                </a:moveTo>
                <a:lnTo>
                  <a:pt x="3" y="12"/>
                </a:lnTo>
                <a:lnTo>
                  <a:pt x="4" y="12"/>
                </a:lnTo>
                <a:lnTo>
                  <a:pt x="0" y="7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4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2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2" y="7"/>
                </a:lnTo>
                <a:lnTo>
                  <a:pt x="23" y="7"/>
                </a:lnTo>
                <a:lnTo>
                  <a:pt x="23" y="7"/>
                </a:lnTo>
                <a:lnTo>
                  <a:pt x="24" y="8"/>
                </a:lnTo>
                <a:lnTo>
                  <a:pt x="25" y="8"/>
                </a:lnTo>
                <a:lnTo>
                  <a:pt x="26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29" y="7"/>
                </a:lnTo>
                <a:lnTo>
                  <a:pt x="29" y="7"/>
                </a:lnTo>
                <a:lnTo>
                  <a:pt x="30" y="7"/>
                </a:lnTo>
                <a:lnTo>
                  <a:pt x="31" y="7"/>
                </a:lnTo>
                <a:lnTo>
                  <a:pt x="32" y="7"/>
                </a:lnTo>
                <a:lnTo>
                  <a:pt x="32" y="7"/>
                </a:lnTo>
                <a:lnTo>
                  <a:pt x="33" y="7"/>
                </a:lnTo>
                <a:lnTo>
                  <a:pt x="34" y="7"/>
                </a:lnTo>
                <a:lnTo>
                  <a:pt x="34" y="7"/>
                </a:lnTo>
                <a:lnTo>
                  <a:pt x="35" y="7"/>
                </a:lnTo>
                <a:lnTo>
                  <a:pt x="36" y="8"/>
                </a:lnTo>
                <a:lnTo>
                  <a:pt x="36" y="8"/>
                </a:lnTo>
                <a:lnTo>
                  <a:pt x="37" y="8"/>
                </a:lnTo>
                <a:lnTo>
                  <a:pt x="38" y="7"/>
                </a:lnTo>
                <a:lnTo>
                  <a:pt x="38" y="6"/>
                </a:lnTo>
                <a:lnTo>
                  <a:pt x="39" y="5"/>
                </a:lnTo>
                <a:lnTo>
                  <a:pt x="40" y="5"/>
                </a:lnTo>
                <a:lnTo>
                  <a:pt x="41" y="4"/>
                </a:lnTo>
                <a:lnTo>
                  <a:pt x="42" y="4"/>
                </a:lnTo>
                <a:lnTo>
                  <a:pt x="43" y="3"/>
                </a:lnTo>
                <a:lnTo>
                  <a:pt x="44" y="3"/>
                </a:lnTo>
                <a:lnTo>
                  <a:pt x="45" y="3"/>
                </a:lnTo>
                <a:lnTo>
                  <a:pt x="46" y="3"/>
                </a:lnTo>
                <a:lnTo>
                  <a:pt x="47" y="2"/>
                </a:lnTo>
                <a:lnTo>
                  <a:pt x="48" y="2"/>
                </a:lnTo>
                <a:lnTo>
                  <a:pt x="49" y="2"/>
                </a:lnTo>
                <a:lnTo>
                  <a:pt x="50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4" y="2"/>
                </a:lnTo>
                <a:lnTo>
                  <a:pt x="54" y="2"/>
                </a:lnTo>
                <a:lnTo>
                  <a:pt x="55" y="2"/>
                </a:lnTo>
                <a:lnTo>
                  <a:pt x="55" y="2"/>
                </a:lnTo>
                <a:lnTo>
                  <a:pt x="56" y="2"/>
                </a:lnTo>
                <a:lnTo>
                  <a:pt x="56" y="2"/>
                </a:lnTo>
                <a:lnTo>
                  <a:pt x="57" y="2"/>
                </a:lnTo>
                <a:lnTo>
                  <a:pt x="57" y="1"/>
                </a:lnTo>
                <a:lnTo>
                  <a:pt x="58" y="1"/>
                </a:lnTo>
                <a:lnTo>
                  <a:pt x="59" y="1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4" y="1"/>
                </a:lnTo>
                <a:lnTo>
                  <a:pt x="64" y="1"/>
                </a:lnTo>
                <a:lnTo>
                  <a:pt x="64" y="1"/>
                </a:lnTo>
                <a:lnTo>
                  <a:pt x="64" y="2"/>
                </a:lnTo>
                <a:lnTo>
                  <a:pt x="63" y="3"/>
                </a:lnTo>
                <a:lnTo>
                  <a:pt x="63" y="3"/>
                </a:lnTo>
                <a:lnTo>
                  <a:pt x="63" y="4"/>
                </a:lnTo>
                <a:lnTo>
                  <a:pt x="63" y="5"/>
                </a:lnTo>
                <a:lnTo>
                  <a:pt x="63" y="6"/>
                </a:lnTo>
                <a:lnTo>
                  <a:pt x="62" y="6"/>
                </a:lnTo>
                <a:lnTo>
                  <a:pt x="62" y="6"/>
                </a:lnTo>
                <a:lnTo>
                  <a:pt x="62" y="7"/>
                </a:lnTo>
                <a:lnTo>
                  <a:pt x="62" y="7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1"/>
                </a:lnTo>
                <a:lnTo>
                  <a:pt x="59" y="12"/>
                </a:lnTo>
                <a:lnTo>
                  <a:pt x="59" y="12"/>
                </a:lnTo>
                <a:lnTo>
                  <a:pt x="59" y="12"/>
                </a:lnTo>
                <a:lnTo>
                  <a:pt x="59" y="13"/>
                </a:lnTo>
                <a:lnTo>
                  <a:pt x="57" y="14"/>
                </a:lnTo>
                <a:lnTo>
                  <a:pt x="54" y="16"/>
                </a:lnTo>
                <a:lnTo>
                  <a:pt x="49" y="19"/>
                </a:lnTo>
                <a:lnTo>
                  <a:pt x="49" y="20"/>
                </a:lnTo>
                <a:lnTo>
                  <a:pt x="49" y="20"/>
                </a:lnTo>
                <a:lnTo>
                  <a:pt x="49" y="20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2"/>
                </a:lnTo>
                <a:lnTo>
                  <a:pt x="49" y="22"/>
                </a:lnTo>
                <a:lnTo>
                  <a:pt x="49" y="22"/>
                </a:lnTo>
                <a:lnTo>
                  <a:pt x="47" y="24"/>
                </a:lnTo>
                <a:lnTo>
                  <a:pt x="43" y="26"/>
                </a:lnTo>
                <a:lnTo>
                  <a:pt x="43" y="27"/>
                </a:lnTo>
                <a:lnTo>
                  <a:pt x="42" y="28"/>
                </a:lnTo>
                <a:lnTo>
                  <a:pt x="42" y="28"/>
                </a:lnTo>
                <a:lnTo>
                  <a:pt x="41" y="28"/>
                </a:lnTo>
                <a:lnTo>
                  <a:pt x="41" y="29"/>
                </a:lnTo>
                <a:lnTo>
                  <a:pt x="41" y="29"/>
                </a:lnTo>
                <a:lnTo>
                  <a:pt x="40" y="29"/>
                </a:lnTo>
                <a:lnTo>
                  <a:pt x="40" y="30"/>
                </a:lnTo>
                <a:lnTo>
                  <a:pt x="40" y="30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8" y="31"/>
                </a:lnTo>
                <a:lnTo>
                  <a:pt x="38" y="32"/>
                </a:lnTo>
                <a:lnTo>
                  <a:pt x="37" y="32"/>
                </a:lnTo>
                <a:lnTo>
                  <a:pt x="37" y="32"/>
                </a:lnTo>
                <a:lnTo>
                  <a:pt x="36" y="32"/>
                </a:lnTo>
                <a:lnTo>
                  <a:pt x="36" y="32"/>
                </a:lnTo>
                <a:lnTo>
                  <a:pt x="36" y="33"/>
                </a:lnTo>
                <a:lnTo>
                  <a:pt x="35" y="33"/>
                </a:lnTo>
                <a:lnTo>
                  <a:pt x="34" y="32"/>
                </a:lnTo>
                <a:lnTo>
                  <a:pt x="34" y="32"/>
                </a:ln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lnTo>
                  <a:pt x="33" y="30"/>
                </a:lnTo>
                <a:lnTo>
                  <a:pt x="32" y="30"/>
                </a:lnTo>
                <a:lnTo>
                  <a:pt x="32" y="30"/>
                </a:lnTo>
                <a:lnTo>
                  <a:pt x="29" y="29"/>
                </a:lnTo>
                <a:lnTo>
                  <a:pt x="23" y="23"/>
                </a:lnTo>
                <a:lnTo>
                  <a:pt x="23" y="22"/>
                </a:lnTo>
                <a:lnTo>
                  <a:pt x="22" y="22"/>
                </a:lnTo>
                <a:lnTo>
                  <a:pt x="22" y="22"/>
                </a:lnTo>
                <a:lnTo>
                  <a:pt x="21" y="21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9" y="15"/>
                </a:lnTo>
                <a:lnTo>
                  <a:pt x="8" y="15"/>
                </a:lnTo>
                <a:lnTo>
                  <a:pt x="8" y="14"/>
                </a:lnTo>
                <a:lnTo>
                  <a:pt x="7" y="14"/>
                </a:lnTo>
                <a:lnTo>
                  <a:pt x="6" y="13"/>
                </a:lnTo>
                <a:lnTo>
                  <a:pt x="6" y="13"/>
                </a:lnTo>
                <a:lnTo>
                  <a:pt x="5" y="13"/>
                </a:lnTo>
                <a:lnTo>
                  <a:pt x="4" y="13"/>
                </a:lnTo>
                <a:lnTo>
                  <a:pt x="3" y="13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38" name="Freeform 604"/>
          <p:cNvSpPr>
            <a:spLocks/>
          </p:cNvSpPr>
          <p:nvPr/>
        </p:nvSpPr>
        <p:spPr bwMode="auto">
          <a:xfrm>
            <a:off x="4838700" y="2755900"/>
            <a:ext cx="2374900" cy="769938"/>
          </a:xfrm>
          <a:custGeom>
            <a:avLst/>
            <a:gdLst/>
            <a:ahLst/>
            <a:cxnLst>
              <a:cxn ang="0">
                <a:pos x="71" y="42"/>
              </a:cxn>
              <a:cxn ang="0">
                <a:pos x="75" y="39"/>
              </a:cxn>
              <a:cxn ang="0">
                <a:pos x="81" y="41"/>
              </a:cxn>
              <a:cxn ang="0">
                <a:pos x="86" y="45"/>
              </a:cxn>
              <a:cxn ang="0">
                <a:pos x="91" y="47"/>
              </a:cxn>
              <a:cxn ang="0">
                <a:pos x="96" y="46"/>
              </a:cxn>
              <a:cxn ang="0">
                <a:pos x="101" y="47"/>
              </a:cxn>
              <a:cxn ang="0">
                <a:pos x="106" y="43"/>
              </a:cxn>
              <a:cxn ang="0">
                <a:pos x="113" y="41"/>
              </a:cxn>
              <a:cxn ang="0">
                <a:pos x="119" y="41"/>
              </a:cxn>
              <a:cxn ang="0">
                <a:pos x="123" y="40"/>
              </a:cxn>
              <a:cxn ang="0">
                <a:pos x="130" y="39"/>
              </a:cxn>
              <a:cxn ang="0">
                <a:pos x="132" y="35"/>
              </a:cxn>
              <a:cxn ang="0">
                <a:pos x="134" y="31"/>
              </a:cxn>
              <a:cxn ang="0">
                <a:pos x="136" y="27"/>
              </a:cxn>
              <a:cxn ang="0">
                <a:pos x="136" y="17"/>
              </a:cxn>
              <a:cxn ang="0">
                <a:pos x="132" y="12"/>
              </a:cxn>
              <a:cxn ang="0">
                <a:pos x="130" y="10"/>
              </a:cxn>
              <a:cxn ang="0">
                <a:pos x="123" y="11"/>
              </a:cxn>
              <a:cxn ang="0">
                <a:pos x="120" y="14"/>
              </a:cxn>
              <a:cxn ang="0">
                <a:pos x="113" y="16"/>
              </a:cxn>
              <a:cxn ang="0">
                <a:pos x="107" y="17"/>
              </a:cxn>
              <a:cxn ang="0">
                <a:pos x="101" y="18"/>
              </a:cxn>
              <a:cxn ang="0">
                <a:pos x="90" y="26"/>
              </a:cxn>
              <a:cxn ang="0">
                <a:pos x="86" y="21"/>
              </a:cxn>
              <a:cxn ang="0">
                <a:pos x="86" y="15"/>
              </a:cxn>
              <a:cxn ang="0">
                <a:pos x="88" y="14"/>
              </a:cxn>
              <a:cxn ang="0">
                <a:pos x="91" y="11"/>
              </a:cxn>
              <a:cxn ang="0">
                <a:pos x="92" y="7"/>
              </a:cxn>
              <a:cxn ang="0">
                <a:pos x="88" y="5"/>
              </a:cxn>
              <a:cxn ang="0">
                <a:pos x="82" y="6"/>
              </a:cxn>
              <a:cxn ang="0">
                <a:pos x="77" y="9"/>
              </a:cxn>
              <a:cxn ang="0">
                <a:pos x="72" y="12"/>
              </a:cxn>
              <a:cxn ang="0">
                <a:pos x="63" y="12"/>
              </a:cxn>
              <a:cxn ang="0">
                <a:pos x="56" y="11"/>
              </a:cxn>
              <a:cxn ang="0">
                <a:pos x="52" y="12"/>
              </a:cxn>
              <a:cxn ang="0">
                <a:pos x="48" y="13"/>
              </a:cxn>
              <a:cxn ang="0">
                <a:pos x="44" y="9"/>
              </a:cxn>
              <a:cxn ang="0">
                <a:pos x="41" y="5"/>
              </a:cxn>
              <a:cxn ang="0">
                <a:pos x="38" y="4"/>
              </a:cxn>
              <a:cxn ang="0">
                <a:pos x="34" y="1"/>
              </a:cxn>
              <a:cxn ang="0">
                <a:pos x="28" y="1"/>
              </a:cxn>
              <a:cxn ang="0">
                <a:pos x="23" y="1"/>
              </a:cxn>
              <a:cxn ang="0">
                <a:pos x="17" y="0"/>
              </a:cxn>
              <a:cxn ang="0">
                <a:pos x="16" y="10"/>
              </a:cxn>
              <a:cxn ang="0">
                <a:pos x="17" y="14"/>
              </a:cxn>
              <a:cxn ang="0">
                <a:pos x="12" y="20"/>
              </a:cxn>
              <a:cxn ang="0">
                <a:pos x="5" y="24"/>
              </a:cxn>
              <a:cxn ang="0">
                <a:pos x="2" y="24"/>
              </a:cxn>
              <a:cxn ang="0">
                <a:pos x="2" y="28"/>
              </a:cxn>
              <a:cxn ang="0">
                <a:pos x="5" y="30"/>
              </a:cxn>
              <a:cxn ang="0">
                <a:pos x="12" y="39"/>
              </a:cxn>
              <a:cxn ang="0">
                <a:pos x="21" y="41"/>
              </a:cxn>
              <a:cxn ang="0">
                <a:pos x="31" y="37"/>
              </a:cxn>
              <a:cxn ang="0">
                <a:pos x="38" y="32"/>
              </a:cxn>
              <a:cxn ang="0">
                <a:pos x="42" y="30"/>
              </a:cxn>
              <a:cxn ang="0">
                <a:pos x="47" y="34"/>
              </a:cxn>
              <a:cxn ang="0">
                <a:pos x="64" y="40"/>
              </a:cxn>
            </a:cxnLst>
            <a:rect l="0" t="0" r="r" b="b"/>
            <a:pathLst>
              <a:path w="138" h="47">
                <a:moveTo>
                  <a:pt x="65" y="46"/>
                </a:moveTo>
                <a:lnTo>
                  <a:pt x="67" y="45"/>
                </a:lnTo>
                <a:lnTo>
                  <a:pt x="67" y="44"/>
                </a:lnTo>
                <a:lnTo>
                  <a:pt x="68" y="43"/>
                </a:lnTo>
                <a:lnTo>
                  <a:pt x="69" y="43"/>
                </a:lnTo>
                <a:lnTo>
                  <a:pt x="70" y="42"/>
                </a:lnTo>
                <a:lnTo>
                  <a:pt x="71" y="42"/>
                </a:lnTo>
                <a:lnTo>
                  <a:pt x="72" y="41"/>
                </a:lnTo>
                <a:lnTo>
                  <a:pt x="73" y="39"/>
                </a:lnTo>
                <a:lnTo>
                  <a:pt x="73" y="39"/>
                </a:lnTo>
                <a:lnTo>
                  <a:pt x="74" y="39"/>
                </a:lnTo>
                <a:lnTo>
                  <a:pt x="74" y="39"/>
                </a:lnTo>
                <a:lnTo>
                  <a:pt x="75" y="39"/>
                </a:lnTo>
                <a:lnTo>
                  <a:pt x="75" y="39"/>
                </a:lnTo>
                <a:lnTo>
                  <a:pt x="75" y="39"/>
                </a:lnTo>
                <a:lnTo>
                  <a:pt x="75" y="39"/>
                </a:lnTo>
                <a:lnTo>
                  <a:pt x="76" y="39"/>
                </a:lnTo>
                <a:lnTo>
                  <a:pt x="77" y="40"/>
                </a:lnTo>
                <a:lnTo>
                  <a:pt x="80" y="40"/>
                </a:lnTo>
                <a:lnTo>
                  <a:pt x="81" y="41"/>
                </a:lnTo>
                <a:lnTo>
                  <a:pt x="81" y="41"/>
                </a:lnTo>
                <a:lnTo>
                  <a:pt x="82" y="41"/>
                </a:lnTo>
                <a:lnTo>
                  <a:pt x="83" y="42"/>
                </a:lnTo>
                <a:lnTo>
                  <a:pt x="83" y="42"/>
                </a:lnTo>
                <a:lnTo>
                  <a:pt x="84" y="43"/>
                </a:lnTo>
                <a:lnTo>
                  <a:pt x="84" y="44"/>
                </a:lnTo>
                <a:lnTo>
                  <a:pt x="85" y="44"/>
                </a:lnTo>
                <a:lnTo>
                  <a:pt x="86" y="45"/>
                </a:lnTo>
                <a:lnTo>
                  <a:pt x="86" y="45"/>
                </a:lnTo>
                <a:lnTo>
                  <a:pt x="87" y="46"/>
                </a:lnTo>
                <a:lnTo>
                  <a:pt x="88" y="46"/>
                </a:lnTo>
                <a:lnTo>
                  <a:pt x="88" y="46"/>
                </a:lnTo>
                <a:lnTo>
                  <a:pt x="89" y="47"/>
                </a:lnTo>
                <a:lnTo>
                  <a:pt x="90" y="47"/>
                </a:lnTo>
                <a:lnTo>
                  <a:pt x="91" y="47"/>
                </a:lnTo>
                <a:lnTo>
                  <a:pt x="92" y="47"/>
                </a:lnTo>
                <a:lnTo>
                  <a:pt x="92" y="46"/>
                </a:lnTo>
                <a:lnTo>
                  <a:pt x="93" y="46"/>
                </a:lnTo>
                <a:lnTo>
                  <a:pt x="94" y="46"/>
                </a:lnTo>
                <a:lnTo>
                  <a:pt x="94" y="46"/>
                </a:lnTo>
                <a:lnTo>
                  <a:pt x="95" y="46"/>
                </a:lnTo>
                <a:lnTo>
                  <a:pt x="96" y="46"/>
                </a:lnTo>
                <a:lnTo>
                  <a:pt x="97" y="46"/>
                </a:lnTo>
                <a:lnTo>
                  <a:pt x="97" y="46"/>
                </a:lnTo>
                <a:lnTo>
                  <a:pt x="98" y="46"/>
                </a:lnTo>
                <a:lnTo>
                  <a:pt x="99" y="46"/>
                </a:lnTo>
                <a:lnTo>
                  <a:pt x="99" y="46"/>
                </a:lnTo>
                <a:lnTo>
                  <a:pt x="100" y="46"/>
                </a:lnTo>
                <a:lnTo>
                  <a:pt x="101" y="47"/>
                </a:lnTo>
                <a:lnTo>
                  <a:pt x="101" y="47"/>
                </a:lnTo>
                <a:lnTo>
                  <a:pt x="102" y="47"/>
                </a:lnTo>
                <a:lnTo>
                  <a:pt x="103" y="46"/>
                </a:lnTo>
                <a:lnTo>
                  <a:pt x="103" y="45"/>
                </a:lnTo>
                <a:lnTo>
                  <a:pt x="104" y="44"/>
                </a:lnTo>
                <a:lnTo>
                  <a:pt x="105" y="44"/>
                </a:lnTo>
                <a:lnTo>
                  <a:pt x="106" y="43"/>
                </a:lnTo>
                <a:lnTo>
                  <a:pt x="107" y="43"/>
                </a:lnTo>
                <a:lnTo>
                  <a:pt x="108" y="42"/>
                </a:lnTo>
                <a:lnTo>
                  <a:pt x="109" y="42"/>
                </a:lnTo>
                <a:lnTo>
                  <a:pt x="110" y="42"/>
                </a:lnTo>
                <a:lnTo>
                  <a:pt x="111" y="42"/>
                </a:lnTo>
                <a:lnTo>
                  <a:pt x="112" y="41"/>
                </a:lnTo>
                <a:lnTo>
                  <a:pt x="113" y="41"/>
                </a:lnTo>
                <a:lnTo>
                  <a:pt x="114" y="41"/>
                </a:lnTo>
                <a:lnTo>
                  <a:pt x="115" y="41"/>
                </a:lnTo>
                <a:lnTo>
                  <a:pt x="117" y="41"/>
                </a:lnTo>
                <a:lnTo>
                  <a:pt x="118" y="41"/>
                </a:lnTo>
                <a:lnTo>
                  <a:pt x="118" y="41"/>
                </a:lnTo>
                <a:lnTo>
                  <a:pt x="119" y="41"/>
                </a:lnTo>
                <a:lnTo>
                  <a:pt x="119" y="41"/>
                </a:lnTo>
                <a:lnTo>
                  <a:pt x="120" y="41"/>
                </a:lnTo>
                <a:lnTo>
                  <a:pt x="120" y="41"/>
                </a:lnTo>
                <a:lnTo>
                  <a:pt x="121" y="41"/>
                </a:lnTo>
                <a:lnTo>
                  <a:pt x="121" y="41"/>
                </a:lnTo>
                <a:lnTo>
                  <a:pt x="122" y="41"/>
                </a:lnTo>
                <a:lnTo>
                  <a:pt x="122" y="40"/>
                </a:lnTo>
                <a:lnTo>
                  <a:pt x="123" y="40"/>
                </a:lnTo>
                <a:lnTo>
                  <a:pt x="124" y="40"/>
                </a:lnTo>
                <a:lnTo>
                  <a:pt x="125" y="39"/>
                </a:lnTo>
                <a:lnTo>
                  <a:pt x="125" y="39"/>
                </a:lnTo>
                <a:lnTo>
                  <a:pt x="126" y="39"/>
                </a:lnTo>
                <a:lnTo>
                  <a:pt x="127" y="39"/>
                </a:lnTo>
                <a:lnTo>
                  <a:pt x="129" y="40"/>
                </a:lnTo>
                <a:lnTo>
                  <a:pt x="130" y="39"/>
                </a:lnTo>
                <a:lnTo>
                  <a:pt x="130" y="39"/>
                </a:lnTo>
                <a:lnTo>
                  <a:pt x="130" y="38"/>
                </a:lnTo>
                <a:lnTo>
                  <a:pt x="131" y="37"/>
                </a:lnTo>
                <a:lnTo>
                  <a:pt x="131" y="37"/>
                </a:lnTo>
                <a:lnTo>
                  <a:pt x="131" y="36"/>
                </a:lnTo>
                <a:lnTo>
                  <a:pt x="131" y="35"/>
                </a:lnTo>
                <a:lnTo>
                  <a:pt x="132" y="35"/>
                </a:lnTo>
                <a:lnTo>
                  <a:pt x="132" y="34"/>
                </a:lnTo>
                <a:lnTo>
                  <a:pt x="132" y="33"/>
                </a:lnTo>
                <a:lnTo>
                  <a:pt x="133" y="33"/>
                </a:lnTo>
                <a:lnTo>
                  <a:pt x="133" y="32"/>
                </a:lnTo>
                <a:lnTo>
                  <a:pt x="134" y="32"/>
                </a:lnTo>
                <a:lnTo>
                  <a:pt x="134" y="31"/>
                </a:lnTo>
                <a:lnTo>
                  <a:pt x="134" y="31"/>
                </a:lnTo>
                <a:lnTo>
                  <a:pt x="134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0"/>
                </a:lnTo>
                <a:lnTo>
                  <a:pt x="135" y="30"/>
                </a:lnTo>
                <a:lnTo>
                  <a:pt x="135" y="29"/>
                </a:lnTo>
                <a:lnTo>
                  <a:pt x="136" y="27"/>
                </a:lnTo>
                <a:lnTo>
                  <a:pt x="136" y="26"/>
                </a:lnTo>
                <a:lnTo>
                  <a:pt x="136" y="24"/>
                </a:lnTo>
                <a:lnTo>
                  <a:pt x="136" y="23"/>
                </a:lnTo>
                <a:lnTo>
                  <a:pt x="136" y="21"/>
                </a:lnTo>
                <a:lnTo>
                  <a:pt x="136" y="19"/>
                </a:lnTo>
                <a:lnTo>
                  <a:pt x="136" y="18"/>
                </a:lnTo>
                <a:lnTo>
                  <a:pt x="136" y="17"/>
                </a:lnTo>
                <a:lnTo>
                  <a:pt x="137" y="16"/>
                </a:lnTo>
                <a:lnTo>
                  <a:pt x="137" y="15"/>
                </a:lnTo>
                <a:lnTo>
                  <a:pt x="137" y="15"/>
                </a:lnTo>
                <a:lnTo>
                  <a:pt x="137" y="14"/>
                </a:lnTo>
                <a:lnTo>
                  <a:pt x="138" y="13"/>
                </a:lnTo>
                <a:lnTo>
                  <a:pt x="138" y="13"/>
                </a:lnTo>
                <a:lnTo>
                  <a:pt x="132" y="12"/>
                </a:lnTo>
                <a:lnTo>
                  <a:pt x="131" y="12"/>
                </a:lnTo>
                <a:lnTo>
                  <a:pt x="131" y="12"/>
                </a:lnTo>
                <a:lnTo>
                  <a:pt x="131" y="11"/>
                </a:lnTo>
                <a:lnTo>
                  <a:pt x="131" y="11"/>
                </a:lnTo>
                <a:lnTo>
                  <a:pt x="130" y="11"/>
                </a:lnTo>
                <a:lnTo>
                  <a:pt x="130" y="11"/>
                </a:lnTo>
                <a:lnTo>
                  <a:pt x="130" y="10"/>
                </a:lnTo>
                <a:lnTo>
                  <a:pt x="129" y="10"/>
                </a:lnTo>
                <a:lnTo>
                  <a:pt x="128" y="10"/>
                </a:lnTo>
                <a:lnTo>
                  <a:pt x="127" y="10"/>
                </a:lnTo>
                <a:lnTo>
                  <a:pt x="126" y="10"/>
                </a:lnTo>
                <a:lnTo>
                  <a:pt x="125" y="10"/>
                </a:lnTo>
                <a:lnTo>
                  <a:pt x="124" y="10"/>
                </a:lnTo>
                <a:lnTo>
                  <a:pt x="123" y="11"/>
                </a:lnTo>
                <a:lnTo>
                  <a:pt x="122" y="11"/>
                </a:lnTo>
                <a:lnTo>
                  <a:pt x="121" y="12"/>
                </a:lnTo>
                <a:lnTo>
                  <a:pt x="121" y="12"/>
                </a:lnTo>
                <a:lnTo>
                  <a:pt x="121" y="13"/>
                </a:lnTo>
                <a:lnTo>
                  <a:pt x="121" y="13"/>
                </a:lnTo>
                <a:lnTo>
                  <a:pt x="120" y="13"/>
                </a:lnTo>
                <a:lnTo>
                  <a:pt x="120" y="14"/>
                </a:lnTo>
                <a:lnTo>
                  <a:pt x="119" y="14"/>
                </a:lnTo>
                <a:lnTo>
                  <a:pt x="118" y="15"/>
                </a:lnTo>
                <a:lnTo>
                  <a:pt x="117" y="15"/>
                </a:lnTo>
                <a:lnTo>
                  <a:pt x="116" y="15"/>
                </a:lnTo>
                <a:lnTo>
                  <a:pt x="115" y="16"/>
                </a:lnTo>
                <a:lnTo>
                  <a:pt x="114" y="16"/>
                </a:lnTo>
                <a:lnTo>
                  <a:pt x="113" y="16"/>
                </a:lnTo>
                <a:lnTo>
                  <a:pt x="112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09" y="17"/>
                </a:lnTo>
                <a:lnTo>
                  <a:pt x="108" y="17"/>
                </a:lnTo>
                <a:lnTo>
                  <a:pt x="107" y="17"/>
                </a:lnTo>
                <a:lnTo>
                  <a:pt x="106" y="17"/>
                </a:lnTo>
                <a:lnTo>
                  <a:pt x="105" y="17"/>
                </a:lnTo>
                <a:lnTo>
                  <a:pt x="104" y="18"/>
                </a:lnTo>
                <a:lnTo>
                  <a:pt x="103" y="18"/>
                </a:lnTo>
                <a:lnTo>
                  <a:pt x="102" y="18"/>
                </a:lnTo>
                <a:lnTo>
                  <a:pt x="102" y="18"/>
                </a:lnTo>
                <a:lnTo>
                  <a:pt x="101" y="18"/>
                </a:lnTo>
                <a:lnTo>
                  <a:pt x="100" y="19"/>
                </a:lnTo>
                <a:lnTo>
                  <a:pt x="99" y="19"/>
                </a:lnTo>
                <a:lnTo>
                  <a:pt x="98" y="24"/>
                </a:lnTo>
                <a:lnTo>
                  <a:pt x="96" y="25"/>
                </a:lnTo>
                <a:lnTo>
                  <a:pt x="91" y="27"/>
                </a:lnTo>
                <a:lnTo>
                  <a:pt x="90" y="26"/>
                </a:lnTo>
                <a:lnTo>
                  <a:pt x="90" y="26"/>
                </a:lnTo>
                <a:lnTo>
                  <a:pt x="89" y="26"/>
                </a:lnTo>
                <a:lnTo>
                  <a:pt x="89" y="25"/>
                </a:lnTo>
                <a:lnTo>
                  <a:pt x="89" y="25"/>
                </a:lnTo>
                <a:lnTo>
                  <a:pt x="88" y="24"/>
                </a:lnTo>
                <a:lnTo>
                  <a:pt x="88" y="24"/>
                </a:lnTo>
                <a:lnTo>
                  <a:pt x="87" y="24"/>
                </a:lnTo>
                <a:lnTo>
                  <a:pt x="86" y="21"/>
                </a:lnTo>
                <a:lnTo>
                  <a:pt x="86" y="21"/>
                </a:lnTo>
                <a:lnTo>
                  <a:pt x="85" y="20"/>
                </a:lnTo>
                <a:lnTo>
                  <a:pt x="85" y="20"/>
                </a:lnTo>
                <a:lnTo>
                  <a:pt x="85" y="20"/>
                </a:lnTo>
                <a:lnTo>
                  <a:pt x="84" y="17"/>
                </a:lnTo>
                <a:lnTo>
                  <a:pt x="86" y="16"/>
                </a:lnTo>
                <a:lnTo>
                  <a:pt x="86" y="15"/>
                </a:lnTo>
                <a:lnTo>
                  <a:pt x="87" y="15"/>
                </a:lnTo>
                <a:lnTo>
                  <a:pt x="87" y="15"/>
                </a:lnTo>
                <a:lnTo>
                  <a:pt x="87" y="15"/>
                </a:lnTo>
                <a:lnTo>
                  <a:pt x="87" y="15"/>
                </a:lnTo>
                <a:lnTo>
                  <a:pt x="87" y="14"/>
                </a:lnTo>
                <a:lnTo>
                  <a:pt x="88" y="14"/>
                </a:lnTo>
                <a:lnTo>
                  <a:pt x="88" y="14"/>
                </a:lnTo>
                <a:lnTo>
                  <a:pt x="90" y="13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1" y="11"/>
                </a:lnTo>
                <a:lnTo>
                  <a:pt x="91" y="11"/>
                </a:lnTo>
                <a:lnTo>
                  <a:pt x="91" y="11"/>
                </a:lnTo>
                <a:lnTo>
                  <a:pt x="92" y="11"/>
                </a:lnTo>
                <a:lnTo>
                  <a:pt x="92" y="11"/>
                </a:lnTo>
                <a:lnTo>
                  <a:pt x="92" y="10"/>
                </a:lnTo>
                <a:lnTo>
                  <a:pt x="92" y="9"/>
                </a:lnTo>
                <a:lnTo>
                  <a:pt x="92" y="8"/>
                </a:lnTo>
                <a:lnTo>
                  <a:pt x="92" y="8"/>
                </a:lnTo>
                <a:lnTo>
                  <a:pt x="92" y="7"/>
                </a:lnTo>
                <a:lnTo>
                  <a:pt x="92" y="7"/>
                </a:lnTo>
                <a:lnTo>
                  <a:pt x="91" y="7"/>
                </a:lnTo>
                <a:lnTo>
                  <a:pt x="91" y="6"/>
                </a:lnTo>
                <a:lnTo>
                  <a:pt x="90" y="6"/>
                </a:lnTo>
                <a:lnTo>
                  <a:pt x="89" y="5"/>
                </a:lnTo>
                <a:lnTo>
                  <a:pt x="89" y="5"/>
                </a:lnTo>
                <a:lnTo>
                  <a:pt x="88" y="5"/>
                </a:lnTo>
                <a:lnTo>
                  <a:pt x="87" y="4"/>
                </a:lnTo>
                <a:lnTo>
                  <a:pt x="86" y="4"/>
                </a:lnTo>
                <a:lnTo>
                  <a:pt x="85" y="5"/>
                </a:lnTo>
                <a:lnTo>
                  <a:pt x="84" y="5"/>
                </a:lnTo>
                <a:lnTo>
                  <a:pt x="83" y="5"/>
                </a:lnTo>
                <a:lnTo>
                  <a:pt x="83" y="6"/>
                </a:lnTo>
                <a:lnTo>
                  <a:pt x="82" y="6"/>
                </a:lnTo>
                <a:lnTo>
                  <a:pt x="81" y="7"/>
                </a:lnTo>
                <a:lnTo>
                  <a:pt x="81" y="7"/>
                </a:lnTo>
                <a:lnTo>
                  <a:pt x="80" y="7"/>
                </a:lnTo>
                <a:lnTo>
                  <a:pt x="79" y="8"/>
                </a:lnTo>
                <a:lnTo>
                  <a:pt x="79" y="8"/>
                </a:lnTo>
                <a:lnTo>
                  <a:pt x="78" y="9"/>
                </a:lnTo>
                <a:lnTo>
                  <a:pt x="77" y="9"/>
                </a:lnTo>
                <a:lnTo>
                  <a:pt x="77" y="9"/>
                </a:lnTo>
                <a:lnTo>
                  <a:pt x="76" y="10"/>
                </a:lnTo>
                <a:lnTo>
                  <a:pt x="75" y="10"/>
                </a:lnTo>
                <a:lnTo>
                  <a:pt x="75" y="11"/>
                </a:lnTo>
                <a:lnTo>
                  <a:pt x="74" y="11"/>
                </a:lnTo>
                <a:lnTo>
                  <a:pt x="73" y="12"/>
                </a:lnTo>
                <a:lnTo>
                  <a:pt x="72" y="12"/>
                </a:lnTo>
                <a:lnTo>
                  <a:pt x="71" y="12"/>
                </a:lnTo>
                <a:lnTo>
                  <a:pt x="70" y="12"/>
                </a:lnTo>
                <a:lnTo>
                  <a:pt x="68" y="13"/>
                </a:lnTo>
                <a:lnTo>
                  <a:pt x="67" y="13"/>
                </a:lnTo>
                <a:lnTo>
                  <a:pt x="66" y="13"/>
                </a:lnTo>
                <a:lnTo>
                  <a:pt x="65" y="12"/>
                </a:lnTo>
                <a:lnTo>
                  <a:pt x="63" y="12"/>
                </a:lnTo>
                <a:lnTo>
                  <a:pt x="62" y="12"/>
                </a:lnTo>
                <a:lnTo>
                  <a:pt x="61" y="11"/>
                </a:lnTo>
                <a:lnTo>
                  <a:pt x="60" y="11"/>
                </a:lnTo>
                <a:lnTo>
                  <a:pt x="60" y="11"/>
                </a:lnTo>
                <a:lnTo>
                  <a:pt x="59" y="11"/>
                </a:lnTo>
                <a:lnTo>
                  <a:pt x="58" y="11"/>
                </a:lnTo>
                <a:lnTo>
                  <a:pt x="56" y="11"/>
                </a:lnTo>
                <a:lnTo>
                  <a:pt x="55" y="11"/>
                </a:lnTo>
                <a:lnTo>
                  <a:pt x="54" y="11"/>
                </a:lnTo>
                <a:lnTo>
                  <a:pt x="54" y="11"/>
                </a:lnTo>
                <a:lnTo>
                  <a:pt x="53" y="11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1" y="12"/>
                </a:lnTo>
                <a:lnTo>
                  <a:pt x="51" y="13"/>
                </a:lnTo>
                <a:lnTo>
                  <a:pt x="50" y="13"/>
                </a:lnTo>
                <a:lnTo>
                  <a:pt x="50" y="13"/>
                </a:lnTo>
                <a:lnTo>
                  <a:pt x="49" y="13"/>
                </a:lnTo>
                <a:lnTo>
                  <a:pt x="49" y="13"/>
                </a:lnTo>
                <a:lnTo>
                  <a:pt x="48" y="13"/>
                </a:lnTo>
                <a:lnTo>
                  <a:pt x="48" y="13"/>
                </a:lnTo>
                <a:lnTo>
                  <a:pt x="47" y="13"/>
                </a:lnTo>
                <a:lnTo>
                  <a:pt x="47" y="13"/>
                </a:lnTo>
                <a:lnTo>
                  <a:pt x="47" y="13"/>
                </a:lnTo>
                <a:lnTo>
                  <a:pt x="46" y="10"/>
                </a:lnTo>
                <a:lnTo>
                  <a:pt x="44" y="10"/>
                </a:lnTo>
                <a:lnTo>
                  <a:pt x="44" y="9"/>
                </a:lnTo>
                <a:lnTo>
                  <a:pt x="43" y="8"/>
                </a:lnTo>
                <a:lnTo>
                  <a:pt x="43" y="8"/>
                </a:lnTo>
                <a:lnTo>
                  <a:pt x="43" y="7"/>
                </a:lnTo>
                <a:lnTo>
                  <a:pt x="42" y="7"/>
                </a:lnTo>
                <a:lnTo>
                  <a:pt x="42" y="6"/>
                </a:lnTo>
                <a:lnTo>
                  <a:pt x="42" y="6"/>
                </a:lnTo>
                <a:lnTo>
                  <a:pt x="41" y="5"/>
                </a:lnTo>
                <a:lnTo>
                  <a:pt x="41" y="5"/>
                </a:lnTo>
                <a:lnTo>
                  <a:pt x="40" y="5"/>
                </a:lnTo>
                <a:lnTo>
                  <a:pt x="40" y="4"/>
                </a:lnTo>
                <a:lnTo>
                  <a:pt x="39" y="4"/>
                </a:lnTo>
                <a:lnTo>
                  <a:pt x="39" y="4"/>
                </a:lnTo>
                <a:lnTo>
                  <a:pt x="38" y="4"/>
                </a:lnTo>
                <a:lnTo>
                  <a:pt x="38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4" y="1"/>
                </a:lnTo>
                <a:lnTo>
                  <a:pt x="33" y="1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1"/>
                </a:lnTo>
                <a:lnTo>
                  <a:pt x="29" y="1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1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  <a:lnTo>
                  <a:pt x="16" y="1"/>
                </a:lnTo>
                <a:lnTo>
                  <a:pt x="15" y="1"/>
                </a:lnTo>
                <a:lnTo>
                  <a:pt x="15" y="1"/>
                </a:lnTo>
                <a:lnTo>
                  <a:pt x="16" y="9"/>
                </a:lnTo>
                <a:lnTo>
                  <a:pt x="16" y="9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1"/>
                </a:lnTo>
                <a:lnTo>
                  <a:pt x="17" y="11"/>
                </a:lnTo>
                <a:lnTo>
                  <a:pt x="17" y="12"/>
                </a:lnTo>
                <a:lnTo>
                  <a:pt x="18" y="12"/>
                </a:lnTo>
                <a:lnTo>
                  <a:pt x="17" y="14"/>
                </a:lnTo>
                <a:lnTo>
                  <a:pt x="17" y="15"/>
                </a:lnTo>
                <a:lnTo>
                  <a:pt x="16" y="16"/>
                </a:lnTo>
                <a:lnTo>
                  <a:pt x="15" y="17"/>
                </a:lnTo>
                <a:lnTo>
                  <a:pt x="14" y="18"/>
                </a:lnTo>
                <a:lnTo>
                  <a:pt x="14" y="18"/>
                </a:lnTo>
                <a:lnTo>
                  <a:pt x="13" y="19"/>
                </a:lnTo>
                <a:lnTo>
                  <a:pt x="12" y="20"/>
                </a:lnTo>
                <a:lnTo>
                  <a:pt x="11" y="21"/>
                </a:lnTo>
                <a:lnTo>
                  <a:pt x="10" y="21"/>
                </a:lnTo>
                <a:lnTo>
                  <a:pt x="9" y="22"/>
                </a:lnTo>
                <a:lnTo>
                  <a:pt x="8" y="22"/>
                </a:lnTo>
                <a:lnTo>
                  <a:pt x="7" y="23"/>
                </a:lnTo>
                <a:lnTo>
                  <a:pt x="6" y="23"/>
                </a:lnTo>
                <a:lnTo>
                  <a:pt x="5" y="24"/>
                </a:lnTo>
                <a:lnTo>
                  <a:pt x="4" y="24"/>
                </a:lnTo>
                <a:lnTo>
                  <a:pt x="4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2" y="24"/>
                </a:lnTo>
                <a:lnTo>
                  <a:pt x="2" y="24"/>
                </a:lnTo>
                <a:lnTo>
                  <a:pt x="1" y="25"/>
                </a:lnTo>
                <a:lnTo>
                  <a:pt x="1" y="25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0" y="28"/>
                </a:lnTo>
                <a:lnTo>
                  <a:pt x="2" y="28"/>
                </a:lnTo>
                <a:lnTo>
                  <a:pt x="3" y="29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5" y="30"/>
                </a:lnTo>
                <a:lnTo>
                  <a:pt x="5" y="31"/>
                </a:lnTo>
                <a:lnTo>
                  <a:pt x="8" y="32"/>
                </a:lnTo>
                <a:lnTo>
                  <a:pt x="9" y="34"/>
                </a:lnTo>
                <a:lnTo>
                  <a:pt x="9" y="36"/>
                </a:lnTo>
                <a:lnTo>
                  <a:pt x="10" y="38"/>
                </a:lnTo>
                <a:lnTo>
                  <a:pt x="12" y="39"/>
                </a:lnTo>
                <a:lnTo>
                  <a:pt x="13" y="41"/>
                </a:lnTo>
                <a:lnTo>
                  <a:pt x="14" y="42"/>
                </a:lnTo>
                <a:lnTo>
                  <a:pt x="16" y="43"/>
                </a:lnTo>
                <a:lnTo>
                  <a:pt x="17" y="44"/>
                </a:lnTo>
                <a:lnTo>
                  <a:pt x="18" y="44"/>
                </a:lnTo>
                <a:lnTo>
                  <a:pt x="20" y="43"/>
                </a:lnTo>
                <a:lnTo>
                  <a:pt x="21" y="41"/>
                </a:lnTo>
                <a:lnTo>
                  <a:pt x="22" y="41"/>
                </a:lnTo>
                <a:lnTo>
                  <a:pt x="22" y="41"/>
                </a:lnTo>
                <a:lnTo>
                  <a:pt x="23" y="40"/>
                </a:lnTo>
                <a:lnTo>
                  <a:pt x="23" y="39"/>
                </a:lnTo>
                <a:lnTo>
                  <a:pt x="25" y="38"/>
                </a:lnTo>
                <a:lnTo>
                  <a:pt x="25" y="38"/>
                </a:lnTo>
                <a:lnTo>
                  <a:pt x="31" y="37"/>
                </a:lnTo>
                <a:lnTo>
                  <a:pt x="31" y="35"/>
                </a:lnTo>
                <a:lnTo>
                  <a:pt x="33" y="34"/>
                </a:lnTo>
                <a:lnTo>
                  <a:pt x="34" y="34"/>
                </a:lnTo>
                <a:lnTo>
                  <a:pt x="35" y="34"/>
                </a:lnTo>
                <a:lnTo>
                  <a:pt x="36" y="34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1"/>
                </a:lnTo>
                <a:lnTo>
                  <a:pt x="39" y="31"/>
                </a:lnTo>
                <a:lnTo>
                  <a:pt x="39" y="30"/>
                </a:lnTo>
                <a:lnTo>
                  <a:pt x="40" y="30"/>
                </a:lnTo>
                <a:lnTo>
                  <a:pt x="41" y="30"/>
                </a:lnTo>
                <a:lnTo>
                  <a:pt x="42" y="30"/>
                </a:lnTo>
                <a:lnTo>
                  <a:pt x="43" y="30"/>
                </a:lnTo>
                <a:lnTo>
                  <a:pt x="44" y="31"/>
                </a:lnTo>
                <a:lnTo>
                  <a:pt x="44" y="32"/>
                </a:lnTo>
                <a:lnTo>
                  <a:pt x="45" y="32"/>
                </a:lnTo>
                <a:lnTo>
                  <a:pt x="46" y="33"/>
                </a:lnTo>
                <a:lnTo>
                  <a:pt x="47" y="33"/>
                </a:lnTo>
                <a:lnTo>
                  <a:pt x="47" y="34"/>
                </a:lnTo>
                <a:lnTo>
                  <a:pt x="52" y="35"/>
                </a:lnTo>
                <a:lnTo>
                  <a:pt x="56" y="37"/>
                </a:lnTo>
                <a:lnTo>
                  <a:pt x="57" y="37"/>
                </a:lnTo>
                <a:lnTo>
                  <a:pt x="57" y="37"/>
                </a:lnTo>
                <a:lnTo>
                  <a:pt x="58" y="36"/>
                </a:lnTo>
                <a:lnTo>
                  <a:pt x="59" y="36"/>
                </a:lnTo>
                <a:lnTo>
                  <a:pt x="64" y="40"/>
                </a:lnTo>
                <a:lnTo>
                  <a:pt x="65" y="46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39" name="Freeform 605"/>
          <p:cNvSpPr>
            <a:spLocks/>
          </p:cNvSpPr>
          <p:nvPr/>
        </p:nvSpPr>
        <p:spPr bwMode="auto">
          <a:xfrm>
            <a:off x="5821363" y="2411413"/>
            <a:ext cx="1392237" cy="785812"/>
          </a:xfrm>
          <a:custGeom>
            <a:avLst/>
            <a:gdLst/>
            <a:ahLst/>
            <a:cxnLst>
              <a:cxn ang="0">
                <a:pos x="8" y="33"/>
              </a:cxn>
              <a:cxn ang="0">
                <a:pos x="14" y="33"/>
              </a:cxn>
              <a:cxn ang="0">
                <a:pos x="18" y="31"/>
              </a:cxn>
              <a:cxn ang="0">
                <a:pos x="22" y="29"/>
              </a:cxn>
              <a:cxn ang="0">
                <a:pos x="25" y="27"/>
              </a:cxn>
              <a:cxn ang="0">
                <a:pos x="29" y="25"/>
              </a:cxn>
              <a:cxn ang="0">
                <a:pos x="33" y="27"/>
              </a:cxn>
              <a:cxn ang="0">
                <a:pos x="35" y="29"/>
              </a:cxn>
              <a:cxn ang="0">
                <a:pos x="35" y="32"/>
              </a:cxn>
              <a:cxn ang="0">
                <a:pos x="33" y="33"/>
              </a:cxn>
              <a:cxn ang="0">
                <a:pos x="30" y="35"/>
              </a:cxn>
              <a:cxn ang="0">
                <a:pos x="29" y="36"/>
              </a:cxn>
              <a:cxn ang="0">
                <a:pos x="28" y="41"/>
              </a:cxn>
              <a:cxn ang="0">
                <a:pos x="31" y="45"/>
              </a:cxn>
              <a:cxn ang="0">
                <a:pos x="33" y="47"/>
              </a:cxn>
              <a:cxn ang="0">
                <a:pos x="43" y="40"/>
              </a:cxn>
              <a:cxn ang="0">
                <a:pos x="47" y="39"/>
              </a:cxn>
              <a:cxn ang="0">
                <a:pos x="52" y="38"/>
              </a:cxn>
              <a:cxn ang="0">
                <a:pos x="56" y="37"/>
              </a:cxn>
              <a:cxn ang="0">
                <a:pos x="61" y="36"/>
              </a:cxn>
              <a:cxn ang="0">
                <a:pos x="64" y="34"/>
              </a:cxn>
              <a:cxn ang="0">
                <a:pos x="67" y="31"/>
              </a:cxn>
              <a:cxn ang="0">
                <a:pos x="72" y="31"/>
              </a:cxn>
              <a:cxn ang="0">
                <a:pos x="74" y="32"/>
              </a:cxn>
              <a:cxn ang="0">
                <a:pos x="81" y="34"/>
              </a:cxn>
              <a:cxn ang="0">
                <a:pos x="80" y="22"/>
              </a:cxn>
              <a:cxn ang="0">
                <a:pos x="79" y="11"/>
              </a:cxn>
              <a:cxn ang="0">
                <a:pos x="78" y="9"/>
              </a:cxn>
              <a:cxn ang="0">
                <a:pos x="73" y="10"/>
              </a:cxn>
              <a:cxn ang="0">
                <a:pos x="65" y="9"/>
              </a:cxn>
              <a:cxn ang="0">
                <a:pos x="59" y="9"/>
              </a:cxn>
              <a:cxn ang="0">
                <a:pos x="51" y="5"/>
              </a:cxn>
              <a:cxn ang="0">
                <a:pos x="48" y="5"/>
              </a:cxn>
              <a:cxn ang="0">
                <a:pos x="46" y="6"/>
              </a:cxn>
              <a:cxn ang="0">
                <a:pos x="45" y="7"/>
              </a:cxn>
              <a:cxn ang="0">
                <a:pos x="46" y="9"/>
              </a:cxn>
              <a:cxn ang="0">
                <a:pos x="45" y="10"/>
              </a:cxn>
              <a:cxn ang="0">
                <a:pos x="43" y="17"/>
              </a:cxn>
              <a:cxn ang="0">
                <a:pos x="39" y="15"/>
              </a:cxn>
              <a:cxn ang="0">
                <a:pos x="36" y="14"/>
              </a:cxn>
              <a:cxn ang="0">
                <a:pos x="31" y="17"/>
              </a:cxn>
              <a:cxn ang="0">
                <a:pos x="29" y="15"/>
              </a:cxn>
              <a:cxn ang="0">
                <a:pos x="25" y="13"/>
              </a:cxn>
              <a:cxn ang="0">
                <a:pos x="24" y="11"/>
              </a:cxn>
              <a:cxn ang="0">
                <a:pos x="27" y="6"/>
              </a:cxn>
              <a:cxn ang="0">
                <a:pos x="33" y="0"/>
              </a:cxn>
              <a:cxn ang="0">
                <a:pos x="31" y="0"/>
              </a:cxn>
              <a:cxn ang="0">
                <a:pos x="30" y="0"/>
              </a:cxn>
              <a:cxn ang="0">
                <a:pos x="25" y="1"/>
              </a:cxn>
              <a:cxn ang="0">
                <a:pos x="21" y="3"/>
              </a:cxn>
              <a:cxn ang="0">
                <a:pos x="18" y="5"/>
              </a:cxn>
              <a:cxn ang="0">
                <a:pos x="16" y="6"/>
              </a:cxn>
              <a:cxn ang="0">
                <a:pos x="13" y="8"/>
              </a:cxn>
              <a:cxn ang="0">
                <a:pos x="7" y="5"/>
              </a:cxn>
              <a:cxn ang="0">
                <a:pos x="4" y="6"/>
              </a:cxn>
              <a:cxn ang="0">
                <a:pos x="3" y="9"/>
              </a:cxn>
              <a:cxn ang="0">
                <a:pos x="2" y="11"/>
              </a:cxn>
              <a:cxn ang="0">
                <a:pos x="0" y="15"/>
              </a:cxn>
              <a:cxn ang="0">
                <a:pos x="1" y="21"/>
              </a:cxn>
            </a:cxnLst>
            <a:rect l="0" t="0" r="r" b="b"/>
            <a:pathLst>
              <a:path w="81" h="48">
                <a:moveTo>
                  <a:pt x="3" y="32"/>
                </a:moveTo>
                <a:lnTo>
                  <a:pt x="4" y="32"/>
                </a:lnTo>
                <a:lnTo>
                  <a:pt x="5" y="33"/>
                </a:lnTo>
                <a:lnTo>
                  <a:pt x="6" y="33"/>
                </a:lnTo>
                <a:lnTo>
                  <a:pt x="8" y="33"/>
                </a:lnTo>
                <a:lnTo>
                  <a:pt x="9" y="34"/>
                </a:lnTo>
                <a:lnTo>
                  <a:pt x="10" y="34"/>
                </a:lnTo>
                <a:lnTo>
                  <a:pt x="11" y="34"/>
                </a:lnTo>
                <a:lnTo>
                  <a:pt x="13" y="33"/>
                </a:lnTo>
                <a:lnTo>
                  <a:pt x="14" y="33"/>
                </a:lnTo>
                <a:lnTo>
                  <a:pt x="15" y="33"/>
                </a:lnTo>
                <a:lnTo>
                  <a:pt x="16" y="33"/>
                </a:lnTo>
                <a:lnTo>
                  <a:pt x="17" y="32"/>
                </a:lnTo>
                <a:lnTo>
                  <a:pt x="18" y="32"/>
                </a:lnTo>
                <a:lnTo>
                  <a:pt x="18" y="31"/>
                </a:lnTo>
                <a:lnTo>
                  <a:pt x="19" y="31"/>
                </a:lnTo>
                <a:lnTo>
                  <a:pt x="20" y="30"/>
                </a:lnTo>
                <a:lnTo>
                  <a:pt x="20" y="30"/>
                </a:lnTo>
                <a:lnTo>
                  <a:pt x="21" y="30"/>
                </a:lnTo>
                <a:lnTo>
                  <a:pt x="22" y="29"/>
                </a:lnTo>
                <a:lnTo>
                  <a:pt x="22" y="29"/>
                </a:lnTo>
                <a:lnTo>
                  <a:pt x="23" y="28"/>
                </a:lnTo>
                <a:lnTo>
                  <a:pt x="24" y="28"/>
                </a:lnTo>
                <a:lnTo>
                  <a:pt x="24" y="28"/>
                </a:lnTo>
                <a:lnTo>
                  <a:pt x="25" y="27"/>
                </a:lnTo>
                <a:lnTo>
                  <a:pt x="26" y="27"/>
                </a:lnTo>
                <a:lnTo>
                  <a:pt x="26" y="26"/>
                </a:lnTo>
                <a:lnTo>
                  <a:pt x="27" y="26"/>
                </a:lnTo>
                <a:lnTo>
                  <a:pt x="28" y="26"/>
                </a:lnTo>
                <a:lnTo>
                  <a:pt x="29" y="25"/>
                </a:lnTo>
                <a:lnTo>
                  <a:pt x="30" y="25"/>
                </a:lnTo>
                <a:lnTo>
                  <a:pt x="31" y="26"/>
                </a:lnTo>
                <a:lnTo>
                  <a:pt x="32" y="26"/>
                </a:lnTo>
                <a:lnTo>
                  <a:pt x="32" y="26"/>
                </a:lnTo>
                <a:lnTo>
                  <a:pt x="33" y="27"/>
                </a:lnTo>
                <a:lnTo>
                  <a:pt x="34" y="27"/>
                </a:lnTo>
                <a:lnTo>
                  <a:pt x="34" y="28"/>
                </a:lnTo>
                <a:lnTo>
                  <a:pt x="35" y="28"/>
                </a:lnTo>
                <a:lnTo>
                  <a:pt x="35" y="28"/>
                </a:lnTo>
                <a:lnTo>
                  <a:pt x="35" y="29"/>
                </a:lnTo>
                <a:lnTo>
                  <a:pt x="35" y="29"/>
                </a:lnTo>
                <a:lnTo>
                  <a:pt x="35" y="30"/>
                </a:lnTo>
                <a:lnTo>
                  <a:pt x="35" y="31"/>
                </a:lnTo>
                <a:lnTo>
                  <a:pt x="35" y="32"/>
                </a:lnTo>
                <a:lnTo>
                  <a:pt x="35" y="32"/>
                </a:lnTo>
                <a:lnTo>
                  <a:pt x="34" y="32"/>
                </a:lnTo>
                <a:lnTo>
                  <a:pt x="34" y="32"/>
                </a:lnTo>
                <a:lnTo>
                  <a:pt x="34" y="32"/>
                </a:lnTo>
                <a:lnTo>
                  <a:pt x="33" y="33"/>
                </a:lnTo>
                <a:lnTo>
                  <a:pt x="33" y="33"/>
                </a:lnTo>
                <a:lnTo>
                  <a:pt x="33" y="33"/>
                </a:lnTo>
                <a:lnTo>
                  <a:pt x="33" y="34"/>
                </a:lnTo>
                <a:lnTo>
                  <a:pt x="31" y="35"/>
                </a:lnTo>
                <a:lnTo>
                  <a:pt x="31" y="35"/>
                </a:lnTo>
                <a:lnTo>
                  <a:pt x="30" y="35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29" y="36"/>
                </a:lnTo>
                <a:lnTo>
                  <a:pt x="29" y="37"/>
                </a:lnTo>
                <a:lnTo>
                  <a:pt x="27" y="38"/>
                </a:lnTo>
                <a:lnTo>
                  <a:pt x="28" y="41"/>
                </a:lnTo>
                <a:lnTo>
                  <a:pt x="28" y="41"/>
                </a:lnTo>
                <a:lnTo>
                  <a:pt x="28" y="41"/>
                </a:lnTo>
                <a:lnTo>
                  <a:pt x="29" y="42"/>
                </a:lnTo>
                <a:lnTo>
                  <a:pt x="29" y="42"/>
                </a:lnTo>
                <a:lnTo>
                  <a:pt x="30" y="45"/>
                </a:lnTo>
                <a:lnTo>
                  <a:pt x="31" y="45"/>
                </a:lnTo>
                <a:lnTo>
                  <a:pt x="31" y="45"/>
                </a:lnTo>
                <a:lnTo>
                  <a:pt x="32" y="46"/>
                </a:lnTo>
                <a:lnTo>
                  <a:pt x="32" y="46"/>
                </a:lnTo>
                <a:lnTo>
                  <a:pt x="32" y="47"/>
                </a:lnTo>
                <a:lnTo>
                  <a:pt x="33" y="47"/>
                </a:lnTo>
                <a:lnTo>
                  <a:pt x="33" y="47"/>
                </a:lnTo>
                <a:lnTo>
                  <a:pt x="34" y="48"/>
                </a:lnTo>
                <a:lnTo>
                  <a:pt x="39" y="46"/>
                </a:lnTo>
                <a:lnTo>
                  <a:pt x="41" y="45"/>
                </a:lnTo>
                <a:lnTo>
                  <a:pt x="42" y="40"/>
                </a:lnTo>
                <a:lnTo>
                  <a:pt x="43" y="40"/>
                </a:lnTo>
                <a:lnTo>
                  <a:pt x="44" y="39"/>
                </a:lnTo>
                <a:lnTo>
                  <a:pt x="45" y="39"/>
                </a:lnTo>
                <a:lnTo>
                  <a:pt x="45" y="39"/>
                </a:lnTo>
                <a:lnTo>
                  <a:pt x="46" y="39"/>
                </a:lnTo>
                <a:lnTo>
                  <a:pt x="47" y="39"/>
                </a:lnTo>
                <a:lnTo>
                  <a:pt x="48" y="38"/>
                </a:lnTo>
                <a:lnTo>
                  <a:pt x="49" y="38"/>
                </a:lnTo>
                <a:lnTo>
                  <a:pt x="50" y="38"/>
                </a:lnTo>
                <a:lnTo>
                  <a:pt x="51" y="38"/>
                </a:lnTo>
                <a:lnTo>
                  <a:pt x="52" y="38"/>
                </a:lnTo>
                <a:lnTo>
                  <a:pt x="53" y="38"/>
                </a:lnTo>
                <a:lnTo>
                  <a:pt x="53" y="38"/>
                </a:lnTo>
                <a:lnTo>
                  <a:pt x="54" y="38"/>
                </a:lnTo>
                <a:lnTo>
                  <a:pt x="55" y="38"/>
                </a:lnTo>
                <a:lnTo>
                  <a:pt x="56" y="37"/>
                </a:lnTo>
                <a:lnTo>
                  <a:pt x="57" y="37"/>
                </a:lnTo>
                <a:lnTo>
                  <a:pt x="58" y="37"/>
                </a:lnTo>
                <a:lnTo>
                  <a:pt x="59" y="36"/>
                </a:lnTo>
                <a:lnTo>
                  <a:pt x="60" y="36"/>
                </a:lnTo>
                <a:lnTo>
                  <a:pt x="61" y="36"/>
                </a:lnTo>
                <a:lnTo>
                  <a:pt x="62" y="35"/>
                </a:lnTo>
                <a:lnTo>
                  <a:pt x="63" y="35"/>
                </a:lnTo>
                <a:lnTo>
                  <a:pt x="63" y="34"/>
                </a:lnTo>
                <a:lnTo>
                  <a:pt x="64" y="34"/>
                </a:lnTo>
                <a:lnTo>
                  <a:pt x="64" y="34"/>
                </a:lnTo>
                <a:lnTo>
                  <a:pt x="64" y="33"/>
                </a:lnTo>
                <a:lnTo>
                  <a:pt x="64" y="33"/>
                </a:lnTo>
                <a:lnTo>
                  <a:pt x="65" y="32"/>
                </a:lnTo>
                <a:lnTo>
                  <a:pt x="66" y="32"/>
                </a:lnTo>
                <a:lnTo>
                  <a:pt x="67" y="31"/>
                </a:lnTo>
                <a:lnTo>
                  <a:pt x="68" y="31"/>
                </a:lnTo>
                <a:lnTo>
                  <a:pt x="69" y="31"/>
                </a:lnTo>
                <a:lnTo>
                  <a:pt x="70" y="31"/>
                </a:lnTo>
                <a:lnTo>
                  <a:pt x="71" y="31"/>
                </a:lnTo>
                <a:lnTo>
                  <a:pt x="72" y="31"/>
                </a:lnTo>
                <a:lnTo>
                  <a:pt x="73" y="31"/>
                </a:lnTo>
                <a:lnTo>
                  <a:pt x="73" y="32"/>
                </a:lnTo>
                <a:lnTo>
                  <a:pt x="73" y="32"/>
                </a:lnTo>
                <a:lnTo>
                  <a:pt x="74" y="32"/>
                </a:lnTo>
                <a:lnTo>
                  <a:pt x="74" y="32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81" y="34"/>
                </a:lnTo>
                <a:lnTo>
                  <a:pt x="81" y="34"/>
                </a:lnTo>
                <a:lnTo>
                  <a:pt x="81" y="33"/>
                </a:lnTo>
                <a:lnTo>
                  <a:pt x="81" y="32"/>
                </a:lnTo>
                <a:lnTo>
                  <a:pt x="81" y="27"/>
                </a:lnTo>
                <a:lnTo>
                  <a:pt x="81" y="23"/>
                </a:lnTo>
                <a:lnTo>
                  <a:pt x="80" y="22"/>
                </a:lnTo>
                <a:lnTo>
                  <a:pt x="80" y="20"/>
                </a:lnTo>
                <a:lnTo>
                  <a:pt x="80" y="17"/>
                </a:lnTo>
                <a:lnTo>
                  <a:pt x="79" y="13"/>
                </a:lnTo>
                <a:lnTo>
                  <a:pt x="79" y="12"/>
                </a:lnTo>
                <a:lnTo>
                  <a:pt x="79" y="11"/>
                </a:lnTo>
                <a:lnTo>
                  <a:pt x="79" y="11"/>
                </a:lnTo>
                <a:lnTo>
                  <a:pt x="79" y="10"/>
                </a:lnTo>
                <a:lnTo>
                  <a:pt x="79" y="10"/>
                </a:lnTo>
                <a:lnTo>
                  <a:pt x="79" y="10"/>
                </a:lnTo>
                <a:lnTo>
                  <a:pt x="78" y="9"/>
                </a:lnTo>
                <a:lnTo>
                  <a:pt x="78" y="9"/>
                </a:lnTo>
                <a:lnTo>
                  <a:pt x="76" y="9"/>
                </a:lnTo>
                <a:lnTo>
                  <a:pt x="75" y="9"/>
                </a:lnTo>
                <a:lnTo>
                  <a:pt x="74" y="9"/>
                </a:lnTo>
                <a:lnTo>
                  <a:pt x="73" y="10"/>
                </a:lnTo>
                <a:lnTo>
                  <a:pt x="72" y="10"/>
                </a:lnTo>
                <a:lnTo>
                  <a:pt x="71" y="10"/>
                </a:lnTo>
                <a:lnTo>
                  <a:pt x="71" y="11"/>
                </a:lnTo>
                <a:lnTo>
                  <a:pt x="70" y="11"/>
                </a:lnTo>
                <a:lnTo>
                  <a:pt x="65" y="9"/>
                </a:lnTo>
                <a:lnTo>
                  <a:pt x="63" y="10"/>
                </a:lnTo>
                <a:lnTo>
                  <a:pt x="62" y="10"/>
                </a:lnTo>
                <a:lnTo>
                  <a:pt x="61" y="10"/>
                </a:lnTo>
                <a:lnTo>
                  <a:pt x="60" y="10"/>
                </a:lnTo>
                <a:lnTo>
                  <a:pt x="59" y="9"/>
                </a:lnTo>
                <a:lnTo>
                  <a:pt x="57" y="9"/>
                </a:lnTo>
                <a:lnTo>
                  <a:pt x="56" y="9"/>
                </a:lnTo>
                <a:lnTo>
                  <a:pt x="55" y="9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5"/>
                </a:lnTo>
                <a:lnTo>
                  <a:pt x="49" y="5"/>
                </a:lnTo>
                <a:lnTo>
                  <a:pt x="49" y="5"/>
                </a:lnTo>
                <a:lnTo>
                  <a:pt x="48" y="5"/>
                </a:lnTo>
                <a:lnTo>
                  <a:pt x="48" y="5"/>
                </a:lnTo>
                <a:lnTo>
                  <a:pt x="47" y="5"/>
                </a:lnTo>
                <a:lnTo>
                  <a:pt x="47" y="5"/>
                </a:lnTo>
                <a:lnTo>
                  <a:pt x="46" y="5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5" y="6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5" y="8"/>
                </a:lnTo>
                <a:lnTo>
                  <a:pt x="45" y="8"/>
                </a:lnTo>
                <a:lnTo>
                  <a:pt x="46" y="8"/>
                </a:lnTo>
                <a:lnTo>
                  <a:pt x="46" y="9"/>
                </a:lnTo>
                <a:lnTo>
                  <a:pt x="46" y="9"/>
                </a:lnTo>
                <a:lnTo>
                  <a:pt x="46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4" y="12"/>
                </a:lnTo>
                <a:lnTo>
                  <a:pt x="45" y="15"/>
                </a:lnTo>
                <a:lnTo>
                  <a:pt x="43" y="17"/>
                </a:lnTo>
                <a:lnTo>
                  <a:pt x="40" y="17"/>
                </a:lnTo>
                <a:lnTo>
                  <a:pt x="40" y="17"/>
                </a:lnTo>
                <a:lnTo>
                  <a:pt x="39" y="16"/>
                </a:lnTo>
                <a:lnTo>
                  <a:pt x="39" y="16"/>
                </a:lnTo>
                <a:lnTo>
                  <a:pt x="39" y="15"/>
                </a:lnTo>
                <a:lnTo>
                  <a:pt x="38" y="15"/>
                </a:lnTo>
                <a:lnTo>
                  <a:pt x="38" y="15"/>
                </a:lnTo>
                <a:lnTo>
                  <a:pt x="38" y="14"/>
                </a:lnTo>
                <a:lnTo>
                  <a:pt x="37" y="14"/>
                </a:lnTo>
                <a:lnTo>
                  <a:pt x="36" y="14"/>
                </a:lnTo>
                <a:lnTo>
                  <a:pt x="32" y="17"/>
                </a:lnTo>
                <a:lnTo>
                  <a:pt x="32" y="17"/>
                </a:lnTo>
                <a:lnTo>
                  <a:pt x="31" y="17"/>
                </a:lnTo>
                <a:lnTo>
                  <a:pt x="31" y="17"/>
                </a:lnTo>
                <a:lnTo>
                  <a:pt x="31" y="17"/>
                </a:lnTo>
                <a:lnTo>
                  <a:pt x="30" y="17"/>
                </a:lnTo>
                <a:lnTo>
                  <a:pt x="30" y="17"/>
                </a:lnTo>
                <a:lnTo>
                  <a:pt x="30" y="16"/>
                </a:lnTo>
                <a:lnTo>
                  <a:pt x="30" y="16"/>
                </a:lnTo>
                <a:lnTo>
                  <a:pt x="29" y="15"/>
                </a:lnTo>
                <a:lnTo>
                  <a:pt x="27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3"/>
                </a:lnTo>
                <a:lnTo>
                  <a:pt x="25" y="12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5" y="10"/>
                </a:lnTo>
                <a:lnTo>
                  <a:pt x="25" y="9"/>
                </a:lnTo>
                <a:lnTo>
                  <a:pt x="26" y="8"/>
                </a:lnTo>
                <a:lnTo>
                  <a:pt x="27" y="7"/>
                </a:lnTo>
                <a:lnTo>
                  <a:pt x="27" y="6"/>
                </a:lnTo>
                <a:lnTo>
                  <a:pt x="28" y="6"/>
                </a:lnTo>
                <a:lnTo>
                  <a:pt x="28" y="5"/>
                </a:lnTo>
                <a:lnTo>
                  <a:pt x="33" y="1"/>
                </a:lnTo>
                <a:lnTo>
                  <a:pt x="33" y="1"/>
                </a:lnTo>
                <a:lnTo>
                  <a:pt x="33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29" y="0"/>
                </a:lnTo>
                <a:lnTo>
                  <a:pt x="28" y="0"/>
                </a:lnTo>
                <a:lnTo>
                  <a:pt x="27" y="1"/>
                </a:lnTo>
                <a:lnTo>
                  <a:pt x="26" y="1"/>
                </a:lnTo>
                <a:lnTo>
                  <a:pt x="25" y="1"/>
                </a:lnTo>
                <a:lnTo>
                  <a:pt x="24" y="2"/>
                </a:lnTo>
                <a:lnTo>
                  <a:pt x="24" y="2"/>
                </a:lnTo>
                <a:lnTo>
                  <a:pt x="23" y="2"/>
                </a:lnTo>
                <a:lnTo>
                  <a:pt x="22" y="2"/>
                </a:lnTo>
                <a:lnTo>
                  <a:pt x="21" y="3"/>
                </a:lnTo>
                <a:lnTo>
                  <a:pt x="20" y="3"/>
                </a:lnTo>
                <a:lnTo>
                  <a:pt x="20" y="4"/>
                </a:lnTo>
                <a:lnTo>
                  <a:pt x="19" y="4"/>
                </a:lnTo>
                <a:lnTo>
                  <a:pt x="18" y="4"/>
                </a:lnTo>
                <a:lnTo>
                  <a:pt x="18" y="5"/>
                </a:lnTo>
                <a:lnTo>
                  <a:pt x="17" y="6"/>
                </a:lnTo>
                <a:lnTo>
                  <a:pt x="17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5" y="6"/>
                </a:lnTo>
                <a:lnTo>
                  <a:pt x="15" y="7"/>
                </a:lnTo>
                <a:lnTo>
                  <a:pt x="15" y="7"/>
                </a:lnTo>
                <a:lnTo>
                  <a:pt x="14" y="7"/>
                </a:lnTo>
                <a:lnTo>
                  <a:pt x="13" y="8"/>
                </a:lnTo>
                <a:lnTo>
                  <a:pt x="12" y="8"/>
                </a:lnTo>
                <a:lnTo>
                  <a:pt x="10" y="7"/>
                </a:lnTo>
                <a:lnTo>
                  <a:pt x="9" y="7"/>
                </a:lnTo>
                <a:lnTo>
                  <a:pt x="8" y="6"/>
                </a:ln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8"/>
                </a:lnTo>
                <a:lnTo>
                  <a:pt x="4" y="9"/>
                </a:lnTo>
                <a:lnTo>
                  <a:pt x="3" y="9"/>
                </a:lnTo>
                <a:lnTo>
                  <a:pt x="3" y="10"/>
                </a:lnTo>
                <a:lnTo>
                  <a:pt x="3" y="10"/>
                </a:lnTo>
                <a:lnTo>
                  <a:pt x="2" y="10"/>
                </a:lnTo>
                <a:lnTo>
                  <a:pt x="2" y="11"/>
                </a:lnTo>
                <a:lnTo>
                  <a:pt x="2" y="11"/>
                </a:lnTo>
                <a:lnTo>
                  <a:pt x="2" y="11"/>
                </a:lnTo>
                <a:lnTo>
                  <a:pt x="2" y="12"/>
                </a:lnTo>
                <a:lnTo>
                  <a:pt x="1" y="12"/>
                </a:lnTo>
                <a:lnTo>
                  <a:pt x="1" y="14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1"/>
                </a:lnTo>
                <a:lnTo>
                  <a:pt x="1" y="21"/>
                </a:lnTo>
                <a:lnTo>
                  <a:pt x="1" y="22"/>
                </a:lnTo>
                <a:lnTo>
                  <a:pt x="3" y="32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40" name="Freeform 606"/>
          <p:cNvSpPr>
            <a:spLocks/>
          </p:cNvSpPr>
          <p:nvPr/>
        </p:nvSpPr>
        <p:spPr bwMode="auto">
          <a:xfrm>
            <a:off x="5889625" y="1935163"/>
            <a:ext cx="1273175" cy="754062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28" y="1"/>
              </a:cxn>
              <a:cxn ang="0">
                <a:pos x="28" y="2"/>
              </a:cxn>
              <a:cxn ang="0">
                <a:pos x="30" y="4"/>
              </a:cxn>
              <a:cxn ang="0">
                <a:pos x="32" y="5"/>
              </a:cxn>
              <a:cxn ang="0">
                <a:pos x="36" y="7"/>
              </a:cxn>
              <a:cxn ang="0">
                <a:pos x="38" y="8"/>
              </a:cxn>
              <a:cxn ang="0">
                <a:pos x="40" y="8"/>
              </a:cxn>
              <a:cxn ang="0">
                <a:pos x="42" y="8"/>
              </a:cxn>
              <a:cxn ang="0">
                <a:pos x="45" y="8"/>
              </a:cxn>
              <a:cxn ang="0">
                <a:pos x="48" y="9"/>
              </a:cxn>
              <a:cxn ang="0">
                <a:pos x="50" y="9"/>
              </a:cxn>
              <a:cxn ang="0">
                <a:pos x="55" y="9"/>
              </a:cxn>
              <a:cxn ang="0">
                <a:pos x="58" y="10"/>
              </a:cxn>
              <a:cxn ang="0">
                <a:pos x="62" y="11"/>
              </a:cxn>
              <a:cxn ang="0">
                <a:pos x="64" y="12"/>
              </a:cxn>
              <a:cxn ang="0">
                <a:pos x="66" y="13"/>
              </a:cxn>
              <a:cxn ang="0">
                <a:pos x="68" y="15"/>
              </a:cxn>
              <a:cxn ang="0">
                <a:pos x="69" y="18"/>
              </a:cxn>
              <a:cxn ang="0">
                <a:pos x="71" y="22"/>
              </a:cxn>
              <a:cxn ang="0">
                <a:pos x="72" y="27"/>
              </a:cxn>
              <a:cxn ang="0">
                <a:pos x="74" y="33"/>
              </a:cxn>
              <a:cxn ang="0">
                <a:pos x="74" y="38"/>
              </a:cxn>
              <a:cxn ang="0">
                <a:pos x="70" y="38"/>
              </a:cxn>
              <a:cxn ang="0">
                <a:pos x="66" y="40"/>
              </a:cxn>
              <a:cxn ang="0">
                <a:pos x="56" y="39"/>
              </a:cxn>
              <a:cxn ang="0">
                <a:pos x="47" y="34"/>
              </a:cxn>
              <a:cxn ang="0">
                <a:pos x="45" y="34"/>
              </a:cxn>
              <a:cxn ang="0">
                <a:pos x="42" y="34"/>
              </a:cxn>
              <a:cxn ang="0">
                <a:pos x="41" y="36"/>
              </a:cxn>
              <a:cxn ang="0">
                <a:pos x="42" y="37"/>
              </a:cxn>
              <a:cxn ang="0">
                <a:pos x="41" y="39"/>
              </a:cxn>
              <a:cxn ang="0">
                <a:pos x="41" y="44"/>
              </a:cxn>
              <a:cxn ang="0">
                <a:pos x="35" y="45"/>
              </a:cxn>
              <a:cxn ang="0">
                <a:pos x="33" y="43"/>
              </a:cxn>
              <a:cxn ang="0">
                <a:pos x="27" y="46"/>
              </a:cxn>
              <a:cxn ang="0">
                <a:pos x="26" y="45"/>
              </a:cxn>
              <a:cxn ang="0">
                <a:pos x="22" y="42"/>
              </a:cxn>
              <a:cxn ang="0">
                <a:pos x="20" y="41"/>
              </a:cxn>
              <a:cxn ang="0">
                <a:pos x="23" y="36"/>
              </a:cxn>
              <a:cxn ang="0">
                <a:pos x="29" y="30"/>
              </a:cxn>
              <a:cxn ang="0">
                <a:pos x="28" y="29"/>
              </a:cxn>
              <a:cxn ang="0">
                <a:pos x="26" y="29"/>
              </a:cxn>
              <a:cxn ang="0">
                <a:pos x="22" y="30"/>
              </a:cxn>
              <a:cxn ang="0">
                <a:pos x="18" y="31"/>
              </a:cxn>
              <a:cxn ang="0">
                <a:pos x="14" y="33"/>
              </a:cxn>
              <a:cxn ang="0">
                <a:pos x="12" y="35"/>
              </a:cxn>
              <a:cxn ang="0">
                <a:pos x="10" y="36"/>
              </a:cxn>
              <a:cxn ang="0">
                <a:pos x="4" y="35"/>
              </a:cxn>
              <a:cxn ang="0">
                <a:pos x="0" y="33"/>
              </a:cxn>
              <a:cxn ang="0">
                <a:pos x="3" y="28"/>
              </a:cxn>
              <a:cxn ang="0">
                <a:pos x="9" y="23"/>
              </a:cxn>
              <a:cxn ang="0">
                <a:pos x="11" y="20"/>
              </a:cxn>
              <a:cxn ang="0">
                <a:pos x="17" y="9"/>
              </a:cxn>
              <a:cxn ang="0">
                <a:pos x="21" y="3"/>
              </a:cxn>
              <a:cxn ang="0">
                <a:pos x="26" y="0"/>
              </a:cxn>
            </a:cxnLst>
            <a:rect l="0" t="0" r="r" b="b"/>
            <a:pathLst>
              <a:path w="74" h="46">
                <a:moveTo>
                  <a:pt x="26" y="0"/>
                </a:moveTo>
                <a:lnTo>
                  <a:pt x="26" y="0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29" y="2"/>
                </a:lnTo>
                <a:lnTo>
                  <a:pt x="29" y="3"/>
                </a:lnTo>
                <a:lnTo>
                  <a:pt x="29" y="3"/>
                </a:lnTo>
                <a:lnTo>
                  <a:pt x="30" y="3"/>
                </a:lnTo>
                <a:lnTo>
                  <a:pt x="30" y="4"/>
                </a:lnTo>
                <a:lnTo>
                  <a:pt x="31" y="4"/>
                </a:lnTo>
                <a:lnTo>
                  <a:pt x="31" y="4"/>
                </a:lnTo>
                <a:lnTo>
                  <a:pt x="31" y="5"/>
                </a:lnTo>
                <a:lnTo>
                  <a:pt x="32" y="5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5" y="6"/>
                </a:lnTo>
                <a:lnTo>
                  <a:pt x="36" y="7"/>
                </a:lnTo>
                <a:lnTo>
                  <a:pt x="36" y="7"/>
                </a:lnTo>
                <a:lnTo>
                  <a:pt x="36" y="7"/>
                </a:lnTo>
                <a:lnTo>
                  <a:pt x="37" y="7"/>
                </a:lnTo>
                <a:lnTo>
                  <a:pt x="37" y="7"/>
                </a:lnTo>
                <a:lnTo>
                  <a:pt x="38" y="8"/>
                </a:lnTo>
                <a:lnTo>
                  <a:pt x="38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40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3" y="8"/>
                </a:lnTo>
                <a:lnTo>
                  <a:pt x="43" y="8"/>
                </a:lnTo>
                <a:lnTo>
                  <a:pt x="44" y="8"/>
                </a:lnTo>
                <a:lnTo>
                  <a:pt x="45" y="8"/>
                </a:lnTo>
                <a:lnTo>
                  <a:pt x="45" y="8"/>
                </a:lnTo>
                <a:lnTo>
                  <a:pt x="46" y="8"/>
                </a:lnTo>
                <a:lnTo>
                  <a:pt x="46" y="8"/>
                </a:lnTo>
                <a:lnTo>
                  <a:pt x="47" y="8"/>
                </a:lnTo>
                <a:lnTo>
                  <a:pt x="48" y="9"/>
                </a:lnTo>
                <a:lnTo>
                  <a:pt x="48" y="9"/>
                </a:lnTo>
                <a:lnTo>
                  <a:pt x="49" y="9"/>
                </a:lnTo>
                <a:lnTo>
                  <a:pt x="49" y="9"/>
                </a:lnTo>
                <a:lnTo>
                  <a:pt x="50" y="9"/>
                </a:lnTo>
                <a:lnTo>
                  <a:pt x="50" y="9"/>
                </a:lnTo>
                <a:lnTo>
                  <a:pt x="51" y="9"/>
                </a:lnTo>
                <a:lnTo>
                  <a:pt x="52" y="9"/>
                </a:lnTo>
                <a:lnTo>
                  <a:pt x="53" y="9"/>
                </a:lnTo>
                <a:lnTo>
                  <a:pt x="54" y="9"/>
                </a:lnTo>
                <a:lnTo>
                  <a:pt x="55" y="9"/>
                </a:lnTo>
                <a:lnTo>
                  <a:pt x="55" y="10"/>
                </a:lnTo>
                <a:lnTo>
                  <a:pt x="56" y="10"/>
                </a:lnTo>
                <a:lnTo>
                  <a:pt x="57" y="10"/>
                </a:lnTo>
                <a:lnTo>
                  <a:pt x="57" y="10"/>
                </a:lnTo>
                <a:lnTo>
                  <a:pt x="58" y="10"/>
                </a:lnTo>
                <a:lnTo>
                  <a:pt x="59" y="10"/>
                </a:lnTo>
                <a:lnTo>
                  <a:pt x="60" y="10"/>
                </a:lnTo>
                <a:lnTo>
                  <a:pt x="61" y="11"/>
                </a:lnTo>
                <a:lnTo>
                  <a:pt x="62" y="11"/>
                </a:lnTo>
                <a:lnTo>
                  <a:pt x="62" y="11"/>
                </a:lnTo>
                <a:lnTo>
                  <a:pt x="63" y="11"/>
                </a:lnTo>
                <a:lnTo>
                  <a:pt x="63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7" y="13"/>
                </a:lnTo>
                <a:lnTo>
                  <a:pt x="67" y="13"/>
                </a:lnTo>
                <a:lnTo>
                  <a:pt x="67" y="13"/>
                </a:lnTo>
                <a:lnTo>
                  <a:pt x="67" y="14"/>
                </a:lnTo>
                <a:lnTo>
                  <a:pt x="68" y="15"/>
                </a:lnTo>
                <a:lnTo>
                  <a:pt x="68" y="15"/>
                </a:lnTo>
                <a:lnTo>
                  <a:pt x="68" y="16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70" y="19"/>
                </a:lnTo>
                <a:lnTo>
                  <a:pt x="70" y="20"/>
                </a:lnTo>
                <a:lnTo>
                  <a:pt x="70" y="21"/>
                </a:lnTo>
                <a:lnTo>
                  <a:pt x="71" y="22"/>
                </a:lnTo>
                <a:lnTo>
                  <a:pt x="71" y="22"/>
                </a:lnTo>
                <a:lnTo>
                  <a:pt x="71" y="23"/>
                </a:lnTo>
                <a:lnTo>
                  <a:pt x="71" y="23"/>
                </a:lnTo>
                <a:lnTo>
                  <a:pt x="72" y="25"/>
                </a:lnTo>
                <a:lnTo>
                  <a:pt x="72" y="26"/>
                </a:lnTo>
                <a:lnTo>
                  <a:pt x="72" y="27"/>
                </a:lnTo>
                <a:lnTo>
                  <a:pt x="73" y="29"/>
                </a:lnTo>
                <a:lnTo>
                  <a:pt x="73" y="30"/>
                </a:lnTo>
                <a:lnTo>
                  <a:pt x="73" y="31"/>
                </a:lnTo>
                <a:lnTo>
                  <a:pt x="74" y="32"/>
                </a:lnTo>
                <a:lnTo>
                  <a:pt x="74" y="33"/>
                </a:lnTo>
                <a:lnTo>
                  <a:pt x="74" y="34"/>
                </a:lnTo>
                <a:lnTo>
                  <a:pt x="74" y="34"/>
                </a:lnTo>
                <a:lnTo>
                  <a:pt x="74" y="36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2" y="38"/>
                </a:lnTo>
                <a:lnTo>
                  <a:pt x="71" y="38"/>
                </a:lnTo>
                <a:lnTo>
                  <a:pt x="70" y="38"/>
                </a:lnTo>
                <a:lnTo>
                  <a:pt x="69" y="39"/>
                </a:lnTo>
                <a:lnTo>
                  <a:pt x="68" y="39"/>
                </a:lnTo>
                <a:lnTo>
                  <a:pt x="67" y="39"/>
                </a:lnTo>
                <a:lnTo>
                  <a:pt x="67" y="40"/>
                </a:lnTo>
                <a:lnTo>
                  <a:pt x="66" y="40"/>
                </a:lnTo>
                <a:lnTo>
                  <a:pt x="61" y="38"/>
                </a:lnTo>
                <a:lnTo>
                  <a:pt x="59" y="39"/>
                </a:lnTo>
                <a:lnTo>
                  <a:pt x="58" y="39"/>
                </a:lnTo>
                <a:lnTo>
                  <a:pt x="57" y="39"/>
                </a:lnTo>
                <a:lnTo>
                  <a:pt x="56" y="39"/>
                </a:lnTo>
                <a:lnTo>
                  <a:pt x="55" y="38"/>
                </a:lnTo>
                <a:lnTo>
                  <a:pt x="53" y="38"/>
                </a:lnTo>
                <a:lnTo>
                  <a:pt x="52" y="38"/>
                </a:lnTo>
                <a:lnTo>
                  <a:pt x="51" y="38"/>
                </a:lnTo>
                <a:lnTo>
                  <a:pt x="47" y="34"/>
                </a:lnTo>
                <a:lnTo>
                  <a:pt x="47" y="34"/>
                </a:lnTo>
                <a:lnTo>
                  <a:pt x="46" y="34"/>
                </a:lnTo>
                <a:lnTo>
                  <a:pt x="46" y="34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4" y="34"/>
                </a:lnTo>
                <a:lnTo>
                  <a:pt x="43" y="34"/>
                </a:lnTo>
                <a:lnTo>
                  <a:pt x="43" y="34"/>
                </a:lnTo>
                <a:lnTo>
                  <a:pt x="42" y="34"/>
                </a:lnTo>
                <a:lnTo>
                  <a:pt x="42" y="35"/>
                </a:lnTo>
                <a:lnTo>
                  <a:pt x="42" y="35"/>
                </a:lnTo>
                <a:lnTo>
                  <a:pt x="42" y="35"/>
                </a:lnTo>
                <a:lnTo>
                  <a:pt x="41" y="35"/>
                </a:lnTo>
                <a:lnTo>
                  <a:pt x="41" y="36"/>
                </a:lnTo>
                <a:lnTo>
                  <a:pt x="41" y="36"/>
                </a:lnTo>
                <a:lnTo>
                  <a:pt x="41" y="36"/>
                </a:lnTo>
                <a:lnTo>
                  <a:pt x="41" y="37"/>
                </a:lnTo>
                <a:lnTo>
                  <a:pt x="41" y="37"/>
                </a:lnTo>
                <a:lnTo>
                  <a:pt x="42" y="37"/>
                </a:lnTo>
                <a:lnTo>
                  <a:pt x="42" y="38"/>
                </a:lnTo>
                <a:lnTo>
                  <a:pt x="42" y="38"/>
                </a:lnTo>
                <a:lnTo>
                  <a:pt x="42" y="39"/>
                </a:lnTo>
                <a:lnTo>
                  <a:pt x="41" y="39"/>
                </a:lnTo>
                <a:lnTo>
                  <a:pt x="41" y="39"/>
                </a:lnTo>
                <a:lnTo>
                  <a:pt x="41" y="39"/>
                </a:lnTo>
                <a:lnTo>
                  <a:pt x="41" y="39"/>
                </a:lnTo>
                <a:lnTo>
                  <a:pt x="41" y="39"/>
                </a:lnTo>
                <a:lnTo>
                  <a:pt x="40" y="41"/>
                </a:lnTo>
                <a:lnTo>
                  <a:pt x="41" y="44"/>
                </a:lnTo>
                <a:lnTo>
                  <a:pt x="39" y="46"/>
                </a:lnTo>
                <a:lnTo>
                  <a:pt x="36" y="46"/>
                </a:lnTo>
                <a:lnTo>
                  <a:pt x="36" y="46"/>
                </a:lnTo>
                <a:lnTo>
                  <a:pt x="35" y="45"/>
                </a:lnTo>
                <a:lnTo>
                  <a:pt x="35" y="45"/>
                </a:lnTo>
                <a:lnTo>
                  <a:pt x="35" y="44"/>
                </a:lnTo>
                <a:lnTo>
                  <a:pt x="34" y="44"/>
                </a:lnTo>
                <a:lnTo>
                  <a:pt x="34" y="44"/>
                </a:lnTo>
                <a:lnTo>
                  <a:pt x="34" y="43"/>
                </a:lnTo>
                <a:lnTo>
                  <a:pt x="33" y="43"/>
                </a:lnTo>
                <a:lnTo>
                  <a:pt x="32" y="43"/>
                </a:lnTo>
                <a:lnTo>
                  <a:pt x="28" y="46"/>
                </a:lnTo>
                <a:lnTo>
                  <a:pt x="28" y="46"/>
                </a:lnTo>
                <a:lnTo>
                  <a:pt x="27" y="46"/>
                </a:lnTo>
                <a:lnTo>
                  <a:pt x="27" y="46"/>
                </a:lnTo>
                <a:lnTo>
                  <a:pt x="27" y="46"/>
                </a:lnTo>
                <a:lnTo>
                  <a:pt x="26" y="46"/>
                </a:lnTo>
                <a:lnTo>
                  <a:pt x="26" y="46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3" y="42"/>
                </a:lnTo>
                <a:lnTo>
                  <a:pt x="22" y="42"/>
                </a:lnTo>
                <a:lnTo>
                  <a:pt x="22" y="42"/>
                </a:lnTo>
                <a:lnTo>
                  <a:pt x="22" y="42"/>
                </a:lnTo>
                <a:lnTo>
                  <a:pt x="21" y="42"/>
                </a:lnTo>
                <a:lnTo>
                  <a:pt x="21" y="42"/>
                </a:lnTo>
                <a:lnTo>
                  <a:pt x="21" y="41"/>
                </a:lnTo>
                <a:lnTo>
                  <a:pt x="20" y="41"/>
                </a:lnTo>
                <a:lnTo>
                  <a:pt x="20" y="41"/>
                </a:lnTo>
                <a:lnTo>
                  <a:pt x="20" y="40"/>
                </a:lnTo>
                <a:lnTo>
                  <a:pt x="21" y="39"/>
                </a:lnTo>
                <a:lnTo>
                  <a:pt x="21" y="38"/>
                </a:lnTo>
                <a:lnTo>
                  <a:pt x="22" y="37"/>
                </a:lnTo>
                <a:lnTo>
                  <a:pt x="23" y="36"/>
                </a:lnTo>
                <a:lnTo>
                  <a:pt x="23" y="35"/>
                </a:lnTo>
                <a:lnTo>
                  <a:pt x="24" y="35"/>
                </a:lnTo>
                <a:lnTo>
                  <a:pt x="24" y="34"/>
                </a:lnTo>
                <a:lnTo>
                  <a:pt x="29" y="30"/>
                </a:lnTo>
                <a:lnTo>
                  <a:pt x="29" y="30"/>
                </a:lnTo>
                <a:lnTo>
                  <a:pt x="29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7" y="29"/>
                </a:lnTo>
                <a:lnTo>
                  <a:pt x="27" y="29"/>
                </a:lnTo>
                <a:lnTo>
                  <a:pt x="27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25" y="29"/>
                </a:lnTo>
                <a:lnTo>
                  <a:pt x="24" y="29"/>
                </a:lnTo>
                <a:lnTo>
                  <a:pt x="23" y="30"/>
                </a:lnTo>
                <a:lnTo>
                  <a:pt x="22" y="30"/>
                </a:lnTo>
                <a:lnTo>
                  <a:pt x="21" y="30"/>
                </a:lnTo>
                <a:lnTo>
                  <a:pt x="20" y="31"/>
                </a:lnTo>
                <a:lnTo>
                  <a:pt x="20" y="31"/>
                </a:lnTo>
                <a:lnTo>
                  <a:pt x="19" y="31"/>
                </a:lnTo>
                <a:lnTo>
                  <a:pt x="18" y="31"/>
                </a:lnTo>
                <a:lnTo>
                  <a:pt x="17" y="32"/>
                </a:lnTo>
                <a:lnTo>
                  <a:pt x="16" y="32"/>
                </a:lnTo>
                <a:lnTo>
                  <a:pt x="16" y="33"/>
                </a:lnTo>
                <a:lnTo>
                  <a:pt x="15" y="33"/>
                </a:lnTo>
                <a:lnTo>
                  <a:pt x="14" y="33"/>
                </a:lnTo>
                <a:lnTo>
                  <a:pt x="14" y="34"/>
                </a:lnTo>
                <a:lnTo>
                  <a:pt x="13" y="35"/>
                </a:lnTo>
                <a:lnTo>
                  <a:pt x="13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1" y="35"/>
                </a:lnTo>
                <a:lnTo>
                  <a:pt x="11" y="36"/>
                </a:lnTo>
                <a:lnTo>
                  <a:pt x="11" y="36"/>
                </a:lnTo>
                <a:lnTo>
                  <a:pt x="10" y="36"/>
                </a:lnTo>
                <a:lnTo>
                  <a:pt x="9" y="37"/>
                </a:lnTo>
                <a:lnTo>
                  <a:pt x="8" y="37"/>
                </a:lnTo>
                <a:lnTo>
                  <a:pt x="6" y="36"/>
                </a:lnTo>
                <a:lnTo>
                  <a:pt x="5" y="36"/>
                </a:lnTo>
                <a:lnTo>
                  <a:pt x="4" y="35"/>
                </a:lnTo>
                <a:lnTo>
                  <a:pt x="3" y="34"/>
                </a:lnTo>
                <a:lnTo>
                  <a:pt x="2" y="34"/>
                </a:lnTo>
                <a:lnTo>
                  <a:pt x="0" y="34"/>
                </a:lnTo>
                <a:lnTo>
                  <a:pt x="1" y="33"/>
                </a:lnTo>
                <a:lnTo>
                  <a:pt x="0" y="33"/>
                </a:lnTo>
                <a:lnTo>
                  <a:pt x="0" y="32"/>
                </a:lnTo>
                <a:lnTo>
                  <a:pt x="0" y="32"/>
                </a:lnTo>
                <a:lnTo>
                  <a:pt x="1" y="30"/>
                </a:lnTo>
                <a:lnTo>
                  <a:pt x="2" y="29"/>
                </a:lnTo>
                <a:lnTo>
                  <a:pt x="3" y="28"/>
                </a:lnTo>
                <a:lnTo>
                  <a:pt x="4" y="27"/>
                </a:lnTo>
                <a:lnTo>
                  <a:pt x="6" y="26"/>
                </a:lnTo>
                <a:lnTo>
                  <a:pt x="7" y="25"/>
                </a:lnTo>
                <a:lnTo>
                  <a:pt x="8" y="24"/>
                </a:lnTo>
                <a:lnTo>
                  <a:pt x="9" y="23"/>
                </a:lnTo>
                <a:lnTo>
                  <a:pt x="9" y="23"/>
                </a:lnTo>
                <a:lnTo>
                  <a:pt x="10" y="23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2" y="17"/>
                </a:lnTo>
                <a:lnTo>
                  <a:pt x="13" y="15"/>
                </a:lnTo>
                <a:lnTo>
                  <a:pt x="14" y="13"/>
                </a:lnTo>
                <a:lnTo>
                  <a:pt x="16" y="11"/>
                </a:lnTo>
                <a:lnTo>
                  <a:pt x="17" y="9"/>
                </a:lnTo>
                <a:lnTo>
                  <a:pt x="19" y="7"/>
                </a:lnTo>
                <a:lnTo>
                  <a:pt x="20" y="5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2"/>
                </a:lnTo>
                <a:lnTo>
                  <a:pt x="22" y="1"/>
                </a:lnTo>
                <a:lnTo>
                  <a:pt x="23" y="0"/>
                </a:lnTo>
                <a:lnTo>
                  <a:pt x="23" y="0"/>
                </a:lnTo>
                <a:lnTo>
                  <a:pt x="26" y="0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/>
              <a:t>‘</a:t>
            </a:r>
          </a:p>
        </p:txBody>
      </p:sp>
      <p:sp>
        <p:nvSpPr>
          <p:cNvPr id="741" name="Freeform 607"/>
          <p:cNvSpPr>
            <a:spLocks/>
          </p:cNvSpPr>
          <p:nvPr/>
        </p:nvSpPr>
        <p:spPr bwMode="auto">
          <a:xfrm>
            <a:off x="3163888" y="1204913"/>
            <a:ext cx="2014537" cy="2673350"/>
          </a:xfrm>
          <a:custGeom>
            <a:avLst/>
            <a:gdLst/>
            <a:ahLst/>
            <a:cxnLst>
              <a:cxn ang="0">
                <a:pos x="117" y="87"/>
              </a:cxn>
              <a:cxn ang="0">
                <a:pos x="113" y="81"/>
              </a:cxn>
              <a:cxn ang="0">
                <a:pos x="109" y="50"/>
              </a:cxn>
              <a:cxn ang="0">
                <a:pos x="107" y="35"/>
              </a:cxn>
              <a:cxn ang="0">
                <a:pos x="107" y="28"/>
              </a:cxn>
              <a:cxn ang="0">
                <a:pos x="103" y="18"/>
              </a:cxn>
              <a:cxn ang="0">
                <a:pos x="102" y="10"/>
              </a:cxn>
              <a:cxn ang="0">
                <a:pos x="104" y="5"/>
              </a:cxn>
              <a:cxn ang="0">
                <a:pos x="104" y="4"/>
              </a:cxn>
              <a:cxn ang="0">
                <a:pos x="102" y="3"/>
              </a:cxn>
              <a:cxn ang="0">
                <a:pos x="100" y="3"/>
              </a:cxn>
              <a:cxn ang="0">
                <a:pos x="98" y="2"/>
              </a:cxn>
              <a:cxn ang="0">
                <a:pos x="96" y="1"/>
              </a:cxn>
              <a:cxn ang="0">
                <a:pos x="92" y="4"/>
              </a:cxn>
              <a:cxn ang="0">
                <a:pos x="73" y="20"/>
              </a:cxn>
              <a:cxn ang="0">
                <a:pos x="68" y="32"/>
              </a:cxn>
              <a:cxn ang="0">
                <a:pos x="69" y="35"/>
              </a:cxn>
              <a:cxn ang="0">
                <a:pos x="70" y="47"/>
              </a:cxn>
              <a:cxn ang="0">
                <a:pos x="64" y="68"/>
              </a:cxn>
              <a:cxn ang="0">
                <a:pos x="67" y="70"/>
              </a:cxn>
              <a:cxn ang="0">
                <a:pos x="68" y="73"/>
              </a:cxn>
              <a:cxn ang="0">
                <a:pos x="68" y="80"/>
              </a:cxn>
              <a:cxn ang="0">
                <a:pos x="63" y="83"/>
              </a:cxn>
              <a:cxn ang="0">
                <a:pos x="58" y="83"/>
              </a:cxn>
              <a:cxn ang="0">
                <a:pos x="49" y="82"/>
              </a:cxn>
              <a:cxn ang="0">
                <a:pos x="42" y="84"/>
              </a:cxn>
              <a:cxn ang="0">
                <a:pos x="35" y="90"/>
              </a:cxn>
              <a:cxn ang="0">
                <a:pos x="31" y="91"/>
              </a:cxn>
              <a:cxn ang="0">
                <a:pos x="25" y="94"/>
              </a:cxn>
              <a:cxn ang="0">
                <a:pos x="20" y="96"/>
              </a:cxn>
              <a:cxn ang="0">
                <a:pos x="18" y="98"/>
              </a:cxn>
              <a:cxn ang="0">
                <a:pos x="13" y="99"/>
              </a:cxn>
              <a:cxn ang="0">
                <a:pos x="10" y="110"/>
              </a:cxn>
              <a:cxn ang="0">
                <a:pos x="9" y="111"/>
              </a:cxn>
              <a:cxn ang="0">
                <a:pos x="5" y="119"/>
              </a:cxn>
              <a:cxn ang="0">
                <a:pos x="2" y="126"/>
              </a:cxn>
              <a:cxn ang="0">
                <a:pos x="2" y="145"/>
              </a:cxn>
              <a:cxn ang="0">
                <a:pos x="7" y="153"/>
              </a:cxn>
              <a:cxn ang="0">
                <a:pos x="16" y="162"/>
              </a:cxn>
              <a:cxn ang="0">
                <a:pos x="24" y="161"/>
              </a:cxn>
              <a:cxn ang="0">
                <a:pos x="30" y="159"/>
              </a:cxn>
              <a:cxn ang="0">
                <a:pos x="43" y="149"/>
              </a:cxn>
              <a:cxn ang="0">
                <a:pos x="45" y="139"/>
              </a:cxn>
              <a:cxn ang="0">
                <a:pos x="48" y="132"/>
              </a:cxn>
              <a:cxn ang="0">
                <a:pos x="52" y="132"/>
              </a:cxn>
              <a:cxn ang="0">
                <a:pos x="58" y="135"/>
              </a:cxn>
              <a:cxn ang="0">
                <a:pos x="62" y="136"/>
              </a:cxn>
              <a:cxn ang="0">
                <a:pos x="69" y="139"/>
              </a:cxn>
              <a:cxn ang="0">
                <a:pos x="76" y="135"/>
              </a:cxn>
              <a:cxn ang="0">
                <a:pos x="81" y="133"/>
              </a:cxn>
              <a:cxn ang="0">
                <a:pos x="86" y="132"/>
              </a:cxn>
              <a:cxn ang="0">
                <a:pos x="90" y="129"/>
              </a:cxn>
              <a:cxn ang="0">
                <a:pos x="94" y="126"/>
              </a:cxn>
              <a:cxn ang="0">
                <a:pos x="98" y="121"/>
              </a:cxn>
              <a:cxn ang="0">
                <a:pos x="100" y="119"/>
              </a:cxn>
              <a:cxn ang="0">
                <a:pos x="105" y="117"/>
              </a:cxn>
              <a:cxn ang="0">
                <a:pos x="111" y="113"/>
              </a:cxn>
              <a:cxn ang="0">
                <a:pos x="114" y="106"/>
              </a:cxn>
              <a:cxn ang="0">
                <a:pos x="112" y="96"/>
              </a:cxn>
            </a:cxnLst>
            <a:rect l="0" t="0" r="r" b="b"/>
            <a:pathLst>
              <a:path w="117" h="163">
                <a:moveTo>
                  <a:pt x="115" y="96"/>
                </a:moveTo>
                <a:lnTo>
                  <a:pt x="115" y="93"/>
                </a:lnTo>
                <a:lnTo>
                  <a:pt x="115" y="91"/>
                </a:lnTo>
                <a:lnTo>
                  <a:pt x="115" y="90"/>
                </a:lnTo>
                <a:lnTo>
                  <a:pt x="116" y="88"/>
                </a:lnTo>
                <a:lnTo>
                  <a:pt x="116" y="87"/>
                </a:lnTo>
                <a:lnTo>
                  <a:pt x="117" y="87"/>
                </a:lnTo>
                <a:lnTo>
                  <a:pt x="117" y="86"/>
                </a:lnTo>
                <a:lnTo>
                  <a:pt x="117" y="85"/>
                </a:lnTo>
                <a:lnTo>
                  <a:pt x="117" y="84"/>
                </a:lnTo>
                <a:lnTo>
                  <a:pt x="116" y="83"/>
                </a:lnTo>
                <a:lnTo>
                  <a:pt x="115" y="82"/>
                </a:lnTo>
                <a:lnTo>
                  <a:pt x="114" y="81"/>
                </a:lnTo>
                <a:lnTo>
                  <a:pt x="113" y="81"/>
                </a:lnTo>
                <a:lnTo>
                  <a:pt x="112" y="80"/>
                </a:lnTo>
                <a:lnTo>
                  <a:pt x="111" y="79"/>
                </a:lnTo>
                <a:lnTo>
                  <a:pt x="110" y="77"/>
                </a:lnTo>
                <a:lnTo>
                  <a:pt x="110" y="71"/>
                </a:lnTo>
                <a:lnTo>
                  <a:pt x="109" y="64"/>
                </a:lnTo>
                <a:lnTo>
                  <a:pt x="109" y="57"/>
                </a:lnTo>
                <a:lnTo>
                  <a:pt x="109" y="50"/>
                </a:lnTo>
                <a:lnTo>
                  <a:pt x="109" y="48"/>
                </a:lnTo>
                <a:lnTo>
                  <a:pt x="108" y="46"/>
                </a:lnTo>
                <a:lnTo>
                  <a:pt x="108" y="43"/>
                </a:lnTo>
                <a:lnTo>
                  <a:pt x="108" y="41"/>
                </a:lnTo>
                <a:lnTo>
                  <a:pt x="108" y="39"/>
                </a:lnTo>
                <a:lnTo>
                  <a:pt x="107" y="37"/>
                </a:lnTo>
                <a:lnTo>
                  <a:pt x="107" y="35"/>
                </a:lnTo>
                <a:lnTo>
                  <a:pt x="107" y="33"/>
                </a:lnTo>
                <a:lnTo>
                  <a:pt x="107" y="33"/>
                </a:lnTo>
                <a:lnTo>
                  <a:pt x="107" y="32"/>
                </a:lnTo>
                <a:lnTo>
                  <a:pt x="107" y="32"/>
                </a:lnTo>
                <a:lnTo>
                  <a:pt x="107" y="32"/>
                </a:lnTo>
                <a:lnTo>
                  <a:pt x="106" y="30"/>
                </a:lnTo>
                <a:lnTo>
                  <a:pt x="107" y="28"/>
                </a:lnTo>
                <a:lnTo>
                  <a:pt x="107" y="27"/>
                </a:lnTo>
                <a:lnTo>
                  <a:pt x="107" y="25"/>
                </a:lnTo>
                <a:lnTo>
                  <a:pt x="106" y="24"/>
                </a:lnTo>
                <a:lnTo>
                  <a:pt x="105" y="22"/>
                </a:lnTo>
                <a:lnTo>
                  <a:pt x="104" y="21"/>
                </a:lnTo>
                <a:lnTo>
                  <a:pt x="104" y="19"/>
                </a:lnTo>
                <a:lnTo>
                  <a:pt x="103" y="18"/>
                </a:lnTo>
                <a:lnTo>
                  <a:pt x="102" y="17"/>
                </a:lnTo>
                <a:lnTo>
                  <a:pt x="102" y="16"/>
                </a:lnTo>
                <a:lnTo>
                  <a:pt x="101" y="15"/>
                </a:lnTo>
                <a:lnTo>
                  <a:pt x="101" y="13"/>
                </a:lnTo>
                <a:lnTo>
                  <a:pt x="101" y="12"/>
                </a:lnTo>
                <a:lnTo>
                  <a:pt x="102" y="11"/>
                </a:lnTo>
                <a:lnTo>
                  <a:pt x="102" y="10"/>
                </a:lnTo>
                <a:lnTo>
                  <a:pt x="103" y="9"/>
                </a:lnTo>
                <a:lnTo>
                  <a:pt x="104" y="7"/>
                </a:lnTo>
                <a:lnTo>
                  <a:pt x="105" y="5"/>
                </a:lnTo>
                <a:lnTo>
                  <a:pt x="105" y="5"/>
                </a:lnTo>
                <a:lnTo>
                  <a:pt x="104" y="5"/>
                </a:lnTo>
                <a:lnTo>
                  <a:pt x="104" y="5"/>
                </a:lnTo>
                <a:lnTo>
                  <a:pt x="104" y="5"/>
                </a:lnTo>
                <a:lnTo>
                  <a:pt x="104" y="5"/>
                </a:lnTo>
                <a:lnTo>
                  <a:pt x="104" y="4"/>
                </a:lnTo>
                <a:lnTo>
                  <a:pt x="104" y="4"/>
                </a:lnTo>
                <a:lnTo>
                  <a:pt x="104" y="4"/>
                </a:lnTo>
                <a:lnTo>
                  <a:pt x="104" y="4"/>
                </a:lnTo>
                <a:lnTo>
                  <a:pt x="104" y="4"/>
                </a:lnTo>
                <a:lnTo>
                  <a:pt x="104" y="4"/>
                </a:lnTo>
                <a:lnTo>
                  <a:pt x="103" y="4"/>
                </a:lnTo>
                <a:lnTo>
                  <a:pt x="103" y="3"/>
                </a:lnTo>
                <a:lnTo>
                  <a:pt x="103" y="3"/>
                </a:lnTo>
                <a:lnTo>
                  <a:pt x="103" y="3"/>
                </a:lnTo>
                <a:lnTo>
                  <a:pt x="103" y="3"/>
                </a:lnTo>
                <a:lnTo>
                  <a:pt x="102" y="3"/>
                </a:lnTo>
                <a:lnTo>
                  <a:pt x="102" y="3"/>
                </a:lnTo>
                <a:lnTo>
                  <a:pt x="102" y="3"/>
                </a:lnTo>
                <a:lnTo>
                  <a:pt x="102" y="3"/>
                </a:lnTo>
                <a:lnTo>
                  <a:pt x="101" y="3"/>
                </a:lnTo>
                <a:lnTo>
                  <a:pt x="101" y="3"/>
                </a:lnTo>
                <a:lnTo>
                  <a:pt x="101" y="3"/>
                </a:lnTo>
                <a:lnTo>
                  <a:pt x="101" y="3"/>
                </a:lnTo>
                <a:lnTo>
                  <a:pt x="100" y="3"/>
                </a:lnTo>
                <a:lnTo>
                  <a:pt x="100" y="3"/>
                </a:lnTo>
                <a:lnTo>
                  <a:pt x="100" y="3"/>
                </a:lnTo>
                <a:lnTo>
                  <a:pt x="99" y="3"/>
                </a:lnTo>
                <a:lnTo>
                  <a:pt x="99" y="3"/>
                </a:lnTo>
                <a:lnTo>
                  <a:pt x="99" y="2"/>
                </a:lnTo>
                <a:lnTo>
                  <a:pt x="99" y="2"/>
                </a:lnTo>
                <a:lnTo>
                  <a:pt x="98" y="2"/>
                </a:lnTo>
                <a:lnTo>
                  <a:pt x="98" y="2"/>
                </a:lnTo>
                <a:lnTo>
                  <a:pt x="98" y="1"/>
                </a:lnTo>
                <a:lnTo>
                  <a:pt x="97" y="1"/>
                </a:lnTo>
                <a:lnTo>
                  <a:pt x="97" y="1"/>
                </a:lnTo>
                <a:lnTo>
                  <a:pt x="96" y="1"/>
                </a:lnTo>
                <a:lnTo>
                  <a:pt x="96" y="1"/>
                </a:lnTo>
                <a:lnTo>
                  <a:pt x="96" y="1"/>
                </a:lnTo>
                <a:lnTo>
                  <a:pt x="95" y="1"/>
                </a:lnTo>
                <a:lnTo>
                  <a:pt x="94" y="0"/>
                </a:lnTo>
                <a:lnTo>
                  <a:pt x="94" y="0"/>
                </a:lnTo>
                <a:lnTo>
                  <a:pt x="92" y="2"/>
                </a:lnTo>
                <a:lnTo>
                  <a:pt x="92" y="2"/>
                </a:lnTo>
                <a:lnTo>
                  <a:pt x="92" y="3"/>
                </a:lnTo>
                <a:lnTo>
                  <a:pt x="92" y="4"/>
                </a:lnTo>
                <a:lnTo>
                  <a:pt x="91" y="5"/>
                </a:lnTo>
                <a:lnTo>
                  <a:pt x="91" y="6"/>
                </a:lnTo>
                <a:lnTo>
                  <a:pt x="91" y="7"/>
                </a:lnTo>
                <a:lnTo>
                  <a:pt x="90" y="8"/>
                </a:lnTo>
                <a:lnTo>
                  <a:pt x="90" y="9"/>
                </a:lnTo>
                <a:lnTo>
                  <a:pt x="77" y="16"/>
                </a:lnTo>
                <a:lnTo>
                  <a:pt x="73" y="20"/>
                </a:lnTo>
                <a:lnTo>
                  <a:pt x="73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68" y="30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3"/>
                </a:lnTo>
                <a:lnTo>
                  <a:pt x="69" y="33"/>
                </a:lnTo>
                <a:lnTo>
                  <a:pt x="69" y="34"/>
                </a:lnTo>
                <a:lnTo>
                  <a:pt x="69" y="34"/>
                </a:lnTo>
                <a:lnTo>
                  <a:pt x="69" y="35"/>
                </a:lnTo>
                <a:lnTo>
                  <a:pt x="69" y="36"/>
                </a:lnTo>
                <a:lnTo>
                  <a:pt x="68" y="38"/>
                </a:lnTo>
                <a:lnTo>
                  <a:pt x="68" y="40"/>
                </a:lnTo>
                <a:lnTo>
                  <a:pt x="69" y="42"/>
                </a:lnTo>
                <a:lnTo>
                  <a:pt x="69" y="43"/>
                </a:lnTo>
                <a:lnTo>
                  <a:pt x="70" y="45"/>
                </a:lnTo>
                <a:lnTo>
                  <a:pt x="70" y="47"/>
                </a:lnTo>
                <a:lnTo>
                  <a:pt x="70" y="49"/>
                </a:lnTo>
                <a:lnTo>
                  <a:pt x="70" y="51"/>
                </a:lnTo>
                <a:lnTo>
                  <a:pt x="65" y="58"/>
                </a:lnTo>
                <a:lnTo>
                  <a:pt x="63" y="66"/>
                </a:lnTo>
                <a:lnTo>
                  <a:pt x="64" y="67"/>
                </a:lnTo>
                <a:lnTo>
                  <a:pt x="64" y="67"/>
                </a:lnTo>
                <a:lnTo>
                  <a:pt x="64" y="68"/>
                </a:lnTo>
                <a:lnTo>
                  <a:pt x="64" y="68"/>
                </a:lnTo>
                <a:lnTo>
                  <a:pt x="65" y="68"/>
                </a:lnTo>
                <a:lnTo>
                  <a:pt x="65" y="68"/>
                </a:lnTo>
                <a:lnTo>
                  <a:pt x="66" y="69"/>
                </a:lnTo>
                <a:lnTo>
                  <a:pt x="66" y="69"/>
                </a:lnTo>
                <a:lnTo>
                  <a:pt x="66" y="69"/>
                </a:lnTo>
                <a:lnTo>
                  <a:pt x="67" y="70"/>
                </a:lnTo>
                <a:lnTo>
                  <a:pt x="67" y="70"/>
                </a:lnTo>
                <a:lnTo>
                  <a:pt x="67" y="70"/>
                </a:lnTo>
                <a:lnTo>
                  <a:pt x="68" y="72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3"/>
                </a:lnTo>
                <a:lnTo>
                  <a:pt x="68" y="75"/>
                </a:lnTo>
                <a:lnTo>
                  <a:pt x="68" y="75"/>
                </a:lnTo>
                <a:lnTo>
                  <a:pt x="68" y="77"/>
                </a:lnTo>
                <a:lnTo>
                  <a:pt x="68" y="79"/>
                </a:lnTo>
                <a:lnTo>
                  <a:pt x="68" y="79"/>
                </a:lnTo>
                <a:lnTo>
                  <a:pt x="68" y="80"/>
                </a:lnTo>
                <a:lnTo>
                  <a:pt x="68" y="80"/>
                </a:lnTo>
                <a:lnTo>
                  <a:pt x="67" y="81"/>
                </a:lnTo>
                <a:lnTo>
                  <a:pt x="67" y="81"/>
                </a:lnTo>
                <a:lnTo>
                  <a:pt x="66" y="81"/>
                </a:lnTo>
                <a:lnTo>
                  <a:pt x="66" y="82"/>
                </a:lnTo>
                <a:lnTo>
                  <a:pt x="65" y="82"/>
                </a:lnTo>
                <a:lnTo>
                  <a:pt x="64" y="82"/>
                </a:lnTo>
                <a:lnTo>
                  <a:pt x="63" y="83"/>
                </a:lnTo>
                <a:lnTo>
                  <a:pt x="63" y="83"/>
                </a:lnTo>
                <a:lnTo>
                  <a:pt x="62" y="83"/>
                </a:lnTo>
                <a:lnTo>
                  <a:pt x="61" y="83"/>
                </a:lnTo>
                <a:lnTo>
                  <a:pt x="60" y="83"/>
                </a:lnTo>
                <a:lnTo>
                  <a:pt x="60" y="83"/>
                </a:lnTo>
                <a:lnTo>
                  <a:pt x="59" y="83"/>
                </a:lnTo>
                <a:lnTo>
                  <a:pt x="58" y="83"/>
                </a:lnTo>
                <a:lnTo>
                  <a:pt x="57" y="83"/>
                </a:lnTo>
                <a:lnTo>
                  <a:pt x="57" y="83"/>
                </a:lnTo>
                <a:lnTo>
                  <a:pt x="56" y="83"/>
                </a:lnTo>
                <a:lnTo>
                  <a:pt x="52" y="81"/>
                </a:lnTo>
                <a:lnTo>
                  <a:pt x="51" y="82"/>
                </a:lnTo>
                <a:lnTo>
                  <a:pt x="50" y="82"/>
                </a:lnTo>
                <a:lnTo>
                  <a:pt x="49" y="82"/>
                </a:lnTo>
                <a:lnTo>
                  <a:pt x="48" y="83"/>
                </a:lnTo>
                <a:lnTo>
                  <a:pt x="47" y="83"/>
                </a:lnTo>
                <a:lnTo>
                  <a:pt x="45" y="83"/>
                </a:lnTo>
                <a:lnTo>
                  <a:pt x="44" y="83"/>
                </a:lnTo>
                <a:lnTo>
                  <a:pt x="43" y="83"/>
                </a:lnTo>
                <a:lnTo>
                  <a:pt x="42" y="84"/>
                </a:lnTo>
                <a:lnTo>
                  <a:pt x="42" y="84"/>
                </a:lnTo>
                <a:lnTo>
                  <a:pt x="41" y="84"/>
                </a:lnTo>
                <a:lnTo>
                  <a:pt x="41" y="85"/>
                </a:lnTo>
                <a:lnTo>
                  <a:pt x="41" y="85"/>
                </a:lnTo>
                <a:lnTo>
                  <a:pt x="40" y="86"/>
                </a:lnTo>
                <a:lnTo>
                  <a:pt x="40" y="86"/>
                </a:lnTo>
                <a:lnTo>
                  <a:pt x="40" y="87"/>
                </a:lnTo>
                <a:lnTo>
                  <a:pt x="35" y="90"/>
                </a:lnTo>
                <a:lnTo>
                  <a:pt x="34" y="90"/>
                </a:lnTo>
                <a:lnTo>
                  <a:pt x="34" y="90"/>
                </a:lnTo>
                <a:lnTo>
                  <a:pt x="34" y="89"/>
                </a:lnTo>
                <a:lnTo>
                  <a:pt x="33" y="89"/>
                </a:lnTo>
                <a:lnTo>
                  <a:pt x="31" y="90"/>
                </a:lnTo>
                <a:lnTo>
                  <a:pt x="31" y="91"/>
                </a:lnTo>
                <a:lnTo>
                  <a:pt x="31" y="91"/>
                </a:lnTo>
                <a:lnTo>
                  <a:pt x="30" y="92"/>
                </a:lnTo>
                <a:lnTo>
                  <a:pt x="30" y="92"/>
                </a:lnTo>
                <a:lnTo>
                  <a:pt x="29" y="92"/>
                </a:lnTo>
                <a:lnTo>
                  <a:pt x="28" y="93"/>
                </a:lnTo>
                <a:lnTo>
                  <a:pt x="27" y="93"/>
                </a:lnTo>
                <a:lnTo>
                  <a:pt x="26" y="94"/>
                </a:lnTo>
                <a:lnTo>
                  <a:pt x="25" y="94"/>
                </a:lnTo>
                <a:lnTo>
                  <a:pt x="24" y="95"/>
                </a:lnTo>
                <a:lnTo>
                  <a:pt x="22" y="95"/>
                </a:lnTo>
                <a:lnTo>
                  <a:pt x="21" y="95"/>
                </a:lnTo>
                <a:lnTo>
                  <a:pt x="21" y="95"/>
                </a:lnTo>
                <a:lnTo>
                  <a:pt x="20" y="95"/>
                </a:lnTo>
                <a:lnTo>
                  <a:pt x="20" y="95"/>
                </a:lnTo>
                <a:lnTo>
                  <a:pt x="20" y="96"/>
                </a:lnTo>
                <a:lnTo>
                  <a:pt x="19" y="96"/>
                </a:lnTo>
                <a:lnTo>
                  <a:pt x="19" y="97"/>
                </a:lnTo>
                <a:lnTo>
                  <a:pt x="19" y="97"/>
                </a:lnTo>
                <a:lnTo>
                  <a:pt x="19" y="97"/>
                </a:lnTo>
                <a:lnTo>
                  <a:pt x="19" y="97"/>
                </a:lnTo>
                <a:lnTo>
                  <a:pt x="18" y="98"/>
                </a:lnTo>
                <a:lnTo>
                  <a:pt x="18" y="98"/>
                </a:lnTo>
                <a:lnTo>
                  <a:pt x="17" y="98"/>
                </a:lnTo>
                <a:lnTo>
                  <a:pt x="17" y="98"/>
                </a:lnTo>
                <a:lnTo>
                  <a:pt x="16" y="98"/>
                </a:lnTo>
                <a:lnTo>
                  <a:pt x="15" y="98"/>
                </a:lnTo>
                <a:lnTo>
                  <a:pt x="15" y="98"/>
                </a:lnTo>
                <a:lnTo>
                  <a:pt x="14" y="99"/>
                </a:lnTo>
                <a:lnTo>
                  <a:pt x="13" y="99"/>
                </a:lnTo>
                <a:lnTo>
                  <a:pt x="13" y="100"/>
                </a:lnTo>
                <a:lnTo>
                  <a:pt x="12" y="101"/>
                </a:lnTo>
                <a:lnTo>
                  <a:pt x="12" y="101"/>
                </a:lnTo>
                <a:lnTo>
                  <a:pt x="12" y="102"/>
                </a:lnTo>
                <a:lnTo>
                  <a:pt x="12" y="103"/>
                </a:lnTo>
                <a:lnTo>
                  <a:pt x="11" y="104"/>
                </a:lnTo>
                <a:lnTo>
                  <a:pt x="10" y="110"/>
                </a:lnTo>
                <a:lnTo>
                  <a:pt x="10" y="110"/>
                </a:lnTo>
                <a:lnTo>
                  <a:pt x="10" y="110"/>
                </a:lnTo>
                <a:lnTo>
                  <a:pt x="10" y="110"/>
                </a:lnTo>
                <a:lnTo>
                  <a:pt x="10" y="111"/>
                </a:lnTo>
                <a:lnTo>
                  <a:pt x="10" y="111"/>
                </a:lnTo>
                <a:lnTo>
                  <a:pt x="9" y="111"/>
                </a:lnTo>
                <a:lnTo>
                  <a:pt x="9" y="111"/>
                </a:lnTo>
                <a:lnTo>
                  <a:pt x="9" y="111"/>
                </a:lnTo>
                <a:lnTo>
                  <a:pt x="9" y="112"/>
                </a:lnTo>
                <a:lnTo>
                  <a:pt x="9" y="112"/>
                </a:lnTo>
                <a:lnTo>
                  <a:pt x="9" y="112"/>
                </a:lnTo>
                <a:lnTo>
                  <a:pt x="9" y="112"/>
                </a:lnTo>
                <a:lnTo>
                  <a:pt x="5" y="118"/>
                </a:lnTo>
                <a:lnTo>
                  <a:pt x="5" y="119"/>
                </a:lnTo>
                <a:lnTo>
                  <a:pt x="5" y="119"/>
                </a:lnTo>
                <a:lnTo>
                  <a:pt x="5" y="120"/>
                </a:lnTo>
                <a:lnTo>
                  <a:pt x="5" y="120"/>
                </a:lnTo>
                <a:lnTo>
                  <a:pt x="2" y="124"/>
                </a:lnTo>
                <a:lnTo>
                  <a:pt x="2" y="125"/>
                </a:lnTo>
                <a:lnTo>
                  <a:pt x="2" y="126"/>
                </a:lnTo>
                <a:lnTo>
                  <a:pt x="2" y="126"/>
                </a:lnTo>
                <a:lnTo>
                  <a:pt x="2" y="127"/>
                </a:lnTo>
                <a:lnTo>
                  <a:pt x="2" y="130"/>
                </a:lnTo>
                <a:lnTo>
                  <a:pt x="2" y="133"/>
                </a:lnTo>
                <a:lnTo>
                  <a:pt x="2" y="136"/>
                </a:lnTo>
                <a:lnTo>
                  <a:pt x="2" y="139"/>
                </a:lnTo>
                <a:lnTo>
                  <a:pt x="2" y="142"/>
                </a:lnTo>
                <a:lnTo>
                  <a:pt x="2" y="145"/>
                </a:lnTo>
                <a:lnTo>
                  <a:pt x="1" y="147"/>
                </a:lnTo>
                <a:lnTo>
                  <a:pt x="0" y="150"/>
                </a:lnTo>
                <a:lnTo>
                  <a:pt x="0" y="151"/>
                </a:lnTo>
                <a:lnTo>
                  <a:pt x="1" y="151"/>
                </a:lnTo>
                <a:lnTo>
                  <a:pt x="1" y="151"/>
                </a:lnTo>
                <a:lnTo>
                  <a:pt x="3" y="152"/>
                </a:lnTo>
                <a:lnTo>
                  <a:pt x="7" y="153"/>
                </a:lnTo>
                <a:lnTo>
                  <a:pt x="9" y="155"/>
                </a:lnTo>
                <a:lnTo>
                  <a:pt x="11" y="159"/>
                </a:lnTo>
                <a:lnTo>
                  <a:pt x="12" y="160"/>
                </a:lnTo>
                <a:lnTo>
                  <a:pt x="13" y="160"/>
                </a:lnTo>
                <a:lnTo>
                  <a:pt x="14" y="161"/>
                </a:lnTo>
                <a:lnTo>
                  <a:pt x="15" y="162"/>
                </a:lnTo>
                <a:lnTo>
                  <a:pt x="16" y="162"/>
                </a:lnTo>
                <a:lnTo>
                  <a:pt x="18" y="163"/>
                </a:lnTo>
                <a:lnTo>
                  <a:pt x="19" y="163"/>
                </a:lnTo>
                <a:lnTo>
                  <a:pt x="21" y="163"/>
                </a:lnTo>
                <a:lnTo>
                  <a:pt x="21" y="163"/>
                </a:lnTo>
                <a:lnTo>
                  <a:pt x="22" y="162"/>
                </a:lnTo>
                <a:lnTo>
                  <a:pt x="23" y="161"/>
                </a:lnTo>
                <a:lnTo>
                  <a:pt x="24" y="161"/>
                </a:lnTo>
                <a:lnTo>
                  <a:pt x="25" y="161"/>
                </a:lnTo>
                <a:lnTo>
                  <a:pt x="26" y="160"/>
                </a:lnTo>
                <a:lnTo>
                  <a:pt x="27" y="160"/>
                </a:lnTo>
                <a:lnTo>
                  <a:pt x="27" y="160"/>
                </a:lnTo>
                <a:lnTo>
                  <a:pt x="28" y="160"/>
                </a:lnTo>
                <a:lnTo>
                  <a:pt x="29" y="159"/>
                </a:lnTo>
                <a:lnTo>
                  <a:pt x="30" y="159"/>
                </a:lnTo>
                <a:lnTo>
                  <a:pt x="31" y="159"/>
                </a:lnTo>
                <a:lnTo>
                  <a:pt x="33" y="159"/>
                </a:lnTo>
                <a:lnTo>
                  <a:pt x="34" y="159"/>
                </a:lnTo>
                <a:lnTo>
                  <a:pt x="35" y="159"/>
                </a:lnTo>
                <a:lnTo>
                  <a:pt x="36" y="158"/>
                </a:lnTo>
                <a:lnTo>
                  <a:pt x="41" y="154"/>
                </a:lnTo>
                <a:lnTo>
                  <a:pt x="43" y="149"/>
                </a:lnTo>
                <a:lnTo>
                  <a:pt x="45" y="147"/>
                </a:lnTo>
                <a:lnTo>
                  <a:pt x="47" y="142"/>
                </a:lnTo>
                <a:lnTo>
                  <a:pt x="46" y="142"/>
                </a:lnTo>
                <a:lnTo>
                  <a:pt x="46" y="142"/>
                </a:lnTo>
                <a:lnTo>
                  <a:pt x="46" y="142"/>
                </a:lnTo>
                <a:lnTo>
                  <a:pt x="46" y="142"/>
                </a:lnTo>
                <a:lnTo>
                  <a:pt x="45" y="139"/>
                </a:lnTo>
                <a:lnTo>
                  <a:pt x="45" y="136"/>
                </a:lnTo>
                <a:lnTo>
                  <a:pt x="46" y="135"/>
                </a:lnTo>
                <a:lnTo>
                  <a:pt x="46" y="135"/>
                </a:lnTo>
                <a:lnTo>
                  <a:pt x="46" y="134"/>
                </a:lnTo>
                <a:lnTo>
                  <a:pt x="47" y="133"/>
                </a:lnTo>
                <a:lnTo>
                  <a:pt x="47" y="133"/>
                </a:lnTo>
                <a:lnTo>
                  <a:pt x="48" y="132"/>
                </a:lnTo>
                <a:lnTo>
                  <a:pt x="49" y="132"/>
                </a:lnTo>
                <a:lnTo>
                  <a:pt x="49" y="131"/>
                </a:lnTo>
                <a:lnTo>
                  <a:pt x="50" y="131"/>
                </a:lnTo>
                <a:lnTo>
                  <a:pt x="50" y="131"/>
                </a:lnTo>
                <a:lnTo>
                  <a:pt x="51" y="131"/>
                </a:lnTo>
                <a:lnTo>
                  <a:pt x="51" y="132"/>
                </a:lnTo>
                <a:lnTo>
                  <a:pt x="52" y="132"/>
                </a:lnTo>
                <a:lnTo>
                  <a:pt x="52" y="132"/>
                </a:lnTo>
                <a:lnTo>
                  <a:pt x="52" y="132"/>
                </a:lnTo>
                <a:lnTo>
                  <a:pt x="52" y="132"/>
                </a:lnTo>
                <a:lnTo>
                  <a:pt x="52" y="135"/>
                </a:lnTo>
                <a:lnTo>
                  <a:pt x="57" y="135"/>
                </a:lnTo>
                <a:lnTo>
                  <a:pt x="57" y="135"/>
                </a:lnTo>
                <a:lnTo>
                  <a:pt x="58" y="135"/>
                </a:lnTo>
                <a:lnTo>
                  <a:pt x="58" y="135"/>
                </a:lnTo>
                <a:lnTo>
                  <a:pt x="59" y="135"/>
                </a:lnTo>
                <a:lnTo>
                  <a:pt x="60" y="135"/>
                </a:lnTo>
                <a:lnTo>
                  <a:pt x="60" y="135"/>
                </a:lnTo>
                <a:lnTo>
                  <a:pt x="61" y="135"/>
                </a:lnTo>
                <a:lnTo>
                  <a:pt x="61" y="135"/>
                </a:lnTo>
                <a:lnTo>
                  <a:pt x="62" y="136"/>
                </a:lnTo>
                <a:lnTo>
                  <a:pt x="63" y="137"/>
                </a:lnTo>
                <a:lnTo>
                  <a:pt x="64" y="138"/>
                </a:lnTo>
                <a:lnTo>
                  <a:pt x="65" y="138"/>
                </a:lnTo>
                <a:lnTo>
                  <a:pt x="66" y="139"/>
                </a:lnTo>
                <a:lnTo>
                  <a:pt x="67" y="139"/>
                </a:lnTo>
                <a:lnTo>
                  <a:pt x="68" y="139"/>
                </a:lnTo>
                <a:lnTo>
                  <a:pt x="69" y="139"/>
                </a:lnTo>
                <a:lnTo>
                  <a:pt x="70" y="139"/>
                </a:lnTo>
                <a:lnTo>
                  <a:pt x="71" y="138"/>
                </a:lnTo>
                <a:lnTo>
                  <a:pt x="72" y="138"/>
                </a:lnTo>
                <a:lnTo>
                  <a:pt x="73" y="137"/>
                </a:lnTo>
                <a:lnTo>
                  <a:pt x="74" y="136"/>
                </a:lnTo>
                <a:lnTo>
                  <a:pt x="75" y="136"/>
                </a:lnTo>
                <a:lnTo>
                  <a:pt x="76" y="135"/>
                </a:lnTo>
                <a:lnTo>
                  <a:pt x="77" y="135"/>
                </a:lnTo>
                <a:lnTo>
                  <a:pt x="77" y="134"/>
                </a:lnTo>
                <a:lnTo>
                  <a:pt x="78" y="134"/>
                </a:lnTo>
                <a:lnTo>
                  <a:pt x="79" y="134"/>
                </a:lnTo>
                <a:lnTo>
                  <a:pt x="79" y="133"/>
                </a:lnTo>
                <a:lnTo>
                  <a:pt x="80" y="133"/>
                </a:lnTo>
                <a:lnTo>
                  <a:pt x="81" y="133"/>
                </a:lnTo>
                <a:lnTo>
                  <a:pt x="82" y="133"/>
                </a:lnTo>
                <a:lnTo>
                  <a:pt x="82" y="133"/>
                </a:lnTo>
                <a:lnTo>
                  <a:pt x="83" y="133"/>
                </a:lnTo>
                <a:lnTo>
                  <a:pt x="84" y="133"/>
                </a:lnTo>
                <a:lnTo>
                  <a:pt x="85" y="132"/>
                </a:lnTo>
                <a:lnTo>
                  <a:pt x="86" y="132"/>
                </a:lnTo>
                <a:lnTo>
                  <a:pt x="86" y="132"/>
                </a:lnTo>
                <a:lnTo>
                  <a:pt x="87" y="132"/>
                </a:lnTo>
                <a:lnTo>
                  <a:pt x="88" y="132"/>
                </a:lnTo>
                <a:lnTo>
                  <a:pt x="89" y="131"/>
                </a:lnTo>
                <a:lnTo>
                  <a:pt x="89" y="131"/>
                </a:lnTo>
                <a:lnTo>
                  <a:pt x="89" y="130"/>
                </a:lnTo>
                <a:lnTo>
                  <a:pt x="89" y="130"/>
                </a:lnTo>
                <a:lnTo>
                  <a:pt x="90" y="129"/>
                </a:lnTo>
                <a:lnTo>
                  <a:pt x="90" y="129"/>
                </a:lnTo>
                <a:lnTo>
                  <a:pt x="90" y="128"/>
                </a:lnTo>
                <a:lnTo>
                  <a:pt x="91" y="128"/>
                </a:lnTo>
                <a:lnTo>
                  <a:pt x="91" y="128"/>
                </a:lnTo>
                <a:lnTo>
                  <a:pt x="92" y="127"/>
                </a:lnTo>
                <a:lnTo>
                  <a:pt x="93" y="127"/>
                </a:lnTo>
                <a:lnTo>
                  <a:pt x="94" y="126"/>
                </a:lnTo>
                <a:lnTo>
                  <a:pt x="95" y="126"/>
                </a:lnTo>
                <a:lnTo>
                  <a:pt x="95" y="125"/>
                </a:lnTo>
                <a:lnTo>
                  <a:pt x="96" y="124"/>
                </a:lnTo>
                <a:lnTo>
                  <a:pt x="96" y="123"/>
                </a:lnTo>
                <a:lnTo>
                  <a:pt x="97" y="123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0"/>
                </a:lnTo>
                <a:lnTo>
                  <a:pt x="98" y="120"/>
                </a:lnTo>
                <a:lnTo>
                  <a:pt x="99" y="119"/>
                </a:lnTo>
                <a:lnTo>
                  <a:pt x="99" y="119"/>
                </a:lnTo>
                <a:lnTo>
                  <a:pt x="100" y="119"/>
                </a:lnTo>
                <a:lnTo>
                  <a:pt x="100" y="119"/>
                </a:lnTo>
                <a:lnTo>
                  <a:pt x="100" y="119"/>
                </a:lnTo>
                <a:lnTo>
                  <a:pt x="101" y="119"/>
                </a:lnTo>
                <a:lnTo>
                  <a:pt x="101" y="119"/>
                </a:lnTo>
                <a:lnTo>
                  <a:pt x="102" y="119"/>
                </a:lnTo>
                <a:lnTo>
                  <a:pt x="103" y="118"/>
                </a:lnTo>
                <a:lnTo>
                  <a:pt x="104" y="118"/>
                </a:lnTo>
                <a:lnTo>
                  <a:pt x="105" y="117"/>
                </a:lnTo>
                <a:lnTo>
                  <a:pt x="106" y="117"/>
                </a:lnTo>
                <a:lnTo>
                  <a:pt x="107" y="116"/>
                </a:lnTo>
                <a:lnTo>
                  <a:pt x="108" y="116"/>
                </a:lnTo>
                <a:lnTo>
                  <a:pt x="109" y="115"/>
                </a:lnTo>
                <a:lnTo>
                  <a:pt x="110" y="114"/>
                </a:lnTo>
                <a:lnTo>
                  <a:pt x="111" y="113"/>
                </a:lnTo>
                <a:lnTo>
                  <a:pt x="111" y="113"/>
                </a:lnTo>
                <a:lnTo>
                  <a:pt x="112" y="112"/>
                </a:lnTo>
                <a:lnTo>
                  <a:pt x="113" y="111"/>
                </a:lnTo>
                <a:lnTo>
                  <a:pt x="114" y="110"/>
                </a:lnTo>
                <a:lnTo>
                  <a:pt x="114" y="109"/>
                </a:lnTo>
                <a:lnTo>
                  <a:pt x="115" y="107"/>
                </a:lnTo>
                <a:lnTo>
                  <a:pt x="114" y="107"/>
                </a:lnTo>
                <a:lnTo>
                  <a:pt x="114" y="106"/>
                </a:lnTo>
                <a:lnTo>
                  <a:pt x="114" y="106"/>
                </a:lnTo>
                <a:lnTo>
                  <a:pt x="114" y="105"/>
                </a:lnTo>
                <a:lnTo>
                  <a:pt x="113" y="105"/>
                </a:lnTo>
                <a:lnTo>
                  <a:pt x="113" y="105"/>
                </a:lnTo>
                <a:lnTo>
                  <a:pt x="113" y="104"/>
                </a:lnTo>
                <a:lnTo>
                  <a:pt x="113" y="104"/>
                </a:lnTo>
                <a:lnTo>
                  <a:pt x="112" y="96"/>
                </a:lnTo>
                <a:lnTo>
                  <a:pt x="112" y="96"/>
                </a:lnTo>
                <a:lnTo>
                  <a:pt x="113" y="96"/>
                </a:lnTo>
                <a:lnTo>
                  <a:pt x="114" y="95"/>
                </a:lnTo>
                <a:lnTo>
                  <a:pt x="114" y="95"/>
                </a:lnTo>
                <a:lnTo>
                  <a:pt x="115" y="96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42" name="Freeform 608"/>
          <p:cNvSpPr>
            <a:spLocks/>
          </p:cNvSpPr>
          <p:nvPr/>
        </p:nvSpPr>
        <p:spPr bwMode="auto">
          <a:xfrm>
            <a:off x="4906963" y="1230313"/>
            <a:ext cx="1430337" cy="1738312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6" y="1"/>
              </a:cxn>
              <a:cxn ang="0">
                <a:pos x="7" y="0"/>
              </a:cxn>
              <a:cxn ang="0">
                <a:pos x="9" y="0"/>
              </a:cxn>
              <a:cxn ang="0">
                <a:pos x="13" y="0"/>
              </a:cxn>
              <a:cxn ang="0">
                <a:pos x="18" y="1"/>
              </a:cxn>
              <a:cxn ang="0">
                <a:pos x="25" y="1"/>
              </a:cxn>
              <a:cxn ang="0">
                <a:pos x="30" y="1"/>
              </a:cxn>
              <a:cxn ang="0">
                <a:pos x="34" y="4"/>
              </a:cxn>
              <a:cxn ang="0">
                <a:pos x="39" y="7"/>
              </a:cxn>
              <a:cxn ang="0">
                <a:pos x="44" y="10"/>
              </a:cxn>
              <a:cxn ang="0">
                <a:pos x="49" y="12"/>
              </a:cxn>
              <a:cxn ang="0">
                <a:pos x="54" y="16"/>
              </a:cxn>
              <a:cxn ang="0">
                <a:pos x="57" y="18"/>
              </a:cxn>
              <a:cxn ang="0">
                <a:pos x="59" y="19"/>
              </a:cxn>
              <a:cxn ang="0">
                <a:pos x="61" y="21"/>
              </a:cxn>
              <a:cxn ang="0">
                <a:pos x="62" y="23"/>
              </a:cxn>
              <a:cxn ang="0">
                <a:pos x="65" y="25"/>
              </a:cxn>
              <a:cxn ang="0">
                <a:pos x="68" y="29"/>
              </a:cxn>
              <a:cxn ang="0">
                <a:pos x="70" y="32"/>
              </a:cxn>
              <a:cxn ang="0">
                <a:pos x="73" y="34"/>
              </a:cxn>
              <a:cxn ang="0">
                <a:pos x="76" y="36"/>
              </a:cxn>
              <a:cxn ang="0">
                <a:pos x="79" y="39"/>
              </a:cxn>
              <a:cxn ang="0">
                <a:pos x="82" y="41"/>
              </a:cxn>
              <a:cxn ang="0">
                <a:pos x="79" y="44"/>
              </a:cxn>
              <a:cxn ang="0">
                <a:pos x="76" y="50"/>
              </a:cxn>
              <a:cxn ang="0">
                <a:pos x="68" y="63"/>
              </a:cxn>
              <a:cxn ang="0">
                <a:pos x="65" y="67"/>
              </a:cxn>
              <a:cxn ang="0">
                <a:pos x="58" y="73"/>
              </a:cxn>
              <a:cxn ang="0">
                <a:pos x="57" y="77"/>
              </a:cxn>
              <a:cxn ang="0">
                <a:pos x="57" y="81"/>
              </a:cxn>
              <a:cxn ang="0">
                <a:pos x="55" y="83"/>
              </a:cxn>
              <a:cxn ang="0">
                <a:pos x="53" y="89"/>
              </a:cxn>
              <a:cxn ang="0">
                <a:pos x="56" y="104"/>
              </a:cxn>
              <a:cxn ang="0">
                <a:pos x="50" y="104"/>
              </a:cxn>
              <a:cxn ang="0">
                <a:pos x="47" y="105"/>
              </a:cxn>
              <a:cxn ang="0">
                <a:pos x="44" y="106"/>
              </a:cxn>
              <a:cxn ang="0">
                <a:pos x="40" y="103"/>
              </a:cxn>
              <a:cxn ang="0">
                <a:pos x="38" y="99"/>
              </a:cxn>
              <a:cxn ang="0">
                <a:pos x="35" y="97"/>
              </a:cxn>
              <a:cxn ang="0">
                <a:pos x="32" y="95"/>
              </a:cxn>
              <a:cxn ang="0">
                <a:pos x="28" y="94"/>
              </a:cxn>
              <a:cxn ang="0">
                <a:pos x="23" y="94"/>
              </a:cxn>
              <a:cxn ang="0">
                <a:pos x="19" y="94"/>
              </a:cxn>
              <a:cxn ang="0">
                <a:pos x="14" y="94"/>
              </a:cxn>
              <a:cxn ang="0">
                <a:pos x="15" y="85"/>
              </a:cxn>
              <a:cxn ang="0">
                <a:pos x="14" y="80"/>
              </a:cxn>
              <a:cxn ang="0">
                <a:pos x="9" y="69"/>
              </a:cxn>
              <a:cxn ang="0">
                <a:pos x="7" y="41"/>
              </a:cxn>
              <a:cxn ang="0">
                <a:pos x="6" y="31"/>
              </a:cxn>
              <a:cxn ang="0">
                <a:pos x="6" y="25"/>
              </a:cxn>
              <a:cxn ang="0">
                <a:pos x="2" y="16"/>
              </a:cxn>
              <a:cxn ang="0">
                <a:pos x="1" y="9"/>
              </a:cxn>
            </a:cxnLst>
            <a:rect l="0" t="0" r="r" b="b"/>
            <a:pathLst>
              <a:path w="83" h="106">
                <a:moveTo>
                  <a:pt x="4" y="3"/>
                </a:move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1" y="2"/>
                </a:lnTo>
                <a:lnTo>
                  <a:pt x="32" y="2"/>
                </a:lnTo>
                <a:lnTo>
                  <a:pt x="32" y="2"/>
                </a:lnTo>
                <a:lnTo>
                  <a:pt x="33" y="3"/>
                </a:lnTo>
                <a:lnTo>
                  <a:pt x="34" y="4"/>
                </a:lnTo>
                <a:lnTo>
                  <a:pt x="34" y="4"/>
                </a:lnTo>
                <a:lnTo>
                  <a:pt x="35" y="5"/>
                </a:lnTo>
                <a:lnTo>
                  <a:pt x="36" y="5"/>
                </a:lnTo>
                <a:lnTo>
                  <a:pt x="37" y="6"/>
                </a:lnTo>
                <a:lnTo>
                  <a:pt x="37" y="6"/>
                </a:lnTo>
                <a:lnTo>
                  <a:pt x="38" y="7"/>
                </a:lnTo>
                <a:lnTo>
                  <a:pt x="39" y="7"/>
                </a:lnTo>
                <a:lnTo>
                  <a:pt x="40" y="8"/>
                </a:lnTo>
                <a:lnTo>
                  <a:pt x="41" y="8"/>
                </a:lnTo>
                <a:lnTo>
                  <a:pt x="42" y="9"/>
                </a:lnTo>
                <a:lnTo>
                  <a:pt x="43" y="9"/>
                </a:lnTo>
                <a:lnTo>
                  <a:pt x="43" y="9"/>
                </a:lnTo>
                <a:lnTo>
                  <a:pt x="44" y="10"/>
                </a:lnTo>
                <a:lnTo>
                  <a:pt x="45" y="10"/>
                </a:lnTo>
                <a:lnTo>
                  <a:pt x="46" y="11"/>
                </a:lnTo>
                <a:lnTo>
                  <a:pt x="47" y="11"/>
                </a:lnTo>
                <a:lnTo>
                  <a:pt x="48" y="11"/>
                </a:lnTo>
                <a:lnTo>
                  <a:pt x="48" y="12"/>
                </a:lnTo>
                <a:lnTo>
                  <a:pt x="49" y="12"/>
                </a:lnTo>
                <a:lnTo>
                  <a:pt x="50" y="13"/>
                </a:lnTo>
                <a:lnTo>
                  <a:pt x="51" y="13"/>
                </a:lnTo>
                <a:lnTo>
                  <a:pt x="52" y="14"/>
                </a:lnTo>
                <a:lnTo>
                  <a:pt x="52" y="14"/>
                </a:lnTo>
                <a:lnTo>
                  <a:pt x="53" y="15"/>
                </a:lnTo>
                <a:lnTo>
                  <a:pt x="54" y="16"/>
                </a:lnTo>
                <a:lnTo>
                  <a:pt x="54" y="16"/>
                </a:lnTo>
                <a:lnTo>
                  <a:pt x="55" y="17"/>
                </a:lnTo>
                <a:lnTo>
                  <a:pt x="56" y="18"/>
                </a:lnTo>
                <a:lnTo>
                  <a:pt x="56" y="18"/>
                </a:lnTo>
                <a:lnTo>
                  <a:pt x="57" y="18"/>
                </a:lnTo>
                <a:lnTo>
                  <a:pt x="57" y="18"/>
                </a:lnTo>
                <a:lnTo>
                  <a:pt x="57" y="18"/>
                </a:lnTo>
                <a:lnTo>
                  <a:pt x="57" y="18"/>
                </a:lnTo>
                <a:lnTo>
                  <a:pt x="58" y="18"/>
                </a:lnTo>
                <a:lnTo>
                  <a:pt x="58" y="18"/>
                </a:lnTo>
                <a:lnTo>
                  <a:pt x="58" y="19"/>
                </a:lnTo>
                <a:lnTo>
                  <a:pt x="59" y="19"/>
                </a:lnTo>
                <a:lnTo>
                  <a:pt x="59" y="19"/>
                </a:lnTo>
                <a:lnTo>
                  <a:pt x="59" y="19"/>
                </a:lnTo>
                <a:lnTo>
                  <a:pt x="60" y="19"/>
                </a:lnTo>
                <a:lnTo>
                  <a:pt x="60" y="20"/>
                </a:lnTo>
                <a:lnTo>
                  <a:pt x="60" y="21"/>
                </a:lnTo>
                <a:lnTo>
                  <a:pt x="61" y="21"/>
                </a:lnTo>
                <a:lnTo>
                  <a:pt x="61" y="21"/>
                </a:lnTo>
                <a:lnTo>
                  <a:pt x="61" y="22"/>
                </a:lnTo>
                <a:lnTo>
                  <a:pt x="61" y="22"/>
                </a:lnTo>
                <a:lnTo>
                  <a:pt x="61" y="22"/>
                </a:lnTo>
                <a:lnTo>
                  <a:pt x="62" y="23"/>
                </a:lnTo>
                <a:lnTo>
                  <a:pt x="62" y="23"/>
                </a:lnTo>
                <a:lnTo>
                  <a:pt x="63" y="23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5" y="25"/>
                </a:lnTo>
                <a:lnTo>
                  <a:pt x="65" y="25"/>
                </a:lnTo>
                <a:lnTo>
                  <a:pt x="65" y="26"/>
                </a:lnTo>
                <a:lnTo>
                  <a:pt x="66" y="27"/>
                </a:lnTo>
                <a:lnTo>
                  <a:pt x="67" y="27"/>
                </a:lnTo>
                <a:lnTo>
                  <a:pt x="67" y="28"/>
                </a:lnTo>
                <a:lnTo>
                  <a:pt x="68" y="29"/>
                </a:lnTo>
                <a:lnTo>
                  <a:pt x="68" y="29"/>
                </a:lnTo>
                <a:lnTo>
                  <a:pt x="69" y="30"/>
                </a:lnTo>
                <a:lnTo>
                  <a:pt x="69" y="30"/>
                </a:lnTo>
                <a:lnTo>
                  <a:pt x="69" y="31"/>
                </a:lnTo>
                <a:lnTo>
                  <a:pt x="70" y="31"/>
                </a:lnTo>
                <a:lnTo>
                  <a:pt x="70" y="32"/>
                </a:lnTo>
                <a:lnTo>
                  <a:pt x="70" y="32"/>
                </a:lnTo>
                <a:lnTo>
                  <a:pt x="71" y="32"/>
                </a:lnTo>
                <a:lnTo>
                  <a:pt x="71" y="33"/>
                </a:lnTo>
                <a:lnTo>
                  <a:pt x="72" y="33"/>
                </a:lnTo>
                <a:lnTo>
                  <a:pt x="72" y="34"/>
                </a:lnTo>
                <a:lnTo>
                  <a:pt x="73" y="34"/>
                </a:lnTo>
                <a:lnTo>
                  <a:pt x="73" y="34"/>
                </a:lnTo>
                <a:lnTo>
                  <a:pt x="74" y="34"/>
                </a:lnTo>
                <a:lnTo>
                  <a:pt x="74" y="35"/>
                </a:lnTo>
                <a:lnTo>
                  <a:pt x="75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7" y="37"/>
                </a:lnTo>
                <a:lnTo>
                  <a:pt x="77" y="37"/>
                </a:lnTo>
                <a:lnTo>
                  <a:pt x="77" y="38"/>
                </a:lnTo>
                <a:lnTo>
                  <a:pt x="78" y="38"/>
                </a:lnTo>
                <a:lnTo>
                  <a:pt x="78" y="38"/>
                </a:lnTo>
                <a:lnTo>
                  <a:pt x="79" y="39"/>
                </a:lnTo>
                <a:lnTo>
                  <a:pt x="79" y="40"/>
                </a:lnTo>
                <a:lnTo>
                  <a:pt x="80" y="40"/>
                </a:lnTo>
                <a:lnTo>
                  <a:pt x="80" y="40"/>
                </a:lnTo>
                <a:lnTo>
                  <a:pt x="81" y="41"/>
                </a:lnTo>
                <a:lnTo>
                  <a:pt x="81" y="41"/>
                </a:lnTo>
                <a:lnTo>
                  <a:pt x="82" y="41"/>
                </a:lnTo>
                <a:lnTo>
                  <a:pt x="82" y="42"/>
                </a:lnTo>
                <a:lnTo>
                  <a:pt x="83" y="42"/>
                </a:lnTo>
                <a:lnTo>
                  <a:pt x="83" y="43"/>
                </a:lnTo>
                <a:lnTo>
                  <a:pt x="80" y="43"/>
                </a:lnTo>
                <a:lnTo>
                  <a:pt x="80" y="43"/>
                </a:lnTo>
                <a:lnTo>
                  <a:pt x="79" y="44"/>
                </a:lnTo>
                <a:lnTo>
                  <a:pt x="78" y="45"/>
                </a:lnTo>
                <a:lnTo>
                  <a:pt x="78" y="46"/>
                </a:lnTo>
                <a:lnTo>
                  <a:pt x="77" y="46"/>
                </a:lnTo>
                <a:lnTo>
                  <a:pt x="77" y="47"/>
                </a:lnTo>
                <a:lnTo>
                  <a:pt x="77" y="48"/>
                </a:lnTo>
                <a:lnTo>
                  <a:pt x="76" y="50"/>
                </a:lnTo>
                <a:lnTo>
                  <a:pt x="74" y="52"/>
                </a:lnTo>
                <a:lnTo>
                  <a:pt x="73" y="54"/>
                </a:lnTo>
                <a:lnTo>
                  <a:pt x="71" y="56"/>
                </a:lnTo>
                <a:lnTo>
                  <a:pt x="70" y="58"/>
                </a:lnTo>
                <a:lnTo>
                  <a:pt x="69" y="60"/>
                </a:lnTo>
                <a:lnTo>
                  <a:pt x="68" y="63"/>
                </a:lnTo>
                <a:lnTo>
                  <a:pt x="67" y="65"/>
                </a:lnTo>
                <a:lnTo>
                  <a:pt x="67" y="65"/>
                </a:lnTo>
                <a:lnTo>
                  <a:pt x="67" y="66"/>
                </a:lnTo>
                <a:lnTo>
                  <a:pt x="66" y="66"/>
                </a:lnTo>
                <a:lnTo>
                  <a:pt x="66" y="66"/>
                </a:lnTo>
                <a:lnTo>
                  <a:pt x="65" y="67"/>
                </a:lnTo>
                <a:lnTo>
                  <a:pt x="64" y="68"/>
                </a:lnTo>
                <a:lnTo>
                  <a:pt x="63" y="69"/>
                </a:lnTo>
                <a:lnTo>
                  <a:pt x="61" y="70"/>
                </a:lnTo>
                <a:lnTo>
                  <a:pt x="60" y="71"/>
                </a:lnTo>
                <a:lnTo>
                  <a:pt x="59" y="72"/>
                </a:lnTo>
                <a:lnTo>
                  <a:pt x="58" y="73"/>
                </a:lnTo>
                <a:lnTo>
                  <a:pt x="57" y="75"/>
                </a:lnTo>
                <a:lnTo>
                  <a:pt x="57" y="75"/>
                </a:lnTo>
                <a:lnTo>
                  <a:pt x="57" y="76"/>
                </a:lnTo>
                <a:lnTo>
                  <a:pt x="58" y="76"/>
                </a:lnTo>
                <a:lnTo>
                  <a:pt x="57" y="77"/>
                </a:lnTo>
                <a:lnTo>
                  <a:pt x="57" y="77"/>
                </a:lnTo>
                <a:lnTo>
                  <a:pt x="57" y="78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0"/>
                </a:lnTo>
                <a:lnTo>
                  <a:pt x="57" y="81"/>
                </a:lnTo>
                <a:lnTo>
                  <a:pt x="56" y="81"/>
                </a:lnTo>
                <a:lnTo>
                  <a:pt x="56" y="82"/>
                </a:lnTo>
                <a:lnTo>
                  <a:pt x="56" y="82"/>
                </a:lnTo>
                <a:lnTo>
                  <a:pt x="55" y="82"/>
                </a:lnTo>
                <a:lnTo>
                  <a:pt x="55" y="83"/>
                </a:lnTo>
                <a:lnTo>
                  <a:pt x="55" y="83"/>
                </a:lnTo>
                <a:lnTo>
                  <a:pt x="55" y="83"/>
                </a:lnTo>
                <a:lnTo>
                  <a:pt x="55" y="84"/>
                </a:lnTo>
                <a:lnTo>
                  <a:pt x="54" y="84"/>
                </a:lnTo>
                <a:lnTo>
                  <a:pt x="54" y="86"/>
                </a:lnTo>
                <a:lnTo>
                  <a:pt x="53" y="87"/>
                </a:lnTo>
                <a:lnTo>
                  <a:pt x="53" y="89"/>
                </a:lnTo>
                <a:lnTo>
                  <a:pt x="53" y="90"/>
                </a:lnTo>
                <a:lnTo>
                  <a:pt x="53" y="91"/>
                </a:lnTo>
                <a:lnTo>
                  <a:pt x="54" y="93"/>
                </a:lnTo>
                <a:lnTo>
                  <a:pt x="54" y="93"/>
                </a:lnTo>
                <a:lnTo>
                  <a:pt x="54" y="94"/>
                </a:lnTo>
                <a:lnTo>
                  <a:pt x="56" y="104"/>
                </a:lnTo>
                <a:lnTo>
                  <a:pt x="56" y="104"/>
                </a:lnTo>
                <a:lnTo>
                  <a:pt x="55" y="104"/>
                </a:lnTo>
                <a:lnTo>
                  <a:pt x="54" y="104"/>
                </a:lnTo>
                <a:lnTo>
                  <a:pt x="52" y="104"/>
                </a:lnTo>
                <a:lnTo>
                  <a:pt x="51" y="104"/>
                </a:lnTo>
                <a:lnTo>
                  <a:pt x="50" y="104"/>
                </a:lnTo>
                <a:lnTo>
                  <a:pt x="50" y="104"/>
                </a:lnTo>
                <a:lnTo>
                  <a:pt x="49" y="104"/>
                </a:lnTo>
                <a:lnTo>
                  <a:pt x="49" y="105"/>
                </a:lnTo>
                <a:lnTo>
                  <a:pt x="48" y="105"/>
                </a:lnTo>
                <a:lnTo>
                  <a:pt x="48" y="105"/>
                </a:lnTo>
                <a:lnTo>
                  <a:pt x="47" y="105"/>
                </a:lnTo>
                <a:lnTo>
                  <a:pt x="47" y="106"/>
                </a:lnTo>
                <a:lnTo>
                  <a:pt x="46" y="106"/>
                </a:lnTo>
                <a:lnTo>
                  <a:pt x="46" y="106"/>
                </a:lnTo>
                <a:lnTo>
                  <a:pt x="45" y="106"/>
                </a:lnTo>
                <a:lnTo>
                  <a:pt x="45" y="106"/>
                </a:lnTo>
                <a:lnTo>
                  <a:pt x="44" y="106"/>
                </a:lnTo>
                <a:lnTo>
                  <a:pt x="44" y="106"/>
                </a:lnTo>
                <a:lnTo>
                  <a:pt x="43" y="106"/>
                </a:lnTo>
                <a:lnTo>
                  <a:pt x="43" y="106"/>
                </a:lnTo>
                <a:lnTo>
                  <a:pt x="43" y="106"/>
                </a:lnTo>
                <a:lnTo>
                  <a:pt x="42" y="103"/>
                </a:lnTo>
                <a:lnTo>
                  <a:pt x="40" y="103"/>
                </a:lnTo>
                <a:lnTo>
                  <a:pt x="40" y="102"/>
                </a:lnTo>
                <a:lnTo>
                  <a:pt x="39" y="101"/>
                </a:lnTo>
                <a:lnTo>
                  <a:pt x="39" y="101"/>
                </a:lnTo>
                <a:lnTo>
                  <a:pt x="39" y="100"/>
                </a:lnTo>
                <a:lnTo>
                  <a:pt x="38" y="100"/>
                </a:lnTo>
                <a:lnTo>
                  <a:pt x="38" y="99"/>
                </a:lnTo>
                <a:lnTo>
                  <a:pt x="38" y="99"/>
                </a:lnTo>
                <a:lnTo>
                  <a:pt x="37" y="98"/>
                </a:lnTo>
                <a:lnTo>
                  <a:pt x="37" y="98"/>
                </a:lnTo>
                <a:lnTo>
                  <a:pt x="36" y="98"/>
                </a:lnTo>
                <a:lnTo>
                  <a:pt x="36" y="97"/>
                </a:lnTo>
                <a:lnTo>
                  <a:pt x="35" y="97"/>
                </a:lnTo>
                <a:lnTo>
                  <a:pt x="35" y="97"/>
                </a:lnTo>
                <a:lnTo>
                  <a:pt x="34" y="97"/>
                </a:lnTo>
                <a:lnTo>
                  <a:pt x="34" y="97"/>
                </a:lnTo>
                <a:lnTo>
                  <a:pt x="34" y="96"/>
                </a:lnTo>
                <a:lnTo>
                  <a:pt x="33" y="96"/>
                </a:lnTo>
                <a:lnTo>
                  <a:pt x="32" y="95"/>
                </a:lnTo>
                <a:lnTo>
                  <a:pt x="32" y="95"/>
                </a:lnTo>
                <a:lnTo>
                  <a:pt x="31" y="95"/>
                </a:lnTo>
                <a:lnTo>
                  <a:pt x="30" y="94"/>
                </a:lnTo>
                <a:lnTo>
                  <a:pt x="30" y="94"/>
                </a:lnTo>
                <a:lnTo>
                  <a:pt x="29" y="94"/>
                </a:lnTo>
                <a:lnTo>
                  <a:pt x="28" y="94"/>
                </a:lnTo>
                <a:lnTo>
                  <a:pt x="27" y="94"/>
                </a:lnTo>
                <a:lnTo>
                  <a:pt x="26" y="94"/>
                </a:lnTo>
                <a:lnTo>
                  <a:pt x="25" y="94"/>
                </a:lnTo>
                <a:lnTo>
                  <a:pt x="25" y="94"/>
                </a:lnTo>
                <a:lnTo>
                  <a:pt x="24" y="94"/>
                </a:lnTo>
                <a:lnTo>
                  <a:pt x="23" y="94"/>
                </a:lnTo>
                <a:lnTo>
                  <a:pt x="22" y="94"/>
                </a:lnTo>
                <a:lnTo>
                  <a:pt x="22" y="94"/>
                </a:lnTo>
                <a:lnTo>
                  <a:pt x="21" y="94"/>
                </a:lnTo>
                <a:lnTo>
                  <a:pt x="20" y="94"/>
                </a:lnTo>
                <a:lnTo>
                  <a:pt x="19" y="94"/>
                </a:lnTo>
                <a:lnTo>
                  <a:pt x="19" y="94"/>
                </a:lnTo>
                <a:lnTo>
                  <a:pt x="18" y="94"/>
                </a:lnTo>
                <a:lnTo>
                  <a:pt x="17" y="94"/>
                </a:lnTo>
                <a:lnTo>
                  <a:pt x="17" y="94"/>
                </a:lnTo>
                <a:lnTo>
                  <a:pt x="16" y="94"/>
                </a:lnTo>
                <a:lnTo>
                  <a:pt x="15" y="94"/>
                </a:lnTo>
                <a:lnTo>
                  <a:pt x="14" y="94"/>
                </a:lnTo>
                <a:lnTo>
                  <a:pt x="14" y="94"/>
                </a:lnTo>
                <a:lnTo>
                  <a:pt x="14" y="91"/>
                </a:lnTo>
                <a:lnTo>
                  <a:pt x="14" y="89"/>
                </a:lnTo>
                <a:lnTo>
                  <a:pt x="14" y="88"/>
                </a:lnTo>
                <a:lnTo>
                  <a:pt x="15" y="86"/>
                </a:lnTo>
                <a:lnTo>
                  <a:pt x="15" y="85"/>
                </a:lnTo>
                <a:lnTo>
                  <a:pt x="16" y="85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5" y="81"/>
                </a:lnTo>
                <a:lnTo>
                  <a:pt x="14" y="80"/>
                </a:lnTo>
                <a:lnTo>
                  <a:pt x="13" y="79"/>
                </a:lnTo>
                <a:lnTo>
                  <a:pt x="12" y="79"/>
                </a:lnTo>
                <a:lnTo>
                  <a:pt x="11" y="78"/>
                </a:lnTo>
                <a:lnTo>
                  <a:pt x="10" y="77"/>
                </a:lnTo>
                <a:lnTo>
                  <a:pt x="9" y="75"/>
                </a:lnTo>
                <a:lnTo>
                  <a:pt x="9" y="69"/>
                </a:lnTo>
                <a:lnTo>
                  <a:pt x="8" y="62"/>
                </a:lnTo>
                <a:lnTo>
                  <a:pt x="8" y="55"/>
                </a:lnTo>
                <a:lnTo>
                  <a:pt x="8" y="48"/>
                </a:lnTo>
                <a:lnTo>
                  <a:pt x="8" y="46"/>
                </a:lnTo>
                <a:lnTo>
                  <a:pt x="7" y="44"/>
                </a:lnTo>
                <a:lnTo>
                  <a:pt x="7" y="41"/>
                </a:lnTo>
                <a:lnTo>
                  <a:pt x="7" y="39"/>
                </a:lnTo>
                <a:lnTo>
                  <a:pt x="7" y="37"/>
                </a:lnTo>
                <a:lnTo>
                  <a:pt x="6" y="35"/>
                </a:lnTo>
                <a:lnTo>
                  <a:pt x="6" y="33"/>
                </a:lnTo>
                <a:lnTo>
                  <a:pt x="6" y="31"/>
                </a:lnTo>
                <a:lnTo>
                  <a:pt x="6" y="31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5" y="28"/>
                </a:lnTo>
                <a:lnTo>
                  <a:pt x="6" y="26"/>
                </a:lnTo>
                <a:lnTo>
                  <a:pt x="6" y="25"/>
                </a:lnTo>
                <a:lnTo>
                  <a:pt x="6" y="23"/>
                </a:lnTo>
                <a:lnTo>
                  <a:pt x="5" y="22"/>
                </a:lnTo>
                <a:lnTo>
                  <a:pt x="4" y="20"/>
                </a:lnTo>
                <a:lnTo>
                  <a:pt x="3" y="19"/>
                </a:lnTo>
                <a:lnTo>
                  <a:pt x="3" y="17"/>
                </a:lnTo>
                <a:lnTo>
                  <a:pt x="2" y="16"/>
                </a:lnTo>
                <a:lnTo>
                  <a:pt x="1" y="15"/>
                </a:lnTo>
                <a:lnTo>
                  <a:pt x="1" y="14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9"/>
                </a:lnTo>
                <a:lnTo>
                  <a:pt x="1" y="8"/>
                </a:lnTo>
                <a:lnTo>
                  <a:pt x="2" y="7"/>
                </a:lnTo>
                <a:lnTo>
                  <a:pt x="4" y="3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43" name="Freeform 609"/>
          <p:cNvSpPr>
            <a:spLocks/>
          </p:cNvSpPr>
          <p:nvPr/>
        </p:nvSpPr>
        <p:spPr bwMode="auto">
          <a:xfrm>
            <a:off x="2111375" y="598488"/>
            <a:ext cx="2636838" cy="3097212"/>
          </a:xfrm>
          <a:custGeom>
            <a:avLst/>
            <a:gdLst/>
            <a:ahLst/>
            <a:cxnLst>
              <a:cxn ang="0">
                <a:pos x="73" y="2"/>
              </a:cxn>
              <a:cxn ang="0">
                <a:pos x="76" y="2"/>
              </a:cxn>
              <a:cxn ang="0">
                <a:pos x="80" y="10"/>
              </a:cxn>
              <a:cxn ang="0">
                <a:pos x="83" y="13"/>
              </a:cxn>
              <a:cxn ang="0">
                <a:pos x="87" y="8"/>
              </a:cxn>
              <a:cxn ang="0">
                <a:pos x="91" y="9"/>
              </a:cxn>
              <a:cxn ang="0">
                <a:pos x="95" y="13"/>
              </a:cxn>
              <a:cxn ang="0">
                <a:pos x="98" y="15"/>
              </a:cxn>
              <a:cxn ang="0">
                <a:pos x="96" y="20"/>
              </a:cxn>
              <a:cxn ang="0">
                <a:pos x="96" y="24"/>
              </a:cxn>
              <a:cxn ang="0">
                <a:pos x="99" y="28"/>
              </a:cxn>
              <a:cxn ang="0">
                <a:pos x="94" y="43"/>
              </a:cxn>
              <a:cxn ang="0">
                <a:pos x="103" y="29"/>
              </a:cxn>
              <a:cxn ang="0">
                <a:pos x="103" y="36"/>
              </a:cxn>
              <a:cxn ang="0">
                <a:pos x="113" y="30"/>
              </a:cxn>
              <a:cxn ang="0">
                <a:pos x="120" y="27"/>
              </a:cxn>
              <a:cxn ang="0">
                <a:pos x="133" y="31"/>
              </a:cxn>
              <a:cxn ang="0">
                <a:pos x="137" y="32"/>
              </a:cxn>
              <a:cxn ang="0">
                <a:pos x="139" y="34"/>
              </a:cxn>
              <a:cxn ang="0">
                <a:pos x="144" y="38"/>
              </a:cxn>
              <a:cxn ang="0">
                <a:pos x="146" y="36"/>
              </a:cxn>
              <a:cxn ang="0">
                <a:pos x="145" y="34"/>
              </a:cxn>
              <a:cxn ang="0">
                <a:pos x="147" y="34"/>
              </a:cxn>
              <a:cxn ang="0">
                <a:pos x="149" y="35"/>
              </a:cxn>
              <a:cxn ang="0">
                <a:pos x="148" y="37"/>
              </a:cxn>
              <a:cxn ang="0">
                <a:pos x="152" y="42"/>
              </a:cxn>
              <a:cxn ang="0">
                <a:pos x="133" y="60"/>
              </a:cxn>
              <a:cxn ang="0">
                <a:pos x="129" y="75"/>
              </a:cxn>
              <a:cxn ang="0">
                <a:pos x="125" y="104"/>
              </a:cxn>
              <a:cxn ang="0">
                <a:pos x="129" y="109"/>
              </a:cxn>
              <a:cxn ang="0">
                <a:pos x="129" y="117"/>
              </a:cxn>
              <a:cxn ang="0">
                <a:pos x="121" y="120"/>
              </a:cxn>
              <a:cxn ang="0">
                <a:pos x="109" y="120"/>
              </a:cxn>
              <a:cxn ang="0">
                <a:pos x="101" y="123"/>
              </a:cxn>
              <a:cxn ang="0">
                <a:pos x="91" y="129"/>
              </a:cxn>
              <a:cxn ang="0">
                <a:pos x="81" y="132"/>
              </a:cxn>
              <a:cxn ang="0">
                <a:pos x="77" y="135"/>
              </a:cxn>
              <a:cxn ang="0">
                <a:pos x="71" y="147"/>
              </a:cxn>
              <a:cxn ang="0">
                <a:pos x="70" y="149"/>
              </a:cxn>
              <a:cxn ang="0">
                <a:pos x="63" y="164"/>
              </a:cxn>
              <a:cxn ang="0">
                <a:pos x="62" y="188"/>
              </a:cxn>
              <a:cxn ang="0">
                <a:pos x="42" y="180"/>
              </a:cxn>
              <a:cxn ang="0">
                <a:pos x="41" y="171"/>
              </a:cxn>
              <a:cxn ang="0">
                <a:pos x="34" y="161"/>
              </a:cxn>
              <a:cxn ang="0">
                <a:pos x="33" y="156"/>
              </a:cxn>
              <a:cxn ang="0">
                <a:pos x="36" y="151"/>
              </a:cxn>
              <a:cxn ang="0">
                <a:pos x="40" y="146"/>
              </a:cxn>
              <a:cxn ang="0">
                <a:pos x="46" y="144"/>
              </a:cxn>
              <a:cxn ang="0">
                <a:pos x="40" y="139"/>
              </a:cxn>
              <a:cxn ang="0">
                <a:pos x="33" y="139"/>
              </a:cxn>
              <a:cxn ang="0">
                <a:pos x="23" y="126"/>
              </a:cxn>
              <a:cxn ang="0">
                <a:pos x="21" y="122"/>
              </a:cxn>
              <a:cxn ang="0">
                <a:pos x="26" y="107"/>
              </a:cxn>
              <a:cxn ang="0">
                <a:pos x="23" y="86"/>
              </a:cxn>
              <a:cxn ang="0">
                <a:pos x="15" y="81"/>
              </a:cxn>
              <a:cxn ang="0">
                <a:pos x="31" y="68"/>
              </a:cxn>
              <a:cxn ang="0">
                <a:pos x="39" y="60"/>
              </a:cxn>
              <a:cxn ang="0">
                <a:pos x="48" y="46"/>
              </a:cxn>
              <a:cxn ang="0">
                <a:pos x="55" y="29"/>
              </a:cxn>
              <a:cxn ang="0">
                <a:pos x="62" y="16"/>
              </a:cxn>
              <a:cxn ang="0">
                <a:pos x="65" y="0"/>
              </a:cxn>
            </a:cxnLst>
            <a:rect l="0" t="0" r="r" b="b"/>
            <a:pathLst>
              <a:path w="153" h="189">
                <a:moveTo>
                  <a:pt x="65" y="0"/>
                </a:moveTo>
                <a:lnTo>
                  <a:pt x="66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70" y="2"/>
                </a:lnTo>
                <a:lnTo>
                  <a:pt x="72" y="1"/>
                </a:lnTo>
                <a:lnTo>
                  <a:pt x="72" y="1"/>
                </a:lnTo>
                <a:lnTo>
                  <a:pt x="72" y="1"/>
                </a:lnTo>
                <a:lnTo>
                  <a:pt x="73" y="2"/>
                </a:lnTo>
                <a:lnTo>
                  <a:pt x="73" y="2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4" y="1"/>
                </a:lnTo>
                <a:lnTo>
                  <a:pt x="74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2"/>
                </a:lnTo>
                <a:lnTo>
                  <a:pt x="76" y="2"/>
                </a:lnTo>
                <a:lnTo>
                  <a:pt x="76" y="3"/>
                </a:lnTo>
                <a:lnTo>
                  <a:pt x="77" y="3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0" y="5"/>
                </a:lnTo>
                <a:lnTo>
                  <a:pt x="81" y="6"/>
                </a:lnTo>
                <a:lnTo>
                  <a:pt x="81" y="7"/>
                </a:lnTo>
                <a:lnTo>
                  <a:pt x="81" y="8"/>
                </a:lnTo>
                <a:lnTo>
                  <a:pt x="81" y="9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1"/>
                </a:lnTo>
                <a:lnTo>
                  <a:pt x="83" y="15"/>
                </a:lnTo>
                <a:lnTo>
                  <a:pt x="83" y="15"/>
                </a:lnTo>
                <a:lnTo>
                  <a:pt x="84" y="14"/>
                </a:lnTo>
                <a:lnTo>
                  <a:pt x="84" y="14"/>
                </a:lnTo>
                <a:lnTo>
                  <a:pt x="84" y="14"/>
                </a:lnTo>
                <a:lnTo>
                  <a:pt x="84" y="13"/>
                </a:lnTo>
                <a:lnTo>
                  <a:pt x="84" y="13"/>
                </a:lnTo>
                <a:lnTo>
                  <a:pt x="83" y="13"/>
                </a:lnTo>
                <a:lnTo>
                  <a:pt x="83" y="13"/>
                </a:lnTo>
                <a:lnTo>
                  <a:pt x="84" y="8"/>
                </a:lnTo>
                <a:lnTo>
                  <a:pt x="86" y="7"/>
                </a:lnTo>
                <a:lnTo>
                  <a:pt x="87" y="7"/>
                </a:lnTo>
                <a:lnTo>
                  <a:pt x="87" y="7"/>
                </a:lnTo>
                <a:lnTo>
                  <a:pt x="87" y="7"/>
                </a:lnTo>
                <a:lnTo>
                  <a:pt x="87" y="7"/>
                </a:lnTo>
                <a:lnTo>
                  <a:pt x="87" y="7"/>
                </a:lnTo>
                <a:lnTo>
                  <a:pt x="87" y="8"/>
                </a:lnTo>
                <a:lnTo>
                  <a:pt x="87" y="8"/>
                </a:lnTo>
                <a:lnTo>
                  <a:pt x="87" y="8"/>
                </a:lnTo>
                <a:lnTo>
                  <a:pt x="88" y="9"/>
                </a:lnTo>
                <a:lnTo>
                  <a:pt x="88" y="9"/>
                </a:lnTo>
                <a:lnTo>
                  <a:pt x="88" y="8"/>
                </a:lnTo>
                <a:lnTo>
                  <a:pt x="89" y="8"/>
                </a:lnTo>
                <a:lnTo>
                  <a:pt x="89" y="8"/>
                </a:lnTo>
                <a:lnTo>
                  <a:pt x="90" y="8"/>
                </a:lnTo>
                <a:lnTo>
                  <a:pt x="90" y="7"/>
                </a:lnTo>
                <a:lnTo>
                  <a:pt x="90" y="7"/>
                </a:lnTo>
                <a:lnTo>
                  <a:pt x="91" y="8"/>
                </a:lnTo>
                <a:lnTo>
                  <a:pt x="91" y="8"/>
                </a:lnTo>
                <a:lnTo>
                  <a:pt x="91" y="9"/>
                </a:lnTo>
                <a:lnTo>
                  <a:pt x="91" y="10"/>
                </a:lnTo>
                <a:lnTo>
                  <a:pt x="91" y="10"/>
                </a:lnTo>
                <a:lnTo>
                  <a:pt x="92" y="10"/>
                </a:lnTo>
                <a:lnTo>
                  <a:pt x="92" y="11"/>
                </a:lnTo>
                <a:lnTo>
                  <a:pt x="93" y="11"/>
                </a:lnTo>
                <a:lnTo>
                  <a:pt x="92" y="13"/>
                </a:lnTo>
                <a:lnTo>
                  <a:pt x="93" y="13"/>
                </a:lnTo>
                <a:lnTo>
                  <a:pt x="93" y="13"/>
                </a:lnTo>
                <a:lnTo>
                  <a:pt x="94" y="13"/>
                </a:lnTo>
                <a:lnTo>
                  <a:pt x="94" y="13"/>
                </a:lnTo>
                <a:lnTo>
                  <a:pt x="95" y="13"/>
                </a:lnTo>
                <a:lnTo>
                  <a:pt x="95" y="13"/>
                </a:lnTo>
                <a:lnTo>
                  <a:pt x="95" y="13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7" y="14"/>
                </a:lnTo>
                <a:lnTo>
                  <a:pt x="97" y="14"/>
                </a:lnTo>
                <a:lnTo>
                  <a:pt x="98" y="14"/>
                </a:lnTo>
                <a:lnTo>
                  <a:pt x="98" y="14"/>
                </a:lnTo>
                <a:lnTo>
                  <a:pt x="98" y="15"/>
                </a:lnTo>
                <a:lnTo>
                  <a:pt x="98" y="15"/>
                </a:lnTo>
                <a:lnTo>
                  <a:pt x="98" y="15"/>
                </a:lnTo>
                <a:lnTo>
                  <a:pt x="98" y="15"/>
                </a:lnTo>
                <a:lnTo>
                  <a:pt x="97" y="16"/>
                </a:lnTo>
                <a:lnTo>
                  <a:pt x="98" y="17"/>
                </a:lnTo>
                <a:lnTo>
                  <a:pt x="98" y="18"/>
                </a:lnTo>
                <a:lnTo>
                  <a:pt x="98" y="18"/>
                </a:lnTo>
                <a:lnTo>
                  <a:pt x="97" y="18"/>
                </a:lnTo>
                <a:lnTo>
                  <a:pt x="97" y="18"/>
                </a:lnTo>
                <a:lnTo>
                  <a:pt x="97" y="19"/>
                </a:lnTo>
                <a:lnTo>
                  <a:pt x="96" y="20"/>
                </a:lnTo>
                <a:lnTo>
                  <a:pt x="96" y="21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5" y="22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4"/>
                </a:lnTo>
                <a:lnTo>
                  <a:pt x="96" y="24"/>
                </a:lnTo>
                <a:lnTo>
                  <a:pt x="96" y="23"/>
                </a:lnTo>
                <a:lnTo>
                  <a:pt x="96" y="23"/>
                </a:lnTo>
                <a:lnTo>
                  <a:pt x="97" y="23"/>
                </a:lnTo>
                <a:lnTo>
                  <a:pt x="99" y="22"/>
                </a:lnTo>
                <a:lnTo>
                  <a:pt x="100" y="23"/>
                </a:lnTo>
                <a:lnTo>
                  <a:pt x="100" y="24"/>
                </a:lnTo>
                <a:lnTo>
                  <a:pt x="100" y="25"/>
                </a:lnTo>
                <a:lnTo>
                  <a:pt x="100" y="26"/>
                </a:lnTo>
                <a:lnTo>
                  <a:pt x="99" y="26"/>
                </a:lnTo>
                <a:lnTo>
                  <a:pt x="99" y="27"/>
                </a:lnTo>
                <a:lnTo>
                  <a:pt x="99" y="28"/>
                </a:lnTo>
                <a:lnTo>
                  <a:pt x="99" y="29"/>
                </a:lnTo>
                <a:lnTo>
                  <a:pt x="98" y="29"/>
                </a:lnTo>
                <a:lnTo>
                  <a:pt x="98" y="29"/>
                </a:lnTo>
                <a:lnTo>
                  <a:pt x="97" y="29"/>
                </a:lnTo>
                <a:lnTo>
                  <a:pt x="97" y="29"/>
                </a:lnTo>
                <a:lnTo>
                  <a:pt x="94" y="33"/>
                </a:lnTo>
                <a:lnTo>
                  <a:pt x="95" y="35"/>
                </a:lnTo>
                <a:lnTo>
                  <a:pt x="93" y="38"/>
                </a:lnTo>
                <a:lnTo>
                  <a:pt x="92" y="40"/>
                </a:lnTo>
                <a:lnTo>
                  <a:pt x="92" y="44"/>
                </a:lnTo>
                <a:lnTo>
                  <a:pt x="94" y="43"/>
                </a:lnTo>
                <a:lnTo>
                  <a:pt x="97" y="39"/>
                </a:lnTo>
                <a:lnTo>
                  <a:pt x="98" y="38"/>
                </a:lnTo>
                <a:lnTo>
                  <a:pt x="98" y="36"/>
                </a:lnTo>
                <a:lnTo>
                  <a:pt x="100" y="35"/>
                </a:lnTo>
                <a:lnTo>
                  <a:pt x="102" y="33"/>
                </a:lnTo>
                <a:lnTo>
                  <a:pt x="102" y="32"/>
                </a:lnTo>
                <a:lnTo>
                  <a:pt x="102" y="31"/>
                </a:lnTo>
                <a:lnTo>
                  <a:pt x="102" y="31"/>
                </a:lnTo>
                <a:lnTo>
                  <a:pt x="103" y="31"/>
                </a:lnTo>
                <a:lnTo>
                  <a:pt x="103" y="31"/>
                </a:lnTo>
                <a:lnTo>
                  <a:pt x="103" y="29"/>
                </a:lnTo>
                <a:lnTo>
                  <a:pt x="104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3" y="34"/>
                </a:lnTo>
                <a:lnTo>
                  <a:pt x="102" y="36"/>
                </a:lnTo>
                <a:lnTo>
                  <a:pt x="103" y="36"/>
                </a:lnTo>
                <a:lnTo>
                  <a:pt x="103" y="36"/>
                </a:lnTo>
                <a:lnTo>
                  <a:pt x="104" y="36"/>
                </a:lnTo>
                <a:lnTo>
                  <a:pt x="104" y="35"/>
                </a:lnTo>
                <a:lnTo>
                  <a:pt x="107" y="34"/>
                </a:lnTo>
                <a:lnTo>
                  <a:pt x="108" y="33"/>
                </a:lnTo>
                <a:lnTo>
                  <a:pt x="108" y="33"/>
                </a:lnTo>
                <a:lnTo>
                  <a:pt x="108" y="32"/>
                </a:lnTo>
                <a:lnTo>
                  <a:pt x="108" y="32"/>
                </a:lnTo>
                <a:lnTo>
                  <a:pt x="111" y="30"/>
                </a:lnTo>
                <a:lnTo>
                  <a:pt x="112" y="30"/>
                </a:lnTo>
                <a:lnTo>
                  <a:pt x="112" y="30"/>
                </a:lnTo>
                <a:lnTo>
                  <a:pt x="113" y="30"/>
                </a:lnTo>
                <a:lnTo>
                  <a:pt x="113" y="29"/>
                </a:lnTo>
                <a:lnTo>
                  <a:pt x="115" y="30"/>
                </a:lnTo>
                <a:lnTo>
                  <a:pt x="118" y="31"/>
                </a:lnTo>
                <a:lnTo>
                  <a:pt x="120" y="29"/>
                </a:lnTo>
                <a:lnTo>
                  <a:pt x="120" y="28"/>
                </a:lnTo>
                <a:lnTo>
                  <a:pt x="120" y="27"/>
                </a:lnTo>
                <a:lnTo>
                  <a:pt x="120" y="27"/>
                </a:lnTo>
                <a:lnTo>
                  <a:pt x="120" y="27"/>
                </a:lnTo>
                <a:lnTo>
                  <a:pt x="120" y="27"/>
                </a:lnTo>
                <a:lnTo>
                  <a:pt x="120" y="27"/>
                </a:lnTo>
                <a:lnTo>
                  <a:pt x="120" y="27"/>
                </a:lnTo>
                <a:lnTo>
                  <a:pt x="121" y="27"/>
                </a:lnTo>
                <a:lnTo>
                  <a:pt x="129" y="27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1"/>
                </a:lnTo>
                <a:lnTo>
                  <a:pt x="133" y="32"/>
                </a:lnTo>
                <a:lnTo>
                  <a:pt x="133" y="32"/>
                </a:lnTo>
                <a:lnTo>
                  <a:pt x="133" y="32"/>
                </a:lnTo>
                <a:lnTo>
                  <a:pt x="133" y="32"/>
                </a:lnTo>
                <a:lnTo>
                  <a:pt x="133" y="32"/>
                </a:lnTo>
                <a:lnTo>
                  <a:pt x="133" y="33"/>
                </a:lnTo>
                <a:lnTo>
                  <a:pt x="133" y="33"/>
                </a:lnTo>
                <a:lnTo>
                  <a:pt x="135" y="33"/>
                </a:lnTo>
                <a:lnTo>
                  <a:pt x="136" y="32"/>
                </a:lnTo>
                <a:lnTo>
                  <a:pt x="136" y="32"/>
                </a:lnTo>
                <a:lnTo>
                  <a:pt x="137" y="32"/>
                </a:lnTo>
                <a:lnTo>
                  <a:pt x="137" y="32"/>
                </a:lnTo>
                <a:lnTo>
                  <a:pt x="137" y="33"/>
                </a:lnTo>
                <a:lnTo>
                  <a:pt x="137" y="33"/>
                </a:lnTo>
                <a:lnTo>
                  <a:pt x="137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8" y="33"/>
                </a:lnTo>
                <a:lnTo>
                  <a:pt x="139" y="34"/>
                </a:lnTo>
                <a:lnTo>
                  <a:pt x="139" y="34"/>
                </a:lnTo>
                <a:lnTo>
                  <a:pt x="139" y="34"/>
                </a:lnTo>
                <a:lnTo>
                  <a:pt x="140" y="34"/>
                </a:lnTo>
                <a:lnTo>
                  <a:pt x="140" y="34"/>
                </a:lnTo>
                <a:lnTo>
                  <a:pt x="141" y="35"/>
                </a:lnTo>
                <a:lnTo>
                  <a:pt x="143" y="37"/>
                </a:lnTo>
                <a:lnTo>
                  <a:pt x="144" y="38"/>
                </a:lnTo>
                <a:lnTo>
                  <a:pt x="144" y="38"/>
                </a:lnTo>
                <a:lnTo>
                  <a:pt x="144" y="38"/>
                </a:lnTo>
                <a:lnTo>
                  <a:pt x="144" y="38"/>
                </a:lnTo>
                <a:lnTo>
                  <a:pt x="144" y="38"/>
                </a:lnTo>
                <a:lnTo>
                  <a:pt x="144" y="38"/>
                </a:lnTo>
                <a:lnTo>
                  <a:pt x="144" y="38"/>
                </a:lnTo>
                <a:lnTo>
                  <a:pt x="144" y="38"/>
                </a:lnTo>
                <a:lnTo>
                  <a:pt x="145" y="38"/>
                </a:lnTo>
                <a:lnTo>
                  <a:pt x="146" y="37"/>
                </a:lnTo>
                <a:lnTo>
                  <a:pt x="146" y="37"/>
                </a:lnTo>
                <a:lnTo>
                  <a:pt x="146" y="37"/>
                </a:lnTo>
                <a:lnTo>
                  <a:pt x="146" y="37"/>
                </a:lnTo>
                <a:lnTo>
                  <a:pt x="146" y="37"/>
                </a:lnTo>
                <a:lnTo>
                  <a:pt x="146" y="36"/>
                </a:lnTo>
                <a:lnTo>
                  <a:pt x="146" y="36"/>
                </a:lnTo>
                <a:lnTo>
                  <a:pt x="146" y="36"/>
                </a:lnTo>
                <a:lnTo>
                  <a:pt x="146" y="36"/>
                </a:lnTo>
                <a:lnTo>
                  <a:pt x="146" y="36"/>
                </a:lnTo>
                <a:lnTo>
                  <a:pt x="146" y="36"/>
                </a:lnTo>
                <a:lnTo>
                  <a:pt x="146" y="35"/>
                </a:lnTo>
                <a:lnTo>
                  <a:pt x="146" y="35"/>
                </a:lnTo>
                <a:lnTo>
                  <a:pt x="145" y="35"/>
                </a:lnTo>
                <a:lnTo>
                  <a:pt x="145" y="35"/>
                </a:lnTo>
                <a:lnTo>
                  <a:pt x="145" y="35"/>
                </a:lnTo>
                <a:lnTo>
                  <a:pt x="145" y="35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6" y="34"/>
                </a:lnTo>
                <a:lnTo>
                  <a:pt x="146" y="34"/>
                </a:lnTo>
                <a:lnTo>
                  <a:pt x="146" y="34"/>
                </a:lnTo>
                <a:lnTo>
                  <a:pt x="147" y="34"/>
                </a:lnTo>
                <a:lnTo>
                  <a:pt x="147" y="34"/>
                </a:lnTo>
                <a:lnTo>
                  <a:pt x="147" y="34"/>
                </a:lnTo>
                <a:lnTo>
                  <a:pt x="147" y="34"/>
                </a:lnTo>
                <a:lnTo>
                  <a:pt x="148" y="34"/>
                </a:lnTo>
                <a:lnTo>
                  <a:pt x="148" y="34"/>
                </a:lnTo>
                <a:lnTo>
                  <a:pt x="148" y="34"/>
                </a:lnTo>
                <a:lnTo>
                  <a:pt x="148" y="35"/>
                </a:lnTo>
                <a:lnTo>
                  <a:pt x="148" y="35"/>
                </a:lnTo>
                <a:lnTo>
                  <a:pt x="149" y="35"/>
                </a:lnTo>
                <a:lnTo>
                  <a:pt x="149" y="35"/>
                </a:lnTo>
                <a:lnTo>
                  <a:pt x="149" y="35"/>
                </a:lnTo>
                <a:lnTo>
                  <a:pt x="149" y="35"/>
                </a:lnTo>
                <a:lnTo>
                  <a:pt x="149" y="36"/>
                </a:lnTo>
                <a:lnTo>
                  <a:pt x="148" y="36"/>
                </a:lnTo>
                <a:lnTo>
                  <a:pt x="148" y="36"/>
                </a:lnTo>
                <a:lnTo>
                  <a:pt x="148" y="36"/>
                </a:lnTo>
                <a:lnTo>
                  <a:pt x="148" y="36"/>
                </a:lnTo>
                <a:lnTo>
                  <a:pt x="148" y="37"/>
                </a:lnTo>
                <a:lnTo>
                  <a:pt x="148" y="37"/>
                </a:lnTo>
                <a:lnTo>
                  <a:pt x="148" y="37"/>
                </a:lnTo>
                <a:lnTo>
                  <a:pt x="148" y="37"/>
                </a:lnTo>
                <a:lnTo>
                  <a:pt x="148" y="37"/>
                </a:lnTo>
                <a:lnTo>
                  <a:pt x="149" y="37"/>
                </a:lnTo>
                <a:lnTo>
                  <a:pt x="149" y="37"/>
                </a:lnTo>
                <a:lnTo>
                  <a:pt x="150" y="37"/>
                </a:lnTo>
                <a:lnTo>
                  <a:pt x="150" y="37"/>
                </a:lnTo>
                <a:lnTo>
                  <a:pt x="151" y="37"/>
                </a:lnTo>
                <a:lnTo>
                  <a:pt x="152" y="37"/>
                </a:lnTo>
                <a:lnTo>
                  <a:pt x="153" y="37"/>
                </a:lnTo>
                <a:lnTo>
                  <a:pt x="153" y="39"/>
                </a:lnTo>
                <a:lnTo>
                  <a:pt x="153" y="40"/>
                </a:lnTo>
                <a:lnTo>
                  <a:pt x="153" y="41"/>
                </a:lnTo>
                <a:lnTo>
                  <a:pt x="152" y="42"/>
                </a:lnTo>
                <a:lnTo>
                  <a:pt x="152" y="43"/>
                </a:lnTo>
                <a:lnTo>
                  <a:pt x="152" y="44"/>
                </a:lnTo>
                <a:lnTo>
                  <a:pt x="151" y="45"/>
                </a:lnTo>
                <a:lnTo>
                  <a:pt x="151" y="46"/>
                </a:lnTo>
                <a:lnTo>
                  <a:pt x="138" y="53"/>
                </a:lnTo>
                <a:lnTo>
                  <a:pt x="134" y="57"/>
                </a:lnTo>
                <a:lnTo>
                  <a:pt x="134" y="59"/>
                </a:lnTo>
                <a:lnTo>
                  <a:pt x="133" y="60"/>
                </a:lnTo>
                <a:lnTo>
                  <a:pt x="133" y="60"/>
                </a:lnTo>
                <a:lnTo>
                  <a:pt x="133" y="60"/>
                </a:lnTo>
                <a:lnTo>
                  <a:pt x="133" y="60"/>
                </a:lnTo>
                <a:lnTo>
                  <a:pt x="129" y="67"/>
                </a:lnTo>
                <a:lnTo>
                  <a:pt x="129" y="69"/>
                </a:lnTo>
                <a:lnTo>
                  <a:pt x="129" y="69"/>
                </a:lnTo>
                <a:lnTo>
                  <a:pt x="129" y="69"/>
                </a:lnTo>
                <a:lnTo>
                  <a:pt x="129" y="70"/>
                </a:lnTo>
                <a:lnTo>
                  <a:pt x="130" y="70"/>
                </a:lnTo>
                <a:lnTo>
                  <a:pt x="130" y="71"/>
                </a:lnTo>
                <a:lnTo>
                  <a:pt x="130" y="71"/>
                </a:lnTo>
                <a:lnTo>
                  <a:pt x="130" y="72"/>
                </a:lnTo>
                <a:lnTo>
                  <a:pt x="130" y="73"/>
                </a:lnTo>
                <a:lnTo>
                  <a:pt x="129" y="75"/>
                </a:lnTo>
                <a:lnTo>
                  <a:pt x="129" y="77"/>
                </a:lnTo>
                <a:lnTo>
                  <a:pt x="130" y="79"/>
                </a:lnTo>
                <a:lnTo>
                  <a:pt x="130" y="80"/>
                </a:lnTo>
                <a:lnTo>
                  <a:pt x="131" y="82"/>
                </a:lnTo>
                <a:lnTo>
                  <a:pt x="131" y="84"/>
                </a:lnTo>
                <a:lnTo>
                  <a:pt x="131" y="86"/>
                </a:lnTo>
                <a:lnTo>
                  <a:pt x="131" y="88"/>
                </a:lnTo>
                <a:lnTo>
                  <a:pt x="126" y="95"/>
                </a:lnTo>
                <a:lnTo>
                  <a:pt x="124" y="103"/>
                </a:lnTo>
                <a:lnTo>
                  <a:pt x="125" y="104"/>
                </a:lnTo>
                <a:lnTo>
                  <a:pt x="125" y="104"/>
                </a:lnTo>
                <a:lnTo>
                  <a:pt x="125" y="105"/>
                </a:lnTo>
                <a:lnTo>
                  <a:pt x="125" y="105"/>
                </a:lnTo>
                <a:lnTo>
                  <a:pt x="126" y="105"/>
                </a:lnTo>
                <a:lnTo>
                  <a:pt x="126" y="105"/>
                </a:lnTo>
                <a:lnTo>
                  <a:pt x="127" y="106"/>
                </a:lnTo>
                <a:lnTo>
                  <a:pt x="127" y="106"/>
                </a:lnTo>
                <a:lnTo>
                  <a:pt x="127" y="106"/>
                </a:lnTo>
                <a:lnTo>
                  <a:pt x="128" y="107"/>
                </a:lnTo>
                <a:lnTo>
                  <a:pt x="128" y="107"/>
                </a:lnTo>
                <a:lnTo>
                  <a:pt x="128" y="107"/>
                </a:lnTo>
                <a:lnTo>
                  <a:pt x="129" y="109"/>
                </a:lnTo>
                <a:lnTo>
                  <a:pt x="129" y="110"/>
                </a:lnTo>
                <a:lnTo>
                  <a:pt x="129" y="110"/>
                </a:lnTo>
                <a:lnTo>
                  <a:pt x="129" y="110"/>
                </a:lnTo>
                <a:lnTo>
                  <a:pt x="129" y="110"/>
                </a:lnTo>
                <a:lnTo>
                  <a:pt x="129" y="112"/>
                </a:lnTo>
                <a:lnTo>
                  <a:pt x="129" y="112"/>
                </a:lnTo>
                <a:lnTo>
                  <a:pt x="129" y="114"/>
                </a:lnTo>
                <a:lnTo>
                  <a:pt x="129" y="116"/>
                </a:lnTo>
                <a:lnTo>
                  <a:pt x="129" y="116"/>
                </a:lnTo>
                <a:lnTo>
                  <a:pt x="129" y="117"/>
                </a:lnTo>
                <a:lnTo>
                  <a:pt x="129" y="117"/>
                </a:lnTo>
                <a:lnTo>
                  <a:pt x="128" y="118"/>
                </a:lnTo>
                <a:lnTo>
                  <a:pt x="128" y="118"/>
                </a:lnTo>
                <a:lnTo>
                  <a:pt x="127" y="118"/>
                </a:lnTo>
                <a:lnTo>
                  <a:pt x="127" y="119"/>
                </a:lnTo>
                <a:lnTo>
                  <a:pt x="126" y="119"/>
                </a:lnTo>
                <a:lnTo>
                  <a:pt x="125" y="119"/>
                </a:lnTo>
                <a:lnTo>
                  <a:pt x="124" y="120"/>
                </a:lnTo>
                <a:lnTo>
                  <a:pt x="124" y="120"/>
                </a:lnTo>
                <a:lnTo>
                  <a:pt x="123" y="120"/>
                </a:lnTo>
                <a:lnTo>
                  <a:pt x="122" y="120"/>
                </a:lnTo>
                <a:lnTo>
                  <a:pt x="121" y="120"/>
                </a:lnTo>
                <a:lnTo>
                  <a:pt x="121" y="120"/>
                </a:lnTo>
                <a:lnTo>
                  <a:pt x="120" y="120"/>
                </a:lnTo>
                <a:lnTo>
                  <a:pt x="119" y="120"/>
                </a:lnTo>
                <a:lnTo>
                  <a:pt x="118" y="120"/>
                </a:lnTo>
                <a:lnTo>
                  <a:pt x="118" y="120"/>
                </a:lnTo>
                <a:lnTo>
                  <a:pt x="117" y="120"/>
                </a:lnTo>
                <a:lnTo>
                  <a:pt x="113" y="118"/>
                </a:lnTo>
                <a:lnTo>
                  <a:pt x="112" y="119"/>
                </a:lnTo>
                <a:lnTo>
                  <a:pt x="111" y="119"/>
                </a:lnTo>
                <a:lnTo>
                  <a:pt x="110" y="119"/>
                </a:lnTo>
                <a:lnTo>
                  <a:pt x="109" y="120"/>
                </a:lnTo>
                <a:lnTo>
                  <a:pt x="108" y="120"/>
                </a:lnTo>
                <a:lnTo>
                  <a:pt x="106" y="120"/>
                </a:lnTo>
                <a:lnTo>
                  <a:pt x="105" y="120"/>
                </a:lnTo>
                <a:lnTo>
                  <a:pt x="104" y="120"/>
                </a:lnTo>
                <a:lnTo>
                  <a:pt x="103" y="121"/>
                </a:lnTo>
                <a:lnTo>
                  <a:pt x="103" y="121"/>
                </a:lnTo>
                <a:lnTo>
                  <a:pt x="102" y="121"/>
                </a:lnTo>
                <a:lnTo>
                  <a:pt x="102" y="122"/>
                </a:lnTo>
                <a:lnTo>
                  <a:pt x="102" y="122"/>
                </a:lnTo>
                <a:lnTo>
                  <a:pt x="101" y="123"/>
                </a:lnTo>
                <a:lnTo>
                  <a:pt x="101" y="123"/>
                </a:lnTo>
                <a:lnTo>
                  <a:pt x="101" y="124"/>
                </a:lnTo>
                <a:lnTo>
                  <a:pt x="96" y="127"/>
                </a:lnTo>
                <a:lnTo>
                  <a:pt x="95" y="127"/>
                </a:lnTo>
                <a:lnTo>
                  <a:pt x="95" y="127"/>
                </a:lnTo>
                <a:lnTo>
                  <a:pt x="95" y="126"/>
                </a:lnTo>
                <a:lnTo>
                  <a:pt x="94" y="126"/>
                </a:lnTo>
                <a:lnTo>
                  <a:pt x="92" y="127"/>
                </a:lnTo>
                <a:lnTo>
                  <a:pt x="92" y="128"/>
                </a:lnTo>
                <a:lnTo>
                  <a:pt x="92" y="128"/>
                </a:lnTo>
                <a:lnTo>
                  <a:pt x="91" y="129"/>
                </a:lnTo>
                <a:lnTo>
                  <a:pt x="91" y="129"/>
                </a:lnTo>
                <a:lnTo>
                  <a:pt x="90" y="129"/>
                </a:lnTo>
                <a:lnTo>
                  <a:pt x="89" y="130"/>
                </a:lnTo>
                <a:lnTo>
                  <a:pt x="88" y="130"/>
                </a:lnTo>
                <a:lnTo>
                  <a:pt x="87" y="131"/>
                </a:lnTo>
                <a:lnTo>
                  <a:pt x="86" y="131"/>
                </a:lnTo>
                <a:lnTo>
                  <a:pt x="85" y="132"/>
                </a:lnTo>
                <a:lnTo>
                  <a:pt x="83" y="132"/>
                </a:lnTo>
                <a:lnTo>
                  <a:pt x="82" y="132"/>
                </a:lnTo>
                <a:lnTo>
                  <a:pt x="82" y="132"/>
                </a:lnTo>
                <a:lnTo>
                  <a:pt x="81" y="132"/>
                </a:lnTo>
                <a:lnTo>
                  <a:pt x="81" y="132"/>
                </a:lnTo>
                <a:lnTo>
                  <a:pt x="81" y="133"/>
                </a:lnTo>
                <a:lnTo>
                  <a:pt x="80" y="133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80" y="134"/>
                </a:lnTo>
                <a:lnTo>
                  <a:pt x="79" y="135"/>
                </a:lnTo>
                <a:lnTo>
                  <a:pt x="79" y="135"/>
                </a:lnTo>
                <a:lnTo>
                  <a:pt x="78" y="135"/>
                </a:lnTo>
                <a:lnTo>
                  <a:pt x="78" y="135"/>
                </a:lnTo>
                <a:lnTo>
                  <a:pt x="77" y="135"/>
                </a:lnTo>
                <a:lnTo>
                  <a:pt x="76" y="135"/>
                </a:lnTo>
                <a:lnTo>
                  <a:pt x="76" y="135"/>
                </a:lnTo>
                <a:lnTo>
                  <a:pt x="75" y="136"/>
                </a:lnTo>
                <a:lnTo>
                  <a:pt x="74" y="136"/>
                </a:lnTo>
                <a:lnTo>
                  <a:pt x="74" y="137"/>
                </a:lnTo>
                <a:lnTo>
                  <a:pt x="73" y="138"/>
                </a:lnTo>
                <a:lnTo>
                  <a:pt x="73" y="138"/>
                </a:lnTo>
                <a:lnTo>
                  <a:pt x="73" y="139"/>
                </a:lnTo>
                <a:lnTo>
                  <a:pt x="73" y="140"/>
                </a:lnTo>
                <a:lnTo>
                  <a:pt x="72" y="141"/>
                </a:lnTo>
                <a:lnTo>
                  <a:pt x="71" y="147"/>
                </a:lnTo>
                <a:lnTo>
                  <a:pt x="71" y="147"/>
                </a:lnTo>
                <a:lnTo>
                  <a:pt x="71" y="147"/>
                </a:lnTo>
                <a:lnTo>
                  <a:pt x="71" y="147"/>
                </a:lnTo>
                <a:lnTo>
                  <a:pt x="71" y="148"/>
                </a:lnTo>
                <a:lnTo>
                  <a:pt x="71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9"/>
                </a:lnTo>
                <a:lnTo>
                  <a:pt x="70" y="149"/>
                </a:lnTo>
                <a:lnTo>
                  <a:pt x="70" y="149"/>
                </a:lnTo>
                <a:lnTo>
                  <a:pt x="70" y="149"/>
                </a:lnTo>
                <a:lnTo>
                  <a:pt x="66" y="155"/>
                </a:lnTo>
                <a:lnTo>
                  <a:pt x="66" y="156"/>
                </a:lnTo>
                <a:lnTo>
                  <a:pt x="66" y="156"/>
                </a:lnTo>
                <a:lnTo>
                  <a:pt x="66" y="157"/>
                </a:lnTo>
                <a:lnTo>
                  <a:pt x="66" y="157"/>
                </a:lnTo>
                <a:lnTo>
                  <a:pt x="63" y="161"/>
                </a:lnTo>
                <a:lnTo>
                  <a:pt x="63" y="162"/>
                </a:lnTo>
                <a:lnTo>
                  <a:pt x="63" y="163"/>
                </a:lnTo>
                <a:lnTo>
                  <a:pt x="63" y="163"/>
                </a:lnTo>
                <a:lnTo>
                  <a:pt x="63" y="164"/>
                </a:lnTo>
                <a:lnTo>
                  <a:pt x="63" y="167"/>
                </a:lnTo>
                <a:lnTo>
                  <a:pt x="63" y="170"/>
                </a:lnTo>
                <a:lnTo>
                  <a:pt x="63" y="173"/>
                </a:lnTo>
                <a:lnTo>
                  <a:pt x="63" y="176"/>
                </a:lnTo>
                <a:lnTo>
                  <a:pt x="63" y="179"/>
                </a:lnTo>
                <a:lnTo>
                  <a:pt x="63" y="182"/>
                </a:lnTo>
                <a:lnTo>
                  <a:pt x="62" y="184"/>
                </a:lnTo>
                <a:lnTo>
                  <a:pt x="61" y="187"/>
                </a:lnTo>
                <a:lnTo>
                  <a:pt x="61" y="188"/>
                </a:lnTo>
                <a:lnTo>
                  <a:pt x="62" y="188"/>
                </a:lnTo>
                <a:lnTo>
                  <a:pt x="62" y="188"/>
                </a:lnTo>
                <a:lnTo>
                  <a:pt x="64" y="189"/>
                </a:lnTo>
                <a:lnTo>
                  <a:pt x="52" y="186"/>
                </a:lnTo>
                <a:lnTo>
                  <a:pt x="51" y="186"/>
                </a:lnTo>
                <a:lnTo>
                  <a:pt x="51" y="186"/>
                </a:lnTo>
                <a:lnTo>
                  <a:pt x="51" y="186"/>
                </a:lnTo>
                <a:lnTo>
                  <a:pt x="51" y="186"/>
                </a:lnTo>
                <a:lnTo>
                  <a:pt x="51" y="186"/>
                </a:lnTo>
                <a:lnTo>
                  <a:pt x="51" y="185"/>
                </a:lnTo>
                <a:lnTo>
                  <a:pt x="50" y="185"/>
                </a:lnTo>
                <a:lnTo>
                  <a:pt x="44" y="183"/>
                </a:lnTo>
                <a:lnTo>
                  <a:pt x="42" y="180"/>
                </a:lnTo>
                <a:lnTo>
                  <a:pt x="41" y="177"/>
                </a:lnTo>
                <a:lnTo>
                  <a:pt x="40" y="176"/>
                </a:lnTo>
                <a:lnTo>
                  <a:pt x="39" y="175"/>
                </a:lnTo>
                <a:lnTo>
                  <a:pt x="39" y="174"/>
                </a:lnTo>
                <a:lnTo>
                  <a:pt x="39" y="173"/>
                </a:lnTo>
                <a:lnTo>
                  <a:pt x="40" y="172"/>
                </a:lnTo>
                <a:lnTo>
                  <a:pt x="40" y="172"/>
                </a:lnTo>
                <a:lnTo>
                  <a:pt x="40" y="172"/>
                </a:lnTo>
                <a:lnTo>
                  <a:pt x="40" y="172"/>
                </a:lnTo>
                <a:lnTo>
                  <a:pt x="41" y="172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41" y="170"/>
                </a:lnTo>
                <a:lnTo>
                  <a:pt x="40" y="169"/>
                </a:lnTo>
                <a:lnTo>
                  <a:pt x="40" y="169"/>
                </a:lnTo>
                <a:lnTo>
                  <a:pt x="39" y="168"/>
                </a:lnTo>
                <a:lnTo>
                  <a:pt x="39" y="168"/>
                </a:lnTo>
                <a:lnTo>
                  <a:pt x="36" y="167"/>
                </a:lnTo>
                <a:lnTo>
                  <a:pt x="35" y="161"/>
                </a:lnTo>
                <a:lnTo>
                  <a:pt x="34" y="161"/>
                </a:lnTo>
                <a:lnTo>
                  <a:pt x="34" y="161"/>
                </a:lnTo>
                <a:lnTo>
                  <a:pt x="33" y="161"/>
                </a:lnTo>
                <a:lnTo>
                  <a:pt x="33" y="160"/>
                </a:lnTo>
                <a:lnTo>
                  <a:pt x="32" y="160"/>
                </a:lnTo>
                <a:lnTo>
                  <a:pt x="32" y="159"/>
                </a:lnTo>
                <a:lnTo>
                  <a:pt x="32" y="159"/>
                </a:lnTo>
                <a:lnTo>
                  <a:pt x="32" y="158"/>
                </a:lnTo>
                <a:lnTo>
                  <a:pt x="32" y="158"/>
                </a:lnTo>
                <a:lnTo>
                  <a:pt x="32" y="157"/>
                </a:lnTo>
                <a:lnTo>
                  <a:pt x="32" y="157"/>
                </a:lnTo>
                <a:lnTo>
                  <a:pt x="32" y="156"/>
                </a:lnTo>
                <a:lnTo>
                  <a:pt x="33" y="156"/>
                </a:lnTo>
                <a:lnTo>
                  <a:pt x="33" y="155"/>
                </a:lnTo>
                <a:lnTo>
                  <a:pt x="34" y="155"/>
                </a:lnTo>
                <a:lnTo>
                  <a:pt x="34" y="154"/>
                </a:lnTo>
                <a:lnTo>
                  <a:pt x="35" y="153"/>
                </a:lnTo>
                <a:lnTo>
                  <a:pt x="35" y="153"/>
                </a:lnTo>
                <a:lnTo>
                  <a:pt x="36" y="152"/>
                </a:lnTo>
                <a:lnTo>
                  <a:pt x="36" y="152"/>
                </a:lnTo>
                <a:lnTo>
                  <a:pt x="36" y="152"/>
                </a:lnTo>
                <a:lnTo>
                  <a:pt x="36" y="152"/>
                </a:lnTo>
                <a:lnTo>
                  <a:pt x="36" y="151"/>
                </a:lnTo>
                <a:lnTo>
                  <a:pt x="36" y="151"/>
                </a:lnTo>
                <a:lnTo>
                  <a:pt x="36" y="151"/>
                </a:lnTo>
                <a:lnTo>
                  <a:pt x="36" y="151"/>
                </a:lnTo>
                <a:lnTo>
                  <a:pt x="36" y="150"/>
                </a:lnTo>
                <a:lnTo>
                  <a:pt x="37" y="150"/>
                </a:lnTo>
                <a:lnTo>
                  <a:pt x="37" y="149"/>
                </a:lnTo>
                <a:lnTo>
                  <a:pt x="37" y="149"/>
                </a:lnTo>
                <a:lnTo>
                  <a:pt x="37" y="148"/>
                </a:lnTo>
                <a:lnTo>
                  <a:pt x="37" y="148"/>
                </a:lnTo>
                <a:lnTo>
                  <a:pt x="37" y="148"/>
                </a:lnTo>
                <a:lnTo>
                  <a:pt x="40" y="147"/>
                </a:lnTo>
                <a:lnTo>
                  <a:pt x="40" y="146"/>
                </a:lnTo>
                <a:lnTo>
                  <a:pt x="41" y="146"/>
                </a:lnTo>
                <a:lnTo>
                  <a:pt x="42" y="146"/>
                </a:lnTo>
                <a:lnTo>
                  <a:pt x="42" y="146"/>
                </a:lnTo>
                <a:lnTo>
                  <a:pt x="43" y="146"/>
                </a:lnTo>
                <a:lnTo>
                  <a:pt x="44" y="146"/>
                </a:lnTo>
                <a:lnTo>
                  <a:pt x="45" y="145"/>
                </a:lnTo>
                <a:lnTo>
                  <a:pt x="45" y="145"/>
                </a:lnTo>
                <a:lnTo>
                  <a:pt x="45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3"/>
                </a:lnTo>
                <a:lnTo>
                  <a:pt x="45" y="142"/>
                </a:lnTo>
                <a:lnTo>
                  <a:pt x="44" y="141"/>
                </a:lnTo>
                <a:lnTo>
                  <a:pt x="44" y="141"/>
                </a:lnTo>
                <a:lnTo>
                  <a:pt x="43" y="140"/>
                </a:lnTo>
                <a:lnTo>
                  <a:pt x="42" y="140"/>
                </a:lnTo>
                <a:lnTo>
                  <a:pt x="42" y="139"/>
                </a:lnTo>
                <a:lnTo>
                  <a:pt x="41" y="139"/>
                </a:lnTo>
                <a:lnTo>
                  <a:pt x="40" y="139"/>
                </a:lnTo>
                <a:lnTo>
                  <a:pt x="40" y="139"/>
                </a:lnTo>
                <a:lnTo>
                  <a:pt x="40" y="139"/>
                </a:lnTo>
                <a:lnTo>
                  <a:pt x="40" y="139"/>
                </a:lnTo>
                <a:lnTo>
                  <a:pt x="39" y="139"/>
                </a:lnTo>
                <a:lnTo>
                  <a:pt x="39" y="139"/>
                </a:lnTo>
                <a:lnTo>
                  <a:pt x="39" y="139"/>
                </a:lnTo>
                <a:lnTo>
                  <a:pt x="38" y="139"/>
                </a:lnTo>
                <a:lnTo>
                  <a:pt x="36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4" y="139"/>
                </a:lnTo>
                <a:lnTo>
                  <a:pt x="33" y="139"/>
                </a:lnTo>
                <a:lnTo>
                  <a:pt x="32" y="138"/>
                </a:lnTo>
                <a:lnTo>
                  <a:pt x="32" y="136"/>
                </a:lnTo>
                <a:lnTo>
                  <a:pt x="31" y="135"/>
                </a:lnTo>
                <a:lnTo>
                  <a:pt x="30" y="134"/>
                </a:lnTo>
                <a:lnTo>
                  <a:pt x="30" y="133"/>
                </a:lnTo>
                <a:lnTo>
                  <a:pt x="29" y="131"/>
                </a:lnTo>
                <a:lnTo>
                  <a:pt x="28" y="131"/>
                </a:lnTo>
                <a:lnTo>
                  <a:pt x="26" y="130"/>
                </a:lnTo>
                <a:lnTo>
                  <a:pt x="24" y="126"/>
                </a:lnTo>
                <a:lnTo>
                  <a:pt x="24" y="126"/>
                </a:lnTo>
                <a:lnTo>
                  <a:pt x="23" y="126"/>
                </a:lnTo>
                <a:lnTo>
                  <a:pt x="23" y="125"/>
                </a:lnTo>
                <a:lnTo>
                  <a:pt x="22" y="125"/>
                </a:lnTo>
                <a:lnTo>
                  <a:pt x="22" y="125"/>
                </a:lnTo>
                <a:lnTo>
                  <a:pt x="21" y="124"/>
                </a:lnTo>
                <a:lnTo>
                  <a:pt x="21" y="124"/>
                </a:lnTo>
                <a:lnTo>
                  <a:pt x="21" y="123"/>
                </a:lnTo>
                <a:lnTo>
                  <a:pt x="21" y="123"/>
                </a:lnTo>
                <a:lnTo>
                  <a:pt x="21" y="122"/>
                </a:lnTo>
                <a:lnTo>
                  <a:pt x="21" y="122"/>
                </a:lnTo>
                <a:lnTo>
                  <a:pt x="21" y="122"/>
                </a:lnTo>
                <a:lnTo>
                  <a:pt x="21" y="122"/>
                </a:lnTo>
                <a:lnTo>
                  <a:pt x="21" y="122"/>
                </a:lnTo>
                <a:lnTo>
                  <a:pt x="22" y="121"/>
                </a:lnTo>
                <a:lnTo>
                  <a:pt x="22" y="121"/>
                </a:lnTo>
                <a:lnTo>
                  <a:pt x="23" y="119"/>
                </a:lnTo>
                <a:lnTo>
                  <a:pt x="23" y="118"/>
                </a:lnTo>
                <a:lnTo>
                  <a:pt x="24" y="116"/>
                </a:lnTo>
                <a:lnTo>
                  <a:pt x="24" y="114"/>
                </a:lnTo>
                <a:lnTo>
                  <a:pt x="24" y="112"/>
                </a:lnTo>
                <a:lnTo>
                  <a:pt x="25" y="111"/>
                </a:lnTo>
                <a:lnTo>
                  <a:pt x="26" y="109"/>
                </a:lnTo>
                <a:lnTo>
                  <a:pt x="26" y="107"/>
                </a:lnTo>
                <a:lnTo>
                  <a:pt x="27" y="105"/>
                </a:lnTo>
                <a:lnTo>
                  <a:pt x="27" y="103"/>
                </a:lnTo>
                <a:lnTo>
                  <a:pt x="26" y="100"/>
                </a:lnTo>
                <a:lnTo>
                  <a:pt x="26" y="98"/>
                </a:lnTo>
                <a:lnTo>
                  <a:pt x="26" y="96"/>
                </a:lnTo>
                <a:lnTo>
                  <a:pt x="25" y="93"/>
                </a:lnTo>
                <a:lnTo>
                  <a:pt x="25" y="91"/>
                </a:lnTo>
                <a:lnTo>
                  <a:pt x="25" y="88"/>
                </a:lnTo>
                <a:lnTo>
                  <a:pt x="25" y="88"/>
                </a:lnTo>
                <a:lnTo>
                  <a:pt x="24" y="87"/>
                </a:lnTo>
                <a:lnTo>
                  <a:pt x="23" y="86"/>
                </a:lnTo>
                <a:lnTo>
                  <a:pt x="22" y="86"/>
                </a:lnTo>
                <a:lnTo>
                  <a:pt x="21" y="85"/>
                </a:lnTo>
                <a:lnTo>
                  <a:pt x="21" y="85"/>
                </a:lnTo>
                <a:lnTo>
                  <a:pt x="20" y="85"/>
                </a:lnTo>
                <a:lnTo>
                  <a:pt x="19" y="84"/>
                </a:lnTo>
                <a:lnTo>
                  <a:pt x="15" y="82"/>
                </a:lnTo>
                <a:lnTo>
                  <a:pt x="15" y="82"/>
                </a:lnTo>
                <a:lnTo>
                  <a:pt x="15" y="82"/>
                </a:lnTo>
                <a:lnTo>
                  <a:pt x="15" y="82"/>
                </a:lnTo>
                <a:lnTo>
                  <a:pt x="15" y="82"/>
                </a:lnTo>
                <a:lnTo>
                  <a:pt x="15" y="81"/>
                </a:lnTo>
                <a:lnTo>
                  <a:pt x="14" y="81"/>
                </a:lnTo>
                <a:lnTo>
                  <a:pt x="14" y="81"/>
                </a:lnTo>
                <a:lnTo>
                  <a:pt x="13" y="81"/>
                </a:lnTo>
                <a:lnTo>
                  <a:pt x="0" y="82"/>
                </a:lnTo>
                <a:lnTo>
                  <a:pt x="26" y="68"/>
                </a:lnTo>
                <a:lnTo>
                  <a:pt x="27" y="68"/>
                </a:lnTo>
                <a:lnTo>
                  <a:pt x="27" y="68"/>
                </a:lnTo>
                <a:lnTo>
                  <a:pt x="27" y="68"/>
                </a:lnTo>
                <a:lnTo>
                  <a:pt x="28" y="68"/>
                </a:lnTo>
                <a:lnTo>
                  <a:pt x="29" y="69"/>
                </a:lnTo>
                <a:lnTo>
                  <a:pt x="31" y="68"/>
                </a:lnTo>
                <a:lnTo>
                  <a:pt x="31" y="67"/>
                </a:lnTo>
                <a:lnTo>
                  <a:pt x="32" y="66"/>
                </a:lnTo>
                <a:lnTo>
                  <a:pt x="32" y="66"/>
                </a:lnTo>
                <a:lnTo>
                  <a:pt x="33" y="65"/>
                </a:lnTo>
                <a:lnTo>
                  <a:pt x="34" y="64"/>
                </a:lnTo>
                <a:lnTo>
                  <a:pt x="34" y="63"/>
                </a:lnTo>
                <a:lnTo>
                  <a:pt x="35" y="63"/>
                </a:lnTo>
                <a:lnTo>
                  <a:pt x="36" y="62"/>
                </a:lnTo>
                <a:lnTo>
                  <a:pt x="37" y="61"/>
                </a:lnTo>
                <a:lnTo>
                  <a:pt x="38" y="60"/>
                </a:lnTo>
                <a:lnTo>
                  <a:pt x="39" y="60"/>
                </a:lnTo>
                <a:lnTo>
                  <a:pt x="39" y="59"/>
                </a:lnTo>
                <a:lnTo>
                  <a:pt x="40" y="58"/>
                </a:lnTo>
                <a:lnTo>
                  <a:pt x="41" y="57"/>
                </a:lnTo>
                <a:lnTo>
                  <a:pt x="42" y="57"/>
                </a:lnTo>
                <a:lnTo>
                  <a:pt x="42" y="56"/>
                </a:lnTo>
                <a:lnTo>
                  <a:pt x="43" y="54"/>
                </a:lnTo>
                <a:lnTo>
                  <a:pt x="44" y="52"/>
                </a:lnTo>
                <a:lnTo>
                  <a:pt x="45" y="50"/>
                </a:lnTo>
                <a:lnTo>
                  <a:pt x="46" y="49"/>
                </a:lnTo>
                <a:lnTo>
                  <a:pt x="47" y="47"/>
                </a:lnTo>
                <a:lnTo>
                  <a:pt x="48" y="46"/>
                </a:lnTo>
                <a:lnTo>
                  <a:pt x="49" y="44"/>
                </a:lnTo>
                <a:lnTo>
                  <a:pt x="50" y="42"/>
                </a:lnTo>
                <a:lnTo>
                  <a:pt x="51" y="41"/>
                </a:lnTo>
                <a:lnTo>
                  <a:pt x="51" y="39"/>
                </a:lnTo>
                <a:lnTo>
                  <a:pt x="52" y="38"/>
                </a:lnTo>
                <a:lnTo>
                  <a:pt x="53" y="36"/>
                </a:lnTo>
                <a:lnTo>
                  <a:pt x="53" y="35"/>
                </a:lnTo>
                <a:lnTo>
                  <a:pt x="54" y="34"/>
                </a:lnTo>
                <a:lnTo>
                  <a:pt x="54" y="32"/>
                </a:lnTo>
                <a:lnTo>
                  <a:pt x="55" y="31"/>
                </a:lnTo>
                <a:lnTo>
                  <a:pt x="55" y="29"/>
                </a:lnTo>
                <a:lnTo>
                  <a:pt x="56" y="28"/>
                </a:lnTo>
                <a:lnTo>
                  <a:pt x="56" y="26"/>
                </a:lnTo>
                <a:lnTo>
                  <a:pt x="57" y="24"/>
                </a:lnTo>
                <a:lnTo>
                  <a:pt x="57" y="23"/>
                </a:lnTo>
                <a:lnTo>
                  <a:pt x="58" y="22"/>
                </a:lnTo>
                <a:lnTo>
                  <a:pt x="59" y="21"/>
                </a:lnTo>
                <a:lnTo>
                  <a:pt x="60" y="20"/>
                </a:lnTo>
                <a:lnTo>
                  <a:pt x="61" y="19"/>
                </a:lnTo>
                <a:lnTo>
                  <a:pt x="61" y="18"/>
                </a:lnTo>
                <a:lnTo>
                  <a:pt x="61" y="17"/>
                </a:lnTo>
                <a:lnTo>
                  <a:pt x="62" y="16"/>
                </a:lnTo>
                <a:lnTo>
                  <a:pt x="61" y="10"/>
                </a:lnTo>
                <a:lnTo>
                  <a:pt x="62" y="10"/>
                </a:lnTo>
                <a:lnTo>
                  <a:pt x="62" y="9"/>
                </a:lnTo>
                <a:lnTo>
                  <a:pt x="63" y="8"/>
                </a:lnTo>
                <a:lnTo>
                  <a:pt x="63" y="7"/>
                </a:lnTo>
                <a:lnTo>
                  <a:pt x="64" y="7"/>
                </a:lnTo>
                <a:lnTo>
                  <a:pt x="64" y="6"/>
                </a:lnTo>
                <a:lnTo>
                  <a:pt x="64" y="5"/>
                </a:lnTo>
                <a:lnTo>
                  <a:pt x="64" y="4"/>
                </a:lnTo>
                <a:lnTo>
                  <a:pt x="65" y="1"/>
                </a:lnTo>
                <a:lnTo>
                  <a:pt x="65" y="0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3564" name="AutoShape 599"/>
          <p:cNvSpPr>
            <a:spLocks noChangeAspect="1" noChangeArrowheads="1" noTextEdit="1"/>
          </p:cNvSpPr>
          <p:nvPr/>
        </p:nvSpPr>
        <p:spPr bwMode="auto">
          <a:xfrm>
            <a:off x="2032000" y="557213"/>
            <a:ext cx="5221288" cy="5957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5" name="Freeform 610"/>
          <p:cNvSpPr>
            <a:spLocks/>
          </p:cNvSpPr>
          <p:nvPr/>
        </p:nvSpPr>
        <p:spPr bwMode="auto">
          <a:xfrm>
            <a:off x="2547938" y="2492375"/>
            <a:ext cx="33337" cy="1588"/>
          </a:xfrm>
          <a:custGeom>
            <a:avLst/>
            <a:gdLst>
              <a:gd name="T0" fmla="*/ 555677780 w 2"/>
              <a:gd name="T1" fmla="*/ 0 h 1429"/>
              <a:gd name="T2" fmla="*/ 0 w 2"/>
              <a:gd name="T3" fmla="*/ 0 h 1429"/>
              <a:gd name="T4" fmla="*/ 0 60000 65536"/>
              <a:gd name="T5" fmla="*/ 0 60000 65536"/>
              <a:gd name="T6" fmla="*/ 0 w 2"/>
              <a:gd name="T7" fmla="*/ 0 h 1429"/>
              <a:gd name="T8" fmla="*/ 2 w 2"/>
              <a:gd name="T9" fmla="*/ 1429 h 1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429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6" name="Freeform 611"/>
          <p:cNvSpPr>
            <a:spLocks/>
          </p:cNvSpPr>
          <p:nvPr/>
        </p:nvSpPr>
        <p:spPr bwMode="auto">
          <a:xfrm>
            <a:off x="5148263" y="6149975"/>
            <a:ext cx="188912" cy="277813"/>
          </a:xfrm>
          <a:custGeom>
            <a:avLst/>
            <a:gdLst>
              <a:gd name="T0" fmla="*/ 2147483647 w 11"/>
              <a:gd name="T1" fmla="*/ 267059947 h 17"/>
              <a:gd name="T2" fmla="*/ 2064584721 w 11"/>
              <a:gd name="T3" fmla="*/ 0 h 17"/>
              <a:gd name="T4" fmla="*/ 884812248 w 11"/>
              <a:gd name="T5" fmla="*/ 2136479574 h 17"/>
              <a:gd name="T6" fmla="*/ 0 w 11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7"/>
              <a:gd name="T14" fmla="*/ 11 w 11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7">
                <a:moveTo>
                  <a:pt x="11" y="1"/>
                </a:moveTo>
                <a:lnTo>
                  <a:pt x="7" y="0"/>
                </a:lnTo>
                <a:lnTo>
                  <a:pt x="3" y="8"/>
                </a:lnTo>
                <a:lnTo>
                  <a:pt x="0" y="1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7" name="Line 612"/>
          <p:cNvSpPr>
            <a:spLocks noChangeShapeType="1"/>
          </p:cNvSpPr>
          <p:nvPr/>
        </p:nvSpPr>
        <p:spPr bwMode="auto">
          <a:xfrm flipH="1">
            <a:off x="4994275" y="6280150"/>
            <a:ext cx="204788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8" name="Line 613"/>
          <p:cNvSpPr>
            <a:spLocks noChangeShapeType="1"/>
          </p:cNvSpPr>
          <p:nvPr/>
        </p:nvSpPr>
        <p:spPr bwMode="auto">
          <a:xfrm flipH="1" flipV="1">
            <a:off x="5303838" y="6018213"/>
            <a:ext cx="68262" cy="174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9" name="Freeform 614"/>
          <p:cNvSpPr>
            <a:spLocks/>
          </p:cNvSpPr>
          <p:nvPr/>
        </p:nvSpPr>
        <p:spPr bwMode="auto">
          <a:xfrm>
            <a:off x="4200525" y="4968875"/>
            <a:ext cx="69850" cy="230188"/>
          </a:xfrm>
          <a:custGeom>
            <a:avLst/>
            <a:gdLst>
              <a:gd name="T0" fmla="*/ 1219755589 w 4"/>
              <a:gd name="T1" fmla="*/ 0 h 14"/>
              <a:gd name="T2" fmla="*/ 304947629 w 4"/>
              <a:gd name="T3" fmla="*/ 811018128 h 14"/>
              <a:gd name="T4" fmla="*/ 0 w 4"/>
              <a:gd name="T5" fmla="*/ 2147483647 h 14"/>
              <a:gd name="T6" fmla="*/ 0 60000 65536"/>
              <a:gd name="T7" fmla="*/ 0 60000 65536"/>
              <a:gd name="T8" fmla="*/ 0 60000 65536"/>
              <a:gd name="T9" fmla="*/ 0 w 4"/>
              <a:gd name="T10" fmla="*/ 0 h 14"/>
              <a:gd name="T11" fmla="*/ 4 w 4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4">
                <a:moveTo>
                  <a:pt x="4" y="0"/>
                </a:moveTo>
                <a:lnTo>
                  <a:pt x="1" y="3"/>
                </a:lnTo>
                <a:lnTo>
                  <a:pt x="0" y="14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0" name="Line 615"/>
          <p:cNvSpPr>
            <a:spLocks noChangeShapeType="1"/>
          </p:cNvSpPr>
          <p:nvPr/>
        </p:nvSpPr>
        <p:spPr bwMode="auto">
          <a:xfrm>
            <a:off x="3873500" y="4986338"/>
            <a:ext cx="344488" cy="317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1" name="Freeform 616"/>
          <p:cNvSpPr>
            <a:spLocks/>
          </p:cNvSpPr>
          <p:nvPr/>
        </p:nvSpPr>
        <p:spPr bwMode="auto">
          <a:xfrm>
            <a:off x="4700588" y="4986338"/>
            <a:ext cx="550862" cy="539750"/>
          </a:xfrm>
          <a:custGeom>
            <a:avLst/>
            <a:gdLst>
              <a:gd name="T0" fmla="*/ 2147483647 w 32"/>
              <a:gd name="T1" fmla="*/ 0 h 33"/>
              <a:gd name="T2" fmla="*/ 2147483647 w 32"/>
              <a:gd name="T3" fmla="*/ 1872637736 h 33"/>
              <a:gd name="T4" fmla="*/ 2147483647 w 32"/>
              <a:gd name="T5" fmla="*/ 2147483647 h 33"/>
              <a:gd name="T6" fmla="*/ 2147483647 w 32"/>
              <a:gd name="T7" fmla="*/ 2147483647 h 33"/>
              <a:gd name="T8" fmla="*/ 889005041 w 32"/>
              <a:gd name="T9" fmla="*/ 2147483647 h 33"/>
              <a:gd name="T10" fmla="*/ 0 w 32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33"/>
              <a:gd name="T20" fmla="*/ 32 w 32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33">
                <a:moveTo>
                  <a:pt x="32" y="0"/>
                </a:moveTo>
                <a:lnTo>
                  <a:pt x="23" y="7"/>
                </a:lnTo>
                <a:lnTo>
                  <a:pt x="17" y="12"/>
                </a:lnTo>
                <a:lnTo>
                  <a:pt x="11" y="16"/>
                </a:lnTo>
                <a:lnTo>
                  <a:pt x="3" y="22"/>
                </a:lnTo>
                <a:cubicBezTo>
                  <a:pt x="2" y="26"/>
                  <a:pt x="1" y="29"/>
                  <a:pt x="0" y="33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2" name="Line 617"/>
          <p:cNvSpPr>
            <a:spLocks noChangeShapeType="1"/>
          </p:cNvSpPr>
          <p:nvPr/>
        </p:nvSpPr>
        <p:spPr bwMode="auto">
          <a:xfrm flipH="1">
            <a:off x="5303838" y="5510213"/>
            <a:ext cx="85725" cy="317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3" name="Line 618"/>
          <p:cNvSpPr>
            <a:spLocks noChangeShapeType="1"/>
          </p:cNvSpPr>
          <p:nvPr/>
        </p:nvSpPr>
        <p:spPr bwMode="auto">
          <a:xfrm flipH="1">
            <a:off x="5114925" y="5608638"/>
            <a:ext cx="84138" cy="4921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4" name="Freeform 619"/>
          <p:cNvSpPr>
            <a:spLocks/>
          </p:cNvSpPr>
          <p:nvPr/>
        </p:nvSpPr>
        <p:spPr bwMode="auto">
          <a:xfrm>
            <a:off x="4803775" y="5051425"/>
            <a:ext cx="155575" cy="228600"/>
          </a:xfrm>
          <a:custGeom>
            <a:avLst/>
            <a:gdLst>
              <a:gd name="T0" fmla="*/ 2147483647 w 9"/>
              <a:gd name="T1" fmla="*/ 2147483647 h 14"/>
              <a:gd name="T2" fmla="*/ 1195230900 w 9"/>
              <a:gd name="T3" fmla="*/ 2147483647 h 14"/>
              <a:gd name="T4" fmla="*/ 597615450 w 9"/>
              <a:gd name="T5" fmla="*/ 2147483647 h 14"/>
              <a:gd name="T6" fmla="*/ 0 w 9"/>
              <a:gd name="T7" fmla="*/ 1599726546 h 14"/>
              <a:gd name="T8" fmla="*/ 0 w 9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4"/>
              <a:gd name="T17" fmla="*/ 9 w 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4">
                <a:moveTo>
                  <a:pt x="9" y="14"/>
                </a:moveTo>
                <a:lnTo>
                  <a:pt x="4" y="12"/>
                </a:lnTo>
                <a:lnTo>
                  <a:pt x="2" y="1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5" name="Freeform 620"/>
          <p:cNvSpPr>
            <a:spLocks/>
          </p:cNvSpPr>
          <p:nvPr/>
        </p:nvSpPr>
        <p:spPr bwMode="auto">
          <a:xfrm>
            <a:off x="5356225" y="5788025"/>
            <a:ext cx="119063" cy="50800"/>
          </a:xfrm>
          <a:custGeom>
            <a:avLst/>
            <a:gdLst>
              <a:gd name="T0" fmla="*/ 2025142547 w 7"/>
              <a:gd name="T1" fmla="*/ 0 h 3"/>
              <a:gd name="T2" fmla="*/ 1735836545 w 7"/>
              <a:gd name="T3" fmla="*/ 860213324 h 3"/>
              <a:gd name="T4" fmla="*/ 578612270 w 7"/>
              <a:gd name="T5" fmla="*/ 573481282 h 3"/>
              <a:gd name="T6" fmla="*/ 0 w 7"/>
              <a:gd name="T7" fmla="*/ 860213324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0"/>
                </a:moveTo>
                <a:lnTo>
                  <a:pt x="6" y="3"/>
                </a:lnTo>
                <a:lnTo>
                  <a:pt x="2" y="2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6" name="Freeform 621"/>
          <p:cNvSpPr>
            <a:spLocks/>
          </p:cNvSpPr>
          <p:nvPr/>
        </p:nvSpPr>
        <p:spPr bwMode="auto">
          <a:xfrm>
            <a:off x="5233988" y="5297488"/>
            <a:ext cx="207962" cy="15875"/>
          </a:xfrm>
          <a:custGeom>
            <a:avLst/>
            <a:gdLst>
              <a:gd name="T0" fmla="*/ 2147483647 w 12"/>
              <a:gd name="T1" fmla="*/ 0 h 1"/>
              <a:gd name="T2" fmla="*/ 2147483647 w 12"/>
              <a:gd name="T3" fmla="*/ 0 h 1"/>
              <a:gd name="T4" fmla="*/ 0 w 12"/>
              <a:gd name="T5" fmla="*/ 252015567 h 1"/>
              <a:gd name="T6" fmla="*/ 0 60000 65536"/>
              <a:gd name="T7" fmla="*/ 0 60000 65536"/>
              <a:gd name="T8" fmla="*/ 0 60000 65536"/>
              <a:gd name="T9" fmla="*/ 0 w 12"/>
              <a:gd name="T10" fmla="*/ 0 h 1"/>
              <a:gd name="T11" fmla="*/ 12 w 1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">
                <a:moveTo>
                  <a:pt x="12" y="0"/>
                </a:moveTo>
                <a:lnTo>
                  <a:pt x="9" y="0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7" name="Freeform 622"/>
          <p:cNvSpPr>
            <a:spLocks/>
          </p:cNvSpPr>
          <p:nvPr/>
        </p:nvSpPr>
        <p:spPr bwMode="auto">
          <a:xfrm>
            <a:off x="5268913" y="4017963"/>
            <a:ext cx="1068387" cy="2132012"/>
          </a:xfrm>
          <a:custGeom>
            <a:avLst/>
            <a:gdLst>
              <a:gd name="T0" fmla="*/ 0 w 62"/>
              <a:gd name="T1" fmla="*/ 2147483647 h 130"/>
              <a:gd name="T2" fmla="*/ 593885439 w 62"/>
              <a:gd name="T3" fmla="*/ 2147483647 h 130"/>
              <a:gd name="T4" fmla="*/ 1187770877 w 62"/>
              <a:gd name="T5" fmla="*/ 2147483647 h 130"/>
              <a:gd name="T6" fmla="*/ 1781656047 w 62"/>
              <a:gd name="T7" fmla="*/ 2147483647 h 130"/>
              <a:gd name="T8" fmla="*/ 1484713462 w 62"/>
              <a:gd name="T9" fmla="*/ 2147483647 h 130"/>
              <a:gd name="T10" fmla="*/ 2078598632 w 62"/>
              <a:gd name="T11" fmla="*/ 2147483647 h 130"/>
              <a:gd name="T12" fmla="*/ 2147483647 w 62"/>
              <a:gd name="T13" fmla="*/ 2147483647 h 130"/>
              <a:gd name="T14" fmla="*/ 1781656047 w 62"/>
              <a:gd name="T15" fmla="*/ 2147483647 h 130"/>
              <a:gd name="T16" fmla="*/ 1781656047 w 62"/>
              <a:gd name="T17" fmla="*/ 2147483647 h 130"/>
              <a:gd name="T18" fmla="*/ 2147483647 w 62"/>
              <a:gd name="T19" fmla="*/ 2147483647 h 130"/>
              <a:gd name="T20" fmla="*/ 2147483647 w 62"/>
              <a:gd name="T21" fmla="*/ 2147483647 h 130"/>
              <a:gd name="T22" fmla="*/ 2147483647 w 62"/>
              <a:gd name="T23" fmla="*/ 2147483647 h 130"/>
              <a:gd name="T24" fmla="*/ 2147483647 w 62"/>
              <a:gd name="T25" fmla="*/ 2147483647 h 130"/>
              <a:gd name="T26" fmla="*/ 2147483647 w 62"/>
              <a:gd name="T27" fmla="*/ 2147483647 h 130"/>
              <a:gd name="T28" fmla="*/ 2147483647 w 62"/>
              <a:gd name="T29" fmla="*/ 2147483647 h 130"/>
              <a:gd name="T30" fmla="*/ 2147483647 w 62"/>
              <a:gd name="T31" fmla="*/ 2147483647 h 130"/>
              <a:gd name="T32" fmla="*/ 2147483647 w 62"/>
              <a:gd name="T33" fmla="*/ 2147483647 h 130"/>
              <a:gd name="T34" fmla="*/ 2147483647 w 62"/>
              <a:gd name="T35" fmla="*/ 537923031 h 130"/>
              <a:gd name="T36" fmla="*/ 2147483647 w 62"/>
              <a:gd name="T37" fmla="*/ 0 h 1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2"/>
              <a:gd name="T58" fmla="*/ 0 h 130"/>
              <a:gd name="T59" fmla="*/ 62 w 62"/>
              <a:gd name="T60" fmla="*/ 130 h 1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2" h="130">
                <a:moveTo>
                  <a:pt x="0" y="130"/>
                </a:moveTo>
                <a:lnTo>
                  <a:pt x="2" y="122"/>
                </a:lnTo>
                <a:lnTo>
                  <a:pt x="4" y="117"/>
                </a:lnTo>
                <a:lnTo>
                  <a:pt x="6" y="109"/>
                </a:lnTo>
                <a:lnTo>
                  <a:pt x="5" y="105"/>
                </a:lnTo>
                <a:lnTo>
                  <a:pt x="7" y="100"/>
                </a:lnTo>
                <a:lnTo>
                  <a:pt x="8" y="96"/>
                </a:lnTo>
                <a:lnTo>
                  <a:pt x="6" y="90"/>
                </a:lnTo>
                <a:lnTo>
                  <a:pt x="6" y="77"/>
                </a:lnTo>
                <a:lnTo>
                  <a:pt x="9" y="66"/>
                </a:lnTo>
                <a:lnTo>
                  <a:pt x="11" y="62"/>
                </a:lnTo>
                <a:lnTo>
                  <a:pt x="11" y="53"/>
                </a:lnTo>
                <a:lnTo>
                  <a:pt x="12" y="48"/>
                </a:lnTo>
                <a:cubicBezTo>
                  <a:pt x="14" y="41"/>
                  <a:pt x="17" y="36"/>
                  <a:pt x="23" y="31"/>
                </a:cubicBezTo>
                <a:lnTo>
                  <a:pt x="31" y="27"/>
                </a:lnTo>
                <a:lnTo>
                  <a:pt x="40" y="23"/>
                </a:lnTo>
                <a:cubicBezTo>
                  <a:pt x="46" y="19"/>
                  <a:pt x="48" y="16"/>
                  <a:pt x="51" y="10"/>
                </a:cubicBezTo>
                <a:lnTo>
                  <a:pt x="59" y="2"/>
                </a:lnTo>
                <a:lnTo>
                  <a:pt x="62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8" name="Freeform 623"/>
          <p:cNvSpPr>
            <a:spLocks/>
          </p:cNvSpPr>
          <p:nvPr/>
        </p:nvSpPr>
        <p:spPr bwMode="auto">
          <a:xfrm>
            <a:off x="4252913" y="4968875"/>
            <a:ext cx="550862" cy="98425"/>
          </a:xfrm>
          <a:custGeom>
            <a:avLst/>
            <a:gdLst>
              <a:gd name="T0" fmla="*/ 2147483647 w 32"/>
              <a:gd name="T1" fmla="*/ 1345486239 h 6"/>
              <a:gd name="T2" fmla="*/ 2147483647 w 32"/>
              <a:gd name="T3" fmla="*/ 1614580104 h 6"/>
              <a:gd name="T4" fmla="*/ 0 w 32"/>
              <a:gd name="T5" fmla="*/ 0 h 6"/>
              <a:gd name="T6" fmla="*/ 0 60000 65536"/>
              <a:gd name="T7" fmla="*/ 0 60000 65536"/>
              <a:gd name="T8" fmla="*/ 0 60000 65536"/>
              <a:gd name="T9" fmla="*/ 0 w 32"/>
              <a:gd name="T10" fmla="*/ 0 h 6"/>
              <a:gd name="T11" fmla="*/ 32 w 3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">
                <a:moveTo>
                  <a:pt x="32" y="5"/>
                </a:moveTo>
                <a:lnTo>
                  <a:pt x="21" y="6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79" name="Freeform 624"/>
          <p:cNvSpPr>
            <a:spLocks/>
          </p:cNvSpPr>
          <p:nvPr/>
        </p:nvSpPr>
        <p:spPr bwMode="auto">
          <a:xfrm>
            <a:off x="3030538" y="4608513"/>
            <a:ext cx="1239837" cy="360362"/>
          </a:xfrm>
          <a:custGeom>
            <a:avLst/>
            <a:gdLst>
              <a:gd name="T0" fmla="*/ 2147483647 w 72"/>
              <a:gd name="T1" fmla="*/ 2147483647 h 22"/>
              <a:gd name="T2" fmla="*/ 2147483647 w 72"/>
              <a:gd name="T3" fmla="*/ 0 h 22"/>
              <a:gd name="T4" fmla="*/ 2147483647 w 72"/>
              <a:gd name="T5" fmla="*/ 1341529492 h 22"/>
              <a:gd name="T6" fmla="*/ 2147483647 w 72"/>
              <a:gd name="T7" fmla="*/ 1878157464 h 22"/>
              <a:gd name="T8" fmla="*/ 2147483647 w 72"/>
              <a:gd name="T9" fmla="*/ 2146463260 h 22"/>
              <a:gd name="T10" fmla="*/ 2147483647 w 72"/>
              <a:gd name="T11" fmla="*/ 2147483647 h 22"/>
              <a:gd name="T12" fmla="*/ 2147483647 w 72"/>
              <a:gd name="T13" fmla="*/ 2147483647 h 22"/>
              <a:gd name="T14" fmla="*/ 0 w 72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"/>
              <a:gd name="T25" fmla="*/ 0 h 22"/>
              <a:gd name="T26" fmla="*/ 72 w 72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" h="22">
                <a:moveTo>
                  <a:pt x="72" y="22"/>
                </a:moveTo>
                <a:cubicBezTo>
                  <a:pt x="71" y="12"/>
                  <a:pt x="70" y="6"/>
                  <a:pt x="60" y="0"/>
                </a:cubicBezTo>
                <a:lnTo>
                  <a:pt x="44" y="5"/>
                </a:lnTo>
                <a:lnTo>
                  <a:pt x="38" y="7"/>
                </a:lnTo>
                <a:lnTo>
                  <a:pt x="32" y="8"/>
                </a:lnTo>
                <a:lnTo>
                  <a:pt x="17" y="11"/>
                </a:lnTo>
                <a:lnTo>
                  <a:pt x="8" y="14"/>
                </a:lnTo>
                <a:lnTo>
                  <a:pt x="0" y="1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0" name="Freeform 625"/>
          <p:cNvSpPr>
            <a:spLocks/>
          </p:cNvSpPr>
          <p:nvPr/>
        </p:nvSpPr>
        <p:spPr bwMode="auto">
          <a:xfrm>
            <a:off x="3013075" y="4329113"/>
            <a:ext cx="2600325" cy="525462"/>
          </a:xfrm>
          <a:custGeom>
            <a:avLst/>
            <a:gdLst>
              <a:gd name="T0" fmla="*/ 0 w 151"/>
              <a:gd name="T1" fmla="*/ 2147483647 h 32"/>
              <a:gd name="T2" fmla="*/ 296557610 w 151"/>
              <a:gd name="T3" fmla="*/ 2147483647 h 32"/>
              <a:gd name="T4" fmla="*/ 2147483647 w 151"/>
              <a:gd name="T5" fmla="*/ 269644109 h 32"/>
              <a:gd name="T6" fmla="*/ 2147483647 w 151"/>
              <a:gd name="T7" fmla="*/ 269644109 h 32"/>
              <a:gd name="T8" fmla="*/ 2147483647 w 151"/>
              <a:gd name="T9" fmla="*/ 269644109 h 32"/>
              <a:gd name="T10" fmla="*/ 2147483647 w 151"/>
              <a:gd name="T11" fmla="*/ 0 h 32"/>
              <a:gd name="T12" fmla="*/ 2147483647 w 151"/>
              <a:gd name="T13" fmla="*/ 1078560016 h 32"/>
              <a:gd name="T14" fmla="*/ 2147483647 w 151"/>
              <a:gd name="T15" fmla="*/ 1348187576 h 32"/>
              <a:gd name="T16" fmla="*/ 2147483647 w 151"/>
              <a:gd name="T17" fmla="*/ 1617831557 h 32"/>
              <a:gd name="T18" fmla="*/ 2147483647 w 151"/>
              <a:gd name="T19" fmla="*/ 2147483647 h 32"/>
              <a:gd name="T20" fmla="*/ 2147483647 w 151"/>
              <a:gd name="T21" fmla="*/ 2147483647 h 32"/>
              <a:gd name="T22" fmla="*/ 2147483647 w 151"/>
              <a:gd name="T23" fmla="*/ 2147483647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"/>
              <a:gd name="T37" fmla="*/ 0 h 32"/>
              <a:gd name="T38" fmla="*/ 151 w 151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" h="32">
                <a:moveTo>
                  <a:pt x="0" y="32"/>
                </a:moveTo>
                <a:lnTo>
                  <a:pt x="1" y="30"/>
                </a:lnTo>
                <a:lnTo>
                  <a:pt x="18" y="1"/>
                </a:lnTo>
                <a:lnTo>
                  <a:pt x="26" y="1"/>
                </a:lnTo>
                <a:lnTo>
                  <a:pt x="41" y="1"/>
                </a:lnTo>
                <a:lnTo>
                  <a:pt x="60" y="0"/>
                </a:lnTo>
                <a:lnTo>
                  <a:pt x="88" y="4"/>
                </a:lnTo>
                <a:lnTo>
                  <a:pt x="90" y="5"/>
                </a:lnTo>
                <a:lnTo>
                  <a:pt x="97" y="6"/>
                </a:lnTo>
                <a:lnTo>
                  <a:pt x="111" y="12"/>
                </a:lnTo>
                <a:cubicBezTo>
                  <a:pt x="122" y="12"/>
                  <a:pt x="130" y="13"/>
                  <a:pt x="140" y="17"/>
                </a:cubicBezTo>
                <a:lnTo>
                  <a:pt x="151" y="19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1" name="Freeform 627"/>
          <p:cNvSpPr>
            <a:spLocks/>
          </p:cNvSpPr>
          <p:nvPr/>
        </p:nvSpPr>
        <p:spPr bwMode="auto">
          <a:xfrm>
            <a:off x="4941888" y="4854575"/>
            <a:ext cx="482600" cy="246063"/>
          </a:xfrm>
          <a:custGeom>
            <a:avLst/>
            <a:gdLst>
              <a:gd name="T0" fmla="*/ 0 w 28"/>
              <a:gd name="T1" fmla="*/ 0 h 15"/>
              <a:gd name="T2" fmla="*/ 1782414210 w 28"/>
              <a:gd name="T3" fmla="*/ 0 h 15"/>
              <a:gd name="T4" fmla="*/ 2079488901 w 28"/>
              <a:gd name="T5" fmla="*/ 0 h 15"/>
              <a:gd name="T6" fmla="*/ 2147483647 w 28"/>
              <a:gd name="T7" fmla="*/ 538189113 h 15"/>
              <a:gd name="T8" fmla="*/ 2147483647 w 28"/>
              <a:gd name="T9" fmla="*/ 2147483647 h 15"/>
              <a:gd name="T10" fmla="*/ 2147483647 w 28"/>
              <a:gd name="T11" fmla="*/ 2147483647 h 15"/>
              <a:gd name="T12" fmla="*/ 2147483647 w 28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15"/>
              <a:gd name="T23" fmla="*/ 28 w 28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15">
                <a:moveTo>
                  <a:pt x="0" y="0"/>
                </a:moveTo>
                <a:cubicBezTo>
                  <a:pt x="2" y="0"/>
                  <a:pt x="4" y="1"/>
                  <a:pt x="6" y="0"/>
                </a:cubicBezTo>
                <a:cubicBezTo>
                  <a:pt x="7" y="0"/>
                  <a:pt x="7" y="0"/>
                  <a:pt x="7" y="0"/>
                </a:cubicBezTo>
                <a:lnTo>
                  <a:pt x="10" y="2"/>
                </a:lnTo>
                <a:lnTo>
                  <a:pt x="18" y="8"/>
                </a:lnTo>
                <a:lnTo>
                  <a:pt x="21" y="12"/>
                </a:lnTo>
                <a:lnTo>
                  <a:pt x="28" y="1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2" name="Line 628"/>
          <p:cNvSpPr>
            <a:spLocks noChangeShapeType="1"/>
          </p:cNvSpPr>
          <p:nvPr/>
        </p:nvSpPr>
        <p:spPr bwMode="auto">
          <a:xfrm>
            <a:off x="5060950" y="5100638"/>
            <a:ext cx="190500" cy="317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3" name="Freeform 629"/>
          <p:cNvSpPr>
            <a:spLocks/>
          </p:cNvSpPr>
          <p:nvPr/>
        </p:nvSpPr>
        <p:spPr bwMode="auto">
          <a:xfrm>
            <a:off x="5233988" y="4492625"/>
            <a:ext cx="361950" cy="493713"/>
          </a:xfrm>
          <a:custGeom>
            <a:avLst/>
            <a:gdLst>
              <a:gd name="T0" fmla="*/ 2147483647 w 21"/>
              <a:gd name="T1" fmla="*/ 0 h 30"/>
              <a:gd name="T2" fmla="*/ 2147483647 w 21"/>
              <a:gd name="T3" fmla="*/ 1354189100 h 30"/>
              <a:gd name="T4" fmla="*/ 0 w 21"/>
              <a:gd name="T5" fmla="*/ 2147483647 h 30"/>
              <a:gd name="T6" fmla="*/ 0 60000 65536"/>
              <a:gd name="T7" fmla="*/ 0 60000 65536"/>
              <a:gd name="T8" fmla="*/ 0 60000 65536"/>
              <a:gd name="T9" fmla="*/ 0 w 21"/>
              <a:gd name="T10" fmla="*/ 0 h 30"/>
              <a:gd name="T11" fmla="*/ 21 w 2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30">
                <a:moveTo>
                  <a:pt x="21" y="0"/>
                </a:moveTo>
                <a:lnTo>
                  <a:pt x="14" y="5"/>
                </a:lnTo>
                <a:cubicBezTo>
                  <a:pt x="4" y="13"/>
                  <a:pt x="2" y="18"/>
                  <a:pt x="0" y="3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4" name="Freeform 630"/>
          <p:cNvSpPr>
            <a:spLocks/>
          </p:cNvSpPr>
          <p:nvPr/>
        </p:nvSpPr>
        <p:spPr bwMode="auto">
          <a:xfrm>
            <a:off x="5251450" y="4641850"/>
            <a:ext cx="361950" cy="277813"/>
          </a:xfrm>
          <a:custGeom>
            <a:avLst/>
            <a:gdLst>
              <a:gd name="T0" fmla="*/ 2147483647 w 21"/>
              <a:gd name="T1" fmla="*/ 0 h 17"/>
              <a:gd name="T2" fmla="*/ 0 w 21"/>
              <a:gd name="T3" fmla="*/ 2147483647 h 17"/>
              <a:gd name="T4" fmla="*/ 0 60000 65536"/>
              <a:gd name="T5" fmla="*/ 0 60000 65536"/>
              <a:gd name="T6" fmla="*/ 0 w 21"/>
              <a:gd name="T7" fmla="*/ 0 h 17"/>
              <a:gd name="T8" fmla="*/ 21 w 21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17">
                <a:moveTo>
                  <a:pt x="21" y="0"/>
                </a:moveTo>
                <a:cubicBezTo>
                  <a:pt x="15" y="4"/>
                  <a:pt x="5" y="16"/>
                  <a:pt x="0" y="17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5" name="Line 631"/>
          <p:cNvSpPr>
            <a:spLocks noChangeShapeType="1"/>
          </p:cNvSpPr>
          <p:nvPr/>
        </p:nvSpPr>
        <p:spPr bwMode="auto">
          <a:xfrm flipH="1">
            <a:off x="4906963" y="4510088"/>
            <a:ext cx="17462" cy="4921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6" name="Freeform 632"/>
          <p:cNvSpPr>
            <a:spLocks/>
          </p:cNvSpPr>
          <p:nvPr/>
        </p:nvSpPr>
        <p:spPr bwMode="auto">
          <a:xfrm>
            <a:off x="4597400" y="4116388"/>
            <a:ext cx="155575" cy="295275"/>
          </a:xfrm>
          <a:custGeom>
            <a:avLst/>
            <a:gdLst>
              <a:gd name="T0" fmla="*/ 2147483647 w 9"/>
              <a:gd name="T1" fmla="*/ 0 h 18"/>
              <a:gd name="T2" fmla="*/ 2091670956 w 9"/>
              <a:gd name="T3" fmla="*/ 1883673768 h 18"/>
              <a:gd name="T4" fmla="*/ 896423040 w 9"/>
              <a:gd name="T5" fmla="*/ 2147483647 h 18"/>
              <a:gd name="T6" fmla="*/ 0 w 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8"/>
              <a:gd name="T14" fmla="*/ 9 w 9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8">
                <a:moveTo>
                  <a:pt x="9" y="0"/>
                </a:moveTo>
                <a:lnTo>
                  <a:pt x="7" y="7"/>
                </a:lnTo>
                <a:lnTo>
                  <a:pt x="3" y="9"/>
                </a:lnTo>
                <a:lnTo>
                  <a:pt x="0" y="18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7" name="Line 633"/>
          <p:cNvSpPr>
            <a:spLocks noChangeShapeType="1"/>
          </p:cNvSpPr>
          <p:nvPr/>
        </p:nvSpPr>
        <p:spPr bwMode="auto">
          <a:xfrm flipH="1">
            <a:off x="5595938" y="4559300"/>
            <a:ext cx="120650" cy="825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8" name="Line 634"/>
          <p:cNvSpPr>
            <a:spLocks noChangeShapeType="1"/>
          </p:cNvSpPr>
          <p:nvPr/>
        </p:nvSpPr>
        <p:spPr bwMode="auto">
          <a:xfrm flipH="1">
            <a:off x="3184525" y="4346575"/>
            <a:ext cx="155575" cy="158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9" name="Freeform 635"/>
          <p:cNvSpPr>
            <a:spLocks/>
          </p:cNvSpPr>
          <p:nvPr/>
        </p:nvSpPr>
        <p:spPr bwMode="auto">
          <a:xfrm>
            <a:off x="3030538" y="4346575"/>
            <a:ext cx="153987" cy="15875"/>
          </a:xfrm>
          <a:custGeom>
            <a:avLst/>
            <a:gdLst>
              <a:gd name="T0" fmla="*/ 2147483647 w 9"/>
              <a:gd name="T1" fmla="*/ 0 h 1"/>
              <a:gd name="T2" fmla="*/ 2049190223 w 9"/>
              <a:gd name="T3" fmla="*/ 0 h 1"/>
              <a:gd name="T4" fmla="*/ 0 w 9"/>
              <a:gd name="T5" fmla="*/ 252015567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9" y="0"/>
                </a:moveTo>
                <a:lnTo>
                  <a:pt x="7" y="0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0" name="Freeform 636"/>
          <p:cNvSpPr>
            <a:spLocks/>
          </p:cNvSpPr>
          <p:nvPr/>
        </p:nvSpPr>
        <p:spPr bwMode="auto">
          <a:xfrm>
            <a:off x="3373438" y="3051175"/>
            <a:ext cx="638175" cy="1295400"/>
          </a:xfrm>
          <a:custGeom>
            <a:avLst/>
            <a:gdLst>
              <a:gd name="T0" fmla="*/ 2147483647 w 37"/>
              <a:gd name="T1" fmla="*/ 0 h 79"/>
              <a:gd name="T2" fmla="*/ 2147483647 w 37"/>
              <a:gd name="T3" fmla="*/ 2147483647 h 79"/>
              <a:gd name="T4" fmla="*/ 2147483647 w 37"/>
              <a:gd name="T5" fmla="*/ 2147483647 h 79"/>
              <a:gd name="T6" fmla="*/ 2147483647 w 37"/>
              <a:gd name="T7" fmla="*/ 2147483647 h 79"/>
              <a:gd name="T8" fmla="*/ 2147483647 w 37"/>
              <a:gd name="T9" fmla="*/ 2147483647 h 79"/>
              <a:gd name="T10" fmla="*/ 0 w 37"/>
              <a:gd name="T11" fmla="*/ 2147483647 h 79"/>
              <a:gd name="T12" fmla="*/ 0 w 37"/>
              <a:gd name="T13" fmla="*/ 2147483647 h 79"/>
              <a:gd name="T14" fmla="*/ 1189972200 w 37"/>
              <a:gd name="T15" fmla="*/ 2147483647 h 79"/>
              <a:gd name="T16" fmla="*/ 2147483647 w 37"/>
              <a:gd name="T17" fmla="*/ 2147483647 h 79"/>
              <a:gd name="T18" fmla="*/ 2082450945 w 37"/>
              <a:gd name="T19" fmla="*/ 2147483647 h 79"/>
              <a:gd name="T20" fmla="*/ 2147483647 w 37"/>
              <a:gd name="T21" fmla="*/ 2147483647 h 79"/>
              <a:gd name="T22" fmla="*/ 2147483647 w 37"/>
              <a:gd name="T23" fmla="*/ 2147483647 h 79"/>
              <a:gd name="T24" fmla="*/ 2147483647 w 37"/>
              <a:gd name="T25" fmla="*/ 2147483647 h 79"/>
              <a:gd name="T26" fmla="*/ 2147483647 w 37"/>
              <a:gd name="T27" fmla="*/ 2147483647 h 79"/>
              <a:gd name="T28" fmla="*/ 1487465115 w 37"/>
              <a:gd name="T29" fmla="*/ 2147483647 h 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"/>
              <a:gd name="T46" fmla="*/ 0 h 79"/>
              <a:gd name="T47" fmla="*/ 37 w 37"/>
              <a:gd name="T48" fmla="*/ 79 h 7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" h="79">
                <a:moveTo>
                  <a:pt x="37" y="0"/>
                </a:moveTo>
                <a:lnTo>
                  <a:pt x="28" y="13"/>
                </a:lnTo>
                <a:lnTo>
                  <a:pt x="27" y="15"/>
                </a:lnTo>
                <a:lnTo>
                  <a:pt x="19" y="26"/>
                </a:lnTo>
                <a:lnTo>
                  <a:pt x="12" y="26"/>
                </a:lnTo>
                <a:lnTo>
                  <a:pt x="0" y="29"/>
                </a:lnTo>
                <a:lnTo>
                  <a:pt x="0" y="33"/>
                </a:lnTo>
                <a:lnTo>
                  <a:pt x="4" y="39"/>
                </a:lnTo>
                <a:lnTo>
                  <a:pt x="8" y="52"/>
                </a:lnTo>
                <a:lnTo>
                  <a:pt x="7" y="57"/>
                </a:lnTo>
                <a:lnTo>
                  <a:pt x="9" y="61"/>
                </a:lnTo>
                <a:lnTo>
                  <a:pt x="11" y="66"/>
                </a:lnTo>
                <a:lnTo>
                  <a:pt x="15" y="70"/>
                </a:lnTo>
                <a:lnTo>
                  <a:pt x="10" y="75"/>
                </a:lnTo>
                <a:lnTo>
                  <a:pt x="5" y="79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1" name="Freeform 637"/>
          <p:cNvSpPr>
            <a:spLocks/>
          </p:cNvSpPr>
          <p:nvPr/>
        </p:nvSpPr>
        <p:spPr bwMode="auto">
          <a:xfrm>
            <a:off x="4011613" y="3051175"/>
            <a:ext cx="482600" cy="327025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0 w 28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0"/>
              <a:gd name="T14" fmla="*/ 28 w 2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0">
                <a:moveTo>
                  <a:pt x="28" y="20"/>
                </a:moveTo>
                <a:lnTo>
                  <a:pt x="23" y="14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2" name="Freeform 638"/>
          <p:cNvSpPr>
            <a:spLocks/>
          </p:cNvSpPr>
          <p:nvPr/>
        </p:nvSpPr>
        <p:spPr bwMode="auto">
          <a:xfrm>
            <a:off x="4494213" y="3378200"/>
            <a:ext cx="34925" cy="115888"/>
          </a:xfrm>
          <a:custGeom>
            <a:avLst/>
            <a:gdLst>
              <a:gd name="T0" fmla="*/ 609877795 w 2"/>
              <a:gd name="T1" fmla="*/ 1918575501 h 7"/>
              <a:gd name="T2" fmla="*/ 304947629 w 2"/>
              <a:gd name="T3" fmla="*/ 1370408855 h 7"/>
              <a:gd name="T4" fmla="*/ 0 w 2"/>
              <a:gd name="T5" fmla="*/ 0 h 7"/>
              <a:gd name="T6" fmla="*/ 0 60000 65536"/>
              <a:gd name="T7" fmla="*/ 0 60000 65536"/>
              <a:gd name="T8" fmla="*/ 0 60000 65536"/>
              <a:gd name="T9" fmla="*/ 0 w 2"/>
              <a:gd name="T10" fmla="*/ 0 h 7"/>
              <a:gd name="T11" fmla="*/ 2 w 2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7">
                <a:moveTo>
                  <a:pt x="2" y="7"/>
                </a:moveTo>
                <a:lnTo>
                  <a:pt x="1" y="5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3" name="Freeform 639"/>
          <p:cNvSpPr>
            <a:spLocks/>
          </p:cNvSpPr>
          <p:nvPr/>
        </p:nvSpPr>
        <p:spPr bwMode="auto">
          <a:xfrm>
            <a:off x="4529138" y="3427413"/>
            <a:ext cx="636587" cy="82550"/>
          </a:xfrm>
          <a:custGeom>
            <a:avLst/>
            <a:gdLst>
              <a:gd name="T0" fmla="*/ 2147483647 w 37"/>
              <a:gd name="T1" fmla="*/ 272580125 h 5"/>
              <a:gd name="T2" fmla="*/ 2147483647 w 37"/>
              <a:gd name="T3" fmla="*/ 0 h 5"/>
              <a:gd name="T4" fmla="*/ 2147483647 w 37"/>
              <a:gd name="T5" fmla="*/ 0 h 5"/>
              <a:gd name="T6" fmla="*/ 2147483647 w 37"/>
              <a:gd name="T7" fmla="*/ 817740246 h 5"/>
              <a:gd name="T8" fmla="*/ 0 w 37"/>
              <a:gd name="T9" fmla="*/ 136290049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5"/>
              <a:gd name="T17" fmla="*/ 37 w 3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5">
                <a:moveTo>
                  <a:pt x="37" y="1"/>
                </a:moveTo>
                <a:lnTo>
                  <a:pt x="32" y="0"/>
                </a:lnTo>
                <a:lnTo>
                  <a:pt x="26" y="0"/>
                </a:lnTo>
                <a:lnTo>
                  <a:pt x="15" y="3"/>
                </a:ln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4" name="Freeform 640"/>
          <p:cNvSpPr>
            <a:spLocks/>
          </p:cNvSpPr>
          <p:nvPr/>
        </p:nvSpPr>
        <p:spPr bwMode="auto">
          <a:xfrm>
            <a:off x="4872038" y="3427413"/>
            <a:ext cx="414337" cy="1082675"/>
          </a:xfrm>
          <a:custGeom>
            <a:avLst/>
            <a:gdLst>
              <a:gd name="T0" fmla="*/ 2147483647 w 24"/>
              <a:gd name="T1" fmla="*/ 0 h 66"/>
              <a:gd name="T2" fmla="*/ 2147483647 w 24"/>
              <a:gd name="T3" fmla="*/ 1345486045 h 66"/>
              <a:gd name="T4" fmla="*/ 2147483647 w 24"/>
              <a:gd name="T5" fmla="*/ 2147483647 h 66"/>
              <a:gd name="T6" fmla="*/ 2147483647 w 24"/>
              <a:gd name="T7" fmla="*/ 2147483647 h 66"/>
              <a:gd name="T8" fmla="*/ 2147483647 w 24"/>
              <a:gd name="T9" fmla="*/ 2147483647 h 66"/>
              <a:gd name="T10" fmla="*/ 2147483647 w 24"/>
              <a:gd name="T11" fmla="*/ 2147483647 h 66"/>
              <a:gd name="T12" fmla="*/ 0 w 24"/>
              <a:gd name="T13" fmla="*/ 2147483647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66"/>
              <a:gd name="T23" fmla="*/ 24 w 24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66">
                <a:moveTo>
                  <a:pt x="17" y="0"/>
                </a:moveTo>
                <a:lnTo>
                  <a:pt x="18" y="5"/>
                </a:lnTo>
                <a:lnTo>
                  <a:pt x="24" y="15"/>
                </a:lnTo>
                <a:lnTo>
                  <a:pt x="23" y="26"/>
                </a:lnTo>
                <a:lnTo>
                  <a:pt x="21" y="43"/>
                </a:lnTo>
                <a:lnTo>
                  <a:pt x="20" y="48"/>
                </a:lnTo>
                <a:lnTo>
                  <a:pt x="0" y="66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5" name="Freeform 641"/>
          <p:cNvSpPr>
            <a:spLocks/>
          </p:cNvSpPr>
          <p:nvPr/>
        </p:nvSpPr>
        <p:spPr bwMode="auto">
          <a:xfrm>
            <a:off x="5060950" y="4100513"/>
            <a:ext cx="552450" cy="344487"/>
          </a:xfrm>
          <a:custGeom>
            <a:avLst/>
            <a:gdLst>
              <a:gd name="T0" fmla="*/ 2147483647 w 32"/>
              <a:gd name="T1" fmla="*/ 2147483647 h 21"/>
              <a:gd name="T2" fmla="*/ 2147483647 w 32"/>
              <a:gd name="T3" fmla="*/ 2147483647 h 21"/>
              <a:gd name="T4" fmla="*/ 2147483647 w 32"/>
              <a:gd name="T5" fmla="*/ 2147483647 h 21"/>
              <a:gd name="T6" fmla="*/ 2147483647 w 32"/>
              <a:gd name="T7" fmla="*/ 1883671148 h 21"/>
              <a:gd name="T8" fmla="*/ 894140168 w 32"/>
              <a:gd name="T9" fmla="*/ 1076390763 h 21"/>
              <a:gd name="T10" fmla="*/ 0 w 32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21"/>
              <a:gd name="T20" fmla="*/ 32 w 32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21">
                <a:moveTo>
                  <a:pt x="32" y="21"/>
                </a:moveTo>
                <a:lnTo>
                  <a:pt x="30" y="20"/>
                </a:lnTo>
                <a:cubicBezTo>
                  <a:pt x="25" y="18"/>
                  <a:pt x="21" y="15"/>
                  <a:pt x="17" y="12"/>
                </a:cubicBezTo>
                <a:lnTo>
                  <a:pt x="9" y="7"/>
                </a:lnTo>
                <a:lnTo>
                  <a:pt x="3" y="4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6" name="Freeform 642"/>
          <p:cNvSpPr>
            <a:spLocks/>
          </p:cNvSpPr>
          <p:nvPr/>
        </p:nvSpPr>
        <p:spPr bwMode="auto">
          <a:xfrm>
            <a:off x="5595938" y="3984625"/>
            <a:ext cx="276225" cy="508000"/>
          </a:xfrm>
          <a:custGeom>
            <a:avLst/>
            <a:gdLst>
              <a:gd name="T0" fmla="*/ 2147483647 w 16"/>
              <a:gd name="T1" fmla="*/ 0 h 31"/>
              <a:gd name="T2" fmla="*/ 1788280337 w 16"/>
              <a:gd name="T3" fmla="*/ 1074141667 h 31"/>
              <a:gd name="T4" fmla="*/ 1192187071 w 16"/>
              <a:gd name="T5" fmla="*/ 2147483647 h 31"/>
              <a:gd name="T6" fmla="*/ 0 w 16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31"/>
              <a:gd name="T14" fmla="*/ 16 w 1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31">
                <a:moveTo>
                  <a:pt x="16" y="0"/>
                </a:moveTo>
                <a:lnTo>
                  <a:pt x="6" y="4"/>
                </a:lnTo>
                <a:lnTo>
                  <a:pt x="4" y="22"/>
                </a:lnTo>
                <a:lnTo>
                  <a:pt x="0" y="3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7" name="Freeform 643"/>
          <p:cNvSpPr>
            <a:spLocks/>
          </p:cNvSpPr>
          <p:nvPr/>
        </p:nvSpPr>
        <p:spPr bwMode="auto">
          <a:xfrm>
            <a:off x="6096000" y="3771900"/>
            <a:ext cx="241300" cy="230188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0 w 14"/>
              <a:gd name="T5" fmla="*/ 0 h 14"/>
              <a:gd name="T6" fmla="*/ 0 60000 65536"/>
              <a:gd name="T7" fmla="*/ 0 60000 65536"/>
              <a:gd name="T8" fmla="*/ 0 60000 65536"/>
              <a:gd name="T9" fmla="*/ 0 w 14"/>
              <a:gd name="T10" fmla="*/ 0 h 14"/>
              <a:gd name="T11" fmla="*/ 14 w 14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4">
                <a:moveTo>
                  <a:pt x="14" y="14"/>
                </a:moveTo>
                <a:cubicBezTo>
                  <a:pt x="13" y="12"/>
                  <a:pt x="13" y="11"/>
                  <a:pt x="8" y="8"/>
                </a:cubicBezTo>
                <a:cubicBezTo>
                  <a:pt x="4" y="6"/>
                  <a:pt x="4" y="3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8" name="Freeform 644"/>
          <p:cNvSpPr>
            <a:spLocks/>
          </p:cNvSpPr>
          <p:nvPr/>
        </p:nvSpPr>
        <p:spPr bwMode="auto">
          <a:xfrm>
            <a:off x="5561013" y="3230563"/>
            <a:ext cx="138112" cy="836612"/>
          </a:xfrm>
          <a:custGeom>
            <a:avLst/>
            <a:gdLst>
              <a:gd name="T0" fmla="*/ 0 w 8"/>
              <a:gd name="T1" fmla="*/ 0 h 51"/>
              <a:gd name="T2" fmla="*/ 0 w 8"/>
              <a:gd name="T3" fmla="*/ 1076391751 h 51"/>
              <a:gd name="T4" fmla="*/ 298045689 w 8"/>
              <a:gd name="T5" fmla="*/ 2147483647 h 51"/>
              <a:gd name="T6" fmla="*/ 298045689 w 8"/>
              <a:gd name="T7" fmla="*/ 2147483647 h 51"/>
              <a:gd name="T8" fmla="*/ 894136931 w 8"/>
              <a:gd name="T9" fmla="*/ 2147483647 h 51"/>
              <a:gd name="T10" fmla="*/ 2147483647 w 8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1"/>
              <a:gd name="T20" fmla="*/ 8 w 8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1">
                <a:moveTo>
                  <a:pt x="0" y="0"/>
                </a:moveTo>
                <a:lnTo>
                  <a:pt x="0" y="4"/>
                </a:lnTo>
                <a:lnTo>
                  <a:pt x="1" y="15"/>
                </a:lnTo>
                <a:lnTo>
                  <a:pt x="1" y="23"/>
                </a:lnTo>
                <a:lnTo>
                  <a:pt x="3" y="40"/>
                </a:lnTo>
                <a:lnTo>
                  <a:pt x="8" y="5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99" name="Freeform 645"/>
          <p:cNvSpPr>
            <a:spLocks/>
          </p:cNvSpPr>
          <p:nvPr/>
        </p:nvSpPr>
        <p:spPr bwMode="auto">
          <a:xfrm>
            <a:off x="5561013" y="3051175"/>
            <a:ext cx="122237" cy="179388"/>
          </a:xfrm>
          <a:custGeom>
            <a:avLst/>
            <a:gdLst>
              <a:gd name="T0" fmla="*/ 2134554845 w 7"/>
              <a:gd name="T1" fmla="*/ 0 h 11"/>
              <a:gd name="T2" fmla="*/ 304928981 w 7"/>
              <a:gd name="T3" fmla="*/ 2147483647 h 11"/>
              <a:gd name="T4" fmla="*/ 304928981 w 7"/>
              <a:gd name="T5" fmla="*/ 2147483647 h 11"/>
              <a:gd name="T6" fmla="*/ 0 w 7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1"/>
              <a:gd name="T14" fmla="*/ 7 w 7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1">
                <a:moveTo>
                  <a:pt x="7" y="0"/>
                </a:move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0" name="Freeform 646"/>
          <p:cNvSpPr>
            <a:spLocks/>
          </p:cNvSpPr>
          <p:nvPr/>
        </p:nvSpPr>
        <p:spPr bwMode="auto">
          <a:xfrm>
            <a:off x="5165725" y="3213100"/>
            <a:ext cx="825500" cy="296863"/>
          </a:xfrm>
          <a:custGeom>
            <a:avLst/>
            <a:gdLst>
              <a:gd name="T0" fmla="*/ 2147483647 w 48"/>
              <a:gd name="T1" fmla="*/ 2147483647 h 18"/>
              <a:gd name="T2" fmla="*/ 2147483647 w 48"/>
              <a:gd name="T3" fmla="*/ 2147483647 h 18"/>
              <a:gd name="T4" fmla="*/ 2147483647 w 48"/>
              <a:gd name="T5" fmla="*/ 1631987674 h 18"/>
              <a:gd name="T6" fmla="*/ 2147483647 w 48"/>
              <a:gd name="T7" fmla="*/ 0 h 18"/>
              <a:gd name="T8" fmla="*/ 2147483647 w 48"/>
              <a:gd name="T9" fmla="*/ 0 h 18"/>
              <a:gd name="T10" fmla="*/ 2147483647 w 48"/>
              <a:gd name="T11" fmla="*/ 1359995312 h 18"/>
              <a:gd name="T12" fmla="*/ 2070371077 w 48"/>
              <a:gd name="T13" fmla="*/ 2147483647 h 18"/>
              <a:gd name="T14" fmla="*/ 1183079245 w 48"/>
              <a:gd name="T15" fmla="*/ 2147483647 h 18"/>
              <a:gd name="T16" fmla="*/ 0 w 48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18"/>
              <a:gd name="T29" fmla="*/ 48 w 48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18">
                <a:moveTo>
                  <a:pt x="48" y="18"/>
                </a:moveTo>
                <a:lnTo>
                  <a:pt x="48" y="10"/>
                </a:lnTo>
                <a:lnTo>
                  <a:pt x="45" y="6"/>
                </a:lnTo>
                <a:lnTo>
                  <a:pt x="24" y="0"/>
                </a:lnTo>
                <a:lnTo>
                  <a:pt x="21" y="0"/>
                </a:lnTo>
                <a:lnTo>
                  <a:pt x="12" y="5"/>
                </a:lnTo>
                <a:lnTo>
                  <a:pt x="7" y="8"/>
                </a:lnTo>
                <a:lnTo>
                  <a:pt x="4" y="9"/>
                </a:lnTo>
                <a:lnTo>
                  <a:pt x="0" y="1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1" name="Freeform 647"/>
          <p:cNvSpPr>
            <a:spLocks/>
          </p:cNvSpPr>
          <p:nvPr/>
        </p:nvSpPr>
        <p:spPr bwMode="auto">
          <a:xfrm>
            <a:off x="6010275" y="3476625"/>
            <a:ext cx="773113" cy="147638"/>
          </a:xfrm>
          <a:custGeom>
            <a:avLst/>
            <a:gdLst>
              <a:gd name="T0" fmla="*/ 2147483647 w 45"/>
              <a:gd name="T1" fmla="*/ 2147483647 h 9"/>
              <a:gd name="T2" fmla="*/ 2147483647 w 45"/>
              <a:gd name="T3" fmla="*/ 2147483647 h 9"/>
              <a:gd name="T4" fmla="*/ 2147483647 w 45"/>
              <a:gd name="T5" fmla="*/ 1883696552 h 9"/>
              <a:gd name="T6" fmla="*/ 2147483647 w 45"/>
              <a:gd name="T7" fmla="*/ 1614585401 h 9"/>
              <a:gd name="T8" fmla="*/ 2147483647 w 45"/>
              <a:gd name="T9" fmla="*/ 1614585401 h 9"/>
              <a:gd name="T10" fmla="*/ 2147483647 w 45"/>
              <a:gd name="T11" fmla="*/ 538189751 h 9"/>
              <a:gd name="T12" fmla="*/ 2147483647 w 45"/>
              <a:gd name="T13" fmla="*/ 0 h 9"/>
              <a:gd name="T14" fmla="*/ 0 w 45"/>
              <a:gd name="T15" fmla="*/ 538189751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9"/>
              <a:gd name="T26" fmla="*/ 45 w 4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9">
                <a:moveTo>
                  <a:pt x="45" y="9"/>
                </a:moveTo>
                <a:cubicBezTo>
                  <a:pt x="44" y="9"/>
                  <a:pt x="44" y="9"/>
                  <a:pt x="44" y="9"/>
                </a:cubicBezTo>
                <a:cubicBezTo>
                  <a:pt x="40" y="9"/>
                  <a:pt x="38" y="9"/>
                  <a:pt x="36" y="7"/>
                </a:cubicBezTo>
                <a:cubicBezTo>
                  <a:pt x="34" y="6"/>
                  <a:pt x="31" y="6"/>
                  <a:pt x="29" y="6"/>
                </a:cubicBezTo>
                <a:lnTo>
                  <a:pt x="19" y="6"/>
                </a:lnTo>
                <a:lnTo>
                  <a:pt x="12" y="2"/>
                </a:lnTo>
                <a:lnTo>
                  <a:pt x="11" y="0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2" name="Freeform 648"/>
          <p:cNvSpPr>
            <a:spLocks/>
          </p:cNvSpPr>
          <p:nvPr/>
        </p:nvSpPr>
        <p:spPr bwMode="auto">
          <a:xfrm>
            <a:off x="5854700" y="3509963"/>
            <a:ext cx="155575" cy="1114425"/>
          </a:xfrm>
          <a:custGeom>
            <a:avLst/>
            <a:gdLst>
              <a:gd name="T0" fmla="*/ 2147483647 w 9"/>
              <a:gd name="T1" fmla="*/ 0 h 68"/>
              <a:gd name="T2" fmla="*/ 2147483647 w 9"/>
              <a:gd name="T3" fmla="*/ 0 h 68"/>
              <a:gd name="T4" fmla="*/ 1494055776 w 9"/>
              <a:gd name="T5" fmla="*/ 268592821 h 68"/>
              <a:gd name="T6" fmla="*/ 1494055776 w 9"/>
              <a:gd name="T7" fmla="*/ 2147483647 h 68"/>
              <a:gd name="T8" fmla="*/ 298807725 w 9"/>
              <a:gd name="T9" fmla="*/ 2147483647 h 68"/>
              <a:gd name="T10" fmla="*/ 1792863366 w 9"/>
              <a:gd name="T11" fmla="*/ 2147483647 h 68"/>
              <a:gd name="T12" fmla="*/ 1494055776 w 9"/>
              <a:gd name="T13" fmla="*/ 2147483647 h 68"/>
              <a:gd name="T14" fmla="*/ 0 w 9"/>
              <a:gd name="T15" fmla="*/ 2147483647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68"/>
              <a:gd name="T26" fmla="*/ 9 w 9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68">
                <a:moveTo>
                  <a:pt x="9" y="0"/>
                </a:moveTo>
                <a:lnTo>
                  <a:pt x="9" y="0"/>
                </a:lnTo>
                <a:lnTo>
                  <a:pt x="5" y="1"/>
                </a:lnTo>
                <a:lnTo>
                  <a:pt x="5" y="14"/>
                </a:lnTo>
                <a:lnTo>
                  <a:pt x="1" y="29"/>
                </a:lnTo>
                <a:lnTo>
                  <a:pt x="6" y="41"/>
                </a:lnTo>
                <a:lnTo>
                  <a:pt x="5" y="54"/>
                </a:lnTo>
                <a:cubicBezTo>
                  <a:pt x="4" y="60"/>
                  <a:pt x="4" y="63"/>
                  <a:pt x="0" y="68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3" name="Freeform 649"/>
          <p:cNvSpPr>
            <a:spLocks/>
          </p:cNvSpPr>
          <p:nvPr/>
        </p:nvSpPr>
        <p:spPr bwMode="auto">
          <a:xfrm>
            <a:off x="4406900" y="2919413"/>
            <a:ext cx="223838" cy="360362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2147483647 h 22"/>
              <a:gd name="T4" fmla="*/ 0 w 13"/>
              <a:gd name="T5" fmla="*/ 2147483647 h 22"/>
              <a:gd name="T6" fmla="*/ 0 60000 65536"/>
              <a:gd name="T7" fmla="*/ 0 60000 65536"/>
              <a:gd name="T8" fmla="*/ 0 60000 65536"/>
              <a:gd name="T9" fmla="*/ 0 w 13"/>
              <a:gd name="T10" fmla="*/ 0 h 22"/>
              <a:gd name="T11" fmla="*/ 13 w 13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22">
                <a:moveTo>
                  <a:pt x="13" y="0"/>
                </a:moveTo>
                <a:lnTo>
                  <a:pt x="9" y="9"/>
                </a:lnTo>
                <a:lnTo>
                  <a:pt x="0" y="2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4" name="Freeform 650"/>
          <p:cNvSpPr>
            <a:spLocks/>
          </p:cNvSpPr>
          <p:nvPr/>
        </p:nvSpPr>
        <p:spPr bwMode="auto">
          <a:xfrm>
            <a:off x="4630738" y="2787650"/>
            <a:ext cx="122237" cy="131763"/>
          </a:xfrm>
          <a:custGeom>
            <a:avLst/>
            <a:gdLst>
              <a:gd name="T0" fmla="*/ 2134554845 w 7"/>
              <a:gd name="T1" fmla="*/ 0 h 8"/>
              <a:gd name="T2" fmla="*/ 304928981 w 7"/>
              <a:gd name="T3" fmla="*/ 1627635137 h 8"/>
              <a:gd name="T4" fmla="*/ 0 w 7"/>
              <a:gd name="T5" fmla="*/ 2147483647 h 8"/>
              <a:gd name="T6" fmla="*/ 0 60000 65536"/>
              <a:gd name="T7" fmla="*/ 0 60000 65536"/>
              <a:gd name="T8" fmla="*/ 0 60000 65536"/>
              <a:gd name="T9" fmla="*/ 0 w 7"/>
              <a:gd name="T10" fmla="*/ 0 h 8"/>
              <a:gd name="T11" fmla="*/ 7 w 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8">
                <a:moveTo>
                  <a:pt x="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5" name="Line 651"/>
          <p:cNvSpPr>
            <a:spLocks noChangeShapeType="1"/>
          </p:cNvSpPr>
          <p:nvPr/>
        </p:nvSpPr>
        <p:spPr bwMode="auto">
          <a:xfrm flipH="1">
            <a:off x="4752975" y="2657475"/>
            <a:ext cx="119063" cy="1301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6" name="Freeform 652"/>
          <p:cNvSpPr>
            <a:spLocks/>
          </p:cNvSpPr>
          <p:nvPr/>
        </p:nvSpPr>
        <p:spPr bwMode="auto">
          <a:xfrm>
            <a:off x="4838700" y="2624138"/>
            <a:ext cx="309563" cy="819150"/>
          </a:xfrm>
          <a:custGeom>
            <a:avLst/>
            <a:gdLst>
              <a:gd name="T0" fmla="*/ 2147483647 w 18"/>
              <a:gd name="T1" fmla="*/ 2147483647 h 50"/>
              <a:gd name="T2" fmla="*/ 2147483647 w 18"/>
              <a:gd name="T3" fmla="*/ 2147483647 h 50"/>
              <a:gd name="T4" fmla="*/ 2147483647 w 18"/>
              <a:gd name="T5" fmla="*/ 2147483647 h 50"/>
              <a:gd name="T6" fmla="*/ 2147483647 w 18"/>
              <a:gd name="T7" fmla="*/ 2147483647 h 50"/>
              <a:gd name="T8" fmla="*/ 1478851153 w 18"/>
              <a:gd name="T9" fmla="*/ 2147483647 h 50"/>
              <a:gd name="T10" fmla="*/ 591540515 w 18"/>
              <a:gd name="T11" fmla="*/ 536805342 h 50"/>
              <a:gd name="T12" fmla="*/ 0 w 18"/>
              <a:gd name="T13" fmla="*/ 0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0"/>
              <a:gd name="T23" fmla="*/ 18 w 18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0">
                <a:moveTo>
                  <a:pt x="18" y="50"/>
                </a:moveTo>
                <a:lnTo>
                  <a:pt x="16" y="43"/>
                </a:lnTo>
                <a:lnTo>
                  <a:pt x="12" y="37"/>
                </a:lnTo>
                <a:lnTo>
                  <a:pt x="10" y="29"/>
                </a:lnTo>
                <a:lnTo>
                  <a:pt x="5" y="9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7" name="Freeform 653"/>
          <p:cNvSpPr>
            <a:spLocks/>
          </p:cNvSpPr>
          <p:nvPr/>
        </p:nvSpPr>
        <p:spPr bwMode="auto">
          <a:xfrm>
            <a:off x="5165725" y="2671763"/>
            <a:ext cx="360363" cy="755650"/>
          </a:xfrm>
          <a:custGeom>
            <a:avLst/>
            <a:gdLst>
              <a:gd name="T0" fmla="*/ 2147483647 w 21"/>
              <a:gd name="T1" fmla="*/ 0 h 46"/>
              <a:gd name="T2" fmla="*/ 2147483647 w 21"/>
              <a:gd name="T3" fmla="*/ 539698449 h 46"/>
              <a:gd name="T4" fmla="*/ 2147483647 w 21"/>
              <a:gd name="T5" fmla="*/ 2147483647 h 46"/>
              <a:gd name="T6" fmla="*/ 2147483647 w 21"/>
              <a:gd name="T7" fmla="*/ 2147483647 h 46"/>
              <a:gd name="T8" fmla="*/ 2147483647 w 21"/>
              <a:gd name="T9" fmla="*/ 2147483647 h 46"/>
              <a:gd name="T10" fmla="*/ 1177889474 w 21"/>
              <a:gd name="T11" fmla="*/ 2147483647 h 46"/>
              <a:gd name="T12" fmla="*/ 883404101 w 21"/>
              <a:gd name="T13" fmla="*/ 2147483647 h 46"/>
              <a:gd name="T14" fmla="*/ 0 w 21"/>
              <a:gd name="T15" fmla="*/ 214748364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46"/>
              <a:gd name="T26" fmla="*/ 21 w 21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46">
                <a:moveTo>
                  <a:pt x="21" y="0"/>
                </a:moveTo>
                <a:lnTo>
                  <a:pt x="20" y="2"/>
                </a:lnTo>
                <a:lnTo>
                  <a:pt x="17" y="9"/>
                </a:lnTo>
                <a:lnTo>
                  <a:pt x="15" y="15"/>
                </a:lnTo>
                <a:lnTo>
                  <a:pt x="14" y="17"/>
                </a:lnTo>
                <a:lnTo>
                  <a:pt x="4" y="29"/>
                </a:lnTo>
                <a:lnTo>
                  <a:pt x="3" y="40"/>
                </a:lnTo>
                <a:lnTo>
                  <a:pt x="0" y="46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8" name="Freeform 654"/>
          <p:cNvSpPr>
            <a:spLocks/>
          </p:cNvSpPr>
          <p:nvPr/>
        </p:nvSpPr>
        <p:spPr bwMode="auto">
          <a:xfrm>
            <a:off x="6370638" y="3411538"/>
            <a:ext cx="585787" cy="557212"/>
          </a:xfrm>
          <a:custGeom>
            <a:avLst/>
            <a:gdLst>
              <a:gd name="T0" fmla="*/ 2147483647 w 34"/>
              <a:gd name="T1" fmla="*/ 0 h 34"/>
              <a:gd name="T2" fmla="*/ 2147483647 w 34"/>
              <a:gd name="T3" fmla="*/ 2147483647 h 34"/>
              <a:gd name="T4" fmla="*/ 2147483647 w 34"/>
              <a:gd name="T5" fmla="*/ 2147483647 h 34"/>
              <a:gd name="T6" fmla="*/ 2147483647 w 34"/>
              <a:gd name="T7" fmla="*/ 2147483647 h 34"/>
              <a:gd name="T8" fmla="*/ 2147483647 w 34"/>
              <a:gd name="T9" fmla="*/ 2147483647 h 34"/>
              <a:gd name="T10" fmla="*/ 2147483647 w 34"/>
              <a:gd name="T11" fmla="*/ 2147483647 h 34"/>
              <a:gd name="T12" fmla="*/ 2147483647 w 34"/>
              <a:gd name="T13" fmla="*/ 2147483647 h 34"/>
              <a:gd name="T14" fmla="*/ 1781033426 w 34"/>
              <a:gd name="T15" fmla="*/ 2147483647 h 34"/>
              <a:gd name="T16" fmla="*/ 593677898 w 34"/>
              <a:gd name="T17" fmla="*/ 2147483647 h 34"/>
              <a:gd name="T18" fmla="*/ 0 w 34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34"/>
              <a:gd name="T32" fmla="*/ 34 w 34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34">
                <a:moveTo>
                  <a:pt x="34" y="0"/>
                </a:moveTo>
                <a:cubicBezTo>
                  <a:pt x="33" y="3"/>
                  <a:pt x="33" y="5"/>
                  <a:pt x="32" y="8"/>
                </a:cubicBezTo>
                <a:lnTo>
                  <a:pt x="28" y="12"/>
                </a:lnTo>
                <a:lnTo>
                  <a:pt x="27" y="13"/>
                </a:lnTo>
                <a:lnTo>
                  <a:pt x="25" y="14"/>
                </a:lnTo>
                <a:lnTo>
                  <a:pt x="19" y="17"/>
                </a:lnTo>
                <a:lnTo>
                  <a:pt x="8" y="26"/>
                </a:lnTo>
                <a:lnTo>
                  <a:pt x="6" y="29"/>
                </a:lnTo>
                <a:lnTo>
                  <a:pt x="2" y="33"/>
                </a:lnTo>
                <a:lnTo>
                  <a:pt x="0" y="34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09" name="Freeform 655"/>
          <p:cNvSpPr>
            <a:spLocks/>
          </p:cNvSpPr>
          <p:nvPr/>
        </p:nvSpPr>
        <p:spPr bwMode="auto">
          <a:xfrm>
            <a:off x="6750050" y="3575050"/>
            <a:ext cx="85725" cy="82550"/>
          </a:xfrm>
          <a:custGeom>
            <a:avLst/>
            <a:gdLst>
              <a:gd name="T0" fmla="*/ 1469755100 w 5"/>
              <a:gd name="T1" fmla="*/ 1362900496 h 5"/>
              <a:gd name="T2" fmla="*/ 587902094 w 5"/>
              <a:gd name="T3" fmla="*/ 817740246 h 5"/>
              <a:gd name="T4" fmla="*/ 0 w 5"/>
              <a:gd name="T5" fmla="*/ 0 h 5"/>
              <a:gd name="T6" fmla="*/ 0 60000 65536"/>
              <a:gd name="T7" fmla="*/ 0 60000 65536"/>
              <a:gd name="T8" fmla="*/ 0 60000 65536"/>
              <a:gd name="T9" fmla="*/ 0 w 5"/>
              <a:gd name="T10" fmla="*/ 0 h 5"/>
              <a:gd name="T11" fmla="*/ 5 w 5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5">
                <a:moveTo>
                  <a:pt x="5" y="5"/>
                </a:moveTo>
                <a:lnTo>
                  <a:pt x="2" y="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0" name="Line 656"/>
          <p:cNvSpPr>
            <a:spLocks noChangeShapeType="1"/>
          </p:cNvSpPr>
          <p:nvPr/>
        </p:nvSpPr>
        <p:spPr bwMode="auto">
          <a:xfrm flipH="1" flipV="1">
            <a:off x="6767513" y="3657600"/>
            <a:ext cx="15875" cy="4921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1" name="Freeform 657"/>
          <p:cNvSpPr>
            <a:spLocks/>
          </p:cNvSpPr>
          <p:nvPr/>
        </p:nvSpPr>
        <p:spPr bwMode="auto">
          <a:xfrm>
            <a:off x="6199188" y="3197225"/>
            <a:ext cx="636587" cy="279400"/>
          </a:xfrm>
          <a:custGeom>
            <a:avLst/>
            <a:gdLst>
              <a:gd name="T0" fmla="*/ 2147483647 w 37"/>
              <a:gd name="T1" fmla="*/ 0 h 17"/>
              <a:gd name="T2" fmla="*/ 2147483647 w 37"/>
              <a:gd name="T3" fmla="*/ 1620717010 h 17"/>
              <a:gd name="T4" fmla="*/ 2147483647 w 37"/>
              <a:gd name="T5" fmla="*/ 1890830947 h 17"/>
              <a:gd name="T6" fmla="*/ 2147483647 w 37"/>
              <a:gd name="T7" fmla="*/ 2147483647 h 17"/>
              <a:gd name="T8" fmla="*/ 2147483647 w 37"/>
              <a:gd name="T9" fmla="*/ 2147483647 h 17"/>
              <a:gd name="T10" fmla="*/ 2147483647 w 37"/>
              <a:gd name="T11" fmla="*/ 2147483647 h 17"/>
              <a:gd name="T12" fmla="*/ 2147483647 w 37"/>
              <a:gd name="T13" fmla="*/ 2147483647 h 17"/>
              <a:gd name="T14" fmla="*/ 0 w 37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17"/>
              <a:gd name="T26" fmla="*/ 37 w 3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17">
                <a:moveTo>
                  <a:pt x="37" y="0"/>
                </a:moveTo>
                <a:lnTo>
                  <a:pt x="34" y="6"/>
                </a:lnTo>
                <a:lnTo>
                  <a:pt x="30" y="7"/>
                </a:lnTo>
                <a:lnTo>
                  <a:pt x="28" y="9"/>
                </a:lnTo>
                <a:lnTo>
                  <a:pt x="25" y="12"/>
                </a:lnTo>
                <a:lnTo>
                  <a:pt x="21" y="13"/>
                </a:lnTo>
                <a:lnTo>
                  <a:pt x="10" y="14"/>
                </a:lnTo>
                <a:lnTo>
                  <a:pt x="0" y="1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2" name="Freeform 658"/>
          <p:cNvSpPr>
            <a:spLocks/>
          </p:cNvSpPr>
          <p:nvPr/>
        </p:nvSpPr>
        <p:spPr bwMode="auto">
          <a:xfrm>
            <a:off x="6475413" y="3246438"/>
            <a:ext cx="206375" cy="230187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1774618598 w 12"/>
              <a:gd name="T5" fmla="*/ 1351691093 h 14"/>
              <a:gd name="T6" fmla="*/ 0 w 12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4"/>
              <a:gd name="T14" fmla="*/ 12 w 12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4">
                <a:moveTo>
                  <a:pt x="12" y="14"/>
                </a:moveTo>
                <a:lnTo>
                  <a:pt x="8" y="8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3" name="Freeform 659"/>
          <p:cNvSpPr>
            <a:spLocks/>
          </p:cNvSpPr>
          <p:nvPr/>
        </p:nvSpPr>
        <p:spPr bwMode="auto">
          <a:xfrm>
            <a:off x="5029200" y="2657475"/>
            <a:ext cx="1824038" cy="588963"/>
          </a:xfrm>
          <a:custGeom>
            <a:avLst/>
            <a:gdLst>
              <a:gd name="T0" fmla="*/ 2147483647 w 106"/>
              <a:gd name="T1" fmla="*/ 2147483647 h 36"/>
              <a:gd name="T2" fmla="*/ 2147483647 w 106"/>
              <a:gd name="T3" fmla="*/ 2147483647 h 36"/>
              <a:gd name="T4" fmla="*/ 2147483647 w 106"/>
              <a:gd name="T5" fmla="*/ 2147483647 h 36"/>
              <a:gd name="T6" fmla="*/ 2147483647 w 106"/>
              <a:gd name="T7" fmla="*/ 2147483647 h 36"/>
              <a:gd name="T8" fmla="*/ 2147483647 w 106"/>
              <a:gd name="T9" fmla="*/ 2147483647 h 36"/>
              <a:gd name="T10" fmla="*/ 2147483647 w 106"/>
              <a:gd name="T11" fmla="*/ 2147483647 h 36"/>
              <a:gd name="T12" fmla="*/ 2147483647 w 106"/>
              <a:gd name="T13" fmla="*/ 2147483647 h 36"/>
              <a:gd name="T14" fmla="*/ 2147483647 w 106"/>
              <a:gd name="T15" fmla="*/ 2147483647 h 36"/>
              <a:gd name="T16" fmla="*/ 2147483647 w 106"/>
              <a:gd name="T17" fmla="*/ 2147483647 h 36"/>
              <a:gd name="T18" fmla="*/ 2147483647 w 106"/>
              <a:gd name="T19" fmla="*/ 2147483647 h 36"/>
              <a:gd name="T20" fmla="*/ 2147483647 w 106"/>
              <a:gd name="T21" fmla="*/ 2147483647 h 36"/>
              <a:gd name="T22" fmla="*/ 2147483647 w 106"/>
              <a:gd name="T23" fmla="*/ 2147483647 h 36"/>
              <a:gd name="T24" fmla="*/ 2147483647 w 106"/>
              <a:gd name="T25" fmla="*/ 2147483647 h 36"/>
              <a:gd name="T26" fmla="*/ 2147483647 w 106"/>
              <a:gd name="T27" fmla="*/ 2147483647 h 36"/>
              <a:gd name="T28" fmla="*/ 2147483647 w 106"/>
              <a:gd name="T29" fmla="*/ 2147483647 h 36"/>
              <a:gd name="T30" fmla="*/ 2147483647 w 106"/>
              <a:gd name="T31" fmla="*/ 2147483647 h 36"/>
              <a:gd name="T32" fmla="*/ 2147483647 w 106"/>
              <a:gd name="T33" fmla="*/ 2147483647 h 36"/>
              <a:gd name="T34" fmla="*/ 1776664662 w 106"/>
              <a:gd name="T35" fmla="*/ 2147483647 h 36"/>
              <a:gd name="T36" fmla="*/ 1184454759 w 106"/>
              <a:gd name="T37" fmla="*/ 1338254761 h 36"/>
              <a:gd name="T38" fmla="*/ 888340935 w 106"/>
              <a:gd name="T39" fmla="*/ 802952805 h 36"/>
              <a:gd name="T40" fmla="*/ 0 w 106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6"/>
              <a:gd name="T64" fmla="*/ 0 h 36"/>
              <a:gd name="T65" fmla="*/ 106 w 106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6" h="36">
                <a:moveTo>
                  <a:pt x="106" y="33"/>
                </a:moveTo>
                <a:lnTo>
                  <a:pt x="100" y="34"/>
                </a:lnTo>
                <a:lnTo>
                  <a:pt x="92" y="34"/>
                </a:lnTo>
                <a:lnTo>
                  <a:pt x="88" y="35"/>
                </a:lnTo>
                <a:lnTo>
                  <a:pt x="83" y="36"/>
                </a:lnTo>
                <a:lnTo>
                  <a:pt x="80" y="36"/>
                </a:lnTo>
                <a:cubicBezTo>
                  <a:pt x="76" y="36"/>
                  <a:pt x="73" y="35"/>
                  <a:pt x="71" y="33"/>
                </a:cubicBezTo>
                <a:cubicBezTo>
                  <a:pt x="68" y="32"/>
                  <a:pt x="65" y="31"/>
                  <a:pt x="62" y="30"/>
                </a:cubicBezTo>
                <a:cubicBezTo>
                  <a:pt x="60" y="29"/>
                  <a:pt x="59" y="28"/>
                  <a:pt x="57" y="27"/>
                </a:cubicBezTo>
                <a:lnTo>
                  <a:pt x="50" y="26"/>
                </a:lnTo>
                <a:lnTo>
                  <a:pt x="38" y="25"/>
                </a:lnTo>
                <a:lnTo>
                  <a:pt x="31" y="25"/>
                </a:lnTo>
                <a:lnTo>
                  <a:pt x="27" y="25"/>
                </a:lnTo>
                <a:lnTo>
                  <a:pt x="24" y="22"/>
                </a:lnTo>
                <a:lnTo>
                  <a:pt x="20" y="18"/>
                </a:lnTo>
                <a:lnTo>
                  <a:pt x="15" y="14"/>
                </a:lnTo>
                <a:lnTo>
                  <a:pt x="9" y="11"/>
                </a:lnTo>
                <a:lnTo>
                  <a:pt x="6" y="9"/>
                </a:lnTo>
                <a:lnTo>
                  <a:pt x="4" y="5"/>
                </a:lnTo>
                <a:lnTo>
                  <a:pt x="3" y="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4" name="Freeform 660"/>
          <p:cNvSpPr>
            <a:spLocks/>
          </p:cNvSpPr>
          <p:nvPr/>
        </p:nvSpPr>
        <p:spPr bwMode="auto">
          <a:xfrm>
            <a:off x="6818313" y="3084513"/>
            <a:ext cx="379412" cy="112712"/>
          </a:xfrm>
          <a:custGeom>
            <a:avLst/>
            <a:gdLst>
              <a:gd name="T0" fmla="*/ 2147483647 w 22"/>
              <a:gd name="T1" fmla="*/ 0 h 7"/>
              <a:gd name="T2" fmla="*/ 2147483647 w 22"/>
              <a:gd name="T3" fmla="*/ 518523490 h 7"/>
              <a:gd name="T4" fmla="*/ 1784547016 w 22"/>
              <a:gd name="T5" fmla="*/ 1296333065 h 7"/>
              <a:gd name="T6" fmla="*/ 0 w 22"/>
              <a:gd name="T7" fmla="*/ 1814856429 h 7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7"/>
              <a:gd name="T14" fmla="*/ 22 w 2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7">
                <a:moveTo>
                  <a:pt x="22" y="0"/>
                </a:moveTo>
                <a:lnTo>
                  <a:pt x="15" y="2"/>
                </a:lnTo>
                <a:lnTo>
                  <a:pt x="6" y="5"/>
                </a:lnTo>
                <a:lnTo>
                  <a:pt x="0" y="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5" name="Line 662"/>
          <p:cNvSpPr>
            <a:spLocks noChangeShapeType="1"/>
          </p:cNvSpPr>
          <p:nvPr/>
        </p:nvSpPr>
        <p:spPr bwMode="auto">
          <a:xfrm>
            <a:off x="7112000" y="3051175"/>
            <a:ext cx="50800" cy="476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6" name="Freeform 663"/>
          <p:cNvSpPr>
            <a:spLocks/>
          </p:cNvSpPr>
          <p:nvPr/>
        </p:nvSpPr>
        <p:spPr bwMode="auto">
          <a:xfrm>
            <a:off x="6956425" y="2771775"/>
            <a:ext cx="155575" cy="279400"/>
          </a:xfrm>
          <a:custGeom>
            <a:avLst/>
            <a:gdLst>
              <a:gd name="T0" fmla="*/ 0 w 9"/>
              <a:gd name="T1" fmla="*/ 0 h 17"/>
              <a:gd name="T2" fmla="*/ 0 w 9"/>
              <a:gd name="T3" fmla="*/ 270114066 h 17"/>
              <a:gd name="T4" fmla="*/ 597615450 w 9"/>
              <a:gd name="T5" fmla="*/ 540244567 h 17"/>
              <a:gd name="T6" fmla="*/ 1195230900 w 9"/>
              <a:gd name="T7" fmla="*/ 1080472699 h 17"/>
              <a:gd name="T8" fmla="*/ 2091670956 w 9"/>
              <a:gd name="T9" fmla="*/ 2147483647 h 17"/>
              <a:gd name="T10" fmla="*/ 1792863366 w 9"/>
              <a:gd name="T11" fmla="*/ 2147483647 h 17"/>
              <a:gd name="T12" fmla="*/ 2147483647 w 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7"/>
              <a:gd name="T23" fmla="*/ 9 w 9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7">
                <a:moveTo>
                  <a:pt x="0" y="0"/>
                </a:moveTo>
                <a:lnTo>
                  <a:pt x="0" y="1"/>
                </a:lnTo>
                <a:lnTo>
                  <a:pt x="2" y="2"/>
                </a:lnTo>
                <a:lnTo>
                  <a:pt x="4" y="4"/>
                </a:lnTo>
                <a:lnTo>
                  <a:pt x="7" y="10"/>
                </a:lnTo>
                <a:lnTo>
                  <a:pt x="6" y="15"/>
                </a:lnTo>
                <a:lnTo>
                  <a:pt x="9" y="1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7" name="Line 664"/>
          <p:cNvSpPr>
            <a:spLocks noChangeShapeType="1"/>
          </p:cNvSpPr>
          <p:nvPr/>
        </p:nvSpPr>
        <p:spPr bwMode="auto">
          <a:xfrm flipV="1">
            <a:off x="6802438" y="2459038"/>
            <a:ext cx="1587" cy="841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8" name="Freeform 665"/>
          <p:cNvSpPr>
            <a:spLocks/>
          </p:cNvSpPr>
          <p:nvPr/>
        </p:nvSpPr>
        <p:spPr bwMode="auto">
          <a:xfrm>
            <a:off x="6802438" y="2543175"/>
            <a:ext cx="103187" cy="638175"/>
          </a:xfrm>
          <a:custGeom>
            <a:avLst/>
            <a:gdLst>
              <a:gd name="T0" fmla="*/ 1774592801 w 6"/>
              <a:gd name="T1" fmla="*/ 2147483647 h 39"/>
              <a:gd name="T2" fmla="*/ 1183056314 w 6"/>
              <a:gd name="T3" fmla="*/ 2147483647 h 39"/>
              <a:gd name="T4" fmla="*/ 887305000 w 6"/>
              <a:gd name="T5" fmla="*/ 2147483647 h 39"/>
              <a:gd name="T6" fmla="*/ 591536756 w 6"/>
              <a:gd name="T7" fmla="*/ 2147483647 h 39"/>
              <a:gd name="T8" fmla="*/ 591536756 w 6"/>
              <a:gd name="T9" fmla="*/ 2147483647 h 39"/>
              <a:gd name="T10" fmla="*/ 1183056314 w 6"/>
              <a:gd name="T11" fmla="*/ 2147483647 h 39"/>
              <a:gd name="T12" fmla="*/ 887305000 w 6"/>
              <a:gd name="T13" fmla="*/ 2147483647 h 39"/>
              <a:gd name="T14" fmla="*/ 0 w 6"/>
              <a:gd name="T15" fmla="*/ 803282268 h 39"/>
              <a:gd name="T16" fmla="*/ 0 w 6"/>
              <a:gd name="T17" fmla="*/ 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39"/>
              <a:gd name="T29" fmla="*/ 6 w 6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39">
                <a:moveTo>
                  <a:pt x="6" y="39"/>
                </a:moveTo>
                <a:lnTo>
                  <a:pt x="4" y="34"/>
                </a:lnTo>
                <a:lnTo>
                  <a:pt x="3" y="30"/>
                </a:lnTo>
                <a:lnTo>
                  <a:pt x="2" y="23"/>
                </a:lnTo>
                <a:lnTo>
                  <a:pt x="2" y="20"/>
                </a:lnTo>
                <a:lnTo>
                  <a:pt x="4" y="13"/>
                </a:lnTo>
                <a:lnTo>
                  <a:pt x="3" y="10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19" name="Line 666"/>
          <p:cNvSpPr>
            <a:spLocks noChangeShapeType="1"/>
          </p:cNvSpPr>
          <p:nvPr/>
        </p:nvSpPr>
        <p:spPr bwMode="auto">
          <a:xfrm flipV="1">
            <a:off x="6886575" y="3181350"/>
            <a:ext cx="19050" cy="317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0" name="Freeform 668"/>
          <p:cNvSpPr>
            <a:spLocks/>
          </p:cNvSpPr>
          <p:nvPr/>
        </p:nvSpPr>
        <p:spPr bwMode="auto">
          <a:xfrm>
            <a:off x="6802438" y="3213100"/>
            <a:ext cx="84137" cy="379413"/>
          </a:xfrm>
          <a:custGeom>
            <a:avLst/>
            <a:gdLst>
              <a:gd name="T0" fmla="*/ 1132652388 w 5"/>
              <a:gd name="T1" fmla="*/ 2147483647 h 23"/>
              <a:gd name="T2" fmla="*/ 566326194 w 5"/>
              <a:gd name="T3" fmla="*/ 2147483647 h 23"/>
              <a:gd name="T4" fmla="*/ 1132652388 w 5"/>
              <a:gd name="T5" fmla="*/ 2147483647 h 23"/>
              <a:gd name="T6" fmla="*/ 1132652388 w 5"/>
              <a:gd name="T7" fmla="*/ 2147483647 h 23"/>
              <a:gd name="T8" fmla="*/ 1415806940 w 5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3"/>
              <a:gd name="T17" fmla="*/ 5 w 5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3">
                <a:moveTo>
                  <a:pt x="4" y="23"/>
                </a:moveTo>
                <a:lnTo>
                  <a:pt x="2" y="21"/>
                </a:lnTo>
                <a:cubicBezTo>
                  <a:pt x="0" y="17"/>
                  <a:pt x="2" y="13"/>
                  <a:pt x="4" y="10"/>
                </a:cubicBezTo>
                <a:lnTo>
                  <a:pt x="4" y="8"/>
                </a:ln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1" name="Freeform 669"/>
          <p:cNvSpPr>
            <a:spLocks/>
          </p:cNvSpPr>
          <p:nvPr/>
        </p:nvSpPr>
        <p:spPr bwMode="auto">
          <a:xfrm>
            <a:off x="6129338" y="2771775"/>
            <a:ext cx="654050" cy="492125"/>
          </a:xfrm>
          <a:custGeom>
            <a:avLst/>
            <a:gdLst>
              <a:gd name="T0" fmla="*/ 2147483647 w 38"/>
              <a:gd name="T1" fmla="*/ 0 h 30"/>
              <a:gd name="T2" fmla="*/ 2147483647 w 38"/>
              <a:gd name="T3" fmla="*/ 1883674088 h 30"/>
              <a:gd name="T4" fmla="*/ 2147483647 w 38"/>
              <a:gd name="T5" fmla="*/ 1883674088 h 30"/>
              <a:gd name="T6" fmla="*/ 2147483647 w 38"/>
              <a:gd name="T7" fmla="*/ 2147483647 h 30"/>
              <a:gd name="T8" fmla="*/ 2147483647 w 38"/>
              <a:gd name="T9" fmla="*/ 2147483647 h 30"/>
              <a:gd name="T10" fmla="*/ 2147483647 w 38"/>
              <a:gd name="T11" fmla="*/ 2147483647 h 30"/>
              <a:gd name="T12" fmla="*/ 2073734078 w 38"/>
              <a:gd name="T13" fmla="*/ 2147483647 h 30"/>
              <a:gd name="T14" fmla="*/ 0 w 38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30"/>
              <a:gd name="T26" fmla="*/ 38 w 38"/>
              <a:gd name="T27" fmla="*/ 30 h 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30">
                <a:moveTo>
                  <a:pt x="38" y="0"/>
                </a:moveTo>
                <a:lnTo>
                  <a:pt x="30" y="7"/>
                </a:lnTo>
                <a:lnTo>
                  <a:pt x="25" y="7"/>
                </a:lnTo>
                <a:lnTo>
                  <a:pt x="18" y="14"/>
                </a:lnTo>
                <a:lnTo>
                  <a:pt x="12" y="19"/>
                </a:lnTo>
                <a:lnTo>
                  <a:pt x="9" y="21"/>
                </a:lnTo>
                <a:lnTo>
                  <a:pt x="7" y="26"/>
                </a:lnTo>
                <a:lnTo>
                  <a:pt x="0" y="3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2" name="Freeform 670"/>
          <p:cNvSpPr>
            <a:spLocks/>
          </p:cNvSpPr>
          <p:nvPr/>
        </p:nvSpPr>
        <p:spPr bwMode="auto">
          <a:xfrm>
            <a:off x="6388100" y="2935288"/>
            <a:ext cx="52388" cy="65087"/>
          </a:xfrm>
          <a:custGeom>
            <a:avLst/>
            <a:gdLst>
              <a:gd name="T0" fmla="*/ 914834163 w 3"/>
              <a:gd name="T1" fmla="*/ 1059079141 h 4"/>
              <a:gd name="T2" fmla="*/ 304950587 w 3"/>
              <a:gd name="T3" fmla="*/ 529547707 h 4"/>
              <a:gd name="T4" fmla="*/ 0 w 3"/>
              <a:gd name="T5" fmla="*/ 264773853 h 4"/>
              <a:gd name="T6" fmla="*/ 0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3" y="4"/>
                </a:move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3" name="Freeform 671"/>
          <p:cNvSpPr>
            <a:spLocks/>
          </p:cNvSpPr>
          <p:nvPr/>
        </p:nvSpPr>
        <p:spPr bwMode="auto">
          <a:xfrm>
            <a:off x="6010275" y="2854325"/>
            <a:ext cx="188913" cy="244475"/>
          </a:xfrm>
          <a:custGeom>
            <a:avLst/>
            <a:gdLst>
              <a:gd name="T0" fmla="*/ 0 w 11"/>
              <a:gd name="T1" fmla="*/ 2147483647 h 15"/>
              <a:gd name="T2" fmla="*/ 0 w 11"/>
              <a:gd name="T3" fmla="*/ 2147483647 h 15"/>
              <a:gd name="T4" fmla="*/ 1769651037 w 11"/>
              <a:gd name="T5" fmla="*/ 1062537229 h 15"/>
              <a:gd name="T6" fmla="*/ 2147483647 w 11"/>
              <a:gd name="T7" fmla="*/ 265630233 h 15"/>
              <a:gd name="T8" fmla="*/ 2147483647 w 11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5"/>
              <a:gd name="T17" fmla="*/ 11 w 11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5">
                <a:moveTo>
                  <a:pt x="0" y="15"/>
                </a:moveTo>
                <a:lnTo>
                  <a:pt x="0" y="11"/>
                </a:lnTo>
                <a:lnTo>
                  <a:pt x="6" y="4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4" name="Freeform 672"/>
          <p:cNvSpPr>
            <a:spLocks/>
          </p:cNvSpPr>
          <p:nvPr/>
        </p:nvSpPr>
        <p:spPr bwMode="auto">
          <a:xfrm>
            <a:off x="5940425" y="2738438"/>
            <a:ext cx="930275" cy="163512"/>
          </a:xfrm>
          <a:custGeom>
            <a:avLst/>
            <a:gdLst>
              <a:gd name="T0" fmla="*/ 2147483647 w 54"/>
              <a:gd name="T1" fmla="*/ 534716866 h 10"/>
              <a:gd name="T2" fmla="*/ 2147483647 w 54"/>
              <a:gd name="T3" fmla="*/ 534716866 h 10"/>
              <a:gd name="T4" fmla="*/ 2147483647 w 54"/>
              <a:gd name="T5" fmla="*/ 267358433 h 10"/>
              <a:gd name="T6" fmla="*/ 2147483647 w 54"/>
              <a:gd name="T7" fmla="*/ 0 h 10"/>
              <a:gd name="T8" fmla="*/ 2147483647 w 54"/>
              <a:gd name="T9" fmla="*/ 0 h 10"/>
              <a:gd name="T10" fmla="*/ 2147483647 w 54"/>
              <a:gd name="T11" fmla="*/ 267358433 h 10"/>
              <a:gd name="T12" fmla="*/ 2147483647 w 54"/>
              <a:gd name="T13" fmla="*/ 267358433 h 10"/>
              <a:gd name="T14" fmla="*/ 2147483647 w 54"/>
              <a:gd name="T15" fmla="*/ 534716866 h 10"/>
              <a:gd name="T16" fmla="*/ 2147483647 w 54"/>
              <a:gd name="T17" fmla="*/ 534716866 h 10"/>
              <a:gd name="T18" fmla="*/ 0 w 54"/>
              <a:gd name="T19" fmla="*/ 2147483647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"/>
              <a:gd name="T31" fmla="*/ 0 h 10"/>
              <a:gd name="T32" fmla="*/ 54 w 54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" h="10">
                <a:moveTo>
                  <a:pt x="54" y="2"/>
                </a:moveTo>
                <a:lnTo>
                  <a:pt x="49" y="2"/>
                </a:lnTo>
                <a:lnTo>
                  <a:pt x="44" y="1"/>
                </a:lnTo>
                <a:lnTo>
                  <a:pt x="38" y="0"/>
                </a:lnTo>
                <a:lnTo>
                  <a:pt x="31" y="0"/>
                </a:lnTo>
                <a:lnTo>
                  <a:pt x="24" y="1"/>
                </a:lnTo>
                <a:lnTo>
                  <a:pt x="19" y="1"/>
                </a:lnTo>
                <a:lnTo>
                  <a:pt x="13" y="2"/>
                </a:lnTo>
                <a:lnTo>
                  <a:pt x="9" y="2"/>
                </a:lnTo>
                <a:lnTo>
                  <a:pt x="0" y="1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5" name="Freeform 673"/>
          <p:cNvSpPr>
            <a:spLocks/>
          </p:cNvSpPr>
          <p:nvPr/>
        </p:nvSpPr>
        <p:spPr bwMode="auto">
          <a:xfrm>
            <a:off x="6199188" y="2624138"/>
            <a:ext cx="188912" cy="277812"/>
          </a:xfrm>
          <a:custGeom>
            <a:avLst/>
            <a:gdLst>
              <a:gd name="T0" fmla="*/ 2147483647 w 11"/>
              <a:gd name="T1" fmla="*/ 2147483647 h 17"/>
              <a:gd name="T2" fmla="*/ 2147483647 w 11"/>
              <a:gd name="T3" fmla="*/ 2147483647 h 17"/>
              <a:gd name="T4" fmla="*/ 2147483647 w 11"/>
              <a:gd name="T5" fmla="*/ 2136455541 h 17"/>
              <a:gd name="T6" fmla="*/ 1769641670 w 11"/>
              <a:gd name="T7" fmla="*/ 1335278777 h 17"/>
              <a:gd name="T8" fmla="*/ 0 w 11"/>
              <a:gd name="T9" fmla="*/ 1068235942 h 17"/>
              <a:gd name="T10" fmla="*/ 0 w 11"/>
              <a:gd name="T11" fmla="*/ 534117971 h 17"/>
              <a:gd name="T12" fmla="*/ 0 w 11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11" y="17"/>
                </a:moveTo>
                <a:lnTo>
                  <a:pt x="11" y="15"/>
                </a:lnTo>
                <a:lnTo>
                  <a:pt x="9" y="8"/>
                </a:lnTo>
                <a:lnTo>
                  <a:pt x="6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6" name="Line 674"/>
          <p:cNvSpPr>
            <a:spLocks noChangeShapeType="1"/>
          </p:cNvSpPr>
          <p:nvPr/>
        </p:nvSpPr>
        <p:spPr bwMode="auto">
          <a:xfrm flipH="1">
            <a:off x="6164263" y="2689225"/>
            <a:ext cx="34925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7" name="Freeform 675"/>
          <p:cNvSpPr>
            <a:spLocks/>
          </p:cNvSpPr>
          <p:nvPr/>
        </p:nvSpPr>
        <p:spPr bwMode="auto">
          <a:xfrm>
            <a:off x="6164263" y="2771775"/>
            <a:ext cx="1587" cy="31750"/>
          </a:xfrm>
          <a:custGeom>
            <a:avLst/>
            <a:gdLst>
              <a:gd name="T0" fmla="*/ 0 w 1501"/>
              <a:gd name="T1" fmla="*/ 0 h 2"/>
              <a:gd name="T2" fmla="*/ 0 w 1501"/>
              <a:gd name="T3" fmla="*/ 0 h 2"/>
              <a:gd name="T4" fmla="*/ 0 w 1501"/>
              <a:gd name="T5" fmla="*/ 504031134 h 2"/>
              <a:gd name="T6" fmla="*/ 0 60000 65536"/>
              <a:gd name="T7" fmla="*/ 0 60000 65536"/>
              <a:gd name="T8" fmla="*/ 0 60000 65536"/>
              <a:gd name="T9" fmla="*/ 0 w 1501"/>
              <a:gd name="T10" fmla="*/ 0 h 2"/>
              <a:gd name="T11" fmla="*/ 1501 w 150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8" name="Freeform 676"/>
          <p:cNvSpPr>
            <a:spLocks/>
          </p:cNvSpPr>
          <p:nvPr/>
        </p:nvSpPr>
        <p:spPr bwMode="auto">
          <a:xfrm>
            <a:off x="6319838" y="2590800"/>
            <a:ext cx="1587" cy="131763"/>
          </a:xfrm>
          <a:custGeom>
            <a:avLst/>
            <a:gdLst>
              <a:gd name="T0" fmla="*/ 0 w 1501"/>
              <a:gd name="T1" fmla="*/ 2147483647 h 8"/>
              <a:gd name="T2" fmla="*/ 0 w 1501"/>
              <a:gd name="T3" fmla="*/ 1085101243 h 8"/>
              <a:gd name="T4" fmla="*/ 0 w 1501"/>
              <a:gd name="T5" fmla="*/ 0 h 8"/>
              <a:gd name="T6" fmla="*/ 0 60000 65536"/>
              <a:gd name="T7" fmla="*/ 0 60000 65536"/>
              <a:gd name="T8" fmla="*/ 0 60000 65536"/>
              <a:gd name="T9" fmla="*/ 0 w 1501"/>
              <a:gd name="T10" fmla="*/ 0 h 8"/>
              <a:gd name="T11" fmla="*/ 1501 w 150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8">
                <a:moveTo>
                  <a:pt x="0" y="8"/>
                </a:move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29" name="Freeform 677"/>
          <p:cNvSpPr>
            <a:spLocks/>
          </p:cNvSpPr>
          <p:nvPr/>
        </p:nvSpPr>
        <p:spPr bwMode="auto">
          <a:xfrm>
            <a:off x="7162800" y="2747963"/>
            <a:ext cx="19050" cy="303212"/>
          </a:xfrm>
          <a:custGeom>
            <a:avLst/>
            <a:gdLst>
              <a:gd name="T0" fmla="*/ 0 w 10000"/>
              <a:gd name="T1" fmla="*/ 237735268 h 10823"/>
              <a:gd name="T2" fmla="*/ 65330 w 10000"/>
              <a:gd name="T3" fmla="*/ 160218530 h 10823"/>
              <a:gd name="T4" fmla="*/ 0 w 10000"/>
              <a:gd name="T5" fmla="*/ 95594727 h 10823"/>
              <a:gd name="T6" fmla="*/ 27701 w 10000"/>
              <a:gd name="T7" fmla="*/ 0 h 10823"/>
              <a:gd name="T8" fmla="*/ 0 60000 65536"/>
              <a:gd name="T9" fmla="*/ 0 60000 65536"/>
              <a:gd name="T10" fmla="*/ 0 60000 65536"/>
              <a:gd name="T11" fmla="*/ 0 60000 65536"/>
              <a:gd name="T12" fmla="*/ 0 w 10000"/>
              <a:gd name="T13" fmla="*/ 0 h 10823"/>
              <a:gd name="T14" fmla="*/ 10000 w 10000"/>
              <a:gd name="T15" fmla="*/ 10823 h 108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00" h="10823">
                <a:moveTo>
                  <a:pt x="0" y="10823"/>
                </a:moveTo>
                <a:lnTo>
                  <a:pt x="10000" y="7294"/>
                </a:lnTo>
                <a:lnTo>
                  <a:pt x="0" y="4352"/>
                </a:lnTo>
                <a:lnTo>
                  <a:pt x="424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0" name="Freeform 686"/>
          <p:cNvSpPr>
            <a:spLocks/>
          </p:cNvSpPr>
          <p:nvPr/>
        </p:nvSpPr>
        <p:spPr bwMode="auto">
          <a:xfrm>
            <a:off x="5821363" y="2346325"/>
            <a:ext cx="1187450" cy="293688"/>
          </a:xfrm>
          <a:custGeom>
            <a:avLst/>
            <a:gdLst>
              <a:gd name="T0" fmla="*/ 2147483647 w 69"/>
              <a:gd name="T1" fmla="*/ 0 h 18"/>
              <a:gd name="T2" fmla="*/ 2147483647 w 69"/>
              <a:gd name="T3" fmla="*/ 1597270969 h 18"/>
              <a:gd name="T4" fmla="*/ 2147483647 w 69"/>
              <a:gd name="T5" fmla="*/ 1597270969 h 18"/>
              <a:gd name="T6" fmla="*/ 2147483647 w 69"/>
              <a:gd name="T7" fmla="*/ 1863482712 h 18"/>
              <a:gd name="T8" fmla="*/ 2147483647 w 69"/>
              <a:gd name="T9" fmla="*/ 1331059226 h 18"/>
              <a:gd name="T10" fmla="*/ 2147483647 w 69"/>
              <a:gd name="T11" fmla="*/ 1863482712 h 18"/>
              <a:gd name="T12" fmla="*/ 2147483647 w 69"/>
              <a:gd name="T13" fmla="*/ 1863482712 h 18"/>
              <a:gd name="T14" fmla="*/ 2147483647 w 69"/>
              <a:gd name="T15" fmla="*/ 2147483647 h 18"/>
              <a:gd name="T16" fmla="*/ 2147483647 w 69"/>
              <a:gd name="T17" fmla="*/ 2147483647 h 18"/>
              <a:gd name="T18" fmla="*/ 2147483647 w 69"/>
              <a:gd name="T19" fmla="*/ 2147483647 h 18"/>
              <a:gd name="T20" fmla="*/ 2147483647 w 69"/>
              <a:gd name="T21" fmla="*/ 2147483647 h 18"/>
              <a:gd name="T22" fmla="*/ 2147483647 w 69"/>
              <a:gd name="T23" fmla="*/ 2147483647 h 18"/>
              <a:gd name="T24" fmla="*/ 2147483647 w 69"/>
              <a:gd name="T25" fmla="*/ 2147483647 h 18"/>
              <a:gd name="T26" fmla="*/ 2147483647 w 69"/>
              <a:gd name="T27" fmla="*/ 2147483647 h 18"/>
              <a:gd name="T28" fmla="*/ 2147483647 w 69"/>
              <a:gd name="T29" fmla="*/ 2147483647 h 18"/>
              <a:gd name="T30" fmla="*/ 2147483647 w 69"/>
              <a:gd name="T31" fmla="*/ 2147483647 h 18"/>
              <a:gd name="T32" fmla="*/ 0 w 69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18"/>
              <a:gd name="T53" fmla="*/ 69 w 69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18">
                <a:moveTo>
                  <a:pt x="69" y="0"/>
                </a:moveTo>
                <a:lnTo>
                  <a:pt x="65" y="6"/>
                </a:lnTo>
                <a:lnTo>
                  <a:pt x="63" y="6"/>
                </a:lnTo>
                <a:lnTo>
                  <a:pt x="57" y="7"/>
                </a:lnTo>
                <a:lnTo>
                  <a:pt x="47" y="5"/>
                </a:lnTo>
                <a:lnTo>
                  <a:pt x="45" y="7"/>
                </a:lnTo>
                <a:lnTo>
                  <a:pt x="44" y="9"/>
                </a:lnTo>
                <a:lnTo>
                  <a:pt x="42" y="11"/>
                </a:lnTo>
                <a:lnTo>
                  <a:pt x="37" y="11"/>
                </a:lnTo>
                <a:lnTo>
                  <a:pt x="35" y="12"/>
                </a:lnTo>
                <a:lnTo>
                  <a:pt x="32" y="14"/>
                </a:lnTo>
                <a:lnTo>
                  <a:pt x="29" y="15"/>
                </a:lnTo>
                <a:lnTo>
                  <a:pt x="22" y="17"/>
                </a:lnTo>
                <a:lnTo>
                  <a:pt x="16" y="18"/>
                </a:lnTo>
                <a:lnTo>
                  <a:pt x="10" y="18"/>
                </a:lnTo>
                <a:lnTo>
                  <a:pt x="0" y="1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1" name="Line 687"/>
          <p:cNvSpPr>
            <a:spLocks noChangeShapeType="1"/>
          </p:cNvSpPr>
          <p:nvPr/>
        </p:nvSpPr>
        <p:spPr bwMode="auto">
          <a:xfrm flipH="1">
            <a:off x="6991350" y="2312988"/>
            <a:ext cx="85725" cy="333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2" name="Line 689"/>
          <p:cNvSpPr>
            <a:spLocks noChangeShapeType="1"/>
          </p:cNvSpPr>
          <p:nvPr/>
        </p:nvSpPr>
        <p:spPr bwMode="auto">
          <a:xfrm flipV="1">
            <a:off x="6750050" y="2279650"/>
            <a:ext cx="1588" cy="984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3" name="Freeform 690"/>
          <p:cNvSpPr>
            <a:spLocks/>
          </p:cNvSpPr>
          <p:nvPr/>
        </p:nvSpPr>
        <p:spPr bwMode="auto">
          <a:xfrm>
            <a:off x="6750050" y="2378075"/>
            <a:ext cx="1588" cy="66675"/>
          </a:xfrm>
          <a:custGeom>
            <a:avLst/>
            <a:gdLst>
              <a:gd name="T0" fmla="*/ 0 w 1501"/>
              <a:gd name="T1" fmla="*/ 1111388897 h 4"/>
              <a:gd name="T2" fmla="*/ 0 w 1501"/>
              <a:gd name="T3" fmla="*/ 555702783 h 4"/>
              <a:gd name="T4" fmla="*/ 0 w 1501"/>
              <a:gd name="T5" fmla="*/ 0 h 4"/>
              <a:gd name="T6" fmla="*/ 0 60000 65536"/>
              <a:gd name="T7" fmla="*/ 0 60000 65536"/>
              <a:gd name="T8" fmla="*/ 0 60000 65536"/>
              <a:gd name="T9" fmla="*/ 0 w 1501"/>
              <a:gd name="T10" fmla="*/ 0 h 4"/>
              <a:gd name="T11" fmla="*/ 1501 w 150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4" name="Line 691"/>
          <p:cNvSpPr>
            <a:spLocks noChangeShapeType="1"/>
          </p:cNvSpPr>
          <p:nvPr/>
        </p:nvSpPr>
        <p:spPr bwMode="auto">
          <a:xfrm flipH="1" flipV="1">
            <a:off x="6716713" y="2214563"/>
            <a:ext cx="33337" cy="809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5" name="Freeform 692"/>
          <p:cNvSpPr>
            <a:spLocks/>
          </p:cNvSpPr>
          <p:nvPr/>
        </p:nvSpPr>
        <p:spPr bwMode="auto">
          <a:xfrm>
            <a:off x="6286500" y="2312988"/>
            <a:ext cx="360363" cy="114300"/>
          </a:xfrm>
          <a:custGeom>
            <a:avLst/>
            <a:gdLst>
              <a:gd name="T0" fmla="*/ 2147483647 w 21"/>
              <a:gd name="T1" fmla="*/ 1866355716 h 7"/>
              <a:gd name="T2" fmla="*/ 2147483647 w 21"/>
              <a:gd name="T3" fmla="*/ 1333113704 h 7"/>
              <a:gd name="T4" fmla="*/ 2147483647 w 21"/>
              <a:gd name="T5" fmla="*/ 266629234 h 7"/>
              <a:gd name="T6" fmla="*/ 1472357419 w 21"/>
              <a:gd name="T7" fmla="*/ 0 h 7"/>
              <a:gd name="T8" fmla="*/ 883404101 w 21"/>
              <a:gd name="T9" fmla="*/ 533242139 h 7"/>
              <a:gd name="T10" fmla="*/ 588936157 w 21"/>
              <a:gd name="T11" fmla="*/ 799871437 h 7"/>
              <a:gd name="T12" fmla="*/ 0 w 21"/>
              <a:gd name="T13" fmla="*/ 1066484279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7"/>
              <a:gd name="T23" fmla="*/ 21 w 21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7">
                <a:moveTo>
                  <a:pt x="21" y="7"/>
                </a:moveTo>
                <a:lnTo>
                  <a:pt x="16" y="5"/>
                </a:lnTo>
                <a:lnTo>
                  <a:pt x="11" y="1"/>
                </a:lnTo>
                <a:lnTo>
                  <a:pt x="5" y="0"/>
                </a:lnTo>
                <a:lnTo>
                  <a:pt x="3" y="2"/>
                </a:lnTo>
                <a:lnTo>
                  <a:pt x="2" y="3"/>
                </a:lnTo>
                <a:lnTo>
                  <a:pt x="0" y="4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6" name="Freeform 693"/>
          <p:cNvSpPr>
            <a:spLocks/>
          </p:cNvSpPr>
          <p:nvPr/>
        </p:nvSpPr>
        <p:spPr bwMode="auto">
          <a:xfrm>
            <a:off x="6629400" y="2100263"/>
            <a:ext cx="447675" cy="212725"/>
          </a:xfrm>
          <a:custGeom>
            <a:avLst/>
            <a:gdLst>
              <a:gd name="T0" fmla="*/ 2147483647 w 26"/>
              <a:gd name="T1" fmla="*/ 2147483647 h 13"/>
              <a:gd name="T2" fmla="*/ 2147483647 w 26"/>
              <a:gd name="T3" fmla="*/ 2147483647 h 13"/>
              <a:gd name="T4" fmla="*/ 2147483647 w 26"/>
              <a:gd name="T5" fmla="*/ 2147483647 h 13"/>
              <a:gd name="T6" fmla="*/ 2147483647 w 26"/>
              <a:gd name="T7" fmla="*/ 1874336300 h 13"/>
              <a:gd name="T8" fmla="*/ 2147483647 w 26"/>
              <a:gd name="T9" fmla="*/ 1338809451 h 13"/>
              <a:gd name="T10" fmla="*/ 0 w 26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3"/>
              <a:gd name="T20" fmla="*/ 26 w 2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3">
                <a:moveTo>
                  <a:pt x="26" y="13"/>
                </a:moveTo>
                <a:lnTo>
                  <a:pt x="23" y="11"/>
                </a:lnTo>
                <a:lnTo>
                  <a:pt x="19" y="9"/>
                </a:lnTo>
                <a:lnTo>
                  <a:pt x="15" y="7"/>
                </a:lnTo>
                <a:lnTo>
                  <a:pt x="8" y="5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7" name="Freeform 694"/>
          <p:cNvSpPr>
            <a:spLocks/>
          </p:cNvSpPr>
          <p:nvPr/>
        </p:nvSpPr>
        <p:spPr bwMode="auto">
          <a:xfrm>
            <a:off x="7008813" y="2163763"/>
            <a:ext cx="50800" cy="98425"/>
          </a:xfrm>
          <a:custGeom>
            <a:avLst/>
            <a:gdLst>
              <a:gd name="T0" fmla="*/ 0 w 3"/>
              <a:gd name="T1" fmla="*/ 0 h 6"/>
              <a:gd name="T2" fmla="*/ 573481282 w 3"/>
              <a:gd name="T3" fmla="*/ 807298254 h 6"/>
              <a:gd name="T4" fmla="*/ 860213324 w 3"/>
              <a:gd name="T5" fmla="*/ 1614580104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0" y="0"/>
                </a:moveTo>
                <a:lnTo>
                  <a:pt x="2" y="3"/>
                </a:lnTo>
                <a:lnTo>
                  <a:pt x="3" y="6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8" name="Freeform 695"/>
          <p:cNvSpPr>
            <a:spLocks/>
          </p:cNvSpPr>
          <p:nvPr/>
        </p:nvSpPr>
        <p:spPr bwMode="auto">
          <a:xfrm>
            <a:off x="6010275" y="1885950"/>
            <a:ext cx="309563" cy="163513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1871553244 h 10"/>
              <a:gd name="T4" fmla="*/ 2147483647 w 18"/>
              <a:gd name="T5" fmla="*/ 1069456624 h 10"/>
              <a:gd name="T6" fmla="*/ 2147483647 w 18"/>
              <a:gd name="T7" fmla="*/ 0 h 10"/>
              <a:gd name="T8" fmla="*/ 0 w 18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0"/>
              <a:gd name="T17" fmla="*/ 18 w 1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0">
                <a:moveTo>
                  <a:pt x="18" y="10"/>
                </a:moveTo>
                <a:lnTo>
                  <a:pt x="18" y="7"/>
                </a:lnTo>
                <a:lnTo>
                  <a:pt x="17" y="4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39" name="Freeform 696"/>
          <p:cNvSpPr>
            <a:spLocks/>
          </p:cNvSpPr>
          <p:nvPr/>
        </p:nvSpPr>
        <p:spPr bwMode="auto">
          <a:xfrm>
            <a:off x="6337300" y="2049463"/>
            <a:ext cx="671513" cy="296862"/>
          </a:xfrm>
          <a:custGeom>
            <a:avLst/>
            <a:gdLst>
              <a:gd name="T0" fmla="*/ 2147483647 w 39"/>
              <a:gd name="T1" fmla="*/ 2147483647 h 18"/>
              <a:gd name="T2" fmla="*/ 2147483647 w 39"/>
              <a:gd name="T3" fmla="*/ 2147483647 h 18"/>
              <a:gd name="T4" fmla="*/ 2147483647 w 39"/>
              <a:gd name="T5" fmla="*/ 2147483647 h 18"/>
              <a:gd name="T6" fmla="*/ 2147483647 w 39"/>
              <a:gd name="T7" fmla="*/ 2147483647 h 18"/>
              <a:gd name="T8" fmla="*/ 2147483647 w 39"/>
              <a:gd name="T9" fmla="*/ 2147483647 h 18"/>
              <a:gd name="T10" fmla="*/ 2075284825 w 39"/>
              <a:gd name="T11" fmla="*/ 2147483647 h 18"/>
              <a:gd name="T12" fmla="*/ 1185874814 w 39"/>
              <a:gd name="T13" fmla="*/ 1359990730 h 18"/>
              <a:gd name="T14" fmla="*/ 0 w 39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8"/>
              <a:gd name="T26" fmla="*/ 39 w 39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8">
                <a:moveTo>
                  <a:pt x="39" y="18"/>
                </a:moveTo>
                <a:lnTo>
                  <a:pt x="34" y="15"/>
                </a:lnTo>
                <a:lnTo>
                  <a:pt x="29" y="15"/>
                </a:lnTo>
                <a:lnTo>
                  <a:pt x="24" y="15"/>
                </a:lnTo>
                <a:lnTo>
                  <a:pt x="14" y="12"/>
                </a:lnTo>
                <a:lnTo>
                  <a:pt x="7" y="8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0" name="Line 697"/>
          <p:cNvSpPr>
            <a:spLocks noChangeShapeType="1"/>
          </p:cNvSpPr>
          <p:nvPr/>
        </p:nvSpPr>
        <p:spPr bwMode="auto">
          <a:xfrm flipH="1">
            <a:off x="5545138" y="2574925"/>
            <a:ext cx="103187" cy="4921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1" name="Line 698"/>
          <p:cNvSpPr>
            <a:spLocks noChangeShapeType="1"/>
          </p:cNvSpPr>
          <p:nvPr/>
        </p:nvSpPr>
        <p:spPr bwMode="auto">
          <a:xfrm flipH="1">
            <a:off x="5648325" y="2574925"/>
            <a:ext cx="34925" cy="158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2" name="Freeform 700"/>
          <p:cNvSpPr>
            <a:spLocks/>
          </p:cNvSpPr>
          <p:nvPr/>
        </p:nvSpPr>
        <p:spPr bwMode="auto">
          <a:xfrm>
            <a:off x="5683250" y="2559050"/>
            <a:ext cx="119063" cy="15875"/>
          </a:xfrm>
          <a:custGeom>
            <a:avLst/>
            <a:gdLst>
              <a:gd name="T0" fmla="*/ 2025142547 w 7"/>
              <a:gd name="T1" fmla="*/ 0 h 1"/>
              <a:gd name="T2" fmla="*/ 578612270 w 7"/>
              <a:gd name="T3" fmla="*/ 0 h 1"/>
              <a:gd name="T4" fmla="*/ 0 w 7"/>
              <a:gd name="T5" fmla="*/ 252015567 h 1"/>
              <a:gd name="T6" fmla="*/ 0 60000 65536"/>
              <a:gd name="T7" fmla="*/ 0 60000 65536"/>
              <a:gd name="T8" fmla="*/ 0 60000 65536"/>
              <a:gd name="T9" fmla="*/ 0 w 7"/>
              <a:gd name="T10" fmla="*/ 0 h 1"/>
              <a:gd name="T11" fmla="*/ 7 w 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">
                <a:moveTo>
                  <a:pt x="7" y="0"/>
                </a:move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3" name="Freeform 701"/>
          <p:cNvSpPr>
            <a:spLocks/>
          </p:cNvSpPr>
          <p:nvPr/>
        </p:nvSpPr>
        <p:spPr bwMode="auto">
          <a:xfrm>
            <a:off x="5648325" y="2360613"/>
            <a:ext cx="34925" cy="214312"/>
          </a:xfrm>
          <a:custGeom>
            <a:avLst/>
            <a:gdLst>
              <a:gd name="T0" fmla="*/ 609877795 w 2"/>
              <a:gd name="T1" fmla="*/ 0 h 13"/>
              <a:gd name="T2" fmla="*/ 0 w 2"/>
              <a:gd name="T3" fmla="*/ 1358870081 h 13"/>
              <a:gd name="T4" fmla="*/ 0 w 2"/>
              <a:gd name="T5" fmla="*/ 2147483647 h 13"/>
              <a:gd name="T6" fmla="*/ 0 w 2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3"/>
              <a:gd name="T14" fmla="*/ 2 w 2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3">
                <a:moveTo>
                  <a:pt x="2" y="0"/>
                </a:moveTo>
                <a:lnTo>
                  <a:pt x="0" y="5"/>
                </a:lnTo>
                <a:lnTo>
                  <a:pt x="0" y="9"/>
                </a:lnTo>
                <a:lnTo>
                  <a:pt x="0" y="1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4" name="Freeform 702"/>
          <p:cNvSpPr>
            <a:spLocks/>
          </p:cNvSpPr>
          <p:nvPr/>
        </p:nvSpPr>
        <p:spPr bwMode="auto">
          <a:xfrm>
            <a:off x="5664200" y="2444750"/>
            <a:ext cx="157163" cy="47625"/>
          </a:xfrm>
          <a:custGeom>
            <a:avLst/>
            <a:gdLst>
              <a:gd name="T0" fmla="*/ 2147483647 w 9"/>
              <a:gd name="T1" fmla="*/ 756046883 h 3"/>
              <a:gd name="T2" fmla="*/ 1524708013 w 9"/>
              <a:gd name="T3" fmla="*/ 504031214 h 3"/>
              <a:gd name="T4" fmla="*/ 609879767 w 9"/>
              <a:gd name="T5" fmla="*/ 252015607 h 3"/>
              <a:gd name="T6" fmla="*/ 0 w 9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"/>
              <a:gd name="T14" fmla="*/ 9 w 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">
                <a:moveTo>
                  <a:pt x="9" y="3"/>
                </a:moveTo>
                <a:lnTo>
                  <a:pt x="5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5" name="Line 707"/>
          <p:cNvSpPr>
            <a:spLocks noChangeShapeType="1"/>
          </p:cNvSpPr>
          <p:nvPr/>
        </p:nvSpPr>
        <p:spPr bwMode="auto">
          <a:xfrm>
            <a:off x="5940425" y="2279650"/>
            <a:ext cx="34925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784"/>
          <p:cNvGrpSpPr>
            <a:grpSpLocks/>
          </p:cNvGrpSpPr>
          <p:nvPr/>
        </p:nvGrpSpPr>
        <p:grpSpPr bwMode="auto">
          <a:xfrm>
            <a:off x="5786438" y="2197100"/>
            <a:ext cx="188912" cy="84138"/>
            <a:chOff x="6051550" y="1939926"/>
            <a:chExt cx="200026" cy="93663"/>
          </a:xfrm>
        </p:grpSpPr>
        <p:sp>
          <p:nvSpPr>
            <p:cNvPr id="24286" name="Line 703"/>
            <p:cNvSpPr>
              <a:spLocks noChangeShapeType="1"/>
            </p:cNvSpPr>
            <p:nvPr/>
          </p:nvSpPr>
          <p:spPr bwMode="auto">
            <a:xfrm>
              <a:off x="6051550" y="1939926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7" name="Line 704"/>
            <p:cNvSpPr>
              <a:spLocks noChangeShapeType="1"/>
            </p:cNvSpPr>
            <p:nvPr/>
          </p:nvSpPr>
          <p:spPr bwMode="auto">
            <a:xfrm>
              <a:off x="6088063" y="1958976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8" name="Line 705"/>
            <p:cNvSpPr>
              <a:spLocks noChangeShapeType="1"/>
            </p:cNvSpPr>
            <p:nvPr/>
          </p:nvSpPr>
          <p:spPr bwMode="auto">
            <a:xfrm>
              <a:off x="6142038" y="1976438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9" name="Line 706"/>
            <p:cNvSpPr>
              <a:spLocks noChangeShapeType="1"/>
            </p:cNvSpPr>
            <p:nvPr/>
          </p:nvSpPr>
          <p:spPr bwMode="auto">
            <a:xfrm>
              <a:off x="6178550" y="1995488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90" name="Line 708"/>
            <p:cNvSpPr>
              <a:spLocks noChangeShapeType="1"/>
            </p:cNvSpPr>
            <p:nvPr/>
          </p:nvSpPr>
          <p:spPr bwMode="auto">
            <a:xfrm>
              <a:off x="6215063" y="2032001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647" name="Freeform 709"/>
          <p:cNvSpPr>
            <a:spLocks/>
          </p:cNvSpPr>
          <p:nvPr/>
        </p:nvSpPr>
        <p:spPr bwMode="auto">
          <a:xfrm>
            <a:off x="5372100" y="2001838"/>
            <a:ext cx="414338" cy="195262"/>
          </a:xfrm>
          <a:custGeom>
            <a:avLst/>
            <a:gdLst>
              <a:gd name="T0" fmla="*/ 0 w 24"/>
              <a:gd name="T1" fmla="*/ 0 h 12"/>
              <a:gd name="T2" fmla="*/ 2147483647 w 24"/>
              <a:gd name="T3" fmla="*/ 2147483647 h 12"/>
              <a:gd name="T4" fmla="*/ 2147483647 w 24"/>
              <a:gd name="T5" fmla="*/ 2147483647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0" y="0"/>
                </a:moveTo>
                <a:lnTo>
                  <a:pt x="15" y="10"/>
                </a:lnTo>
                <a:lnTo>
                  <a:pt x="24" y="1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8" name="Freeform 710"/>
          <p:cNvSpPr>
            <a:spLocks/>
          </p:cNvSpPr>
          <p:nvPr/>
        </p:nvSpPr>
        <p:spPr bwMode="auto">
          <a:xfrm>
            <a:off x="5802313" y="1852613"/>
            <a:ext cx="173037" cy="279400"/>
          </a:xfrm>
          <a:custGeom>
            <a:avLst/>
            <a:gdLst>
              <a:gd name="T0" fmla="*/ 2147483647 w 10"/>
              <a:gd name="T1" fmla="*/ 0 h 17"/>
              <a:gd name="T2" fmla="*/ 299423246 w 10"/>
              <a:gd name="T3" fmla="*/ 2147483647 h 17"/>
              <a:gd name="T4" fmla="*/ 0 w 10"/>
              <a:gd name="T5" fmla="*/ 2147483647 h 17"/>
              <a:gd name="T6" fmla="*/ 0 60000 65536"/>
              <a:gd name="T7" fmla="*/ 0 60000 65536"/>
              <a:gd name="T8" fmla="*/ 0 60000 65536"/>
              <a:gd name="T9" fmla="*/ 0 w 10"/>
              <a:gd name="T10" fmla="*/ 0 h 17"/>
              <a:gd name="T11" fmla="*/ 10 w 1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7">
                <a:moveTo>
                  <a:pt x="10" y="0"/>
                </a:moveTo>
                <a:lnTo>
                  <a:pt x="1" y="9"/>
                </a:lnTo>
                <a:lnTo>
                  <a:pt x="0" y="1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49" name="Freeform 711"/>
          <p:cNvSpPr>
            <a:spLocks/>
          </p:cNvSpPr>
          <p:nvPr/>
        </p:nvSpPr>
        <p:spPr bwMode="auto">
          <a:xfrm>
            <a:off x="5683250" y="1804988"/>
            <a:ext cx="465138" cy="1246187"/>
          </a:xfrm>
          <a:custGeom>
            <a:avLst/>
            <a:gdLst>
              <a:gd name="T0" fmla="*/ 0 w 27"/>
              <a:gd name="T1" fmla="*/ 2147483647 h 76"/>
              <a:gd name="T2" fmla="*/ 890343059 w 27"/>
              <a:gd name="T3" fmla="*/ 2147483647 h 76"/>
              <a:gd name="T4" fmla="*/ 2147483647 w 27"/>
              <a:gd name="T5" fmla="*/ 2147483647 h 76"/>
              <a:gd name="T6" fmla="*/ 2147483647 w 27"/>
              <a:gd name="T7" fmla="*/ 2147483647 h 76"/>
              <a:gd name="T8" fmla="*/ 2077461305 w 27"/>
              <a:gd name="T9" fmla="*/ 2147483647 h 76"/>
              <a:gd name="T10" fmla="*/ 2147483647 w 27"/>
              <a:gd name="T11" fmla="*/ 2147483647 h 76"/>
              <a:gd name="T12" fmla="*/ 2147483647 w 27"/>
              <a:gd name="T13" fmla="*/ 2147483647 h 76"/>
              <a:gd name="T14" fmla="*/ 2147483647 w 27"/>
              <a:gd name="T15" fmla="*/ 2147483647 h 76"/>
              <a:gd name="T16" fmla="*/ 2147483647 w 27"/>
              <a:gd name="T17" fmla="*/ 2147483647 h 76"/>
              <a:gd name="T18" fmla="*/ 2147483647 w 27"/>
              <a:gd name="T19" fmla="*/ 2147483647 h 76"/>
              <a:gd name="T20" fmla="*/ 2147483647 w 27"/>
              <a:gd name="T21" fmla="*/ 2147483647 h 76"/>
              <a:gd name="T22" fmla="*/ 2147483647 w 27"/>
              <a:gd name="T23" fmla="*/ 2147483647 h 76"/>
              <a:gd name="T24" fmla="*/ 2147483647 w 27"/>
              <a:gd name="T25" fmla="*/ 1344340596 h 76"/>
              <a:gd name="T26" fmla="*/ 2147483647 w 27"/>
              <a:gd name="T27" fmla="*/ 806610865 h 76"/>
              <a:gd name="T28" fmla="*/ 2147483647 w 27"/>
              <a:gd name="T29" fmla="*/ 268864865 h 76"/>
              <a:gd name="T30" fmla="*/ 2147483647 w 27"/>
              <a:gd name="T31" fmla="*/ 0 h 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76"/>
              <a:gd name="T50" fmla="*/ 27 w 27"/>
              <a:gd name="T51" fmla="*/ 76 h 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76">
                <a:moveTo>
                  <a:pt x="0" y="76"/>
                </a:moveTo>
                <a:lnTo>
                  <a:pt x="3" y="70"/>
                </a:lnTo>
                <a:cubicBezTo>
                  <a:pt x="6" y="66"/>
                  <a:pt x="15" y="59"/>
                  <a:pt x="11" y="53"/>
                </a:cubicBezTo>
                <a:lnTo>
                  <a:pt x="10" y="51"/>
                </a:lnTo>
                <a:lnTo>
                  <a:pt x="7" y="48"/>
                </a:lnTo>
                <a:cubicBezTo>
                  <a:pt x="6" y="46"/>
                  <a:pt x="7" y="45"/>
                  <a:pt x="8" y="42"/>
                </a:cubicBezTo>
                <a:lnTo>
                  <a:pt x="15" y="31"/>
                </a:lnTo>
                <a:lnTo>
                  <a:pt x="17" y="29"/>
                </a:lnTo>
                <a:lnTo>
                  <a:pt x="18" y="24"/>
                </a:lnTo>
                <a:lnTo>
                  <a:pt x="21" y="21"/>
                </a:lnTo>
                <a:lnTo>
                  <a:pt x="22" y="19"/>
                </a:lnTo>
                <a:lnTo>
                  <a:pt x="27" y="14"/>
                </a:lnTo>
                <a:cubicBezTo>
                  <a:pt x="24" y="10"/>
                  <a:pt x="22" y="8"/>
                  <a:pt x="19" y="5"/>
                </a:cubicBezTo>
                <a:lnTo>
                  <a:pt x="17" y="3"/>
                </a:lnTo>
                <a:lnTo>
                  <a:pt x="16" y="1"/>
                </a:lnTo>
                <a:lnTo>
                  <a:pt x="16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0" name="Line 712"/>
          <p:cNvSpPr>
            <a:spLocks noChangeShapeType="1"/>
          </p:cNvSpPr>
          <p:nvPr/>
        </p:nvSpPr>
        <p:spPr bwMode="auto">
          <a:xfrm flipH="1" flipV="1">
            <a:off x="5940425" y="2312988"/>
            <a:ext cx="50800" cy="333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1" name="Freeform 713"/>
          <p:cNvSpPr>
            <a:spLocks/>
          </p:cNvSpPr>
          <p:nvPr/>
        </p:nvSpPr>
        <p:spPr bwMode="auto">
          <a:xfrm>
            <a:off x="6026150" y="2378075"/>
            <a:ext cx="52388" cy="15875"/>
          </a:xfrm>
          <a:custGeom>
            <a:avLst/>
            <a:gdLst>
              <a:gd name="T0" fmla="*/ 914834163 w 3"/>
              <a:gd name="T1" fmla="*/ 252015567 h 1"/>
              <a:gd name="T2" fmla="*/ 304950587 w 3"/>
              <a:gd name="T3" fmla="*/ 252015567 h 1"/>
              <a:gd name="T4" fmla="*/ 0 w 3"/>
              <a:gd name="T5" fmla="*/ 0 h 1"/>
              <a:gd name="T6" fmla="*/ 0 60000 65536"/>
              <a:gd name="T7" fmla="*/ 0 60000 65536"/>
              <a:gd name="T8" fmla="*/ 0 60000 65536"/>
              <a:gd name="T9" fmla="*/ 0 w 3"/>
              <a:gd name="T10" fmla="*/ 0 h 1"/>
              <a:gd name="T11" fmla="*/ 3 w 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">
                <a:moveTo>
                  <a:pt x="3" y="1"/>
                </a:move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2" name="Line 714"/>
          <p:cNvSpPr>
            <a:spLocks noChangeShapeType="1"/>
          </p:cNvSpPr>
          <p:nvPr/>
        </p:nvSpPr>
        <p:spPr bwMode="auto">
          <a:xfrm flipH="1">
            <a:off x="6216650" y="2393950"/>
            <a:ext cx="15875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3" name="Freeform 715"/>
          <p:cNvSpPr>
            <a:spLocks/>
          </p:cNvSpPr>
          <p:nvPr/>
        </p:nvSpPr>
        <p:spPr bwMode="auto">
          <a:xfrm>
            <a:off x="6129338" y="2393950"/>
            <a:ext cx="69850" cy="1588"/>
          </a:xfrm>
          <a:custGeom>
            <a:avLst/>
            <a:gdLst>
              <a:gd name="T0" fmla="*/ 106065719 w 46"/>
              <a:gd name="T1" fmla="*/ 0 h 1429"/>
              <a:gd name="T2" fmla="*/ 53032859 w 46"/>
              <a:gd name="T3" fmla="*/ 0 h 1429"/>
              <a:gd name="T4" fmla="*/ 53032859 w 46"/>
              <a:gd name="T5" fmla="*/ 0 h 1429"/>
              <a:gd name="T6" fmla="*/ 0 w 46"/>
              <a:gd name="T7" fmla="*/ 0 h 1429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1429"/>
              <a:gd name="T14" fmla="*/ 46 w 46"/>
              <a:gd name="T15" fmla="*/ 1429 h 1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1429">
                <a:moveTo>
                  <a:pt x="46" y="0"/>
                </a:moveTo>
                <a:lnTo>
                  <a:pt x="23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4" name="Freeform 716"/>
          <p:cNvSpPr>
            <a:spLocks/>
          </p:cNvSpPr>
          <p:nvPr/>
        </p:nvSpPr>
        <p:spPr bwMode="auto">
          <a:xfrm>
            <a:off x="6078538" y="2393950"/>
            <a:ext cx="34925" cy="1588"/>
          </a:xfrm>
          <a:custGeom>
            <a:avLst/>
            <a:gdLst>
              <a:gd name="T0" fmla="*/ 53032859 w 23"/>
              <a:gd name="T1" fmla="*/ 0 h 1429"/>
              <a:gd name="T2" fmla="*/ 25363146 w 23"/>
              <a:gd name="T3" fmla="*/ 0 h 1429"/>
              <a:gd name="T4" fmla="*/ 25363146 w 23"/>
              <a:gd name="T5" fmla="*/ 0 h 1429"/>
              <a:gd name="T6" fmla="*/ 0 w 23"/>
              <a:gd name="T7" fmla="*/ 0 h 1429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1429"/>
              <a:gd name="T14" fmla="*/ 23 w 23"/>
              <a:gd name="T15" fmla="*/ 1429 h 1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1429">
                <a:moveTo>
                  <a:pt x="23" y="0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5" name="Line 717"/>
          <p:cNvSpPr>
            <a:spLocks noChangeShapeType="1"/>
          </p:cNvSpPr>
          <p:nvPr/>
        </p:nvSpPr>
        <p:spPr bwMode="auto">
          <a:xfrm flipH="1">
            <a:off x="6232525" y="2378075"/>
            <a:ext cx="53975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6" name="Freeform 718"/>
          <p:cNvSpPr>
            <a:spLocks/>
          </p:cNvSpPr>
          <p:nvPr/>
        </p:nvSpPr>
        <p:spPr bwMode="auto">
          <a:xfrm>
            <a:off x="4906963" y="1525588"/>
            <a:ext cx="914400" cy="1114425"/>
          </a:xfrm>
          <a:custGeom>
            <a:avLst/>
            <a:gdLst>
              <a:gd name="T0" fmla="*/ 0 w 53"/>
              <a:gd name="T1" fmla="*/ 2147483647 h 68"/>
              <a:gd name="T2" fmla="*/ 2147483647 w 53"/>
              <a:gd name="T3" fmla="*/ 2147483647 h 68"/>
              <a:gd name="T4" fmla="*/ 2147483647 w 53"/>
              <a:gd name="T5" fmla="*/ 2147483647 h 68"/>
              <a:gd name="T6" fmla="*/ 2147483647 w 53"/>
              <a:gd name="T7" fmla="*/ 2147483647 h 68"/>
              <a:gd name="T8" fmla="*/ 2147483647 w 53"/>
              <a:gd name="T9" fmla="*/ 2147483647 h 68"/>
              <a:gd name="T10" fmla="*/ 2147483647 w 53"/>
              <a:gd name="T11" fmla="*/ 2147483647 h 68"/>
              <a:gd name="T12" fmla="*/ 2147483647 w 53"/>
              <a:gd name="T13" fmla="*/ 2147483647 h 68"/>
              <a:gd name="T14" fmla="*/ 2147483647 w 53"/>
              <a:gd name="T15" fmla="*/ 2147483647 h 68"/>
              <a:gd name="T16" fmla="*/ 2147483647 w 53"/>
              <a:gd name="T17" fmla="*/ 2147483647 h 68"/>
              <a:gd name="T18" fmla="*/ 2147483647 w 53"/>
              <a:gd name="T19" fmla="*/ 2147483647 h 68"/>
              <a:gd name="T20" fmla="*/ 2147483647 w 53"/>
              <a:gd name="T21" fmla="*/ 1880100198 h 68"/>
              <a:gd name="T22" fmla="*/ 2147483647 w 53"/>
              <a:gd name="T23" fmla="*/ 805761947 h 68"/>
              <a:gd name="T24" fmla="*/ 2147483647 w 53"/>
              <a:gd name="T25" fmla="*/ 0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68"/>
              <a:gd name="T41" fmla="*/ 53 w 53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68">
                <a:moveTo>
                  <a:pt x="0" y="68"/>
                </a:moveTo>
                <a:lnTo>
                  <a:pt x="11" y="59"/>
                </a:lnTo>
                <a:lnTo>
                  <a:pt x="12" y="56"/>
                </a:lnTo>
                <a:lnTo>
                  <a:pt x="17" y="45"/>
                </a:lnTo>
                <a:lnTo>
                  <a:pt x="19" y="43"/>
                </a:lnTo>
                <a:lnTo>
                  <a:pt x="24" y="35"/>
                </a:lnTo>
                <a:lnTo>
                  <a:pt x="25" y="33"/>
                </a:lnTo>
                <a:lnTo>
                  <a:pt x="27" y="29"/>
                </a:lnTo>
                <a:lnTo>
                  <a:pt x="30" y="25"/>
                </a:lnTo>
                <a:lnTo>
                  <a:pt x="41" y="14"/>
                </a:lnTo>
                <a:lnTo>
                  <a:pt x="47" y="7"/>
                </a:lnTo>
                <a:cubicBezTo>
                  <a:pt x="48" y="6"/>
                  <a:pt x="50" y="5"/>
                  <a:pt x="51" y="3"/>
                </a:cubicBezTo>
                <a:cubicBezTo>
                  <a:pt x="52" y="3"/>
                  <a:pt x="52" y="2"/>
                  <a:pt x="53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7" name="Freeform 719"/>
          <p:cNvSpPr>
            <a:spLocks/>
          </p:cNvSpPr>
          <p:nvPr/>
        </p:nvSpPr>
        <p:spPr bwMode="auto">
          <a:xfrm>
            <a:off x="3133725" y="2444750"/>
            <a:ext cx="1136650" cy="342900"/>
          </a:xfrm>
          <a:custGeom>
            <a:avLst/>
            <a:gdLst>
              <a:gd name="T0" fmla="*/ 2147483647 w 66"/>
              <a:gd name="T1" fmla="*/ 1066484182 h 21"/>
              <a:gd name="T2" fmla="*/ 2147483647 w 66"/>
              <a:gd name="T3" fmla="*/ 0 h 21"/>
              <a:gd name="T4" fmla="*/ 2147483647 w 66"/>
              <a:gd name="T5" fmla="*/ 266629210 h 21"/>
              <a:gd name="T6" fmla="*/ 2147483647 w 66"/>
              <a:gd name="T7" fmla="*/ 266629210 h 21"/>
              <a:gd name="T8" fmla="*/ 2147483647 w 66"/>
              <a:gd name="T9" fmla="*/ 799871365 h 21"/>
              <a:gd name="T10" fmla="*/ 2147483647 w 66"/>
              <a:gd name="T11" fmla="*/ 1599726401 h 21"/>
              <a:gd name="T12" fmla="*/ 2147483647 w 66"/>
              <a:gd name="T13" fmla="*/ 2147483647 h 21"/>
              <a:gd name="T14" fmla="*/ 0 w 66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"/>
              <a:gd name="T25" fmla="*/ 0 h 21"/>
              <a:gd name="T26" fmla="*/ 66 w 66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" h="21">
                <a:moveTo>
                  <a:pt x="66" y="4"/>
                </a:moveTo>
                <a:cubicBezTo>
                  <a:pt x="64" y="1"/>
                  <a:pt x="62" y="1"/>
                  <a:pt x="59" y="0"/>
                </a:cubicBezTo>
                <a:lnTo>
                  <a:pt x="56" y="1"/>
                </a:lnTo>
                <a:lnTo>
                  <a:pt x="50" y="1"/>
                </a:lnTo>
                <a:lnTo>
                  <a:pt x="37" y="3"/>
                </a:lnTo>
                <a:lnTo>
                  <a:pt x="27" y="6"/>
                </a:lnTo>
                <a:cubicBezTo>
                  <a:pt x="21" y="7"/>
                  <a:pt x="18" y="8"/>
                  <a:pt x="13" y="12"/>
                </a:cubicBezTo>
                <a:lnTo>
                  <a:pt x="0" y="2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8" name="Freeform 720"/>
          <p:cNvSpPr>
            <a:spLocks/>
          </p:cNvSpPr>
          <p:nvPr/>
        </p:nvSpPr>
        <p:spPr bwMode="auto">
          <a:xfrm>
            <a:off x="4270375" y="2509838"/>
            <a:ext cx="1066800" cy="147637"/>
          </a:xfrm>
          <a:custGeom>
            <a:avLst/>
            <a:gdLst>
              <a:gd name="T0" fmla="*/ 2147483647 w 62"/>
              <a:gd name="T1" fmla="*/ 1614574464 h 9"/>
              <a:gd name="T2" fmla="*/ 2147483647 w 62"/>
              <a:gd name="T3" fmla="*/ 1883667389 h 9"/>
              <a:gd name="T4" fmla="*/ 2147483647 w 62"/>
              <a:gd name="T5" fmla="*/ 2147483647 h 9"/>
              <a:gd name="T6" fmla="*/ 2147483647 w 62"/>
              <a:gd name="T7" fmla="*/ 1883667389 h 9"/>
              <a:gd name="T8" fmla="*/ 2147483647 w 62"/>
              <a:gd name="T9" fmla="*/ 1345481540 h 9"/>
              <a:gd name="T10" fmla="*/ 2147483647 w 62"/>
              <a:gd name="T11" fmla="*/ 1614574464 h 9"/>
              <a:gd name="T12" fmla="*/ 2072431092 w 62"/>
              <a:gd name="T13" fmla="*/ 807279030 h 9"/>
              <a:gd name="T14" fmla="*/ 1776376959 w 62"/>
              <a:gd name="T15" fmla="*/ 269093053 h 9"/>
              <a:gd name="T16" fmla="*/ 1184251485 w 62"/>
              <a:gd name="T17" fmla="*/ 0 h 9"/>
              <a:gd name="T18" fmla="*/ 0 w 62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"/>
              <a:gd name="T31" fmla="*/ 0 h 9"/>
              <a:gd name="T32" fmla="*/ 62 w 6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" h="9">
                <a:moveTo>
                  <a:pt x="62" y="6"/>
                </a:moveTo>
                <a:lnTo>
                  <a:pt x="56" y="7"/>
                </a:lnTo>
                <a:lnTo>
                  <a:pt x="45" y="9"/>
                </a:lnTo>
                <a:lnTo>
                  <a:pt x="32" y="7"/>
                </a:lnTo>
                <a:lnTo>
                  <a:pt x="19" y="5"/>
                </a:lnTo>
                <a:lnTo>
                  <a:pt x="14" y="6"/>
                </a:lnTo>
                <a:lnTo>
                  <a:pt x="7" y="3"/>
                </a:lnTo>
                <a:lnTo>
                  <a:pt x="6" y="1"/>
                </a:lnTo>
                <a:lnTo>
                  <a:pt x="4" y="0"/>
                </a:lnTo>
                <a:cubicBezTo>
                  <a:pt x="2" y="1"/>
                  <a:pt x="2" y="1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9" name="Freeform 721"/>
          <p:cNvSpPr>
            <a:spLocks/>
          </p:cNvSpPr>
          <p:nvPr/>
        </p:nvSpPr>
        <p:spPr bwMode="auto">
          <a:xfrm>
            <a:off x="4167188" y="2214563"/>
            <a:ext cx="293687" cy="474662"/>
          </a:xfrm>
          <a:custGeom>
            <a:avLst/>
            <a:gdLst>
              <a:gd name="T0" fmla="*/ 0 w 17"/>
              <a:gd name="T1" fmla="*/ 2147483647 h 29"/>
              <a:gd name="T2" fmla="*/ 596892916 w 17"/>
              <a:gd name="T3" fmla="*/ 2147483647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9"/>
              <a:gd name="T17" fmla="*/ 17 w 17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9">
                <a:moveTo>
                  <a:pt x="0" y="29"/>
                </a:moveTo>
                <a:lnTo>
                  <a:pt x="2" y="27"/>
                </a:lnTo>
                <a:lnTo>
                  <a:pt x="10" y="23"/>
                </a:lnTo>
                <a:lnTo>
                  <a:pt x="13" y="19"/>
                </a:lnTo>
                <a:cubicBezTo>
                  <a:pt x="15" y="12"/>
                  <a:pt x="16" y="7"/>
                  <a:pt x="17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0" name="Freeform 722"/>
          <p:cNvSpPr>
            <a:spLocks/>
          </p:cNvSpPr>
          <p:nvPr/>
        </p:nvSpPr>
        <p:spPr bwMode="auto">
          <a:xfrm>
            <a:off x="4391025" y="1885950"/>
            <a:ext cx="377825" cy="673100"/>
          </a:xfrm>
          <a:custGeom>
            <a:avLst/>
            <a:gdLst>
              <a:gd name="T0" fmla="*/ 0 w 22"/>
              <a:gd name="T1" fmla="*/ 0 h 41"/>
              <a:gd name="T2" fmla="*/ 589887932 w 22"/>
              <a:gd name="T3" fmla="*/ 1617114453 h 41"/>
              <a:gd name="T4" fmla="*/ 1179758690 w 22"/>
              <a:gd name="T5" fmla="*/ 2147483647 h 41"/>
              <a:gd name="T6" fmla="*/ 2147483647 w 22"/>
              <a:gd name="T7" fmla="*/ 2147483647 h 41"/>
              <a:gd name="T8" fmla="*/ 2147483647 w 22"/>
              <a:gd name="T9" fmla="*/ 2147483647 h 41"/>
              <a:gd name="T10" fmla="*/ 2147483647 w 22"/>
              <a:gd name="T11" fmla="*/ 2147483647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41"/>
              <a:gd name="T20" fmla="*/ 22 w 2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41">
                <a:moveTo>
                  <a:pt x="0" y="0"/>
                </a:moveTo>
                <a:lnTo>
                  <a:pt x="2" y="6"/>
                </a:lnTo>
                <a:lnTo>
                  <a:pt x="4" y="20"/>
                </a:lnTo>
                <a:cubicBezTo>
                  <a:pt x="8" y="23"/>
                  <a:pt x="13" y="27"/>
                  <a:pt x="18" y="28"/>
                </a:cubicBezTo>
                <a:lnTo>
                  <a:pt x="17" y="33"/>
                </a:lnTo>
                <a:lnTo>
                  <a:pt x="22" y="4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1" name="Line 723"/>
          <p:cNvSpPr>
            <a:spLocks noChangeShapeType="1"/>
          </p:cNvSpPr>
          <p:nvPr/>
        </p:nvSpPr>
        <p:spPr bwMode="auto">
          <a:xfrm flipV="1">
            <a:off x="4752975" y="2559050"/>
            <a:ext cx="15875" cy="4921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2" name="Line 724"/>
          <p:cNvSpPr>
            <a:spLocks noChangeShapeType="1"/>
          </p:cNvSpPr>
          <p:nvPr/>
        </p:nvSpPr>
        <p:spPr bwMode="auto">
          <a:xfrm flipV="1">
            <a:off x="4217988" y="2559050"/>
            <a:ext cx="17462" cy="984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3" name="Line 725"/>
          <p:cNvSpPr>
            <a:spLocks noChangeShapeType="1"/>
          </p:cNvSpPr>
          <p:nvPr/>
        </p:nvSpPr>
        <p:spPr bwMode="auto">
          <a:xfrm>
            <a:off x="4924425" y="2100263"/>
            <a:ext cx="1588" cy="476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4" name="Freeform 726"/>
          <p:cNvSpPr>
            <a:spLocks/>
          </p:cNvSpPr>
          <p:nvPr/>
        </p:nvSpPr>
        <p:spPr bwMode="auto">
          <a:xfrm>
            <a:off x="4856163" y="1919288"/>
            <a:ext cx="68262" cy="180975"/>
          </a:xfrm>
          <a:custGeom>
            <a:avLst/>
            <a:gdLst>
              <a:gd name="T0" fmla="*/ 0 w 4"/>
              <a:gd name="T1" fmla="*/ 0 h 11"/>
              <a:gd name="T2" fmla="*/ 291239817 w 4"/>
              <a:gd name="T3" fmla="*/ 1353380452 h 11"/>
              <a:gd name="T4" fmla="*/ 1164925139 w 4"/>
              <a:gd name="T5" fmla="*/ 2147483647 h 11"/>
              <a:gd name="T6" fmla="*/ 0 60000 65536"/>
              <a:gd name="T7" fmla="*/ 0 60000 65536"/>
              <a:gd name="T8" fmla="*/ 0 60000 65536"/>
              <a:gd name="T9" fmla="*/ 0 w 4"/>
              <a:gd name="T10" fmla="*/ 0 h 11"/>
              <a:gd name="T11" fmla="*/ 4 w 4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1">
                <a:moveTo>
                  <a:pt x="0" y="0"/>
                </a:moveTo>
                <a:lnTo>
                  <a:pt x="1" y="5"/>
                </a:lnTo>
                <a:lnTo>
                  <a:pt x="4" y="1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5" name="Freeform 727"/>
          <p:cNvSpPr>
            <a:spLocks/>
          </p:cNvSpPr>
          <p:nvPr/>
        </p:nvSpPr>
        <p:spPr bwMode="auto">
          <a:xfrm>
            <a:off x="4406900" y="1460500"/>
            <a:ext cx="1414463" cy="425450"/>
          </a:xfrm>
          <a:custGeom>
            <a:avLst/>
            <a:gdLst>
              <a:gd name="T0" fmla="*/ 2147483647 w 82"/>
              <a:gd name="T1" fmla="*/ 1071053953 h 26"/>
              <a:gd name="T2" fmla="*/ 2147483647 w 82"/>
              <a:gd name="T3" fmla="*/ 535526976 h 26"/>
              <a:gd name="T4" fmla="*/ 2147483647 w 82"/>
              <a:gd name="T5" fmla="*/ 535526976 h 26"/>
              <a:gd name="T6" fmla="*/ 2147483647 w 82"/>
              <a:gd name="T7" fmla="*/ 803282347 h 26"/>
              <a:gd name="T8" fmla="*/ 2147483647 w 82"/>
              <a:gd name="T9" fmla="*/ 803282347 h 26"/>
              <a:gd name="T10" fmla="*/ 2147483647 w 82"/>
              <a:gd name="T11" fmla="*/ 267755307 h 26"/>
              <a:gd name="T12" fmla="*/ 2147483647 w 82"/>
              <a:gd name="T13" fmla="*/ 803282347 h 26"/>
              <a:gd name="T14" fmla="*/ 2147483647 w 82"/>
              <a:gd name="T15" fmla="*/ 803282347 h 26"/>
              <a:gd name="T16" fmla="*/ 2147483647 w 82"/>
              <a:gd name="T17" fmla="*/ 535526976 h 26"/>
              <a:gd name="T18" fmla="*/ 2147483647 w 82"/>
              <a:gd name="T19" fmla="*/ 535526976 h 26"/>
              <a:gd name="T20" fmla="*/ 2147483647 w 82"/>
              <a:gd name="T21" fmla="*/ 0 h 26"/>
              <a:gd name="T22" fmla="*/ 2147483647 w 82"/>
              <a:gd name="T23" fmla="*/ 0 h 26"/>
              <a:gd name="T24" fmla="*/ 2147483647 w 82"/>
              <a:gd name="T25" fmla="*/ 1606581057 h 26"/>
              <a:gd name="T26" fmla="*/ 2147483647 w 82"/>
              <a:gd name="T27" fmla="*/ 2147483647 h 26"/>
              <a:gd name="T28" fmla="*/ 2147483647 w 82"/>
              <a:gd name="T29" fmla="*/ 2147483647 h 26"/>
              <a:gd name="T30" fmla="*/ 0 w 82"/>
              <a:gd name="T31" fmla="*/ 2147483647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2"/>
              <a:gd name="T49" fmla="*/ 0 h 26"/>
              <a:gd name="T50" fmla="*/ 82 w 82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2" h="26">
                <a:moveTo>
                  <a:pt x="82" y="4"/>
                </a:moveTo>
                <a:lnTo>
                  <a:pt x="78" y="2"/>
                </a:lnTo>
                <a:lnTo>
                  <a:pt x="71" y="2"/>
                </a:lnTo>
                <a:lnTo>
                  <a:pt x="70" y="3"/>
                </a:lnTo>
                <a:lnTo>
                  <a:pt x="67" y="3"/>
                </a:lnTo>
                <a:lnTo>
                  <a:pt x="66" y="1"/>
                </a:lnTo>
                <a:lnTo>
                  <a:pt x="62" y="3"/>
                </a:lnTo>
                <a:lnTo>
                  <a:pt x="55" y="3"/>
                </a:lnTo>
                <a:lnTo>
                  <a:pt x="53" y="2"/>
                </a:lnTo>
                <a:lnTo>
                  <a:pt x="45" y="2"/>
                </a:lnTo>
                <a:lnTo>
                  <a:pt x="43" y="0"/>
                </a:lnTo>
                <a:lnTo>
                  <a:pt x="41" y="0"/>
                </a:lnTo>
                <a:lnTo>
                  <a:pt x="31" y="6"/>
                </a:lnTo>
                <a:lnTo>
                  <a:pt x="22" y="11"/>
                </a:lnTo>
                <a:lnTo>
                  <a:pt x="20" y="14"/>
                </a:lnTo>
                <a:cubicBezTo>
                  <a:pt x="15" y="22"/>
                  <a:pt x="9" y="25"/>
                  <a:pt x="0" y="26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6" name="Line 728"/>
          <p:cNvSpPr>
            <a:spLocks noChangeShapeType="1"/>
          </p:cNvSpPr>
          <p:nvPr/>
        </p:nvSpPr>
        <p:spPr bwMode="auto">
          <a:xfrm flipH="1" flipV="1">
            <a:off x="5802313" y="1525588"/>
            <a:ext cx="52387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7" name="Freeform 730"/>
          <p:cNvSpPr>
            <a:spLocks/>
          </p:cNvSpPr>
          <p:nvPr/>
        </p:nvSpPr>
        <p:spPr bwMode="auto">
          <a:xfrm>
            <a:off x="5321300" y="1295400"/>
            <a:ext cx="120650" cy="198438"/>
          </a:xfrm>
          <a:custGeom>
            <a:avLst/>
            <a:gdLst>
              <a:gd name="T0" fmla="*/ 2079488901 w 7"/>
              <a:gd name="T1" fmla="*/ 0 h 12"/>
              <a:gd name="T2" fmla="*/ 1782414210 w 7"/>
              <a:gd name="T3" fmla="*/ 1093823498 h 12"/>
              <a:gd name="T4" fmla="*/ 297074825 w 7"/>
              <a:gd name="T5" fmla="*/ 2147483647 h 12"/>
              <a:gd name="T6" fmla="*/ 0 w 7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2"/>
              <a:gd name="T14" fmla="*/ 7 w 7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2">
                <a:moveTo>
                  <a:pt x="7" y="0"/>
                </a:moveTo>
                <a:lnTo>
                  <a:pt x="6" y="4"/>
                </a:lnTo>
                <a:lnTo>
                  <a:pt x="1" y="11"/>
                </a:lnTo>
                <a:lnTo>
                  <a:pt x="0" y="1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8" name="Freeform 731"/>
          <p:cNvSpPr>
            <a:spLocks/>
          </p:cNvSpPr>
          <p:nvPr/>
        </p:nvSpPr>
        <p:spPr bwMode="auto">
          <a:xfrm>
            <a:off x="5183188" y="1493838"/>
            <a:ext cx="85725" cy="358775"/>
          </a:xfrm>
          <a:custGeom>
            <a:avLst/>
            <a:gdLst>
              <a:gd name="T0" fmla="*/ 1175804187 w 5"/>
              <a:gd name="T1" fmla="*/ 0 h 22"/>
              <a:gd name="T2" fmla="*/ 1469755100 w 5"/>
              <a:gd name="T3" fmla="*/ 1595700693 h 22"/>
              <a:gd name="T4" fmla="*/ 293951047 w 5"/>
              <a:gd name="T5" fmla="*/ 1861650723 h 22"/>
              <a:gd name="T6" fmla="*/ 0 w 5"/>
              <a:gd name="T7" fmla="*/ 2147483647 h 22"/>
              <a:gd name="T8" fmla="*/ 0 w 5"/>
              <a:gd name="T9" fmla="*/ 2147483647 h 22"/>
              <a:gd name="T10" fmla="*/ 587902094 w 5"/>
              <a:gd name="T11" fmla="*/ 2147483647 h 22"/>
              <a:gd name="T12" fmla="*/ 881853006 w 5"/>
              <a:gd name="T13" fmla="*/ 2147483647 h 22"/>
              <a:gd name="T14" fmla="*/ 881853006 w 5"/>
              <a:gd name="T15" fmla="*/ 2147483647 h 22"/>
              <a:gd name="T16" fmla="*/ 587902094 w 5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22"/>
              <a:gd name="T29" fmla="*/ 5 w 5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22">
                <a:moveTo>
                  <a:pt x="4" y="0"/>
                </a:moveTo>
                <a:lnTo>
                  <a:pt x="5" y="6"/>
                </a:lnTo>
                <a:lnTo>
                  <a:pt x="1" y="7"/>
                </a:lnTo>
                <a:lnTo>
                  <a:pt x="0" y="9"/>
                </a:lnTo>
                <a:lnTo>
                  <a:pt x="0" y="12"/>
                </a:lnTo>
                <a:lnTo>
                  <a:pt x="2" y="15"/>
                </a:lnTo>
                <a:lnTo>
                  <a:pt x="3" y="17"/>
                </a:lnTo>
                <a:lnTo>
                  <a:pt x="3" y="19"/>
                </a:lnTo>
                <a:lnTo>
                  <a:pt x="2" y="2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69" name="Freeform 732"/>
          <p:cNvSpPr>
            <a:spLocks/>
          </p:cNvSpPr>
          <p:nvPr/>
        </p:nvSpPr>
        <p:spPr bwMode="auto">
          <a:xfrm>
            <a:off x="5424488" y="1377950"/>
            <a:ext cx="85725" cy="31750"/>
          </a:xfrm>
          <a:custGeom>
            <a:avLst/>
            <a:gdLst>
              <a:gd name="T0" fmla="*/ 1469755100 w 5"/>
              <a:gd name="T1" fmla="*/ 504031134 h 2"/>
              <a:gd name="T2" fmla="*/ 1175804187 w 5"/>
              <a:gd name="T3" fmla="*/ 504031134 h 2"/>
              <a:gd name="T4" fmla="*/ 881853006 w 5"/>
              <a:gd name="T5" fmla="*/ 252015567 h 2"/>
              <a:gd name="T6" fmla="*/ 0 w 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"/>
              <a:gd name="T14" fmla="*/ 5 w 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">
                <a:moveTo>
                  <a:pt x="5" y="2"/>
                </a:moveTo>
                <a:lnTo>
                  <a:pt x="4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0" name="Line 733"/>
          <p:cNvSpPr>
            <a:spLocks noChangeShapeType="1"/>
          </p:cNvSpPr>
          <p:nvPr/>
        </p:nvSpPr>
        <p:spPr bwMode="auto">
          <a:xfrm flipH="1" flipV="1">
            <a:off x="5510213" y="1409700"/>
            <a:ext cx="68262" cy="1746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1" name="Freeform 735"/>
          <p:cNvSpPr>
            <a:spLocks/>
          </p:cNvSpPr>
          <p:nvPr/>
        </p:nvSpPr>
        <p:spPr bwMode="auto">
          <a:xfrm>
            <a:off x="5578475" y="1427163"/>
            <a:ext cx="52388" cy="66675"/>
          </a:xfrm>
          <a:custGeom>
            <a:avLst/>
            <a:gdLst>
              <a:gd name="T0" fmla="*/ 914834163 w 3"/>
              <a:gd name="T1" fmla="*/ 1111388897 h 4"/>
              <a:gd name="T2" fmla="*/ 609883712 w 3"/>
              <a:gd name="T3" fmla="*/ 833537375 h 4"/>
              <a:gd name="T4" fmla="*/ 0 w 3"/>
              <a:gd name="T5" fmla="*/ 0 h 4"/>
              <a:gd name="T6" fmla="*/ 0 60000 65536"/>
              <a:gd name="T7" fmla="*/ 0 60000 65536"/>
              <a:gd name="T8" fmla="*/ 0 60000 65536"/>
              <a:gd name="T9" fmla="*/ 0 w 3"/>
              <a:gd name="T10" fmla="*/ 0 h 4"/>
              <a:gd name="T11" fmla="*/ 3 w 3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">
                <a:moveTo>
                  <a:pt x="3" y="4"/>
                </a:moveTo>
                <a:lnTo>
                  <a:pt x="2" y="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2" name="Line 736"/>
          <p:cNvSpPr>
            <a:spLocks noChangeShapeType="1"/>
          </p:cNvSpPr>
          <p:nvPr/>
        </p:nvSpPr>
        <p:spPr bwMode="auto">
          <a:xfrm flipH="1" flipV="1">
            <a:off x="5233988" y="1852613"/>
            <a:ext cx="138112" cy="1492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3" name="Freeform 737"/>
          <p:cNvSpPr>
            <a:spLocks/>
          </p:cNvSpPr>
          <p:nvPr/>
        </p:nvSpPr>
        <p:spPr bwMode="auto">
          <a:xfrm>
            <a:off x="4787900" y="1622425"/>
            <a:ext cx="257175" cy="98425"/>
          </a:xfrm>
          <a:custGeom>
            <a:avLst/>
            <a:gdLst>
              <a:gd name="T0" fmla="*/ 2147483647 w 15"/>
              <a:gd name="T1" fmla="*/ 1614580104 h 6"/>
              <a:gd name="T2" fmla="*/ 2057657187 w 15"/>
              <a:gd name="T3" fmla="*/ 807298254 h 6"/>
              <a:gd name="T4" fmla="*/ 1469755287 w 15"/>
              <a:gd name="T5" fmla="*/ 807298254 h 6"/>
              <a:gd name="T6" fmla="*/ 1175804337 w 15"/>
              <a:gd name="T7" fmla="*/ 538187985 h 6"/>
              <a:gd name="T8" fmla="*/ 0 w 1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6"/>
              <a:gd name="T17" fmla="*/ 15 w 1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6">
                <a:moveTo>
                  <a:pt x="15" y="6"/>
                </a:moveTo>
                <a:lnTo>
                  <a:pt x="7" y="3"/>
                </a:lnTo>
                <a:lnTo>
                  <a:pt x="5" y="3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4" name="Line 738"/>
          <p:cNvSpPr>
            <a:spLocks noChangeShapeType="1"/>
          </p:cNvSpPr>
          <p:nvPr/>
        </p:nvSpPr>
        <p:spPr bwMode="auto">
          <a:xfrm flipH="1" flipV="1">
            <a:off x="4529138" y="1525588"/>
            <a:ext cx="68262" cy="333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5" name="Line 739"/>
          <p:cNvSpPr>
            <a:spLocks noChangeShapeType="1"/>
          </p:cNvSpPr>
          <p:nvPr/>
        </p:nvSpPr>
        <p:spPr bwMode="auto">
          <a:xfrm flipH="1" flipV="1">
            <a:off x="4597400" y="1558925"/>
            <a:ext cx="68263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6" name="Freeform 740"/>
          <p:cNvSpPr>
            <a:spLocks/>
          </p:cNvSpPr>
          <p:nvPr/>
        </p:nvSpPr>
        <p:spPr bwMode="auto">
          <a:xfrm>
            <a:off x="4787900" y="1230313"/>
            <a:ext cx="15875" cy="409575"/>
          </a:xfrm>
          <a:custGeom>
            <a:avLst/>
            <a:gdLst>
              <a:gd name="T0" fmla="*/ 252015567 w 1"/>
              <a:gd name="T1" fmla="*/ 0 h 25"/>
              <a:gd name="T2" fmla="*/ 0 w 1"/>
              <a:gd name="T3" fmla="*/ 268402671 h 25"/>
              <a:gd name="T4" fmla="*/ 252015567 w 1"/>
              <a:gd name="T5" fmla="*/ 1878818762 h 25"/>
              <a:gd name="T6" fmla="*/ 0 w 1"/>
              <a:gd name="T7" fmla="*/ 2147483647 h 25"/>
              <a:gd name="T8" fmla="*/ 0 w 1"/>
              <a:gd name="T9" fmla="*/ 2147483647 h 25"/>
              <a:gd name="T10" fmla="*/ 252015567 w 1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5"/>
              <a:gd name="T20" fmla="*/ 1 w 1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5">
                <a:moveTo>
                  <a:pt x="1" y="0"/>
                </a:moveTo>
                <a:lnTo>
                  <a:pt x="0" y="1"/>
                </a:lnTo>
                <a:lnTo>
                  <a:pt x="1" y="7"/>
                </a:lnTo>
                <a:lnTo>
                  <a:pt x="0" y="12"/>
                </a:lnTo>
                <a:lnTo>
                  <a:pt x="0" y="18"/>
                </a:lnTo>
                <a:lnTo>
                  <a:pt x="1" y="2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7" name="Line 741"/>
          <p:cNvSpPr>
            <a:spLocks noChangeShapeType="1"/>
          </p:cNvSpPr>
          <p:nvPr/>
        </p:nvSpPr>
        <p:spPr bwMode="auto">
          <a:xfrm flipH="1">
            <a:off x="4718050" y="1263650"/>
            <a:ext cx="69850" cy="158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8" name="Freeform 742"/>
          <p:cNvSpPr>
            <a:spLocks/>
          </p:cNvSpPr>
          <p:nvPr/>
        </p:nvSpPr>
        <p:spPr bwMode="auto">
          <a:xfrm>
            <a:off x="4787900" y="1246188"/>
            <a:ext cx="377825" cy="82550"/>
          </a:xfrm>
          <a:custGeom>
            <a:avLst/>
            <a:gdLst>
              <a:gd name="T0" fmla="*/ 2147483647 w 22"/>
              <a:gd name="T1" fmla="*/ 545160250 h 5"/>
              <a:gd name="T2" fmla="*/ 2147483647 w 22"/>
              <a:gd name="T3" fmla="*/ 817740246 h 5"/>
              <a:gd name="T4" fmla="*/ 2147483647 w 22"/>
              <a:gd name="T5" fmla="*/ 1090320500 h 5"/>
              <a:gd name="T6" fmla="*/ 2147483647 w 22"/>
              <a:gd name="T7" fmla="*/ 1362900496 h 5"/>
              <a:gd name="T8" fmla="*/ 2064590185 w 22"/>
              <a:gd name="T9" fmla="*/ 817740246 h 5"/>
              <a:gd name="T10" fmla="*/ 589887932 w 22"/>
              <a:gd name="T11" fmla="*/ 272580125 h 5"/>
              <a:gd name="T12" fmla="*/ 0 w 2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5"/>
              <a:gd name="T23" fmla="*/ 22 w 2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5">
                <a:moveTo>
                  <a:pt x="22" y="2"/>
                </a:moveTo>
                <a:lnTo>
                  <a:pt x="19" y="3"/>
                </a:lnTo>
                <a:lnTo>
                  <a:pt x="16" y="4"/>
                </a:lnTo>
                <a:lnTo>
                  <a:pt x="11" y="5"/>
                </a:lnTo>
                <a:lnTo>
                  <a:pt x="7" y="3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79" name="Freeform 743"/>
          <p:cNvSpPr>
            <a:spLocks/>
          </p:cNvSpPr>
          <p:nvPr/>
        </p:nvSpPr>
        <p:spPr bwMode="auto">
          <a:xfrm>
            <a:off x="5165725" y="1279525"/>
            <a:ext cx="1588" cy="49213"/>
          </a:xfrm>
          <a:custGeom>
            <a:avLst/>
            <a:gdLst>
              <a:gd name="T0" fmla="*/ 0 w 1501"/>
              <a:gd name="T1" fmla="*/ 807306456 h 3"/>
              <a:gd name="T2" fmla="*/ 0 w 1501"/>
              <a:gd name="T3" fmla="*/ 269096727 h 3"/>
              <a:gd name="T4" fmla="*/ 0 w 1501"/>
              <a:gd name="T5" fmla="*/ 0 h 3"/>
              <a:gd name="T6" fmla="*/ 0 60000 65536"/>
              <a:gd name="T7" fmla="*/ 0 60000 65536"/>
              <a:gd name="T8" fmla="*/ 0 60000 65536"/>
              <a:gd name="T9" fmla="*/ 0 w 1501"/>
              <a:gd name="T10" fmla="*/ 0 h 3"/>
              <a:gd name="T11" fmla="*/ 1501 w 150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3">
                <a:moveTo>
                  <a:pt x="0" y="3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0" name="Line 744"/>
          <p:cNvSpPr>
            <a:spLocks noChangeShapeType="1"/>
          </p:cNvSpPr>
          <p:nvPr/>
        </p:nvSpPr>
        <p:spPr bwMode="auto">
          <a:xfrm flipH="1">
            <a:off x="5407025" y="1344613"/>
            <a:ext cx="17463" cy="158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1" name="Freeform 745"/>
          <p:cNvSpPr>
            <a:spLocks/>
          </p:cNvSpPr>
          <p:nvPr/>
        </p:nvSpPr>
        <p:spPr bwMode="auto">
          <a:xfrm>
            <a:off x="3857625" y="1328738"/>
            <a:ext cx="342900" cy="131762"/>
          </a:xfrm>
          <a:custGeom>
            <a:avLst/>
            <a:gdLst>
              <a:gd name="T0" fmla="*/ 0 w 20"/>
              <a:gd name="T1" fmla="*/ 0 h 8"/>
              <a:gd name="T2" fmla="*/ 1763706013 w 20"/>
              <a:gd name="T3" fmla="*/ 813811392 h 8"/>
              <a:gd name="T4" fmla="*/ 2147483647 w 20"/>
              <a:gd name="T5" fmla="*/ 1627606314 h 8"/>
              <a:gd name="T6" fmla="*/ 2147483647 w 20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8"/>
              <a:gd name="T14" fmla="*/ 20 w 20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8">
                <a:moveTo>
                  <a:pt x="0" y="0"/>
                </a:moveTo>
                <a:cubicBezTo>
                  <a:pt x="2" y="0"/>
                  <a:pt x="3" y="2"/>
                  <a:pt x="6" y="3"/>
                </a:cubicBezTo>
                <a:cubicBezTo>
                  <a:pt x="9" y="4"/>
                  <a:pt x="13" y="5"/>
                  <a:pt x="16" y="6"/>
                </a:cubicBezTo>
                <a:cubicBezTo>
                  <a:pt x="18" y="6"/>
                  <a:pt x="19" y="7"/>
                  <a:pt x="20" y="8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2" name="Freeform 746"/>
          <p:cNvSpPr>
            <a:spLocks/>
          </p:cNvSpPr>
          <p:nvPr/>
        </p:nvSpPr>
        <p:spPr bwMode="auto">
          <a:xfrm>
            <a:off x="3857625" y="1098550"/>
            <a:ext cx="636588" cy="147638"/>
          </a:xfrm>
          <a:custGeom>
            <a:avLst/>
            <a:gdLst>
              <a:gd name="T0" fmla="*/ 0 w 37"/>
              <a:gd name="T1" fmla="*/ 2147483647 h 9"/>
              <a:gd name="T2" fmla="*/ 888040163 w 37"/>
              <a:gd name="T3" fmla="*/ 2147483647 h 9"/>
              <a:gd name="T4" fmla="*/ 2147483647 w 37"/>
              <a:gd name="T5" fmla="*/ 1614585401 h 9"/>
              <a:gd name="T6" fmla="*/ 2147483647 w 37"/>
              <a:gd name="T7" fmla="*/ 0 h 9"/>
              <a:gd name="T8" fmla="*/ 2147483647 w 37"/>
              <a:gd name="T9" fmla="*/ 1614585401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9"/>
              <a:gd name="T17" fmla="*/ 37 w 3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9">
                <a:moveTo>
                  <a:pt x="0" y="9"/>
                </a:moveTo>
                <a:lnTo>
                  <a:pt x="3" y="9"/>
                </a:lnTo>
                <a:cubicBezTo>
                  <a:pt x="6" y="9"/>
                  <a:pt x="7" y="8"/>
                  <a:pt x="8" y="6"/>
                </a:cubicBezTo>
                <a:lnTo>
                  <a:pt x="23" y="0"/>
                </a:lnTo>
                <a:lnTo>
                  <a:pt x="37" y="6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3" name="Freeform 747"/>
          <p:cNvSpPr>
            <a:spLocks/>
          </p:cNvSpPr>
          <p:nvPr/>
        </p:nvSpPr>
        <p:spPr bwMode="auto">
          <a:xfrm>
            <a:off x="3838575" y="1246188"/>
            <a:ext cx="552450" cy="639762"/>
          </a:xfrm>
          <a:custGeom>
            <a:avLst/>
            <a:gdLst>
              <a:gd name="T0" fmla="*/ 298046768 w 32"/>
              <a:gd name="T1" fmla="*/ 0 h 39"/>
              <a:gd name="T2" fmla="*/ 298046768 w 32"/>
              <a:gd name="T3" fmla="*/ 0 h 39"/>
              <a:gd name="T4" fmla="*/ 298046768 w 32"/>
              <a:gd name="T5" fmla="*/ 1345485089 h 39"/>
              <a:gd name="T6" fmla="*/ 0 w 32"/>
              <a:gd name="T7" fmla="*/ 1883672358 h 39"/>
              <a:gd name="T8" fmla="*/ 0 w 32"/>
              <a:gd name="T9" fmla="*/ 2147483647 h 39"/>
              <a:gd name="T10" fmla="*/ 298046768 w 32"/>
              <a:gd name="T11" fmla="*/ 2147483647 h 39"/>
              <a:gd name="T12" fmla="*/ 1192187071 w 32"/>
              <a:gd name="T13" fmla="*/ 2147483647 h 39"/>
              <a:gd name="T14" fmla="*/ 2147483647 w 32"/>
              <a:gd name="T15" fmla="*/ 2147483647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39"/>
              <a:gd name="T26" fmla="*/ 32 w 32"/>
              <a:gd name="T27" fmla="*/ 39 h 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39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3"/>
                  <a:pt x="1" y="5"/>
                </a:cubicBezTo>
                <a:lnTo>
                  <a:pt x="0" y="7"/>
                </a:lnTo>
                <a:lnTo>
                  <a:pt x="0" y="10"/>
                </a:lnTo>
                <a:cubicBezTo>
                  <a:pt x="0" y="13"/>
                  <a:pt x="0" y="15"/>
                  <a:pt x="1" y="18"/>
                </a:cubicBezTo>
                <a:cubicBezTo>
                  <a:pt x="1" y="21"/>
                  <a:pt x="2" y="22"/>
                  <a:pt x="4" y="25"/>
                </a:cubicBezTo>
                <a:cubicBezTo>
                  <a:pt x="14" y="29"/>
                  <a:pt x="23" y="34"/>
                  <a:pt x="32" y="39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4" name="Freeform 748"/>
          <p:cNvSpPr>
            <a:spLocks/>
          </p:cNvSpPr>
          <p:nvPr/>
        </p:nvSpPr>
        <p:spPr bwMode="auto">
          <a:xfrm>
            <a:off x="3857625" y="1082675"/>
            <a:ext cx="68263" cy="163513"/>
          </a:xfrm>
          <a:custGeom>
            <a:avLst/>
            <a:gdLst>
              <a:gd name="T0" fmla="*/ 1164959270 w 4"/>
              <a:gd name="T1" fmla="*/ 0 h 10"/>
              <a:gd name="T2" fmla="*/ 0 w 4"/>
              <a:gd name="T3" fmla="*/ 2147483647 h 10"/>
              <a:gd name="T4" fmla="*/ 0 60000 65536"/>
              <a:gd name="T5" fmla="*/ 0 60000 65536"/>
              <a:gd name="T6" fmla="*/ 0 w 4"/>
              <a:gd name="T7" fmla="*/ 0 h 10"/>
              <a:gd name="T8" fmla="*/ 4 w 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">
                <a:moveTo>
                  <a:pt x="4" y="0"/>
                </a:moveTo>
                <a:cubicBezTo>
                  <a:pt x="2" y="4"/>
                  <a:pt x="0" y="6"/>
                  <a:pt x="0" y="1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5" name="Freeform 749"/>
          <p:cNvSpPr>
            <a:spLocks/>
          </p:cNvSpPr>
          <p:nvPr/>
        </p:nvSpPr>
        <p:spPr bwMode="auto">
          <a:xfrm>
            <a:off x="3857625" y="1082675"/>
            <a:ext cx="68263" cy="163513"/>
          </a:xfrm>
          <a:custGeom>
            <a:avLst/>
            <a:gdLst>
              <a:gd name="T0" fmla="*/ 1164959270 w 4"/>
              <a:gd name="T1" fmla="*/ 0 h 10"/>
              <a:gd name="T2" fmla="*/ 0 w 4"/>
              <a:gd name="T3" fmla="*/ 2147483647 h 10"/>
              <a:gd name="T4" fmla="*/ 0 60000 65536"/>
              <a:gd name="T5" fmla="*/ 0 60000 65536"/>
              <a:gd name="T6" fmla="*/ 0 w 4"/>
              <a:gd name="T7" fmla="*/ 0 h 10"/>
              <a:gd name="T8" fmla="*/ 4 w 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">
                <a:moveTo>
                  <a:pt x="4" y="0"/>
                </a:moveTo>
                <a:cubicBezTo>
                  <a:pt x="2" y="4"/>
                  <a:pt x="0" y="6"/>
                  <a:pt x="0" y="10"/>
                </a:cubicBezTo>
              </a:path>
            </a:pathLst>
          </a:custGeom>
          <a:solidFill>
            <a:schemeClr val="bg1"/>
          </a:solidFill>
          <a:ln w="34925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6" name="Freeform 750"/>
          <p:cNvSpPr>
            <a:spLocks/>
          </p:cNvSpPr>
          <p:nvPr/>
        </p:nvSpPr>
        <p:spPr bwMode="auto">
          <a:xfrm>
            <a:off x="2600325" y="1968500"/>
            <a:ext cx="1635125" cy="442913"/>
          </a:xfrm>
          <a:custGeom>
            <a:avLst/>
            <a:gdLst>
              <a:gd name="T0" fmla="*/ 2147483647 w 95"/>
              <a:gd name="T1" fmla="*/ 0 h 27"/>
              <a:gd name="T2" fmla="*/ 2147483647 w 95"/>
              <a:gd name="T3" fmla="*/ 269094306 h 27"/>
              <a:gd name="T4" fmla="*/ 2147483647 w 95"/>
              <a:gd name="T5" fmla="*/ 538188612 h 27"/>
              <a:gd name="T6" fmla="*/ 2147483647 w 95"/>
              <a:gd name="T7" fmla="*/ 269094306 h 27"/>
              <a:gd name="T8" fmla="*/ 2147483647 w 95"/>
              <a:gd name="T9" fmla="*/ 1345487806 h 27"/>
              <a:gd name="T10" fmla="*/ 2147483647 w 95"/>
              <a:gd name="T11" fmla="*/ 1076393628 h 27"/>
              <a:gd name="T12" fmla="*/ 2147483647 w 95"/>
              <a:gd name="T13" fmla="*/ 2147483647 h 27"/>
              <a:gd name="T14" fmla="*/ 0 w 95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5"/>
              <a:gd name="T25" fmla="*/ 0 h 27"/>
              <a:gd name="T26" fmla="*/ 95 w 95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5" h="27">
                <a:moveTo>
                  <a:pt x="95" y="0"/>
                </a:moveTo>
                <a:lnTo>
                  <a:pt x="93" y="1"/>
                </a:lnTo>
                <a:cubicBezTo>
                  <a:pt x="92" y="1"/>
                  <a:pt x="91" y="2"/>
                  <a:pt x="91" y="2"/>
                </a:cubicBezTo>
                <a:lnTo>
                  <a:pt x="76" y="1"/>
                </a:lnTo>
                <a:lnTo>
                  <a:pt x="59" y="5"/>
                </a:lnTo>
                <a:cubicBezTo>
                  <a:pt x="57" y="6"/>
                  <a:pt x="56" y="3"/>
                  <a:pt x="54" y="4"/>
                </a:cubicBezTo>
                <a:cubicBezTo>
                  <a:pt x="40" y="9"/>
                  <a:pt x="27" y="15"/>
                  <a:pt x="13" y="21"/>
                </a:cubicBezTo>
                <a:lnTo>
                  <a:pt x="0" y="27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87" name="Freeform 751"/>
          <p:cNvSpPr>
            <a:spLocks/>
          </p:cNvSpPr>
          <p:nvPr/>
        </p:nvSpPr>
        <p:spPr bwMode="auto">
          <a:xfrm>
            <a:off x="3857625" y="1639888"/>
            <a:ext cx="241300" cy="819150"/>
          </a:xfrm>
          <a:custGeom>
            <a:avLst/>
            <a:gdLst>
              <a:gd name="T0" fmla="*/ 2147483647 w 14"/>
              <a:gd name="T1" fmla="*/ 2147483647 h 50"/>
              <a:gd name="T2" fmla="*/ 2147483647 w 14"/>
              <a:gd name="T3" fmla="*/ 2147483647 h 50"/>
              <a:gd name="T4" fmla="*/ 2147483647 w 14"/>
              <a:gd name="T5" fmla="*/ 2147483647 h 50"/>
              <a:gd name="T6" fmla="*/ 2079488901 w 14"/>
              <a:gd name="T7" fmla="*/ 2147483647 h 50"/>
              <a:gd name="T8" fmla="*/ 1188282065 w 14"/>
              <a:gd name="T9" fmla="*/ 2147483647 h 50"/>
              <a:gd name="T10" fmla="*/ 1188282065 w 14"/>
              <a:gd name="T11" fmla="*/ 2147483647 h 50"/>
              <a:gd name="T12" fmla="*/ 891207105 w 14"/>
              <a:gd name="T13" fmla="*/ 2147483647 h 50"/>
              <a:gd name="T14" fmla="*/ 891207105 w 14"/>
              <a:gd name="T15" fmla="*/ 2147483647 h 50"/>
              <a:gd name="T16" fmla="*/ 594132415 w 14"/>
              <a:gd name="T17" fmla="*/ 2147483647 h 50"/>
              <a:gd name="T18" fmla="*/ 0 w 14"/>
              <a:gd name="T19" fmla="*/ 1610416155 h 50"/>
              <a:gd name="T20" fmla="*/ 891207105 w 14"/>
              <a:gd name="T21" fmla="*/ 0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50"/>
              <a:gd name="T35" fmla="*/ 14 w 14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50">
                <a:moveTo>
                  <a:pt x="14" y="50"/>
                </a:moveTo>
                <a:lnTo>
                  <a:pt x="11" y="46"/>
                </a:lnTo>
                <a:cubicBezTo>
                  <a:pt x="11" y="43"/>
                  <a:pt x="11" y="41"/>
                  <a:pt x="8" y="39"/>
                </a:cubicBezTo>
                <a:lnTo>
                  <a:pt x="7" y="35"/>
                </a:lnTo>
                <a:lnTo>
                  <a:pt x="4" y="32"/>
                </a:lnTo>
                <a:lnTo>
                  <a:pt x="4" y="29"/>
                </a:lnTo>
                <a:lnTo>
                  <a:pt x="3" y="25"/>
                </a:lnTo>
                <a:lnTo>
                  <a:pt x="3" y="21"/>
                </a:lnTo>
                <a:cubicBezTo>
                  <a:pt x="2" y="19"/>
                  <a:pt x="2" y="18"/>
                  <a:pt x="2" y="16"/>
                </a:cubicBezTo>
                <a:cubicBezTo>
                  <a:pt x="2" y="11"/>
                  <a:pt x="0" y="7"/>
                  <a:pt x="0" y="6"/>
                </a:cubicBezTo>
                <a:lnTo>
                  <a:pt x="3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831"/>
          <p:cNvGrpSpPr>
            <a:grpSpLocks/>
          </p:cNvGrpSpPr>
          <p:nvPr/>
        </p:nvGrpSpPr>
        <p:grpSpPr bwMode="auto">
          <a:xfrm>
            <a:off x="2565400" y="1377950"/>
            <a:ext cx="1273175" cy="508000"/>
            <a:chOff x="2643188" y="1028701"/>
            <a:chExt cx="1347788" cy="565150"/>
          </a:xfrm>
        </p:grpSpPr>
        <p:sp>
          <p:nvSpPr>
            <p:cNvPr id="24284" name="Freeform 752"/>
            <p:cNvSpPr>
              <a:spLocks/>
            </p:cNvSpPr>
            <p:nvPr/>
          </p:nvSpPr>
          <p:spPr bwMode="auto">
            <a:xfrm>
              <a:off x="3700463" y="1028701"/>
              <a:ext cx="290513" cy="73025"/>
            </a:xfrm>
            <a:custGeom>
              <a:avLst/>
              <a:gdLst>
                <a:gd name="T0" fmla="*/ 2147483647 w 16"/>
                <a:gd name="T1" fmla="*/ 0 h 4"/>
                <a:gd name="T2" fmla="*/ 2147483647 w 16"/>
                <a:gd name="T3" fmla="*/ 333286084 h 4"/>
                <a:gd name="T4" fmla="*/ 1978066327 w 16"/>
                <a:gd name="T5" fmla="*/ 666590424 h 4"/>
                <a:gd name="T6" fmla="*/ 659355537 w 16"/>
                <a:gd name="T7" fmla="*/ 999876365 h 4"/>
                <a:gd name="T8" fmla="*/ 0 w 16"/>
                <a:gd name="T9" fmla="*/ 133316259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"/>
                <a:gd name="T17" fmla="*/ 16 w 1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">
                  <a:moveTo>
                    <a:pt x="16" y="0"/>
                  </a:moveTo>
                  <a:cubicBezTo>
                    <a:pt x="13" y="0"/>
                    <a:pt x="11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5" y="3"/>
                    <a:pt x="3" y="2"/>
                    <a:pt x="2" y="3"/>
                  </a:cubicBezTo>
                  <a:lnTo>
                    <a:pt x="0" y="4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5" name="Freeform 753"/>
            <p:cNvSpPr>
              <a:spLocks/>
            </p:cNvSpPr>
            <p:nvPr/>
          </p:nvSpPr>
          <p:spPr bwMode="auto">
            <a:xfrm>
              <a:off x="2643188" y="1101726"/>
              <a:ext cx="1057275" cy="492125"/>
            </a:xfrm>
            <a:custGeom>
              <a:avLst/>
              <a:gdLst>
                <a:gd name="T0" fmla="*/ 2147483647 w 58"/>
                <a:gd name="T1" fmla="*/ 0 h 27"/>
                <a:gd name="T2" fmla="*/ 2147483647 w 58"/>
                <a:gd name="T3" fmla="*/ 332220877 h 27"/>
                <a:gd name="T4" fmla="*/ 2147483647 w 58"/>
                <a:gd name="T5" fmla="*/ 2147483647 h 27"/>
                <a:gd name="T6" fmla="*/ 2147483647 w 58"/>
                <a:gd name="T7" fmla="*/ 2147483647 h 27"/>
                <a:gd name="T8" fmla="*/ 0 w 58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7"/>
                <a:gd name="T17" fmla="*/ 58 w 5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7">
                  <a:moveTo>
                    <a:pt x="58" y="0"/>
                  </a:moveTo>
                  <a:lnTo>
                    <a:pt x="56" y="1"/>
                  </a:lnTo>
                  <a:lnTo>
                    <a:pt x="44" y="7"/>
                  </a:lnTo>
                  <a:cubicBezTo>
                    <a:pt x="38" y="11"/>
                    <a:pt x="34" y="13"/>
                    <a:pt x="22" y="21"/>
                  </a:cubicBezTo>
                  <a:cubicBezTo>
                    <a:pt x="17" y="25"/>
                    <a:pt x="6" y="27"/>
                    <a:pt x="0" y="27"/>
                  </a:cubicBez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689" name="Freeform 754"/>
          <p:cNvSpPr>
            <a:spLocks/>
          </p:cNvSpPr>
          <p:nvPr/>
        </p:nvSpPr>
        <p:spPr bwMode="auto">
          <a:xfrm>
            <a:off x="3184525" y="885825"/>
            <a:ext cx="673100" cy="722313"/>
          </a:xfrm>
          <a:custGeom>
            <a:avLst/>
            <a:gdLst>
              <a:gd name="T0" fmla="*/ 2147483647 w 39"/>
              <a:gd name="T1" fmla="*/ 2147483647 h 44"/>
              <a:gd name="T2" fmla="*/ 2147483647 w 39"/>
              <a:gd name="T3" fmla="*/ 2147483647 h 44"/>
              <a:gd name="T4" fmla="*/ 2147483647 w 39"/>
              <a:gd name="T5" fmla="*/ 2147483647 h 44"/>
              <a:gd name="T6" fmla="*/ 2147483647 w 39"/>
              <a:gd name="T7" fmla="*/ 2147483647 h 44"/>
              <a:gd name="T8" fmla="*/ 2147483647 w 39"/>
              <a:gd name="T9" fmla="*/ 2147483647 h 44"/>
              <a:gd name="T10" fmla="*/ 2147483647 w 39"/>
              <a:gd name="T11" fmla="*/ 2147483647 h 44"/>
              <a:gd name="T12" fmla="*/ 2147483647 w 39"/>
              <a:gd name="T13" fmla="*/ 2147483647 h 44"/>
              <a:gd name="T14" fmla="*/ 1191490627 w 39"/>
              <a:gd name="T15" fmla="*/ 269488449 h 44"/>
              <a:gd name="T16" fmla="*/ 0 w 3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44"/>
              <a:gd name="T29" fmla="*/ 39 w 3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44">
                <a:moveTo>
                  <a:pt x="39" y="44"/>
                </a:moveTo>
                <a:cubicBezTo>
                  <a:pt x="36" y="43"/>
                  <a:pt x="32" y="43"/>
                  <a:pt x="29" y="42"/>
                </a:cubicBezTo>
                <a:cubicBezTo>
                  <a:pt x="27" y="40"/>
                  <a:pt x="24" y="38"/>
                  <a:pt x="23" y="36"/>
                </a:cubicBezTo>
                <a:lnTo>
                  <a:pt x="21" y="32"/>
                </a:lnTo>
                <a:lnTo>
                  <a:pt x="19" y="29"/>
                </a:lnTo>
                <a:lnTo>
                  <a:pt x="18" y="25"/>
                </a:lnTo>
                <a:cubicBezTo>
                  <a:pt x="18" y="23"/>
                  <a:pt x="16" y="22"/>
                  <a:pt x="16" y="20"/>
                </a:cubicBezTo>
                <a:cubicBezTo>
                  <a:pt x="14" y="10"/>
                  <a:pt x="15" y="6"/>
                  <a:pt x="4" y="1"/>
                </a:cubicBezTo>
                <a:cubicBezTo>
                  <a:pt x="2" y="1"/>
                  <a:pt x="1" y="1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0" name="Freeform 755"/>
          <p:cNvSpPr>
            <a:spLocks/>
          </p:cNvSpPr>
          <p:nvPr/>
        </p:nvSpPr>
        <p:spPr bwMode="auto">
          <a:xfrm>
            <a:off x="2555875" y="1720850"/>
            <a:ext cx="595313" cy="1066800"/>
          </a:xfrm>
          <a:custGeom>
            <a:avLst/>
            <a:gdLst>
              <a:gd name="T0" fmla="*/ 2041333998 w 10157"/>
              <a:gd name="T1" fmla="*/ 2147483647 h 10000"/>
              <a:gd name="T2" fmla="*/ 1627519589 w 10157"/>
              <a:gd name="T3" fmla="*/ 2147483647 h 10000"/>
              <a:gd name="T4" fmla="*/ 918269451 w 10157"/>
              <a:gd name="T5" fmla="*/ 2147483647 h 10000"/>
              <a:gd name="T6" fmla="*/ 563544392 w 10157"/>
              <a:gd name="T7" fmla="*/ 2147483647 h 10000"/>
              <a:gd name="T8" fmla="*/ 208815757 w 10157"/>
              <a:gd name="T9" fmla="*/ 2147483647 h 10000"/>
              <a:gd name="T10" fmla="*/ 149729338 w 10157"/>
              <a:gd name="T11" fmla="*/ 2147483647 h 10000"/>
              <a:gd name="T12" fmla="*/ 90642773 w 10157"/>
              <a:gd name="T13" fmla="*/ 2147483647 h 10000"/>
              <a:gd name="T14" fmla="*/ 149729338 w 10157"/>
              <a:gd name="T15" fmla="*/ 2147483647 h 10000"/>
              <a:gd name="T16" fmla="*/ 133851479 w 10157"/>
              <a:gd name="T17" fmla="*/ 2147483647 h 10000"/>
              <a:gd name="T18" fmla="*/ 0 w 10157"/>
              <a:gd name="T19" fmla="*/ 2147483647 h 10000"/>
              <a:gd name="T20" fmla="*/ 31552881 w 10157"/>
              <a:gd name="T21" fmla="*/ 1494298180 h 10000"/>
              <a:gd name="T22" fmla="*/ 90642773 w 10157"/>
              <a:gd name="T23" fmla="*/ 933484200 h 10000"/>
              <a:gd name="T24" fmla="*/ 149729338 w 10157"/>
              <a:gd name="T25" fmla="*/ 0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157"/>
              <a:gd name="T40" fmla="*/ 0 h 10000"/>
              <a:gd name="T41" fmla="*/ 10157 w 10157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157" h="10000">
                <a:moveTo>
                  <a:pt x="10157" y="10000"/>
                </a:moveTo>
                <a:cubicBezTo>
                  <a:pt x="9275" y="9692"/>
                  <a:pt x="8686" y="9692"/>
                  <a:pt x="8098" y="9538"/>
                </a:cubicBezTo>
                <a:lnTo>
                  <a:pt x="4569" y="9231"/>
                </a:lnTo>
                <a:lnTo>
                  <a:pt x="2804" y="9077"/>
                </a:lnTo>
                <a:lnTo>
                  <a:pt x="1039" y="9231"/>
                </a:lnTo>
                <a:lnTo>
                  <a:pt x="745" y="8615"/>
                </a:lnTo>
                <a:lnTo>
                  <a:pt x="451" y="7231"/>
                </a:lnTo>
                <a:lnTo>
                  <a:pt x="745" y="6000"/>
                </a:lnTo>
                <a:cubicBezTo>
                  <a:pt x="719" y="5505"/>
                  <a:pt x="692" y="5011"/>
                  <a:pt x="666" y="4516"/>
                </a:cubicBezTo>
                <a:cubicBezTo>
                  <a:pt x="666" y="3900"/>
                  <a:pt x="589" y="3635"/>
                  <a:pt x="0" y="3020"/>
                </a:cubicBezTo>
                <a:cubicBezTo>
                  <a:pt x="1" y="2450"/>
                  <a:pt x="156" y="1801"/>
                  <a:pt x="157" y="1231"/>
                </a:cubicBezTo>
                <a:lnTo>
                  <a:pt x="451" y="769"/>
                </a:lnTo>
                <a:cubicBezTo>
                  <a:pt x="451" y="462"/>
                  <a:pt x="745" y="308"/>
                  <a:pt x="745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1" name="Line 756"/>
          <p:cNvSpPr>
            <a:spLocks noChangeShapeType="1"/>
          </p:cNvSpPr>
          <p:nvPr/>
        </p:nvSpPr>
        <p:spPr bwMode="auto">
          <a:xfrm flipH="1" flipV="1">
            <a:off x="3943350" y="2803525"/>
            <a:ext cx="17463" cy="13176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2" name="Freeform 757"/>
          <p:cNvSpPr>
            <a:spLocks/>
          </p:cNvSpPr>
          <p:nvPr/>
        </p:nvSpPr>
        <p:spPr bwMode="auto">
          <a:xfrm>
            <a:off x="3668713" y="854075"/>
            <a:ext cx="136525" cy="179388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0 60000 65536"/>
              <a:gd name="T5" fmla="*/ 0 60000 65536"/>
              <a:gd name="T6" fmla="*/ 0 w 8"/>
              <a:gd name="T7" fmla="*/ 0 h 11"/>
              <a:gd name="T8" fmla="*/ 8 w 8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1">
                <a:moveTo>
                  <a:pt x="8" y="11"/>
                </a:moveTo>
                <a:cubicBezTo>
                  <a:pt x="0" y="10"/>
                  <a:pt x="7" y="1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3" name="Line 758"/>
          <p:cNvSpPr>
            <a:spLocks noChangeShapeType="1"/>
          </p:cNvSpPr>
          <p:nvPr/>
        </p:nvSpPr>
        <p:spPr bwMode="auto">
          <a:xfrm flipH="1">
            <a:off x="4803775" y="2559050"/>
            <a:ext cx="103188" cy="6508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4" name="Freeform 759"/>
          <p:cNvSpPr>
            <a:spLocks/>
          </p:cNvSpPr>
          <p:nvPr/>
        </p:nvSpPr>
        <p:spPr bwMode="auto">
          <a:xfrm>
            <a:off x="5957888" y="4149725"/>
            <a:ext cx="52387" cy="31750"/>
          </a:xfrm>
          <a:custGeom>
            <a:avLst/>
            <a:gdLst>
              <a:gd name="T0" fmla="*/ 914799238 w 3"/>
              <a:gd name="T1" fmla="*/ 0 h 2"/>
              <a:gd name="T2" fmla="*/ 304927304 w 3"/>
              <a:gd name="T3" fmla="*/ 0 h 2"/>
              <a:gd name="T4" fmla="*/ 0 w 3"/>
              <a:gd name="T5" fmla="*/ 504031134 h 2"/>
              <a:gd name="T6" fmla="*/ 0 60000 65536"/>
              <a:gd name="T7" fmla="*/ 0 60000 65536"/>
              <a:gd name="T8" fmla="*/ 0 60000 65536"/>
              <a:gd name="T9" fmla="*/ 0 w 3"/>
              <a:gd name="T10" fmla="*/ 0 h 2"/>
              <a:gd name="T11" fmla="*/ 3 w 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">
                <a:moveTo>
                  <a:pt x="3" y="0"/>
                </a:moveTo>
                <a:lnTo>
                  <a:pt x="1" y="0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5" name="Freeform 760"/>
          <p:cNvSpPr>
            <a:spLocks/>
          </p:cNvSpPr>
          <p:nvPr/>
        </p:nvSpPr>
        <p:spPr bwMode="auto">
          <a:xfrm>
            <a:off x="3443288" y="2705100"/>
            <a:ext cx="361950" cy="131763"/>
          </a:xfrm>
          <a:custGeom>
            <a:avLst/>
            <a:gdLst>
              <a:gd name="T0" fmla="*/ 0 w 21"/>
              <a:gd name="T1" fmla="*/ 2147483647 h 8"/>
              <a:gd name="T2" fmla="*/ 891207024 w 21"/>
              <a:gd name="T3" fmla="*/ 2147483647 h 8"/>
              <a:gd name="T4" fmla="*/ 2147483647 w 21"/>
              <a:gd name="T5" fmla="*/ 0 h 8"/>
              <a:gd name="T6" fmla="*/ 0 60000 65536"/>
              <a:gd name="T7" fmla="*/ 0 60000 65536"/>
              <a:gd name="T8" fmla="*/ 0 60000 65536"/>
              <a:gd name="T9" fmla="*/ 0 w 21"/>
              <a:gd name="T10" fmla="*/ 0 h 8"/>
              <a:gd name="T11" fmla="*/ 21 w 2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8">
                <a:moveTo>
                  <a:pt x="0" y="8"/>
                </a:moveTo>
                <a:lnTo>
                  <a:pt x="3" y="8"/>
                </a:lnTo>
                <a:cubicBezTo>
                  <a:pt x="9" y="7"/>
                  <a:pt x="15" y="4"/>
                  <a:pt x="21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6" name="Freeform 761"/>
          <p:cNvSpPr>
            <a:spLocks/>
          </p:cNvSpPr>
          <p:nvPr/>
        </p:nvSpPr>
        <p:spPr bwMode="auto">
          <a:xfrm>
            <a:off x="3133725" y="2787650"/>
            <a:ext cx="173038" cy="296863"/>
          </a:xfrm>
          <a:custGeom>
            <a:avLst/>
            <a:gdLst>
              <a:gd name="T0" fmla="*/ 2147483647 w 10"/>
              <a:gd name="T1" fmla="*/ 2147483647 h 18"/>
              <a:gd name="T2" fmla="*/ 2147483647 w 10"/>
              <a:gd name="T3" fmla="*/ 2147483647 h 18"/>
              <a:gd name="T4" fmla="*/ 2095957124 w 10"/>
              <a:gd name="T5" fmla="*/ 2147483647 h 18"/>
              <a:gd name="T6" fmla="*/ 1796532283 w 10"/>
              <a:gd name="T7" fmla="*/ 2147483647 h 18"/>
              <a:gd name="T8" fmla="*/ 898257490 w 10"/>
              <a:gd name="T9" fmla="*/ 2147483647 h 18"/>
              <a:gd name="T10" fmla="*/ 299424976 w 10"/>
              <a:gd name="T11" fmla="*/ 815993837 h 18"/>
              <a:gd name="T12" fmla="*/ 299424976 w 10"/>
              <a:gd name="T13" fmla="*/ 271992491 h 18"/>
              <a:gd name="T14" fmla="*/ 0 w 10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8"/>
              <a:gd name="T26" fmla="*/ 10 w 10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8">
                <a:moveTo>
                  <a:pt x="10" y="18"/>
                </a:moveTo>
                <a:lnTo>
                  <a:pt x="8" y="17"/>
                </a:lnTo>
                <a:lnTo>
                  <a:pt x="7" y="16"/>
                </a:lnTo>
                <a:lnTo>
                  <a:pt x="6" y="15"/>
                </a:lnTo>
                <a:lnTo>
                  <a:pt x="3" y="9"/>
                </a:lnTo>
                <a:lnTo>
                  <a:pt x="1" y="3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7" name="Freeform 762"/>
          <p:cNvSpPr>
            <a:spLocks/>
          </p:cNvSpPr>
          <p:nvPr/>
        </p:nvSpPr>
        <p:spPr bwMode="auto">
          <a:xfrm>
            <a:off x="5630863" y="2657475"/>
            <a:ext cx="17462" cy="47625"/>
          </a:xfrm>
          <a:custGeom>
            <a:avLst/>
            <a:gdLst>
              <a:gd name="T0" fmla="*/ 304921435 w 1"/>
              <a:gd name="T1" fmla="*/ 0 h 3"/>
              <a:gd name="T2" fmla="*/ 304921435 w 1"/>
              <a:gd name="T3" fmla="*/ 0 h 3"/>
              <a:gd name="T4" fmla="*/ 0 w 1"/>
              <a:gd name="T5" fmla="*/ 756046883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1" y="0"/>
                </a:moveTo>
                <a:lnTo>
                  <a:pt x="1" y="0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8" name="Freeform 763"/>
          <p:cNvSpPr>
            <a:spLocks/>
          </p:cNvSpPr>
          <p:nvPr/>
        </p:nvSpPr>
        <p:spPr bwMode="auto">
          <a:xfrm>
            <a:off x="5218113" y="1852613"/>
            <a:ext cx="50800" cy="344487"/>
          </a:xfrm>
          <a:custGeom>
            <a:avLst/>
            <a:gdLst>
              <a:gd name="T0" fmla="*/ 860213324 w 3"/>
              <a:gd name="T1" fmla="*/ 2147483647 h 21"/>
              <a:gd name="T2" fmla="*/ 0 w 3"/>
              <a:gd name="T3" fmla="*/ 2147483647 h 21"/>
              <a:gd name="T4" fmla="*/ 0 w 3"/>
              <a:gd name="T5" fmla="*/ 0 h 21"/>
              <a:gd name="T6" fmla="*/ 0 60000 65536"/>
              <a:gd name="T7" fmla="*/ 0 60000 65536"/>
              <a:gd name="T8" fmla="*/ 0 60000 65536"/>
              <a:gd name="T9" fmla="*/ 0 w 3"/>
              <a:gd name="T10" fmla="*/ 0 h 21"/>
              <a:gd name="T11" fmla="*/ 3 w 3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1">
                <a:moveTo>
                  <a:pt x="3" y="21"/>
                </a:moveTo>
                <a:lnTo>
                  <a:pt x="0" y="1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99" name="Freeform 764"/>
          <p:cNvSpPr>
            <a:spLocks/>
          </p:cNvSpPr>
          <p:nvPr/>
        </p:nvSpPr>
        <p:spPr bwMode="auto">
          <a:xfrm>
            <a:off x="5595938" y="4476750"/>
            <a:ext cx="258762" cy="246063"/>
          </a:xfrm>
          <a:custGeom>
            <a:avLst/>
            <a:gdLst>
              <a:gd name="T0" fmla="*/ 0 w 15"/>
              <a:gd name="T1" fmla="*/ 0 h 15"/>
              <a:gd name="T2" fmla="*/ 297593610 w 15"/>
              <a:gd name="T3" fmla="*/ 538189113 h 15"/>
              <a:gd name="T4" fmla="*/ 2147483647 w 15"/>
              <a:gd name="T5" fmla="*/ 1883677915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0" y="0"/>
                </a:moveTo>
                <a:lnTo>
                  <a:pt x="1" y="2"/>
                </a:lnTo>
                <a:lnTo>
                  <a:pt x="11" y="7"/>
                </a:lnTo>
                <a:lnTo>
                  <a:pt x="14" y="8"/>
                </a:lnTo>
                <a:lnTo>
                  <a:pt x="15" y="9"/>
                </a:lnTo>
                <a:lnTo>
                  <a:pt x="14" y="11"/>
                </a:lnTo>
                <a:lnTo>
                  <a:pt x="11" y="1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0" name="Freeform 765"/>
          <p:cNvSpPr>
            <a:spLocks/>
          </p:cNvSpPr>
          <p:nvPr/>
        </p:nvSpPr>
        <p:spPr bwMode="auto">
          <a:xfrm>
            <a:off x="5595938" y="4476750"/>
            <a:ext cx="258762" cy="246063"/>
          </a:xfrm>
          <a:custGeom>
            <a:avLst/>
            <a:gdLst>
              <a:gd name="T0" fmla="*/ 0 w 15"/>
              <a:gd name="T1" fmla="*/ 0 h 15"/>
              <a:gd name="T2" fmla="*/ 297593610 w 15"/>
              <a:gd name="T3" fmla="*/ 538189113 h 15"/>
              <a:gd name="T4" fmla="*/ 2147483647 w 15"/>
              <a:gd name="T5" fmla="*/ 1883677915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0" y="0"/>
                </a:moveTo>
                <a:lnTo>
                  <a:pt x="1" y="2"/>
                </a:lnTo>
                <a:lnTo>
                  <a:pt x="11" y="7"/>
                </a:lnTo>
                <a:lnTo>
                  <a:pt x="14" y="8"/>
                </a:lnTo>
                <a:lnTo>
                  <a:pt x="15" y="9"/>
                </a:lnTo>
                <a:lnTo>
                  <a:pt x="14" y="11"/>
                </a:lnTo>
                <a:lnTo>
                  <a:pt x="11" y="1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1" name="Freeform 766"/>
          <p:cNvSpPr>
            <a:spLocks/>
          </p:cNvSpPr>
          <p:nvPr/>
        </p:nvSpPr>
        <p:spPr bwMode="auto">
          <a:xfrm>
            <a:off x="6353175" y="3968750"/>
            <a:ext cx="17463" cy="33338"/>
          </a:xfrm>
          <a:custGeom>
            <a:avLst/>
            <a:gdLst>
              <a:gd name="T0" fmla="*/ 0 w 1"/>
              <a:gd name="T1" fmla="*/ 555711117 h 2"/>
              <a:gd name="T2" fmla="*/ 0 w 1"/>
              <a:gd name="T3" fmla="*/ 555711117 h 2"/>
              <a:gd name="T4" fmla="*/ 304956360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2"/>
                </a:moveTo>
                <a:lnTo>
                  <a:pt x="0" y="2"/>
                </a:lnTo>
                <a:lnTo>
                  <a:pt x="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2" name="Freeform 767"/>
          <p:cNvSpPr>
            <a:spLocks/>
          </p:cNvSpPr>
          <p:nvPr/>
        </p:nvSpPr>
        <p:spPr bwMode="auto">
          <a:xfrm>
            <a:off x="6337300" y="4002088"/>
            <a:ext cx="68263" cy="33337"/>
          </a:xfrm>
          <a:custGeom>
            <a:avLst/>
            <a:gdLst>
              <a:gd name="T0" fmla="*/ 1164959270 w 4"/>
              <a:gd name="T1" fmla="*/ 555677780 h 2"/>
              <a:gd name="T2" fmla="*/ 0 w 4"/>
              <a:gd name="T3" fmla="*/ 277847224 h 2"/>
              <a:gd name="T4" fmla="*/ 291244084 w 4"/>
              <a:gd name="T5" fmla="*/ 0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2"/>
                </a:move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3" name="Line 769"/>
          <p:cNvSpPr>
            <a:spLocks noChangeShapeType="1"/>
          </p:cNvSpPr>
          <p:nvPr/>
        </p:nvSpPr>
        <p:spPr bwMode="auto">
          <a:xfrm flipV="1">
            <a:off x="6818313" y="3624263"/>
            <a:ext cx="34925" cy="4921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4" name="Freeform 771"/>
          <p:cNvSpPr>
            <a:spLocks/>
          </p:cNvSpPr>
          <p:nvPr/>
        </p:nvSpPr>
        <p:spPr bwMode="auto">
          <a:xfrm>
            <a:off x="7145338" y="3051175"/>
            <a:ext cx="36512" cy="133350"/>
          </a:xfrm>
          <a:custGeom>
            <a:avLst/>
            <a:gdLst>
              <a:gd name="T0" fmla="*/ 0 w 6709"/>
              <a:gd name="T1" fmla="*/ 22535641 h 10253"/>
              <a:gd name="T2" fmla="*/ 1043294 w 6709"/>
              <a:gd name="T3" fmla="*/ 10989805 h 10253"/>
              <a:gd name="T4" fmla="*/ 524980 w 6709"/>
              <a:gd name="T5" fmla="*/ 0 h 10253"/>
              <a:gd name="T6" fmla="*/ 0 60000 65536"/>
              <a:gd name="T7" fmla="*/ 0 60000 65536"/>
              <a:gd name="T8" fmla="*/ 0 60000 65536"/>
              <a:gd name="T9" fmla="*/ 0 w 6709"/>
              <a:gd name="T10" fmla="*/ 0 h 10253"/>
              <a:gd name="T11" fmla="*/ 6709 w 6709"/>
              <a:gd name="T12" fmla="*/ 10253 h 10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9" h="10253">
                <a:moveTo>
                  <a:pt x="0" y="10253"/>
                </a:moveTo>
                <a:lnTo>
                  <a:pt x="6709" y="5000"/>
                </a:lnTo>
                <a:lnTo>
                  <a:pt x="3376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5" name="Freeform 773"/>
          <p:cNvSpPr>
            <a:spLocks/>
          </p:cNvSpPr>
          <p:nvPr/>
        </p:nvSpPr>
        <p:spPr bwMode="auto">
          <a:xfrm>
            <a:off x="7112000" y="2755900"/>
            <a:ext cx="50800" cy="0"/>
          </a:xfrm>
          <a:custGeom>
            <a:avLst/>
            <a:gdLst>
              <a:gd name="T0" fmla="*/ 0 w 10000"/>
              <a:gd name="T1" fmla="*/ 1316228 w 10000"/>
              <a:gd name="T2" fmla="*/ 0 60000 65536"/>
              <a:gd name="T3" fmla="*/ 0 60000 65536"/>
              <a:gd name="T4" fmla="*/ 0 w 10000"/>
              <a:gd name="T5" fmla="*/ 10000 w 100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00">
                <a:moveTo>
                  <a:pt x="0" y="0"/>
                </a:moveTo>
                <a:lnTo>
                  <a:pt x="1000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6" name="Line 775"/>
          <p:cNvSpPr>
            <a:spLocks noChangeShapeType="1"/>
          </p:cNvSpPr>
          <p:nvPr/>
        </p:nvSpPr>
        <p:spPr bwMode="auto">
          <a:xfrm flipH="1">
            <a:off x="6870700" y="2755900"/>
            <a:ext cx="241300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7" name="Freeform 777"/>
          <p:cNvSpPr>
            <a:spLocks/>
          </p:cNvSpPr>
          <p:nvPr/>
        </p:nvSpPr>
        <p:spPr bwMode="auto">
          <a:xfrm>
            <a:off x="7059613" y="2262188"/>
            <a:ext cx="34925" cy="115887"/>
          </a:xfrm>
          <a:custGeom>
            <a:avLst/>
            <a:gdLst>
              <a:gd name="T0" fmla="*/ 609877795 w 2"/>
              <a:gd name="T1" fmla="*/ 1918542390 h 7"/>
              <a:gd name="T2" fmla="*/ 304947629 w 2"/>
              <a:gd name="T3" fmla="*/ 1096307794 h 7"/>
              <a:gd name="T4" fmla="*/ 0 w 2"/>
              <a:gd name="T5" fmla="*/ 0 h 7"/>
              <a:gd name="T6" fmla="*/ 0 60000 65536"/>
              <a:gd name="T7" fmla="*/ 0 60000 65536"/>
              <a:gd name="T8" fmla="*/ 0 60000 65536"/>
              <a:gd name="T9" fmla="*/ 0 w 2"/>
              <a:gd name="T10" fmla="*/ 0 h 7"/>
              <a:gd name="T11" fmla="*/ 2 w 2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7">
                <a:moveTo>
                  <a:pt x="2" y="7"/>
                </a:moveTo>
                <a:lnTo>
                  <a:pt x="1" y="4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8" name="Freeform 781"/>
          <p:cNvSpPr>
            <a:spLocks/>
          </p:cNvSpPr>
          <p:nvPr/>
        </p:nvSpPr>
        <p:spPr bwMode="auto">
          <a:xfrm>
            <a:off x="6956425" y="3181350"/>
            <a:ext cx="190500" cy="230188"/>
          </a:xfrm>
          <a:custGeom>
            <a:avLst/>
            <a:gdLst>
              <a:gd name="T0" fmla="*/ 2147483647 w 11"/>
              <a:gd name="T1" fmla="*/ 0 h 14"/>
              <a:gd name="T2" fmla="*/ 2147483647 w 11"/>
              <a:gd name="T3" fmla="*/ 1081357675 h 14"/>
              <a:gd name="T4" fmla="*/ 0 w 11"/>
              <a:gd name="T5" fmla="*/ 2147483647 h 14"/>
              <a:gd name="T6" fmla="*/ 0 60000 65536"/>
              <a:gd name="T7" fmla="*/ 0 60000 65536"/>
              <a:gd name="T8" fmla="*/ 0 60000 65536"/>
              <a:gd name="T9" fmla="*/ 0 w 11"/>
              <a:gd name="T10" fmla="*/ 0 h 14"/>
              <a:gd name="T11" fmla="*/ 11 w 11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4">
                <a:moveTo>
                  <a:pt x="11" y="0"/>
                </a:moveTo>
                <a:lnTo>
                  <a:pt x="8" y="4"/>
                </a:lnTo>
                <a:cubicBezTo>
                  <a:pt x="6" y="7"/>
                  <a:pt x="2" y="10"/>
                  <a:pt x="0" y="14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09" name="Line 789"/>
          <p:cNvSpPr>
            <a:spLocks noChangeShapeType="1"/>
          </p:cNvSpPr>
          <p:nvPr/>
        </p:nvSpPr>
        <p:spPr bwMode="auto">
          <a:xfrm flipH="1">
            <a:off x="6061075" y="2082800"/>
            <a:ext cx="225425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0" name="Line 790"/>
          <p:cNvSpPr>
            <a:spLocks noChangeShapeType="1"/>
          </p:cNvSpPr>
          <p:nvPr/>
        </p:nvSpPr>
        <p:spPr bwMode="auto">
          <a:xfrm flipH="1">
            <a:off x="5683250" y="2197100"/>
            <a:ext cx="85725" cy="16351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1" name="Line 791"/>
          <p:cNvSpPr>
            <a:spLocks noChangeShapeType="1"/>
          </p:cNvSpPr>
          <p:nvPr/>
        </p:nvSpPr>
        <p:spPr bwMode="auto">
          <a:xfrm flipH="1">
            <a:off x="5148263" y="1836738"/>
            <a:ext cx="85725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2" name="Freeform 792"/>
          <p:cNvSpPr>
            <a:spLocks/>
          </p:cNvSpPr>
          <p:nvPr/>
        </p:nvSpPr>
        <p:spPr bwMode="auto">
          <a:xfrm>
            <a:off x="5165725" y="1311275"/>
            <a:ext cx="241300" cy="33338"/>
          </a:xfrm>
          <a:custGeom>
            <a:avLst/>
            <a:gdLst>
              <a:gd name="T0" fmla="*/ 2147483647 w 14"/>
              <a:gd name="T1" fmla="*/ 555711117 h 2"/>
              <a:gd name="T2" fmla="*/ 1188282065 w 14"/>
              <a:gd name="T3" fmla="*/ 0 h 2"/>
              <a:gd name="T4" fmla="*/ 0 w 14"/>
              <a:gd name="T5" fmla="*/ 277855559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14" y="2"/>
                </a:moveTo>
                <a:cubicBezTo>
                  <a:pt x="10" y="0"/>
                  <a:pt x="8" y="0"/>
                  <a:pt x="4" y="0"/>
                </a:cubicBez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3" name="Line 793"/>
          <p:cNvSpPr>
            <a:spLocks noChangeShapeType="1"/>
          </p:cNvSpPr>
          <p:nvPr/>
        </p:nvSpPr>
        <p:spPr bwMode="auto">
          <a:xfrm>
            <a:off x="5199063" y="1787525"/>
            <a:ext cx="34925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4" name="Freeform 794"/>
          <p:cNvSpPr>
            <a:spLocks/>
          </p:cNvSpPr>
          <p:nvPr/>
        </p:nvSpPr>
        <p:spPr bwMode="auto">
          <a:xfrm>
            <a:off x="6337300" y="2049463"/>
            <a:ext cx="15875" cy="98425"/>
          </a:xfrm>
          <a:custGeom>
            <a:avLst/>
            <a:gdLst>
              <a:gd name="T0" fmla="*/ 252015567 w 1"/>
              <a:gd name="T1" fmla="*/ 1614580104 h 6"/>
              <a:gd name="T2" fmla="*/ 0 w 1"/>
              <a:gd name="T3" fmla="*/ 807298254 h 6"/>
              <a:gd name="T4" fmla="*/ 0 w 1"/>
              <a:gd name="T5" fmla="*/ 0 h 6"/>
              <a:gd name="T6" fmla="*/ 0 60000 65536"/>
              <a:gd name="T7" fmla="*/ 0 60000 65536"/>
              <a:gd name="T8" fmla="*/ 0 60000 65536"/>
              <a:gd name="T9" fmla="*/ 0 w 1"/>
              <a:gd name="T10" fmla="*/ 0 h 6"/>
              <a:gd name="T11" fmla="*/ 1 w 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">
                <a:moveTo>
                  <a:pt x="1" y="6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5" name="Freeform 795"/>
          <p:cNvSpPr>
            <a:spLocks/>
          </p:cNvSpPr>
          <p:nvPr/>
        </p:nvSpPr>
        <p:spPr bwMode="auto">
          <a:xfrm>
            <a:off x="6353175" y="2147888"/>
            <a:ext cx="17463" cy="66675"/>
          </a:xfrm>
          <a:custGeom>
            <a:avLst/>
            <a:gdLst>
              <a:gd name="T0" fmla="*/ 0 w 1"/>
              <a:gd name="T1" fmla="*/ 1111388897 h 4"/>
              <a:gd name="T2" fmla="*/ 0 w 1"/>
              <a:gd name="T3" fmla="*/ 0 h 4"/>
              <a:gd name="T4" fmla="*/ 0 60000 65536"/>
              <a:gd name="T5" fmla="*/ 0 60000 65536"/>
              <a:gd name="T6" fmla="*/ 0 w 1"/>
              <a:gd name="T7" fmla="*/ 0 h 4"/>
              <a:gd name="T8" fmla="*/ 1 w 1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">
                <a:moveTo>
                  <a:pt x="0" y="4"/>
                </a:moveTo>
                <a:cubicBezTo>
                  <a:pt x="1" y="3"/>
                  <a:pt x="0" y="1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6" name="Freeform 796"/>
          <p:cNvSpPr>
            <a:spLocks/>
          </p:cNvSpPr>
          <p:nvPr/>
        </p:nvSpPr>
        <p:spPr bwMode="auto">
          <a:xfrm>
            <a:off x="6353175" y="2214563"/>
            <a:ext cx="17463" cy="98425"/>
          </a:xfrm>
          <a:custGeom>
            <a:avLst/>
            <a:gdLst>
              <a:gd name="T0" fmla="*/ 304956360 w 1"/>
              <a:gd name="T1" fmla="*/ 1614580104 h 6"/>
              <a:gd name="T2" fmla="*/ 0 w 1"/>
              <a:gd name="T3" fmla="*/ 538187985 h 6"/>
              <a:gd name="T4" fmla="*/ 0 w 1"/>
              <a:gd name="T5" fmla="*/ 0 h 6"/>
              <a:gd name="T6" fmla="*/ 0 60000 65536"/>
              <a:gd name="T7" fmla="*/ 0 60000 65536"/>
              <a:gd name="T8" fmla="*/ 0 60000 65536"/>
              <a:gd name="T9" fmla="*/ 0 w 1"/>
              <a:gd name="T10" fmla="*/ 0 h 6"/>
              <a:gd name="T11" fmla="*/ 1 w 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">
                <a:moveTo>
                  <a:pt x="1" y="6"/>
                </a:moveTo>
                <a:lnTo>
                  <a:pt x="0" y="2"/>
                </a:ln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7" name="Freeform 797"/>
          <p:cNvSpPr>
            <a:spLocks/>
          </p:cNvSpPr>
          <p:nvPr/>
        </p:nvSpPr>
        <p:spPr bwMode="auto">
          <a:xfrm>
            <a:off x="6164263" y="2705100"/>
            <a:ext cx="17462" cy="66675"/>
          </a:xfrm>
          <a:custGeom>
            <a:avLst/>
            <a:gdLst>
              <a:gd name="T0" fmla="*/ 0 w 1"/>
              <a:gd name="T1" fmla="*/ 1111388897 h 4"/>
              <a:gd name="T2" fmla="*/ 0 w 1"/>
              <a:gd name="T3" fmla="*/ 277851391 h 4"/>
              <a:gd name="T4" fmla="*/ 0 w 1"/>
              <a:gd name="T5" fmla="*/ 277851391 h 4"/>
              <a:gd name="T6" fmla="*/ 0 w 1"/>
              <a:gd name="T7" fmla="*/ 277851391 h 4"/>
              <a:gd name="T8" fmla="*/ 0 w 1"/>
              <a:gd name="T9" fmla="*/ 0 h 4"/>
              <a:gd name="T10" fmla="*/ 304921435 w 1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4"/>
              <a:gd name="T20" fmla="*/ 1 w 1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4">
                <a:moveTo>
                  <a:pt x="0" y="4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18" name="Line 802"/>
          <p:cNvSpPr>
            <a:spLocks noChangeShapeType="1"/>
          </p:cNvSpPr>
          <p:nvPr/>
        </p:nvSpPr>
        <p:spPr bwMode="auto">
          <a:xfrm>
            <a:off x="5332413" y="6288088"/>
            <a:ext cx="17462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865"/>
          <p:cNvGrpSpPr>
            <a:grpSpLocks/>
          </p:cNvGrpSpPr>
          <p:nvPr/>
        </p:nvGrpSpPr>
        <p:grpSpPr bwMode="auto">
          <a:xfrm>
            <a:off x="5199063" y="6281738"/>
            <a:ext cx="150812" cy="23812"/>
            <a:chOff x="5430838" y="6480176"/>
            <a:chExt cx="159593" cy="25499"/>
          </a:xfrm>
        </p:grpSpPr>
        <p:sp>
          <p:nvSpPr>
            <p:cNvPr id="24280" name="Line 798"/>
            <p:cNvSpPr>
              <a:spLocks noChangeShapeType="1"/>
            </p:cNvSpPr>
            <p:nvPr/>
          </p:nvSpPr>
          <p:spPr bwMode="auto">
            <a:xfrm>
              <a:off x="5430838" y="6480176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1" name="Line 799"/>
            <p:cNvSpPr>
              <a:spLocks noChangeShapeType="1"/>
            </p:cNvSpPr>
            <p:nvPr/>
          </p:nvSpPr>
          <p:spPr bwMode="auto">
            <a:xfrm>
              <a:off x="5486400" y="6480176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2" name="Line 800"/>
            <p:cNvSpPr>
              <a:spLocks noChangeShapeType="1"/>
            </p:cNvSpPr>
            <p:nvPr/>
          </p:nvSpPr>
          <p:spPr bwMode="auto">
            <a:xfrm>
              <a:off x="5522913" y="6480176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83" name="Line 803"/>
            <p:cNvSpPr>
              <a:spLocks noChangeShapeType="1"/>
            </p:cNvSpPr>
            <p:nvPr/>
          </p:nvSpPr>
          <p:spPr bwMode="auto">
            <a:xfrm>
              <a:off x="5571381" y="6488212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20" name="Freeform 804"/>
          <p:cNvSpPr>
            <a:spLocks/>
          </p:cNvSpPr>
          <p:nvPr/>
        </p:nvSpPr>
        <p:spPr bwMode="auto">
          <a:xfrm>
            <a:off x="5384800" y="5303838"/>
            <a:ext cx="50800" cy="114300"/>
          </a:xfrm>
          <a:custGeom>
            <a:avLst/>
            <a:gdLst>
              <a:gd name="T0" fmla="*/ 0 w 3"/>
              <a:gd name="T1" fmla="*/ 1866355716 h 7"/>
              <a:gd name="T2" fmla="*/ 860213324 w 3"/>
              <a:gd name="T3" fmla="*/ 0 h 7"/>
              <a:gd name="T4" fmla="*/ 0 60000 65536"/>
              <a:gd name="T5" fmla="*/ 0 60000 65536"/>
              <a:gd name="T6" fmla="*/ 0 w 3"/>
              <a:gd name="T7" fmla="*/ 0 h 7"/>
              <a:gd name="T8" fmla="*/ 3 w 3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7">
                <a:moveTo>
                  <a:pt x="0" y="7"/>
                </a:moveTo>
                <a:cubicBezTo>
                  <a:pt x="2" y="5"/>
                  <a:pt x="2" y="3"/>
                  <a:pt x="3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1" name="Freeform 806"/>
          <p:cNvSpPr>
            <a:spLocks/>
          </p:cNvSpPr>
          <p:nvPr/>
        </p:nvSpPr>
        <p:spPr bwMode="auto">
          <a:xfrm>
            <a:off x="4799013" y="4975225"/>
            <a:ext cx="33337" cy="84138"/>
          </a:xfrm>
          <a:custGeom>
            <a:avLst/>
            <a:gdLst>
              <a:gd name="T0" fmla="*/ 0 w 2"/>
              <a:gd name="T1" fmla="*/ 1415840595 h 5"/>
              <a:gd name="T2" fmla="*/ 0 w 2"/>
              <a:gd name="T3" fmla="*/ 1415840595 h 5"/>
              <a:gd name="T4" fmla="*/ 277847224 w 2"/>
              <a:gd name="T5" fmla="*/ 849507670 h 5"/>
              <a:gd name="T6" fmla="*/ 555677780 w 2"/>
              <a:gd name="T7" fmla="*/ 283174876 h 5"/>
              <a:gd name="T8" fmla="*/ 555677780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0" y="5"/>
                </a:moveTo>
                <a:lnTo>
                  <a:pt x="0" y="5"/>
                </a:lnTo>
                <a:lnTo>
                  <a:pt x="1" y="3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2" name="Line 807"/>
          <p:cNvSpPr>
            <a:spLocks noChangeShapeType="1"/>
          </p:cNvSpPr>
          <p:nvPr/>
        </p:nvSpPr>
        <p:spPr bwMode="auto">
          <a:xfrm flipH="1" flipV="1">
            <a:off x="4283075" y="3959225"/>
            <a:ext cx="15875" cy="1809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3" name="Freeform 808"/>
          <p:cNvSpPr>
            <a:spLocks/>
          </p:cNvSpPr>
          <p:nvPr/>
        </p:nvSpPr>
        <p:spPr bwMode="auto">
          <a:xfrm>
            <a:off x="3679825" y="4352925"/>
            <a:ext cx="68263" cy="196850"/>
          </a:xfrm>
          <a:custGeom>
            <a:avLst/>
            <a:gdLst>
              <a:gd name="T0" fmla="*/ 1164959270 w 4"/>
              <a:gd name="T1" fmla="*/ 2147483647 h 12"/>
              <a:gd name="T2" fmla="*/ 0 w 4"/>
              <a:gd name="T3" fmla="*/ 0 h 12"/>
              <a:gd name="T4" fmla="*/ 0 60000 65536"/>
              <a:gd name="T5" fmla="*/ 0 60000 65536"/>
              <a:gd name="T6" fmla="*/ 0 w 4"/>
              <a:gd name="T7" fmla="*/ 0 h 12"/>
              <a:gd name="T8" fmla="*/ 4 w 4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2">
                <a:moveTo>
                  <a:pt x="4" y="12"/>
                </a:moveTo>
                <a:cubicBezTo>
                  <a:pt x="1" y="7"/>
                  <a:pt x="1" y="5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4" name="Freeform 809"/>
          <p:cNvSpPr>
            <a:spLocks/>
          </p:cNvSpPr>
          <p:nvPr/>
        </p:nvSpPr>
        <p:spPr bwMode="auto">
          <a:xfrm>
            <a:off x="4540250" y="4419600"/>
            <a:ext cx="17463" cy="65088"/>
          </a:xfrm>
          <a:custGeom>
            <a:avLst/>
            <a:gdLst>
              <a:gd name="T0" fmla="*/ 304956360 w 1"/>
              <a:gd name="T1" fmla="*/ 0 h 4"/>
              <a:gd name="T2" fmla="*/ 304956360 w 1"/>
              <a:gd name="T3" fmla="*/ 794333827 h 4"/>
              <a:gd name="T4" fmla="*/ 0 w 1"/>
              <a:gd name="T5" fmla="*/ 1059111685 h 4"/>
              <a:gd name="T6" fmla="*/ 0 60000 65536"/>
              <a:gd name="T7" fmla="*/ 0 60000 65536"/>
              <a:gd name="T8" fmla="*/ 0 60000 65536"/>
              <a:gd name="T9" fmla="*/ 0 w 1"/>
              <a:gd name="T10" fmla="*/ 0 h 4"/>
              <a:gd name="T11" fmla="*/ 1 w 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">
                <a:moveTo>
                  <a:pt x="1" y="0"/>
                </a:moveTo>
                <a:lnTo>
                  <a:pt x="1" y="3"/>
                </a:lnTo>
                <a:lnTo>
                  <a:pt x="0" y="4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5" name="Freeform 810"/>
          <p:cNvSpPr>
            <a:spLocks/>
          </p:cNvSpPr>
          <p:nvPr/>
        </p:nvSpPr>
        <p:spPr bwMode="auto">
          <a:xfrm>
            <a:off x="5419725" y="5073650"/>
            <a:ext cx="85725" cy="33338"/>
          </a:xfrm>
          <a:custGeom>
            <a:avLst/>
            <a:gdLst>
              <a:gd name="T0" fmla="*/ 1469755100 w 5"/>
              <a:gd name="T1" fmla="*/ 0 h 2"/>
              <a:gd name="T2" fmla="*/ 1175804187 w 5"/>
              <a:gd name="T3" fmla="*/ 277855559 h 2"/>
              <a:gd name="T4" fmla="*/ 881853006 w 5"/>
              <a:gd name="T5" fmla="*/ 555711117 h 2"/>
              <a:gd name="T6" fmla="*/ 0 w 5"/>
              <a:gd name="T7" fmla="*/ 555711117 h 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"/>
              <a:gd name="T14" fmla="*/ 5 w 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">
                <a:moveTo>
                  <a:pt x="5" y="0"/>
                </a:moveTo>
                <a:lnTo>
                  <a:pt x="4" y="1"/>
                </a:lnTo>
                <a:lnTo>
                  <a:pt x="3" y="2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6" name="Freeform 811"/>
          <p:cNvSpPr>
            <a:spLocks/>
          </p:cNvSpPr>
          <p:nvPr/>
        </p:nvSpPr>
        <p:spPr bwMode="auto">
          <a:xfrm>
            <a:off x="5229225" y="5124450"/>
            <a:ext cx="173038" cy="15875"/>
          </a:xfrm>
          <a:custGeom>
            <a:avLst/>
            <a:gdLst>
              <a:gd name="T0" fmla="*/ 2147483647 w 10"/>
              <a:gd name="T1" fmla="*/ 0 h 1"/>
              <a:gd name="T2" fmla="*/ 2147483647 w 10"/>
              <a:gd name="T3" fmla="*/ 0 h 1"/>
              <a:gd name="T4" fmla="*/ 0 w 10"/>
              <a:gd name="T5" fmla="*/ 252015567 h 1"/>
              <a:gd name="T6" fmla="*/ 0 60000 65536"/>
              <a:gd name="T7" fmla="*/ 0 60000 65536"/>
              <a:gd name="T8" fmla="*/ 0 60000 65536"/>
              <a:gd name="T9" fmla="*/ 0 w 10"/>
              <a:gd name="T10" fmla="*/ 0 h 1"/>
              <a:gd name="T11" fmla="*/ 10 w 1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">
                <a:moveTo>
                  <a:pt x="10" y="0"/>
                </a:moveTo>
                <a:lnTo>
                  <a:pt x="10" y="0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7" name="Freeform 812"/>
          <p:cNvSpPr>
            <a:spLocks/>
          </p:cNvSpPr>
          <p:nvPr/>
        </p:nvSpPr>
        <p:spPr bwMode="auto">
          <a:xfrm>
            <a:off x="4851400" y="4565650"/>
            <a:ext cx="50800" cy="279400"/>
          </a:xfrm>
          <a:custGeom>
            <a:avLst/>
            <a:gdLst>
              <a:gd name="T0" fmla="*/ 0 w 3"/>
              <a:gd name="T1" fmla="*/ 2147483647 h 17"/>
              <a:gd name="T2" fmla="*/ 286732174 w 3"/>
              <a:gd name="T3" fmla="*/ 2147483647 h 17"/>
              <a:gd name="T4" fmla="*/ 860213324 w 3"/>
              <a:gd name="T5" fmla="*/ 0 h 17"/>
              <a:gd name="T6" fmla="*/ 0 60000 65536"/>
              <a:gd name="T7" fmla="*/ 0 60000 65536"/>
              <a:gd name="T8" fmla="*/ 0 60000 65536"/>
              <a:gd name="T9" fmla="*/ 0 w 3"/>
              <a:gd name="T10" fmla="*/ 0 h 17"/>
              <a:gd name="T11" fmla="*/ 3 w 3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7">
                <a:moveTo>
                  <a:pt x="0" y="17"/>
                </a:moveTo>
                <a:lnTo>
                  <a:pt x="1" y="12"/>
                </a:lnTo>
                <a:lnTo>
                  <a:pt x="3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8" name="Freeform 813"/>
          <p:cNvSpPr>
            <a:spLocks/>
          </p:cNvSpPr>
          <p:nvPr/>
        </p:nvSpPr>
        <p:spPr bwMode="auto">
          <a:xfrm>
            <a:off x="6073775" y="3286125"/>
            <a:ext cx="34925" cy="131763"/>
          </a:xfrm>
          <a:custGeom>
            <a:avLst/>
            <a:gdLst>
              <a:gd name="T0" fmla="*/ 0 w 2"/>
              <a:gd name="T1" fmla="*/ 0 h 8"/>
              <a:gd name="T2" fmla="*/ 609877795 w 2"/>
              <a:gd name="T3" fmla="*/ 1085101243 h 8"/>
              <a:gd name="T4" fmla="*/ 609877795 w 2"/>
              <a:gd name="T5" fmla="*/ 2147483647 h 8"/>
              <a:gd name="T6" fmla="*/ 0 60000 65536"/>
              <a:gd name="T7" fmla="*/ 0 60000 65536"/>
              <a:gd name="T8" fmla="*/ 0 60000 65536"/>
              <a:gd name="T9" fmla="*/ 0 w 2"/>
              <a:gd name="T10" fmla="*/ 0 h 8"/>
              <a:gd name="T11" fmla="*/ 2 w 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8">
                <a:moveTo>
                  <a:pt x="0" y="0"/>
                </a:moveTo>
                <a:lnTo>
                  <a:pt x="2" y="4"/>
                </a:lnTo>
                <a:lnTo>
                  <a:pt x="2" y="8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29" name="Freeform 814"/>
          <p:cNvSpPr>
            <a:spLocks/>
          </p:cNvSpPr>
          <p:nvPr/>
        </p:nvSpPr>
        <p:spPr bwMode="auto">
          <a:xfrm>
            <a:off x="5986463" y="3254375"/>
            <a:ext cx="138112" cy="147638"/>
          </a:xfrm>
          <a:custGeom>
            <a:avLst/>
            <a:gdLst>
              <a:gd name="T0" fmla="*/ 2147483647 w 8"/>
              <a:gd name="T1" fmla="*/ 0 h 9"/>
              <a:gd name="T2" fmla="*/ 1490228309 w 8"/>
              <a:gd name="T3" fmla="*/ 538189751 h 9"/>
              <a:gd name="T4" fmla="*/ 1192182755 w 8"/>
              <a:gd name="T5" fmla="*/ 538189751 h 9"/>
              <a:gd name="T6" fmla="*/ 0 w 8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9"/>
              <a:gd name="T14" fmla="*/ 8 w 8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9">
                <a:moveTo>
                  <a:pt x="8" y="0"/>
                </a:moveTo>
                <a:lnTo>
                  <a:pt x="5" y="2"/>
                </a:lnTo>
                <a:lnTo>
                  <a:pt x="4" y="2"/>
                </a:lnTo>
                <a:lnTo>
                  <a:pt x="0" y="9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0" name="Freeform 815"/>
          <p:cNvSpPr>
            <a:spLocks/>
          </p:cNvSpPr>
          <p:nvPr/>
        </p:nvSpPr>
        <p:spPr bwMode="auto">
          <a:xfrm>
            <a:off x="4660900" y="1598613"/>
            <a:ext cx="138113" cy="31750"/>
          </a:xfrm>
          <a:custGeom>
            <a:avLst/>
            <a:gdLst>
              <a:gd name="T0" fmla="*/ 0 w 8"/>
              <a:gd name="T1" fmla="*/ 0 h 2"/>
              <a:gd name="T2" fmla="*/ 894143405 w 8"/>
              <a:gd name="T3" fmla="*/ 252015567 h 2"/>
              <a:gd name="T4" fmla="*/ 1788304075 w 8"/>
              <a:gd name="T5" fmla="*/ 504031134 h 2"/>
              <a:gd name="T6" fmla="*/ 2147483647 w 8"/>
              <a:gd name="T7" fmla="*/ 504031134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0" y="0"/>
                </a:moveTo>
                <a:lnTo>
                  <a:pt x="3" y="1"/>
                </a:lnTo>
                <a:lnTo>
                  <a:pt x="6" y="2"/>
                </a:lnTo>
                <a:lnTo>
                  <a:pt x="8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1" name="Line 816"/>
          <p:cNvSpPr>
            <a:spLocks noChangeShapeType="1"/>
          </p:cNvSpPr>
          <p:nvPr/>
        </p:nvSpPr>
        <p:spPr bwMode="auto">
          <a:xfrm>
            <a:off x="3956050" y="2943225"/>
            <a:ext cx="50800" cy="11430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2" name="Line 825"/>
          <p:cNvSpPr>
            <a:spLocks noChangeShapeType="1"/>
          </p:cNvSpPr>
          <p:nvPr/>
        </p:nvSpPr>
        <p:spPr bwMode="auto">
          <a:xfrm flipV="1">
            <a:off x="4144963" y="2697163"/>
            <a:ext cx="17462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upo 883"/>
          <p:cNvGrpSpPr>
            <a:grpSpLocks/>
          </p:cNvGrpSpPr>
          <p:nvPr/>
        </p:nvGrpSpPr>
        <p:grpSpPr bwMode="auto">
          <a:xfrm>
            <a:off x="3783013" y="2697163"/>
            <a:ext cx="379412" cy="114300"/>
            <a:chOff x="3931493" y="2495649"/>
            <a:chExt cx="401638" cy="127001"/>
          </a:xfrm>
        </p:grpSpPr>
        <p:sp>
          <p:nvSpPr>
            <p:cNvPr id="24271" name="Line 817"/>
            <p:cNvSpPr>
              <a:spLocks noChangeShapeType="1"/>
            </p:cNvSpPr>
            <p:nvPr/>
          </p:nvSpPr>
          <p:spPr bwMode="auto">
            <a:xfrm>
              <a:off x="3931493" y="2513112"/>
              <a:ext cx="3651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2" name="Freeform 818"/>
            <p:cNvSpPr>
              <a:spLocks/>
            </p:cNvSpPr>
            <p:nvPr/>
          </p:nvSpPr>
          <p:spPr bwMode="auto">
            <a:xfrm>
              <a:off x="3985468" y="2532162"/>
              <a:ext cx="55563" cy="36513"/>
            </a:xfrm>
            <a:custGeom>
              <a:avLst/>
              <a:gdLst>
                <a:gd name="T0" fmla="*/ 0 w 35"/>
                <a:gd name="T1" fmla="*/ 0 h 23"/>
                <a:gd name="T2" fmla="*/ 30242146 w 35"/>
                <a:gd name="T3" fmla="*/ 27722895 h 23"/>
                <a:gd name="T4" fmla="*/ 30242146 w 35"/>
                <a:gd name="T5" fmla="*/ 27722895 h 23"/>
                <a:gd name="T6" fmla="*/ 88207043 w 35"/>
                <a:gd name="T7" fmla="*/ 5796518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3"/>
                <a:gd name="T14" fmla="*/ 35 w 3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3">
                  <a:moveTo>
                    <a:pt x="0" y="0"/>
                  </a:moveTo>
                  <a:lnTo>
                    <a:pt x="12" y="11"/>
                  </a:lnTo>
                  <a:lnTo>
                    <a:pt x="35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3" name="Line 819"/>
            <p:cNvSpPr>
              <a:spLocks noChangeShapeType="1"/>
            </p:cNvSpPr>
            <p:nvPr/>
          </p:nvSpPr>
          <p:spPr bwMode="auto">
            <a:xfrm>
              <a:off x="4058493" y="2568674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4" name="Freeform 820"/>
            <p:cNvSpPr>
              <a:spLocks/>
            </p:cNvSpPr>
            <p:nvPr/>
          </p:nvSpPr>
          <p:spPr bwMode="auto">
            <a:xfrm>
              <a:off x="4077543" y="2605187"/>
              <a:ext cx="36513" cy="17463"/>
            </a:xfrm>
            <a:custGeom>
              <a:avLst/>
              <a:gdLst>
                <a:gd name="T0" fmla="*/ 0 w 23"/>
                <a:gd name="T1" fmla="*/ 0 h 11"/>
                <a:gd name="T2" fmla="*/ 27722895 w 23"/>
                <a:gd name="T3" fmla="*/ 27723309 h 11"/>
                <a:gd name="T4" fmla="*/ 27722895 w 23"/>
                <a:gd name="T5" fmla="*/ 27723309 h 11"/>
                <a:gd name="T6" fmla="*/ 57965187 w 2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1"/>
                <a:gd name="T14" fmla="*/ 23 w 2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1">
                  <a:moveTo>
                    <a:pt x="0" y="0"/>
                  </a:moveTo>
                  <a:lnTo>
                    <a:pt x="11" y="11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5" name="Freeform 821"/>
            <p:cNvSpPr>
              <a:spLocks/>
            </p:cNvSpPr>
            <p:nvPr/>
          </p:nvSpPr>
          <p:spPr bwMode="auto">
            <a:xfrm>
              <a:off x="4131518" y="2586137"/>
              <a:ext cx="19050" cy="19050"/>
            </a:xfrm>
            <a:custGeom>
              <a:avLst/>
              <a:gdLst>
                <a:gd name="T0" fmla="*/ 0 w 12"/>
                <a:gd name="T1" fmla="*/ 30241878 h 12"/>
                <a:gd name="T2" fmla="*/ 0 w 12"/>
                <a:gd name="T3" fmla="*/ 0 h 12"/>
                <a:gd name="T4" fmla="*/ 30241878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6" name="Freeform 822"/>
            <p:cNvSpPr>
              <a:spLocks/>
            </p:cNvSpPr>
            <p:nvPr/>
          </p:nvSpPr>
          <p:spPr bwMode="auto">
            <a:xfrm>
              <a:off x="4168031" y="2549624"/>
              <a:ext cx="36513" cy="19050"/>
            </a:xfrm>
            <a:custGeom>
              <a:avLst/>
              <a:gdLst>
                <a:gd name="T0" fmla="*/ 0 w 23"/>
                <a:gd name="T1" fmla="*/ 30241878 h 12"/>
                <a:gd name="T2" fmla="*/ 30242292 w 23"/>
                <a:gd name="T3" fmla="*/ 30241878 h 12"/>
                <a:gd name="T4" fmla="*/ 57965187 w 23"/>
                <a:gd name="T5" fmla="*/ 0 h 12"/>
                <a:gd name="T6" fmla="*/ 0 60000 65536"/>
                <a:gd name="T7" fmla="*/ 0 60000 65536"/>
                <a:gd name="T8" fmla="*/ 0 60000 65536"/>
                <a:gd name="T9" fmla="*/ 0 w 23"/>
                <a:gd name="T10" fmla="*/ 0 h 12"/>
                <a:gd name="T11" fmla="*/ 23 w 2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2">
                  <a:moveTo>
                    <a:pt x="0" y="12"/>
                  </a:moveTo>
                  <a:lnTo>
                    <a:pt x="12" y="12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7" name="Freeform 823"/>
            <p:cNvSpPr>
              <a:spLocks/>
            </p:cNvSpPr>
            <p:nvPr/>
          </p:nvSpPr>
          <p:spPr bwMode="auto">
            <a:xfrm>
              <a:off x="4223593" y="2532162"/>
              <a:ext cx="17463" cy="17463"/>
            </a:xfrm>
            <a:custGeom>
              <a:avLst/>
              <a:gdLst>
                <a:gd name="T0" fmla="*/ 0 w 11"/>
                <a:gd name="T1" fmla="*/ 27723309 h 11"/>
                <a:gd name="T2" fmla="*/ 0 w 11"/>
                <a:gd name="T3" fmla="*/ 27723309 h 11"/>
                <a:gd name="T4" fmla="*/ 27723309 w 11"/>
                <a:gd name="T5" fmla="*/ 0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8" name="Freeform 824"/>
            <p:cNvSpPr>
              <a:spLocks/>
            </p:cNvSpPr>
            <p:nvPr/>
          </p:nvSpPr>
          <p:spPr bwMode="auto">
            <a:xfrm>
              <a:off x="4260106" y="2513112"/>
              <a:ext cx="36513" cy="19050"/>
            </a:xfrm>
            <a:custGeom>
              <a:avLst/>
              <a:gdLst>
                <a:gd name="T0" fmla="*/ 0 w 23"/>
                <a:gd name="T1" fmla="*/ 30241878 h 12"/>
                <a:gd name="T2" fmla="*/ 27722895 w 23"/>
                <a:gd name="T3" fmla="*/ 30241878 h 12"/>
                <a:gd name="T4" fmla="*/ 27722895 w 23"/>
                <a:gd name="T5" fmla="*/ 30241878 h 12"/>
                <a:gd name="T6" fmla="*/ 57965187 w 2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2"/>
                <a:gd name="T14" fmla="*/ 23 w 2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2">
                  <a:moveTo>
                    <a:pt x="0" y="12"/>
                  </a:moveTo>
                  <a:lnTo>
                    <a:pt x="11" y="12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9" name="Line 826"/>
            <p:cNvSpPr>
              <a:spLocks noChangeShapeType="1"/>
            </p:cNvSpPr>
            <p:nvPr/>
          </p:nvSpPr>
          <p:spPr bwMode="auto">
            <a:xfrm flipV="1">
              <a:off x="4314081" y="2495649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34" name="Line 827"/>
          <p:cNvSpPr>
            <a:spLocks noChangeShapeType="1"/>
          </p:cNvSpPr>
          <p:nvPr/>
        </p:nvSpPr>
        <p:spPr bwMode="auto">
          <a:xfrm>
            <a:off x="4454525" y="1516063"/>
            <a:ext cx="69850" cy="174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5" name="Line 828"/>
          <p:cNvSpPr>
            <a:spLocks noChangeShapeType="1"/>
          </p:cNvSpPr>
          <p:nvPr/>
        </p:nvSpPr>
        <p:spPr bwMode="auto">
          <a:xfrm>
            <a:off x="4919663" y="2155825"/>
            <a:ext cx="1587" cy="11430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6" name="Freeform 829"/>
          <p:cNvSpPr>
            <a:spLocks/>
          </p:cNvSpPr>
          <p:nvPr/>
        </p:nvSpPr>
        <p:spPr bwMode="auto">
          <a:xfrm>
            <a:off x="4230688" y="1892300"/>
            <a:ext cx="155575" cy="84138"/>
          </a:xfrm>
          <a:custGeom>
            <a:avLst/>
            <a:gdLst>
              <a:gd name="T0" fmla="*/ 0 w 9"/>
              <a:gd name="T1" fmla="*/ 1415840595 h 5"/>
              <a:gd name="T2" fmla="*/ 2147483647 w 9"/>
              <a:gd name="T3" fmla="*/ 0 h 5"/>
              <a:gd name="T4" fmla="*/ 0 60000 65536"/>
              <a:gd name="T5" fmla="*/ 0 60000 65536"/>
              <a:gd name="T6" fmla="*/ 0 w 9"/>
              <a:gd name="T7" fmla="*/ 0 h 5"/>
              <a:gd name="T8" fmla="*/ 9 w 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5">
                <a:moveTo>
                  <a:pt x="0" y="5"/>
                </a:moveTo>
                <a:cubicBezTo>
                  <a:pt x="3" y="3"/>
                  <a:pt x="6" y="1"/>
                  <a:pt x="9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7" name="Line 830"/>
          <p:cNvSpPr>
            <a:spLocks noChangeShapeType="1"/>
          </p:cNvSpPr>
          <p:nvPr/>
        </p:nvSpPr>
        <p:spPr bwMode="auto">
          <a:xfrm flipH="1" flipV="1">
            <a:off x="3267075" y="646113"/>
            <a:ext cx="119063" cy="21431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8" name="Line 831"/>
          <p:cNvSpPr>
            <a:spLocks noChangeShapeType="1"/>
          </p:cNvSpPr>
          <p:nvPr/>
        </p:nvSpPr>
        <p:spPr bwMode="auto">
          <a:xfrm flipV="1">
            <a:off x="4230688" y="2517775"/>
            <a:ext cx="33337" cy="476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39" name="Freeform 832"/>
          <p:cNvSpPr>
            <a:spLocks/>
          </p:cNvSpPr>
          <p:nvPr/>
        </p:nvSpPr>
        <p:spPr bwMode="auto">
          <a:xfrm>
            <a:off x="3128963" y="2795588"/>
            <a:ext cx="309562" cy="47625"/>
          </a:xfrm>
          <a:custGeom>
            <a:avLst/>
            <a:gdLst>
              <a:gd name="T0" fmla="*/ 0 w 18"/>
              <a:gd name="T1" fmla="*/ 0 h 3"/>
              <a:gd name="T2" fmla="*/ 2070367514 w 18"/>
              <a:gd name="T3" fmla="*/ 504031214 h 3"/>
              <a:gd name="T4" fmla="*/ 2147483647 w 18"/>
              <a:gd name="T5" fmla="*/ 756046883 h 3"/>
              <a:gd name="T6" fmla="*/ 2147483647 w 18"/>
              <a:gd name="T7" fmla="*/ 756046883 h 3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3"/>
              <a:gd name="T14" fmla="*/ 18 w 1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3">
                <a:moveTo>
                  <a:pt x="0" y="0"/>
                </a:moveTo>
                <a:lnTo>
                  <a:pt x="7" y="2"/>
                </a:lnTo>
                <a:lnTo>
                  <a:pt x="12" y="3"/>
                </a:lnTo>
                <a:lnTo>
                  <a:pt x="18" y="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40" name="Freeform 833"/>
          <p:cNvSpPr>
            <a:spLocks/>
          </p:cNvSpPr>
          <p:nvPr/>
        </p:nvSpPr>
        <p:spPr bwMode="auto">
          <a:xfrm>
            <a:off x="5643563" y="2598738"/>
            <a:ext cx="1587" cy="65087"/>
          </a:xfrm>
          <a:custGeom>
            <a:avLst/>
            <a:gdLst>
              <a:gd name="T0" fmla="*/ 0 w 1501"/>
              <a:gd name="T1" fmla="*/ 0 h 4"/>
              <a:gd name="T2" fmla="*/ 0 w 1501"/>
              <a:gd name="T3" fmla="*/ 264773853 h 4"/>
              <a:gd name="T4" fmla="*/ 0 w 1501"/>
              <a:gd name="T5" fmla="*/ 1059079141 h 4"/>
              <a:gd name="T6" fmla="*/ 0 60000 65536"/>
              <a:gd name="T7" fmla="*/ 0 60000 65536"/>
              <a:gd name="T8" fmla="*/ 0 60000 65536"/>
              <a:gd name="T9" fmla="*/ 0 w 1501"/>
              <a:gd name="T10" fmla="*/ 0 h 4"/>
              <a:gd name="T11" fmla="*/ 1501 w 150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" h="4">
                <a:moveTo>
                  <a:pt x="0" y="0"/>
                </a:moveTo>
                <a:lnTo>
                  <a:pt x="0" y="1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41" name="Line 839"/>
          <p:cNvSpPr>
            <a:spLocks noChangeShapeType="1"/>
          </p:cNvSpPr>
          <p:nvPr/>
        </p:nvSpPr>
        <p:spPr bwMode="auto">
          <a:xfrm>
            <a:off x="5521325" y="2630488"/>
            <a:ext cx="17463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upo 901"/>
          <p:cNvGrpSpPr>
            <a:grpSpLocks/>
          </p:cNvGrpSpPr>
          <p:nvPr/>
        </p:nvGrpSpPr>
        <p:grpSpPr bwMode="auto">
          <a:xfrm>
            <a:off x="5332413" y="2616200"/>
            <a:ext cx="207962" cy="17463"/>
            <a:chOff x="5571381" y="2405162"/>
            <a:chExt cx="219075" cy="19050"/>
          </a:xfrm>
        </p:grpSpPr>
        <p:sp>
          <p:nvSpPr>
            <p:cNvPr id="24265" name="Line 834"/>
            <p:cNvSpPr>
              <a:spLocks noChangeShapeType="1"/>
            </p:cNvSpPr>
            <p:nvPr/>
          </p:nvSpPr>
          <p:spPr bwMode="auto">
            <a:xfrm>
              <a:off x="5571381" y="2405162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6" name="Line 835"/>
            <p:cNvSpPr>
              <a:spLocks noChangeShapeType="1"/>
            </p:cNvSpPr>
            <p:nvPr/>
          </p:nvSpPr>
          <p:spPr bwMode="auto">
            <a:xfrm>
              <a:off x="5607893" y="2405162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7" name="Line 836"/>
            <p:cNvSpPr>
              <a:spLocks noChangeShapeType="1"/>
            </p:cNvSpPr>
            <p:nvPr/>
          </p:nvSpPr>
          <p:spPr bwMode="auto">
            <a:xfrm>
              <a:off x="5663456" y="2405162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8" name="Line 837"/>
            <p:cNvSpPr>
              <a:spLocks noChangeShapeType="1"/>
            </p:cNvSpPr>
            <p:nvPr/>
          </p:nvSpPr>
          <p:spPr bwMode="auto">
            <a:xfrm>
              <a:off x="5699968" y="2405162"/>
              <a:ext cx="3492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9" name="Freeform 838"/>
            <p:cNvSpPr>
              <a:spLocks/>
            </p:cNvSpPr>
            <p:nvPr/>
          </p:nvSpPr>
          <p:spPr bwMode="auto">
            <a:xfrm>
              <a:off x="5753943" y="2405162"/>
              <a:ext cx="1588" cy="17463"/>
            </a:xfrm>
            <a:custGeom>
              <a:avLst/>
              <a:gdLst>
                <a:gd name="T0" fmla="*/ 0 w 1588"/>
                <a:gd name="T1" fmla="*/ 0 h 11"/>
                <a:gd name="T2" fmla="*/ 0 w 1588"/>
                <a:gd name="T3" fmla="*/ 0 h 11"/>
                <a:gd name="T4" fmla="*/ 0 w 1588"/>
                <a:gd name="T5" fmla="*/ 0 h 11"/>
                <a:gd name="T6" fmla="*/ 0 w 1588"/>
                <a:gd name="T7" fmla="*/ 2772330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1"/>
                <a:gd name="T14" fmla="*/ 1588 w 158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0" name="Line 840"/>
            <p:cNvSpPr>
              <a:spLocks noChangeShapeType="1"/>
            </p:cNvSpPr>
            <p:nvPr/>
          </p:nvSpPr>
          <p:spPr bwMode="auto">
            <a:xfrm>
              <a:off x="5771406" y="2422624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43" name="Freeform 841"/>
          <p:cNvSpPr>
            <a:spLocks/>
          </p:cNvSpPr>
          <p:nvPr/>
        </p:nvSpPr>
        <p:spPr bwMode="auto">
          <a:xfrm>
            <a:off x="5986463" y="2352675"/>
            <a:ext cx="34925" cy="33338"/>
          </a:xfrm>
          <a:custGeom>
            <a:avLst/>
            <a:gdLst>
              <a:gd name="T0" fmla="*/ 0 w 2"/>
              <a:gd name="T1" fmla="*/ 0 h 2"/>
              <a:gd name="T2" fmla="*/ 609877795 w 2"/>
              <a:gd name="T3" fmla="*/ 555711117 h 2"/>
              <a:gd name="T4" fmla="*/ 609877795 w 2"/>
              <a:gd name="T5" fmla="*/ 55571111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2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upo 909"/>
          <p:cNvGrpSpPr>
            <a:grpSpLocks/>
          </p:cNvGrpSpPr>
          <p:nvPr/>
        </p:nvGrpSpPr>
        <p:grpSpPr bwMode="auto">
          <a:xfrm>
            <a:off x="6315075" y="2368550"/>
            <a:ext cx="17463" cy="230188"/>
            <a:chOff x="6611193" y="2130524"/>
            <a:chExt cx="19051" cy="255588"/>
          </a:xfrm>
        </p:grpSpPr>
        <p:sp>
          <p:nvSpPr>
            <p:cNvPr id="24260" name="Line 842"/>
            <p:cNvSpPr>
              <a:spLocks noChangeShapeType="1"/>
            </p:cNvSpPr>
            <p:nvPr/>
          </p:nvSpPr>
          <p:spPr bwMode="auto">
            <a:xfrm flipV="1">
              <a:off x="6611193" y="2349599"/>
              <a:ext cx="1588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1" name="Line 843"/>
            <p:cNvSpPr>
              <a:spLocks noChangeShapeType="1"/>
            </p:cNvSpPr>
            <p:nvPr/>
          </p:nvSpPr>
          <p:spPr bwMode="auto">
            <a:xfrm flipV="1">
              <a:off x="6611193" y="2276574"/>
              <a:ext cx="1588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2" name="Line 844"/>
            <p:cNvSpPr>
              <a:spLocks noChangeShapeType="1"/>
            </p:cNvSpPr>
            <p:nvPr/>
          </p:nvSpPr>
          <p:spPr bwMode="auto">
            <a:xfrm flipV="1">
              <a:off x="6611193" y="2222599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3" name="Line 845"/>
            <p:cNvSpPr>
              <a:spLocks noChangeShapeType="1"/>
            </p:cNvSpPr>
            <p:nvPr/>
          </p:nvSpPr>
          <p:spPr bwMode="auto">
            <a:xfrm flipV="1">
              <a:off x="6628656" y="2186087"/>
              <a:ext cx="1588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4" name="Line 846"/>
            <p:cNvSpPr>
              <a:spLocks noChangeShapeType="1"/>
            </p:cNvSpPr>
            <p:nvPr/>
          </p:nvSpPr>
          <p:spPr bwMode="auto">
            <a:xfrm flipV="1">
              <a:off x="6628656" y="2130524"/>
              <a:ext cx="1588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45" name="Line 853"/>
          <p:cNvSpPr>
            <a:spLocks noChangeShapeType="1"/>
          </p:cNvSpPr>
          <p:nvPr/>
        </p:nvSpPr>
        <p:spPr bwMode="auto">
          <a:xfrm>
            <a:off x="5349875" y="5845175"/>
            <a:ext cx="17463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upo 916"/>
          <p:cNvGrpSpPr>
            <a:grpSpLocks/>
          </p:cNvGrpSpPr>
          <p:nvPr/>
        </p:nvGrpSpPr>
        <p:grpSpPr bwMode="auto">
          <a:xfrm>
            <a:off x="5075238" y="5827713"/>
            <a:ext cx="292100" cy="19050"/>
            <a:chOff x="5298331" y="5977037"/>
            <a:chExt cx="309563" cy="20638"/>
          </a:xfrm>
        </p:grpSpPr>
        <p:sp>
          <p:nvSpPr>
            <p:cNvPr id="24253" name="Line 847"/>
            <p:cNvSpPr>
              <a:spLocks noChangeShapeType="1"/>
            </p:cNvSpPr>
            <p:nvPr/>
          </p:nvSpPr>
          <p:spPr bwMode="auto">
            <a:xfrm>
              <a:off x="5298331" y="5977037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4" name="Freeform 848"/>
            <p:cNvSpPr>
              <a:spLocks/>
            </p:cNvSpPr>
            <p:nvPr/>
          </p:nvSpPr>
          <p:spPr bwMode="auto">
            <a:xfrm>
              <a:off x="5334843" y="5996087"/>
              <a:ext cx="36513" cy="1588"/>
            </a:xfrm>
            <a:custGeom>
              <a:avLst/>
              <a:gdLst>
                <a:gd name="T0" fmla="*/ 0 w 23"/>
                <a:gd name="T1" fmla="*/ 0 h 1588"/>
                <a:gd name="T2" fmla="*/ 27722895 w 23"/>
                <a:gd name="T3" fmla="*/ 0 h 1588"/>
                <a:gd name="T4" fmla="*/ 57965187 w 23"/>
                <a:gd name="T5" fmla="*/ 0 h 1588"/>
                <a:gd name="T6" fmla="*/ 0 60000 65536"/>
                <a:gd name="T7" fmla="*/ 0 60000 65536"/>
                <a:gd name="T8" fmla="*/ 0 60000 65536"/>
                <a:gd name="T9" fmla="*/ 0 w 23"/>
                <a:gd name="T10" fmla="*/ 0 h 1588"/>
                <a:gd name="T11" fmla="*/ 23 w 2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588">
                  <a:moveTo>
                    <a:pt x="0" y="0"/>
                  </a:move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5" name="Freeform 849"/>
            <p:cNvSpPr>
              <a:spLocks/>
            </p:cNvSpPr>
            <p:nvPr/>
          </p:nvSpPr>
          <p:spPr bwMode="auto">
            <a:xfrm>
              <a:off x="5388818" y="5996087"/>
              <a:ext cx="36513" cy="1588"/>
            </a:xfrm>
            <a:custGeom>
              <a:avLst/>
              <a:gdLst>
                <a:gd name="T0" fmla="*/ 0 w 23"/>
                <a:gd name="T1" fmla="*/ 0 h 1588"/>
                <a:gd name="T2" fmla="*/ 30242292 w 23"/>
                <a:gd name="T3" fmla="*/ 0 h 1588"/>
                <a:gd name="T4" fmla="*/ 57965187 w 23"/>
                <a:gd name="T5" fmla="*/ 0 h 1588"/>
                <a:gd name="T6" fmla="*/ 0 60000 65536"/>
                <a:gd name="T7" fmla="*/ 0 60000 65536"/>
                <a:gd name="T8" fmla="*/ 0 60000 65536"/>
                <a:gd name="T9" fmla="*/ 0 w 23"/>
                <a:gd name="T10" fmla="*/ 0 h 1588"/>
                <a:gd name="T11" fmla="*/ 23 w 2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588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6" name="Freeform 850"/>
            <p:cNvSpPr>
              <a:spLocks/>
            </p:cNvSpPr>
            <p:nvPr/>
          </p:nvSpPr>
          <p:spPr bwMode="auto">
            <a:xfrm>
              <a:off x="5444381" y="5996087"/>
              <a:ext cx="17463" cy="1588"/>
            </a:xfrm>
            <a:custGeom>
              <a:avLst/>
              <a:gdLst>
                <a:gd name="T0" fmla="*/ 0 w 11"/>
                <a:gd name="T1" fmla="*/ 0 h 1588"/>
                <a:gd name="T2" fmla="*/ 0 w 11"/>
                <a:gd name="T3" fmla="*/ 0 h 1588"/>
                <a:gd name="T4" fmla="*/ 27723309 w 11"/>
                <a:gd name="T5" fmla="*/ 0 h 1588"/>
                <a:gd name="T6" fmla="*/ 0 60000 65536"/>
                <a:gd name="T7" fmla="*/ 0 60000 65536"/>
                <a:gd name="T8" fmla="*/ 0 60000 65536"/>
                <a:gd name="T9" fmla="*/ 0 w 11"/>
                <a:gd name="T10" fmla="*/ 0 h 1588"/>
                <a:gd name="T11" fmla="*/ 11 w 11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588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7" name="Line 851"/>
            <p:cNvSpPr>
              <a:spLocks noChangeShapeType="1"/>
            </p:cNvSpPr>
            <p:nvPr/>
          </p:nvSpPr>
          <p:spPr bwMode="auto">
            <a:xfrm>
              <a:off x="5480893" y="599608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8" name="Line 852"/>
            <p:cNvSpPr>
              <a:spLocks noChangeShapeType="1"/>
            </p:cNvSpPr>
            <p:nvPr/>
          </p:nvSpPr>
          <p:spPr bwMode="auto">
            <a:xfrm>
              <a:off x="5534868" y="597703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9" name="Line 854"/>
            <p:cNvSpPr>
              <a:spLocks noChangeShapeType="1"/>
            </p:cNvSpPr>
            <p:nvPr/>
          </p:nvSpPr>
          <p:spPr bwMode="auto">
            <a:xfrm>
              <a:off x="5590431" y="5996087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upo 924"/>
          <p:cNvGrpSpPr>
            <a:grpSpLocks/>
          </p:cNvGrpSpPr>
          <p:nvPr/>
        </p:nvGrpSpPr>
        <p:grpSpPr bwMode="auto">
          <a:xfrm>
            <a:off x="4970463" y="5305425"/>
            <a:ext cx="258762" cy="17463"/>
            <a:chOff x="5188793" y="5394424"/>
            <a:chExt cx="273051" cy="19051"/>
          </a:xfrm>
        </p:grpSpPr>
        <p:sp>
          <p:nvSpPr>
            <p:cNvPr id="24247" name="Line 855"/>
            <p:cNvSpPr>
              <a:spLocks noChangeShapeType="1"/>
            </p:cNvSpPr>
            <p:nvPr/>
          </p:nvSpPr>
          <p:spPr bwMode="auto">
            <a:xfrm flipH="1">
              <a:off x="5425331" y="541188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8" name="Freeform 856"/>
            <p:cNvSpPr>
              <a:spLocks/>
            </p:cNvSpPr>
            <p:nvPr/>
          </p:nvSpPr>
          <p:spPr bwMode="auto">
            <a:xfrm>
              <a:off x="5371356" y="5411887"/>
              <a:ext cx="36513" cy="1588"/>
            </a:xfrm>
            <a:custGeom>
              <a:avLst/>
              <a:gdLst>
                <a:gd name="T0" fmla="*/ 57965187 w 23"/>
                <a:gd name="T1" fmla="*/ 0 h 1588"/>
                <a:gd name="T2" fmla="*/ 57965187 w 23"/>
                <a:gd name="T3" fmla="*/ 0 h 1588"/>
                <a:gd name="T4" fmla="*/ 0 w 23"/>
                <a:gd name="T5" fmla="*/ 0 h 1588"/>
                <a:gd name="T6" fmla="*/ 0 60000 65536"/>
                <a:gd name="T7" fmla="*/ 0 60000 65536"/>
                <a:gd name="T8" fmla="*/ 0 60000 65536"/>
                <a:gd name="T9" fmla="*/ 0 w 23"/>
                <a:gd name="T10" fmla="*/ 0 h 1588"/>
                <a:gd name="T11" fmla="*/ 23 w 2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588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9" name="Freeform 857"/>
            <p:cNvSpPr>
              <a:spLocks/>
            </p:cNvSpPr>
            <p:nvPr/>
          </p:nvSpPr>
          <p:spPr bwMode="auto">
            <a:xfrm>
              <a:off x="5334843" y="5411887"/>
              <a:ext cx="17463" cy="1588"/>
            </a:xfrm>
            <a:custGeom>
              <a:avLst/>
              <a:gdLst>
                <a:gd name="T0" fmla="*/ 27723309 w 11"/>
                <a:gd name="T1" fmla="*/ 0 h 1588"/>
                <a:gd name="T2" fmla="*/ 27723309 w 11"/>
                <a:gd name="T3" fmla="*/ 0 h 1588"/>
                <a:gd name="T4" fmla="*/ 0 w 11"/>
                <a:gd name="T5" fmla="*/ 0 h 1588"/>
                <a:gd name="T6" fmla="*/ 0 60000 65536"/>
                <a:gd name="T7" fmla="*/ 0 60000 65536"/>
                <a:gd name="T8" fmla="*/ 0 60000 65536"/>
                <a:gd name="T9" fmla="*/ 0 w 11"/>
                <a:gd name="T10" fmla="*/ 0 h 1588"/>
                <a:gd name="T11" fmla="*/ 11 w 11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588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0" name="Freeform 858"/>
            <p:cNvSpPr>
              <a:spLocks/>
            </p:cNvSpPr>
            <p:nvPr/>
          </p:nvSpPr>
          <p:spPr bwMode="auto">
            <a:xfrm>
              <a:off x="5279281" y="5411887"/>
              <a:ext cx="36513" cy="1588"/>
            </a:xfrm>
            <a:custGeom>
              <a:avLst/>
              <a:gdLst>
                <a:gd name="T0" fmla="*/ 57965187 w 23"/>
                <a:gd name="T1" fmla="*/ 0 h 1588"/>
                <a:gd name="T2" fmla="*/ 30242292 w 23"/>
                <a:gd name="T3" fmla="*/ 0 h 1588"/>
                <a:gd name="T4" fmla="*/ 0 w 23"/>
                <a:gd name="T5" fmla="*/ 0 h 1588"/>
                <a:gd name="T6" fmla="*/ 0 60000 65536"/>
                <a:gd name="T7" fmla="*/ 0 60000 65536"/>
                <a:gd name="T8" fmla="*/ 0 60000 65536"/>
                <a:gd name="T9" fmla="*/ 0 w 23"/>
                <a:gd name="T10" fmla="*/ 0 h 1588"/>
                <a:gd name="T11" fmla="*/ 23 w 2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588">
                  <a:moveTo>
                    <a:pt x="23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1" name="Freeform 859"/>
            <p:cNvSpPr>
              <a:spLocks/>
            </p:cNvSpPr>
            <p:nvPr/>
          </p:nvSpPr>
          <p:spPr bwMode="auto">
            <a:xfrm>
              <a:off x="5225306" y="5411887"/>
              <a:ext cx="36513" cy="1588"/>
            </a:xfrm>
            <a:custGeom>
              <a:avLst/>
              <a:gdLst>
                <a:gd name="T0" fmla="*/ 57965187 w 23"/>
                <a:gd name="T1" fmla="*/ 0 h 1588"/>
                <a:gd name="T2" fmla="*/ 0 w 23"/>
                <a:gd name="T3" fmla="*/ 0 h 1588"/>
                <a:gd name="T4" fmla="*/ 0 w 23"/>
                <a:gd name="T5" fmla="*/ 0 h 1588"/>
                <a:gd name="T6" fmla="*/ 0 w 23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588"/>
                <a:gd name="T14" fmla="*/ 23 w 23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588">
                  <a:moveTo>
                    <a:pt x="23" y="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52" name="Line 860"/>
            <p:cNvSpPr>
              <a:spLocks noChangeShapeType="1"/>
            </p:cNvSpPr>
            <p:nvPr/>
          </p:nvSpPr>
          <p:spPr bwMode="auto">
            <a:xfrm flipH="1">
              <a:off x="5188793" y="5394424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48" name="Freeform 861"/>
          <p:cNvSpPr>
            <a:spLocks/>
          </p:cNvSpPr>
          <p:nvPr/>
        </p:nvSpPr>
        <p:spPr bwMode="auto">
          <a:xfrm>
            <a:off x="3471863" y="4467225"/>
            <a:ext cx="122237" cy="295275"/>
          </a:xfrm>
          <a:custGeom>
            <a:avLst/>
            <a:gdLst>
              <a:gd name="T0" fmla="*/ 2134554845 w 7"/>
              <a:gd name="T1" fmla="*/ 2147483647 h 18"/>
              <a:gd name="T2" fmla="*/ 1829626001 w 7"/>
              <a:gd name="T3" fmla="*/ 2147483647 h 18"/>
              <a:gd name="T4" fmla="*/ 0 w 7"/>
              <a:gd name="T5" fmla="*/ 0 h 18"/>
              <a:gd name="T6" fmla="*/ 0 60000 65536"/>
              <a:gd name="T7" fmla="*/ 0 60000 65536"/>
              <a:gd name="T8" fmla="*/ 0 60000 65536"/>
              <a:gd name="T9" fmla="*/ 0 w 7"/>
              <a:gd name="T10" fmla="*/ 0 h 18"/>
              <a:gd name="T11" fmla="*/ 7 w 7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8">
                <a:moveTo>
                  <a:pt x="7" y="18"/>
                </a:moveTo>
                <a:lnTo>
                  <a:pt x="6" y="16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49" name="Line 864"/>
          <p:cNvSpPr>
            <a:spLocks noChangeShapeType="1"/>
          </p:cNvSpPr>
          <p:nvPr/>
        </p:nvSpPr>
        <p:spPr bwMode="auto">
          <a:xfrm flipV="1">
            <a:off x="3594100" y="4762500"/>
            <a:ext cx="1588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upo 933"/>
          <p:cNvGrpSpPr>
            <a:grpSpLocks/>
          </p:cNvGrpSpPr>
          <p:nvPr/>
        </p:nvGrpSpPr>
        <p:grpSpPr bwMode="auto">
          <a:xfrm>
            <a:off x="3594100" y="4762500"/>
            <a:ext cx="1588" cy="131763"/>
            <a:chOff x="3731468" y="4792762"/>
            <a:chExt cx="1588" cy="146050"/>
          </a:xfrm>
        </p:grpSpPr>
        <p:sp>
          <p:nvSpPr>
            <p:cNvPr id="24244" name="Freeform 862"/>
            <p:cNvSpPr>
              <a:spLocks/>
            </p:cNvSpPr>
            <p:nvPr/>
          </p:nvSpPr>
          <p:spPr bwMode="auto">
            <a:xfrm>
              <a:off x="3731468" y="4883249"/>
              <a:ext cx="1588" cy="55563"/>
            </a:xfrm>
            <a:custGeom>
              <a:avLst/>
              <a:gdLst>
                <a:gd name="T0" fmla="*/ 0 w 1588"/>
                <a:gd name="T1" fmla="*/ 88207043 h 35"/>
                <a:gd name="T2" fmla="*/ 0 w 1588"/>
                <a:gd name="T3" fmla="*/ 30242146 h 35"/>
                <a:gd name="T4" fmla="*/ 0 w 1588"/>
                <a:gd name="T5" fmla="*/ 30242146 h 35"/>
                <a:gd name="T6" fmla="*/ 0 w 1588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35"/>
                <a:gd name="T14" fmla="*/ 1588 w 1588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35">
                  <a:moveTo>
                    <a:pt x="0" y="35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5" name="Line 863"/>
            <p:cNvSpPr>
              <a:spLocks noChangeShapeType="1"/>
            </p:cNvSpPr>
            <p:nvPr/>
          </p:nvSpPr>
          <p:spPr bwMode="auto">
            <a:xfrm flipV="1">
              <a:off x="3731468" y="4829274"/>
              <a:ext cx="1588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6" name="Line 865"/>
            <p:cNvSpPr>
              <a:spLocks noChangeShapeType="1"/>
            </p:cNvSpPr>
            <p:nvPr/>
          </p:nvSpPr>
          <p:spPr bwMode="auto">
            <a:xfrm flipV="1">
              <a:off x="3731468" y="4792762"/>
              <a:ext cx="1588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51" name="Line 866"/>
          <p:cNvSpPr>
            <a:spLocks noChangeShapeType="1"/>
          </p:cNvSpPr>
          <p:nvPr/>
        </p:nvSpPr>
        <p:spPr bwMode="auto">
          <a:xfrm flipV="1">
            <a:off x="3594100" y="4894263"/>
            <a:ext cx="1588" cy="1317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52" name="Line 867"/>
          <p:cNvSpPr>
            <a:spLocks noChangeShapeType="1"/>
          </p:cNvSpPr>
          <p:nvPr/>
        </p:nvSpPr>
        <p:spPr bwMode="auto">
          <a:xfrm flipH="1" flipV="1">
            <a:off x="3748088" y="4549775"/>
            <a:ext cx="50800" cy="3333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53" name="Line 868"/>
          <p:cNvSpPr>
            <a:spLocks noChangeShapeType="1"/>
          </p:cNvSpPr>
          <p:nvPr/>
        </p:nvSpPr>
        <p:spPr bwMode="auto">
          <a:xfrm flipH="1" flipV="1">
            <a:off x="3798888" y="4583113"/>
            <a:ext cx="104775" cy="809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54" name="Freeform 869"/>
          <p:cNvSpPr>
            <a:spLocks/>
          </p:cNvSpPr>
          <p:nvPr/>
        </p:nvSpPr>
        <p:spPr bwMode="auto">
          <a:xfrm>
            <a:off x="4283075" y="4664075"/>
            <a:ext cx="153988" cy="311150"/>
          </a:xfrm>
          <a:custGeom>
            <a:avLst/>
            <a:gdLst>
              <a:gd name="T0" fmla="*/ 2147483647 w 9"/>
              <a:gd name="T1" fmla="*/ 0 h 19"/>
              <a:gd name="T2" fmla="*/ 2049203531 w 9"/>
              <a:gd name="T3" fmla="*/ 804551951 h 19"/>
              <a:gd name="T4" fmla="*/ 585496615 w 9"/>
              <a:gd name="T5" fmla="*/ 2147483647 h 19"/>
              <a:gd name="T6" fmla="*/ 0 w 9"/>
              <a:gd name="T7" fmla="*/ 2147483647 h 19"/>
              <a:gd name="T8" fmla="*/ 0 w 9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9"/>
              <a:gd name="T17" fmla="*/ 9 w 9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9">
                <a:moveTo>
                  <a:pt x="9" y="0"/>
                </a:moveTo>
                <a:lnTo>
                  <a:pt x="7" y="3"/>
                </a:lnTo>
                <a:lnTo>
                  <a:pt x="2" y="11"/>
                </a:lnTo>
                <a:lnTo>
                  <a:pt x="0" y="19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1" name="Grupo 941"/>
          <p:cNvGrpSpPr>
            <a:grpSpLocks/>
          </p:cNvGrpSpPr>
          <p:nvPr/>
        </p:nvGrpSpPr>
        <p:grpSpPr bwMode="auto">
          <a:xfrm>
            <a:off x="4471988" y="4484688"/>
            <a:ext cx="87312" cy="147637"/>
            <a:chOff x="4660156" y="4483199"/>
            <a:chExt cx="92075" cy="163513"/>
          </a:xfrm>
        </p:grpSpPr>
        <p:sp>
          <p:nvSpPr>
            <p:cNvPr id="24240" name="Line 870"/>
            <p:cNvSpPr>
              <a:spLocks noChangeShapeType="1"/>
            </p:cNvSpPr>
            <p:nvPr/>
          </p:nvSpPr>
          <p:spPr bwMode="auto">
            <a:xfrm flipH="1">
              <a:off x="4733181" y="4483199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1" name="Freeform 871"/>
            <p:cNvSpPr>
              <a:spLocks/>
            </p:cNvSpPr>
            <p:nvPr/>
          </p:nvSpPr>
          <p:spPr bwMode="auto">
            <a:xfrm>
              <a:off x="4715718" y="4519712"/>
              <a:ext cx="1588" cy="36513"/>
            </a:xfrm>
            <a:custGeom>
              <a:avLst/>
              <a:gdLst>
                <a:gd name="T0" fmla="*/ 0 w 1588"/>
                <a:gd name="T1" fmla="*/ 0 h 23"/>
                <a:gd name="T2" fmla="*/ 0 w 1588"/>
                <a:gd name="T3" fmla="*/ 27722895 h 23"/>
                <a:gd name="T4" fmla="*/ 0 w 1588"/>
                <a:gd name="T5" fmla="*/ 57965187 h 23"/>
                <a:gd name="T6" fmla="*/ 0 60000 65536"/>
                <a:gd name="T7" fmla="*/ 0 60000 65536"/>
                <a:gd name="T8" fmla="*/ 0 60000 65536"/>
                <a:gd name="T9" fmla="*/ 0 w 1588"/>
                <a:gd name="T10" fmla="*/ 0 h 23"/>
                <a:gd name="T11" fmla="*/ 1588 w 158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3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2" name="Freeform 872"/>
            <p:cNvSpPr>
              <a:spLocks/>
            </p:cNvSpPr>
            <p:nvPr/>
          </p:nvSpPr>
          <p:spPr bwMode="auto">
            <a:xfrm>
              <a:off x="4679206" y="4573687"/>
              <a:ext cx="17463" cy="19050"/>
            </a:xfrm>
            <a:custGeom>
              <a:avLst/>
              <a:gdLst>
                <a:gd name="T0" fmla="*/ 27723309 w 11"/>
                <a:gd name="T1" fmla="*/ 0 h 12"/>
                <a:gd name="T2" fmla="*/ 0 w 11"/>
                <a:gd name="T3" fmla="*/ 30241878 h 12"/>
                <a:gd name="T4" fmla="*/ 0 w 11"/>
                <a:gd name="T5" fmla="*/ 30241878 h 12"/>
                <a:gd name="T6" fmla="*/ 0 60000 65536"/>
                <a:gd name="T7" fmla="*/ 0 60000 65536"/>
                <a:gd name="T8" fmla="*/ 0 60000 65536"/>
                <a:gd name="T9" fmla="*/ 0 w 11"/>
                <a:gd name="T10" fmla="*/ 0 h 12"/>
                <a:gd name="T11" fmla="*/ 11 w 1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2">
                  <a:moveTo>
                    <a:pt x="11" y="0"/>
                  </a:move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43" name="Freeform 873"/>
            <p:cNvSpPr>
              <a:spLocks/>
            </p:cNvSpPr>
            <p:nvPr/>
          </p:nvSpPr>
          <p:spPr bwMode="auto">
            <a:xfrm>
              <a:off x="4660156" y="4610199"/>
              <a:ext cx="19050" cy="36513"/>
            </a:xfrm>
            <a:custGeom>
              <a:avLst/>
              <a:gdLst>
                <a:gd name="T0" fmla="*/ 30241878 w 12"/>
                <a:gd name="T1" fmla="*/ 0 h 23"/>
                <a:gd name="T2" fmla="*/ 30241878 w 12"/>
                <a:gd name="T3" fmla="*/ 0 h 23"/>
                <a:gd name="T4" fmla="*/ 0 w 12"/>
                <a:gd name="T5" fmla="*/ 57965187 h 23"/>
                <a:gd name="T6" fmla="*/ 0 60000 65536"/>
                <a:gd name="T7" fmla="*/ 0 60000 65536"/>
                <a:gd name="T8" fmla="*/ 0 60000 65536"/>
                <a:gd name="T9" fmla="*/ 0 w 12"/>
                <a:gd name="T10" fmla="*/ 0 h 23"/>
                <a:gd name="T11" fmla="*/ 12 w 1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3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56" name="Freeform 874"/>
          <p:cNvSpPr>
            <a:spLocks/>
          </p:cNvSpPr>
          <p:nvPr/>
        </p:nvSpPr>
        <p:spPr bwMode="auto">
          <a:xfrm>
            <a:off x="4437063" y="4648200"/>
            <a:ext cx="17462" cy="15875"/>
          </a:xfrm>
          <a:custGeom>
            <a:avLst/>
            <a:gdLst>
              <a:gd name="T0" fmla="*/ 25410124 w 12"/>
              <a:gd name="T1" fmla="*/ 0 h 11"/>
              <a:gd name="T2" fmla="*/ 25410124 w 12"/>
              <a:gd name="T3" fmla="*/ 0 h 11"/>
              <a:gd name="T4" fmla="*/ 0 w 12"/>
              <a:gd name="T5" fmla="*/ 22910509 h 11"/>
              <a:gd name="T6" fmla="*/ 0 60000 65536"/>
              <a:gd name="T7" fmla="*/ 0 60000 65536"/>
              <a:gd name="T8" fmla="*/ 0 60000 65536"/>
              <a:gd name="T9" fmla="*/ 0 w 12"/>
              <a:gd name="T10" fmla="*/ 0 h 11"/>
              <a:gd name="T11" fmla="*/ 12 w 1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1">
                <a:moveTo>
                  <a:pt x="12" y="0"/>
                </a:moveTo>
                <a:lnTo>
                  <a:pt x="12" y="0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57" name="Freeform 875"/>
          <p:cNvSpPr>
            <a:spLocks/>
          </p:cNvSpPr>
          <p:nvPr/>
        </p:nvSpPr>
        <p:spPr bwMode="auto">
          <a:xfrm>
            <a:off x="4867275" y="4845050"/>
            <a:ext cx="69850" cy="15875"/>
          </a:xfrm>
          <a:custGeom>
            <a:avLst/>
            <a:gdLst>
              <a:gd name="T0" fmla="*/ 0 w 4"/>
              <a:gd name="T1" fmla="*/ 0 h 1"/>
              <a:gd name="T2" fmla="*/ 609877795 w 4"/>
              <a:gd name="T3" fmla="*/ 252015567 h 1"/>
              <a:gd name="T4" fmla="*/ 1219755589 w 4"/>
              <a:gd name="T5" fmla="*/ 25201556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58" name="Line 887"/>
          <p:cNvSpPr>
            <a:spLocks noChangeShapeType="1"/>
          </p:cNvSpPr>
          <p:nvPr/>
        </p:nvSpPr>
        <p:spPr bwMode="auto">
          <a:xfrm>
            <a:off x="4851400" y="4845050"/>
            <a:ext cx="15875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59" name="Line 888"/>
          <p:cNvSpPr>
            <a:spLocks noChangeShapeType="1"/>
          </p:cNvSpPr>
          <p:nvPr/>
        </p:nvSpPr>
        <p:spPr bwMode="auto">
          <a:xfrm>
            <a:off x="4851400" y="4845050"/>
            <a:ext cx="15875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60" name="Line 889"/>
          <p:cNvSpPr>
            <a:spLocks noChangeShapeType="1"/>
          </p:cNvSpPr>
          <p:nvPr/>
        </p:nvSpPr>
        <p:spPr bwMode="auto">
          <a:xfrm flipH="1">
            <a:off x="3748088" y="4992688"/>
            <a:ext cx="120650" cy="333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61" name="Line 894"/>
          <p:cNvSpPr>
            <a:spLocks noChangeShapeType="1"/>
          </p:cNvSpPr>
          <p:nvPr/>
        </p:nvSpPr>
        <p:spPr bwMode="auto">
          <a:xfrm flipV="1">
            <a:off x="3886200" y="4992688"/>
            <a:ext cx="1588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Grupo 952"/>
          <p:cNvGrpSpPr>
            <a:grpSpLocks/>
          </p:cNvGrpSpPr>
          <p:nvPr/>
        </p:nvGrpSpPr>
        <p:grpSpPr bwMode="auto">
          <a:xfrm>
            <a:off x="3886200" y="4992688"/>
            <a:ext cx="138113" cy="147637"/>
            <a:chOff x="4041031" y="5048349"/>
            <a:chExt cx="146050" cy="163513"/>
          </a:xfrm>
        </p:grpSpPr>
        <p:sp>
          <p:nvSpPr>
            <p:cNvPr id="24235" name="Line 890"/>
            <p:cNvSpPr>
              <a:spLocks noChangeShapeType="1"/>
            </p:cNvSpPr>
            <p:nvPr/>
          </p:nvSpPr>
          <p:spPr bwMode="auto">
            <a:xfrm flipH="1" flipV="1">
              <a:off x="4168031" y="5194399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6" name="Line 891"/>
            <p:cNvSpPr>
              <a:spLocks noChangeShapeType="1"/>
            </p:cNvSpPr>
            <p:nvPr/>
          </p:nvSpPr>
          <p:spPr bwMode="auto">
            <a:xfrm flipH="1" flipV="1">
              <a:off x="4131518" y="5157887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7" name="Line 892"/>
            <p:cNvSpPr>
              <a:spLocks noChangeShapeType="1"/>
            </p:cNvSpPr>
            <p:nvPr/>
          </p:nvSpPr>
          <p:spPr bwMode="auto">
            <a:xfrm flipH="1" flipV="1">
              <a:off x="4095006" y="5121374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8" name="Line 893"/>
            <p:cNvSpPr>
              <a:spLocks noChangeShapeType="1"/>
            </p:cNvSpPr>
            <p:nvPr/>
          </p:nvSpPr>
          <p:spPr bwMode="auto">
            <a:xfrm flipH="1" flipV="1">
              <a:off x="4058493" y="5084862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9" name="Line 895"/>
            <p:cNvSpPr>
              <a:spLocks noChangeShapeType="1"/>
            </p:cNvSpPr>
            <p:nvPr/>
          </p:nvSpPr>
          <p:spPr bwMode="auto">
            <a:xfrm flipV="1">
              <a:off x="4041031" y="5048349"/>
              <a:ext cx="1588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upo 958"/>
          <p:cNvGrpSpPr>
            <a:grpSpLocks/>
          </p:cNvGrpSpPr>
          <p:nvPr/>
        </p:nvGrpSpPr>
        <p:grpSpPr bwMode="auto">
          <a:xfrm>
            <a:off x="4075113" y="4518025"/>
            <a:ext cx="258762" cy="82550"/>
            <a:chOff x="4241056" y="4519712"/>
            <a:chExt cx="273050" cy="92075"/>
          </a:xfrm>
        </p:grpSpPr>
        <p:sp>
          <p:nvSpPr>
            <p:cNvPr id="24229" name="Line 896"/>
            <p:cNvSpPr>
              <a:spLocks noChangeShapeType="1"/>
            </p:cNvSpPr>
            <p:nvPr/>
          </p:nvSpPr>
          <p:spPr bwMode="auto">
            <a:xfrm flipH="1">
              <a:off x="4477593" y="4519712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0" name="Line 897"/>
            <p:cNvSpPr>
              <a:spLocks noChangeShapeType="1"/>
            </p:cNvSpPr>
            <p:nvPr/>
          </p:nvSpPr>
          <p:spPr bwMode="auto">
            <a:xfrm flipH="1">
              <a:off x="4423618" y="4537174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1" name="Line 898"/>
            <p:cNvSpPr>
              <a:spLocks noChangeShapeType="1"/>
            </p:cNvSpPr>
            <p:nvPr/>
          </p:nvSpPr>
          <p:spPr bwMode="auto">
            <a:xfrm flipH="1">
              <a:off x="4387106" y="4556224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2" name="Line 899"/>
            <p:cNvSpPr>
              <a:spLocks noChangeShapeType="1"/>
            </p:cNvSpPr>
            <p:nvPr/>
          </p:nvSpPr>
          <p:spPr bwMode="auto">
            <a:xfrm flipH="1">
              <a:off x="4333131" y="4573687"/>
              <a:ext cx="3492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3" name="Line 900"/>
            <p:cNvSpPr>
              <a:spLocks noChangeShapeType="1"/>
            </p:cNvSpPr>
            <p:nvPr/>
          </p:nvSpPr>
          <p:spPr bwMode="auto">
            <a:xfrm flipH="1">
              <a:off x="4277568" y="459273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34" name="Line 901"/>
            <p:cNvSpPr>
              <a:spLocks noChangeShapeType="1"/>
            </p:cNvSpPr>
            <p:nvPr/>
          </p:nvSpPr>
          <p:spPr bwMode="auto">
            <a:xfrm flipH="1">
              <a:off x="4241056" y="4610199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64" name="Freeform 902"/>
          <p:cNvSpPr>
            <a:spLocks/>
          </p:cNvSpPr>
          <p:nvPr/>
        </p:nvSpPr>
        <p:spPr bwMode="auto">
          <a:xfrm>
            <a:off x="4333875" y="4467225"/>
            <a:ext cx="68263" cy="50800"/>
          </a:xfrm>
          <a:custGeom>
            <a:avLst/>
            <a:gdLst>
              <a:gd name="T0" fmla="*/ 1164959270 w 4"/>
              <a:gd name="T1" fmla="*/ 0 h 3"/>
              <a:gd name="T2" fmla="*/ 873715053 w 4"/>
              <a:gd name="T3" fmla="*/ 286732174 h 3"/>
              <a:gd name="T4" fmla="*/ 0 w 4"/>
              <a:gd name="T5" fmla="*/ 860213324 h 3"/>
              <a:gd name="T6" fmla="*/ 0 60000 65536"/>
              <a:gd name="T7" fmla="*/ 0 60000 65536"/>
              <a:gd name="T8" fmla="*/ 0 60000 65536"/>
              <a:gd name="T9" fmla="*/ 0 w 4"/>
              <a:gd name="T10" fmla="*/ 0 h 3"/>
              <a:gd name="T11" fmla="*/ 4 w 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3">
                <a:moveTo>
                  <a:pt x="4" y="0"/>
                </a:moveTo>
                <a:lnTo>
                  <a:pt x="3" y="1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65" name="Line 906"/>
          <p:cNvSpPr>
            <a:spLocks noChangeShapeType="1"/>
          </p:cNvSpPr>
          <p:nvPr/>
        </p:nvSpPr>
        <p:spPr bwMode="auto">
          <a:xfrm flipH="1">
            <a:off x="4402138" y="4467225"/>
            <a:ext cx="19050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4" name="Grupo 967"/>
          <p:cNvGrpSpPr>
            <a:grpSpLocks/>
          </p:cNvGrpSpPr>
          <p:nvPr/>
        </p:nvGrpSpPr>
        <p:grpSpPr bwMode="auto">
          <a:xfrm>
            <a:off x="4402138" y="4419600"/>
            <a:ext cx="155575" cy="49213"/>
            <a:chOff x="4587131" y="4410174"/>
            <a:chExt cx="165100" cy="55563"/>
          </a:xfrm>
        </p:grpSpPr>
        <p:sp>
          <p:nvSpPr>
            <p:cNvPr id="24225" name="Line 903"/>
            <p:cNvSpPr>
              <a:spLocks noChangeShapeType="1"/>
            </p:cNvSpPr>
            <p:nvPr/>
          </p:nvSpPr>
          <p:spPr bwMode="auto">
            <a:xfrm flipH="1">
              <a:off x="4715718" y="4410174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6" name="Line 904"/>
            <p:cNvSpPr>
              <a:spLocks noChangeShapeType="1"/>
            </p:cNvSpPr>
            <p:nvPr/>
          </p:nvSpPr>
          <p:spPr bwMode="auto">
            <a:xfrm flipH="1">
              <a:off x="4679206" y="4427637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7" name="Freeform 905"/>
            <p:cNvSpPr>
              <a:spLocks/>
            </p:cNvSpPr>
            <p:nvPr/>
          </p:nvSpPr>
          <p:spPr bwMode="auto">
            <a:xfrm>
              <a:off x="4623643" y="4446687"/>
              <a:ext cx="36513" cy="17463"/>
            </a:xfrm>
            <a:custGeom>
              <a:avLst/>
              <a:gdLst>
                <a:gd name="T0" fmla="*/ 57965187 w 23"/>
                <a:gd name="T1" fmla="*/ 0 h 11"/>
                <a:gd name="T2" fmla="*/ 0 w 23"/>
                <a:gd name="T3" fmla="*/ 27723309 h 11"/>
                <a:gd name="T4" fmla="*/ 0 w 23"/>
                <a:gd name="T5" fmla="*/ 27723309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23" y="0"/>
                  </a:move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8" name="Line 907"/>
            <p:cNvSpPr>
              <a:spLocks noChangeShapeType="1"/>
            </p:cNvSpPr>
            <p:nvPr/>
          </p:nvSpPr>
          <p:spPr bwMode="auto">
            <a:xfrm flipH="1">
              <a:off x="4587131" y="4464149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67" name="Line 913"/>
          <p:cNvSpPr>
            <a:spLocks noChangeShapeType="1"/>
          </p:cNvSpPr>
          <p:nvPr/>
        </p:nvSpPr>
        <p:spPr bwMode="auto">
          <a:xfrm flipH="1">
            <a:off x="4816475" y="5073650"/>
            <a:ext cx="15875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5" name="Grupo 973"/>
          <p:cNvGrpSpPr>
            <a:grpSpLocks/>
          </p:cNvGrpSpPr>
          <p:nvPr/>
        </p:nvGrpSpPr>
        <p:grpSpPr bwMode="auto">
          <a:xfrm>
            <a:off x="4816475" y="5075238"/>
            <a:ext cx="239713" cy="34925"/>
            <a:chOff x="5025281" y="5138837"/>
            <a:chExt cx="254000" cy="38100"/>
          </a:xfrm>
        </p:grpSpPr>
        <p:sp>
          <p:nvSpPr>
            <p:cNvPr id="24219" name="Line 908"/>
            <p:cNvSpPr>
              <a:spLocks noChangeShapeType="1"/>
            </p:cNvSpPr>
            <p:nvPr/>
          </p:nvSpPr>
          <p:spPr bwMode="auto">
            <a:xfrm flipH="1">
              <a:off x="5244356" y="5175349"/>
              <a:ext cx="3492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0" name="Line 909"/>
            <p:cNvSpPr>
              <a:spLocks noChangeShapeType="1"/>
            </p:cNvSpPr>
            <p:nvPr/>
          </p:nvSpPr>
          <p:spPr bwMode="auto">
            <a:xfrm flipH="1">
              <a:off x="5207843" y="5175349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1" name="Line 910"/>
            <p:cNvSpPr>
              <a:spLocks noChangeShapeType="1"/>
            </p:cNvSpPr>
            <p:nvPr/>
          </p:nvSpPr>
          <p:spPr bwMode="auto">
            <a:xfrm flipH="1">
              <a:off x="5152281" y="515788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2" name="Line 911"/>
            <p:cNvSpPr>
              <a:spLocks noChangeShapeType="1"/>
            </p:cNvSpPr>
            <p:nvPr/>
          </p:nvSpPr>
          <p:spPr bwMode="auto">
            <a:xfrm flipH="1" flipV="1">
              <a:off x="5098306" y="5138837"/>
              <a:ext cx="3651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3" name="Line 912"/>
            <p:cNvSpPr>
              <a:spLocks noChangeShapeType="1"/>
            </p:cNvSpPr>
            <p:nvPr/>
          </p:nvSpPr>
          <p:spPr bwMode="auto">
            <a:xfrm flipH="1">
              <a:off x="5061793" y="5138837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24" name="Line 914"/>
            <p:cNvSpPr>
              <a:spLocks noChangeShapeType="1"/>
            </p:cNvSpPr>
            <p:nvPr/>
          </p:nvSpPr>
          <p:spPr bwMode="auto">
            <a:xfrm flipH="1">
              <a:off x="5025281" y="5138837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69" name="Freeform 915"/>
          <p:cNvSpPr>
            <a:spLocks/>
          </p:cNvSpPr>
          <p:nvPr/>
        </p:nvSpPr>
        <p:spPr bwMode="auto">
          <a:xfrm>
            <a:off x="4832350" y="4845050"/>
            <a:ext cx="19050" cy="130175"/>
          </a:xfrm>
          <a:custGeom>
            <a:avLst/>
            <a:gdLst>
              <a:gd name="T0" fmla="*/ 0 w 1"/>
              <a:gd name="T1" fmla="*/ 2118190827 h 8"/>
              <a:gd name="T2" fmla="*/ 362902476 w 1"/>
              <a:gd name="T3" fmla="*/ 1323863355 h 8"/>
              <a:gd name="T4" fmla="*/ 362902476 w 1"/>
              <a:gd name="T5" fmla="*/ 0 h 8"/>
              <a:gd name="T6" fmla="*/ 0 60000 65536"/>
              <a:gd name="T7" fmla="*/ 0 60000 65536"/>
              <a:gd name="T8" fmla="*/ 0 60000 65536"/>
              <a:gd name="T9" fmla="*/ 0 w 1"/>
              <a:gd name="T10" fmla="*/ 0 h 8"/>
              <a:gd name="T11" fmla="*/ 1 w 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">
                <a:moveTo>
                  <a:pt x="0" y="8"/>
                </a:moveTo>
                <a:lnTo>
                  <a:pt x="1" y="5"/>
                </a:lnTo>
                <a:lnTo>
                  <a:pt x="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70" name="Line 916"/>
          <p:cNvSpPr>
            <a:spLocks noChangeShapeType="1"/>
          </p:cNvSpPr>
          <p:nvPr/>
        </p:nvSpPr>
        <p:spPr bwMode="auto">
          <a:xfrm flipV="1">
            <a:off x="5865813" y="4189413"/>
            <a:ext cx="85725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71" name="Line 921"/>
          <p:cNvSpPr>
            <a:spLocks noChangeShapeType="1"/>
          </p:cNvSpPr>
          <p:nvPr/>
        </p:nvSpPr>
        <p:spPr bwMode="auto">
          <a:xfrm>
            <a:off x="5849938" y="4205288"/>
            <a:ext cx="15875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6" name="Grupo 983"/>
          <p:cNvGrpSpPr>
            <a:grpSpLocks/>
          </p:cNvGrpSpPr>
          <p:nvPr/>
        </p:nvGrpSpPr>
        <p:grpSpPr bwMode="auto">
          <a:xfrm>
            <a:off x="5676900" y="4205288"/>
            <a:ext cx="188913" cy="19050"/>
            <a:chOff x="5936506" y="4172049"/>
            <a:chExt cx="200025" cy="20638"/>
          </a:xfrm>
        </p:grpSpPr>
        <p:sp>
          <p:nvSpPr>
            <p:cNvPr id="24214" name="Line 917"/>
            <p:cNvSpPr>
              <a:spLocks noChangeShapeType="1"/>
            </p:cNvSpPr>
            <p:nvPr/>
          </p:nvSpPr>
          <p:spPr bwMode="auto">
            <a:xfrm>
              <a:off x="5936506" y="4191099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5" name="Line 918"/>
            <p:cNvSpPr>
              <a:spLocks noChangeShapeType="1"/>
            </p:cNvSpPr>
            <p:nvPr/>
          </p:nvSpPr>
          <p:spPr bwMode="auto">
            <a:xfrm>
              <a:off x="5973018" y="4191099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6" name="Line 919"/>
            <p:cNvSpPr>
              <a:spLocks noChangeShapeType="1"/>
            </p:cNvSpPr>
            <p:nvPr/>
          </p:nvSpPr>
          <p:spPr bwMode="auto">
            <a:xfrm>
              <a:off x="6026993" y="4172049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7" name="Line 920"/>
            <p:cNvSpPr>
              <a:spLocks noChangeShapeType="1"/>
            </p:cNvSpPr>
            <p:nvPr/>
          </p:nvSpPr>
          <p:spPr bwMode="auto">
            <a:xfrm>
              <a:off x="6082556" y="4172049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8" name="Line 922"/>
            <p:cNvSpPr>
              <a:spLocks noChangeShapeType="1"/>
            </p:cNvSpPr>
            <p:nvPr/>
          </p:nvSpPr>
          <p:spPr bwMode="auto">
            <a:xfrm>
              <a:off x="6119068" y="4172049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upo 989"/>
          <p:cNvGrpSpPr>
            <a:grpSpLocks/>
          </p:cNvGrpSpPr>
          <p:nvPr/>
        </p:nvGrpSpPr>
        <p:grpSpPr bwMode="auto">
          <a:xfrm>
            <a:off x="5316538" y="4254500"/>
            <a:ext cx="169862" cy="33338"/>
            <a:chOff x="5553918" y="4227612"/>
            <a:chExt cx="180975" cy="36512"/>
          </a:xfrm>
        </p:grpSpPr>
        <p:sp>
          <p:nvSpPr>
            <p:cNvPr id="24210" name="Line 933"/>
            <p:cNvSpPr>
              <a:spLocks noChangeShapeType="1"/>
            </p:cNvSpPr>
            <p:nvPr/>
          </p:nvSpPr>
          <p:spPr bwMode="auto">
            <a:xfrm flipV="1">
              <a:off x="5553918" y="4245074"/>
              <a:ext cx="3651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1" name="Line 934"/>
            <p:cNvSpPr>
              <a:spLocks noChangeShapeType="1"/>
            </p:cNvSpPr>
            <p:nvPr/>
          </p:nvSpPr>
          <p:spPr bwMode="auto">
            <a:xfrm>
              <a:off x="5607893" y="4245074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2" name="Line 935"/>
            <p:cNvSpPr>
              <a:spLocks noChangeShapeType="1"/>
            </p:cNvSpPr>
            <p:nvPr/>
          </p:nvSpPr>
          <p:spPr bwMode="auto">
            <a:xfrm flipV="1">
              <a:off x="5644406" y="4227612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13" name="Line 936"/>
            <p:cNvSpPr>
              <a:spLocks noChangeShapeType="1"/>
            </p:cNvSpPr>
            <p:nvPr/>
          </p:nvSpPr>
          <p:spPr bwMode="auto">
            <a:xfrm>
              <a:off x="5699968" y="4227612"/>
              <a:ext cx="3492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74" name="Line 937"/>
          <p:cNvSpPr>
            <a:spLocks noChangeShapeType="1"/>
          </p:cNvSpPr>
          <p:nvPr/>
        </p:nvSpPr>
        <p:spPr bwMode="auto">
          <a:xfrm>
            <a:off x="5229225" y="4287838"/>
            <a:ext cx="87313" cy="158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8" name="Grupo 995"/>
          <p:cNvGrpSpPr>
            <a:grpSpLocks/>
          </p:cNvGrpSpPr>
          <p:nvPr/>
        </p:nvGrpSpPr>
        <p:grpSpPr bwMode="auto">
          <a:xfrm>
            <a:off x="4678363" y="4287838"/>
            <a:ext cx="534987" cy="98425"/>
            <a:chOff x="4879231" y="4264124"/>
            <a:chExt cx="565150" cy="109538"/>
          </a:xfrm>
        </p:grpSpPr>
        <p:sp>
          <p:nvSpPr>
            <p:cNvPr id="24197" name="Freeform 923"/>
            <p:cNvSpPr>
              <a:spLocks/>
            </p:cNvSpPr>
            <p:nvPr/>
          </p:nvSpPr>
          <p:spPr bwMode="auto">
            <a:xfrm>
              <a:off x="5006231" y="4281587"/>
              <a:ext cx="19050" cy="19050"/>
            </a:xfrm>
            <a:custGeom>
              <a:avLst/>
              <a:gdLst>
                <a:gd name="T0" fmla="*/ 0 w 12"/>
                <a:gd name="T1" fmla="*/ 30241878 h 12"/>
                <a:gd name="T2" fmla="*/ 30241878 w 12"/>
                <a:gd name="T3" fmla="*/ 0 h 12"/>
                <a:gd name="T4" fmla="*/ 30241878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8" name="Freeform 924"/>
            <p:cNvSpPr>
              <a:spLocks/>
            </p:cNvSpPr>
            <p:nvPr/>
          </p:nvSpPr>
          <p:spPr bwMode="auto">
            <a:xfrm>
              <a:off x="5042743" y="4281587"/>
              <a:ext cx="36513" cy="19050"/>
            </a:xfrm>
            <a:custGeom>
              <a:avLst/>
              <a:gdLst>
                <a:gd name="T0" fmla="*/ 0 w 23"/>
                <a:gd name="T1" fmla="*/ 0 h 12"/>
                <a:gd name="T2" fmla="*/ 30242292 w 23"/>
                <a:gd name="T3" fmla="*/ 0 h 12"/>
                <a:gd name="T4" fmla="*/ 57965187 w 23"/>
                <a:gd name="T5" fmla="*/ 30241878 h 12"/>
                <a:gd name="T6" fmla="*/ 0 60000 65536"/>
                <a:gd name="T7" fmla="*/ 0 60000 65536"/>
                <a:gd name="T8" fmla="*/ 0 60000 65536"/>
                <a:gd name="T9" fmla="*/ 0 w 23"/>
                <a:gd name="T10" fmla="*/ 0 h 12"/>
                <a:gd name="T11" fmla="*/ 23 w 2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2">
                  <a:moveTo>
                    <a:pt x="0" y="0"/>
                  </a:moveTo>
                  <a:lnTo>
                    <a:pt x="12" y="0"/>
                  </a:lnTo>
                  <a:lnTo>
                    <a:pt x="23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9" name="Freeform 925"/>
            <p:cNvSpPr>
              <a:spLocks/>
            </p:cNvSpPr>
            <p:nvPr/>
          </p:nvSpPr>
          <p:spPr bwMode="auto">
            <a:xfrm>
              <a:off x="5098306" y="4300637"/>
              <a:ext cx="36513" cy="1588"/>
            </a:xfrm>
            <a:custGeom>
              <a:avLst/>
              <a:gdLst>
                <a:gd name="T0" fmla="*/ 0 w 23"/>
                <a:gd name="T1" fmla="*/ 0 h 1588"/>
                <a:gd name="T2" fmla="*/ 27722895 w 23"/>
                <a:gd name="T3" fmla="*/ 0 h 1588"/>
                <a:gd name="T4" fmla="*/ 57965187 w 23"/>
                <a:gd name="T5" fmla="*/ 0 h 1588"/>
                <a:gd name="T6" fmla="*/ 0 60000 65536"/>
                <a:gd name="T7" fmla="*/ 0 60000 65536"/>
                <a:gd name="T8" fmla="*/ 0 60000 65536"/>
                <a:gd name="T9" fmla="*/ 0 w 23"/>
                <a:gd name="T10" fmla="*/ 0 h 1588"/>
                <a:gd name="T11" fmla="*/ 23 w 2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588">
                  <a:moveTo>
                    <a:pt x="0" y="0"/>
                  </a:move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0" name="Freeform 926"/>
            <p:cNvSpPr>
              <a:spLocks/>
            </p:cNvSpPr>
            <p:nvPr/>
          </p:nvSpPr>
          <p:spPr bwMode="auto">
            <a:xfrm>
              <a:off x="5152281" y="4300637"/>
              <a:ext cx="36513" cy="1588"/>
            </a:xfrm>
            <a:custGeom>
              <a:avLst/>
              <a:gdLst>
                <a:gd name="T0" fmla="*/ 0 w 23"/>
                <a:gd name="T1" fmla="*/ 0 h 1588"/>
                <a:gd name="T2" fmla="*/ 0 w 23"/>
                <a:gd name="T3" fmla="*/ 0 h 1588"/>
                <a:gd name="T4" fmla="*/ 0 w 23"/>
                <a:gd name="T5" fmla="*/ 0 h 1588"/>
                <a:gd name="T6" fmla="*/ 57965187 w 23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588"/>
                <a:gd name="T14" fmla="*/ 23 w 23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588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1" name="Line 927"/>
            <p:cNvSpPr>
              <a:spLocks noChangeShapeType="1"/>
            </p:cNvSpPr>
            <p:nvPr/>
          </p:nvSpPr>
          <p:spPr bwMode="auto">
            <a:xfrm>
              <a:off x="5207843" y="4300637"/>
              <a:ext cx="1746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2" name="Freeform 928"/>
            <p:cNvSpPr>
              <a:spLocks/>
            </p:cNvSpPr>
            <p:nvPr/>
          </p:nvSpPr>
          <p:spPr bwMode="auto">
            <a:xfrm>
              <a:off x="5244356" y="4300637"/>
              <a:ext cx="17463" cy="1588"/>
            </a:xfrm>
            <a:custGeom>
              <a:avLst/>
              <a:gdLst>
                <a:gd name="T0" fmla="*/ 0 w 11"/>
                <a:gd name="T1" fmla="*/ 0 h 1588"/>
                <a:gd name="T2" fmla="*/ 27723309 w 11"/>
                <a:gd name="T3" fmla="*/ 0 h 1588"/>
                <a:gd name="T4" fmla="*/ 27723309 w 11"/>
                <a:gd name="T5" fmla="*/ 0 h 1588"/>
                <a:gd name="T6" fmla="*/ 27723309 w 11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588"/>
                <a:gd name="T14" fmla="*/ 11 w 11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588">
                  <a:moveTo>
                    <a:pt x="0" y="0"/>
                  </a:move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3" name="Line 929"/>
            <p:cNvSpPr>
              <a:spLocks noChangeShapeType="1"/>
            </p:cNvSpPr>
            <p:nvPr/>
          </p:nvSpPr>
          <p:spPr bwMode="auto">
            <a:xfrm>
              <a:off x="5279281" y="430063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4" name="Line 930"/>
            <p:cNvSpPr>
              <a:spLocks noChangeShapeType="1"/>
            </p:cNvSpPr>
            <p:nvPr/>
          </p:nvSpPr>
          <p:spPr bwMode="auto">
            <a:xfrm>
              <a:off x="5334843" y="428158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5" name="Freeform 931"/>
            <p:cNvSpPr>
              <a:spLocks/>
            </p:cNvSpPr>
            <p:nvPr/>
          </p:nvSpPr>
          <p:spPr bwMode="auto">
            <a:xfrm>
              <a:off x="5388818" y="4281587"/>
              <a:ext cx="19050" cy="1588"/>
            </a:xfrm>
            <a:custGeom>
              <a:avLst/>
              <a:gdLst>
                <a:gd name="T0" fmla="*/ 0 w 12"/>
                <a:gd name="T1" fmla="*/ 0 h 1588"/>
                <a:gd name="T2" fmla="*/ 0 w 12"/>
                <a:gd name="T3" fmla="*/ 0 h 1588"/>
                <a:gd name="T4" fmla="*/ 0 w 12"/>
                <a:gd name="T5" fmla="*/ 0 h 1588"/>
                <a:gd name="T6" fmla="*/ 30241878 w 12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8"/>
                <a:gd name="T14" fmla="*/ 12 w 12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8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6" name="Line 932"/>
            <p:cNvSpPr>
              <a:spLocks noChangeShapeType="1"/>
            </p:cNvSpPr>
            <p:nvPr/>
          </p:nvSpPr>
          <p:spPr bwMode="auto">
            <a:xfrm flipV="1">
              <a:off x="5425331" y="4264124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7" name="Line 938"/>
            <p:cNvSpPr>
              <a:spLocks noChangeShapeType="1"/>
            </p:cNvSpPr>
            <p:nvPr/>
          </p:nvSpPr>
          <p:spPr bwMode="auto">
            <a:xfrm flipV="1">
              <a:off x="4879231" y="4354612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8" name="Line 939"/>
            <p:cNvSpPr>
              <a:spLocks noChangeShapeType="1"/>
            </p:cNvSpPr>
            <p:nvPr/>
          </p:nvSpPr>
          <p:spPr bwMode="auto">
            <a:xfrm flipV="1">
              <a:off x="4915743" y="4337149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09" name="Line 940"/>
            <p:cNvSpPr>
              <a:spLocks noChangeShapeType="1"/>
            </p:cNvSpPr>
            <p:nvPr/>
          </p:nvSpPr>
          <p:spPr bwMode="auto">
            <a:xfrm flipV="1">
              <a:off x="4952256" y="4300637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76" name="Line 941"/>
          <p:cNvSpPr>
            <a:spLocks noChangeShapeType="1"/>
          </p:cNvSpPr>
          <p:nvPr/>
        </p:nvSpPr>
        <p:spPr bwMode="auto">
          <a:xfrm flipV="1">
            <a:off x="4592638" y="4386263"/>
            <a:ext cx="85725" cy="333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9" name="Grupo 1010"/>
          <p:cNvGrpSpPr>
            <a:grpSpLocks/>
          </p:cNvGrpSpPr>
          <p:nvPr/>
        </p:nvGrpSpPr>
        <p:grpSpPr bwMode="auto">
          <a:xfrm>
            <a:off x="4764088" y="3614738"/>
            <a:ext cx="344487" cy="508000"/>
            <a:chOff x="4969718" y="3516412"/>
            <a:chExt cx="365125" cy="565150"/>
          </a:xfrm>
        </p:grpSpPr>
        <p:sp>
          <p:nvSpPr>
            <p:cNvPr id="24183" name="Line 942"/>
            <p:cNvSpPr>
              <a:spLocks noChangeShapeType="1"/>
            </p:cNvSpPr>
            <p:nvPr/>
          </p:nvSpPr>
          <p:spPr bwMode="auto">
            <a:xfrm flipV="1">
              <a:off x="4969718" y="4045049"/>
              <a:ext cx="1588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4" name="Line 943"/>
            <p:cNvSpPr>
              <a:spLocks noChangeShapeType="1"/>
            </p:cNvSpPr>
            <p:nvPr/>
          </p:nvSpPr>
          <p:spPr bwMode="auto">
            <a:xfrm flipV="1">
              <a:off x="4988768" y="4008537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5" name="Line 944"/>
            <p:cNvSpPr>
              <a:spLocks noChangeShapeType="1"/>
            </p:cNvSpPr>
            <p:nvPr/>
          </p:nvSpPr>
          <p:spPr bwMode="auto">
            <a:xfrm flipV="1">
              <a:off x="5025281" y="3972024"/>
              <a:ext cx="1588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6" name="Line 945"/>
            <p:cNvSpPr>
              <a:spLocks noChangeShapeType="1"/>
            </p:cNvSpPr>
            <p:nvPr/>
          </p:nvSpPr>
          <p:spPr bwMode="auto">
            <a:xfrm flipV="1">
              <a:off x="5042743" y="3918049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7" name="Line 946"/>
            <p:cNvSpPr>
              <a:spLocks noChangeShapeType="1"/>
            </p:cNvSpPr>
            <p:nvPr/>
          </p:nvSpPr>
          <p:spPr bwMode="auto">
            <a:xfrm flipV="1">
              <a:off x="5061793" y="3881537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8" name="Line 947"/>
            <p:cNvSpPr>
              <a:spLocks noChangeShapeType="1"/>
            </p:cNvSpPr>
            <p:nvPr/>
          </p:nvSpPr>
          <p:spPr bwMode="auto">
            <a:xfrm flipV="1">
              <a:off x="5098306" y="3845024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9" name="Line 948"/>
            <p:cNvSpPr>
              <a:spLocks noChangeShapeType="1"/>
            </p:cNvSpPr>
            <p:nvPr/>
          </p:nvSpPr>
          <p:spPr bwMode="auto">
            <a:xfrm flipV="1">
              <a:off x="5115768" y="3808512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0" name="Line 949"/>
            <p:cNvSpPr>
              <a:spLocks noChangeShapeType="1"/>
            </p:cNvSpPr>
            <p:nvPr/>
          </p:nvSpPr>
          <p:spPr bwMode="auto">
            <a:xfrm flipV="1">
              <a:off x="5152281" y="3752949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1" name="Line 950"/>
            <p:cNvSpPr>
              <a:spLocks noChangeShapeType="1"/>
            </p:cNvSpPr>
            <p:nvPr/>
          </p:nvSpPr>
          <p:spPr bwMode="auto">
            <a:xfrm flipV="1">
              <a:off x="5171331" y="3716437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2" name="Line 951"/>
            <p:cNvSpPr>
              <a:spLocks noChangeShapeType="1"/>
            </p:cNvSpPr>
            <p:nvPr/>
          </p:nvSpPr>
          <p:spPr bwMode="auto">
            <a:xfrm flipV="1">
              <a:off x="5207843" y="3679924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3" name="Line 952"/>
            <p:cNvSpPr>
              <a:spLocks noChangeShapeType="1"/>
            </p:cNvSpPr>
            <p:nvPr/>
          </p:nvSpPr>
          <p:spPr bwMode="auto">
            <a:xfrm flipV="1">
              <a:off x="5225306" y="3643412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4" name="Line 953"/>
            <p:cNvSpPr>
              <a:spLocks noChangeShapeType="1"/>
            </p:cNvSpPr>
            <p:nvPr/>
          </p:nvSpPr>
          <p:spPr bwMode="auto">
            <a:xfrm flipV="1">
              <a:off x="5261818" y="3589437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5" name="Line 954"/>
            <p:cNvSpPr>
              <a:spLocks noChangeShapeType="1"/>
            </p:cNvSpPr>
            <p:nvPr/>
          </p:nvSpPr>
          <p:spPr bwMode="auto">
            <a:xfrm flipV="1">
              <a:off x="5279281" y="3552924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96" name="Line 955"/>
            <p:cNvSpPr>
              <a:spLocks noChangeShapeType="1"/>
            </p:cNvSpPr>
            <p:nvPr/>
          </p:nvSpPr>
          <p:spPr bwMode="auto">
            <a:xfrm flipV="1">
              <a:off x="5315793" y="3516412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78" name="Line 962"/>
          <p:cNvSpPr>
            <a:spLocks noChangeShapeType="1"/>
          </p:cNvSpPr>
          <p:nvPr/>
        </p:nvSpPr>
        <p:spPr bwMode="auto">
          <a:xfrm flipH="1">
            <a:off x="6003925" y="4140200"/>
            <a:ext cx="17463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0" name="Grupo 1026"/>
          <p:cNvGrpSpPr>
            <a:grpSpLocks/>
          </p:cNvGrpSpPr>
          <p:nvPr/>
        </p:nvGrpSpPr>
        <p:grpSpPr bwMode="auto">
          <a:xfrm>
            <a:off x="6003925" y="4059238"/>
            <a:ext cx="276225" cy="98425"/>
            <a:chOff x="6282581" y="4008537"/>
            <a:chExt cx="292100" cy="109538"/>
          </a:xfrm>
        </p:grpSpPr>
        <p:sp>
          <p:nvSpPr>
            <p:cNvPr id="24176" name="Line 956"/>
            <p:cNvSpPr>
              <a:spLocks noChangeShapeType="1"/>
            </p:cNvSpPr>
            <p:nvPr/>
          </p:nvSpPr>
          <p:spPr bwMode="auto">
            <a:xfrm flipH="1">
              <a:off x="6538168" y="4008537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7" name="Freeform 957"/>
            <p:cNvSpPr>
              <a:spLocks/>
            </p:cNvSpPr>
            <p:nvPr/>
          </p:nvSpPr>
          <p:spPr bwMode="auto">
            <a:xfrm>
              <a:off x="6501656" y="4008537"/>
              <a:ext cx="17463" cy="19050"/>
            </a:xfrm>
            <a:custGeom>
              <a:avLst/>
              <a:gdLst>
                <a:gd name="T0" fmla="*/ 27723309 w 11"/>
                <a:gd name="T1" fmla="*/ 0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3024187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11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8" name="Line 958"/>
            <p:cNvSpPr>
              <a:spLocks noChangeShapeType="1"/>
            </p:cNvSpPr>
            <p:nvPr/>
          </p:nvSpPr>
          <p:spPr bwMode="auto">
            <a:xfrm flipH="1">
              <a:off x="6446093" y="4027587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9" name="Line 959"/>
            <p:cNvSpPr>
              <a:spLocks noChangeShapeType="1"/>
            </p:cNvSpPr>
            <p:nvPr/>
          </p:nvSpPr>
          <p:spPr bwMode="auto">
            <a:xfrm flipH="1">
              <a:off x="6409581" y="4045049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0" name="Line 960"/>
            <p:cNvSpPr>
              <a:spLocks noChangeShapeType="1"/>
            </p:cNvSpPr>
            <p:nvPr/>
          </p:nvSpPr>
          <p:spPr bwMode="auto">
            <a:xfrm flipH="1">
              <a:off x="6355606" y="4064099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1" name="Line 961"/>
            <p:cNvSpPr>
              <a:spLocks noChangeShapeType="1"/>
            </p:cNvSpPr>
            <p:nvPr/>
          </p:nvSpPr>
          <p:spPr bwMode="auto">
            <a:xfrm flipH="1">
              <a:off x="6319093" y="4081562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82" name="Line 963"/>
            <p:cNvSpPr>
              <a:spLocks noChangeShapeType="1"/>
            </p:cNvSpPr>
            <p:nvPr/>
          </p:nvSpPr>
          <p:spPr bwMode="auto">
            <a:xfrm flipH="1">
              <a:off x="6282581" y="4100612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upo 1034"/>
          <p:cNvGrpSpPr>
            <a:grpSpLocks/>
          </p:cNvGrpSpPr>
          <p:nvPr/>
        </p:nvGrpSpPr>
        <p:grpSpPr bwMode="auto">
          <a:xfrm>
            <a:off x="4610100" y="3632200"/>
            <a:ext cx="446088" cy="474663"/>
            <a:chOff x="4806206" y="3535462"/>
            <a:chExt cx="473075" cy="528638"/>
          </a:xfrm>
        </p:grpSpPr>
        <p:sp>
          <p:nvSpPr>
            <p:cNvPr id="24162" name="Line 964"/>
            <p:cNvSpPr>
              <a:spLocks noChangeShapeType="1"/>
            </p:cNvSpPr>
            <p:nvPr/>
          </p:nvSpPr>
          <p:spPr bwMode="auto">
            <a:xfrm flipH="1" flipV="1">
              <a:off x="5261818" y="4027587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3" name="Line 965"/>
            <p:cNvSpPr>
              <a:spLocks noChangeShapeType="1"/>
            </p:cNvSpPr>
            <p:nvPr/>
          </p:nvSpPr>
          <p:spPr bwMode="auto">
            <a:xfrm flipH="1" flipV="1">
              <a:off x="5225306" y="3991074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4" name="Line 966"/>
            <p:cNvSpPr>
              <a:spLocks noChangeShapeType="1"/>
            </p:cNvSpPr>
            <p:nvPr/>
          </p:nvSpPr>
          <p:spPr bwMode="auto">
            <a:xfrm flipH="1" flipV="1">
              <a:off x="5207843" y="3954562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5" name="Line 967"/>
            <p:cNvSpPr>
              <a:spLocks noChangeShapeType="1"/>
            </p:cNvSpPr>
            <p:nvPr/>
          </p:nvSpPr>
          <p:spPr bwMode="auto">
            <a:xfrm flipH="1" flipV="1">
              <a:off x="5171331" y="3918049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6" name="Line 968"/>
            <p:cNvSpPr>
              <a:spLocks noChangeShapeType="1"/>
            </p:cNvSpPr>
            <p:nvPr/>
          </p:nvSpPr>
          <p:spPr bwMode="auto">
            <a:xfrm flipH="1" flipV="1">
              <a:off x="5115768" y="3862487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7" name="Line 969"/>
            <p:cNvSpPr>
              <a:spLocks noChangeShapeType="1"/>
            </p:cNvSpPr>
            <p:nvPr/>
          </p:nvSpPr>
          <p:spPr bwMode="auto">
            <a:xfrm flipH="1" flipV="1">
              <a:off x="5079256" y="3825974"/>
              <a:ext cx="3651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8" name="Line 970"/>
            <p:cNvSpPr>
              <a:spLocks noChangeShapeType="1"/>
            </p:cNvSpPr>
            <p:nvPr/>
          </p:nvSpPr>
          <p:spPr bwMode="auto">
            <a:xfrm flipH="1" flipV="1">
              <a:off x="5061793" y="3789462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9" name="Line 971"/>
            <p:cNvSpPr>
              <a:spLocks noChangeShapeType="1"/>
            </p:cNvSpPr>
            <p:nvPr/>
          </p:nvSpPr>
          <p:spPr bwMode="auto">
            <a:xfrm flipH="1" flipV="1">
              <a:off x="5025281" y="3752949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0" name="Line 972"/>
            <p:cNvSpPr>
              <a:spLocks noChangeShapeType="1"/>
            </p:cNvSpPr>
            <p:nvPr/>
          </p:nvSpPr>
          <p:spPr bwMode="auto">
            <a:xfrm flipH="1" flipV="1">
              <a:off x="4988768" y="3716437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1" name="Line 973"/>
            <p:cNvSpPr>
              <a:spLocks noChangeShapeType="1"/>
            </p:cNvSpPr>
            <p:nvPr/>
          </p:nvSpPr>
          <p:spPr bwMode="auto">
            <a:xfrm flipH="1" flipV="1">
              <a:off x="4952256" y="3679924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2" name="Line 974"/>
            <p:cNvSpPr>
              <a:spLocks noChangeShapeType="1"/>
            </p:cNvSpPr>
            <p:nvPr/>
          </p:nvSpPr>
          <p:spPr bwMode="auto">
            <a:xfrm flipH="1" flipV="1">
              <a:off x="4915743" y="3643412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3" name="Line 975"/>
            <p:cNvSpPr>
              <a:spLocks noChangeShapeType="1"/>
            </p:cNvSpPr>
            <p:nvPr/>
          </p:nvSpPr>
          <p:spPr bwMode="auto">
            <a:xfrm flipH="1" flipV="1">
              <a:off x="4879231" y="3606899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4" name="Line 976"/>
            <p:cNvSpPr>
              <a:spLocks noChangeShapeType="1"/>
            </p:cNvSpPr>
            <p:nvPr/>
          </p:nvSpPr>
          <p:spPr bwMode="auto">
            <a:xfrm flipH="1" flipV="1">
              <a:off x="4842718" y="3571974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75" name="Line 977"/>
            <p:cNvSpPr>
              <a:spLocks noChangeShapeType="1"/>
            </p:cNvSpPr>
            <p:nvPr/>
          </p:nvSpPr>
          <p:spPr bwMode="auto">
            <a:xfrm flipH="1" flipV="1">
              <a:off x="4806206" y="3535462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81" name="Line 978"/>
          <p:cNvSpPr>
            <a:spLocks noChangeShapeType="1"/>
          </p:cNvSpPr>
          <p:nvPr/>
        </p:nvSpPr>
        <p:spPr bwMode="auto">
          <a:xfrm flipH="1" flipV="1">
            <a:off x="4575175" y="4402138"/>
            <a:ext cx="17463" cy="1746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82" name="Line 987"/>
          <p:cNvSpPr>
            <a:spLocks noChangeShapeType="1"/>
          </p:cNvSpPr>
          <p:nvPr/>
        </p:nvSpPr>
        <p:spPr bwMode="auto">
          <a:xfrm flipH="1">
            <a:off x="4283075" y="4156075"/>
            <a:ext cx="33338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upo 1051"/>
          <p:cNvGrpSpPr>
            <a:grpSpLocks/>
          </p:cNvGrpSpPr>
          <p:nvPr/>
        </p:nvGrpSpPr>
        <p:grpSpPr bwMode="auto">
          <a:xfrm>
            <a:off x="4283075" y="4156075"/>
            <a:ext cx="549275" cy="673100"/>
            <a:chOff x="4460131" y="4118074"/>
            <a:chExt cx="582613" cy="747713"/>
          </a:xfrm>
        </p:grpSpPr>
        <p:sp>
          <p:nvSpPr>
            <p:cNvPr id="24142" name="Line 876"/>
            <p:cNvSpPr>
              <a:spLocks noChangeShapeType="1"/>
            </p:cNvSpPr>
            <p:nvPr/>
          </p:nvSpPr>
          <p:spPr bwMode="auto">
            <a:xfrm>
              <a:off x="4788743" y="4410174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3" name="Freeform 877"/>
            <p:cNvSpPr>
              <a:spLocks/>
            </p:cNvSpPr>
            <p:nvPr/>
          </p:nvSpPr>
          <p:spPr bwMode="auto">
            <a:xfrm>
              <a:off x="4806206" y="4464149"/>
              <a:ext cx="17463" cy="19050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30241878 h 12"/>
                <a:gd name="T4" fmla="*/ 27723309 w 11"/>
                <a:gd name="T5" fmla="*/ 30241878 h 12"/>
                <a:gd name="T6" fmla="*/ 0 60000 65536"/>
                <a:gd name="T7" fmla="*/ 0 60000 65536"/>
                <a:gd name="T8" fmla="*/ 0 60000 65536"/>
                <a:gd name="T9" fmla="*/ 0 w 11"/>
                <a:gd name="T10" fmla="*/ 0 h 12"/>
                <a:gd name="T11" fmla="*/ 11 w 1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4" name="Freeform 878"/>
            <p:cNvSpPr>
              <a:spLocks/>
            </p:cNvSpPr>
            <p:nvPr/>
          </p:nvSpPr>
          <p:spPr bwMode="auto">
            <a:xfrm>
              <a:off x="4823668" y="4500662"/>
              <a:ext cx="19050" cy="36513"/>
            </a:xfrm>
            <a:custGeom>
              <a:avLst/>
              <a:gdLst>
                <a:gd name="T0" fmla="*/ 0 w 12"/>
                <a:gd name="T1" fmla="*/ 0 h 23"/>
                <a:gd name="T2" fmla="*/ 30241878 w 12"/>
                <a:gd name="T3" fmla="*/ 57965187 h 23"/>
                <a:gd name="T4" fmla="*/ 30241878 w 12"/>
                <a:gd name="T5" fmla="*/ 57965187 h 23"/>
                <a:gd name="T6" fmla="*/ 0 60000 65536"/>
                <a:gd name="T7" fmla="*/ 0 60000 65536"/>
                <a:gd name="T8" fmla="*/ 0 60000 65536"/>
                <a:gd name="T9" fmla="*/ 0 w 12"/>
                <a:gd name="T10" fmla="*/ 0 h 23"/>
                <a:gd name="T11" fmla="*/ 12 w 1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3">
                  <a:moveTo>
                    <a:pt x="0" y="0"/>
                  </a:moveTo>
                  <a:lnTo>
                    <a:pt x="12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5" name="Line 879"/>
            <p:cNvSpPr>
              <a:spLocks noChangeShapeType="1"/>
            </p:cNvSpPr>
            <p:nvPr/>
          </p:nvSpPr>
          <p:spPr bwMode="auto">
            <a:xfrm>
              <a:off x="4842718" y="4556224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6" name="Line 880"/>
            <p:cNvSpPr>
              <a:spLocks noChangeShapeType="1"/>
            </p:cNvSpPr>
            <p:nvPr/>
          </p:nvSpPr>
          <p:spPr bwMode="auto">
            <a:xfrm>
              <a:off x="4860181" y="4592737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7" name="Line 881"/>
            <p:cNvSpPr>
              <a:spLocks noChangeShapeType="1"/>
            </p:cNvSpPr>
            <p:nvPr/>
          </p:nvSpPr>
          <p:spPr bwMode="auto">
            <a:xfrm>
              <a:off x="4879231" y="4646712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8" name="Freeform 882"/>
            <p:cNvSpPr>
              <a:spLocks/>
            </p:cNvSpPr>
            <p:nvPr/>
          </p:nvSpPr>
          <p:spPr bwMode="auto">
            <a:xfrm>
              <a:off x="4915743" y="4683224"/>
              <a:ext cx="1588" cy="36513"/>
            </a:xfrm>
            <a:custGeom>
              <a:avLst/>
              <a:gdLst>
                <a:gd name="T0" fmla="*/ 0 w 1588"/>
                <a:gd name="T1" fmla="*/ 0 h 23"/>
                <a:gd name="T2" fmla="*/ 0 w 1588"/>
                <a:gd name="T3" fmla="*/ 30242292 h 23"/>
                <a:gd name="T4" fmla="*/ 0 w 1588"/>
                <a:gd name="T5" fmla="*/ 57965187 h 23"/>
                <a:gd name="T6" fmla="*/ 0 60000 65536"/>
                <a:gd name="T7" fmla="*/ 0 60000 65536"/>
                <a:gd name="T8" fmla="*/ 0 60000 65536"/>
                <a:gd name="T9" fmla="*/ 0 w 1588"/>
                <a:gd name="T10" fmla="*/ 0 h 23"/>
                <a:gd name="T11" fmla="*/ 1588 w 158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3">
                  <a:moveTo>
                    <a:pt x="0" y="0"/>
                  </a:moveTo>
                  <a:lnTo>
                    <a:pt x="0" y="12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9" name="Line 883"/>
            <p:cNvSpPr>
              <a:spLocks noChangeShapeType="1"/>
            </p:cNvSpPr>
            <p:nvPr/>
          </p:nvSpPr>
          <p:spPr bwMode="auto">
            <a:xfrm>
              <a:off x="4933206" y="4737199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0" name="Freeform 884"/>
            <p:cNvSpPr>
              <a:spLocks/>
            </p:cNvSpPr>
            <p:nvPr/>
          </p:nvSpPr>
          <p:spPr bwMode="auto">
            <a:xfrm>
              <a:off x="4952256" y="4773712"/>
              <a:ext cx="17463" cy="19050"/>
            </a:xfrm>
            <a:custGeom>
              <a:avLst/>
              <a:gdLst>
                <a:gd name="T0" fmla="*/ 0 w 11"/>
                <a:gd name="T1" fmla="*/ 0 h 12"/>
                <a:gd name="T2" fmla="*/ 27723309 w 11"/>
                <a:gd name="T3" fmla="*/ 30241878 h 12"/>
                <a:gd name="T4" fmla="*/ 27723309 w 11"/>
                <a:gd name="T5" fmla="*/ 30241878 h 12"/>
                <a:gd name="T6" fmla="*/ 0 60000 65536"/>
                <a:gd name="T7" fmla="*/ 0 60000 65536"/>
                <a:gd name="T8" fmla="*/ 0 60000 65536"/>
                <a:gd name="T9" fmla="*/ 0 w 11"/>
                <a:gd name="T10" fmla="*/ 0 h 12"/>
                <a:gd name="T11" fmla="*/ 11 w 1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2">
                  <a:moveTo>
                    <a:pt x="0" y="0"/>
                  </a:moveTo>
                  <a:lnTo>
                    <a:pt x="11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1" name="Freeform 885"/>
            <p:cNvSpPr>
              <a:spLocks/>
            </p:cNvSpPr>
            <p:nvPr/>
          </p:nvSpPr>
          <p:spPr bwMode="auto">
            <a:xfrm>
              <a:off x="4988768" y="4810224"/>
              <a:ext cx="17463" cy="36513"/>
            </a:xfrm>
            <a:custGeom>
              <a:avLst/>
              <a:gdLst>
                <a:gd name="T0" fmla="*/ 0 w 11"/>
                <a:gd name="T1" fmla="*/ 0 h 23"/>
                <a:gd name="T2" fmla="*/ 0 w 11"/>
                <a:gd name="T3" fmla="*/ 30242292 h 23"/>
                <a:gd name="T4" fmla="*/ 27723309 w 11"/>
                <a:gd name="T5" fmla="*/ 57965187 h 23"/>
                <a:gd name="T6" fmla="*/ 0 60000 65536"/>
                <a:gd name="T7" fmla="*/ 0 60000 65536"/>
                <a:gd name="T8" fmla="*/ 0 60000 65536"/>
                <a:gd name="T9" fmla="*/ 0 w 11"/>
                <a:gd name="T10" fmla="*/ 0 h 23"/>
                <a:gd name="T11" fmla="*/ 11 w 1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3">
                  <a:moveTo>
                    <a:pt x="0" y="0"/>
                  </a:moveTo>
                  <a:lnTo>
                    <a:pt x="0" y="12"/>
                  </a:lnTo>
                  <a:lnTo>
                    <a:pt x="11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2" name="Line 886"/>
            <p:cNvSpPr>
              <a:spLocks noChangeShapeType="1"/>
            </p:cNvSpPr>
            <p:nvPr/>
          </p:nvSpPr>
          <p:spPr bwMode="auto">
            <a:xfrm>
              <a:off x="5025281" y="4846737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3" name="Line 979"/>
            <p:cNvSpPr>
              <a:spLocks noChangeShapeType="1"/>
            </p:cNvSpPr>
            <p:nvPr/>
          </p:nvSpPr>
          <p:spPr bwMode="auto">
            <a:xfrm flipH="1" flipV="1">
              <a:off x="4752231" y="4337149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4" name="Line 980"/>
            <p:cNvSpPr>
              <a:spLocks noChangeShapeType="1"/>
            </p:cNvSpPr>
            <p:nvPr/>
          </p:nvSpPr>
          <p:spPr bwMode="auto">
            <a:xfrm flipH="1" flipV="1">
              <a:off x="4715718" y="4300637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5" name="Line 981"/>
            <p:cNvSpPr>
              <a:spLocks noChangeShapeType="1"/>
            </p:cNvSpPr>
            <p:nvPr/>
          </p:nvSpPr>
          <p:spPr bwMode="auto">
            <a:xfrm flipH="1" flipV="1">
              <a:off x="4696668" y="4264124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6" name="Line 982"/>
            <p:cNvSpPr>
              <a:spLocks noChangeShapeType="1"/>
            </p:cNvSpPr>
            <p:nvPr/>
          </p:nvSpPr>
          <p:spPr bwMode="auto">
            <a:xfrm flipV="1">
              <a:off x="4679206" y="4227612"/>
              <a:ext cx="1588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7" name="Freeform 983"/>
            <p:cNvSpPr>
              <a:spLocks/>
            </p:cNvSpPr>
            <p:nvPr/>
          </p:nvSpPr>
          <p:spPr bwMode="auto">
            <a:xfrm>
              <a:off x="4642693" y="4191099"/>
              <a:ext cx="17463" cy="17463"/>
            </a:xfrm>
            <a:custGeom>
              <a:avLst/>
              <a:gdLst>
                <a:gd name="T0" fmla="*/ 27723309 w 11"/>
                <a:gd name="T1" fmla="*/ 27723309 h 11"/>
                <a:gd name="T2" fmla="*/ 27723309 w 11"/>
                <a:gd name="T3" fmla="*/ 0 h 11"/>
                <a:gd name="T4" fmla="*/ 27723309 w 11"/>
                <a:gd name="T5" fmla="*/ 0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11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8" name="Line 984"/>
            <p:cNvSpPr>
              <a:spLocks noChangeShapeType="1"/>
            </p:cNvSpPr>
            <p:nvPr/>
          </p:nvSpPr>
          <p:spPr bwMode="auto">
            <a:xfrm flipH="1" flipV="1">
              <a:off x="4606181" y="4172049"/>
              <a:ext cx="17463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59" name="Line 985"/>
            <p:cNvSpPr>
              <a:spLocks noChangeShapeType="1"/>
            </p:cNvSpPr>
            <p:nvPr/>
          </p:nvSpPr>
          <p:spPr bwMode="auto">
            <a:xfrm flipH="1" flipV="1">
              <a:off x="4550618" y="4154587"/>
              <a:ext cx="3651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0" name="Line 986"/>
            <p:cNvSpPr>
              <a:spLocks noChangeShapeType="1"/>
            </p:cNvSpPr>
            <p:nvPr/>
          </p:nvSpPr>
          <p:spPr bwMode="auto">
            <a:xfrm flipH="1">
              <a:off x="4514106" y="4137124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61" name="Line 988"/>
            <p:cNvSpPr>
              <a:spLocks noChangeShapeType="1"/>
            </p:cNvSpPr>
            <p:nvPr/>
          </p:nvSpPr>
          <p:spPr bwMode="auto">
            <a:xfrm flipH="1">
              <a:off x="4460131" y="4118074"/>
              <a:ext cx="365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84" name="Line 989"/>
          <p:cNvSpPr>
            <a:spLocks noChangeShapeType="1"/>
          </p:cNvSpPr>
          <p:nvPr/>
        </p:nvSpPr>
        <p:spPr bwMode="auto">
          <a:xfrm flipH="1">
            <a:off x="4213225" y="3482975"/>
            <a:ext cx="17463" cy="3333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85" name="Line 1010"/>
          <p:cNvSpPr>
            <a:spLocks noChangeShapeType="1"/>
          </p:cNvSpPr>
          <p:nvPr/>
        </p:nvSpPr>
        <p:spPr bwMode="auto">
          <a:xfrm flipH="1">
            <a:off x="3633788" y="4181475"/>
            <a:ext cx="15875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" name="Grupo 1074"/>
          <p:cNvGrpSpPr>
            <a:grpSpLocks/>
          </p:cNvGrpSpPr>
          <p:nvPr/>
        </p:nvGrpSpPr>
        <p:grpSpPr bwMode="auto">
          <a:xfrm>
            <a:off x="3633788" y="3516313"/>
            <a:ext cx="561975" cy="681037"/>
            <a:chOff x="3773488" y="3406874"/>
            <a:chExt cx="594568" cy="757139"/>
          </a:xfrm>
        </p:grpSpPr>
        <p:sp>
          <p:nvSpPr>
            <p:cNvPr id="24122" name="Line 990"/>
            <p:cNvSpPr>
              <a:spLocks noChangeShapeType="1"/>
            </p:cNvSpPr>
            <p:nvPr/>
          </p:nvSpPr>
          <p:spPr bwMode="auto">
            <a:xfrm flipH="1">
              <a:off x="4350593" y="3406874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3" name="Line 991"/>
            <p:cNvSpPr>
              <a:spLocks noChangeShapeType="1"/>
            </p:cNvSpPr>
            <p:nvPr/>
          </p:nvSpPr>
          <p:spPr bwMode="auto">
            <a:xfrm flipH="1">
              <a:off x="4314081" y="3462437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4" name="Line 992"/>
            <p:cNvSpPr>
              <a:spLocks noChangeShapeType="1"/>
            </p:cNvSpPr>
            <p:nvPr/>
          </p:nvSpPr>
          <p:spPr bwMode="auto">
            <a:xfrm flipH="1">
              <a:off x="4296618" y="3498949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5" name="Line 993"/>
            <p:cNvSpPr>
              <a:spLocks noChangeShapeType="1"/>
            </p:cNvSpPr>
            <p:nvPr/>
          </p:nvSpPr>
          <p:spPr bwMode="auto">
            <a:xfrm flipH="1">
              <a:off x="4260106" y="3535462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6" name="Line 994"/>
            <p:cNvSpPr>
              <a:spLocks noChangeShapeType="1"/>
            </p:cNvSpPr>
            <p:nvPr/>
          </p:nvSpPr>
          <p:spPr bwMode="auto">
            <a:xfrm flipH="1">
              <a:off x="4223593" y="3571974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7" name="Line 995"/>
            <p:cNvSpPr>
              <a:spLocks noChangeShapeType="1"/>
            </p:cNvSpPr>
            <p:nvPr/>
          </p:nvSpPr>
          <p:spPr bwMode="auto">
            <a:xfrm flipH="1">
              <a:off x="4204543" y="3606899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8" name="Line 996"/>
            <p:cNvSpPr>
              <a:spLocks noChangeShapeType="1"/>
            </p:cNvSpPr>
            <p:nvPr/>
          </p:nvSpPr>
          <p:spPr bwMode="auto">
            <a:xfrm flipH="1">
              <a:off x="4168031" y="3643412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9" name="Line 997"/>
            <p:cNvSpPr>
              <a:spLocks noChangeShapeType="1"/>
            </p:cNvSpPr>
            <p:nvPr/>
          </p:nvSpPr>
          <p:spPr bwMode="auto">
            <a:xfrm flipH="1">
              <a:off x="4131518" y="3679924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0" name="Line 998"/>
            <p:cNvSpPr>
              <a:spLocks noChangeShapeType="1"/>
            </p:cNvSpPr>
            <p:nvPr/>
          </p:nvSpPr>
          <p:spPr bwMode="auto">
            <a:xfrm flipH="1">
              <a:off x="4114056" y="3716437"/>
              <a:ext cx="17463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1" name="Line 999"/>
            <p:cNvSpPr>
              <a:spLocks noChangeShapeType="1"/>
            </p:cNvSpPr>
            <p:nvPr/>
          </p:nvSpPr>
          <p:spPr bwMode="auto">
            <a:xfrm flipH="1">
              <a:off x="4077543" y="3771999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2" name="Line 1000"/>
            <p:cNvSpPr>
              <a:spLocks noChangeShapeType="1"/>
            </p:cNvSpPr>
            <p:nvPr/>
          </p:nvSpPr>
          <p:spPr bwMode="auto">
            <a:xfrm flipH="1">
              <a:off x="4041031" y="3808512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3" name="Line 1001"/>
            <p:cNvSpPr>
              <a:spLocks noChangeShapeType="1"/>
            </p:cNvSpPr>
            <p:nvPr/>
          </p:nvSpPr>
          <p:spPr bwMode="auto">
            <a:xfrm flipH="1">
              <a:off x="4004518" y="3845024"/>
              <a:ext cx="17463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4" name="Line 1003"/>
            <p:cNvSpPr>
              <a:spLocks noChangeShapeType="1"/>
            </p:cNvSpPr>
            <p:nvPr/>
          </p:nvSpPr>
          <p:spPr bwMode="auto">
            <a:xfrm flipH="1">
              <a:off x="3990975" y="3873500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5" name="Line 1004"/>
            <p:cNvSpPr>
              <a:spLocks noChangeShapeType="1"/>
            </p:cNvSpPr>
            <p:nvPr/>
          </p:nvSpPr>
          <p:spPr bwMode="auto">
            <a:xfrm flipH="1">
              <a:off x="3954463" y="3910013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6" name="Line 1005"/>
            <p:cNvSpPr>
              <a:spLocks noChangeShapeType="1"/>
            </p:cNvSpPr>
            <p:nvPr/>
          </p:nvSpPr>
          <p:spPr bwMode="auto">
            <a:xfrm flipH="1">
              <a:off x="3917950" y="3946525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7" name="Line 1006"/>
            <p:cNvSpPr>
              <a:spLocks noChangeShapeType="1"/>
            </p:cNvSpPr>
            <p:nvPr/>
          </p:nvSpPr>
          <p:spPr bwMode="auto">
            <a:xfrm flipH="1">
              <a:off x="3900488" y="3983038"/>
              <a:ext cx="17462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8" name="Line 1007"/>
            <p:cNvSpPr>
              <a:spLocks noChangeShapeType="1"/>
            </p:cNvSpPr>
            <p:nvPr/>
          </p:nvSpPr>
          <p:spPr bwMode="auto">
            <a:xfrm flipH="1">
              <a:off x="3863975" y="4019550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39" name="Line 1008"/>
            <p:cNvSpPr>
              <a:spLocks noChangeShapeType="1"/>
            </p:cNvSpPr>
            <p:nvPr/>
          </p:nvSpPr>
          <p:spPr bwMode="auto">
            <a:xfrm flipH="1">
              <a:off x="3827463" y="4073525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0" name="Line 1009"/>
            <p:cNvSpPr>
              <a:spLocks noChangeShapeType="1"/>
            </p:cNvSpPr>
            <p:nvPr/>
          </p:nvSpPr>
          <p:spPr bwMode="auto">
            <a:xfrm flipH="1">
              <a:off x="3810000" y="4110038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41" name="Line 1011"/>
            <p:cNvSpPr>
              <a:spLocks noChangeShapeType="1"/>
            </p:cNvSpPr>
            <p:nvPr/>
          </p:nvSpPr>
          <p:spPr bwMode="auto">
            <a:xfrm flipH="1">
              <a:off x="3773488" y="4146550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87" name="Line 1012"/>
          <p:cNvSpPr>
            <a:spLocks noChangeShapeType="1"/>
          </p:cNvSpPr>
          <p:nvPr/>
        </p:nvSpPr>
        <p:spPr bwMode="auto">
          <a:xfrm flipH="1">
            <a:off x="4235450" y="3279775"/>
            <a:ext cx="171450" cy="1968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88" name="Line 1026"/>
          <p:cNvSpPr>
            <a:spLocks noChangeShapeType="1"/>
          </p:cNvSpPr>
          <p:nvPr/>
        </p:nvSpPr>
        <p:spPr bwMode="auto">
          <a:xfrm flipH="1" flipV="1">
            <a:off x="3960813" y="3476625"/>
            <a:ext cx="15875" cy="1746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89" name="Line 1027"/>
          <p:cNvSpPr>
            <a:spLocks noChangeShapeType="1"/>
          </p:cNvSpPr>
          <p:nvPr/>
        </p:nvSpPr>
        <p:spPr bwMode="auto">
          <a:xfrm flipH="1" flipV="1">
            <a:off x="3960813" y="3476625"/>
            <a:ext cx="15875" cy="1746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90" name="Line 1028"/>
          <p:cNvSpPr>
            <a:spLocks noChangeShapeType="1"/>
          </p:cNvSpPr>
          <p:nvPr/>
        </p:nvSpPr>
        <p:spPr bwMode="auto">
          <a:xfrm>
            <a:off x="3306763" y="3525838"/>
            <a:ext cx="66675" cy="158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4" name="Grupo 1099"/>
          <p:cNvGrpSpPr>
            <a:grpSpLocks/>
          </p:cNvGrpSpPr>
          <p:nvPr/>
        </p:nvGrpSpPr>
        <p:grpSpPr bwMode="auto">
          <a:xfrm>
            <a:off x="3822700" y="3297238"/>
            <a:ext cx="465138" cy="654050"/>
            <a:chOff x="3973513" y="3162300"/>
            <a:chExt cx="492125" cy="728663"/>
          </a:xfrm>
        </p:grpSpPr>
        <p:sp>
          <p:nvSpPr>
            <p:cNvPr id="24104" name="Freeform 1013"/>
            <p:cNvSpPr>
              <a:spLocks/>
            </p:cNvSpPr>
            <p:nvPr/>
          </p:nvSpPr>
          <p:spPr bwMode="auto">
            <a:xfrm>
              <a:off x="4446588" y="3873500"/>
              <a:ext cx="19050" cy="17463"/>
            </a:xfrm>
            <a:custGeom>
              <a:avLst/>
              <a:gdLst>
                <a:gd name="T0" fmla="*/ 0 w 12"/>
                <a:gd name="T1" fmla="*/ 27723309 h 11"/>
                <a:gd name="T2" fmla="*/ 30241878 w 12"/>
                <a:gd name="T3" fmla="*/ 0 h 11"/>
                <a:gd name="T4" fmla="*/ 30241878 w 12"/>
                <a:gd name="T5" fmla="*/ 0 h 11"/>
                <a:gd name="T6" fmla="*/ 0 w 1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5" name="Freeform 1014"/>
            <p:cNvSpPr>
              <a:spLocks/>
            </p:cNvSpPr>
            <p:nvPr/>
          </p:nvSpPr>
          <p:spPr bwMode="auto">
            <a:xfrm>
              <a:off x="4429125" y="3854450"/>
              <a:ext cx="17462" cy="1588"/>
            </a:xfrm>
            <a:custGeom>
              <a:avLst/>
              <a:gdLst>
                <a:gd name="T0" fmla="*/ 27720134 w 11"/>
                <a:gd name="T1" fmla="*/ 0 h 1588"/>
                <a:gd name="T2" fmla="*/ 27720134 w 11"/>
                <a:gd name="T3" fmla="*/ 0 h 1588"/>
                <a:gd name="T4" fmla="*/ 27720134 w 11"/>
                <a:gd name="T5" fmla="*/ 0 h 1588"/>
                <a:gd name="T6" fmla="*/ 0 w 11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588"/>
                <a:gd name="T14" fmla="*/ 11 w 11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588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6" name="Line 1015"/>
            <p:cNvSpPr>
              <a:spLocks noChangeShapeType="1"/>
            </p:cNvSpPr>
            <p:nvPr/>
          </p:nvSpPr>
          <p:spPr bwMode="auto">
            <a:xfrm flipH="1" flipV="1">
              <a:off x="4410075" y="3800475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7" name="Line 1016"/>
            <p:cNvSpPr>
              <a:spLocks noChangeShapeType="1"/>
            </p:cNvSpPr>
            <p:nvPr/>
          </p:nvSpPr>
          <p:spPr bwMode="auto">
            <a:xfrm flipV="1">
              <a:off x="4392613" y="3763963"/>
              <a:ext cx="1587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8" name="Line 1017"/>
            <p:cNvSpPr>
              <a:spLocks noChangeShapeType="1"/>
            </p:cNvSpPr>
            <p:nvPr/>
          </p:nvSpPr>
          <p:spPr bwMode="auto">
            <a:xfrm flipH="1" flipV="1">
              <a:off x="4356100" y="3727450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9" name="Line 1018"/>
            <p:cNvSpPr>
              <a:spLocks noChangeShapeType="1"/>
            </p:cNvSpPr>
            <p:nvPr/>
          </p:nvSpPr>
          <p:spPr bwMode="auto">
            <a:xfrm flipH="1" flipV="1">
              <a:off x="4338638" y="3690938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0" name="Line 1019"/>
            <p:cNvSpPr>
              <a:spLocks noChangeShapeType="1"/>
            </p:cNvSpPr>
            <p:nvPr/>
          </p:nvSpPr>
          <p:spPr bwMode="auto">
            <a:xfrm flipH="1" flipV="1">
              <a:off x="4302125" y="3635375"/>
              <a:ext cx="17462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1" name="Line 1020"/>
            <p:cNvSpPr>
              <a:spLocks noChangeShapeType="1"/>
            </p:cNvSpPr>
            <p:nvPr/>
          </p:nvSpPr>
          <p:spPr bwMode="auto">
            <a:xfrm flipH="1" flipV="1">
              <a:off x="4283075" y="3598863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2" name="Line 1021"/>
            <p:cNvSpPr>
              <a:spLocks noChangeShapeType="1"/>
            </p:cNvSpPr>
            <p:nvPr/>
          </p:nvSpPr>
          <p:spPr bwMode="auto">
            <a:xfrm flipH="1" flipV="1">
              <a:off x="4246563" y="3563938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3" name="Line 1022"/>
            <p:cNvSpPr>
              <a:spLocks noChangeShapeType="1"/>
            </p:cNvSpPr>
            <p:nvPr/>
          </p:nvSpPr>
          <p:spPr bwMode="auto">
            <a:xfrm flipH="1" flipV="1">
              <a:off x="4229100" y="3508375"/>
              <a:ext cx="17462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4" name="Line 1023"/>
            <p:cNvSpPr>
              <a:spLocks noChangeShapeType="1"/>
            </p:cNvSpPr>
            <p:nvPr/>
          </p:nvSpPr>
          <p:spPr bwMode="auto">
            <a:xfrm flipH="1" flipV="1">
              <a:off x="4192588" y="3471863"/>
              <a:ext cx="17462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5" name="Line 1024"/>
            <p:cNvSpPr>
              <a:spLocks noChangeShapeType="1"/>
            </p:cNvSpPr>
            <p:nvPr/>
          </p:nvSpPr>
          <p:spPr bwMode="auto">
            <a:xfrm flipH="1" flipV="1">
              <a:off x="4173538" y="3435350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6" name="Line 1025"/>
            <p:cNvSpPr>
              <a:spLocks noChangeShapeType="1"/>
            </p:cNvSpPr>
            <p:nvPr/>
          </p:nvSpPr>
          <p:spPr bwMode="auto">
            <a:xfrm flipH="1" flipV="1">
              <a:off x="4137025" y="3398838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7" name="Freeform 1042"/>
            <p:cNvSpPr>
              <a:spLocks/>
            </p:cNvSpPr>
            <p:nvPr/>
          </p:nvSpPr>
          <p:spPr bwMode="auto">
            <a:xfrm>
              <a:off x="3973513" y="3162300"/>
              <a:ext cx="36512" cy="17463"/>
            </a:xfrm>
            <a:custGeom>
              <a:avLst/>
              <a:gdLst>
                <a:gd name="T0" fmla="*/ 0 w 23"/>
                <a:gd name="T1" fmla="*/ 0 h 11"/>
                <a:gd name="T2" fmla="*/ 27720549 w 23"/>
                <a:gd name="T3" fmla="*/ 0 h 11"/>
                <a:gd name="T4" fmla="*/ 27720549 w 23"/>
                <a:gd name="T5" fmla="*/ 0 h 11"/>
                <a:gd name="T6" fmla="*/ 57962012 w 23"/>
                <a:gd name="T7" fmla="*/ 2772330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1"/>
                <a:gd name="T14" fmla="*/ 23 w 2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1">
                  <a:moveTo>
                    <a:pt x="0" y="0"/>
                  </a:moveTo>
                  <a:lnTo>
                    <a:pt x="11" y="0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8" name="Line 1043"/>
            <p:cNvSpPr>
              <a:spLocks noChangeShapeType="1"/>
            </p:cNvSpPr>
            <p:nvPr/>
          </p:nvSpPr>
          <p:spPr bwMode="auto">
            <a:xfrm>
              <a:off x="4027488" y="3198813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19" name="Line 1044"/>
            <p:cNvSpPr>
              <a:spLocks noChangeShapeType="1"/>
            </p:cNvSpPr>
            <p:nvPr/>
          </p:nvSpPr>
          <p:spPr bwMode="auto">
            <a:xfrm>
              <a:off x="4046538" y="3252788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0" name="Line 1045"/>
            <p:cNvSpPr>
              <a:spLocks noChangeShapeType="1"/>
            </p:cNvSpPr>
            <p:nvPr/>
          </p:nvSpPr>
          <p:spPr bwMode="auto">
            <a:xfrm>
              <a:off x="4083050" y="3289300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21" name="Line 1046"/>
            <p:cNvSpPr>
              <a:spLocks noChangeShapeType="1"/>
            </p:cNvSpPr>
            <p:nvPr/>
          </p:nvSpPr>
          <p:spPr bwMode="auto">
            <a:xfrm>
              <a:off x="4100513" y="3325813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upo 1118"/>
          <p:cNvGrpSpPr>
            <a:grpSpLocks/>
          </p:cNvGrpSpPr>
          <p:nvPr/>
        </p:nvGrpSpPr>
        <p:grpSpPr bwMode="auto">
          <a:xfrm>
            <a:off x="2686050" y="3232150"/>
            <a:ext cx="517525" cy="66675"/>
            <a:chOff x="2770188" y="3089275"/>
            <a:chExt cx="547687" cy="74613"/>
          </a:xfrm>
        </p:grpSpPr>
        <p:sp>
          <p:nvSpPr>
            <p:cNvPr id="24093" name="Line 1047"/>
            <p:cNvSpPr>
              <a:spLocks noChangeShapeType="1"/>
            </p:cNvSpPr>
            <p:nvPr/>
          </p:nvSpPr>
          <p:spPr bwMode="auto">
            <a:xfrm flipH="1">
              <a:off x="3281363" y="3162300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4" name="Line 1048"/>
            <p:cNvSpPr>
              <a:spLocks noChangeShapeType="1"/>
            </p:cNvSpPr>
            <p:nvPr/>
          </p:nvSpPr>
          <p:spPr bwMode="auto">
            <a:xfrm flipH="1">
              <a:off x="3244850" y="3162300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5" name="Line 1049"/>
            <p:cNvSpPr>
              <a:spLocks noChangeShapeType="1"/>
            </p:cNvSpPr>
            <p:nvPr/>
          </p:nvSpPr>
          <p:spPr bwMode="auto">
            <a:xfrm flipH="1" flipV="1">
              <a:off x="3189288" y="3143250"/>
              <a:ext cx="3651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6" name="Freeform 1050"/>
            <p:cNvSpPr>
              <a:spLocks/>
            </p:cNvSpPr>
            <p:nvPr/>
          </p:nvSpPr>
          <p:spPr bwMode="auto">
            <a:xfrm>
              <a:off x="3116263" y="3143250"/>
              <a:ext cx="55562" cy="1588"/>
            </a:xfrm>
            <a:custGeom>
              <a:avLst/>
              <a:gdLst>
                <a:gd name="T0" fmla="*/ 88203868 w 35"/>
                <a:gd name="T1" fmla="*/ 0 h 1588"/>
                <a:gd name="T2" fmla="*/ 30241602 w 35"/>
                <a:gd name="T3" fmla="*/ 0 h 1588"/>
                <a:gd name="T4" fmla="*/ 30241602 w 35"/>
                <a:gd name="T5" fmla="*/ 0 h 1588"/>
                <a:gd name="T6" fmla="*/ 0 w 35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588"/>
                <a:gd name="T14" fmla="*/ 35 w 35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588">
                  <a:moveTo>
                    <a:pt x="35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7" name="Line 1051"/>
            <p:cNvSpPr>
              <a:spLocks noChangeShapeType="1"/>
            </p:cNvSpPr>
            <p:nvPr/>
          </p:nvSpPr>
          <p:spPr bwMode="auto">
            <a:xfrm flipH="1" flipV="1">
              <a:off x="3062288" y="3125788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8" name="Line 1052"/>
            <p:cNvSpPr>
              <a:spLocks noChangeShapeType="1"/>
            </p:cNvSpPr>
            <p:nvPr/>
          </p:nvSpPr>
          <p:spPr bwMode="auto">
            <a:xfrm flipH="1">
              <a:off x="3025775" y="3125788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9" name="Line 1053"/>
            <p:cNvSpPr>
              <a:spLocks noChangeShapeType="1"/>
            </p:cNvSpPr>
            <p:nvPr/>
          </p:nvSpPr>
          <p:spPr bwMode="auto">
            <a:xfrm flipH="1" flipV="1">
              <a:off x="2971800" y="3106738"/>
              <a:ext cx="34925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0" name="Line 1054"/>
            <p:cNvSpPr>
              <a:spLocks noChangeShapeType="1"/>
            </p:cNvSpPr>
            <p:nvPr/>
          </p:nvSpPr>
          <p:spPr bwMode="auto">
            <a:xfrm flipH="1">
              <a:off x="2916238" y="31067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1" name="Line 1055"/>
            <p:cNvSpPr>
              <a:spLocks noChangeShapeType="1"/>
            </p:cNvSpPr>
            <p:nvPr/>
          </p:nvSpPr>
          <p:spPr bwMode="auto">
            <a:xfrm flipH="1" flipV="1">
              <a:off x="2879725" y="3089275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2" name="Line 1056"/>
            <p:cNvSpPr>
              <a:spLocks noChangeShapeType="1"/>
            </p:cNvSpPr>
            <p:nvPr/>
          </p:nvSpPr>
          <p:spPr bwMode="auto">
            <a:xfrm flipH="1">
              <a:off x="2825750" y="3089275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103" name="Line 1058"/>
            <p:cNvSpPr>
              <a:spLocks noChangeShapeType="1"/>
            </p:cNvSpPr>
            <p:nvPr/>
          </p:nvSpPr>
          <p:spPr bwMode="auto">
            <a:xfrm flipH="1">
              <a:off x="2770188" y="3089275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93" name="Freeform 1059"/>
          <p:cNvSpPr>
            <a:spLocks/>
          </p:cNvSpPr>
          <p:nvPr/>
        </p:nvSpPr>
        <p:spPr bwMode="auto">
          <a:xfrm>
            <a:off x="4200525" y="3509963"/>
            <a:ext cx="328613" cy="15875"/>
          </a:xfrm>
          <a:custGeom>
            <a:avLst/>
            <a:gdLst>
              <a:gd name="T0" fmla="*/ 0 w 19"/>
              <a:gd name="T1" fmla="*/ 252015567 h 1"/>
              <a:gd name="T2" fmla="*/ 2147483647 w 19"/>
              <a:gd name="T3" fmla="*/ 0 h 1"/>
              <a:gd name="T4" fmla="*/ 0 60000 65536"/>
              <a:gd name="T5" fmla="*/ 0 60000 65536"/>
              <a:gd name="T6" fmla="*/ 0 w 19"/>
              <a:gd name="T7" fmla="*/ 0 h 1"/>
              <a:gd name="T8" fmla="*/ 19 w 1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" h="1">
                <a:moveTo>
                  <a:pt x="0" y="1"/>
                </a:moveTo>
                <a:cubicBezTo>
                  <a:pt x="7" y="1"/>
                  <a:pt x="13" y="1"/>
                  <a:pt x="19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94" name="Freeform 1060"/>
          <p:cNvSpPr>
            <a:spLocks/>
          </p:cNvSpPr>
          <p:nvPr/>
        </p:nvSpPr>
        <p:spPr bwMode="auto">
          <a:xfrm>
            <a:off x="4133850" y="3443288"/>
            <a:ext cx="84138" cy="82550"/>
          </a:xfrm>
          <a:custGeom>
            <a:avLst/>
            <a:gdLst>
              <a:gd name="T0" fmla="*/ 0 w 5"/>
              <a:gd name="T1" fmla="*/ 0 h 5"/>
              <a:gd name="T2" fmla="*/ 283174876 w 5"/>
              <a:gd name="T3" fmla="*/ 272580125 h 5"/>
              <a:gd name="T4" fmla="*/ 566332925 w 5"/>
              <a:gd name="T5" fmla="*/ 817740246 h 5"/>
              <a:gd name="T6" fmla="*/ 1415840595 w 5"/>
              <a:gd name="T7" fmla="*/ 1362900496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0"/>
                </a:moveTo>
                <a:lnTo>
                  <a:pt x="1" y="1"/>
                </a:lnTo>
                <a:lnTo>
                  <a:pt x="2" y="3"/>
                </a:lnTo>
                <a:lnTo>
                  <a:pt x="5" y="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6" name="Grupo 1132"/>
          <p:cNvGrpSpPr>
            <a:grpSpLocks/>
          </p:cNvGrpSpPr>
          <p:nvPr/>
        </p:nvGrpSpPr>
        <p:grpSpPr bwMode="auto">
          <a:xfrm>
            <a:off x="3306763" y="3084513"/>
            <a:ext cx="827087" cy="344487"/>
            <a:chOff x="3427413" y="2925763"/>
            <a:chExt cx="874712" cy="382588"/>
          </a:xfrm>
        </p:grpSpPr>
        <p:sp>
          <p:nvSpPr>
            <p:cNvPr id="24073" name="Line 1030"/>
            <p:cNvSpPr>
              <a:spLocks noChangeShapeType="1"/>
            </p:cNvSpPr>
            <p:nvPr/>
          </p:nvSpPr>
          <p:spPr bwMode="auto">
            <a:xfrm>
              <a:off x="3427413" y="2925763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4" name="Line 1031"/>
            <p:cNvSpPr>
              <a:spLocks noChangeShapeType="1"/>
            </p:cNvSpPr>
            <p:nvPr/>
          </p:nvSpPr>
          <p:spPr bwMode="auto">
            <a:xfrm>
              <a:off x="3462338" y="2943225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5" name="Line 1032"/>
            <p:cNvSpPr>
              <a:spLocks noChangeShapeType="1"/>
            </p:cNvSpPr>
            <p:nvPr/>
          </p:nvSpPr>
          <p:spPr bwMode="auto">
            <a:xfrm>
              <a:off x="3517900" y="2962275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6" name="Line 1033"/>
            <p:cNvSpPr>
              <a:spLocks noChangeShapeType="1"/>
            </p:cNvSpPr>
            <p:nvPr/>
          </p:nvSpPr>
          <p:spPr bwMode="auto">
            <a:xfrm>
              <a:off x="3554413" y="2979738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7" name="Line 1034"/>
            <p:cNvSpPr>
              <a:spLocks noChangeShapeType="1"/>
            </p:cNvSpPr>
            <p:nvPr/>
          </p:nvSpPr>
          <p:spPr bwMode="auto">
            <a:xfrm>
              <a:off x="3608388" y="2997200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8" name="Line 1035"/>
            <p:cNvSpPr>
              <a:spLocks noChangeShapeType="1"/>
            </p:cNvSpPr>
            <p:nvPr/>
          </p:nvSpPr>
          <p:spPr bwMode="auto">
            <a:xfrm>
              <a:off x="3644900" y="3016250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9" name="Line 1036"/>
            <p:cNvSpPr>
              <a:spLocks noChangeShapeType="1"/>
            </p:cNvSpPr>
            <p:nvPr/>
          </p:nvSpPr>
          <p:spPr bwMode="auto">
            <a:xfrm>
              <a:off x="3700463" y="3033713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0" name="Line 1037"/>
            <p:cNvSpPr>
              <a:spLocks noChangeShapeType="1"/>
            </p:cNvSpPr>
            <p:nvPr/>
          </p:nvSpPr>
          <p:spPr bwMode="auto">
            <a:xfrm>
              <a:off x="3736975" y="3052763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1" name="Line 1038"/>
            <p:cNvSpPr>
              <a:spLocks noChangeShapeType="1"/>
            </p:cNvSpPr>
            <p:nvPr/>
          </p:nvSpPr>
          <p:spPr bwMode="auto">
            <a:xfrm>
              <a:off x="3790950" y="3070225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2" name="Line 1039"/>
            <p:cNvSpPr>
              <a:spLocks noChangeShapeType="1"/>
            </p:cNvSpPr>
            <p:nvPr/>
          </p:nvSpPr>
          <p:spPr bwMode="auto">
            <a:xfrm>
              <a:off x="3827463" y="3089275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3" name="Line 1040"/>
            <p:cNvSpPr>
              <a:spLocks noChangeShapeType="1"/>
            </p:cNvSpPr>
            <p:nvPr/>
          </p:nvSpPr>
          <p:spPr bwMode="auto">
            <a:xfrm>
              <a:off x="3883025" y="3106738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4" name="Line 1041"/>
            <p:cNvSpPr>
              <a:spLocks noChangeShapeType="1"/>
            </p:cNvSpPr>
            <p:nvPr/>
          </p:nvSpPr>
          <p:spPr bwMode="auto">
            <a:xfrm>
              <a:off x="3917950" y="3125788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5" name="Line 1061"/>
            <p:cNvSpPr>
              <a:spLocks noChangeShapeType="1"/>
            </p:cNvSpPr>
            <p:nvPr/>
          </p:nvSpPr>
          <p:spPr bwMode="auto">
            <a:xfrm>
              <a:off x="3990975" y="3162300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6" name="Line 1062"/>
            <p:cNvSpPr>
              <a:spLocks noChangeShapeType="1"/>
            </p:cNvSpPr>
            <p:nvPr/>
          </p:nvSpPr>
          <p:spPr bwMode="auto">
            <a:xfrm>
              <a:off x="4046538" y="3179763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7" name="Line 1063"/>
            <p:cNvSpPr>
              <a:spLocks noChangeShapeType="1"/>
            </p:cNvSpPr>
            <p:nvPr/>
          </p:nvSpPr>
          <p:spPr bwMode="auto">
            <a:xfrm>
              <a:off x="4100513" y="3179763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8" name="Line 1064"/>
            <p:cNvSpPr>
              <a:spLocks noChangeShapeType="1"/>
            </p:cNvSpPr>
            <p:nvPr/>
          </p:nvSpPr>
          <p:spPr bwMode="auto">
            <a:xfrm>
              <a:off x="4137025" y="3179763"/>
              <a:ext cx="3651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89" name="Line 1065"/>
            <p:cNvSpPr>
              <a:spLocks noChangeShapeType="1"/>
            </p:cNvSpPr>
            <p:nvPr/>
          </p:nvSpPr>
          <p:spPr bwMode="auto">
            <a:xfrm>
              <a:off x="4192588" y="3198813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0" name="Freeform 1066"/>
            <p:cNvSpPr>
              <a:spLocks/>
            </p:cNvSpPr>
            <p:nvPr/>
          </p:nvSpPr>
          <p:spPr bwMode="auto">
            <a:xfrm>
              <a:off x="4246563" y="3198813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0 w 12"/>
                <a:gd name="T3" fmla="*/ 0 h 11"/>
                <a:gd name="T4" fmla="*/ 0 w 12"/>
                <a:gd name="T5" fmla="*/ 0 h 11"/>
                <a:gd name="T6" fmla="*/ 30241878 w 12"/>
                <a:gd name="T7" fmla="*/ 2772330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0"/>
                  </a:moveTo>
                  <a:lnTo>
                    <a:pt x="0" y="0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1" name="Line 1067"/>
            <p:cNvSpPr>
              <a:spLocks noChangeShapeType="1"/>
            </p:cNvSpPr>
            <p:nvPr/>
          </p:nvSpPr>
          <p:spPr bwMode="auto">
            <a:xfrm>
              <a:off x="4265613" y="3235325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92" name="Line 1068"/>
            <p:cNvSpPr>
              <a:spLocks noChangeShapeType="1"/>
            </p:cNvSpPr>
            <p:nvPr/>
          </p:nvSpPr>
          <p:spPr bwMode="auto">
            <a:xfrm>
              <a:off x="4283075" y="3271838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96" name="Line 1085"/>
          <p:cNvSpPr>
            <a:spLocks noChangeShapeType="1"/>
          </p:cNvSpPr>
          <p:nvPr/>
        </p:nvSpPr>
        <p:spPr bwMode="auto">
          <a:xfrm flipH="1">
            <a:off x="5183188" y="3509963"/>
            <a:ext cx="15875" cy="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7" name="Grupo 1154"/>
          <p:cNvGrpSpPr>
            <a:grpSpLocks/>
          </p:cNvGrpSpPr>
          <p:nvPr/>
        </p:nvGrpSpPr>
        <p:grpSpPr bwMode="auto">
          <a:xfrm>
            <a:off x="5183188" y="3509963"/>
            <a:ext cx="757237" cy="19050"/>
            <a:chOff x="5413375" y="3398838"/>
            <a:chExt cx="801688" cy="20638"/>
          </a:xfrm>
        </p:grpSpPr>
        <p:sp>
          <p:nvSpPr>
            <p:cNvPr id="24056" name="Line 1069"/>
            <p:cNvSpPr>
              <a:spLocks noChangeShapeType="1"/>
            </p:cNvSpPr>
            <p:nvPr/>
          </p:nvSpPr>
          <p:spPr bwMode="auto">
            <a:xfrm flipH="1">
              <a:off x="6196013" y="3417888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7" name="Line 1070"/>
            <p:cNvSpPr>
              <a:spLocks noChangeShapeType="1"/>
            </p:cNvSpPr>
            <p:nvPr/>
          </p:nvSpPr>
          <p:spPr bwMode="auto">
            <a:xfrm flipH="1">
              <a:off x="6142038" y="34178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8" name="Line 1071"/>
            <p:cNvSpPr>
              <a:spLocks noChangeShapeType="1"/>
            </p:cNvSpPr>
            <p:nvPr/>
          </p:nvSpPr>
          <p:spPr bwMode="auto">
            <a:xfrm flipH="1">
              <a:off x="6088063" y="34178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9" name="Line 1072"/>
            <p:cNvSpPr>
              <a:spLocks noChangeShapeType="1"/>
            </p:cNvSpPr>
            <p:nvPr/>
          </p:nvSpPr>
          <p:spPr bwMode="auto">
            <a:xfrm flipH="1">
              <a:off x="6032500" y="34178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0" name="Line 1073"/>
            <p:cNvSpPr>
              <a:spLocks noChangeShapeType="1"/>
            </p:cNvSpPr>
            <p:nvPr/>
          </p:nvSpPr>
          <p:spPr bwMode="auto">
            <a:xfrm flipH="1">
              <a:off x="5995988" y="3417888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1" name="Line 1074"/>
            <p:cNvSpPr>
              <a:spLocks noChangeShapeType="1"/>
            </p:cNvSpPr>
            <p:nvPr/>
          </p:nvSpPr>
          <p:spPr bwMode="auto">
            <a:xfrm flipH="1">
              <a:off x="5942013" y="34178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2" name="Line 1075"/>
            <p:cNvSpPr>
              <a:spLocks noChangeShapeType="1"/>
            </p:cNvSpPr>
            <p:nvPr/>
          </p:nvSpPr>
          <p:spPr bwMode="auto">
            <a:xfrm flipH="1">
              <a:off x="5886450" y="34178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3" name="Line 1076"/>
            <p:cNvSpPr>
              <a:spLocks noChangeShapeType="1"/>
            </p:cNvSpPr>
            <p:nvPr/>
          </p:nvSpPr>
          <p:spPr bwMode="auto">
            <a:xfrm flipH="1" flipV="1">
              <a:off x="5849938" y="3398838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4" name="Line 1077"/>
            <p:cNvSpPr>
              <a:spLocks noChangeShapeType="1"/>
            </p:cNvSpPr>
            <p:nvPr/>
          </p:nvSpPr>
          <p:spPr bwMode="auto">
            <a:xfrm flipH="1">
              <a:off x="5795963" y="33988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5" name="Line 1078"/>
            <p:cNvSpPr>
              <a:spLocks noChangeShapeType="1"/>
            </p:cNvSpPr>
            <p:nvPr/>
          </p:nvSpPr>
          <p:spPr bwMode="auto">
            <a:xfrm flipH="1">
              <a:off x="5740400" y="33988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6" name="Line 1079"/>
            <p:cNvSpPr>
              <a:spLocks noChangeShapeType="1"/>
            </p:cNvSpPr>
            <p:nvPr/>
          </p:nvSpPr>
          <p:spPr bwMode="auto">
            <a:xfrm flipH="1">
              <a:off x="5686425" y="33988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7" name="Line 1080"/>
            <p:cNvSpPr>
              <a:spLocks noChangeShapeType="1"/>
            </p:cNvSpPr>
            <p:nvPr/>
          </p:nvSpPr>
          <p:spPr bwMode="auto">
            <a:xfrm flipH="1">
              <a:off x="5649913" y="3398838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8" name="Line 1081"/>
            <p:cNvSpPr>
              <a:spLocks noChangeShapeType="1"/>
            </p:cNvSpPr>
            <p:nvPr/>
          </p:nvSpPr>
          <p:spPr bwMode="auto">
            <a:xfrm flipH="1">
              <a:off x="5595938" y="33988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69" name="Line 1082"/>
            <p:cNvSpPr>
              <a:spLocks noChangeShapeType="1"/>
            </p:cNvSpPr>
            <p:nvPr/>
          </p:nvSpPr>
          <p:spPr bwMode="auto">
            <a:xfrm flipH="1">
              <a:off x="5540375" y="33988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0" name="Line 1083"/>
            <p:cNvSpPr>
              <a:spLocks noChangeShapeType="1"/>
            </p:cNvSpPr>
            <p:nvPr/>
          </p:nvSpPr>
          <p:spPr bwMode="auto">
            <a:xfrm flipH="1">
              <a:off x="5503863" y="3398838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1" name="Line 1084"/>
            <p:cNvSpPr>
              <a:spLocks noChangeShapeType="1"/>
            </p:cNvSpPr>
            <p:nvPr/>
          </p:nvSpPr>
          <p:spPr bwMode="auto">
            <a:xfrm flipH="1">
              <a:off x="5449888" y="339883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72" name="Line 1086"/>
            <p:cNvSpPr>
              <a:spLocks noChangeShapeType="1"/>
            </p:cNvSpPr>
            <p:nvPr/>
          </p:nvSpPr>
          <p:spPr bwMode="auto">
            <a:xfrm flipH="1">
              <a:off x="5413375" y="3398838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798" name="Line 1087"/>
          <p:cNvSpPr>
            <a:spLocks noChangeShapeType="1"/>
          </p:cNvSpPr>
          <p:nvPr/>
        </p:nvSpPr>
        <p:spPr bwMode="auto">
          <a:xfrm>
            <a:off x="6113463" y="3411538"/>
            <a:ext cx="50800" cy="3175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99" name="Line 1091"/>
          <p:cNvSpPr>
            <a:spLocks noChangeShapeType="1"/>
          </p:cNvSpPr>
          <p:nvPr/>
        </p:nvSpPr>
        <p:spPr bwMode="auto">
          <a:xfrm>
            <a:off x="5526088" y="3197225"/>
            <a:ext cx="1587" cy="1587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8" name="Grupo 1174"/>
          <p:cNvGrpSpPr>
            <a:grpSpLocks/>
          </p:cNvGrpSpPr>
          <p:nvPr/>
        </p:nvGrpSpPr>
        <p:grpSpPr bwMode="auto">
          <a:xfrm>
            <a:off x="5492750" y="3067050"/>
            <a:ext cx="34925" cy="146050"/>
            <a:chOff x="5740400" y="2906713"/>
            <a:chExt cx="38100" cy="163513"/>
          </a:xfrm>
        </p:grpSpPr>
        <p:sp>
          <p:nvSpPr>
            <p:cNvPr id="24052" name="Line 1088"/>
            <p:cNvSpPr>
              <a:spLocks noChangeShapeType="1"/>
            </p:cNvSpPr>
            <p:nvPr/>
          </p:nvSpPr>
          <p:spPr bwMode="auto">
            <a:xfrm>
              <a:off x="5740400" y="2906713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3" name="Freeform 1089"/>
            <p:cNvSpPr>
              <a:spLocks/>
            </p:cNvSpPr>
            <p:nvPr/>
          </p:nvSpPr>
          <p:spPr bwMode="auto">
            <a:xfrm>
              <a:off x="5759450" y="2943225"/>
              <a:ext cx="17462" cy="36513"/>
            </a:xfrm>
            <a:custGeom>
              <a:avLst/>
              <a:gdLst>
                <a:gd name="T0" fmla="*/ 0 w 11"/>
                <a:gd name="T1" fmla="*/ 0 h 23"/>
                <a:gd name="T2" fmla="*/ 0 w 11"/>
                <a:gd name="T3" fmla="*/ 30242292 h 23"/>
                <a:gd name="T4" fmla="*/ 0 w 11"/>
                <a:gd name="T5" fmla="*/ 30242292 h 23"/>
                <a:gd name="T6" fmla="*/ 27720134 w 11"/>
                <a:gd name="T7" fmla="*/ 5796518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3"/>
                <a:gd name="T14" fmla="*/ 11 w 1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3">
                  <a:moveTo>
                    <a:pt x="0" y="0"/>
                  </a:moveTo>
                  <a:lnTo>
                    <a:pt x="0" y="12"/>
                  </a:lnTo>
                  <a:lnTo>
                    <a:pt x="11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4" name="Line 1090"/>
            <p:cNvSpPr>
              <a:spLocks noChangeShapeType="1"/>
            </p:cNvSpPr>
            <p:nvPr/>
          </p:nvSpPr>
          <p:spPr bwMode="auto">
            <a:xfrm>
              <a:off x="5776913" y="2997200"/>
              <a:ext cx="1587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5" name="Line 1092"/>
            <p:cNvSpPr>
              <a:spLocks noChangeShapeType="1"/>
            </p:cNvSpPr>
            <p:nvPr/>
          </p:nvSpPr>
          <p:spPr bwMode="auto">
            <a:xfrm>
              <a:off x="5776913" y="3052763"/>
              <a:ext cx="1587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upo 1179"/>
          <p:cNvGrpSpPr>
            <a:grpSpLocks/>
          </p:cNvGrpSpPr>
          <p:nvPr/>
        </p:nvGrpSpPr>
        <p:grpSpPr bwMode="auto">
          <a:xfrm>
            <a:off x="6681788" y="3476625"/>
            <a:ext cx="69850" cy="98425"/>
            <a:chOff x="6999288" y="3362325"/>
            <a:chExt cx="73025" cy="109538"/>
          </a:xfrm>
        </p:grpSpPr>
        <p:sp>
          <p:nvSpPr>
            <p:cNvPr id="24049" name="Line 1093"/>
            <p:cNvSpPr>
              <a:spLocks noChangeShapeType="1"/>
            </p:cNvSpPr>
            <p:nvPr/>
          </p:nvSpPr>
          <p:spPr bwMode="auto">
            <a:xfrm>
              <a:off x="6999288" y="3362325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0" name="Line 1094"/>
            <p:cNvSpPr>
              <a:spLocks noChangeShapeType="1"/>
            </p:cNvSpPr>
            <p:nvPr/>
          </p:nvSpPr>
          <p:spPr bwMode="auto">
            <a:xfrm>
              <a:off x="7016750" y="3398838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51" name="Line 1095"/>
            <p:cNvSpPr>
              <a:spLocks noChangeShapeType="1"/>
            </p:cNvSpPr>
            <p:nvPr/>
          </p:nvSpPr>
          <p:spPr bwMode="auto">
            <a:xfrm>
              <a:off x="7053263" y="3454400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02" name="Freeform 1096"/>
          <p:cNvSpPr>
            <a:spLocks/>
          </p:cNvSpPr>
          <p:nvPr/>
        </p:nvSpPr>
        <p:spPr bwMode="auto">
          <a:xfrm>
            <a:off x="6388100" y="2901950"/>
            <a:ext cx="1588" cy="33338"/>
          </a:xfrm>
          <a:custGeom>
            <a:avLst/>
            <a:gdLst>
              <a:gd name="T0" fmla="*/ 0 w 1500"/>
              <a:gd name="T1" fmla="*/ 0 h 2"/>
              <a:gd name="T2" fmla="*/ 0 w 1500"/>
              <a:gd name="T3" fmla="*/ 0 h 2"/>
              <a:gd name="T4" fmla="*/ 0 w 1500"/>
              <a:gd name="T5" fmla="*/ 555711117 h 2"/>
              <a:gd name="T6" fmla="*/ 0 60000 65536"/>
              <a:gd name="T7" fmla="*/ 0 60000 65536"/>
              <a:gd name="T8" fmla="*/ 0 60000 65536"/>
              <a:gd name="T9" fmla="*/ 0 w 1500"/>
              <a:gd name="T10" fmla="*/ 0 h 2"/>
              <a:gd name="T11" fmla="*/ 1500 w 1500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0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03" name="Freeform 1097"/>
          <p:cNvSpPr>
            <a:spLocks/>
          </p:cNvSpPr>
          <p:nvPr/>
        </p:nvSpPr>
        <p:spPr bwMode="auto">
          <a:xfrm>
            <a:off x="6164263" y="2803525"/>
            <a:ext cx="34925" cy="50800"/>
          </a:xfrm>
          <a:custGeom>
            <a:avLst/>
            <a:gdLst>
              <a:gd name="T0" fmla="*/ 609877795 w 2"/>
              <a:gd name="T1" fmla="*/ 860213324 h 3"/>
              <a:gd name="T2" fmla="*/ 304947629 w 2"/>
              <a:gd name="T3" fmla="*/ 573481282 h 3"/>
              <a:gd name="T4" fmla="*/ 0 w 2"/>
              <a:gd name="T5" fmla="*/ 286732174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3"/>
                </a:move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04" name="Line 1102"/>
          <p:cNvSpPr>
            <a:spLocks noChangeShapeType="1"/>
          </p:cNvSpPr>
          <p:nvPr/>
        </p:nvSpPr>
        <p:spPr bwMode="auto">
          <a:xfrm>
            <a:off x="5407025" y="2295525"/>
            <a:ext cx="34925" cy="1746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05" name="Line 1108"/>
          <p:cNvSpPr>
            <a:spLocks noChangeShapeType="1"/>
          </p:cNvSpPr>
          <p:nvPr/>
        </p:nvSpPr>
        <p:spPr bwMode="auto">
          <a:xfrm>
            <a:off x="5648325" y="2427288"/>
            <a:ext cx="15875" cy="1746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0" name="Grupo 1187"/>
          <p:cNvGrpSpPr>
            <a:grpSpLocks/>
          </p:cNvGrpSpPr>
          <p:nvPr/>
        </p:nvGrpSpPr>
        <p:grpSpPr bwMode="auto">
          <a:xfrm>
            <a:off x="5268913" y="2197100"/>
            <a:ext cx="395287" cy="247650"/>
            <a:chOff x="5503863" y="1939925"/>
            <a:chExt cx="419099" cy="274638"/>
          </a:xfrm>
        </p:grpSpPr>
        <p:sp>
          <p:nvSpPr>
            <p:cNvPr id="24039" name="Line 1098"/>
            <p:cNvSpPr>
              <a:spLocks noChangeShapeType="1"/>
            </p:cNvSpPr>
            <p:nvPr/>
          </p:nvSpPr>
          <p:spPr bwMode="auto">
            <a:xfrm>
              <a:off x="5503863" y="1939925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0" name="Line 1099"/>
            <p:cNvSpPr>
              <a:spLocks noChangeShapeType="1"/>
            </p:cNvSpPr>
            <p:nvPr/>
          </p:nvSpPr>
          <p:spPr bwMode="auto">
            <a:xfrm>
              <a:off x="5540375" y="1976438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1" name="Line 1100"/>
            <p:cNvSpPr>
              <a:spLocks noChangeShapeType="1"/>
            </p:cNvSpPr>
            <p:nvPr/>
          </p:nvSpPr>
          <p:spPr bwMode="auto">
            <a:xfrm>
              <a:off x="5576888" y="1995488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2" name="Line 1101"/>
            <p:cNvSpPr>
              <a:spLocks noChangeShapeType="1"/>
            </p:cNvSpPr>
            <p:nvPr/>
          </p:nvSpPr>
          <p:spPr bwMode="auto">
            <a:xfrm>
              <a:off x="5613400" y="2032000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3" name="Line 1103"/>
            <p:cNvSpPr>
              <a:spLocks noChangeShapeType="1"/>
            </p:cNvSpPr>
            <p:nvPr/>
          </p:nvSpPr>
          <p:spPr bwMode="auto">
            <a:xfrm>
              <a:off x="5705475" y="2085975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4" name="Line 1104"/>
            <p:cNvSpPr>
              <a:spLocks noChangeShapeType="1"/>
            </p:cNvSpPr>
            <p:nvPr/>
          </p:nvSpPr>
          <p:spPr bwMode="auto">
            <a:xfrm>
              <a:off x="5740400" y="2105025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5" name="Freeform 1105"/>
            <p:cNvSpPr>
              <a:spLocks/>
            </p:cNvSpPr>
            <p:nvPr/>
          </p:nvSpPr>
          <p:spPr bwMode="auto">
            <a:xfrm>
              <a:off x="5776913" y="2141538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30241878 w 12"/>
                <a:gd name="T3" fmla="*/ 0 h 11"/>
                <a:gd name="T4" fmla="*/ 30241878 w 12"/>
                <a:gd name="T5" fmla="*/ 0 h 11"/>
                <a:gd name="T6" fmla="*/ 30241878 w 12"/>
                <a:gd name="T7" fmla="*/ 2772330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0"/>
                  </a:moveTo>
                  <a:lnTo>
                    <a:pt x="12" y="0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6" name="Line 1106"/>
            <p:cNvSpPr>
              <a:spLocks noChangeShapeType="1"/>
            </p:cNvSpPr>
            <p:nvPr/>
          </p:nvSpPr>
          <p:spPr bwMode="auto">
            <a:xfrm>
              <a:off x="5813425" y="2159000"/>
              <a:ext cx="3651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7" name="Line 1107"/>
            <p:cNvSpPr>
              <a:spLocks noChangeShapeType="1"/>
            </p:cNvSpPr>
            <p:nvPr/>
          </p:nvSpPr>
          <p:spPr bwMode="auto">
            <a:xfrm>
              <a:off x="5868988" y="2178050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48" name="Line 1109"/>
            <p:cNvSpPr>
              <a:spLocks noChangeShapeType="1"/>
            </p:cNvSpPr>
            <p:nvPr/>
          </p:nvSpPr>
          <p:spPr bwMode="auto">
            <a:xfrm>
              <a:off x="5905500" y="2195513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upo 1198"/>
          <p:cNvGrpSpPr>
            <a:grpSpLocks/>
          </p:cNvGrpSpPr>
          <p:nvPr/>
        </p:nvGrpSpPr>
        <p:grpSpPr bwMode="auto">
          <a:xfrm>
            <a:off x="5683250" y="2901950"/>
            <a:ext cx="257175" cy="165100"/>
            <a:chOff x="5942013" y="2724150"/>
            <a:chExt cx="273050" cy="182563"/>
          </a:xfrm>
        </p:grpSpPr>
        <p:sp>
          <p:nvSpPr>
            <p:cNvPr id="24032" name="Line 1110"/>
            <p:cNvSpPr>
              <a:spLocks noChangeShapeType="1"/>
            </p:cNvSpPr>
            <p:nvPr/>
          </p:nvSpPr>
          <p:spPr bwMode="auto">
            <a:xfrm flipH="1">
              <a:off x="6178550" y="2779713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3" name="Line 1111"/>
            <p:cNvSpPr>
              <a:spLocks noChangeShapeType="1"/>
            </p:cNvSpPr>
            <p:nvPr/>
          </p:nvSpPr>
          <p:spPr bwMode="auto">
            <a:xfrm flipH="1">
              <a:off x="6124575" y="2797175"/>
              <a:ext cx="3651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4" name="Freeform 1112"/>
            <p:cNvSpPr>
              <a:spLocks/>
            </p:cNvSpPr>
            <p:nvPr/>
          </p:nvSpPr>
          <p:spPr bwMode="auto">
            <a:xfrm>
              <a:off x="6069013" y="2833688"/>
              <a:ext cx="36512" cy="19050"/>
            </a:xfrm>
            <a:custGeom>
              <a:avLst/>
              <a:gdLst>
                <a:gd name="T0" fmla="*/ 57962012 w 23"/>
                <a:gd name="T1" fmla="*/ 0 h 12"/>
                <a:gd name="T2" fmla="*/ 30241463 w 23"/>
                <a:gd name="T3" fmla="*/ 0 h 12"/>
                <a:gd name="T4" fmla="*/ 30241463 w 23"/>
                <a:gd name="T5" fmla="*/ 0 h 12"/>
                <a:gd name="T6" fmla="*/ 0 w 23"/>
                <a:gd name="T7" fmla="*/ 3024187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2"/>
                <a:gd name="T14" fmla="*/ 23 w 2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2">
                  <a:moveTo>
                    <a:pt x="23" y="0"/>
                  </a:move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5" name="Line 1113"/>
            <p:cNvSpPr>
              <a:spLocks noChangeShapeType="1"/>
            </p:cNvSpPr>
            <p:nvPr/>
          </p:nvSpPr>
          <p:spPr bwMode="auto">
            <a:xfrm flipH="1">
              <a:off x="6032500" y="2852738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6" name="Line 1114"/>
            <p:cNvSpPr>
              <a:spLocks noChangeShapeType="1"/>
            </p:cNvSpPr>
            <p:nvPr/>
          </p:nvSpPr>
          <p:spPr bwMode="auto">
            <a:xfrm flipH="1">
              <a:off x="5978525" y="2870200"/>
              <a:ext cx="3651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7" name="Line 1115"/>
            <p:cNvSpPr>
              <a:spLocks noChangeShapeType="1"/>
            </p:cNvSpPr>
            <p:nvPr/>
          </p:nvSpPr>
          <p:spPr bwMode="auto">
            <a:xfrm flipH="1">
              <a:off x="5942013" y="2889250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8" name="Line 1116"/>
            <p:cNvSpPr>
              <a:spLocks noChangeShapeType="1"/>
            </p:cNvSpPr>
            <p:nvPr/>
          </p:nvSpPr>
          <p:spPr bwMode="auto">
            <a:xfrm flipH="1">
              <a:off x="6196013" y="2724150"/>
              <a:ext cx="19050" cy="555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08" name="Line 1123"/>
          <p:cNvSpPr>
            <a:spLocks noChangeShapeType="1"/>
          </p:cNvSpPr>
          <p:nvPr/>
        </p:nvSpPr>
        <p:spPr bwMode="auto">
          <a:xfrm flipH="1">
            <a:off x="4718050" y="1919288"/>
            <a:ext cx="15875" cy="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646" name="Grupo 1207"/>
          <p:cNvGrpSpPr>
            <a:grpSpLocks/>
          </p:cNvGrpSpPr>
          <p:nvPr/>
        </p:nvGrpSpPr>
        <p:grpSpPr bwMode="auto">
          <a:xfrm>
            <a:off x="4406900" y="1870075"/>
            <a:ext cx="293688" cy="50800"/>
            <a:chOff x="4592638" y="1576388"/>
            <a:chExt cx="309562" cy="55563"/>
          </a:xfrm>
        </p:grpSpPr>
        <p:sp>
          <p:nvSpPr>
            <p:cNvPr id="24025" name="Line 1124"/>
            <p:cNvSpPr>
              <a:spLocks noChangeShapeType="1"/>
            </p:cNvSpPr>
            <p:nvPr/>
          </p:nvSpPr>
          <p:spPr bwMode="auto">
            <a:xfrm flipH="1">
              <a:off x="4865688" y="1630363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6" name="Line 1125"/>
            <p:cNvSpPr>
              <a:spLocks noChangeShapeType="1"/>
            </p:cNvSpPr>
            <p:nvPr/>
          </p:nvSpPr>
          <p:spPr bwMode="auto">
            <a:xfrm flipH="1">
              <a:off x="4811713" y="1630363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7" name="Freeform 1126"/>
            <p:cNvSpPr>
              <a:spLocks/>
            </p:cNvSpPr>
            <p:nvPr/>
          </p:nvSpPr>
          <p:spPr bwMode="auto">
            <a:xfrm>
              <a:off x="4775200" y="1630363"/>
              <a:ext cx="19050" cy="1588"/>
            </a:xfrm>
            <a:custGeom>
              <a:avLst/>
              <a:gdLst>
                <a:gd name="T0" fmla="*/ 30241878 w 12"/>
                <a:gd name="T1" fmla="*/ 0 h 1588"/>
                <a:gd name="T2" fmla="*/ 30241878 w 12"/>
                <a:gd name="T3" fmla="*/ 0 h 1588"/>
                <a:gd name="T4" fmla="*/ 30241878 w 12"/>
                <a:gd name="T5" fmla="*/ 0 h 1588"/>
                <a:gd name="T6" fmla="*/ 0 w 12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8"/>
                <a:gd name="T14" fmla="*/ 12 w 12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8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8" name="Line 1127"/>
            <p:cNvSpPr>
              <a:spLocks noChangeShapeType="1"/>
            </p:cNvSpPr>
            <p:nvPr/>
          </p:nvSpPr>
          <p:spPr bwMode="auto">
            <a:xfrm flipH="1" flipV="1">
              <a:off x="4738688" y="1612900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9" name="Line 1128"/>
            <p:cNvSpPr>
              <a:spLocks noChangeShapeType="1"/>
            </p:cNvSpPr>
            <p:nvPr/>
          </p:nvSpPr>
          <p:spPr bwMode="auto">
            <a:xfrm flipH="1" flipV="1">
              <a:off x="4684713" y="1593850"/>
              <a:ext cx="3651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0" name="Line 1129"/>
            <p:cNvSpPr>
              <a:spLocks noChangeShapeType="1"/>
            </p:cNvSpPr>
            <p:nvPr/>
          </p:nvSpPr>
          <p:spPr bwMode="auto">
            <a:xfrm flipH="1">
              <a:off x="4629150" y="1593850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31" name="Line 1130"/>
            <p:cNvSpPr>
              <a:spLocks noChangeShapeType="1"/>
            </p:cNvSpPr>
            <p:nvPr/>
          </p:nvSpPr>
          <p:spPr bwMode="auto">
            <a:xfrm flipH="1" flipV="1">
              <a:off x="4592638" y="1576388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10" name="Line 1131"/>
          <p:cNvSpPr>
            <a:spLocks noChangeShapeType="1"/>
          </p:cNvSpPr>
          <p:nvPr/>
        </p:nvSpPr>
        <p:spPr bwMode="auto">
          <a:xfrm flipH="1">
            <a:off x="4733925" y="1919288"/>
            <a:ext cx="122238" cy="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11" name="Line 1132"/>
          <p:cNvSpPr>
            <a:spLocks noChangeShapeType="1"/>
          </p:cNvSpPr>
          <p:nvPr/>
        </p:nvSpPr>
        <p:spPr bwMode="auto">
          <a:xfrm flipH="1">
            <a:off x="4856163" y="1919288"/>
            <a:ext cx="68262" cy="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12" name="Line 1133"/>
          <p:cNvSpPr>
            <a:spLocks noChangeShapeType="1"/>
          </p:cNvSpPr>
          <p:nvPr/>
        </p:nvSpPr>
        <p:spPr bwMode="auto">
          <a:xfrm flipH="1">
            <a:off x="4924425" y="1919288"/>
            <a:ext cx="52388" cy="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13" name="Line 1134"/>
          <p:cNvSpPr>
            <a:spLocks noChangeShapeType="1"/>
          </p:cNvSpPr>
          <p:nvPr/>
        </p:nvSpPr>
        <p:spPr bwMode="auto">
          <a:xfrm flipH="1">
            <a:off x="4976813" y="1919288"/>
            <a:ext cx="33337" cy="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14" name="Freeform 1135"/>
          <p:cNvSpPr>
            <a:spLocks/>
          </p:cNvSpPr>
          <p:nvPr/>
        </p:nvSpPr>
        <p:spPr bwMode="auto">
          <a:xfrm>
            <a:off x="4856163" y="1673225"/>
            <a:ext cx="50800" cy="246063"/>
          </a:xfrm>
          <a:custGeom>
            <a:avLst/>
            <a:gdLst>
              <a:gd name="T0" fmla="*/ 0 w 3"/>
              <a:gd name="T1" fmla="*/ 2147483647 h 15"/>
              <a:gd name="T2" fmla="*/ 860213324 w 3"/>
              <a:gd name="T3" fmla="*/ 538189113 h 15"/>
              <a:gd name="T4" fmla="*/ 860213324 w 3"/>
              <a:gd name="T5" fmla="*/ 0 h 15"/>
              <a:gd name="T6" fmla="*/ 0 60000 65536"/>
              <a:gd name="T7" fmla="*/ 0 60000 65536"/>
              <a:gd name="T8" fmla="*/ 0 60000 65536"/>
              <a:gd name="T9" fmla="*/ 0 w 3"/>
              <a:gd name="T10" fmla="*/ 0 h 15"/>
              <a:gd name="T11" fmla="*/ 3 w 3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5">
                <a:moveTo>
                  <a:pt x="0" y="15"/>
                </a:move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688" name="Grupo 1220"/>
          <p:cNvGrpSpPr>
            <a:grpSpLocks/>
          </p:cNvGrpSpPr>
          <p:nvPr/>
        </p:nvGrpSpPr>
        <p:grpSpPr bwMode="auto">
          <a:xfrm>
            <a:off x="5045075" y="1720850"/>
            <a:ext cx="153988" cy="66675"/>
            <a:chOff x="5267325" y="1411288"/>
            <a:chExt cx="163512" cy="73025"/>
          </a:xfrm>
        </p:grpSpPr>
        <p:sp>
          <p:nvSpPr>
            <p:cNvPr id="24021" name="Line 1136"/>
            <p:cNvSpPr>
              <a:spLocks noChangeShapeType="1"/>
            </p:cNvSpPr>
            <p:nvPr/>
          </p:nvSpPr>
          <p:spPr bwMode="auto">
            <a:xfrm>
              <a:off x="5267325" y="1411288"/>
              <a:ext cx="17462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2" name="Line 1137"/>
            <p:cNvSpPr>
              <a:spLocks noChangeShapeType="1"/>
            </p:cNvSpPr>
            <p:nvPr/>
          </p:nvSpPr>
          <p:spPr bwMode="auto">
            <a:xfrm>
              <a:off x="5303838" y="1430338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3" name="Line 1138"/>
            <p:cNvSpPr>
              <a:spLocks noChangeShapeType="1"/>
            </p:cNvSpPr>
            <p:nvPr/>
          </p:nvSpPr>
          <p:spPr bwMode="auto">
            <a:xfrm>
              <a:off x="5357813" y="1447800"/>
              <a:ext cx="19050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4" name="Line 1139"/>
            <p:cNvSpPr>
              <a:spLocks noChangeShapeType="1"/>
            </p:cNvSpPr>
            <p:nvPr/>
          </p:nvSpPr>
          <p:spPr bwMode="auto">
            <a:xfrm>
              <a:off x="5394325" y="1466850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16" name="Line 1140"/>
          <p:cNvSpPr>
            <a:spLocks noChangeShapeType="1"/>
          </p:cNvSpPr>
          <p:nvPr/>
        </p:nvSpPr>
        <p:spPr bwMode="auto">
          <a:xfrm flipH="1">
            <a:off x="5768975" y="2132013"/>
            <a:ext cx="33338" cy="650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19" name="Grupo 1226"/>
          <p:cNvGrpSpPr>
            <a:grpSpLocks/>
          </p:cNvGrpSpPr>
          <p:nvPr/>
        </p:nvGrpSpPr>
        <p:grpSpPr bwMode="auto">
          <a:xfrm>
            <a:off x="6629400" y="2100263"/>
            <a:ext cx="69850" cy="96837"/>
            <a:chOff x="6943725" y="1831975"/>
            <a:chExt cx="73025" cy="107951"/>
          </a:xfrm>
        </p:grpSpPr>
        <p:sp>
          <p:nvSpPr>
            <p:cNvPr id="24018" name="Line 1141"/>
            <p:cNvSpPr>
              <a:spLocks noChangeShapeType="1"/>
            </p:cNvSpPr>
            <p:nvPr/>
          </p:nvSpPr>
          <p:spPr bwMode="auto">
            <a:xfrm>
              <a:off x="6943725" y="1831975"/>
              <a:ext cx="19050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19" name="Line 1142"/>
            <p:cNvSpPr>
              <a:spLocks noChangeShapeType="1"/>
            </p:cNvSpPr>
            <p:nvPr/>
          </p:nvSpPr>
          <p:spPr bwMode="auto">
            <a:xfrm>
              <a:off x="6980238" y="1866900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20" name="Line 1143"/>
            <p:cNvSpPr>
              <a:spLocks noChangeShapeType="1"/>
            </p:cNvSpPr>
            <p:nvPr/>
          </p:nvSpPr>
          <p:spPr bwMode="auto">
            <a:xfrm>
              <a:off x="6999288" y="1922463"/>
              <a:ext cx="1746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18" name="Line 1147"/>
          <p:cNvSpPr>
            <a:spLocks noChangeShapeType="1"/>
          </p:cNvSpPr>
          <p:nvPr/>
        </p:nvSpPr>
        <p:spPr bwMode="auto">
          <a:xfrm>
            <a:off x="4441825" y="1508125"/>
            <a:ext cx="19050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33" name="Grupo 1231"/>
          <p:cNvGrpSpPr>
            <a:grpSpLocks/>
          </p:cNvGrpSpPr>
          <p:nvPr/>
        </p:nvGrpSpPr>
        <p:grpSpPr bwMode="auto">
          <a:xfrm>
            <a:off x="4303713" y="1493838"/>
            <a:ext cx="157162" cy="15875"/>
            <a:chOff x="4483100" y="1157288"/>
            <a:chExt cx="165100" cy="19050"/>
          </a:xfrm>
        </p:grpSpPr>
        <p:grpSp>
          <p:nvGrpSpPr>
            <p:cNvPr id="23742" name="Grupo 596"/>
            <p:cNvGrpSpPr>
              <a:grpSpLocks/>
            </p:cNvGrpSpPr>
            <p:nvPr/>
          </p:nvGrpSpPr>
          <p:grpSpPr bwMode="auto">
            <a:xfrm>
              <a:off x="4483100" y="1157288"/>
              <a:ext cx="128588" cy="1588"/>
              <a:chOff x="4483100" y="1157288"/>
              <a:chExt cx="128588" cy="1588"/>
            </a:xfrm>
          </p:grpSpPr>
          <p:sp>
            <p:nvSpPr>
              <p:cNvPr id="24015" name="Line 1144"/>
              <p:cNvSpPr>
                <a:spLocks noChangeShapeType="1"/>
              </p:cNvSpPr>
              <p:nvPr/>
            </p:nvSpPr>
            <p:spPr bwMode="auto">
              <a:xfrm>
                <a:off x="4483100" y="1157288"/>
                <a:ext cx="36512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16" name="Line 1145"/>
              <p:cNvSpPr>
                <a:spLocks noChangeShapeType="1"/>
              </p:cNvSpPr>
              <p:nvPr/>
            </p:nvSpPr>
            <p:spPr bwMode="auto">
              <a:xfrm>
                <a:off x="4538663" y="1157288"/>
                <a:ext cx="36512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17" name="Line 1146"/>
              <p:cNvSpPr>
                <a:spLocks noChangeShapeType="1"/>
              </p:cNvSpPr>
              <p:nvPr/>
            </p:nvSpPr>
            <p:spPr bwMode="auto">
              <a:xfrm>
                <a:off x="4592638" y="1157288"/>
                <a:ext cx="19050" cy="15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014" name="Line 1148"/>
            <p:cNvSpPr>
              <a:spLocks noChangeShapeType="1"/>
            </p:cNvSpPr>
            <p:nvPr/>
          </p:nvSpPr>
          <p:spPr bwMode="auto">
            <a:xfrm>
              <a:off x="4629150" y="1174750"/>
              <a:ext cx="1905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20" name="Line 1149"/>
          <p:cNvSpPr>
            <a:spLocks noChangeShapeType="1"/>
          </p:cNvSpPr>
          <p:nvPr/>
        </p:nvSpPr>
        <p:spPr bwMode="auto">
          <a:xfrm>
            <a:off x="4200525" y="1460500"/>
            <a:ext cx="103188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44" name="Grupo 1238"/>
          <p:cNvGrpSpPr>
            <a:grpSpLocks/>
          </p:cNvGrpSpPr>
          <p:nvPr/>
        </p:nvGrpSpPr>
        <p:grpSpPr bwMode="auto">
          <a:xfrm>
            <a:off x="4494213" y="1196975"/>
            <a:ext cx="188912" cy="50800"/>
            <a:chOff x="4684713" y="828675"/>
            <a:chExt cx="200024" cy="55563"/>
          </a:xfrm>
        </p:grpSpPr>
        <p:sp>
          <p:nvSpPr>
            <p:cNvPr id="24009" name="Line 1150"/>
            <p:cNvSpPr>
              <a:spLocks noChangeShapeType="1"/>
            </p:cNvSpPr>
            <p:nvPr/>
          </p:nvSpPr>
          <p:spPr bwMode="auto">
            <a:xfrm>
              <a:off x="4684713" y="828675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10" name="Freeform 1151"/>
            <p:cNvSpPr>
              <a:spLocks/>
            </p:cNvSpPr>
            <p:nvPr/>
          </p:nvSpPr>
          <p:spPr bwMode="auto">
            <a:xfrm>
              <a:off x="4738688" y="865188"/>
              <a:ext cx="36512" cy="1588"/>
            </a:xfrm>
            <a:custGeom>
              <a:avLst/>
              <a:gdLst>
                <a:gd name="T0" fmla="*/ 0 w 23"/>
                <a:gd name="T1" fmla="*/ 0 h 1588"/>
                <a:gd name="T2" fmla="*/ 30241463 w 23"/>
                <a:gd name="T3" fmla="*/ 0 h 1588"/>
                <a:gd name="T4" fmla="*/ 30241463 w 23"/>
                <a:gd name="T5" fmla="*/ 0 h 1588"/>
                <a:gd name="T6" fmla="*/ 57962012 w 23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588"/>
                <a:gd name="T14" fmla="*/ 23 w 23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588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11" name="Line 1152"/>
            <p:cNvSpPr>
              <a:spLocks noChangeShapeType="1"/>
            </p:cNvSpPr>
            <p:nvPr/>
          </p:nvSpPr>
          <p:spPr bwMode="auto">
            <a:xfrm>
              <a:off x="4794250" y="865188"/>
              <a:ext cx="3492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12" name="Line 1153"/>
            <p:cNvSpPr>
              <a:spLocks noChangeShapeType="1"/>
            </p:cNvSpPr>
            <p:nvPr/>
          </p:nvSpPr>
          <p:spPr bwMode="auto">
            <a:xfrm>
              <a:off x="4848225" y="882650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22" name="Freeform 1154"/>
          <p:cNvSpPr>
            <a:spLocks/>
          </p:cNvSpPr>
          <p:nvPr/>
        </p:nvSpPr>
        <p:spPr bwMode="auto">
          <a:xfrm>
            <a:off x="4683125" y="1246188"/>
            <a:ext cx="17463" cy="1587"/>
          </a:xfrm>
          <a:custGeom>
            <a:avLst/>
            <a:gdLst>
              <a:gd name="T0" fmla="*/ 0 w 11"/>
              <a:gd name="T1" fmla="*/ 0 h 1429"/>
              <a:gd name="T2" fmla="*/ 0 w 11"/>
              <a:gd name="T3" fmla="*/ 0 h 1429"/>
              <a:gd name="T4" fmla="*/ 0 w 11"/>
              <a:gd name="T5" fmla="*/ 0 h 1429"/>
              <a:gd name="T6" fmla="*/ 27723309 w 11"/>
              <a:gd name="T7" fmla="*/ 0 h 1429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429"/>
              <a:gd name="T14" fmla="*/ 11 w 11"/>
              <a:gd name="T15" fmla="*/ 1429 h 1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429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46" name="Grupo 1244"/>
          <p:cNvGrpSpPr>
            <a:grpSpLocks/>
          </p:cNvGrpSpPr>
          <p:nvPr/>
        </p:nvGrpSpPr>
        <p:grpSpPr bwMode="auto">
          <a:xfrm>
            <a:off x="3392488" y="854075"/>
            <a:ext cx="276225" cy="15875"/>
            <a:chOff x="3517900" y="446088"/>
            <a:chExt cx="292100" cy="19050"/>
          </a:xfrm>
        </p:grpSpPr>
        <p:sp>
          <p:nvSpPr>
            <p:cNvPr id="24003" name="Line 1155"/>
            <p:cNvSpPr>
              <a:spLocks noChangeShapeType="1"/>
            </p:cNvSpPr>
            <p:nvPr/>
          </p:nvSpPr>
          <p:spPr bwMode="auto">
            <a:xfrm flipH="1">
              <a:off x="3773488" y="4460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4" name="Line 1156"/>
            <p:cNvSpPr>
              <a:spLocks noChangeShapeType="1"/>
            </p:cNvSpPr>
            <p:nvPr/>
          </p:nvSpPr>
          <p:spPr bwMode="auto">
            <a:xfrm flipH="1">
              <a:off x="3736975" y="446088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5" name="Freeform 1157"/>
            <p:cNvSpPr>
              <a:spLocks/>
            </p:cNvSpPr>
            <p:nvPr/>
          </p:nvSpPr>
          <p:spPr bwMode="auto">
            <a:xfrm>
              <a:off x="3663950" y="463550"/>
              <a:ext cx="53975" cy="1588"/>
            </a:xfrm>
            <a:custGeom>
              <a:avLst/>
              <a:gdLst>
                <a:gd name="T0" fmla="*/ 85685299 w 34"/>
                <a:gd name="T1" fmla="*/ 0 h 1588"/>
                <a:gd name="T2" fmla="*/ 27720925 w 34"/>
                <a:gd name="T3" fmla="*/ 0 h 1588"/>
                <a:gd name="T4" fmla="*/ 27720925 w 34"/>
                <a:gd name="T5" fmla="*/ 0 h 1588"/>
                <a:gd name="T6" fmla="*/ 0 w 34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588"/>
                <a:gd name="T14" fmla="*/ 34 w 34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588">
                  <a:moveTo>
                    <a:pt x="34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6" name="Line 1158"/>
            <p:cNvSpPr>
              <a:spLocks noChangeShapeType="1"/>
            </p:cNvSpPr>
            <p:nvPr/>
          </p:nvSpPr>
          <p:spPr bwMode="auto">
            <a:xfrm flipH="1">
              <a:off x="3627438" y="446088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7" name="Line 1159"/>
            <p:cNvSpPr>
              <a:spLocks noChangeShapeType="1"/>
            </p:cNvSpPr>
            <p:nvPr/>
          </p:nvSpPr>
          <p:spPr bwMode="auto">
            <a:xfrm flipH="1">
              <a:off x="3571875" y="4460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8" name="Line 1160"/>
            <p:cNvSpPr>
              <a:spLocks noChangeShapeType="1"/>
            </p:cNvSpPr>
            <p:nvPr/>
          </p:nvSpPr>
          <p:spPr bwMode="auto">
            <a:xfrm flipH="1">
              <a:off x="3517900" y="4460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24" name="Freeform 1161"/>
          <p:cNvSpPr>
            <a:spLocks/>
          </p:cNvSpPr>
          <p:nvPr/>
        </p:nvSpPr>
        <p:spPr bwMode="auto">
          <a:xfrm>
            <a:off x="5010150" y="1852613"/>
            <a:ext cx="138113" cy="66675"/>
          </a:xfrm>
          <a:custGeom>
            <a:avLst/>
            <a:gdLst>
              <a:gd name="T0" fmla="*/ 2147483647 w 8"/>
              <a:gd name="T1" fmla="*/ 0 h 4"/>
              <a:gd name="T2" fmla="*/ 894143405 w 8"/>
              <a:gd name="T3" fmla="*/ 833537375 h 4"/>
              <a:gd name="T4" fmla="*/ 0 w 8"/>
              <a:gd name="T5" fmla="*/ 1111388897 h 4"/>
              <a:gd name="T6" fmla="*/ 0 60000 65536"/>
              <a:gd name="T7" fmla="*/ 0 60000 65536"/>
              <a:gd name="T8" fmla="*/ 0 60000 65536"/>
              <a:gd name="T9" fmla="*/ 0 w 8"/>
              <a:gd name="T10" fmla="*/ 0 h 4"/>
              <a:gd name="T11" fmla="*/ 8 w 8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4">
                <a:moveTo>
                  <a:pt x="8" y="0"/>
                </a:moveTo>
                <a:lnTo>
                  <a:pt x="3" y="3"/>
                </a:lnTo>
                <a:lnTo>
                  <a:pt x="0" y="4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25" name="Line 1162"/>
          <p:cNvSpPr>
            <a:spLocks noChangeShapeType="1"/>
          </p:cNvSpPr>
          <p:nvPr/>
        </p:nvSpPr>
        <p:spPr bwMode="auto">
          <a:xfrm flipV="1">
            <a:off x="5199063" y="5541963"/>
            <a:ext cx="104775" cy="666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47" name="Grupo 1253"/>
          <p:cNvGrpSpPr>
            <a:grpSpLocks/>
          </p:cNvGrpSpPr>
          <p:nvPr/>
        </p:nvGrpSpPr>
        <p:grpSpPr bwMode="auto">
          <a:xfrm>
            <a:off x="3460750" y="4346575"/>
            <a:ext cx="15875" cy="114300"/>
            <a:chOff x="3590925" y="4329113"/>
            <a:chExt cx="17462" cy="127000"/>
          </a:xfrm>
        </p:grpSpPr>
        <p:sp>
          <p:nvSpPr>
            <p:cNvPr id="24001" name="Line 626"/>
            <p:cNvSpPr>
              <a:spLocks noChangeShapeType="1"/>
            </p:cNvSpPr>
            <p:nvPr/>
          </p:nvSpPr>
          <p:spPr bwMode="auto">
            <a:xfrm flipV="1">
              <a:off x="3590925" y="4329113"/>
              <a:ext cx="15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2" name="Line 1163"/>
            <p:cNvSpPr>
              <a:spLocks noChangeShapeType="1"/>
            </p:cNvSpPr>
            <p:nvPr/>
          </p:nvSpPr>
          <p:spPr bwMode="auto">
            <a:xfrm flipH="1" flipV="1">
              <a:off x="3590925" y="4383088"/>
              <a:ext cx="17462" cy="7302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27" name="Line 1164"/>
          <p:cNvSpPr>
            <a:spLocks noChangeShapeType="1"/>
          </p:cNvSpPr>
          <p:nvPr/>
        </p:nvSpPr>
        <p:spPr bwMode="auto">
          <a:xfrm>
            <a:off x="5561013" y="4230688"/>
            <a:ext cx="69850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28" name="Line 1165"/>
          <p:cNvSpPr>
            <a:spLocks noChangeShapeType="1"/>
          </p:cNvSpPr>
          <p:nvPr/>
        </p:nvSpPr>
        <p:spPr bwMode="auto">
          <a:xfrm flipV="1">
            <a:off x="5630863" y="4214813"/>
            <a:ext cx="52387" cy="1587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29" name="Line 1166"/>
          <p:cNvSpPr>
            <a:spLocks noChangeShapeType="1"/>
          </p:cNvSpPr>
          <p:nvPr/>
        </p:nvSpPr>
        <p:spPr bwMode="auto">
          <a:xfrm flipV="1">
            <a:off x="5510213" y="4230688"/>
            <a:ext cx="50800" cy="174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0" name="Line 1167"/>
          <p:cNvSpPr>
            <a:spLocks noChangeShapeType="1"/>
          </p:cNvSpPr>
          <p:nvPr/>
        </p:nvSpPr>
        <p:spPr bwMode="auto">
          <a:xfrm flipV="1">
            <a:off x="5114925" y="3559175"/>
            <a:ext cx="33338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1" name="Line 1168"/>
          <p:cNvSpPr>
            <a:spLocks noChangeShapeType="1"/>
          </p:cNvSpPr>
          <p:nvPr/>
        </p:nvSpPr>
        <p:spPr bwMode="auto">
          <a:xfrm flipV="1">
            <a:off x="5148263" y="3509963"/>
            <a:ext cx="50800" cy="4921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2" name="Freeform 1169"/>
          <p:cNvSpPr>
            <a:spLocks/>
          </p:cNvSpPr>
          <p:nvPr/>
        </p:nvSpPr>
        <p:spPr bwMode="auto">
          <a:xfrm>
            <a:off x="6337300" y="3968750"/>
            <a:ext cx="33338" cy="33338"/>
          </a:xfrm>
          <a:custGeom>
            <a:avLst/>
            <a:gdLst>
              <a:gd name="T0" fmla="*/ 0 w 2"/>
              <a:gd name="T1" fmla="*/ 555711117 h 2"/>
              <a:gd name="T2" fmla="*/ 0 w 2"/>
              <a:gd name="T3" fmla="*/ 555711117 h 2"/>
              <a:gd name="T4" fmla="*/ 555711117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3" name="Line 1170"/>
          <p:cNvSpPr>
            <a:spLocks noChangeShapeType="1"/>
          </p:cNvSpPr>
          <p:nvPr/>
        </p:nvSpPr>
        <p:spPr bwMode="auto">
          <a:xfrm>
            <a:off x="6164263" y="3443288"/>
            <a:ext cx="34925" cy="33337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50" name="Grupo 1263"/>
          <p:cNvGrpSpPr>
            <a:grpSpLocks/>
          </p:cNvGrpSpPr>
          <p:nvPr/>
        </p:nvGrpSpPr>
        <p:grpSpPr bwMode="auto">
          <a:xfrm>
            <a:off x="6818313" y="3460750"/>
            <a:ext cx="122237" cy="17463"/>
            <a:chOff x="7143750" y="3344863"/>
            <a:chExt cx="128587" cy="19050"/>
          </a:xfrm>
        </p:grpSpPr>
        <p:sp>
          <p:nvSpPr>
            <p:cNvPr id="23999" name="Freeform 1171"/>
            <p:cNvSpPr>
              <a:spLocks/>
            </p:cNvSpPr>
            <p:nvPr/>
          </p:nvSpPr>
          <p:spPr bwMode="auto">
            <a:xfrm>
              <a:off x="7143750" y="3362325"/>
              <a:ext cx="92075" cy="1588"/>
            </a:xfrm>
            <a:custGeom>
              <a:avLst/>
              <a:gdLst>
                <a:gd name="T0" fmla="*/ 1695561054 w 5"/>
                <a:gd name="T1" fmla="*/ 0 h 1588"/>
                <a:gd name="T2" fmla="*/ 678224479 w 5"/>
                <a:gd name="T3" fmla="*/ 0 h 1588"/>
                <a:gd name="T4" fmla="*/ 0 w 5"/>
                <a:gd name="T5" fmla="*/ 0 h 1588"/>
                <a:gd name="T6" fmla="*/ 0 60000 65536"/>
                <a:gd name="T7" fmla="*/ 0 60000 65536"/>
                <a:gd name="T8" fmla="*/ 0 60000 65536"/>
                <a:gd name="T9" fmla="*/ 0 w 5"/>
                <a:gd name="T10" fmla="*/ 0 h 1588"/>
                <a:gd name="T11" fmla="*/ 5 w 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588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000" name="Line 1172"/>
            <p:cNvSpPr>
              <a:spLocks noChangeShapeType="1"/>
            </p:cNvSpPr>
            <p:nvPr/>
          </p:nvSpPr>
          <p:spPr bwMode="auto">
            <a:xfrm flipH="1">
              <a:off x="7235825" y="3344863"/>
              <a:ext cx="36512" cy="174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35" name="Line 1173"/>
          <p:cNvSpPr>
            <a:spLocks noChangeShapeType="1"/>
          </p:cNvSpPr>
          <p:nvPr/>
        </p:nvSpPr>
        <p:spPr bwMode="auto">
          <a:xfrm flipV="1">
            <a:off x="7162800" y="3017838"/>
            <a:ext cx="1588" cy="3333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6" name="Line 1182"/>
          <p:cNvSpPr>
            <a:spLocks noChangeShapeType="1"/>
          </p:cNvSpPr>
          <p:nvPr/>
        </p:nvSpPr>
        <p:spPr bwMode="auto">
          <a:xfrm flipH="1" flipV="1">
            <a:off x="5526088" y="2671763"/>
            <a:ext cx="87312" cy="1746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7" name="Freeform 1184"/>
          <p:cNvSpPr>
            <a:spLocks/>
          </p:cNvSpPr>
          <p:nvPr/>
        </p:nvSpPr>
        <p:spPr bwMode="auto">
          <a:xfrm>
            <a:off x="7094538" y="2378075"/>
            <a:ext cx="76200" cy="376238"/>
          </a:xfrm>
          <a:custGeom>
            <a:avLst/>
            <a:gdLst>
              <a:gd name="T0" fmla="*/ 2086951 w 14608"/>
              <a:gd name="T1" fmla="*/ 487091486 h 10457"/>
              <a:gd name="T2" fmla="*/ 1428636 w 14608"/>
              <a:gd name="T3" fmla="*/ 381121720 h 10457"/>
              <a:gd name="T4" fmla="*/ 476177 w 14608"/>
              <a:gd name="T5" fmla="*/ 232902137 h 10457"/>
              <a:gd name="T6" fmla="*/ 476177 w 14608"/>
              <a:gd name="T7" fmla="*/ 105876759 h 10457"/>
              <a:gd name="T8" fmla="*/ 0 w 14608"/>
              <a:gd name="T9" fmla="*/ 0 h 104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8"/>
              <a:gd name="T16" fmla="*/ 0 h 10457"/>
              <a:gd name="T17" fmla="*/ 14608 w 14608"/>
              <a:gd name="T18" fmla="*/ 10457 h 104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8" h="10457">
                <a:moveTo>
                  <a:pt x="14608" y="10457"/>
                </a:moveTo>
                <a:lnTo>
                  <a:pt x="10000" y="8182"/>
                </a:lnTo>
                <a:lnTo>
                  <a:pt x="3333" y="5000"/>
                </a:lnTo>
                <a:lnTo>
                  <a:pt x="3333" y="227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8" name="Freeform 1185"/>
          <p:cNvSpPr>
            <a:spLocks/>
          </p:cNvSpPr>
          <p:nvPr/>
        </p:nvSpPr>
        <p:spPr bwMode="auto">
          <a:xfrm>
            <a:off x="5940425" y="2393950"/>
            <a:ext cx="138113" cy="246063"/>
          </a:xfrm>
          <a:custGeom>
            <a:avLst/>
            <a:gdLst>
              <a:gd name="T0" fmla="*/ 2147483647 w 8"/>
              <a:gd name="T1" fmla="*/ 0 h 15"/>
              <a:gd name="T2" fmla="*/ 1788304075 w 8"/>
              <a:gd name="T3" fmla="*/ 1076394630 h 15"/>
              <a:gd name="T4" fmla="*/ 1490256363 w 8"/>
              <a:gd name="T5" fmla="*/ 1614583487 h 15"/>
              <a:gd name="T6" fmla="*/ 596095694 w 8"/>
              <a:gd name="T7" fmla="*/ 2147483647 h 15"/>
              <a:gd name="T8" fmla="*/ 298047847 w 8"/>
              <a:gd name="T9" fmla="*/ 2147483647 h 15"/>
              <a:gd name="T10" fmla="*/ 0 w 8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5"/>
              <a:gd name="T20" fmla="*/ 8 w 8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5">
                <a:moveTo>
                  <a:pt x="8" y="0"/>
                </a:moveTo>
                <a:lnTo>
                  <a:pt x="6" y="4"/>
                </a:lnTo>
                <a:lnTo>
                  <a:pt x="5" y="6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39" name="Freeform 1186"/>
          <p:cNvSpPr>
            <a:spLocks/>
          </p:cNvSpPr>
          <p:nvPr/>
        </p:nvSpPr>
        <p:spPr bwMode="auto">
          <a:xfrm>
            <a:off x="5905500" y="2543175"/>
            <a:ext cx="52388" cy="15875"/>
          </a:xfrm>
          <a:custGeom>
            <a:avLst/>
            <a:gdLst>
              <a:gd name="T0" fmla="*/ 0 w 3"/>
              <a:gd name="T1" fmla="*/ 0 h 1"/>
              <a:gd name="T2" fmla="*/ 304950587 w 3"/>
              <a:gd name="T3" fmla="*/ 252015567 h 1"/>
              <a:gd name="T4" fmla="*/ 914834163 w 3"/>
              <a:gd name="T5" fmla="*/ 252015567 h 1"/>
              <a:gd name="T6" fmla="*/ 0 60000 65536"/>
              <a:gd name="T7" fmla="*/ 0 60000 65536"/>
              <a:gd name="T8" fmla="*/ 0 60000 65536"/>
              <a:gd name="T9" fmla="*/ 0 w 3"/>
              <a:gd name="T10" fmla="*/ 0 h 1"/>
              <a:gd name="T11" fmla="*/ 3 w 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">
                <a:moveTo>
                  <a:pt x="0" y="0"/>
                </a:moveTo>
                <a:lnTo>
                  <a:pt x="1" y="1"/>
                </a:lnTo>
                <a:lnTo>
                  <a:pt x="3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40" name="Freeform 1187"/>
          <p:cNvSpPr>
            <a:spLocks/>
          </p:cNvSpPr>
          <p:nvPr/>
        </p:nvSpPr>
        <p:spPr bwMode="auto">
          <a:xfrm>
            <a:off x="5802313" y="2492375"/>
            <a:ext cx="103187" cy="50800"/>
          </a:xfrm>
          <a:custGeom>
            <a:avLst/>
            <a:gdLst>
              <a:gd name="T0" fmla="*/ 1774592801 w 6"/>
              <a:gd name="T1" fmla="*/ 860213324 h 3"/>
              <a:gd name="T2" fmla="*/ 887305000 w 6"/>
              <a:gd name="T3" fmla="*/ 573481282 h 3"/>
              <a:gd name="T4" fmla="*/ 0 w 6"/>
              <a:gd name="T5" fmla="*/ 0 h 3"/>
              <a:gd name="T6" fmla="*/ 0 60000 65536"/>
              <a:gd name="T7" fmla="*/ 0 60000 65536"/>
              <a:gd name="T8" fmla="*/ 0 60000 65536"/>
              <a:gd name="T9" fmla="*/ 0 w 6"/>
              <a:gd name="T10" fmla="*/ 0 h 3"/>
              <a:gd name="T11" fmla="*/ 6 w 6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">
                <a:moveTo>
                  <a:pt x="6" y="3"/>
                </a:move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41" name="Freeform 1188"/>
          <p:cNvSpPr>
            <a:spLocks/>
          </p:cNvSpPr>
          <p:nvPr/>
        </p:nvSpPr>
        <p:spPr bwMode="auto">
          <a:xfrm>
            <a:off x="6337300" y="1984375"/>
            <a:ext cx="33338" cy="65088"/>
          </a:xfrm>
          <a:custGeom>
            <a:avLst/>
            <a:gdLst>
              <a:gd name="T0" fmla="*/ 0 w 2"/>
              <a:gd name="T1" fmla="*/ 1059111685 h 4"/>
              <a:gd name="T2" fmla="*/ 0 w 2"/>
              <a:gd name="T3" fmla="*/ 529555843 h 4"/>
              <a:gd name="T4" fmla="*/ 277855559 w 2"/>
              <a:gd name="T5" fmla="*/ 264777921 h 4"/>
              <a:gd name="T6" fmla="*/ 555711117 w 2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"/>
              <a:gd name="T14" fmla="*/ 2 w 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">
                <a:moveTo>
                  <a:pt x="0" y="4"/>
                </a:move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42" name="Freeform 1189"/>
          <p:cNvSpPr>
            <a:spLocks/>
          </p:cNvSpPr>
          <p:nvPr/>
        </p:nvSpPr>
        <p:spPr bwMode="auto">
          <a:xfrm>
            <a:off x="6078538" y="2049463"/>
            <a:ext cx="258762" cy="344487"/>
          </a:xfrm>
          <a:custGeom>
            <a:avLst/>
            <a:gdLst>
              <a:gd name="T0" fmla="*/ 2147483647 w 15"/>
              <a:gd name="T1" fmla="*/ 0 h 21"/>
              <a:gd name="T2" fmla="*/ 2147483647 w 15"/>
              <a:gd name="T3" fmla="*/ 0 h 21"/>
              <a:gd name="T4" fmla="*/ 2147483647 w 15"/>
              <a:gd name="T5" fmla="*/ 1614577687 h 21"/>
              <a:gd name="T6" fmla="*/ 2083137614 w 15"/>
              <a:gd name="T7" fmla="*/ 2147483647 h 21"/>
              <a:gd name="T8" fmla="*/ 1487950664 w 15"/>
              <a:gd name="T9" fmla="*/ 2147483647 h 21"/>
              <a:gd name="T10" fmla="*/ 0 w 1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1"/>
              <a:gd name="T20" fmla="*/ 15 w 1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1">
                <a:moveTo>
                  <a:pt x="15" y="0"/>
                </a:moveTo>
                <a:lnTo>
                  <a:pt x="12" y="0"/>
                </a:lnTo>
                <a:lnTo>
                  <a:pt x="10" y="6"/>
                </a:lnTo>
                <a:lnTo>
                  <a:pt x="7" y="9"/>
                </a:lnTo>
                <a:lnTo>
                  <a:pt x="5" y="13"/>
                </a:lnTo>
                <a:lnTo>
                  <a:pt x="0" y="2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55" name="Grupo 1274"/>
          <p:cNvGrpSpPr>
            <a:grpSpLocks/>
          </p:cNvGrpSpPr>
          <p:nvPr/>
        </p:nvGrpSpPr>
        <p:grpSpPr bwMode="auto">
          <a:xfrm>
            <a:off x="4906963" y="2262188"/>
            <a:ext cx="19050" cy="280987"/>
            <a:chOff x="5121275" y="2012950"/>
            <a:chExt cx="20637" cy="311150"/>
          </a:xfrm>
        </p:grpSpPr>
        <p:sp>
          <p:nvSpPr>
            <p:cNvPr id="23992" name="Line 1117"/>
            <p:cNvSpPr>
              <a:spLocks noChangeShapeType="1"/>
            </p:cNvSpPr>
            <p:nvPr/>
          </p:nvSpPr>
          <p:spPr bwMode="auto">
            <a:xfrm>
              <a:off x="5140325" y="2049463"/>
              <a:ext cx="1587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3" name="Line 1118"/>
            <p:cNvSpPr>
              <a:spLocks noChangeShapeType="1"/>
            </p:cNvSpPr>
            <p:nvPr/>
          </p:nvSpPr>
          <p:spPr bwMode="auto">
            <a:xfrm>
              <a:off x="5140325" y="2105025"/>
              <a:ext cx="1587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4" name="Line 1119"/>
            <p:cNvSpPr>
              <a:spLocks noChangeShapeType="1"/>
            </p:cNvSpPr>
            <p:nvPr/>
          </p:nvSpPr>
          <p:spPr bwMode="auto">
            <a:xfrm>
              <a:off x="5140325" y="2159000"/>
              <a:ext cx="1587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5" name="Line 1120"/>
            <p:cNvSpPr>
              <a:spLocks noChangeShapeType="1"/>
            </p:cNvSpPr>
            <p:nvPr/>
          </p:nvSpPr>
          <p:spPr bwMode="auto">
            <a:xfrm>
              <a:off x="5140325" y="2195513"/>
              <a:ext cx="1587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6" name="Line 1121"/>
            <p:cNvSpPr>
              <a:spLocks noChangeShapeType="1"/>
            </p:cNvSpPr>
            <p:nvPr/>
          </p:nvSpPr>
          <p:spPr bwMode="auto">
            <a:xfrm flipH="1">
              <a:off x="5121275" y="2251075"/>
              <a:ext cx="19050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7" name="Line 1122"/>
            <p:cNvSpPr>
              <a:spLocks noChangeShapeType="1"/>
            </p:cNvSpPr>
            <p:nvPr/>
          </p:nvSpPr>
          <p:spPr bwMode="auto">
            <a:xfrm>
              <a:off x="5121275" y="2305050"/>
              <a:ext cx="1587" cy="19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8" name="Line 1190"/>
            <p:cNvSpPr>
              <a:spLocks noChangeShapeType="1"/>
            </p:cNvSpPr>
            <p:nvPr/>
          </p:nvSpPr>
          <p:spPr bwMode="auto">
            <a:xfrm flipV="1">
              <a:off x="5140325" y="2012950"/>
              <a:ext cx="1587" cy="365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44" name="Line 1191"/>
          <p:cNvSpPr>
            <a:spLocks noChangeShapeType="1"/>
          </p:cNvSpPr>
          <p:nvPr/>
        </p:nvSpPr>
        <p:spPr bwMode="auto">
          <a:xfrm flipH="1">
            <a:off x="2600325" y="2705100"/>
            <a:ext cx="15875" cy="3333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45" name="Freeform 1029"/>
          <p:cNvSpPr>
            <a:spLocks/>
          </p:cNvSpPr>
          <p:nvPr/>
        </p:nvSpPr>
        <p:spPr bwMode="auto">
          <a:xfrm>
            <a:off x="3203575" y="3297238"/>
            <a:ext cx="103188" cy="228600"/>
          </a:xfrm>
          <a:custGeom>
            <a:avLst/>
            <a:gdLst>
              <a:gd name="T0" fmla="*/ 0 w 6"/>
              <a:gd name="T1" fmla="*/ 0 h 14"/>
              <a:gd name="T2" fmla="*/ 1183084977 w 6"/>
              <a:gd name="T3" fmla="*/ 533242139 h 14"/>
              <a:gd name="T4" fmla="*/ 1774627197 w 6"/>
              <a:gd name="T5" fmla="*/ 2147483647 h 14"/>
              <a:gd name="T6" fmla="*/ 0 60000 65536"/>
              <a:gd name="T7" fmla="*/ 0 60000 65536"/>
              <a:gd name="T8" fmla="*/ 0 60000 65536"/>
              <a:gd name="T9" fmla="*/ 0 w 6"/>
              <a:gd name="T10" fmla="*/ 0 h 14"/>
              <a:gd name="T11" fmla="*/ 6 w 6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4">
                <a:moveTo>
                  <a:pt x="0" y="0"/>
                </a:moveTo>
                <a:lnTo>
                  <a:pt x="4" y="2"/>
                </a:lnTo>
                <a:lnTo>
                  <a:pt x="6" y="14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7" name="Forma livre 286"/>
          <p:cNvSpPr/>
          <p:nvPr/>
        </p:nvSpPr>
        <p:spPr>
          <a:xfrm>
            <a:off x="5889625" y="1550988"/>
            <a:ext cx="117475" cy="342900"/>
          </a:xfrm>
          <a:custGeom>
            <a:avLst/>
            <a:gdLst>
              <a:gd name="connsiteX0" fmla="*/ 0 w 124359"/>
              <a:gd name="connsiteY0" fmla="*/ 0 h 380391"/>
              <a:gd name="connsiteX1" fmla="*/ 51207 w 124359"/>
              <a:gd name="connsiteY1" fmla="*/ 102413 h 380391"/>
              <a:gd name="connsiteX2" fmla="*/ 73152 w 124359"/>
              <a:gd name="connsiteY2" fmla="*/ 197511 h 380391"/>
              <a:gd name="connsiteX3" fmla="*/ 87783 w 124359"/>
              <a:gd name="connsiteY3" fmla="*/ 307239 h 380391"/>
              <a:gd name="connsiteX4" fmla="*/ 95098 w 124359"/>
              <a:gd name="connsiteY4" fmla="*/ 351130 h 380391"/>
              <a:gd name="connsiteX5" fmla="*/ 124359 w 124359"/>
              <a:gd name="connsiteY5" fmla="*/ 380391 h 38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59" h="380391">
                <a:moveTo>
                  <a:pt x="0" y="0"/>
                </a:moveTo>
                <a:lnTo>
                  <a:pt x="51207" y="102413"/>
                </a:lnTo>
                <a:lnTo>
                  <a:pt x="73152" y="197511"/>
                </a:lnTo>
                <a:lnTo>
                  <a:pt x="87783" y="307239"/>
                </a:lnTo>
                <a:lnTo>
                  <a:pt x="95098" y="351130"/>
                </a:lnTo>
                <a:lnTo>
                  <a:pt x="124359" y="380391"/>
                </a:lnTo>
              </a:path>
            </a:pathLst>
          </a:custGeom>
          <a:ln w="0">
            <a:solidFill>
              <a:srgbClr val="D28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847" name="Freeform 757"/>
          <p:cNvSpPr>
            <a:spLocks/>
          </p:cNvSpPr>
          <p:nvPr/>
        </p:nvSpPr>
        <p:spPr bwMode="auto">
          <a:xfrm>
            <a:off x="3668713" y="854075"/>
            <a:ext cx="136525" cy="179388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0 60000 65536"/>
              <a:gd name="T5" fmla="*/ 0 60000 65536"/>
              <a:gd name="T6" fmla="*/ 0 w 8"/>
              <a:gd name="T7" fmla="*/ 0 h 11"/>
              <a:gd name="T8" fmla="*/ 8 w 8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1">
                <a:moveTo>
                  <a:pt x="8" y="11"/>
                </a:moveTo>
                <a:cubicBezTo>
                  <a:pt x="0" y="10"/>
                  <a:pt x="7" y="1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762" name="Grupo 557"/>
          <p:cNvGrpSpPr>
            <a:grpSpLocks/>
          </p:cNvGrpSpPr>
          <p:nvPr/>
        </p:nvGrpSpPr>
        <p:grpSpPr bwMode="auto">
          <a:xfrm>
            <a:off x="3392488" y="854075"/>
            <a:ext cx="276225" cy="15875"/>
            <a:chOff x="3517900" y="446088"/>
            <a:chExt cx="292100" cy="19050"/>
          </a:xfrm>
        </p:grpSpPr>
        <p:sp>
          <p:nvSpPr>
            <p:cNvPr id="23986" name="Line 1155"/>
            <p:cNvSpPr>
              <a:spLocks noChangeShapeType="1"/>
            </p:cNvSpPr>
            <p:nvPr/>
          </p:nvSpPr>
          <p:spPr bwMode="auto">
            <a:xfrm flipH="1">
              <a:off x="3773488" y="4460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87" name="Line 1156"/>
            <p:cNvSpPr>
              <a:spLocks noChangeShapeType="1"/>
            </p:cNvSpPr>
            <p:nvPr/>
          </p:nvSpPr>
          <p:spPr bwMode="auto">
            <a:xfrm flipH="1">
              <a:off x="3736975" y="446088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88" name="Freeform 1157"/>
            <p:cNvSpPr>
              <a:spLocks/>
            </p:cNvSpPr>
            <p:nvPr/>
          </p:nvSpPr>
          <p:spPr bwMode="auto">
            <a:xfrm>
              <a:off x="3663950" y="463550"/>
              <a:ext cx="53975" cy="1588"/>
            </a:xfrm>
            <a:custGeom>
              <a:avLst/>
              <a:gdLst>
                <a:gd name="T0" fmla="*/ 85685299 w 34"/>
                <a:gd name="T1" fmla="*/ 0 h 1588"/>
                <a:gd name="T2" fmla="*/ 27720925 w 34"/>
                <a:gd name="T3" fmla="*/ 0 h 1588"/>
                <a:gd name="T4" fmla="*/ 27720925 w 34"/>
                <a:gd name="T5" fmla="*/ 0 h 1588"/>
                <a:gd name="T6" fmla="*/ 0 w 34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588"/>
                <a:gd name="T14" fmla="*/ 34 w 34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588">
                  <a:moveTo>
                    <a:pt x="34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89" name="Line 1158"/>
            <p:cNvSpPr>
              <a:spLocks noChangeShapeType="1"/>
            </p:cNvSpPr>
            <p:nvPr/>
          </p:nvSpPr>
          <p:spPr bwMode="auto">
            <a:xfrm flipH="1">
              <a:off x="3627438" y="446088"/>
              <a:ext cx="1746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0" name="Line 1159"/>
            <p:cNvSpPr>
              <a:spLocks noChangeShapeType="1"/>
            </p:cNvSpPr>
            <p:nvPr/>
          </p:nvSpPr>
          <p:spPr bwMode="auto">
            <a:xfrm flipH="1">
              <a:off x="3571875" y="4460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91" name="Line 1160"/>
            <p:cNvSpPr>
              <a:spLocks noChangeShapeType="1"/>
            </p:cNvSpPr>
            <p:nvPr/>
          </p:nvSpPr>
          <p:spPr bwMode="auto">
            <a:xfrm flipH="1">
              <a:off x="3517900" y="446088"/>
              <a:ext cx="36512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763" name="Grupo 604"/>
          <p:cNvGrpSpPr>
            <a:grpSpLocks/>
          </p:cNvGrpSpPr>
          <p:nvPr/>
        </p:nvGrpSpPr>
        <p:grpSpPr bwMode="auto">
          <a:xfrm>
            <a:off x="3019425" y="1463675"/>
            <a:ext cx="4184650" cy="4854575"/>
            <a:chOff x="2683058" y="1123995"/>
            <a:chExt cx="4429779" cy="5397105"/>
          </a:xfrm>
        </p:grpSpPr>
        <p:grpSp>
          <p:nvGrpSpPr>
            <p:cNvPr id="23766" name="Grupo 641"/>
            <p:cNvGrpSpPr>
              <a:grpSpLocks/>
            </p:cNvGrpSpPr>
            <p:nvPr/>
          </p:nvGrpSpPr>
          <p:grpSpPr bwMode="auto">
            <a:xfrm>
              <a:off x="2683058" y="1123995"/>
              <a:ext cx="4429779" cy="5397105"/>
              <a:chOff x="2718643" y="1821038"/>
              <a:chExt cx="4146266" cy="4764476"/>
            </a:xfrm>
          </p:grpSpPr>
          <p:sp>
            <p:nvSpPr>
              <p:cNvPr id="23957" name="Oval 7"/>
              <p:cNvSpPr>
                <a:spLocks noChangeArrowheads="1"/>
              </p:cNvSpPr>
              <p:nvPr/>
            </p:nvSpPr>
            <p:spPr bwMode="auto">
              <a:xfrm>
                <a:off x="5455629" y="1821038"/>
                <a:ext cx="80962" cy="7461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8" name="Freeform 14"/>
              <p:cNvSpPr>
                <a:spLocks/>
              </p:cNvSpPr>
              <p:nvPr/>
            </p:nvSpPr>
            <p:spPr bwMode="auto">
              <a:xfrm>
                <a:off x="3611491" y="3033001"/>
                <a:ext cx="250614" cy="352124"/>
              </a:xfrm>
              <a:custGeom>
                <a:avLst/>
                <a:gdLst>
                  <a:gd name="T0" fmla="*/ 17078156 w 30359"/>
                  <a:gd name="T1" fmla="*/ 0 h 19983"/>
                  <a:gd name="T2" fmla="*/ 2210223 w 30359"/>
                  <a:gd name="T3" fmla="*/ 33830226 h 19983"/>
                  <a:gd name="T4" fmla="*/ 3816269 w 30359"/>
                  <a:gd name="T5" fmla="*/ 96544317 h 19983"/>
                  <a:gd name="T6" fmla="*/ 5251346 w 30359"/>
                  <a:gd name="T7" fmla="*/ 107678783 h 19983"/>
                  <a:gd name="T8" fmla="*/ 9386540 w 30359"/>
                  <a:gd name="T9" fmla="*/ 109336512 h 199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59"/>
                  <a:gd name="T16" fmla="*/ 0 h 19983"/>
                  <a:gd name="T17" fmla="*/ 30359 w 30359"/>
                  <a:gd name="T18" fmla="*/ 19983 h 199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59" h="19983">
                    <a:moveTo>
                      <a:pt x="30359" y="0"/>
                    </a:moveTo>
                    <a:cubicBezTo>
                      <a:pt x="30325" y="28"/>
                      <a:pt x="7858" y="3242"/>
                      <a:pt x="3929" y="6183"/>
                    </a:cubicBezTo>
                    <a:cubicBezTo>
                      <a:pt x="0" y="9124"/>
                      <a:pt x="6333" y="16097"/>
                      <a:pt x="6784" y="17645"/>
                    </a:cubicBezTo>
                    <a:lnTo>
                      <a:pt x="9335" y="19680"/>
                    </a:lnTo>
                    <a:lnTo>
                      <a:pt x="16686" y="19983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59" name="Freeform 22"/>
              <p:cNvSpPr>
                <a:spLocks/>
              </p:cNvSpPr>
              <p:nvPr/>
            </p:nvSpPr>
            <p:spPr bwMode="auto">
              <a:xfrm>
                <a:off x="4910138" y="6546851"/>
                <a:ext cx="165100" cy="33338"/>
              </a:xfrm>
              <a:custGeom>
                <a:avLst/>
                <a:gdLst>
                  <a:gd name="T0" fmla="*/ 0 w 96"/>
                  <a:gd name="T1" fmla="*/ 2147483647 h 21"/>
                  <a:gd name="T2" fmla="*/ 2147483647 w 96"/>
                  <a:gd name="T3" fmla="*/ 0 h 21"/>
                  <a:gd name="T4" fmla="*/ 2147483647 w 96"/>
                  <a:gd name="T5" fmla="*/ 2147483647 h 21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21"/>
                  <a:gd name="T11" fmla="*/ 96 w 96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21">
                    <a:moveTo>
                      <a:pt x="0" y="18"/>
                    </a:moveTo>
                    <a:lnTo>
                      <a:pt x="63" y="0"/>
                    </a:lnTo>
                    <a:lnTo>
                      <a:pt x="96" y="21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60" name="Freeform 32"/>
              <p:cNvSpPr>
                <a:spLocks/>
              </p:cNvSpPr>
              <p:nvPr/>
            </p:nvSpPr>
            <p:spPr bwMode="auto">
              <a:xfrm>
                <a:off x="5801916" y="3631660"/>
                <a:ext cx="888602" cy="914133"/>
              </a:xfrm>
              <a:custGeom>
                <a:avLst/>
                <a:gdLst>
                  <a:gd name="T0" fmla="*/ 2147483647 w 10515"/>
                  <a:gd name="T1" fmla="*/ 0 h 10495"/>
                  <a:gd name="T2" fmla="*/ 2147483647 w 10515"/>
                  <a:gd name="T3" fmla="*/ 467197481 h 10495"/>
                  <a:gd name="T4" fmla="*/ 2147483647 w 10515"/>
                  <a:gd name="T5" fmla="*/ 454641592 h 10495"/>
                  <a:gd name="T6" fmla="*/ 2147483647 w 10515"/>
                  <a:gd name="T7" fmla="*/ 1502692291 h 10495"/>
                  <a:gd name="T8" fmla="*/ 2147483647 w 10515"/>
                  <a:gd name="T9" fmla="*/ 1899849702 h 10495"/>
                  <a:gd name="T10" fmla="*/ 2147483647 w 10515"/>
                  <a:gd name="T11" fmla="*/ 2147483647 h 10495"/>
                  <a:gd name="T12" fmla="*/ 2147483647 w 10515"/>
                  <a:gd name="T13" fmla="*/ 2147483647 h 10495"/>
                  <a:gd name="T14" fmla="*/ 2147483647 w 10515"/>
                  <a:gd name="T15" fmla="*/ 2147483647 h 10495"/>
                  <a:gd name="T16" fmla="*/ 2147483647 w 10515"/>
                  <a:gd name="T17" fmla="*/ 2147483647 h 10495"/>
                  <a:gd name="T18" fmla="*/ 2147483647 w 10515"/>
                  <a:gd name="T19" fmla="*/ 2147483647 h 10495"/>
                  <a:gd name="T20" fmla="*/ 1938516952 w 10515"/>
                  <a:gd name="T21" fmla="*/ 2147483647 h 10495"/>
                  <a:gd name="T22" fmla="*/ 1717627901 w 10515"/>
                  <a:gd name="T23" fmla="*/ 2147483647 h 10495"/>
                  <a:gd name="T24" fmla="*/ 1275848109 w 10515"/>
                  <a:gd name="T25" fmla="*/ 2147483647 h 10495"/>
                  <a:gd name="T26" fmla="*/ 944513180 w 10515"/>
                  <a:gd name="T27" fmla="*/ 2147483647 h 10495"/>
                  <a:gd name="T28" fmla="*/ 17504064 w 10515"/>
                  <a:gd name="T29" fmla="*/ 2147483647 h 104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515"/>
                  <a:gd name="T46" fmla="*/ 0 h 10495"/>
                  <a:gd name="T47" fmla="*/ 10515 w 10515"/>
                  <a:gd name="T48" fmla="*/ 10495 h 104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515" h="10495">
                    <a:moveTo>
                      <a:pt x="10515" y="0"/>
                    </a:moveTo>
                    <a:lnTo>
                      <a:pt x="9771" y="707"/>
                    </a:lnTo>
                    <a:cubicBezTo>
                      <a:pt x="9751" y="926"/>
                      <a:pt x="9695" y="472"/>
                      <a:pt x="9674" y="688"/>
                    </a:cubicBezTo>
                    <a:cubicBezTo>
                      <a:pt x="9595" y="1216"/>
                      <a:pt x="9513" y="1745"/>
                      <a:pt x="9432" y="2274"/>
                    </a:cubicBezTo>
                    <a:lnTo>
                      <a:pt x="8762" y="2875"/>
                    </a:lnTo>
                    <a:lnTo>
                      <a:pt x="8151" y="3529"/>
                    </a:lnTo>
                    <a:lnTo>
                      <a:pt x="7114" y="4296"/>
                    </a:lnTo>
                    <a:lnTo>
                      <a:pt x="5709" y="4952"/>
                    </a:lnTo>
                    <a:lnTo>
                      <a:pt x="4980" y="5554"/>
                    </a:lnTo>
                    <a:lnTo>
                      <a:pt x="4247" y="6427"/>
                    </a:lnTo>
                    <a:lnTo>
                      <a:pt x="3212" y="7191"/>
                    </a:lnTo>
                    <a:lnTo>
                      <a:pt x="2846" y="7901"/>
                    </a:lnTo>
                    <a:lnTo>
                      <a:pt x="2114" y="8066"/>
                    </a:lnTo>
                    <a:lnTo>
                      <a:pt x="1565" y="8556"/>
                    </a:lnTo>
                    <a:cubicBezTo>
                      <a:pt x="1129" y="9199"/>
                      <a:pt x="0" y="9593"/>
                      <a:pt x="29" y="10495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61" name="Oval 44"/>
              <p:cNvSpPr>
                <a:spLocks noChangeArrowheads="1"/>
              </p:cNvSpPr>
              <p:nvPr/>
            </p:nvSpPr>
            <p:spPr bwMode="auto">
              <a:xfrm>
                <a:off x="5973357" y="2396068"/>
                <a:ext cx="80963" cy="746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" name="Forma livre 279"/>
              <p:cNvSpPr>
                <a:spLocks/>
              </p:cNvSpPr>
              <p:nvPr/>
            </p:nvSpPr>
            <p:spPr bwMode="auto">
              <a:xfrm>
                <a:off x="6825711" y="3152775"/>
                <a:ext cx="22225" cy="277993"/>
              </a:xfrm>
              <a:custGeom>
                <a:avLst/>
                <a:gdLst>
                  <a:gd name="T0" fmla="*/ 8270 w 22586"/>
                  <a:gd name="T1" fmla="*/ 0 h 278176"/>
                  <a:gd name="T2" fmla="*/ 18207 w 22586"/>
                  <a:gd name="T3" fmla="*/ 24290 h 278176"/>
                  <a:gd name="T4" fmla="*/ 21520 w 22586"/>
                  <a:gd name="T5" fmla="*/ 34699 h 278176"/>
                  <a:gd name="T6" fmla="*/ 18207 w 22586"/>
                  <a:gd name="T7" fmla="*/ 62460 h 278176"/>
                  <a:gd name="T8" fmla="*/ 11582 w 22586"/>
                  <a:gd name="T9" fmla="*/ 72869 h 278176"/>
                  <a:gd name="T10" fmla="*/ 4956 w 22586"/>
                  <a:gd name="T11" fmla="*/ 114510 h 278176"/>
                  <a:gd name="T12" fmla="*/ 12433 w 22586"/>
                  <a:gd name="T13" fmla="*/ 277627 h 278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86"/>
                  <a:gd name="T22" fmla="*/ 0 h 278176"/>
                  <a:gd name="T23" fmla="*/ 22586 w 22586"/>
                  <a:gd name="T24" fmla="*/ 278176 h 278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86" h="278176">
                    <a:moveTo>
                      <a:pt x="8679" y="0"/>
                    </a:moveTo>
                    <a:cubicBezTo>
                      <a:pt x="12156" y="8113"/>
                      <a:pt x="15831" y="16143"/>
                      <a:pt x="19109" y="24338"/>
                    </a:cubicBezTo>
                    <a:cubicBezTo>
                      <a:pt x="20470" y="27741"/>
                      <a:pt x="22586" y="31103"/>
                      <a:pt x="22586" y="34768"/>
                    </a:cubicBezTo>
                    <a:cubicBezTo>
                      <a:pt x="22586" y="44112"/>
                      <a:pt x="21568" y="53568"/>
                      <a:pt x="19109" y="62583"/>
                    </a:cubicBezTo>
                    <a:cubicBezTo>
                      <a:pt x="18009" y="66614"/>
                      <a:pt x="14473" y="69536"/>
                      <a:pt x="12155" y="73013"/>
                    </a:cubicBezTo>
                    <a:cubicBezTo>
                      <a:pt x="5238" y="93769"/>
                      <a:pt x="9437" y="78741"/>
                      <a:pt x="5202" y="114735"/>
                    </a:cubicBezTo>
                    <a:cubicBezTo>
                      <a:pt x="0" y="158951"/>
                      <a:pt x="13049" y="223238"/>
                      <a:pt x="13049" y="278176"/>
                    </a:cubicBezTo>
                  </a:path>
                </a:pathLst>
              </a:cu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63" name="Forma livre 276"/>
              <p:cNvSpPr>
                <a:spLocks/>
              </p:cNvSpPr>
              <p:nvPr/>
            </p:nvSpPr>
            <p:spPr bwMode="auto">
              <a:xfrm>
                <a:off x="6757262" y="2709402"/>
                <a:ext cx="29932" cy="213186"/>
              </a:xfrm>
              <a:custGeom>
                <a:avLst/>
                <a:gdLst>
                  <a:gd name="T0" fmla="*/ 8387 w 31994"/>
                  <a:gd name="T1" fmla="*/ 0 h 214013"/>
                  <a:gd name="T2" fmla="*/ 9577 w 31994"/>
                  <a:gd name="T3" fmla="*/ 40089 h 214013"/>
                  <a:gd name="T4" fmla="*/ 9294 w 31994"/>
                  <a:gd name="T5" fmla="*/ 113996 h 214013"/>
                  <a:gd name="T6" fmla="*/ 13333 w 31994"/>
                  <a:gd name="T7" fmla="*/ 151960 h 214013"/>
                  <a:gd name="T8" fmla="*/ 18288 w 31994"/>
                  <a:gd name="T9" fmla="*/ 179004 h 214013"/>
                  <a:gd name="T10" fmla="*/ 15293 w 31994"/>
                  <a:gd name="T11" fmla="*/ 189851 h 214013"/>
                  <a:gd name="T12" fmla="*/ 12297 w 31994"/>
                  <a:gd name="T13" fmla="*/ 200694 h 214013"/>
                  <a:gd name="T14" fmla="*/ 15293 w 31994"/>
                  <a:gd name="T15" fmla="*/ 211541 h 2140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94"/>
                  <a:gd name="T25" fmla="*/ 0 h 214013"/>
                  <a:gd name="T26" fmla="*/ 31994 w 31994"/>
                  <a:gd name="T27" fmla="*/ 214013 h 2140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94" h="214013">
                    <a:moveTo>
                      <a:pt x="10243" y="0"/>
                    </a:moveTo>
                    <a:cubicBezTo>
                      <a:pt x="9024" y="15849"/>
                      <a:pt x="13360" y="24749"/>
                      <a:pt x="11696" y="40558"/>
                    </a:cubicBezTo>
                    <a:cubicBezTo>
                      <a:pt x="6883" y="86281"/>
                      <a:pt x="0" y="35873"/>
                      <a:pt x="11350" y="115328"/>
                    </a:cubicBezTo>
                    <a:cubicBezTo>
                      <a:pt x="11972" y="119680"/>
                      <a:pt x="13844" y="150077"/>
                      <a:pt x="16282" y="153735"/>
                    </a:cubicBezTo>
                    <a:cubicBezTo>
                      <a:pt x="11358" y="183284"/>
                      <a:pt x="31994" y="152116"/>
                      <a:pt x="22334" y="181095"/>
                    </a:cubicBezTo>
                    <a:lnTo>
                      <a:pt x="18676" y="192068"/>
                    </a:lnTo>
                    <a:lnTo>
                      <a:pt x="15018" y="203040"/>
                    </a:lnTo>
                    <a:lnTo>
                      <a:pt x="18676" y="214013"/>
                    </a:lnTo>
                  </a:path>
                </a:pathLst>
              </a:cu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64" name="Freeform 20"/>
              <p:cNvSpPr>
                <a:spLocks/>
              </p:cNvSpPr>
              <p:nvPr/>
            </p:nvSpPr>
            <p:spPr bwMode="auto">
              <a:xfrm flipH="1">
                <a:off x="3171953" y="4711611"/>
                <a:ext cx="100012" cy="360363"/>
              </a:xfrm>
              <a:custGeom>
                <a:avLst/>
                <a:gdLst>
                  <a:gd name="T0" fmla="*/ 2147483647 w 24823"/>
                  <a:gd name="T1" fmla="*/ 0 h 7135"/>
                  <a:gd name="T2" fmla="*/ 0 w 24823"/>
                  <a:gd name="T3" fmla="*/ 2147483647 h 7135"/>
                  <a:gd name="T4" fmla="*/ 0 60000 65536"/>
                  <a:gd name="T5" fmla="*/ 0 60000 65536"/>
                  <a:gd name="T6" fmla="*/ 0 w 24823"/>
                  <a:gd name="T7" fmla="*/ 0 h 7135"/>
                  <a:gd name="T8" fmla="*/ 24823 w 24823"/>
                  <a:gd name="T9" fmla="*/ 7135 h 71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823" h="7135">
                    <a:moveTo>
                      <a:pt x="24823" y="0"/>
                    </a:moveTo>
                    <a:lnTo>
                      <a:pt x="0" y="7135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65" name="Oval 27"/>
              <p:cNvSpPr>
                <a:spLocks noChangeArrowheads="1"/>
              </p:cNvSpPr>
              <p:nvPr/>
            </p:nvSpPr>
            <p:spPr bwMode="auto">
              <a:xfrm>
                <a:off x="6014641" y="4301319"/>
                <a:ext cx="80962" cy="74613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6" name="Forma livre 99"/>
              <p:cNvSpPr>
                <a:spLocks/>
              </p:cNvSpPr>
              <p:nvPr/>
            </p:nvSpPr>
            <p:spPr bwMode="auto">
              <a:xfrm>
                <a:off x="5346347" y="4536173"/>
                <a:ext cx="461962" cy="296863"/>
              </a:xfrm>
              <a:custGeom>
                <a:avLst/>
                <a:gdLst>
                  <a:gd name="T0" fmla="*/ 435260 w 462224"/>
                  <a:gd name="T1" fmla="*/ 0 h 296427"/>
                  <a:gd name="T2" fmla="*/ 354837 w 462224"/>
                  <a:gd name="T3" fmla="*/ 123293 h 296427"/>
                  <a:gd name="T4" fmla="*/ 279139 w 462224"/>
                  <a:gd name="T5" fmla="*/ 170264 h 296427"/>
                  <a:gd name="T6" fmla="*/ 212902 w 462224"/>
                  <a:gd name="T7" fmla="*/ 217232 h 296427"/>
                  <a:gd name="T8" fmla="*/ 132475 w 462224"/>
                  <a:gd name="T9" fmla="*/ 270069 h 296427"/>
                  <a:gd name="T10" fmla="*/ 52039 w 462224"/>
                  <a:gd name="T11" fmla="*/ 293560 h 296427"/>
                  <a:gd name="T12" fmla="*/ 0 w 462224"/>
                  <a:gd name="T13" fmla="*/ 346400 h 296427"/>
                  <a:gd name="T14" fmla="*/ 0 w 462224"/>
                  <a:gd name="T15" fmla="*/ 346400 h 2964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2224"/>
                  <a:gd name="T25" fmla="*/ 0 h 296427"/>
                  <a:gd name="T26" fmla="*/ 462224 w 462224"/>
                  <a:gd name="T27" fmla="*/ 296427 h 2964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2224" h="296427">
                    <a:moveTo>
                      <a:pt x="462224" y="0"/>
                    </a:moveTo>
                    <a:cubicBezTo>
                      <a:pt x="433335" y="40612"/>
                      <a:pt x="404446" y="81225"/>
                      <a:pt x="376813" y="105508"/>
                    </a:cubicBezTo>
                    <a:cubicBezTo>
                      <a:pt x="349180" y="129792"/>
                      <a:pt x="321547" y="132303"/>
                      <a:pt x="296426" y="145701"/>
                    </a:cubicBezTo>
                    <a:cubicBezTo>
                      <a:pt x="271305" y="159099"/>
                      <a:pt x="252046" y="171660"/>
                      <a:pt x="226088" y="185895"/>
                    </a:cubicBezTo>
                    <a:cubicBezTo>
                      <a:pt x="200130" y="200130"/>
                      <a:pt x="169147" y="220226"/>
                      <a:pt x="140677" y="231112"/>
                    </a:cubicBezTo>
                    <a:cubicBezTo>
                      <a:pt x="112207" y="241998"/>
                      <a:pt x="78712" y="240323"/>
                      <a:pt x="55266" y="251209"/>
                    </a:cubicBezTo>
                    <a:cubicBezTo>
                      <a:pt x="31820" y="262095"/>
                      <a:pt x="0" y="296427"/>
                      <a:pt x="0" y="296427"/>
                    </a:cubicBezTo>
                  </a:path>
                </a:pathLst>
              </a:custGeom>
              <a:noFill/>
              <a:ln w="349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67" name="Forma livre 103"/>
              <p:cNvSpPr>
                <a:spLocks/>
              </p:cNvSpPr>
              <p:nvPr/>
            </p:nvSpPr>
            <p:spPr bwMode="auto">
              <a:xfrm>
                <a:off x="3275013" y="5064125"/>
                <a:ext cx="20637" cy="287338"/>
              </a:xfrm>
              <a:custGeom>
                <a:avLst/>
                <a:gdLst>
                  <a:gd name="T0" fmla="*/ 83924 w 20096"/>
                  <a:gd name="T1" fmla="*/ 0 h 286378"/>
                  <a:gd name="T2" fmla="*/ 251790 w 20096"/>
                  <a:gd name="T3" fmla="*/ 136105 h 286378"/>
                  <a:gd name="T4" fmla="*/ 335801 w 20096"/>
                  <a:gd name="T5" fmla="*/ 250718 h 286378"/>
                  <a:gd name="T6" fmla="*/ 251790 w 20096"/>
                  <a:gd name="T7" fmla="*/ 322359 h 286378"/>
                  <a:gd name="T8" fmla="*/ 0 w 20096"/>
                  <a:gd name="T9" fmla="*/ 408312 h 286378"/>
                  <a:gd name="T10" fmla="*/ 0 w 20096"/>
                  <a:gd name="T11" fmla="*/ 408312 h 286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96"/>
                  <a:gd name="T19" fmla="*/ 0 h 286378"/>
                  <a:gd name="T20" fmla="*/ 20096 w 20096"/>
                  <a:gd name="T21" fmla="*/ 286378 h 2863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96" h="286378">
                    <a:moveTo>
                      <a:pt x="5024" y="0"/>
                    </a:moveTo>
                    <a:cubicBezTo>
                      <a:pt x="8792" y="33076"/>
                      <a:pt x="12560" y="66152"/>
                      <a:pt x="15072" y="95460"/>
                    </a:cubicBezTo>
                    <a:cubicBezTo>
                      <a:pt x="17584" y="124768"/>
                      <a:pt x="20096" y="154075"/>
                      <a:pt x="20096" y="175846"/>
                    </a:cubicBezTo>
                    <a:cubicBezTo>
                      <a:pt x="20096" y="197617"/>
                      <a:pt x="18421" y="207666"/>
                      <a:pt x="15072" y="226088"/>
                    </a:cubicBezTo>
                    <a:cubicBezTo>
                      <a:pt x="11723" y="244510"/>
                      <a:pt x="0" y="286378"/>
                      <a:pt x="0" y="286378"/>
                    </a:cubicBezTo>
                  </a:path>
                </a:pathLst>
              </a:custGeom>
              <a:noFill/>
              <a:ln w="349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68" name="Forma livre 105"/>
              <p:cNvSpPr>
                <a:spLocks/>
              </p:cNvSpPr>
              <p:nvPr/>
            </p:nvSpPr>
            <p:spPr bwMode="auto">
              <a:xfrm>
                <a:off x="6664655" y="3422812"/>
                <a:ext cx="200254" cy="233550"/>
              </a:xfrm>
              <a:custGeom>
                <a:avLst/>
                <a:gdLst>
                  <a:gd name="T0" fmla="*/ 156143 w 226783"/>
                  <a:gd name="T1" fmla="*/ 23306 h 217977"/>
                  <a:gd name="T2" fmla="*/ 138554 w 226783"/>
                  <a:gd name="T3" fmla="*/ 22862 h 217977"/>
                  <a:gd name="T4" fmla="*/ 72754 w 226783"/>
                  <a:gd name="T5" fmla="*/ 160481 h 217977"/>
                  <a:gd name="T6" fmla="*/ 45080 w 226783"/>
                  <a:gd name="T7" fmla="*/ 206003 h 217977"/>
                  <a:gd name="T8" fmla="*/ 0 w 226783"/>
                  <a:gd name="T9" fmla="*/ 268114 h 2179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783"/>
                  <a:gd name="T16" fmla="*/ 0 h 217977"/>
                  <a:gd name="T17" fmla="*/ 226783 w 226783"/>
                  <a:gd name="T18" fmla="*/ 217977 h 2179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783" h="217977">
                    <a:moveTo>
                      <a:pt x="226783" y="18948"/>
                    </a:moveTo>
                    <a:cubicBezTo>
                      <a:pt x="221461" y="18873"/>
                      <a:pt x="221423" y="0"/>
                      <a:pt x="201237" y="18587"/>
                    </a:cubicBezTo>
                    <a:cubicBezTo>
                      <a:pt x="181051" y="37174"/>
                      <a:pt x="128295" y="105656"/>
                      <a:pt x="105668" y="130472"/>
                    </a:cubicBezTo>
                    <a:cubicBezTo>
                      <a:pt x="83041" y="155288"/>
                      <a:pt x="83085" y="152898"/>
                      <a:pt x="65474" y="167482"/>
                    </a:cubicBezTo>
                    <a:cubicBezTo>
                      <a:pt x="47863" y="182066"/>
                      <a:pt x="0" y="217977"/>
                      <a:pt x="0" y="217977"/>
                    </a:cubicBezTo>
                  </a:path>
                </a:pathLst>
              </a:custGeom>
              <a:noFill/>
              <a:ln w="349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69" name="Forma livre 411"/>
              <p:cNvSpPr>
                <a:spLocks/>
              </p:cNvSpPr>
              <p:nvPr/>
            </p:nvSpPr>
            <p:spPr bwMode="auto">
              <a:xfrm>
                <a:off x="6769244" y="2923162"/>
                <a:ext cx="63229" cy="238327"/>
              </a:xfrm>
              <a:custGeom>
                <a:avLst/>
                <a:gdLst>
                  <a:gd name="T0" fmla="*/ 0 w 63229"/>
                  <a:gd name="T1" fmla="*/ 0 h 238327"/>
                  <a:gd name="T2" fmla="*/ 43774 w 63229"/>
                  <a:gd name="T3" fmla="*/ 72957 h 238327"/>
                  <a:gd name="T4" fmla="*/ 53502 w 63229"/>
                  <a:gd name="T5" fmla="*/ 145915 h 238327"/>
                  <a:gd name="T6" fmla="*/ 63229 w 63229"/>
                  <a:gd name="T7" fmla="*/ 238327 h 2383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229"/>
                  <a:gd name="T13" fmla="*/ 0 h 238327"/>
                  <a:gd name="T14" fmla="*/ 63229 w 63229"/>
                  <a:gd name="T15" fmla="*/ 238327 h 2383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229" h="238327">
                    <a:moveTo>
                      <a:pt x="0" y="0"/>
                    </a:moveTo>
                    <a:cubicBezTo>
                      <a:pt x="17428" y="24319"/>
                      <a:pt x="34857" y="48638"/>
                      <a:pt x="43774" y="72957"/>
                    </a:cubicBezTo>
                    <a:cubicBezTo>
                      <a:pt x="52691" y="97276"/>
                      <a:pt x="50260" y="118353"/>
                      <a:pt x="53502" y="145915"/>
                    </a:cubicBezTo>
                    <a:cubicBezTo>
                      <a:pt x="56745" y="173477"/>
                      <a:pt x="59987" y="205902"/>
                      <a:pt x="63229" y="238327"/>
                    </a:cubicBezTo>
                  </a:path>
                </a:pathLst>
              </a:custGeom>
              <a:noFill/>
              <a:ln w="349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70" name="Freeform 8"/>
              <p:cNvSpPr>
                <a:spLocks/>
              </p:cNvSpPr>
              <p:nvPr/>
            </p:nvSpPr>
            <p:spPr bwMode="auto">
              <a:xfrm>
                <a:off x="5000184" y="1828004"/>
                <a:ext cx="469900" cy="55517"/>
              </a:xfrm>
              <a:custGeom>
                <a:avLst/>
                <a:gdLst>
                  <a:gd name="T0" fmla="*/ 1037566989 w 10000"/>
                  <a:gd name="T1" fmla="*/ 703622 h 10000"/>
                  <a:gd name="T2" fmla="*/ 900711111 w 10000"/>
                  <a:gd name="T3" fmla="*/ 263184 h 10000"/>
                  <a:gd name="T4" fmla="*/ 761678845 w 10000"/>
                  <a:gd name="T5" fmla="*/ 881893 h 10000"/>
                  <a:gd name="T6" fmla="*/ 505086855 w 10000"/>
                  <a:gd name="T7" fmla="*/ 568594 h 10000"/>
                  <a:gd name="T8" fmla="*/ 506332277 w 10000"/>
                  <a:gd name="T9" fmla="*/ 0 h 10000"/>
                  <a:gd name="T10" fmla="*/ 282841252 w 10000"/>
                  <a:gd name="T11" fmla="*/ 1711112 h 10000"/>
                  <a:gd name="T12" fmla="*/ 196411310 w 10000"/>
                  <a:gd name="T13" fmla="*/ 1646418 h 10000"/>
                  <a:gd name="T14" fmla="*/ 0 w 10000"/>
                  <a:gd name="T15" fmla="*/ 997069 h 1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00"/>
                  <a:gd name="T25" fmla="*/ 0 h 10000"/>
                  <a:gd name="T26" fmla="*/ 10000 w 10000"/>
                  <a:gd name="T27" fmla="*/ 10000 h 1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00" h="10000">
                    <a:moveTo>
                      <a:pt x="10000" y="4112"/>
                    </a:moveTo>
                    <a:lnTo>
                      <a:pt x="8681" y="1538"/>
                    </a:lnTo>
                    <a:lnTo>
                      <a:pt x="7341" y="5154"/>
                    </a:lnTo>
                    <a:cubicBezTo>
                      <a:pt x="5568" y="7952"/>
                      <a:pt x="5692" y="3933"/>
                      <a:pt x="4868" y="3323"/>
                    </a:cubicBezTo>
                    <a:cubicBezTo>
                      <a:pt x="4722" y="177"/>
                      <a:pt x="5026" y="3145"/>
                      <a:pt x="4880" y="0"/>
                    </a:cubicBezTo>
                    <a:lnTo>
                      <a:pt x="2726" y="10000"/>
                    </a:lnTo>
                    <a:lnTo>
                      <a:pt x="1893" y="9622"/>
                    </a:lnTo>
                    <a:lnTo>
                      <a:pt x="0" y="5827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1" name="Freeform 10"/>
              <p:cNvSpPr>
                <a:spLocks/>
              </p:cNvSpPr>
              <p:nvPr/>
            </p:nvSpPr>
            <p:spPr bwMode="auto">
              <a:xfrm>
                <a:off x="5582411" y="1904605"/>
                <a:ext cx="114492" cy="311273"/>
              </a:xfrm>
              <a:custGeom>
                <a:avLst/>
                <a:gdLst>
                  <a:gd name="T0" fmla="*/ 0 w 8552"/>
                  <a:gd name="T1" fmla="*/ 0 h 9678"/>
                  <a:gd name="T2" fmla="*/ 9336533 w 8552"/>
                  <a:gd name="T3" fmla="*/ 210040876 h 9678"/>
                  <a:gd name="T4" fmla="*/ 9336533 w 8552"/>
                  <a:gd name="T5" fmla="*/ 299406424 h 9678"/>
                  <a:gd name="T6" fmla="*/ 20520586 w 8552"/>
                  <a:gd name="T7" fmla="*/ 321997926 h 96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2"/>
                  <a:gd name="T13" fmla="*/ 0 h 9678"/>
                  <a:gd name="T14" fmla="*/ 8552 w 8552"/>
                  <a:gd name="T15" fmla="*/ 9678 h 96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2" h="9678">
                    <a:moveTo>
                      <a:pt x="0" y="0"/>
                    </a:moveTo>
                    <a:lnTo>
                      <a:pt x="3891" y="6313"/>
                    </a:lnTo>
                    <a:lnTo>
                      <a:pt x="3891" y="8999"/>
                    </a:lnTo>
                    <a:lnTo>
                      <a:pt x="8552" y="9678"/>
                    </a:lnTo>
                  </a:path>
                </a:pathLst>
              </a:cu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2" name="Freeform 17"/>
              <p:cNvSpPr>
                <a:spLocks/>
              </p:cNvSpPr>
              <p:nvPr/>
            </p:nvSpPr>
            <p:spPr bwMode="auto">
              <a:xfrm>
                <a:off x="2718643" y="4645105"/>
                <a:ext cx="284163" cy="23812"/>
              </a:xfrm>
              <a:custGeom>
                <a:avLst/>
                <a:gdLst>
                  <a:gd name="T0" fmla="*/ 0 w 165"/>
                  <a:gd name="T1" fmla="*/ 2147483647 h 15"/>
                  <a:gd name="T2" fmla="*/ 2147483647 w 165"/>
                  <a:gd name="T3" fmla="*/ 0 h 15"/>
                  <a:gd name="T4" fmla="*/ 2147483647 w 165"/>
                  <a:gd name="T5" fmla="*/ 2147483647 h 15"/>
                  <a:gd name="T6" fmla="*/ 2147483647 w 16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15"/>
                  <a:gd name="T14" fmla="*/ 165 w 16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15">
                    <a:moveTo>
                      <a:pt x="0" y="3"/>
                    </a:moveTo>
                    <a:lnTo>
                      <a:pt x="75" y="0"/>
                    </a:lnTo>
                    <a:lnTo>
                      <a:pt x="123" y="6"/>
                    </a:lnTo>
                    <a:lnTo>
                      <a:pt x="165" y="15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3" name="Freeform 23"/>
              <p:cNvSpPr>
                <a:spLocks/>
              </p:cNvSpPr>
              <p:nvPr/>
            </p:nvSpPr>
            <p:spPr bwMode="auto">
              <a:xfrm>
                <a:off x="4896544" y="6152127"/>
                <a:ext cx="128588" cy="433387"/>
              </a:xfrm>
              <a:custGeom>
                <a:avLst/>
                <a:gdLst>
                  <a:gd name="T0" fmla="*/ 0 w 75"/>
                  <a:gd name="T1" fmla="*/ 2147483647 h 273"/>
                  <a:gd name="T2" fmla="*/ 2147483647 w 75"/>
                  <a:gd name="T3" fmla="*/ 2147483647 h 273"/>
                  <a:gd name="T4" fmla="*/ 2147483647 w 75"/>
                  <a:gd name="T5" fmla="*/ 2147483647 h 273"/>
                  <a:gd name="T6" fmla="*/ 2147483647 w 75"/>
                  <a:gd name="T7" fmla="*/ 2147483647 h 273"/>
                  <a:gd name="T8" fmla="*/ 2147483647 w 75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73"/>
                  <a:gd name="T17" fmla="*/ 75 w 75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73">
                    <a:moveTo>
                      <a:pt x="0" y="273"/>
                    </a:moveTo>
                    <a:lnTo>
                      <a:pt x="18" y="192"/>
                    </a:lnTo>
                    <a:lnTo>
                      <a:pt x="42" y="126"/>
                    </a:lnTo>
                    <a:lnTo>
                      <a:pt x="66" y="87"/>
                    </a:lnTo>
                    <a:lnTo>
                      <a:pt x="75" y="0"/>
                    </a:lnTo>
                  </a:path>
                </a:pathLst>
              </a:cu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4" name="Freeform 24"/>
              <p:cNvSpPr>
                <a:spLocks/>
              </p:cNvSpPr>
              <p:nvPr/>
            </p:nvSpPr>
            <p:spPr bwMode="auto">
              <a:xfrm>
                <a:off x="5050925" y="5579715"/>
                <a:ext cx="103188" cy="9525"/>
              </a:xfrm>
              <a:custGeom>
                <a:avLst/>
                <a:gdLst>
                  <a:gd name="T0" fmla="*/ 0 w 60"/>
                  <a:gd name="T1" fmla="*/ 0 h 6"/>
                  <a:gd name="T2" fmla="*/ 2147483647 w 60"/>
                  <a:gd name="T3" fmla="*/ 2147483647 h 6"/>
                  <a:gd name="T4" fmla="*/ 0 60000 65536"/>
                  <a:gd name="T5" fmla="*/ 0 60000 65536"/>
                  <a:gd name="T6" fmla="*/ 0 w 60"/>
                  <a:gd name="T7" fmla="*/ 0 h 6"/>
                  <a:gd name="T8" fmla="*/ 60 w 6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6">
                    <a:moveTo>
                      <a:pt x="0" y="0"/>
                    </a:moveTo>
                    <a:lnTo>
                      <a:pt x="60" y="6"/>
                    </a:lnTo>
                  </a:path>
                </a:pathLst>
              </a:cu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5" name="Freeform 28"/>
              <p:cNvSpPr>
                <a:spLocks/>
              </p:cNvSpPr>
              <p:nvPr/>
            </p:nvSpPr>
            <p:spPr bwMode="auto">
              <a:xfrm>
                <a:off x="5243680" y="3580173"/>
                <a:ext cx="140494" cy="1203336"/>
              </a:xfrm>
              <a:custGeom>
                <a:avLst/>
                <a:gdLst>
                  <a:gd name="T0" fmla="*/ 6904855 w 10328"/>
                  <a:gd name="T1" fmla="*/ 2147483647 h 10457"/>
                  <a:gd name="T2" fmla="*/ 17454598 w 10328"/>
                  <a:gd name="T3" fmla="*/ 2147483647 h 10457"/>
                  <a:gd name="T4" fmla="*/ 25998053 w 10328"/>
                  <a:gd name="T5" fmla="*/ 2147483647 h 10457"/>
                  <a:gd name="T6" fmla="*/ 12216094 w 10328"/>
                  <a:gd name="T7" fmla="*/ 2147483647 h 10457"/>
                  <a:gd name="T8" fmla="*/ 6517191 w 10328"/>
                  <a:gd name="T9" fmla="*/ 2147483647 h 10457"/>
                  <a:gd name="T10" fmla="*/ 4619148 w 10328"/>
                  <a:gd name="T11" fmla="*/ 2147483647 h 10457"/>
                  <a:gd name="T12" fmla="*/ 1769615 w 10328"/>
                  <a:gd name="T13" fmla="*/ 2147483647 h 10457"/>
                  <a:gd name="T14" fmla="*/ 3670052 w 10328"/>
                  <a:gd name="T15" fmla="*/ 2147483647 h 10457"/>
                  <a:gd name="T16" fmla="*/ 0 w 10328"/>
                  <a:gd name="T17" fmla="*/ 0 h 104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28"/>
                  <a:gd name="T28" fmla="*/ 0 h 10457"/>
                  <a:gd name="T29" fmla="*/ 10328 w 10328"/>
                  <a:gd name="T30" fmla="*/ 10457 h 104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28" h="10457">
                    <a:moveTo>
                      <a:pt x="2743" y="10457"/>
                    </a:moveTo>
                    <a:lnTo>
                      <a:pt x="6934" y="9548"/>
                    </a:lnTo>
                    <a:lnTo>
                      <a:pt x="10328" y="7186"/>
                    </a:lnTo>
                    <a:lnTo>
                      <a:pt x="4853" y="6003"/>
                    </a:lnTo>
                    <a:lnTo>
                      <a:pt x="2589" y="4885"/>
                    </a:lnTo>
                    <a:lnTo>
                      <a:pt x="1835" y="3726"/>
                    </a:lnTo>
                    <a:lnTo>
                      <a:pt x="703" y="3230"/>
                    </a:lnTo>
                    <a:lnTo>
                      <a:pt x="1458" y="2113"/>
                    </a:lnTo>
                    <a:lnTo>
                      <a:pt x="0" y="0"/>
                    </a:lnTo>
                  </a:path>
                </a:pathLst>
              </a:cu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6" name="Oval 30"/>
              <p:cNvSpPr>
                <a:spLocks noChangeArrowheads="1"/>
              </p:cNvSpPr>
              <p:nvPr/>
            </p:nvSpPr>
            <p:spPr bwMode="auto">
              <a:xfrm>
                <a:off x="4830018" y="3790907"/>
                <a:ext cx="80963" cy="746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7" name="Freeform 36"/>
              <p:cNvSpPr>
                <a:spLocks/>
              </p:cNvSpPr>
              <p:nvPr/>
            </p:nvSpPr>
            <p:spPr bwMode="auto">
              <a:xfrm>
                <a:off x="6716105" y="3316658"/>
                <a:ext cx="126044" cy="123679"/>
              </a:xfrm>
              <a:custGeom>
                <a:avLst/>
                <a:gdLst>
                  <a:gd name="T0" fmla="*/ 0 w 24812"/>
                  <a:gd name="T1" fmla="*/ 0 h 21641"/>
                  <a:gd name="T2" fmla="*/ 3252694 w 24812"/>
                  <a:gd name="T3" fmla="*/ 4039550 h 21641"/>
                  <a:gd name="T4" fmla="*/ 0 60000 65536"/>
                  <a:gd name="T5" fmla="*/ 0 60000 65536"/>
                  <a:gd name="T6" fmla="*/ 0 w 24812"/>
                  <a:gd name="T7" fmla="*/ 0 h 21641"/>
                  <a:gd name="T8" fmla="*/ 24812 w 24812"/>
                  <a:gd name="T9" fmla="*/ 21641 h 216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812" h="21641">
                    <a:moveTo>
                      <a:pt x="0" y="0"/>
                    </a:moveTo>
                    <a:lnTo>
                      <a:pt x="24812" y="21641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8" name="Freeform 39"/>
              <p:cNvSpPr>
                <a:spLocks/>
              </p:cNvSpPr>
              <p:nvPr/>
            </p:nvSpPr>
            <p:spPr bwMode="auto">
              <a:xfrm>
                <a:off x="6502734" y="3140970"/>
                <a:ext cx="28919" cy="308331"/>
              </a:xfrm>
              <a:custGeom>
                <a:avLst/>
                <a:gdLst>
                  <a:gd name="T0" fmla="*/ 66246 w 15398"/>
                  <a:gd name="T1" fmla="*/ 0 h 10018"/>
                  <a:gd name="T2" fmla="*/ 0 w 15398"/>
                  <a:gd name="T3" fmla="*/ 80438073 h 10018"/>
                  <a:gd name="T4" fmla="*/ 16854 w 15398"/>
                  <a:gd name="T5" fmla="*/ 183995114 h 10018"/>
                  <a:gd name="T6" fmla="*/ 102005 w 15398"/>
                  <a:gd name="T7" fmla="*/ 292071520 h 100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98"/>
                  <a:gd name="T13" fmla="*/ 0 h 10018"/>
                  <a:gd name="T14" fmla="*/ 15398 w 15398"/>
                  <a:gd name="T15" fmla="*/ 10018 h 100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98" h="10018">
                    <a:moveTo>
                      <a:pt x="10000" y="0"/>
                    </a:moveTo>
                    <a:lnTo>
                      <a:pt x="0" y="2759"/>
                    </a:lnTo>
                    <a:lnTo>
                      <a:pt x="2544" y="6311"/>
                    </a:lnTo>
                    <a:lnTo>
                      <a:pt x="15398" y="10018"/>
                    </a:lnTo>
                  </a:path>
                </a:pathLst>
              </a:cu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79" name="Oval 40"/>
              <p:cNvSpPr>
                <a:spLocks noChangeArrowheads="1"/>
              </p:cNvSpPr>
              <p:nvPr/>
            </p:nvSpPr>
            <p:spPr bwMode="auto">
              <a:xfrm>
                <a:off x="6480241" y="3074153"/>
                <a:ext cx="80962" cy="746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0" name="Freeform 43"/>
              <p:cNvSpPr>
                <a:spLocks/>
              </p:cNvSpPr>
              <p:nvPr/>
            </p:nvSpPr>
            <p:spPr bwMode="auto">
              <a:xfrm>
                <a:off x="6010580" y="2324671"/>
                <a:ext cx="26266" cy="366114"/>
              </a:xfrm>
              <a:custGeom>
                <a:avLst/>
                <a:gdLst>
                  <a:gd name="T0" fmla="*/ 43507 w 16609"/>
                  <a:gd name="T1" fmla="*/ 0 h 18685"/>
                  <a:gd name="T2" fmla="*/ 26139 w 16609"/>
                  <a:gd name="T3" fmla="*/ 87676125 h 18685"/>
                  <a:gd name="T4" fmla="*/ 27571 w 16609"/>
                  <a:gd name="T5" fmla="*/ 108747118 h 18685"/>
                  <a:gd name="T6" fmla="*/ 46622 w 16609"/>
                  <a:gd name="T7" fmla="*/ 125138830 h 18685"/>
                  <a:gd name="T8" fmla="*/ 65690 w 16609"/>
                  <a:gd name="T9" fmla="*/ 140560246 h 186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09"/>
                  <a:gd name="T16" fmla="*/ 0 h 18685"/>
                  <a:gd name="T17" fmla="*/ 16609 w 16609"/>
                  <a:gd name="T18" fmla="*/ 18685 h 186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09" h="18685">
                    <a:moveTo>
                      <a:pt x="11000" y="0"/>
                    </a:moveTo>
                    <a:cubicBezTo>
                      <a:pt x="0" y="5369"/>
                      <a:pt x="8073" y="7770"/>
                      <a:pt x="6609" y="11655"/>
                    </a:cubicBezTo>
                    <a:cubicBezTo>
                      <a:pt x="6730" y="12589"/>
                      <a:pt x="6850" y="13522"/>
                      <a:pt x="6971" y="14456"/>
                    </a:cubicBezTo>
                    <a:lnTo>
                      <a:pt x="11788" y="16635"/>
                    </a:lnTo>
                    <a:lnTo>
                      <a:pt x="16609" y="18685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981" name="Freeform 116"/>
              <p:cNvSpPr>
                <a:spLocks/>
              </p:cNvSpPr>
              <p:nvPr/>
            </p:nvSpPr>
            <p:spPr bwMode="auto">
              <a:xfrm>
                <a:off x="3840232" y="3741070"/>
                <a:ext cx="991830" cy="142875"/>
              </a:xfrm>
              <a:custGeom>
                <a:avLst/>
                <a:gdLst>
                  <a:gd name="T0" fmla="*/ 2147483647 w 10126"/>
                  <a:gd name="T1" fmla="*/ 4954032 h 14713"/>
                  <a:gd name="T2" fmla="*/ 2147483647 w 10126"/>
                  <a:gd name="T3" fmla="*/ 5519076 h 14713"/>
                  <a:gd name="T4" fmla="*/ 2147483647 w 10126"/>
                  <a:gd name="T5" fmla="*/ 750907 h 14713"/>
                  <a:gd name="T6" fmla="*/ 2147483647 w 10126"/>
                  <a:gd name="T7" fmla="*/ 2365318 h 14713"/>
                  <a:gd name="T8" fmla="*/ 2147483647 w 10126"/>
                  <a:gd name="T9" fmla="*/ 5560288 h 14713"/>
                  <a:gd name="T10" fmla="*/ 2147483647 w 10126"/>
                  <a:gd name="T11" fmla="*/ 6778168 h 14713"/>
                  <a:gd name="T12" fmla="*/ 2147483647 w 10126"/>
                  <a:gd name="T13" fmla="*/ 10508845 h 14713"/>
                  <a:gd name="T14" fmla="*/ 0 w 10126"/>
                  <a:gd name="T15" fmla="*/ 0 h 147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26"/>
                  <a:gd name="T25" fmla="*/ 0 h 14713"/>
                  <a:gd name="T26" fmla="*/ 10126 w 10126"/>
                  <a:gd name="T27" fmla="*/ 14713 h 147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26" h="14713">
                    <a:moveTo>
                      <a:pt x="10000" y="5410"/>
                    </a:moveTo>
                    <a:cubicBezTo>
                      <a:pt x="9997" y="5310"/>
                      <a:pt x="10126" y="6127"/>
                      <a:pt x="10123" y="6027"/>
                    </a:cubicBezTo>
                    <a:lnTo>
                      <a:pt x="8899" y="820"/>
                    </a:lnTo>
                    <a:lnTo>
                      <a:pt x="7943" y="2583"/>
                    </a:lnTo>
                    <a:lnTo>
                      <a:pt x="6826" y="6072"/>
                    </a:lnTo>
                    <a:lnTo>
                      <a:pt x="5234" y="7402"/>
                    </a:lnTo>
                    <a:lnTo>
                      <a:pt x="3198" y="11476"/>
                    </a:lnTo>
                    <a:cubicBezTo>
                      <a:pt x="1981" y="8798"/>
                      <a:pt x="597" y="14713"/>
                      <a:pt x="0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7" name="Freeform 116"/>
              <p:cNvSpPr>
                <a:spLocks/>
              </p:cNvSpPr>
              <p:nvPr/>
            </p:nvSpPr>
            <p:spPr bwMode="auto">
              <a:xfrm rot="7214991">
                <a:off x="3866642" y="3687313"/>
                <a:ext cx="277331" cy="53480"/>
              </a:xfrm>
              <a:custGeom>
                <a:avLst/>
                <a:gdLst>
                  <a:gd name="T0" fmla="*/ 2147483647 w 660"/>
                  <a:gd name="T1" fmla="*/ 2147483647 h 76"/>
                  <a:gd name="T2" fmla="*/ 2147483647 w 660"/>
                  <a:gd name="T3" fmla="*/ 2147483647 h 76"/>
                  <a:gd name="T4" fmla="*/ 2147483647 w 660"/>
                  <a:gd name="T5" fmla="*/ 2147483647 h 76"/>
                  <a:gd name="T6" fmla="*/ 2147483647 w 660"/>
                  <a:gd name="T7" fmla="*/ 2147483647 h 76"/>
                  <a:gd name="T8" fmla="*/ 2147483647 w 660"/>
                  <a:gd name="T9" fmla="*/ 2147483647 h 76"/>
                  <a:gd name="T10" fmla="*/ 2147483647 w 660"/>
                  <a:gd name="T11" fmla="*/ 2147483647 h 76"/>
                  <a:gd name="T12" fmla="*/ 0 w 660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0"/>
                  <a:gd name="T22" fmla="*/ 0 h 76"/>
                  <a:gd name="T23" fmla="*/ 660 w 660"/>
                  <a:gd name="T24" fmla="*/ 76 h 76"/>
                  <a:gd name="connsiteX0" fmla="*/ 10000 w 10000"/>
                  <a:gd name="connsiteY0" fmla="*/ 6316 h 16364"/>
                  <a:gd name="connsiteX1" fmla="*/ 9615 w 10000"/>
                  <a:gd name="connsiteY1" fmla="*/ 16364 h 16364"/>
                  <a:gd name="connsiteX2" fmla="*/ 8970 w 10000"/>
                  <a:gd name="connsiteY2" fmla="*/ 2632 h 16364"/>
                  <a:gd name="connsiteX3" fmla="*/ 8182 w 10000"/>
                  <a:gd name="connsiteY3" fmla="*/ 5263 h 16364"/>
                  <a:gd name="connsiteX4" fmla="*/ 7030 w 10000"/>
                  <a:gd name="connsiteY4" fmla="*/ 7368 h 16364"/>
                  <a:gd name="connsiteX5" fmla="*/ 5818 w 10000"/>
                  <a:gd name="connsiteY5" fmla="*/ 10000 h 16364"/>
                  <a:gd name="connsiteX6" fmla="*/ 4061 w 10000"/>
                  <a:gd name="connsiteY6" fmla="*/ 8421 h 16364"/>
                  <a:gd name="connsiteX7" fmla="*/ 0 w 10000"/>
                  <a:gd name="connsiteY7" fmla="*/ 0 h 16364"/>
                  <a:gd name="connsiteX0" fmla="*/ 10000 w 10000"/>
                  <a:gd name="connsiteY0" fmla="*/ 6316 h 16364"/>
                  <a:gd name="connsiteX1" fmla="*/ 9615 w 10000"/>
                  <a:gd name="connsiteY1" fmla="*/ 16364 h 16364"/>
                  <a:gd name="connsiteX2" fmla="*/ 7566 w 10000"/>
                  <a:gd name="connsiteY2" fmla="*/ 15908 h 16364"/>
                  <a:gd name="connsiteX3" fmla="*/ 8182 w 10000"/>
                  <a:gd name="connsiteY3" fmla="*/ 5263 h 16364"/>
                  <a:gd name="connsiteX4" fmla="*/ 7030 w 10000"/>
                  <a:gd name="connsiteY4" fmla="*/ 7368 h 16364"/>
                  <a:gd name="connsiteX5" fmla="*/ 5818 w 10000"/>
                  <a:gd name="connsiteY5" fmla="*/ 10000 h 16364"/>
                  <a:gd name="connsiteX6" fmla="*/ 4061 w 10000"/>
                  <a:gd name="connsiteY6" fmla="*/ 8421 h 16364"/>
                  <a:gd name="connsiteX7" fmla="*/ 0 w 10000"/>
                  <a:gd name="connsiteY7" fmla="*/ 0 h 16364"/>
                  <a:gd name="connsiteX0" fmla="*/ 11627 w 11627"/>
                  <a:gd name="connsiteY0" fmla="*/ 6316 h 16364"/>
                  <a:gd name="connsiteX1" fmla="*/ 11242 w 11627"/>
                  <a:gd name="connsiteY1" fmla="*/ 16364 h 16364"/>
                  <a:gd name="connsiteX2" fmla="*/ 9193 w 11627"/>
                  <a:gd name="connsiteY2" fmla="*/ 15908 h 16364"/>
                  <a:gd name="connsiteX3" fmla="*/ 205 w 11627"/>
                  <a:gd name="connsiteY3" fmla="*/ 5787 h 16364"/>
                  <a:gd name="connsiteX4" fmla="*/ 8657 w 11627"/>
                  <a:gd name="connsiteY4" fmla="*/ 7368 h 16364"/>
                  <a:gd name="connsiteX5" fmla="*/ 7445 w 11627"/>
                  <a:gd name="connsiteY5" fmla="*/ 10000 h 16364"/>
                  <a:gd name="connsiteX6" fmla="*/ 5688 w 11627"/>
                  <a:gd name="connsiteY6" fmla="*/ 8421 h 16364"/>
                  <a:gd name="connsiteX7" fmla="*/ 1627 w 11627"/>
                  <a:gd name="connsiteY7" fmla="*/ 0 h 16364"/>
                  <a:gd name="connsiteX0" fmla="*/ 11627 w 11627"/>
                  <a:gd name="connsiteY0" fmla="*/ 6316 h 16364"/>
                  <a:gd name="connsiteX1" fmla="*/ 11242 w 11627"/>
                  <a:gd name="connsiteY1" fmla="*/ 16364 h 16364"/>
                  <a:gd name="connsiteX2" fmla="*/ 9193 w 11627"/>
                  <a:gd name="connsiteY2" fmla="*/ 15908 h 16364"/>
                  <a:gd name="connsiteX3" fmla="*/ 205 w 11627"/>
                  <a:gd name="connsiteY3" fmla="*/ 5787 h 16364"/>
                  <a:gd name="connsiteX4" fmla="*/ 8657 w 11627"/>
                  <a:gd name="connsiteY4" fmla="*/ 7368 h 16364"/>
                  <a:gd name="connsiteX5" fmla="*/ 5688 w 11627"/>
                  <a:gd name="connsiteY5" fmla="*/ 8421 h 16364"/>
                  <a:gd name="connsiteX6" fmla="*/ 1627 w 11627"/>
                  <a:gd name="connsiteY6" fmla="*/ 0 h 16364"/>
                  <a:gd name="connsiteX0" fmla="*/ 11627 w 11627"/>
                  <a:gd name="connsiteY0" fmla="*/ 6316 h 16364"/>
                  <a:gd name="connsiteX1" fmla="*/ 11242 w 11627"/>
                  <a:gd name="connsiteY1" fmla="*/ 16364 h 16364"/>
                  <a:gd name="connsiteX2" fmla="*/ 9193 w 11627"/>
                  <a:gd name="connsiteY2" fmla="*/ 15908 h 16364"/>
                  <a:gd name="connsiteX3" fmla="*/ 205 w 11627"/>
                  <a:gd name="connsiteY3" fmla="*/ 5787 h 16364"/>
                  <a:gd name="connsiteX4" fmla="*/ 5688 w 11627"/>
                  <a:gd name="connsiteY4" fmla="*/ 8421 h 16364"/>
                  <a:gd name="connsiteX5" fmla="*/ 1627 w 11627"/>
                  <a:gd name="connsiteY5" fmla="*/ 0 h 16364"/>
                  <a:gd name="connsiteX0" fmla="*/ 11627 w 11627"/>
                  <a:gd name="connsiteY0" fmla="*/ 529 h 10577"/>
                  <a:gd name="connsiteX1" fmla="*/ 11242 w 11627"/>
                  <a:gd name="connsiteY1" fmla="*/ 10577 h 10577"/>
                  <a:gd name="connsiteX2" fmla="*/ 9193 w 11627"/>
                  <a:gd name="connsiteY2" fmla="*/ 10121 h 10577"/>
                  <a:gd name="connsiteX3" fmla="*/ 205 w 11627"/>
                  <a:gd name="connsiteY3" fmla="*/ 0 h 10577"/>
                  <a:gd name="connsiteX4" fmla="*/ 5688 w 11627"/>
                  <a:gd name="connsiteY4" fmla="*/ 2634 h 10577"/>
                  <a:gd name="connsiteX0" fmla="*/ 11627 w 11627"/>
                  <a:gd name="connsiteY0" fmla="*/ 529 h 10577"/>
                  <a:gd name="connsiteX1" fmla="*/ 11242 w 11627"/>
                  <a:gd name="connsiteY1" fmla="*/ 10577 h 10577"/>
                  <a:gd name="connsiteX2" fmla="*/ 9193 w 11627"/>
                  <a:gd name="connsiteY2" fmla="*/ 10121 h 10577"/>
                  <a:gd name="connsiteX3" fmla="*/ 205 w 11627"/>
                  <a:gd name="connsiteY3" fmla="*/ 0 h 10577"/>
                  <a:gd name="connsiteX4" fmla="*/ 5357 w 11627"/>
                  <a:gd name="connsiteY4" fmla="*/ 4952 h 10577"/>
                  <a:gd name="connsiteX0" fmla="*/ 11627 w 12125"/>
                  <a:gd name="connsiteY0" fmla="*/ 529 h 11623"/>
                  <a:gd name="connsiteX1" fmla="*/ 11997 w 12125"/>
                  <a:gd name="connsiteY1" fmla="*/ 11623 h 11623"/>
                  <a:gd name="connsiteX2" fmla="*/ 9193 w 12125"/>
                  <a:gd name="connsiteY2" fmla="*/ 10121 h 11623"/>
                  <a:gd name="connsiteX3" fmla="*/ 205 w 12125"/>
                  <a:gd name="connsiteY3" fmla="*/ 0 h 11623"/>
                  <a:gd name="connsiteX4" fmla="*/ 5357 w 12125"/>
                  <a:gd name="connsiteY4" fmla="*/ 4952 h 11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5" h="11623">
                    <a:moveTo>
                      <a:pt x="11627" y="529"/>
                    </a:moveTo>
                    <a:cubicBezTo>
                      <a:pt x="11499" y="3878"/>
                      <a:pt x="12125" y="8274"/>
                      <a:pt x="11997" y="11623"/>
                    </a:cubicBezTo>
                    <a:lnTo>
                      <a:pt x="9193" y="10121"/>
                    </a:lnTo>
                    <a:cubicBezTo>
                      <a:pt x="9398" y="6573"/>
                      <a:pt x="0" y="3548"/>
                      <a:pt x="205" y="0"/>
                    </a:cubicBezTo>
                    <a:lnTo>
                      <a:pt x="5357" y="4952"/>
                    </a:lnTo>
                  </a:path>
                </a:pathLst>
              </a:custGeom>
              <a:noFill/>
              <a:ln w="349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83" name="Oval 19"/>
              <p:cNvSpPr>
                <a:spLocks noChangeArrowheads="1"/>
              </p:cNvSpPr>
              <p:nvPr/>
            </p:nvSpPr>
            <p:spPr bwMode="auto">
              <a:xfrm>
                <a:off x="3008744" y="4611292"/>
                <a:ext cx="80963" cy="746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4" name="Oval 11"/>
              <p:cNvSpPr>
                <a:spLocks noChangeArrowheads="1"/>
              </p:cNvSpPr>
              <p:nvPr/>
            </p:nvSpPr>
            <p:spPr bwMode="auto">
              <a:xfrm>
                <a:off x="5551488" y="1862016"/>
                <a:ext cx="80962" cy="746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Oval 19"/>
              <p:cNvSpPr>
                <a:spLocks noChangeArrowheads="1"/>
              </p:cNvSpPr>
              <p:nvPr/>
            </p:nvSpPr>
            <p:spPr bwMode="auto">
              <a:xfrm>
                <a:off x="3135472" y="4625504"/>
                <a:ext cx="81793" cy="74786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5" name="Forma livre 394"/>
            <p:cNvSpPr/>
            <p:nvPr/>
          </p:nvSpPr>
          <p:spPr>
            <a:xfrm>
              <a:off x="5852467" y="2122936"/>
              <a:ext cx="230228" cy="40594"/>
            </a:xfrm>
            <a:custGeom>
              <a:avLst/>
              <a:gdLst>
                <a:gd name="connsiteX0" fmla="*/ 0 w 230588"/>
                <a:gd name="connsiteY0" fmla="*/ 0 h 39757"/>
                <a:gd name="connsiteX1" fmla="*/ 63610 w 230588"/>
                <a:gd name="connsiteY1" fmla="*/ 39757 h 39757"/>
                <a:gd name="connsiteX2" fmla="*/ 230588 w 230588"/>
                <a:gd name="connsiteY2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88" h="39757">
                  <a:moveTo>
                    <a:pt x="0" y="0"/>
                  </a:moveTo>
                  <a:lnTo>
                    <a:pt x="63610" y="39757"/>
                  </a:lnTo>
                  <a:lnTo>
                    <a:pt x="230588" y="39757"/>
                  </a:ln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955" name="Freeform 38"/>
            <p:cNvSpPr>
              <a:spLocks/>
            </p:cNvSpPr>
            <p:nvPr/>
          </p:nvSpPr>
          <p:spPr bwMode="auto">
            <a:xfrm>
              <a:off x="6755787" y="2959858"/>
              <a:ext cx="31478" cy="141697"/>
            </a:xfrm>
            <a:custGeom>
              <a:avLst/>
              <a:gdLst>
                <a:gd name="T0" fmla="*/ 0 w 4419"/>
                <a:gd name="T1" fmla="*/ 0 h 20204"/>
                <a:gd name="T2" fmla="*/ 555926 w 4419"/>
                <a:gd name="T3" fmla="*/ 2918731 h 20204"/>
                <a:gd name="T4" fmla="*/ 1597250 w 4419"/>
                <a:gd name="T5" fmla="*/ 6969592 h 20204"/>
                <a:gd name="T6" fmla="*/ 0 60000 65536"/>
                <a:gd name="T7" fmla="*/ 0 60000 65536"/>
                <a:gd name="T8" fmla="*/ 0 60000 65536"/>
                <a:gd name="T9" fmla="*/ 0 w 4419"/>
                <a:gd name="T10" fmla="*/ 0 h 20204"/>
                <a:gd name="T11" fmla="*/ 4419 w 4419"/>
                <a:gd name="T12" fmla="*/ 20204 h 20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19" h="20204">
                  <a:moveTo>
                    <a:pt x="0" y="0"/>
                  </a:moveTo>
                  <a:lnTo>
                    <a:pt x="1538" y="8461"/>
                  </a:lnTo>
                  <a:lnTo>
                    <a:pt x="4419" y="20204"/>
                  </a:ln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97" name="Forma livre 396"/>
            <p:cNvSpPr/>
            <p:nvPr/>
          </p:nvSpPr>
          <p:spPr>
            <a:xfrm>
              <a:off x="2871273" y="3162470"/>
              <a:ext cx="191576" cy="266501"/>
            </a:xfrm>
            <a:custGeom>
              <a:avLst/>
              <a:gdLst>
                <a:gd name="connsiteX0" fmla="*/ 0 w 190500"/>
                <a:gd name="connsiteY0" fmla="*/ 0 h 266700"/>
                <a:gd name="connsiteX1" fmla="*/ 80962 w 190500"/>
                <a:gd name="connsiteY1" fmla="*/ 38100 h 266700"/>
                <a:gd name="connsiteX2" fmla="*/ 123825 w 190500"/>
                <a:gd name="connsiteY2" fmla="*/ 266700 h 266700"/>
                <a:gd name="connsiteX3" fmla="*/ 190500 w 19050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266700">
                  <a:moveTo>
                    <a:pt x="0" y="0"/>
                  </a:moveTo>
                  <a:lnTo>
                    <a:pt x="80962" y="38100"/>
                  </a:lnTo>
                  <a:lnTo>
                    <a:pt x="123825" y="266700"/>
                  </a:lnTo>
                  <a:lnTo>
                    <a:pt x="190500" y="266700"/>
                  </a:ln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91" name="CaixaDeTexto 290"/>
          <p:cNvSpPr txBox="1"/>
          <p:nvPr/>
        </p:nvSpPr>
        <p:spPr>
          <a:xfrm>
            <a:off x="3238500" y="1787525"/>
            <a:ext cx="363538" cy="22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</a:t>
            </a:r>
          </a:p>
        </p:txBody>
      </p:sp>
      <p:sp>
        <p:nvSpPr>
          <p:cNvPr id="292" name="CaixaDeTexto 291"/>
          <p:cNvSpPr txBox="1"/>
          <p:nvPr/>
        </p:nvSpPr>
        <p:spPr>
          <a:xfrm>
            <a:off x="4191000" y="2759075"/>
            <a:ext cx="288925" cy="22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</a:t>
            </a:r>
          </a:p>
        </p:txBody>
      </p:sp>
      <p:sp>
        <p:nvSpPr>
          <p:cNvPr id="293" name="CaixaDeTexto 292"/>
          <p:cNvSpPr txBox="1"/>
          <p:nvPr/>
        </p:nvSpPr>
        <p:spPr>
          <a:xfrm>
            <a:off x="4395788" y="3989388"/>
            <a:ext cx="349250" cy="22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</a:p>
        </p:txBody>
      </p:sp>
      <p:sp>
        <p:nvSpPr>
          <p:cNvPr id="294" name="CaixaDeTexto 293"/>
          <p:cNvSpPr txBox="1"/>
          <p:nvPr/>
        </p:nvSpPr>
        <p:spPr>
          <a:xfrm>
            <a:off x="5348288" y="2111375"/>
            <a:ext cx="342900" cy="22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</a:t>
            </a:r>
          </a:p>
        </p:txBody>
      </p:sp>
      <p:sp>
        <p:nvSpPr>
          <p:cNvPr id="295" name="CaixaDeTexto 294"/>
          <p:cNvSpPr txBox="1"/>
          <p:nvPr/>
        </p:nvSpPr>
        <p:spPr>
          <a:xfrm>
            <a:off x="6437313" y="2241550"/>
            <a:ext cx="349250" cy="220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RN</a:t>
            </a:r>
          </a:p>
        </p:txBody>
      </p:sp>
      <p:sp>
        <p:nvSpPr>
          <p:cNvPr id="296" name="CaixaDeTexto 295"/>
          <p:cNvSpPr txBox="1"/>
          <p:nvPr/>
        </p:nvSpPr>
        <p:spPr>
          <a:xfrm>
            <a:off x="6437313" y="2759075"/>
            <a:ext cx="342900" cy="22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PB</a:t>
            </a:r>
          </a:p>
        </p:txBody>
      </p:sp>
      <p:sp>
        <p:nvSpPr>
          <p:cNvPr id="297" name="CaixaDeTexto 296"/>
          <p:cNvSpPr txBox="1"/>
          <p:nvPr/>
        </p:nvSpPr>
        <p:spPr>
          <a:xfrm>
            <a:off x="5892800" y="3082925"/>
            <a:ext cx="334963" cy="22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</a:p>
        </p:txBody>
      </p:sp>
      <p:sp>
        <p:nvSpPr>
          <p:cNvPr id="298" name="CaixaDeTexto 297"/>
          <p:cNvSpPr txBox="1"/>
          <p:nvPr/>
        </p:nvSpPr>
        <p:spPr>
          <a:xfrm>
            <a:off x="6300788" y="3575050"/>
            <a:ext cx="319087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</a:p>
        </p:txBody>
      </p:sp>
      <p:sp>
        <p:nvSpPr>
          <p:cNvPr id="299" name="CaixaDeTexto 298"/>
          <p:cNvSpPr txBox="1"/>
          <p:nvPr/>
        </p:nvSpPr>
        <p:spPr>
          <a:xfrm>
            <a:off x="6029325" y="3860800"/>
            <a:ext cx="319088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</a:t>
            </a:r>
          </a:p>
        </p:txBody>
      </p:sp>
      <p:sp>
        <p:nvSpPr>
          <p:cNvPr id="23859" name="Oval 37"/>
          <p:cNvSpPr>
            <a:spLocks noChangeArrowheads="1"/>
          </p:cNvSpPr>
          <p:nvPr/>
        </p:nvSpPr>
        <p:spPr bwMode="auto">
          <a:xfrm>
            <a:off x="7148513" y="3063875"/>
            <a:ext cx="82550" cy="7461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1" name="Retângulo 300">
            <a:hlinkClick r:id="rId2" action="ppaction://hlinksldjump"/>
          </p:cNvPr>
          <p:cNvSpPr/>
          <p:nvPr/>
        </p:nvSpPr>
        <p:spPr>
          <a:xfrm>
            <a:off x="5765800" y="6050557"/>
            <a:ext cx="1260475" cy="2587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BR-101/BA  Adequação</a:t>
            </a:r>
          </a:p>
          <a:p>
            <a:pPr algn="ctr">
              <a:defRPr/>
            </a:pPr>
            <a:r>
              <a:rPr lang="pt-BR" sz="800" dirty="0" err="1">
                <a:latin typeface="Arial" pitchFamily="34" charset="0"/>
                <a:cs typeface="Arial" pitchFamily="34" charset="0"/>
              </a:rPr>
              <a:t>Eunápolis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– Entr. BR-418</a:t>
            </a:r>
          </a:p>
        </p:txBody>
      </p:sp>
      <p:sp>
        <p:nvSpPr>
          <p:cNvPr id="302" name="Retângulo 301"/>
          <p:cNvSpPr/>
          <p:nvPr/>
        </p:nvSpPr>
        <p:spPr>
          <a:xfrm>
            <a:off x="3563938" y="6026150"/>
            <a:ext cx="1220787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BR-415/BA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Ilhéus - Itabuna</a:t>
            </a:r>
          </a:p>
        </p:txBody>
      </p:sp>
      <p:sp>
        <p:nvSpPr>
          <p:cNvPr id="303" name="Retângulo 302"/>
          <p:cNvSpPr/>
          <p:nvPr/>
        </p:nvSpPr>
        <p:spPr>
          <a:xfrm>
            <a:off x="895350" y="4554538"/>
            <a:ext cx="1333500" cy="300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BR-242/BA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Barreiras</a:t>
            </a:r>
          </a:p>
        </p:txBody>
      </p:sp>
      <p:sp>
        <p:nvSpPr>
          <p:cNvPr id="304" name="Retângulo 303"/>
          <p:cNvSpPr/>
          <p:nvPr/>
        </p:nvSpPr>
        <p:spPr>
          <a:xfrm>
            <a:off x="923925" y="4964113"/>
            <a:ext cx="1308100" cy="327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BR-135/BA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Barreiras – Div. BA/MG</a:t>
            </a:r>
          </a:p>
        </p:txBody>
      </p:sp>
      <p:sp>
        <p:nvSpPr>
          <p:cNvPr id="305" name="Retângulo 304"/>
          <p:cNvSpPr/>
          <p:nvPr/>
        </p:nvSpPr>
        <p:spPr>
          <a:xfrm>
            <a:off x="611188" y="2565400"/>
            <a:ext cx="1719262" cy="309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BR-020/PI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São Raimundo Nonato – Div. BA/PI</a:t>
            </a:r>
          </a:p>
        </p:txBody>
      </p:sp>
      <p:sp>
        <p:nvSpPr>
          <p:cNvPr id="306" name="Retângulo 305"/>
          <p:cNvSpPr/>
          <p:nvPr/>
        </p:nvSpPr>
        <p:spPr>
          <a:xfrm>
            <a:off x="755650" y="2060575"/>
            <a:ext cx="1627188" cy="3317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BR-135/PI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>
                <a:latin typeface="Arial" pitchFamily="34" charset="0"/>
                <a:cs typeface="Arial" pitchFamily="34" charset="0"/>
              </a:rPr>
              <a:t>Bertolínea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– Eliseu Martins</a:t>
            </a:r>
          </a:p>
        </p:txBody>
      </p:sp>
      <p:sp>
        <p:nvSpPr>
          <p:cNvPr id="307" name="Retângulo 306"/>
          <p:cNvSpPr/>
          <p:nvPr/>
        </p:nvSpPr>
        <p:spPr>
          <a:xfrm>
            <a:off x="5199063" y="549275"/>
            <a:ext cx="1317625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BR-222/CE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Acesso ao Porto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Pecém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8" name="Conector de seta reta 307"/>
          <p:cNvCxnSpPr>
            <a:stCxn id="310" idx="1"/>
          </p:cNvCxnSpPr>
          <p:nvPr/>
        </p:nvCxnSpPr>
        <p:spPr>
          <a:xfrm flipH="1" flipV="1">
            <a:off x="5292080" y="6309320"/>
            <a:ext cx="288032" cy="210914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de seta reta 308"/>
          <p:cNvCxnSpPr>
            <a:stCxn id="301" idx="1"/>
          </p:cNvCxnSpPr>
          <p:nvPr/>
        </p:nvCxnSpPr>
        <p:spPr>
          <a:xfrm flipH="1" flipV="1">
            <a:off x="5326063" y="6114057"/>
            <a:ext cx="439737" cy="666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Retângulo 309"/>
          <p:cNvSpPr/>
          <p:nvPr/>
        </p:nvSpPr>
        <p:spPr>
          <a:xfrm>
            <a:off x="5580112" y="6381328"/>
            <a:ext cx="1255712" cy="277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BR-418/BA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Caravelas – Entr. BR-101</a:t>
            </a:r>
          </a:p>
        </p:txBody>
      </p:sp>
      <p:cxnSp>
        <p:nvCxnSpPr>
          <p:cNvPr id="311" name="Conector de seta reta 310"/>
          <p:cNvCxnSpPr/>
          <p:nvPr/>
        </p:nvCxnSpPr>
        <p:spPr>
          <a:xfrm flipV="1">
            <a:off x="4498975" y="5349875"/>
            <a:ext cx="930275" cy="6826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ector de seta reta 311"/>
          <p:cNvCxnSpPr>
            <a:stCxn id="304" idx="3"/>
            <a:endCxn id="24246" idx="0"/>
          </p:cNvCxnSpPr>
          <p:nvPr/>
        </p:nvCxnSpPr>
        <p:spPr>
          <a:xfrm flipV="1">
            <a:off x="2232025" y="4778375"/>
            <a:ext cx="1362075" cy="3492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ector de seta reta 312"/>
          <p:cNvCxnSpPr>
            <a:stCxn id="303" idx="3"/>
          </p:cNvCxnSpPr>
          <p:nvPr/>
        </p:nvCxnSpPr>
        <p:spPr>
          <a:xfrm flipV="1">
            <a:off x="2228850" y="4430713"/>
            <a:ext cx="1250950" cy="2730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de seta reta 313"/>
          <p:cNvCxnSpPr/>
          <p:nvPr/>
        </p:nvCxnSpPr>
        <p:spPr>
          <a:xfrm>
            <a:off x="2224088" y="3927475"/>
            <a:ext cx="1081087" cy="3857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tângulo 314"/>
          <p:cNvSpPr/>
          <p:nvPr/>
        </p:nvSpPr>
        <p:spPr>
          <a:xfrm>
            <a:off x="611188" y="3743325"/>
            <a:ext cx="1722437" cy="3492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BR-242/BA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Travessia Luiz Eduardo Magalhães</a:t>
            </a:r>
          </a:p>
        </p:txBody>
      </p:sp>
      <p:cxnSp>
        <p:nvCxnSpPr>
          <p:cNvPr id="316" name="Conector de seta reta 315"/>
          <p:cNvCxnSpPr>
            <a:stCxn id="317" idx="3"/>
          </p:cNvCxnSpPr>
          <p:nvPr/>
        </p:nvCxnSpPr>
        <p:spPr>
          <a:xfrm>
            <a:off x="2279650" y="4329113"/>
            <a:ext cx="720725" cy="285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Retângulo 316"/>
          <p:cNvSpPr/>
          <p:nvPr/>
        </p:nvSpPr>
        <p:spPr>
          <a:xfrm>
            <a:off x="871538" y="4183063"/>
            <a:ext cx="1408112" cy="2921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BR-242/BA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Entr. BA-460 – Div. BA/TO</a:t>
            </a:r>
          </a:p>
        </p:txBody>
      </p:sp>
      <p:cxnSp>
        <p:nvCxnSpPr>
          <p:cNvPr id="318" name="Conector de seta reta 317"/>
          <p:cNvCxnSpPr>
            <a:stCxn id="305" idx="3"/>
          </p:cNvCxnSpPr>
          <p:nvPr/>
        </p:nvCxnSpPr>
        <p:spPr>
          <a:xfrm>
            <a:off x="2330450" y="2720975"/>
            <a:ext cx="1960563" cy="6445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de seta reta 318"/>
          <p:cNvCxnSpPr>
            <a:stCxn id="320" idx="3"/>
          </p:cNvCxnSpPr>
          <p:nvPr/>
        </p:nvCxnSpPr>
        <p:spPr>
          <a:xfrm>
            <a:off x="2346325" y="3160713"/>
            <a:ext cx="917575" cy="2301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tângulo 319"/>
          <p:cNvSpPr/>
          <p:nvPr/>
        </p:nvSpPr>
        <p:spPr>
          <a:xfrm>
            <a:off x="395288" y="2997200"/>
            <a:ext cx="1951037" cy="327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BR-235/PI Construção e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Gilbués– Div. PI/MA</a:t>
            </a:r>
          </a:p>
        </p:txBody>
      </p:sp>
      <p:cxnSp>
        <p:nvCxnSpPr>
          <p:cNvPr id="321" name="Conector de seta reta 320"/>
          <p:cNvCxnSpPr>
            <a:stCxn id="306" idx="3"/>
          </p:cNvCxnSpPr>
          <p:nvPr/>
        </p:nvCxnSpPr>
        <p:spPr>
          <a:xfrm>
            <a:off x="2382838" y="2227263"/>
            <a:ext cx="1511300" cy="6492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ector de seta reta 321"/>
          <p:cNvCxnSpPr/>
          <p:nvPr/>
        </p:nvCxnSpPr>
        <p:spPr>
          <a:xfrm flipV="1">
            <a:off x="4140200" y="4313238"/>
            <a:ext cx="1497013" cy="13477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ector de seta reta 322"/>
          <p:cNvCxnSpPr/>
          <p:nvPr/>
        </p:nvCxnSpPr>
        <p:spPr>
          <a:xfrm flipV="1">
            <a:off x="2208213" y="3565525"/>
            <a:ext cx="2170112" cy="285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ector de seta reta 323"/>
          <p:cNvCxnSpPr/>
          <p:nvPr/>
        </p:nvCxnSpPr>
        <p:spPr>
          <a:xfrm flipV="1">
            <a:off x="3689350" y="3562350"/>
            <a:ext cx="1492250" cy="17827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ector de seta reta 324"/>
          <p:cNvCxnSpPr/>
          <p:nvPr/>
        </p:nvCxnSpPr>
        <p:spPr>
          <a:xfrm flipH="1" flipV="1">
            <a:off x="5767388" y="4770438"/>
            <a:ext cx="468312" cy="6762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tângulo 325"/>
          <p:cNvSpPr/>
          <p:nvPr/>
        </p:nvSpPr>
        <p:spPr>
          <a:xfrm>
            <a:off x="2720975" y="5672138"/>
            <a:ext cx="1589088" cy="24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BR-116/BA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PE/BA – Feira de Santana</a:t>
            </a:r>
          </a:p>
        </p:txBody>
      </p:sp>
      <p:sp>
        <p:nvSpPr>
          <p:cNvPr id="327" name="Retângulo 326"/>
          <p:cNvSpPr/>
          <p:nvPr/>
        </p:nvSpPr>
        <p:spPr>
          <a:xfrm>
            <a:off x="2262188" y="5267325"/>
            <a:ext cx="1468437" cy="3206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BR-407/BA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Juazeiro</a:t>
            </a:r>
          </a:p>
        </p:txBody>
      </p:sp>
      <p:sp>
        <p:nvSpPr>
          <p:cNvPr id="328" name="Retângulo 327"/>
          <p:cNvSpPr/>
          <p:nvPr/>
        </p:nvSpPr>
        <p:spPr>
          <a:xfrm>
            <a:off x="900113" y="3429000"/>
            <a:ext cx="1392237" cy="247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BR-235/BA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SE/BA – Div. BA/PI</a:t>
            </a:r>
          </a:p>
        </p:txBody>
      </p:sp>
      <p:cxnSp>
        <p:nvCxnSpPr>
          <p:cNvPr id="329" name="Conector de seta reta 328"/>
          <p:cNvCxnSpPr/>
          <p:nvPr/>
        </p:nvCxnSpPr>
        <p:spPr>
          <a:xfrm flipH="1" flipV="1">
            <a:off x="6432550" y="4067175"/>
            <a:ext cx="11113" cy="7302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Retângulo 329"/>
          <p:cNvSpPr/>
          <p:nvPr/>
        </p:nvSpPr>
        <p:spPr>
          <a:xfrm>
            <a:off x="6302375" y="4762500"/>
            <a:ext cx="1830388" cy="282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BR-101/SE Obras Complementares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Aracaju</a:t>
            </a:r>
          </a:p>
        </p:txBody>
      </p:sp>
      <p:cxnSp>
        <p:nvCxnSpPr>
          <p:cNvPr id="331" name="Conector de seta reta 330"/>
          <p:cNvCxnSpPr/>
          <p:nvPr/>
        </p:nvCxnSpPr>
        <p:spPr>
          <a:xfrm flipH="1" flipV="1">
            <a:off x="6465888" y="3922713"/>
            <a:ext cx="352425" cy="5953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etângulo 331">
            <a:hlinkClick r:id="rId3" action="ppaction://hlinksldjump"/>
          </p:cNvPr>
          <p:cNvSpPr/>
          <p:nvPr/>
        </p:nvSpPr>
        <p:spPr>
          <a:xfrm>
            <a:off x="6727825" y="4500563"/>
            <a:ext cx="1163638" cy="2286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RN/PB/PE/AL/SE</a:t>
            </a:r>
          </a:p>
        </p:txBody>
      </p:sp>
      <p:sp>
        <p:nvSpPr>
          <p:cNvPr id="334" name="Retângulo 333"/>
          <p:cNvSpPr/>
          <p:nvPr/>
        </p:nvSpPr>
        <p:spPr>
          <a:xfrm>
            <a:off x="971550" y="1465263"/>
            <a:ext cx="1550988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BR-135/MA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>
                <a:latin typeface="Arial" pitchFamily="34" charset="0"/>
                <a:cs typeface="Arial" pitchFamily="34" charset="0"/>
              </a:rPr>
              <a:t>Bacabeira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– Miranda do Norte</a:t>
            </a:r>
          </a:p>
        </p:txBody>
      </p:sp>
      <p:cxnSp>
        <p:nvCxnSpPr>
          <p:cNvPr id="335" name="Conector de seta reta 334"/>
          <p:cNvCxnSpPr>
            <a:stCxn id="334" idx="3"/>
          </p:cNvCxnSpPr>
          <p:nvPr/>
        </p:nvCxnSpPr>
        <p:spPr>
          <a:xfrm flipV="1">
            <a:off x="2522538" y="1290638"/>
            <a:ext cx="1306512" cy="3286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ector de seta reta 335"/>
          <p:cNvCxnSpPr/>
          <p:nvPr/>
        </p:nvCxnSpPr>
        <p:spPr>
          <a:xfrm>
            <a:off x="4557713" y="771525"/>
            <a:ext cx="758825" cy="6921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ector de seta reta 336"/>
          <p:cNvCxnSpPr/>
          <p:nvPr/>
        </p:nvCxnSpPr>
        <p:spPr>
          <a:xfrm>
            <a:off x="5468938" y="787400"/>
            <a:ext cx="333375" cy="6667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ector de seta reta 337"/>
          <p:cNvCxnSpPr/>
          <p:nvPr/>
        </p:nvCxnSpPr>
        <p:spPr>
          <a:xfrm flipH="1">
            <a:off x="5973763" y="1011238"/>
            <a:ext cx="463550" cy="5286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ector de seta reta 338"/>
          <p:cNvCxnSpPr/>
          <p:nvPr/>
        </p:nvCxnSpPr>
        <p:spPr>
          <a:xfrm flipH="1">
            <a:off x="6000750" y="1225550"/>
            <a:ext cx="762000" cy="4778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tângulo 339"/>
          <p:cNvSpPr/>
          <p:nvPr/>
        </p:nvSpPr>
        <p:spPr>
          <a:xfrm>
            <a:off x="6635750" y="1184275"/>
            <a:ext cx="17653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BR-116/CE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Fortaleza – Pacajus – Entr. BR-304</a:t>
            </a:r>
          </a:p>
        </p:txBody>
      </p:sp>
      <p:cxnSp>
        <p:nvCxnSpPr>
          <p:cNvPr id="343" name="Conector de seta reta 342"/>
          <p:cNvCxnSpPr/>
          <p:nvPr/>
        </p:nvCxnSpPr>
        <p:spPr>
          <a:xfrm flipH="1">
            <a:off x="6402388" y="1768475"/>
            <a:ext cx="779462" cy="3095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ector de seta reta 343"/>
          <p:cNvCxnSpPr/>
          <p:nvPr/>
        </p:nvCxnSpPr>
        <p:spPr>
          <a:xfrm flipH="1">
            <a:off x="6378575" y="2039938"/>
            <a:ext cx="1381125" cy="1936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ector de seta reta 344"/>
          <p:cNvCxnSpPr>
            <a:stCxn id="346" idx="1"/>
          </p:cNvCxnSpPr>
          <p:nvPr/>
        </p:nvCxnSpPr>
        <p:spPr>
          <a:xfrm flipH="1">
            <a:off x="6216650" y="2341563"/>
            <a:ext cx="1092200" cy="508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tângulo 345"/>
          <p:cNvSpPr/>
          <p:nvPr/>
        </p:nvSpPr>
        <p:spPr>
          <a:xfrm>
            <a:off x="7308850" y="2203450"/>
            <a:ext cx="1655763" cy="2762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BR-226/RN  Const.  e </a:t>
            </a:r>
            <a:r>
              <a:rPr lang="pt-BR" sz="800" b="1" dirty="0" err="1">
                <a:latin typeface="Arial" pitchFamily="34" charset="0"/>
                <a:cs typeface="Arial" pitchFamily="34" charset="0"/>
              </a:rPr>
              <a:t>Pavim</a:t>
            </a:r>
            <a:r>
              <a:rPr lang="pt-BR" sz="800" b="1" dirty="0">
                <a:latin typeface="Arial" pitchFamily="34" charset="0"/>
                <a:cs typeface="Arial" pitchFamily="34" charset="0"/>
              </a:rPr>
              <a:t>.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>
                <a:latin typeface="Arial" pitchFamily="34" charset="0"/>
                <a:cs typeface="Arial" pitchFamily="34" charset="0"/>
              </a:rPr>
              <a:t>Patu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– Div. RN/CE</a:t>
            </a:r>
          </a:p>
        </p:txBody>
      </p:sp>
      <p:cxnSp>
        <p:nvCxnSpPr>
          <p:cNvPr id="347" name="Conector de seta reta 346"/>
          <p:cNvCxnSpPr>
            <a:stCxn id="374" idx="1"/>
            <a:endCxn id="23979" idx="7"/>
          </p:cNvCxnSpPr>
          <p:nvPr/>
        </p:nvCxnSpPr>
        <p:spPr>
          <a:xfrm flipH="1">
            <a:off x="6886575" y="2646363"/>
            <a:ext cx="493713" cy="1047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ector de seta reta 347"/>
          <p:cNvCxnSpPr>
            <a:stCxn id="373" idx="1"/>
          </p:cNvCxnSpPr>
          <p:nvPr/>
        </p:nvCxnSpPr>
        <p:spPr>
          <a:xfrm flipH="1">
            <a:off x="6875463" y="2909888"/>
            <a:ext cx="465137" cy="142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de seta reta 348"/>
          <p:cNvCxnSpPr>
            <a:stCxn id="351" idx="1"/>
          </p:cNvCxnSpPr>
          <p:nvPr/>
        </p:nvCxnSpPr>
        <p:spPr>
          <a:xfrm flipH="1" flipV="1">
            <a:off x="7243763" y="3122613"/>
            <a:ext cx="228600" cy="4048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ector de seta reta 349"/>
          <p:cNvCxnSpPr>
            <a:stCxn id="372" idx="1"/>
          </p:cNvCxnSpPr>
          <p:nvPr/>
        </p:nvCxnSpPr>
        <p:spPr>
          <a:xfrm flipH="1" flipV="1">
            <a:off x="7118350" y="2978150"/>
            <a:ext cx="425450" cy="2206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Retângulo 350"/>
          <p:cNvSpPr/>
          <p:nvPr/>
        </p:nvSpPr>
        <p:spPr>
          <a:xfrm>
            <a:off x="7472363" y="3390900"/>
            <a:ext cx="1223962" cy="2730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BR-101/PE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Recife</a:t>
            </a:r>
          </a:p>
        </p:txBody>
      </p:sp>
      <p:cxnSp>
        <p:nvCxnSpPr>
          <p:cNvPr id="352" name="Conector de seta reta 351"/>
          <p:cNvCxnSpPr>
            <a:stCxn id="371" idx="1"/>
          </p:cNvCxnSpPr>
          <p:nvPr/>
        </p:nvCxnSpPr>
        <p:spPr>
          <a:xfrm flipH="1" flipV="1">
            <a:off x="6902450" y="3270250"/>
            <a:ext cx="190500" cy="82708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ector de seta reta 352"/>
          <p:cNvCxnSpPr>
            <a:stCxn id="354" idx="3"/>
          </p:cNvCxnSpPr>
          <p:nvPr/>
        </p:nvCxnSpPr>
        <p:spPr>
          <a:xfrm>
            <a:off x="2508250" y="1201738"/>
            <a:ext cx="1331913" cy="31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tângulo 353"/>
          <p:cNvSpPr/>
          <p:nvPr/>
        </p:nvSpPr>
        <p:spPr>
          <a:xfrm>
            <a:off x="1187450" y="1052513"/>
            <a:ext cx="1320800" cy="2968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BR-135/MA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Estiva -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Bacabeira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11" name="Oval 44"/>
          <p:cNvSpPr>
            <a:spLocks noChangeArrowheads="1"/>
          </p:cNvSpPr>
          <p:nvPr/>
        </p:nvSpPr>
        <p:spPr bwMode="auto">
          <a:xfrm>
            <a:off x="3873500" y="1057275"/>
            <a:ext cx="80963" cy="76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7" name="Conector de seta reta 356"/>
          <p:cNvCxnSpPr>
            <a:stCxn id="358" idx="3"/>
          </p:cNvCxnSpPr>
          <p:nvPr/>
        </p:nvCxnSpPr>
        <p:spPr>
          <a:xfrm>
            <a:off x="2555875" y="836613"/>
            <a:ext cx="1304925" cy="2524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Retângulo 357"/>
          <p:cNvSpPr/>
          <p:nvPr/>
        </p:nvSpPr>
        <p:spPr>
          <a:xfrm>
            <a:off x="971550" y="692150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BR-135/MA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Adequação de trecho rodoviário</a:t>
            </a:r>
          </a:p>
        </p:txBody>
      </p:sp>
      <p:sp>
        <p:nvSpPr>
          <p:cNvPr id="359" name="Retângulo 358"/>
          <p:cNvSpPr/>
          <p:nvPr/>
        </p:nvSpPr>
        <p:spPr>
          <a:xfrm>
            <a:off x="6646863" y="533400"/>
            <a:ext cx="129698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BR-222/CE Duplicação</a:t>
            </a:r>
          </a:p>
          <a:p>
            <a:pPr algn="ctr">
              <a:defRPr/>
            </a:pPr>
            <a:r>
              <a:rPr lang="pt-BR" sz="800" dirty="0" err="1">
                <a:latin typeface="Arial" pitchFamily="34" charset="0"/>
                <a:cs typeface="Arial" pitchFamily="34" charset="0"/>
              </a:rPr>
              <a:t>Caucáia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- Porto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Pecém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Retângulo 359"/>
          <p:cNvSpPr/>
          <p:nvPr/>
        </p:nvSpPr>
        <p:spPr>
          <a:xfrm>
            <a:off x="7124700" y="849313"/>
            <a:ext cx="1485900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BR-020/CE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Acesso ao Porto de Fortaleza</a:t>
            </a:r>
          </a:p>
        </p:txBody>
      </p:sp>
      <p:sp>
        <p:nvSpPr>
          <p:cNvPr id="361" name="Retângulo 360"/>
          <p:cNvSpPr/>
          <p:nvPr/>
        </p:nvSpPr>
        <p:spPr>
          <a:xfrm>
            <a:off x="3813175" y="574675"/>
            <a:ext cx="1270000" cy="333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BR-222/CE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Entr. CE-422 - Sobral</a:t>
            </a:r>
          </a:p>
        </p:txBody>
      </p:sp>
      <p:sp>
        <p:nvSpPr>
          <p:cNvPr id="23917" name="Oval 27"/>
          <p:cNvSpPr>
            <a:spLocks noChangeArrowheads="1"/>
          </p:cNvSpPr>
          <p:nvPr/>
        </p:nvSpPr>
        <p:spPr bwMode="auto">
          <a:xfrm>
            <a:off x="5662613" y="4664075"/>
            <a:ext cx="80962" cy="76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63" name="Conector de seta reta 362"/>
          <p:cNvCxnSpPr/>
          <p:nvPr/>
        </p:nvCxnSpPr>
        <p:spPr>
          <a:xfrm flipH="1" flipV="1">
            <a:off x="5688014" y="4764089"/>
            <a:ext cx="180130" cy="111318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tângulo 363"/>
          <p:cNvSpPr/>
          <p:nvPr/>
        </p:nvSpPr>
        <p:spPr>
          <a:xfrm>
            <a:off x="5673725" y="5733256"/>
            <a:ext cx="13811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BR-324/BA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Acesso ao Porto de Aratu</a:t>
            </a:r>
          </a:p>
        </p:txBody>
      </p:sp>
      <p:sp>
        <p:nvSpPr>
          <p:cNvPr id="365" name="Retângulo 364">
            <a:hlinkClick r:id="rId4" action="ppaction://hlinksldjump"/>
          </p:cNvPr>
          <p:cNvSpPr/>
          <p:nvPr/>
        </p:nvSpPr>
        <p:spPr>
          <a:xfrm>
            <a:off x="5949205" y="5373216"/>
            <a:ext cx="1935163" cy="306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BR-324/BA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Acesso Rodoviário ao Porto de Salvador</a:t>
            </a:r>
          </a:p>
        </p:txBody>
      </p:sp>
      <p:sp>
        <p:nvSpPr>
          <p:cNvPr id="23921" name="Forma livre 365"/>
          <p:cNvSpPr>
            <a:spLocks/>
          </p:cNvSpPr>
          <p:nvPr/>
        </p:nvSpPr>
        <p:spPr bwMode="auto">
          <a:xfrm>
            <a:off x="6546850" y="3213100"/>
            <a:ext cx="185738" cy="79375"/>
          </a:xfrm>
          <a:custGeom>
            <a:avLst/>
            <a:gdLst>
              <a:gd name="T0" fmla="*/ 185013 w 186288"/>
              <a:gd name="T1" fmla="*/ 0 h 16931"/>
              <a:gd name="T2" fmla="*/ 79842 w 186288"/>
              <a:gd name="T3" fmla="*/ 672041 h 16931"/>
              <a:gd name="T4" fmla="*/ 0 w 186288"/>
              <a:gd name="T5" fmla="*/ 1752935 h 16931"/>
              <a:gd name="T6" fmla="*/ 0 60000 65536"/>
              <a:gd name="T7" fmla="*/ 0 60000 65536"/>
              <a:gd name="T8" fmla="*/ 0 60000 65536"/>
              <a:gd name="T9" fmla="*/ 0 w 186288"/>
              <a:gd name="T10" fmla="*/ 0 h 16931"/>
              <a:gd name="T11" fmla="*/ 186288 w 186288"/>
              <a:gd name="T12" fmla="*/ 16931 h 169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88" h="16931">
                <a:moveTo>
                  <a:pt x="186288" y="0"/>
                </a:moveTo>
                <a:lnTo>
                  <a:pt x="80392" y="6491"/>
                </a:lnTo>
                <a:lnTo>
                  <a:pt x="0" y="16931"/>
                </a:ln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7" name="Retângulo 366"/>
          <p:cNvSpPr/>
          <p:nvPr/>
        </p:nvSpPr>
        <p:spPr>
          <a:xfrm>
            <a:off x="7042150" y="4246563"/>
            <a:ext cx="1281113" cy="22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BR-423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São Caetano - Garanhuns</a:t>
            </a:r>
          </a:p>
        </p:txBody>
      </p:sp>
      <p:cxnSp>
        <p:nvCxnSpPr>
          <p:cNvPr id="368" name="Conector de seta reta 367"/>
          <p:cNvCxnSpPr>
            <a:stCxn id="367" idx="1"/>
            <a:endCxn id="23921" idx="2"/>
          </p:cNvCxnSpPr>
          <p:nvPr/>
        </p:nvCxnSpPr>
        <p:spPr>
          <a:xfrm flipH="1" flipV="1">
            <a:off x="6546850" y="3292475"/>
            <a:ext cx="495300" cy="10636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tângulo 370"/>
          <p:cNvSpPr/>
          <p:nvPr/>
        </p:nvSpPr>
        <p:spPr>
          <a:xfrm>
            <a:off x="7092950" y="3975100"/>
            <a:ext cx="1295400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BR-104/PE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PB/PE - Caruaru</a:t>
            </a:r>
          </a:p>
        </p:txBody>
      </p:sp>
      <p:sp>
        <p:nvSpPr>
          <p:cNvPr id="372" name="Retângulo 371"/>
          <p:cNvSpPr/>
          <p:nvPr/>
        </p:nvSpPr>
        <p:spPr>
          <a:xfrm>
            <a:off x="7543800" y="3055938"/>
            <a:ext cx="1204913" cy="2841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BR-408/PE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Carpina – Entr. BR-232</a:t>
            </a:r>
          </a:p>
        </p:txBody>
      </p:sp>
      <p:sp>
        <p:nvSpPr>
          <p:cNvPr id="373" name="Retângulo 372"/>
          <p:cNvSpPr/>
          <p:nvPr/>
        </p:nvSpPr>
        <p:spPr>
          <a:xfrm>
            <a:off x="7340600" y="2801938"/>
            <a:ext cx="1597025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BR-104/PB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Campina Grande – Div. PB/PE</a:t>
            </a:r>
          </a:p>
        </p:txBody>
      </p:sp>
      <p:sp>
        <p:nvSpPr>
          <p:cNvPr id="374" name="Retângulo 373"/>
          <p:cNvSpPr/>
          <p:nvPr/>
        </p:nvSpPr>
        <p:spPr>
          <a:xfrm>
            <a:off x="7380288" y="2525713"/>
            <a:ext cx="1584325" cy="2397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BR-230/PB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Campina Grande</a:t>
            </a:r>
          </a:p>
        </p:txBody>
      </p:sp>
      <p:sp>
        <p:nvSpPr>
          <p:cNvPr id="375" name="Retângulo 374"/>
          <p:cNvSpPr/>
          <p:nvPr/>
        </p:nvSpPr>
        <p:spPr>
          <a:xfrm>
            <a:off x="7200900" y="1512888"/>
            <a:ext cx="1206500" cy="2635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BR-304/RN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Mossoró</a:t>
            </a:r>
          </a:p>
        </p:txBody>
      </p:sp>
      <p:sp>
        <p:nvSpPr>
          <p:cNvPr id="377" name="Retângulo 376">
            <a:hlinkClick r:id="rId5" action="ppaction://hlinksldjump"/>
          </p:cNvPr>
          <p:cNvSpPr/>
          <p:nvPr/>
        </p:nvSpPr>
        <p:spPr>
          <a:xfrm>
            <a:off x="5805488" y="842963"/>
            <a:ext cx="1214437" cy="287337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BR-020/CE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Fortaleza</a:t>
            </a:r>
          </a:p>
        </p:txBody>
      </p:sp>
      <p:cxnSp>
        <p:nvCxnSpPr>
          <p:cNvPr id="378" name="Conector reto 377"/>
          <p:cNvCxnSpPr>
            <a:stCxn id="307" idx="3"/>
            <a:endCxn id="359" idx="1"/>
          </p:cNvCxnSpPr>
          <p:nvPr/>
        </p:nvCxnSpPr>
        <p:spPr>
          <a:xfrm>
            <a:off x="6516688" y="674688"/>
            <a:ext cx="130175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 reto 378"/>
          <p:cNvCxnSpPr>
            <a:stCxn id="377" idx="3"/>
            <a:endCxn id="360" idx="1"/>
          </p:cNvCxnSpPr>
          <p:nvPr/>
        </p:nvCxnSpPr>
        <p:spPr>
          <a:xfrm flipV="1">
            <a:off x="7019925" y="984250"/>
            <a:ext cx="104775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tângulo 380">
            <a:hlinkClick r:id="rId6" action="ppaction://hlinksldjump"/>
          </p:cNvPr>
          <p:cNvSpPr/>
          <p:nvPr/>
        </p:nvSpPr>
        <p:spPr>
          <a:xfrm>
            <a:off x="6270625" y="5075238"/>
            <a:ext cx="1574800" cy="234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BR-101/BA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</a:t>
            </a:r>
            <a:r>
              <a:rPr lang="pt-BR" sz="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SE/BA – Feira de Santana</a:t>
            </a:r>
          </a:p>
        </p:txBody>
      </p:sp>
      <p:cxnSp>
        <p:nvCxnSpPr>
          <p:cNvPr id="382" name="Conector de seta reta 381"/>
          <p:cNvCxnSpPr>
            <a:stCxn id="381" idx="1"/>
          </p:cNvCxnSpPr>
          <p:nvPr/>
        </p:nvCxnSpPr>
        <p:spPr>
          <a:xfrm flipH="1" flipV="1">
            <a:off x="5913438" y="4448175"/>
            <a:ext cx="357187" cy="7445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Retângulo 382"/>
          <p:cNvSpPr/>
          <p:nvPr/>
        </p:nvSpPr>
        <p:spPr>
          <a:xfrm>
            <a:off x="7451725" y="1844675"/>
            <a:ext cx="1536700" cy="3016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BR-110/RN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Areia Branca – Campo Grande</a:t>
            </a:r>
          </a:p>
        </p:txBody>
      </p:sp>
      <p:sp>
        <p:nvSpPr>
          <p:cNvPr id="23935" name="Oval 27"/>
          <p:cNvSpPr>
            <a:spLocks noChangeArrowheads="1"/>
          </p:cNvSpPr>
          <p:nvPr/>
        </p:nvSpPr>
        <p:spPr bwMode="auto">
          <a:xfrm>
            <a:off x="5756275" y="4686300"/>
            <a:ext cx="82550" cy="762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4" name="Retângulo 763"/>
          <p:cNvSpPr/>
          <p:nvPr/>
        </p:nvSpPr>
        <p:spPr>
          <a:xfrm>
            <a:off x="7380288" y="3716338"/>
            <a:ext cx="1360487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BR-101/PE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Arco Metropolitano Recife</a:t>
            </a:r>
          </a:p>
        </p:txBody>
      </p:sp>
      <p:sp>
        <p:nvSpPr>
          <p:cNvPr id="23937" name="Freeform 36"/>
          <p:cNvSpPr>
            <a:spLocks/>
          </p:cNvSpPr>
          <p:nvPr/>
        </p:nvSpPr>
        <p:spPr bwMode="auto">
          <a:xfrm>
            <a:off x="7088188" y="3009900"/>
            <a:ext cx="65087" cy="142875"/>
          </a:xfrm>
          <a:custGeom>
            <a:avLst/>
            <a:gdLst>
              <a:gd name="T0" fmla="*/ 1727036 w 12580"/>
              <a:gd name="T1" fmla="*/ 0 h 24542"/>
              <a:gd name="T2" fmla="*/ 130148 w 12580"/>
              <a:gd name="T3" fmla="*/ 2474936 h 24542"/>
              <a:gd name="T4" fmla="*/ 1573010 w 12580"/>
              <a:gd name="T5" fmla="*/ 4843318 h 24542"/>
              <a:gd name="T6" fmla="*/ 0 60000 65536"/>
              <a:gd name="T7" fmla="*/ 0 60000 65536"/>
              <a:gd name="T8" fmla="*/ 0 60000 65536"/>
              <a:gd name="T9" fmla="*/ 0 w 12580"/>
              <a:gd name="T10" fmla="*/ 0 h 24542"/>
              <a:gd name="T11" fmla="*/ 12580 w 12580"/>
              <a:gd name="T12" fmla="*/ 24542 h 24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80" h="24542">
                <a:moveTo>
                  <a:pt x="12580" y="0"/>
                </a:moveTo>
                <a:lnTo>
                  <a:pt x="948" y="12541"/>
                </a:lnTo>
                <a:cubicBezTo>
                  <a:pt x="0" y="10660"/>
                  <a:pt x="3187" y="17328"/>
                  <a:pt x="11458" y="24542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cxnSp>
        <p:nvCxnSpPr>
          <p:cNvPr id="763" name="Conector de seta reta 762"/>
          <p:cNvCxnSpPr>
            <a:stCxn id="764" idx="1"/>
          </p:cNvCxnSpPr>
          <p:nvPr/>
        </p:nvCxnSpPr>
        <p:spPr>
          <a:xfrm flipH="1" flipV="1">
            <a:off x="7131050" y="3117850"/>
            <a:ext cx="249238" cy="7080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Forma livre 789"/>
          <p:cNvSpPr/>
          <p:nvPr/>
        </p:nvSpPr>
        <p:spPr>
          <a:xfrm>
            <a:off x="3832225" y="1244600"/>
            <a:ext cx="33338" cy="127000"/>
          </a:xfrm>
          <a:custGeom>
            <a:avLst/>
            <a:gdLst>
              <a:gd name="connsiteX0" fmla="*/ 0 w 32808"/>
              <a:gd name="connsiteY0" fmla="*/ 127000 h 127000"/>
              <a:gd name="connsiteX1" fmla="*/ 28575 w 32808"/>
              <a:gd name="connsiteY1" fmla="*/ 85725 h 127000"/>
              <a:gd name="connsiteX2" fmla="*/ 25400 w 32808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8" h="127000">
                <a:moveTo>
                  <a:pt x="0" y="127000"/>
                </a:moveTo>
                <a:cubicBezTo>
                  <a:pt x="12171" y="116946"/>
                  <a:pt x="24342" y="106892"/>
                  <a:pt x="28575" y="85725"/>
                </a:cubicBezTo>
                <a:cubicBezTo>
                  <a:pt x="32808" y="64558"/>
                  <a:pt x="29104" y="32279"/>
                  <a:pt x="25400" y="0"/>
                </a:cubicBezTo>
              </a:path>
            </a:pathLst>
          </a:cu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89" name="Forma livre 788"/>
          <p:cNvSpPr/>
          <p:nvPr/>
        </p:nvSpPr>
        <p:spPr>
          <a:xfrm>
            <a:off x="5603875" y="3598863"/>
            <a:ext cx="441325" cy="174625"/>
          </a:xfrm>
          <a:custGeom>
            <a:avLst/>
            <a:gdLst>
              <a:gd name="connsiteX0" fmla="*/ 441325 w 441325"/>
              <a:gd name="connsiteY0" fmla="*/ 173567 h 175684"/>
              <a:gd name="connsiteX1" fmla="*/ 244475 w 441325"/>
              <a:gd name="connsiteY1" fmla="*/ 154517 h 175684"/>
              <a:gd name="connsiteX2" fmla="*/ 142875 w 441325"/>
              <a:gd name="connsiteY2" fmla="*/ 46567 h 175684"/>
              <a:gd name="connsiteX3" fmla="*/ 22225 w 441325"/>
              <a:gd name="connsiteY3" fmla="*/ 33867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5" h="175684">
                <a:moveTo>
                  <a:pt x="441325" y="173567"/>
                </a:moveTo>
                <a:cubicBezTo>
                  <a:pt x="367771" y="174625"/>
                  <a:pt x="294217" y="175684"/>
                  <a:pt x="244475" y="154517"/>
                </a:cubicBezTo>
                <a:cubicBezTo>
                  <a:pt x="194733" y="133350"/>
                  <a:pt x="179917" y="66675"/>
                  <a:pt x="142875" y="46567"/>
                </a:cubicBezTo>
                <a:cubicBezTo>
                  <a:pt x="105833" y="26459"/>
                  <a:pt x="0" y="0"/>
                  <a:pt x="22225" y="33867"/>
                </a:cubicBezTo>
              </a:path>
            </a:pathLst>
          </a:cu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1" name="Forma livre 790"/>
          <p:cNvSpPr/>
          <p:nvPr/>
        </p:nvSpPr>
        <p:spPr>
          <a:xfrm>
            <a:off x="5484813" y="3614738"/>
            <a:ext cx="120650" cy="28575"/>
          </a:xfrm>
          <a:custGeom>
            <a:avLst/>
            <a:gdLst>
              <a:gd name="connsiteX0" fmla="*/ 121444 w 121444"/>
              <a:gd name="connsiteY0" fmla="*/ 11906 h 28177"/>
              <a:gd name="connsiteX1" fmla="*/ 71437 w 121444"/>
              <a:gd name="connsiteY1" fmla="*/ 26193 h 28177"/>
              <a:gd name="connsiteX2" fmla="*/ 0 w 121444"/>
              <a:gd name="connsiteY2" fmla="*/ 0 h 2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44" h="28177">
                <a:moveTo>
                  <a:pt x="121444" y="11906"/>
                </a:moveTo>
                <a:cubicBezTo>
                  <a:pt x="106561" y="20041"/>
                  <a:pt x="91678" y="28177"/>
                  <a:pt x="71437" y="26193"/>
                </a:cubicBezTo>
                <a:cubicBezTo>
                  <a:pt x="51196" y="24209"/>
                  <a:pt x="25598" y="12104"/>
                  <a:pt x="0" y="0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2" name="Forma livre 791"/>
          <p:cNvSpPr/>
          <p:nvPr/>
        </p:nvSpPr>
        <p:spPr>
          <a:xfrm>
            <a:off x="5437188" y="3589338"/>
            <a:ext cx="47625" cy="22225"/>
          </a:xfrm>
          <a:custGeom>
            <a:avLst/>
            <a:gdLst>
              <a:gd name="connsiteX0" fmla="*/ 47625 w 47625"/>
              <a:gd name="connsiteY0" fmla="*/ 22622 h 22622"/>
              <a:gd name="connsiteX1" fmla="*/ 0 w 47625"/>
              <a:gd name="connsiteY1" fmla="*/ 1191 h 2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22622">
                <a:moveTo>
                  <a:pt x="47625" y="22622"/>
                </a:moveTo>
                <a:cubicBezTo>
                  <a:pt x="26789" y="11311"/>
                  <a:pt x="5953" y="0"/>
                  <a:pt x="0" y="1191"/>
                </a:cubicBezTo>
              </a:path>
            </a:pathLst>
          </a:cu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3" name="Forma livre 792"/>
          <p:cNvSpPr/>
          <p:nvPr/>
        </p:nvSpPr>
        <p:spPr>
          <a:xfrm>
            <a:off x="5233988" y="3524250"/>
            <a:ext cx="200025" cy="61913"/>
          </a:xfrm>
          <a:custGeom>
            <a:avLst/>
            <a:gdLst>
              <a:gd name="connsiteX0" fmla="*/ 200025 w 200025"/>
              <a:gd name="connsiteY0" fmla="*/ 61913 h 61913"/>
              <a:gd name="connsiteX1" fmla="*/ 0 w 200025"/>
              <a:gd name="connsiteY1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61913">
                <a:moveTo>
                  <a:pt x="200025" y="61913"/>
                </a:moveTo>
                <a:lnTo>
                  <a:pt x="0" y="0"/>
                </a:lnTo>
              </a:path>
            </a:pathLst>
          </a:cu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4" name="Retângulo de cantos arredondados 793"/>
          <p:cNvSpPr/>
          <p:nvPr/>
        </p:nvSpPr>
        <p:spPr>
          <a:xfrm>
            <a:off x="323850" y="5876925"/>
            <a:ext cx="1511300" cy="7921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945" name="CaixaDeTexto 794"/>
          <p:cNvSpPr txBox="1">
            <a:spLocks noChangeArrowheads="1"/>
          </p:cNvSpPr>
          <p:nvPr/>
        </p:nvSpPr>
        <p:spPr bwMode="auto">
          <a:xfrm>
            <a:off x="611188" y="6381750"/>
            <a:ext cx="121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Ação Preparatória</a:t>
            </a:r>
            <a:endParaRPr lang="pt-BR" sz="1000" b="1"/>
          </a:p>
        </p:txBody>
      </p:sp>
      <p:cxnSp>
        <p:nvCxnSpPr>
          <p:cNvPr id="796" name="Conector reto 795"/>
          <p:cNvCxnSpPr/>
          <p:nvPr/>
        </p:nvCxnSpPr>
        <p:spPr>
          <a:xfrm>
            <a:off x="417513" y="6505575"/>
            <a:ext cx="2047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47" name="CaixaDeTexto 796"/>
          <p:cNvSpPr txBox="1">
            <a:spLocks noChangeArrowheads="1"/>
          </p:cNvSpPr>
          <p:nvPr/>
        </p:nvSpPr>
        <p:spPr bwMode="auto">
          <a:xfrm>
            <a:off x="647700" y="6207125"/>
            <a:ext cx="687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Licitação</a:t>
            </a:r>
            <a:endParaRPr lang="pt-BR" sz="1000" b="1"/>
          </a:p>
        </p:txBody>
      </p:sp>
      <p:cxnSp>
        <p:nvCxnSpPr>
          <p:cNvPr id="798" name="Conector reto 797"/>
          <p:cNvCxnSpPr/>
          <p:nvPr/>
        </p:nvCxnSpPr>
        <p:spPr>
          <a:xfrm>
            <a:off x="417513" y="6332538"/>
            <a:ext cx="2047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49" name="CaixaDeTexto 798"/>
          <p:cNvSpPr txBox="1">
            <a:spLocks noChangeArrowheads="1"/>
          </p:cNvSpPr>
          <p:nvPr/>
        </p:nvSpPr>
        <p:spPr bwMode="auto">
          <a:xfrm>
            <a:off x="625475" y="6057900"/>
            <a:ext cx="730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Em obras</a:t>
            </a:r>
            <a:endParaRPr lang="pt-BR" sz="1000" b="1"/>
          </a:p>
        </p:txBody>
      </p:sp>
      <p:cxnSp>
        <p:nvCxnSpPr>
          <p:cNvPr id="800" name="Conector reto 799"/>
          <p:cNvCxnSpPr/>
          <p:nvPr/>
        </p:nvCxnSpPr>
        <p:spPr>
          <a:xfrm>
            <a:off x="417513" y="6181725"/>
            <a:ext cx="20478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51" name="CaixaDeTexto 800"/>
          <p:cNvSpPr txBox="1">
            <a:spLocks noChangeArrowheads="1"/>
          </p:cNvSpPr>
          <p:nvPr/>
        </p:nvSpPr>
        <p:spPr bwMode="auto">
          <a:xfrm>
            <a:off x="611188" y="591343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/>
              <a:t>Concluído</a:t>
            </a:r>
            <a:endParaRPr lang="pt-BR" sz="1000" b="1"/>
          </a:p>
        </p:txBody>
      </p:sp>
      <p:cxnSp>
        <p:nvCxnSpPr>
          <p:cNvPr id="802" name="Conector reto 801"/>
          <p:cNvCxnSpPr/>
          <p:nvPr/>
        </p:nvCxnSpPr>
        <p:spPr>
          <a:xfrm>
            <a:off x="417513" y="6038850"/>
            <a:ext cx="2047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7"/>
          <p:cNvSpPr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2400" b="1" dirty="0" smtClean="0">
                <a:latin typeface="Calibri" pitchFamily="34" charset="0"/>
              </a:rPr>
              <a:t>PAC RODOVIAS </a:t>
            </a:r>
            <a:r>
              <a:rPr lang="pt-BR" sz="2400" b="1" dirty="0">
                <a:latin typeface="Calibri" pitchFamily="34" charset="0"/>
              </a:rPr>
              <a:t>– REGIÃO SUDESTE</a:t>
            </a:r>
          </a:p>
        </p:txBody>
      </p:sp>
      <p:sp>
        <p:nvSpPr>
          <p:cNvPr id="597" name="Freeform 6"/>
          <p:cNvSpPr>
            <a:spLocks/>
          </p:cNvSpPr>
          <p:nvPr/>
        </p:nvSpPr>
        <p:spPr bwMode="auto">
          <a:xfrm>
            <a:off x="4694238" y="4151313"/>
            <a:ext cx="2082800" cy="1341437"/>
          </a:xfrm>
          <a:custGeom>
            <a:avLst/>
            <a:gdLst/>
            <a:ahLst/>
            <a:cxnLst>
              <a:cxn ang="0">
                <a:pos x="12" y="30"/>
              </a:cxn>
              <a:cxn ang="0">
                <a:pos x="24" y="26"/>
              </a:cxn>
              <a:cxn ang="0">
                <a:pos x="32" y="26"/>
              </a:cxn>
              <a:cxn ang="0">
                <a:pos x="36" y="27"/>
              </a:cxn>
              <a:cxn ang="0">
                <a:pos x="53" y="20"/>
              </a:cxn>
              <a:cxn ang="0">
                <a:pos x="56" y="9"/>
              </a:cxn>
              <a:cxn ang="0">
                <a:pos x="59" y="3"/>
              </a:cxn>
              <a:cxn ang="0">
                <a:pos x="66" y="4"/>
              </a:cxn>
              <a:cxn ang="0">
                <a:pos x="81" y="15"/>
              </a:cxn>
              <a:cxn ang="0">
                <a:pos x="79" y="20"/>
              </a:cxn>
              <a:cxn ang="0">
                <a:pos x="77" y="22"/>
              </a:cxn>
              <a:cxn ang="0">
                <a:pos x="71" y="21"/>
              </a:cxn>
              <a:cxn ang="0">
                <a:pos x="68" y="19"/>
              </a:cxn>
              <a:cxn ang="0">
                <a:pos x="69" y="19"/>
              </a:cxn>
              <a:cxn ang="0">
                <a:pos x="71" y="22"/>
              </a:cxn>
              <a:cxn ang="0">
                <a:pos x="76" y="23"/>
              </a:cxn>
              <a:cxn ang="0">
                <a:pos x="79" y="20"/>
              </a:cxn>
              <a:cxn ang="0">
                <a:pos x="80" y="22"/>
              </a:cxn>
              <a:cxn ang="0">
                <a:pos x="80" y="27"/>
              </a:cxn>
              <a:cxn ang="0">
                <a:pos x="76" y="30"/>
              </a:cxn>
              <a:cxn ang="0">
                <a:pos x="70" y="32"/>
              </a:cxn>
              <a:cxn ang="0">
                <a:pos x="64" y="35"/>
              </a:cxn>
              <a:cxn ang="0">
                <a:pos x="59" y="39"/>
              </a:cxn>
              <a:cxn ang="0">
                <a:pos x="59" y="44"/>
              </a:cxn>
              <a:cxn ang="0">
                <a:pos x="61" y="44"/>
              </a:cxn>
              <a:cxn ang="0">
                <a:pos x="58" y="46"/>
              </a:cxn>
              <a:cxn ang="0">
                <a:pos x="58" y="48"/>
              </a:cxn>
              <a:cxn ang="0">
                <a:pos x="58" y="49"/>
              </a:cxn>
              <a:cxn ang="0">
                <a:pos x="55" y="48"/>
              </a:cxn>
              <a:cxn ang="0">
                <a:pos x="46" y="47"/>
              </a:cxn>
              <a:cxn ang="0">
                <a:pos x="41" y="47"/>
              </a:cxn>
              <a:cxn ang="0">
                <a:pos x="35" y="47"/>
              </a:cxn>
              <a:cxn ang="0">
                <a:pos x="36" y="44"/>
              </a:cxn>
              <a:cxn ang="0">
                <a:pos x="37" y="41"/>
              </a:cxn>
              <a:cxn ang="0">
                <a:pos x="34" y="41"/>
              </a:cxn>
              <a:cxn ang="0">
                <a:pos x="33" y="44"/>
              </a:cxn>
              <a:cxn ang="0">
                <a:pos x="33" y="47"/>
              </a:cxn>
              <a:cxn ang="0">
                <a:pos x="26" y="49"/>
              </a:cxn>
              <a:cxn ang="0">
                <a:pos x="24" y="47"/>
              </a:cxn>
              <a:cxn ang="0">
                <a:pos x="20" y="45"/>
              </a:cxn>
              <a:cxn ang="0">
                <a:pos x="17" y="45"/>
              </a:cxn>
              <a:cxn ang="0">
                <a:pos x="15" y="46"/>
              </a:cxn>
              <a:cxn ang="0">
                <a:pos x="12" y="47"/>
              </a:cxn>
              <a:cxn ang="0">
                <a:pos x="11" y="46"/>
              </a:cxn>
              <a:cxn ang="0">
                <a:pos x="11" y="46"/>
              </a:cxn>
              <a:cxn ang="0">
                <a:pos x="9" y="45"/>
              </a:cxn>
              <a:cxn ang="0">
                <a:pos x="8" y="46"/>
              </a:cxn>
              <a:cxn ang="0">
                <a:pos x="4" y="47"/>
              </a:cxn>
              <a:cxn ang="0">
                <a:pos x="3" y="51"/>
              </a:cxn>
              <a:cxn ang="0">
                <a:pos x="4" y="51"/>
              </a:cxn>
              <a:cxn ang="0">
                <a:pos x="4" y="52"/>
              </a:cxn>
              <a:cxn ang="0">
                <a:pos x="5" y="52"/>
              </a:cxn>
              <a:cxn ang="0">
                <a:pos x="6" y="53"/>
              </a:cxn>
              <a:cxn ang="0">
                <a:pos x="4" y="53"/>
              </a:cxn>
              <a:cxn ang="0">
                <a:pos x="2" y="43"/>
              </a:cxn>
              <a:cxn ang="0">
                <a:pos x="9" y="42"/>
              </a:cxn>
              <a:cxn ang="0">
                <a:pos x="13" y="40"/>
              </a:cxn>
              <a:cxn ang="0">
                <a:pos x="2" y="33"/>
              </a:cxn>
            </a:cxnLst>
            <a:rect l="0" t="0" r="r" b="b"/>
            <a:pathLst>
              <a:path w="81" h="54">
                <a:moveTo>
                  <a:pt x="2" y="33"/>
                </a:moveTo>
                <a:lnTo>
                  <a:pt x="4" y="32"/>
                </a:lnTo>
                <a:lnTo>
                  <a:pt x="5" y="32"/>
                </a:lnTo>
                <a:lnTo>
                  <a:pt x="7" y="31"/>
                </a:lnTo>
                <a:lnTo>
                  <a:pt x="9" y="31"/>
                </a:lnTo>
                <a:lnTo>
                  <a:pt x="10" y="30"/>
                </a:lnTo>
                <a:lnTo>
                  <a:pt x="12" y="30"/>
                </a:lnTo>
                <a:lnTo>
                  <a:pt x="13" y="29"/>
                </a:lnTo>
                <a:lnTo>
                  <a:pt x="15" y="29"/>
                </a:lnTo>
                <a:lnTo>
                  <a:pt x="17" y="28"/>
                </a:lnTo>
                <a:lnTo>
                  <a:pt x="18" y="28"/>
                </a:lnTo>
                <a:lnTo>
                  <a:pt x="20" y="27"/>
                </a:lnTo>
                <a:lnTo>
                  <a:pt x="23" y="26"/>
                </a:lnTo>
                <a:lnTo>
                  <a:pt x="24" y="26"/>
                </a:lnTo>
                <a:lnTo>
                  <a:pt x="25" y="27"/>
                </a:lnTo>
                <a:lnTo>
                  <a:pt x="27" y="27"/>
                </a:lnTo>
                <a:lnTo>
                  <a:pt x="29" y="27"/>
                </a:lnTo>
                <a:lnTo>
                  <a:pt x="29" y="27"/>
                </a:lnTo>
                <a:lnTo>
                  <a:pt x="30" y="26"/>
                </a:lnTo>
                <a:lnTo>
                  <a:pt x="31" y="26"/>
                </a:lnTo>
                <a:lnTo>
                  <a:pt x="32" y="26"/>
                </a:lnTo>
                <a:lnTo>
                  <a:pt x="33" y="26"/>
                </a:lnTo>
                <a:lnTo>
                  <a:pt x="34" y="26"/>
                </a:lnTo>
                <a:lnTo>
                  <a:pt x="35" y="26"/>
                </a:lnTo>
                <a:lnTo>
                  <a:pt x="36" y="27"/>
                </a:lnTo>
                <a:lnTo>
                  <a:pt x="36" y="27"/>
                </a:lnTo>
                <a:lnTo>
                  <a:pt x="37" y="27"/>
                </a:lnTo>
                <a:lnTo>
                  <a:pt x="36" y="27"/>
                </a:lnTo>
                <a:lnTo>
                  <a:pt x="37" y="27"/>
                </a:lnTo>
                <a:lnTo>
                  <a:pt x="38" y="27"/>
                </a:lnTo>
                <a:lnTo>
                  <a:pt x="38" y="27"/>
                </a:lnTo>
                <a:lnTo>
                  <a:pt x="39" y="26"/>
                </a:lnTo>
                <a:lnTo>
                  <a:pt x="40" y="25"/>
                </a:lnTo>
                <a:lnTo>
                  <a:pt x="49" y="22"/>
                </a:lnTo>
                <a:lnTo>
                  <a:pt x="53" y="20"/>
                </a:lnTo>
                <a:lnTo>
                  <a:pt x="52" y="19"/>
                </a:lnTo>
                <a:lnTo>
                  <a:pt x="52" y="18"/>
                </a:lnTo>
                <a:lnTo>
                  <a:pt x="54" y="16"/>
                </a:lnTo>
                <a:lnTo>
                  <a:pt x="55" y="14"/>
                </a:lnTo>
                <a:lnTo>
                  <a:pt x="55" y="13"/>
                </a:lnTo>
                <a:lnTo>
                  <a:pt x="56" y="11"/>
                </a:lnTo>
                <a:lnTo>
                  <a:pt x="56" y="9"/>
                </a:lnTo>
                <a:lnTo>
                  <a:pt x="57" y="8"/>
                </a:lnTo>
                <a:lnTo>
                  <a:pt x="58" y="7"/>
                </a:lnTo>
                <a:lnTo>
                  <a:pt x="58" y="6"/>
                </a:lnTo>
                <a:lnTo>
                  <a:pt x="57" y="5"/>
                </a:lnTo>
                <a:lnTo>
                  <a:pt x="57" y="4"/>
                </a:lnTo>
                <a:lnTo>
                  <a:pt x="57" y="3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1" y="3"/>
                </a:lnTo>
                <a:lnTo>
                  <a:pt x="62" y="2"/>
                </a:lnTo>
                <a:lnTo>
                  <a:pt x="63" y="0"/>
                </a:lnTo>
                <a:lnTo>
                  <a:pt x="65" y="2"/>
                </a:lnTo>
                <a:lnTo>
                  <a:pt x="66" y="4"/>
                </a:lnTo>
                <a:lnTo>
                  <a:pt x="66" y="6"/>
                </a:lnTo>
                <a:lnTo>
                  <a:pt x="65" y="9"/>
                </a:lnTo>
                <a:lnTo>
                  <a:pt x="77" y="12"/>
                </a:lnTo>
                <a:lnTo>
                  <a:pt x="79" y="12"/>
                </a:lnTo>
                <a:lnTo>
                  <a:pt x="80" y="12"/>
                </a:lnTo>
                <a:lnTo>
                  <a:pt x="81" y="14"/>
                </a:lnTo>
                <a:lnTo>
                  <a:pt x="81" y="15"/>
                </a:lnTo>
                <a:lnTo>
                  <a:pt x="81" y="15"/>
                </a:lnTo>
                <a:lnTo>
                  <a:pt x="80" y="16"/>
                </a:lnTo>
                <a:lnTo>
                  <a:pt x="80" y="17"/>
                </a:lnTo>
                <a:lnTo>
                  <a:pt x="79" y="17"/>
                </a:lnTo>
                <a:lnTo>
                  <a:pt x="79" y="19"/>
                </a:lnTo>
                <a:lnTo>
                  <a:pt x="79" y="19"/>
                </a:lnTo>
                <a:lnTo>
                  <a:pt x="79" y="20"/>
                </a:lnTo>
                <a:lnTo>
                  <a:pt x="79" y="20"/>
                </a:lnTo>
                <a:lnTo>
                  <a:pt x="79" y="20"/>
                </a:lnTo>
                <a:lnTo>
                  <a:pt x="78" y="20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2"/>
                </a:lnTo>
                <a:lnTo>
                  <a:pt x="76" y="22"/>
                </a:lnTo>
                <a:lnTo>
                  <a:pt x="75" y="23"/>
                </a:lnTo>
                <a:lnTo>
                  <a:pt x="75" y="23"/>
                </a:lnTo>
                <a:lnTo>
                  <a:pt x="74" y="22"/>
                </a:lnTo>
                <a:lnTo>
                  <a:pt x="73" y="22"/>
                </a:lnTo>
                <a:lnTo>
                  <a:pt x="72" y="21"/>
                </a:lnTo>
                <a:lnTo>
                  <a:pt x="71" y="21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9" y="19"/>
                </a:lnTo>
                <a:lnTo>
                  <a:pt x="69" y="19"/>
                </a:lnTo>
                <a:lnTo>
                  <a:pt x="68" y="19"/>
                </a:lnTo>
                <a:lnTo>
                  <a:pt x="68" y="19"/>
                </a:lnTo>
                <a:lnTo>
                  <a:pt x="67" y="19"/>
                </a:lnTo>
                <a:lnTo>
                  <a:pt x="67" y="19"/>
                </a:lnTo>
                <a:lnTo>
                  <a:pt x="66" y="19"/>
                </a:lnTo>
                <a:lnTo>
                  <a:pt x="66" y="19"/>
                </a:lnTo>
                <a:lnTo>
                  <a:pt x="67" y="20"/>
                </a:lnTo>
                <a:lnTo>
                  <a:pt x="68" y="19"/>
                </a:lnTo>
                <a:lnTo>
                  <a:pt x="69" y="19"/>
                </a:lnTo>
                <a:lnTo>
                  <a:pt x="69" y="20"/>
                </a:lnTo>
                <a:lnTo>
                  <a:pt x="69" y="20"/>
                </a:lnTo>
                <a:lnTo>
                  <a:pt x="70" y="20"/>
                </a:lnTo>
                <a:lnTo>
                  <a:pt x="70" y="20"/>
                </a:lnTo>
                <a:lnTo>
                  <a:pt x="70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4" y="23"/>
                </a:lnTo>
                <a:lnTo>
                  <a:pt x="75" y="23"/>
                </a:lnTo>
                <a:lnTo>
                  <a:pt x="76" y="23"/>
                </a:lnTo>
                <a:lnTo>
                  <a:pt x="76" y="23"/>
                </a:lnTo>
                <a:lnTo>
                  <a:pt x="77" y="22"/>
                </a:lnTo>
                <a:lnTo>
                  <a:pt x="77" y="22"/>
                </a:lnTo>
                <a:lnTo>
                  <a:pt x="78" y="21"/>
                </a:lnTo>
                <a:lnTo>
                  <a:pt x="78" y="21"/>
                </a:lnTo>
                <a:lnTo>
                  <a:pt x="79" y="21"/>
                </a:lnTo>
                <a:lnTo>
                  <a:pt x="79" y="21"/>
                </a:lnTo>
                <a:lnTo>
                  <a:pt x="79" y="20"/>
                </a:lnTo>
                <a:lnTo>
                  <a:pt x="79" y="20"/>
                </a:lnTo>
                <a:lnTo>
                  <a:pt x="80" y="20"/>
                </a:lnTo>
                <a:lnTo>
                  <a:pt x="80" y="20"/>
                </a:lnTo>
                <a:lnTo>
                  <a:pt x="80" y="21"/>
                </a:lnTo>
                <a:lnTo>
                  <a:pt x="80" y="21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23"/>
                </a:lnTo>
                <a:lnTo>
                  <a:pt x="80" y="24"/>
                </a:lnTo>
                <a:lnTo>
                  <a:pt x="80" y="24"/>
                </a:lnTo>
                <a:lnTo>
                  <a:pt x="80" y="25"/>
                </a:lnTo>
                <a:lnTo>
                  <a:pt x="80" y="26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29"/>
                </a:lnTo>
                <a:lnTo>
                  <a:pt x="79" y="29"/>
                </a:lnTo>
                <a:lnTo>
                  <a:pt x="78" y="30"/>
                </a:lnTo>
                <a:lnTo>
                  <a:pt x="77" y="30"/>
                </a:lnTo>
                <a:lnTo>
                  <a:pt x="76" y="30"/>
                </a:lnTo>
                <a:lnTo>
                  <a:pt x="75" y="31"/>
                </a:lnTo>
                <a:lnTo>
                  <a:pt x="74" y="31"/>
                </a:lnTo>
                <a:lnTo>
                  <a:pt x="74" y="31"/>
                </a:lnTo>
                <a:lnTo>
                  <a:pt x="73" y="32"/>
                </a:lnTo>
                <a:lnTo>
                  <a:pt x="71" y="32"/>
                </a:lnTo>
                <a:lnTo>
                  <a:pt x="71" y="32"/>
                </a:lnTo>
                <a:lnTo>
                  <a:pt x="70" y="32"/>
                </a:lnTo>
                <a:lnTo>
                  <a:pt x="69" y="33"/>
                </a:lnTo>
                <a:lnTo>
                  <a:pt x="68" y="33"/>
                </a:lnTo>
                <a:lnTo>
                  <a:pt x="67" y="33"/>
                </a:lnTo>
                <a:lnTo>
                  <a:pt x="67" y="34"/>
                </a:lnTo>
                <a:lnTo>
                  <a:pt x="66" y="34"/>
                </a:lnTo>
                <a:lnTo>
                  <a:pt x="65" y="34"/>
                </a:lnTo>
                <a:lnTo>
                  <a:pt x="64" y="35"/>
                </a:lnTo>
                <a:lnTo>
                  <a:pt x="63" y="36"/>
                </a:lnTo>
                <a:lnTo>
                  <a:pt x="62" y="36"/>
                </a:lnTo>
                <a:lnTo>
                  <a:pt x="62" y="37"/>
                </a:lnTo>
                <a:lnTo>
                  <a:pt x="61" y="38"/>
                </a:lnTo>
                <a:lnTo>
                  <a:pt x="60" y="38"/>
                </a:lnTo>
                <a:lnTo>
                  <a:pt x="60" y="39"/>
                </a:lnTo>
                <a:lnTo>
                  <a:pt x="59" y="39"/>
                </a:lnTo>
                <a:lnTo>
                  <a:pt x="59" y="40"/>
                </a:lnTo>
                <a:lnTo>
                  <a:pt x="59" y="40"/>
                </a:lnTo>
                <a:lnTo>
                  <a:pt x="58" y="41"/>
                </a:lnTo>
                <a:lnTo>
                  <a:pt x="58" y="42"/>
                </a:lnTo>
                <a:lnTo>
                  <a:pt x="58" y="43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0" y="44"/>
                </a:lnTo>
                <a:lnTo>
                  <a:pt x="60" y="44"/>
                </a:lnTo>
                <a:lnTo>
                  <a:pt x="61" y="44"/>
                </a:lnTo>
                <a:lnTo>
                  <a:pt x="61" y="44"/>
                </a:lnTo>
                <a:lnTo>
                  <a:pt x="61" y="44"/>
                </a:lnTo>
                <a:lnTo>
                  <a:pt x="61" y="44"/>
                </a:lnTo>
                <a:lnTo>
                  <a:pt x="60" y="44"/>
                </a:lnTo>
                <a:lnTo>
                  <a:pt x="60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8" y="46"/>
                </a:lnTo>
                <a:lnTo>
                  <a:pt x="58" y="46"/>
                </a:lnTo>
                <a:lnTo>
                  <a:pt x="58" y="46"/>
                </a:lnTo>
                <a:lnTo>
                  <a:pt x="58" y="47"/>
                </a:lnTo>
                <a:lnTo>
                  <a:pt x="57" y="47"/>
                </a:lnTo>
                <a:lnTo>
                  <a:pt x="57" y="48"/>
                </a:lnTo>
                <a:lnTo>
                  <a:pt x="57" y="48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49"/>
                </a:lnTo>
                <a:lnTo>
                  <a:pt x="58" y="49"/>
                </a:lnTo>
                <a:lnTo>
                  <a:pt x="58" y="49"/>
                </a:lnTo>
                <a:lnTo>
                  <a:pt x="58" y="49"/>
                </a:lnTo>
                <a:lnTo>
                  <a:pt x="58" y="49"/>
                </a:lnTo>
                <a:lnTo>
                  <a:pt x="57" y="49"/>
                </a:lnTo>
                <a:lnTo>
                  <a:pt x="57" y="48"/>
                </a:lnTo>
                <a:lnTo>
                  <a:pt x="56" y="48"/>
                </a:lnTo>
                <a:lnTo>
                  <a:pt x="55" y="48"/>
                </a:lnTo>
                <a:lnTo>
                  <a:pt x="53" y="48"/>
                </a:lnTo>
                <a:lnTo>
                  <a:pt x="52" y="47"/>
                </a:lnTo>
                <a:lnTo>
                  <a:pt x="50" y="47"/>
                </a:lnTo>
                <a:lnTo>
                  <a:pt x="49" y="47"/>
                </a:lnTo>
                <a:lnTo>
                  <a:pt x="48" y="47"/>
                </a:lnTo>
                <a:lnTo>
                  <a:pt x="47" y="47"/>
                </a:lnTo>
                <a:lnTo>
                  <a:pt x="46" y="47"/>
                </a:lnTo>
                <a:lnTo>
                  <a:pt x="45" y="47"/>
                </a:lnTo>
                <a:lnTo>
                  <a:pt x="45" y="47"/>
                </a:lnTo>
                <a:lnTo>
                  <a:pt x="44" y="47"/>
                </a:lnTo>
                <a:lnTo>
                  <a:pt x="43" y="47"/>
                </a:lnTo>
                <a:lnTo>
                  <a:pt x="42" y="47"/>
                </a:lnTo>
                <a:lnTo>
                  <a:pt x="42" y="47"/>
                </a:lnTo>
                <a:lnTo>
                  <a:pt x="41" y="47"/>
                </a:lnTo>
                <a:lnTo>
                  <a:pt x="41" y="47"/>
                </a:lnTo>
                <a:lnTo>
                  <a:pt x="40" y="47"/>
                </a:lnTo>
                <a:lnTo>
                  <a:pt x="39" y="47"/>
                </a:lnTo>
                <a:lnTo>
                  <a:pt x="38" y="47"/>
                </a:lnTo>
                <a:lnTo>
                  <a:pt x="37" y="47"/>
                </a:lnTo>
                <a:lnTo>
                  <a:pt x="36" y="47"/>
                </a:lnTo>
                <a:lnTo>
                  <a:pt x="35" y="47"/>
                </a:lnTo>
                <a:lnTo>
                  <a:pt x="35" y="47"/>
                </a:lnTo>
                <a:lnTo>
                  <a:pt x="35" y="46"/>
                </a:lnTo>
                <a:lnTo>
                  <a:pt x="34" y="45"/>
                </a:lnTo>
                <a:lnTo>
                  <a:pt x="35" y="45"/>
                </a:lnTo>
                <a:lnTo>
                  <a:pt x="35" y="44"/>
                </a:lnTo>
                <a:lnTo>
                  <a:pt x="36" y="44"/>
                </a:lnTo>
                <a:lnTo>
                  <a:pt x="36" y="44"/>
                </a:lnTo>
                <a:lnTo>
                  <a:pt x="36" y="43"/>
                </a:lnTo>
                <a:lnTo>
                  <a:pt x="36" y="43"/>
                </a:lnTo>
                <a:lnTo>
                  <a:pt x="37" y="43"/>
                </a:lnTo>
                <a:lnTo>
                  <a:pt x="37" y="42"/>
                </a:lnTo>
                <a:lnTo>
                  <a:pt x="37" y="42"/>
                </a:lnTo>
                <a:lnTo>
                  <a:pt x="37" y="41"/>
                </a:lnTo>
                <a:lnTo>
                  <a:pt x="37" y="41"/>
                </a:lnTo>
                <a:lnTo>
                  <a:pt x="36" y="41"/>
                </a:lnTo>
                <a:lnTo>
                  <a:pt x="36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4" y="41"/>
                </a:lnTo>
                <a:lnTo>
                  <a:pt x="34" y="41"/>
                </a:lnTo>
                <a:lnTo>
                  <a:pt x="33" y="42"/>
                </a:lnTo>
                <a:lnTo>
                  <a:pt x="33" y="42"/>
                </a:lnTo>
                <a:lnTo>
                  <a:pt x="32" y="42"/>
                </a:lnTo>
                <a:lnTo>
                  <a:pt x="32" y="43"/>
                </a:lnTo>
                <a:lnTo>
                  <a:pt x="33" y="43"/>
                </a:lnTo>
                <a:lnTo>
                  <a:pt x="33" y="43"/>
                </a:lnTo>
                <a:lnTo>
                  <a:pt x="33" y="44"/>
                </a:lnTo>
                <a:lnTo>
                  <a:pt x="32" y="44"/>
                </a:lnTo>
                <a:lnTo>
                  <a:pt x="32" y="45"/>
                </a:lnTo>
                <a:lnTo>
                  <a:pt x="33" y="45"/>
                </a:lnTo>
                <a:lnTo>
                  <a:pt x="33" y="45"/>
                </a:lnTo>
                <a:lnTo>
                  <a:pt x="33" y="46"/>
                </a:lnTo>
                <a:lnTo>
                  <a:pt x="33" y="46"/>
                </a:lnTo>
                <a:lnTo>
                  <a:pt x="33" y="47"/>
                </a:lnTo>
                <a:lnTo>
                  <a:pt x="33" y="47"/>
                </a:lnTo>
                <a:lnTo>
                  <a:pt x="32" y="47"/>
                </a:lnTo>
                <a:lnTo>
                  <a:pt x="30" y="48"/>
                </a:lnTo>
                <a:lnTo>
                  <a:pt x="29" y="48"/>
                </a:lnTo>
                <a:lnTo>
                  <a:pt x="27" y="48"/>
                </a:lnTo>
                <a:lnTo>
                  <a:pt x="26" y="48"/>
                </a:lnTo>
                <a:lnTo>
                  <a:pt x="26" y="49"/>
                </a:lnTo>
                <a:lnTo>
                  <a:pt x="26" y="49"/>
                </a:lnTo>
                <a:lnTo>
                  <a:pt x="26" y="49"/>
                </a:lnTo>
                <a:lnTo>
                  <a:pt x="26" y="48"/>
                </a:lnTo>
                <a:lnTo>
                  <a:pt x="25" y="48"/>
                </a:lnTo>
                <a:lnTo>
                  <a:pt x="25" y="47"/>
                </a:lnTo>
                <a:lnTo>
                  <a:pt x="24" y="47"/>
                </a:lnTo>
                <a:lnTo>
                  <a:pt x="24" y="47"/>
                </a:lnTo>
                <a:lnTo>
                  <a:pt x="23" y="47"/>
                </a:lnTo>
                <a:lnTo>
                  <a:pt x="23" y="47"/>
                </a:lnTo>
                <a:lnTo>
                  <a:pt x="23" y="46"/>
                </a:lnTo>
                <a:lnTo>
                  <a:pt x="22" y="46"/>
                </a:lnTo>
                <a:lnTo>
                  <a:pt x="21" y="46"/>
                </a:lnTo>
                <a:lnTo>
                  <a:pt x="20" y="46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9" y="46"/>
                </a:lnTo>
                <a:lnTo>
                  <a:pt x="18" y="46"/>
                </a:lnTo>
                <a:lnTo>
                  <a:pt x="18" y="46"/>
                </a:lnTo>
                <a:lnTo>
                  <a:pt x="18" y="45"/>
                </a:lnTo>
                <a:lnTo>
                  <a:pt x="17" y="45"/>
                </a:lnTo>
                <a:lnTo>
                  <a:pt x="17" y="46"/>
                </a:lnTo>
                <a:lnTo>
                  <a:pt x="16" y="46"/>
                </a:lnTo>
                <a:lnTo>
                  <a:pt x="16" y="46"/>
                </a:lnTo>
                <a:lnTo>
                  <a:pt x="16" y="45"/>
                </a:lnTo>
                <a:lnTo>
                  <a:pt x="16" y="45"/>
                </a:lnTo>
                <a:lnTo>
                  <a:pt x="16" y="45"/>
                </a:lnTo>
                <a:lnTo>
                  <a:pt x="15" y="46"/>
                </a:lnTo>
                <a:lnTo>
                  <a:pt x="15" y="46"/>
                </a:lnTo>
                <a:lnTo>
                  <a:pt x="15" y="47"/>
                </a:lnTo>
                <a:lnTo>
                  <a:pt x="14" y="47"/>
                </a:lnTo>
                <a:lnTo>
                  <a:pt x="14" y="47"/>
                </a:lnTo>
                <a:lnTo>
                  <a:pt x="13" y="47"/>
                </a:lnTo>
                <a:lnTo>
                  <a:pt x="13" y="47"/>
                </a:lnTo>
                <a:lnTo>
                  <a:pt x="12" y="47"/>
                </a:lnTo>
                <a:lnTo>
                  <a:pt x="12" y="47"/>
                </a:lnTo>
                <a:lnTo>
                  <a:pt x="12" y="47"/>
                </a:lnTo>
                <a:lnTo>
                  <a:pt x="12" y="47"/>
                </a:lnTo>
                <a:lnTo>
                  <a:pt x="12" y="46"/>
                </a:lnTo>
                <a:lnTo>
                  <a:pt x="11" y="46"/>
                </a:lnTo>
                <a:lnTo>
                  <a:pt x="11" y="46"/>
                </a:lnTo>
                <a:lnTo>
                  <a:pt x="11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5"/>
                </a:lnTo>
                <a:lnTo>
                  <a:pt x="10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8" y="45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7" y="46"/>
                </a:lnTo>
                <a:lnTo>
                  <a:pt x="6" y="47"/>
                </a:lnTo>
                <a:lnTo>
                  <a:pt x="6" y="47"/>
                </a:lnTo>
                <a:lnTo>
                  <a:pt x="5" y="47"/>
                </a:lnTo>
                <a:lnTo>
                  <a:pt x="5" y="47"/>
                </a:lnTo>
                <a:lnTo>
                  <a:pt x="4" y="47"/>
                </a:lnTo>
                <a:lnTo>
                  <a:pt x="4" y="47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49"/>
                </a:lnTo>
                <a:lnTo>
                  <a:pt x="3" y="50"/>
                </a:lnTo>
                <a:lnTo>
                  <a:pt x="3" y="50"/>
                </a:lnTo>
                <a:lnTo>
                  <a:pt x="3" y="51"/>
                </a:lnTo>
                <a:lnTo>
                  <a:pt x="3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1"/>
                </a:lnTo>
                <a:lnTo>
                  <a:pt x="3" y="51"/>
                </a:lnTo>
                <a:lnTo>
                  <a:pt x="4" y="51"/>
                </a:lnTo>
                <a:lnTo>
                  <a:pt x="4" y="51"/>
                </a:lnTo>
                <a:lnTo>
                  <a:pt x="4" y="51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1"/>
                </a:lnTo>
                <a:lnTo>
                  <a:pt x="5" y="51"/>
                </a:lnTo>
                <a:lnTo>
                  <a:pt x="5" y="51"/>
                </a:lnTo>
                <a:lnTo>
                  <a:pt x="5" y="51"/>
                </a:lnTo>
                <a:lnTo>
                  <a:pt x="5" y="51"/>
                </a:lnTo>
                <a:lnTo>
                  <a:pt x="5" y="52"/>
                </a:lnTo>
                <a:lnTo>
                  <a:pt x="5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3"/>
                </a:lnTo>
                <a:lnTo>
                  <a:pt x="5" y="53"/>
                </a:lnTo>
                <a:lnTo>
                  <a:pt x="5" y="54"/>
                </a:lnTo>
                <a:lnTo>
                  <a:pt x="5" y="54"/>
                </a:lnTo>
                <a:lnTo>
                  <a:pt x="4" y="54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3" y="53"/>
                </a:lnTo>
                <a:lnTo>
                  <a:pt x="3" y="53"/>
                </a:lnTo>
                <a:lnTo>
                  <a:pt x="1" y="51"/>
                </a:lnTo>
                <a:lnTo>
                  <a:pt x="0" y="46"/>
                </a:lnTo>
                <a:lnTo>
                  <a:pt x="0" y="44"/>
                </a:lnTo>
                <a:lnTo>
                  <a:pt x="1" y="44"/>
                </a:lnTo>
                <a:lnTo>
                  <a:pt x="2" y="43"/>
                </a:lnTo>
                <a:lnTo>
                  <a:pt x="3" y="43"/>
                </a:lnTo>
                <a:lnTo>
                  <a:pt x="4" y="43"/>
                </a:lnTo>
                <a:lnTo>
                  <a:pt x="5" y="42"/>
                </a:lnTo>
                <a:lnTo>
                  <a:pt x="6" y="42"/>
                </a:lnTo>
                <a:lnTo>
                  <a:pt x="7" y="42"/>
                </a:lnTo>
                <a:lnTo>
                  <a:pt x="8" y="42"/>
                </a:lnTo>
                <a:lnTo>
                  <a:pt x="9" y="42"/>
                </a:lnTo>
                <a:lnTo>
                  <a:pt x="10" y="42"/>
                </a:lnTo>
                <a:lnTo>
                  <a:pt x="11" y="42"/>
                </a:lnTo>
                <a:lnTo>
                  <a:pt x="12" y="42"/>
                </a:lnTo>
                <a:lnTo>
                  <a:pt x="13" y="41"/>
                </a:lnTo>
                <a:lnTo>
                  <a:pt x="14" y="41"/>
                </a:lnTo>
                <a:lnTo>
                  <a:pt x="13" y="41"/>
                </a:lnTo>
                <a:lnTo>
                  <a:pt x="13" y="40"/>
                </a:lnTo>
                <a:lnTo>
                  <a:pt x="13" y="39"/>
                </a:lnTo>
                <a:lnTo>
                  <a:pt x="13" y="38"/>
                </a:lnTo>
                <a:lnTo>
                  <a:pt x="13" y="38"/>
                </a:lnTo>
                <a:lnTo>
                  <a:pt x="6" y="38"/>
                </a:lnTo>
                <a:lnTo>
                  <a:pt x="3" y="38"/>
                </a:lnTo>
                <a:lnTo>
                  <a:pt x="3" y="36"/>
                </a:lnTo>
                <a:lnTo>
                  <a:pt x="2" y="33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98" name="Freeform 7"/>
          <p:cNvSpPr>
            <a:spLocks/>
          </p:cNvSpPr>
          <p:nvPr/>
        </p:nvSpPr>
        <p:spPr bwMode="auto">
          <a:xfrm>
            <a:off x="527050" y="3530600"/>
            <a:ext cx="4527550" cy="2906713"/>
          </a:xfrm>
          <a:custGeom>
            <a:avLst/>
            <a:gdLst/>
            <a:ahLst/>
            <a:cxnLst>
              <a:cxn ang="0">
                <a:pos x="13" y="51"/>
              </a:cxn>
              <a:cxn ang="0">
                <a:pos x="37" y="13"/>
              </a:cxn>
              <a:cxn ang="0">
                <a:pos x="42" y="14"/>
              </a:cxn>
              <a:cxn ang="0">
                <a:pos x="48" y="4"/>
              </a:cxn>
              <a:cxn ang="0">
                <a:pos x="74" y="3"/>
              </a:cxn>
              <a:cxn ang="0">
                <a:pos x="80" y="8"/>
              </a:cxn>
              <a:cxn ang="0">
                <a:pos x="85" y="15"/>
              </a:cxn>
              <a:cxn ang="0">
                <a:pos x="87" y="10"/>
              </a:cxn>
              <a:cxn ang="0">
                <a:pos x="98" y="5"/>
              </a:cxn>
              <a:cxn ang="0">
                <a:pos x="117" y="9"/>
              </a:cxn>
              <a:cxn ang="0">
                <a:pos x="119" y="28"/>
              </a:cxn>
              <a:cxn ang="0">
                <a:pos x="127" y="44"/>
              </a:cxn>
              <a:cxn ang="0">
                <a:pos x="130" y="55"/>
              </a:cxn>
              <a:cxn ang="0">
                <a:pos x="132" y="63"/>
              </a:cxn>
              <a:cxn ang="0">
                <a:pos x="143" y="63"/>
              </a:cxn>
              <a:cxn ang="0">
                <a:pos x="146" y="60"/>
              </a:cxn>
              <a:cxn ang="0">
                <a:pos x="159" y="58"/>
              </a:cxn>
              <a:cxn ang="0">
                <a:pos x="175" y="64"/>
              </a:cxn>
              <a:cxn ang="0">
                <a:pos x="167" y="67"/>
              </a:cxn>
              <a:cxn ang="0">
                <a:pos x="162" y="78"/>
              </a:cxn>
              <a:cxn ang="0">
                <a:pos x="159" y="80"/>
              </a:cxn>
              <a:cxn ang="0">
                <a:pos x="156" y="82"/>
              </a:cxn>
              <a:cxn ang="0">
                <a:pos x="151" y="84"/>
              </a:cxn>
              <a:cxn ang="0">
                <a:pos x="150" y="87"/>
              </a:cxn>
              <a:cxn ang="0">
                <a:pos x="145" y="86"/>
              </a:cxn>
              <a:cxn ang="0">
                <a:pos x="137" y="88"/>
              </a:cxn>
              <a:cxn ang="0">
                <a:pos x="131" y="90"/>
              </a:cxn>
              <a:cxn ang="0">
                <a:pos x="127" y="94"/>
              </a:cxn>
              <a:cxn ang="0">
                <a:pos x="119" y="99"/>
              </a:cxn>
              <a:cxn ang="0">
                <a:pos x="115" y="103"/>
              </a:cxn>
              <a:cxn ang="0">
                <a:pos x="108" y="106"/>
              </a:cxn>
              <a:cxn ang="0">
                <a:pos x="101" y="111"/>
              </a:cxn>
              <a:cxn ang="0">
                <a:pos x="102" y="111"/>
              </a:cxn>
              <a:cxn ang="0">
                <a:pos x="101" y="113"/>
              </a:cxn>
              <a:cxn ang="0">
                <a:pos x="99" y="117"/>
              </a:cxn>
              <a:cxn ang="0">
                <a:pos x="96" y="113"/>
              </a:cxn>
              <a:cxn ang="0">
                <a:pos x="91" y="112"/>
              </a:cxn>
              <a:cxn ang="0">
                <a:pos x="89" y="110"/>
              </a:cxn>
              <a:cxn ang="0">
                <a:pos x="87" y="105"/>
              </a:cxn>
              <a:cxn ang="0">
                <a:pos x="80" y="104"/>
              </a:cxn>
              <a:cxn ang="0">
                <a:pos x="76" y="100"/>
              </a:cxn>
              <a:cxn ang="0">
                <a:pos x="74" y="93"/>
              </a:cxn>
              <a:cxn ang="0">
                <a:pos x="71" y="86"/>
              </a:cxn>
              <a:cxn ang="0">
                <a:pos x="70" y="81"/>
              </a:cxn>
              <a:cxn ang="0">
                <a:pos x="71" y="81"/>
              </a:cxn>
              <a:cxn ang="0">
                <a:pos x="71" y="79"/>
              </a:cxn>
              <a:cxn ang="0">
                <a:pos x="71" y="77"/>
              </a:cxn>
              <a:cxn ang="0">
                <a:pos x="70" y="75"/>
              </a:cxn>
              <a:cxn ang="0">
                <a:pos x="71" y="72"/>
              </a:cxn>
              <a:cxn ang="0">
                <a:pos x="61" y="67"/>
              </a:cxn>
              <a:cxn ang="0">
                <a:pos x="56" y="68"/>
              </a:cxn>
              <a:cxn ang="0">
                <a:pos x="51" y="67"/>
              </a:cxn>
              <a:cxn ang="0">
                <a:pos x="46" y="67"/>
              </a:cxn>
              <a:cxn ang="0">
                <a:pos x="44" y="68"/>
              </a:cxn>
              <a:cxn ang="0">
                <a:pos x="44" y="67"/>
              </a:cxn>
              <a:cxn ang="0">
                <a:pos x="40" y="64"/>
              </a:cxn>
              <a:cxn ang="0">
                <a:pos x="37" y="62"/>
              </a:cxn>
              <a:cxn ang="0">
                <a:pos x="36" y="64"/>
              </a:cxn>
              <a:cxn ang="0">
                <a:pos x="28" y="61"/>
              </a:cxn>
              <a:cxn ang="0">
                <a:pos x="17" y="61"/>
              </a:cxn>
              <a:cxn ang="0">
                <a:pos x="6" y="60"/>
              </a:cxn>
            </a:cxnLst>
            <a:rect l="0" t="0" r="r" b="b"/>
            <a:pathLst>
              <a:path w="176" h="117">
                <a:moveTo>
                  <a:pt x="0" y="60"/>
                </a:moveTo>
                <a:lnTo>
                  <a:pt x="1" y="60"/>
                </a:lnTo>
                <a:lnTo>
                  <a:pt x="1" y="59"/>
                </a:lnTo>
                <a:lnTo>
                  <a:pt x="2" y="59"/>
                </a:lnTo>
                <a:lnTo>
                  <a:pt x="3" y="59"/>
                </a:lnTo>
                <a:lnTo>
                  <a:pt x="3" y="59"/>
                </a:lnTo>
                <a:lnTo>
                  <a:pt x="4" y="58"/>
                </a:lnTo>
                <a:lnTo>
                  <a:pt x="5" y="58"/>
                </a:lnTo>
                <a:lnTo>
                  <a:pt x="5" y="58"/>
                </a:lnTo>
                <a:lnTo>
                  <a:pt x="6" y="57"/>
                </a:lnTo>
                <a:lnTo>
                  <a:pt x="10" y="55"/>
                </a:lnTo>
                <a:lnTo>
                  <a:pt x="13" y="51"/>
                </a:lnTo>
                <a:lnTo>
                  <a:pt x="19" y="46"/>
                </a:lnTo>
                <a:lnTo>
                  <a:pt x="19" y="42"/>
                </a:lnTo>
                <a:lnTo>
                  <a:pt x="20" y="40"/>
                </a:lnTo>
                <a:lnTo>
                  <a:pt x="22" y="39"/>
                </a:lnTo>
                <a:lnTo>
                  <a:pt x="24" y="34"/>
                </a:lnTo>
                <a:lnTo>
                  <a:pt x="27" y="30"/>
                </a:lnTo>
                <a:lnTo>
                  <a:pt x="28" y="26"/>
                </a:lnTo>
                <a:lnTo>
                  <a:pt x="30" y="23"/>
                </a:lnTo>
                <a:lnTo>
                  <a:pt x="32" y="20"/>
                </a:lnTo>
                <a:lnTo>
                  <a:pt x="34" y="18"/>
                </a:lnTo>
                <a:lnTo>
                  <a:pt x="36" y="13"/>
                </a:lnTo>
                <a:lnTo>
                  <a:pt x="37" y="13"/>
                </a:lnTo>
                <a:lnTo>
                  <a:pt x="37" y="13"/>
                </a:lnTo>
                <a:lnTo>
                  <a:pt x="38" y="13"/>
                </a:lnTo>
                <a:lnTo>
                  <a:pt x="38" y="13"/>
                </a:lnTo>
                <a:lnTo>
                  <a:pt x="38" y="13"/>
                </a:lnTo>
                <a:lnTo>
                  <a:pt x="39" y="13"/>
                </a:lnTo>
                <a:lnTo>
                  <a:pt x="39" y="13"/>
                </a:lnTo>
                <a:lnTo>
                  <a:pt x="40" y="13"/>
                </a:lnTo>
                <a:lnTo>
                  <a:pt x="41" y="14"/>
                </a:lnTo>
                <a:lnTo>
                  <a:pt x="41" y="14"/>
                </a:lnTo>
                <a:lnTo>
                  <a:pt x="42" y="14"/>
                </a:lnTo>
                <a:lnTo>
                  <a:pt x="42" y="14"/>
                </a:lnTo>
                <a:lnTo>
                  <a:pt x="42" y="14"/>
                </a:lnTo>
                <a:lnTo>
                  <a:pt x="41" y="12"/>
                </a:lnTo>
                <a:lnTo>
                  <a:pt x="43" y="10"/>
                </a:lnTo>
                <a:lnTo>
                  <a:pt x="45" y="9"/>
                </a:lnTo>
                <a:lnTo>
                  <a:pt x="45" y="9"/>
                </a:lnTo>
                <a:lnTo>
                  <a:pt x="45" y="8"/>
                </a:lnTo>
                <a:lnTo>
                  <a:pt x="45" y="7"/>
                </a:lnTo>
                <a:lnTo>
                  <a:pt x="45" y="6"/>
                </a:lnTo>
                <a:lnTo>
                  <a:pt x="45" y="5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8" y="4"/>
                </a:lnTo>
                <a:lnTo>
                  <a:pt x="48" y="4"/>
                </a:lnTo>
                <a:lnTo>
                  <a:pt x="49" y="3"/>
                </a:lnTo>
                <a:lnTo>
                  <a:pt x="49" y="3"/>
                </a:lnTo>
                <a:lnTo>
                  <a:pt x="51" y="1"/>
                </a:lnTo>
                <a:lnTo>
                  <a:pt x="54" y="1"/>
                </a:lnTo>
                <a:lnTo>
                  <a:pt x="55" y="0"/>
                </a:lnTo>
                <a:lnTo>
                  <a:pt x="56" y="1"/>
                </a:lnTo>
                <a:lnTo>
                  <a:pt x="56" y="1"/>
                </a:lnTo>
                <a:lnTo>
                  <a:pt x="57" y="1"/>
                </a:lnTo>
                <a:lnTo>
                  <a:pt x="60" y="2"/>
                </a:lnTo>
                <a:lnTo>
                  <a:pt x="65" y="2"/>
                </a:lnTo>
                <a:lnTo>
                  <a:pt x="74" y="3"/>
                </a:lnTo>
                <a:lnTo>
                  <a:pt x="74" y="3"/>
                </a:lnTo>
                <a:lnTo>
                  <a:pt x="75" y="3"/>
                </a:lnTo>
                <a:lnTo>
                  <a:pt x="75" y="4"/>
                </a:lnTo>
                <a:lnTo>
                  <a:pt x="75" y="4"/>
                </a:lnTo>
                <a:lnTo>
                  <a:pt x="76" y="4"/>
                </a:lnTo>
                <a:lnTo>
                  <a:pt x="76" y="4"/>
                </a:lnTo>
                <a:lnTo>
                  <a:pt x="77" y="4"/>
                </a:lnTo>
                <a:lnTo>
                  <a:pt x="77" y="4"/>
                </a:lnTo>
                <a:lnTo>
                  <a:pt x="78" y="7"/>
                </a:lnTo>
                <a:lnTo>
                  <a:pt x="79" y="7"/>
                </a:lnTo>
                <a:lnTo>
                  <a:pt x="79" y="7"/>
                </a:lnTo>
                <a:lnTo>
                  <a:pt x="80" y="8"/>
                </a:lnTo>
                <a:lnTo>
                  <a:pt x="80" y="8"/>
                </a:lnTo>
                <a:lnTo>
                  <a:pt x="81" y="8"/>
                </a:lnTo>
                <a:lnTo>
                  <a:pt x="82" y="8"/>
                </a:lnTo>
                <a:lnTo>
                  <a:pt x="83" y="8"/>
                </a:lnTo>
                <a:lnTo>
                  <a:pt x="83" y="8"/>
                </a:lnTo>
                <a:lnTo>
                  <a:pt x="84" y="9"/>
                </a:lnTo>
                <a:lnTo>
                  <a:pt x="84" y="9"/>
                </a:lnTo>
                <a:lnTo>
                  <a:pt x="83" y="10"/>
                </a:lnTo>
                <a:lnTo>
                  <a:pt x="83" y="11"/>
                </a:lnTo>
                <a:lnTo>
                  <a:pt x="84" y="14"/>
                </a:lnTo>
                <a:lnTo>
                  <a:pt x="84" y="14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6" y="15"/>
                </a:lnTo>
                <a:lnTo>
                  <a:pt x="87" y="14"/>
                </a:lnTo>
                <a:lnTo>
                  <a:pt x="87" y="14"/>
                </a:lnTo>
                <a:lnTo>
                  <a:pt x="87" y="13"/>
                </a:lnTo>
                <a:lnTo>
                  <a:pt x="87" y="13"/>
                </a:lnTo>
                <a:lnTo>
                  <a:pt x="87" y="11"/>
                </a:lnTo>
                <a:lnTo>
                  <a:pt x="87" y="10"/>
                </a:lnTo>
                <a:lnTo>
                  <a:pt x="87" y="9"/>
                </a:lnTo>
                <a:lnTo>
                  <a:pt x="88" y="9"/>
                </a:lnTo>
                <a:lnTo>
                  <a:pt x="89" y="8"/>
                </a:lnTo>
                <a:lnTo>
                  <a:pt x="90" y="8"/>
                </a:lnTo>
                <a:lnTo>
                  <a:pt x="90" y="8"/>
                </a:lnTo>
                <a:lnTo>
                  <a:pt x="91" y="8"/>
                </a:lnTo>
                <a:lnTo>
                  <a:pt x="92" y="8"/>
                </a:lnTo>
                <a:lnTo>
                  <a:pt x="93" y="8"/>
                </a:lnTo>
                <a:lnTo>
                  <a:pt x="93" y="8"/>
                </a:lnTo>
                <a:lnTo>
                  <a:pt x="94" y="8"/>
                </a:lnTo>
                <a:lnTo>
                  <a:pt x="95" y="7"/>
                </a:lnTo>
                <a:lnTo>
                  <a:pt x="98" y="5"/>
                </a:lnTo>
                <a:lnTo>
                  <a:pt x="100" y="5"/>
                </a:lnTo>
                <a:lnTo>
                  <a:pt x="101" y="5"/>
                </a:lnTo>
                <a:lnTo>
                  <a:pt x="102" y="5"/>
                </a:lnTo>
                <a:lnTo>
                  <a:pt x="103" y="5"/>
                </a:lnTo>
                <a:lnTo>
                  <a:pt x="105" y="5"/>
                </a:lnTo>
                <a:lnTo>
                  <a:pt x="106" y="5"/>
                </a:lnTo>
                <a:lnTo>
                  <a:pt x="107" y="4"/>
                </a:lnTo>
                <a:lnTo>
                  <a:pt x="115" y="6"/>
                </a:lnTo>
                <a:lnTo>
                  <a:pt x="115" y="8"/>
                </a:lnTo>
                <a:lnTo>
                  <a:pt x="116" y="8"/>
                </a:lnTo>
                <a:lnTo>
                  <a:pt x="116" y="9"/>
                </a:lnTo>
                <a:lnTo>
                  <a:pt x="117" y="9"/>
                </a:lnTo>
                <a:lnTo>
                  <a:pt x="117" y="10"/>
                </a:lnTo>
                <a:lnTo>
                  <a:pt x="118" y="13"/>
                </a:lnTo>
                <a:lnTo>
                  <a:pt x="117" y="15"/>
                </a:lnTo>
                <a:lnTo>
                  <a:pt x="116" y="17"/>
                </a:lnTo>
                <a:lnTo>
                  <a:pt x="116" y="19"/>
                </a:lnTo>
                <a:lnTo>
                  <a:pt x="116" y="21"/>
                </a:lnTo>
                <a:lnTo>
                  <a:pt x="117" y="22"/>
                </a:lnTo>
                <a:lnTo>
                  <a:pt x="117" y="24"/>
                </a:lnTo>
                <a:lnTo>
                  <a:pt x="118" y="25"/>
                </a:lnTo>
                <a:lnTo>
                  <a:pt x="118" y="26"/>
                </a:lnTo>
                <a:lnTo>
                  <a:pt x="118" y="27"/>
                </a:lnTo>
                <a:lnTo>
                  <a:pt x="119" y="28"/>
                </a:lnTo>
                <a:lnTo>
                  <a:pt x="119" y="29"/>
                </a:lnTo>
                <a:lnTo>
                  <a:pt x="120" y="30"/>
                </a:lnTo>
                <a:lnTo>
                  <a:pt x="127" y="33"/>
                </a:lnTo>
                <a:lnTo>
                  <a:pt x="130" y="40"/>
                </a:lnTo>
                <a:lnTo>
                  <a:pt x="129" y="40"/>
                </a:lnTo>
                <a:lnTo>
                  <a:pt x="129" y="41"/>
                </a:lnTo>
                <a:lnTo>
                  <a:pt x="129" y="41"/>
                </a:lnTo>
                <a:lnTo>
                  <a:pt x="129" y="42"/>
                </a:lnTo>
                <a:lnTo>
                  <a:pt x="128" y="42"/>
                </a:lnTo>
                <a:lnTo>
                  <a:pt x="128" y="43"/>
                </a:lnTo>
                <a:lnTo>
                  <a:pt x="128" y="43"/>
                </a:lnTo>
                <a:lnTo>
                  <a:pt x="127" y="44"/>
                </a:lnTo>
                <a:lnTo>
                  <a:pt x="128" y="45"/>
                </a:lnTo>
                <a:lnTo>
                  <a:pt x="128" y="47"/>
                </a:lnTo>
                <a:lnTo>
                  <a:pt x="128" y="48"/>
                </a:lnTo>
                <a:lnTo>
                  <a:pt x="128" y="49"/>
                </a:lnTo>
                <a:lnTo>
                  <a:pt x="127" y="51"/>
                </a:lnTo>
                <a:lnTo>
                  <a:pt x="127" y="52"/>
                </a:lnTo>
                <a:lnTo>
                  <a:pt x="127" y="53"/>
                </a:lnTo>
                <a:lnTo>
                  <a:pt x="128" y="54"/>
                </a:lnTo>
                <a:lnTo>
                  <a:pt x="129" y="55"/>
                </a:lnTo>
                <a:lnTo>
                  <a:pt x="129" y="55"/>
                </a:lnTo>
                <a:lnTo>
                  <a:pt x="129" y="55"/>
                </a:lnTo>
                <a:lnTo>
                  <a:pt x="130" y="55"/>
                </a:lnTo>
                <a:lnTo>
                  <a:pt x="130" y="56"/>
                </a:lnTo>
                <a:lnTo>
                  <a:pt x="130" y="56"/>
                </a:lnTo>
                <a:lnTo>
                  <a:pt x="131" y="57"/>
                </a:lnTo>
                <a:lnTo>
                  <a:pt x="131" y="57"/>
                </a:lnTo>
                <a:lnTo>
                  <a:pt x="131" y="58"/>
                </a:lnTo>
                <a:lnTo>
                  <a:pt x="131" y="58"/>
                </a:lnTo>
                <a:lnTo>
                  <a:pt x="131" y="59"/>
                </a:lnTo>
                <a:lnTo>
                  <a:pt x="131" y="60"/>
                </a:lnTo>
                <a:lnTo>
                  <a:pt x="131" y="61"/>
                </a:lnTo>
                <a:lnTo>
                  <a:pt x="132" y="61"/>
                </a:lnTo>
                <a:lnTo>
                  <a:pt x="132" y="62"/>
                </a:lnTo>
                <a:lnTo>
                  <a:pt x="132" y="63"/>
                </a:lnTo>
                <a:lnTo>
                  <a:pt x="132" y="63"/>
                </a:lnTo>
                <a:lnTo>
                  <a:pt x="133" y="63"/>
                </a:lnTo>
                <a:lnTo>
                  <a:pt x="133" y="64"/>
                </a:lnTo>
                <a:lnTo>
                  <a:pt x="133" y="64"/>
                </a:lnTo>
                <a:lnTo>
                  <a:pt x="134" y="64"/>
                </a:lnTo>
                <a:lnTo>
                  <a:pt x="134" y="64"/>
                </a:lnTo>
                <a:lnTo>
                  <a:pt x="134" y="64"/>
                </a:lnTo>
                <a:lnTo>
                  <a:pt x="134" y="64"/>
                </a:lnTo>
                <a:lnTo>
                  <a:pt x="142" y="64"/>
                </a:lnTo>
                <a:lnTo>
                  <a:pt x="142" y="63"/>
                </a:lnTo>
                <a:lnTo>
                  <a:pt x="142" y="63"/>
                </a:lnTo>
                <a:lnTo>
                  <a:pt x="143" y="63"/>
                </a:lnTo>
                <a:lnTo>
                  <a:pt x="143" y="63"/>
                </a:lnTo>
                <a:lnTo>
                  <a:pt x="143" y="62"/>
                </a:lnTo>
                <a:lnTo>
                  <a:pt x="144" y="62"/>
                </a:lnTo>
                <a:lnTo>
                  <a:pt x="144" y="61"/>
                </a:lnTo>
                <a:lnTo>
                  <a:pt x="144" y="61"/>
                </a:lnTo>
                <a:lnTo>
                  <a:pt x="144" y="61"/>
                </a:lnTo>
                <a:lnTo>
                  <a:pt x="144" y="60"/>
                </a:lnTo>
                <a:lnTo>
                  <a:pt x="145" y="60"/>
                </a:lnTo>
                <a:lnTo>
                  <a:pt x="145" y="60"/>
                </a:lnTo>
                <a:lnTo>
                  <a:pt x="145" y="60"/>
                </a:lnTo>
                <a:lnTo>
                  <a:pt x="146" y="60"/>
                </a:lnTo>
                <a:lnTo>
                  <a:pt x="146" y="60"/>
                </a:lnTo>
                <a:lnTo>
                  <a:pt x="146" y="60"/>
                </a:lnTo>
                <a:lnTo>
                  <a:pt x="147" y="61"/>
                </a:lnTo>
                <a:lnTo>
                  <a:pt x="149" y="62"/>
                </a:lnTo>
                <a:lnTo>
                  <a:pt x="150" y="62"/>
                </a:lnTo>
                <a:lnTo>
                  <a:pt x="151" y="62"/>
                </a:lnTo>
                <a:lnTo>
                  <a:pt x="153" y="62"/>
                </a:lnTo>
                <a:lnTo>
                  <a:pt x="154" y="61"/>
                </a:lnTo>
                <a:lnTo>
                  <a:pt x="155" y="60"/>
                </a:lnTo>
                <a:lnTo>
                  <a:pt x="157" y="59"/>
                </a:lnTo>
                <a:lnTo>
                  <a:pt x="158" y="59"/>
                </a:lnTo>
                <a:lnTo>
                  <a:pt x="158" y="58"/>
                </a:lnTo>
                <a:lnTo>
                  <a:pt x="159" y="58"/>
                </a:lnTo>
                <a:lnTo>
                  <a:pt x="160" y="59"/>
                </a:lnTo>
                <a:lnTo>
                  <a:pt x="161" y="59"/>
                </a:lnTo>
                <a:lnTo>
                  <a:pt x="161" y="59"/>
                </a:lnTo>
                <a:lnTo>
                  <a:pt x="162" y="59"/>
                </a:lnTo>
                <a:lnTo>
                  <a:pt x="162" y="59"/>
                </a:lnTo>
                <a:lnTo>
                  <a:pt x="164" y="58"/>
                </a:lnTo>
                <a:lnTo>
                  <a:pt x="165" y="61"/>
                </a:lnTo>
                <a:lnTo>
                  <a:pt x="165" y="63"/>
                </a:lnTo>
                <a:lnTo>
                  <a:pt x="168" y="63"/>
                </a:lnTo>
                <a:lnTo>
                  <a:pt x="175" y="63"/>
                </a:lnTo>
                <a:lnTo>
                  <a:pt x="175" y="63"/>
                </a:lnTo>
                <a:lnTo>
                  <a:pt x="175" y="64"/>
                </a:lnTo>
                <a:lnTo>
                  <a:pt x="175" y="65"/>
                </a:lnTo>
                <a:lnTo>
                  <a:pt x="175" y="66"/>
                </a:lnTo>
                <a:lnTo>
                  <a:pt x="176" y="66"/>
                </a:lnTo>
                <a:lnTo>
                  <a:pt x="175" y="66"/>
                </a:lnTo>
                <a:lnTo>
                  <a:pt x="174" y="67"/>
                </a:lnTo>
                <a:lnTo>
                  <a:pt x="173" y="67"/>
                </a:lnTo>
                <a:lnTo>
                  <a:pt x="172" y="67"/>
                </a:lnTo>
                <a:lnTo>
                  <a:pt x="171" y="67"/>
                </a:lnTo>
                <a:lnTo>
                  <a:pt x="170" y="67"/>
                </a:lnTo>
                <a:lnTo>
                  <a:pt x="169" y="67"/>
                </a:lnTo>
                <a:lnTo>
                  <a:pt x="168" y="67"/>
                </a:lnTo>
                <a:lnTo>
                  <a:pt x="167" y="67"/>
                </a:lnTo>
                <a:lnTo>
                  <a:pt x="166" y="68"/>
                </a:lnTo>
                <a:lnTo>
                  <a:pt x="165" y="68"/>
                </a:lnTo>
                <a:lnTo>
                  <a:pt x="164" y="68"/>
                </a:lnTo>
                <a:lnTo>
                  <a:pt x="163" y="69"/>
                </a:lnTo>
                <a:lnTo>
                  <a:pt x="162" y="69"/>
                </a:lnTo>
                <a:lnTo>
                  <a:pt x="162" y="71"/>
                </a:lnTo>
                <a:lnTo>
                  <a:pt x="163" y="76"/>
                </a:lnTo>
                <a:lnTo>
                  <a:pt x="165" y="78"/>
                </a:lnTo>
                <a:lnTo>
                  <a:pt x="163" y="79"/>
                </a:lnTo>
                <a:lnTo>
                  <a:pt x="162" y="79"/>
                </a:lnTo>
                <a:lnTo>
                  <a:pt x="162" y="79"/>
                </a:lnTo>
                <a:lnTo>
                  <a:pt x="162" y="78"/>
                </a:lnTo>
                <a:lnTo>
                  <a:pt x="162" y="78"/>
                </a:lnTo>
                <a:lnTo>
                  <a:pt x="161" y="78"/>
                </a:lnTo>
                <a:lnTo>
                  <a:pt x="161" y="78"/>
                </a:lnTo>
                <a:lnTo>
                  <a:pt x="161" y="78"/>
                </a:lnTo>
                <a:lnTo>
                  <a:pt x="160" y="79"/>
                </a:lnTo>
                <a:lnTo>
                  <a:pt x="159" y="79"/>
                </a:lnTo>
                <a:lnTo>
                  <a:pt x="158" y="79"/>
                </a:lnTo>
                <a:lnTo>
                  <a:pt x="158" y="79"/>
                </a:lnTo>
                <a:lnTo>
                  <a:pt x="158" y="80"/>
                </a:lnTo>
                <a:lnTo>
                  <a:pt x="158" y="80"/>
                </a:lnTo>
                <a:lnTo>
                  <a:pt x="158" y="80"/>
                </a:lnTo>
                <a:lnTo>
                  <a:pt x="159" y="80"/>
                </a:lnTo>
                <a:lnTo>
                  <a:pt x="158" y="81"/>
                </a:lnTo>
                <a:lnTo>
                  <a:pt x="158" y="81"/>
                </a:lnTo>
                <a:lnTo>
                  <a:pt x="158" y="81"/>
                </a:lnTo>
                <a:lnTo>
                  <a:pt x="157" y="81"/>
                </a:lnTo>
                <a:lnTo>
                  <a:pt x="157" y="81"/>
                </a:lnTo>
                <a:lnTo>
                  <a:pt x="157" y="81"/>
                </a:lnTo>
                <a:lnTo>
                  <a:pt x="157" y="81"/>
                </a:lnTo>
                <a:lnTo>
                  <a:pt x="156" y="81"/>
                </a:lnTo>
                <a:lnTo>
                  <a:pt x="156" y="81"/>
                </a:lnTo>
                <a:lnTo>
                  <a:pt x="156" y="81"/>
                </a:lnTo>
                <a:lnTo>
                  <a:pt x="156" y="82"/>
                </a:lnTo>
                <a:lnTo>
                  <a:pt x="156" y="82"/>
                </a:lnTo>
                <a:lnTo>
                  <a:pt x="155" y="82"/>
                </a:lnTo>
                <a:lnTo>
                  <a:pt x="155" y="82"/>
                </a:lnTo>
                <a:lnTo>
                  <a:pt x="155" y="82"/>
                </a:lnTo>
                <a:lnTo>
                  <a:pt x="155" y="82"/>
                </a:lnTo>
                <a:lnTo>
                  <a:pt x="154" y="83"/>
                </a:lnTo>
                <a:lnTo>
                  <a:pt x="154" y="83"/>
                </a:lnTo>
                <a:lnTo>
                  <a:pt x="153" y="83"/>
                </a:lnTo>
                <a:lnTo>
                  <a:pt x="153" y="83"/>
                </a:lnTo>
                <a:lnTo>
                  <a:pt x="152" y="83"/>
                </a:lnTo>
                <a:lnTo>
                  <a:pt x="152" y="84"/>
                </a:lnTo>
                <a:lnTo>
                  <a:pt x="151" y="84"/>
                </a:lnTo>
                <a:lnTo>
                  <a:pt x="151" y="84"/>
                </a:lnTo>
                <a:lnTo>
                  <a:pt x="150" y="84"/>
                </a:lnTo>
                <a:lnTo>
                  <a:pt x="150" y="85"/>
                </a:lnTo>
                <a:lnTo>
                  <a:pt x="150" y="85"/>
                </a:lnTo>
                <a:lnTo>
                  <a:pt x="151" y="85"/>
                </a:lnTo>
                <a:lnTo>
                  <a:pt x="151" y="86"/>
                </a:lnTo>
                <a:lnTo>
                  <a:pt x="151" y="86"/>
                </a:lnTo>
                <a:lnTo>
                  <a:pt x="151" y="86"/>
                </a:lnTo>
                <a:lnTo>
                  <a:pt x="151" y="86"/>
                </a:lnTo>
                <a:lnTo>
                  <a:pt x="151" y="87"/>
                </a:lnTo>
                <a:lnTo>
                  <a:pt x="151" y="87"/>
                </a:lnTo>
                <a:lnTo>
                  <a:pt x="151" y="87"/>
                </a:lnTo>
                <a:lnTo>
                  <a:pt x="150" y="87"/>
                </a:lnTo>
                <a:lnTo>
                  <a:pt x="150" y="87"/>
                </a:lnTo>
                <a:lnTo>
                  <a:pt x="149" y="88"/>
                </a:lnTo>
                <a:lnTo>
                  <a:pt x="149" y="88"/>
                </a:lnTo>
                <a:lnTo>
                  <a:pt x="148" y="88"/>
                </a:lnTo>
                <a:lnTo>
                  <a:pt x="148" y="87"/>
                </a:lnTo>
                <a:lnTo>
                  <a:pt x="148" y="87"/>
                </a:lnTo>
                <a:lnTo>
                  <a:pt x="147" y="87"/>
                </a:lnTo>
                <a:lnTo>
                  <a:pt x="147" y="87"/>
                </a:lnTo>
                <a:lnTo>
                  <a:pt x="146" y="87"/>
                </a:lnTo>
                <a:lnTo>
                  <a:pt x="146" y="86"/>
                </a:lnTo>
                <a:lnTo>
                  <a:pt x="145" y="86"/>
                </a:lnTo>
                <a:lnTo>
                  <a:pt x="145" y="86"/>
                </a:lnTo>
                <a:lnTo>
                  <a:pt x="144" y="86"/>
                </a:lnTo>
                <a:lnTo>
                  <a:pt x="144" y="86"/>
                </a:lnTo>
                <a:lnTo>
                  <a:pt x="143" y="86"/>
                </a:lnTo>
                <a:lnTo>
                  <a:pt x="142" y="86"/>
                </a:lnTo>
                <a:lnTo>
                  <a:pt x="141" y="86"/>
                </a:lnTo>
                <a:lnTo>
                  <a:pt x="140" y="86"/>
                </a:lnTo>
                <a:lnTo>
                  <a:pt x="139" y="86"/>
                </a:lnTo>
                <a:lnTo>
                  <a:pt x="139" y="87"/>
                </a:lnTo>
                <a:lnTo>
                  <a:pt x="139" y="87"/>
                </a:lnTo>
                <a:lnTo>
                  <a:pt x="138" y="87"/>
                </a:lnTo>
                <a:lnTo>
                  <a:pt x="138" y="87"/>
                </a:lnTo>
                <a:lnTo>
                  <a:pt x="137" y="88"/>
                </a:lnTo>
                <a:lnTo>
                  <a:pt x="137" y="88"/>
                </a:lnTo>
                <a:lnTo>
                  <a:pt x="137" y="89"/>
                </a:lnTo>
                <a:lnTo>
                  <a:pt x="136" y="89"/>
                </a:lnTo>
                <a:lnTo>
                  <a:pt x="136" y="90"/>
                </a:lnTo>
                <a:lnTo>
                  <a:pt x="136" y="90"/>
                </a:lnTo>
                <a:lnTo>
                  <a:pt x="135" y="91"/>
                </a:lnTo>
                <a:lnTo>
                  <a:pt x="134" y="91"/>
                </a:lnTo>
                <a:lnTo>
                  <a:pt x="132" y="90"/>
                </a:lnTo>
                <a:lnTo>
                  <a:pt x="132" y="90"/>
                </a:lnTo>
                <a:lnTo>
                  <a:pt x="132" y="90"/>
                </a:lnTo>
                <a:lnTo>
                  <a:pt x="131" y="90"/>
                </a:lnTo>
                <a:lnTo>
                  <a:pt x="131" y="90"/>
                </a:lnTo>
                <a:lnTo>
                  <a:pt x="131" y="90"/>
                </a:lnTo>
                <a:lnTo>
                  <a:pt x="132" y="91"/>
                </a:lnTo>
                <a:lnTo>
                  <a:pt x="132" y="91"/>
                </a:lnTo>
                <a:lnTo>
                  <a:pt x="132" y="91"/>
                </a:lnTo>
                <a:lnTo>
                  <a:pt x="132" y="92"/>
                </a:lnTo>
                <a:lnTo>
                  <a:pt x="131" y="92"/>
                </a:lnTo>
                <a:lnTo>
                  <a:pt x="131" y="92"/>
                </a:lnTo>
                <a:lnTo>
                  <a:pt x="130" y="93"/>
                </a:lnTo>
                <a:lnTo>
                  <a:pt x="129" y="93"/>
                </a:lnTo>
                <a:lnTo>
                  <a:pt x="129" y="93"/>
                </a:lnTo>
                <a:lnTo>
                  <a:pt x="127" y="94"/>
                </a:lnTo>
                <a:lnTo>
                  <a:pt x="127" y="94"/>
                </a:lnTo>
                <a:lnTo>
                  <a:pt x="126" y="94"/>
                </a:lnTo>
                <a:lnTo>
                  <a:pt x="125" y="95"/>
                </a:lnTo>
                <a:lnTo>
                  <a:pt x="124" y="96"/>
                </a:lnTo>
                <a:lnTo>
                  <a:pt x="123" y="96"/>
                </a:lnTo>
                <a:lnTo>
                  <a:pt x="123" y="96"/>
                </a:lnTo>
                <a:lnTo>
                  <a:pt x="122" y="97"/>
                </a:lnTo>
                <a:lnTo>
                  <a:pt x="121" y="97"/>
                </a:lnTo>
                <a:lnTo>
                  <a:pt x="120" y="98"/>
                </a:lnTo>
                <a:lnTo>
                  <a:pt x="120" y="98"/>
                </a:lnTo>
                <a:lnTo>
                  <a:pt x="120" y="98"/>
                </a:lnTo>
                <a:lnTo>
                  <a:pt x="120" y="99"/>
                </a:lnTo>
                <a:lnTo>
                  <a:pt x="119" y="99"/>
                </a:lnTo>
                <a:lnTo>
                  <a:pt x="119" y="100"/>
                </a:lnTo>
                <a:lnTo>
                  <a:pt x="119" y="100"/>
                </a:lnTo>
                <a:lnTo>
                  <a:pt x="118" y="100"/>
                </a:lnTo>
                <a:lnTo>
                  <a:pt x="118" y="100"/>
                </a:lnTo>
                <a:lnTo>
                  <a:pt x="118" y="101"/>
                </a:lnTo>
                <a:lnTo>
                  <a:pt x="118" y="101"/>
                </a:lnTo>
                <a:lnTo>
                  <a:pt x="117" y="101"/>
                </a:lnTo>
                <a:lnTo>
                  <a:pt x="117" y="102"/>
                </a:lnTo>
                <a:lnTo>
                  <a:pt x="116" y="102"/>
                </a:lnTo>
                <a:lnTo>
                  <a:pt x="115" y="103"/>
                </a:lnTo>
                <a:lnTo>
                  <a:pt x="115" y="103"/>
                </a:lnTo>
                <a:lnTo>
                  <a:pt x="115" y="103"/>
                </a:lnTo>
                <a:lnTo>
                  <a:pt x="114" y="104"/>
                </a:lnTo>
                <a:lnTo>
                  <a:pt x="113" y="104"/>
                </a:lnTo>
                <a:lnTo>
                  <a:pt x="113" y="105"/>
                </a:lnTo>
                <a:lnTo>
                  <a:pt x="112" y="105"/>
                </a:lnTo>
                <a:lnTo>
                  <a:pt x="112" y="105"/>
                </a:lnTo>
                <a:lnTo>
                  <a:pt x="111" y="105"/>
                </a:lnTo>
                <a:lnTo>
                  <a:pt x="111" y="105"/>
                </a:lnTo>
                <a:lnTo>
                  <a:pt x="110" y="105"/>
                </a:lnTo>
                <a:lnTo>
                  <a:pt x="110" y="106"/>
                </a:lnTo>
                <a:lnTo>
                  <a:pt x="109" y="106"/>
                </a:lnTo>
                <a:lnTo>
                  <a:pt x="109" y="106"/>
                </a:lnTo>
                <a:lnTo>
                  <a:pt x="108" y="106"/>
                </a:lnTo>
                <a:lnTo>
                  <a:pt x="107" y="107"/>
                </a:lnTo>
                <a:lnTo>
                  <a:pt x="106" y="107"/>
                </a:lnTo>
                <a:lnTo>
                  <a:pt x="106" y="108"/>
                </a:lnTo>
                <a:lnTo>
                  <a:pt x="105" y="108"/>
                </a:lnTo>
                <a:lnTo>
                  <a:pt x="105" y="109"/>
                </a:lnTo>
                <a:lnTo>
                  <a:pt x="104" y="109"/>
                </a:lnTo>
                <a:lnTo>
                  <a:pt x="104" y="110"/>
                </a:lnTo>
                <a:lnTo>
                  <a:pt x="103" y="110"/>
                </a:lnTo>
                <a:lnTo>
                  <a:pt x="102" y="110"/>
                </a:lnTo>
                <a:lnTo>
                  <a:pt x="102" y="110"/>
                </a:lnTo>
                <a:lnTo>
                  <a:pt x="101" y="111"/>
                </a:lnTo>
                <a:lnTo>
                  <a:pt x="101" y="111"/>
                </a:lnTo>
                <a:lnTo>
                  <a:pt x="100" y="112"/>
                </a:lnTo>
                <a:lnTo>
                  <a:pt x="100" y="112"/>
                </a:lnTo>
                <a:lnTo>
                  <a:pt x="100" y="112"/>
                </a:lnTo>
                <a:lnTo>
                  <a:pt x="100" y="112"/>
                </a:lnTo>
                <a:lnTo>
                  <a:pt x="100" y="112"/>
                </a:lnTo>
                <a:lnTo>
                  <a:pt x="100" y="112"/>
                </a:lnTo>
                <a:lnTo>
                  <a:pt x="101" y="112"/>
                </a:lnTo>
                <a:lnTo>
                  <a:pt x="101" y="111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2" y="112"/>
                </a:lnTo>
                <a:lnTo>
                  <a:pt x="101" y="112"/>
                </a:lnTo>
                <a:lnTo>
                  <a:pt x="101" y="113"/>
                </a:lnTo>
                <a:lnTo>
                  <a:pt x="101" y="113"/>
                </a:lnTo>
                <a:lnTo>
                  <a:pt x="100" y="113"/>
                </a:lnTo>
                <a:lnTo>
                  <a:pt x="100" y="113"/>
                </a:lnTo>
                <a:lnTo>
                  <a:pt x="100" y="113"/>
                </a:lnTo>
                <a:lnTo>
                  <a:pt x="101" y="114"/>
                </a:lnTo>
                <a:lnTo>
                  <a:pt x="101" y="114"/>
                </a:lnTo>
                <a:lnTo>
                  <a:pt x="101" y="114"/>
                </a:lnTo>
                <a:lnTo>
                  <a:pt x="101" y="113"/>
                </a:lnTo>
                <a:lnTo>
                  <a:pt x="102" y="113"/>
                </a:lnTo>
                <a:lnTo>
                  <a:pt x="102" y="113"/>
                </a:lnTo>
                <a:lnTo>
                  <a:pt x="102" y="113"/>
                </a:lnTo>
                <a:lnTo>
                  <a:pt x="102" y="113"/>
                </a:lnTo>
                <a:lnTo>
                  <a:pt x="102" y="114"/>
                </a:lnTo>
                <a:lnTo>
                  <a:pt x="102" y="114"/>
                </a:lnTo>
                <a:lnTo>
                  <a:pt x="101" y="115"/>
                </a:lnTo>
                <a:lnTo>
                  <a:pt x="101" y="115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99" y="117"/>
                </a:lnTo>
                <a:lnTo>
                  <a:pt x="99" y="117"/>
                </a:lnTo>
                <a:lnTo>
                  <a:pt x="98" y="117"/>
                </a:lnTo>
                <a:lnTo>
                  <a:pt x="97" y="116"/>
                </a:lnTo>
                <a:lnTo>
                  <a:pt x="97" y="116"/>
                </a:lnTo>
                <a:lnTo>
                  <a:pt x="97" y="116"/>
                </a:lnTo>
                <a:lnTo>
                  <a:pt x="97" y="116"/>
                </a:lnTo>
                <a:lnTo>
                  <a:pt x="97" y="115"/>
                </a:lnTo>
                <a:lnTo>
                  <a:pt x="97" y="115"/>
                </a:lnTo>
                <a:lnTo>
                  <a:pt x="97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3"/>
                </a:lnTo>
                <a:lnTo>
                  <a:pt x="96" y="113"/>
                </a:lnTo>
                <a:lnTo>
                  <a:pt x="96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2"/>
                </a:lnTo>
                <a:lnTo>
                  <a:pt x="94" y="113"/>
                </a:lnTo>
                <a:lnTo>
                  <a:pt x="94" y="113"/>
                </a:lnTo>
                <a:lnTo>
                  <a:pt x="94" y="112"/>
                </a:lnTo>
                <a:lnTo>
                  <a:pt x="93" y="112"/>
                </a:lnTo>
                <a:lnTo>
                  <a:pt x="93" y="112"/>
                </a:lnTo>
                <a:lnTo>
                  <a:pt x="92" y="112"/>
                </a:lnTo>
                <a:lnTo>
                  <a:pt x="91" y="112"/>
                </a:lnTo>
                <a:lnTo>
                  <a:pt x="91" y="113"/>
                </a:lnTo>
                <a:lnTo>
                  <a:pt x="90" y="113"/>
                </a:lnTo>
                <a:lnTo>
                  <a:pt x="90" y="113"/>
                </a:lnTo>
                <a:lnTo>
                  <a:pt x="89" y="113"/>
                </a:lnTo>
                <a:lnTo>
                  <a:pt x="89" y="113"/>
                </a:lnTo>
                <a:lnTo>
                  <a:pt x="89" y="113"/>
                </a:lnTo>
                <a:lnTo>
                  <a:pt x="88" y="112"/>
                </a:lnTo>
                <a:lnTo>
                  <a:pt x="88" y="112"/>
                </a:lnTo>
                <a:lnTo>
                  <a:pt x="88" y="111"/>
                </a:lnTo>
                <a:lnTo>
                  <a:pt x="88" y="111"/>
                </a:lnTo>
                <a:lnTo>
                  <a:pt x="89" y="111"/>
                </a:lnTo>
                <a:lnTo>
                  <a:pt x="89" y="110"/>
                </a:lnTo>
                <a:lnTo>
                  <a:pt x="89" y="110"/>
                </a:lnTo>
                <a:lnTo>
                  <a:pt x="89" y="109"/>
                </a:lnTo>
                <a:lnTo>
                  <a:pt x="89" y="109"/>
                </a:lnTo>
                <a:lnTo>
                  <a:pt x="89" y="108"/>
                </a:lnTo>
                <a:lnTo>
                  <a:pt x="89" y="107"/>
                </a:lnTo>
                <a:lnTo>
                  <a:pt x="89" y="107"/>
                </a:lnTo>
                <a:lnTo>
                  <a:pt x="89" y="106"/>
                </a:lnTo>
                <a:lnTo>
                  <a:pt x="89" y="106"/>
                </a:lnTo>
                <a:lnTo>
                  <a:pt x="88" y="105"/>
                </a:lnTo>
                <a:lnTo>
                  <a:pt x="88" y="105"/>
                </a:lnTo>
                <a:lnTo>
                  <a:pt x="88" y="105"/>
                </a:lnTo>
                <a:lnTo>
                  <a:pt x="87" y="105"/>
                </a:lnTo>
                <a:lnTo>
                  <a:pt x="86" y="105"/>
                </a:lnTo>
                <a:lnTo>
                  <a:pt x="85" y="105"/>
                </a:lnTo>
                <a:lnTo>
                  <a:pt x="85" y="105"/>
                </a:lnTo>
                <a:lnTo>
                  <a:pt x="84" y="105"/>
                </a:lnTo>
                <a:lnTo>
                  <a:pt x="84" y="105"/>
                </a:lnTo>
                <a:lnTo>
                  <a:pt x="83" y="105"/>
                </a:lnTo>
                <a:lnTo>
                  <a:pt x="83" y="105"/>
                </a:lnTo>
                <a:lnTo>
                  <a:pt x="82" y="105"/>
                </a:lnTo>
                <a:lnTo>
                  <a:pt x="81" y="104"/>
                </a:lnTo>
                <a:lnTo>
                  <a:pt x="81" y="104"/>
                </a:lnTo>
                <a:lnTo>
                  <a:pt x="80" y="104"/>
                </a:lnTo>
                <a:lnTo>
                  <a:pt x="80" y="104"/>
                </a:lnTo>
                <a:lnTo>
                  <a:pt x="79" y="105"/>
                </a:lnTo>
                <a:lnTo>
                  <a:pt x="78" y="105"/>
                </a:lnTo>
                <a:lnTo>
                  <a:pt x="78" y="105"/>
                </a:lnTo>
                <a:lnTo>
                  <a:pt x="77" y="105"/>
                </a:lnTo>
                <a:lnTo>
                  <a:pt x="76" y="105"/>
                </a:lnTo>
                <a:lnTo>
                  <a:pt x="76" y="105"/>
                </a:lnTo>
                <a:lnTo>
                  <a:pt x="75" y="105"/>
                </a:lnTo>
                <a:lnTo>
                  <a:pt x="75" y="104"/>
                </a:lnTo>
                <a:lnTo>
                  <a:pt x="75" y="103"/>
                </a:lnTo>
                <a:lnTo>
                  <a:pt x="76" y="102"/>
                </a:lnTo>
                <a:lnTo>
                  <a:pt x="76" y="101"/>
                </a:lnTo>
                <a:lnTo>
                  <a:pt x="76" y="100"/>
                </a:lnTo>
                <a:lnTo>
                  <a:pt x="77" y="99"/>
                </a:lnTo>
                <a:lnTo>
                  <a:pt x="77" y="98"/>
                </a:lnTo>
                <a:lnTo>
                  <a:pt x="77" y="98"/>
                </a:lnTo>
                <a:lnTo>
                  <a:pt x="77" y="97"/>
                </a:lnTo>
                <a:lnTo>
                  <a:pt x="76" y="97"/>
                </a:lnTo>
                <a:lnTo>
                  <a:pt x="75" y="96"/>
                </a:lnTo>
                <a:lnTo>
                  <a:pt x="75" y="96"/>
                </a:lnTo>
                <a:lnTo>
                  <a:pt x="75" y="95"/>
                </a:lnTo>
                <a:lnTo>
                  <a:pt x="75" y="95"/>
                </a:lnTo>
                <a:lnTo>
                  <a:pt x="75" y="94"/>
                </a:lnTo>
                <a:lnTo>
                  <a:pt x="75" y="93"/>
                </a:lnTo>
                <a:lnTo>
                  <a:pt x="74" y="93"/>
                </a:lnTo>
                <a:lnTo>
                  <a:pt x="73" y="92"/>
                </a:lnTo>
                <a:lnTo>
                  <a:pt x="73" y="92"/>
                </a:lnTo>
                <a:lnTo>
                  <a:pt x="72" y="91"/>
                </a:lnTo>
                <a:lnTo>
                  <a:pt x="72" y="90"/>
                </a:lnTo>
                <a:lnTo>
                  <a:pt x="72" y="90"/>
                </a:lnTo>
                <a:lnTo>
                  <a:pt x="72" y="89"/>
                </a:lnTo>
                <a:lnTo>
                  <a:pt x="71" y="89"/>
                </a:lnTo>
                <a:lnTo>
                  <a:pt x="71" y="88"/>
                </a:lnTo>
                <a:lnTo>
                  <a:pt x="70" y="87"/>
                </a:lnTo>
                <a:lnTo>
                  <a:pt x="70" y="87"/>
                </a:lnTo>
                <a:lnTo>
                  <a:pt x="71" y="87"/>
                </a:lnTo>
                <a:lnTo>
                  <a:pt x="71" y="86"/>
                </a:lnTo>
                <a:lnTo>
                  <a:pt x="71" y="86"/>
                </a:lnTo>
                <a:lnTo>
                  <a:pt x="71" y="86"/>
                </a:lnTo>
                <a:lnTo>
                  <a:pt x="71" y="85"/>
                </a:lnTo>
                <a:lnTo>
                  <a:pt x="71" y="85"/>
                </a:lnTo>
                <a:lnTo>
                  <a:pt x="71" y="84"/>
                </a:lnTo>
                <a:lnTo>
                  <a:pt x="71" y="83"/>
                </a:lnTo>
                <a:lnTo>
                  <a:pt x="70" y="83"/>
                </a:lnTo>
                <a:lnTo>
                  <a:pt x="70" y="83"/>
                </a:lnTo>
                <a:lnTo>
                  <a:pt x="70" y="82"/>
                </a:lnTo>
                <a:lnTo>
                  <a:pt x="70" y="82"/>
                </a:lnTo>
                <a:lnTo>
                  <a:pt x="70" y="81"/>
                </a:lnTo>
                <a:lnTo>
                  <a:pt x="70" y="81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79"/>
                </a:lnTo>
                <a:lnTo>
                  <a:pt x="70" y="80"/>
                </a:lnTo>
                <a:lnTo>
                  <a:pt x="70" y="80"/>
                </a:lnTo>
                <a:lnTo>
                  <a:pt x="71" y="81"/>
                </a:lnTo>
                <a:lnTo>
                  <a:pt x="71" y="81"/>
                </a:lnTo>
                <a:lnTo>
                  <a:pt x="71" y="82"/>
                </a:lnTo>
                <a:lnTo>
                  <a:pt x="71" y="82"/>
                </a:lnTo>
                <a:lnTo>
                  <a:pt x="71" y="81"/>
                </a:lnTo>
                <a:lnTo>
                  <a:pt x="71" y="81"/>
                </a:lnTo>
                <a:lnTo>
                  <a:pt x="71" y="80"/>
                </a:lnTo>
                <a:lnTo>
                  <a:pt x="71" y="80"/>
                </a:lnTo>
                <a:lnTo>
                  <a:pt x="71" y="80"/>
                </a:lnTo>
                <a:lnTo>
                  <a:pt x="71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1" y="80"/>
                </a:lnTo>
                <a:lnTo>
                  <a:pt x="71" y="79"/>
                </a:lnTo>
                <a:lnTo>
                  <a:pt x="71" y="79"/>
                </a:lnTo>
                <a:lnTo>
                  <a:pt x="71" y="79"/>
                </a:lnTo>
                <a:lnTo>
                  <a:pt x="71" y="79"/>
                </a:lnTo>
                <a:lnTo>
                  <a:pt x="71" y="79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0" y="78"/>
                </a:lnTo>
                <a:lnTo>
                  <a:pt x="70" y="78"/>
                </a:lnTo>
                <a:lnTo>
                  <a:pt x="70" y="77"/>
                </a:lnTo>
                <a:lnTo>
                  <a:pt x="71" y="77"/>
                </a:lnTo>
                <a:lnTo>
                  <a:pt x="71" y="77"/>
                </a:lnTo>
                <a:lnTo>
                  <a:pt x="70" y="77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71" y="76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5"/>
                </a:lnTo>
                <a:lnTo>
                  <a:pt x="70" y="74"/>
                </a:lnTo>
                <a:lnTo>
                  <a:pt x="70" y="74"/>
                </a:lnTo>
                <a:lnTo>
                  <a:pt x="69" y="74"/>
                </a:lnTo>
                <a:lnTo>
                  <a:pt x="69" y="74"/>
                </a:lnTo>
                <a:lnTo>
                  <a:pt x="69" y="73"/>
                </a:lnTo>
                <a:lnTo>
                  <a:pt x="69" y="73"/>
                </a:lnTo>
                <a:lnTo>
                  <a:pt x="69" y="72"/>
                </a:lnTo>
                <a:lnTo>
                  <a:pt x="69" y="72"/>
                </a:lnTo>
                <a:lnTo>
                  <a:pt x="70" y="72"/>
                </a:lnTo>
                <a:lnTo>
                  <a:pt x="71" y="72"/>
                </a:lnTo>
                <a:lnTo>
                  <a:pt x="71" y="72"/>
                </a:lnTo>
                <a:lnTo>
                  <a:pt x="71" y="72"/>
                </a:lnTo>
                <a:lnTo>
                  <a:pt x="70" y="72"/>
                </a:lnTo>
                <a:lnTo>
                  <a:pt x="69" y="71"/>
                </a:lnTo>
                <a:lnTo>
                  <a:pt x="69" y="71"/>
                </a:lnTo>
                <a:lnTo>
                  <a:pt x="68" y="71"/>
                </a:lnTo>
                <a:lnTo>
                  <a:pt x="68" y="71"/>
                </a:lnTo>
                <a:lnTo>
                  <a:pt x="68" y="70"/>
                </a:lnTo>
                <a:lnTo>
                  <a:pt x="67" y="69"/>
                </a:lnTo>
                <a:lnTo>
                  <a:pt x="66" y="68"/>
                </a:lnTo>
                <a:lnTo>
                  <a:pt x="65" y="67"/>
                </a:lnTo>
                <a:lnTo>
                  <a:pt x="64" y="67"/>
                </a:lnTo>
                <a:lnTo>
                  <a:pt x="63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8" y="68"/>
                </a:lnTo>
                <a:lnTo>
                  <a:pt x="58" y="68"/>
                </a:lnTo>
                <a:lnTo>
                  <a:pt x="57" y="68"/>
                </a:lnTo>
                <a:lnTo>
                  <a:pt x="57" y="68"/>
                </a:lnTo>
                <a:lnTo>
                  <a:pt x="56" y="68"/>
                </a:lnTo>
                <a:lnTo>
                  <a:pt x="56" y="68"/>
                </a:lnTo>
                <a:lnTo>
                  <a:pt x="55" y="68"/>
                </a:lnTo>
                <a:lnTo>
                  <a:pt x="55" y="68"/>
                </a:lnTo>
                <a:lnTo>
                  <a:pt x="55" y="68"/>
                </a:lnTo>
                <a:lnTo>
                  <a:pt x="54" y="68"/>
                </a:lnTo>
                <a:lnTo>
                  <a:pt x="54" y="68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1" y="67"/>
                </a:lnTo>
                <a:lnTo>
                  <a:pt x="50" y="67"/>
                </a:lnTo>
                <a:lnTo>
                  <a:pt x="50" y="67"/>
                </a:lnTo>
                <a:lnTo>
                  <a:pt x="50" y="67"/>
                </a:lnTo>
                <a:lnTo>
                  <a:pt x="49" y="67"/>
                </a:lnTo>
                <a:lnTo>
                  <a:pt x="49" y="67"/>
                </a:lnTo>
                <a:lnTo>
                  <a:pt x="48" y="67"/>
                </a:lnTo>
                <a:lnTo>
                  <a:pt x="48" y="68"/>
                </a:lnTo>
                <a:lnTo>
                  <a:pt x="47" y="68"/>
                </a:lnTo>
                <a:lnTo>
                  <a:pt x="47" y="68"/>
                </a:lnTo>
                <a:lnTo>
                  <a:pt x="46" y="67"/>
                </a:lnTo>
                <a:lnTo>
                  <a:pt x="46" y="67"/>
                </a:lnTo>
                <a:lnTo>
                  <a:pt x="46" y="67"/>
                </a:lnTo>
                <a:lnTo>
                  <a:pt x="46" y="67"/>
                </a:lnTo>
                <a:lnTo>
                  <a:pt x="46" y="67"/>
                </a:lnTo>
                <a:lnTo>
                  <a:pt x="46" y="66"/>
                </a:lnTo>
                <a:lnTo>
                  <a:pt x="45" y="65"/>
                </a:lnTo>
                <a:lnTo>
                  <a:pt x="44" y="65"/>
                </a:lnTo>
                <a:lnTo>
                  <a:pt x="44" y="65"/>
                </a:lnTo>
                <a:lnTo>
                  <a:pt x="43" y="65"/>
                </a:lnTo>
                <a:lnTo>
                  <a:pt x="44" y="66"/>
                </a:lnTo>
                <a:lnTo>
                  <a:pt x="44" y="66"/>
                </a:lnTo>
                <a:lnTo>
                  <a:pt x="45" y="67"/>
                </a:lnTo>
                <a:lnTo>
                  <a:pt x="45" y="67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9"/>
                </a:lnTo>
                <a:lnTo>
                  <a:pt x="44" y="69"/>
                </a:lnTo>
                <a:lnTo>
                  <a:pt x="43" y="69"/>
                </a:lnTo>
                <a:lnTo>
                  <a:pt x="43" y="69"/>
                </a:lnTo>
                <a:lnTo>
                  <a:pt x="42" y="68"/>
                </a:lnTo>
                <a:lnTo>
                  <a:pt x="42" y="68"/>
                </a:lnTo>
                <a:lnTo>
                  <a:pt x="43" y="68"/>
                </a:lnTo>
                <a:lnTo>
                  <a:pt x="43" y="67"/>
                </a:lnTo>
                <a:lnTo>
                  <a:pt x="44" y="67"/>
                </a:lnTo>
                <a:lnTo>
                  <a:pt x="43" y="67"/>
                </a:lnTo>
                <a:lnTo>
                  <a:pt x="43" y="66"/>
                </a:lnTo>
                <a:lnTo>
                  <a:pt x="43" y="66"/>
                </a:lnTo>
                <a:lnTo>
                  <a:pt x="42" y="66"/>
                </a:lnTo>
                <a:lnTo>
                  <a:pt x="42" y="65"/>
                </a:lnTo>
                <a:lnTo>
                  <a:pt x="42" y="65"/>
                </a:lnTo>
                <a:lnTo>
                  <a:pt x="42" y="64"/>
                </a:lnTo>
                <a:lnTo>
                  <a:pt x="41" y="64"/>
                </a:lnTo>
                <a:lnTo>
                  <a:pt x="41" y="65"/>
                </a:lnTo>
                <a:lnTo>
                  <a:pt x="40" y="65"/>
                </a:lnTo>
                <a:lnTo>
                  <a:pt x="40" y="64"/>
                </a:lnTo>
                <a:lnTo>
                  <a:pt x="40" y="64"/>
                </a:lnTo>
                <a:lnTo>
                  <a:pt x="39" y="64"/>
                </a:lnTo>
                <a:lnTo>
                  <a:pt x="39" y="65"/>
                </a:lnTo>
                <a:lnTo>
                  <a:pt x="40" y="66"/>
                </a:lnTo>
                <a:lnTo>
                  <a:pt x="39" y="66"/>
                </a:lnTo>
                <a:lnTo>
                  <a:pt x="39" y="65"/>
                </a:lnTo>
                <a:lnTo>
                  <a:pt x="39" y="65"/>
                </a:lnTo>
                <a:lnTo>
                  <a:pt x="39" y="64"/>
                </a:lnTo>
                <a:lnTo>
                  <a:pt x="39" y="64"/>
                </a:lnTo>
                <a:lnTo>
                  <a:pt x="39" y="64"/>
                </a:lnTo>
                <a:lnTo>
                  <a:pt x="38" y="63"/>
                </a:lnTo>
                <a:lnTo>
                  <a:pt x="38" y="63"/>
                </a:lnTo>
                <a:lnTo>
                  <a:pt x="37" y="62"/>
                </a:lnTo>
                <a:lnTo>
                  <a:pt x="37" y="62"/>
                </a:lnTo>
                <a:lnTo>
                  <a:pt x="37" y="62"/>
                </a:lnTo>
                <a:lnTo>
                  <a:pt x="37" y="62"/>
                </a:lnTo>
                <a:lnTo>
                  <a:pt x="36" y="63"/>
                </a:lnTo>
                <a:lnTo>
                  <a:pt x="37" y="64"/>
                </a:lnTo>
                <a:lnTo>
                  <a:pt x="37" y="64"/>
                </a:lnTo>
                <a:lnTo>
                  <a:pt x="37" y="65"/>
                </a:lnTo>
                <a:lnTo>
                  <a:pt x="37" y="65"/>
                </a:lnTo>
                <a:lnTo>
                  <a:pt x="37" y="65"/>
                </a:lnTo>
                <a:lnTo>
                  <a:pt x="36" y="65"/>
                </a:lnTo>
                <a:lnTo>
                  <a:pt x="36" y="64"/>
                </a:lnTo>
                <a:lnTo>
                  <a:pt x="36" y="64"/>
                </a:lnTo>
                <a:lnTo>
                  <a:pt x="36" y="64"/>
                </a:lnTo>
                <a:lnTo>
                  <a:pt x="36" y="63"/>
                </a:lnTo>
                <a:lnTo>
                  <a:pt x="36" y="63"/>
                </a:lnTo>
                <a:lnTo>
                  <a:pt x="36" y="62"/>
                </a:lnTo>
                <a:lnTo>
                  <a:pt x="34" y="62"/>
                </a:lnTo>
                <a:lnTo>
                  <a:pt x="33" y="62"/>
                </a:lnTo>
                <a:lnTo>
                  <a:pt x="32" y="62"/>
                </a:lnTo>
                <a:lnTo>
                  <a:pt x="31" y="62"/>
                </a:lnTo>
                <a:lnTo>
                  <a:pt x="30" y="62"/>
                </a:lnTo>
                <a:lnTo>
                  <a:pt x="30" y="62"/>
                </a:lnTo>
                <a:lnTo>
                  <a:pt x="29" y="61"/>
                </a:lnTo>
                <a:lnTo>
                  <a:pt x="28" y="61"/>
                </a:lnTo>
                <a:lnTo>
                  <a:pt x="27" y="61"/>
                </a:lnTo>
                <a:lnTo>
                  <a:pt x="26" y="61"/>
                </a:lnTo>
                <a:lnTo>
                  <a:pt x="25" y="60"/>
                </a:lnTo>
                <a:lnTo>
                  <a:pt x="24" y="59"/>
                </a:lnTo>
                <a:lnTo>
                  <a:pt x="23" y="59"/>
                </a:lnTo>
                <a:lnTo>
                  <a:pt x="21" y="59"/>
                </a:lnTo>
                <a:lnTo>
                  <a:pt x="20" y="60"/>
                </a:lnTo>
                <a:lnTo>
                  <a:pt x="20" y="60"/>
                </a:lnTo>
                <a:lnTo>
                  <a:pt x="20" y="61"/>
                </a:lnTo>
                <a:lnTo>
                  <a:pt x="19" y="61"/>
                </a:lnTo>
                <a:lnTo>
                  <a:pt x="18" y="61"/>
                </a:lnTo>
                <a:lnTo>
                  <a:pt x="17" y="61"/>
                </a:lnTo>
                <a:lnTo>
                  <a:pt x="16" y="61"/>
                </a:lnTo>
                <a:lnTo>
                  <a:pt x="15" y="61"/>
                </a:lnTo>
                <a:lnTo>
                  <a:pt x="14" y="61"/>
                </a:lnTo>
                <a:lnTo>
                  <a:pt x="13" y="61"/>
                </a:lnTo>
                <a:lnTo>
                  <a:pt x="12" y="61"/>
                </a:lnTo>
                <a:lnTo>
                  <a:pt x="11" y="61"/>
                </a:lnTo>
                <a:lnTo>
                  <a:pt x="10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7" y="61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lnTo>
                  <a:pt x="5" y="60"/>
                </a:lnTo>
                <a:lnTo>
                  <a:pt x="5" y="60"/>
                </a:lnTo>
                <a:lnTo>
                  <a:pt x="4" y="60"/>
                </a:lnTo>
                <a:lnTo>
                  <a:pt x="4" y="60"/>
                </a:lnTo>
                <a:lnTo>
                  <a:pt x="3" y="61"/>
                </a:lnTo>
                <a:lnTo>
                  <a:pt x="3" y="61"/>
                </a:lnTo>
                <a:lnTo>
                  <a:pt x="0" y="60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99" name="Freeform 8"/>
          <p:cNvSpPr>
            <a:spLocks/>
          </p:cNvSpPr>
          <p:nvPr/>
        </p:nvSpPr>
        <p:spPr bwMode="auto">
          <a:xfrm>
            <a:off x="6288088" y="2709863"/>
            <a:ext cx="1260475" cy="1789112"/>
          </a:xfrm>
          <a:custGeom>
            <a:avLst/>
            <a:gdLst/>
            <a:ahLst/>
            <a:cxnLst>
              <a:cxn ang="0">
                <a:pos x="36" y="1"/>
              </a:cxn>
              <a:cxn ang="0">
                <a:pos x="25" y="0"/>
              </a:cxn>
              <a:cxn ang="0">
                <a:pos x="25" y="1"/>
              </a:cxn>
              <a:cxn ang="0">
                <a:pos x="25" y="3"/>
              </a:cxn>
              <a:cxn ang="0">
                <a:pos x="19" y="6"/>
              </a:cxn>
              <a:cxn ang="0">
                <a:pos x="20" y="10"/>
              </a:cxn>
              <a:cxn ang="0">
                <a:pos x="20" y="14"/>
              </a:cxn>
              <a:cxn ang="0">
                <a:pos x="21" y="16"/>
              </a:cxn>
              <a:cxn ang="0">
                <a:pos x="23" y="17"/>
              </a:cxn>
              <a:cxn ang="0">
                <a:pos x="22" y="19"/>
              </a:cxn>
              <a:cxn ang="0">
                <a:pos x="20" y="20"/>
              </a:cxn>
              <a:cxn ang="0">
                <a:pos x="19" y="19"/>
              </a:cxn>
              <a:cxn ang="0">
                <a:pos x="17" y="20"/>
              </a:cxn>
              <a:cxn ang="0">
                <a:pos x="17" y="22"/>
              </a:cxn>
              <a:cxn ang="0">
                <a:pos x="19" y="26"/>
              </a:cxn>
              <a:cxn ang="0">
                <a:pos x="21" y="30"/>
              </a:cxn>
              <a:cxn ang="0">
                <a:pos x="17" y="36"/>
              </a:cxn>
              <a:cxn ang="0">
                <a:pos x="16" y="38"/>
              </a:cxn>
              <a:cxn ang="0">
                <a:pos x="14" y="42"/>
              </a:cxn>
              <a:cxn ang="0">
                <a:pos x="11" y="44"/>
              </a:cxn>
              <a:cxn ang="0">
                <a:pos x="3" y="49"/>
              </a:cxn>
              <a:cxn ang="0">
                <a:pos x="2" y="52"/>
              </a:cxn>
              <a:cxn ang="0">
                <a:pos x="1" y="56"/>
              </a:cxn>
              <a:cxn ang="0">
                <a:pos x="0" y="58"/>
              </a:cxn>
              <a:cxn ang="0">
                <a:pos x="1" y="59"/>
              </a:cxn>
              <a:cxn ang="0">
                <a:pos x="4" y="64"/>
              </a:cxn>
              <a:cxn ang="0">
                <a:pos x="17" y="70"/>
              </a:cxn>
              <a:cxn ang="0">
                <a:pos x="19" y="72"/>
              </a:cxn>
              <a:cxn ang="0">
                <a:pos x="19" y="70"/>
              </a:cxn>
              <a:cxn ang="0">
                <a:pos x="21" y="68"/>
              </a:cxn>
              <a:cxn ang="0">
                <a:pos x="22" y="66"/>
              </a:cxn>
              <a:cxn ang="0">
                <a:pos x="23" y="64"/>
              </a:cxn>
              <a:cxn ang="0">
                <a:pos x="25" y="62"/>
              </a:cxn>
              <a:cxn ang="0">
                <a:pos x="27" y="62"/>
              </a:cxn>
              <a:cxn ang="0">
                <a:pos x="28" y="61"/>
              </a:cxn>
              <a:cxn ang="0">
                <a:pos x="28" y="60"/>
              </a:cxn>
              <a:cxn ang="0">
                <a:pos x="29" y="59"/>
              </a:cxn>
              <a:cxn ang="0">
                <a:pos x="30" y="59"/>
              </a:cxn>
              <a:cxn ang="0">
                <a:pos x="31" y="57"/>
              </a:cxn>
              <a:cxn ang="0">
                <a:pos x="32" y="55"/>
              </a:cxn>
              <a:cxn ang="0">
                <a:pos x="34" y="53"/>
              </a:cxn>
              <a:cxn ang="0">
                <a:pos x="34" y="51"/>
              </a:cxn>
              <a:cxn ang="0">
                <a:pos x="35" y="51"/>
              </a:cxn>
              <a:cxn ang="0">
                <a:pos x="36" y="50"/>
              </a:cxn>
              <a:cxn ang="0">
                <a:pos x="36" y="48"/>
              </a:cxn>
              <a:cxn ang="0">
                <a:pos x="37" y="46"/>
              </a:cxn>
              <a:cxn ang="0">
                <a:pos x="38" y="45"/>
              </a:cxn>
              <a:cxn ang="0">
                <a:pos x="38" y="43"/>
              </a:cxn>
              <a:cxn ang="0">
                <a:pos x="40" y="41"/>
              </a:cxn>
              <a:cxn ang="0">
                <a:pos x="42" y="39"/>
              </a:cxn>
              <a:cxn ang="0">
                <a:pos x="45" y="38"/>
              </a:cxn>
              <a:cxn ang="0">
                <a:pos x="46" y="37"/>
              </a:cxn>
              <a:cxn ang="0">
                <a:pos x="48" y="33"/>
              </a:cxn>
              <a:cxn ang="0">
                <a:pos x="48" y="30"/>
              </a:cxn>
              <a:cxn ang="0">
                <a:pos x="47" y="26"/>
              </a:cxn>
              <a:cxn ang="0">
                <a:pos x="47" y="21"/>
              </a:cxn>
              <a:cxn ang="0">
                <a:pos x="48" y="17"/>
              </a:cxn>
              <a:cxn ang="0">
                <a:pos x="48" y="14"/>
              </a:cxn>
              <a:cxn ang="0">
                <a:pos x="49" y="11"/>
              </a:cxn>
              <a:cxn ang="0">
                <a:pos x="37" y="1"/>
              </a:cxn>
            </a:cxnLst>
            <a:rect l="0" t="0" r="r" b="b"/>
            <a:pathLst>
              <a:path w="49" h="72">
                <a:moveTo>
                  <a:pt x="36" y="1"/>
                </a:move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5" y="2"/>
                </a:lnTo>
                <a:lnTo>
                  <a:pt x="25" y="3"/>
                </a:lnTo>
                <a:lnTo>
                  <a:pt x="25" y="4"/>
                </a:lnTo>
                <a:lnTo>
                  <a:pt x="20" y="5"/>
                </a:lnTo>
                <a:lnTo>
                  <a:pt x="19" y="6"/>
                </a:lnTo>
                <a:lnTo>
                  <a:pt x="19" y="7"/>
                </a:lnTo>
                <a:lnTo>
                  <a:pt x="20" y="9"/>
                </a:lnTo>
                <a:lnTo>
                  <a:pt x="20" y="10"/>
                </a:lnTo>
                <a:lnTo>
                  <a:pt x="19" y="11"/>
                </a:lnTo>
                <a:lnTo>
                  <a:pt x="19" y="12"/>
                </a:lnTo>
                <a:lnTo>
                  <a:pt x="20" y="14"/>
                </a:lnTo>
                <a:lnTo>
                  <a:pt x="20" y="15"/>
                </a:lnTo>
                <a:lnTo>
                  <a:pt x="21" y="16"/>
                </a:lnTo>
                <a:lnTo>
                  <a:pt x="21" y="16"/>
                </a:lnTo>
                <a:lnTo>
                  <a:pt x="22" y="16"/>
                </a:lnTo>
                <a:lnTo>
                  <a:pt x="22" y="17"/>
                </a:lnTo>
                <a:lnTo>
                  <a:pt x="23" y="17"/>
                </a:lnTo>
                <a:lnTo>
                  <a:pt x="23" y="18"/>
                </a:lnTo>
                <a:lnTo>
                  <a:pt x="23" y="18"/>
                </a:lnTo>
                <a:lnTo>
                  <a:pt x="22" y="19"/>
                </a:lnTo>
                <a:lnTo>
                  <a:pt x="22" y="19"/>
                </a:lnTo>
                <a:lnTo>
                  <a:pt x="21" y="20"/>
                </a:lnTo>
                <a:lnTo>
                  <a:pt x="20" y="20"/>
                </a:lnTo>
                <a:lnTo>
                  <a:pt x="20" y="20"/>
                </a:lnTo>
                <a:lnTo>
                  <a:pt x="20" y="19"/>
                </a:lnTo>
                <a:lnTo>
                  <a:pt x="19" y="19"/>
                </a:lnTo>
                <a:lnTo>
                  <a:pt x="17" y="19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0"/>
                </a:lnTo>
                <a:lnTo>
                  <a:pt x="17" y="22"/>
                </a:lnTo>
                <a:lnTo>
                  <a:pt x="17" y="23"/>
                </a:lnTo>
                <a:lnTo>
                  <a:pt x="18" y="25"/>
                </a:lnTo>
                <a:lnTo>
                  <a:pt x="19" y="26"/>
                </a:lnTo>
                <a:lnTo>
                  <a:pt x="20" y="27"/>
                </a:lnTo>
                <a:lnTo>
                  <a:pt x="20" y="29"/>
                </a:lnTo>
                <a:lnTo>
                  <a:pt x="21" y="30"/>
                </a:lnTo>
                <a:lnTo>
                  <a:pt x="21" y="32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6" y="37"/>
                </a:lnTo>
                <a:lnTo>
                  <a:pt x="16" y="38"/>
                </a:lnTo>
                <a:lnTo>
                  <a:pt x="15" y="39"/>
                </a:lnTo>
                <a:lnTo>
                  <a:pt x="15" y="40"/>
                </a:lnTo>
                <a:lnTo>
                  <a:pt x="14" y="42"/>
                </a:lnTo>
                <a:lnTo>
                  <a:pt x="13" y="42"/>
                </a:lnTo>
                <a:lnTo>
                  <a:pt x="12" y="43"/>
                </a:lnTo>
                <a:lnTo>
                  <a:pt x="11" y="44"/>
                </a:lnTo>
                <a:lnTo>
                  <a:pt x="10" y="45"/>
                </a:lnTo>
                <a:lnTo>
                  <a:pt x="4" y="48"/>
                </a:lnTo>
                <a:lnTo>
                  <a:pt x="3" y="49"/>
                </a:lnTo>
                <a:lnTo>
                  <a:pt x="2" y="50"/>
                </a:lnTo>
                <a:lnTo>
                  <a:pt x="2" y="51"/>
                </a:lnTo>
                <a:lnTo>
                  <a:pt x="2" y="52"/>
                </a:lnTo>
                <a:lnTo>
                  <a:pt x="2" y="54"/>
                </a:lnTo>
                <a:lnTo>
                  <a:pt x="1" y="55"/>
                </a:lnTo>
                <a:lnTo>
                  <a:pt x="1" y="56"/>
                </a:lnTo>
                <a:lnTo>
                  <a:pt x="0" y="57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60"/>
                </a:lnTo>
                <a:lnTo>
                  <a:pt x="1" y="59"/>
                </a:lnTo>
                <a:lnTo>
                  <a:pt x="3" y="60"/>
                </a:lnTo>
                <a:lnTo>
                  <a:pt x="4" y="62"/>
                </a:lnTo>
                <a:lnTo>
                  <a:pt x="4" y="64"/>
                </a:lnTo>
                <a:lnTo>
                  <a:pt x="3" y="67"/>
                </a:lnTo>
                <a:lnTo>
                  <a:pt x="15" y="70"/>
                </a:lnTo>
                <a:lnTo>
                  <a:pt x="17" y="70"/>
                </a:lnTo>
                <a:lnTo>
                  <a:pt x="18" y="70"/>
                </a:lnTo>
                <a:lnTo>
                  <a:pt x="19" y="72"/>
                </a:lnTo>
                <a:lnTo>
                  <a:pt x="19" y="72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20" y="69"/>
                </a:lnTo>
                <a:lnTo>
                  <a:pt x="21" y="69"/>
                </a:lnTo>
                <a:lnTo>
                  <a:pt x="21" y="68"/>
                </a:lnTo>
                <a:lnTo>
                  <a:pt x="21" y="68"/>
                </a:lnTo>
                <a:lnTo>
                  <a:pt x="22" y="67"/>
                </a:lnTo>
                <a:lnTo>
                  <a:pt x="22" y="66"/>
                </a:lnTo>
                <a:lnTo>
                  <a:pt x="22" y="65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4" y="63"/>
                </a:lnTo>
                <a:lnTo>
                  <a:pt x="25" y="62"/>
                </a:lnTo>
                <a:lnTo>
                  <a:pt x="26" y="62"/>
                </a:lnTo>
                <a:lnTo>
                  <a:pt x="26" y="62"/>
                </a:lnTo>
                <a:lnTo>
                  <a:pt x="27" y="62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28" y="61"/>
                </a:lnTo>
                <a:lnTo>
                  <a:pt x="28" y="60"/>
                </a:lnTo>
                <a:lnTo>
                  <a:pt x="28" y="60"/>
                </a:lnTo>
                <a:lnTo>
                  <a:pt x="29" y="59"/>
                </a:lnTo>
                <a:lnTo>
                  <a:pt x="29" y="59"/>
                </a:lnTo>
                <a:lnTo>
                  <a:pt x="29" y="59"/>
                </a:lnTo>
                <a:lnTo>
                  <a:pt x="30" y="58"/>
                </a:lnTo>
                <a:lnTo>
                  <a:pt x="30" y="59"/>
                </a:lnTo>
                <a:lnTo>
                  <a:pt x="30" y="59"/>
                </a:lnTo>
                <a:lnTo>
                  <a:pt x="30" y="59"/>
                </a:lnTo>
                <a:lnTo>
                  <a:pt x="31" y="58"/>
                </a:lnTo>
                <a:lnTo>
                  <a:pt x="31" y="57"/>
                </a:lnTo>
                <a:lnTo>
                  <a:pt x="32" y="57"/>
                </a:lnTo>
                <a:lnTo>
                  <a:pt x="32" y="56"/>
                </a:lnTo>
                <a:lnTo>
                  <a:pt x="32" y="55"/>
                </a:lnTo>
                <a:lnTo>
                  <a:pt x="32" y="54"/>
                </a:lnTo>
                <a:lnTo>
                  <a:pt x="33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4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6" y="50"/>
                </a:lnTo>
                <a:lnTo>
                  <a:pt x="36" y="50"/>
                </a:lnTo>
                <a:lnTo>
                  <a:pt x="36" y="49"/>
                </a:lnTo>
                <a:lnTo>
                  <a:pt x="36" y="49"/>
                </a:lnTo>
                <a:lnTo>
                  <a:pt x="36" y="48"/>
                </a:lnTo>
                <a:lnTo>
                  <a:pt x="36" y="47"/>
                </a:lnTo>
                <a:lnTo>
                  <a:pt x="36" y="47"/>
                </a:lnTo>
                <a:lnTo>
                  <a:pt x="37" y="46"/>
                </a:lnTo>
                <a:lnTo>
                  <a:pt x="37" y="46"/>
                </a:lnTo>
                <a:lnTo>
                  <a:pt x="37" y="45"/>
                </a:lnTo>
                <a:lnTo>
                  <a:pt x="38" y="45"/>
                </a:lnTo>
                <a:lnTo>
                  <a:pt x="38" y="44"/>
                </a:lnTo>
                <a:lnTo>
                  <a:pt x="38" y="44"/>
                </a:lnTo>
                <a:lnTo>
                  <a:pt x="38" y="43"/>
                </a:lnTo>
                <a:lnTo>
                  <a:pt x="39" y="43"/>
                </a:lnTo>
                <a:lnTo>
                  <a:pt x="39" y="42"/>
                </a:lnTo>
                <a:lnTo>
                  <a:pt x="40" y="41"/>
                </a:lnTo>
                <a:lnTo>
                  <a:pt x="40" y="40"/>
                </a:lnTo>
                <a:lnTo>
                  <a:pt x="41" y="40"/>
                </a:lnTo>
                <a:lnTo>
                  <a:pt x="42" y="39"/>
                </a:lnTo>
                <a:lnTo>
                  <a:pt x="43" y="39"/>
                </a:lnTo>
                <a:lnTo>
                  <a:pt x="44" y="39"/>
                </a:lnTo>
                <a:lnTo>
                  <a:pt x="45" y="38"/>
                </a:lnTo>
                <a:lnTo>
                  <a:pt x="45" y="38"/>
                </a:lnTo>
                <a:lnTo>
                  <a:pt x="45" y="37"/>
                </a:lnTo>
                <a:lnTo>
                  <a:pt x="46" y="37"/>
                </a:lnTo>
                <a:lnTo>
                  <a:pt x="46" y="35"/>
                </a:lnTo>
                <a:lnTo>
                  <a:pt x="47" y="34"/>
                </a:lnTo>
                <a:lnTo>
                  <a:pt x="48" y="33"/>
                </a:lnTo>
                <a:lnTo>
                  <a:pt x="48" y="32"/>
                </a:lnTo>
                <a:lnTo>
                  <a:pt x="48" y="31"/>
                </a:lnTo>
                <a:lnTo>
                  <a:pt x="48" y="30"/>
                </a:lnTo>
                <a:lnTo>
                  <a:pt x="48" y="29"/>
                </a:lnTo>
                <a:lnTo>
                  <a:pt x="47" y="27"/>
                </a:lnTo>
                <a:lnTo>
                  <a:pt x="47" y="26"/>
                </a:lnTo>
                <a:lnTo>
                  <a:pt x="47" y="24"/>
                </a:lnTo>
                <a:lnTo>
                  <a:pt x="47" y="22"/>
                </a:lnTo>
                <a:lnTo>
                  <a:pt x="47" y="21"/>
                </a:lnTo>
                <a:lnTo>
                  <a:pt x="47" y="20"/>
                </a:lnTo>
                <a:lnTo>
                  <a:pt x="48" y="18"/>
                </a:lnTo>
                <a:lnTo>
                  <a:pt x="48" y="17"/>
                </a:lnTo>
                <a:lnTo>
                  <a:pt x="48" y="16"/>
                </a:lnTo>
                <a:lnTo>
                  <a:pt x="48" y="15"/>
                </a:lnTo>
                <a:lnTo>
                  <a:pt x="48" y="14"/>
                </a:lnTo>
                <a:lnTo>
                  <a:pt x="49" y="13"/>
                </a:lnTo>
                <a:lnTo>
                  <a:pt x="49" y="12"/>
                </a:lnTo>
                <a:lnTo>
                  <a:pt x="49" y="11"/>
                </a:lnTo>
                <a:lnTo>
                  <a:pt x="47" y="9"/>
                </a:lnTo>
                <a:lnTo>
                  <a:pt x="44" y="6"/>
                </a:lnTo>
                <a:lnTo>
                  <a:pt x="37" y="1"/>
                </a:lnTo>
                <a:lnTo>
                  <a:pt x="36" y="1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00" name="Freeform 9"/>
          <p:cNvSpPr>
            <a:spLocks/>
          </p:cNvSpPr>
          <p:nvPr/>
        </p:nvSpPr>
        <p:spPr bwMode="auto">
          <a:xfrm>
            <a:off x="1685925" y="771525"/>
            <a:ext cx="5784850" cy="4348163"/>
          </a:xfrm>
          <a:custGeom>
            <a:avLst/>
            <a:gdLst/>
            <a:ahLst/>
            <a:cxnLst>
              <a:cxn ang="0">
                <a:pos x="181" y="129"/>
              </a:cxn>
              <a:cxn ang="0">
                <a:pos x="194" y="117"/>
              </a:cxn>
              <a:cxn ang="0">
                <a:pos x="198" y="104"/>
              </a:cxn>
              <a:cxn ang="0">
                <a:pos x="199" y="97"/>
              </a:cxn>
              <a:cxn ang="0">
                <a:pos x="201" y="94"/>
              </a:cxn>
              <a:cxn ang="0">
                <a:pos x="198" y="84"/>
              </a:cxn>
              <a:cxn ang="0">
                <a:pos x="204" y="78"/>
              </a:cxn>
              <a:cxn ang="0">
                <a:pos x="211" y="68"/>
              </a:cxn>
              <a:cxn ang="0">
                <a:pos x="218" y="56"/>
              </a:cxn>
              <a:cxn ang="0">
                <a:pos x="224" y="40"/>
              </a:cxn>
              <a:cxn ang="0">
                <a:pos x="213" y="34"/>
              </a:cxn>
              <a:cxn ang="0">
                <a:pos x="205" y="32"/>
              </a:cxn>
              <a:cxn ang="0">
                <a:pos x="197" y="26"/>
              </a:cxn>
              <a:cxn ang="0">
                <a:pos x="177" y="16"/>
              </a:cxn>
              <a:cxn ang="0">
                <a:pos x="170" y="12"/>
              </a:cxn>
              <a:cxn ang="0">
                <a:pos x="158" y="9"/>
              </a:cxn>
              <a:cxn ang="0">
                <a:pos x="151" y="10"/>
              </a:cxn>
              <a:cxn ang="0">
                <a:pos x="148" y="0"/>
              </a:cxn>
              <a:cxn ang="0">
                <a:pos x="141" y="0"/>
              </a:cxn>
              <a:cxn ang="0">
                <a:pos x="133" y="1"/>
              </a:cxn>
              <a:cxn ang="0">
                <a:pos x="101" y="14"/>
              </a:cxn>
              <a:cxn ang="0">
                <a:pos x="100" y="9"/>
              </a:cxn>
              <a:cxn ang="0">
                <a:pos x="95" y="6"/>
              </a:cxn>
              <a:cxn ang="0">
                <a:pos x="90" y="11"/>
              </a:cxn>
              <a:cxn ang="0">
                <a:pos x="86" y="12"/>
              </a:cxn>
              <a:cxn ang="0">
                <a:pos x="85" y="19"/>
              </a:cxn>
              <a:cxn ang="0">
                <a:pos x="84" y="27"/>
              </a:cxn>
              <a:cxn ang="0">
                <a:pos x="73" y="38"/>
              </a:cxn>
              <a:cxn ang="0">
                <a:pos x="76" y="51"/>
              </a:cxn>
              <a:cxn ang="0">
                <a:pos x="71" y="61"/>
              </a:cxn>
              <a:cxn ang="0">
                <a:pos x="73" y="71"/>
              </a:cxn>
              <a:cxn ang="0">
                <a:pos x="65" y="83"/>
              </a:cxn>
              <a:cxn ang="0">
                <a:pos x="60" y="82"/>
              </a:cxn>
              <a:cxn ang="0">
                <a:pos x="54" y="82"/>
              </a:cxn>
              <a:cxn ang="0">
                <a:pos x="50" y="82"/>
              </a:cxn>
              <a:cxn ang="0">
                <a:pos x="41" y="82"/>
              </a:cxn>
              <a:cxn ang="0">
                <a:pos x="33" y="85"/>
              </a:cxn>
              <a:cxn ang="0">
                <a:pos x="21" y="87"/>
              </a:cxn>
              <a:cxn ang="0">
                <a:pos x="2" y="103"/>
              </a:cxn>
              <a:cxn ang="0">
                <a:pos x="3" y="115"/>
              </a:cxn>
              <a:cxn ang="0">
                <a:pos x="15" y="113"/>
              </a:cxn>
              <a:cxn ang="0">
                <a:pos x="32" y="115"/>
              </a:cxn>
              <a:cxn ang="0">
                <a:pos x="39" y="120"/>
              </a:cxn>
              <a:cxn ang="0">
                <a:pos x="41" y="126"/>
              </a:cxn>
              <a:cxn ang="0">
                <a:pos x="43" y="120"/>
              </a:cxn>
              <a:cxn ang="0">
                <a:pos x="53" y="116"/>
              </a:cxn>
              <a:cxn ang="0">
                <a:pos x="71" y="119"/>
              </a:cxn>
              <a:cxn ang="0">
                <a:pos x="72" y="135"/>
              </a:cxn>
              <a:cxn ang="0">
                <a:pos x="84" y="152"/>
              </a:cxn>
              <a:cxn ang="0">
                <a:pos x="83" y="160"/>
              </a:cxn>
              <a:cxn ang="0">
                <a:pos x="85" y="167"/>
              </a:cxn>
              <a:cxn ang="0">
                <a:pos x="87" y="174"/>
              </a:cxn>
              <a:cxn ang="0">
                <a:pos x="97" y="174"/>
              </a:cxn>
              <a:cxn ang="0">
                <a:pos x="100" y="171"/>
              </a:cxn>
              <a:cxn ang="0">
                <a:pos x="108" y="173"/>
              </a:cxn>
              <a:cxn ang="0">
                <a:pos x="117" y="170"/>
              </a:cxn>
              <a:cxn ang="0">
                <a:pos x="132" y="165"/>
              </a:cxn>
              <a:cxn ang="0">
                <a:pos x="147" y="162"/>
              </a:cxn>
              <a:cxn ang="0">
                <a:pos x="154" y="163"/>
              </a:cxn>
              <a:cxn ang="0">
                <a:pos x="172" y="150"/>
              </a:cxn>
              <a:cxn ang="0">
                <a:pos x="176" y="139"/>
              </a:cxn>
            </a:cxnLst>
            <a:rect l="0" t="0" r="r" b="b"/>
            <a:pathLst>
              <a:path w="225" h="175">
                <a:moveTo>
                  <a:pt x="179" y="138"/>
                </a:moveTo>
                <a:lnTo>
                  <a:pt x="179" y="136"/>
                </a:lnTo>
                <a:lnTo>
                  <a:pt x="179" y="136"/>
                </a:lnTo>
                <a:lnTo>
                  <a:pt x="179" y="136"/>
                </a:lnTo>
                <a:lnTo>
                  <a:pt x="180" y="135"/>
                </a:lnTo>
                <a:lnTo>
                  <a:pt x="180" y="134"/>
                </a:lnTo>
                <a:lnTo>
                  <a:pt x="180" y="133"/>
                </a:lnTo>
                <a:lnTo>
                  <a:pt x="181" y="132"/>
                </a:lnTo>
                <a:lnTo>
                  <a:pt x="181" y="130"/>
                </a:lnTo>
                <a:lnTo>
                  <a:pt x="181" y="129"/>
                </a:lnTo>
                <a:lnTo>
                  <a:pt x="181" y="128"/>
                </a:lnTo>
                <a:lnTo>
                  <a:pt x="182" y="127"/>
                </a:lnTo>
                <a:lnTo>
                  <a:pt x="183" y="126"/>
                </a:lnTo>
                <a:lnTo>
                  <a:pt x="189" y="123"/>
                </a:lnTo>
                <a:lnTo>
                  <a:pt x="190" y="122"/>
                </a:lnTo>
                <a:lnTo>
                  <a:pt x="191" y="121"/>
                </a:lnTo>
                <a:lnTo>
                  <a:pt x="192" y="120"/>
                </a:lnTo>
                <a:lnTo>
                  <a:pt x="193" y="119"/>
                </a:lnTo>
                <a:lnTo>
                  <a:pt x="194" y="118"/>
                </a:lnTo>
                <a:lnTo>
                  <a:pt x="194" y="117"/>
                </a:lnTo>
                <a:lnTo>
                  <a:pt x="195" y="116"/>
                </a:lnTo>
                <a:lnTo>
                  <a:pt x="195" y="115"/>
                </a:lnTo>
                <a:lnTo>
                  <a:pt x="196" y="114"/>
                </a:lnTo>
                <a:lnTo>
                  <a:pt x="196" y="114"/>
                </a:lnTo>
                <a:lnTo>
                  <a:pt x="197" y="114"/>
                </a:lnTo>
                <a:lnTo>
                  <a:pt x="200" y="110"/>
                </a:lnTo>
                <a:lnTo>
                  <a:pt x="200" y="108"/>
                </a:lnTo>
                <a:lnTo>
                  <a:pt x="199" y="106"/>
                </a:lnTo>
                <a:lnTo>
                  <a:pt x="199" y="105"/>
                </a:lnTo>
                <a:lnTo>
                  <a:pt x="198" y="104"/>
                </a:lnTo>
                <a:lnTo>
                  <a:pt x="197" y="102"/>
                </a:lnTo>
                <a:lnTo>
                  <a:pt x="196" y="101"/>
                </a:lnTo>
                <a:lnTo>
                  <a:pt x="196" y="100"/>
                </a:lnTo>
                <a:lnTo>
                  <a:pt x="195" y="98"/>
                </a:lnTo>
                <a:lnTo>
                  <a:pt x="196" y="98"/>
                </a:lnTo>
                <a:lnTo>
                  <a:pt x="196" y="98"/>
                </a:lnTo>
                <a:lnTo>
                  <a:pt x="196" y="97"/>
                </a:lnTo>
                <a:lnTo>
                  <a:pt x="196" y="97"/>
                </a:lnTo>
                <a:lnTo>
                  <a:pt x="198" y="97"/>
                </a:lnTo>
                <a:lnTo>
                  <a:pt x="199" y="97"/>
                </a:lnTo>
                <a:lnTo>
                  <a:pt x="199" y="97"/>
                </a:lnTo>
                <a:lnTo>
                  <a:pt x="199" y="98"/>
                </a:lnTo>
                <a:lnTo>
                  <a:pt x="200" y="98"/>
                </a:lnTo>
                <a:lnTo>
                  <a:pt x="201" y="97"/>
                </a:lnTo>
                <a:lnTo>
                  <a:pt x="202" y="97"/>
                </a:lnTo>
                <a:lnTo>
                  <a:pt x="202" y="96"/>
                </a:lnTo>
                <a:lnTo>
                  <a:pt x="202" y="96"/>
                </a:lnTo>
                <a:lnTo>
                  <a:pt x="202" y="95"/>
                </a:lnTo>
                <a:lnTo>
                  <a:pt x="202" y="95"/>
                </a:lnTo>
                <a:lnTo>
                  <a:pt x="201" y="94"/>
                </a:lnTo>
                <a:lnTo>
                  <a:pt x="201" y="94"/>
                </a:lnTo>
                <a:lnTo>
                  <a:pt x="200" y="94"/>
                </a:lnTo>
                <a:lnTo>
                  <a:pt x="199" y="93"/>
                </a:lnTo>
                <a:lnTo>
                  <a:pt x="199" y="92"/>
                </a:lnTo>
                <a:lnTo>
                  <a:pt x="199" y="90"/>
                </a:lnTo>
                <a:lnTo>
                  <a:pt x="199" y="89"/>
                </a:lnTo>
                <a:lnTo>
                  <a:pt x="199" y="88"/>
                </a:lnTo>
                <a:lnTo>
                  <a:pt x="199" y="87"/>
                </a:lnTo>
                <a:lnTo>
                  <a:pt x="199" y="85"/>
                </a:lnTo>
                <a:lnTo>
                  <a:pt x="198" y="84"/>
                </a:lnTo>
                <a:lnTo>
                  <a:pt x="199" y="83"/>
                </a:lnTo>
                <a:lnTo>
                  <a:pt x="204" y="81"/>
                </a:lnTo>
                <a:lnTo>
                  <a:pt x="204" y="81"/>
                </a:lnTo>
                <a:lnTo>
                  <a:pt x="204" y="80"/>
                </a:lnTo>
                <a:lnTo>
                  <a:pt x="204" y="79"/>
                </a:lnTo>
                <a:lnTo>
                  <a:pt x="204" y="79"/>
                </a:lnTo>
                <a:lnTo>
                  <a:pt x="204" y="78"/>
                </a:lnTo>
                <a:lnTo>
                  <a:pt x="204" y="78"/>
                </a:lnTo>
                <a:lnTo>
                  <a:pt x="204" y="78"/>
                </a:lnTo>
                <a:lnTo>
                  <a:pt x="204" y="78"/>
                </a:lnTo>
                <a:lnTo>
                  <a:pt x="215" y="79"/>
                </a:lnTo>
                <a:lnTo>
                  <a:pt x="215" y="79"/>
                </a:lnTo>
                <a:lnTo>
                  <a:pt x="215" y="79"/>
                </a:lnTo>
                <a:lnTo>
                  <a:pt x="216" y="79"/>
                </a:lnTo>
                <a:lnTo>
                  <a:pt x="217" y="76"/>
                </a:lnTo>
                <a:lnTo>
                  <a:pt x="211" y="71"/>
                </a:lnTo>
                <a:lnTo>
                  <a:pt x="211" y="68"/>
                </a:lnTo>
                <a:lnTo>
                  <a:pt x="211" y="68"/>
                </a:lnTo>
                <a:lnTo>
                  <a:pt x="211" y="68"/>
                </a:lnTo>
                <a:lnTo>
                  <a:pt x="211" y="68"/>
                </a:lnTo>
                <a:lnTo>
                  <a:pt x="211" y="68"/>
                </a:lnTo>
                <a:lnTo>
                  <a:pt x="210" y="67"/>
                </a:lnTo>
                <a:lnTo>
                  <a:pt x="210" y="67"/>
                </a:lnTo>
                <a:lnTo>
                  <a:pt x="210" y="67"/>
                </a:lnTo>
                <a:lnTo>
                  <a:pt x="210" y="66"/>
                </a:lnTo>
                <a:lnTo>
                  <a:pt x="212" y="59"/>
                </a:lnTo>
                <a:lnTo>
                  <a:pt x="215" y="57"/>
                </a:lnTo>
                <a:lnTo>
                  <a:pt x="217" y="57"/>
                </a:lnTo>
                <a:lnTo>
                  <a:pt x="217" y="57"/>
                </a:lnTo>
                <a:lnTo>
                  <a:pt x="218" y="56"/>
                </a:lnTo>
                <a:lnTo>
                  <a:pt x="218" y="55"/>
                </a:lnTo>
                <a:lnTo>
                  <a:pt x="218" y="55"/>
                </a:lnTo>
                <a:lnTo>
                  <a:pt x="218" y="54"/>
                </a:lnTo>
                <a:lnTo>
                  <a:pt x="218" y="53"/>
                </a:lnTo>
                <a:lnTo>
                  <a:pt x="218" y="52"/>
                </a:lnTo>
                <a:lnTo>
                  <a:pt x="218" y="52"/>
                </a:lnTo>
                <a:lnTo>
                  <a:pt x="223" y="49"/>
                </a:lnTo>
                <a:lnTo>
                  <a:pt x="225" y="45"/>
                </a:lnTo>
                <a:lnTo>
                  <a:pt x="224" y="40"/>
                </a:lnTo>
                <a:lnTo>
                  <a:pt x="224" y="40"/>
                </a:lnTo>
                <a:lnTo>
                  <a:pt x="224" y="39"/>
                </a:lnTo>
                <a:lnTo>
                  <a:pt x="218" y="36"/>
                </a:lnTo>
                <a:lnTo>
                  <a:pt x="217" y="34"/>
                </a:lnTo>
                <a:lnTo>
                  <a:pt x="216" y="34"/>
                </a:lnTo>
                <a:lnTo>
                  <a:pt x="216" y="34"/>
                </a:lnTo>
                <a:lnTo>
                  <a:pt x="215" y="34"/>
                </a:lnTo>
                <a:lnTo>
                  <a:pt x="214" y="34"/>
                </a:lnTo>
                <a:lnTo>
                  <a:pt x="214" y="34"/>
                </a:lnTo>
                <a:lnTo>
                  <a:pt x="213" y="34"/>
                </a:lnTo>
                <a:lnTo>
                  <a:pt x="213" y="34"/>
                </a:lnTo>
                <a:lnTo>
                  <a:pt x="212" y="34"/>
                </a:lnTo>
                <a:lnTo>
                  <a:pt x="211" y="33"/>
                </a:lnTo>
                <a:lnTo>
                  <a:pt x="210" y="33"/>
                </a:lnTo>
                <a:lnTo>
                  <a:pt x="209" y="33"/>
                </a:lnTo>
                <a:lnTo>
                  <a:pt x="209" y="32"/>
                </a:lnTo>
                <a:lnTo>
                  <a:pt x="208" y="32"/>
                </a:lnTo>
                <a:lnTo>
                  <a:pt x="207" y="32"/>
                </a:lnTo>
                <a:lnTo>
                  <a:pt x="206" y="32"/>
                </a:lnTo>
                <a:lnTo>
                  <a:pt x="205" y="32"/>
                </a:lnTo>
                <a:lnTo>
                  <a:pt x="205" y="32"/>
                </a:lnTo>
                <a:lnTo>
                  <a:pt x="204" y="31"/>
                </a:lnTo>
                <a:lnTo>
                  <a:pt x="203" y="31"/>
                </a:lnTo>
                <a:lnTo>
                  <a:pt x="202" y="31"/>
                </a:lnTo>
                <a:lnTo>
                  <a:pt x="201" y="31"/>
                </a:lnTo>
                <a:lnTo>
                  <a:pt x="200" y="31"/>
                </a:lnTo>
                <a:lnTo>
                  <a:pt x="199" y="31"/>
                </a:lnTo>
                <a:lnTo>
                  <a:pt x="199" y="31"/>
                </a:lnTo>
                <a:lnTo>
                  <a:pt x="197" y="30"/>
                </a:lnTo>
                <a:lnTo>
                  <a:pt x="197" y="28"/>
                </a:lnTo>
                <a:lnTo>
                  <a:pt x="197" y="26"/>
                </a:lnTo>
                <a:lnTo>
                  <a:pt x="196" y="25"/>
                </a:lnTo>
                <a:lnTo>
                  <a:pt x="195" y="23"/>
                </a:lnTo>
                <a:lnTo>
                  <a:pt x="193" y="22"/>
                </a:lnTo>
                <a:lnTo>
                  <a:pt x="192" y="21"/>
                </a:lnTo>
                <a:lnTo>
                  <a:pt x="191" y="20"/>
                </a:lnTo>
                <a:lnTo>
                  <a:pt x="190" y="19"/>
                </a:lnTo>
                <a:lnTo>
                  <a:pt x="178" y="18"/>
                </a:lnTo>
                <a:lnTo>
                  <a:pt x="178" y="17"/>
                </a:lnTo>
                <a:lnTo>
                  <a:pt x="177" y="17"/>
                </a:lnTo>
                <a:lnTo>
                  <a:pt x="177" y="16"/>
                </a:lnTo>
                <a:lnTo>
                  <a:pt x="176" y="16"/>
                </a:lnTo>
                <a:lnTo>
                  <a:pt x="176" y="16"/>
                </a:lnTo>
                <a:lnTo>
                  <a:pt x="176" y="16"/>
                </a:lnTo>
                <a:lnTo>
                  <a:pt x="176" y="16"/>
                </a:lnTo>
                <a:lnTo>
                  <a:pt x="175" y="15"/>
                </a:lnTo>
                <a:lnTo>
                  <a:pt x="171" y="14"/>
                </a:lnTo>
                <a:lnTo>
                  <a:pt x="171" y="13"/>
                </a:lnTo>
                <a:lnTo>
                  <a:pt x="171" y="13"/>
                </a:lnTo>
                <a:lnTo>
                  <a:pt x="170" y="13"/>
                </a:lnTo>
                <a:lnTo>
                  <a:pt x="170" y="12"/>
                </a:lnTo>
                <a:lnTo>
                  <a:pt x="169" y="12"/>
                </a:lnTo>
                <a:lnTo>
                  <a:pt x="167" y="11"/>
                </a:lnTo>
                <a:lnTo>
                  <a:pt x="166" y="10"/>
                </a:lnTo>
                <a:lnTo>
                  <a:pt x="165" y="10"/>
                </a:lnTo>
                <a:lnTo>
                  <a:pt x="164" y="9"/>
                </a:lnTo>
                <a:lnTo>
                  <a:pt x="162" y="8"/>
                </a:lnTo>
                <a:lnTo>
                  <a:pt x="161" y="8"/>
                </a:lnTo>
                <a:lnTo>
                  <a:pt x="159" y="8"/>
                </a:lnTo>
                <a:lnTo>
                  <a:pt x="159" y="8"/>
                </a:lnTo>
                <a:lnTo>
                  <a:pt x="158" y="9"/>
                </a:lnTo>
                <a:lnTo>
                  <a:pt x="157" y="9"/>
                </a:lnTo>
                <a:lnTo>
                  <a:pt x="157" y="9"/>
                </a:lnTo>
                <a:lnTo>
                  <a:pt x="156" y="9"/>
                </a:lnTo>
                <a:lnTo>
                  <a:pt x="155" y="10"/>
                </a:lnTo>
                <a:lnTo>
                  <a:pt x="155" y="10"/>
                </a:lnTo>
                <a:lnTo>
                  <a:pt x="154" y="10"/>
                </a:lnTo>
                <a:lnTo>
                  <a:pt x="153" y="10"/>
                </a:lnTo>
                <a:lnTo>
                  <a:pt x="152" y="10"/>
                </a:lnTo>
                <a:lnTo>
                  <a:pt x="152" y="10"/>
                </a:lnTo>
                <a:lnTo>
                  <a:pt x="151" y="10"/>
                </a:lnTo>
                <a:lnTo>
                  <a:pt x="150" y="9"/>
                </a:lnTo>
                <a:lnTo>
                  <a:pt x="149" y="9"/>
                </a:lnTo>
                <a:lnTo>
                  <a:pt x="148" y="9"/>
                </a:lnTo>
                <a:lnTo>
                  <a:pt x="148" y="9"/>
                </a:lnTo>
                <a:lnTo>
                  <a:pt x="148" y="1"/>
                </a:lnTo>
                <a:lnTo>
                  <a:pt x="148" y="1"/>
                </a:lnTo>
                <a:lnTo>
                  <a:pt x="148" y="1"/>
                </a:lnTo>
                <a:lnTo>
                  <a:pt x="148" y="1"/>
                </a:lnTo>
                <a:lnTo>
                  <a:pt x="148" y="0"/>
                </a:lnTo>
                <a:lnTo>
                  <a:pt x="148" y="0"/>
                </a:lnTo>
                <a:lnTo>
                  <a:pt x="147" y="0"/>
                </a:lnTo>
                <a:lnTo>
                  <a:pt x="147" y="0"/>
                </a:lnTo>
                <a:lnTo>
                  <a:pt x="146" y="0"/>
                </a:lnTo>
                <a:lnTo>
                  <a:pt x="146" y="0"/>
                </a:lnTo>
                <a:lnTo>
                  <a:pt x="145" y="0"/>
                </a:lnTo>
                <a:lnTo>
                  <a:pt x="144" y="0"/>
                </a:lnTo>
                <a:lnTo>
                  <a:pt x="143" y="0"/>
                </a:lnTo>
                <a:lnTo>
                  <a:pt x="143" y="0"/>
                </a:lnTo>
                <a:lnTo>
                  <a:pt x="142" y="0"/>
                </a:lnTo>
                <a:lnTo>
                  <a:pt x="141" y="0"/>
                </a:lnTo>
                <a:lnTo>
                  <a:pt x="140" y="0"/>
                </a:lnTo>
                <a:lnTo>
                  <a:pt x="139" y="0"/>
                </a:lnTo>
                <a:lnTo>
                  <a:pt x="139" y="0"/>
                </a:lnTo>
                <a:lnTo>
                  <a:pt x="138" y="0"/>
                </a:lnTo>
                <a:lnTo>
                  <a:pt x="137" y="0"/>
                </a:lnTo>
                <a:lnTo>
                  <a:pt x="136" y="0"/>
                </a:lnTo>
                <a:lnTo>
                  <a:pt x="136" y="0"/>
                </a:lnTo>
                <a:lnTo>
                  <a:pt x="135" y="0"/>
                </a:lnTo>
                <a:lnTo>
                  <a:pt x="134" y="0"/>
                </a:lnTo>
                <a:lnTo>
                  <a:pt x="133" y="1"/>
                </a:lnTo>
                <a:lnTo>
                  <a:pt x="132" y="1"/>
                </a:lnTo>
                <a:lnTo>
                  <a:pt x="131" y="2"/>
                </a:lnTo>
                <a:lnTo>
                  <a:pt x="130" y="3"/>
                </a:lnTo>
                <a:lnTo>
                  <a:pt x="129" y="4"/>
                </a:lnTo>
                <a:lnTo>
                  <a:pt x="128" y="5"/>
                </a:lnTo>
                <a:lnTo>
                  <a:pt x="127" y="6"/>
                </a:lnTo>
                <a:lnTo>
                  <a:pt x="126" y="6"/>
                </a:lnTo>
                <a:lnTo>
                  <a:pt x="101" y="16"/>
                </a:lnTo>
                <a:lnTo>
                  <a:pt x="101" y="15"/>
                </a:lnTo>
                <a:lnTo>
                  <a:pt x="101" y="14"/>
                </a:lnTo>
                <a:lnTo>
                  <a:pt x="101" y="14"/>
                </a:lnTo>
                <a:lnTo>
                  <a:pt x="102" y="13"/>
                </a:lnTo>
                <a:lnTo>
                  <a:pt x="102" y="12"/>
                </a:lnTo>
                <a:lnTo>
                  <a:pt x="102" y="11"/>
                </a:lnTo>
                <a:lnTo>
                  <a:pt x="102" y="10"/>
                </a:lnTo>
                <a:lnTo>
                  <a:pt x="102" y="9"/>
                </a:lnTo>
                <a:lnTo>
                  <a:pt x="101" y="9"/>
                </a:lnTo>
                <a:lnTo>
                  <a:pt x="101" y="9"/>
                </a:lnTo>
                <a:lnTo>
                  <a:pt x="100" y="9"/>
                </a:lnTo>
                <a:lnTo>
                  <a:pt x="100" y="9"/>
                </a:lnTo>
                <a:lnTo>
                  <a:pt x="100" y="9"/>
                </a:lnTo>
                <a:lnTo>
                  <a:pt x="99" y="9"/>
                </a:lnTo>
                <a:lnTo>
                  <a:pt x="99" y="9"/>
                </a:lnTo>
                <a:lnTo>
                  <a:pt x="98" y="9"/>
                </a:lnTo>
                <a:lnTo>
                  <a:pt x="98" y="9"/>
                </a:lnTo>
                <a:lnTo>
                  <a:pt x="97" y="9"/>
                </a:lnTo>
                <a:lnTo>
                  <a:pt x="96" y="8"/>
                </a:lnTo>
                <a:lnTo>
                  <a:pt x="96" y="8"/>
                </a:lnTo>
                <a:lnTo>
                  <a:pt x="95" y="7"/>
                </a:lnTo>
                <a:lnTo>
                  <a:pt x="95" y="6"/>
                </a:lnTo>
                <a:lnTo>
                  <a:pt x="94" y="6"/>
                </a:lnTo>
                <a:lnTo>
                  <a:pt x="94" y="5"/>
                </a:lnTo>
                <a:lnTo>
                  <a:pt x="93" y="5"/>
                </a:lnTo>
                <a:lnTo>
                  <a:pt x="93" y="5"/>
                </a:lnTo>
                <a:lnTo>
                  <a:pt x="93" y="5"/>
                </a:lnTo>
                <a:lnTo>
                  <a:pt x="92" y="5"/>
                </a:lnTo>
                <a:lnTo>
                  <a:pt x="92" y="5"/>
                </a:lnTo>
                <a:lnTo>
                  <a:pt x="91" y="11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89" y="11"/>
                </a:lnTo>
                <a:lnTo>
                  <a:pt x="89" y="11"/>
                </a:lnTo>
                <a:lnTo>
                  <a:pt x="88" y="11"/>
                </a:lnTo>
                <a:lnTo>
                  <a:pt x="88" y="11"/>
                </a:lnTo>
                <a:lnTo>
                  <a:pt x="88" y="11"/>
                </a:lnTo>
                <a:lnTo>
                  <a:pt x="87" y="11"/>
                </a:lnTo>
                <a:lnTo>
                  <a:pt x="87" y="11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5" y="13"/>
                </a:lnTo>
                <a:lnTo>
                  <a:pt x="85" y="13"/>
                </a:lnTo>
                <a:lnTo>
                  <a:pt x="85" y="14"/>
                </a:lnTo>
                <a:lnTo>
                  <a:pt x="85" y="15"/>
                </a:lnTo>
                <a:lnTo>
                  <a:pt x="85" y="15"/>
                </a:lnTo>
                <a:lnTo>
                  <a:pt x="85" y="16"/>
                </a:lnTo>
                <a:lnTo>
                  <a:pt x="85" y="17"/>
                </a:lnTo>
                <a:lnTo>
                  <a:pt x="85" y="18"/>
                </a:lnTo>
                <a:lnTo>
                  <a:pt x="85" y="19"/>
                </a:lnTo>
                <a:lnTo>
                  <a:pt x="85" y="19"/>
                </a:lnTo>
                <a:lnTo>
                  <a:pt x="84" y="20"/>
                </a:lnTo>
                <a:lnTo>
                  <a:pt x="84" y="21"/>
                </a:lnTo>
                <a:lnTo>
                  <a:pt x="84" y="22"/>
                </a:lnTo>
                <a:lnTo>
                  <a:pt x="84" y="23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26"/>
                </a:lnTo>
                <a:lnTo>
                  <a:pt x="84" y="27"/>
                </a:lnTo>
                <a:lnTo>
                  <a:pt x="83" y="30"/>
                </a:lnTo>
                <a:lnTo>
                  <a:pt x="77" y="31"/>
                </a:lnTo>
                <a:lnTo>
                  <a:pt x="76" y="31"/>
                </a:lnTo>
                <a:lnTo>
                  <a:pt x="76" y="31"/>
                </a:lnTo>
                <a:lnTo>
                  <a:pt x="75" y="31"/>
                </a:lnTo>
                <a:lnTo>
                  <a:pt x="74" y="32"/>
                </a:lnTo>
                <a:lnTo>
                  <a:pt x="75" y="34"/>
                </a:lnTo>
                <a:lnTo>
                  <a:pt x="74" y="35"/>
                </a:lnTo>
                <a:lnTo>
                  <a:pt x="74" y="37"/>
                </a:lnTo>
                <a:lnTo>
                  <a:pt x="73" y="38"/>
                </a:lnTo>
                <a:lnTo>
                  <a:pt x="73" y="40"/>
                </a:lnTo>
                <a:lnTo>
                  <a:pt x="73" y="42"/>
                </a:lnTo>
                <a:lnTo>
                  <a:pt x="73" y="43"/>
                </a:lnTo>
                <a:lnTo>
                  <a:pt x="74" y="45"/>
                </a:lnTo>
                <a:lnTo>
                  <a:pt x="75" y="46"/>
                </a:lnTo>
                <a:lnTo>
                  <a:pt x="75" y="47"/>
                </a:lnTo>
                <a:lnTo>
                  <a:pt x="76" y="48"/>
                </a:lnTo>
                <a:lnTo>
                  <a:pt x="76" y="49"/>
                </a:lnTo>
                <a:lnTo>
                  <a:pt x="76" y="50"/>
                </a:lnTo>
                <a:lnTo>
                  <a:pt x="76" y="51"/>
                </a:lnTo>
                <a:lnTo>
                  <a:pt x="76" y="53"/>
                </a:lnTo>
                <a:lnTo>
                  <a:pt x="76" y="54"/>
                </a:lnTo>
                <a:lnTo>
                  <a:pt x="76" y="55"/>
                </a:lnTo>
                <a:lnTo>
                  <a:pt x="75" y="56"/>
                </a:lnTo>
                <a:lnTo>
                  <a:pt x="75" y="57"/>
                </a:lnTo>
                <a:lnTo>
                  <a:pt x="74" y="58"/>
                </a:lnTo>
                <a:lnTo>
                  <a:pt x="73" y="59"/>
                </a:lnTo>
                <a:lnTo>
                  <a:pt x="73" y="59"/>
                </a:lnTo>
                <a:lnTo>
                  <a:pt x="72" y="60"/>
                </a:lnTo>
                <a:lnTo>
                  <a:pt x="71" y="61"/>
                </a:lnTo>
                <a:lnTo>
                  <a:pt x="71" y="63"/>
                </a:lnTo>
                <a:lnTo>
                  <a:pt x="75" y="66"/>
                </a:lnTo>
                <a:lnTo>
                  <a:pt x="75" y="66"/>
                </a:lnTo>
                <a:lnTo>
                  <a:pt x="75" y="66"/>
                </a:lnTo>
                <a:lnTo>
                  <a:pt x="75" y="66"/>
                </a:lnTo>
                <a:lnTo>
                  <a:pt x="75" y="67"/>
                </a:lnTo>
                <a:lnTo>
                  <a:pt x="74" y="68"/>
                </a:lnTo>
                <a:lnTo>
                  <a:pt x="74" y="69"/>
                </a:lnTo>
                <a:lnTo>
                  <a:pt x="73" y="70"/>
                </a:lnTo>
                <a:lnTo>
                  <a:pt x="73" y="71"/>
                </a:lnTo>
                <a:lnTo>
                  <a:pt x="73" y="72"/>
                </a:lnTo>
                <a:lnTo>
                  <a:pt x="73" y="73"/>
                </a:lnTo>
                <a:lnTo>
                  <a:pt x="72" y="74"/>
                </a:lnTo>
                <a:lnTo>
                  <a:pt x="72" y="75"/>
                </a:lnTo>
                <a:lnTo>
                  <a:pt x="72" y="76"/>
                </a:lnTo>
                <a:lnTo>
                  <a:pt x="72" y="76"/>
                </a:lnTo>
                <a:lnTo>
                  <a:pt x="71" y="77"/>
                </a:lnTo>
                <a:lnTo>
                  <a:pt x="71" y="77"/>
                </a:lnTo>
                <a:lnTo>
                  <a:pt x="65" y="83"/>
                </a:lnTo>
                <a:lnTo>
                  <a:pt x="65" y="83"/>
                </a:lnTo>
                <a:lnTo>
                  <a:pt x="64" y="84"/>
                </a:lnTo>
                <a:lnTo>
                  <a:pt x="63" y="85"/>
                </a:lnTo>
                <a:lnTo>
                  <a:pt x="63" y="85"/>
                </a:lnTo>
                <a:lnTo>
                  <a:pt x="62" y="85"/>
                </a:lnTo>
                <a:lnTo>
                  <a:pt x="62" y="85"/>
                </a:lnTo>
                <a:lnTo>
                  <a:pt x="62" y="85"/>
                </a:lnTo>
                <a:lnTo>
                  <a:pt x="62" y="85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59" y="81"/>
                </a:lnTo>
                <a:lnTo>
                  <a:pt x="59" y="81"/>
                </a:lnTo>
                <a:lnTo>
                  <a:pt x="58" y="81"/>
                </a:lnTo>
                <a:lnTo>
                  <a:pt x="58" y="81"/>
                </a:lnTo>
                <a:lnTo>
                  <a:pt x="57" y="81"/>
                </a:lnTo>
                <a:lnTo>
                  <a:pt x="56" y="81"/>
                </a:lnTo>
                <a:lnTo>
                  <a:pt x="56" y="81"/>
                </a:lnTo>
                <a:lnTo>
                  <a:pt x="56" y="81"/>
                </a:lnTo>
                <a:lnTo>
                  <a:pt x="55" y="82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3" y="82"/>
                </a:lnTo>
                <a:lnTo>
                  <a:pt x="53" y="82"/>
                </a:lnTo>
                <a:lnTo>
                  <a:pt x="52" y="83"/>
                </a:lnTo>
                <a:lnTo>
                  <a:pt x="52" y="83"/>
                </a:lnTo>
                <a:lnTo>
                  <a:pt x="52" y="82"/>
                </a:lnTo>
                <a:lnTo>
                  <a:pt x="51" y="82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8" y="81"/>
                </a:lnTo>
                <a:lnTo>
                  <a:pt x="47" y="81"/>
                </a:lnTo>
                <a:lnTo>
                  <a:pt x="47" y="82"/>
                </a:lnTo>
                <a:lnTo>
                  <a:pt x="45" y="81"/>
                </a:lnTo>
                <a:lnTo>
                  <a:pt x="45" y="81"/>
                </a:lnTo>
                <a:lnTo>
                  <a:pt x="43" y="82"/>
                </a:lnTo>
                <a:lnTo>
                  <a:pt x="43" y="82"/>
                </a:lnTo>
                <a:lnTo>
                  <a:pt x="41" y="82"/>
                </a:lnTo>
                <a:lnTo>
                  <a:pt x="41" y="82"/>
                </a:lnTo>
                <a:lnTo>
                  <a:pt x="41" y="81"/>
                </a:lnTo>
                <a:lnTo>
                  <a:pt x="41" y="81"/>
                </a:lnTo>
                <a:lnTo>
                  <a:pt x="40" y="81"/>
                </a:lnTo>
                <a:lnTo>
                  <a:pt x="39" y="81"/>
                </a:lnTo>
                <a:lnTo>
                  <a:pt x="38" y="81"/>
                </a:lnTo>
                <a:lnTo>
                  <a:pt x="37" y="82"/>
                </a:lnTo>
                <a:lnTo>
                  <a:pt x="36" y="83"/>
                </a:lnTo>
                <a:lnTo>
                  <a:pt x="35" y="83"/>
                </a:lnTo>
                <a:lnTo>
                  <a:pt x="34" y="84"/>
                </a:lnTo>
                <a:lnTo>
                  <a:pt x="33" y="85"/>
                </a:lnTo>
                <a:lnTo>
                  <a:pt x="32" y="85"/>
                </a:lnTo>
                <a:lnTo>
                  <a:pt x="31" y="85"/>
                </a:lnTo>
                <a:lnTo>
                  <a:pt x="30" y="85"/>
                </a:lnTo>
                <a:lnTo>
                  <a:pt x="28" y="85"/>
                </a:lnTo>
                <a:lnTo>
                  <a:pt x="27" y="86"/>
                </a:lnTo>
                <a:lnTo>
                  <a:pt x="26" y="86"/>
                </a:lnTo>
                <a:lnTo>
                  <a:pt x="25" y="87"/>
                </a:lnTo>
                <a:lnTo>
                  <a:pt x="24" y="87"/>
                </a:lnTo>
                <a:lnTo>
                  <a:pt x="23" y="87"/>
                </a:lnTo>
                <a:lnTo>
                  <a:pt x="21" y="87"/>
                </a:lnTo>
                <a:lnTo>
                  <a:pt x="19" y="88"/>
                </a:lnTo>
                <a:lnTo>
                  <a:pt x="17" y="89"/>
                </a:lnTo>
                <a:lnTo>
                  <a:pt x="14" y="90"/>
                </a:lnTo>
                <a:lnTo>
                  <a:pt x="12" y="93"/>
                </a:lnTo>
                <a:lnTo>
                  <a:pt x="11" y="93"/>
                </a:lnTo>
                <a:lnTo>
                  <a:pt x="10" y="93"/>
                </a:lnTo>
                <a:lnTo>
                  <a:pt x="3" y="99"/>
                </a:lnTo>
                <a:lnTo>
                  <a:pt x="3" y="101"/>
                </a:lnTo>
                <a:lnTo>
                  <a:pt x="3" y="101"/>
                </a:lnTo>
                <a:lnTo>
                  <a:pt x="2" y="103"/>
                </a:lnTo>
                <a:lnTo>
                  <a:pt x="2" y="106"/>
                </a:lnTo>
                <a:lnTo>
                  <a:pt x="2" y="108"/>
                </a:lnTo>
                <a:lnTo>
                  <a:pt x="1" y="108"/>
                </a:lnTo>
                <a:lnTo>
                  <a:pt x="1" y="113"/>
                </a:lnTo>
                <a:lnTo>
                  <a:pt x="0" y="117"/>
                </a:lnTo>
                <a:lnTo>
                  <a:pt x="0" y="116"/>
                </a:lnTo>
                <a:lnTo>
                  <a:pt x="1" y="116"/>
                </a:lnTo>
                <a:lnTo>
                  <a:pt x="2" y="116"/>
                </a:lnTo>
                <a:lnTo>
                  <a:pt x="2" y="116"/>
                </a:lnTo>
                <a:lnTo>
                  <a:pt x="3" y="115"/>
                </a:lnTo>
                <a:lnTo>
                  <a:pt x="3" y="115"/>
                </a:lnTo>
                <a:lnTo>
                  <a:pt x="4" y="114"/>
                </a:lnTo>
                <a:lnTo>
                  <a:pt x="4" y="114"/>
                </a:lnTo>
                <a:lnTo>
                  <a:pt x="6" y="112"/>
                </a:lnTo>
                <a:lnTo>
                  <a:pt x="9" y="112"/>
                </a:lnTo>
                <a:lnTo>
                  <a:pt x="10" y="111"/>
                </a:lnTo>
                <a:lnTo>
                  <a:pt x="11" y="112"/>
                </a:lnTo>
                <a:lnTo>
                  <a:pt x="11" y="112"/>
                </a:lnTo>
                <a:lnTo>
                  <a:pt x="12" y="112"/>
                </a:lnTo>
                <a:lnTo>
                  <a:pt x="15" y="113"/>
                </a:lnTo>
                <a:lnTo>
                  <a:pt x="20" y="113"/>
                </a:lnTo>
                <a:lnTo>
                  <a:pt x="29" y="114"/>
                </a:lnTo>
                <a:lnTo>
                  <a:pt x="29" y="114"/>
                </a:lnTo>
                <a:lnTo>
                  <a:pt x="30" y="114"/>
                </a:lnTo>
                <a:lnTo>
                  <a:pt x="30" y="115"/>
                </a:lnTo>
                <a:lnTo>
                  <a:pt x="30" y="115"/>
                </a:lnTo>
                <a:lnTo>
                  <a:pt x="31" y="115"/>
                </a:lnTo>
                <a:lnTo>
                  <a:pt x="31" y="115"/>
                </a:lnTo>
                <a:lnTo>
                  <a:pt x="32" y="115"/>
                </a:lnTo>
                <a:lnTo>
                  <a:pt x="32" y="115"/>
                </a:lnTo>
                <a:lnTo>
                  <a:pt x="33" y="118"/>
                </a:lnTo>
                <a:lnTo>
                  <a:pt x="34" y="118"/>
                </a:lnTo>
                <a:lnTo>
                  <a:pt x="34" y="118"/>
                </a:lnTo>
                <a:lnTo>
                  <a:pt x="35" y="119"/>
                </a:lnTo>
                <a:lnTo>
                  <a:pt x="35" y="119"/>
                </a:lnTo>
                <a:lnTo>
                  <a:pt x="36" y="119"/>
                </a:lnTo>
                <a:lnTo>
                  <a:pt x="37" y="119"/>
                </a:lnTo>
                <a:lnTo>
                  <a:pt x="38" y="119"/>
                </a:lnTo>
                <a:lnTo>
                  <a:pt x="38" y="119"/>
                </a:lnTo>
                <a:lnTo>
                  <a:pt x="39" y="120"/>
                </a:lnTo>
                <a:lnTo>
                  <a:pt x="39" y="120"/>
                </a:lnTo>
                <a:lnTo>
                  <a:pt x="38" y="121"/>
                </a:lnTo>
                <a:lnTo>
                  <a:pt x="38" y="122"/>
                </a:lnTo>
                <a:lnTo>
                  <a:pt x="39" y="125"/>
                </a:lnTo>
                <a:lnTo>
                  <a:pt x="39" y="125"/>
                </a:lnTo>
                <a:lnTo>
                  <a:pt x="40" y="126"/>
                </a:lnTo>
                <a:lnTo>
                  <a:pt x="40" y="126"/>
                </a:lnTo>
                <a:lnTo>
                  <a:pt x="40" y="126"/>
                </a:lnTo>
                <a:lnTo>
                  <a:pt x="41" y="126"/>
                </a:lnTo>
                <a:lnTo>
                  <a:pt x="41" y="126"/>
                </a:lnTo>
                <a:lnTo>
                  <a:pt x="41" y="126"/>
                </a:lnTo>
                <a:lnTo>
                  <a:pt x="41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4"/>
                </a:lnTo>
                <a:lnTo>
                  <a:pt x="42" y="124"/>
                </a:lnTo>
                <a:lnTo>
                  <a:pt x="42" y="122"/>
                </a:lnTo>
                <a:lnTo>
                  <a:pt x="42" y="121"/>
                </a:lnTo>
                <a:lnTo>
                  <a:pt x="42" y="120"/>
                </a:lnTo>
                <a:lnTo>
                  <a:pt x="43" y="120"/>
                </a:lnTo>
                <a:lnTo>
                  <a:pt x="44" y="119"/>
                </a:lnTo>
                <a:lnTo>
                  <a:pt x="45" y="119"/>
                </a:lnTo>
                <a:lnTo>
                  <a:pt x="45" y="119"/>
                </a:lnTo>
                <a:lnTo>
                  <a:pt x="46" y="119"/>
                </a:lnTo>
                <a:lnTo>
                  <a:pt x="47" y="119"/>
                </a:lnTo>
                <a:lnTo>
                  <a:pt x="48" y="119"/>
                </a:lnTo>
                <a:lnTo>
                  <a:pt x="48" y="119"/>
                </a:lnTo>
                <a:lnTo>
                  <a:pt x="49" y="119"/>
                </a:lnTo>
                <a:lnTo>
                  <a:pt x="50" y="118"/>
                </a:lnTo>
                <a:lnTo>
                  <a:pt x="53" y="116"/>
                </a:lnTo>
                <a:lnTo>
                  <a:pt x="55" y="116"/>
                </a:lnTo>
                <a:lnTo>
                  <a:pt x="56" y="116"/>
                </a:lnTo>
                <a:lnTo>
                  <a:pt x="57" y="116"/>
                </a:lnTo>
                <a:lnTo>
                  <a:pt x="58" y="116"/>
                </a:lnTo>
                <a:lnTo>
                  <a:pt x="60" y="116"/>
                </a:lnTo>
                <a:lnTo>
                  <a:pt x="61" y="116"/>
                </a:lnTo>
                <a:lnTo>
                  <a:pt x="62" y="115"/>
                </a:lnTo>
                <a:lnTo>
                  <a:pt x="70" y="117"/>
                </a:lnTo>
                <a:lnTo>
                  <a:pt x="70" y="119"/>
                </a:lnTo>
                <a:lnTo>
                  <a:pt x="71" y="119"/>
                </a:lnTo>
                <a:lnTo>
                  <a:pt x="71" y="120"/>
                </a:lnTo>
                <a:lnTo>
                  <a:pt x="72" y="120"/>
                </a:lnTo>
                <a:lnTo>
                  <a:pt x="72" y="121"/>
                </a:lnTo>
                <a:lnTo>
                  <a:pt x="73" y="124"/>
                </a:lnTo>
                <a:lnTo>
                  <a:pt x="72" y="126"/>
                </a:lnTo>
                <a:lnTo>
                  <a:pt x="71" y="128"/>
                </a:lnTo>
                <a:lnTo>
                  <a:pt x="71" y="130"/>
                </a:lnTo>
                <a:lnTo>
                  <a:pt x="71" y="132"/>
                </a:lnTo>
                <a:lnTo>
                  <a:pt x="72" y="133"/>
                </a:lnTo>
                <a:lnTo>
                  <a:pt x="72" y="135"/>
                </a:lnTo>
                <a:lnTo>
                  <a:pt x="73" y="136"/>
                </a:lnTo>
                <a:lnTo>
                  <a:pt x="73" y="137"/>
                </a:lnTo>
                <a:lnTo>
                  <a:pt x="73" y="138"/>
                </a:lnTo>
                <a:lnTo>
                  <a:pt x="74" y="139"/>
                </a:lnTo>
                <a:lnTo>
                  <a:pt x="74" y="140"/>
                </a:lnTo>
                <a:lnTo>
                  <a:pt x="75" y="141"/>
                </a:lnTo>
                <a:lnTo>
                  <a:pt x="82" y="144"/>
                </a:lnTo>
                <a:lnTo>
                  <a:pt x="85" y="151"/>
                </a:lnTo>
                <a:lnTo>
                  <a:pt x="84" y="151"/>
                </a:lnTo>
                <a:lnTo>
                  <a:pt x="84" y="152"/>
                </a:lnTo>
                <a:lnTo>
                  <a:pt x="84" y="152"/>
                </a:lnTo>
                <a:lnTo>
                  <a:pt x="84" y="153"/>
                </a:lnTo>
                <a:lnTo>
                  <a:pt x="83" y="153"/>
                </a:lnTo>
                <a:lnTo>
                  <a:pt x="83" y="154"/>
                </a:lnTo>
                <a:lnTo>
                  <a:pt x="83" y="154"/>
                </a:lnTo>
                <a:lnTo>
                  <a:pt x="82" y="155"/>
                </a:lnTo>
                <a:lnTo>
                  <a:pt x="83" y="156"/>
                </a:lnTo>
                <a:lnTo>
                  <a:pt x="83" y="158"/>
                </a:lnTo>
                <a:lnTo>
                  <a:pt x="83" y="159"/>
                </a:lnTo>
                <a:lnTo>
                  <a:pt x="83" y="160"/>
                </a:lnTo>
                <a:lnTo>
                  <a:pt x="82" y="162"/>
                </a:lnTo>
                <a:lnTo>
                  <a:pt x="82" y="163"/>
                </a:lnTo>
                <a:lnTo>
                  <a:pt x="82" y="164"/>
                </a:lnTo>
                <a:lnTo>
                  <a:pt x="83" y="165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5" y="166"/>
                </a:lnTo>
                <a:lnTo>
                  <a:pt x="85" y="167"/>
                </a:lnTo>
                <a:lnTo>
                  <a:pt x="85" y="167"/>
                </a:lnTo>
                <a:lnTo>
                  <a:pt x="86" y="168"/>
                </a:lnTo>
                <a:lnTo>
                  <a:pt x="86" y="168"/>
                </a:lnTo>
                <a:lnTo>
                  <a:pt x="86" y="169"/>
                </a:lnTo>
                <a:lnTo>
                  <a:pt x="86" y="169"/>
                </a:lnTo>
                <a:lnTo>
                  <a:pt x="86" y="170"/>
                </a:lnTo>
                <a:lnTo>
                  <a:pt x="86" y="171"/>
                </a:lnTo>
                <a:lnTo>
                  <a:pt x="86" y="172"/>
                </a:lnTo>
                <a:lnTo>
                  <a:pt x="87" y="172"/>
                </a:lnTo>
                <a:lnTo>
                  <a:pt x="87" y="173"/>
                </a:lnTo>
                <a:lnTo>
                  <a:pt x="87" y="174"/>
                </a:lnTo>
                <a:lnTo>
                  <a:pt x="87" y="174"/>
                </a:lnTo>
                <a:lnTo>
                  <a:pt x="88" y="174"/>
                </a:lnTo>
                <a:lnTo>
                  <a:pt x="88" y="175"/>
                </a:lnTo>
                <a:lnTo>
                  <a:pt x="88" y="175"/>
                </a:lnTo>
                <a:lnTo>
                  <a:pt x="89" y="175"/>
                </a:lnTo>
                <a:lnTo>
                  <a:pt x="89" y="175"/>
                </a:lnTo>
                <a:lnTo>
                  <a:pt x="89" y="175"/>
                </a:lnTo>
                <a:lnTo>
                  <a:pt x="89" y="175"/>
                </a:lnTo>
                <a:lnTo>
                  <a:pt x="97" y="175"/>
                </a:lnTo>
                <a:lnTo>
                  <a:pt x="97" y="174"/>
                </a:lnTo>
                <a:lnTo>
                  <a:pt x="97" y="174"/>
                </a:lnTo>
                <a:lnTo>
                  <a:pt x="98" y="174"/>
                </a:lnTo>
                <a:lnTo>
                  <a:pt x="98" y="174"/>
                </a:lnTo>
                <a:lnTo>
                  <a:pt x="98" y="173"/>
                </a:lnTo>
                <a:lnTo>
                  <a:pt x="99" y="173"/>
                </a:lnTo>
                <a:lnTo>
                  <a:pt x="99" y="172"/>
                </a:lnTo>
                <a:lnTo>
                  <a:pt x="99" y="172"/>
                </a:lnTo>
                <a:lnTo>
                  <a:pt x="99" y="172"/>
                </a:lnTo>
                <a:lnTo>
                  <a:pt x="99" y="171"/>
                </a:lnTo>
                <a:lnTo>
                  <a:pt x="100" y="171"/>
                </a:lnTo>
                <a:lnTo>
                  <a:pt x="100" y="171"/>
                </a:lnTo>
                <a:lnTo>
                  <a:pt x="100" y="171"/>
                </a:lnTo>
                <a:lnTo>
                  <a:pt x="101" y="171"/>
                </a:lnTo>
                <a:lnTo>
                  <a:pt x="101" y="171"/>
                </a:lnTo>
                <a:lnTo>
                  <a:pt x="101" y="171"/>
                </a:lnTo>
                <a:lnTo>
                  <a:pt x="102" y="172"/>
                </a:lnTo>
                <a:lnTo>
                  <a:pt x="104" y="173"/>
                </a:lnTo>
                <a:lnTo>
                  <a:pt x="105" y="173"/>
                </a:lnTo>
                <a:lnTo>
                  <a:pt x="106" y="173"/>
                </a:lnTo>
                <a:lnTo>
                  <a:pt x="108" y="173"/>
                </a:lnTo>
                <a:lnTo>
                  <a:pt x="109" y="172"/>
                </a:lnTo>
                <a:lnTo>
                  <a:pt x="110" y="171"/>
                </a:lnTo>
                <a:lnTo>
                  <a:pt x="112" y="170"/>
                </a:lnTo>
                <a:lnTo>
                  <a:pt x="113" y="170"/>
                </a:lnTo>
                <a:lnTo>
                  <a:pt x="113" y="169"/>
                </a:lnTo>
                <a:lnTo>
                  <a:pt x="114" y="169"/>
                </a:lnTo>
                <a:lnTo>
                  <a:pt x="115" y="170"/>
                </a:lnTo>
                <a:lnTo>
                  <a:pt x="116" y="170"/>
                </a:lnTo>
                <a:lnTo>
                  <a:pt x="116" y="170"/>
                </a:lnTo>
                <a:lnTo>
                  <a:pt x="117" y="170"/>
                </a:lnTo>
                <a:lnTo>
                  <a:pt x="117" y="170"/>
                </a:lnTo>
                <a:lnTo>
                  <a:pt x="119" y="169"/>
                </a:lnTo>
                <a:lnTo>
                  <a:pt x="121" y="168"/>
                </a:lnTo>
                <a:lnTo>
                  <a:pt x="122" y="168"/>
                </a:lnTo>
                <a:lnTo>
                  <a:pt x="124" y="167"/>
                </a:lnTo>
                <a:lnTo>
                  <a:pt x="126" y="167"/>
                </a:lnTo>
                <a:lnTo>
                  <a:pt x="127" y="166"/>
                </a:lnTo>
                <a:lnTo>
                  <a:pt x="129" y="166"/>
                </a:lnTo>
                <a:lnTo>
                  <a:pt x="130" y="165"/>
                </a:lnTo>
                <a:lnTo>
                  <a:pt x="132" y="165"/>
                </a:lnTo>
                <a:lnTo>
                  <a:pt x="134" y="164"/>
                </a:lnTo>
                <a:lnTo>
                  <a:pt x="135" y="164"/>
                </a:lnTo>
                <a:lnTo>
                  <a:pt x="137" y="163"/>
                </a:lnTo>
                <a:lnTo>
                  <a:pt x="140" y="162"/>
                </a:lnTo>
                <a:lnTo>
                  <a:pt x="141" y="162"/>
                </a:lnTo>
                <a:lnTo>
                  <a:pt x="142" y="163"/>
                </a:lnTo>
                <a:lnTo>
                  <a:pt x="144" y="163"/>
                </a:lnTo>
                <a:lnTo>
                  <a:pt x="146" y="163"/>
                </a:lnTo>
                <a:lnTo>
                  <a:pt x="146" y="163"/>
                </a:lnTo>
                <a:lnTo>
                  <a:pt x="147" y="162"/>
                </a:lnTo>
                <a:lnTo>
                  <a:pt x="148" y="162"/>
                </a:lnTo>
                <a:lnTo>
                  <a:pt x="149" y="162"/>
                </a:lnTo>
                <a:lnTo>
                  <a:pt x="150" y="162"/>
                </a:lnTo>
                <a:lnTo>
                  <a:pt x="151" y="162"/>
                </a:lnTo>
                <a:lnTo>
                  <a:pt x="152" y="162"/>
                </a:lnTo>
                <a:lnTo>
                  <a:pt x="153" y="163"/>
                </a:lnTo>
                <a:lnTo>
                  <a:pt x="153" y="163"/>
                </a:lnTo>
                <a:lnTo>
                  <a:pt x="154" y="163"/>
                </a:lnTo>
                <a:lnTo>
                  <a:pt x="153" y="163"/>
                </a:lnTo>
                <a:lnTo>
                  <a:pt x="154" y="163"/>
                </a:lnTo>
                <a:lnTo>
                  <a:pt x="155" y="163"/>
                </a:lnTo>
                <a:lnTo>
                  <a:pt x="155" y="163"/>
                </a:lnTo>
                <a:lnTo>
                  <a:pt x="156" y="162"/>
                </a:lnTo>
                <a:lnTo>
                  <a:pt x="157" y="161"/>
                </a:lnTo>
                <a:lnTo>
                  <a:pt x="166" y="158"/>
                </a:lnTo>
                <a:lnTo>
                  <a:pt x="170" y="156"/>
                </a:lnTo>
                <a:lnTo>
                  <a:pt x="169" y="155"/>
                </a:lnTo>
                <a:lnTo>
                  <a:pt x="169" y="154"/>
                </a:lnTo>
                <a:lnTo>
                  <a:pt x="171" y="152"/>
                </a:lnTo>
                <a:lnTo>
                  <a:pt x="172" y="150"/>
                </a:lnTo>
                <a:lnTo>
                  <a:pt x="172" y="149"/>
                </a:lnTo>
                <a:lnTo>
                  <a:pt x="173" y="147"/>
                </a:lnTo>
                <a:lnTo>
                  <a:pt x="173" y="145"/>
                </a:lnTo>
                <a:lnTo>
                  <a:pt x="174" y="144"/>
                </a:lnTo>
                <a:lnTo>
                  <a:pt x="175" y="143"/>
                </a:lnTo>
                <a:lnTo>
                  <a:pt x="175" y="142"/>
                </a:lnTo>
                <a:lnTo>
                  <a:pt x="174" y="141"/>
                </a:lnTo>
                <a:lnTo>
                  <a:pt x="174" y="140"/>
                </a:lnTo>
                <a:lnTo>
                  <a:pt x="174" y="139"/>
                </a:lnTo>
                <a:lnTo>
                  <a:pt x="176" y="139"/>
                </a:lnTo>
                <a:lnTo>
                  <a:pt x="176" y="139"/>
                </a:lnTo>
                <a:lnTo>
                  <a:pt x="177" y="139"/>
                </a:lnTo>
                <a:lnTo>
                  <a:pt x="178" y="139"/>
                </a:lnTo>
                <a:lnTo>
                  <a:pt x="179" y="138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151" name="AutoShape 4"/>
          <p:cNvSpPr>
            <a:spLocks noChangeAspect="1" noChangeArrowheads="1" noTextEdit="1"/>
          </p:cNvSpPr>
          <p:nvPr/>
        </p:nvSpPr>
        <p:spPr bwMode="auto">
          <a:xfrm>
            <a:off x="450850" y="722313"/>
            <a:ext cx="716597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V="1">
            <a:off x="2224088" y="5170488"/>
            <a:ext cx="25400" cy="238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V="1">
            <a:off x="2224088" y="5170488"/>
            <a:ext cx="25400" cy="238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4" name="Freeform 12"/>
          <p:cNvSpPr>
            <a:spLocks/>
          </p:cNvSpPr>
          <p:nvPr/>
        </p:nvSpPr>
        <p:spPr bwMode="auto">
          <a:xfrm>
            <a:off x="2970213" y="5418138"/>
            <a:ext cx="257175" cy="371475"/>
          </a:xfrm>
          <a:custGeom>
            <a:avLst/>
            <a:gdLst>
              <a:gd name="T0" fmla="*/ 0 w 10"/>
              <a:gd name="T1" fmla="*/ 2147483647 h 15"/>
              <a:gd name="T2" fmla="*/ 2147483647 w 10"/>
              <a:gd name="T3" fmla="*/ 2147483647 h 15"/>
              <a:gd name="T4" fmla="*/ 2147483647 w 10"/>
              <a:gd name="T5" fmla="*/ 2147483647 h 15"/>
              <a:gd name="T6" fmla="*/ 2147483647 w 10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5"/>
              <a:gd name="T14" fmla="*/ 10 w 10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5">
                <a:moveTo>
                  <a:pt x="0" y="15"/>
                </a:moveTo>
                <a:lnTo>
                  <a:pt x="6" y="11"/>
                </a:lnTo>
                <a:lnTo>
                  <a:pt x="9" y="8"/>
                </a:lnTo>
                <a:lnTo>
                  <a:pt x="1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5" name="Freeform 14"/>
          <p:cNvSpPr>
            <a:spLocks/>
          </p:cNvSpPr>
          <p:nvPr/>
        </p:nvSpPr>
        <p:spPr bwMode="auto">
          <a:xfrm>
            <a:off x="3511550" y="5541963"/>
            <a:ext cx="280988" cy="50800"/>
          </a:xfrm>
          <a:custGeom>
            <a:avLst/>
            <a:gdLst>
              <a:gd name="T0" fmla="*/ 0 w 11"/>
              <a:gd name="T1" fmla="*/ 1364352807 h 2"/>
              <a:gd name="T2" fmla="*/ 2147483647 w 11"/>
              <a:gd name="T3" fmla="*/ 682189042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cubicBezTo>
                  <a:pt x="3" y="2"/>
                  <a:pt x="6" y="2"/>
                  <a:pt x="9" y="1"/>
                </a:cubicBezTo>
                <a:lnTo>
                  <a:pt x="11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3381375" y="5567363"/>
            <a:ext cx="130175" cy="25400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7" name="Freeform 17"/>
          <p:cNvSpPr>
            <a:spLocks noEditPoints="1"/>
          </p:cNvSpPr>
          <p:nvPr/>
        </p:nvSpPr>
        <p:spPr bwMode="auto">
          <a:xfrm>
            <a:off x="2609850" y="5567363"/>
            <a:ext cx="771525" cy="520700"/>
          </a:xfrm>
          <a:custGeom>
            <a:avLst/>
            <a:gdLst>
              <a:gd name="T0" fmla="*/ 0 w 30"/>
              <a:gd name="T1" fmla="*/ 2147483647 h 21"/>
              <a:gd name="T2" fmla="*/ 681716253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1318881224 h 21"/>
              <a:gd name="T10" fmla="*/ 2147483647 w 30"/>
              <a:gd name="T11" fmla="*/ 659440612 h 21"/>
              <a:gd name="T12" fmla="*/ 2147483647 w 30"/>
              <a:gd name="T13" fmla="*/ 0 h 21"/>
              <a:gd name="T14" fmla="*/ 2147483647 w 30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21"/>
              <a:gd name="T26" fmla="*/ 30 w 30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21">
                <a:moveTo>
                  <a:pt x="0" y="21"/>
                </a:moveTo>
                <a:cubicBezTo>
                  <a:pt x="0" y="21"/>
                  <a:pt x="1" y="20"/>
                  <a:pt x="1" y="19"/>
                </a:cubicBezTo>
                <a:cubicBezTo>
                  <a:pt x="1" y="18"/>
                  <a:pt x="3" y="18"/>
                  <a:pt x="4" y="17"/>
                </a:cubicBezTo>
                <a:cubicBezTo>
                  <a:pt x="9" y="13"/>
                  <a:pt x="8" y="13"/>
                  <a:pt x="14" y="9"/>
                </a:cubicBezTo>
                <a:moveTo>
                  <a:pt x="23" y="2"/>
                </a:move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8" name="Freeform 18"/>
          <p:cNvSpPr>
            <a:spLocks/>
          </p:cNvSpPr>
          <p:nvPr/>
        </p:nvSpPr>
        <p:spPr bwMode="auto">
          <a:xfrm>
            <a:off x="1041400" y="4548188"/>
            <a:ext cx="333375" cy="273050"/>
          </a:xfrm>
          <a:custGeom>
            <a:avLst/>
            <a:gdLst>
              <a:gd name="T0" fmla="*/ 0 w 13"/>
              <a:gd name="T1" fmla="*/ 0 h 11"/>
              <a:gd name="T2" fmla="*/ 2147483647 w 13"/>
              <a:gd name="T3" fmla="*/ 1981403098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1"/>
              <a:gd name="T14" fmla="*/ 13 w 13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1">
                <a:moveTo>
                  <a:pt x="0" y="0"/>
                </a:moveTo>
                <a:lnTo>
                  <a:pt x="5" y="3"/>
                </a:lnTo>
                <a:lnTo>
                  <a:pt x="10" y="8"/>
                </a:lnTo>
                <a:lnTo>
                  <a:pt x="13" y="1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59" name="Freeform 20"/>
          <p:cNvSpPr>
            <a:spLocks/>
          </p:cNvSpPr>
          <p:nvPr/>
        </p:nvSpPr>
        <p:spPr bwMode="auto">
          <a:xfrm>
            <a:off x="1374775" y="4821238"/>
            <a:ext cx="490538" cy="223837"/>
          </a:xfrm>
          <a:custGeom>
            <a:avLst/>
            <a:gdLst>
              <a:gd name="T0" fmla="*/ 0 w 19"/>
              <a:gd name="T1" fmla="*/ 0 h 9"/>
              <a:gd name="T2" fmla="*/ 1369456209 w 19"/>
              <a:gd name="T3" fmla="*/ 1311383046 h 9"/>
              <a:gd name="T4" fmla="*/ 2147483647 w 19"/>
              <a:gd name="T5" fmla="*/ 2147483647 h 9"/>
              <a:gd name="T6" fmla="*/ 2147483647 w 19"/>
              <a:gd name="T7" fmla="*/ 2147483647 h 9"/>
              <a:gd name="T8" fmla="*/ 2147483647 w 19"/>
              <a:gd name="T9" fmla="*/ 2147483647 h 9"/>
              <a:gd name="T10" fmla="*/ 2147483647 w 1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9"/>
              <a:gd name="T20" fmla="*/ 19 w 1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9">
                <a:moveTo>
                  <a:pt x="0" y="0"/>
                </a:moveTo>
                <a:lnTo>
                  <a:pt x="2" y="2"/>
                </a:lnTo>
                <a:lnTo>
                  <a:pt x="5" y="4"/>
                </a:lnTo>
                <a:lnTo>
                  <a:pt x="10" y="6"/>
                </a:lnTo>
                <a:lnTo>
                  <a:pt x="15" y="8"/>
                </a:lnTo>
                <a:lnTo>
                  <a:pt x="19" y="9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0" name="Freeform 21"/>
          <p:cNvSpPr>
            <a:spLocks/>
          </p:cNvSpPr>
          <p:nvPr/>
        </p:nvSpPr>
        <p:spPr bwMode="auto">
          <a:xfrm>
            <a:off x="1889125" y="2959100"/>
            <a:ext cx="1209675" cy="196850"/>
          </a:xfrm>
          <a:custGeom>
            <a:avLst/>
            <a:gdLst>
              <a:gd name="T0" fmla="*/ 2147483647 w 47"/>
              <a:gd name="T1" fmla="*/ 652410122 h 8"/>
              <a:gd name="T2" fmla="*/ 2147483647 w 47"/>
              <a:gd name="T3" fmla="*/ 0 h 8"/>
              <a:gd name="T4" fmla="*/ 2147483647 w 47"/>
              <a:gd name="T5" fmla="*/ 1304844964 h 8"/>
              <a:gd name="T6" fmla="*/ 2147483647 w 47"/>
              <a:gd name="T7" fmla="*/ 1957255279 h 8"/>
              <a:gd name="T8" fmla="*/ 2147483647 w 47"/>
              <a:gd name="T9" fmla="*/ 2147483647 h 8"/>
              <a:gd name="T10" fmla="*/ 2147483647 w 47"/>
              <a:gd name="T11" fmla="*/ 2147483647 h 8"/>
              <a:gd name="T12" fmla="*/ 2045692422 w 47"/>
              <a:gd name="T13" fmla="*/ 2147483647 h 8"/>
              <a:gd name="T14" fmla="*/ 0 w 47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8"/>
              <a:gd name="T26" fmla="*/ 47 w 47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8">
                <a:moveTo>
                  <a:pt x="47" y="1"/>
                </a:moveTo>
                <a:lnTo>
                  <a:pt x="26" y="0"/>
                </a:lnTo>
                <a:lnTo>
                  <a:pt x="20" y="2"/>
                </a:lnTo>
                <a:lnTo>
                  <a:pt x="17" y="3"/>
                </a:lnTo>
                <a:lnTo>
                  <a:pt x="11" y="6"/>
                </a:lnTo>
                <a:lnTo>
                  <a:pt x="8" y="7"/>
                </a:lnTo>
                <a:lnTo>
                  <a:pt x="3" y="8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 flipH="1" flipV="1">
            <a:off x="2790825" y="2833688"/>
            <a:ext cx="206375" cy="1492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2" name="Freeform 23"/>
          <p:cNvSpPr>
            <a:spLocks/>
          </p:cNvSpPr>
          <p:nvPr/>
        </p:nvSpPr>
        <p:spPr bwMode="auto">
          <a:xfrm>
            <a:off x="2122488" y="3654425"/>
            <a:ext cx="257175" cy="371475"/>
          </a:xfrm>
          <a:custGeom>
            <a:avLst/>
            <a:gdLst>
              <a:gd name="T0" fmla="*/ 2147483647 w 10"/>
              <a:gd name="T1" fmla="*/ 0 h 15"/>
              <a:gd name="T2" fmla="*/ 2147483647 w 10"/>
              <a:gd name="T3" fmla="*/ 2147483647 h 15"/>
              <a:gd name="T4" fmla="*/ 2147483647 w 10"/>
              <a:gd name="T5" fmla="*/ 2147483647 h 15"/>
              <a:gd name="T6" fmla="*/ 681717050 w 10"/>
              <a:gd name="T7" fmla="*/ 2147483647 h 15"/>
              <a:gd name="T8" fmla="*/ 0 w 10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5"/>
              <a:gd name="T17" fmla="*/ 10 w 1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5">
                <a:moveTo>
                  <a:pt x="10" y="0"/>
                </a:moveTo>
                <a:lnTo>
                  <a:pt x="6" y="5"/>
                </a:lnTo>
                <a:lnTo>
                  <a:pt x="4" y="8"/>
                </a:lnTo>
                <a:lnTo>
                  <a:pt x="1" y="12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 flipV="1">
            <a:off x="2122488" y="4025900"/>
            <a:ext cx="1587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97"/>
          <p:cNvGrpSpPr>
            <a:grpSpLocks/>
          </p:cNvGrpSpPr>
          <p:nvPr/>
        </p:nvGrpSpPr>
        <p:grpSpPr bwMode="auto">
          <a:xfrm>
            <a:off x="2070100" y="4025900"/>
            <a:ext cx="53975" cy="323850"/>
            <a:chOff x="2343150" y="3875089"/>
            <a:chExt cx="55563" cy="344488"/>
          </a:xfrm>
        </p:grpSpPr>
        <p:sp>
          <p:nvSpPr>
            <p:cNvPr id="6737" name="Line 24"/>
            <p:cNvSpPr>
              <a:spLocks noChangeShapeType="1"/>
            </p:cNvSpPr>
            <p:nvPr/>
          </p:nvSpPr>
          <p:spPr bwMode="auto">
            <a:xfrm flipV="1">
              <a:off x="2343150" y="4167189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8" name="Line 25"/>
            <p:cNvSpPr>
              <a:spLocks noChangeShapeType="1"/>
            </p:cNvSpPr>
            <p:nvPr/>
          </p:nvSpPr>
          <p:spPr bwMode="auto">
            <a:xfrm flipV="1">
              <a:off x="2370138" y="4087814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9" name="Line 26"/>
            <p:cNvSpPr>
              <a:spLocks noChangeShapeType="1"/>
            </p:cNvSpPr>
            <p:nvPr/>
          </p:nvSpPr>
          <p:spPr bwMode="auto">
            <a:xfrm flipV="1">
              <a:off x="2370138" y="4033839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40" name="Freeform 27"/>
            <p:cNvSpPr>
              <a:spLocks/>
            </p:cNvSpPr>
            <p:nvPr/>
          </p:nvSpPr>
          <p:spPr bwMode="auto">
            <a:xfrm>
              <a:off x="2397125" y="3929064"/>
              <a:ext cx="1588" cy="79375"/>
            </a:xfrm>
            <a:custGeom>
              <a:avLst/>
              <a:gdLst>
                <a:gd name="T0" fmla="*/ 0 w 1588"/>
                <a:gd name="T1" fmla="*/ 126007824 h 50"/>
                <a:gd name="T2" fmla="*/ 0 w 1588"/>
                <a:gd name="T3" fmla="*/ 40322500 h 50"/>
                <a:gd name="T4" fmla="*/ 0 w 1588"/>
                <a:gd name="T5" fmla="*/ 40322500 h 50"/>
                <a:gd name="T6" fmla="*/ 0 w 1588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50"/>
                <a:gd name="T14" fmla="*/ 1588 w 1588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50">
                  <a:moveTo>
                    <a:pt x="0" y="5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41" name="Line 29"/>
            <p:cNvSpPr>
              <a:spLocks noChangeShapeType="1"/>
            </p:cNvSpPr>
            <p:nvPr/>
          </p:nvSpPr>
          <p:spPr bwMode="auto">
            <a:xfrm flipV="1">
              <a:off x="2397125" y="3875089"/>
              <a:ext cx="15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65" name="Freeform 30"/>
          <p:cNvSpPr>
            <a:spLocks/>
          </p:cNvSpPr>
          <p:nvPr/>
        </p:nvSpPr>
        <p:spPr bwMode="auto">
          <a:xfrm>
            <a:off x="2146300" y="3952875"/>
            <a:ext cx="257175" cy="23813"/>
          </a:xfrm>
          <a:custGeom>
            <a:avLst/>
            <a:gdLst>
              <a:gd name="T0" fmla="*/ 2147483647 w 10"/>
              <a:gd name="T1" fmla="*/ 682202536 h 1"/>
              <a:gd name="T2" fmla="*/ 0 w 10"/>
              <a:gd name="T3" fmla="*/ 0 h 1"/>
              <a:gd name="T4" fmla="*/ 0 60000 65536"/>
              <a:gd name="T5" fmla="*/ 0 60000 65536"/>
              <a:gd name="T6" fmla="*/ 0 w 10"/>
              <a:gd name="T7" fmla="*/ 0 h 1"/>
              <a:gd name="T8" fmla="*/ 10 w 1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1">
                <a:moveTo>
                  <a:pt x="10" y="1"/>
                </a:moveTo>
                <a:cubicBezTo>
                  <a:pt x="7" y="1"/>
                  <a:pt x="4" y="0"/>
                  <a:pt x="0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1016000" y="4275138"/>
            <a:ext cx="385763" cy="695325"/>
          </a:xfrm>
          <a:custGeom>
            <a:avLst/>
            <a:gdLst>
              <a:gd name="T0" fmla="*/ 2147483647 w 15"/>
              <a:gd name="T1" fmla="*/ 0 h 28"/>
              <a:gd name="T2" fmla="*/ 2147483647 w 15"/>
              <a:gd name="T3" fmla="*/ 659440040 h 28"/>
              <a:gd name="T4" fmla="*/ 2147483647 w 15"/>
              <a:gd name="T5" fmla="*/ 1978320314 h 28"/>
              <a:gd name="T6" fmla="*/ 2147483647 w 15"/>
              <a:gd name="T7" fmla="*/ 2147483647 h 28"/>
              <a:gd name="T8" fmla="*/ 2147483647 w 15"/>
              <a:gd name="T9" fmla="*/ 2147483647 h 28"/>
              <a:gd name="T10" fmla="*/ 2053354182 w 15"/>
              <a:gd name="T11" fmla="*/ 2147483647 h 28"/>
              <a:gd name="T12" fmla="*/ 0 w 15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28"/>
              <a:gd name="T23" fmla="*/ 15 w 15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28">
                <a:moveTo>
                  <a:pt x="8" y="0"/>
                </a:moveTo>
                <a:lnTo>
                  <a:pt x="9" y="1"/>
                </a:lnTo>
                <a:cubicBezTo>
                  <a:pt x="12" y="1"/>
                  <a:pt x="13" y="1"/>
                  <a:pt x="15" y="3"/>
                </a:cubicBezTo>
                <a:lnTo>
                  <a:pt x="10" y="9"/>
                </a:lnTo>
                <a:lnTo>
                  <a:pt x="7" y="15"/>
                </a:lnTo>
                <a:cubicBezTo>
                  <a:pt x="5" y="17"/>
                  <a:pt x="4" y="20"/>
                  <a:pt x="3" y="23"/>
                </a:cubicBezTo>
                <a:cubicBezTo>
                  <a:pt x="3" y="25"/>
                  <a:pt x="2" y="26"/>
                  <a:pt x="0" y="28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7" name="Freeform 32"/>
          <p:cNvSpPr>
            <a:spLocks/>
          </p:cNvSpPr>
          <p:nvPr/>
        </p:nvSpPr>
        <p:spPr bwMode="auto">
          <a:xfrm>
            <a:off x="1658938" y="3903663"/>
            <a:ext cx="514350" cy="122237"/>
          </a:xfrm>
          <a:custGeom>
            <a:avLst/>
            <a:gdLst>
              <a:gd name="T0" fmla="*/ 2147483647 w 20"/>
              <a:gd name="T1" fmla="*/ 1300906863 h 5"/>
              <a:gd name="T2" fmla="*/ 2147483647 w 20"/>
              <a:gd name="T3" fmla="*/ 650465773 h 5"/>
              <a:gd name="T4" fmla="*/ 2147483647 w 20"/>
              <a:gd name="T5" fmla="*/ 650465773 h 5"/>
              <a:gd name="T6" fmla="*/ 2147483647 w 20"/>
              <a:gd name="T7" fmla="*/ 650465773 h 5"/>
              <a:gd name="T8" fmla="*/ 2147483647 w 20"/>
              <a:gd name="T9" fmla="*/ 0 h 5"/>
              <a:gd name="T10" fmla="*/ 2045173090 w 20"/>
              <a:gd name="T11" fmla="*/ 0 h 5"/>
              <a:gd name="T12" fmla="*/ 1363457164 w 20"/>
              <a:gd name="T13" fmla="*/ 650465773 h 5"/>
              <a:gd name="T14" fmla="*/ 1363457164 w 20"/>
              <a:gd name="T15" fmla="*/ 1951372829 h 5"/>
              <a:gd name="T16" fmla="*/ 1363457164 w 20"/>
              <a:gd name="T17" fmla="*/ 2147483647 h 5"/>
              <a:gd name="T18" fmla="*/ 0 w 20"/>
              <a:gd name="T19" fmla="*/ 2147483647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5"/>
              <a:gd name="T32" fmla="*/ 20 w 20"/>
              <a:gd name="T33" fmla="*/ 5 h 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5">
                <a:moveTo>
                  <a:pt x="20" y="2"/>
                </a:moveTo>
                <a:lnTo>
                  <a:pt x="14" y="1"/>
                </a:lnTo>
                <a:lnTo>
                  <a:pt x="12" y="1"/>
                </a:lnTo>
                <a:lnTo>
                  <a:pt x="7" y="1"/>
                </a:lnTo>
                <a:lnTo>
                  <a:pt x="5" y="0"/>
                </a:lnTo>
                <a:lnTo>
                  <a:pt x="3" y="0"/>
                </a:lnTo>
                <a:lnTo>
                  <a:pt x="2" y="1"/>
                </a:lnTo>
                <a:lnTo>
                  <a:pt x="2" y="3"/>
                </a:lnTo>
                <a:lnTo>
                  <a:pt x="2" y="4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8" name="Freeform 33"/>
          <p:cNvSpPr>
            <a:spLocks/>
          </p:cNvSpPr>
          <p:nvPr/>
        </p:nvSpPr>
        <p:spPr bwMode="auto">
          <a:xfrm>
            <a:off x="2249488" y="3729038"/>
            <a:ext cx="309562" cy="1441450"/>
          </a:xfrm>
          <a:custGeom>
            <a:avLst/>
            <a:gdLst>
              <a:gd name="T0" fmla="*/ 2147483647 w 12"/>
              <a:gd name="T1" fmla="*/ 0 h 58"/>
              <a:gd name="T2" fmla="*/ 2147483647 w 12"/>
              <a:gd name="T3" fmla="*/ 2147483647 h 58"/>
              <a:gd name="T4" fmla="*/ 2057439690 w 12"/>
              <a:gd name="T5" fmla="*/ 2147483647 h 58"/>
              <a:gd name="T6" fmla="*/ 1371617728 w 12"/>
              <a:gd name="T7" fmla="*/ 2147483647 h 58"/>
              <a:gd name="T8" fmla="*/ 0 w 12"/>
              <a:gd name="T9" fmla="*/ 2147483647 h 58"/>
              <a:gd name="T10" fmla="*/ 685821760 w 12"/>
              <a:gd name="T11" fmla="*/ 2147483647 h 58"/>
              <a:gd name="T12" fmla="*/ 0 w 12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58"/>
              <a:gd name="T23" fmla="*/ 12 w 12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58">
                <a:moveTo>
                  <a:pt x="12" y="0"/>
                </a:moveTo>
                <a:lnTo>
                  <a:pt x="8" y="11"/>
                </a:lnTo>
                <a:cubicBezTo>
                  <a:pt x="4" y="21"/>
                  <a:pt x="6" y="27"/>
                  <a:pt x="3" y="36"/>
                </a:cubicBezTo>
                <a:lnTo>
                  <a:pt x="2" y="41"/>
                </a:lnTo>
                <a:lnTo>
                  <a:pt x="0" y="53"/>
                </a:lnTo>
                <a:lnTo>
                  <a:pt x="1" y="56"/>
                </a:lnTo>
                <a:lnTo>
                  <a:pt x="0" y="58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69" name="Freeform 34"/>
          <p:cNvSpPr>
            <a:spLocks/>
          </p:cNvSpPr>
          <p:nvPr/>
        </p:nvSpPr>
        <p:spPr bwMode="auto">
          <a:xfrm>
            <a:off x="1528763" y="4573588"/>
            <a:ext cx="412750" cy="23812"/>
          </a:xfrm>
          <a:custGeom>
            <a:avLst/>
            <a:gdLst>
              <a:gd name="T0" fmla="*/ 0 w 16"/>
              <a:gd name="T1" fmla="*/ 604291298 h 1"/>
              <a:gd name="T2" fmla="*/ 2147483647 w 16"/>
              <a:gd name="T3" fmla="*/ 0 h 1"/>
              <a:gd name="T4" fmla="*/ 2147483647 w 16"/>
              <a:gd name="T5" fmla="*/ 0 h 1"/>
              <a:gd name="T6" fmla="*/ 0 60000 65536"/>
              <a:gd name="T7" fmla="*/ 0 60000 65536"/>
              <a:gd name="T8" fmla="*/ 0 60000 65536"/>
              <a:gd name="T9" fmla="*/ 0 w 16"/>
              <a:gd name="T10" fmla="*/ 0 h 1"/>
              <a:gd name="T11" fmla="*/ 16 w 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">
                <a:moveTo>
                  <a:pt x="0" y="1"/>
                </a:moveTo>
                <a:cubicBezTo>
                  <a:pt x="1" y="1"/>
                  <a:pt x="8" y="0"/>
                  <a:pt x="8" y="0"/>
                </a:cubicBezTo>
                <a:cubicBezTo>
                  <a:pt x="11" y="0"/>
                  <a:pt x="13" y="0"/>
                  <a:pt x="16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0" name="Freeform 35"/>
          <p:cNvSpPr>
            <a:spLocks/>
          </p:cNvSpPr>
          <p:nvPr/>
        </p:nvSpPr>
        <p:spPr bwMode="auto">
          <a:xfrm>
            <a:off x="2403475" y="4945063"/>
            <a:ext cx="257175" cy="1746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2147483647 h 7"/>
              <a:gd name="T4" fmla="*/ 2045177066 w 10"/>
              <a:gd name="T5" fmla="*/ 2147483647 h 7"/>
              <a:gd name="T6" fmla="*/ 681717050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5" y="4"/>
                </a:lnTo>
                <a:lnTo>
                  <a:pt x="3" y="4"/>
                </a:lnTo>
                <a:lnTo>
                  <a:pt x="1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1" name="Freeform 36"/>
          <p:cNvSpPr>
            <a:spLocks/>
          </p:cNvSpPr>
          <p:nvPr/>
        </p:nvSpPr>
        <p:spPr bwMode="auto">
          <a:xfrm>
            <a:off x="2660650" y="4846638"/>
            <a:ext cx="309563" cy="98425"/>
          </a:xfrm>
          <a:custGeom>
            <a:avLst/>
            <a:gdLst>
              <a:gd name="T0" fmla="*/ 2147483647 w 12"/>
              <a:gd name="T1" fmla="*/ 0 h 4"/>
              <a:gd name="T2" fmla="*/ 2147483647 w 12"/>
              <a:gd name="T3" fmla="*/ 0 h 4"/>
              <a:gd name="T4" fmla="*/ 2147483647 w 12"/>
              <a:gd name="T5" fmla="*/ 642643481 h 4"/>
              <a:gd name="T6" fmla="*/ 0 w 12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4"/>
              <a:gd name="T14" fmla="*/ 12 w 1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4">
                <a:moveTo>
                  <a:pt x="12" y="0"/>
                </a:moveTo>
                <a:lnTo>
                  <a:pt x="11" y="0"/>
                </a:lnTo>
                <a:cubicBezTo>
                  <a:pt x="10" y="1"/>
                  <a:pt x="9" y="1"/>
                  <a:pt x="8" y="1"/>
                </a:cubicBezTo>
                <a:cubicBezTo>
                  <a:pt x="5" y="1"/>
                  <a:pt x="3" y="3"/>
                  <a:pt x="0" y="4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2" name="Freeform 38"/>
          <p:cNvSpPr>
            <a:spLocks/>
          </p:cNvSpPr>
          <p:nvPr/>
        </p:nvSpPr>
        <p:spPr bwMode="auto">
          <a:xfrm>
            <a:off x="2970213" y="4473575"/>
            <a:ext cx="514350" cy="373063"/>
          </a:xfrm>
          <a:custGeom>
            <a:avLst/>
            <a:gdLst>
              <a:gd name="T0" fmla="*/ 2147483647 w 20"/>
              <a:gd name="T1" fmla="*/ 0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681715725 w 20"/>
              <a:gd name="T15" fmla="*/ 2147483647 h 15"/>
              <a:gd name="T16" fmla="*/ 0 w 20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5"/>
              <a:gd name="T29" fmla="*/ 20 w 20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5">
                <a:moveTo>
                  <a:pt x="20" y="0"/>
                </a:moveTo>
                <a:cubicBezTo>
                  <a:pt x="19" y="3"/>
                  <a:pt x="19" y="4"/>
                  <a:pt x="17" y="5"/>
                </a:cubicBezTo>
                <a:lnTo>
                  <a:pt x="15" y="7"/>
                </a:lnTo>
                <a:lnTo>
                  <a:pt x="13" y="9"/>
                </a:lnTo>
                <a:lnTo>
                  <a:pt x="11" y="11"/>
                </a:lnTo>
                <a:lnTo>
                  <a:pt x="9" y="12"/>
                </a:lnTo>
                <a:cubicBezTo>
                  <a:pt x="8" y="13"/>
                  <a:pt x="7" y="13"/>
                  <a:pt x="5" y="13"/>
                </a:cubicBezTo>
                <a:cubicBezTo>
                  <a:pt x="3" y="13"/>
                  <a:pt x="2" y="13"/>
                  <a:pt x="1" y="14"/>
                </a:cubicBezTo>
                <a:lnTo>
                  <a:pt x="0" y="1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3" name="Freeform 39"/>
          <p:cNvSpPr>
            <a:spLocks/>
          </p:cNvSpPr>
          <p:nvPr/>
        </p:nvSpPr>
        <p:spPr bwMode="auto">
          <a:xfrm>
            <a:off x="3227388" y="4473575"/>
            <a:ext cx="668337" cy="149225"/>
          </a:xfrm>
          <a:custGeom>
            <a:avLst/>
            <a:gdLst>
              <a:gd name="T0" fmla="*/ 2147483647 w 26"/>
              <a:gd name="T1" fmla="*/ 655677732 h 6"/>
              <a:gd name="T2" fmla="*/ 2147483647 w 26"/>
              <a:gd name="T3" fmla="*/ 655677732 h 6"/>
              <a:gd name="T4" fmla="*/ 2147483647 w 26"/>
              <a:gd name="T5" fmla="*/ 655677732 h 6"/>
              <a:gd name="T6" fmla="*/ 2147483647 w 26"/>
              <a:gd name="T7" fmla="*/ 655677732 h 6"/>
              <a:gd name="T8" fmla="*/ 2147483647 w 26"/>
              <a:gd name="T9" fmla="*/ 0 h 6"/>
              <a:gd name="T10" fmla="*/ 2147483647 w 26"/>
              <a:gd name="T11" fmla="*/ 0 h 6"/>
              <a:gd name="T12" fmla="*/ 2147483647 w 26"/>
              <a:gd name="T13" fmla="*/ 655677732 h 6"/>
              <a:gd name="T14" fmla="*/ 2147483647 w 26"/>
              <a:gd name="T15" fmla="*/ 2147483647 h 6"/>
              <a:gd name="T16" fmla="*/ 1362187212 w 26"/>
              <a:gd name="T17" fmla="*/ 2147483647 h 6"/>
              <a:gd name="T18" fmla="*/ 0 w 26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6"/>
              <a:gd name="T32" fmla="*/ 26 w 26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6">
                <a:moveTo>
                  <a:pt x="26" y="1"/>
                </a:moveTo>
                <a:lnTo>
                  <a:pt x="21" y="1"/>
                </a:lnTo>
                <a:lnTo>
                  <a:pt x="19" y="1"/>
                </a:lnTo>
                <a:lnTo>
                  <a:pt x="15" y="1"/>
                </a:lnTo>
                <a:lnTo>
                  <a:pt x="11" y="0"/>
                </a:lnTo>
                <a:lnTo>
                  <a:pt x="9" y="0"/>
                </a:lnTo>
                <a:lnTo>
                  <a:pt x="7" y="1"/>
                </a:lnTo>
                <a:cubicBezTo>
                  <a:pt x="6" y="2"/>
                  <a:pt x="5" y="3"/>
                  <a:pt x="4" y="4"/>
                </a:cubicBezTo>
                <a:cubicBezTo>
                  <a:pt x="4" y="4"/>
                  <a:pt x="3" y="5"/>
                  <a:pt x="2" y="5"/>
                </a:cubicBezTo>
                <a:lnTo>
                  <a:pt x="0" y="6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4" name="Freeform 40"/>
          <p:cNvSpPr>
            <a:spLocks/>
          </p:cNvSpPr>
          <p:nvPr/>
        </p:nvSpPr>
        <p:spPr bwMode="auto">
          <a:xfrm>
            <a:off x="3998913" y="4498975"/>
            <a:ext cx="668337" cy="5715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043281019 w 26"/>
              <a:gd name="T5" fmla="*/ 2147483647 h 23"/>
              <a:gd name="T6" fmla="*/ 0 w 26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3"/>
              <a:gd name="T14" fmla="*/ 26 w 26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3">
                <a:moveTo>
                  <a:pt x="26" y="23"/>
                </a:moveTo>
                <a:lnTo>
                  <a:pt x="21" y="19"/>
                </a:lnTo>
                <a:cubicBezTo>
                  <a:pt x="16" y="14"/>
                  <a:pt x="8" y="14"/>
                  <a:pt x="3" y="8"/>
                </a:cubicBezTo>
                <a:cubicBezTo>
                  <a:pt x="1" y="5"/>
                  <a:pt x="1" y="2"/>
                  <a:pt x="0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5" name="Freeform 41"/>
          <p:cNvSpPr>
            <a:spLocks/>
          </p:cNvSpPr>
          <p:nvPr/>
        </p:nvSpPr>
        <p:spPr bwMode="auto">
          <a:xfrm>
            <a:off x="3124200" y="6064250"/>
            <a:ext cx="50800" cy="173038"/>
          </a:xfrm>
          <a:custGeom>
            <a:avLst/>
            <a:gdLst>
              <a:gd name="T0" fmla="*/ 0 w 2"/>
              <a:gd name="T1" fmla="*/ 2147483647 h 7"/>
              <a:gd name="T2" fmla="*/ 665497742 w 2"/>
              <a:gd name="T3" fmla="*/ 0 h 7"/>
              <a:gd name="T4" fmla="*/ 0 60000 65536"/>
              <a:gd name="T5" fmla="*/ 0 60000 65536"/>
              <a:gd name="T6" fmla="*/ 0 w 2"/>
              <a:gd name="T7" fmla="*/ 0 h 7"/>
              <a:gd name="T8" fmla="*/ 2 w 2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7">
                <a:moveTo>
                  <a:pt x="0" y="7"/>
                </a:moveTo>
                <a:cubicBezTo>
                  <a:pt x="0" y="5"/>
                  <a:pt x="2" y="3"/>
                  <a:pt x="1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6" name="Freeform 42"/>
          <p:cNvSpPr>
            <a:spLocks/>
          </p:cNvSpPr>
          <p:nvPr/>
        </p:nvSpPr>
        <p:spPr bwMode="auto">
          <a:xfrm>
            <a:off x="3562350" y="5865813"/>
            <a:ext cx="153988" cy="98425"/>
          </a:xfrm>
          <a:custGeom>
            <a:avLst/>
            <a:gdLst>
              <a:gd name="T0" fmla="*/ 0 w 6"/>
              <a:gd name="T1" fmla="*/ 2147483647 h 4"/>
              <a:gd name="T2" fmla="*/ 2037014009 w 6"/>
              <a:gd name="T3" fmla="*/ 642643481 h 4"/>
              <a:gd name="T4" fmla="*/ 2147483647 w 6"/>
              <a:gd name="T5" fmla="*/ 0 h 4"/>
              <a:gd name="T6" fmla="*/ 0 60000 65536"/>
              <a:gd name="T7" fmla="*/ 0 60000 65536"/>
              <a:gd name="T8" fmla="*/ 0 60000 65536"/>
              <a:gd name="T9" fmla="*/ 0 w 6"/>
              <a:gd name="T10" fmla="*/ 0 h 4"/>
              <a:gd name="T11" fmla="*/ 6 w 6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">
                <a:moveTo>
                  <a:pt x="0" y="4"/>
                </a:moveTo>
                <a:lnTo>
                  <a:pt x="3" y="1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7" name="Freeform 43"/>
          <p:cNvSpPr>
            <a:spLocks/>
          </p:cNvSpPr>
          <p:nvPr/>
        </p:nvSpPr>
        <p:spPr bwMode="auto">
          <a:xfrm>
            <a:off x="2997200" y="4051300"/>
            <a:ext cx="50800" cy="249238"/>
          </a:xfrm>
          <a:custGeom>
            <a:avLst/>
            <a:gdLst>
              <a:gd name="T0" fmla="*/ 0 w 2"/>
              <a:gd name="T1" fmla="*/ 0 h 10"/>
              <a:gd name="T2" fmla="*/ 1330995484 w 2"/>
              <a:gd name="T3" fmla="*/ 2147483647 h 10"/>
              <a:gd name="T4" fmla="*/ 1330995484 w 2"/>
              <a:gd name="T5" fmla="*/ 2147483647 h 10"/>
              <a:gd name="T6" fmla="*/ 0 60000 65536"/>
              <a:gd name="T7" fmla="*/ 0 60000 65536"/>
              <a:gd name="T8" fmla="*/ 0 60000 65536"/>
              <a:gd name="T9" fmla="*/ 0 w 2"/>
              <a:gd name="T10" fmla="*/ 0 h 10"/>
              <a:gd name="T11" fmla="*/ 2 w 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0">
                <a:moveTo>
                  <a:pt x="0" y="0"/>
                </a:moveTo>
                <a:cubicBezTo>
                  <a:pt x="2" y="3"/>
                  <a:pt x="2" y="5"/>
                  <a:pt x="2" y="8"/>
                </a:cubicBezTo>
                <a:lnTo>
                  <a:pt x="2" y="1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8" name="Line 44"/>
          <p:cNvSpPr>
            <a:spLocks noChangeShapeType="1"/>
          </p:cNvSpPr>
          <p:nvPr/>
        </p:nvSpPr>
        <p:spPr bwMode="auto">
          <a:xfrm flipH="1">
            <a:off x="2997200" y="4051300"/>
            <a:ext cx="101600" cy="158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79" name="Freeform 46"/>
          <p:cNvSpPr>
            <a:spLocks/>
          </p:cNvSpPr>
          <p:nvPr/>
        </p:nvSpPr>
        <p:spPr bwMode="auto">
          <a:xfrm>
            <a:off x="3098800" y="4025900"/>
            <a:ext cx="231775" cy="25400"/>
          </a:xfrm>
          <a:custGeom>
            <a:avLst/>
            <a:gdLst>
              <a:gd name="T0" fmla="*/ 2147483647 w 9"/>
              <a:gd name="T1" fmla="*/ 0 h 1"/>
              <a:gd name="T2" fmla="*/ 2147483647 w 9"/>
              <a:gd name="T3" fmla="*/ 0 h 1"/>
              <a:gd name="T4" fmla="*/ 0 w 9"/>
              <a:gd name="T5" fmla="*/ 682202536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9" y="0"/>
                </a:moveTo>
                <a:lnTo>
                  <a:pt x="4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0" name="Freeform 47"/>
          <p:cNvSpPr>
            <a:spLocks/>
          </p:cNvSpPr>
          <p:nvPr/>
        </p:nvSpPr>
        <p:spPr bwMode="auto">
          <a:xfrm>
            <a:off x="3330575" y="3952875"/>
            <a:ext cx="180975" cy="73025"/>
          </a:xfrm>
          <a:custGeom>
            <a:avLst/>
            <a:gdLst>
              <a:gd name="T0" fmla="*/ 2147483647 w 7"/>
              <a:gd name="T1" fmla="*/ 0 h 3"/>
              <a:gd name="T2" fmla="*/ 2048682805 w 7"/>
              <a:gd name="T3" fmla="*/ 1311389064 h 3"/>
              <a:gd name="T4" fmla="*/ 0 w 7"/>
              <a:gd name="T5" fmla="*/ 1967071399 h 3"/>
              <a:gd name="T6" fmla="*/ 0 60000 65536"/>
              <a:gd name="T7" fmla="*/ 0 60000 65536"/>
              <a:gd name="T8" fmla="*/ 0 60000 65536"/>
              <a:gd name="T9" fmla="*/ 0 w 7"/>
              <a:gd name="T10" fmla="*/ 0 h 3"/>
              <a:gd name="T11" fmla="*/ 7 w 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">
                <a:moveTo>
                  <a:pt x="7" y="0"/>
                </a:moveTo>
                <a:lnTo>
                  <a:pt x="3" y="2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1" name="Freeform 48"/>
          <p:cNvSpPr>
            <a:spLocks/>
          </p:cNvSpPr>
          <p:nvPr/>
        </p:nvSpPr>
        <p:spPr bwMode="auto">
          <a:xfrm>
            <a:off x="2455863" y="3952875"/>
            <a:ext cx="565150" cy="123825"/>
          </a:xfrm>
          <a:custGeom>
            <a:avLst/>
            <a:gdLst>
              <a:gd name="T0" fmla="*/ 2147483647 w 22"/>
              <a:gd name="T1" fmla="*/ 2147483647 h 5"/>
              <a:gd name="T2" fmla="*/ 2147483647 w 22"/>
              <a:gd name="T3" fmla="*/ 2147483647 h 5"/>
              <a:gd name="T4" fmla="*/ 2147483647 w 22"/>
              <a:gd name="T5" fmla="*/ 2147483647 h 5"/>
              <a:gd name="T6" fmla="*/ 2147483647 w 22"/>
              <a:gd name="T7" fmla="*/ 1998665820 h 5"/>
              <a:gd name="T8" fmla="*/ 2147483647 w 22"/>
              <a:gd name="T9" fmla="*/ 1332443750 h 5"/>
              <a:gd name="T10" fmla="*/ 2147483647 w 22"/>
              <a:gd name="T11" fmla="*/ 0 h 5"/>
              <a:gd name="T12" fmla="*/ 0 w 22"/>
              <a:gd name="T13" fmla="*/ 133244375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5"/>
              <a:gd name="T23" fmla="*/ 22 w 2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5">
                <a:moveTo>
                  <a:pt x="22" y="4"/>
                </a:moveTo>
                <a:lnTo>
                  <a:pt x="19" y="5"/>
                </a:lnTo>
                <a:lnTo>
                  <a:pt x="15" y="4"/>
                </a:lnTo>
                <a:lnTo>
                  <a:pt x="12" y="3"/>
                </a:lnTo>
                <a:lnTo>
                  <a:pt x="10" y="2"/>
                </a:lnTo>
                <a:lnTo>
                  <a:pt x="9" y="0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2" name="Freeform 49"/>
          <p:cNvSpPr>
            <a:spLocks/>
          </p:cNvSpPr>
          <p:nvPr/>
        </p:nvSpPr>
        <p:spPr bwMode="auto">
          <a:xfrm>
            <a:off x="3613150" y="3927475"/>
            <a:ext cx="927100" cy="595313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1367073782 w 36"/>
              <a:gd name="T11" fmla="*/ 2147483647 h 24"/>
              <a:gd name="T12" fmla="*/ 0 w 36"/>
              <a:gd name="T13" fmla="*/ 2147483647 h 24"/>
              <a:gd name="T14" fmla="*/ 0 w 3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24"/>
              <a:gd name="T26" fmla="*/ 36 w 36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24">
                <a:moveTo>
                  <a:pt x="36" y="24"/>
                </a:moveTo>
                <a:lnTo>
                  <a:pt x="32" y="19"/>
                </a:lnTo>
                <a:lnTo>
                  <a:pt x="17" y="17"/>
                </a:lnTo>
                <a:lnTo>
                  <a:pt x="8" y="14"/>
                </a:lnTo>
                <a:lnTo>
                  <a:pt x="4" y="14"/>
                </a:lnTo>
                <a:lnTo>
                  <a:pt x="2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3" name="Freeform 50"/>
          <p:cNvSpPr>
            <a:spLocks/>
          </p:cNvSpPr>
          <p:nvPr/>
        </p:nvSpPr>
        <p:spPr bwMode="auto">
          <a:xfrm>
            <a:off x="3511550" y="3927475"/>
            <a:ext cx="333375" cy="298450"/>
          </a:xfrm>
          <a:custGeom>
            <a:avLst/>
            <a:gdLst>
              <a:gd name="T0" fmla="*/ 2147483647 w 13"/>
              <a:gd name="T1" fmla="*/ 2147483647 h 12"/>
              <a:gd name="T2" fmla="*/ 2147483647 w 13"/>
              <a:gd name="T3" fmla="*/ 0 h 12"/>
              <a:gd name="T4" fmla="*/ 0 w 13"/>
              <a:gd name="T5" fmla="*/ 662270998 h 12"/>
              <a:gd name="T6" fmla="*/ 0 60000 65536"/>
              <a:gd name="T7" fmla="*/ 0 60000 65536"/>
              <a:gd name="T8" fmla="*/ 0 60000 65536"/>
              <a:gd name="T9" fmla="*/ 0 w 13"/>
              <a:gd name="T10" fmla="*/ 0 h 12"/>
              <a:gd name="T11" fmla="*/ 13 w 1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2">
                <a:moveTo>
                  <a:pt x="13" y="12"/>
                </a:moveTo>
                <a:lnTo>
                  <a:pt x="4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4" name="Freeform 51"/>
          <p:cNvSpPr>
            <a:spLocks/>
          </p:cNvSpPr>
          <p:nvPr/>
        </p:nvSpPr>
        <p:spPr bwMode="auto">
          <a:xfrm>
            <a:off x="3844925" y="4921250"/>
            <a:ext cx="25400" cy="347663"/>
          </a:xfrm>
          <a:custGeom>
            <a:avLst/>
            <a:gdLst>
              <a:gd name="T0" fmla="*/ 625779694 w 1"/>
              <a:gd name="T1" fmla="*/ 2147483647 h 14"/>
              <a:gd name="T2" fmla="*/ 0 w 1"/>
              <a:gd name="T3" fmla="*/ 2147483647 h 14"/>
              <a:gd name="T4" fmla="*/ 0 w 1"/>
              <a:gd name="T5" fmla="*/ 2147483647 h 14"/>
              <a:gd name="T6" fmla="*/ 0 w 1"/>
              <a:gd name="T7" fmla="*/ 2147483647 h 14"/>
              <a:gd name="T8" fmla="*/ 0 w 1"/>
              <a:gd name="T9" fmla="*/ 1978320314 h 14"/>
              <a:gd name="T10" fmla="*/ 625779694 w 1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4"/>
              <a:gd name="T20" fmla="*/ 1 w 1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4">
                <a:moveTo>
                  <a:pt x="1" y="14"/>
                </a:moveTo>
                <a:lnTo>
                  <a:pt x="0" y="12"/>
                </a:lnTo>
                <a:lnTo>
                  <a:pt x="0" y="11"/>
                </a:lnTo>
                <a:cubicBezTo>
                  <a:pt x="0" y="9"/>
                  <a:pt x="0" y="7"/>
                  <a:pt x="0" y="5"/>
                </a:cubicBezTo>
                <a:lnTo>
                  <a:pt x="0" y="3"/>
                </a:lnTo>
                <a:lnTo>
                  <a:pt x="1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5" name="Freeform 52"/>
          <p:cNvSpPr>
            <a:spLocks/>
          </p:cNvSpPr>
          <p:nvPr/>
        </p:nvSpPr>
        <p:spPr bwMode="auto">
          <a:xfrm>
            <a:off x="3870325" y="4300538"/>
            <a:ext cx="155575" cy="198437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0 h 8"/>
              <a:gd name="T6" fmla="*/ 0 60000 65536"/>
              <a:gd name="T7" fmla="*/ 0 60000 65536"/>
              <a:gd name="T8" fmla="*/ 0 60000 65536"/>
              <a:gd name="T9" fmla="*/ 0 w 6"/>
              <a:gd name="T10" fmla="*/ 0 h 8"/>
              <a:gd name="T11" fmla="*/ 6 w 6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8">
                <a:moveTo>
                  <a:pt x="6" y="8"/>
                </a:moveTo>
                <a:lnTo>
                  <a:pt x="4" y="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6" name="Freeform 53"/>
          <p:cNvSpPr>
            <a:spLocks/>
          </p:cNvSpPr>
          <p:nvPr/>
        </p:nvSpPr>
        <p:spPr bwMode="auto">
          <a:xfrm>
            <a:off x="3895725" y="4498975"/>
            <a:ext cx="103188" cy="49213"/>
          </a:xfrm>
          <a:custGeom>
            <a:avLst/>
            <a:gdLst>
              <a:gd name="T0" fmla="*/ 0 w 4"/>
              <a:gd name="T1" fmla="*/ 1285313156 h 2"/>
              <a:gd name="T2" fmla="*/ 0 w 4"/>
              <a:gd name="T3" fmla="*/ 0 h 2"/>
              <a:gd name="T4" fmla="*/ 2147483647 w 4"/>
              <a:gd name="T5" fmla="*/ 0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7" name="Freeform 55"/>
          <p:cNvSpPr>
            <a:spLocks/>
          </p:cNvSpPr>
          <p:nvPr/>
        </p:nvSpPr>
        <p:spPr bwMode="auto">
          <a:xfrm>
            <a:off x="3870325" y="4548188"/>
            <a:ext cx="25400" cy="223837"/>
          </a:xfrm>
          <a:custGeom>
            <a:avLst/>
            <a:gdLst>
              <a:gd name="T0" fmla="*/ 0 w 1"/>
              <a:gd name="T1" fmla="*/ 2147483647 h 9"/>
              <a:gd name="T2" fmla="*/ 706464744 w 1"/>
              <a:gd name="T3" fmla="*/ 0 h 9"/>
              <a:gd name="T4" fmla="*/ 0 60000 65536"/>
              <a:gd name="T5" fmla="*/ 0 60000 65536"/>
              <a:gd name="T6" fmla="*/ 0 w 1"/>
              <a:gd name="T7" fmla="*/ 0 h 9"/>
              <a:gd name="T8" fmla="*/ 1 w 1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">
                <a:moveTo>
                  <a:pt x="0" y="9"/>
                </a:moveTo>
                <a:cubicBezTo>
                  <a:pt x="0" y="6"/>
                  <a:pt x="1" y="3"/>
                  <a:pt x="1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8" name="Freeform 56"/>
          <p:cNvSpPr>
            <a:spLocks/>
          </p:cNvSpPr>
          <p:nvPr/>
        </p:nvSpPr>
        <p:spPr bwMode="auto">
          <a:xfrm>
            <a:off x="4076700" y="4175125"/>
            <a:ext cx="179388" cy="1746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659441935 h 7"/>
              <a:gd name="T4" fmla="*/ 0 w 7"/>
              <a:gd name="T5" fmla="*/ 2147483647 h 7"/>
              <a:gd name="T6" fmla="*/ 0 60000 65536"/>
              <a:gd name="T7" fmla="*/ 0 60000 65536"/>
              <a:gd name="T8" fmla="*/ 0 60000 65536"/>
              <a:gd name="T9" fmla="*/ 0 w 7"/>
              <a:gd name="T10" fmla="*/ 0 h 7"/>
              <a:gd name="T11" fmla="*/ 7 w 7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">
                <a:moveTo>
                  <a:pt x="7" y="0"/>
                </a:moveTo>
                <a:lnTo>
                  <a:pt x="4" y="1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89" name="Freeform 57"/>
          <p:cNvSpPr>
            <a:spLocks/>
          </p:cNvSpPr>
          <p:nvPr/>
        </p:nvSpPr>
        <p:spPr bwMode="auto">
          <a:xfrm>
            <a:off x="4230688" y="3952875"/>
            <a:ext cx="642937" cy="198438"/>
          </a:xfrm>
          <a:custGeom>
            <a:avLst/>
            <a:gdLst>
              <a:gd name="T0" fmla="*/ 2147483647 w 25"/>
              <a:gd name="T1" fmla="*/ 0 h 8"/>
              <a:gd name="T2" fmla="*/ 2147483647 w 25"/>
              <a:gd name="T3" fmla="*/ 1986781320 h 8"/>
              <a:gd name="T4" fmla="*/ 1366711796 w 25"/>
              <a:gd name="T5" fmla="*/ 2147483647 h 8"/>
              <a:gd name="T6" fmla="*/ 0 w 25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8"/>
              <a:gd name="T14" fmla="*/ 25 w 25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8">
                <a:moveTo>
                  <a:pt x="25" y="0"/>
                </a:moveTo>
                <a:lnTo>
                  <a:pt x="10" y="3"/>
                </a:lnTo>
                <a:lnTo>
                  <a:pt x="2" y="6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0" name="Freeform 58"/>
          <p:cNvSpPr>
            <a:spLocks/>
          </p:cNvSpPr>
          <p:nvPr/>
        </p:nvSpPr>
        <p:spPr bwMode="auto">
          <a:xfrm>
            <a:off x="3844925" y="3927475"/>
            <a:ext cx="103188" cy="298450"/>
          </a:xfrm>
          <a:custGeom>
            <a:avLst/>
            <a:gdLst>
              <a:gd name="T0" fmla="*/ 0 w 4"/>
              <a:gd name="T1" fmla="*/ 2147483647 h 12"/>
              <a:gd name="T2" fmla="*/ 0 w 4"/>
              <a:gd name="T3" fmla="*/ 1986788283 h 12"/>
              <a:gd name="T4" fmla="*/ 1371643302 w 4"/>
              <a:gd name="T5" fmla="*/ 1324517091 h 12"/>
              <a:gd name="T6" fmla="*/ 2147483647 w 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2"/>
              <a:gd name="T14" fmla="*/ 4 w 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2">
                <a:moveTo>
                  <a:pt x="0" y="12"/>
                </a:move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1" name="Line 59"/>
          <p:cNvSpPr>
            <a:spLocks noChangeShapeType="1"/>
          </p:cNvSpPr>
          <p:nvPr/>
        </p:nvSpPr>
        <p:spPr bwMode="auto">
          <a:xfrm flipH="1">
            <a:off x="3948113" y="4025900"/>
            <a:ext cx="50800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2" name="Line 60"/>
          <p:cNvSpPr>
            <a:spLocks noChangeShapeType="1"/>
          </p:cNvSpPr>
          <p:nvPr/>
        </p:nvSpPr>
        <p:spPr bwMode="auto">
          <a:xfrm flipH="1">
            <a:off x="3998913" y="4025900"/>
            <a:ext cx="103187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3" name="Freeform 61"/>
          <p:cNvSpPr>
            <a:spLocks/>
          </p:cNvSpPr>
          <p:nvPr/>
        </p:nvSpPr>
        <p:spPr bwMode="auto">
          <a:xfrm>
            <a:off x="4102100" y="4025900"/>
            <a:ext cx="1055688" cy="274638"/>
          </a:xfrm>
          <a:custGeom>
            <a:avLst/>
            <a:gdLst>
              <a:gd name="T0" fmla="*/ 2147483647 w 41"/>
              <a:gd name="T1" fmla="*/ 2147483647 h 11"/>
              <a:gd name="T2" fmla="*/ 2147483647 w 41"/>
              <a:gd name="T3" fmla="*/ 2147483647 h 11"/>
              <a:gd name="T4" fmla="*/ 2147483647 w 41"/>
              <a:gd name="T5" fmla="*/ 2147483647 h 11"/>
              <a:gd name="T6" fmla="*/ 2147483647 w 41"/>
              <a:gd name="T7" fmla="*/ 2147483647 h 11"/>
              <a:gd name="T8" fmla="*/ 2046970788 w 41"/>
              <a:gd name="T9" fmla="*/ 1981403098 h 11"/>
              <a:gd name="T10" fmla="*/ 0 w 41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11"/>
              <a:gd name="T20" fmla="*/ 41 w 41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11">
                <a:moveTo>
                  <a:pt x="41" y="8"/>
                </a:moveTo>
                <a:lnTo>
                  <a:pt x="33" y="11"/>
                </a:lnTo>
                <a:lnTo>
                  <a:pt x="7" y="8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4" name="Freeform 62"/>
          <p:cNvSpPr>
            <a:spLocks/>
          </p:cNvSpPr>
          <p:nvPr/>
        </p:nvSpPr>
        <p:spPr bwMode="auto">
          <a:xfrm>
            <a:off x="4049713" y="5641975"/>
            <a:ext cx="77787" cy="23813"/>
          </a:xfrm>
          <a:custGeom>
            <a:avLst/>
            <a:gdLst>
              <a:gd name="T0" fmla="*/ 2037000779 w 3"/>
              <a:gd name="T1" fmla="*/ 0 h 1"/>
              <a:gd name="T2" fmla="*/ 1358008940 w 3"/>
              <a:gd name="T3" fmla="*/ 0 h 1"/>
              <a:gd name="T4" fmla="*/ 0 w 3"/>
              <a:gd name="T5" fmla="*/ 682202536 h 1"/>
              <a:gd name="T6" fmla="*/ 0 60000 65536"/>
              <a:gd name="T7" fmla="*/ 0 60000 65536"/>
              <a:gd name="T8" fmla="*/ 0 60000 65536"/>
              <a:gd name="T9" fmla="*/ 0 w 3"/>
              <a:gd name="T10" fmla="*/ 0 h 1"/>
              <a:gd name="T11" fmla="*/ 3 w 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">
                <a:moveTo>
                  <a:pt x="3" y="0"/>
                </a:move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5" name="Freeform 63"/>
          <p:cNvSpPr>
            <a:spLocks/>
          </p:cNvSpPr>
          <p:nvPr/>
        </p:nvSpPr>
        <p:spPr bwMode="auto">
          <a:xfrm>
            <a:off x="4127500" y="5616575"/>
            <a:ext cx="155575" cy="25400"/>
          </a:xfrm>
          <a:custGeom>
            <a:avLst/>
            <a:gdLst>
              <a:gd name="T0" fmla="*/ 2147483647 w 6"/>
              <a:gd name="T1" fmla="*/ 682202536 h 1"/>
              <a:gd name="T2" fmla="*/ 1385311377 w 6"/>
              <a:gd name="T3" fmla="*/ 0 h 1"/>
              <a:gd name="T4" fmla="*/ 0 w 6"/>
              <a:gd name="T5" fmla="*/ 682202536 h 1"/>
              <a:gd name="T6" fmla="*/ 0 60000 65536"/>
              <a:gd name="T7" fmla="*/ 0 60000 65536"/>
              <a:gd name="T8" fmla="*/ 0 60000 65536"/>
              <a:gd name="T9" fmla="*/ 0 w 6"/>
              <a:gd name="T10" fmla="*/ 0 h 1"/>
              <a:gd name="T11" fmla="*/ 6 w 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">
                <a:moveTo>
                  <a:pt x="6" y="1"/>
                </a:move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6" name="Freeform 64"/>
          <p:cNvSpPr>
            <a:spLocks/>
          </p:cNvSpPr>
          <p:nvPr/>
        </p:nvSpPr>
        <p:spPr bwMode="auto">
          <a:xfrm>
            <a:off x="4283075" y="5592763"/>
            <a:ext cx="101600" cy="73025"/>
          </a:xfrm>
          <a:custGeom>
            <a:avLst/>
            <a:gdLst>
              <a:gd name="T0" fmla="*/ 2147483647 w 4"/>
              <a:gd name="T1" fmla="*/ 0 h 3"/>
              <a:gd name="T2" fmla="*/ 1996468018 w 4"/>
              <a:gd name="T3" fmla="*/ 655682141 h 3"/>
              <a:gd name="T4" fmla="*/ 1996468018 w 4"/>
              <a:gd name="T5" fmla="*/ 1967071399 h 3"/>
              <a:gd name="T6" fmla="*/ 665497742 w 4"/>
              <a:gd name="T7" fmla="*/ 1967071399 h 3"/>
              <a:gd name="T8" fmla="*/ 0 w 4"/>
              <a:gd name="T9" fmla="*/ 131138906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0"/>
                </a:moveTo>
                <a:lnTo>
                  <a:pt x="3" y="1"/>
                </a:lnTo>
                <a:lnTo>
                  <a:pt x="3" y="3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7" name="Freeform 65"/>
          <p:cNvSpPr>
            <a:spLocks/>
          </p:cNvSpPr>
          <p:nvPr/>
        </p:nvSpPr>
        <p:spPr bwMode="auto">
          <a:xfrm>
            <a:off x="4384675" y="5492750"/>
            <a:ext cx="155575" cy="100013"/>
          </a:xfrm>
          <a:custGeom>
            <a:avLst/>
            <a:gdLst>
              <a:gd name="T0" fmla="*/ 2147483647 w 6"/>
              <a:gd name="T1" fmla="*/ 0 h 4"/>
              <a:gd name="T2" fmla="*/ 2077967268 w 6"/>
              <a:gd name="T3" fmla="*/ 1324550650 h 4"/>
              <a:gd name="T4" fmla="*/ 0 w 6"/>
              <a:gd name="T5" fmla="*/ 1986801263 h 4"/>
              <a:gd name="T6" fmla="*/ 0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4"/>
              <a:gd name="T14" fmla="*/ 6 w 6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4">
                <a:moveTo>
                  <a:pt x="6" y="0"/>
                </a:moveTo>
                <a:lnTo>
                  <a:pt x="3" y="2"/>
                </a:lnTo>
                <a:lnTo>
                  <a:pt x="0" y="3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8" name="Freeform 66"/>
          <p:cNvSpPr>
            <a:spLocks/>
          </p:cNvSpPr>
          <p:nvPr/>
        </p:nvSpPr>
        <p:spPr bwMode="auto">
          <a:xfrm>
            <a:off x="4540250" y="5219700"/>
            <a:ext cx="744538" cy="273050"/>
          </a:xfrm>
          <a:custGeom>
            <a:avLst/>
            <a:gdLst>
              <a:gd name="T0" fmla="*/ 2147483647 w 29"/>
              <a:gd name="T1" fmla="*/ 0 h 11"/>
              <a:gd name="T2" fmla="*/ 2147483647 w 29"/>
              <a:gd name="T3" fmla="*/ 0 h 11"/>
              <a:gd name="T4" fmla="*/ 2147483647 w 29"/>
              <a:gd name="T5" fmla="*/ 0 h 11"/>
              <a:gd name="T6" fmla="*/ 2147483647 w 29"/>
              <a:gd name="T7" fmla="*/ 660475925 h 11"/>
              <a:gd name="T8" fmla="*/ 2147483647 w 29"/>
              <a:gd name="T9" fmla="*/ 660475925 h 11"/>
              <a:gd name="T10" fmla="*/ 2147483647 w 29"/>
              <a:gd name="T11" fmla="*/ 1320926979 h 11"/>
              <a:gd name="T12" fmla="*/ 2147483647 w 29"/>
              <a:gd name="T13" fmla="*/ 1981403098 h 11"/>
              <a:gd name="T14" fmla="*/ 2147483647 w 29"/>
              <a:gd name="T15" fmla="*/ 2147483647 h 11"/>
              <a:gd name="T16" fmla="*/ 2147483647 w 29"/>
              <a:gd name="T17" fmla="*/ 2147483647 h 11"/>
              <a:gd name="T18" fmla="*/ 0 w 29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1"/>
              <a:gd name="T32" fmla="*/ 29 w 29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1">
                <a:moveTo>
                  <a:pt x="29" y="0"/>
                </a:moveTo>
                <a:lnTo>
                  <a:pt x="25" y="0"/>
                </a:lnTo>
                <a:cubicBezTo>
                  <a:pt x="24" y="0"/>
                  <a:pt x="24" y="0"/>
                  <a:pt x="23" y="0"/>
                </a:cubicBezTo>
                <a:cubicBezTo>
                  <a:pt x="23" y="0"/>
                  <a:pt x="22" y="0"/>
                  <a:pt x="21" y="1"/>
                </a:cubicBezTo>
                <a:lnTo>
                  <a:pt x="20" y="1"/>
                </a:lnTo>
                <a:cubicBezTo>
                  <a:pt x="16" y="1"/>
                  <a:pt x="14" y="1"/>
                  <a:pt x="11" y="2"/>
                </a:cubicBezTo>
                <a:lnTo>
                  <a:pt x="9" y="3"/>
                </a:lnTo>
                <a:lnTo>
                  <a:pt x="8" y="5"/>
                </a:lnTo>
                <a:lnTo>
                  <a:pt x="6" y="7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99" name="Freeform 67"/>
          <p:cNvSpPr>
            <a:spLocks/>
          </p:cNvSpPr>
          <p:nvPr/>
        </p:nvSpPr>
        <p:spPr bwMode="auto">
          <a:xfrm>
            <a:off x="4333875" y="5095875"/>
            <a:ext cx="230188" cy="371475"/>
          </a:xfrm>
          <a:custGeom>
            <a:avLst/>
            <a:gdLst>
              <a:gd name="T0" fmla="*/ 2147483647 w 9"/>
              <a:gd name="T1" fmla="*/ 2147483647 h 15"/>
              <a:gd name="T2" fmla="*/ 2147483647 w 9"/>
              <a:gd name="T3" fmla="*/ 2147483647 h 15"/>
              <a:gd name="T4" fmla="*/ 2147483647 w 9"/>
              <a:gd name="T5" fmla="*/ 2147483647 h 15"/>
              <a:gd name="T6" fmla="*/ 0 w 9"/>
              <a:gd name="T7" fmla="*/ 2147483647 h 15"/>
              <a:gd name="T8" fmla="*/ 0 w 9"/>
              <a:gd name="T9" fmla="*/ 2147483647 h 15"/>
              <a:gd name="T10" fmla="*/ 0 w 9"/>
              <a:gd name="T11" fmla="*/ 1311382092 h 15"/>
              <a:gd name="T12" fmla="*/ 0 w 9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9" y="15"/>
                </a:moveTo>
                <a:lnTo>
                  <a:pt x="6" y="14"/>
                </a:lnTo>
                <a:lnTo>
                  <a:pt x="4" y="10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0" name="Freeform 68"/>
          <p:cNvSpPr>
            <a:spLocks/>
          </p:cNvSpPr>
          <p:nvPr/>
        </p:nvSpPr>
        <p:spPr bwMode="auto">
          <a:xfrm>
            <a:off x="4641850" y="5119688"/>
            <a:ext cx="77788" cy="74612"/>
          </a:xfrm>
          <a:custGeom>
            <a:avLst/>
            <a:gdLst>
              <a:gd name="T0" fmla="*/ 2119341608 w 3"/>
              <a:gd name="T1" fmla="*/ 1967071399 h 3"/>
              <a:gd name="T2" fmla="*/ 2119341608 w 3"/>
              <a:gd name="T3" fmla="*/ 1967071399 h 3"/>
              <a:gd name="T4" fmla="*/ 706455860 w 3"/>
              <a:gd name="T5" fmla="*/ 1311389064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1" name="Freeform 69"/>
          <p:cNvSpPr>
            <a:spLocks/>
          </p:cNvSpPr>
          <p:nvPr/>
        </p:nvSpPr>
        <p:spPr bwMode="auto">
          <a:xfrm>
            <a:off x="3998913" y="4473575"/>
            <a:ext cx="1673225" cy="123825"/>
          </a:xfrm>
          <a:custGeom>
            <a:avLst/>
            <a:gdLst>
              <a:gd name="T0" fmla="*/ 2147483647 w 65"/>
              <a:gd name="T1" fmla="*/ 0 h 5"/>
              <a:gd name="T2" fmla="*/ 2147483647 w 65"/>
              <a:gd name="T3" fmla="*/ 650465773 h 5"/>
              <a:gd name="T4" fmla="*/ 2147483647 w 65"/>
              <a:gd name="T5" fmla="*/ 1951372829 h 5"/>
              <a:gd name="T6" fmla="*/ 2147483647 w 65"/>
              <a:gd name="T7" fmla="*/ 2147483647 h 5"/>
              <a:gd name="T8" fmla="*/ 2147483647 w 65"/>
              <a:gd name="T9" fmla="*/ 1300906863 h 5"/>
              <a:gd name="T10" fmla="*/ 2147483647 w 65"/>
              <a:gd name="T11" fmla="*/ 1300906863 h 5"/>
              <a:gd name="T12" fmla="*/ 0 w 65"/>
              <a:gd name="T13" fmla="*/ 650465773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5"/>
              <a:gd name="T23" fmla="*/ 65 w 6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5">
                <a:moveTo>
                  <a:pt x="65" y="0"/>
                </a:moveTo>
                <a:lnTo>
                  <a:pt x="61" y="1"/>
                </a:lnTo>
                <a:lnTo>
                  <a:pt x="55" y="3"/>
                </a:lnTo>
                <a:lnTo>
                  <a:pt x="46" y="5"/>
                </a:lnTo>
                <a:lnTo>
                  <a:pt x="26" y="2"/>
                </a:lnTo>
                <a:lnTo>
                  <a:pt x="16" y="2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2" name="Freeform 70"/>
          <p:cNvSpPr>
            <a:spLocks/>
          </p:cNvSpPr>
          <p:nvPr/>
        </p:nvSpPr>
        <p:spPr bwMode="auto">
          <a:xfrm>
            <a:off x="4437063" y="4846638"/>
            <a:ext cx="127000" cy="98425"/>
          </a:xfrm>
          <a:custGeom>
            <a:avLst/>
            <a:gdLst>
              <a:gd name="T0" fmla="*/ 2147483647 w 5"/>
              <a:gd name="T1" fmla="*/ 0 h 4"/>
              <a:gd name="T2" fmla="*/ 673598435 w 5"/>
              <a:gd name="T3" fmla="*/ 1927906101 h 4"/>
              <a:gd name="T4" fmla="*/ 0 w 5"/>
              <a:gd name="T5" fmla="*/ 2147483647 h 4"/>
              <a:gd name="T6" fmla="*/ 0 60000 65536"/>
              <a:gd name="T7" fmla="*/ 0 60000 65536"/>
              <a:gd name="T8" fmla="*/ 0 60000 65536"/>
              <a:gd name="T9" fmla="*/ 0 w 5"/>
              <a:gd name="T10" fmla="*/ 0 h 4"/>
              <a:gd name="T11" fmla="*/ 5 w 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">
                <a:moveTo>
                  <a:pt x="5" y="0"/>
                </a:moveTo>
                <a:lnTo>
                  <a:pt x="1" y="3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492"/>
          <p:cNvGrpSpPr>
            <a:grpSpLocks/>
          </p:cNvGrpSpPr>
          <p:nvPr/>
        </p:nvGrpSpPr>
        <p:grpSpPr bwMode="auto">
          <a:xfrm>
            <a:off x="4591050" y="4673600"/>
            <a:ext cx="179388" cy="173038"/>
            <a:chOff x="4941888" y="4565651"/>
            <a:chExt cx="185738" cy="185738"/>
          </a:xfrm>
        </p:grpSpPr>
        <p:sp>
          <p:nvSpPr>
            <p:cNvPr id="6733" name="Line 71"/>
            <p:cNvSpPr>
              <a:spLocks noChangeShapeType="1"/>
            </p:cNvSpPr>
            <p:nvPr/>
          </p:nvSpPr>
          <p:spPr bwMode="auto">
            <a:xfrm flipH="1">
              <a:off x="5100638" y="4565651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4" name="Line 72"/>
            <p:cNvSpPr>
              <a:spLocks noChangeShapeType="1"/>
            </p:cNvSpPr>
            <p:nvPr/>
          </p:nvSpPr>
          <p:spPr bwMode="auto">
            <a:xfrm flipH="1">
              <a:off x="5048250" y="4618039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5" name="Line 73"/>
            <p:cNvSpPr>
              <a:spLocks noChangeShapeType="1"/>
            </p:cNvSpPr>
            <p:nvPr/>
          </p:nvSpPr>
          <p:spPr bwMode="auto">
            <a:xfrm flipH="1">
              <a:off x="4994275" y="46704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6" name="Line 74"/>
            <p:cNvSpPr>
              <a:spLocks noChangeShapeType="1"/>
            </p:cNvSpPr>
            <p:nvPr/>
          </p:nvSpPr>
          <p:spPr bwMode="auto">
            <a:xfrm flipH="1">
              <a:off x="4941888" y="4724401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04" name="Line 75"/>
          <p:cNvSpPr>
            <a:spLocks noChangeShapeType="1"/>
          </p:cNvSpPr>
          <p:nvPr/>
        </p:nvSpPr>
        <p:spPr bwMode="auto">
          <a:xfrm flipH="1">
            <a:off x="4770438" y="4548188"/>
            <a:ext cx="103187" cy="1254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5" name="Freeform 76"/>
          <p:cNvSpPr>
            <a:spLocks/>
          </p:cNvSpPr>
          <p:nvPr/>
        </p:nvSpPr>
        <p:spPr bwMode="auto">
          <a:xfrm>
            <a:off x="4564063" y="4522788"/>
            <a:ext cx="233362" cy="496887"/>
          </a:xfrm>
          <a:custGeom>
            <a:avLst/>
            <a:gdLst>
              <a:gd name="T0" fmla="*/ 2147483647 w 9"/>
              <a:gd name="T1" fmla="*/ 2147483647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0 w 9"/>
              <a:gd name="T9" fmla="*/ 2147483647 h 20"/>
              <a:gd name="T10" fmla="*/ 0 w 9"/>
              <a:gd name="T11" fmla="*/ 0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0"/>
              <a:gd name="T20" fmla="*/ 9 w 9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0">
                <a:moveTo>
                  <a:pt x="9" y="20"/>
                </a:moveTo>
                <a:lnTo>
                  <a:pt x="7" y="15"/>
                </a:lnTo>
                <a:lnTo>
                  <a:pt x="9" y="8"/>
                </a:lnTo>
                <a:lnTo>
                  <a:pt x="8" y="6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6" name="Freeform 77"/>
          <p:cNvSpPr>
            <a:spLocks/>
          </p:cNvSpPr>
          <p:nvPr/>
        </p:nvSpPr>
        <p:spPr bwMode="auto">
          <a:xfrm>
            <a:off x="4797425" y="4548188"/>
            <a:ext cx="127000" cy="174625"/>
          </a:xfrm>
          <a:custGeom>
            <a:avLst/>
            <a:gdLst>
              <a:gd name="T0" fmla="*/ 2147483647 w 5"/>
              <a:gd name="T1" fmla="*/ 0 h 7"/>
              <a:gd name="T2" fmla="*/ 2147483647 w 5"/>
              <a:gd name="T3" fmla="*/ 1978326000 h 7"/>
              <a:gd name="T4" fmla="*/ 0 w 5"/>
              <a:gd name="T5" fmla="*/ 2147483647 h 7"/>
              <a:gd name="T6" fmla="*/ 0 60000 65536"/>
              <a:gd name="T7" fmla="*/ 0 60000 65536"/>
              <a:gd name="T8" fmla="*/ 0 60000 65536"/>
              <a:gd name="T9" fmla="*/ 0 w 5"/>
              <a:gd name="T10" fmla="*/ 0 h 7"/>
              <a:gd name="T11" fmla="*/ 5 w 5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7">
                <a:moveTo>
                  <a:pt x="5" y="0"/>
                </a:moveTo>
                <a:lnTo>
                  <a:pt x="5" y="3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7" name="Freeform 78"/>
          <p:cNvSpPr>
            <a:spLocks/>
          </p:cNvSpPr>
          <p:nvPr/>
        </p:nvSpPr>
        <p:spPr bwMode="auto">
          <a:xfrm>
            <a:off x="4745038" y="4895850"/>
            <a:ext cx="76200" cy="25400"/>
          </a:xfrm>
          <a:custGeom>
            <a:avLst/>
            <a:gdLst>
              <a:gd name="T0" fmla="*/ 2037000779 w 3"/>
              <a:gd name="T1" fmla="*/ 682202536 h 1"/>
              <a:gd name="T2" fmla="*/ 1358008940 w 3"/>
              <a:gd name="T3" fmla="*/ 0 h 1"/>
              <a:gd name="T4" fmla="*/ 1358008940 w 3"/>
              <a:gd name="T5" fmla="*/ 0 h 1"/>
              <a:gd name="T6" fmla="*/ 0 w 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1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8" name="Freeform 79"/>
          <p:cNvSpPr>
            <a:spLocks/>
          </p:cNvSpPr>
          <p:nvPr/>
        </p:nvSpPr>
        <p:spPr bwMode="auto">
          <a:xfrm>
            <a:off x="5078413" y="4895850"/>
            <a:ext cx="103187" cy="347663"/>
          </a:xfrm>
          <a:custGeom>
            <a:avLst/>
            <a:gdLst>
              <a:gd name="T0" fmla="*/ 0 w 4"/>
              <a:gd name="T1" fmla="*/ 2147483647 h 14"/>
              <a:gd name="T2" fmla="*/ 685821651 w 4"/>
              <a:gd name="T3" fmla="*/ 2147483647 h 14"/>
              <a:gd name="T4" fmla="*/ 2147483647 w 4"/>
              <a:gd name="T5" fmla="*/ 0 h 14"/>
              <a:gd name="T6" fmla="*/ 0 60000 65536"/>
              <a:gd name="T7" fmla="*/ 0 60000 65536"/>
              <a:gd name="T8" fmla="*/ 0 60000 65536"/>
              <a:gd name="T9" fmla="*/ 0 w 4"/>
              <a:gd name="T10" fmla="*/ 0 h 14"/>
              <a:gd name="T11" fmla="*/ 4 w 4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4">
                <a:moveTo>
                  <a:pt x="0" y="14"/>
                </a:moveTo>
                <a:lnTo>
                  <a:pt x="1" y="11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09" name="Line 80"/>
          <p:cNvSpPr>
            <a:spLocks noChangeShapeType="1"/>
          </p:cNvSpPr>
          <p:nvPr/>
        </p:nvSpPr>
        <p:spPr bwMode="auto">
          <a:xfrm flipH="1" flipV="1">
            <a:off x="5335588" y="5119688"/>
            <a:ext cx="26987" cy="746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0" name="Freeform 81"/>
          <p:cNvSpPr>
            <a:spLocks/>
          </p:cNvSpPr>
          <p:nvPr/>
        </p:nvSpPr>
        <p:spPr bwMode="auto">
          <a:xfrm>
            <a:off x="4821238" y="3455988"/>
            <a:ext cx="52387" cy="520700"/>
          </a:xfrm>
          <a:custGeom>
            <a:avLst/>
            <a:gdLst>
              <a:gd name="T0" fmla="*/ 1412876323 w 2"/>
              <a:gd name="T1" fmla="*/ 2147483647 h 21"/>
              <a:gd name="T2" fmla="*/ 0 w 2"/>
              <a:gd name="T3" fmla="*/ 2147483647 h 21"/>
              <a:gd name="T4" fmla="*/ 0 w 2"/>
              <a:gd name="T5" fmla="*/ 0 h 21"/>
              <a:gd name="T6" fmla="*/ 0 60000 65536"/>
              <a:gd name="T7" fmla="*/ 0 60000 65536"/>
              <a:gd name="T8" fmla="*/ 0 60000 65536"/>
              <a:gd name="T9" fmla="*/ 0 w 2"/>
              <a:gd name="T10" fmla="*/ 0 h 21"/>
              <a:gd name="T11" fmla="*/ 2 w 2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1">
                <a:moveTo>
                  <a:pt x="2" y="21"/>
                </a:move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1" name="Freeform 82"/>
          <p:cNvSpPr>
            <a:spLocks/>
          </p:cNvSpPr>
          <p:nvPr/>
        </p:nvSpPr>
        <p:spPr bwMode="auto">
          <a:xfrm>
            <a:off x="4873625" y="3976688"/>
            <a:ext cx="642938" cy="323850"/>
          </a:xfrm>
          <a:custGeom>
            <a:avLst/>
            <a:gdLst>
              <a:gd name="T0" fmla="*/ 2147483647 w 25"/>
              <a:gd name="T1" fmla="*/ 2147483647 h 13"/>
              <a:gd name="T2" fmla="*/ 2147483647 w 25"/>
              <a:gd name="T3" fmla="*/ 2147483647 h 13"/>
              <a:gd name="T4" fmla="*/ 2147483647 w 25"/>
              <a:gd name="T5" fmla="*/ 2147483647 h 13"/>
              <a:gd name="T6" fmla="*/ 2147483647 w 25"/>
              <a:gd name="T7" fmla="*/ 2147483647 h 13"/>
              <a:gd name="T8" fmla="*/ 2147483647 w 25"/>
              <a:gd name="T9" fmla="*/ 2147483647 h 13"/>
              <a:gd name="T10" fmla="*/ 2147483647 w 25"/>
              <a:gd name="T11" fmla="*/ 2147483647 h 13"/>
              <a:gd name="T12" fmla="*/ 2040286035 w 25"/>
              <a:gd name="T13" fmla="*/ 1973115737 h 13"/>
              <a:gd name="T14" fmla="*/ 0 w 25"/>
              <a:gd name="T15" fmla="*/ 0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3"/>
              <a:gd name="T26" fmla="*/ 25 w 2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3">
                <a:moveTo>
                  <a:pt x="25" y="13"/>
                </a:moveTo>
                <a:cubicBezTo>
                  <a:pt x="22" y="11"/>
                  <a:pt x="20" y="12"/>
                  <a:pt x="18" y="12"/>
                </a:cubicBezTo>
                <a:lnTo>
                  <a:pt x="14" y="10"/>
                </a:lnTo>
                <a:lnTo>
                  <a:pt x="11" y="10"/>
                </a:lnTo>
                <a:lnTo>
                  <a:pt x="10" y="8"/>
                </a:lnTo>
                <a:cubicBezTo>
                  <a:pt x="10" y="6"/>
                  <a:pt x="9" y="6"/>
                  <a:pt x="7" y="5"/>
                </a:cubicBezTo>
                <a:cubicBezTo>
                  <a:pt x="5" y="5"/>
                  <a:pt x="4" y="4"/>
                  <a:pt x="3" y="3"/>
                </a:cubicBez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2" name="Line 83"/>
          <p:cNvSpPr>
            <a:spLocks noChangeShapeType="1"/>
          </p:cNvSpPr>
          <p:nvPr/>
        </p:nvSpPr>
        <p:spPr bwMode="auto">
          <a:xfrm flipH="1" flipV="1">
            <a:off x="5541963" y="4325938"/>
            <a:ext cx="26987" cy="238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3" name="Freeform 84"/>
          <p:cNvSpPr>
            <a:spLocks/>
          </p:cNvSpPr>
          <p:nvPr/>
        </p:nvSpPr>
        <p:spPr bwMode="auto">
          <a:xfrm>
            <a:off x="5568950" y="4349750"/>
            <a:ext cx="103188" cy="123825"/>
          </a:xfrm>
          <a:custGeom>
            <a:avLst/>
            <a:gdLst>
              <a:gd name="T0" fmla="*/ 2147483647 w 4"/>
              <a:gd name="T1" fmla="*/ 2147483647 h 5"/>
              <a:gd name="T2" fmla="*/ 685821651 w 4"/>
              <a:gd name="T3" fmla="*/ 1332443750 h 5"/>
              <a:gd name="T4" fmla="*/ 0 w 4"/>
              <a:gd name="T5" fmla="*/ 0 h 5"/>
              <a:gd name="T6" fmla="*/ 0 60000 65536"/>
              <a:gd name="T7" fmla="*/ 0 60000 65536"/>
              <a:gd name="T8" fmla="*/ 0 60000 65536"/>
              <a:gd name="T9" fmla="*/ 0 w 4"/>
              <a:gd name="T10" fmla="*/ 0 h 5"/>
              <a:gd name="T11" fmla="*/ 4 w 4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5">
                <a:moveTo>
                  <a:pt x="4" y="5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4" name="Freeform 86"/>
          <p:cNvSpPr>
            <a:spLocks/>
          </p:cNvSpPr>
          <p:nvPr/>
        </p:nvSpPr>
        <p:spPr bwMode="auto">
          <a:xfrm>
            <a:off x="5672138" y="4473575"/>
            <a:ext cx="50800" cy="100013"/>
          </a:xfrm>
          <a:custGeom>
            <a:avLst/>
            <a:gdLst>
              <a:gd name="T0" fmla="*/ 1330995484 w 2"/>
              <a:gd name="T1" fmla="*/ 2147483647 h 4"/>
              <a:gd name="T2" fmla="*/ 665497742 w 2"/>
              <a:gd name="T3" fmla="*/ 662275325 h 4"/>
              <a:gd name="T4" fmla="*/ 0 w 2"/>
              <a:gd name="T5" fmla="*/ 0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2" y="4"/>
                </a:move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5" name="Freeform 87"/>
          <p:cNvSpPr>
            <a:spLocks/>
          </p:cNvSpPr>
          <p:nvPr/>
        </p:nvSpPr>
        <p:spPr bwMode="auto">
          <a:xfrm>
            <a:off x="5157788" y="4125913"/>
            <a:ext cx="1387475" cy="893762"/>
          </a:xfrm>
          <a:custGeom>
            <a:avLst/>
            <a:gdLst>
              <a:gd name="T0" fmla="*/ 2147483647 w 54"/>
              <a:gd name="T1" fmla="*/ 0 h 36"/>
              <a:gd name="T2" fmla="*/ 2147483647 w 54"/>
              <a:gd name="T3" fmla="*/ 1315751779 h 36"/>
              <a:gd name="T4" fmla="*/ 2147483647 w 54"/>
              <a:gd name="T5" fmla="*/ 1973615451 h 36"/>
              <a:gd name="T6" fmla="*/ 2147483647 w 54"/>
              <a:gd name="T7" fmla="*/ 2147483647 h 36"/>
              <a:gd name="T8" fmla="*/ 2147483647 w 54"/>
              <a:gd name="T9" fmla="*/ 2147483647 h 36"/>
              <a:gd name="T10" fmla="*/ 2147483647 w 54"/>
              <a:gd name="T11" fmla="*/ 2147483647 h 36"/>
              <a:gd name="T12" fmla="*/ 2147483647 w 54"/>
              <a:gd name="T13" fmla="*/ 2147483647 h 36"/>
              <a:gd name="T14" fmla="*/ 2147483647 w 54"/>
              <a:gd name="T15" fmla="*/ 2147483647 h 36"/>
              <a:gd name="T16" fmla="*/ 2147483647 w 54"/>
              <a:gd name="T17" fmla="*/ 2147483647 h 36"/>
              <a:gd name="T18" fmla="*/ 2147483647 w 54"/>
              <a:gd name="T19" fmla="*/ 2147483647 h 36"/>
              <a:gd name="T20" fmla="*/ 2147483647 w 54"/>
              <a:gd name="T21" fmla="*/ 2147483647 h 36"/>
              <a:gd name="T22" fmla="*/ 2147483647 w 54"/>
              <a:gd name="T23" fmla="*/ 2147483647 h 36"/>
              <a:gd name="T24" fmla="*/ 2147483647 w 54"/>
              <a:gd name="T25" fmla="*/ 2147483647 h 36"/>
              <a:gd name="T26" fmla="*/ 0 w 54"/>
              <a:gd name="T27" fmla="*/ 2147483647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36"/>
              <a:gd name="T44" fmla="*/ 54 w 54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36">
                <a:moveTo>
                  <a:pt x="54" y="0"/>
                </a:moveTo>
                <a:lnTo>
                  <a:pt x="52" y="2"/>
                </a:lnTo>
                <a:lnTo>
                  <a:pt x="51" y="3"/>
                </a:lnTo>
                <a:lnTo>
                  <a:pt x="49" y="8"/>
                </a:lnTo>
                <a:lnTo>
                  <a:pt x="46" y="11"/>
                </a:lnTo>
                <a:lnTo>
                  <a:pt x="37" y="21"/>
                </a:lnTo>
                <a:lnTo>
                  <a:pt x="33" y="24"/>
                </a:lnTo>
                <a:lnTo>
                  <a:pt x="30" y="24"/>
                </a:lnTo>
                <a:lnTo>
                  <a:pt x="24" y="29"/>
                </a:lnTo>
                <a:lnTo>
                  <a:pt x="21" y="30"/>
                </a:lnTo>
                <a:lnTo>
                  <a:pt x="19" y="31"/>
                </a:lnTo>
                <a:cubicBezTo>
                  <a:pt x="15" y="32"/>
                  <a:pt x="11" y="34"/>
                  <a:pt x="7" y="34"/>
                </a:cubicBezTo>
                <a:lnTo>
                  <a:pt x="4" y="34"/>
                </a:lnTo>
                <a:cubicBezTo>
                  <a:pt x="2" y="34"/>
                  <a:pt x="1" y="35"/>
                  <a:pt x="0" y="36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6" name="Line 88"/>
          <p:cNvSpPr>
            <a:spLocks noChangeShapeType="1"/>
          </p:cNvSpPr>
          <p:nvPr/>
        </p:nvSpPr>
        <p:spPr bwMode="auto">
          <a:xfrm>
            <a:off x="5645150" y="5119688"/>
            <a:ext cx="153988" cy="1000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7" name="Line 89"/>
          <p:cNvSpPr>
            <a:spLocks noChangeShapeType="1"/>
          </p:cNvSpPr>
          <p:nvPr/>
        </p:nvSpPr>
        <p:spPr bwMode="auto">
          <a:xfrm flipH="1" flipV="1">
            <a:off x="5695950" y="4970463"/>
            <a:ext cx="130175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8" name="Freeform 90"/>
          <p:cNvSpPr>
            <a:spLocks/>
          </p:cNvSpPr>
          <p:nvPr/>
        </p:nvSpPr>
        <p:spPr bwMode="auto">
          <a:xfrm>
            <a:off x="6159500" y="5219700"/>
            <a:ext cx="1588" cy="73025"/>
          </a:xfrm>
          <a:custGeom>
            <a:avLst/>
            <a:gdLst>
              <a:gd name="T0" fmla="*/ 0 w 1588"/>
              <a:gd name="T1" fmla="*/ 1967071399 h 3"/>
              <a:gd name="T2" fmla="*/ 0 w 1588"/>
              <a:gd name="T3" fmla="*/ 655682141 h 3"/>
              <a:gd name="T4" fmla="*/ 0 w 1588"/>
              <a:gd name="T5" fmla="*/ 0 h 3"/>
              <a:gd name="T6" fmla="*/ 0 60000 65536"/>
              <a:gd name="T7" fmla="*/ 0 60000 65536"/>
              <a:gd name="T8" fmla="*/ 0 60000 65536"/>
              <a:gd name="T9" fmla="*/ 0 w 1588"/>
              <a:gd name="T10" fmla="*/ 0 h 3"/>
              <a:gd name="T11" fmla="*/ 1588 w 1588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">
                <a:moveTo>
                  <a:pt x="0" y="3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19" name="Freeform 91"/>
          <p:cNvSpPr>
            <a:spLocks/>
          </p:cNvSpPr>
          <p:nvPr/>
        </p:nvSpPr>
        <p:spPr bwMode="auto">
          <a:xfrm>
            <a:off x="5748338" y="4846638"/>
            <a:ext cx="153987" cy="74612"/>
          </a:xfrm>
          <a:custGeom>
            <a:avLst/>
            <a:gdLst>
              <a:gd name="T0" fmla="*/ 0 w 6"/>
              <a:gd name="T1" fmla="*/ 1967071399 h 3"/>
              <a:gd name="T2" fmla="*/ 1358017760 w 6"/>
              <a:gd name="T3" fmla="*/ 1967071399 h 3"/>
              <a:gd name="T4" fmla="*/ 2147483647 w 6"/>
              <a:gd name="T5" fmla="*/ 0 h 3"/>
              <a:gd name="T6" fmla="*/ 0 60000 65536"/>
              <a:gd name="T7" fmla="*/ 0 60000 65536"/>
              <a:gd name="T8" fmla="*/ 0 60000 65536"/>
              <a:gd name="T9" fmla="*/ 0 w 6"/>
              <a:gd name="T10" fmla="*/ 0 h 3"/>
              <a:gd name="T11" fmla="*/ 6 w 6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">
                <a:moveTo>
                  <a:pt x="0" y="3"/>
                </a:moveTo>
                <a:lnTo>
                  <a:pt x="2" y="3"/>
                </a:lnTo>
                <a:cubicBezTo>
                  <a:pt x="3" y="1"/>
                  <a:pt x="3" y="0"/>
                  <a:pt x="6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0" name="Freeform 92"/>
          <p:cNvSpPr>
            <a:spLocks/>
          </p:cNvSpPr>
          <p:nvPr/>
        </p:nvSpPr>
        <p:spPr bwMode="auto">
          <a:xfrm>
            <a:off x="5929313" y="4622800"/>
            <a:ext cx="590550" cy="273050"/>
          </a:xfrm>
          <a:custGeom>
            <a:avLst/>
            <a:gdLst>
              <a:gd name="T0" fmla="*/ 2147483647 w 23"/>
              <a:gd name="T1" fmla="*/ 0 h 11"/>
              <a:gd name="T2" fmla="*/ 2147483647 w 23"/>
              <a:gd name="T3" fmla="*/ 660475925 h 11"/>
              <a:gd name="T4" fmla="*/ 2147483647 w 23"/>
              <a:gd name="T5" fmla="*/ 1320926979 h 11"/>
              <a:gd name="T6" fmla="*/ 2147483647 w 23"/>
              <a:gd name="T7" fmla="*/ 2147483647 h 11"/>
              <a:gd name="T8" fmla="*/ 2147483647 w 23"/>
              <a:gd name="T9" fmla="*/ 2147483647 h 11"/>
              <a:gd name="T10" fmla="*/ 2147483647 w 23"/>
              <a:gd name="T11" fmla="*/ 2147483647 h 11"/>
              <a:gd name="T12" fmla="*/ 2147483647 w 23"/>
              <a:gd name="T13" fmla="*/ 2147483647 h 11"/>
              <a:gd name="T14" fmla="*/ 0 w 2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11"/>
              <a:gd name="T26" fmla="*/ 23 w 2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11">
                <a:moveTo>
                  <a:pt x="23" y="0"/>
                </a:moveTo>
                <a:lnTo>
                  <a:pt x="22" y="1"/>
                </a:lnTo>
                <a:lnTo>
                  <a:pt x="18" y="2"/>
                </a:lnTo>
                <a:lnTo>
                  <a:pt x="16" y="4"/>
                </a:lnTo>
                <a:lnTo>
                  <a:pt x="14" y="6"/>
                </a:lnTo>
                <a:lnTo>
                  <a:pt x="12" y="8"/>
                </a:lnTo>
                <a:lnTo>
                  <a:pt x="8" y="10"/>
                </a:lnTo>
                <a:cubicBezTo>
                  <a:pt x="5" y="11"/>
                  <a:pt x="3" y="11"/>
                  <a:pt x="0" y="1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1" name="Freeform 93"/>
          <p:cNvSpPr>
            <a:spLocks/>
          </p:cNvSpPr>
          <p:nvPr/>
        </p:nvSpPr>
        <p:spPr bwMode="auto">
          <a:xfrm>
            <a:off x="5773738" y="4325938"/>
            <a:ext cx="257175" cy="719137"/>
          </a:xfrm>
          <a:custGeom>
            <a:avLst/>
            <a:gdLst>
              <a:gd name="T0" fmla="*/ 2147483647 w 10"/>
              <a:gd name="T1" fmla="*/ 0 h 29"/>
              <a:gd name="T2" fmla="*/ 2147483647 w 10"/>
              <a:gd name="T3" fmla="*/ 1972477941 h 29"/>
              <a:gd name="T4" fmla="*/ 2147483647 w 10"/>
              <a:gd name="T5" fmla="*/ 2147483647 h 29"/>
              <a:gd name="T6" fmla="*/ 2147483647 w 10"/>
              <a:gd name="T7" fmla="*/ 2147483647 h 29"/>
              <a:gd name="T8" fmla="*/ 2147483647 w 10"/>
              <a:gd name="T9" fmla="*/ 2147483647 h 29"/>
              <a:gd name="T10" fmla="*/ 2147483647 w 10"/>
              <a:gd name="T11" fmla="*/ 2147483647 h 29"/>
              <a:gd name="T12" fmla="*/ 2147483647 w 10"/>
              <a:gd name="T13" fmla="*/ 2147483647 h 29"/>
              <a:gd name="T14" fmla="*/ 2147483647 w 10"/>
              <a:gd name="T15" fmla="*/ 2147483647 h 29"/>
              <a:gd name="T16" fmla="*/ 2045177066 w 10"/>
              <a:gd name="T17" fmla="*/ 2147483647 h 29"/>
              <a:gd name="T18" fmla="*/ 2045177066 w 10"/>
              <a:gd name="T19" fmla="*/ 2147483647 h 29"/>
              <a:gd name="T20" fmla="*/ 1363459815 w 10"/>
              <a:gd name="T21" fmla="*/ 2147483647 h 29"/>
              <a:gd name="T22" fmla="*/ 0 w 10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29"/>
              <a:gd name="T38" fmla="*/ 10 w 10"/>
              <a:gd name="T39" fmla="*/ 29 h 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29">
                <a:moveTo>
                  <a:pt x="10" y="0"/>
                </a:moveTo>
                <a:lnTo>
                  <a:pt x="9" y="3"/>
                </a:lnTo>
                <a:lnTo>
                  <a:pt x="8" y="4"/>
                </a:lnTo>
                <a:lnTo>
                  <a:pt x="7" y="6"/>
                </a:lnTo>
                <a:cubicBezTo>
                  <a:pt x="6" y="10"/>
                  <a:pt x="6" y="12"/>
                  <a:pt x="6" y="16"/>
                </a:cubicBezTo>
                <a:lnTo>
                  <a:pt x="5" y="20"/>
                </a:lnTo>
                <a:lnTo>
                  <a:pt x="4" y="22"/>
                </a:lnTo>
                <a:lnTo>
                  <a:pt x="4" y="24"/>
                </a:lnTo>
                <a:lnTo>
                  <a:pt x="3" y="26"/>
                </a:lnTo>
                <a:lnTo>
                  <a:pt x="3" y="27"/>
                </a:lnTo>
                <a:lnTo>
                  <a:pt x="2" y="28"/>
                </a:lnTo>
                <a:lnTo>
                  <a:pt x="0" y="29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2" name="Line 94"/>
          <p:cNvSpPr>
            <a:spLocks noChangeShapeType="1"/>
          </p:cNvSpPr>
          <p:nvPr/>
        </p:nvSpPr>
        <p:spPr bwMode="auto">
          <a:xfrm flipV="1">
            <a:off x="5722938" y="4422775"/>
            <a:ext cx="257175" cy="1254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3" name="Freeform 95"/>
          <p:cNvSpPr>
            <a:spLocks/>
          </p:cNvSpPr>
          <p:nvPr/>
        </p:nvSpPr>
        <p:spPr bwMode="auto">
          <a:xfrm>
            <a:off x="5929313" y="4025900"/>
            <a:ext cx="50800" cy="200025"/>
          </a:xfrm>
          <a:custGeom>
            <a:avLst/>
            <a:gdLst>
              <a:gd name="T0" fmla="*/ 0 w 2"/>
              <a:gd name="T1" fmla="*/ 0 h 8"/>
              <a:gd name="T2" fmla="*/ 0 w 2"/>
              <a:gd name="T3" fmla="*/ 2147483647 h 8"/>
              <a:gd name="T4" fmla="*/ 1330995484 w 2"/>
              <a:gd name="T5" fmla="*/ 2147483647 h 8"/>
              <a:gd name="T6" fmla="*/ 0 60000 65536"/>
              <a:gd name="T7" fmla="*/ 0 60000 65536"/>
              <a:gd name="T8" fmla="*/ 0 60000 65536"/>
              <a:gd name="T9" fmla="*/ 0 w 2"/>
              <a:gd name="T10" fmla="*/ 0 h 8"/>
              <a:gd name="T11" fmla="*/ 2 w 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8">
                <a:moveTo>
                  <a:pt x="0" y="0"/>
                </a:moveTo>
                <a:lnTo>
                  <a:pt x="0" y="5"/>
                </a:lnTo>
                <a:lnTo>
                  <a:pt x="2" y="8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4" name="Freeform 96"/>
          <p:cNvSpPr>
            <a:spLocks/>
          </p:cNvSpPr>
          <p:nvPr/>
        </p:nvSpPr>
        <p:spPr bwMode="auto">
          <a:xfrm>
            <a:off x="5799138" y="4225925"/>
            <a:ext cx="153987" cy="74613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1967071399 h 3"/>
              <a:gd name="T6" fmla="*/ 0 60000 65536"/>
              <a:gd name="T7" fmla="*/ 0 60000 65536"/>
              <a:gd name="T8" fmla="*/ 0 60000 65536"/>
              <a:gd name="T9" fmla="*/ 0 w 6"/>
              <a:gd name="T10" fmla="*/ 0 h 3"/>
              <a:gd name="T11" fmla="*/ 6 w 6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">
                <a:moveTo>
                  <a:pt x="6" y="0"/>
                </a:moveTo>
                <a:lnTo>
                  <a:pt x="4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5" name="Freeform 97"/>
          <p:cNvSpPr>
            <a:spLocks/>
          </p:cNvSpPr>
          <p:nvPr/>
        </p:nvSpPr>
        <p:spPr bwMode="auto">
          <a:xfrm>
            <a:off x="4951413" y="4448175"/>
            <a:ext cx="206375" cy="100013"/>
          </a:xfrm>
          <a:custGeom>
            <a:avLst/>
            <a:gdLst>
              <a:gd name="T0" fmla="*/ 2147483647 w 8"/>
              <a:gd name="T1" fmla="*/ 0 h 4"/>
              <a:gd name="T2" fmla="*/ 0 w 8"/>
              <a:gd name="T3" fmla="*/ 2147483647 h 4"/>
              <a:gd name="T4" fmla="*/ 0 60000 65536"/>
              <a:gd name="T5" fmla="*/ 0 60000 65536"/>
              <a:gd name="T6" fmla="*/ 0 w 8"/>
              <a:gd name="T7" fmla="*/ 0 h 4"/>
              <a:gd name="T8" fmla="*/ 8 w 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4">
                <a:moveTo>
                  <a:pt x="8" y="0"/>
                </a:moveTo>
                <a:cubicBezTo>
                  <a:pt x="4" y="1"/>
                  <a:pt x="2" y="2"/>
                  <a:pt x="0" y="4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6" name="Freeform 98"/>
          <p:cNvSpPr>
            <a:spLocks/>
          </p:cNvSpPr>
          <p:nvPr/>
        </p:nvSpPr>
        <p:spPr bwMode="auto">
          <a:xfrm>
            <a:off x="5465763" y="4375150"/>
            <a:ext cx="103187" cy="47625"/>
          </a:xfrm>
          <a:custGeom>
            <a:avLst/>
            <a:gdLst>
              <a:gd name="T0" fmla="*/ 2147483647 w 4"/>
              <a:gd name="T1" fmla="*/ 0 h 2"/>
              <a:gd name="T2" fmla="*/ 2057439363 w 4"/>
              <a:gd name="T3" fmla="*/ 642656578 h 2"/>
              <a:gd name="T4" fmla="*/ 0 w 4"/>
              <a:gd name="T5" fmla="*/ 1285313156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3" y="1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7" name="Freeform 99"/>
          <p:cNvSpPr>
            <a:spLocks/>
          </p:cNvSpPr>
          <p:nvPr/>
        </p:nvSpPr>
        <p:spPr bwMode="auto">
          <a:xfrm>
            <a:off x="5157788" y="3952875"/>
            <a:ext cx="358775" cy="273050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0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0 w 14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1"/>
              <a:gd name="T17" fmla="*/ 14 w 1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1">
                <a:moveTo>
                  <a:pt x="14" y="0"/>
                </a:moveTo>
                <a:lnTo>
                  <a:pt x="13" y="0"/>
                </a:lnTo>
                <a:lnTo>
                  <a:pt x="8" y="6"/>
                </a:lnTo>
                <a:lnTo>
                  <a:pt x="4" y="10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8" name="Freeform 100"/>
          <p:cNvSpPr>
            <a:spLocks/>
          </p:cNvSpPr>
          <p:nvPr/>
        </p:nvSpPr>
        <p:spPr bwMode="auto">
          <a:xfrm>
            <a:off x="5541963" y="3903663"/>
            <a:ext cx="387350" cy="122237"/>
          </a:xfrm>
          <a:custGeom>
            <a:avLst/>
            <a:gdLst>
              <a:gd name="T0" fmla="*/ 2147483647 w 15"/>
              <a:gd name="T1" fmla="*/ 2147483647 h 5"/>
              <a:gd name="T2" fmla="*/ 2147483647 w 15"/>
              <a:gd name="T3" fmla="*/ 0 h 5"/>
              <a:gd name="T4" fmla="*/ 0 w 15"/>
              <a:gd name="T5" fmla="*/ 0 h 5"/>
              <a:gd name="T6" fmla="*/ 0 60000 65536"/>
              <a:gd name="T7" fmla="*/ 0 60000 65536"/>
              <a:gd name="T8" fmla="*/ 0 60000 65536"/>
              <a:gd name="T9" fmla="*/ 0 w 15"/>
              <a:gd name="T10" fmla="*/ 0 h 5"/>
              <a:gd name="T11" fmla="*/ 15 w 15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5">
                <a:moveTo>
                  <a:pt x="15" y="5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29" name="Freeform 101"/>
          <p:cNvSpPr>
            <a:spLocks/>
          </p:cNvSpPr>
          <p:nvPr/>
        </p:nvSpPr>
        <p:spPr bwMode="auto">
          <a:xfrm>
            <a:off x="5157788" y="4225925"/>
            <a:ext cx="23812" cy="296863"/>
          </a:xfrm>
          <a:custGeom>
            <a:avLst/>
            <a:gdLst>
              <a:gd name="T0" fmla="*/ 625779694 w 1"/>
              <a:gd name="T1" fmla="*/ 2147483647 h 12"/>
              <a:gd name="T2" fmla="*/ 0 w 1"/>
              <a:gd name="T3" fmla="*/ 2147483647 h 12"/>
              <a:gd name="T4" fmla="*/ 0 w 1"/>
              <a:gd name="T5" fmla="*/ 2147483647 h 12"/>
              <a:gd name="T6" fmla="*/ 0 w 1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2"/>
              <a:gd name="T14" fmla="*/ 1 w 1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2">
                <a:moveTo>
                  <a:pt x="1" y="12"/>
                </a:moveTo>
                <a:lnTo>
                  <a:pt x="0" y="10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0" name="Freeform 102"/>
          <p:cNvSpPr>
            <a:spLocks/>
          </p:cNvSpPr>
          <p:nvPr/>
        </p:nvSpPr>
        <p:spPr bwMode="auto">
          <a:xfrm>
            <a:off x="5929313" y="4697413"/>
            <a:ext cx="795337" cy="473075"/>
          </a:xfrm>
          <a:custGeom>
            <a:avLst/>
            <a:gdLst>
              <a:gd name="T0" fmla="*/ 2147483647 w 31"/>
              <a:gd name="T1" fmla="*/ 0 h 19"/>
              <a:gd name="T2" fmla="*/ 2147483647 w 31"/>
              <a:gd name="T3" fmla="*/ 661226543 h 19"/>
              <a:gd name="T4" fmla="*/ 2147483647 w 31"/>
              <a:gd name="T5" fmla="*/ 1322428199 h 19"/>
              <a:gd name="T6" fmla="*/ 2147483647 w 31"/>
              <a:gd name="T7" fmla="*/ 1322428199 h 19"/>
              <a:gd name="T8" fmla="*/ 2147483647 w 31"/>
              <a:gd name="T9" fmla="*/ 1322428199 h 19"/>
              <a:gd name="T10" fmla="*/ 2147483647 w 31"/>
              <a:gd name="T11" fmla="*/ 2147483647 h 19"/>
              <a:gd name="T12" fmla="*/ 2147483647 w 31"/>
              <a:gd name="T13" fmla="*/ 2147483647 h 19"/>
              <a:gd name="T14" fmla="*/ 2147483647 w 31"/>
              <a:gd name="T15" fmla="*/ 2147483647 h 19"/>
              <a:gd name="T16" fmla="*/ 0 w 31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9"/>
              <a:gd name="T29" fmla="*/ 31 w 31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9">
                <a:moveTo>
                  <a:pt x="31" y="0"/>
                </a:moveTo>
                <a:lnTo>
                  <a:pt x="31" y="1"/>
                </a:lnTo>
                <a:lnTo>
                  <a:pt x="30" y="2"/>
                </a:lnTo>
                <a:lnTo>
                  <a:pt x="29" y="2"/>
                </a:lnTo>
                <a:lnTo>
                  <a:pt x="27" y="2"/>
                </a:lnTo>
                <a:lnTo>
                  <a:pt x="25" y="5"/>
                </a:lnTo>
                <a:lnTo>
                  <a:pt x="23" y="4"/>
                </a:lnTo>
                <a:cubicBezTo>
                  <a:pt x="17" y="4"/>
                  <a:pt x="13" y="14"/>
                  <a:pt x="7" y="17"/>
                </a:cubicBezTo>
                <a:lnTo>
                  <a:pt x="0" y="19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1" name="Freeform 103"/>
          <p:cNvSpPr>
            <a:spLocks/>
          </p:cNvSpPr>
          <p:nvPr/>
        </p:nvSpPr>
        <p:spPr bwMode="auto">
          <a:xfrm>
            <a:off x="6597650" y="3927475"/>
            <a:ext cx="539750" cy="795338"/>
          </a:xfrm>
          <a:custGeom>
            <a:avLst/>
            <a:gdLst>
              <a:gd name="T0" fmla="*/ 0 w 21"/>
              <a:gd name="T1" fmla="*/ 2147483647 h 32"/>
              <a:gd name="T2" fmla="*/ 682891612 w 21"/>
              <a:gd name="T3" fmla="*/ 2147483647 h 32"/>
              <a:gd name="T4" fmla="*/ 682891612 w 21"/>
              <a:gd name="T5" fmla="*/ 2147483647 h 32"/>
              <a:gd name="T6" fmla="*/ 2147483647 w 21"/>
              <a:gd name="T7" fmla="*/ 2147483647 h 32"/>
              <a:gd name="T8" fmla="*/ 2147483647 w 21"/>
              <a:gd name="T9" fmla="*/ 2147483647 h 32"/>
              <a:gd name="T10" fmla="*/ 2147483647 w 21"/>
              <a:gd name="T11" fmla="*/ 2147483647 h 32"/>
              <a:gd name="T12" fmla="*/ 2147483647 w 21"/>
              <a:gd name="T13" fmla="*/ 2147483647 h 32"/>
              <a:gd name="T14" fmla="*/ 2147483647 w 21"/>
              <a:gd name="T15" fmla="*/ 2147483647 h 32"/>
              <a:gd name="T16" fmla="*/ 2147483647 w 21"/>
              <a:gd name="T17" fmla="*/ 2147483647 h 32"/>
              <a:gd name="T18" fmla="*/ 2147483647 w 21"/>
              <a:gd name="T19" fmla="*/ 2147483647 h 32"/>
              <a:gd name="T20" fmla="*/ 2147483647 w 21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32"/>
              <a:gd name="T35" fmla="*/ 21 w 21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32">
                <a:moveTo>
                  <a:pt x="0" y="32"/>
                </a:moveTo>
                <a:lnTo>
                  <a:pt x="1" y="29"/>
                </a:lnTo>
                <a:lnTo>
                  <a:pt x="1" y="22"/>
                </a:lnTo>
                <a:lnTo>
                  <a:pt x="4" y="15"/>
                </a:lnTo>
                <a:lnTo>
                  <a:pt x="5" y="14"/>
                </a:lnTo>
                <a:lnTo>
                  <a:pt x="9" y="13"/>
                </a:lnTo>
                <a:cubicBezTo>
                  <a:pt x="10" y="13"/>
                  <a:pt x="10" y="13"/>
                  <a:pt x="11" y="11"/>
                </a:cubicBezTo>
                <a:lnTo>
                  <a:pt x="12" y="11"/>
                </a:lnTo>
                <a:cubicBezTo>
                  <a:pt x="13" y="9"/>
                  <a:pt x="14" y="8"/>
                  <a:pt x="16" y="8"/>
                </a:cubicBezTo>
                <a:cubicBezTo>
                  <a:pt x="17" y="8"/>
                  <a:pt x="17" y="7"/>
                  <a:pt x="18" y="6"/>
                </a:cubicBezTo>
                <a:cubicBezTo>
                  <a:pt x="19" y="4"/>
                  <a:pt x="20" y="2"/>
                  <a:pt x="21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2" name="Freeform 104"/>
          <p:cNvSpPr>
            <a:spLocks/>
          </p:cNvSpPr>
          <p:nvPr/>
        </p:nvSpPr>
        <p:spPr bwMode="auto">
          <a:xfrm>
            <a:off x="6005513" y="4325938"/>
            <a:ext cx="153987" cy="49212"/>
          </a:xfrm>
          <a:custGeom>
            <a:avLst/>
            <a:gdLst>
              <a:gd name="T0" fmla="*/ 2147483647 w 6"/>
              <a:gd name="T1" fmla="*/ 1285313156 h 2"/>
              <a:gd name="T2" fmla="*/ 2147483647 w 6"/>
              <a:gd name="T3" fmla="*/ 0 h 2"/>
              <a:gd name="T4" fmla="*/ 0 w 6"/>
              <a:gd name="T5" fmla="*/ 0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6" y="2"/>
                </a:move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3" name="Freeform 105"/>
          <p:cNvSpPr>
            <a:spLocks/>
          </p:cNvSpPr>
          <p:nvPr/>
        </p:nvSpPr>
        <p:spPr bwMode="auto">
          <a:xfrm>
            <a:off x="6159500" y="4375150"/>
            <a:ext cx="438150" cy="273050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1320926979 h 11"/>
              <a:gd name="T10" fmla="*/ 2147483647 w 17"/>
              <a:gd name="T11" fmla="*/ 660475925 h 11"/>
              <a:gd name="T12" fmla="*/ 0 w 17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1"/>
              <a:gd name="T23" fmla="*/ 17 w 17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1">
                <a:moveTo>
                  <a:pt x="17" y="11"/>
                </a:moveTo>
                <a:lnTo>
                  <a:pt x="16" y="10"/>
                </a:lnTo>
                <a:lnTo>
                  <a:pt x="16" y="9"/>
                </a:lnTo>
                <a:lnTo>
                  <a:pt x="15" y="8"/>
                </a:lnTo>
                <a:lnTo>
                  <a:pt x="6" y="2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4" name="Line 106"/>
          <p:cNvSpPr>
            <a:spLocks noChangeShapeType="1"/>
          </p:cNvSpPr>
          <p:nvPr/>
        </p:nvSpPr>
        <p:spPr bwMode="auto">
          <a:xfrm>
            <a:off x="6494463" y="4200525"/>
            <a:ext cx="179387" cy="1746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5" name="Freeform 107"/>
          <p:cNvSpPr>
            <a:spLocks/>
          </p:cNvSpPr>
          <p:nvPr/>
        </p:nvSpPr>
        <p:spPr bwMode="auto">
          <a:xfrm>
            <a:off x="6159500" y="4076700"/>
            <a:ext cx="307975" cy="149225"/>
          </a:xfrm>
          <a:custGeom>
            <a:avLst/>
            <a:gdLst>
              <a:gd name="T0" fmla="*/ 0 w 12"/>
              <a:gd name="T1" fmla="*/ 0 h 6"/>
              <a:gd name="T2" fmla="*/ 2037014009 w 12"/>
              <a:gd name="T3" fmla="*/ 655677732 h 6"/>
              <a:gd name="T4" fmla="*/ 2147483647 w 12"/>
              <a:gd name="T5" fmla="*/ 2147483647 h 6"/>
              <a:gd name="T6" fmla="*/ 0 60000 65536"/>
              <a:gd name="T7" fmla="*/ 0 60000 65536"/>
              <a:gd name="T8" fmla="*/ 0 60000 65536"/>
              <a:gd name="T9" fmla="*/ 0 w 12"/>
              <a:gd name="T10" fmla="*/ 0 h 6"/>
              <a:gd name="T11" fmla="*/ 12 w 1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">
                <a:moveTo>
                  <a:pt x="0" y="0"/>
                </a:moveTo>
                <a:lnTo>
                  <a:pt x="3" y="1"/>
                </a:lnTo>
                <a:cubicBezTo>
                  <a:pt x="7" y="2"/>
                  <a:pt x="9" y="4"/>
                  <a:pt x="12" y="6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6" name="Freeform 108"/>
          <p:cNvSpPr>
            <a:spLocks/>
          </p:cNvSpPr>
          <p:nvPr/>
        </p:nvSpPr>
        <p:spPr bwMode="auto">
          <a:xfrm>
            <a:off x="6159500" y="3603625"/>
            <a:ext cx="874713" cy="323850"/>
          </a:xfrm>
          <a:custGeom>
            <a:avLst/>
            <a:gdLst>
              <a:gd name="T0" fmla="*/ 0 w 34"/>
              <a:gd name="T1" fmla="*/ 0 h 13"/>
              <a:gd name="T2" fmla="*/ 2147483647 w 34"/>
              <a:gd name="T3" fmla="*/ 2147483647 h 13"/>
              <a:gd name="T4" fmla="*/ 2147483647 w 34"/>
              <a:gd name="T5" fmla="*/ 2147483647 h 13"/>
              <a:gd name="T6" fmla="*/ 2147483647 w 34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3"/>
              <a:gd name="T14" fmla="*/ 34 w 3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3">
                <a:moveTo>
                  <a:pt x="0" y="0"/>
                </a:moveTo>
                <a:cubicBezTo>
                  <a:pt x="1" y="4"/>
                  <a:pt x="1" y="9"/>
                  <a:pt x="5" y="10"/>
                </a:cubicBezTo>
                <a:lnTo>
                  <a:pt x="21" y="13"/>
                </a:lnTo>
                <a:lnTo>
                  <a:pt x="34" y="1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7" name="Freeform 109"/>
          <p:cNvSpPr>
            <a:spLocks/>
          </p:cNvSpPr>
          <p:nvPr/>
        </p:nvSpPr>
        <p:spPr bwMode="auto">
          <a:xfrm>
            <a:off x="5929313" y="3405188"/>
            <a:ext cx="204787" cy="595312"/>
          </a:xfrm>
          <a:custGeom>
            <a:avLst/>
            <a:gdLst>
              <a:gd name="T0" fmla="*/ 2147483647 w 8"/>
              <a:gd name="T1" fmla="*/ 0 h 24"/>
              <a:gd name="T2" fmla="*/ 2147483647 w 8"/>
              <a:gd name="T3" fmla="*/ 2147483647 h 24"/>
              <a:gd name="T4" fmla="*/ 1351242971 w 8"/>
              <a:gd name="T5" fmla="*/ 2147483647 h 24"/>
              <a:gd name="T6" fmla="*/ 0 w 8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4"/>
              <a:gd name="T14" fmla="*/ 8 w 8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4">
                <a:moveTo>
                  <a:pt x="8" y="0"/>
                </a:moveTo>
                <a:lnTo>
                  <a:pt x="6" y="6"/>
                </a:lnTo>
                <a:lnTo>
                  <a:pt x="2" y="20"/>
                </a:lnTo>
                <a:lnTo>
                  <a:pt x="0" y="2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8" name="Freeform 110"/>
          <p:cNvSpPr>
            <a:spLocks/>
          </p:cNvSpPr>
          <p:nvPr/>
        </p:nvSpPr>
        <p:spPr bwMode="auto">
          <a:xfrm>
            <a:off x="5568950" y="3381375"/>
            <a:ext cx="461963" cy="74613"/>
          </a:xfrm>
          <a:custGeom>
            <a:avLst/>
            <a:gdLst>
              <a:gd name="T0" fmla="*/ 0 w 18"/>
              <a:gd name="T1" fmla="*/ 1967071399 h 3"/>
              <a:gd name="T2" fmla="*/ 2037009383 w 18"/>
              <a:gd name="T3" fmla="*/ 1967071399 h 3"/>
              <a:gd name="T4" fmla="*/ 2147483647 w 18"/>
              <a:gd name="T5" fmla="*/ 1967071399 h 3"/>
              <a:gd name="T6" fmla="*/ 2147483647 w 18"/>
              <a:gd name="T7" fmla="*/ 655682141 h 3"/>
              <a:gd name="T8" fmla="*/ 2147483647 w 18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"/>
              <a:gd name="T17" fmla="*/ 18 w 1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">
                <a:moveTo>
                  <a:pt x="0" y="3"/>
                </a:moveTo>
                <a:lnTo>
                  <a:pt x="3" y="3"/>
                </a:lnTo>
                <a:lnTo>
                  <a:pt x="10" y="3"/>
                </a:lnTo>
                <a:lnTo>
                  <a:pt x="17" y="1"/>
                </a:lnTo>
                <a:lnTo>
                  <a:pt x="18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39" name="Freeform 111"/>
          <p:cNvSpPr>
            <a:spLocks/>
          </p:cNvSpPr>
          <p:nvPr/>
        </p:nvSpPr>
        <p:spPr bwMode="auto">
          <a:xfrm>
            <a:off x="5568950" y="3603625"/>
            <a:ext cx="280988" cy="149225"/>
          </a:xfrm>
          <a:custGeom>
            <a:avLst/>
            <a:gdLst>
              <a:gd name="T0" fmla="*/ 0 w 11"/>
              <a:gd name="T1" fmla="*/ 0 h 6"/>
              <a:gd name="T2" fmla="*/ 2029624610 w 11"/>
              <a:gd name="T3" fmla="*/ 655677732 h 6"/>
              <a:gd name="T4" fmla="*/ 2147483647 w 11"/>
              <a:gd name="T5" fmla="*/ 2147483647 h 6"/>
              <a:gd name="T6" fmla="*/ 0 60000 65536"/>
              <a:gd name="T7" fmla="*/ 0 60000 65536"/>
              <a:gd name="T8" fmla="*/ 0 60000 65536"/>
              <a:gd name="T9" fmla="*/ 0 w 11"/>
              <a:gd name="T10" fmla="*/ 0 h 6"/>
              <a:gd name="T11" fmla="*/ 11 w 1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">
                <a:moveTo>
                  <a:pt x="0" y="0"/>
                </a:moveTo>
                <a:lnTo>
                  <a:pt x="3" y="1"/>
                </a:lnTo>
                <a:lnTo>
                  <a:pt x="11" y="6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0" name="Line 112"/>
          <p:cNvSpPr>
            <a:spLocks noChangeShapeType="1"/>
          </p:cNvSpPr>
          <p:nvPr/>
        </p:nvSpPr>
        <p:spPr bwMode="auto">
          <a:xfrm flipH="1">
            <a:off x="6030913" y="3230563"/>
            <a:ext cx="179387" cy="1508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1" name="Freeform 113"/>
          <p:cNvSpPr>
            <a:spLocks/>
          </p:cNvSpPr>
          <p:nvPr/>
        </p:nvSpPr>
        <p:spPr bwMode="auto">
          <a:xfrm>
            <a:off x="6210300" y="3181350"/>
            <a:ext cx="26988" cy="49213"/>
          </a:xfrm>
          <a:custGeom>
            <a:avLst/>
            <a:gdLst>
              <a:gd name="T0" fmla="*/ 706464744 w 1"/>
              <a:gd name="T1" fmla="*/ 0 h 2"/>
              <a:gd name="T2" fmla="*/ 706464744 w 1"/>
              <a:gd name="T3" fmla="*/ 642656578 h 2"/>
              <a:gd name="T4" fmla="*/ 0 w 1"/>
              <a:gd name="T5" fmla="*/ 1285313156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1" y="0"/>
                </a:moveTo>
                <a:lnTo>
                  <a:pt x="1" y="1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2" name="Freeform 115"/>
          <p:cNvSpPr>
            <a:spLocks/>
          </p:cNvSpPr>
          <p:nvPr/>
        </p:nvSpPr>
        <p:spPr bwMode="auto">
          <a:xfrm>
            <a:off x="6237288" y="2982913"/>
            <a:ext cx="128587" cy="198437"/>
          </a:xfrm>
          <a:custGeom>
            <a:avLst/>
            <a:gdLst>
              <a:gd name="T0" fmla="*/ 2147483647 w 5"/>
              <a:gd name="T1" fmla="*/ 0 h 8"/>
              <a:gd name="T2" fmla="*/ 1379820334 w 5"/>
              <a:gd name="T3" fmla="*/ 1986781320 h 8"/>
              <a:gd name="T4" fmla="*/ 0 w 5"/>
              <a:gd name="T5" fmla="*/ 2147483647 h 8"/>
              <a:gd name="T6" fmla="*/ 0 60000 65536"/>
              <a:gd name="T7" fmla="*/ 0 60000 65536"/>
              <a:gd name="T8" fmla="*/ 0 60000 65536"/>
              <a:gd name="T9" fmla="*/ 0 w 5"/>
              <a:gd name="T10" fmla="*/ 0 h 8"/>
              <a:gd name="T11" fmla="*/ 5 w 5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8">
                <a:moveTo>
                  <a:pt x="5" y="0"/>
                </a:moveTo>
                <a:lnTo>
                  <a:pt x="2" y="3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3" name="Freeform 116"/>
          <p:cNvSpPr>
            <a:spLocks/>
          </p:cNvSpPr>
          <p:nvPr/>
        </p:nvSpPr>
        <p:spPr bwMode="auto">
          <a:xfrm>
            <a:off x="6030913" y="2982913"/>
            <a:ext cx="360362" cy="1317625"/>
          </a:xfrm>
          <a:custGeom>
            <a:avLst/>
            <a:gdLst>
              <a:gd name="T0" fmla="*/ 0 w 14"/>
              <a:gd name="T1" fmla="*/ 2147483647 h 53"/>
              <a:gd name="T2" fmla="*/ 2147483647 w 14"/>
              <a:gd name="T3" fmla="*/ 2147483647 h 53"/>
              <a:gd name="T4" fmla="*/ 2147483647 w 14"/>
              <a:gd name="T5" fmla="*/ 2147483647 h 53"/>
              <a:gd name="T6" fmla="*/ 2147483647 w 14"/>
              <a:gd name="T7" fmla="*/ 2147483647 h 53"/>
              <a:gd name="T8" fmla="*/ 2147483647 w 14"/>
              <a:gd name="T9" fmla="*/ 2147483647 h 53"/>
              <a:gd name="T10" fmla="*/ 2147483647 w 14"/>
              <a:gd name="T11" fmla="*/ 2147483647 h 53"/>
              <a:gd name="T12" fmla="*/ 2147483647 w 14"/>
              <a:gd name="T13" fmla="*/ 2147483647 h 53"/>
              <a:gd name="T14" fmla="*/ 2147483647 w 14"/>
              <a:gd name="T15" fmla="*/ 2147483647 h 53"/>
              <a:gd name="T16" fmla="*/ 2147483647 w 14"/>
              <a:gd name="T17" fmla="*/ 2147483647 h 53"/>
              <a:gd name="T18" fmla="*/ 2147483647 w 14"/>
              <a:gd name="T19" fmla="*/ 0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53"/>
              <a:gd name="T32" fmla="*/ 14 w 14"/>
              <a:gd name="T33" fmla="*/ 53 h 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53">
                <a:moveTo>
                  <a:pt x="0" y="53"/>
                </a:moveTo>
                <a:lnTo>
                  <a:pt x="4" y="46"/>
                </a:lnTo>
                <a:lnTo>
                  <a:pt x="5" y="44"/>
                </a:lnTo>
                <a:lnTo>
                  <a:pt x="8" y="41"/>
                </a:lnTo>
                <a:lnTo>
                  <a:pt x="8" y="39"/>
                </a:lnTo>
                <a:lnTo>
                  <a:pt x="10" y="35"/>
                </a:lnTo>
                <a:cubicBezTo>
                  <a:pt x="10" y="32"/>
                  <a:pt x="10" y="29"/>
                  <a:pt x="11" y="26"/>
                </a:cubicBezTo>
                <a:cubicBezTo>
                  <a:pt x="11" y="24"/>
                  <a:pt x="10" y="21"/>
                  <a:pt x="10" y="18"/>
                </a:cubicBezTo>
                <a:lnTo>
                  <a:pt x="14" y="6"/>
                </a:lnTo>
                <a:lnTo>
                  <a:pt x="13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4" name="Freeform 117"/>
          <p:cNvSpPr>
            <a:spLocks/>
          </p:cNvSpPr>
          <p:nvPr/>
        </p:nvSpPr>
        <p:spPr bwMode="auto">
          <a:xfrm>
            <a:off x="6724650" y="3505200"/>
            <a:ext cx="541338" cy="223838"/>
          </a:xfrm>
          <a:custGeom>
            <a:avLst/>
            <a:gdLst>
              <a:gd name="T0" fmla="*/ 2147483647 w 21"/>
              <a:gd name="T1" fmla="*/ 2147483647 h 9"/>
              <a:gd name="T2" fmla="*/ 2147483647 w 21"/>
              <a:gd name="T3" fmla="*/ 2147483647 h 9"/>
              <a:gd name="T4" fmla="*/ 2147483647 w 21"/>
              <a:gd name="T5" fmla="*/ 2147483647 h 9"/>
              <a:gd name="T6" fmla="*/ 2147483647 w 21"/>
              <a:gd name="T7" fmla="*/ 2147483647 h 9"/>
              <a:gd name="T8" fmla="*/ 2147483647 w 21"/>
              <a:gd name="T9" fmla="*/ 1993373901 h 9"/>
              <a:gd name="T10" fmla="*/ 2147483647 w 21"/>
              <a:gd name="T11" fmla="*/ 1328932435 h 9"/>
              <a:gd name="T12" fmla="*/ 0 w 2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9"/>
              <a:gd name="T23" fmla="*/ 21 w 2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9">
                <a:moveTo>
                  <a:pt x="21" y="9"/>
                </a:moveTo>
                <a:lnTo>
                  <a:pt x="20" y="8"/>
                </a:lnTo>
                <a:lnTo>
                  <a:pt x="17" y="6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5" name="Freeform 118"/>
          <p:cNvSpPr>
            <a:spLocks/>
          </p:cNvSpPr>
          <p:nvPr/>
        </p:nvSpPr>
        <p:spPr bwMode="auto">
          <a:xfrm>
            <a:off x="6365875" y="2982913"/>
            <a:ext cx="592138" cy="298450"/>
          </a:xfrm>
          <a:custGeom>
            <a:avLst/>
            <a:gdLst>
              <a:gd name="T0" fmla="*/ 0 w 23"/>
              <a:gd name="T1" fmla="*/ 0 h 12"/>
              <a:gd name="T2" fmla="*/ 1362743798 w 23"/>
              <a:gd name="T3" fmla="*/ 0 h 12"/>
              <a:gd name="T4" fmla="*/ 2147483647 w 23"/>
              <a:gd name="T5" fmla="*/ 662270998 h 12"/>
              <a:gd name="T6" fmla="*/ 2147483647 w 23"/>
              <a:gd name="T7" fmla="*/ 1986788283 h 12"/>
              <a:gd name="T8" fmla="*/ 2147483647 w 23"/>
              <a:gd name="T9" fmla="*/ 2147483647 h 12"/>
              <a:gd name="T10" fmla="*/ 2147483647 w 23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12"/>
              <a:gd name="T20" fmla="*/ 23 w 23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12">
                <a:moveTo>
                  <a:pt x="0" y="0"/>
                </a:moveTo>
                <a:lnTo>
                  <a:pt x="2" y="0"/>
                </a:lnTo>
                <a:lnTo>
                  <a:pt x="7" y="1"/>
                </a:lnTo>
                <a:lnTo>
                  <a:pt x="14" y="3"/>
                </a:lnTo>
                <a:lnTo>
                  <a:pt x="21" y="8"/>
                </a:lnTo>
                <a:lnTo>
                  <a:pt x="23" y="1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6" name="Freeform 119"/>
          <p:cNvSpPr>
            <a:spLocks/>
          </p:cNvSpPr>
          <p:nvPr/>
        </p:nvSpPr>
        <p:spPr bwMode="auto">
          <a:xfrm>
            <a:off x="6237288" y="3132138"/>
            <a:ext cx="153987" cy="49212"/>
          </a:xfrm>
          <a:custGeom>
            <a:avLst/>
            <a:gdLst>
              <a:gd name="T0" fmla="*/ 2147483647 w 6"/>
              <a:gd name="T1" fmla="*/ 0 h 2"/>
              <a:gd name="T2" fmla="*/ 2147483647 w 6"/>
              <a:gd name="T3" fmla="*/ 1285313156 h 2"/>
              <a:gd name="T4" fmla="*/ 0 w 6"/>
              <a:gd name="T5" fmla="*/ 1285313156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6" y="0"/>
                </a:moveTo>
                <a:lnTo>
                  <a:pt x="4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" name="Freeform 120"/>
          <p:cNvSpPr>
            <a:spLocks/>
          </p:cNvSpPr>
          <p:nvPr/>
        </p:nvSpPr>
        <p:spPr bwMode="auto">
          <a:xfrm>
            <a:off x="6030913" y="3381375"/>
            <a:ext cx="103187" cy="23813"/>
          </a:xfrm>
          <a:custGeom>
            <a:avLst/>
            <a:gdLst>
              <a:gd name="T0" fmla="*/ 2147483647 w 4"/>
              <a:gd name="T1" fmla="*/ 604291298 h 1"/>
              <a:gd name="T2" fmla="*/ 685821651 w 4"/>
              <a:gd name="T3" fmla="*/ 0 h 1"/>
              <a:gd name="T4" fmla="*/ 685821651 w 4"/>
              <a:gd name="T5" fmla="*/ 0 h 1"/>
              <a:gd name="T6" fmla="*/ 0 w 4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"/>
              <a:gd name="T14" fmla="*/ 4 w 4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">
                <a:moveTo>
                  <a:pt x="4" y="1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" name="Line 121"/>
          <p:cNvSpPr>
            <a:spLocks noChangeShapeType="1"/>
          </p:cNvSpPr>
          <p:nvPr/>
        </p:nvSpPr>
        <p:spPr bwMode="auto">
          <a:xfrm flipH="1">
            <a:off x="6288088" y="3430588"/>
            <a:ext cx="77787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" name="Freeform 122"/>
          <p:cNvSpPr>
            <a:spLocks/>
          </p:cNvSpPr>
          <p:nvPr/>
        </p:nvSpPr>
        <p:spPr bwMode="auto">
          <a:xfrm>
            <a:off x="6545263" y="3008313"/>
            <a:ext cx="282575" cy="522287"/>
          </a:xfrm>
          <a:custGeom>
            <a:avLst/>
            <a:gdLst>
              <a:gd name="T0" fmla="*/ 2147483647 w 11"/>
              <a:gd name="T1" fmla="*/ 2147483647 h 21"/>
              <a:gd name="T2" fmla="*/ 683962614 w 11"/>
              <a:gd name="T3" fmla="*/ 1978322030 h 21"/>
              <a:gd name="T4" fmla="*/ 0 w 11"/>
              <a:gd name="T5" fmla="*/ 0 h 21"/>
              <a:gd name="T6" fmla="*/ 0 60000 65536"/>
              <a:gd name="T7" fmla="*/ 0 60000 65536"/>
              <a:gd name="T8" fmla="*/ 0 60000 65536"/>
              <a:gd name="T9" fmla="*/ 0 w 11"/>
              <a:gd name="T10" fmla="*/ 0 h 21"/>
              <a:gd name="T11" fmla="*/ 11 w 11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1">
                <a:moveTo>
                  <a:pt x="11" y="21"/>
                </a:move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" name="Freeform 123"/>
          <p:cNvSpPr>
            <a:spLocks/>
          </p:cNvSpPr>
          <p:nvPr/>
        </p:nvSpPr>
        <p:spPr bwMode="auto">
          <a:xfrm>
            <a:off x="2559050" y="3008313"/>
            <a:ext cx="615950" cy="396875"/>
          </a:xfrm>
          <a:custGeom>
            <a:avLst/>
            <a:gdLst>
              <a:gd name="T0" fmla="*/ 2147483647 w 24"/>
              <a:gd name="T1" fmla="*/ 0 h 16"/>
              <a:gd name="T2" fmla="*/ 2147483647 w 24"/>
              <a:gd name="T3" fmla="*/ 2147483647 h 16"/>
              <a:gd name="T4" fmla="*/ 0 w 24"/>
              <a:gd name="T5" fmla="*/ 2147483647 h 16"/>
              <a:gd name="T6" fmla="*/ 0 60000 65536"/>
              <a:gd name="T7" fmla="*/ 0 60000 65536"/>
              <a:gd name="T8" fmla="*/ 0 60000 65536"/>
              <a:gd name="T9" fmla="*/ 0 w 24"/>
              <a:gd name="T10" fmla="*/ 0 h 16"/>
              <a:gd name="T11" fmla="*/ 24 w 24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6">
                <a:moveTo>
                  <a:pt x="24" y="0"/>
                </a:moveTo>
                <a:lnTo>
                  <a:pt x="11" y="11"/>
                </a:lnTo>
                <a:lnTo>
                  <a:pt x="0" y="16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1" name="Freeform 124"/>
          <p:cNvSpPr>
            <a:spLocks/>
          </p:cNvSpPr>
          <p:nvPr/>
        </p:nvSpPr>
        <p:spPr bwMode="auto">
          <a:xfrm>
            <a:off x="1762125" y="3405188"/>
            <a:ext cx="744538" cy="125412"/>
          </a:xfrm>
          <a:custGeom>
            <a:avLst/>
            <a:gdLst>
              <a:gd name="T0" fmla="*/ 0 w 29"/>
              <a:gd name="T1" fmla="*/ 1998665820 h 5"/>
              <a:gd name="T2" fmla="*/ 2147483647 w 29"/>
              <a:gd name="T3" fmla="*/ 2147483647 h 5"/>
              <a:gd name="T4" fmla="*/ 2147483647 w 29"/>
              <a:gd name="T5" fmla="*/ 2147483647 h 5"/>
              <a:gd name="T6" fmla="*/ 2147483647 w 29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5"/>
              <a:gd name="T14" fmla="*/ 29 w 2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5">
                <a:moveTo>
                  <a:pt x="0" y="3"/>
                </a:moveTo>
                <a:lnTo>
                  <a:pt x="19" y="5"/>
                </a:lnTo>
                <a:lnTo>
                  <a:pt x="21" y="4"/>
                </a:lnTo>
                <a:lnTo>
                  <a:pt x="29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2" name="Freeform 125"/>
          <p:cNvSpPr>
            <a:spLocks/>
          </p:cNvSpPr>
          <p:nvPr/>
        </p:nvSpPr>
        <p:spPr bwMode="auto">
          <a:xfrm>
            <a:off x="2763838" y="3603625"/>
            <a:ext cx="130175" cy="100013"/>
          </a:xfrm>
          <a:custGeom>
            <a:avLst/>
            <a:gdLst>
              <a:gd name="T0" fmla="*/ 2147483647 w 5"/>
              <a:gd name="T1" fmla="*/ 2147483647 h 4"/>
              <a:gd name="T2" fmla="*/ 2069730703 w 5"/>
              <a:gd name="T3" fmla="*/ 1986801263 h 4"/>
              <a:gd name="T4" fmla="*/ 0 w 5"/>
              <a:gd name="T5" fmla="*/ 0 h 4"/>
              <a:gd name="T6" fmla="*/ 0 60000 65536"/>
              <a:gd name="T7" fmla="*/ 0 60000 65536"/>
              <a:gd name="T8" fmla="*/ 0 60000 65536"/>
              <a:gd name="T9" fmla="*/ 0 w 5"/>
              <a:gd name="T10" fmla="*/ 0 h 4"/>
              <a:gd name="T11" fmla="*/ 5 w 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">
                <a:moveTo>
                  <a:pt x="5" y="4"/>
                </a:moveTo>
                <a:lnTo>
                  <a:pt x="3" y="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3" name="Freeform 126"/>
          <p:cNvSpPr>
            <a:spLocks/>
          </p:cNvSpPr>
          <p:nvPr/>
        </p:nvSpPr>
        <p:spPr bwMode="auto">
          <a:xfrm>
            <a:off x="2894013" y="3455988"/>
            <a:ext cx="2082800" cy="247650"/>
          </a:xfrm>
          <a:custGeom>
            <a:avLst/>
            <a:gdLst>
              <a:gd name="T0" fmla="*/ 0 w 81"/>
              <a:gd name="T1" fmla="*/ 2147483647 h 10"/>
              <a:gd name="T2" fmla="*/ 2046065502 w 81"/>
              <a:gd name="T3" fmla="*/ 2147483647 h 10"/>
              <a:gd name="T4" fmla="*/ 2147483647 w 81"/>
              <a:gd name="T5" fmla="*/ 1974948544 h 10"/>
              <a:gd name="T6" fmla="*/ 2147483647 w 81"/>
              <a:gd name="T7" fmla="*/ 1316640510 h 10"/>
              <a:gd name="T8" fmla="*/ 2147483647 w 81"/>
              <a:gd name="T9" fmla="*/ 658307839 h 10"/>
              <a:gd name="T10" fmla="*/ 2147483647 w 81"/>
              <a:gd name="T11" fmla="*/ 1316640510 h 10"/>
              <a:gd name="T12" fmla="*/ 2147483647 w 81"/>
              <a:gd name="T13" fmla="*/ 1316640510 h 10"/>
              <a:gd name="T14" fmla="*/ 2147483647 w 81"/>
              <a:gd name="T15" fmla="*/ 658307839 h 10"/>
              <a:gd name="T16" fmla="*/ 2147483647 w 8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10"/>
              <a:gd name="T29" fmla="*/ 81 w 81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10">
                <a:moveTo>
                  <a:pt x="0" y="10"/>
                </a:moveTo>
                <a:lnTo>
                  <a:pt x="3" y="5"/>
                </a:lnTo>
                <a:lnTo>
                  <a:pt x="13" y="3"/>
                </a:lnTo>
                <a:lnTo>
                  <a:pt x="19" y="2"/>
                </a:lnTo>
                <a:lnTo>
                  <a:pt x="34" y="1"/>
                </a:lnTo>
                <a:lnTo>
                  <a:pt x="38" y="2"/>
                </a:lnTo>
                <a:lnTo>
                  <a:pt x="54" y="2"/>
                </a:lnTo>
                <a:lnTo>
                  <a:pt x="72" y="1"/>
                </a:lnTo>
                <a:lnTo>
                  <a:pt x="81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4" name="Line 127"/>
          <p:cNvSpPr>
            <a:spLocks noChangeShapeType="1"/>
          </p:cNvSpPr>
          <p:nvPr/>
        </p:nvSpPr>
        <p:spPr bwMode="auto">
          <a:xfrm flipH="1" flipV="1">
            <a:off x="2790825" y="2982913"/>
            <a:ext cx="25400" cy="508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5" name="Freeform 128"/>
          <p:cNvSpPr>
            <a:spLocks/>
          </p:cNvSpPr>
          <p:nvPr/>
        </p:nvSpPr>
        <p:spPr bwMode="auto">
          <a:xfrm>
            <a:off x="2559050" y="3033713"/>
            <a:ext cx="334963" cy="695325"/>
          </a:xfrm>
          <a:custGeom>
            <a:avLst/>
            <a:gdLst>
              <a:gd name="T0" fmla="*/ 0 w 13"/>
              <a:gd name="T1" fmla="*/ 2147483647 h 28"/>
              <a:gd name="T2" fmla="*/ 2147483647 w 13"/>
              <a:gd name="T3" fmla="*/ 2147483647 h 28"/>
              <a:gd name="T4" fmla="*/ 2147483647 w 13"/>
              <a:gd name="T5" fmla="*/ 2147483647 h 28"/>
              <a:gd name="T6" fmla="*/ 2147483647 w 13"/>
              <a:gd name="T7" fmla="*/ 2147483647 h 28"/>
              <a:gd name="T8" fmla="*/ 2147483647 w 13"/>
              <a:gd name="T9" fmla="*/ 2147483647 h 28"/>
              <a:gd name="T10" fmla="*/ 2147483647 w 13"/>
              <a:gd name="T11" fmla="*/ 2147483647 h 28"/>
              <a:gd name="T12" fmla="*/ 2147483647 w 13"/>
              <a:gd name="T13" fmla="*/ 2147483647 h 28"/>
              <a:gd name="T14" fmla="*/ 2147483647 w 13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8"/>
              <a:gd name="T26" fmla="*/ 13 w 13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8">
                <a:moveTo>
                  <a:pt x="0" y="28"/>
                </a:moveTo>
                <a:lnTo>
                  <a:pt x="8" y="24"/>
                </a:lnTo>
                <a:lnTo>
                  <a:pt x="11" y="22"/>
                </a:lnTo>
                <a:lnTo>
                  <a:pt x="12" y="17"/>
                </a:lnTo>
                <a:lnTo>
                  <a:pt x="13" y="10"/>
                </a:lnTo>
                <a:lnTo>
                  <a:pt x="13" y="9"/>
                </a:lnTo>
                <a:lnTo>
                  <a:pt x="12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6" name="Line 129"/>
          <p:cNvSpPr>
            <a:spLocks noChangeShapeType="1"/>
          </p:cNvSpPr>
          <p:nvPr/>
        </p:nvSpPr>
        <p:spPr bwMode="auto">
          <a:xfrm>
            <a:off x="2763838" y="3481388"/>
            <a:ext cx="103187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7" name="Freeform 130"/>
          <p:cNvSpPr>
            <a:spLocks/>
          </p:cNvSpPr>
          <p:nvPr/>
        </p:nvSpPr>
        <p:spPr bwMode="auto">
          <a:xfrm>
            <a:off x="2559050" y="3405188"/>
            <a:ext cx="204788" cy="76200"/>
          </a:xfrm>
          <a:custGeom>
            <a:avLst/>
            <a:gdLst>
              <a:gd name="T0" fmla="*/ 0 w 8"/>
              <a:gd name="T1" fmla="*/ 0 h 3"/>
              <a:gd name="T2" fmla="*/ 1351242971 w 8"/>
              <a:gd name="T3" fmla="*/ 1364362020 h 3"/>
              <a:gd name="T4" fmla="*/ 2026851856 w 8"/>
              <a:gd name="T5" fmla="*/ 1364362020 h 3"/>
              <a:gd name="T6" fmla="*/ 2147483647 w 8"/>
              <a:gd name="T7" fmla="*/ 2046555866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2" y="2"/>
                </a:lnTo>
                <a:lnTo>
                  <a:pt x="3" y="2"/>
                </a:lnTo>
                <a:lnTo>
                  <a:pt x="8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8" name="Freeform 131"/>
          <p:cNvSpPr>
            <a:spLocks/>
          </p:cNvSpPr>
          <p:nvPr/>
        </p:nvSpPr>
        <p:spPr bwMode="auto">
          <a:xfrm>
            <a:off x="2533650" y="2908300"/>
            <a:ext cx="25400" cy="50800"/>
          </a:xfrm>
          <a:custGeom>
            <a:avLst/>
            <a:gdLst>
              <a:gd name="T0" fmla="*/ 706464744 w 1"/>
              <a:gd name="T1" fmla="*/ 0 h 2"/>
              <a:gd name="T2" fmla="*/ 706464744 w 1"/>
              <a:gd name="T3" fmla="*/ 682189042 h 2"/>
              <a:gd name="T4" fmla="*/ 0 w 1"/>
              <a:gd name="T5" fmla="*/ 1364352807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1" y="0"/>
                </a:moveTo>
                <a:lnTo>
                  <a:pt x="1" y="1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9" name="Freeform 132"/>
          <p:cNvSpPr>
            <a:spLocks/>
          </p:cNvSpPr>
          <p:nvPr/>
        </p:nvSpPr>
        <p:spPr bwMode="auto">
          <a:xfrm>
            <a:off x="3201988" y="2336800"/>
            <a:ext cx="1646237" cy="671513"/>
          </a:xfrm>
          <a:custGeom>
            <a:avLst/>
            <a:gdLst>
              <a:gd name="T0" fmla="*/ 2147483647 w 64"/>
              <a:gd name="T1" fmla="*/ 0 h 27"/>
              <a:gd name="T2" fmla="*/ 2147483647 w 64"/>
              <a:gd name="T3" fmla="*/ 2147483647 h 27"/>
              <a:gd name="T4" fmla="*/ 2147483647 w 64"/>
              <a:gd name="T5" fmla="*/ 2147483647 h 27"/>
              <a:gd name="T6" fmla="*/ 2147483647 w 64"/>
              <a:gd name="T7" fmla="*/ 2147483647 h 27"/>
              <a:gd name="T8" fmla="*/ 0 w 64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27"/>
              <a:gd name="T17" fmla="*/ 64 w 64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27">
                <a:moveTo>
                  <a:pt x="64" y="0"/>
                </a:moveTo>
                <a:lnTo>
                  <a:pt x="31" y="24"/>
                </a:lnTo>
                <a:lnTo>
                  <a:pt x="17" y="26"/>
                </a:lnTo>
                <a:lnTo>
                  <a:pt x="5" y="27"/>
                </a:lnTo>
                <a:lnTo>
                  <a:pt x="0" y="27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0" name="Line 133"/>
          <p:cNvSpPr>
            <a:spLocks noChangeShapeType="1"/>
          </p:cNvSpPr>
          <p:nvPr/>
        </p:nvSpPr>
        <p:spPr bwMode="auto">
          <a:xfrm>
            <a:off x="3922713" y="3629025"/>
            <a:ext cx="50800" cy="492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1" name="Freeform 134"/>
          <p:cNvSpPr>
            <a:spLocks/>
          </p:cNvSpPr>
          <p:nvPr/>
        </p:nvSpPr>
        <p:spPr bwMode="auto">
          <a:xfrm>
            <a:off x="3227388" y="3008313"/>
            <a:ext cx="668337" cy="620712"/>
          </a:xfrm>
          <a:custGeom>
            <a:avLst/>
            <a:gdLst>
              <a:gd name="T0" fmla="*/ 0 w 26"/>
              <a:gd name="T1" fmla="*/ 0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"/>
              <a:gd name="T17" fmla="*/ 26 w 26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">
                <a:moveTo>
                  <a:pt x="0" y="0"/>
                </a:moveTo>
                <a:lnTo>
                  <a:pt x="14" y="12"/>
                </a:lnTo>
                <a:lnTo>
                  <a:pt x="22" y="20"/>
                </a:lnTo>
                <a:lnTo>
                  <a:pt x="22" y="23"/>
                </a:lnTo>
                <a:lnTo>
                  <a:pt x="26" y="2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2" name="Line 135"/>
          <p:cNvSpPr>
            <a:spLocks noChangeShapeType="1"/>
          </p:cNvSpPr>
          <p:nvPr/>
        </p:nvSpPr>
        <p:spPr bwMode="auto">
          <a:xfrm flipV="1">
            <a:off x="3587750" y="2959100"/>
            <a:ext cx="128588" cy="34766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3" name="Freeform 136"/>
          <p:cNvSpPr>
            <a:spLocks/>
          </p:cNvSpPr>
          <p:nvPr/>
        </p:nvSpPr>
        <p:spPr bwMode="auto">
          <a:xfrm>
            <a:off x="3768725" y="2436813"/>
            <a:ext cx="950913" cy="1838325"/>
          </a:xfrm>
          <a:custGeom>
            <a:avLst/>
            <a:gdLst>
              <a:gd name="T0" fmla="*/ 2147483647 w 37"/>
              <a:gd name="T1" fmla="*/ 2147483647 h 74"/>
              <a:gd name="T2" fmla="*/ 2147483647 w 37"/>
              <a:gd name="T3" fmla="*/ 2147483647 h 74"/>
              <a:gd name="T4" fmla="*/ 2147483647 w 37"/>
              <a:gd name="T5" fmla="*/ 2147483647 h 74"/>
              <a:gd name="T6" fmla="*/ 2147483647 w 37"/>
              <a:gd name="T7" fmla="*/ 2147483647 h 74"/>
              <a:gd name="T8" fmla="*/ 2147483647 w 37"/>
              <a:gd name="T9" fmla="*/ 2147483647 h 74"/>
              <a:gd name="T10" fmla="*/ 0 w 37"/>
              <a:gd name="T11" fmla="*/ 0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"/>
              <a:gd name="T19" fmla="*/ 0 h 74"/>
              <a:gd name="T20" fmla="*/ 37 w 37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" h="74">
                <a:moveTo>
                  <a:pt x="37" y="74"/>
                </a:moveTo>
                <a:lnTo>
                  <a:pt x="28" y="64"/>
                </a:lnTo>
                <a:lnTo>
                  <a:pt x="21" y="43"/>
                </a:lnTo>
                <a:cubicBezTo>
                  <a:pt x="21" y="42"/>
                  <a:pt x="21" y="41"/>
                  <a:pt x="20" y="40"/>
                </a:cubicBezTo>
                <a:cubicBezTo>
                  <a:pt x="17" y="34"/>
                  <a:pt x="12" y="25"/>
                  <a:pt x="9" y="19"/>
                </a:cubicBez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4" name="Freeform 137"/>
          <p:cNvSpPr>
            <a:spLocks/>
          </p:cNvSpPr>
          <p:nvPr/>
        </p:nvSpPr>
        <p:spPr bwMode="auto">
          <a:xfrm>
            <a:off x="4102100" y="3033713"/>
            <a:ext cx="1055688" cy="371475"/>
          </a:xfrm>
          <a:custGeom>
            <a:avLst/>
            <a:gdLst>
              <a:gd name="T0" fmla="*/ 0 w 41"/>
              <a:gd name="T1" fmla="*/ 1311382092 h 15"/>
              <a:gd name="T2" fmla="*/ 2147483647 w 41"/>
              <a:gd name="T3" fmla="*/ 0 h 15"/>
              <a:gd name="T4" fmla="*/ 2147483647 w 41"/>
              <a:gd name="T5" fmla="*/ 2147483647 h 15"/>
              <a:gd name="T6" fmla="*/ 2147483647 w 41"/>
              <a:gd name="T7" fmla="*/ 2147483647 h 15"/>
              <a:gd name="T8" fmla="*/ 2147483647 w 41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5"/>
              <a:gd name="T17" fmla="*/ 41 w 41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5">
                <a:moveTo>
                  <a:pt x="0" y="2"/>
                </a:moveTo>
                <a:lnTo>
                  <a:pt x="7" y="0"/>
                </a:lnTo>
                <a:cubicBezTo>
                  <a:pt x="9" y="1"/>
                  <a:pt x="11" y="3"/>
                  <a:pt x="13" y="5"/>
                </a:cubicBezTo>
                <a:lnTo>
                  <a:pt x="40" y="12"/>
                </a:lnTo>
                <a:lnTo>
                  <a:pt x="41" y="1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5" name="Freeform 138"/>
          <p:cNvSpPr>
            <a:spLocks/>
          </p:cNvSpPr>
          <p:nvPr/>
        </p:nvSpPr>
        <p:spPr bwMode="auto">
          <a:xfrm>
            <a:off x="7239000" y="2933700"/>
            <a:ext cx="257175" cy="844550"/>
          </a:xfrm>
          <a:custGeom>
            <a:avLst/>
            <a:gdLst>
              <a:gd name="T0" fmla="*/ 2147483647 w 10"/>
              <a:gd name="T1" fmla="*/ 0 h 34"/>
              <a:gd name="T2" fmla="*/ 2147483647 w 10"/>
              <a:gd name="T3" fmla="*/ 2147483647 h 34"/>
              <a:gd name="T4" fmla="*/ 2147483647 w 10"/>
              <a:gd name="T5" fmla="*/ 2147483647 h 34"/>
              <a:gd name="T6" fmla="*/ 2147483647 w 10"/>
              <a:gd name="T7" fmla="*/ 2147483647 h 34"/>
              <a:gd name="T8" fmla="*/ 2147483647 w 10"/>
              <a:gd name="T9" fmla="*/ 2147483647 h 34"/>
              <a:gd name="T10" fmla="*/ 0 w 10"/>
              <a:gd name="T11" fmla="*/ 2147483647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34"/>
              <a:gd name="T20" fmla="*/ 10 w 10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34">
                <a:moveTo>
                  <a:pt x="10" y="0"/>
                </a:moveTo>
                <a:cubicBezTo>
                  <a:pt x="9" y="4"/>
                  <a:pt x="9" y="7"/>
                  <a:pt x="8" y="10"/>
                </a:cubicBezTo>
                <a:lnTo>
                  <a:pt x="7" y="16"/>
                </a:lnTo>
                <a:lnTo>
                  <a:pt x="5" y="21"/>
                </a:lnTo>
                <a:lnTo>
                  <a:pt x="4" y="28"/>
                </a:lnTo>
                <a:lnTo>
                  <a:pt x="0" y="3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6" name="Freeform 139"/>
          <p:cNvSpPr>
            <a:spLocks/>
          </p:cNvSpPr>
          <p:nvPr/>
        </p:nvSpPr>
        <p:spPr bwMode="auto">
          <a:xfrm>
            <a:off x="7085013" y="3206750"/>
            <a:ext cx="360362" cy="49213"/>
          </a:xfrm>
          <a:custGeom>
            <a:avLst/>
            <a:gdLst>
              <a:gd name="T0" fmla="*/ 0 w 14"/>
              <a:gd name="T1" fmla="*/ 642656578 h 2"/>
              <a:gd name="T2" fmla="*/ 1365780821 w 14"/>
              <a:gd name="T3" fmla="*/ 0 h 2"/>
              <a:gd name="T4" fmla="*/ 2147483647 w 14"/>
              <a:gd name="T5" fmla="*/ 0 h 2"/>
              <a:gd name="T6" fmla="*/ 2147483647 w 14"/>
              <a:gd name="T7" fmla="*/ 642656578 h 2"/>
              <a:gd name="T8" fmla="*/ 2147483647 w 14"/>
              <a:gd name="T9" fmla="*/ 128531315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"/>
              <a:gd name="T17" fmla="*/ 14 w 1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">
                <a:moveTo>
                  <a:pt x="0" y="1"/>
                </a:moveTo>
                <a:lnTo>
                  <a:pt x="2" y="0"/>
                </a:lnTo>
                <a:lnTo>
                  <a:pt x="6" y="0"/>
                </a:lnTo>
                <a:lnTo>
                  <a:pt x="11" y="1"/>
                </a:lnTo>
                <a:lnTo>
                  <a:pt x="14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7" name="Freeform 140"/>
          <p:cNvSpPr>
            <a:spLocks/>
          </p:cNvSpPr>
          <p:nvPr/>
        </p:nvSpPr>
        <p:spPr bwMode="auto">
          <a:xfrm>
            <a:off x="4821238" y="2311400"/>
            <a:ext cx="1131887" cy="747713"/>
          </a:xfrm>
          <a:custGeom>
            <a:avLst/>
            <a:gdLst>
              <a:gd name="T0" fmla="*/ 2147483647 w 44"/>
              <a:gd name="T1" fmla="*/ 0 h 30"/>
              <a:gd name="T2" fmla="*/ 2147483647 w 44"/>
              <a:gd name="T3" fmla="*/ 1321876050 h 30"/>
              <a:gd name="T4" fmla="*/ 2147483647 w 44"/>
              <a:gd name="T5" fmla="*/ 2147483647 h 30"/>
              <a:gd name="T6" fmla="*/ 2147483647 w 44"/>
              <a:gd name="T7" fmla="*/ 2147483647 h 30"/>
              <a:gd name="T8" fmla="*/ 2147483647 w 44"/>
              <a:gd name="T9" fmla="*/ 2147483647 h 30"/>
              <a:gd name="T10" fmla="*/ 2147483647 w 44"/>
              <a:gd name="T11" fmla="*/ 2147483647 h 30"/>
              <a:gd name="T12" fmla="*/ 2147483647 w 44"/>
              <a:gd name="T13" fmla="*/ 2147483647 h 30"/>
              <a:gd name="T14" fmla="*/ 2147483647 w 44"/>
              <a:gd name="T15" fmla="*/ 2147483647 h 30"/>
              <a:gd name="T16" fmla="*/ 0 w 44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0"/>
              <a:gd name="T29" fmla="*/ 44 w 44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0">
                <a:moveTo>
                  <a:pt x="44" y="0"/>
                </a:moveTo>
                <a:lnTo>
                  <a:pt x="40" y="2"/>
                </a:lnTo>
                <a:lnTo>
                  <a:pt x="37" y="7"/>
                </a:lnTo>
                <a:lnTo>
                  <a:pt x="31" y="17"/>
                </a:lnTo>
                <a:lnTo>
                  <a:pt x="27" y="19"/>
                </a:lnTo>
                <a:lnTo>
                  <a:pt x="24" y="23"/>
                </a:lnTo>
                <a:lnTo>
                  <a:pt x="15" y="27"/>
                </a:lnTo>
                <a:lnTo>
                  <a:pt x="8" y="29"/>
                </a:lnTo>
                <a:lnTo>
                  <a:pt x="0" y="3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8" name="Line 141"/>
          <p:cNvSpPr>
            <a:spLocks noChangeShapeType="1"/>
          </p:cNvSpPr>
          <p:nvPr/>
        </p:nvSpPr>
        <p:spPr bwMode="auto">
          <a:xfrm>
            <a:off x="5438775" y="2884488"/>
            <a:ext cx="617538" cy="1238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69" name="Freeform 142"/>
          <p:cNvSpPr>
            <a:spLocks/>
          </p:cNvSpPr>
          <p:nvPr/>
        </p:nvSpPr>
        <p:spPr bwMode="auto">
          <a:xfrm>
            <a:off x="5929313" y="2536825"/>
            <a:ext cx="230187" cy="744538"/>
          </a:xfrm>
          <a:custGeom>
            <a:avLst/>
            <a:gdLst>
              <a:gd name="T0" fmla="*/ 0 w 9"/>
              <a:gd name="T1" fmla="*/ 2147483647 h 30"/>
              <a:gd name="T2" fmla="*/ 2147483647 w 9"/>
              <a:gd name="T3" fmla="*/ 2147483647 h 30"/>
              <a:gd name="T4" fmla="*/ 2147483647 w 9"/>
              <a:gd name="T5" fmla="*/ 2147483647 h 30"/>
              <a:gd name="T6" fmla="*/ 2147483647 w 9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0"/>
              <a:gd name="T14" fmla="*/ 9 w 9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0">
                <a:moveTo>
                  <a:pt x="0" y="30"/>
                </a:moveTo>
                <a:lnTo>
                  <a:pt x="4" y="19"/>
                </a:lnTo>
                <a:lnTo>
                  <a:pt x="9" y="11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0" name="Line 143"/>
          <p:cNvSpPr>
            <a:spLocks noChangeShapeType="1"/>
          </p:cNvSpPr>
          <p:nvPr/>
        </p:nvSpPr>
        <p:spPr bwMode="auto">
          <a:xfrm flipV="1">
            <a:off x="6056313" y="2982913"/>
            <a:ext cx="309562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1" name="Freeform 144"/>
          <p:cNvSpPr>
            <a:spLocks/>
          </p:cNvSpPr>
          <p:nvPr/>
        </p:nvSpPr>
        <p:spPr bwMode="auto">
          <a:xfrm>
            <a:off x="3665538" y="2014538"/>
            <a:ext cx="1543050" cy="1216025"/>
          </a:xfrm>
          <a:custGeom>
            <a:avLst/>
            <a:gdLst>
              <a:gd name="T0" fmla="*/ 2147483647 w 60"/>
              <a:gd name="T1" fmla="*/ 2147483647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0 w 60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9"/>
              <a:gd name="T14" fmla="*/ 60 w 60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9">
                <a:moveTo>
                  <a:pt x="60" y="49"/>
                </a:moveTo>
                <a:cubicBezTo>
                  <a:pt x="54" y="47"/>
                  <a:pt x="50" y="47"/>
                  <a:pt x="45" y="43"/>
                </a:cubicBezTo>
                <a:lnTo>
                  <a:pt x="36" y="29"/>
                </a:lnTo>
                <a:cubicBezTo>
                  <a:pt x="23" y="20"/>
                  <a:pt x="13" y="9"/>
                  <a:pt x="0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2" name="Line 145"/>
          <p:cNvSpPr>
            <a:spLocks noChangeShapeType="1"/>
          </p:cNvSpPr>
          <p:nvPr/>
        </p:nvSpPr>
        <p:spPr bwMode="auto">
          <a:xfrm flipH="1" flipV="1">
            <a:off x="5208588" y="3206750"/>
            <a:ext cx="103187" cy="492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3" name="Line 146"/>
          <p:cNvSpPr>
            <a:spLocks noChangeShapeType="1"/>
          </p:cNvSpPr>
          <p:nvPr/>
        </p:nvSpPr>
        <p:spPr bwMode="auto">
          <a:xfrm flipH="1" flipV="1">
            <a:off x="5208588" y="3230563"/>
            <a:ext cx="76200" cy="508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4" name="Freeform 147"/>
          <p:cNvSpPr>
            <a:spLocks/>
          </p:cNvSpPr>
          <p:nvPr/>
        </p:nvSpPr>
        <p:spPr bwMode="auto">
          <a:xfrm>
            <a:off x="4848225" y="2311400"/>
            <a:ext cx="360363" cy="919163"/>
          </a:xfrm>
          <a:custGeom>
            <a:avLst/>
            <a:gdLst>
              <a:gd name="T0" fmla="*/ 2147483647 w 14"/>
              <a:gd name="T1" fmla="*/ 2147483647 h 37"/>
              <a:gd name="T2" fmla="*/ 2147483647 w 14"/>
              <a:gd name="T3" fmla="*/ 2147483647 h 37"/>
              <a:gd name="T4" fmla="*/ 2147483647 w 14"/>
              <a:gd name="T5" fmla="*/ 2147483647 h 37"/>
              <a:gd name="T6" fmla="*/ 2147483647 w 14"/>
              <a:gd name="T7" fmla="*/ 2147483647 h 37"/>
              <a:gd name="T8" fmla="*/ 0 w 14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7"/>
              <a:gd name="T17" fmla="*/ 14 w 14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7">
                <a:moveTo>
                  <a:pt x="14" y="37"/>
                </a:moveTo>
                <a:lnTo>
                  <a:pt x="14" y="27"/>
                </a:lnTo>
                <a:lnTo>
                  <a:pt x="12" y="20"/>
                </a:lnTo>
                <a:lnTo>
                  <a:pt x="11" y="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5" name="Freeform 148"/>
          <p:cNvSpPr>
            <a:spLocks/>
          </p:cNvSpPr>
          <p:nvPr/>
        </p:nvSpPr>
        <p:spPr bwMode="auto">
          <a:xfrm>
            <a:off x="5157788" y="2287588"/>
            <a:ext cx="434975" cy="520700"/>
          </a:xfrm>
          <a:custGeom>
            <a:avLst/>
            <a:gdLst>
              <a:gd name="T0" fmla="*/ 2147483647 w 17"/>
              <a:gd name="T1" fmla="*/ 0 h 21"/>
              <a:gd name="T2" fmla="*/ 0 w 17"/>
              <a:gd name="T3" fmla="*/ 2147483647 h 21"/>
              <a:gd name="T4" fmla="*/ 0 60000 65536"/>
              <a:gd name="T5" fmla="*/ 0 60000 65536"/>
              <a:gd name="T6" fmla="*/ 0 w 17"/>
              <a:gd name="T7" fmla="*/ 0 h 21"/>
              <a:gd name="T8" fmla="*/ 17 w 1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21">
                <a:moveTo>
                  <a:pt x="17" y="0"/>
                </a:moveTo>
                <a:cubicBezTo>
                  <a:pt x="12" y="7"/>
                  <a:pt x="6" y="14"/>
                  <a:pt x="0" y="21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6" name="Freeform 149"/>
          <p:cNvSpPr>
            <a:spLocks/>
          </p:cNvSpPr>
          <p:nvPr/>
        </p:nvSpPr>
        <p:spPr bwMode="auto">
          <a:xfrm>
            <a:off x="6724650" y="2611438"/>
            <a:ext cx="514350" cy="98425"/>
          </a:xfrm>
          <a:custGeom>
            <a:avLst/>
            <a:gdLst>
              <a:gd name="T0" fmla="*/ 2147483647 w 20"/>
              <a:gd name="T1" fmla="*/ 2147483647 h 4"/>
              <a:gd name="T2" fmla="*/ 2147483647 w 20"/>
              <a:gd name="T3" fmla="*/ 662275325 h 4"/>
              <a:gd name="T4" fmla="*/ 2147483647 w 20"/>
              <a:gd name="T5" fmla="*/ 0 h 4"/>
              <a:gd name="T6" fmla="*/ 0 w 20"/>
              <a:gd name="T7" fmla="*/ 132455065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4"/>
              <a:gd name="T14" fmla="*/ 20 w 20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4">
                <a:moveTo>
                  <a:pt x="20" y="4"/>
                </a:moveTo>
                <a:lnTo>
                  <a:pt x="14" y="1"/>
                </a:lnTo>
                <a:lnTo>
                  <a:pt x="8" y="0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7" name="Freeform 150"/>
          <p:cNvSpPr>
            <a:spLocks/>
          </p:cNvSpPr>
          <p:nvPr/>
        </p:nvSpPr>
        <p:spPr bwMode="auto">
          <a:xfrm>
            <a:off x="6623050" y="1865313"/>
            <a:ext cx="668338" cy="249237"/>
          </a:xfrm>
          <a:custGeom>
            <a:avLst/>
            <a:gdLst>
              <a:gd name="T0" fmla="*/ 2147483647 w 26"/>
              <a:gd name="T1" fmla="*/ 1974948544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3"/>
                </a:moveTo>
                <a:cubicBezTo>
                  <a:pt x="17" y="0"/>
                  <a:pt x="16" y="5"/>
                  <a:pt x="9" y="9"/>
                </a:cubicBezTo>
                <a:lnTo>
                  <a:pt x="0" y="1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8" name="Freeform 151"/>
          <p:cNvSpPr>
            <a:spLocks/>
          </p:cNvSpPr>
          <p:nvPr/>
        </p:nvSpPr>
        <p:spPr bwMode="auto">
          <a:xfrm>
            <a:off x="5568950" y="1666875"/>
            <a:ext cx="1233488" cy="347663"/>
          </a:xfrm>
          <a:custGeom>
            <a:avLst/>
            <a:gdLst>
              <a:gd name="T0" fmla="*/ 2147483647 w 48"/>
              <a:gd name="T1" fmla="*/ 0 h 14"/>
              <a:gd name="T2" fmla="*/ 2147483647 w 48"/>
              <a:gd name="T3" fmla="*/ 0 h 14"/>
              <a:gd name="T4" fmla="*/ 2147483647 w 48"/>
              <a:gd name="T5" fmla="*/ 1318880080 h 14"/>
              <a:gd name="T6" fmla="*/ 2147483647 w 48"/>
              <a:gd name="T7" fmla="*/ 1978320314 h 14"/>
              <a:gd name="T8" fmla="*/ 2042102797 w 48"/>
              <a:gd name="T9" fmla="*/ 2147483647 h 14"/>
              <a:gd name="T10" fmla="*/ 0 w 4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4"/>
              <a:gd name="T20" fmla="*/ 48 w 48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4">
                <a:moveTo>
                  <a:pt x="48" y="0"/>
                </a:moveTo>
                <a:lnTo>
                  <a:pt x="39" y="0"/>
                </a:lnTo>
                <a:lnTo>
                  <a:pt x="34" y="2"/>
                </a:lnTo>
                <a:lnTo>
                  <a:pt x="31" y="3"/>
                </a:lnTo>
                <a:lnTo>
                  <a:pt x="3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79" name="Freeform 152"/>
          <p:cNvSpPr>
            <a:spLocks/>
          </p:cNvSpPr>
          <p:nvPr/>
        </p:nvSpPr>
        <p:spPr bwMode="auto">
          <a:xfrm>
            <a:off x="4848225" y="1119188"/>
            <a:ext cx="1235075" cy="1217612"/>
          </a:xfrm>
          <a:custGeom>
            <a:avLst/>
            <a:gdLst>
              <a:gd name="T0" fmla="*/ 2147483647 w 48"/>
              <a:gd name="T1" fmla="*/ 0 h 49"/>
              <a:gd name="T2" fmla="*/ 2147483647 w 48"/>
              <a:gd name="T3" fmla="*/ 2147483647 h 49"/>
              <a:gd name="T4" fmla="*/ 2147483647 w 48"/>
              <a:gd name="T5" fmla="*/ 2147483647 h 49"/>
              <a:gd name="T6" fmla="*/ 2147483647 w 48"/>
              <a:gd name="T7" fmla="*/ 2147483647 h 49"/>
              <a:gd name="T8" fmla="*/ 0 w 4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9"/>
              <a:gd name="T17" fmla="*/ 48 w 4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9">
                <a:moveTo>
                  <a:pt x="48" y="0"/>
                </a:moveTo>
                <a:lnTo>
                  <a:pt x="43" y="19"/>
                </a:lnTo>
                <a:lnTo>
                  <a:pt x="29" y="35"/>
                </a:lnTo>
                <a:lnTo>
                  <a:pt x="28" y="36"/>
                </a:lnTo>
                <a:lnTo>
                  <a:pt x="0" y="49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0" name="Freeform 153"/>
          <p:cNvSpPr>
            <a:spLocks/>
          </p:cNvSpPr>
          <p:nvPr/>
        </p:nvSpPr>
        <p:spPr bwMode="auto">
          <a:xfrm>
            <a:off x="5181600" y="1169988"/>
            <a:ext cx="514350" cy="1241425"/>
          </a:xfrm>
          <a:custGeom>
            <a:avLst/>
            <a:gdLst>
              <a:gd name="T0" fmla="*/ 2147483647 w 20"/>
              <a:gd name="T1" fmla="*/ 0 h 50"/>
              <a:gd name="T2" fmla="*/ 2147483647 w 20"/>
              <a:gd name="T3" fmla="*/ 2147483647 h 50"/>
              <a:gd name="T4" fmla="*/ 681715725 w 20"/>
              <a:gd name="T5" fmla="*/ 2147483647 h 50"/>
              <a:gd name="T6" fmla="*/ 0 w 20"/>
              <a:gd name="T7" fmla="*/ 2147483647 h 50"/>
              <a:gd name="T8" fmla="*/ 1363457164 w 20"/>
              <a:gd name="T9" fmla="*/ 2147483647 h 50"/>
              <a:gd name="T10" fmla="*/ 2147483647 w 20"/>
              <a:gd name="T11" fmla="*/ 2147483647 h 50"/>
              <a:gd name="T12" fmla="*/ 2147483647 w 20"/>
              <a:gd name="T13" fmla="*/ 2147483647 h 50"/>
              <a:gd name="T14" fmla="*/ 2147483647 w 20"/>
              <a:gd name="T15" fmla="*/ 2147483647 h 50"/>
              <a:gd name="T16" fmla="*/ 2147483647 w 20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50"/>
              <a:gd name="T29" fmla="*/ 20 w 20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50">
                <a:moveTo>
                  <a:pt x="7" y="0"/>
                </a:moveTo>
                <a:lnTo>
                  <a:pt x="4" y="4"/>
                </a:lnTo>
                <a:lnTo>
                  <a:pt x="1" y="9"/>
                </a:lnTo>
                <a:lnTo>
                  <a:pt x="0" y="12"/>
                </a:lnTo>
                <a:lnTo>
                  <a:pt x="2" y="18"/>
                </a:lnTo>
                <a:lnTo>
                  <a:pt x="10" y="27"/>
                </a:lnTo>
                <a:lnTo>
                  <a:pt x="15" y="34"/>
                </a:lnTo>
                <a:cubicBezTo>
                  <a:pt x="14" y="38"/>
                  <a:pt x="15" y="40"/>
                  <a:pt x="16" y="45"/>
                </a:cubicBezTo>
                <a:lnTo>
                  <a:pt x="20" y="5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1" name="Freeform 154"/>
          <p:cNvSpPr>
            <a:spLocks/>
          </p:cNvSpPr>
          <p:nvPr/>
        </p:nvSpPr>
        <p:spPr bwMode="auto">
          <a:xfrm>
            <a:off x="4873625" y="1963738"/>
            <a:ext cx="385763" cy="25400"/>
          </a:xfrm>
          <a:custGeom>
            <a:avLst/>
            <a:gdLst>
              <a:gd name="T0" fmla="*/ 2147483647 w 15"/>
              <a:gd name="T1" fmla="*/ 0 h 1"/>
              <a:gd name="T2" fmla="*/ 2147483647 w 15"/>
              <a:gd name="T3" fmla="*/ 682202536 h 1"/>
              <a:gd name="T4" fmla="*/ 0 w 15"/>
              <a:gd name="T5" fmla="*/ 682202536 h 1"/>
              <a:gd name="T6" fmla="*/ 0 60000 65536"/>
              <a:gd name="T7" fmla="*/ 0 60000 65536"/>
              <a:gd name="T8" fmla="*/ 0 60000 65536"/>
              <a:gd name="T9" fmla="*/ 0 w 15"/>
              <a:gd name="T10" fmla="*/ 0 h 1"/>
              <a:gd name="T11" fmla="*/ 15 w 1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">
                <a:moveTo>
                  <a:pt x="15" y="0"/>
                </a:move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2" name="Line 155"/>
          <p:cNvSpPr>
            <a:spLocks noChangeShapeType="1"/>
          </p:cNvSpPr>
          <p:nvPr/>
        </p:nvSpPr>
        <p:spPr bwMode="auto">
          <a:xfrm flipH="1" flipV="1">
            <a:off x="5259388" y="1963738"/>
            <a:ext cx="309562" cy="508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3" name="Freeform 156"/>
          <p:cNvSpPr>
            <a:spLocks/>
          </p:cNvSpPr>
          <p:nvPr/>
        </p:nvSpPr>
        <p:spPr bwMode="auto">
          <a:xfrm>
            <a:off x="6365875" y="1616075"/>
            <a:ext cx="488950" cy="1366838"/>
          </a:xfrm>
          <a:custGeom>
            <a:avLst/>
            <a:gdLst>
              <a:gd name="T0" fmla="*/ 2147483647 w 19"/>
              <a:gd name="T1" fmla="*/ 0 h 55"/>
              <a:gd name="T2" fmla="*/ 2147483647 w 19"/>
              <a:gd name="T3" fmla="*/ 2147483647 h 55"/>
              <a:gd name="T4" fmla="*/ 2147483647 w 19"/>
              <a:gd name="T5" fmla="*/ 2147483647 h 55"/>
              <a:gd name="T6" fmla="*/ 2147483647 w 19"/>
              <a:gd name="T7" fmla="*/ 2147483647 h 55"/>
              <a:gd name="T8" fmla="*/ 2147483647 w 19"/>
              <a:gd name="T9" fmla="*/ 2147483647 h 55"/>
              <a:gd name="T10" fmla="*/ 2147483647 w 19"/>
              <a:gd name="T11" fmla="*/ 2147483647 h 55"/>
              <a:gd name="T12" fmla="*/ 2147483647 w 19"/>
              <a:gd name="T13" fmla="*/ 2147483647 h 55"/>
              <a:gd name="T14" fmla="*/ 2147483647 w 19"/>
              <a:gd name="T15" fmla="*/ 2147483647 h 55"/>
              <a:gd name="T16" fmla="*/ 2147483647 w 19"/>
              <a:gd name="T17" fmla="*/ 2147483647 h 55"/>
              <a:gd name="T18" fmla="*/ 0 w 19"/>
              <a:gd name="T19" fmla="*/ 2147483647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55"/>
              <a:gd name="T32" fmla="*/ 19 w 19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55">
                <a:moveTo>
                  <a:pt x="17" y="0"/>
                </a:moveTo>
                <a:lnTo>
                  <a:pt x="17" y="4"/>
                </a:lnTo>
                <a:lnTo>
                  <a:pt x="17" y="10"/>
                </a:lnTo>
                <a:lnTo>
                  <a:pt x="19" y="15"/>
                </a:lnTo>
                <a:lnTo>
                  <a:pt x="19" y="19"/>
                </a:lnTo>
                <a:lnTo>
                  <a:pt x="18" y="29"/>
                </a:lnTo>
                <a:lnTo>
                  <a:pt x="16" y="34"/>
                </a:lnTo>
                <a:lnTo>
                  <a:pt x="14" y="42"/>
                </a:lnTo>
                <a:lnTo>
                  <a:pt x="9" y="44"/>
                </a:lnTo>
                <a:lnTo>
                  <a:pt x="0" y="5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4" name="Line 157"/>
          <p:cNvSpPr>
            <a:spLocks noChangeShapeType="1"/>
          </p:cNvSpPr>
          <p:nvPr/>
        </p:nvSpPr>
        <p:spPr bwMode="auto">
          <a:xfrm flipH="1" flipV="1">
            <a:off x="6802438" y="1716088"/>
            <a:ext cx="103187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5" name="Freeform 158"/>
          <p:cNvSpPr>
            <a:spLocks/>
          </p:cNvSpPr>
          <p:nvPr/>
        </p:nvSpPr>
        <p:spPr bwMode="auto">
          <a:xfrm>
            <a:off x="3613150" y="1616075"/>
            <a:ext cx="334963" cy="323850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1327556506 h 13"/>
              <a:gd name="T6" fmla="*/ 0 w 13"/>
              <a:gd name="T7" fmla="*/ 0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3"/>
              <a:gd name="T14" fmla="*/ 13 w 1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3">
                <a:moveTo>
                  <a:pt x="13" y="13"/>
                </a:moveTo>
                <a:lnTo>
                  <a:pt x="11" y="8"/>
                </a:lnTo>
                <a:cubicBezTo>
                  <a:pt x="10" y="4"/>
                  <a:pt x="9" y="4"/>
                  <a:pt x="5" y="2"/>
                </a:cubicBez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6" name="Line 161"/>
          <p:cNvSpPr>
            <a:spLocks noChangeShapeType="1"/>
          </p:cNvSpPr>
          <p:nvPr/>
        </p:nvSpPr>
        <p:spPr bwMode="auto">
          <a:xfrm>
            <a:off x="5799138" y="2511425"/>
            <a:ext cx="360362" cy="29686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7" name="Line 162"/>
          <p:cNvSpPr>
            <a:spLocks noChangeShapeType="1"/>
          </p:cNvSpPr>
          <p:nvPr/>
        </p:nvSpPr>
        <p:spPr bwMode="auto">
          <a:xfrm>
            <a:off x="6288088" y="2933700"/>
            <a:ext cx="77787" cy="746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8" name="Line 163"/>
          <p:cNvSpPr>
            <a:spLocks noChangeShapeType="1"/>
          </p:cNvSpPr>
          <p:nvPr/>
        </p:nvSpPr>
        <p:spPr bwMode="auto">
          <a:xfrm>
            <a:off x="6159500" y="2808288"/>
            <a:ext cx="77788" cy="508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89" name="Line 164"/>
          <p:cNvSpPr>
            <a:spLocks noChangeShapeType="1"/>
          </p:cNvSpPr>
          <p:nvPr/>
        </p:nvSpPr>
        <p:spPr bwMode="auto">
          <a:xfrm flipV="1">
            <a:off x="3227388" y="5045075"/>
            <a:ext cx="26987" cy="22383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0" name="Freeform 165"/>
          <p:cNvSpPr>
            <a:spLocks/>
          </p:cNvSpPr>
          <p:nvPr/>
        </p:nvSpPr>
        <p:spPr bwMode="auto">
          <a:xfrm>
            <a:off x="3254375" y="4895850"/>
            <a:ext cx="101600" cy="149225"/>
          </a:xfrm>
          <a:custGeom>
            <a:avLst/>
            <a:gdLst>
              <a:gd name="T0" fmla="*/ 0 w 4"/>
              <a:gd name="T1" fmla="*/ 2147483647 h 6"/>
              <a:gd name="T2" fmla="*/ 0 w 4"/>
              <a:gd name="T3" fmla="*/ 1967058170 h 6"/>
              <a:gd name="T4" fmla="*/ 2147483647 w 4"/>
              <a:gd name="T5" fmla="*/ 0 h 6"/>
              <a:gd name="T6" fmla="*/ 0 60000 65536"/>
              <a:gd name="T7" fmla="*/ 0 60000 65536"/>
              <a:gd name="T8" fmla="*/ 0 60000 65536"/>
              <a:gd name="T9" fmla="*/ 0 w 4"/>
              <a:gd name="T10" fmla="*/ 0 h 6"/>
              <a:gd name="T11" fmla="*/ 4 w 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">
                <a:moveTo>
                  <a:pt x="0" y="6"/>
                </a:moveTo>
                <a:lnTo>
                  <a:pt x="0" y="3"/>
                </a:lnTo>
                <a:cubicBezTo>
                  <a:pt x="1" y="2"/>
                  <a:pt x="2" y="1"/>
                  <a:pt x="4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1" name="Line 167"/>
          <p:cNvSpPr>
            <a:spLocks noChangeShapeType="1"/>
          </p:cNvSpPr>
          <p:nvPr/>
        </p:nvSpPr>
        <p:spPr bwMode="auto">
          <a:xfrm flipV="1">
            <a:off x="7188200" y="3778250"/>
            <a:ext cx="50800" cy="125413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2" name="Freeform 168"/>
          <p:cNvSpPr>
            <a:spLocks/>
          </p:cNvSpPr>
          <p:nvPr/>
        </p:nvSpPr>
        <p:spPr bwMode="auto">
          <a:xfrm>
            <a:off x="2379663" y="3976688"/>
            <a:ext cx="976312" cy="869950"/>
          </a:xfrm>
          <a:custGeom>
            <a:avLst/>
            <a:gdLst>
              <a:gd name="T0" fmla="*/ 0 w 38"/>
              <a:gd name="T1" fmla="*/ 0 h 35"/>
              <a:gd name="T2" fmla="*/ 2041314239 w 38"/>
              <a:gd name="T3" fmla="*/ 659440311 h 35"/>
              <a:gd name="T4" fmla="*/ 2147483647 w 38"/>
              <a:gd name="T5" fmla="*/ 2147483647 h 35"/>
              <a:gd name="T6" fmla="*/ 2147483647 w 38"/>
              <a:gd name="T7" fmla="*/ 2147483647 h 35"/>
              <a:gd name="T8" fmla="*/ 2147483647 w 38"/>
              <a:gd name="T9" fmla="*/ 2147483647 h 35"/>
              <a:gd name="T10" fmla="*/ 2147483647 w 38"/>
              <a:gd name="T11" fmla="*/ 2147483647 h 35"/>
              <a:gd name="T12" fmla="*/ 2147483647 w 38"/>
              <a:gd name="T13" fmla="*/ 2147483647 h 35"/>
              <a:gd name="T14" fmla="*/ 2147483647 w 38"/>
              <a:gd name="T15" fmla="*/ 2147483647 h 35"/>
              <a:gd name="T16" fmla="*/ 2147483647 w 38"/>
              <a:gd name="T17" fmla="*/ 2147483647 h 35"/>
              <a:gd name="T18" fmla="*/ 2147483647 w 38"/>
              <a:gd name="T19" fmla="*/ 2147483647 h 35"/>
              <a:gd name="T20" fmla="*/ 2147483647 w 38"/>
              <a:gd name="T21" fmla="*/ 214748364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35"/>
              <a:gd name="T35" fmla="*/ 38 w 38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35">
                <a:moveTo>
                  <a:pt x="0" y="0"/>
                </a:moveTo>
                <a:lnTo>
                  <a:pt x="3" y="1"/>
                </a:lnTo>
                <a:lnTo>
                  <a:pt x="12" y="7"/>
                </a:lnTo>
                <a:cubicBezTo>
                  <a:pt x="16" y="9"/>
                  <a:pt x="18" y="10"/>
                  <a:pt x="21" y="12"/>
                </a:cubicBezTo>
                <a:lnTo>
                  <a:pt x="26" y="16"/>
                </a:lnTo>
                <a:lnTo>
                  <a:pt x="27" y="17"/>
                </a:lnTo>
                <a:lnTo>
                  <a:pt x="29" y="18"/>
                </a:lnTo>
                <a:lnTo>
                  <a:pt x="30" y="20"/>
                </a:lnTo>
                <a:lnTo>
                  <a:pt x="33" y="26"/>
                </a:lnTo>
                <a:lnTo>
                  <a:pt x="36" y="31"/>
                </a:lnTo>
                <a:lnTo>
                  <a:pt x="38" y="3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3" name="Freeform 170"/>
          <p:cNvSpPr>
            <a:spLocks/>
          </p:cNvSpPr>
          <p:nvPr/>
        </p:nvSpPr>
        <p:spPr bwMode="auto">
          <a:xfrm>
            <a:off x="3819525" y="5541963"/>
            <a:ext cx="206375" cy="198437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685821651 w 8"/>
              <a:gd name="T5" fmla="*/ 2147483647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8" y="8"/>
                </a:move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4" name="Freeform 171"/>
          <p:cNvSpPr>
            <a:spLocks/>
          </p:cNvSpPr>
          <p:nvPr/>
        </p:nvSpPr>
        <p:spPr bwMode="auto">
          <a:xfrm>
            <a:off x="3254375" y="3654425"/>
            <a:ext cx="565150" cy="1887538"/>
          </a:xfrm>
          <a:custGeom>
            <a:avLst/>
            <a:gdLst>
              <a:gd name="T0" fmla="*/ 2147483647 w 22"/>
              <a:gd name="T1" fmla="*/ 2147483647 h 76"/>
              <a:gd name="T2" fmla="*/ 2147483647 w 22"/>
              <a:gd name="T3" fmla="*/ 2147483647 h 76"/>
              <a:gd name="T4" fmla="*/ 2147483647 w 22"/>
              <a:gd name="T5" fmla="*/ 2147483647 h 76"/>
              <a:gd name="T6" fmla="*/ 2147483647 w 22"/>
              <a:gd name="T7" fmla="*/ 2147483647 h 76"/>
              <a:gd name="T8" fmla="*/ 2147483647 w 22"/>
              <a:gd name="T9" fmla="*/ 2147483647 h 76"/>
              <a:gd name="T10" fmla="*/ 2147483647 w 22"/>
              <a:gd name="T11" fmla="*/ 2147483647 h 76"/>
              <a:gd name="T12" fmla="*/ 2147483647 w 22"/>
              <a:gd name="T13" fmla="*/ 2147483647 h 76"/>
              <a:gd name="T14" fmla="*/ 2147483647 w 22"/>
              <a:gd name="T15" fmla="*/ 2147483647 h 76"/>
              <a:gd name="T16" fmla="*/ 2147483647 w 22"/>
              <a:gd name="T17" fmla="*/ 2147483647 h 76"/>
              <a:gd name="T18" fmla="*/ 2147483647 w 22"/>
              <a:gd name="T19" fmla="*/ 2147483647 h 76"/>
              <a:gd name="T20" fmla="*/ 2147483647 w 22"/>
              <a:gd name="T21" fmla="*/ 2147483647 h 76"/>
              <a:gd name="T22" fmla="*/ 680229858 w 22"/>
              <a:gd name="T23" fmla="*/ 2147483647 h 76"/>
              <a:gd name="T24" fmla="*/ 0 w 22"/>
              <a:gd name="T25" fmla="*/ 2147483647 h 76"/>
              <a:gd name="T26" fmla="*/ 0 w 22"/>
              <a:gd name="T27" fmla="*/ 2147483647 h 76"/>
              <a:gd name="T28" fmla="*/ 680229858 w 22"/>
              <a:gd name="T29" fmla="*/ 0 h 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76"/>
              <a:gd name="T47" fmla="*/ 22 w 22"/>
              <a:gd name="T48" fmla="*/ 76 h 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76">
                <a:moveTo>
                  <a:pt x="22" y="76"/>
                </a:moveTo>
                <a:lnTo>
                  <a:pt x="19" y="72"/>
                </a:lnTo>
                <a:lnTo>
                  <a:pt x="15" y="65"/>
                </a:lnTo>
                <a:cubicBezTo>
                  <a:pt x="14" y="63"/>
                  <a:pt x="13" y="62"/>
                  <a:pt x="12" y="61"/>
                </a:cubicBezTo>
                <a:lnTo>
                  <a:pt x="10" y="59"/>
                </a:lnTo>
                <a:lnTo>
                  <a:pt x="7" y="56"/>
                </a:lnTo>
                <a:lnTo>
                  <a:pt x="5" y="55"/>
                </a:lnTo>
                <a:lnTo>
                  <a:pt x="4" y="51"/>
                </a:lnTo>
                <a:lnTo>
                  <a:pt x="4" y="49"/>
                </a:lnTo>
                <a:lnTo>
                  <a:pt x="6" y="38"/>
                </a:lnTo>
                <a:lnTo>
                  <a:pt x="4" y="25"/>
                </a:lnTo>
                <a:lnTo>
                  <a:pt x="1" y="20"/>
                </a:lnTo>
                <a:lnTo>
                  <a:pt x="0" y="16"/>
                </a:lnTo>
                <a:lnTo>
                  <a:pt x="0" y="8"/>
                </a:lnTo>
                <a:lnTo>
                  <a:pt x="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5" name="Freeform 174"/>
          <p:cNvSpPr>
            <a:spLocks/>
          </p:cNvSpPr>
          <p:nvPr/>
        </p:nvSpPr>
        <p:spPr bwMode="auto">
          <a:xfrm>
            <a:off x="2894013" y="3703638"/>
            <a:ext cx="50800" cy="223837"/>
          </a:xfrm>
          <a:custGeom>
            <a:avLst/>
            <a:gdLst>
              <a:gd name="T0" fmla="*/ 1330995484 w 2"/>
              <a:gd name="T1" fmla="*/ 2147483647 h 9"/>
              <a:gd name="T2" fmla="*/ 0 w 2"/>
              <a:gd name="T3" fmla="*/ 2147483647 h 9"/>
              <a:gd name="T4" fmla="*/ 0 w 2"/>
              <a:gd name="T5" fmla="*/ 0 h 9"/>
              <a:gd name="T6" fmla="*/ 0 60000 65536"/>
              <a:gd name="T7" fmla="*/ 0 60000 65536"/>
              <a:gd name="T8" fmla="*/ 0 60000 65536"/>
              <a:gd name="T9" fmla="*/ 0 w 2"/>
              <a:gd name="T10" fmla="*/ 0 h 9"/>
              <a:gd name="T11" fmla="*/ 2 w 2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9">
                <a:moveTo>
                  <a:pt x="2" y="9"/>
                </a:move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6" name="Freeform 175"/>
          <p:cNvSpPr>
            <a:spLocks/>
          </p:cNvSpPr>
          <p:nvPr/>
        </p:nvSpPr>
        <p:spPr bwMode="auto">
          <a:xfrm>
            <a:off x="2944813" y="3927475"/>
            <a:ext cx="52387" cy="123825"/>
          </a:xfrm>
          <a:custGeom>
            <a:avLst/>
            <a:gdLst>
              <a:gd name="T0" fmla="*/ 1412876323 w 2"/>
              <a:gd name="T1" fmla="*/ 2147483647 h 5"/>
              <a:gd name="T2" fmla="*/ 0 w 2"/>
              <a:gd name="T3" fmla="*/ 0 h 5"/>
              <a:gd name="T4" fmla="*/ 0 60000 65536"/>
              <a:gd name="T5" fmla="*/ 0 60000 65536"/>
              <a:gd name="T6" fmla="*/ 0 w 2"/>
              <a:gd name="T7" fmla="*/ 0 h 5"/>
              <a:gd name="T8" fmla="*/ 2 w 2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5">
                <a:moveTo>
                  <a:pt x="2" y="5"/>
                </a:moveTo>
                <a:cubicBezTo>
                  <a:pt x="2" y="3"/>
                  <a:pt x="1" y="2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7" name="Freeform 177"/>
          <p:cNvSpPr>
            <a:spLocks/>
          </p:cNvSpPr>
          <p:nvPr/>
        </p:nvSpPr>
        <p:spPr bwMode="auto">
          <a:xfrm>
            <a:off x="3587750" y="5019675"/>
            <a:ext cx="2341563" cy="795338"/>
          </a:xfrm>
          <a:custGeom>
            <a:avLst/>
            <a:gdLst>
              <a:gd name="T0" fmla="*/ 0 w 91"/>
              <a:gd name="T1" fmla="*/ 2147483647 h 32"/>
              <a:gd name="T2" fmla="*/ 1363984228 w 91"/>
              <a:gd name="T3" fmla="*/ 2147483647 h 32"/>
              <a:gd name="T4" fmla="*/ 2045963683 w 91"/>
              <a:gd name="T5" fmla="*/ 2147483647 h 32"/>
              <a:gd name="T6" fmla="*/ 2147483647 w 91"/>
              <a:gd name="T7" fmla="*/ 2147483647 h 32"/>
              <a:gd name="T8" fmla="*/ 2147483647 w 91"/>
              <a:gd name="T9" fmla="*/ 2147483647 h 32"/>
              <a:gd name="T10" fmla="*/ 2147483647 w 91"/>
              <a:gd name="T11" fmla="*/ 2147483647 h 32"/>
              <a:gd name="T12" fmla="*/ 2147483647 w 91"/>
              <a:gd name="T13" fmla="*/ 2147483647 h 32"/>
              <a:gd name="T14" fmla="*/ 2147483647 w 91"/>
              <a:gd name="T15" fmla="*/ 2147483647 h 32"/>
              <a:gd name="T16" fmla="*/ 2147483647 w 91"/>
              <a:gd name="T17" fmla="*/ 2147483647 h 32"/>
              <a:gd name="T18" fmla="*/ 2147483647 w 91"/>
              <a:gd name="T19" fmla="*/ 2147483647 h 32"/>
              <a:gd name="T20" fmla="*/ 2147483647 w 91"/>
              <a:gd name="T21" fmla="*/ 2147483647 h 32"/>
              <a:gd name="T22" fmla="*/ 2147483647 w 91"/>
              <a:gd name="T23" fmla="*/ 1979372872 h 32"/>
              <a:gd name="T24" fmla="*/ 2147483647 w 91"/>
              <a:gd name="T25" fmla="*/ 659790893 h 32"/>
              <a:gd name="T26" fmla="*/ 2147483647 w 91"/>
              <a:gd name="T27" fmla="*/ 0 h 32"/>
              <a:gd name="T28" fmla="*/ 2147483647 w 91"/>
              <a:gd name="T29" fmla="*/ 1979372872 h 32"/>
              <a:gd name="T30" fmla="*/ 2147483647 w 91"/>
              <a:gd name="T31" fmla="*/ 2147483647 h 32"/>
              <a:gd name="T32" fmla="*/ 2147483647 w 91"/>
              <a:gd name="T33" fmla="*/ 2147483647 h 32"/>
              <a:gd name="T34" fmla="*/ 2147483647 w 91"/>
              <a:gd name="T35" fmla="*/ 2147483647 h 32"/>
              <a:gd name="T36" fmla="*/ 2147483647 w 91"/>
              <a:gd name="T37" fmla="*/ 2147483647 h 32"/>
              <a:gd name="T38" fmla="*/ 2147483647 w 91"/>
              <a:gd name="T39" fmla="*/ 2147483647 h 32"/>
              <a:gd name="T40" fmla="*/ 2147483647 w 91"/>
              <a:gd name="T41" fmla="*/ 2147483647 h 32"/>
              <a:gd name="T42" fmla="*/ 2147483647 w 91"/>
              <a:gd name="T43" fmla="*/ 2147483647 h 32"/>
              <a:gd name="T44" fmla="*/ 2147483647 w 91"/>
              <a:gd name="T45" fmla="*/ 2147483647 h 32"/>
              <a:gd name="T46" fmla="*/ 2147483647 w 91"/>
              <a:gd name="T47" fmla="*/ 2147483647 h 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"/>
              <a:gd name="T73" fmla="*/ 0 h 32"/>
              <a:gd name="T74" fmla="*/ 91 w 91"/>
              <a:gd name="T75" fmla="*/ 32 h 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" h="32">
                <a:moveTo>
                  <a:pt x="0" y="32"/>
                </a:moveTo>
                <a:lnTo>
                  <a:pt x="2" y="30"/>
                </a:lnTo>
                <a:lnTo>
                  <a:pt x="3" y="28"/>
                </a:lnTo>
                <a:lnTo>
                  <a:pt x="4" y="26"/>
                </a:lnTo>
                <a:lnTo>
                  <a:pt x="6" y="24"/>
                </a:lnTo>
                <a:lnTo>
                  <a:pt x="10" y="21"/>
                </a:lnTo>
                <a:lnTo>
                  <a:pt x="14" y="18"/>
                </a:lnTo>
                <a:lnTo>
                  <a:pt x="17" y="17"/>
                </a:lnTo>
                <a:lnTo>
                  <a:pt x="19" y="14"/>
                </a:lnTo>
                <a:lnTo>
                  <a:pt x="22" y="13"/>
                </a:lnTo>
                <a:lnTo>
                  <a:pt x="29" y="9"/>
                </a:lnTo>
                <a:lnTo>
                  <a:pt x="41" y="3"/>
                </a:lnTo>
                <a:cubicBezTo>
                  <a:pt x="44" y="1"/>
                  <a:pt x="48" y="1"/>
                  <a:pt x="51" y="1"/>
                </a:cubicBezTo>
                <a:lnTo>
                  <a:pt x="57" y="0"/>
                </a:lnTo>
                <a:lnTo>
                  <a:pt x="59" y="3"/>
                </a:lnTo>
                <a:lnTo>
                  <a:pt x="70" y="4"/>
                </a:lnTo>
                <a:lnTo>
                  <a:pt x="75" y="6"/>
                </a:lnTo>
                <a:lnTo>
                  <a:pt x="76" y="10"/>
                </a:lnTo>
                <a:lnTo>
                  <a:pt x="79" y="10"/>
                </a:lnTo>
                <a:lnTo>
                  <a:pt x="81" y="9"/>
                </a:lnTo>
                <a:lnTo>
                  <a:pt x="84" y="8"/>
                </a:lnTo>
                <a:lnTo>
                  <a:pt x="86" y="8"/>
                </a:lnTo>
                <a:lnTo>
                  <a:pt x="89" y="7"/>
                </a:lnTo>
                <a:lnTo>
                  <a:pt x="91" y="6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8" name="Freeform 179"/>
          <p:cNvSpPr>
            <a:spLocks/>
          </p:cNvSpPr>
          <p:nvPr/>
        </p:nvSpPr>
        <p:spPr bwMode="auto">
          <a:xfrm>
            <a:off x="3484563" y="5815013"/>
            <a:ext cx="103187" cy="50800"/>
          </a:xfrm>
          <a:custGeom>
            <a:avLst/>
            <a:gdLst>
              <a:gd name="T0" fmla="*/ 0 w 4"/>
              <a:gd name="T1" fmla="*/ 1364352807 h 2"/>
              <a:gd name="T2" fmla="*/ 685821651 w 4"/>
              <a:gd name="T3" fmla="*/ 1364352807 h 2"/>
              <a:gd name="T4" fmla="*/ 1371643302 w 4"/>
              <a:gd name="T5" fmla="*/ 682189042 h 2"/>
              <a:gd name="T6" fmla="*/ 2147483647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0" y="2"/>
                </a:move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99" name="Freeform 180"/>
          <p:cNvSpPr>
            <a:spLocks/>
          </p:cNvSpPr>
          <p:nvPr/>
        </p:nvSpPr>
        <p:spPr bwMode="auto">
          <a:xfrm>
            <a:off x="2841625" y="5865813"/>
            <a:ext cx="642938" cy="346075"/>
          </a:xfrm>
          <a:custGeom>
            <a:avLst/>
            <a:gdLst>
              <a:gd name="T0" fmla="*/ 0 w 25"/>
              <a:gd name="T1" fmla="*/ 2147483647 h 14"/>
              <a:gd name="T2" fmla="*/ 2147483647 w 25"/>
              <a:gd name="T3" fmla="*/ 2147483647 h 14"/>
              <a:gd name="T4" fmla="*/ 2147483647 w 25"/>
              <a:gd name="T5" fmla="*/ 2147483647 h 14"/>
              <a:gd name="T6" fmla="*/ 2147483647 w 25"/>
              <a:gd name="T7" fmla="*/ 1961457322 h 14"/>
              <a:gd name="T8" fmla="*/ 2147483647 w 25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4"/>
              <a:gd name="T17" fmla="*/ 25 w 2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4">
                <a:moveTo>
                  <a:pt x="0" y="14"/>
                </a:moveTo>
                <a:lnTo>
                  <a:pt x="8" y="11"/>
                </a:lnTo>
                <a:lnTo>
                  <a:pt x="14" y="8"/>
                </a:lnTo>
                <a:lnTo>
                  <a:pt x="19" y="3"/>
                </a:lnTo>
                <a:lnTo>
                  <a:pt x="25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0" name="Freeform 182"/>
          <p:cNvSpPr>
            <a:spLocks/>
          </p:cNvSpPr>
          <p:nvPr/>
        </p:nvSpPr>
        <p:spPr bwMode="auto">
          <a:xfrm>
            <a:off x="2379663" y="5119688"/>
            <a:ext cx="1439862" cy="422275"/>
          </a:xfrm>
          <a:custGeom>
            <a:avLst/>
            <a:gdLst>
              <a:gd name="T0" fmla="*/ 2147483647 w 56"/>
              <a:gd name="T1" fmla="*/ 2147483647 h 17"/>
              <a:gd name="T2" fmla="*/ 2147483647 w 56"/>
              <a:gd name="T3" fmla="*/ 2147483647 h 17"/>
              <a:gd name="T4" fmla="*/ 2147483647 w 56"/>
              <a:gd name="T5" fmla="*/ 2147483647 h 17"/>
              <a:gd name="T6" fmla="*/ 2147483647 w 56"/>
              <a:gd name="T7" fmla="*/ 2147483647 h 17"/>
              <a:gd name="T8" fmla="*/ 2147483647 w 56"/>
              <a:gd name="T9" fmla="*/ 2147483647 h 17"/>
              <a:gd name="T10" fmla="*/ 2147483647 w 56"/>
              <a:gd name="T11" fmla="*/ 2147483647 h 17"/>
              <a:gd name="T12" fmla="*/ 2147483647 w 56"/>
              <a:gd name="T13" fmla="*/ 2147483647 h 17"/>
              <a:gd name="T14" fmla="*/ 681441823 w 56"/>
              <a:gd name="T15" fmla="*/ 658786219 h 17"/>
              <a:gd name="T16" fmla="*/ 0 w 56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7"/>
              <a:gd name="T29" fmla="*/ 56 w 56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7">
                <a:moveTo>
                  <a:pt x="56" y="17"/>
                </a:moveTo>
                <a:lnTo>
                  <a:pt x="39" y="13"/>
                </a:lnTo>
                <a:lnTo>
                  <a:pt x="33" y="13"/>
                </a:lnTo>
                <a:lnTo>
                  <a:pt x="28" y="12"/>
                </a:lnTo>
                <a:lnTo>
                  <a:pt x="25" y="12"/>
                </a:lnTo>
                <a:cubicBezTo>
                  <a:pt x="22" y="11"/>
                  <a:pt x="19" y="9"/>
                  <a:pt x="16" y="7"/>
                </a:cubicBezTo>
                <a:lnTo>
                  <a:pt x="13" y="6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1" name="Freeform 184"/>
          <p:cNvSpPr>
            <a:spLocks/>
          </p:cNvSpPr>
          <p:nvPr/>
        </p:nvSpPr>
        <p:spPr bwMode="auto">
          <a:xfrm>
            <a:off x="3716338" y="5641975"/>
            <a:ext cx="333375" cy="223838"/>
          </a:xfrm>
          <a:custGeom>
            <a:avLst/>
            <a:gdLst>
              <a:gd name="T0" fmla="*/ 0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1328932435 h 9"/>
              <a:gd name="T8" fmla="*/ 2147483647 w 13"/>
              <a:gd name="T9" fmla="*/ 0 h 9"/>
              <a:gd name="T10" fmla="*/ 2147483647 w 13"/>
              <a:gd name="T11" fmla="*/ 0 h 9"/>
              <a:gd name="T12" fmla="*/ 2147483647 w 13"/>
              <a:gd name="T13" fmla="*/ 664466218 h 9"/>
              <a:gd name="T14" fmla="*/ 2147483647 w 13"/>
              <a:gd name="T15" fmla="*/ 664466218 h 9"/>
              <a:gd name="T16" fmla="*/ 2147483647 w 13"/>
              <a:gd name="T17" fmla="*/ 1993373901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0" y="9"/>
                </a:move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3" y="1"/>
                </a:lnTo>
                <a:lnTo>
                  <a:pt x="13" y="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2" name="Freeform 186"/>
          <p:cNvSpPr>
            <a:spLocks/>
          </p:cNvSpPr>
          <p:nvPr/>
        </p:nvSpPr>
        <p:spPr bwMode="auto">
          <a:xfrm>
            <a:off x="5516563" y="4548188"/>
            <a:ext cx="257175" cy="622300"/>
          </a:xfrm>
          <a:custGeom>
            <a:avLst/>
            <a:gdLst>
              <a:gd name="T0" fmla="*/ 2147483647 w 10"/>
              <a:gd name="T1" fmla="*/ 0 h 25"/>
              <a:gd name="T2" fmla="*/ 2147483647 w 10"/>
              <a:gd name="T3" fmla="*/ 2147483647 h 25"/>
              <a:gd name="T4" fmla="*/ 2147483647 w 10"/>
              <a:gd name="T5" fmla="*/ 2147483647 h 25"/>
              <a:gd name="T6" fmla="*/ 2147483647 w 10"/>
              <a:gd name="T7" fmla="*/ 2147483647 h 25"/>
              <a:gd name="T8" fmla="*/ 2147483647 w 10"/>
              <a:gd name="T9" fmla="*/ 2147483647 h 25"/>
              <a:gd name="T10" fmla="*/ 1363459815 w 10"/>
              <a:gd name="T11" fmla="*/ 2147483647 h 25"/>
              <a:gd name="T12" fmla="*/ 681717050 w 10"/>
              <a:gd name="T13" fmla="*/ 2147483647 h 25"/>
              <a:gd name="T14" fmla="*/ 0 w 10"/>
              <a:gd name="T15" fmla="*/ 2147483647 h 25"/>
              <a:gd name="T16" fmla="*/ 0 w 10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5"/>
              <a:gd name="T29" fmla="*/ 10 w 10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5">
                <a:moveTo>
                  <a:pt x="8" y="0"/>
                </a:moveTo>
                <a:lnTo>
                  <a:pt x="10" y="10"/>
                </a:lnTo>
                <a:lnTo>
                  <a:pt x="9" y="12"/>
                </a:lnTo>
                <a:lnTo>
                  <a:pt x="9" y="15"/>
                </a:lnTo>
                <a:lnTo>
                  <a:pt x="4" y="19"/>
                </a:lnTo>
                <a:lnTo>
                  <a:pt x="2" y="23"/>
                </a:lnTo>
                <a:lnTo>
                  <a:pt x="1" y="23"/>
                </a:lnTo>
                <a:lnTo>
                  <a:pt x="0" y="24"/>
                </a:lnTo>
                <a:lnTo>
                  <a:pt x="0" y="2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3" name="Freeform 188"/>
          <p:cNvSpPr>
            <a:spLocks/>
          </p:cNvSpPr>
          <p:nvPr/>
        </p:nvSpPr>
        <p:spPr bwMode="auto">
          <a:xfrm>
            <a:off x="5284788" y="5170488"/>
            <a:ext cx="206375" cy="49212"/>
          </a:xfrm>
          <a:custGeom>
            <a:avLst/>
            <a:gdLst>
              <a:gd name="T0" fmla="*/ 2147483647 w 8"/>
              <a:gd name="T1" fmla="*/ 0 h 2"/>
              <a:gd name="T2" fmla="*/ 2147483647 w 8"/>
              <a:gd name="T3" fmla="*/ 642656578 h 2"/>
              <a:gd name="T4" fmla="*/ 2147483647 w 8"/>
              <a:gd name="T5" fmla="*/ 642656578 h 2"/>
              <a:gd name="T6" fmla="*/ 0 w 8"/>
              <a:gd name="T7" fmla="*/ 1285313156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8" y="0"/>
                </a:moveTo>
                <a:lnTo>
                  <a:pt x="7" y="1"/>
                </a:lnTo>
                <a:lnTo>
                  <a:pt x="6" y="1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4" name="Freeform 190"/>
          <p:cNvSpPr>
            <a:spLocks/>
          </p:cNvSpPr>
          <p:nvPr/>
        </p:nvSpPr>
        <p:spPr bwMode="auto">
          <a:xfrm>
            <a:off x="5592763" y="5045075"/>
            <a:ext cx="180975" cy="74613"/>
          </a:xfrm>
          <a:custGeom>
            <a:avLst/>
            <a:gdLst>
              <a:gd name="T0" fmla="*/ 2147483647 w 7"/>
              <a:gd name="T1" fmla="*/ 0 h 3"/>
              <a:gd name="T2" fmla="*/ 1365788403 w 7"/>
              <a:gd name="T3" fmla="*/ 1967071399 h 3"/>
              <a:gd name="T4" fmla="*/ 0 w 7"/>
              <a:gd name="T5" fmla="*/ 1967071399 h 3"/>
              <a:gd name="T6" fmla="*/ 0 w 7"/>
              <a:gd name="T7" fmla="*/ 1311389064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0"/>
                </a:move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5" name="Freeform 194"/>
          <p:cNvSpPr>
            <a:spLocks/>
          </p:cNvSpPr>
          <p:nvPr/>
        </p:nvSpPr>
        <p:spPr bwMode="auto">
          <a:xfrm>
            <a:off x="5284788" y="3255963"/>
            <a:ext cx="284162" cy="200025"/>
          </a:xfrm>
          <a:custGeom>
            <a:avLst/>
            <a:gdLst>
              <a:gd name="T0" fmla="*/ 2147483647 w 11"/>
              <a:gd name="T1" fmla="*/ 2147483647 h 8"/>
              <a:gd name="T2" fmla="*/ 0 w 11"/>
              <a:gd name="T3" fmla="*/ 0 h 8"/>
              <a:gd name="T4" fmla="*/ 0 60000 65536"/>
              <a:gd name="T5" fmla="*/ 0 60000 65536"/>
              <a:gd name="T6" fmla="*/ 0 w 11"/>
              <a:gd name="T7" fmla="*/ 0 h 8"/>
              <a:gd name="T8" fmla="*/ 11 w 1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8">
                <a:moveTo>
                  <a:pt x="11" y="8"/>
                </a:moveTo>
                <a:cubicBezTo>
                  <a:pt x="8" y="5"/>
                  <a:pt x="4" y="4"/>
                  <a:pt x="0" y="0"/>
                </a:cubicBez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6" name="Line 196"/>
          <p:cNvSpPr>
            <a:spLocks noChangeShapeType="1"/>
          </p:cNvSpPr>
          <p:nvPr/>
        </p:nvSpPr>
        <p:spPr bwMode="auto">
          <a:xfrm>
            <a:off x="7034213" y="3927475"/>
            <a:ext cx="153987" cy="1588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7" name="Freeform 198"/>
          <p:cNvSpPr>
            <a:spLocks/>
          </p:cNvSpPr>
          <p:nvPr/>
        </p:nvSpPr>
        <p:spPr bwMode="auto">
          <a:xfrm>
            <a:off x="2070100" y="4349750"/>
            <a:ext cx="436563" cy="447675"/>
          </a:xfrm>
          <a:custGeom>
            <a:avLst/>
            <a:gdLst>
              <a:gd name="T0" fmla="*/ 0 w 17"/>
              <a:gd name="T1" fmla="*/ 0 h 18"/>
              <a:gd name="T2" fmla="*/ 682213618 w 17"/>
              <a:gd name="T3" fmla="*/ 1980208718 h 18"/>
              <a:gd name="T4" fmla="*/ 2147483647 w 17"/>
              <a:gd name="T5" fmla="*/ 2147483647 h 18"/>
              <a:gd name="T6" fmla="*/ 2147483647 w 1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8"/>
              <a:gd name="T14" fmla="*/ 17 w 17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8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lnTo>
                  <a:pt x="10" y="11"/>
                </a:lnTo>
                <a:lnTo>
                  <a:pt x="17" y="18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8" name="Freeform 199"/>
          <p:cNvSpPr>
            <a:spLocks/>
          </p:cNvSpPr>
          <p:nvPr/>
        </p:nvSpPr>
        <p:spPr bwMode="auto">
          <a:xfrm>
            <a:off x="1427163" y="4000500"/>
            <a:ext cx="231775" cy="25400"/>
          </a:xfrm>
          <a:custGeom>
            <a:avLst/>
            <a:gdLst>
              <a:gd name="T0" fmla="*/ 0 w 9"/>
              <a:gd name="T1" fmla="*/ 0 h 1"/>
              <a:gd name="T2" fmla="*/ 2147483647 w 9"/>
              <a:gd name="T3" fmla="*/ 0 h 1"/>
              <a:gd name="T4" fmla="*/ 2147483647 w 9"/>
              <a:gd name="T5" fmla="*/ 682202536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0" y="0"/>
                </a:moveTo>
                <a:lnTo>
                  <a:pt x="7" y="0"/>
                </a:lnTo>
                <a:lnTo>
                  <a:pt x="9" y="1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09" name="Line 202"/>
          <p:cNvSpPr>
            <a:spLocks noChangeShapeType="1"/>
          </p:cNvSpPr>
          <p:nvPr/>
        </p:nvSpPr>
        <p:spPr bwMode="auto">
          <a:xfrm>
            <a:off x="2738438" y="2808288"/>
            <a:ext cx="52387" cy="1746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0" name="Freeform 204"/>
          <p:cNvSpPr>
            <a:spLocks/>
          </p:cNvSpPr>
          <p:nvPr/>
        </p:nvSpPr>
        <p:spPr bwMode="auto">
          <a:xfrm>
            <a:off x="3201988" y="3008313"/>
            <a:ext cx="76200" cy="646112"/>
          </a:xfrm>
          <a:custGeom>
            <a:avLst/>
            <a:gdLst>
              <a:gd name="T0" fmla="*/ 2037000779 w 3"/>
              <a:gd name="T1" fmla="*/ 2147483647 h 26"/>
              <a:gd name="T2" fmla="*/ 2037000779 w 3"/>
              <a:gd name="T3" fmla="*/ 2147483647 h 26"/>
              <a:gd name="T4" fmla="*/ 678991639 w 3"/>
              <a:gd name="T5" fmla="*/ 2147483647 h 26"/>
              <a:gd name="T6" fmla="*/ 0 w 3"/>
              <a:gd name="T7" fmla="*/ 2147483647 h 26"/>
              <a:gd name="T8" fmla="*/ 0 w 3"/>
              <a:gd name="T9" fmla="*/ 2147483647 h 26"/>
              <a:gd name="T10" fmla="*/ 0 w 3"/>
              <a:gd name="T11" fmla="*/ 2147483647 h 26"/>
              <a:gd name="T12" fmla="*/ 0 w 3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6"/>
              <a:gd name="T23" fmla="*/ 3 w 3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6">
                <a:moveTo>
                  <a:pt x="3" y="26"/>
                </a:moveTo>
                <a:lnTo>
                  <a:pt x="3" y="24"/>
                </a:lnTo>
                <a:lnTo>
                  <a:pt x="1" y="21"/>
                </a:lnTo>
                <a:lnTo>
                  <a:pt x="0" y="20"/>
                </a:lnTo>
                <a:lnTo>
                  <a:pt x="0" y="10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1" name="Line 207"/>
          <p:cNvSpPr>
            <a:spLocks noChangeShapeType="1"/>
          </p:cNvSpPr>
          <p:nvPr/>
        </p:nvSpPr>
        <p:spPr bwMode="auto">
          <a:xfrm>
            <a:off x="3073400" y="3008313"/>
            <a:ext cx="128588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2" name="Line 213"/>
          <p:cNvSpPr>
            <a:spLocks noChangeShapeType="1"/>
          </p:cNvSpPr>
          <p:nvPr/>
        </p:nvSpPr>
        <p:spPr bwMode="auto">
          <a:xfrm flipH="1">
            <a:off x="4976813" y="3455988"/>
            <a:ext cx="25400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502"/>
          <p:cNvGrpSpPr>
            <a:grpSpLocks/>
          </p:cNvGrpSpPr>
          <p:nvPr/>
        </p:nvGrpSpPr>
        <p:grpSpPr bwMode="auto">
          <a:xfrm>
            <a:off x="4976813" y="3430588"/>
            <a:ext cx="358775" cy="100012"/>
            <a:chOff x="5340350" y="3238501"/>
            <a:chExt cx="369888" cy="106363"/>
          </a:xfrm>
        </p:grpSpPr>
        <p:sp>
          <p:nvSpPr>
            <p:cNvPr id="6727" name="Line 208"/>
            <p:cNvSpPr>
              <a:spLocks noChangeShapeType="1"/>
            </p:cNvSpPr>
            <p:nvPr/>
          </p:nvSpPr>
          <p:spPr bwMode="auto">
            <a:xfrm flipH="1" flipV="1">
              <a:off x="5684838" y="3317876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8" name="Line 209"/>
            <p:cNvSpPr>
              <a:spLocks noChangeShapeType="1"/>
            </p:cNvSpPr>
            <p:nvPr/>
          </p:nvSpPr>
          <p:spPr bwMode="auto">
            <a:xfrm flipH="1" flipV="1">
              <a:off x="5630863" y="326548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9" name="Freeform 210"/>
            <p:cNvSpPr>
              <a:spLocks/>
            </p:cNvSpPr>
            <p:nvPr/>
          </p:nvSpPr>
          <p:spPr bwMode="auto">
            <a:xfrm>
              <a:off x="5526088" y="3238501"/>
              <a:ext cx="79375" cy="26988"/>
            </a:xfrm>
            <a:custGeom>
              <a:avLst/>
              <a:gdLst>
                <a:gd name="T0" fmla="*/ 126007824 w 50"/>
                <a:gd name="T1" fmla="*/ 42844237 h 17"/>
                <a:gd name="T2" fmla="*/ 83165949 w 50"/>
                <a:gd name="T3" fmla="*/ 0 h 17"/>
                <a:gd name="T4" fmla="*/ 83165949 w 50"/>
                <a:gd name="T5" fmla="*/ 0 h 17"/>
                <a:gd name="T6" fmla="*/ 0 w 5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7"/>
                <a:gd name="T14" fmla="*/ 50 w 5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7">
                  <a:moveTo>
                    <a:pt x="50" y="17"/>
                  </a:move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0" name="Line 211"/>
            <p:cNvSpPr>
              <a:spLocks noChangeShapeType="1"/>
            </p:cNvSpPr>
            <p:nvPr/>
          </p:nvSpPr>
          <p:spPr bwMode="auto">
            <a:xfrm flipH="1">
              <a:off x="5445125" y="3238501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1" name="Line 212"/>
            <p:cNvSpPr>
              <a:spLocks noChangeShapeType="1"/>
            </p:cNvSpPr>
            <p:nvPr/>
          </p:nvSpPr>
          <p:spPr bwMode="auto">
            <a:xfrm flipH="1">
              <a:off x="5392738" y="3265488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32" name="Line 214"/>
            <p:cNvSpPr>
              <a:spLocks noChangeShapeType="1"/>
            </p:cNvSpPr>
            <p:nvPr/>
          </p:nvSpPr>
          <p:spPr bwMode="auto">
            <a:xfrm flipH="1">
              <a:off x="5340350" y="3265488"/>
              <a:ext cx="2540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14" name="Freeform 215"/>
          <p:cNvSpPr>
            <a:spLocks/>
          </p:cNvSpPr>
          <p:nvPr/>
        </p:nvSpPr>
        <p:spPr bwMode="auto">
          <a:xfrm>
            <a:off x="5568950" y="3381375"/>
            <a:ext cx="461963" cy="74613"/>
          </a:xfrm>
          <a:custGeom>
            <a:avLst/>
            <a:gdLst>
              <a:gd name="T0" fmla="*/ 0 w 18"/>
              <a:gd name="T1" fmla="*/ 1967071399 h 3"/>
              <a:gd name="T2" fmla="*/ 2147483647 w 18"/>
              <a:gd name="T3" fmla="*/ 0 h 3"/>
              <a:gd name="T4" fmla="*/ 2147483647 w 18"/>
              <a:gd name="T5" fmla="*/ 0 h 3"/>
              <a:gd name="T6" fmla="*/ 2147483647 w 1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3"/>
              <a:gd name="T14" fmla="*/ 18 w 1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3">
                <a:moveTo>
                  <a:pt x="0" y="3"/>
                </a:move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5" name="Freeform 218"/>
          <p:cNvSpPr>
            <a:spLocks/>
          </p:cNvSpPr>
          <p:nvPr/>
        </p:nvSpPr>
        <p:spPr bwMode="auto">
          <a:xfrm>
            <a:off x="5516563" y="4251325"/>
            <a:ext cx="128587" cy="49213"/>
          </a:xfrm>
          <a:custGeom>
            <a:avLst/>
            <a:gdLst>
              <a:gd name="T0" fmla="*/ 0 w 5"/>
              <a:gd name="T1" fmla="*/ 1285313156 h 2"/>
              <a:gd name="T2" fmla="*/ 2147483647 w 5"/>
              <a:gd name="T3" fmla="*/ 0 h 2"/>
              <a:gd name="T4" fmla="*/ 2147483647 w 5"/>
              <a:gd name="T5" fmla="*/ 0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2"/>
                </a:moveTo>
                <a:lnTo>
                  <a:pt x="5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6" name="Line 219"/>
          <p:cNvSpPr>
            <a:spLocks noChangeShapeType="1"/>
          </p:cNvSpPr>
          <p:nvPr/>
        </p:nvSpPr>
        <p:spPr bwMode="auto">
          <a:xfrm flipH="1">
            <a:off x="3562350" y="3306763"/>
            <a:ext cx="25400" cy="19843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7" name="Line 220"/>
          <p:cNvSpPr>
            <a:spLocks noChangeShapeType="1"/>
          </p:cNvSpPr>
          <p:nvPr/>
        </p:nvSpPr>
        <p:spPr bwMode="auto">
          <a:xfrm>
            <a:off x="6494463" y="3455988"/>
            <a:ext cx="230187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8" name="Line 221"/>
          <p:cNvSpPr>
            <a:spLocks noChangeShapeType="1"/>
          </p:cNvSpPr>
          <p:nvPr/>
        </p:nvSpPr>
        <p:spPr bwMode="auto">
          <a:xfrm>
            <a:off x="5695950" y="2411413"/>
            <a:ext cx="103188" cy="1000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19" name="Line 222"/>
          <p:cNvSpPr>
            <a:spLocks noChangeShapeType="1"/>
          </p:cNvSpPr>
          <p:nvPr/>
        </p:nvSpPr>
        <p:spPr bwMode="auto">
          <a:xfrm>
            <a:off x="6905625" y="1741488"/>
            <a:ext cx="128588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0" name="Line 223"/>
          <p:cNvSpPr>
            <a:spLocks noChangeShapeType="1"/>
          </p:cNvSpPr>
          <p:nvPr/>
        </p:nvSpPr>
        <p:spPr bwMode="auto">
          <a:xfrm flipH="1" flipV="1">
            <a:off x="6365875" y="1741488"/>
            <a:ext cx="257175" cy="37306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1" name="Freeform 224"/>
          <p:cNvSpPr>
            <a:spLocks/>
          </p:cNvSpPr>
          <p:nvPr/>
        </p:nvSpPr>
        <p:spPr bwMode="auto">
          <a:xfrm>
            <a:off x="7291388" y="1939925"/>
            <a:ext cx="103187" cy="49213"/>
          </a:xfrm>
          <a:custGeom>
            <a:avLst/>
            <a:gdLst>
              <a:gd name="T0" fmla="*/ 0 w 4"/>
              <a:gd name="T1" fmla="*/ 0 h 2"/>
              <a:gd name="T2" fmla="*/ 1371643302 w 4"/>
              <a:gd name="T3" fmla="*/ 642656578 h 2"/>
              <a:gd name="T4" fmla="*/ 2147483647 w 4"/>
              <a:gd name="T5" fmla="*/ 1285313156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2" name="Line 225"/>
          <p:cNvSpPr>
            <a:spLocks noChangeShapeType="1"/>
          </p:cNvSpPr>
          <p:nvPr/>
        </p:nvSpPr>
        <p:spPr bwMode="auto">
          <a:xfrm flipV="1">
            <a:off x="6416675" y="2039938"/>
            <a:ext cx="180975" cy="746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3" name="Line 226"/>
          <p:cNvSpPr>
            <a:spLocks noChangeShapeType="1"/>
          </p:cNvSpPr>
          <p:nvPr/>
        </p:nvSpPr>
        <p:spPr bwMode="auto">
          <a:xfrm flipV="1">
            <a:off x="5953125" y="2114550"/>
            <a:ext cx="463550" cy="19685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4" name="Freeform 227"/>
          <p:cNvSpPr>
            <a:spLocks/>
          </p:cNvSpPr>
          <p:nvPr/>
        </p:nvSpPr>
        <p:spPr bwMode="auto">
          <a:xfrm>
            <a:off x="5362575" y="946150"/>
            <a:ext cx="76200" cy="198438"/>
          </a:xfrm>
          <a:custGeom>
            <a:avLst/>
            <a:gdLst>
              <a:gd name="T0" fmla="*/ 0 w 3"/>
              <a:gd name="T1" fmla="*/ 2147483647 h 8"/>
              <a:gd name="T2" fmla="*/ 2037000779 w 3"/>
              <a:gd name="T3" fmla="*/ 0 h 8"/>
              <a:gd name="T4" fmla="*/ 0 60000 65536"/>
              <a:gd name="T5" fmla="*/ 0 60000 65536"/>
              <a:gd name="T6" fmla="*/ 0 w 3"/>
              <a:gd name="T7" fmla="*/ 0 h 8"/>
              <a:gd name="T8" fmla="*/ 3 w 3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8">
                <a:moveTo>
                  <a:pt x="0" y="8"/>
                </a:moveTo>
                <a:cubicBezTo>
                  <a:pt x="1" y="6"/>
                  <a:pt x="2" y="3"/>
                  <a:pt x="3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5" name="Freeform 228"/>
          <p:cNvSpPr>
            <a:spLocks/>
          </p:cNvSpPr>
          <p:nvPr/>
        </p:nvSpPr>
        <p:spPr bwMode="auto">
          <a:xfrm>
            <a:off x="4513263" y="1393825"/>
            <a:ext cx="668337" cy="49213"/>
          </a:xfrm>
          <a:custGeom>
            <a:avLst/>
            <a:gdLst>
              <a:gd name="T0" fmla="*/ 2147483647 w 26"/>
              <a:gd name="T1" fmla="*/ 682189042 h 2"/>
              <a:gd name="T2" fmla="*/ 2147483647 w 26"/>
              <a:gd name="T3" fmla="*/ 682189042 h 2"/>
              <a:gd name="T4" fmla="*/ 2147483647 w 26"/>
              <a:gd name="T5" fmla="*/ 0 h 2"/>
              <a:gd name="T6" fmla="*/ 681093606 w 26"/>
              <a:gd name="T7" fmla="*/ 1364352807 h 2"/>
              <a:gd name="T8" fmla="*/ 0 w 26"/>
              <a:gd name="T9" fmla="*/ 136435280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"/>
              <a:gd name="T17" fmla="*/ 26 w 2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">
                <a:moveTo>
                  <a:pt x="26" y="1"/>
                </a:moveTo>
                <a:lnTo>
                  <a:pt x="24" y="1"/>
                </a:lnTo>
                <a:cubicBezTo>
                  <a:pt x="23" y="1"/>
                  <a:pt x="11" y="1"/>
                  <a:pt x="5" y="0"/>
                </a:cubicBez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6" name="Freeform 229"/>
          <p:cNvSpPr>
            <a:spLocks/>
          </p:cNvSpPr>
          <p:nvPr/>
        </p:nvSpPr>
        <p:spPr bwMode="auto">
          <a:xfrm>
            <a:off x="5208588" y="871538"/>
            <a:ext cx="230187" cy="74612"/>
          </a:xfrm>
          <a:custGeom>
            <a:avLst/>
            <a:gdLst>
              <a:gd name="T0" fmla="*/ 2147483647 w 9"/>
              <a:gd name="T1" fmla="*/ 1967071399 h 3"/>
              <a:gd name="T2" fmla="*/ 2147483647 w 9"/>
              <a:gd name="T3" fmla="*/ 1311389064 h 3"/>
              <a:gd name="T4" fmla="*/ 2147483647 w 9"/>
              <a:gd name="T5" fmla="*/ 1311389064 h 3"/>
              <a:gd name="T6" fmla="*/ 2037009383 w 9"/>
              <a:gd name="T7" fmla="*/ 655682141 h 3"/>
              <a:gd name="T8" fmla="*/ 678994506 w 9"/>
              <a:gd name="T9" fmla="*/ 655682141 h 3"/>
              <a:gd name="T10" fmla="*/ 0 w 9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"/>
              <a:gd name="T20" fmla="*/ 9 w 9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">
                <a:moveTo>
                  <a:pt x="9" y="3"/>
                </a:moveTo>
                <a:cubicBezTo>
                  <a:pt x="8" y="2"/>
                  <a:pt x="8" y="2"/>
                  <a:pt x="7" y="2"/>
                </a:cubicBezTo>
                <a:lnTo>
                  <a:pt x="5" y="2"/>
                </a:lnTo>
                <a:lnTo>
                  <a:pt x="3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7" name="Line 230"/>
          <p:cNvSpPr>
            <a:spLocks noChangeShapeType="1"/>
          </p:cNvSpPr>
          <p:nvPr/>
        </p:nvSpPr>
        <p:spPr bwMode="auto">
          <a:xfrm flipV="1">
            <a:off x="5208588" y="796925"/>
            <a:ext cx="103187" cy="746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8" name="Line 231"/>
          <p:cNvSpPr>
            <a:spLocks noChangeShapeType="1"/>
          </p:cNvSpPr>
          <p:nvPr/>
        </p:nvSpPr>
        <p:spPr bwMode="auto">
          <a:xfrm>
            <a:off x="3587750" y="2784475"/>
            <a:ext cx="411163" cy="1238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29" name="Freeform 232"/>
          <p:cNvSpPr>
            <a:spLocks/>
          </p:cNvSpPr>
          <p:nvPr/>
        </p:nvSpPr>
        <p:spPr bwMode="auto">
          <a:xfrm>
            <a:off x="3922713" y="2933700"/>
            <a:ext cx="25400" cy="174625"/>
          </a:xfrm>
          <a:custGeom>
            <a:avLst/>
            <a:gdLst>
              <a:gd name="T0" fmla="*/ 0 w 1"/>
              <a:gd name="T1" fmla="*/ 2147483647 h 7"/>
              <a:gd name="T2" fmla="*/ 706464744 w 1"/>
              <a:gd name="T3" fmla="*/ 1318883871 h 7"/>
              <a:gd name="T4" fmla="*/ 0 w 1"/>
              <a:gd name="T5" fmla="*/ 0 h 7"/>
              <a:gd name="T6" fmla="*/ 0 60000 65536"/>
              <a:gd name="T7" fmla="*/ 0 60000 65536"/>
              <a:gd name="T8" fmla="*/ 0 60000 65536"/>
              <a:gd name="T9" fmla="*/ 0 w 1"/>
              <a:gd name="T10" fmla="*/ 0 h 7"/>
              <a:gd name="T11" fmla="*/ 1 w 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">
                <a:moveTo>
                  <a:pt x="0" y="7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0" name="Line 233"/>
          <p:cNvSpPr>
            <a:spLocks noChangeShapeType="1"/>
          </p:cNvSpPr>
          <p:nvPr/>
        </p:nvSpPr>
        <p:spPr bwMode="auto">
          <a:xfrm flipV="1">
            <a:off x="3819525" y="3306763"/>
            <a:ext cx="25400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upo 501"/>
          <p:cNvGrpSpPr>
            <a:grpSpLocks/>
          </p:cNvGrpSpPr>
          <p:nvPr/>
        </p:nvGrpSpPr>
        <p:grpSpPr bwMode="auto">
          <a:xfrm>
            <a:off x="3844925" y="3108325"/>
            <a:ext cx="52388" cy="173038"/>
            <a:chOff x="4173538" y="2894013"/>
            <a:chExt cx="53975" cy="185738"/>
          </a:xfrm>
        </p:grpSpPr>
        <p:sp>
          <p:nvSpPr>
            <p:cNvPr id="6724" name="Line 234"/>
            <p:cNvSpPr>
              <a:spLocks noChangeShapeType="1"/>
            </p:cNvSpPr>
            <p:nvPr/>
          </p:nvSpPr>
          <p:spPr bwMode="auto">
            <a:xfrm flipV="1">
              <a:off x="4173538" y="3052763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5" name="Line 235"/>
            <p:cNvSpPr>
              <a:spLocks noChangeShapeType="1"/>
            </p:cNvSpPr>
            <p:nvPr/>
          </p:nvSpPr>
          <p:spPr bwMode="auto">
            <a:xfrm flipV="1">
              <a:off x="4198938" y="2973388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6" name="Line 236"/>
            <p:cNvSpPr>
              <a:spLocks noChangeShapeType="1"/>
            </p:cNvSpPr>
            <p:nvPr/>
          </p:nvSpPr>
          <p:spPr bwMode="auto">
            <a:xfrm flipV="1">
              <a:off x="4225925" y="2894013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32" name="Line 237"/>
          <p:cNvSpPr>
            <a:spLocks noChangeShapeType="1"/>
          </p:cNvSpPr>
          <p:nvPr/>
        </p:nvSpPr>
        <p:spPr bwMode="auto">
          <a:xfrm flipV="1">
            <a:off x="3792538" y="3355975"/>
            <a:ext cx="26987" cy="1492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3" name="Freeform 238"/>
          <p:cNvSpPr>
            <a:spLocks/>
          </p:cNvSpPr>
          <p:nvPr/>
        </p:nvSpPr>
        <p:spPr bwMode="auto">
          <a:xfrm>
            <a:off x="5980113" y="4225925"/>
            <a:ext cx="50800" cy="100013"/>
          </a:xfrm>
          <a:custGeom>
            <a:avLst/>
            <a:gdLst>
              <a:gd name="T0" fmla="*/ 1330995484 w 2"/>
              <a:gd name="T1" fmla="*/ 2147483647 h 4"/>
              <a:gd name="T2" fmla="*/ 665497742 w 2"/>
              <a:gd name="T3" fmla="*/ 1986801263 h 4"/>
              <a:gd name="T4" fmla="*/ 665497742 w 2"/>
              <a:gd name="T5" fmla="*/ 662275325 h 4"/>
              <a:gd name="T6" fmla="*/ 0 w 2"/>
              <a:gd name="T7" fmla="*/ 662275325 h 4"/>
              <a:gd name="T8" fmla="*/ 0 w 2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4"/>
                </a:moveTo>
                <a:lnTo>
                  <a:pt x="1" y="3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4" name="Freeform 239"/>
          <p:cNvSpPr>
            <a:spLocks/>
          </p:cNvSpPr>
          <p:nvPr/>
        </p:nvSpPr>
        <p:spPr bwMode="auto">
          <a:xfrm>
            <a:off x="5980113" y="4498975"/>
            <a:ext cx="25400" cy="49213"/>
          </a:xfrm>
          <a:custGeom>
            <a:avLst/>
            <a:gdLst>
              <a:gd name="T0" fmla="*/ 0 w 1"/>
              <a:gd name="T1" fmla="*/ 1285313156 h 2"/>
              <a:gd name="T2" fmla="*/ 0 w 1"/>
              <a:gd name="T3" fmla="*/ 642656578 h 2"/>
              <a:gd name="T4" fmla="*/ 706464744 w 1"/>
              <a:gd name="T5" fmla="*/ 642656578 h 2"/>
              <a:gd name="T6" fmla="*/ 706464744 w 1"/>
              <a:gd name="T7" fmla="*/ 0 h 2"/>
              <a:gd name="T8" fmla="*/ 706464744 w 1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2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5" name="Freeform 240"/>
          <p:cNvSpPr>
            <a:spLocks/>
          </p:cNvSpPr>
          <p:nvPr/>
        </p:nvSpPr>
        <p:spPr bwMode="auto">
          <a:xfrm>
            <a:off x="5980113" y="4548188"/>
            <a:ext cx="50800" cy="149225"/>
          </a:xfrm>
          <a:custGeom>
            <a:avLst/>
            <a:gdLst>
              <a:gd name="T0" fmla="*/ 1330995484 w 2"/>
              <a:gd name="T1" fmla="*/ 2147483647 h 6"/>
              <a:gd name="T2" fmla="*/ 665497742 w 2"/>
              <a:gd name="T3" fmla="*/ 655677732 h 6"/>
              <a:gd name="T4" fmla="*/ 0 w 2"/>
              <a:gd name="T5" fmla="*/ 0 h 6"/>
              <a:gd name="T6" fmla="*/ 0 w 2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6" name="Freeform 241"/>
          <p:cNvSpPr>
            <a:spLocks/>
          </p:cNvSpPr>
          <p:nvPr/>
        </p:nvSpPr>
        <p:spPr bwMode="auto">
          <a:xfrm>
            <a:off x="3048000" y="3008313"/>
            <a:ext cx="153988" cy="298450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1324517091 h 12"/>
              <a:gd name="T4" fmla="*/ 0 w 6"/>
              <a:gd name="T5" fmla="*/ 2147483647 h 12"/>
              <a:gd name="T6" fmla="*/ 0 60000 65536"/>
              <a:gd name="T7" fmla="*/ 0 60000 65536"/>
              <a:gd name="T8" fmla="*/ 0 60000 65536"/>
              <a:gd name="T9" fmla="*/ 0 w 6"/>
              <a:gd name="T10" fmla="*/ 0 h 12"/>
              <a:gd name="T11" fmla="*/ 6 w 6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2">
                <a:moveTo>
                  <a:pt x="6" y="0"/>
                </a:moveTo>
                <a:lnTo>
                  <a:pt x="5" y="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7" name="Freeform 242"/>
          <p:cNvSpPr>
            <a:spLocks/>
          </p:cNvSpPr>
          <p:nvPr/>
        </p:nvSpPr>
        <p:spPr bwMode="auto">
          <a:xfrm>
            <a:off x="2430463" y="2982913"/>
            <a:ext cx="153987" cy="595312"/>
          </a:xfrm>
          <a:custGeom>
            <a:avLst/>
            <a:gdLst>
              <a:gd name="T0" fmla="*/ 0 w 6"/>
              <a:gd name="T1" fmla="*/ 2147483647 h 24"/>
              <a:gd name="T2" fmla="*/ 2147483647 w 6"/>
              <a:gd name="T3" fmla="*/ 2147483647 h 24"/>
              <a:gd name="T4" fmla="*/ 2147483647 w 6"/>
              <a:gd name="T5" fmla="*/ 2147483647 h 24"/>
              <a:gd name="T6" fmla="*/ 2147483647 w 6"/>
              <a:gd name="T7" fmla="*/ 1317940484 h 24"/>
              <a:gd name="T8" fmla="*/ 2147483647 w 6"/>
              <a:gd name="T9" fmla="*/ 0 h 24"/>
              <a:gd name="T10" fmla="*/ 2147483647 w 6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4"/>
              <a:gd name="T20" fmla="*/ 6 w 6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4">
                <a:moveTo>
                  <a:pt x="0" y="24"/>
                </a:moveTo>
                <a:lnTo>
                  <a:pt x="5" y="17"/>
                </a:lnTo>
                <a:lnTo>
                  <a:pt x="6" y="14"/>
                </a:lnTo>
                <a:cubicBezTo>
                  <a:pt x="5" y="10"/>
                  <a:pt x="5" y="6"/>
                  <a:pt x="5" y="2"/>
                </a:cubicBezTo>
                <a:lnTo>
                  <a:pt x="4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8" name="Freeform 243"/>
          <p:cNvSpPr>
            <a:spLocks/>
          </p:cNvSpPr>
          <p:nvPr/>
        </p:nvSpPr>
        <p:spPr bwMode="auto">
          <a:xfrm>
            <a:off x="2506663" y="3355975"/>
            <a:ext cx="1587" cy="49213"/>
          </a:xfrm>
          <a:custGeom>
            <a:avLst/>
            <a:gdLst>
              <a:gd name="T0" fmla="*/ 0 w 1588"/>
              <a:gd name="T1" fmla="*/ 77897768 h 33"/>
              <a:gd name="T2" fmla="*/ 0 w 1588"/>
              <a:gd name="T3" fmla="*/ 40129513 h 33"/>
              <a:gd name="T4" fmla="*/ 0 w 1588"/>
              <a:gd name="T5" fmla="*/ 40129513 h 33"/>
              <a:gd name="T6" fmla="*/ 0 w 158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33"/>
              <a:gd name="T14" fmla="*/ 1588 w 158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33">
                <a:moveTo>
                  <a:pt x="0" y="33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39" name="Freeform 244"/>
          <p:cNvSpPr>
            <a:spLocks/>
          </p:cNvSpPr>
          <p:nvPr/>
        </p:nvSpPr>
        <p:spPr bwMode="auto">
          <a:xfrm>
            <a:off x="2455863" y="3330575"/>
            <a:ext cx="25400" cy="1588"/>
          </a:xfrm>
          <a:custGeom>
            <a:avLst/>
            <a:gdLst>
              <a:gd name="T0" fmla="*/ 39111231 w 16"/>
              <a:gd name="T1" fmla="*/ 0 h 1588"/>
              <a:gd name="T2" fmla="*/ 39111231 w 16"/>
              <a:gd name="T3" fmla="*/ 0 h 1588"/>
              <a:gd name="T4" fmla="*/ 39111231 w 16"/>
              <a:gd name="T5" fmla="*/ 0 h 1588"/>
              <a:gd name="T6" fmla="*/ 39111231 w 16"/>
              <a:gd name="T7" fmla="*/ 0 h 1588"/>
              <a:gd name="T8" fmla="*/ 0 w 16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88"/>
              <a:gd name="T17" fmla="*/ 16 w 16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88">
                <a:moveTo>
                  <a:pt x="16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0" name="Freeform 245"/>
          <p:cNvSpPr>
            <a:spLocks/>
          </p:cNvSpPr>
          <p:nvPr/>
        </p:nvSpPr>
        <p:spPr bwMode="auto">
          <a:xfrm>
            <a:off x="2379663" y="3330575"/>
            <a:ext cx="50800" cy="1588"/>
          </a:xfrm>
          <a:custGeom>
            <a:avLst/>
            <a:gdLst>
              <a:gd name="T0" fmla="*/ 80666394 w 33"/>
              <a:gd name="T1" fmla="*/ 0 h 1588"/>
              <a:gd name="T2" fmla="*/ 39110606 w 33"/>
              <a:gd name="T3" fmla="*/ 0 h 1588"/>
              <a:gd name="T4" fmla="*/ 39110606 w 33"/>
              <a:gd name="T5" fmla="*/ 0 h 1588"/>
              <a:gd name="T6" fmla="*/ 0 w 33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88"/>
              <a:gd name="T14" fmla="*/ 33 w 33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88">
                <a:moveTo>
                  <a:pt x="33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1" name="Line 246"/>
          <p:cNvSpPr>
            <a:spLocks noChangeShapeType="1"/>
          </p:cNvSpPr>
          <p:nvPr/>
        </p:nvSpPr>
        <p:spPr bwMode="auto">
          <a:xfrm flipH="1">
            <a:off x="2352675" y="3330575"/>
            <a:ext cx="26988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2" name="Freeform 247"/>
          <p:cNvSpPr>
            <a:spLocks/>
          </p:cNvSpPr>
          <p:nvPr/>
        </p:nvSpPr>
        <p:spPr bwMode="auto">
          <a:xfrm>
            <a:off x="3689350" y="4398963"/>
            <a:ext cx="155575" cy="100012"/>
          </a:xfrm>
          <a:custGeom>
            <a:avLst/>
            <a:gdLst>
              <a:gd name="T0" fmla="*/ 2147483647 w 6"/>
              <a:gd name="T1" fmla="*/ 0 h 4"/>
              <a:gd name="T2" fmla="*/ 1385311377 w 6"/>
              <a:gd name="T3" fmla="*/ 0 h 4"/>
              <a:gd name="T4" fmla="*/ 1385311377 w 6"/>
              <a:gd name="T5" fmla="*/ 1986801263 h 4"/>
              <a:gd name="T6" fmla="*/ 0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4"/>
              <a:gd name="T14" fmla="*/ 6 w 6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4">
                <a:moveTo>
                  <a:pt x="6" y="0"/>
                </a:moveTo>
                <a:lnTo>
                  <a:pt x="2" y="0"/>
                </a:lnTo>
                <a:lnTo>
                  <a:pt x="2" y="3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3" name="Line 248"/>
          <p:cNvSpPr>
            <a:spLocks noChangeShapeType="1"/>
          </p:cNvSpPr>
          <p:nvPr/>
        </p:nvSpPr>
        <p:spPr bwMode="auto">
          <a:xfrm flipV="1">
            <a:off x="6519863" y="4548188"/>
            <a:ext cx="103187" cy="746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4" name="Freeform 249"/>
          <p:cNvSpPr>
            <a:spLocks/>
          </p:cNvSpPr>
          <p:nvPr/>
        </p:nvSpPr>
        <p:spPr bwMode="auto">
          <a:xfrm>
            <a:off x="4821238" y="4921250"/>
            <a:ext cx="52387" cy="49213"/>
          </a:xfrm>
          <a:custGeom>
            <a:avLst/>
            <a:gdLst>
              <a:gd name="T0" fmla="*/ 1412876323 w 2"/>
              <a:gd name="T1" fmla="*/ 1285313156 h 2"/>
              <a:gd name="T2" fmla="*/ 706451250 w 2"/>
              <a:gd name="T3" fmla="*/ 0 h 2"/>
              <a:gd name="T4" fmla="*/ 0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2" y="2"/>
                </a:moveTo>
                <a:cubicBezTo>
                  <a:pt x="1" y="1"/>
                  <a:pt x="1" y="1"/>
                  <a:pt x="1" y="0"/>
                </a:cubicBez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5" name="Freeform 250"/>
          <p:cNvSpPr>
            <a:spLocks/>
          </p:cNvSpPr>
          <p:nvPr/>
        </p:nvSpPr>
        <p:spPr bwMode="auto">
          <a:xfrm>
            <a:off x="3870325" y="4772025"/>
            <a:ext cx="1588" cy="149225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1337735531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2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6" name="Freeform 251"/>
          <p:cNvSpPr>
            <a:spLocks/>
          </p:cNvSpPr>
          <p:nvPr/>
        </p:nvSpPr>
        <p:spPr bwMode="auto">
          <a:xfrm>
            <a:off x="4719638" y="4251325"/>
            <a:ext cx="204787" cy="296863"/>
          </a:xfrm>
          <a:custGeom>
            <a:avLst/>
            <a:gdLst>
              <a:gd name="T0" fmla="*/ 0 w 8"/>
              <a:gd name="T1" fmla="*/ 0 h 12"/>
              <a:gd name="T2" fmla="*/ 2147483647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2"/>
              <a:gd name="T14" fmla="*/ 8 w 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2">
                <a:moveTo>
                  <a:pt x="0" y="0"/>
                </a:moveTo>
                <a:lnTo>
                  <a:pt x="4" y="6"/>
                </a:lnTo>
                <a:lnTo>
                  <a:pt x="7" y="10"/>
                </a:lnTo>
                <a:lnTo>
                  <a:pt x="8" y="1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7" name="Line 256"/>
          <p:cNvSpPr>
            <a:spLocks noChangeShapeType="1"/>
          </p:cNvSpPr>
          <p:nvPr/>
        </p:nvSpPr>
        <p:spPr bwMode="auto">
          <a:xfrm>
            <a:off x="5181600" y="4870450"/>
            <a:ext cx="1588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upo 491"/>
          <p:cNvGrpSpPr>
            <a:grpSpLocks/>
          </p:cNvGrpSpPr>
          <p:nvPr/>
        </p:nvGrpSpPr>
        <p:grpSpPr bwMode="auto">
          <a:xfrm>
            <a:off x="5181600" y="4597400"/>
            <a:ext cx="28575" cy="298450"/>
            <a:chOff x="5551488" y="4484688"/>
            <a:chExt cx="28575" cy="319088"/>
          </a:xfrm>
        </p:grpSpPr>
        <p:sp>
          <p:nvSpPr>
            <p:cNvPr id="6719" name="Line 252"/>
            <p:cNvSpPr>
              <a:spLocks noChangeShapeType="1"/>
            </p:cNvSpPr>
            <p:nvPr/>
          </p:nvSpPr>
          <p:spPr bwMode="auto">
            <a:xfrm>
              <a:off x="5578475" y="4484688"/>
              <a:ext cx="15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0" name="Line 253"/>
            <p:cNvSpPr>
              <a:spLocks noChangeShapeType="1"/>
            </p:cNvSpPr>
            <p:nvPr/>
          </p:nvSpPr>
          <p:spPr bwMode="auto">
            <a:xfrm flipH="1">
              <a:off x="5551488" y="4565651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1" name="Line 254"/>
            <p:cNvSpPr>
              <a:spLocks noChangeShapeType="1"/>
            </p:cNvSpPr>
            <p:nvPr/>
          </p:nvSpPr>
          <p:spPr bwMode="auto">
            <a:xfrm>
              <a:off x="5551488" y="4645026"/>
              <a:ext cx="15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2" name="Line 255"/>
            <p:cNvSpPr>
              <a:spLocks noChangeShapeType="1"/>
            </p:cNvSpPr>
            <p:nvPr/>
          </p:nvSpPr>
          <p:spPr bwMode="auto">
            <a:xfrm>
              <a:off x="5551488" y="4697413"/>
              <a:ext cx="15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23" name="Line 257"/>
            <p:cNvSpPr>
              <a:spLocks noChangeShapeType="1"/>
            </p:cNvSpPr>
            <p:nvPr/>
          </p:nvSpPr>
          <p:spPr bwMode="auto">
            <a:xfrm>
              <a:off x="5551488" y="4776788"/>
              <a:ext cx="15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49" name="Line 258"/>
          <p:cNvSpPr>
            <a:spLocks noChangeShapeType="1"/>
          </p:cNvSpPr>
          <p:nvPr/>
        </p:nvSpPr>
        <p:spPr bwMode="auto">
          <a:xfrm flipH="1">
            <a:off x="3819525" y="4349750"/>
            <a:ext cx="230188" cy="492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50" name="Freeform 259"/>
          <p:cNvSpPr>
            <a:spLocks/>
          </p:cNvSpPr>
          <p:nvPr/>
        </p:nvSpPr>
        <p:spPr bwMode="auto">
          <a:xfrm>
            <a:off x="5929313" y="3281363"/>
            <a:ext cx="153987" cy="49212"/>
          </a:xfrm>
          <a:custGeom>
            <a:avLst/>
            <a:gdLst>
              <a:gd name="T0" fmla="*/ 2147483647 w 6"/>
              <a:gd name="T1" fmla="*/ 1285313156 h 2"/>
              <a:gd name="T2" fmla="*/ 2147483647 w 6"/>
              <a:gd name="T3" fmla="*/ 642656578 h 2"/>
              <a:gd name="T4" fmla="*/ 0 w 6"/>
              <a:gd name="T5" fmla="*/ 0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6" y="2"/>
                </a:move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51" name="Freeform 260"/>
          <p:cNvSpPr>
            <a:spLocks/>
          </p:cNvSpPr>
          <p:nvPr/>
        </p:nvSpPr>
        <p:spPr bwMode="auto">
          <a:xfrm>
            <a:off x="5181600" y="796925"/>
            <a:ext cx="26988" cy="74613"/>
          </a:xfrm>
          <a:custGeom>
            <a:avLst/>
            <a:gdLst>
              <a:gd name="T0" fmla="*/ 706464744 w 1"/>
              <a:gd name="T1" fmla="*/ 1967071399 h 3"/>
              <a:gd name="T2" fmla="*/ 706464744 w 1"/>
              <a:gd name="T3" fmla="*/ 1967071399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52" name="Freeform 261"/>
          <p:cNvSpPr>
            <a:spLocks/>
          </p:cNvSpPr>
          <p:nvPr/>
        </p:nvSpPr>
        <p:spPr bwMode="auto">
          <a:xfrm>
            <a:off x="3870325" y="1443038"/>
            <a:ext cx="642938" cy="49212"/>
          </a:xfrm>
          <a:custGeom>
            <a:avLst/>
            <a:gdLst>
              <a:gd name="T0" fmla="*/ 2147483647 w 25"/>
              <a:gd name="T1" fmla="*/ 0 h 2"/>
              <a:gd name="T2" fmla="*/ 2147483647 w 25"/>
              <a:gd name="T3" fmla="*/ 642656578 h 2"/>
              <a:gd name="T4" fmla="*/ 2147483647 w 25"/>
              <a:gd name="T5" fmla="*/ 1285313156 h 2"/>
              <a:gd name="T6" fmla="*/ 2147483647 w 25"/>
              <a:gd name="T7" fmla="*/ 1285313156 h 2"/>
              <a:gd name="T8" fmla="*/ 1366711796 w 25"/>
              <a:gd name="T9" fmla="*/ 642656578 h 2"/>
              <a:gd name="T10" fmla="*/ 0 w 25"/>
              <a:gd name="T11" fmla="*/ 642656578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2"/>
              <a:gd name="T20" fmla="*/ 25 w 2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2">
                <a:moveTo>
                  <a:pt x="25" y="0"/>
                </a:moveTo>
                <a:lnTo>
                  <a:pt x="19" y="1"/>
                </a:lnTo>
                <a:lnTo>
                  <a:pt x="16" y="2"/>
                </a:lnTo>
                <a:lnTo>
                  <a:pt x="7" y="2"/>
                </a:lnTo>
                <a:lnTo>
                  <a:pt x="2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53" name="Freeform 262"/>
          <p:cNvSpPr>
            <a:spLocks/>
          </p:cNvSpPr>
          <p:nvPr/>
        </p:nvSpPr>
        <p:spPr bwMode="auto">
          <a:xfrm>
            <a:off x="5980113" y="4398963"/>
            <a:ext cx="25400" cy="100012"/>
          </a:xfrm>
          <a:custGeom>
            <a:avLst/>
            <a:gdLst>
              <a:gd name="T0" fmla="*/ 706464744 w 1"/>
              <a:gd name="T1" fmla="*/ 2147483647 h 4"/>
              <a:gd name="T2" fmla="*/ 706464744 w 1"/>
              <a:gd name="T3" fmla="*/ 2147483647 h 4"/>
              <a:gd name="T4" fmla="*/ 706464744 w 1"/>
              <a:gd name="T5" fmla="*/ 1986801263 h 4"/>
              <a:gd name="T6" fmla="*/ 706464744 w 1"/>
              <a:gd name="T7" fmla="*/ 1324550650 h 4"/>
              <a:gd name="T8" fmla="*/ 0 w 1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4"/>
                </a:move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54" name="Line 266"/>
          <p:cNvSpPr>
            <a:spLocks noChangeShapeType="1"/>
          </p:cNvSpPr>
          <p:nvPr/>
        </p:nvSpPr>
        <p:spPr bwMode="auto">
          <a:xfrm>
            <a:off x="2970213" y="3530600"/>
            <a:ext cx="1587" cy="476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upo 508"/>
          <p:cNvGrpSpPr>
            <a:grpSpLocks/>
          </p:cNvGrpSpPr>
          <p:nvPr/>
        </p:nvGrpSpPr>
        <p:grpSpPr bwMode="auto">
          <a:xfrm>
            <a:off x="2970213" y="3306763"/>
            <a:ext cx="79375" cy="271462"/>
            <a:chOff x="3271838" y="3106738"/>
            <a:chExt cx="80963" cy="290513"/>
          </a:xfrm>
        </p:grpSpPr>
        <p:sp>
          <p:nvSpPr>
            <p:cNvPr id="6715" name="Line 263"/>
            <p:cNvSpPr>
              <a:spLocks noChangeShapeType="1"/>
            </p:cNvSpPr>
            <p:nvPr/>
          </p:nvSpPr>
          <p:spPr bwMode="auto">
            <a:xfrm>
              <a:off x="3351213" y="3106738"/>
              <a:ext cx="15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6" name="Line 264"/>
            <p:cNvSpPr>
              <a:spLocks noChangeShapeType="1"/>
            </p:cNvSpPr>
            <p:nvPr/>
          </p:nvSpPr>
          <p:spPr bwMode="auto">
            <a:xfrm flipH="1">
              <a:off x="3298825" y="3186113"/>
              <a:ext cx="25400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7" name="Freeform 265"/>
            <p:cNvSpPr>
              <a:spLocks/>
            </p:cNvSpPr>
            <p:nvPr/>
          </p:nvSpPr>
          <p:spPr bwMode="auto">
            <a:xfrm>
              <a:off x="3271838" y="3265488"/>
              <a:ext cx="26988" cy="52388"/>
            </a:xfrm>
            <a:custGeom>
              <a:avLst/>
              <a:gdLst>
                <a:gd name="T0" fmla="*/ 42844237 w 17"/>
                <a:gd name="T1" fmla="*/ 0 h 33"/>
                <a:gd name="T2" fmla="*/ 42844237 w 17"/>
                <a:gd name="T3" fmla="*/ 42843852 h 33"/>
                <a:gd name="T4" fmla="*/ 42844237 w 17"/>
                <a:gd name="T5" fmla="*/ 42843852 h 33"/>
                <a:gd name="T6" fmla="*/ 0 w 17"/>
                <a:gd name="T7" fmla="*/ 831667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3"/>
                <a:gd name="T14" fmla="*/ 17 w 17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3">
                  <a:moveTo>
                    <a:pt x="17" y="0"/>
                  </a:moveTo>
                  <a:lnTo>
                    <a:pt x="17" y="1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8" name="Line 267"/>
            <p:cNvSpPr>
              <a:spLocks noChangeShapeType="1"/>
            </p:cNvSpPr>
            <p:nvPr/>
          </p:nvSpPr>
          <p:spPr bwMode="auto">
            <a:xfrm>
              <a:off x="3271838" y="3344863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1" name="Grupo 509"/>
          <p:cNvGrpSpPr>
            <a:grpSpLocks/>
          </p:cNvGrpSpPr>
          <p:nvPr/>
        </p:nvGrpSpPr>
        <p:grpSpPr bwMode="auto">
          <a:xfrm>
            <a:off x="2790825" y="3206750"/>
            <a:ext cx="411163" cy="323850"/>
            <a:chOff x="3086100" y="3000376"/>
            <a:chExt cx="423863" cy="344488"/>
          </a:xfrm>
        </p:grpSpPr>
        <p:sp>
          <p:nvSpPr>
            <p:cNvPr id="6708" name="Freeform 268"/>
            <p:cNvSpPr>
              <a:spLocks/>
            </p:cNvSpPr>
            <p:nvPr/>
          </p:nvSpPr>
          <p:spPr bwMode="auto">
            <a:xfrm>
              <a:off x="3457575" y="3292476"/>
              <a:ext cx="52388" cy="52388"/>
            </a:xfrm>
            <a:custGeom>
              <a:avLst/>
              <a:gdLst>
                <a:gd name="T0" fmla="*/ 83166730 w 33"/>
                <a:gd name="T1" fmla="*/ 83166730 h 33"/>
                <a:gd name="T2" fmla="*/ 40322879 w 33"/>
                <a:gd name="T3" fmla="*/ 40322879 h 33"/>
                <a:gd name="T4" fmla="*/ 40322879 w 33"/>
                <a:gd name="T5" fmla="*/ 40322879 h 33"/>
                <a:gd name="T6" fmla="*/ 0 w 33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33" y="33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09" name="Line 269"/>
            <p:cNvSpPr>
              <a:spLocks noChangeShapeType="1"/>
            </p:cNvSpPr>
            <p:nvPr/>
          </p:nvSpPr>
          <p:spPr bwMode="auto">
            <a:xfrm flipH="1" flipV="1">
              <a:off x="3403600" y="3238501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0" name="Freeform 270"/>
            <p:cNvSpPr>
              <a:spLocks/>
            </p:cNvSpPr>
            <p:nvPr/>
          </p:nvSpPr>
          <p:spPr bwMode="auto">
            <a:xfrm>
              <a:off x="3351213" y="3186113"/>
              <a:ext cx="52388" cy="25400"/>
            </a:xfrm>
            <a:custGeom>
              <a:avLst/>
              <a:gdLst>
                <a:gd name="T0" fmla="*/ 83166730 w 33"/>
                <a:gd name="T1" fmla="*/ 40322493 h 16"/>
                <a:gd name="T2" fmla="*/ 42843852 w 33"/>
                <a:gd name="T3" fmla="*/ 40322493 h 16"/>
                <a:gd name="T4" fmla="*/ 42843852 w 33"/>
                <a:gd name="T5" fmla="*/ 40322493 h 16"/>
                <a:gd name="T6" fmla="*/ 0 w 33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6"/>
                <a:gd name="T14" fmla="*/ 33 w 3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6">
                  <a:moveTo>
                    <a:pt x="33" y="16"/>
                  </a:move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1" name="Freeform 271"/>
            <p:cNvSpPr>
              <a:spLocks/>
            </p:cNvSpPr>
            <p:nvPr/>
          </p:nvSpPr>
          <p:spPr bwMode="auto">
            <a:xfrm>
              <a:off x="3271838" y="3132138"/>
              <a:ext cx="52388" cy="26988"/>
            </a:xfrm>
            <a:custGeom>
              <a:avLst/>
              <a:gdLst>
                <a:gd name="T0" fmla="*/ 83166730 w 33"/>
                <a:gd name="T1" fmla="*/ 42844237 h 17"/>
                <a:gd name="T2" fmla="*/ 42843852 w 33"/>
                <a:gd name="T3" fmla="*/ 0 h 17"/>
                <a:gd name="T4" fmla="*/ 42843852 w 33"/>
                <a:gd name="T5" fmla="*/ 0 h 17"/>
                <a:gd name="T6" fmla="*/ 0 w 3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33" y="17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2" name="Line 272"/>
            <p:cNvSpPr>
              <a:spLocks noChangeShapeType="1"/>
            </p:cNvSpPr>
            <p:nvPr/>
          </p:nvSpPr>
          <p:spPr bwMode="auto">
            <a:xfrm flipH="1">
              <a:off x="3217863" y="3106738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3" name="Freeform 273"/>
            <p:cNvSpPr>
              <a:spLocks/>
            </p:cNvSpPr>
            <p:nvPr/>
          </p:nvSpPr>
          <p:spPr bwMode="auto">
            <a:xfrm>
              <a:off x="3138488" y="3052763"/>
              <a:ext cx="53975" cy="26988"/>
            </a:xfrm>
            <a:custGeom>
              <a:avLst/>
              <a:gdLst>
                <a:gd name="T0" fmla="*/ 85685299 w 34"/>
                <a:gd name="T1" fmla="*/ 42844237 h 17"/>
                <a:gd name="T2" fmla="*/ 42843443 w 34"/>
                <a:gd name="T3" fmla="*/ 42844237 h 17"/>
                <a:gd name="T4" fmla="*/ 42843443 w 34"/>
                <a:gd name="T5" fmla="*/ 42844237 h 17"/>
                <a:gd name="T6" fmla="*/ 0 w 3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7"/>
                <a:gd name="T14" fmla="*/ 34 w 3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7">
                  <a:moveTo>
                    <a:pt x="34" y="17"/>
                  </a:move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14" name="Line 274"/>
            <p:cNvSpPr>
              <a:spLocks noChangeShapeType="1"/>
            </p:cNvSpPr>
            <p:nvPr/>
          </p:nvSpPr>
          <p:spPr bwMode="auto">
            <a:xfrm flipH="1" flipV="1">
              <a:off x="3086100" y="3000376"/>
              <a:ext cx="523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2" name="Grupo 507"/>
          <p:cNvGrpSpPr>
            <a:grpSpLocks/>
          </p:cNvGrpSpPr>
          <p:nvPr/>
        </p:nvGrpSpPr>
        <p:grpSpPr bwMode="auto">
          <a:xfrm>
            <a:off x="2713038" y="3108325"/>
            <a:ext cx="77787" cy="73025"/>
            <a:chOff x="3006725" y="2894013"/>
            <a:chExt cx="79375" cy="79376"/>
          </a:xfrm>
        </p:grpSpPr>
        <p:sp>
          <p:nvSpPr>
            <p:cNvPr id="6706" name="Line 275"/>
            <p:cNvSpPr>
              <a:spLocks noChangeShapeType="1"/>
            </p:cNvSpPr>
            <p:nvPr/>
          </p:nvSpPr>
          <p:spPr bwMode="auto">
            <a:xfrm flipH="1" flipV="1">
              <a:off x="3032125" y="2946401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07" name="Line 276"/>
            <p:cNvSpPr>
              <a:spLocks noChangeShapeType="1"/>
            </p:cNvSpPr>
            <p:nvPr/>
          </p:nvSpPr>
          <p:spPr bwMode="auto">
            <a:xfrm flipH="1" flipV="1">
              <a:off x="3006725" y="2894013"/>
              <a:ext cx="25400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3" name="Grupo 506"/>
          <p:cNvGrpSpPr>
            <a:grpSpLocks/>
          </p:cNvGrpSpPr>
          <p:nvPr/>
        </p:nvGrpSpPr>
        <p:grpSpPr bwMode="auto">
          <a:xfrm>
            <a:off x="2559050" y="2982913"/>
            <a:ext cx="128588" cy="125412"/>
            <a:chOff x="2847975" y="2760663"/>
            <a:chExt cx="131763" cy="133351"/>
          </a:xfrm>
        </p:grpSpPr>
        <p:sp>
          <p:nvSpPr>
            <p:cNvPr id="6702" name="Line 277"/>
            <p:cNvSpPr>
              <a:spLocks noChangeShapeType="1"/>
            </p:cNvSpPr>
            <p:nvPr/>
          </p:nvSpPr>
          <p:spPr bwMode="auto">
            <a:xfrm flipH="1" flipV="1">
              <a:off x="2952750" y="28670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60" name="Grupo 505"/>
            <p:cNvGrpSpPr>
              <a:grpSpLocks/>
            </p:cNvGrpSpPr>
            <p:nvPr/>
          </p:nvGrpSpPr>
          <p:grpSpPr bwMode="auto">
            <a:xfrm>
              <a:off x="2847975" y="2760663"/>
              <a:ext cx="79376" cy="80963"/>
              <a:chOff x="2847975" y="2760663"/>
              <a:chExt cx="79376" cy="80963"/>
            </a:xfrm>
          </p:grpSpPr>
          <p:sp>
            <p:nvSpPr>
              <p:cNvPr id="6704" name="Line 278"/>
              <p:cNvSpPr>
                <a:spLocks noChangeShapeType="1"/>
              </p:cNvSpPr>
              <p:nvPr/>
            </p:nvSpPr>
            <p:spPr bwMode="auto">
              <a:xfrm flipH="1" flipV="1">
                <a:off x="2900363" y="2814638"/>
                <a:ext cx="26988" cy="269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05" name="Line 279"/>
              <p:cNvSpPr>
                <a:spLocks noChangeShapeType="1"/>
              </p:cNvSpPr>
              <p:nvPr/>
            </p:nvSpPr>
            <p:spPr bwMode="auto">
              <a:xfrm flipH="1" flipV="1">
                <a:off x="2847975" y="2760663"/>
                <a:ext cx="25400" cy="2698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359" name="Freeform 280"/>
          <p:cNvSpPr>
            <a:spLocks/>
          </p:cNvSpPr>
          <p:nvPr/>
        </p:nvSpPr>
        <p:spPr bwMode="auto">
          <a:xfrm>
            <a:off x="3844925" y="4025900"/>
            <a:ext cx="103188" cy="200025"/>
          </a:xfrm>
          <a:custGeom>
            <a:avLst/>
            <a:gdLst>
              <a:gd name="T0" fmla="*/ 0 w 4"/>
              <a:gd name="T1" fmla="*/ 2147483647 h 8"/>
              <a:gd name="T2" fmla="*/ 2147483647 w 4"/>
              <a:gd name="T3" fmla="*/ 0 h 8"/>
              <a:gd name="T4" fmla="*/ 0 60000 65536"/>
              <a:gd name="T5" fmla="*/ 0 60000 65536"/>
              <a:gd name="T6" fmla="*/ 0 w 4"/>
              <a:gd name="T7" fmla="*/ 0 h 8"/>
              <a:gd name="T8" fmla="*/ 4 w 4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8">
                <a:moveTo>
                  <a:pt x="0" y="8"/>
                </a:moveTo>
                <a:cubicBezTo>
                  <a:pt x="3" y="7"/>
                  <a:pt x="3" y="4"/>
                  <a:pt x="4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60" name="Line 281"/>
          <p:cNvSpPr>
            <a:spLocks noChangeShapeType="1"/>
          </p:cNvSpPr>
          <p:nvPr/>
        </p:nvSpPr>
        <p:spPr bwMode="auto">
          <a:xfrm flipH="1">
            <a:off x="990600" y="4970463"/>
            <a:ext cx="25400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1" name="Grupo 490"/>
          <p:cNvGrpSpPr>
            <a:grpSpLocks/>
          </p:cNvGrpSpPr>
          <p:nvPr/>
        </p:nvGrpSpPr>
        <p:grpSpPr bwMode="auto">
          <a:xfrm>
            <a:off x="3305175" y="5989638"/>
            <a:ext cx="230188" cy="125412"/>
            <a:chOff x="3616325" y="5970588"/>
            <a:chExt cx="238125" cy="134938"/>
          </a:xfrm>
        </p:grpSpPr>
        <p:sp>
          <p:nvSpPr>
            <p:cNvPr id="6697" name="Line 282"/>
            <p:cNvSpPr>
              <a:spLocks noChangeShapeType="1"/>
            </p:cNvSpPr>
            <p:nvPr/>
          </p:nvSpPr>
          <p:spPr bwMode="auto">
            <a:xfrm flipH="1">
              <a:off x="3829050" y="5970588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8" name="Line 283"/>
            <p:cNvSpPr>
              <a:spLocks noChangeShapeType="1"/>
            </p:cNvSpPr>
            <p:nvPr/>
          </p:nvSpPr>
          <p:spPr bwMode="auto">
            <a:xfrm flipH="1">
              <a:off x="3802063" y="5997576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9" name="Line 284"/>
            <p:cNvSpPr>
              <a:spLocks noChangeShapeType="1"/>
            </p:cNvSpPr>
            <p:nvPr/>
          </p:nvSpPr>
          <p:spPr bwMode="auto">
            <a:xfrm flipH="1">
              <a:off x="3722688" y="6022976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00" name="Line 285"/>
            <p:cNvSpPr>
              <a:spLocks noChangeShapeType="1"/>
            </p:cNvSpPr>
            <p:nvPr/>
          </p:nvSpPr>
          <p:spPr bwMode="auto">
            <a:xfrm flipH="1">
              <a:off x="3668713" y="6049963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01" name="Line 286"/>
            <p:cNvSpPr>
              <a:spLocks noChangeShapeType="1"/>
            </p:cNvSpPr>
            <p:nvPr/>
          </p:nvSpPr>
          <p:spPr bwMode="auto">
            <a:xfrm flipH="1">
              <a:off x="3616325" y="6103938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6" name="Grupo 494"/>
          <p:cNvGrpSpPr>
            <a:grpSpLocks/>
          </p:cNvGrpSpPr>
          <p:nvPr/>
        </p:nvGrpSpPr>
        <p:grpSpPr bwMode="auto">
          <a:xfrm>
            <a:off x="1941513" y="4573588"/>
            <a:ext cx="385762" cy="76200"/>
            <a:chOff x="2211388" y="4459288"/>
            <a:chExt cx="396875" cy="80963"/>
          </a:xfrm>
        </p:grpSpPr>
        <p:sp>
          <p:nvSpPr>
            <p:cNvPr id="6691" name="Freeform 287"/>
            <p:cNvSpPr>
              <a:spLocks/>
            </p:cNvSpPr>
            <p:nvPr/>
          </p:nvSpPr>
          <p:spPr bwMode="auto">
            <a:xfrm>
              <a:off x="2555875" y="4538663"/>
              <a:ext cx="52388" cy="1588"/>
            </a:xfrm>
            <a:custGeom>
              <a:avLst/>
              <a:gdLst>
                <a:gd name="T0" fmla="*/ 83166730 w 33"/>
                <a:gd name="T1" fmla="*/ 0 h 1588"/>
                <a:gd name="T2" fmla="*/ 42843852 w 33"/>
                <a:gd name="T3" fmla="*/ 0 h 1588"/>
                <a:gd name="T4" fmla="*/ 0 w 33"/>
                <a:gd name="T5" fmla="*/ 0 h 1588"/>
                <a:gd name="T6" fmla="*/ 0 60000 65536"/>
                <a:gd name="T7" fmla="*/ 0 60000 65536"/>
                <a:gd name="T8" fmla="*/ 0 60000 65536"/>
                <a:gd name="T9" fmla="*/ 0 w 33"/>
                <a:gd name="T10" fmla="*/ 0 h 1588"/>
                <a:gd name="T11" fmla="*/ 33 w 3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588">
                  <a:moveTo>
                    <a:pt x="33" y="0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2" name="Freeform 288"/>
            <p:cNvSpPr>
              <a:spLocks/>
            </p:cNvSpPr>
            <p:nvPr/>
          </p:nvSpPr>
          <p:spPr bwMode="auto">
            <a:xfrm>
              <a:off x="2476500" y="4538663"/>
              <a:ext cx="52388" cy="1588"/>
            </a:xfrm>
            <a:custGeom>
              <a:avLst/>
              <a:gdLst>
                <a:gd name="T0" fmla="*/ 83166730 w 33"/>
                <a:gd name="T1" fmla="*/ 0 h 1588"/>
                <a:gd name="T2" fmla="*/ 40322879 w 33"/>
                <a:gd name="T3" fmla="*/ 0 h 1588"/>
                <a:gd name="T4" fmla="*/ 0 w 33"/>
                <a:gd name="T5" fmla="*/ 0 h 1588"/>
                <a:gd name="T6" fmla="*/ 0 60000 65536"/>
                <a:gd name="T7" fmla="*/ 0 60000 65536"/>
                <a:gd name="T8" fmla="*/ 0 60000 65536"/>
                <a:gd name="T9" fmla="*/ 0 w 33"/>
                <a:gd name="T10" fmla="*/ 0 h 1588"/>
                <a:gd name="T11" fmla="*/ 33 w 3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588">
                  <a:moveTo>
                    <a:pt x="33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3" name="Freeform 289"/>
            <p:cNvSpPr>
              <a:spLocks/>
            </p:cNvSpPr>
            <p:nvPr/>
          </p:nvSpPr>
          <p:spPr bwMode="auto">
            <a:xfrm>
              <a:off x="2422525" y="4511676"/>
              <a:ext cx="26988" cy="26988"/>
            </a:xfrm>
            <a:custGeom>
              <a:avLst/>
              <a:gdLst>
                <a:gd name="T0" fmla="*/ 42844237 w 17"/>
                <a:gd name="T1" fmla="*/ 42844237 h 17"/>
                <a:gd name="T2" fmla="*/ 0 w 17"/>
                <a:gd name="T3" fmla="*/ 42844237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7" y="17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4" name="Freeform 290"/>
            <p:cNvSpPr>
              <a:spLocks/>
            </p:cNvSpPr>
            <p:nvPr/>
          </p:nvSpPr>
          <p:spPr bwMode="auto">
            <a:xfrm>
              <a:off x="2343150" y="4484688"/>
              <a:ext cx="53975" cy="26988"/>
            </a:xfrm>
            <a:custGeom>
              <a:avLst/>
              <a:gdLst>
                <a:gd name="T0" fmla="*/ 85685299 w 34"/>
                <a:gd name="T1" fmla="*/ 42844237 h 17"/>
                <a:gd name="T2" fmla="*/ 42843443 w 34"/>
                <a:gd name="T3" fmla="*/ 42844237 h 17"/>
                <a:gd name="T4" fmla="*/ 0 w 34"/>
                <a:gd name="T5" fmla="*/ 0 h 17"/>
                <a:gd name="T6" fmla="*/ 0 60000 65536"/>
                <a:gd name="T7" fmla="*/ 0 60000 65536"/>
                <a:gd name="T8" fmla="*/ 0 60000 65536"/>
                <a:gd name="T9" fmla="*/ 0 w 34"/>
                <a:gd name="T10" fmla="*/ 0 h 17"/>
                <a:gd name="T11" fmla="*/ 34 w 3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17">
                  <a:moveTo>
                    <a:pt x="34" y="17"/>
                  </a:move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5" name="Freeform 291"/>
            <p:cNvSpPr>
              <a:spLocks/>
            </p:cNvSpPr>
            <p:nvPr/>
          </p:nvSpPr>
          <p:spPr bwMode="auto">
            <a:xfrm>
              <a:off x="2290763" y="4459288"/>
              <a:ext cx="26988" cy="25400"/>
            </a:xfrm>
            <a:custGeom>
              <a:avLst/>
              <a:gdLst>
                <a:gd name="T0" fmla="*/ 42844237 w 17"/>
                <a:gd name="T1" fmla="*/ 40322493 h 16"/>
                <a:gd name="T2" fmla="*/ 0 w 17"/>
                <a:gd name="T3" fmla="*/ 40322493 h 16"/>
                <a:gd name="T4" fmla="*/ 0 w 17"/>
                <a:gd name="T5" fmla="*/ 40322493 h 16"/>
                <a:gd name="T6" fmla="*/ 0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6"/>
                <a:gd name="T14" fmla="*/ 17 w 1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6">
                  <a:moveTo>
                    <a:pt x="17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6" name="Freeform 292"/>
            <p:cNvSpPr>
              <a:spLocks/>
            </p:cNvSpPr>
            <p:nvPr/>
          </p:nvSpPr>
          <p:spPr bwMode="auto">
            <a:xfrm>
              <a:off x="2211388" y="4459288"/>
              <a:ext cx="52388" cy="1588"/>
            </a:xfrm>
            <a:custGeom>
              <a:avLst/>
              <a:gdLst>
                <a:gd name="T0" fmla="*/ 83166730 w 33"/>
                <a:gd name="T1" fmla="*/ 0 h 1588"/>
                <a:gd name="T2" fmla="*/ 40322879 w 33"/>
                <a:gd name="T3" fmla="*/ 0 h 1588"/>
                <a:gd name="T4" fmla="*/ 0 w 33"/>
                <a:gd name="T5" fmla="*/ 0 h 1588"/>
                <a:gd name="T6" fmla="*/ 0 60000 65536"/>
                <a:gd name="T7" fmla="*/ 0 60000 65536"/>
                <a:gd name="T8" fmla="*/ 0 60000 65536"/>
                <a:gd name="T9" fmla="*/ 0 w 33"/>
                <a:gd name="T10" fmla="*/ 0 h 1588"/>
                <a:gd name="T11" fmla="*/ 33 w 3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588">
                  <a:moveTo>
                    <a:pt x="33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4" name="Grupo 499"/>
          <p:cNvGrpSpPr>
            <a:grpSpLocks/>
          </p:cNvGrpSpPr>
          <p:nvPr/>
        </p:nvGrpSpPr>
        <p:grpSpPr bwMode="auto">
          <a:xfrm>
            <a:off x="2481263" y="3729038"/>
            <a:ext cx="77787" cy="74612"/>
            <a:chOff x="2767013" y="3557588"/>
            <a:chExt cx="80963" cy="79376"/>
          </a:xfrm>
        </p:grpSpPr>
        <p:sp>
          <p:nvSpPr>
            <p:cNvPr id="6689" name="Line 293"/>
            <p:cNvSpPr>
              <a:spLocks noChangeShapeType="1"/>
            </p:cNvSpPr>
            <p:nvPr/>
          </p:nvSpPr>
          <p:spPr bwMode="auto">
            <a:xfrm flipH="1">
              <a:off x="2820988" y="3557588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90" name="Line 294"/>
            <p:cNvSpPr>
              <a:spLocks noChangeShapeType="1"/>
            </p:cNvSpPr>
            <p:nvPr/>
          </p:nvSpPr>
          <p:spPr bwMode="auto">
            <a:xfrm flipH="1">
              <a:off x="2767013" y="360997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64" name="Freeform 295"/>
          <p:cNvSpPr>
            <a:spLocks/>
          </p:cNvSpPr>
          <p:nvPr/>
        </p:nvSpPr>
        <p:spPr bwMode="auto">
          <a:xfrm>
            <a:off x="2379663" y="3803650"/>
            <a:ext cx="76200" cy="49213"/>
          </a:xfrm>
          <a:custGeom>
            <a:avLst/>
            <a:gdLst>
              <a:gd name="T0" fmla="*/ 122220048 w 50"/>
              <a:gd name="T1" fmla="*/ 0 h 33"/>
              <a:gd name="T2" fmla="*/ 80665994 w 50"/>
              <a:gd name="T3" fmla="*/ 37768255 h 33"/>
              <a:gd name="T4" fmla="*/ 80665994 w 50"/>
              <a:gd name="T5" fmla="*/ 37768255 h 33"/>
              <a:gd name="T6" fmla="*/ 0 w 50"/>
              <a:gd name="T7" fmla="*/ 77897768 h 33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33"/>
              <a:gd name="T14" fmla="*/ 50 w 50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33">
                <a:moveTo>
                  <a:pt x="50" y="0"/>
                </a:moveTo>
                <a:lnTo>
                  <a:pt x="33" y="16"/>
                </a:lnTo>
                <a:lnTo>
                  <a:pt x="0" y="3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65" name="Freeform 296"/>
          <p:cNvSpPr>
            <a:spLocks/>
          </p:cNvSpPr>
          <p:nvPr/>
        </p:nvSpPr>
        <p:spPr bwMode="auto">
          <a:xfrm>
            <a:off x="2352675" y="3878263"/>
            <a:ext cx="26988" cy="1587"/>
          </a:xfrm>
          <a:custGeom>
            <a:avLst/>
            <a:gdLst>
              <a:gd name="T0" fmla="*/ 41556751 w 17"/>
              <a:gd name="T1" fmla="*/ 0 h 1588"/>
              <a:gd name="T2" fmla="*/ 0 w 17"/>
              <a:gd name="T3" fmla="*/ 0 h 1588"/>
              <a:gd name="T4" fmla="*/ 0 w 17"/>
              <a:gd name="T5" fmla="*/ 0 h 1588"/>
              <a:gd name="T6" fmla="*/ 0 w 1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588"/>
              <a:gd name="T14" fmla="*/ 17 w 1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588">
                <a:moveTo>
                  <a:pt x="17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66" name="Freeform 297"/>
          <p:cNvSpPr>
            <a:spLocks/>
          </p:cNvSpPr>
          <p:nvPr/>
        </p:nvSpPr>
        <p:spPr bwMode="auto">
          <a:xfrm>
            <a:off x="2249488" y="3903663"/>
            <a:ext cx="77787" cy="23812"/>
          </a:xfrm>
          <a:custGeom>
            <a:avLst/>
            <a:gdLst>
              <a:gd name="T0" fmla="*/ 122220048 w 50"/>
              <a:gd name="T1" fmla="*/ 0 h 16"/>
              <a:gd name="T2" fmla="*/ 41555582 w 50"/>
              <a:gd name="T3" fmla="*/ 0 h 16"/>
              <a:gd name="T4" fmla="*/ 41555582 w 50"/>
              <a:gd name="T5" fmla="*/ 0 h 16"/>
              <a:gd name="T6" fmla="*/ 0 w 50"/>
              <a:gd name="T7" fmla="*/ 37768206 h 16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16"/>
              <a:gd name="T14" fmla="*/ 50 w 50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16">
                <a:moveTo>
                  <a:pt x="50" y="0"/>
                </a:moveTo>
                <a:lnTo>
                  <a:pt x="17" y="0"/>
                </a:lnTo>
                <a:lnTo>
                  <a:pt x="0" y="16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67" name="Line 298"/>
          <p:cNvSpPr>
            <a:spLocks noChangeShapeType="1"/>
          </p:cNvSpPr>
          <p:nvPr/>
        </p:nvSpPr>
        <p:spPr bwMode="auto">
          <a:xfrm flipH="1">
            <a:off x="2198688" y="3927475"/>
            <a:ext cx="25400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68" name="Line 299"/>
          <p:cNvSpPr>
            <a:spLocks noChangeShapeType="1"/>
          </p:cNvSpPr>
          <p:nvPr/>
        </p:nvSpPr>
        <p:spPr bwMode="auto">
          <a:xfrm flipH="1">
            <a:off x="3021013" y="6211888"/>
            <a:ext cx="130175" cy="762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69" name="Freeform 300"/>
          <p:cNvSpPr>
            <a:spLocks/>
          </p:cNvSpPr>
          <p:nvPr/>
        </p:nvSpPr>
        <p:spPr bwMode="auto">
          <a:xfrm>
            <a:off x="3151188" y="6137275"/>
            <a:ext cx="127000" cy="74613"/>
          </a:xfrm>
          <a:custGeom>
            <a:avLst/>
            <a:gdLst>
              <a:gd name="T0" fmla="*/ 2147483647 w 5"/>
              <a:gd name="T1" fmla="*/ 0 h 3"/>
              <a:gd name="T2" fmla="*/ 2020769943 w 5"/>
              <a:gd name="T3" fmla="*/ 655682141 h 3"/>
              <a:gd name="T4" fmla="*/ 0 w 5"/>
              <a:gd name="T5" fmla="*/ 1967071399 h 3"/>
              <a:gd name="T6" fmla="*/ 0 60000 65536"/>
              <a:gd name="T7" fmla="*/ 0 60000 65536"/>
              <a:gd name="T8" fmla="*/ 0 60000 65536"/>
              <a:gd name="T9" fmla="*/ 0 w 5"/>
              <a:gd name="T10" fmla="*/ 0 h 3"/>
              <a:gd name="T11" fmla="*/ 5 w 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3">
                <a:moveTo>
                  <a:pt x="5" y="0"/>
                </a:moveTo>
                <a:lnTo>
                  <a:pt x="3" y="1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70" name="Line 301"/>
          <p:cNvSpPr>
            <a:spLocks noChangeShapeType="1"/>
          </p:cNvSpPr>
          <p:nvPr/>
        </p:nvSpPr>
        <p:spPr bwMode="auto">
          <a:xfrm flipH="1" flipV="1">
            <a:off x="733425" y="4945063"/>
            <a:ext cx="25400" cy="746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71" name="Line 302"/>
          <p:cNvSpPr>
            <a:spLocks noChangeShapeType="1"/>
          </p:cNvSpPr>
          <p:nvPr/>
        </p:nvSpPr>
        <p:spPr bwMode="auto">
          <a:xfrm flipV="1">
            <a:off x="4333875" y="4945063"/>
            <a:ext cx="103188" cy="1508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72" name="Line 303"/>
          <p:cNvSpPr>
            <a:spLocks noChangeShapeType="1"/>
          </p:cNvSpPr>
          <p:nvPr/>
        </p:nvSpPr>
        <p:spPr bwMode="auto">
          <a:xfrm>
            <a:off x="5902325" y="4846638"/>
            <a:ext cx="26988" cy="238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73" name="Line 308"/>
          <p:cNvSpPr>
            <a:spLocks noChangeShapeType="1"/>
          </p:cNvSpPr>
          <p:nvPr/>
        </p:nvSpPr>
        <p:spPr bwMode="auto">
          <a:xfrm flipH="1">
            <a:off x="1195388" y="4648200"/>
            <a:ext cx="52387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5" name="Grupo 495"/>
          <p:cNvGrpSpPr>
            <a:grpSpLocks/>
          </p:cNvGrpSpPr>
          <p:nvPr/>
        </p:nvGrpSpPr>
        <p:grpSpPr bwMode="auto">
          <a:xfrm>
            <a:off x="1195388" y="4597400"/>
            <a:ext cx="333375" cy="52388"/>
            <a:chOff x="1441450" y="4484688"/>
            <a:chExt cx="344488" cy="55563"/>
          </a:xfrm>
        </p:grpSpPr>
        <p:sp>
          <p:nvSpPr>
            <p:cNvPr id="6684" name="Line 304"/>
            <p:cNvSpPr>
              <a:spLocks noChangeShapeType="1"/>
            </p:cNvSpPr>
            <p:nvPr/>
          </p:nvSpPr>
          <p:spPr bwMode="auto">
            <a:xfrm flipH="1">
              <a:off x="1733550" y="4484688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5" name="Line 305"/>
            <p:cNvSpPr>
              <a:spLocks noChangeShapeType="1"/>
            </p:cNvSpPr>
            <p:nvPr/>
          </p:nvSpPr>
          <p:spPr bwMode="auto">
            <a:xfrm flipH="1">
              <a:off x="1681163" y="4484688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6" name="Line 306"/>
            <p:cNvSpPr>
              <a:spLocks noChangeShapeType="1"/>
            </p:cNvSpPr>
            <p:nvPr/>
          </p:nvSpPr>
          <p:spPr bwMode="auto">
            <a:xfrm flipH="1">
              <a:off x="1574800" y="4511676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7" name="Line 307"/>
            <p:cNvSpPr>
              <a:spLocks noChangeShapeType="1"/>
            </p:cNvSpPr>
            <p:nvPr/>
          </p:nvSpPr>
          <p:spPr bwMode="auto">
            <a:xfrm flipH="1">
              <a:off x="1520825" y="451167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8" name="Line 309"/>
            <p:cNvSpPr>
              <a:spLocks noChangeShapeType="1"/>
            </p:cNvSpPr>
            <p:nvPr/>
          </p:nvSpPr>
          <p:spPr bwMode="auto">
            <a:xfrm flipH="1">
              <a:off x="1441450" y="4538663"/>
              <a:ext cx="539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75" name="Line 313"/>
          <p:cNvSpPr>
            <a:spLocks noChangeShapeType="1"/>
          </p:cNvSpPr>
          <p:nvPr/>
        </p:nvSpPr>
        <p:spPr bwMode="auto">
          <a:xfrm flipH="1">
            <a:off x="5929313" y="4025900"/>
            <a:ext cx="23812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4" name="Grupo 510"/>
          <p:cNvGrpSpPr>
            <a:grpSpLocks/>
          </p:cNvGrpSpPr>
          <p:nvPr/>
        </p:nvGrpSpPr>
        <p:grpSpPr bwMode="auto">
          <a:xfrm>
            <a:off x="5929313" y="4025900"/>
            <a:ext cx="230187" cy="52388"/>
            <a:chOff x="6321425" y="3875088"/>
            <a:chExt cx="238125" cy="55563"/>
          </a:xfrm>
        </p:grpSpPr>
        <p:sp>
          <p:nvSpPr>
            <p:cNvPr id="6680" name="Line 310"/>
            <p:cNvSpPr>
              <a:spLocks noChangeShapeType="1"/>
            </p:cNvSpPr>
            <p:nvPr/>
          </p:nvSpPr>
          <p:spPr bwMode="auto">
            <a:xfrm flipH="1">
              <a:off x="6505575" y="3929063"/>
              <a:ext cx="539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1" name="Line 311"/>
            <p:cNvSpPr>
              <a:spLocks noChangeShapeType="1"/>
            </p:cNvSpPr>
            <p:nvPr/>
          </p:nvSpPr>
          <p:spPr bwMode="auto">
            <a:xfrm flipH="1">
              <a:off x="6453188" y="3902076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2" name="Line 312"/>
            <p:cNvSpPr>
              <a:spLocks noChangeShapeType="1"/>
            </p:cNvSpPr>
            <p:nvPr/>
          </p:nvSpPr>
          <p:spPr bwMode="auto">
            <a:xfrm flipH="1" flipV="1">
              <a:off x="6373813" y="3875088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3" name="Line 314"/>
            <p:cNvSpPr>
              <a:spLocks noChangeShapeType="1"/>
            </p:cNvSpPr>
            <p:nvPr/>
          </p:nvSpPr>
          <p:spPr bwMode="auto">
            <a:xfrm flipH="1">
              <a:off x="6321425" y="3875088"/>
              <a:ext cx="2540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77" name="Freeform 315"/>
          <p:cNvSpPr>
            <a:spLocks/>
          </p:cNvSpPr>
          <p:nvPr/>
        </p:nvSpPr>
        <p:spPr bwMode="auto">
          <a:xfrm>
            <a:off x="5645150" y="4251325"/>
            <a:ext cx="26988" cy="1588"/>
          </a:xfrm>
          <a:custGeom>
            <a:avLst/>
            <a:gdLst>
              <a:gd name="T0" fmla="*/ 0 w 17"/>
              <a:gd name="T1" fmla="*/ 0 h 1588"/>
              <a:gd name="T2" fmla="*/ 41556751 w 17"/>
              <a:gd name="T3" fmla="*/ 0 h 1588"/>
              <a:gd name="T4" fmla="*/ 41556751 w 17"/>
              <a:gd name="T5" fmla="*/ 0 h 1588"/>
              <a:gd name="T6" fmla="*/ 41556751 w 1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588"/>
              <a:gd name="T14" fmla="*/ 17 w 1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588">
                <a:moveTo>
                  <a:pt x="0" y="0"/>
                </a:moveTo>
                <a:lnTo>
                  <a:pt x="17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78" name="Freeform 316"/>
          <p:cNvSpPr>
            <a:spLocks/>
          </p:cNvSpPr>
          <p:nvPr/>
        </p:nvSpPr>
        <p:spPr bwMode="auto">
          <a:xfrm>
            <a:off x="5672138" y="4251325"/>
            <a:ext cx="50800" cy="23813"/>
          </a:xfrm>
          <a:custGeom>
            <a:avLst/>
            <a:gdLst>
              <a:gd name="T0" fmla="*/ 0 w 33"/>
              <a:gd name="T1" fmla="*/ 0 h 16"/>
              <a:gd name="T2" fmla="*/ 39110606 w 33"/>
              <a:gd name="T3" fmla="*/ 0 h 16"/>
              <a:gd name="T4" fmla="*/ 39110606 w 33"/>
              <a:gd name="T5" fmla="*/ 0 h 16"/>
              <a:gd name="T6" fmla="*/ 80666394 w 33"/>
              <a:gd name="T7" fmla="*/ 37768206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6"/>
              <a:gd name="T14" fmla="*/ 33 w 33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6">
                <a:moveTo>
                  <a:pt x="0" y="0"/>
                </a:moveTo>
                <a:lnTo>
                  <a:pt x="16" y="0"/>
                </a:lnTo>
                <a:lnTo>
                  <a:pt x="33" y="16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79" name="Freeform 317"/>
          <p:cNvSpPr>
            <a:spLocks/>
          </p:cNvSpPr>
          <p:nvPr/>
        </p:nvSpPr>
        <p:spPr bwMode="auto">
          <a:xfrm>
            <a:off x="5748338" y="4275138"/>
            <a:ext cx="25400" cy="25400"/>
          </a:xfrm>
          <a:custGeom>
            <a:avLst/>
            <a:gdLst>
              <a:gd name="T0" fmla="*/ 0 w 16"/>
              <a:gd name="T1" fmla="*/ 0 h 17"/>
              <a:gd name="T2" fmla="*/ 0 w 16"/>
              <a:gd name="T3" fmla="*/ 0 h 17"/>
              <a:gd name="T4" fmla="*/ 39111231 w 16"/>
              <a:gd name="T5" fmla="*/ 40129562 h 17"/>
              <a:gd name="T6" fmla="*/ 39111231 w 16"/>
              <a:gd name="T7" fmla="*/ 40129562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7"/>
              <a:gd name="T14" fmla="*/ 16 w 16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7">
                <a:moveTo>
                  <a:pt x="0" y="0"/>
                </a:moveTo>
                <a:lnTo>
                  <a:pt x="0" y="0"/>
                </a:lnTo>
                <a:lnTo>
                  <a:pt x="16" y="17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5" name="Grupo 512"/>
          <p:cNvGrpSpPr>
            <a:grpSpLocks/>
          </p:cNvGrpSpPr>
          <p:nvPr/>
        </p:nvGrpSpPr>
        <p:grpSpPr bwMode="auto">
          <a:xfrm>
            <a:off x="6545263" y="3927475"/>
            <a:ext cx="155575" cy="173038"/>
            <a:chOff x="6956425" y="3768726"/>
            <a:chExt cx="160338" cy="185737"/>
          </a:xfrm>
        </p:grpSpPr>
        <p:sp>
          <p:nvSpPr>
            <p:cNvPr id="6676" name="Line 318"/>
            <p:cNvSpPr>
              <a:spLocks noChangeShapeType="1"/>
            </p:cNvSpPr>
            <p:nvPr/>
          </p:nvSpPr>
          <p:spPr bwMode="auto">
            <a:xfrm flipH="1">
              <a:off x="7089775" y="37687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7" name="Line 319"/>
            <p:cNvSpPr>
              <a:spLocks noChangeShapeType="1"/>
            </p:cNvSpPr>
            <p:nvPr/>
          </p:nvSpPr>
          <p:spPr bwMode="auto">
            <a:xfrm flipH="1">
              <a:off x="7037388" y="3822701"/>
              <a:ext cx="25400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8" name="Line 320"/>
            <p:cNvSpPr>
              <a:spLocks noChangeShapeType="1"/>
            </p:cNvSpPr>
            <p:nvPr/>
          </p:nvSpPr>
          <p:spPr bwMode="auto">
            <a:xfrm flipH="1">
              <a:off x="6983413" y="387508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9" name="Line 321"/>
            <p:cNvSpPr>
              <a:spLocks noChangeShapeType="1"/>
            </p:cNvSpPr>
            <p:nvPr/>
          </p:nvSpPr>
          <p:spPr bwMode="auto">
            <a:xfrm flipH="1">
              <a:off x="6956425" y="3929063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81" name="Line 322"/>
          <p:cNvSpPr>
            <a:spLocks noChangeShapeType="1"/>
          </p:cNvSpPr>
          <p:nvPr/>
        </p:nvSpPr>
        <p:spPr bwMode="auto">
          <a:xfrm flipV="1">
            <a:off x="6159500" y="5194300"/>
            <a:ext cx="1588" cy="492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82" name="Line 329"/>
          <p:cNvSpPr>
            <a:spLocks noChangeShapeType="1"/>
          </p:cNvSpPr>
          <p:nvPr/>
        </p:nvSpPr>
        <p:spPr bwMode="auto">
          <a:xfrm flipH="1" flipV="1">
            <a:off x="6030913" y="4697413"/>
            <a:ext cx="25400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6" name="Grupo 493"/>
          <p:cNvGrpSpPr>
            <a:grpSpLocks/>
          </p:cNvGrpSpPr>
          <p:nvPr/>
        </p:nvGrpSpPr>
        <p:grpSpPr bwMode="auto">
          <a:xfrm>
            <a:off x="6030913" y="4697413"/>
            <a:ext cx="128587" cy="473075"/>
            <a:chOff x="6426200" y="4591051"/>
            <a:chExt cx="133351" cy="504825"/>
          </a:xfrm>
        </p:grpSpPr>
        <p:sp>
          <p:nvSpPr>
            <p:cNvPr id="6669" name="Freeform 323"/>
            <p:cNvSpPr>
              <a:spLocks/>
            </p:cNvSpPr>
            <p:nvPr/>
          </p:nvSpPr>
          <p:spPr bwMode="auto">
            <a:xfrm>
              <a:off x="6532563" y="5041901"/>
              <a:ext cx="26988" cy="53975"/>
            </a:xfrm>
            <a:custGeom>
              <a:avLst/>
              <a:gdLst>
                <a:gd name="T0" fmla="*/ 0 w 17"/>
                <a:gd name="T1" fmla="*/ 85685299 h 34"/>
                <a:gd name="T2" fmla="*/ 0 w 17"/>
                <a:gd name="T3" fmla="*/ 42843443 h 34"/>
                <a:gd name="T4" fmla="*/ 0 w 17"/>
                <a:gd name="T5" fmla="*/ 42843443 h 34"/>
                <a:gd name="T6" fmla="*/ 42844237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0" y="34"/>
                  </a:moveTo>
                  <a:lnTo>
                    <a:pt x="0" y="17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0" name="Freeform 324"/>
            <p:cNvSpPr>
              <a:spLocks/>
            </p:cNvSpPr>
            <p:nvPr/>
          </p:nvSpPr>
          <p:spPr bwMode="auto">
            <a:xfrm>
              <a:off x="6532563" y="4962526"/>
              <a:ext cx="26988" cy="79375"/>
            </a:xfrm>
            <a:custGeom>
              <a:avLst/>
              <a:gdLst>
                <a:gd name="T0" fmla="*/ 42844237 w 17"/>
                <a:gd name="T1" fmla="*/ 126007824 h 50"/>
                <a:gd name="T2" fmla="*/ 42844237 w 17"/>
                <a:gd name="T3" fmla="*/ 42843449 h 50"/>
                <a:gd name="T4" fmla="*/ 42844237 w 17"/>
                <a:gd name="T5" fmla="*/ 42843449 h 50"/>
                <a:gd name="T6" fmla="*/ 0 w 17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0"/>
                <a:gd name="T14" fmla="*/ 17 w 17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0">
                  <a:moveTo>
                    <a:pt x="17" y="50"/>
                  </a:move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1" name="Line 325"/>
            <p:cNvSpPr>
              <a:spLocks noChangeShapeType="1"/>
            </p:cNvSpPr>
            <p:nvPr/>
          </p:nvSpPr>
          <p:spPr bwMode="auto">
            <a:xfrm flipV="1">
              <a:off x="6532563" y="4883151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2" name="Line 326"/>
            <p:cNvSpPr>
              <a:spLocks noChangeShapeType="1"/>
            </p:cNvSpPr>
            <p:nvPr/>
          </p:nvSpPr>
          <p:spPr bwMode="auto">
            <a:xfrm flipV="1">
              <a:off x="6532563" y="4803776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3" name="Line 327"/>
            <p:cNvSpPr>
              <a:spLocks noChangeShapeType="1"/>
            </p:cNvSpPr>
            <p:nvPr/>
          </p:nvSpPr>
          <p:spPr bwMode="auto">
            <a:xfrm flipH="1" flipV="1">
              <a:off x="6480175" y="4697413"/>
              <a:ext cx="25400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4" name="Line 328"/>
            <p:cNvSpPr>
              <a:spLocks noChangeShapeType="1"/>
            </p:cNvSpPr>
            <p:nvPr/>
          </p:nvSpPr>
          <p:spPr bwMode="auto">
            <a:xfrm flipH="1" flipV="1">
              <a:off x="6453188" y="4645026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75" name="Line 330"/>
            <p:cNvSpPr>
              <a:spLocks noChangeShapeType="1"/>
            </p:cNvSpPr>
            <p:nvPr/>
          </p:nvSpPr>
          <p:spPr bwMode="auto">
            <a:xfrm flipH="1" flipV="1">
              <a:off x="6426200" y="4591051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84" name="Freeform 331"/>
          <p:cNvSpPr>
            <a:spLocks/>
          </p:cNvSpPr>
          <p:nvPr/>
        </p:nvSpPr>
        <p:spPr bwMode="auto">
          <a:xfrm>
            <a:off x="6391275" y="3132138"/>
            <a:ext cx="206375" cy="1587"/>
          </a:xfrm>
          <a:custGeom>
            <a:avLst/>
            <a:gdLst>
              <a:gd name="T0" fmla="*/ 2147483647 w 8"/>
              <a:gd name="T1" fmla="*/ 0 h 1588"/>
              <a:gd name="T2" fmla="*/ 2147483647 w 8"/>
              <a:gd name="T3" fmla="*/ 0 h 1588"/>
              <a:gd name="T4" fmla="*/ 0 w 8"/>
              <a:gd name="T5" fmla="*/ 0 h 1588"/>
              <a:gd name="T6" fmla="*/ 0 60000 65536"/>
              <a:gd name="T7" fmla="*/ 0 60000 65536"/>
              <a:gd name="T8" fmla="*/ 0 60000 65536"/>
              <a:gd name="T9" fmla="*/ 0 w 8"/>
              <a:gd name="T10" fmla="*/ 0 h 1588"/>
              <a:gd name="T11" fmla="*/ 8 w 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588">
                <a:moveTo>
                  <a:pt x="8" y="0"/>
                </a:move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85" name="Line 332"/>
          <p:cNvSpPr>
            <a:spLocks noChangeShapeType="1"/>
          </p:cNvSpPr>
          <p:nvPr/>
        </p:nvSpPr>
        <p:spPr bwMode="auto">
          <a:xfrm flipH="1">
            <a:off x="6931025" y="3230563"/>
            <a:ext cx="153988" cy="508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7" name="Grupo 514"/>
          <p:cNvGrpSpPr>
            <a:grpSpLocks/>
          </p:cNvGrpSpPr>
          <p:nvPr/>
        </p:nvGrpSpPr>
        <p:grpSpPr bwMode="auto">
          <a:xfrm>
            <a:off x="6905625" y="2833688"/>
            <a:ext cx="77788" cy="149225"/>
            <a:chOff x="7327900" y="2601913"/>
            <a:chExt cx="80963" cy="158750"/>
          </a:xfrm>
        </p:grpSpPr>
        <p:sp>
          <p:nvSpPr>
            <p:cNvPr id="6666" name="Line 333"/>
            <p:cNvSpPr>
              <a:spLocks noChangeShapeType="1"/>
            </p:cNvSpPr>
            <p:nvPr/>
          </p:nvSpPr>
          <p:spPr bwMode="auto">
            <a:xfrm flipV="1">
              <a:off x="7407275" y="2735263"/>
              <a:ext cx="15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7" name="Line 334"/>
            <p:cNvSpPr>
              <a:spLocks noChangeShapeType="1"/>
            </p:cNvSpPr>
            <p:nvPr/>
          </p:nvSpPr>
          <p:spPr bwMode="auto">
            <a:xfrm flipH="1" flipV="1">
              <a:off x="7354888" y="268128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8" name="Line 335"/>
            <p:cNvSpPr>
              <a:spLocks noChangeShapeType="1"/>
            </p:cNvSpPr>
            <p:nvPr/>
          </p:nvSpPr>
          <p:spPr bwMode="auto">
            <a:xfrm flipH="1" flipV="1">
              <a:off x="7327900" y="2601913"/>
              <a:ext cx="269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87" name="Freeform 336"/>
          <p:cNvSpPr>
            <a:spLocks/>
          </p:cNvSpPr>
          <p:nvPr/>
        </p:nvSpPr>
        <p:spPr bwMode="auto">
          <a:xfrm>
            <a:off x="6981825" y="2982913"/>
            <a:ext cx="155575" cy="22383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0 w 6"/>
              <a:gd name="T5" fmla="*/ 0 h 9"/>
              <a:gd name="T6" fmla="*/ 0 60000 65536"/>
              <a:gd name="T7" fmla="*/ 0 60000 65536"/>
              <a:gd name="T8" fmla="*/ 0 60000 65536"/>
              <a:gd name="T9" fmla="*/ 0 w 6"/>
              <a:gd name="T10" fmla="*/ 0 h 9"/>
              <a:gd name="T11" fmla="*/ 6 w 6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9">
                <a:moveTo>
                  <a:pt x="6" y="9"/>
                </a:moveTo>
                <a:lnTo>
                  <a:pt x="4" y="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8" name="Grupo 513"/>
          <p:cNvGrpSpPr>
            <a:grpSpLocks/>
          </p:cNvGrpSpPr>
          <p:nvPr/>
        </p:nvGrpSpPr>
        <p:grpSpPr bwMode="auto">
          <a:xfrm>
            <a:off x="7162800" y="3230563"/>
            <a:ext cx="179388" cy="250825"/>
            <a:chOff x="7593013" y="3025776"/>
            <a:chExt cx="185738" cy="266700"/>
          </a:xfrm>
        </p:grpSpPr>
        <p:sp>
          <p:nvSpPr>
            <p:cNvPr id="6661" name="Line 337"/>
            <p:cNvSpPr>
              <a:spLocks noChangeShapeType="1"/>
            </p:cNvSpPr>
            <p:nvPr/>
          </p:nvSpPr>
          <p:spPr bwMode="auto">
            <a:xfrm flipH="1" flipV="1">
              <a:off x="7751763" y="326548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2" name="Line 338"/>
            <p:cNvSpPr>
              <a:spLocks noChangeShapeType="1"/>
            </p:cNvSpPr>
            <p:nvPr/>
          </p:nvSpPr>
          <p:spPr bwMode="auto">
            <a:xfrm flipH="1" flipV="1">
              <a:off x="7726363" y="3186113"/>
              <a:ext cx="25400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3" name="Line 339"/>
            <p:cNvSpPr>
              <a:spLocks noChangeShapeType="1"/>
            </p:cNvSpPr>
            <p:nvPr/>
          </p:nvSpPr>
          <p:spPr bwMode="auto">
            <a:xfrm flipH="1" flipV="1">
              <a:off x="7672388" y="3132138"/>
              <a:ext cx="269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4" name="Line 340"/>
            <p:cNvSpPr>
              <a:spLocks noChangeShapeType="1"/>
            </p:cNvSpPr>
            <p:nvPr/>
          </p:nvSpPr>
          <p:spPr bwMode="auto">
            <a:xfrm flipH="1" flipV="1">
              <a:off x="7620000" y="3079751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5" name="Line 341"/>
            <p:cNvSpPr>
              <a:spLocks noChangeShapeType="1"/>
            </p:cNvSpPr>
            <p:nvPr/>
          </p:nvSpPr>
          <p:spPr bwMode="auto">
            <a:xfrm flipH="1" flipV="1">
              <a:off x="7593013" y="302577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89" name="Line 342"/>
          <p:cNvSpPr>
            <a:spLocks noChangeShapeType="1"/>
          </p:cNvSpPr>
          <p:nvPr/>
        </p:nvSpPr>
        <p:spPr bwMode="auto">
          <a:xfrm flipH="1">
            <a:off x="6880225" y="3703638"/>
            <a:ext cx="153988" cy="1238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90" name="Freeform 343"/>
          <p:cNvSpPr>
            <a:spLocks/>
          </p:cNvSpPr>
          <p:nvPr/>
        </p:nvSpPr>
        <p:spPr bwMode="auto">
          <a:xfrm>
            <a:off x="7034213" y="3629025"/>
            <a:ext cx="50800" cy="74613"/>
          </a:xfrm>
          <a:custGeom>
            <a:avLst/>
            <a:gdLst>
              <a:gd name="T0" fmla="*/ 1330995484 w 2"/>
              <a:gd name="T1" fmla="*/ 0 h 3"/>
              <a:gd name="T2" fmla="*/ 665497742 w 2"/>
              <a:gd name="T3" fmla="*/ 1311389064 h 3"/>
              <a:gd name="T4" fmla="*/ 0 w 2"/>
              <a:gd name="T5" fmla="*/ 1967071399 h 3"/>
              <a:gd name="T6" fmla="*/ 0 60000 65536"/>
              <a:gd name="T7" fmla="*/ 0 60000 65536"/>
              <a:gd name="T8" fmla="*/ 0 60000 65536"/>
              <a:gd name="T9" fmla="*/ 0 w 2"/>
              <a:gd name="T10" fmla="*/ 0 h 3"/>
              <a:gd name="T11" fmla="*/ 2 w 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3">
                <a:moveTo>
                  <a:pt x="2" y="0"/>
                </a:moveTo>
                <a:lnTo>
                  <a:pt x="1" y="2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9" name="Grupo 515"/>
          <p:cNvGrpSpPr>
            <a:grpSpLocks/>
          </p:cNvGrpSpPr>
          <p:nvPr/>
        </p:nvGrpSpPr>
        <p:grpSpPr bwMode="auto">
          <a:xfrm>
            <a:off x="6159500" y="2336800"/>
            <a:ext cx="231775" cy="200025"/>
            <a:chOff x="6559550" y="2071688"/>
            <a:chExt cx="238125" cy="212726"/>
          </a:xfrm>
        </p:grpSpPr>
        <p:sp>
          <p:nvSpPr>
            <p:cNvPr id="6656" name="Line 344"/>
            <p:cNvSpPr>
              <a:spLocks noChangeShapeType="1"/>
            </p:cNvSpPr>
            <p:nvPr/>
          </p:nvSpPr>
          <p:spPr bwMode="auto">
            <a:xfrm flipV="1">
              <a:off x="6559550" y="22574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7" name="Line 345"/>
            <p:cNvSpPr>
              <a:spLocks noChangeShapeType="1"/>
            </p:cNvSpPr>
            <p:nvPr/>
          </p:nvSpPr>
          <p:spPr bwMode="auto">
            <a:xfrm flipV="1">
              <a:off x="6611938" y="2205038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8" name="Line 346"/>
            <p:cNvSpPr>
              <a:spLocks noChangeShapeType="1"/>
            </p:cNvSpPr>
            <p:nvPr/>
          </p:nvSpPr>
          <p:spPr bwMode="auto">
            <a:xfrm flipV="1">
              <a:off x="6665913" y="2151063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9" name="Line 347"/>
            <p:cNvSpPr>
              <a:spLocks noChangeShapeType="1"/>
            </p:cNvSpPr>
            <p:nvPr/>
          </p:nvSpPr>
          <p:spPr bwMode="auto">
            <a:xfrm flipV="1">
              <a:off x="6718300" y="2098676"/>
              <a:ext cx="269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60" name="Line 348"/>
            <p:cNvSpPr>
              <a:spLocks noChangeShapeType="1"/>
            </p:cNvSpPr>
            <p:nvPr/>
          </p:nvSpPr>
          <p:spPr bwMode="auto">
            <a:xfrm flipV="1">
              <a:off x="6772275" y="2071688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92" name="Freeform 349"/>
          <p:cNvSpPr>
            <a:spLocks/>
          </p:cNvSpPr>
          <p:nvPr/>
        </p:nvSpPr>
        <p:spPr bwMode="auto">
          <a:xfrm>
            <a:off x="6416675" y="2263775"/>
            <a:ext cx="26988" cy="47625"/>
          </a:xfrm>
          <a:custGeom>
            <a:avLst/>
            <a:gdLst>
              <a:gd name="T0" fmla="*/ 0 w 17"/>
              <a:gd name="T1" fmla="*/ 77897768 h 33"/>
              <a:gd name="T2" fmla="*/ 41556751 w 17"/>
              <a:gd name="T3" fmla="*/ 40129513 h 33"/>
              <a:gd name="T4" fmla="*/ 41556751 w 17"/>
              <a:gd name="T5" fmla="*/ 40129513 h 33"/>
              <a:gd name="T6" fmla="*/ 41556751 w 17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33"/>
              <a:gd name="T14" fmla="*/ 17 w 17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33">
                <a:moveTo>
                  <a:pt x="0" y="33"/>
                </a:moveTo>
                <a:lnTo>
                  <a:pt x="17" y="17"/>
                </a:lnTo>
                <a:lnTo>
                  <a:pt x="17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0" name="Grupo 518"/>
          <p:cNvGrpSpPr>
            <a:grpSpLocks/>
          </p:cNvGrpSpPr>
          <p:nvPr/>
        </p:nvGrpSpPr>
        <p:grpSpPr bwMode="auto">
          <a:xfrm>
            <a:off x="6467475" y="2138363"/>
            <a:ext cx="155575" cy="125412"/>
            <a:chOff x="6877050" y="1858963"/>
            <a:chExt cx="160338" cy="133350"/>
          </a:xfrm>
        </p:grpSpPr>
        <p:sp>
          <p:nvSpPr>
            <p:cNvPr id="6653" name="Line 350"/>
            <p:cNvSpPr>
              <a:spLocks noChangeShapeType="1"/>
            </p:cNvSpPr>
            <p:nvPr/>
          </p:nvSpPr>
          <p:spPr bwMode="auto">
            <a:xfrm flipV="1">
              <a:off x="6877050" y="1938338"/>
              <a:ext cx="53975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4" name="Line 351"/>
            <p:cNvSpPr>
              <a:spLocks noChangeShapeType="1"/>
            </p:cNvSpPr>
            <p:nvPr/>
          </p:nvSpPr>
          <p:spPr bwMode="auto">
            <a:xfrm flipV="1">
              <a:off x="6931025" y="1912938"/>
              <a:ext cx="523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5" name="Line 352"/>
            <p:cNvSpPr>
              <a:spLocks noChangeShapeType="1"/>
            </p:cNvSpPr>
            <p:nvPr/>
          </p:nvSpPr>
          <p:spPr bwMode="auto">
            <a:xfrm flipV="1">
              <a:off x="6983413" y="1858963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94" name="Line 353"/>
          <p:cNvSpPr>
            <a:spLocks noChangeShapeType="1"/>
          </p:cNvSpPr>
          <p:nvPr/>
        </p:nvSpPr>
        <p:spPr bwMode="auto">
          <a:xfrm>
            <a:off x="6623050" y="2114550"/>
            <a:ext cx="25400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95" name="Line 354"/>
          <p:cNvSpPr>
            <a:spLocks noChangeShapeType="1"/>
          </p:cNvSpPr>
          <p:nvPr/>
        </p:nvSpPr>
        <p:spPr bwMode="auto">
          <a:xfrm>
            <a:off x="6623050" y="2114550"/>
            <a:ext cx="25400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1" name="Grupo 516"/>
          <p:cNvGrpSpPr>
            <a:grpSpLocks/>
          </p:cNvGrpSpPr>
          <p:nvPr/>
        </p:nvGrpSpPr>
        <p:grpSpPr bwMode="auto">
          <a:xfrm>
            <a:off x="6648450" y="2114550"/>
            <a:ext cx="128588" cy="149225"/>
            <a:chOff x="7062788" y="1833563"/>
            <a:chExt cx="133350" cy="158751"/>
          </a:xfrm>
        </p:grpSpPr>
        <p:sp>
          <p:nvSpPr>
            <p:cNvPr id="6650" name="Line 355"/>
            <p:cNvSpPr>
              <a:spLocks noChangeShapeType="1"/>
            </p:cNvSpPr>
            <p:nvPr/>
          </p:nvSpPr>
          <p:spPr bwMode="auto">
            <a:xfrm flipH="1" flipV="1">
              <a:off x="7169150" y="19653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1" name="Line 356"/>
            <p:cNvSpPr>
              <a:spLocks noChangeShapeType="1"/>
            </p:cNvSpPr>
            <p:nvPr/>
          </p:nvSpPr>
          <p:spPr bwMode="auto">
            <a:xfrm flipH="1" flipV="1">
              <a:off x="7116763" y="1885951"/>
              <a:ext cx="25400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2" name="Line 357"/>
            <p:cNvSpPr>
              <a:spLocks noChangeShapeType="1"/>
            </p:cNvSpPr>
            <p:nvPr/>
          </p:nvSpPr>
          <p:spPr bwMode="auto">
            <a:xfrm flipH="1" flipV="1">
              <a:off x="7062788" y="1833563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97" name="Line 358"/>
          <p:cNvSpPr>
            <a:spLocks noChangeShapeType="1"/>
          </p:cNvSpPr>
          <p:nvPr/>
        </p:nvSpPr>
        <p:spPr bwMode="auto">
          <a:xfrm flipH="1" flipV="1">
            <a:off x="6777038" y="2263775"/>
            <a:ext cx="50800" cy="730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98" name="Line 359"/>
          <p:cNvSpPr>
            <a:spLocks noChangeShapeType="1"/>
          </p:cNvSpPr>
          <p:nvPr/>
        </p:nvSpPr>
        <p:spPr bwMode="auto">
          <a:xfrm>
            <a:off x="3467100" y="2732088"/>
            <a:ext cx="120650" cy="523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99" name="Freeform 360"/>
          <p:cNvSpPr>
            <a:spLocks/>
          </p:cNvSpPr>
          <p:nvPr/>
        </p:nvSpPr>
        <p:spPr bwMode="auto">
          <a:xfrm>
            <a:off x="2379663" y="3578225"/>
            <a:ext cx="50800" cy="76200"/>
          </a:xfrm>
          <a:custGeom>
            <a:avLst/>
            <a:gdLst>
              <a:gd name="T0" fmla="*/ 1330995484 w 2"/>
              <a:gd name="T1" fmla="*/ 0 h 3"/>
              <a:gd name="T2" fmla="*/ 665497742 w 2"/>
              <a:gd name="T3" fmla="*/ 1364362020 h 3"/>
              <a:gd name="T4" fmla="*/ 0 w 2"/>
              <a:gd name="T5" fmla="*/ 2046555866 h 3"/>
              <a:gd name="T6" fmla="*/ 0 60000 65536"/>
              <a:gd name="T7" fmla="*/ 0 60000 65536"/>
              <a:gd name="T8" fmla="*/ 0 60000 65536"/>
              <a:gd name="T9" fmla="*/ 0 w 2"/>
              <a:gd name="T10" fmla="*/ 0 h 3"/>
              <a:gd name="T11" fmla="*/ 2 w 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3">
                <a:moveTo>
                  <a:pt x="2" y="0"/>
                </a:moveTo>
                <a:lnTo>
                  <a:pt x="1" y="2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00" name="Line 370"/>
          <p:cNvSpPr>
            <a:spLocks noChangeShapeType="1"/>
          </p:cNvSpPr>
          <p:nvPr/>
        </p:nvSpPr>
        <p:spPr bwMode="auto">
          <a:xfrm flipH="1">
            <a:off x="2249488" y="3505200"/>
            <a:ext cx="26987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3" name="Grupo 503"/>
          <p:cNvGrpSpPr>
            <a:grpSpLocks/>
          </p:cNvGrpSpPr>
          <p:nvPr/>
        </p:nvGrpSpPr>
        <p:grpSpPr bwMode="auto">
          <a:xfrm>
            <a:off x="2249488" y="2959100"/>
            <a:ext cx="284162" cy="571500"/>
            <a:chOff x="2528888" y="2735263"/>
            <a:chExt cx="292100" cy="609601"/>
          </a:xfrm>
        </p:grpSpPr>
        <p:sp>
          <p:nvSpPr>
            <p:cNvPr id="6640" name="Line 361"/>
            <p:cNvSpPr>
              <a:spLocks noChangeShapeType="1"/>
            </p:cNvSpPr>
            <p:nvPr/>
          </p:nvSpPr>
          <p:spPr bwMode="auto">
            <a:xfrm flipH="1">
              <a:off x="2794000" y="2735263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1" name="Line 362"/>
            <p:cNvSpPr>
              <a:spLocks noChangeShapeType="1"/>
            </p:cNvSpPr>
            <p:nvPr/>
          </p:nvSpPr>
          <p:spPr bwMode="auto">
            <a:xfrm flipH="1">
              <a:off x="2741613" y="2814638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2" name="Line 363"/>
            <p:cNvSpPr>
              <a:spLocks noChangeShapeType="1"/>
            </p:cNvSpPr>
            <p:nvPr/>
          </p:nvSpPr>
          <p:spPr bwMode="auto">
            <a:xfrm flipH="1">
              <a:off x="2714625" y="28670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3" name="Line 364"/>
            <p:cNvSpPr>
              <a:spLocks noChangeShapeType="1"/>
            </p:cNvSpPr>
            <p:nvPr/>
          </p:nvSpPr>
          <p:spPr bwMode="auto">
            <a:xfrm flipH="1">
              <a:off x="2662238" y="2921001"/>
              <a:ext cx="25400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4" name="Line 365"/>
            <p:cNvSpPr>
              <a:spLocks noChangeShapeType="1"/>
            </p:cNvSpPr>
            <p:nvPr/>
          </p:nvSpPr>
          <p:spPr bwMode="auto">
            <a:xfrm flipH="1">
              <a:off x="2608263" y="297338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5" name="Line 366"/>
            <p:cNvSpPr>
              <a:spLocks noChangeShapeType="1"/>
            </p:cNvSpPr>
            <p:nvPr/>
          </p:nvSpPr>
          <p:spPr bwMode="auto">
            <a:xfrm>
              <a:off x="2608263" y="3000376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6" name="Freeform 367"/>
            <p:cNvSpPr>
              <a:spLocks/>
            </p:cNvSpPr>
            <p:nvPr/>
          </p:nvSpPr>
          <p:spPr bwMode="auto">
            <a:xfrm>
              <a:off x="2582863" y="3079751"/>
              <a:ext cx="1588" cy="52388"/>
            </a:xfrm>
            <a:custGeom>
              <a:avLst/>
              <a:gdLst>
                <a:gd name="T0" fmla="*/ 0 w 1588"/>
                <a:gd name="T1" fmla="*/ 0 h 33"/>
                <a:gd name="T2" fmla="*/ 0 w 1588"/>
                <a:gd name="T3" fmla="*/ 42843852 h 33"/>
                <a:gd name="T4" fmla="*/ 0 w 1588"/>
                <a:gd name="T5" fmla="*/ 42843852 h 33"/>
                <a:gd name="T6" fmla="*/ 0 w 1588"/>
                <a:gd name="T7" fmla="*/ 831667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33"/>
                <a:gd name="T14" fmla="*/ 1588 w 158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33">
                  <a:moveTo>
                    <a:pt x="0" y="0"/>
                  </a:moveTo>
                  <a:lnTo>
                    <a:pt x="0" y="1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7" name="Line 368"/>
            <p:cNvSpPr>
              <a:spLocks noChangeShapeType="1"/>
            </p:cNvSpPr>
            <p:nvPr/>
          </p:nvSpPr>
          <p:spPr bwMode="auto">
            <a:xfrm flipH="1">
              <a:off x="2555875" y="31591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8" name="Freeform 369"/>
            <p:cNvSpPr>
              <a:spLocks/>
            </p:cNvSpPr>
            <p:nvPr/>
          </p:nvSpPr>
          <p:spPr bwMode="auto">
            <a:xfrm>
              <a:off x="2555875" y="3211513"/>
              <a:ext cx="1588" cy="80963"/>
            </a:xfrm>
            <a:custGeom>
              <a:avLst/>
              <a:gdLst>
                <a:gd name="T0" fmla="*/ 0 w 1588"/>
                <a:gd name="T1" fmla="*/ 0 h 51"/>
                <a:gd name="T2" fmla="*/ 0 w 1588"/>
                <a:gd name="T3" fmla="*/ 85685841 h 51"/>
                <a:gd name="T4" fmla="*/ 0 w 1588"/>
                <a:gd name="T5" fmla="*/ 85685841 h 51"/>
                <a:gd name="T6" fmla="*/ 0 w 1588"/>
                <a:gd name="T7" fmla="*/ 128529567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51"/>
                <a:gd name="T14" fmla="*/ 1588 w 1588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51">
                  <a:moveTo>
                    <a:pt x="0" y="0"/>
                  </a:moveTo>
                  <a:lnTo>
                    <a:pt x="0" y="34"/>
                  </a:lnTo>
                  <a:lnTo>
                    <a:pt x="0" y="5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9" name="Line 371"/>
            <p:cNvSpPr>
              <a:spLocks noChangeShapeType="1"/>
            </p:cNvSpPr>
            <p:nvPr/>
          </p:nvSpPr>
          <p:spPr bwMode="auto">
            <a:xfrm flipH="1">
              <a:off x="2528888" y="331787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02" name="Line 372"/>
          <p:cNvSpPr>
            <a:spLocks noChangeShapeType="1"/>
          </p:cNvSpPr>
          <p:nvPr/>
        </p:nvSpPr>
        <p:spPr bwMode="auto">
          <a:xfrm flipH="1">
            <a:off x="2506663" y="3405188"/>
            <a:ext cx="52387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4" name="Grupo 530"/>
          <p:cNvGrpSpPr>
            <a:grpSpLocks/>
          </p:cNvGrpSpPr>
          <p:nvPr/>
        </p:nvGrpSpPr>
        <p:grpSpPr bwMode="auto">
          <a:xfrm>
            <a:off x="3613150" y="2212975"/>
            <a:ext cx="155575" cy="198438"/>
            <a:chOff x="3933825" y="1938338"/>
            <a:chExt cx="160338" cy="212726"/>
          </a:xfrm>
        </p:grpSpPr>
        <p:sp>
          <p:nvSpPr>
            <p:cNvPr id="6636" name="Line 373"/>
            <p:cNvSpPr>
              <a:spLocks noChangeShapeType="1"/>
            </p:cNvSpPr>
            <p:nvPr/>
          </p:nvSpPr>
          <p:spPr bwMode="auto">
            <a:xfrm>
              <a:off x="3933825" y="1938338"/>
              <a:ext cx="269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7" name="Line 374"/>
            <p:cNvSpPr>
              <a:spLocks noChangeShapeType="1"/>
            </p:cNvSpPr>
            <p:nvPr/>
          </p:nvSpPr>
          <p:spPr bwMode="auto">
            <a:xfrm>
              <a:off x="3987800" y="2019301"/>
              <a:ext cx="25400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8" name="Line 375"/>
            <p:cNvSpPr>
              <a:spLocks noChangeShapeType="1"/>
            </p:cNvSpPr>
            <p:nvPr/>
          </p:nvSpPr>
          <p:spPr bwMode="auto">
            <a:xfrm>
              <a:off x="4013200" y="207168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9" name="Line 376"/>
            <p:cNvSpPr>
              <a:spLocks noChangeShapeType="1"/>
            </p:cNvSpPr>
            <p:nvPr/>
          </p:nvSpPr>
          <p:spPr bwMode="auto">
            <a:xfrm>
              <a:off x="4067175" y="212407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04" name="Line 377"/>
          <p:cNvSpPr>
            <a:spLocks noChangeShapeType="1"/>
          </p:cNvSpPr>
          <p:nvPr/>
        </p:nvSpPr>
        <p:spPr bwMode="auto">
          <a:xfrm flipH="1">
            <a:off x="4848225" y="1989138"/>
            <a:ext cx="25400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05" name="Line 378"/>
          <p:cNvSpPr>
            <a:spLocks noChangeShapeType="1"/>
          </p:cNvSpPr>
          <p:nvPr/>
        </p:nvSpPr>
        <p:spPr bwMode="auto">
          <a:xfrm flipH="1">
            <a:off x="4770438" y="1989138"/>
            <a:ext cx="50800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06" name="Line 379"/>
          <p:cNvSpPr>
            <a:spLocks noChangeShapeType="1"/>
          </p:cNvSpPr>
          <p:nvPr/>
        </p:nvSpPr>
        <p:spPr bwMode="auto">
          <a:xfrm flipH="1">
            <a:off x="4719638" y="1989138"/>
            <a:ext cx="50800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07" name="Freeform 380"/>
          <p:cNvSpPr>
            <a:spLocks/>
          </p:cNvSpPr>
          <p:nvPr/>
        </p:nvSpPr>
        <p:spPr bwMode="auto">
          <a:xfrm>
            <a:off x="4641850" y="1989138"/>
            <a:ext cx="52388" cy="1587"/>
          </a:xfrm>
          <a:custGeom>
            <a:avLst/>
            <a:gdLst>
              <a:gd name="T0" fmla="*/ 83110374 w 34"/>
              <a:gd name="T1" fmla="*/ 0 h 1588"/>
              <a:gd name="T2" fmla="*/ 41555957 w 34"/>
              <a:gd name="T3" fmla="*/ 0 h 1588"/>
              <a:gd name="T4" fmla="*/ 41555957 w 34"/>
              <a:gd name="T5" fmla="*/ 0 h 1588"/>
              <a:gd name="T6" fmla="*/ 0 w 34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588"/>
              <a:gd name="T14" fmla="*/ 34 w 34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588">
                <a:moveTo>
                  <a:pt x="34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08" name="Line 381"/>
          <p:cNvSpPr>
            <a:spLocks noChangeShapeType="1"/>
          </p:cNvSpPr>
          <p:nvPr/>
        </p:nvSpPr>
        <p:spPr bwMode="auto">
          <a:xfrm flipH="1">
            <a:off x="4564063" y="1989138"/>
            <a:ext cx="52387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5" name="Grupo 519"/>
          <p:cNvGrpSpPr>
            <a:grpSpLocks/>
          </p:cNvGrpSpPr>
          <p:nvPr/>
        </p:nvGrpSpPr>
        <p:grpSpPr bwMode="auto">
          <a:xfrm>
            <a:off x="7034213" y="1741488"/>
            <a:ext cx="385762" cy="50800"/>
            <a:chOff x="7461250" y="1435101"/>
            <a:chExt cx="396875" cy="53975"/>
          </a:xfrm>
        </p:grpSpPr>
        <p:sp>
          <p:nvSpPr>
            <p:cNvPr id="6630" name="Line 382"/>
            <p:cNvSpPr>
              <a:spLocks noChangeShapeType="1"/>
            </p:cNvSpPr>
            <p:nvPr/>
          </p:nvSpPr>
          <p:spPr bwMode="auto">
            <a:xfrm>
              <a:off x="7461250" y="1462088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1" name="Freeform 383"/>
            <p:cNvSpPr>
              <a:spLocks/>
            </p:cNvSpPr>
            <p:nvPr/>
          </p:nvSpPr>
          <p:spPr bwMode="auto">
            <a:xfrm>
              <a:off x="7540625" y="1462088"/>
              <a:ext cx="52388" cy="25400"/>
            </a:xfrm>
            <a:custGeom>
              <a:avLst/>
              <a:gdLst>
                <a:gd name="T0" fmla="*/ 0 w 33"/>
                <a:gd name="T1" fmla="*/ 0 h 16"/>
                <a:gd name="T2" fmla="*/ 83166730 w 33"/>
                <a:gd name="T3" fmla="*/ 0 h 16"/>
                <a:gd name="T4" fmla="*/ 83166730 w 33"/>
                <a:gd name="T5" fmla="*/ 40322493 h 16"/>
                <a:gd name="T6" fmla="*/ 0 60000 65536"/>
                <a:gd name="T7" fmla="*/ 0 60000 65536"/>
                <a:gd name="T8" fmla="*/ 0 60000 65536"/>
                <a:gd name="T9" fmla="*/ 0 w 33"/>
                <a:gd name="T10" fmla="*/ 0 h 16"/>
                <a:gd name="T11" fmla="*/ 33 w 3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6">
                  <a:moveTo>
                    <a:pt x="0" y="0"/>
                  </a:moveTo>
                  <a:lnTo>
                    <a:pt x="33" y="0"/>
                  </a:lnTo>
                  <a:lnTo>
                    <a:pt x="33" y="16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2" name="Freeform 384"/>
            <p:cNvSpPr>
              <a:spLocks/>
            </p:cNvSpPr>
            <p:nvPr/>
          </p:nvSpPr>
          <p:spPr bwMode="auto">
            <a:xfrm>
              <a:off x="7620000" y="1487488"/>
              <a:ext cx="26988" cy="1588"/>
            </a:xfrm>
            <a:custGeom>
              <a:avLst/>
              <a:gdLst>
                <a:gd name="T0" fmla="*/ 0 w 17"/>
                <a:gd name="T1" fmla="*/ 0 h 1588"/>
                <a:gd name="T2" fmla="*/ 42844237 w 17"/>
                <a:gd name="T3" fmla="*/ 0 h 1588"/>
                <a:gd name="T4" fmla="*/ 42844237 w 17"/>
                <a:gd name="T5" fmla="*/ 0 h 1588"/>
                <a:gd name="T6" fmla="*/ 0 60000 65536"/>
                <a:gd name="T7" fmla="*/ 0 60000 65536"/>
                <a:gd name="T8" fmla="*/ 0 60000 65536"/>
                <a:gd name="T9" fmla="*/ 0 w 17"/>
                <a:gd name="T10" fmla="*/ 0 h 1588"/>
                <a:gd name="T11" fmla="*/ 17 w 1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88">
                  <a:moveTo>
                    <a:pt x="0" y="0"/>
                  </a:move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3" name="Freeform 385"/>
            <p:cNvSpPr>
              <a:spLocks/>
            </p:cNvSpPr>
            <p:nvPr/>
          </p:nvSpPr>
          <p:spPr bwMode="auto">
            <a:xfrm>
              <a:off x="7672388" y="1487488"/>
              <a:ext cx="53975" cy="1588"/>
            </a:xfrm>
            <a:custGeom>
              <a:avLst/>
              <a:gdLst>
                <a:gd name="T0" fmla="*/ 0 w 34"/>
                <a:gd name="T1" fmla="*/ 0 h 1588"/>
                <a:gd name="T2" fmla="*/ 42843443 w 34"/>
                <a:gd name="T3" fmla="*/ 0 h 1588"/>
                <a:gd name="T4" fmla="*/ 42843443 w 34"/>
                <a:gd name="T5" fmla="*/ 0 h 1588"/>
                <a:gd name="T6" fmla="*/ 85685299 w 34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588"/>
                <a:gd name="T14" fmla="*/ 34 w 34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588">
                  <a:moveTo>
                    <a:pt x="0" y="0"/>
                  </a:moveTo>
                  <a:lnTo>
                    <a:pt x="17" y="0"/>
                  </a:lnTo>
                  <a:lnTo>
                    <a:pt x="3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4" name="Line 386"/>
            <p:cNvSpPr>
              <a:spLocks noChangeShapeType="1"/>
            </p:cNvSpPr>
            <p:nvPr/>
          </p:nvSpPr>
          <p:spPr bwMode="auto">
            <a:xfrm>
              <a:off x="7751763" y="1462088"/>
              <a:ext cx="539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35" name="Freeform 387"/>
            <p:cNvSpPr>
              <a:spLocks/>
            </p:cNvSpPr>
            <p:nvPr/>
          </p:nvSpPr>
          <p:spPr bwMode="auto">
            <a:xfrm>
              <a:off x="7832725" y="1435101"/>
              <a:ext cx="25400" cy="26988"/>
            </a:xfrm>
            <a:custGeom>
              <a:avLst/>
              <a:gdLst>
                <a:gd name="T0" fmla="*/ 0 w 16"/>
                <a:gd name="T1" fmla="*/ 42844237 h 17"/>
                <a:gd name="T2" fmla="*/ 40322493 w 16"/>
                <a:gd name="T3" fmla="*/ 0 h 17"/>
                <a:gd name="T4" fmla="*/ 40322493 w 16"/>
                <a:gd name="T5" fmla="*/ 0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0" y="17"/>
                  </a:move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703" name="Grupo 527"/>
          <p:cNvGrpSpPr>
            <a:grpSpLocks/>
          </p:cNvGrpSpPr>
          <p:nvPr/>
        </p:nvGrpSpPr>
        <p:grpSpPr bwMode="auto">
          <a:xfrm>
            <a:off x="3792538" y="871538"/>
            <a:ext cx="1416050" cy="522287"/>
            <a:chOff x="4119563" y="506413"/>
            <a:chExt cx="1458913" cy="557213"/>
          </a:xfrm>
        </p:grpSpPr>
        <p:sp>
          <p:nvSpPr>
            <p:cNvPr id="6608" name="Line 388"/>
            <p:cNvSpPr>
              <a:spLocks noChangeShapeType="1"/>
            </p:cNvSpPr>
            <p:nvPr/>
          </p:nvSpPr>
          <p:spPr bwMode="auto">
            <a:xfrm flipH="1">
              <a:off x="5526088" y="506413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9" name="Line 389"/>
            <p:cNvSpPr>
              <a:spLocks noChangeShapeType="1"/>
            </p:cNvSpPr>
            <p:nvPr/>
          </p:nvSpPr>
          <p:spPr bwMode="auto">
            <a:xfrm flipH="1">
              <a:off x="5472113" y="533401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0" name="Line 390"/>
            <p:cNvSpPr>
              <a:spLocks noChangeShapeType="1"/>
            </p:cNvSpPr>
            <p:nvPr/>
          </p:nvSpPr>
          <p:spPr bwMode="auto">
            <a:xfrm flipH="1">
              <a:off x="5392738" y="585788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1" name="Line 391"/>
            <p:cNvSpPr>
              <a:spLocks noChangeShapeType="1"/>
            </p:cNvSpPr>
            <p:nvPr/>
          </p:nvSpPr>
          <p:spPr bwMode="auto">
            <a:xfrm flipH="1">
              <a:off x="5340350" y="612776"/>
              <a:ext cx="2540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2" name="Line 392"/>
            <p:cNvSpPr>
              <a:spLocks noChangeShapeType="1"/>
            </p:cNvSpPr>
            <p:nvPr/>
          </p:nvSpPr>
          <p:spPr bwMode="auto">
            <a:xfrm flipH="1">
              <a:off x="5259388" y="639763"/>
              <a:ext cx="539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3" name="Line 393"/>
            <p:cNvSpPr>
              <a:spLocks noChangeShapeType="1"/>
            </p:cNvSpPr>
            <p:nvPr/>
          </p:nvSpPr>
          <p:spPr bwMode="auto">
            <a:xfrm flipH="1">
              <a:off x="5207000" y="665163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4" name="Line 394"/>
            <p:cNvSpPr>
              <a:spLocks noChangeShapeType="1"/>
            </p:cNvSpPr>
            <p:nvPr/>
          </p:nvSpPr>
          <p:spPr bwMode="auto">
            <a:xfrm flipH="1">
              <a:off x="5127625" y="692151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5" name="Line 395"/>
            <p:cNvSpPr>
              <a:spLocks noChangeShapeType="1"/>
            </p:cNvSpPr>
            <p:nvPr/>
          </p:nvSpPr>
          <p:spPr bwMode="auto">
            <a:xfrm flipH="1">
              <a:off x="5075238" y="719138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6" name="Line 396"/>
            <p:cNvSpPr>
              <a:spLocks noChangeShapeType="1"/>
            </p:cNvSpPr>
            <p:nvPr/>
          </p:nvSpPr>
          <p:spPr bwMode="auto">
            <a:xfrm flipH="1">
              <a:off x="4994275" y="746126"/>
              <a:ext cx="53975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7" name="Line 397"/>
            <p:cNvSpPr>
              <a:spLocks noChangeShapeType="1"/>
            </p:cNvSpPr>
            <p:nvPr/>
          </p:nvSpPr>
          <p:spPr bwMode="auto">
            <a:xfrm flipH="1">
              <a:off x="4941888" y="771526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8" name="Line 398"/>
            <p:cNvSpPr>
              <a:spLocks noChangeShapeType="1"/>
            </p:cNvSpPr>
            <p:nvPr/>
          </p:nvSpPr>
          <p:spPr bwMode="auto">
            <a:xfrm flipH="1">
              <a:off x="4862513" y="798513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19" name="Line 399"/>
            <p:cNvSpPr>
              <a:spLocks noChangeShapeType="1"/>
            </p:cNvSpPr>
            <p:nvPr/>
          </p:nvSpPr>
          <p:spPr bwMode="auto">
            <a:xfrm flipH="1">
              <a:off x="4810125" y="825501"/>
              <a:ext cx="523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0" name="Line 400"/>
            <p:cNvSpPr>
              <a:spLocks noChangeShapeType="1"/>
            </p:cNvSpPr>
            <p:nvPr/>
          </p:nvSpPr>
          <p:spPr bwMode="auto">
            <a:xfrm flipH="1">
              <a:off x="4729163" y="877888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1" name="Line 401"/>
            <p:cNvSpPr>
              <a:spLocks noChangeShapeType="1"/>
            </p:cNvSpPr>
            <p:nvPr/>
          </p:nvSpPr>
          <p:spPr bwMode="auto">
            <a:xfrm flipH="1">
              <a:off x="4676775" y="904876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2" name="Line 402"/>
            <p:cNvSpPr>
              <a:spLocks noChangeShapeType="1"/>
            </p:cNvSpPr>
            <p:nvPr/>
          </p:nvSpPr>
          <p:spPr bwMode="auto">
            <a:xfrm flipH="1">
              <a:off x="4624388" y="931863"/>
              <a:ext cx="25400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3" name="Line 403"/>
            <p:cNvSpPr>
              <a:spLocks noChangeShapeType="1"/>
            </p:cNvSpPr>
            <p:nvPr/>
          </p:nvSpPr>
          <p:spPr bwMode="auto">
            <a:xfrm flipH="1">
              <a:off x="4545013" y="984251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4" name="Line 404"/>
            <p:cNvSpPr>
              <a:spLocks noChangeShapeType="1"/>
            </p:cNvSpPr>
            <p:nvPr/>
          </p:nvSpPr>
          <p:spPr bwMode="auto">
            <a:xfrm flipH="1">
              <a:off x="4464050" y="984251"/>
              <a:ext cx="539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5" name="Line 405"/>
            <p:cNvSpPr>
              <a:spLocks noChangeShapeType="1"/>
            </p:cNvSpPr>
            <p:nvPr/>
          </p:nvSpPr>
          <p:spPr bwMode="auto">
            <a:xfrm flipH="1">
              <a:off x="4411663" y="1011238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6" name="Line 406"/>
            <p:cNvSpPr>
              <a:spLocks noChangeShapeType="1"/>
            </p:cNvSpPr>
            <p:nvPr/>
          </p:nvSpPr>
          <p:spPr bwMode="auto">
            <a:xfrm flipH="1">
              <a:off x="4332288" y="1011238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7" name="Line 408"/>
            <p:cNvSpPr>
              <a:spLocks noChangeShapeType="1"/>
            </p:cNvSpPr>
            <p:nvPr/>
          </p:nvSpPr>
          <p:spPr bwMode="auto">
            <a:xfrm flipH="1">
              <a:off x="4252913" y="1011238"/>
              <a:ext cx="52388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8" name="Line 409"/>
            <p:cNvSpPr>
              <a:spLocks noChangeShapeType="1"/>
            </p:cNvSpPr>
            <p:nvPr/>
          </p:nvSpPr>
          <p:spPr bwMode="auto">
            <a:xfrm flipH="1">
              <a:off x="4198938" y="1036638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29" name="Line 410"/>
            <p:cNvSpPr>
              <a:spLocks noChangeShapeType="1"/>
            </p:cNvSpPr>
            <p:nvPr/>
          </p:nvSpPr>
          <p:spPr bwMode="auto">
            <a:xfrm flipH="1">
              <a:off x="4119563" y="1036638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742" name="Grupo 520"/>
          <p:cNvGrpSpPr>
            <a:grpSpLocks/>
          </p:cNvGrpSpPr>
          <p:nvPr/>
        </p:nvGrpSpPr>
        <p:grpSpPr bwMode="auto">
          <a:xfrm>
            <a:off x="5980113" y="1069975"/>
            <a:ext cx="385762" cy="671513"/>
            <a:chOff x="6373813" y="719138"/>
            <a:chExt cx="398463" cy="715963"/>
          </a:xfrm>
        </p:grpSpPr>
        <p:sp>
          <p:nvSpPr>
            <p:cNvPr id="6596" name="Line 411"/>
            <p:cNvSpPr>
              <a:spLocks noChangeShapeType="1"/>
            </p:cNvSpPr>
            <p:nvPr/>
          </p:nvSpPr>
          <p:spPr bwMode="auto">
            <a:xfrm flipH="1" flipV="1">
              <a:off x="6745288" y="1408113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7" name="Line 412"/>
            <p:cNvSpPr>
              <a:spLocks noChangeShapeType="1"/>
            </p:cNvSpPr>
            <p:nvPr/>
          </p:nvSpPr>
          <p:spPr bwMode="auto">
            <a:xfrm flipH="1" flipV="1">
              <a:off x="6718300" y="1328738"/>
              <a:ext cx="269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8" name="Line 413"/>
            <p:cNvSpPr>
              <a:spLocks noChangeShapeType="1"/>
            </p:cNvSpPr>
            <p:nvPr/>
          </p:nvSpPr>
          <p:spPr bwMode="auto">
            <a:xfrm flipH="1" flipV="1">
              <a:off x="6665913" y="1276351"/>
              <a:ext cx="25400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9" name="Line 414"/>
            <p:cNvSpPr>
              <a:spLocks noChangeShapeType="1"/>
            </p:cNvSpPr>
            <p:nvPr/>
          </p:nvSpPr>
          <p:spPr bwMode="auto">
            <a:xfrm flipH="1" flipV="1">
              <a:off x="6638925" y="1196976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0" name="Line 415"/>
            <p:cNvSpPr>
              <a:spLocks noChangeShapeType="1"/>
            </p:cNvSpPr>
            <p:nvPr/>
          </p:nvSpPr>
          <p:spPr bwMode="auto">
            <a:xfrm flipH="1" flipV="1">
              <a:off x="6611938" y="1143001"/>
              <a:ext cx="269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1" name="Line 416"/>
            <p:cNvSpPr>
              <a:spLocks noChangeShapeType="1"/>
            </p:cNvSpPr>
            <p:nvPr/>
          </p:nvSpPr>
          <p:spPr bwMode="auto">
            <a:xfrm flipV="1">
              <a:off x="6586538" y="1090613"/>
              <a:ext cx="15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2" name="Line 417"/>
            <p:cNvSpPr>
              <a:spLocks noChangeShapeType="1"/>
            </p:cNvSpPr>
            <p:nvPr/>
          </p:nvSpPr>
          <p:spPr bwMode="auto">
            <a:xfrm flipH="1" flipV="1">
              <a:off x="6532563" y="1011238"/>
              <a:ext cx="269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3" name="Line 418"/>
            <p:cNvSpPr>
              <a:spLocks noChangeShapeType="1"/>
            </p:cNvSpPr>
            <p:nvPr/>
          </p:nvSpPr>
          <p:spPr bwMode="auto">
            <a:xfrm flipH="1" flipV="1">
              <a:off x="6505575" y="957263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4" name="Line 419"/>
            <p:cNvSpPr>
              <a:spLocks noChangeShapeType="1"/>
            </p:cNvSpPr>
            <p:nvPr/>
          </p:nvSpPr>
          <p:spPr bwMode="auto">
            <a:xfrm flipH="1" flipV="1">
              <a:off x="6480175" y="877888"/>
              <a:ext cx="25400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5" name="Line 420"/>
            <p:cNvSpPr>
              <a:spLocks noChangeShapeType="1"/>
            </p:cNvSpPr>
            <p:nvPr/>
          </p:nvSpPr>
          <p:spPr bwMode="auto">
            <a:xfrm flipV="1">
              <a:off x="6453188" y="825501"/>
              <a:ext cx="1588" cy="523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6" name="Freeform 421"/>
            <p:cNvSpPr>
              <a:spLocks/>
            </p:cNvSpPr>
            <p:nvPr/>
          </p:nvSpPr>
          <p:spPr bwMode="auto">
            <a:xfrm>
              <a:off x="6400800" y="771526"/>
              <a:ext cx="25400" cy="26988"/>
            </a:xfrm>
            <a:custGeom>
              <a:avLst/>
              <a:gdLst>
                <a:gd name="T0" fmla="*/ 40322493 w 16"/>
                <a:gd name="T1" fmla="*/ 42844237 h 17"/>
                <a:gd name="T2" fmla="*/ 40322493 w 16"/>
                <a:gd name="T3" fmla="*/ 42844237 h 17"/>
                <a:gd name="T4" fmla="*/ 40322493 w 16"/>
                <a:gd name="T5" fmla="*/ 42844237 h 17"/>
                <a:gd name="T6" fmla="*/ 0 w 1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7"/>
                <a:gd name="T14" fmla="*/ 16 w 1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7">
                  <a:moveTo>
                    <a:pt x="16" y="17"/>
                  </a:move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07" name="Line 422"/>
            <p:cNvSpPr>
              <a:spLocks noChangeShapeType="1"/>
            </p:cNvSpPr>
            <p:nvPr/>
          </p:nvSpPr>
          <p:spPr bwMode="auto">
            <a:xfrm flipH="1" flipV="1">
              <a:off x="6373813" y="71913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743" name="Grupo 511"/>
          <p:cNvGrpSpPr>
            <a:grpSpLocks/>
          </p:cNvGrpSpPr>
          <p:nvPr/>
        </p:nvGrpSpPr>
        <p:grpSpPr bwMode="auto">
          <a:xfrm>
            <a:off x="5849938" y="3752850"/>
            <a:ext cx="130175" cy="125413"/>
            <a:chOff x="6240463" y="3582988"/>
            <a:chExt cx="133350" cy="133351"/>
          </a:xfrm>
        </p:grpSpPr>
        <p:sp>
          <p:nvSpPr>
            <p:cNvPr id="6593" name="Line 423"/>
            <p:cNvSpPr>
              <a:spLocks noChangeShapeType="1"/>
            </p:cNvSpPr>
            <p:nvPr/>
          </p:nvSpPr>
          <p:spPr bwMode="auto">
            <a:xfrm flipH="1" flipV="1">
              <a:off x="6321425" y="3689351"/>
              <a:ext cx="523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4" name="Freeform 424"/>
            <p:cNvSpPr>
              <a:spLocks/>
            </p:cNvSpPr>
            <p:nvPr/>
          </p:nvSpPr>
          <p:spPr bwMode="auto">
            <a:xfrm>
              <a:off x="6294438" y="3636963"/>
              <a:ext cx="26988" cy="25400"/>
            </a:xfrm>
            <a:custGeom>
              <a:avLst/>
              <a:gdLst>
                <a:gd name="T0" fmla="*/ 42844237 w 17"/>
                <a:gd name="T1" fmla="*/ 40322493 h 16"/>
                <a:gd name="T2" fmla="*/ 0 w 17"/>
                <a:gd name="T3" fmla="*/ 40322493 h 16"/>
                <a:gd name="T4" fmla="*/ 0 w 17"/>
                <a:gd name="T5" fmla="*/ 40322493 h 16"/>
                <a:gd name="T6" fmla="*/ 0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6"/>
                <a:gd name="T14" fmla="*/ 17 w 1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6">
                  <a:moveTo>
                    <a:pt x="17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5" name="Line 425"/>
            <p:cNvSpPr>
              <a:spLocks noChangeShapeType="1"/>
            </p:cNvSpPr>
            <p:nvPr/>
          </p:nvSpPr>
          <p:spPr bwMode="auto">
            <a:xfrm flipH="1" flipV="1">
              <a:off x="6240463" y="3582988"/>
              <a:ext cx="26988" cy="539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13" name="Freeform 426"/>
          <p:cNvSpPr>
            <a:spLocks/>
          </p:cNvSpPr>
          <p:nvPr/>
        </p:nvSpPr>
        <p:spPr bwMode="auto">
          <a:xfrm>
            <a:off x="6802438" y="3827463"/>
            <a:ext cx="77787" cy="100012"/>
          </a:xfrm>
          <a:custGeom>
            <a:avLst/>
            <a:gdLst>
              <a:gd name="T0" fmla="*/ 2119341608 w 3"/>
              <a:gd name="T1" fmla="*/ 0 h 4"/>
              <a:gd name="T2" fmla="*/ 706455860 w 3"/>
              <a:gd name="T3" fmla="*/ 1324550650 h 4"/>
              <a:gd name="T4" fmla="*/ 706455860 w 3"/>
              <a:gd name="T5" fmla="*/ 1324550650 h 4"/>
              <a:gd name="T6" fmla="*/ 0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3" y="0"/>
                </a:moveTo>
                <a:lnTo>
                  <a:pt x="1" y="2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14" name="Freeform 427"/>
          <p:cNvSpPr>
            <a:spLocks/>
          </p:cNvSpPr>
          <p:nvPr/>
        </p:nvSpPr>
        <p:spPr bwMode="auto">
          <a:xfrm>
            <a:off x="3948113" y="3678238"/>
            <a:ext cx="77787" cy="249237"/>
          </a:xfrm>
          <a:custGeom>
            <a:avLst/>
            <a:gdLst>
              <a:gd name="T0" fmla="*/ 0 w 3"/>
              <a:gd name="T1" fmla="*/ 2147483647 h 10"/>
              <a:gd name="T2" fmla="*/ 2037000779 w 3"/>
              <a:gd name="T3" fmla="*/ 2147483647 h 10"/>
              <a:gd name="T4" fmla="*/ 2037000779 w 3"/>
              <a:gd name="T5" fmla="*/ 1316640510 h 10"/>
              <a:gd name="T6" fmla="*/ 678991639 w 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0"/>
              <a:gd name="T14" fmla="*/ 3 w 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0">
                <a:moveTo>
                  <a:pt x="0" y="10"/>
                </a:moveTo>
                <a:lnTo>
                  <a:pt x="3" y="4"/>
                </a:lnTo>
                <a:lnTo>
                  <a:pt x="3" y="2"/>
                </a:lnTo>
                <a:lnTo>
                  <a:pt x="1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15" name="Freeform 428"/>
          <p:cNvSpPr>
            <a:spLocks/>
          </p:cNvSpPr>
          <p:nvPr/>
        </p:nvSpPr>
        <p:spPr bwMode="auto">
          <a:xfrm>
            <a:off x="1966913" y="3155950"/>
            <a:ext cx="334962" cy="150813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2147483647 h 6"/>
              <a:gd name="T4" fmla="*/ 2147483647 w 13"/>
              <a:gd name="T5" fmla="*/ 2147483647 h 6"/>
              <a:gd name="T6" fmla="*/ 2147483647 w 13"/>
              <a:gd name="T7" fmla="*/ 2147483647 h 6"/>
              <a:gd name="T8" fmla="*/ 2147483647 w 13"/>
              <a:gd name="T9" fmla="*/ 668867765 h 6"/>
              <a:gd name="T10" fmla="*/ 1374765778 w 13"/>
              <a:gd name="T11" fmla="*/ 668867765 h 6"/>
              <a:gd name="T12" fmla="*/ 0 w 13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6"/>
              <a:gd name="T23" fmla="*/ 13 w 1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6">
                <a:moveTo>
                  <a:pt x="13" y="6"/>
                </a:moveTo>
                <a:lnTo>
                  <a:pt x="12" y="5"/>
                </a:lnTo>
                <a:lnTo>
                  <a:pt x="11" y="5"/>
                </a:lnTo>
                <a:cubicBezTo>
                  <a:pt x="8" y="4"/>
                  <a:pt x="8" y="2"/>
                  <a:pt x="4" y="1"/>
                </a:cubicBez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744" name="Grupo 528"/>
          <p:cNvGrpSpPr>
            <a:grpSpLocks/>
          </p:cNvGrpSpPr>
          <p:nvPr/>
        </p:nvGrpSpPr>
        <p:grpSpPr bwMode="auto">
          <a:xfrm>
            <a:off x="4230688" y="1963738"/>
            <a:ext cx="333375" cy="26987"/>
            <a:chOff x="4570413" y="1673226"/>
            <a:chExt cx="344487" cy="28575"/>
          </a:xfrm>
        </p:grpSpPr>
        <p:sp>
          <p:nvSpPr>
            <p:cNvPr id="6588" name="Freeform 430"/>
            <p:cNvSpPr>
              <a:spLocks/>
            </p:cNvSpPr>
            <p:nvPr/>
          </p:nvSpPr>
          <p:spPr bwMode="auto">
            <a:xfrm>
              <a:off x="4835525" y="1700213"/>
              <a:ext cx="79375" cy="1588"/>
            </a:xfrm>
            <a:custGeom>
              <a:avLst/>
              <a:gdLst>
                <a:gd name="T0" fmla="*/ 126007824 w 50"/>
                <a:gd name="T1" fmla="*/ 0 h 1588"/>
                <a:gd name="T2" fmla="*/ 85685311 w 50"/>
                <a:gd name="T3" fmla="*/ 0 h 1588"/>
                <a:gd name="T4" fmla="*/ 85685311 w 50"/>
                <a:gd name="T5" fmla="*/ 0 h 1588"/>
                <a:gd name="T6" fmla="*/ 0 w 50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588"/>
                <a:gd name="T14" fmla="*/ 50 w 50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588">
                  <a:moveTo>
                    <a:pt x="50" y="0"/>
                  </a:move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9" name="Line 431"/>
            <p:cNvSpPr>
              <a:spLocks noChangeShapeType="1"/>
            </p:cNvSpPr>
            <p:nvPr/>
          </p:nvSpPr>
          <p:spPr bwMode="auto">
            <a:xfrm flipH="1" flipV="1">
              <a:off x="4783138" y="16732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0" name="Line 432"/>
            <p:cNvSpPr>
              <a:spLocks noChangeShapeType="1"/>
            </p:cNvSpPr>
            <p:nvPr/>
          </p:nvSpPr>
          <p:spPr bwMode="auto">
            <a:xfrm flipH="1">
              <a:off x="4729163" y="1673226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1" name="Freeform 433"/>
            <p:cNvSpPr>
              <a:spLocks/>
            </p:cNvSpPr>
            <p:nvPr/>
          </p:nvSpPr>
          <p:spPr bwMode="auto">
            <a:xfrm>
              <a:off x="4649788" y="1673226"/>
              <a:ext cx="53975" cy="1588"/>
            </a:xfrm>
            <a:custGeom>
              <a:avLst/>
              <a:gdLst>
                <a:gd name="T0" fmla="*/ 85685299 w 34"/>
                <a:gd name="T1" fmla="*/ 0 h 1588"/>
                <a:gd name="T2" fmla="*/ 0 w 34"/>
                <a:gd name="T3" fmla="*/ 0 h 1588"/>
                <a:gd name="T4" fmla="*/ 0 w 34"/>
                <a:gd name="T5" fmla="*/ 0 h 1588"/>
                <a:gd name="T6" fmla="*/ 0 60000 65536"/>
                <a:gd name="T7" fmla="*/ 0 60000 65536"/>
                <a:gd name="T8" fmla="*/ 0 60000 65536"/>
                <a:gd name="T9" fmla="*/ 0 w 34"/>
                <a:gd name="T10" fmla="*/ 0 h 1588"/>
                <a:gd name="T11" fmla="*/ 34 w 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1588">
                  <a:moveTo>
                    <a:pt x="34" y="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92" name="Freeform 434"/>
            <p:cNvSpPr>
              <a:spLocks/>
            </p:cNvSpPr>
            <p:nvPr/>
          </p:nvSpPr>
          <p:spPr bwMode="auto">
            <a:xfrm>
              <a:off x="4570413" y="1673226"/>
              <a:ext cx="53975" cy="1588"/>
            </a:xfrm>
            <a:custGeom>
              <a:avLst/>
              <a:gdLst>
                <a:gd name="T0" fmla="*/ 85685299 w 34"/>
                <a:gd name="T1" fmla="*/ 0 h 1588"/>
                <a:gd name="T2" fmla="*/ 42843443 w 34"/>
                <a:gd name="T3" fmla="*/ 0 h 1588"/>
                <a:gd name="T4" fmla="*/ 0 w 34"/>
                <a:gd name="T5" fmla="*/ 0 h 1588"/>
                <a:gd name="T6" fmla="*/ 0 60000 65536"/>
                <a:gd name="T7" fmla="*/ 0 60000 65536"/>
                <a:gd name="T8" fmla="*/ 0 60000 65536"/>
                <a:gd name="T9" fmla="*/ 0 w 34"/>
                <a:gd name="T10" fmla="*/ 0 h 1588"/>
                <a:gd name="T11" fmla="*/ 34 w 3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1588">
                  <a:moveTo>
                    <a:pt x="34" y="0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17" name="Line 435"/>
          <p:cNvSpPr>
            <a:spLocks noChangeShapeType="1"/>
          </p:cNvSpPr>
          <p:nvPr/>
        </p:nvSpPr>
        <p:spPr bwMode="auto">
          <a:xfrm flipH="1">
            <a:off x="4179888" y="1939925"/>
            <a:ext cx="25400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745" name="Grupo 529"/>
          <p:cNvGrpSpPr>
            <a:grpSpLocks/>
          </p:cNvGrpSpPr>
          <p:nvPr/>
        </p:nvGrpSpPr>
        <p:grpSpPr bwMode="auto">
          <a:xfrm>
            <a:off x="3948113" y="1939925"/>
            <a:ext cx="257175" cy="1588"/>
            <a:chOff x="4279900" y="1647826"/>
            <a:chExt cx="265113" cy="1588"/>
          </a:xfrm>
        </p:grpSpPr>
        <p:sp>
          <p:nvSpPr>
            <p:cNvPr id="6586" name="Freeform 429"/>
            <p:cNvSpPr>
              <a:spLocks/>
            </p:cNvSpPr>
            <p:nvPr/>
          </p:nvSpPr>
          <p:spPr bwMode="auto">
            <a:xfrm>
              <a:off x="4279900" y="1647826"/>
              <a:ext cx="238125" cy="1588"/>
            </a:xfrm>
            <a:custGeom>
              <a:avLst/>
              <a:gdLst>
                <a:gd name="T0" fmla="*/ 2147483647 w 9"/>
                <a:gd name="T1" fmla="*/ 0 h 1588"/>
                <a:gd name="T2" fmla="*/ 2100130145 w 9"/>
                <a:gd name="T3" fmla="*/ 0 h 1588"/>
                <a:gd name="T4" fmla="*/ 700034493 w 9"/>
                <a:gd name="T5" fmla="*/ 0 h 1588"/>
                <a:gd name="T6" fmla="*/ 0 w 9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88"/>
                <a:gd name="T14" fmla="*/ 9 w 9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88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7" name="Line 436"/>
            <p:cNvSpPr>
              <a:spLocks noChangeShapeType="1"/>
            </p:cNvSpPr>
            <p:nvPr/>
          </p:nvSpPr>
          <p:spPr bwMode="auto">
            <a:xfrm flipH="1">
              <a:off x="4518025" y="1647826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19" name="Line 437"/>
          <p:cNvSpPr>
            <a:spLocks noChangeShapeType="1"/>
          </p:cNvSpPr>
          <p:nvPr/>
        </p:nvSpPr>
        <p:spPr bwMode="auto">
          <a:xfrm>
            <a:off x="6777038" y="2709863"/>
            <a:ext cx="77787" cy="746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0" name="Line 438"/>
          <p:cNvSpPr>
            <a:spLocks noChangeShapeType="1"/>
          </p:cNvSpPr>
          <p:nvPr/>
        </p:nvSpPr>
        <p:spPr bwMode="auto">
          <a:xfrm>
            <a:off x="6724650" y="2660650"/>
            <a:ext cx="52388" cy="492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1" name="Freeform 439"/>
          <p:cNvSpPr>
            <a:spLocks/>
          </p:cNvSpPr>
          <p:nvPr/>
        </p:nvSpPr>
        <p:spPr bwMode="auto">
          <a:xfrm>
            <a:off x="5516563" y="3455988"/>
            <a:ext cx="52387" cy="869950"/>
          </a:xfrm>
          <a:custGeom>
            <a:avLst/>
            <a:gdLst>
              <a:gd name="T0" fmla="*/ 1412876323 w 2"/>
              <a:gd name="T1" fmla="*/ 0 h 35"/>
              <a:gd name="T2" fmla="*/ 0 w 2"/>
              <a:gd name="T3" fmla="*/ 2147483647 h 35"/>
              <a:gd name="T4" fmla="*/ 706451250 w 2"/>
              <a:gd name="T5" fmla="*/ 2147483647 h 35"/>
              <a:gd name="T6" fmla="*/ 0 60000 65536"/>
              <a:gd name="T7" fmla="*/ 0 60000 65536"/>
              <a:gd name="T8" fmla="*/ 0 60000 65536"/>
              <a:gd name="T9" fmla="*/ 0 w 2"/>
              <a:gd name="T10" fmla="*/ 0 h 35"/>
              <a:gd name="T11" fmla="*/ 2 w 2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35">
                <a:moveTo>
                  <a:pt x="2" y="0"/>
                </a:moveTo>
                <a:lnTo>
                  <a:pt x="0" y="34"/>
                </a:lnTo>
                <a:lnTo>
                  <a:pt x="1" y="35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2" name="Line 441"/>
          <p:cNvSpPr>
            <a:spLocks noChangeShapeType="1"/>
          </p:cNvSpPr>
          <p:nvPr/>
        </p:nvSpPr>
        <p:spPr bwMode="auto">
          <a:xfrm flipV="1">
            <a:off x="3484563" y="5592763"/>
            <a:ext cx="1587" cy="49212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3" name="Freeform 443"/>
          <p:cNvSpPr>
            <a:spLocks/>
          </p:cNvSpPr>
          <p:nvPr/>
        </p:nvSpPr>
        <p:spPr bwMode="auto">
          <a:xfrm>
            <a:off x="3355975" y="5616575"/>
            <a:ext cx="128588" cy="298450"/>
          </a:xfrm>
          <a:custGeom>
            <a:avLst/>
            <a:gdLst>
              <a:gd name="T0" fmla="*/ 0 w 5"/>
              <a:gd name="T1" fmla="*/ 2147483647 h 12"/>
              <a:gd name="T2" fmla="*/ 2069730703 w 5"/>
              <a:gd name="T3" fmla="*/ 2147483647 h 12"/>
              <a:gd name="T4" fmla="*/ 2147483647 w 5"/>
              <a:gd name="T5" fmla="*/ 2147483647 h 12"/>
              <a:gd name="T6" fmla="*/ 2147483647 w 5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2"/>
              <a:gd name="T14" fmla="*/ 5 w 5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2">
                <a:moveTo>
                  <a:pt x="0" y="12"/>
                </a:moveTo>
                <a:lnTo>
                  <a:pt x="3" y="7"/>
                </a:lnTo>
                <a:lnTo>
                  <a:pt x="4" y="4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4" name="Freeform 444"/>
          <p:cNvSpPr>
            <a:spLocks/>
          </p:cNvSpPr>
          <p:nvPr/>
        </p:nvSpPr>
        <p:spPr bwMode="auto">
          <a:xfrm>
            <a:off x="3330575" y="4895850"/>
            <a:ext cx="153988" cy="696913"/>
          </a:xfrm>
          <a:custGeom>
            <a:avLst/>
            <a:gdLst>
              <a:gd name="T0" fmla="*/ 2147483647 w 6"/>
              <a:gd name="T1" fmla="*/ 2147483647 h 28"/>
              <a:gd name="T2" fmla="*/ 2147483647 w 6"/>
              <a:gd name="T3" fmla="*/ 2147483647 h 28"/>
              <a:gd name="T4" fmla="*/ 2147483647 w 6"/>
              <a:gd name="T5" fmla="*/ 2147483647 h 28"/>
              <a:gd name="T6" fmla="*/ 2037014009 w 6"/>
              <a:gd name="T7" fmla="*/ 2147483647 h 28"/>
              <a:gd name="T8" fmla="*/ 1358017760 w 6"/>
              <a:gd name="T9" fmla="*/ 2147483647 h 28"/>
              <a:gd name="T10" fmla="*/ 0 w 6"/>
              <a:gd name="T11" fmla="*/ 1978320314 h 28"/>
              <a:gd name="T12" fmla="*/ 0 w 6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8"/>
              <a:gd name="T23" fmla="*/ 6 w 6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8">
                <a:moveTo>
                  <a:pt x="6" y="28"/>
                </a:moveTo>
                <a:lnTo>
                  <a:pt x="6" y="26"/>
                </a:lnTo>
                <a:lnTo>
                  <a:pt x="6" y="23"/>
                </a:lnTo>
                <a:lnTo>
                  <a:pt x="3" y="16"/>
                </a:lnTo>
                <a:lnTo>
                  <a:pt x="2" y="12"/>
                </a:lnTo>
                <a:cubicBezTo>
                  <a:pt x="1" y="9"/>
                  <a:pt x="1" y="6"/>
                  <a:pt x="0" y="3"/>
                </a:cubicBez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5" name="Line 445"/>
          <p:cNvSpPr>
            <a:spLocks noChangeShapeType="1"/>
          </p:cNvSpPr>
          <p:nvPr/>
        </p:nvSpPr>
        <p:spPr bwMode="auto">
          <a:xfrm flipV="1">
            <a:off x="2352675" y="5518150"/>
            <a:ext cx="180975" cy="98425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6" name="Line 452"/>
          <p:cNvSpPr>
            <a:spLocks noChangeShapeType="1"/>
          </p:cNvSpPr>
          <p:nvPr/>
        </p:nvSpPr>
        <p:spPr bwMode="auto">
          <a:xfrm flipH="1">
            <a:off x="1865313" y="5019675"/>
            <a:ext cx="23812" cy="1588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746" name="Grupo 496"/>
          <p:cNvGrpSpPr>
            <a:grpSpLocks/>
          </p:cNvGrpSpPr>
          <p:nvPr/>
        </p:nvGrpSpPr>
        <p:grpSpPr bwMode="auto">
          <a:xfrm>
            <a:off x="1865313" y="5019675"/>
            <a:ext cx="384175" cy="52388"/>
            <a:chOff x="2132013" y="4935538"/>
            <a:chExt cx="396875" cy="55563"/>
          </a:xfrm>
        </p:grpSpPr>
        <p:sp>
          <p:nvSpPr>
            <p:cNvPr id="6579" name="Line 446"/>
            <p:cNvSpPr>
              <a:spLocks noChangeShapeType="1"/>
            </p:cNvSpPr>
            <p:nvPr/>
          </p:nvSpPr>
          <p:spPr bwMode="auto">
            <a:xfrm flipH="1">
              <a:off x="2501900" y="4989513"/>
              <a:ext cx="269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0" name="Line 447"/>
            <p:cNvSpPr>
              <a:spLocks noChangeShapeType="1"/>
            </p:cNvSpPr>
            <p:nvPr/>
          </p:nvSpPr>
          <p:spPr bwMode="auto">
            <a:xfrm flipH="1" flipV="1">
              <a:off x="2422525" y="4962526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1" name="Line 448"/>
            <p:cNvSpPr>
              <a:spLocks noChangeShapeType="1"/>
            </p:cNvSpPr>
            <p:nvPr/>
          </p:nvSpPr>
          <p:spPr bwMode="auto">
            <a:xfrm flipH="1">
              <a:off x="2370138" y="4962526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2" name="Line 449"/>
            <p:cNvSpPr>
              <a:spLocks noChangeShapeType="1"/>
            </p:cNvSpPr>
            <p:nvPr/>
          </p:nvSpPr>
          <p:spPr bwMode="auto">
            <a:xfrm flipH="1">
              <a:off x="2317750" y="4962526"/>
              <a:ext cx="523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3" name="Line 450"/>
            <p:cNvSpPr>
              <a:spLocks noChangeShapeType="1"/>
            </p:cNvSpPr>
            <p:nvPr/>
          </p:nvSpPr>
          <p:spPr bwMode="auto">
            <a:xfrm flipH="1">
              <a:off x="2236788" y="4962526"/>
              <a:ext cx="539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4" name="Line 451"/>
            <p:cNvSpPr>
              <a:spLocks noChangeShapeType="1"/>
            </p:cNvSpPr>
            <p:nvPr/>
          </p:nvSpPr>
          <p:spPr bwMode="auto">
            <a:xfrm flipH="1" flipV="1">
              <a:off x="2184400" y="493553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85" name="Line 453"/>
            <p:cNvSpPr>
              <a:spLocks noChangeShapeType="1"/>
            </p:cNvSpPr>
            <p:nvPr/>
          </p:nvSpPr>
          <p:spPr bwMode="auto">
            <a:xfrm flipH="1">
              <a:off x="2132013" y="4935538"/>
              <a:ext cx="25400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28" name="Freeform 454"/>
          <p:cNvSpPr>
            <a:spLocks/>
          </p:cNvSpPr>
          <p:nvPr/>
        </p:nvSpPr>
        <p:spPr bwMode="auto">
          <a:xfrm>
            <a:off x="2249488" y="5095875"/>
            <a:ext cx="153987" cy="74613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655682141 h 3"/>
              <a:gd name="T4" fmla="*/ 2147483647 w 6"/>
              <a:gd name="T5" fmla="*/ 1311389064 h 3"/>
              <a:gd name="T6" fmla="*/ 1358017760 w 6"/>
              <a:gd name="T7" fmla="*/ 1311389064 h 3"/>
              <a:gd name="T8" fmla="*/ 0 w 6"/>
              <a:gd name="T9" fmla="*/ 1967071399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5" y="1"/>
                </a:lnTo>
                <a:lnTo>
                  <a:pt x="4" y="2"/>
                </a:lnTo>
                <a:lnTo>
                  <a:pt x="2" y="2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29" name="Freeform 456"/>
          <p:cNvSpPr>
            <a:spLocks/>
          </p:cNvSpPr>
          <p:nvPr/>
        </p:nvSpPr>
        <p:spPr bwMode="auto">
          <a:xfrm>
            <a:off x="2506663" y="4398963"/>
            <a:ext cx="566737" cy="398462"/>
          </a:xfrm>
          <a:custGeom>
            <a:avLst/>
            <a:gdLst>
              <a:gd name="T0" fmla="*/ 0 w 22"/>
              <a:gd name="T1" fmla="*/ 2147483647 h 16"/>
              <a:gd name="T2" fmla="*/ 2147483647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6"/>
              <a:gd name="T17" fmla="*/ 22 w 22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6">
                <a:moveTo>
                  <a:pt x="0" y="16"/>
                </a:moveTo>
                <a:cubicBezTo>
                  <a:pt x="2" y="14"/>
                  <a:pt x="5" y="11"/>
                  <a:pt x="8" y="9"/>
                </a:cubicBezTo>
                <a:lnTo>
                  <a:pt x="10" y="6"/>
                </a:lnTo>
                <a:lnTo>
                  <a:pt x="12" y="6"/>
                </a:lnTo>
                <a:cubicBezTo>
                  <a:pt x="15" y="4"/>
                  <a:pt x="18" y="1"/>
                  <a:pt x="22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0" name="Line 457"/>
          <p:cNvSpPr>
            <a:spLocks noChangeShapeType="1"/>
          </p:cNvSpPr>
          <p:nvPr/>
        </p:nvSpPr>
        <p:spPr bwMode="auto">
          <a:xfrm flipV="1">
            <a:off x="4873625" y="4970463"/>
            <a:ext cx="1588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1" name="Freeform 458"/>
          <p:cNvSpPr>
            <a:spLocks/>
          </p:cNvSpPr>
          <p:nvPr/>
        </p:nvSpPr>
        <p:spPr bwMode="auto">
          <a:xfrm>
            <a:off x="4719638" y="5194300"/>
            <a:ext cx="25400" cy="49213"/>
          </a:xfrm>
          <a:custGeom>
            <a:avLst/>
            <a:gdLst>
              <a:gd name="T0" fmla="*/ 625779694 w 1"/>
              <a:gd name="T1" fmla="*/ 1364352807 h 2"/>
              <a:gd name="T2" fmla="*/ 0 w 1"/>
              <a:gd name="T3" fmla="*/ 0 h 2"/>
              <a:gd name="T4" fmla="*/ 0 60000 65536"/>
              <a:gd name="T5" fmla="*/ 0 60000 65536"/>
              <a:gd name="T6" fmla="*/ 0 w 1"/>
              <a:gd name="T7" fmla="*/ 0 h 2"/>
              <a:gd name="T8" fmla="*/ 1 w 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2" name="Line 459"/>
          <p:cNvSpPr>
            <a:spLocks noChangeShapeType="1"/>
          </p:cNvSpPr>
          <p:nvPr/>
        </p:nvSpPr>
        <p:spPr bwMode="auto">
          <a:xfrm flipH="1" flipV="1">
            <a:off x="4745038" y="5243513"/>
            <a:ext cx="25400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3" name="Freeform 460"/>
          <p:cNvSpPr>
            <a:spLocks/>
          </p:cNvSpPr>
          <p:nvPr/>
        </p:nvSpPr>
        <p:spPr bwMode="auto">
          <a:xfrm>
            <a:off x="5592763" y="4921250"/>
            <a:ext cx="79375" cy="49213"/>
          </a:xfrm>
          <a:custGeom>
            <a:avLst/>
            <a:gdLst>
              <a:gd name="T0" fmla="*/ 2119341608 w 3"/>
              <a:gd name="T1" fmla="*/ 1285313156 h 2"/>
              <a:gd name="T2" fmla="*/ 0 w 3"/>
              <a:gd name="T3" fmla="*/ 0 h 2"/>
              <a:gd name="T4" fmla="*/ 0 60000 65536"/>
              <a:gd name="T5" fmla="*/ 0 60000 65536"/>
              <a:gd name="T6" fmla="*/ 0 w 3"/>
              <a:gd name="T7" fmla="*/ 0 h 2"/>
              <a:gd name="T8" fmla="*/ 3 w 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">
                <a:moveTo>
                  <a:pt x="3" y="2"/>
                </a:moveTo>
                <a:cubicBezTo>
                  <a:pt x="2" y="1"/>
                  <a:pt x="0" y="0"/>
                  <a:pt x="0" y="0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4" name="Line 461"/>
          <p:cNvSpPr>
            <a:spLocks noChangeShapeType="1"/>
          </p:cNvSpPr>
          <p:nvPr/>
        </p:nvSpPr>
        <p:spPr bwMode="auto">
          <a:xfrm flipH="1" flipV="1">
            <a:off x="6134100" y="5170488"/>
            <a:ext cx="25400" cy="730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5" name="Line 463"/>
          <p:cNvSpPr>
            <a:spLocks noChangeShapeType="1"/>
          </p:cNvSpPr>
          <p:nvPr/>
        </p:nvSpPr>
        <p:spPr bwMode="auto">
          <a:xfrm flipV="1">
            <a:off x="6416675" y="4300538"/>
            <a:ext cx="180975" cy="492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6" name="Line 464"/>
          <p:cNvSpPr>
            <a:spLocks noChangeShapeType="1"/>
          </p:cNvSpPr>
          <p:nvPr/>
        </p:nvSpPr>
        <p:spPr bwMode="auto">
          <a:xfrm>
            <a:off x="6237288" y="2859088"/>
            <a:ext cx="50800" cy="74612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7" name="Line 465"/>
          <p:cNvSpPr>
            <a:spLocks noChangeShapeType="1"/>
          </p:cNvSpPr>
          <p:nvPr/>
        </p:nvSpPr>
        <p:spPr bwMode="auto">
          <a:xfrm flipH="1" flipV="1">
            <a:off x="6365875" y="3430588"/>
            <a:ext cx="128588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8" name="Line 466"/>
          <p:cNvSpPr>
            <a:spLocks noChangeShapeType="1"/>
          </p:cNvSpPr>
          <p:nvPr/>
        </p:nvSpPr>
        <p:spPr bwMode="auto">
          <a:xfrm>
            <a:off x="5722938" y="2536825"/>
            <a:ext cx="50800" cy="492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39" name="Line 467"/>
          <p:cNvSpPr>
            <a:spLocks noChangeShapeType="1"/>
          </p:cNvSpPr>
          <p:nvPr/>
        </p:nvSpPr>
        <p:spPr bwMode="auto">
          <a:xfrm flipV="1">
            <a:off x="5773738" y="2560638"/>
            <a:ext cx="76200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0" name="Freeform 468"/>
          <p:cNvSpPr>
            <a:spLocks/>
          </p:cNvSpPr>
          <p:nvPr/>
        </p:nvSpPr>
        <p:spPr bwMode="auto">
          <a:xfrm>
            <a:off x="6083300" y="3330575"/>
            <a:ext cx="76200" cy="273050"/>
          </a:xfrm>
          <a:custGeom>
            <a:avLst/>
            <a:gdLst>
              <a:gd name="T0" fmla="*/ 2037000779 w 3"/>
              <a:gd name="T1" fmla="*/ 2147483647 h 11"/>
              <a:gd name="T2" fmla="*/ 1358008940 w 3"/>
              <a:gd name="T3" fmla="*/ 1320926979 h 11"/>
              <a:gd name="T4" fmla="*/ 0 w 3"/>
              <a:gd name="T5" fmla="*/ 0 h 11"/>
              <a:gd name="T6" fmla="*/ 0 60000 65536"/>
              <a:gd name="T7" fmla="*/ 0 60000 65536"/>
              <a:gd name="T8" fmla="*/ 0 60000 65536"/>
              <a:gd name="T9" fmla="*/ 0 w 3"/>
              <a:gd name="T10" fmla="*/ 0 h 11"/>
              <a:gd name="T11" fmla="*/ 3 w 3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1">
                <a:moveTo>
                  <a:pt x="3" y="11"/>
                </a:move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1" name="Freeform 469"/>
          <p:cNvSpPr>
            <a:spLocks/>
          </p:cNvSpPr>
          <p:nvPr/>
        </p:nvSpPr>
        <p:spPr bwMode="auto">
          <a:xfrm>
            <a:off x="5953125" y="4251325"/>
            <a:ext cx="52388" cy="74613"/>
          </a:xfrm>
          <a:custGeom>
            <a:avLst/>
            <a:gdLst>
              <a:gd name="T0" fmla="*/ 1412876323 w 2"/>
              <a:gd name="T1" fmla="*/ 1967071399 h 3"/>
              <a:gd name="T2" fmla="*/ 706451250 w 2"/>
              <a:gd name="T3" fmla="*/ 1311389064 h 3"/>
              <a:gd name="T4" fmla="*/ 706451250 w 2"/>
              <a:gd name="T5" fmla="*/ 655682141 h 3"/>
              <a:gd name="T6" fmla="*/ 706451250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2" name="Freeform 470"/>
          <p:cNvSpPr>
            <a:spLocks/>
          </p:cNvSpPr>
          <p:nvPr/>
        </p:nvSpPr>
        <p:spPr bwMode="auto">
          <a:xfrm>
            <a:off x="5953125" y="4275138"/>
            <a:ext cx="1588" cy="74612"/>
          </a:xfrm>
          <a:custGeom>
            <a:avLst/>
            <a:gdLst>
              <a:gd name="T0" fmla="*/ 0 w 1588"/>
              <a:gd name="T1" fmla="*/ 1967071399 h 3"/>
              <a:gd name="T2" fmla="*/ 0 w 1588"/>
              <a:gd name="T3" fmla="*/ 1311389064 h 3"/>
              <a:gd name="T4" fmla="*/ 0 w 1588"/>
              <a:gd name="T5" fmla="*/ 655682141 h 3"/>
              <a:gd name="T6" fmla="*/ 0 w 158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3"/>
              <a:gd name="T14" fmla="*/ 1588 w 158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3">
                <a:moveTo>
                  <a:pt x="0" y="3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3" name="Freeform 471"/>
          <p:cNvSpPr>
            <a:spLocks/>
          </p:cNvSpPr>
          <p:nvPr/>
        </p:nvSpPr>
        <p:spPr bwMode="auto">
          <a:xfrm>
            <a:off x="5953125" y="4251325"/>
            <a:ext cx="1588" cy="23813"/>
          </a:xfrm>
          <a:custGeom>
            <a:avLst/>
            <a:gdLst>
              <a:gd name="T0" fmla="*/ 0 w 1588"/>
              <a:gd name="T1" fmla="*/ 0 h 1"/>
              <a:gd name="T2" fmla="*/ 0 w 1588"/>
              <a:gd name="T3" fmla="*/ 0 h 1"/>
              <a:gd name="T4" fmla="*/ 0 w 1588"/>
              <a:gd name="T5" fmla="*/ 604291298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4" name="Freeform 472"/>
          <p:cNvSpPr>
            <a:spLocks/>
          </p:cNvSpPr>
          <p:nvPr/>
        </p:nvSpPr>
        <p:spPr bwMode="auto">
          <a:xfrm>
            <a:off x="5953125" y="4349750"/>
            <a:ext cx="26988" cy="73025"/>
          </a:xfrm>
          <a:custGeom>
            <a:avLst/>
            <a:gdLst>
              <a:gd name="T0" fmla="*/ 0 w 1"/>
              <a:gd name="T1" fmla="*/ 0 h 3"/>
              <a:gd name="T2" fmla="*/ 0 w 1"/>
              <a:gd name="T3" fmla="*/ 655682141 h 3"/>
              <a:gd name="T4" fmla="*/ 706464744 w 1"/>
              <a:gd name="T5" fmla="*/ 655682141 h 3"/>
              <a:gd name="T6" fmla="*/ 706464744 w 1"/>
              <a:gd name="T7" fmla="*/ 1967071399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1" y="3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5" name="Freeform 473"/>
          <p:cNvSpPr>
            <a:spLocks/>
          </p:cNvSpPr>
          <p:nvPr/>
        </p:nvSpPr>
        <p:spPr bwMode="auto">
          <a:xfrm>
            <a:off x="5181600" y="4522788"/>
            <a:ext cx="26988" cy="74612"/>
          </a:xfrm>
          <a:custGeom>
            <a:avLst/>
            <a:gdLst>
              <a:gd name="T0" fmla="*/ 706464744 w 1"/>
              <a:gd name="T1" fmla="*/ 1967071399 h 3"/>
              <a:gd name="T2" fmla="*/ 0 w 1"/>
              <a:gd name="T3" fmla="*/ 655682141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1" y="3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6" name="Line 480"/>
          <p:cNvSpPr>
            <a:spLocks noChangeShapeType="1"/>
          </p:cNvSpPr>
          <p:nvPr/>
        </p:nvSpPr>
        <p:spPr bwMode="auto">
          <a:xfrm flipH="1" flipV="1">
            <a:off x="3535363" y="3629025"/>
            <a:ext cx="26987" cy="254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747" name="Grupo 500"/>
          <p:cNvGrpSpPr>
            <a:grpSpLocks/>
          </p:cNvGrpSpPr>
          <p:nvPr/>
        </p:nvGrpSpPr>
        <p:grpSpPr bwMode="auto">
          <a:xfrm>
            <a:off x="3535363" y="3629025"/>
            <a:ext cx="387350" cy="323850"/>
            <a:chOff x="3854450" y="3451226"/>
            <a:chExt cx="398463" cy="344488"/>
          </a:xfrm>
        </p:grpSpPr>
        <p:sp>
          <p:nvSpPr>
            <p:cNvPr id="6572" name="Line 474"/>
            <p:cNvSpPr>
              <a:spLocks noChangeShapeType="1"/>
            </p:cNvSpPr>
            <p:nvPr/>
          </p:nvSpPr>
          <p:spPr bwMode="auto">
            <a:xfrm flipH="1" flipV="1">
              <a:off x="4198938" y="3768726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73" name="Line 475"/>
            <p:cNvSpPr>
              <a:spLocks noChangeShapeType="1"/>
            </p:cNvSpPr>
            <p:nvPr/>
          </p:nvSpPr>
          <p:spPr bwMode="auto">
            <a:xfrm flipH="1" flipV="1">
              <a:off x="4146550" y="3716338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74" name="Line 476"/>
            <p:cNvSpPr>
              <a:spLocks noChangeShapeType="1"/>
            </p:cNvSpPr>
            <p:nvPr/>
          </p:nvSpPr>
          <p:spPr bwMode="auto">
            <a:xfrm flipH="1" flipV="1">
              <a:off x="4094163" y="3662363"/>
              <a:ext cx="25400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75" name="Line 477"/>
            <p:cNvSpPr>
              <a:spLocks noChangeShapeType="1"/>
            </p:cNvSpPr>
            <p:nvPr/>
          </p:nvSpPr>
          <p:spPr bwMode="auto">
            <a:xfrm flipH="1" flipV="1">
              <a:off x="4013200" y="3609976"/>
              <a:ext cx="53975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76" name="Line 478"/>
            <p:cNvSpPr>
              <a:spLocks noChangeShapeType="1"/>
            </p:cNvSpPr>
            <p:nvPr/>
          </p:nvSpPr>
          <p:spPr bwMode="auto">
            <a:xfrm flipH="1" flipV="1">
              <a:off x="3987800" y="3557588"/>
              <a:ext cx="25400" cy="254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77" name="Line 479"/>
            <p:cNvSpPr>
              <a:spLocks noChangeShapeType="1"/>
            </p:cNvSpPr>
            <p:nvPr/>
          </p:nvSpPr>
          <p:spPr bwMode="auto">
            <a:xfrm flipH="1" flipV="1">
              <a:off x="3933825" y="3503613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78" name="Line 481"/>
            <p:cNvSpPr>
              <a:spLocks noChangeShapeType="1"/>
            </p:cNvSpPr>
            <p:nvPr/>
          </p:nvSpPr>
          <p:spPr bwMode="auto">
            <a:xfrm flipH="1" flipV="1">
              <a:off x="3854450" y="3451226"/>
              <a:ext cx="26988" cy="269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48" name="Freeform 482"/>
          <p:cNvSpPr>
            <a:spLocks/>
          </p:cNvSpPr>
          <p:nvPr/>
        </p:nvSpPr>
        <p:spPr bwMode="auto">
          <a:xfrm>
            <a:off x="3278188" y="3578225"/>
            <a:ext cx="257175" cy="50800"/>
          </a:xfrm>
          <a:custGeom>
            <a:avLst/>
            <a:gdLst>
              <a:gd name="T0" fmla="*/ 0 w 10"/>
              <a:gd name="T1" fmla="*/ 682189042 h 2"/>
              <a:gd name="T2" fmla="*/ 2045177066 w 10"/>
              <a:gd name="T3" fmla="*/ 0 h 2"/>
              <a:gd name="T4" fmla="*/ 2147483647 w 10"/>
              <a:gd name="T5" fmla="*/ 682189042 h 2"/>
              <a:gd name="T6" fmla="*/ 2147483647 w 10"/>
              <a:gd name="T7" fmla="*/ 1364352807 h 2"/>
              <a:gd name="T8" fmla="*/ 2147483647 w 10"/>
              <a:gd name="T9" fmla="*/ 136435280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"/>
              <a:gd name="T17" fmla="*/ 10 w 10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">
                <a:moveTo>
                  <a:pt x="0" y="1"/>
                </a:moveTo>
                <a:lnTo>
                  <a:pt x="3" y="0"/>
                </a:lnTo>
                <a:lnTo>
                  <a:pt x="6" y="1"/>
                </a:lnTo>
                <a:lnTo>
                  <a:pt x="8" y="2"/>
                </a:lnTo>
                <a:lnTo>
                  <a:pt x="10" y="2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49" name="Line 483"/>
          <p:cNvSpPr>
            <a:spLocks noChangeShapeType="1"/>
          </p:cNvSpPr>
          <p:nvPr/>
        </p:nvSpPr>
        <p:spPr bwMode="auto">
          <a:xfrm>
            <a:off x="3844925" y="4225925"/>
            <a:ext cx="25400" cy="746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0" name="Freeform 484"/>
          <p:cNvSpPr>
            <a:spLocks/>
          </p:cNvSpPr>
          <p:nvPr/>
        </p:nvSpPr>
        <p:spPr bwMode="auto">
          <a:xfrm>
            <a:off x="4976813" y="3405188"/>
            <a:ext cx="385762" cy="100012"/>
          </a:xfrm>
          <a:custGeom>
            <a:avLst/>
            <a:gdLst>
              <a:gd name="T0" fmla="*/ 2147483647 w 15"/>
              <a:gd name="T1" fmla="*/ 2147483647 h 4"/>
              <a:gd name="T2" fmla="*/ 2147483647 w 15"/>
              <a:gd name="T3" fmla="*/ 0 h 4"/>
              <a:gd name="T4" fmla="*/ 0 w 15"/>
              <a:gd name="T5" fmla="*/ 662275325 h 4"/>
              <a:gd name="T6" fmla="*/ 0 60000 65536"/>
              <a:gd name="T7" fmla="*/ 0 60000 65536"/>
              <a:gd name="T8" fmla="*/ 0 60000 65536"/>
              <a:gd name="T9" fmla="*/ 0 w 15"/>
              <a:gd name="T10" fmla="*/ 0 h 4"/>
              <a:gd name="T11" fmla="*/ 15 w 1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4">
                <a:moveTo>
                  <a:pt x="15" y="4"/>
                </a:moveTo>
                <a:lnTo>
                  <a:pt x="9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1" name="Line 485"/>
          <p:cNvSpPr>
            <a:spLocks noChangeShapeType="1"/>
          </p:cNvSpPr>
          <p:nvPr/>
        </p:nvSpPr>
        <p:spPr bwMode="auto">
          <a:xfrm>
            <a:off x="3073400" y="2982913"/>
            <a:ext cx="128588" cy="1587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2" name="Line 486"/>
          <p:cNvSpPr>
            <a:spLocks noChangeShapeType="1"/>
          </p:cNvSpPr>
          <p:nvPr/>
        </p:nvSpPr>
        <p:spPr bwMode="auto">
          <a:xfrm flipH="1" flipV="1">
            <a:off x="2790825" y="2959100"/>
            <a:ext cx="25400" cy="74613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3" name="Freeform 487"/>
          <p:cNvSpPr>
            <a:spLocks/>
          </p:cNvSpPr>
          <p:nvPr/>
        </p:nvSpPr>
        <p:spPr bwMode="auto">
          <a:xfrm>
            <a:off x="2867025" y="3455988"/>
            <a:ext cx="103188" cy="122237"/>
          </a:xfrm>
          <a:custGeom>
            <a:avLst/>
            <a:gdLst>
              <a:gd name="T0" fmla="*/ 0 w 4"/>
              <a:gd name="T1" fmla="*/ 0 h 5"/>
              <a:gd name="T2" fmla="*/ 1371643302 w 4"/>
              <a:gd name="T3" fmla="*/ 1951372829 h 5"/>
              <a:gd name="T4" fmla="*/ 2147483647 w 4"/>
              <a:gd name="T5" fmla="*/ 2147483647 h 5"/>
              <a:gd name="T6" fmla="*/ 0 60000 65536"/>
              <a:gd name="T7" fmla="*/ 0 60000 65536"/>
              <a:gd name="T8" fmla="*/ 0 60000 65536"/>
              <a:gd name="T9" fmla="*/ 0 w 4"/>
              <a:gd name="T10" fmla="*/ 0 h 5"/>
              <a:gd name="T11" fmla="*/ 4 w 4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5">
                <a:moveTo>
                  <a:pt x="0" y="0"/>
                </a:moveTo>
                <a:lnTo>
                  <a:pt x="2" y="3"/>
                </a:lnTo>
                <a:lnTo>
                  <a:pt x="4" y="5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4" name="Freeform 488"/>
          <p:cNvSpPr>
            <a:spLocks/>
          </p:cNvSpPr>
          <p:nvPr/>
        </p:nvSpPr>
        <p:spPr bwMode="auto">
          <a:xfrm>
            <a:off x="2559050" y="5518150"/>
            <a:ext cx="642938" cy="98425"/>
          </a:xfrm>
          <a:custGeom>
            <a:avLst/>
            <a:gdLst>
              <a:gd name="T0" fmla="*/ 0 w 25"/>
              <a:gd name="T1" fmla="*/ 0 h 4"/>
              <a:gd name="T2" fmla="*/ 2147483647 w 25"/>
              <a:gd name="T3" fmla="*/ 1927906101 h 4"/>
              <a:gd name="T4" fmla="*/ 2147483647 w 25"/>
              <a:gd name="T5" fmla="*/ 2147483647 h 4"/>
              <a:gd name="T6" fmla="*/ 0 60000 65536"/>
              <a:gd name="T7" fmla="*/ 0 60000 65536"/>
              <a:gd name="T8" fmla="*/ 0 60000 65536"/>
              <a:gd name="T9" fmla="*/ 0 w 25"/>
              <a:gd name="T10" fmla="*/ 0 h 4"/>
              <a:gd name="T11" fmla="*/ 25 w 2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">
                <a:moveTo>
                  <a:pt x="0" y="0"/>
                </a:moveTo>
                <a:lnTo>
                  <a:pt x="9" y="3"/>
                </a:lnTo>
                <a:cubicBezTo>
                  <a:pt x="14" y="2"/>
                  <a:pt x="20" y="3"/>
                  <a:pt x="25" y="4"/>
                </a:cubicBez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5" name="Line 489"/>
          <p:cNvSpPr>
            <a:spLocks noChangeShapeType="1"/>
          </p:cNvSpPr>
          <p:nvPr/>
        </p:nvSpPr>
        <p:spPr bwMode="auto">
          <a:xfrm flipV="1">
            <a:off x="3227388" y="5268913"/>
            <a:ext cx="1587" cy="98425"/>
          </a:xfrm>
          <a:prstGeom prst="line">
            <a:avLst/>
          </a:prstGeom>
          <a:noFill/>
          <a:ln w="6350">
            <a:solidFill>
              <a:srgbClr val="D2828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6" name="Line 491"/>
          <p:cNvSpPr>
            <a:spLocks noChangeShapeType="1"/>
          </p:cNvSpPr>
          <p:nvPr/>
        </p:nvSpPr>
        <p:spPr bwMode="auto">
          <a:xfrm flipV="1">
            <a:off x="3227388" y="5367338"/>
            <a:ext cx="1587" cy="50800"/>
          </a:xfrm>
          <a:prstGeom prst="line">
            <a:avLst/>
          </a:prstGeom>
          <a:noFill/>
          <a:ln w="6350">
            <a:solidFill>
              <a:srgbClr val="D282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7" name="Freeform 492"/>
          <p:cNvSpPr>
            <a:spLocks/>
          </p:cNvSpPr>
          <p:nvPr/>
        </p:nvSpPr>
        <p:spPr bwMode="auto">
          <a:xfrm>
            <a:off x="2249488" y="5070475"/>
            <a:ext cx="130175" cy="49213"/>
          </a:xfrm>
          <a:custGeom>
            <a:avLst/>
            <a:gdLst>
              <a:gd name="T0" fmla="*/ 2147483647 w 5"/>
              <a:gd name="T1" fmla="*/ 1285313156 h 2"/>
              <a:gd name="T2" fmla="*/ 2069730703 w 5"/>
              <a:gd name="T3" fmla="*/ 642656578 h 2"/>
              <a:gd name="T4" fmla="*/ 0 w 5"/>
              <a:gd name="T5" fmla="*/ 0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5" y="2"/>
                </a:move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D282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8" name="Freeform 493"/>
          <p:cNvSpPr>
            <a:spLocks/>
          </p:cNvSpPr>
          <p:nvPr/>
        </p:nvSpPr>
        <p:spPr bwMode="auto">
          <a:xfrm>
            <a:off x="3021013" y="4300538"/>
            <a:ext cx="26987" cy="49212"/>
          </a:xfrm>
          <a:custGeom>
            <a:avLst/>
            <a:gdLst>
              <a:gd name="T0" fmla="*/ 0 w 1"/>
              <a:gd name="T1" fmla="*/ 1285313156 h 2"/>
              <a:gd name="T2" fmla="*/ 706464744 w 1"/>
              <a:gd name="T3" fmla="*/ 642656578 h 2"/>
              <a:gd name="T4" fmla="*/ 706464744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2"/>
                </a:move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6350" cap="flat">
            <a:solidFill>
              <a:srgbClr val="D28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59" name="Freeform 28"/>
          <p:cNvSpPr>
            <a:spLocks/>
          </p:cNvSpPr>
          <p:nvPr/>
        </p:nvSpPr>
        <p:spPr bwMode="auto">
          <a:xfrm>
            <a:off x="6469063" y="3883025"/>
            <a:ext cx="692150" cy="53975"/>
          </a:xfrm>
          <a:custGeom>
            <a:avLst/>
            <a:gdLst>
              <a:gd name="T0" fmla="*/ 1119775833 w 17741"/>
              <a:gd name="T1" fmla="*/ 121910 h 34714"/>
              <a:gd name="T2" fmla="*/ 926887098 w 17741"/>
              <a:gd name="T3" fmla="*/ 150889 h 34714"/>
              <a:gd name="T4" fmla="*/ 306500854 w 17741"/>
              <a:gd name="T5" fmla="*/ 90518 h 34714"/>
              <a:gd name="T6" fmla="*/ 0 w 17741"/>
              <a:gd name="T7" fmla="*/ 0 h 34714"/>
              <a:gd name="T8" fmla="*/ 0 60000 65536"/>
              <a:gd name="T9" fmla="*/ 0 60000 65536"/>
              <a:gd name="T10" fmla="*/ 0 60000 65536"/>
              <a:gd name="T11" fmla="*/ 0 60000 65536"/>
              <a:gd name="T12" fmla="*/ 0 w 17741"/>
              <a:gd name="T13" fmla="*/ 0 h 34714"/>
              <a:gd name="T14" fmla="*/ 17741 w 17741"/>
              <a:gd name="T15" fmla="*/ 34714 h 347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41" h="34714">
                <a:moveTo>
                  <a:pt x="17741" y="28047"/>
                </a:moveTo>
                <a:lnTo>
                  <a:pt x="14685" y="34714"/>
                </a:lnTo>
                <a:lnTo>
                  <a:pt x="4856" y="20825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0" name="Freeform 8"/>
          <p:cNvSpPr>
            <a:spLocks/>
          </p:cNvSpPr>
          <p:nvPr/>
        </p:nvSpPr>
        <p:spPr bwMode="auto">
          <a:xfrm>
            <a:off x="4725988" y="5240338"/>
            <a:ext cx="303212" cy="122237"/>
          </a:xfrm>
          <a:custGeom>
            <a:avLst/>
            <a:gdLst>
              <a:gd name="T0" fmla="*/ 2147483647 w 10530"/>
              <a:gd name="T1" fmla="*/ 2147483647 h 21339"/>
              <a:gd name="T2" fmla="*/ 2147483647 w 10530"/>
              <a:gd name="T3" fmla="*/ 0 h 21339"/>
              <a:gd name="T4" fmla="*/ 2147483647 w 10530"/>
              <a:gd name="T5" fmla="*/ 2147483647 h 21339"/>
              <a:gd name="T6" fmla="*/ 2147483647 w 10530"/>
              <a:gd name="T7" fmla="*/ 2147483647 h 21339"/>
              <a:gd name="T8" fmla="*/ 0 w 10530"/>
              <a:gd name="T9" fmla="*/ 2147483647 h 21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30"/>
              <a:gd name="T16" fmla="*/ 0 h 21339"/>
              <a:gd name="T17" fmla="*/ 10530 w 10530"/>
              <a:gd name="T18" fmla="*/ 21339 h 21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30" h="21339">
                <a:moveTo>
                  <a:pt x="10530" y="4412"/>
                </a:moveTo>
                <a:lnTo>
                  <a:pt x="7890" y="0"/>
                </a:lnTo>
                <a:lnTo>
                  <a:pt x="5645" y="2139"/>
                </a:lnTo>
                <a:lnTo>
                  <a:pt x="964" y="7594"/>
                </a:lnTo>
                <a:cubicBezTo>
                  <a:pt x="643" y="12176"/>
                  <a:pt x="321" y="16757"/>
                  <a:pt x="0" y="21339"/>
                </a:cubicBez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1" name="Freeform 35"/>
          <p:cNvSpPr>
            <a:spLocks/>
          </p:cNvSpPr>
          <p:nvPr/>
        </p:nvSpPr>
        <p:spPr bwMode="auto">
          <a:xfrm>
            <a:off x="1874838" y="3136900"/>
            <a:ext cx="769937" cy="334963"/>
          </a:xfrm>
          <a:custGeom>
            <a:avLst/>
            <a:gdLst>
              <a:gd name="T0" fmla="*/ 1948704167 w 15783"/>
              <a:gd name="T1" fmla="*/ 99590472 h 20760"/>
              <a:gd name="T2" fmla="*/ 1703371434 w 15783"/>
              <a:gd name="T3" fmla="*/ 77993462 h 20760"/>
              <a:gd name="T4" fmla="*/ 1587434911 w 15783"/>
              <a:gd name="T5" fmla="*/ 83438135 h 20760"/>
              <a:gd name="T6" fmla="*/ 1581878681 w 15783"/>
              <a:gd name="T7" fmla="*/ 64148635 h 20760"/>
              <a:gd name="T8" fmla="*/ 1168136311 w 15783"/>
              <a:gd name="T9" fmla="*/ 56257024 h 20760"/>
              <a:gd name="T10" fmla="*/ 1000094333 w 15783"/>
              <a:gd name="T11" fmla="*/ 47857178 h 20760"/>
              <a:gd name="T12" fmla="*/ 616848972 w 15783"/>
              <a:gd name="T13" fmla="*/ 22326189 h 20760"/>
              <a:gd name="T14" fmla="*/ 0 w 15783"/>
              <a:gd name="T15" fmla="*/ 0 h 207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83"/>
              <a:gd name="T25" fmla="*/ 0 h 20760"/>
              <a:gd name="T26" fmla="*/ 15783 w 15783"/>
              <a:gd name="T27" fmla="*/ 20760 h 207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83" h="20760">
                <a:moveTo>
                  <a:pt x="15783" y="20760"/>
                </a:moveTo>
                <a:cubicBezTo>
                  <a:pt x="15479" y="19966"/>
                  <a:pt x="14110" y="17119"/>
                  <a:pt x="13796" y="16258"/>
                </a:cubicBezTo>
                <a:lnTo>
                  <a:pt x="12857" y="17393"/>
                </a:lnTo>
                <a:cubicBezTo>
                  <a:pt x="12728" y="15765"/>
                  <a:pt x="12941" y="15000"/>
                  <a:pt x="12812" y="13372"/>
                </a:cubicBezTo>
                <a:lnTo>
                  <a:pt x="9461" y="11727"/>
                </a:lnTo>
                <a:lnTo>
                  <a:pt x="8100" y="9976"/>
                </a:lnTo>
                <a:lnTo>
                  <a:pt x="4996" y="4654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2" name="Freeform 28"/>
          <p:cNvSpPr>
            <a:spLocks/>
          </p:cNvSpPr>
          <p:nvPr/>
        </p:nvSpPr>
        <p:spPr bwMode="auto">
          <a:xfrm>
            <a:off x="6161088" y="2136775"/>
            <a:ext cx="225425" cy="95250"/>
          </a:xfrm>
          <a:custGeom>
            <a:avLst/>
            <a:gdLst>
              <a:gd name="T0" fmla="*/ 50451850 w 15554"/>
              <a:gd name="T1" fmla="*/ 0 h 5509"/>
              <a:gd name="T2" fmla="*/ 50451850 w 15554"/>
              <a:gd name="T3" fmla="*/ 0 h 5509"/>
              <a:gd name="T4" fmla="*/ 0 w 15554"/>
              <a:gd name="T5" fmla="*/ 31874279 h 5509"/>
              <a:gd name="T6" fmla="*/ 0 60000 65536"/>
              <a:gd name="T7" fmla="*/ 0 60000 65536"/>
              <a:gd name="T8" fmla="*/ 0 60000 65536"/>
              <a:gd name="T9" fmla="*/ 0 w 15554"/>
              <a:gd name="T10" fmla="*/ 0 h 5509"/>
              <a:gd name="T11" fmla="*/ 15554 w 15554"/>
              <a:gd name="T12" fmla="*/ 5509 h 5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54" h="5509">
                <a:moveTo>
                  <a:pt x="15554" y="0"/>
                </a:moveTo>
                <a:lnTo>
                  <a:pt x="15554" y="0"/>
                </a:lnTo>
                <a:cubicBezTo>
                  <a:pt x="12436" y="2663"/>
                  <a:pt x="3333" y="2176"/>
                  <a:pt x="0" y="5509"/>
                </a:cubicBez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3" name="Freeform 28"/>
          <p:cNvSpPr>
            <a:spLocks/>
          </p:cNvSpPr>
          <p:nvPr/>
        </p:nvSpPr>
        <p:spPr bwMode="auto">
          <a:xfrm>
            <a:off x="7051675" y="1924050"/>
            <a:ext cx="307975" cy="44450"/>
          </a:xfrm>
          <a:custGeom>
            <a:avLst/>
            <a:gdLst>
              <a:gd name="T0" fmla="*/ 294662227 w 10257"/>
              <a:gd name="T1" fmla="*/ 2438541 h 6385"/>
              <a:gd name="T2" fmla="*/ 95951244 w 10257"/>
              <a:gd name="T3" fmla="*/ 0 h 6385"/>
              <a:gd name="T4" fmla="*/ 0 w 10257"/>
              <a:gd name="T5" fmla="*/ 1486047 h 6385"/>
              <a:gd name="T6" fmla="*/ 0 60000 65536"/>
              <a:gd name="T7" fmla="*/ 0 60000 65536"/>
              <a:gd name="T8" fmla="*/ 0 60000 65536"/>
              <a:gd name="T9" fmla="*/ 0 w 10257"/>
              <a:gd name="T10" fmla="*/ 0 h 6385"/>
              <a:gd name="T11" fmla="*/ 10257 w 10257"/>
              <a:gd name="T12" fmla="*/ 6385 h 6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57" h="6385">
                <a:moveTo>
                  <a:pt x="10257" y="6385"/>
                </a:moveTo>
                <a:lnTo>
                  <a:pt x="3340" y="0"/>
                </a:lnTo>
                <a:lnTo>
                  <a:pt x="0" y="3891"/>
                </a:ln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cxnSp>
        <p:nvCxnSpPr>
          <p:cNvPr id="6464" name="Conector reto 50"/>
          <p:cNvCxnSpPr>
            <a:cxnSpLocks noChangeShapeType="1"/>
          </p:cNvCxnSpPr>
          <p:nvPr/>
        </p:nvCxnSpPr>
        <p:spPr bwMode="auto">
          <a:xfrm rot="10800000" flipV="1">
            <a:off x="4492625" y="5362575"/>
            <a:ext cx="233363" cy="157163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</p:cxnSp>
      <p:sp>
        <p:nvSpPr>
          <p:cNvPr id="6465" name="Freeform 13"/>
          <p:cNvSpPr>
            <a:spLocks/>
          </p:cNvSpPr>
          <p:nvPr/>
        </p:nvSpPr>
        <p:spPr bwMode="auto">
          <a:xfrm flipV="1">
            <a:off x="3843338" y="3684588"/>
            <a:ext cx="171450" cy="457200"/>
          </a:xfrm>
          <a:custGeom>
            <a:avLst/>
            <a:gdLst>
              <a:gd name="T0" fmla="*/ 120327 w 14360"/>
              <a:gd name="T1" fmla="*/ 456781 h 11786"/>
              <a:gd name="T2" fmla="*/ 151773 w 14360"/>
              <a:gd name="T3" fmla="*/ 355240 h 11786"/>
              <a:gd name="T4" fmla="*/ 90843 w 14360"/>
              <a:gd name="T5" fmla="*/ 224709 h 11786"/>
              <a:gd name="T6" fmla="*/ 0 w 14360"/>
              <a:gd name="T7" fmla="*/ 114253 h 11786"/>
              <a:gd name="T8" fmla="*/ 14837 w 14360"/>
              <a:gd name="T9" fmla="*/ 0 h 11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60" h="11786">
                <a:moveTo>
                  <a:pt x="10056" y="11786"/>
                </a:moveTo>
                <a:cubicBezTo>
                  <a:pt x="10112" y="11772"/>
                  <a:pt x="14360" y="10639"/>
                  <a:pt x="12684" y="9166"/>
                </a:cubicBezTo>
                <a:cubicBezTo>
                  <a:pt x="11937" y="8205"/>
                  <a:pt x="9706" y="6834"/>
                  <a:pt x="7592" y="5798"/>
                </a:cubicBezTo>
                <a:cubicBezTo>
                  <a:pt x="5478" y="4762"/>
                  <a:pt x="722" y="3951"/>
                  <a:pt x="0" y="2948"/>
                </a:cubicBezTo>
                <a:cubicBezTo>
                  <a:pt x="81" y="1660"/>
                  <a:pt x="1159" y="1288"/>
                  <a:pt x="1240" y="0"/>
                </a:cubicBez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6" name="Freeform 8"/>
          <p:cNvSpPr>
            <a:spLocks/>
          </p:cNvSpPr>
          <p:nvPr/>
        </p:nvSpPr>
        <p:spPr bwMode="auto">
          <a:xfrm>
            <a:off x="5024438" y="5218113"/>
            <a:ext cx="312737" cy="52387"/>
          </a:xfrm>
          <a:custGeom>
            <a:avLst/>
            <a:gdLst>
              <a:gd name="T0" fmla="*/ 276600826 w 10845"/>
              <a:gd name="T1" fmla="*/ 0 h 9179"/>
              <a:gd name="T2" fmla="*/ 185165553 w 10845"/>
              <a:gd name="T3" fmla="*/ 0 h 9179"/>
              <a:gd name="T4" fmla="*/ 74474482 w 10845"/>
              <a:gd name="T5" fmla="*/ 584380 h 9179"/>
              <a:gd name="T6" fmla="*/ 0 w 10845"/>
              <a:gd name="T7" fmla="*/ 1967023 h 9179"/>
              <a:gd name="T8" fmla="*/ 0 60000 65536"/>
              <a:gd name="T9" fmla="*/ 0 60000 65536"/>
              <a:gd name="T10" fmla="*/ 0 60000 65536"/>
              <a:gd name="T11" fmla="*/ 0 60000 65536"/>
              <a:gd name="T12" fmla="*/ 0 w 10845"/>
              <a:gd name="T13" fmla="*/ 0 h 9179"/>
              <a:gd name="T14" fmla="*/ 10845 w 10845"/>
              <a:gd name="T15" fmla="*/ 9179 h 9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45" h="9179">
                <a:moveTo>
                  <a:pt x="10845" y="0"/>
                </a:moveTo>
                <a:lnTo>
                  <a:pt x="7260" y="0"/>
                </a:lnTo>
                <a:lnTo>
                  <a:pt x="2920" y="2727"/>
                </a:lnTo>
                <a:lnTo>
                  <a:pt x="0" y="9179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7" name="Freeform 17"/>
          <p:cNvSpPr>
            <a:spLocks/>
          </p:cNvSpPr>
          <p:nvPr/>
        </p:nvSpPr>
        <p:spPr bwMode="auto">
          <a:xfrm>
            <a:off x="3606800" y="3932238"/>
            <a:ext cx="719138" cy="411162"/>
          </a:xfrm>
          <a:custGeom>
            <a:avLst/>
            <a:gdLst>
              <a:gd name="T0" fmla="*/ 2147483647 w 10128"/>
              <a:gd name="T1" fmla="*/ 515927156 h 10636"/>
              <a:gd name="T2" fmla="*/ 2147483647 w 10128"/>
              <a:gd name="T3" fmla="*/ 425570268 h 10636"/>
              <a:gd name="T4" fmla="*/ 2147483647 w 10128"/>
              <a:gd name="T5" fmla="*/ 449891936 h 10636"/>
              <a:gd name="T6" fmla="*/ 2147483647 w 10128"/>
              <a:gd name="T7" fmla="*/ 695399781 h 10636"/>
              <a:gd name="T8" fmla="*/ 764181564 w 10128"/>
              <a:gd name="T9" fmla="*/ 587781990 h 10636"/>
              <a:gd name="T10" fmla="*/ 504642319 w 10128"/>
              <a:gd name="T11" fmla="*/ 528937591 h 10636"/>
              <a:gd name="T12" fmla="*/ 77141569 w 10128"/>
              <a:gd name="T13" fmla="*/ 198695691 h 10636"/>
              <a:gd name="T14" fmla="*/ 0 w 10128"/>
              <a:gd name="T15" fmla="*/ 0 h 106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28"/>
              <a:gd name="T25" fmla="*/ 0 h 10636"/>
              <a:gd name="T26" fmla="*/ 10128 w 10128"/>
              <a:gd name="T27" fmla="*/ 10636 h 106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28" h="10636">
                <a:moveTo>
                  <a:pt x="10128" y="7891"/>
                </a:moveTo>
                <a:lnTo>
                  <a:pt x="8783" y="6509"/>
                </a:lnTo>
                <a:lnTo>
                  <a:pt x="7862" y="6881"/>
                </a:lnTo>
                <a:cubicBezTo>
                  <a:pt x="7639" y="8270"/>
                  <a:pt x="6913" y="9247"/>
                  <a:pt x="6690" y="10636"/>
                </a:cubicBezTo>
                <a:lnTo>
                  <a:pt x="2011" y="8990"/>
                </a:lnTo>
                <a:lnTo>
                  <a:pt x="1328" y="8090"/>
                </a:lnTo>
                <a:lnTo>
                  <a:pt x="203" y="3039"/>
                </a:lnTo>
                <a:cubicBezTo>
                  <a:pt x="124" y="2238"/>
                  <a:pt x="79" y="801"/>
                  <a:pt x="0" y="0"/>
                </a:cubicBez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8" name="Freeform 25"/>
          <p:cNvSpPr>
            <a:spLocks/>
          </p:cNvSpPr>
          <p:nvPr/>
        </p:nvSpPr>
        <p:spPr bwMode="auto">
          <a:xfrm>
            <a:off x="3214688" y="2820988"/>
            <a:ext cx="30162" cy="166687"/>
          </a:xfrm>
          <a:custGeom>
            <a:avLst/>
            <a:gdLst>
              <a:gd name="T0" fmla="*/ 0 w 13669"/>
              <a:gd name="T1" fmla="*/ 34944381 h 12349"/>
              <a:gd name="T2" fmla="*/ 147933 w 13669"/>
              <a:gd name="T3" fmla="*/ 0 h 12349"/>
              <a:gd name="T4" fmla="*/ 0 60000 65536"/>
              <a:gd name="T5" fmla="*/ 0 60000 65536"/>
              <a:gd name="T6" fmla="*/ 0 w 13669"/>
              <a:gd name="T7" fmla="*/ 0 h 12349"/>
              <a:gd name="T8" fmla="*/ 13669 w 13669"/>
              <a:gd name="T9" fmla="*/ 12349 h 123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69" h="12349">
                <a:moveTo>
                  <a:pt x="0" y="12349"/>
                </a:moveTo>
                <a:lnTo>
                  <a:pt x="13669" y="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69" name="Freeform 26"/>
          <p:cNvSpPr>
            <a:spLocks/>
          </p:cNvSpPr>
          <p:nvPr/>
        </p:nvSpPr>
        <p:spPr bwMode="auto">
          <a:xfrm>
            <a:off x="2836863" y="2952750"/>
            <a:ext cx="377825" cy="42863"/>
          </a:xfrm>
          <a:custGeom>
            <a:avLst/>
            <a:gdLst>
              <a:gd name="T0" fmla="*/ 267798 w 12070"/>
              <a:gd name="T1" fmla="*/ 36168 h 20279"/>
              <a:gd name="T2" fmla="*/ 375448 w 12070"/>
              <a:gd name="T3" fmla="*/ 40339 h 20279"/>
              <a:gd name="T4" fmla="*/ 181115 w 12070"/>
              <a:gd name="T5" fmla="*/ 25751 h 20279"/>
              <a:gd name="T6" fmla="*/ 0 w 12070"/>
              <a:gd name="T7" fmla="*/ 0 h 202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70" h="20279">
                <a:moveTo>
                  <a:pt x="8570" y="17360"/>
                </a:moveTo>
                <a:cubicBezTo>
                  <a:pt x="8515" y="16443"/>
                  <a:pt x="12070" y="20279"/>
                  <a:pt x="12015" y="19362"/>
                </a:cubicBezTo>
                <a:lnTo>
                  <a:pt x="5796" y="12360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70" name="Freeform 31"/>
          <p:cNvSpPr>
            <a:spLocks/>
          </p:cNvSpPr>
          <p:nvPr/>
        </p:nvSpPr>
        <p:spPr bwMode="auto">
          <a:xfrm>
            <a:off x="4102100" y="1939925"/>
            <a:ext cx="508000" cy="52388"/>
          </a:xfrm>
          <a:custGeom>
            <a:avLst/>
            <a:gdLst>
              <a:gd name="T0" fmla="*/ 1397608399 w 10000"/>
              <a:gd name="T1" fmla="*/ 1610104 h 10000"/>
              <a:gd name="T2" fmla="*/ 1123816711 w 10000"/>
              <a:gd name="T3" fmla="*/ 1057831 h 10000"/>
              <a:gd name="T4" fmla="*/ 856033644 w 10000"/>
              <a:gd name="T5" fmla="*/ 547116 h 10000"/>
              <a:gd name="T6" fmla="*/ 467360436 w 10000"/>
              <a:gd name="T7" fmla="*/ 183539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10000" y="10000"/>
                </a:moveTo>
                <a:lnTo>
                  <a:pt x="8041" y="6570"/>
                </a:lnTo>
                <a:lnTo>
                  <a:pt x="6125" y="3398"/>
                </a:lnTo>
                <a:lnTo>
                  <a:pt x="3344" y="1140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71" name="Freeform 32"/>
          <p:cNvSpPr>
            <a:spLocks/>
          </p:cNvSpPr>
          <p:nvPr/>
        </p:nvSpPr>
        <p:spPr bwMode="auto">
          <a:xfrm>
            <a:off x="5164138" y="784225"/>
            <a:ext cx="269875" cy="512763"/>
          </a:xfrm>
          <a:custGeom>
            <a:avLst/>
            <a:gdLst>
              <a:gd name="T0" fmla="*/ 0 w 162"/>
              <a:gd name="T1" fmla="*/ 0 h 295"/>
              <a:gd name="T2" fmla="*/ 2147483647 w 162"/>
              <a:gd name="T3" fmla="*/ 2147483647 h 295"/>
              <a:gd name="T4" fmla="*/ 2147483647 w 162"/>
              <a:gd name="T5" fmla="*/ 2147483647 h 295"/>
              <a:gd name="T6" fmla="*/ 2147483647 w 162"/>
              <a:gd name="T7" fmla="*/ 2147483647 h 295"/>
              <a:gd name="T8" fmla="*/ 2147483647 w 162"/>
              <a:gd name="T9" fmla="*/ 2147483647 h 295"/>
              <a:gd name="T10" fmla="*/ 2147483647 w 162"/>
              <a:gd name="T11" fmla="*/ 2147483647 h 295"/>
              <a:gd name="T12" fmla="*/ 2147483647 w 162"/>
              <a:gd name="T13" fmla="*/ 2147483647 h 295"/>
              <a:gd name="T14" fmla="*/ 2147483647 w 162"/>
              <a:gd name="T15" fmla="*/ 2147483647 h 295"/>
              <a:gd name="T16" fmla="*/ 2147483647 w 162"/>
              <a:gd name="T17" fmla="*/ 2147483647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295"/>
              <a:gd name="T29" fmla="*/ 162 w 162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295">
                <a:moveTo>
                  <a:pt x="0" y="0"/>
                </a:moveTo>
                <a:lnTo>
                  <a:pt x="29" y="39"/>
                </a:lnTo>
                <a:lnTo>
                  <a:pt x="84" y="63"/>
                </a:lnTo>
                <a:lnTo>
                  <a:pt x="152" y="84"/>
                </a:lnTo>
                <a:lnTo>
                  <a:pt x="162" y="105"/>
                </a:lnTo>
                <a:lnTo>
                  <a:pt x="123" y="162"/>
                </a:lnTo>
                <a:lnTo>
                  <a:pt x="120" y="198"/>
                </a:lnTo>
                <a:lnTo>
                  <a:pt x="75" y="263"/>
                </a:lnTo>
                <a:lnTo>
                  <a:pt x="59" y="295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72" name="Freeform 35"/>
          <p:cNvSpPr>
            <a:spLocks/>
          </p:cNvSpPr>
          <p:nvPr/>
        </p:nvSpPr>
        <p:spPr bwMode="auto">
          <a:xfrm>
            <a:off x="2636838" y="3465513"/>
            <a:ext cx="217487" cy="26987"/>
          </a:xfrm>
          <a:custGeom>
            <a:avLst/>
            <a:gdLst>
              <a:gd name="T0" fmla="*/ 110308542 w 10000"/>
              <a:gd name="T1" fmla="*/ 416960 h 7236"/>
              <a:gd name="T2" fmla="*/ 62886881 w 10000"/>
              <a:gd name="T3" fmla="*/ 84068 h 7236"/>
              <a:gd name="T4" fmla="*/ 0 w 10000"/>
              <a:gd name="T5" fmla="*/ 0 h 7236"/>
              <a:gd name="T6" fmla="*/ 0 60000 65536"/>
              <a:gd name="T7" fmla="*/ 0 60000 65536"/>
              <a:gd name="T8" fmla="*/ 0 60000 65536"/>
              <a:gd name="T9" fmla="*/ 0 w 10000"/>
              <a:gd name="T10" fmla="*/ 0 h 7236"/>
              <a:gd name="T11" fmla="*/ 10000 w 10000"/>
              <a:gd name="T12" fmla="*/ 7236 h 7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7236">
                <a:moveTo>
                  <a:pt x="10000" y="7236"/>
                </a:moveTo>
                <a:lnTo>
                  <a:pt x="5701" y="1459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73" name="Freeform 89"/>
          <p:cNvSpPr>
            <a:spLocks/>
          </p:cNvSpPr>
          <p:nvPr/>
        </p:nvSpPr>
        <p:spPr bwMode="auto">
          <a:xfrm>
            <a:off x="5410200" y="3027363"/>
            <a:ext cx="957263" cy="463550"/>
          </a:xfrm>
          <a:custGeom>
            <a:avLst/>
            <a:gdLst>
              <a:gd name="T0" fmla="*/ 2147483647 w 12424"/>
              <a:gd name="T1" fmla="*/ 0 h 11459"/>
              <a:gd name="T2" fmla="*/ 2147483647 w 12424"/>
              <a:gd name="T3" fmla="*/ 111714317 h 11459"/>
              <a:gd name="T4" fmla="*/ 2147483647 w 12424"/>
              <a:gd name="T5" fmla="*/ 391116106 h 11459"/>
              <a:gd name="T6" fmla="*/ 2147483647 w 12424"/>
              <a:gd name="T7" fmla="*/ 530816414 h 11459"/>
              <a:gd name="T8" fmla="*/ 2147483647 w 12424"/>
              <a:gd name="T9" fmla="*/ 693446988 h 11459"/>
              <a:gd name="T10" fmla="*/ 2147483647 w 12424"/>
              <a:gd name="T11" fmla="*/ 745796983 h 11459"/>
              <a:gd name="T12" fmla="*/ 1880920994 w 12424"/>
              <a:gd name="T13" fmla="*/ 778309344 h 11459"/>
              <a:gd name="T14" fmla="*/ 0 w 12424"/>
              <a:gd name="T15" fmla="*/ 864376198 h 11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24"/>
              <a:gd name="T25" fmla="*/ 0 h 11459"/>
              <a:gd name="T26" fmla="*/ 12424 w 12424"/>
              <a:gd name="T27" fmla="*/ 11459 h 11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24" h="11459">
                <a:moveTo>
                  <a:pt x="12424" y="0"/>
                </a:moveTo>
                <a:lnTo>
                  <a:pt x="11227" y="1481"/>
                </a:lnTo>
                <a:lnTo>
                  <a:pt x="10170" y="5185"/>
                </a:lnTo>
                <a:lnTo>
                  <a:pt x="9325" y="7037"/>
                </a:lnTo>
                <a:lnTo>
                  <a:pt x="7376" y="9193"/>
                </a:lnTo>
                <a:lnTo>
                  <a:pt x="5710" y="9887"/>
                </a:lnTo>
                <a:lnTo>
                  <a:pt x="3872" y="10318"/>
                </a:lnTo>
                <a:lnTo>
                  <a:pt x="0" y="11459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474" name="Oval 30"/>
          <p:cNvSpPr>
            <a:spLocks noChangeArrowheads="1"/>
          </p:cNvSpPr>
          <p:nvPr/>
        </p:nvSpPr>
        <p:spPr bwMode="auto">
          <a:xfrm>
            <a:off x="3813175" y="1677988"/>
            <a:ext cx="85725" cy="80962"/>
          </a:xfrm>
          <a:prstGeom prst="ellips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75" name="Oval 34"/>
          <p:cNvSpPr>
            <a:spLocks noChangeArrowheads="1"/>
          </p:cNvSpPr>
          <p:nvPr/>
        </p:nvSpPr>
        <p:spPr bwMode="auto">
          <a:xfrm>
            <a:off x="1012825" y="4527550"/>
            <a:ext cx="85725" cy="80963"/>
          </a:xfrm>
          <a:prstGeom prst="ellips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76" name="Oval 18"/>
          <p:cNvSpPr>
            <a:spLocks noChangeArrowheads="1"/>
          </p:cNvSpPr>
          <p:nvPr/>
        </p:nvSpPr>
        <p:spPr bwMode="auto">
          <a:xfrm>
            <a:off x="6278563" y="4384675"/>
            <a:ext cx="85725" cy="80963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77" name="Oval 18"/>
          <p:cNvSpPr>
            <a:spLocks noChangeArrowheads="1"/>
          </p:cNvSpPr>
          <p:nvPr/>
        </p:nvSpPr>
        <p:spPr bwMode="auto">
          <a:xfrm>
            <a:off x="6569075" y="4256088"/>
            <a:ext cx="85725" cy="80962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78" name="Oval 18"/>
          <p:cNvSpPr>
            <a:spLocks noChangeArrowheads="1"/>
          </p:cNvSpPr>
          <p:nvPr/>
        </p:nvSpPr>
        <p:spPr bwMode="auto">
          <a:xfrm>
            <a:off x="4456113" y="5475288"/>
            <a:ext cx="85725" cy="8255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" name="Forma livre 91"/>
          <p:cNvSpPr/>
          <p:nvPr/>
        </p:nvSpPr>
        <p:spPr bwMode="auto">
          <a:xfrm>
            <a:off x="5173663" y="2036763"/>
            <a:ext cx="442912" cy="1203325"/>
          </a:xfrm>
          <a:custGeom>
            <a:avLst/>
            <a:gdLst>
              <a:gd name="connsiteX0" fmla="*/ 413657 w 457200"/>
              <a:gd name="connsiteY0" fmla="*/ 0 h 1284514"/>
              <a:gd name="connsiteX1" fmla="*/ 413657 w 457200"/>
              <a:gd name="connsiteY1" fmla="*/ 141514 h 1284514"/>
              <a:gd name="connsiteX2" fmla="*/ 457200 w 457200"/>
              <a:gd name="connsiteY2" fmla="*/ 272143 h 1284514"/>
              <a:gd name="connsiteX3" fmla="*/ 0 w 457200"/>
              <a:gd name="connsiteY3" fmla="*/ 805543 h 1284514"/>
              <a:gd name="connsiteX4" fmla="*/ 32657 w 457200"/>
              <a:gd name="connsiteY4" fmla="*/ 1023257 h 1284514"/>
              <a:gd name="connsiteX5" fmla="*/ 32657 w 457200"/>
              <a:gd name="connsiteY5" fmla="*/ 1230085 h 1284514"/>
              <a:gd name="connsiteX6" fmla="*/ 21771 w 457200"/>
              <a:gd name="connsiteY6" fmla="*/ 1284514 h 1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1284514">
                <a:moveTo>
                  <a:pt x="413657" y="0"/>
                </a:moveTo>
                <a:lnTo>
                  <a:pt x="413657" y="141514"/>
                </a:lnTo>
                <a:lnTo>
                  <a:pt x="457200" y="272143"/>
                </a:lnTo>
                <a:lnTo>
                  <a:pt x="0" y="805543"/>
                </a:lnTo>
                <a:lnTo>
                  <a:pt x="32657" y="1023257"/>
                </a:lnTo>
                <a:lnTo>
                  <a:pt x="32657" y="1230085"/>
                </a:lnTo>
                <a:lnTo>
                  <a:pt x="21771" y="1284514"/>
                </a:lnTo>
              </a:path>
            </a:pathLst>
          </a:cu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708275" y="4908550"/>
            <a:ext cx="344488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38763" y="2897188"/>
            <a:ext cx="3810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75463" y="3330575"/>
            <a:ext cx="34448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67413" y="4746625"/>
            <a:ext cx="338137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RJ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810500" y="3275013"/>
            <a:ext cx="1173163" cy="3206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BR-101/ES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Vitória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7838" y="6092825"/>
            <a:ext cx="1784350" cy="2730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BR-265/MG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Ilicínea – São Sebastião do Paraíso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8313" y="5783263"/>
            <a:ext cx="1366837" cy="2841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BR-146/MG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Guaxupé – Passos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81063" y="1882775"/>
            <a:ext cx="1838325" cy="31273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BR-050/MG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Uberlândia – Araguari – Div. MG/GO</a:t>
            </a:r>
          </a:p>
        </p:txBody>
      </p:sp>
      <p:sp>
        <p:nvSpPr>
          <p:cNvPr id="16" name="Retângulo 15">
            <a:hlinkClick r:id="rId2" action="ppaction://hlinksldjump"/>
          </p:cNvPr>
          <p:cNvSpPr/>
          <p:nvPr/>
        </p:nvSpPr>
        <p:spPr>
          <a:xfrm>
            <a:off x="263525" y="2656458"/>
            <a:ext cx="1304925" cy="340494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BR-365/MG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Trevão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- Uberlândia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124075" y="568325"/>
            <a:ext cx="1336675" cy="25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BR-251/MG  Construção 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Boqueirão - Cangalha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627313" y="5603875"/>
            <a:ext cx="1101725" cy="8493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70" idx="0"/>
            <a:endCxn id="6475" idx="3"/>
          </p:cNvCxnSpPr>
          <p:nvPr/>
        </p:nvCxnSpPr>
        <p:spPr>
          <a:xfrm flipV="1">
            <a:off x="828675" y="4597400"/>
            <a:ext cx="196850" cy="4159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7" idx="3"/>
            <a:endCxn id="6470" idx="1"/>
          </p:cNvCxnSpPr>
          <p:nvPr/>
        </p:nvCxnSpPr>
        <p:spPr>
          <a:xfrm>
            <a:off x="3460750" y="695325"/>
            <a:ext cx="1050925" cy="12795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22" idx="3"/>
            <a:endCxn id="6474" idx="1"/>
          </p:cNvCxnSpPr>
          <p:nvPr/>
        </p:nvCxnSpPr>
        <p:spPr>
          <a:xfrm>
            <a:off x="3267075" y="1000125"/>
            <a:ext cx="558800" cy="6889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2000250" y="855663"/>
            <a:ext cx="1266825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BR-251/MG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Unaí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5414963" y="714375"/>
            <a:ext cx="444500" cy="3333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4437063" y="849313"/>
            <a:ext cx="1081087" cy="14398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3736975" y="590550"/>
            <a:ext cx="1482725" cy="25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BR-135/MG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Montes Claros – Entr. BR-040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853113" y="585788"/>
            <a:ext cx="1311275" cy="3952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BR-135/MG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BA/MG - Itacarambi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H="1">
            <a:off x="6313488" y="889000"/>
            <a:ext cx="1001712" cy="12239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7167563" y="1246188"/>
            <a:ext cx="568325" cy="6318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7494588" y="1065213"/>
            <a:ext cx="139858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BR-367/MG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 BA/MG - Almenara</a:t>
            </a:r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4356100" y="5570538"/>
            <a:ext cx="152400" cy="6667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3109913" y="6199188"/>
            <a:ext cx="1265237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BR-101/SP  Adequação 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Div. RJ/SP - Ubatuba</a:t>
            </a:r>
          </a:p>
        </p:txBody>
      </p:sp>
      <p:cxnSp>
        <p:nvCxnSpPr>
          <p:cNvPr id="32" name="Conector de seta reta 31"/>
          <p:cNvCxnSpPr>
            <a:stCxn id="15" idx="3"/>
            <a:endCxn id="6468" idx="1"/>
          </p:cNvCxnSpPr>
          <p:nvPr/>
        </p:nvCxnSpPr>
        <p:spPr>
          <a:xfrm>
            <a:off x="2719388" y="2039938"/>
            <a:ext cx="525462" cy="7810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34" idx="3"/>
          </p:cNvCxnSpPr>
          <p:nvPr/>
        </p:nvCxnSpPr>
        <p:spPr>
          <a:xfrm>
            <a:off x="3194050" y="1343025"/>
            <a:ext cx="1866900" cy="21145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1911350" y="1187450"/>
            <a:ext cx="1282700" cy="312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BR-262/MG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Betim – Nova Serrana</a:t>
            </a:r>
          </a:p>
        </p:txBody>
      </p:sp>
      <p:cxnSp>
        <p:nvCxnSpPr>
          <p:cNvPr id="35" name="Conector de seta reta 34"/>
          <p:cNvCxnSpPr>
            <a:stCxn id="16" idx="3"/>
            <a:endCxn id="6469" idx="3"/>
          </p:cNvCxnSpPr>
          <p:nvPr/>
        </p:nvCxnSpPr>
        <p:spPr>
          <a:xfrm>
            <a:off x="1568450" y="2826705"/>
            <a:ext cx="1268413" cy="12604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37" idx="3"/>
            <a:endCxn id="6555" idx="2"/>
          </p:cNvCxnSpPr>
          <p:nvPr/>
        </p:nvCxnSpPr>
        <p:spPr>
          <a:xfrm flipV="1">
            <a:off x="1460500" y="3530600"/>
            <a:ext cx="1695450" cy="6048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0" y="3959225"/>
            <a:ext cx="1460500" cy="3524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BR-262/MG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Uberaba</a:t>
            </a:r>
          </a:p>
        </p:txBody>
      </p:sp>
      <p:cxnSp>
        <p:nvCxnSpPr>
          <p:cNvPr id="38" name="Conector de seta reta 37"/>
          <p:cNvCxnSpPr>
            <a:stCxn id="78" idx="3"/>
            <a:endCxn id="6461" idx="0"/>
          </p:cNvCxnSpPr>
          <p:nvPr/>
        </p:nvCxnSpPr>
        <p:spPr>
          <a:xfrm flipV="1">
            <a:off x="1593850" y="3471863"/>
            <a:ext cx="1050925" cy="2032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>
            <a:stCxn id="14" idx="3"/>
          </p:cNvCxnSpPr>
          <p:nvPr/>
        </p:nvCxnSpPr>
        <p:spPr>
          <a:xfrm flipV="1">
            <a:off x="1835150" y="4179888"/>
            <a:ext cx="1985963" cy="17446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2195513" y="4343400"/>
            <a:ext cx="1876425" cy="17494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42" idx="0"/>
          </p:cNvCxnSpPr>
          <p:nvPr/>
        </p:nvCxnSpPr>
        <p:spPr>
          <a:xfrm flipH="1" flipV="1">
            <a:off x="5148263" y="5300663"/>
            <a:ext cx="307975" cy="6492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4859338" y="5949950"/>
            <a:ext cx="1193800" cy="311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BR-101/RJ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Sta. Cruz - Mangaratiba</a:t>
            </a:r>
          </a:p>
        </p:txBody>
      </p:sp>
      <p:cxnSp>
        <p:nvCxnSpPr>
          <p:cNvPr id="43" name="Conector de seta reta 42"/>
          <p:cNvCxnSpPr/>
          <p:nvPr/>
        </p:nvCxnSpPr>
        <p:spPr>
          <a:xfrm flipH="1" flipV="1">
            <a:off x="5384800" y="5160963"/>
            <a:ext cx="771525" cy="7159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6088063" y="5895975"/>
            <a:ext cx="1243012" cy="34766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BR-493/RJ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Arco Rodoviário RJ</a:t>
            </a:r>
          </a:p>
        </p:txBody>
      </p:sp>
      <p:cxnSp>
        <p:nvCxnSpPr>
          <p:cNvPr id="45" name="Conector de seta reta 44"/>
          <p:cNvCxnSpPr>
            <a:stCxn id="46" idx="1"/>
          </p:cNvCxnSpPr>
          <p:nvPr/>
        </p:nvCxnSpPr>
        <p:spPr>
          <a:xfrm flipH="1" flipV="1">
            <a:off x="5764213" y="4570413"/>
            <a:ext cx="800100" cy="11191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6564313" y="5516563"/>
            <a:ext cx="1260475" cy="3460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BR-440/MG Adequação 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Travessia de Juiz de Fora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H="1" flipV="1">
            <a:off x="6354763" y="4479925"/>
            <a:ext cx="976312" cy="4159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7310438" y="4716463"/>
            <a:ext cx="1293812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BR-356/RJ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Itaperuna</a:t>
            </a:r>
          </a:p>
        </p:txBody>
      </p:sp>
      <p:cxnSp>
        <p:nvCxnSpPr>
          <p:cNvPr id="49" name="Conector de seta reta 48"/>
          <p:cNvCxnSpPr>
            <a:stCxn id="50" idx="1"/>
          </p:cNvCxnSpPr>
          <p:nvPr/>
        </p:nvCxnSpPr>
        <p:spPr>
          <a:xfrm flipH="1" flipV="1">
            <a:off x="6623050" y="4300538"/>
            <a:ext cx="666750" cy="2032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7289800" y="4319588"/>
            <a:ext cx="1871663" cy="36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BR-482/ES 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Cachoeiro do Itapemirim</a:t>
            </a:r>
          </a:p>
        </p:txBody>
      </p:sp>
      <p:cxnSp>
        <p:nvCxnSpPr>
          <p:cNvPr id="54" name="Conector de seta reta 53"/>
          <p:cNvCxnSpPr>
            <a:stCxn id="12" idx="1"/>
          </p:cNvCxnSpPr>
          <p:nvPr/>
        </p:nvCxnSpPr>
        <p:spPr>
          <a:xfrm flipH="1">
            <a:off x="7213600" y="3435350"/>
            <a:ext cx="596900" cy="4095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56" idx="1"/>
          </p:cNvCxnSpPr>
          <p:nvPr/>
        </p:nvCxnSpPr>
        <p:spPr>
          <a:xfrm flipH="1">
            <a:off x="6732588" y="2595563"/>
            <a:ext cx="1027112" cy="12652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hlinkClick r:id="rId4" action="ppaction://hlinksldjump"/>
          </p:cNvPr>
          <p:cNvSpPr/>
          <p:nvPr/>
        </p:nvSpPr>
        <p:spPr>
          <a:xfrm>
            <a:off x="7759700" y="2384425"/>
            <a:ext cx="1357313" cy="42386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BR-262/ES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Viana -  Div. ES/MG</a:t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 e Segunda ponte de Vitória</a:t>
            </a:r>
          </a:p>
        </p:txBody>
      </p:sp>
      <p:cxnSp>
        <p:nvCxnSpPr>
          <p:cNvPr id="57" name="Conector de seta reta 56"/>
          <p:cNvCxnSpPr>
            <a:stCxn id="58" idx="1"/>
          </p:cNvCxnSpPr>
          <p:nvPr/>
        </p:nvCxnSpPr>
        <p:spPr>
          <a:xfrm flipH="1">
            <a:off x="6248400" y="2201863"/>
            <a:ext cx="1373188" cy="10175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7621588" y="2052638"/>
            <a:ext cx="1347787" cy="296862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BR-381/MG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Governador Valadares - BH</a:t>
            </a:r>
          </a:p>
        </p:txBody>
      </p:sp>
      <p:cxnSp>
        <p:nvCxnSpPr>
          <p:cNvPr id="59" name="Conector de seta reta 58"/>
          <p:cNvCxnSpPr/>
          <p:nvPr/>
        </p:nvCxnSpPr>
        <p:spPr>
          <a:xfrm flipH="1">
            <a:off x="5608638" y="1916113"/>
            <a:ext cx="1987550" cy="14366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7802563" y="2830513"/>
            <a:ext cx="1316037" cy="4016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BR-101/ES Construção  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Rodoviário em Mestre Álvaro</a:t>
            </a:r>
          </a:p>
        </p:txBody>
      </p:sp>
      <p:cxnSp>
        <p:nvCxnSpPr>
          <p:cNvPr id="63" name="Conector de seta reta 62"/>
          <p:cNvCxnSpPr>
            <a:stCxn id="62" idx="1"/>
            <a:endCxn id="6548" idx="0"/>
          </p:cNvCxnSpPr>
          <p:nvPr/>
        </p:nvCxnSpPr>
        <p:spPr>
          <a:xfrm flipH="1">
            <a:off x="7181850" y="3032125"/>
            <a:ext cx="620713" cy="7810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>
            <a:off x="7759700" y="3627438"/>
            <a:ext cx="1403350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BR-447/ES Constr. e </a:t>
            </a:r>
            <a:r>
              <a:rPr lang="pt-BR" sz="800" b="1" dirty="0" err="1">
                <a:latin typeface="Arial" pitchFamily="34" charset="0"/>
                <a:cs typeface="Arial" pitchFamily="34" charset="0"/>
              </a:rPr>
              <a:t>Adeq</a:t>
            </a:r>
            <a:r>
              <a:rPr lang="pt-BR" sz="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Acesso Rodoviário ao Porto </a:t>
            </a:r>
          </a:p>
        </p:txBody>
      </p:sp>
      <p:cxnSp>
        <p:nvCxnSpPr>
          <p:cNvPr id="65" name="Conector de seta reta 64"/>
          <p:cNvCxnSpPr>
            <a:stCxn id="64" idx="1"/>
          </p:cNvCxnSpPr>
          <p:nvPr/>
        </p:nvCxnSpPr>
        <p:spPr>
          <a:xfrm flipH="1">
            <a:off x="7108825" y="3789363"/>
            <a:ext cx="650875" cy="1571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 flipV="1">
            <a:off x="4572000" y="5294313"/>
            <a:ext cx="269875" cy="10144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/>
          <p:cNvSpPr/>
          <p:nvPr/>
        </p:nvSpPr>
        <p:spPr>
          <a:xfrm>
            <a:off x="4427538" y="6308725"/>
            <a:ext cx="1368425" cy="31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BR-101/RJ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Mangaratiba – Div. RJ/SP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1547813" y="6423025"/>
            <a:ext cx="1349375" cy="36036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BR-116/SP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Rodoanel de São Paulo</a:t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Trecho Norte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0" y="5013325"/>
            <a:ext cx="1655763" cy="390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BR-158/MS/SP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Acessos à Ponte</a:t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Paulicéia/SP – Brasilândia/MS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7196138" y="692150"/>
            <a:ext cx="1552575" cy="3317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BR-367/MG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Minas Novas – Virgem da Lapa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7599363" y="1482725"/>
            <a:ext cx="1230312" cy="5349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BR-040/262/381MG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Anel Rodoviário de Belo Horizonte</a:t>
            </a:r>
          </a:p>
        </p:txBody>
      </p:sp>
      <p:cxnSp>
        <p:nvCxnSpPr>
          <p:cNvPr id="73" name="Conector de seta reta 72"/>
          <p:cNvCxnSpPr/>
          <p:nvPr/>
        </p:nvCxnSpPr>
        <p:spPr>
          <a:xfrm flipH="1" flipV="1">
            <a:off x="5519738" y="3494088"/>
            <a:ext cx="1198562" cy="17684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/>
          <p:cNvSpPr/>
          <p:nvPr/>
        </p:nvSpPr>
        <p:spPr>
          <a:xfrm>
            <a:off x="1428750" y="1536700"/>
            <a:ext cx="1703388" cy="3079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BR-262/MG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Nova Serrana</a:t>
            </a:r>
          </a:p>
        </p:txBody>
      </p:sp>
      <p:cxnSp>
        <p:nvCxnSpPr>
          <p:cNvPr id="77" name="Conector de seta reta 76"/>
          <p:cNvCxnSpPr>
            <a:stCxn id="76" idx="3"/>
            <a:endCxn id="6554" idx="0"/>
          </p:cNvCxnSpPr>
          <p:nvPr/>
        </p:nvCxnSpPr>
        <p:spPr>
          <a:xfrm>
            <a:off x="3132138" y="1690688"/>
            <a:ext cx="1682750" cy="17462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25400" y="3467100"/>
            <a:ext cx="1568450" cy="414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BR-364/MG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Entr. BR-153 – Campina Verde - Gurinhatã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241300" y="3068638"/>
            <a:ext cx="1400175" cy="354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BR-364/MG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Gurinhatã – Div. MG/GO</a:t>
            </a:r>
          </a:p>
        </p:txBody>
      </p:sp>
      <p:cxnSp>
        <p:nvCxnSpPr>
          <p:cNvPr id="80" name="Conector de seta reta 79"/>
          <p:cNvCxnSpPr>
            <a:stCxn id="79" idx="3"/>
            <a:endCxn id="6461" idx="5"/>
          </p:cNvCxnSpPr>
          <p:nvPr/>
        </p:nvCxnSpPr>
        <p:spPr>
          <a:xfrm>
            <a:off x="1641475" y="3246438"/>
            <a:ext cx="628650" cy="508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ângulo 80"/>
          <p:cNvSpPr/>
          <p:nvPr/>
        </p:nvSpPr>
        <p:spPr>
          <a:xfrm>
            <a:off x="6719888" y="5035550"/>
            <a:ext cx="2433637" cy="4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BR-040/262/MG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Contorno Sul do anel Rodoviário  de Belo Horizonte</a:t>
            </a:r>
            <a:br>
              <a:rPr lang="pt-BR" sz="800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Betim – Nova Lima</a:t>
            </a:r>
          </a:p>
        </p:txBody>
      </p:sp>
      <p:cxnSp>
        <p:nvCxnSpPr>
          <p:cNvPr id="82" name="Conector de seta reta 81"/>
          <p:cNvCxnSpPr>
            <a:stCxn id="83" idx="3"/>
          </p:cNvCxnSpPr>
          <p:nvPr/>
        </p:nvCxnSpPr>
        <p:spPr>
          <a:xfrm flipV="1">
            <a:off x="1847850" y="3752850"/>
            <a:ext cx="2092325" cy="18510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ângulo 82"/>
          <p:cNvSpPr/>
          <p:nvPr/>
        </p:nvSpPr>
        <p:spPr>
          <a:xfrm>
            <a:off x="460375" y="5467350"/>
            <a:ext cx="1387475" cy="27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BR-146/MG 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Tapira – Passos</a:t>
            </a:r>
          </a:p>
        </p:txBody>
      </p:sp>
      <p:sp>
        <p:nvSpPr>
          <p:cNvPr id="6548" name="Oval 18"/>
          <p:cNvSpPr>
            <a:spLocks noChangeArrowheads="1"/>
          </p:cNvSpPr>
          <p:nvPr/>
        </p:nvSpPr>
        <p:spPr bwMode="auto">
          <a:xfrm>
            <a:off x="7138988" y="3813175"/>
            <a:ext cx="85725" cy="80963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49" name="Oval 18"/>
          <p:cNvSpPr>
            <a:spLocks noChangeArrowheads="1"/>
          </p:cNvSpPr>
          <p:nvPr/>
        </p:nvSpPr>
        <p:spPr bwMode="auto">
          <a:xfrm>
            <a:off x="7126288" y="3903663"/>
            <a:ext cx="85725" cy="80962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0" name="Freeform 9"/>
          <p:cNvSpPr>
            <a:spLocks/>
          </p:cNvSpPr>
          <p:nvPr/>
        </p:nvSpPr>
        <p:spPr bwMode="auto">
          <a:xfrm>
            <a:off x="5275263" y="5110163"/>
            <a:ext cx="520700" cy="109537"/>
          </a:xfrm>
          <a:custGeom>
            <a:avLst/>
            <a:gdLst>
              <a:gd name="T0" fmla="*/ 2147483647 w 288"/>
              <a:gd name="T1" fmla="*/ 2147483647 h 63"/>
              <a:gd name="T2" fmla="*/ 2147483647 w 288"/>
              <a:gd name="T3" fmla="*/ 2147483647 h 63"/>
              <a:gd name="T4" fmla="*/ 2147483647 w 288"/>
              <a:gd name="T5" fmla="*/ 0 h 63"/>
              <a:gd name="T6" fmla="*/ 2147483647 w 288"/>
              <a:gd name="T7" fmla="*/ 2147483647 h 63"/>
              <a:gd name="T8" fmla="*/ 0 w 288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63"/>
              <a:gd name="T17" fmla="*/ 288 w 288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63">
                <a:moveTo>
                  <a:pt x="288" y="63"/>
                </a:moveTo>
                <a:lnTo>
                  <a:pt x="204" y="9"/>
                </a:lnTo>
                <a:lnTo>
                  <a:pt x="111" y="0"/>
                </a:lnTo>
                <a:lnTo>
                  <a:pt x="33" y="12"/>
                </a:lnTo>
                <a:lnTo>
                  <a:pt x="0" y="48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551" name="Oval 18"/>
          <p:cNvSpPr>
            <a:spLocks noChangeArrowheads="1"/>
          </p:cNvSpPr>
          <p:nvPr/>
        </p:nvSpPr>
        <p:spPr bwMode="auto">
          <a:xfrm>
            <a:off x="3779838" y="5535613"/>
            <a:ext cx="85725" cy="82550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2" name="Oval 18"/>
          <p:cNvSpPr>
            <a:spLocks noChangeArrowheads="1"/>
          </p:cNvSpPr>
          <p:nvPr/>
        </p:nvSpPr>
        <p:spPr bwMode="auto">
          <a:xfrm>
            <a:off x="5672138" y="4487863"/>
            <a:ext cx="85725" cy="82550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" name="Oval 18"/>
          <p:cNvSpPr>
            <a:spLocks noChangeArrowheads="1"/>
          </p:cNvSpPr>
          <p:nvPr/>
        </p:nvSpPr>
        <p:spPr bwMode="auto">
          <a:xfrm>
            <a:off x="5513388" y="3411538"/>
            <a:ext cx="84137" cy="82550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" name="Oval 18"/>
          <p:cNvSpPr>
            <a:spLocks noChangeArrowheads="1"/>
          </p:cNvSpPr>
          <p:nvPr/>
        </p:nvSpPr>
        <p:spPr bwMode="auto">
          <a:xfrm>
            <a:off x="4772025" y="3436938"/>
            <a:ext cx="85725" cy="80962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5" name="Oval 24"/>
          <p:cNvSpPr>
            <a:spLocks noChangeArrowheads="1"/>
          </p:cNvSpPr>
          <p:nvPr/>
        </p:nvSpPr>
        <p:spPr bwMode="auto">
          <a:xfrm>
            <a:off x="3155950" y="3489325"/>
            <a:ext cx="85725" cy="82550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6" name="Oval 24"/>
          <p:cNvSpPr>
            <a:spLocks noChangeArrowheads="1"/>
          </p:cNvSpPr>
          <p:nvPr/>
        </p:nvSpPr>
        <p:spPr bwMode="auto">
          <a:xfrm>
            <a:off x="3155950" y="2963863"/>
            <a:ext cx="85725" cy="80962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0" name="Retângulo 629"/>
          <p:cNvSpPr/>
          <p:nvPr/>
        </p:nvSpPr>
        <p:spPr>
          <a:xfrm>
            <a:off x="230188" y="2247900"/>
            <a:ext cx="1389062" cy="2889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BR-365/MG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urbana Uberlândia</a:t>
            </a:r>
          </a:p>
        </p:txBody>
      </p:sp>
      <p:cxnSp>
        <p:nvCxnSpPr>
          <p:cNvPr id="633" name="Conector de seta reta 632"/>
          <p:cNvCxnSpPr>
            <a:stCxn id="630" idx="3"/>
            <a:endCxn id="6556" idx="0"/>
          </p:cNvCxnSpPr>
          <p:nvPr/>
        </p:nvCxnSpPr>
        <p:spPr>
          <a:xfrm>
            <a:off x="1619250" y="2392363"/>
            <a:ext cx="1579563" cy="5715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3" name="Forma livre 602"/>
          <p:cNvSpPr/>
          <p:nvPr/>
        </p:nvSpPr>
        <p:spPr>
          <a:xfrm>
            <a:off x="4852988" y="3443288"/>
            <a:ext cx="652462" cy="55562"/>
          </a:xfrm>
          <a:custGeom>
            <a:avLst/>
            <a:gdLst>
              <a:gd name="connsiteX0" fmla="*/ 652462 w 652462"/>
              <a:gd name="connsiteY0" fmla="*/ 19050 h 55562"/>
              <a:gd name="connsiteX1" fmla="*/ 547687 w 652462"/>
              <a:gd name="connsiteY1" fmla="*/ 52387 h 55562"/>
              <a:gd name="connsiteX2" fmla="*/ 357187 w 652462"/>
              <a:gd name="connsiteY2" fmla="*/ 0 h 55562"/>
              <a:gd name="connsiteX3" fmla="*/ 0 w 652462"/>
              <a:gd name="connsiteY3" fmla="*/ 52387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462" h="55562">
                <a:moveTo>
                  <a:pt x="652462" y="19050"/>
                </a:moveTo>
                <a:cubicBezTo>
                  <a:pt x="624680" y="37306"/>
                  <a:pt x="596899" y="55562"/>
                  <a:pt x="547687" y="52387"/>
                </a:cubicBezTo>
                <a:cubicBezTo>
                  <a:pt x="498475" y="49212"/>
                  <a:pt x="448468" y="0"/>
                  <a:pt x="357187" y="0"/>
                </a:cubicBezTo>
                <a:cubicBezTo>
                  <a:pt x="265906" y="0"/>
                  <a:pt x="132953" y="26193"/>
                  <a:pt x="0" y="52387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9" name="Forma livre 608"/>
          <p:cNvSpPr/>
          <p:nvPr/>
        </p:nvSpPr>
        <p:spPr>
          <a:xfrm>
            <a:off x="3856038" y="4144963"/>
            <a:ext cx="174625" cy="350837"/>
          </a:xfrm>
          <a:custGeom>
            <a:avLst/>
            <a:gdLst>
              <a:gd name="connsiteX0" fmla="*/ 0 w 175260"/>
              <a:gd name="connsiteY0" fmla="*/ 0 h 350520"/>
              <a:gd name="connsiteX1" fmla="*/ 15240 w 175260"/>
              <a:gd name="connsiteY1" fmla="*/ 106680 h 350520"/>
              <a:gd name="connsiteX2" fmla="*/ 83820 w 175260"/>
              <a:gd name="connsiteY2" fmla="*/ 251460 h 350520"/>
              <a:gd name="connsiteX3" fmla="*/ 175260 w 175260"/>
              <a:gd name="connsiteY3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" h="350520">
                <a:moveTo>
                  <a:pt x="0" y="0"/>
                </a:moveTo>
                <a:cubicBezTo>
                  <a:pt x="635" y="32385"/>
                  <a:pt x="1270" y="64770"/>
                  <a:pt x="15240" y="106680"/>
                </a:cubicBezTo>
                <a:cubicBezTo>
                  <a:pt x="29210" y="148590"/>
                  <a:pt x="57150" y="210820"/>
                  <a:pt x="83820" y="251460"/>
                </a:cubicBezTo>
                <a:cubicBezTo>
                  <a:pt x="110490" y="292100"/>
                  <a:pt x="142875" y="321310"/>
                  <a:pt x="175260" y="350520"/>
                </a:cubicBezTo>
              </a:path>
            </a:pathLst>
          </a:cu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6748" name="Grupo 619"/>
          <p:cNvGrpSpPr>
            <a:grpSpLocks/>
          </p:cNvGrpSpPr>
          <p:nvPr/>
        </p:nvGrpSpPr>
        <p:grpSpPr bwMode="auto">
          <a:xfrm>
            <a:off x="250825" y="260350"/>
            <a:ext cx="1511300" cy="792163"/>
            <a:chOff x="323850" y="5876925"/>
            <a:chExt cx="1511300" cy="792163"/>
          </a:xfrm>
        </p:grpSpPr>
        <p:sp>
          <p:nvSpPr>
            <p:cNvPr id="610" name="Retângulo de cantos arredondados 609"/>
            <p:cNvSpPr/>
            <p:nvPr/>
          </p:nvSpPr>
          <p:spPr>
            <a:xfrm>
              <a:off x="323850" y="5876925"/>
              <a:ext cx="1511300" cy="7921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564" name="CaixaDeTexto 394"/>
            <p:cNvSpPr txBox="1">
              <a:spLocks noChangeArrowheads="1"/>
            </p:cNvSpPr>
            <p:nvPr/>
          </p:nvSpPr>
          <p:spPr bwMode="auto">
            <a:xfrm>
              <a:off x="611188" y="6381750"/>
              <a:ext cx="1212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Ação Preparatória</a:t>
              </a:r>
              <a:endParaRPr lang="pt-BR" sz="1000" b="1"/>
            </a:p>
          </p:txBody>
        </p:sp>
        <p:cxnSp>
          <p:nvCxnSpPr>
            <p:cNvPr id="613" name="Conector reto 612"/>
            <p:cNvCxnSpPr/>
            <p:nvPr/>
          </p:nvCxnSpPr>
          <p:spPr>
            <a:xfrm>
              <a:off x="417513" y="6505575"/>
              <a:ext cx="20478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6" name="CaixaDeTexto 396"/>
            <p:cNvSpPr txBox="1">
              <a:spLocks noChangeArrowheads="1"/>
            </p:cNvSpPr>
            <p:nvPr/>
          </p:nvSpPr>
          <p:spPr bwMode="auto">
            <a:xfrm>
              <a:off x="647700" y="6207125"/>
              <a:ext cx="6873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Licitação</a:t>
              </a:r>
              <a:endParaRPr lang="pt-BR" sz="1000" b="1"/>
            </a:p>
          </p:txBody>
        </p:sp>
        <p:cxnSp>
          <p:nvCxnSpPr>
            <p:cNvPr id="615" name="Conector reto 614"/>
            <p:cNvCxnSpPr/>
            <p:nvPr/>
          </p:nvCxnSpPr>
          <p:spPr>
            <a:xfrm>
              <a:off x="417513" y="6332538"/>
              <a:ext cx="20478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8" name="CaixaDeTexto 401"/>
            <p:cNvSpPr txBox="1">
              <a:spLocks noChangeArrowheads="1"/>
            </p:cNvSpPr>
            <p:nvPr/>
          </p:nvSpPr>
          <p:spPr bwMode="auto">
            <a:xfrm>
              <a:off x="625475" y="6057900"/>
              <a:ext cx="7302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Em obras</a:t>
              </a:r>
              <a:endParaRPr lang="pt-BR" sz="1000" b="1"/>
            </a:p>
          </p:txBody>
        </p:sp>
        <p:cxnSp>
          <p:nvCxnSpPr>
            <p:cNvPr id="617" name="Conector reto 616"/>
            <p:cNvCxnSpPr/>
            <p:nvPr/>
          </p:nvCxnSpPr>
          <p:spPr>
            <a:xfrm>
              <a:off x="417513" y="6181725"/>
              <a:ext cx="204787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70" name="CaixaDeTexto 443"/>
            <p:cNvSpPr txBox="1">
              <a:spLocks noChangeArrowheads="1"/>
            </p:cNvSpPr>
            <p:nvPr/>
          </p:nvSpPr>
          <p:spPr bwMode="auto">
            <a:xfrm>
              <a:off x="611188" y="5913438"/>
              <a:ext cx="7588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Concluído</a:t>
              </a:r>
              <a:endParaRPr lang="pt-BR" sz="1000" b="1"/>
            </a:p>
          </p:txBody>
        </p:sp>
        <p:cxnSp>
          <p:nvCxnSpPr>
            <p:cNvPr id="619" name="Conector reto 618"/>
            <p:cNvCxnSpPr/>
            <p:nvPr/>
          </p:nvCxnSpPr>
          <p:spPr>
            <a:xfrm>
              <a:off x="417513" y="6038850"/>
              <a:ext cx="204787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7"/>
          <p:cNvSpPr>
            <a:spLocks noChangeArrowheads="1"/>
          </p:cNvSpPr>
          <p:nvPr/>
        </p:nvSpPr>
        <p:spPr bwMode="auto">
          <a:xfrm>
            <a:off x="-35496" y="116632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pt-BR" sz="2400" b="1" dirty="0" smtClean="0">
                <a:latin typeface="Calibri" pitchFamily="34" charset="0"/>
              </a:rPr>
              <a:t>PAC RODOVIAS </a:t>
            </a:r>
            <a:r>
              <a:rPr lang="pt-BR" sz="2400" b="1" dirty="0">
                <a:latin typeface="Calibri" pitchFamily="34" charset="0"/>
              </a:rPr>
              <a:t>– REGIÃO SUL</a:t>
            </a:r>
          </a:p>
        </p:txBody>
      </p:sp>
      <p:grpSp>
        <p:nvGrpSpPr>
          <p:cNvPr id="2" name="Grupo 269"/>
          <p:cNvGrpSpPr/>
          <p:nvPr/>
        </p:nvGrpSpPr>
        <p:grpSpPr>
          <a:xfrm>
            <a:off x="1671345" y="863471"/>
            <a:ext cx="5005758" cy="5831929"/>
            <a:chOff x="1475656" y="177801"/>
            <a:chExt cx="5225183" cy="6680199"/>
          </a:xfr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371" name="Freeform 6"/>
            <p:cNvSpPr>
              <a:spLocks/>
            </p:cNvSpPr>
            <p:nvPr/>
          </p:nvSpPr>
          <p:spPr bwMode="auto">
            <a:xfrm>
              <a:off x="1475656" y="2757487"/>
              <a:ext cx="4187825" cy="4100513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82" y="1"/>
                </a:cxn>
                <a:cxn ang="0">
                  <a:pos x="85" y="3"/>
                </a:cxn>
                <a:cxn ang="0">
                  <a:pos x="90" y="4"/>
                </a:cxn>
                <a:cxn ang="0">
                  <a:pos x="95" y="4"/>
                </a:cxn>
                <a:cxn ang="0">
                  <a:pos x="99" y="5"/>
                </a:cxn>
                <a:cxn ang="0">
                  <a:pos x="103" y="8"/>
                </a:cxn>
                <a:cxn ang="0">
                  <a:pos x="108" y="9"/>
                </a:cxn>
                <a:cxn ang="0">
                  <a:pos x="112" y="12"/>
                </a:cxn>
                <a:cxn ang="0">
                  <a:pos x="117" y="16"/>
                </a:cxn>
                <a:cxn ang="0">
                  <a:pos x="124" y="24"/>
                </a:cxn>
                <a:cxn ang="0">
                  <a:pos x="134" y="31"/>
                </a:cxn>
                <a:cxn ang="0">
                  <a:pos x="142" y="36"/>
                </a:cxn>
                <a:cxn ang="0">
                  <a:pos x="135" y="49"/>
                </a:cxn>
                <a:cxn ang="0">
                  <a:pos x="139" y="55"/>
                </a:cxn>
                <a:cxn ang="0">
                  <a:pos x="131" y="74"/>
                </a:cxn>
                <a:cxn ang="0">
                  <a:pos x="126" y="81"/>
                </a:cxn>
                <a:cxn ang="0">
                  <a:pos x="101" y="105"/>
                </a:cxn>
                <a:cxn ang="0">
                  <a:pos x="99" y="99"/>
                </a:cxn>
                <a:cxn ang="0">
                  <a:pos x="107" y="98"/>
                </a:cxn>
                <a:cxn ang="0">
                  <a:pos x="113" y="94"/>
                </a:cxn>
                <a:cxn ang="0">
                  <a:pos x="120" y="81"/>
                </a:cxn>
                <a:cxn ang="0">
                  <a:pos x="126" y="72"/>
                </a:cxn>
                <a:cxn ang="0">
                  <a:pos x="127" y="69"/>
                </a:cxn>
                <a:cxn ang="0">
                  <a:pos x="127" y="66"/>
                </a:cxn>
                <a:cxn ang="0">
                  <a:pos x="121" y="69"/>
                </a:cxn>
                <a:cxn ang="0">
                  <a:pos x="114" y="64"/>
                </a:cxn>
                <a:cxn ang="0">
                  <a:pos x="117" y="69"/>
                </a:cxn>
                <a:cxn ang="0">
                  <a:pos x="113" y="79"/>
                </a:cxn>
                <a:cxn ang="0">
                  <a:pos x="110" y="82"/>
                </a:cxn>
                <a:cxn ang="0">
                  <a:pos x="108" y="86"/>
                </a:cxn>
                <a:cxn ang="0">
                  <a:pos x="102" y="90"/>
                </a:cxn>
                <a:cxn ang="0">
                  <a:pos x="100" y="94"/>
                </a:cxn>
                <a:cxn ang="0">
                  <a:pos x="97" y="102"/>
                </a:cxn>
                <a:cxn ang="0">
                  <a:pos x="97" y="106"/>
                </a:cxn>
                <a:cxn ang="0">
                  <a:pos x="91" y="122"/>
                </a:cxn>
                <a:cxn ang="0">
                  <a:pos x="73" y="131"/>
                </a:cxn>
                <a:cxn ang="0">
                  <a:pos x="80" y="118"/>
                </a:cxn>
                <a:cxn ang="0">
                  <a:pos x="65" y="102"/>
                </a:cxn>
                <a:cxn ang="0">
                  <a:pos x="47" y="90"/>
                </a:cxn>
                <a:cxn ang="0">
                  <a:pos x="36" y="80"/>
                </a:cxn>
                <a:cxn ang="0">
                  <a:pos x="26" y="76"/>
                </a:cxn>
                <a:cxn ang="0">
                  <a:pos x="16" y="66"/>
                </a:cxn>
                <a:cxn ang="0">
                  <a:pos x="8" y="67"/>
                </a:cxn>
                <a:cxn ang="0">
                  <a:pos x="0" y="67"/>
                </a:cxn>
                <a:cxn ang="0">
                  <a:pos x="5" y="59"/>
                </a:cxn>
                <a:cxn ang="0">
                  <a:pos x="12" y="53"/>
                </a:cxn>
                <a:cxn ang="0">
                  <a:pos x="19" y="43"/>
                </a:cxn>
                <a:cxn ang="0">
                  <a:pos x="23" y="37"/>
                </a:cxn>
                <a:cxn ang="0">
                  <a:pos x="28" y="32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1" y="17"/>
                </a:cxn>
                <a:cxn ang="0">
                  <a:pos x="45" y="15"/>
                </a:cxn>
                <a:cxn ang="0">
                  <a:pos x="48" y="12"/>
                </a:cxn>
                <a:cxn ang="0">
                  <a:pos x="52" y="9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4"/>
                </a:cxn>
                <a:cxn ang="0">
                  <a:pos x="67" y="2"/>
                </a:cxn>
              </a:cxnLst>
              <a:rect l="0" t="0" r="r" b="b"/>
              <a:pathLst>
                <a:path w="144" h="141">
                  <a:moveTo>
                    <a:pt x="68" y="2"/>
                  </a:move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8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3" y="13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4" y="14"/>
                  </a:lnTo>
                  <a:lnTo>
                    <a:pt x="114" y="13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1" y="19"/>
                  </a:lnTo>
                  <a:lnTo>
                    <a:pt x="121" y="20"/>
                  </a:lnTo>
                  <a:lnTo>
                    <a:pt x="122" y="20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4" y="23"/>
                  </a:lnTo>
                  <a:lnTo>
                    <a:pt x="124" y="24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5" y="26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30"/>
                  </a:lnTo>
                  <a:lnTo>
                    <a:pt x="129" y="30"/>
                  </a:lnTo>
                  <a:lnTo>
                    <a:pt x="130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2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1" y="32"/>
                  </a:lnTo>
                  <a:lnTo>
                    <a:pt x="142" y="32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1" y="35"/>
                  </a:lnTo>
                  <a:lnTo>
                    <a:pt x="142" y="36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39" y="36"/>
                  </a:lnTo>
                  <a:lnTo>
                    <a:pt x="139" y="37"/>
                  </a:lnTo>
                  <a:lnTo>
                    <a:pt x="139" y="38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38" y="43"/>
                  </a:lnTo>
                  <a:lnTo>
                    <a:pt x="138" y="45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35" y="45"/>
                  </a:lnTo>
                  <a:lnTo>
                    <a:pt x="135" y="46"/>
                  </a:lnTo>
                  <a:lnTo>
                    <a:pt x="134" y="46"/>
                  </a:lnTo>
                  <a:lnTo>
                    <a:pt x="134" y="47"/>
                  </a:lnTo>
                  <a:lnTo>
                    <a:pt x="134" y="48"/>
                  </a:lnTo>
                  <a:lnTo>
                    <a:pt x="135" y="49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8" y="50"/>
                  </a:lnTo>
                  <a:lnTo>
                    <a:pt x="138" y="49"/>
                  </a:lnTo>
                  <a:lnTo>
                    <a:pt x="138" y="48"/>
                  </a:lnTo>
                  <a:lnTo>
                    <a:pt x="139" y="48"/>
                  </a:lnTo>
                  <a:lnTo>
                    <a:pt x="139" y="47"/>
                  </a:lnTo>
                  <a:lnTo>
                    <a:pt x="141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8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1" y="51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5"/>
                  </a:lnTo>
                  <a:lnTo>
                    <a:pt x="138" y="57"/>
                  </a:lnTo>
                  <a:lnTo>
                    <a:pt x="138" y="58"/>
                  </a:lnTo>
                  <a:lnTo>
                    <a:pt x="137" y="58"/>
                  </a:lnTo>
                  <a:lnTo>
                    <a:pt x="137" y="59"/>
                  </a:lnTo>
                  <a:lnTo>
                    <a:pt x="136" y="60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35" y="62"/>
                  </a:lnTo>
                  <a:lnTo>
                    <a:pt x="134" y="64"/>
                  </a:lnTo>
                  <a:lnTo>
                    <a:pt x="134" y="66"/>
                  </a:lnTo>
                  <a:lnTo>
                    <a:pt x="133" y="67"/>
                  </a:lnTo>
                  <a:lnTo>
                    <a:pt x="133" y="68"/>
                  </a:lnTo>
                  <a:lnTo>
                    <a:pt x="133" y="69"/>
                  </a:lnTo>
                  <a:lnTo>
                    <a:pt x="132" y="70"/>
                  </a:lnTo>
                  <a:lnTo>
                    <a:pt x="132" y="71"/>
                  </a:lnTo>
                  <a:lnTo>
                    <a:pt x="132" y="72"/>
                  </a:lnTo>
                  <a:lnTo>
                    <a:pt x="131" y="73"/>
                  </a:lnTo>
                  <a:lnTo>
                    <a:pt x="131" y="74"/>
                  </a:lnTo>
                  <a:lnTo>
                    <a:pt x="130" y="74"/>
                  </a:lnTo>
                  <a:lnTo>
                    <a:pt x="130" y="75"/>
                  </a:lnTo>
                  <a:lnTo>
                    <a:pt x="129" y="76"/>
                  </a:lnTo>
                  <a:lnTo>
                    <a:pt x="129" y="76"/>
                  </a:lnTo>
                  <a:lnTo>
                    <a:pt x="128" y="77"/>
                  </a:lnTo>
                  <a:lnTo>
                    <a:pt x="128" y="78"/>
                  </a:lnTo>
                  <a:lnTo>
                    <a:pt x="127" y="79"/>
                  </a:lnTo>
                  <a:lnTo>
                    <a:pt x="127" y="79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4" y="83"/>
                  </a:lnTo>
                  <a:lnTo>
                    <a:pt x="124" y="83"/>
                  </a:lnTo>
                  <a:lnTo>
                    <a:pt x="124" y="83"/>
                  </a:lnTo>
                  <a:lnTo>
                    <a:pt x="123" y="86"/>
                  </a:lnTo>
                  <a:lnTo>
                    <a:pt x="122" y="88"/>
                  </a:lnTo>
                  <a:lnTo>
                    <a:pt x="119" y="90"/>
                  </a:lnTo>
                  <a:lnTo>
                    <a:pt x="117" y="93"/>
                  </a:lnTo>
                  <a:lnTo>
                    <a:pt x="113" y="95"/>
                  </a:lnTo>
                  <a:lnTo>
                    <a:pt x="111" y="97"/>
                  </a:lnTo>
                  <a:lnTo>
                    <a:pt x="109" y="99"/>
                  </a:lnTo>
                  <a:lnTo>
                    <a:pt x="106" y="101"/>
                  </a:lnTo>
                  <a:lnTo>
                    <a:pt x="103" y="103"/>
                  </a:lnTo>
                  <a:lnTo>
                    <a:pt x="102" y="104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5"/>
                  </a:lnTo>
                  <a:lnTo>
                    <a:pt x="100" y="105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100" y="102"/>
                  </a:lnTo>
                  <a:lnTo>
                    <a:pt x="99" y="102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100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0" y="100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2" y="101"/>
                  </a:lnTo>
                  <a:lnTo>
                    <a:pt x="102" y="10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4" y="101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5" y="99"/>
                  </a:lnTo>
                  <a:lnTo>
                    <a:pt x="106" y="99"/>
                  </a:lnTo>
                  <a:lnTo>
                    <a:pt x="107" y="98"/>
                  </a:lnTo>
                  <a:lnTo>
                    <a:pt x="108" y="97"/>
                  </a:lnTo>
                  <a:lnTo>
                    <a:pt x="109" y="96"/>
                  </a:lnTo>
                  <a:lnTo>
                    <a:pt x="109" y="95"/>
                  </a:lnTo>
                  <a:lnTo>
                    <a:pt x="110" y="95"/>
                  </a:lnTo>
                  <a:lnTo>
                    <a:pt x="110" y="95"/>
                  </a:lnTo>
                  <a:lnTo>
                    <a:pt x="110" y="96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5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3" y="94"/>
                  </a:lnTo>
                  <a:lnTo>
                    <a:pt x="114" y="93"/>
                  </a:lnTo>
                  <a:lnTo>
                    <a:pt x="115" y="92"/>
                  </a:lnTo>
                  <a:lnTo>
                    <a:pt x="115" y="91"/>
                  </a:lnTo>
                  <a:lnTo>
                    <a:pt x="116" y="89"/>
                  </a:lnTo>
                  <a:lnTo>
                    <a:pt x="116" y="87"/>
                  </a:lnTo>
                  <a:lnTo>
                    <a:pt x="115" y="86"/>
                  </a:lnTo>
                  <a:lnTo>
                    <a:pt x="115" y="85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7" y="85"/>
                  </a:lnTo>
                  <a:lnTo>
                    <a:pt x="118" y="85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4" y="79"/>
                  </a:lnTo>
                  <a:lnTo>
                    <a:pt x="124" y="78"/>
                  </a:lnTo>
                  <a:lnTo>
                    <a:pt x="125" y="76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4" y="71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5" y="70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2"/>
                  </a:lnTo>
                  <a:lnTo>
                    <a:pt x="127" y="72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7" y="70"/>
                  </a:lnTo>
                  <a:lnTo>
                    <a:pt x="127" y="69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6" y="66"/>
                  </a:lnTo>
                  <a:lnTo>
                    <a:pt x="125" y="67"/>
                  </a:lnTo>
                  <a:lnTo>
                    <a:pt x="125" y="67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4" y="68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2" y="69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0" y="71"/>
                  </a:lnTo>
                  <a:lnTo>
                    <a:pt x="120" y="70"/>
                  </a:lnTo>
                  <a:lnTo>
                    <a:pt x="119" y="70"/>
                  </a:lnTo>
                  <a:lnTo>
                    <a:pt x="119" y="69"/>
                  </a:lnTo>
                  <a:lnTo>
                    <a:pt x="119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7" y="67"/>
                  </a:lnTo>
                  <a:lnTo>
                    <a:pt x="116" y="67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4" y="64"/>
                  </a:lnTo>
                  <a:lnTo>
                    <a:pt x="114" y="63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14" y="63"/>
                  </a:lnTo>
                  <a:lnTo>
                    <a:pt x="113" y="65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5" y="69"/>
                  </a:lnTo>
                  <a:lnTo>
                    <a:pt x="115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70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5" y="71"/>
                  </a:lnTo>
                  <a:lnTo>
                    <a:pt x="115" y="72"/>
                  </a:lnTo>
                  <a:lnTo>
                    <a:pt x="114" y="73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4" y="76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4" y="79"/>
                  </a:lnTo>
                  <a:lnTo>
                    <a:pt x="114" y="79"/>
                  </a:lnTo>
                  <a:lnTo>
                    <a:pt x="113" y="79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1" y="84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0" y="85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7" y="87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106" y="89"/>
                  </a:lnTo>
                  <a:lnTo>
                    <a:pt x="105" y="88"/>
                  </a:lnTo>
                  <a:lnTo>
                    <a:pt x="105" y="88"/>
                  </a:lnTo>
                  <a:lnTo>
                    <a:pt x="105" y="89"/>
                  </a:lnTo>
                  <a:lnTo>
                    <a:pt x="104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3" y="89"/>
                  </a:lnTo>
                  <a:lnTo>
                    <a:pt x="103" y="89"/>
                  </a:lnTo>
                  <a:lnTo>
                    <a:pt x="102" y="89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2"/>
                  </a:lnTo>
                  <a:lnTo>
                    <a:pt x="101" y="93"/>
                  </a:lnTo>
                  <a:lnTo>
                    <a:pt x="101" y="95"/>
                  </a:lnTo>
                  <a:lnTo>
                    <a:pt x="101" y="96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7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7" y="101"/>
                  </a:lnTo>
                  <a:lnTo>
                    <a:pt x="97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7" y="103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6" y="105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8"/>
                  </a:lnTo>
                  <a:lnTo>
                    <a:pt x="97" y="109"/>
                  </a:lnTo>
                  <a:lnTo>
                    <a:pt x="96" y="111"/>
                  </a:lnTo>
                  <a:lnTo>
                    <a:pt x="94" y="113"/>
                  </a:lnTo>
                  <a:lnTo>
                    <a:pt x="93" y="116"/>
                  </a:lnTo>
                  <a:lnTo>
                    <a:pt x="92" y="120"/>
                  </a:lnTo>
                  <a:lnTo>
                    <a:pt x="91" y="122"/>
                  </a:lnTo>
                  <a:lnTo>
                    <a:pt x="90" y="125"/>
                  </a:lnTo>
                  <a:lnTo>
                    <a:pt x="88" y="130"/>
                  </a:lnTo>
                  <a:lnTo>
                    <a:pt x="86" y="131"/>
                  </a:lnTo>
                  <a:lnTo>
                    <a:pt x="84" y="133"/>
                  </a:lnTo>
                  <a:lnTo>
                    <a:pt x="82" y="135"/>
                  </a:lnTo>
                  <a:lnTo>
                    <a:pt x="79" y="137"/>
                  </a:lnTo>
                  <a:lnTo>
                    <a:pt x="77" y="140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4" y="127"/>
                  </a:lnTo>
                  <a:lnTo>
                    <a:pt x="74" y="126"/>
                  </a:lnTo>
                  <a:lnTo>
                    <a:pt x="75" y="125"/>
                  </a:lnTo>
                  <a:lnTo>
                    <a:pt x="76" y="125"/>
                  </a:lnTo>
                  <a:lnTo>
                    <a:pt x="77" y="124"/>
                  </a:lnTo>
                  <a:lnTo>
                    <a:pt x="77" y="123"/>
                  </a:lnTo>
                  <a:lnTo>
                    <a:pt x="78" y="123"/>
                  </a:lnTo>
                  <a:lnTo>
                    <a:pt x="78" y="122"/>
                  </a:lnTo>
                  <a:lnTo>
                    <a:pt x="78" y="121"/>
                  </a:lnTo>
                  <a:lnTo>
                    <a:pt x="79" y="121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8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78" y="117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5" y="115"/>
                  </a:lnTo>
                  <a:lnTo>
                    <a:pt x="75" y="114"/>
                  </a:lnTo>
                  <a:lnTo>
                    <a:pt x="73" y="113"/>
                  </a:lnTo>
                  <a:lnTo>
                    <a:pt x="72" y="112"/>
                  </a:lnTo>
                  <a:lnTo>
                    <a:pt x="71" y="111"/>
                  </a:lnTo>
                  <a:lnTo>
                    <a:pt x="71" y="109"/>
                  </a:lnTo>
                  <a:lnTo>
                    <a:pt x="70" y="107"/>
                  </a:lnTo>
                  <a:lnTo>
                    <a:pt x="70" y="106"/>
                  </a:lnTo>
                  <a:lnTo>
                    <a:pt x="68" y="105"/>
                  </a:lnTo>
                  <a:lnTo>
                    <a:pt x="67" y="103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3" y="102"/>
                  </a:lnTo>
                  <a:lnTo>
                    <a:pt x="62" y="102"/>
                  </a:lnTo>
                  <a:lnTo>
                    <a:pt x="61" y="100"/>
                  </a:lnTo>
                  <a:lnTo>
                    <a:pt x="59" y="99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5" y="95"/>
                  </a:lnTo>
                  <a:lnTo>
                    <a:pt x="54" y="94"/>
                  </a:lnTo>
                  <a:lnTo>
                    <a:pt x="53" y="93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1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4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39" y="83"/>
                  </a:lnTo>
                  <a:lnTo>
                    <a:pt x="38" y="82"/>
                  </a:lnTo>
                  <a:lnTo>
                    <a:pt x="37" y="82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2"/>
                  </a:lnTo>
                  <a:lnTo>
                    <a:pt x="33" y="83"/>
                  </a:lnTo>
                  <a:lnTo>
                    <a:pt x="31" y="84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9" y="83"/>
                  </a:lnTo>
                  <a:lnTo>
                    <a:pt x="28" y="83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8" y="79"/>
                  </a:lnTo>
                  <a:lnTo>
                    <a:pt x="27" y="78"/>
                  </a:lnTo>
                  <a:lnTo>
                    <a:pt x="26" y="77"/>
                  </a:lnTo>
                  <a:lnTo>
                    <a:pt x="26" y="76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19" y="69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8" y="67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2" y="68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2" name="Freeform 7"/>
            <p:cNvSpPr>
              <a:spLocks/>
            </p:cNvSpPr>
            <p:nvPr/>
          </p:nvSpPr>
          <p:spPr bwMode="auto">
            <a:xfrm>
              <a:off x="3413126" y="2212976"/>
              <a:ext cx="2967038" cy="2008188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8" y="20"/>
                </a:cxn>
                <a:cxn ang="0">
                  <a:pos x="11" y="22"/>
                </a:cxn>
                <a:cxn ang="0">
                  <a:pos x="14" y="21"/>
                </a:cxn>
                <a:cxn ang="0">
                  <a:pos x="16" y="19"/>
                </a:cxn>
                <a:cxn ang="0">
                  <a:pos x="17" y="22"/>
                </a:cxn>
                <a:cxn ang="0">
                  <a:pos x="18" y="22"/>
                </a:cxn>
                <a:cxn ang="0">
                  <a:pos x="21" y="22"/>
                </a:cxn>
                <a:cxn ang="0">
                  <a:pos x="23" y="23"/>
                </a:cxn>
                <a:cxn ang="0">
                  <a:pos x="25" y="23"/>
                </a:cxn>
                <a:cxn ang="0">
                  <a:pos x="27" y="23"/>
                </a:cxn>
                <a:cxn ang="0">
                  <a:pos x="29" y="24"/>
                </a:cxn>
                <a:cxn ang="0">
                  <a:pos x="31" y="24"/>
                </a:cxn>
                <a:cxn ang="0">
                  <a:pos x="32" y="24"/>
                </a:cxn>
                <a:cxn ang="0">
                  <a:pos x="35" y="26"/>
                </a:cxn>
                <a:cxn ang="0">
                  <a:pos x="36" y="27"/>
                </a:cxn>
                <a:cxn ang="0">
                  <a:pos x="39" y="28"/>
                </a:cxn>
                <a:cxn ang="0">
                  <a:pos x="41" y="28"/>
                </a:cxn>
                <a:cxn ang="0">
                  <a:pos x="43" y="29"/>
                </a:cxn>
                <a:cxn ang="0">
                  <a:pos x="45" y="30"/>
                </a:cxn>
                <a:cxn ang="0">
                  <a:pos x="47" y="32"/>
                </a:cxn>
                <a:cxn ang="0">
                  <a:pos x="48" y="34"/>
                </a:cxn>
                <a:cxn ang="0">
                  <a:pos x="52" y="37"/>
                </a:cxn>
                <a:cxn ang="0">
                  <a:pos x="55" y="40"/>
                </a:cxn>
                <a:cxn ang="0">
                  <a:pos x="58" y="44"/>
                </a:cxn>
                <a:cxn ang="0">
                  <a:pos x="60" y="48"/>
                </a:cxn>
                <a:cxn ang="0">
                  <a:pos x="67" y="50"/>
                </a:cxn>
                <a:cxn ang="0">
                  <a:pos x="73" y="50"/>
                </a:cxn>
                <a:cxn ang="0">
                  <a:pos x="75" y="53"/>
                </a:cxn>
                <a:cxn ang="0">
                  <a:pos x="72" y="57"/>
                </a:cxn>
                <a:cxn ang="0">
                  <a:pos x="68" y="65"/>
                </a:cxn>
                <a:cxn ang="0">
                  <a:pos x="71" y="68"/>
                </a:cxn>
                <a:cxn ang="0">
                  <a:pos x="79" y="65"/>
                </a:cxn>
                <a:cxn ang="0">
                  <a:pos x="86" y="59"/>
                </a:cxn>
                <a:cxn ang="0">
                  <a:pos x="93" y="55"/>
                </a:cxn>
                <a:cxn ang="0">
                  <a:pos x="95" y="51"/>
                </a:cxn>
                <a:cxn ang="0">
                  <a:pos x="95" y="46"/>
                </a:cxn>
                <a:cxn ang="0">
                  <a:pos x="97" y="46"/>
                </a:cxn>
                <a:cxn ang="0">
                  <a:pos x="98" y="42"/>
                </a:cxn>
                <a:cxn ang="0">
                  <a:pos x="97" y="40"/>
                </a:cxn>
                <a:cxn ang="0">
                  <a:pos x="97" y="37"/>
                </a:cxn>
                <a:cxn ang="0">
                  <a:pos x="98" y="34"/>
                </a:cxn>
                <a:cxn ang="0">
                  <a:pos x="99" y="32"/>
                </a:cxn>
                <a:cxn ang="0">
                  <a:pos x="100" y="29"/>
                </a:cxn>
                <a:cxn ang="0">
                  <a:pos x="99" y="28"/>
                </a:cxn>
                <a:cxn ang="0">
                  <a:pos x="101" y="27"/>
                </a:cxn>
                <a:cxn ang="0">
                  <a:pos x="100" y="26"/>
                </a:cxn>
                <a:cxn ang="0">
                  <a:pos x="99" y="23"/>
                </a:cxn>
                <a:cxn ang="0">
                  <a:pos x="100" y="19"/>
                </a:cxn>
                <a:cxn ang="0">
                  <a:pos x="98" y="16"/>
                </a:cxn>
                <a:cxn ang="0">
                  <a:pos x="98" y="9"/>
                </a:cxn>
                <a:cxn ang="0">
                  <a:pos x="98" y="7"/>
                </a:cxn>
                <a:cxn ang="0">
                  <a:pos x="101" y="5"/>
                </a:cxn>
                <a:cxn ang="0">
                  <a:pos x="102" y="0"/>
                </a:cxn>
                <a:cxn ang="0">
                  <a:pos x="87" y="2"/>
                </a:cxn>
                <a:cxn ang="0">
                  <a:pos x="81" y="2"/>
                </a:cxn>
                <a:cxn ang="0">
                  <a:pos x="51" y="4"/>
                </a:cxn>
                <a:cxn ang="0">
                  <a:pos x="46" y="11"/>
                </a:cxn>
                <a:cxn ang="0">
                  <a:pos x="39" y="9"/>
                </a:cxn>
                <a:cxn ang="0">
                  <a:pos x="30" y="6"/>
                </a:cxn>
                <a:cxn ang="0">
                  <a:pos x="18" y="3"/>
                </a:cxn>
                <a:cxn ang="0">
                  <a:pos x="3" y="8"/>
                </a:cxn>
                <a:cxn ang="0">
                  <a:pos x="1" y="19"/>
                </a:cxn>
              </a:cxnLst>
              <a:rect l="0" t="0" r="r" b="b"/>
              <a:pathLst>
                <a:path w="102" h="69">
                  <a:moveTo>
                    <a:pt x="1" y="21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7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2" y="49"/>
                  </a:lnTo>
                  <a:lnTo>
                    <a:pt x="63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5" y="49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70" y="50"/>
                  </a:lnTo>
                  <a:lnTo>
                    <a:pt x="71" y="50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5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3" y="55"/>
                  </a:lnTo>
                  <a:lnTo>
                    <a:pt x="72" y="55"/>
                  </a:lnTo>
                  <a:lnTo>
                    <a:pt x="72" y="56"/>
                  </a:lnTo>
                  <a:lnTo>
                    <a:pt x="72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8" y="65"/>
                  </a:lnTo>
                  <a:lnTo>
                    <a:pt x="67" y="65"/>
                  </a:lnTo>
                  <a:lnTo>
                    <a:pt x="67" y="66"/>
                  </a:lnTo>
                  <a:lnTo>
                    <a:pt x="67" y="67"/>
                  </a:lnTo>
                  <a:lnTo>
                    <a:pt x="68" y="68"/>
                  </a:lnTo>
                  <a:lnTo>
                    <a:pt x="69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2" y="66"/>
                  </a:lnTo>
                  <a:lnTo>
                    <a:pt x="74" y="67"/>
                  </a:lnTo>
                  <a:lnTo>
                    <a:pt x="75" y="67"/>
                  </a:lnTo>
                  <a:lnTo>
                    <a:pt x="76" y="67"/>
                  </a:lnTo>
                  <a:lnTo>
                    <a:pt x="77" y="67"/>
                  </a:lnTo>
                  <a:lnTo>
                    <a:pt x="79" y="65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3"/>
                  </a:lnTo>
                  <a:lnTo>
                    <a:pt x="83" y="62"/>
                  </a:lnTo>
                  <a:lnTo>
                    <a:pt x="84" y="61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lnTo>
                    <a:pt x="90" y="57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4" y="55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3"/>
                  </a:lnTo>
                  <a:lnTo>
                    <a:pt x="94" y="52"/>
                  </a:lnTo>
                  <a:lnTo>
                    <a:pt x="95" y="52"/>
                  </a:lnTo>
                  <a:lnTo>
                    <a:pt x="95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0"/>
                  </a:lnTo>
                  <a:lnTo>
                    <a:pt x="97" y="40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5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9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8" y="21"/>
                  </a:lnTo>
                  <a:lnTo>
                    <a:pt x="99" y="2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9" y="19"/>
                  </a:lnTo>
                  <a:lnTo>
                    <a:pt x="99" y="18"/>
                  </a:lnTo>
                  <a:lnTo>
                    <a:pt x="98" y="18"/>
                  </a:lnTo>
                  <a:lnTo>
                    <a:pt x="98" y="17"/>
                  </a:lnTo>
                  <a:lnTo>
                    <a:pt x="98" y="16"/>
                  </a:lnTo>
                  <a:lnTo>
                    <a:pt x="99" y="15"/>
                  </a:lnTo>
                  <a:lnTo>
                    <a:pt x="99" y="14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99" y="11"/>
                  </a:lnTo>
                  <a:lnTo>
                    <a:pt x="98" y="10"/>
                  </a:lnTo>
                  <a:lnTo>
                    <a:pt x="98" y="9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6"/>
                  </a:lnTo>
                  <a:lnTo>
                    <a:pt x="97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01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3"/>
                  </a:lnTo>
                  <a:lnTo>
                    <a:pt x="84" y="3"/>
                  </a:lnTo>
                  <a:lnTo>
                    <a:pt x="83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51" y="9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1" y="2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3" name="Freeform 8"/>
            <p:cNvSpPr>
              <a:spLocks/>
            </p:cNvSpPr>
            <p:nvPr/>
          </p:nvSpPr>
          <p:spPr bwMode="auto">
            <a:xfrm>
              <a:off x="3063876" y="177801"/>
              <a:ext cx="3636963" cy="2355850"/>
            </a:xfrm>
            <a:custGeom>
              <a:avLst/>
              <a:gdLst/>
              <a:ahLst/>
              <a:cxnLst>
                <a:cxn ang="0">
                  <a:pos x="123" y="55"/>
                </a:cxn>
                <a:cxn ang="0">
                  <a:pos x="119" y="53"/>
                </a:cxn>
                <a:cxn ang="0">
                  <a:pos x="115" y="53"/>
                </a:cxn>
                <a:cxn ang="0">
                  <a:pos x="115" y="47"/>
                </a:cxn>
                <a:cxn ang="0">
                  <a:pos x="109" y="45"/>
                </a:cxn>
                <a:cxn ang="0">
                  <a:pos x="103" y="46"/>
                </a:cxn>
                <a:cxn ang="0">
                  <a:pos x="103" y="38"/>
                </a:cxn>
                <a:cxn ang="0">
                  <a:pos x="98" y="32"/>
                </a:cxn>
                <a:cxn ang="0">
                  <a:pos x="97" y="26"/>
                </a:cxn>
                <a:cxn ang="0">
                  <a:pos x="96" y="21"/>
                </a:cxn>
                <a:cxn ang="0">
                  <a:pos x="97" y="22"/>
                </a:cxn>
                <a:cxn ang="0">
                  <a:pos x="98" y="20"/>
                </a:cxn>
                <a:cxn ang="0">
                  <a:pos x="97" y="18"/>
                </a:cxn>
                <a:cxn ang="0">
                  <a:pos x="96" y="16"/>
                </a:cxn>
                <a:cxn ang="0">
                  <a:pos x="95" y="13"/>
                </a:cxn>
                <a:cxn ang="0">
                  <a:pos x="93" y="10"/>
                </a:cxn>
                <a:cxn ang="0">
                  <a:pos x="85" y="9"/>
                </a:cxn>
                <a:cxn ang="0">
                  <a:pos x="80" y="9"/>
                </a:cxn>
                <a:cxn ang="0">
                  <a:pos x="76" y="8"/>
                </a:cxn>
                <a:cxn ang="0">
                  <a:pos x="72" y="6"/>
                </a:cxn>
                <a:cxn ang="0">
                  <a:pos x="70" y="8"/>
                </a:cxn>
                <a:cxn ang="0">
                  <a:pos x="70" y="7"/>
                </a:cxn>
                <a:cxn ang="0">
                  <a:pos x="66" y="5"/>
                </a:cxn>
                <a:cxn ang="0">
                  <a:pos x="64" y="3"/>
                </a:cxn>
                <a:cxn ang="0">
                  <a:pos x="63" y="5"/>
                </a:cxn>
                <a:cxn ang="0">
                  <a:pos x="57" y="2"/>
                </a:cxn>
                <a:cxn ang="0">
                  <a:pos x="46" y="1"/>
                </a:cxn>
                <a:cxn ang="0">
                  <a:pos x="37" y="2"/>
                </a:cxn>
                <a:cxn ang="0">
                  <a:pos x="30" y="1"/>
                </a:cxn>
                <a:cxn ang="0">
                  <a:pos x="20" y="5"/>
                </a:cxn>
                <a:cxn ang="0">
                  <a:pos x="15" y="19"/>
                </a:cxn>
                <a:cxn ang="0">
                  <a:pos x="12" y="21"/>
                </a:cxn>
                <a:cxn ang="0">
                  <a:pos x="9" y="34"/>
                </a:cxn>
                <a:cxn ang="0">
                  <a:pos x="7" y="41"/>
                </a:cxn>
                <a:cxn ang="0">
                  <a:pos x="5" y="46"/>
                </a:cxn>
                <a:cxn ang="0">
                  <a:pos x="4" y="49"/>
                </a:cxn>
                <a:cxn ang="0">
                  <a:pos x="3" y="52"/>
                </a:cxn>
                <a:cxn ang="0">
                  <a:pos x="5" y="53"/>
                </a:cxn>
                <a:cxn ang="0">
                  <a:pos x="4" y="54"/>
                </a:cxn>
                <a:cxn ang="0">
                  <a:pos x="4" y="57"/>
                </a:cxn>
                <a:cxn ang="0">
                  <a:pos x="1" y="56"/>
                </a:cxn>
                <a:cxn ang="0">
                  <a:pos x="4" y="60"/>
                </a:cxn>
                <a:cxn ang="0">
                  <a:pos x="9" y="58"/>
                </a:cxn>
                <a:cxn ang="0">
                  <a:pos x="27" y="73"/>
                </a:cxn>
                <a:cxn ang="0">
                  <a:pos x="43" y="76"/>
                </a:cxn>
                <a:cxn ang="0">
                  <a:pos x="55" y="80"/>
                </a:cxn>
                <a:cxn ang="0">
                  <a:pos x="62" y="73"/>
                </a:cxn>
                <a:cxn ang="0">
                  <a:pos x="94" y="73"/>
                </a:cxn>
                <a:cxn ang="0">
                  <a:pos x="106" y="70"/>
                </a:cxn>
                <a:cxn ang="0">
                  <a:pos x="111" y="70"/>
                </a:cxn>
                <a:cxn ang="0">
                  <a:pos x="115" y="67"/>
                </a:cxn>
                <a:cxn ang="0">
                  <a:pos x="116" y="63"/>
                </a:cxn>
                <a:cxn ang="0">
                  <a:pos x="112" y="60"/>
                </a:cxn>
                <a:cxn ang="0">
                  <a:pos x="116" y="61"/>
                </a:cxn>
                <a:cxn ang="0">
                  <a:pos x="117" y="58"/>
                </a:cxn>
                <a:cxn ang="0">
                  <a:pos x="119" y="57"/>
                </a:cxn>
                <a:cxn ang="0">
                  <a:pos x="122" y="58"/>
                </a:cxn>
                <a:cxn ang="0">
                  <a:pos x="121" y="61"/>
                </a:cxn>
              </a:cxnLst>
              <a:rect l="0" t="0" r="r" b="b"/>
              <a:pathLst>
                <a:path w="125" h="81">
                  <a:moveTo>
                    <a:pt x="125" y="58"/>
                  </a:moveTo>
                  <a:lnTo>
                    <a:pt x="125" y="57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18" y="53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4" y="52"/>
                  </a:lnTo>
                  <a:lnTo>
                    <a:pt x="115" y="52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5" y="50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5" y="48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2" y="46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44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4"/>
                  </a:lnTo>
                  <a:lnTo>
                    <a:pt x="100" y="34"/>
                  </a:lnTo>
                  <a:lnTo>
                    <a:pt x="100" y="33"/>
                  </a:lnTo>
                  <a:lnTo>
                    <a:pt x="99" y="32"/>
                  </a:lnTo>
                  <a:lnTo>
                    <a:pt x="98" y="32"/>
                  </a:lnTo>
                  <a:lnTo>
                    <a:pt x="98" y="31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6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4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7" y="73"/>
                  </a:lnTo>
                  <a:lnTo>
                    <a:pt x="16" y="74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9" y="73"/>
                  </a:lnTo>
                  <a:lnTo>
                    <a:pt x="30" y="74"/>
                  </a:lnTo>
                  <a:lnTo>
                    <a:pt x="32" y="74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6" y="75"/>
                  </a:lnTo>
                  <a:lnTo>
                    <a:pt x="38" y="75"/>
                  </a:lnTo>
                  <a:lnTo>
                    <a:pt x="39" y="75"/>
                  </a:lnTo>
                  <a:lnTo>
                    <a:pt x="41" y="75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5" y="77"/>
                  </a:lnTo>
                  <a:lnTo>
                    <a:pt x="46" y="78"/>
                  </a:lnTo>
                  <a:lnTo>
                    <a:pt x="47" y="78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2" y="79"/>
                  </a:lnTo>
                  <a:lnTo>
                    <a:pt x="53" y="80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7" y="81"/>
                  </a:lnTo>
                  <a:lnTo>
                    <a:pt x="58" y="81"/>
                  </a:lnTo>
                  <a:lnTo>
                    <a:pt x="59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2" y="80"/>
                  </a:lnTo>
                  <a:lnTo>
                    <a:pt x="63" y="79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76" y="71"/>
                  </a:lnTo>
                  <a:lnTo>
                    <a:pt x="82" y="70"/>
                  </a:lnTo>
                  <a:lnTo>
                    <a:pt x="90" y="70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7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69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3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5" y="68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6" y="66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3"/>
                  </a:lnTo>
                  <a:lnTo>
                    <a:pt x="117" y="63"/>
                  </a:lnTo>
                  <a:lnTo>
                    <a:pt x="117" y="63"/>
                  </a:lnTo>
                  <a:lnTo>
                    <a:pt x="117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5" y="62"/>
                  </a:lnTo>
                  <a:lnTo>
                    <a:pt x="114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8" y="58"/>
                  </a:lnTo>
                  <a:lnTo>
                    <a:pt x="119" y="58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20" y="57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0" y="59"/>
                  </a:lnTo>
                  <a:lnTo>
                    <a:pt x="120" y="59"/>
                  </a:lnTo>
                  <a:lnTo>
                    <a:pt x="120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1" y="58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0"/>
                  </a:lnTo>
                  <a:lnTo>
                    <a:pt x="123" y="60"/>
                  </a:lnTo>
                  <a:lnTo>
                    <a:pt x="123" y="59"/>
                  </a:lnTo>
                  <a:lnTo>
                    <a:pt x="124" y="59"/>
                  </a:lnTo>
                  <a:lnTo>
                    <a:pt x="124" y="58"/>
                  </a:lnTo>
                  <a:lnTo>
                    <a:pt x="125" y="5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" name="Grupo 273"/>
          <p:cNvGrpSpPr>
            <a:grpSpLocks/>
          </p:cNvGrpSpPr>
          <p:nvPr/>
        </p:nvGrpSpPr>
        <p:grpSpPr bwMode="auto">
          <a:xfrm>
            <a:off x="1688529" y="889124"/>
            <a:ext cx="4846638" cy="5789613"/>
            <a:chOff x="1493838" y="206376"/>
            <a:chExt cx="5060950" cy="6632576"/>
          </a:xfrm>
        </p:grpSpPr>
        <p:sp>
          <p:nvSpPr>
            <p:cNvPr id="36989" name="Line 9"/>
            <p:cNvSpPr>
              <a:spLocks noChangeShapeType="1"/>
            </p:cNvSpPr>
            <p:nvPr/>
          </p:nvSpPr>
          <p:spPr bwMode="auto">
            <a:xfrm>
              <a:off x="3821113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0" name="Line 10"/>
            <p:cNvSpPr>
              <a:spLocks noChangeShapeType="1"/>
            </p:cNvSpPr>
            <p:nvPr/>
          </p:nvSpPr>
          <p:spPr bwMode="auto">
            <a:xfrm>
              <a:off x="3821113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1" name="Line 11"/>
            <p:cNvSpPr>
              <a:spLocks noChangeShapeType="1"/>
            </p:cNvSpPr>
            <p:nvPr/>
          </p:nvSpPr>
          <p:spPr bwMode="auto">
            <a:xfrm>
              <a:off x="3849688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2" name="Line 12"/>
            <p:cNvSpPr>
              <a:spLocks noChangeShapeType="1"/>
            </p:cNvSpPr>
            <p:nvPr/>
          </p:nvSpPr>
          <p:spPr bwMode="auto">
            <a:xfrm>
              <a:off x="3849688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3" name="Line 15"/>
            <p:cNvSpPr>
              <a:spLocks noChangeShapeType="1"/>
            </p:cNvSpPr>
            <p:nvPr/>
          </p:nvSpPr>
          <p:spPr bwMode="auto">
            <a:xfrm>
              <a:off x="3849688" y="3871914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4" name="Line 21"/>
            <p:cNvSpPr>
              <a:spLocks noChangeShapeType="1"/>
            </p:cNvSpPr>
            <p:nvPr/>
          </p:nvSpPr>
          <p:spPr bwMode="auto">
            <a:xfrm>
              <a:off x="3821113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5" name="Line 22"/>
            <p:cNvSpPr>
              <a:spLocks noChangeShapeType="1"/>
            </p:cNvSpPr>
            <p:nvPr/>
          </p:nvSpPr>
          <p:spPr bwMode="auto">
            <a:xfrm>
              <a:off x="3849688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6" name="Line 25"/>
            <p:cNvSpPr>
              <a:spLocks noChangeShapeType="1"/>
            </p:cNvSpPr>
            <p:nvPr/>
          </p:nvSpPr>
          <p:spPr bwMode="auto">
            <a:xfrm>
              <a:off x="3821113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7" name="Line 26"/>
            <p:cNvSpPr>
              <a:spLocks noChangeShapeType="1"/>
            </p:cNvSpPr>
            <p:nvPr/>
          </p:nvSpPr>
          <p:spPr bwMode="auto">
            <a:xfrm>
              <a:off x="3821113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8" name="Line 27"/>
            <p:cNvSpPr>
              <a:spLocks noChangeShapeType="1"/>
            </p:cNvSpPr>
            <p:nvPr/>
          </p:nvSpPr>
          <p:spPr bwMode="auto">
            <a:xfrm>
              <a:off x="3849688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999" name="Line 29"/>
            <p:cNvSpPr>
              <a:spLocks noChangeShapeType="1"/>
            </p:cNvSpPr>
            <p:nvPr/>
          </p:nvSpPr>
          <p:spPr bwMode="auto">
            <a:xfrm>
              <a:off x="3821113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0" name="Line 30"/>
            <p:cNvSpPr>
              <a:spLocks noChangeShapeType="1"/>
            </p:cNvSpPr>
            <p:nvPr/>
          </p:nvSpPr>
          <p:spPr bwMode="auto">
            <a:xfrm>
              <a:off x="3849688" y="384333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1" name="Line 31"/>
            <p:cNvSpPr>
              <a:spLocks noChangeShapeType="1"/>
            </p:cNvSpPr>
            <p:nvPr/>
          </p:nvSpPr>
          <p:spPr bwMode="auto">
            <a:xfrm>
              <a:off x="3821113" y="381317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2" name="Line 32"/>
            <p:cNvSpPr>
              <a:spLocks noChangeShapeType="1"/>
            </p:cNvSpPr>
            <p:nvPr/>
          </p:nvSpPr>
          <p:spPr bwMode="auto">
            <a:xfrm>
              <a:off x="3821113" y="381317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3" name="Line 33"/>
            <p:cNvSpPr>
              <a:spLocks noChangeShapeType="1"/>
            </p:cNvSpPr>
            <p:nvPr/>
          </p:nvSpPr>
          <p:spPr bwMode="auto">
            <a:xfrm>
              <a:off x="3821113" y="37846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4" name="Line 34"/>
            <p:cNvSpPr>
              <a:spLocks noChangeShapeType="1"/>
            </p:cNvSpPr>
            <p:nvPr/>
          </p:nvSpPr>
          <p:spPr bwMode="auto">
            <a:xfrm>
              <a:off x="3821113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5" name="Line 35"/>
            <p:cNvSpPr>
              <a:spLocks noChangeShapeType="1"/>
            </p:cNvSpPr>
            <p:nvPr/>
          </p:nvSpPr>
          <p:spPr bwMode="auto">
            <a:xfrm>
              <a:off x="3821113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6" name="Line 36"/>
            <p:cNvSpPr>
              <a:spLocks noChangeShapeType="1"/>
            </p:cNvSpPr>
            <p:nvPr/>
          </p:nvSpPr>
          <p:spPr bwMode="auto">
            <a:xfrm>
              <a:off x="3849688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7" name="Line 37"/>
            <p:cNvSpPr>
              <a:spLocks noChangeShapeType="1"/>
            </p:cNvSpPr>
            <p:nvPr/>
          </p:nvSpPr>
          <p:spPr bwMode="auto">
            <a:xfrm>
              <a:off x="3849688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8" name="Line 38"/>
            <p:cNvSpPr>
              <a:spLocks noChangeShapeType="1"/>
            </p:cNvSpPr>
            <p:nvPr/>
          </p:nvSpPr>
          <p:spPr bwMode="auto">
            <a:xfrm>
              <a:off x="3849688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09" name="Line 39"/>
            <p:cNvSpPr>
              <a:spLocks noChangeShapeType="1"/>
            </p:cNvSpPr>
            <p:nvPr/>
          </p:nvSpPr>
          <p:spPr bwMode="auto">
            <a:xfrm>
              <a:off x="3821113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0" name="Line 41"/>
            <p:cNvSpPr>
              <a:spLocks noChangeShapeType="1"/>
            </p:cNvSpPr>
            <p:nvPr/>
          </p:nvSpPr>
          <p:spPr bwMode="auto">
            <a:xfrm>
              <a:off x="3849688" y="39004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1" name="Line 42"/>
            <p:cNvSpPr>
              <a:spLocks noChangeShapeType="1"/>
            </p:cNvSpPr>
            <p:nvPr/>
          </p:nvSpPr>
          <p:spPr bwMode="auto">
            <a:xfrm>
              <a:off x="3821113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2" name="Line 43"/>
            <p:cNvSpPr>
              <a:spLocks noChangeShapeType="1"/>
            </p:cNvSpPr>
            <p:nvPr/>
          </p:nvSpPr>
          <p:spPr bwMode="auto">
            <a:xfrm>
              <a:off x="3821113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3" name="Line 44"/>
            <p:cNvSpPr>
              <a:spLocks noChangeShapeType="1"/>
            </p:cNvSpPr>
            <p:nvPr/>
          </p:nvSpPr>
          <p:spPr bwMode="auto">
            <a:xfrm>
              <a:off x="3849688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4" name="Line 45"/>
            <p:cNvSpPr>
              <a:spLocks noChangeShapeType="1"/>
            </p:cNvSpPr>
            <p:nvPr/>
          </p:nvSpPr>
          <p:spPr bwMode="auto">
            <a:xfrm>
              <a:off x="3762376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5" name="Line 46"/>
            <p:cNvSpPr>
              <a:spLocks noChangeShapeType="1"/>
            </p:cNvSpPr>
            <p:nvPr/>
          </p:nvSpPr>
          <p:spPr bwMode="auto">
            <a:xfrm>
              <a:off x="3792538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6" name="Line 47"/>
            <p:cNvSpPr>
              <a:spLocks noChangeShapeType="1"/>
            </p:cNvSpPr>
            <p:nvPr/>
          </p:nvSpPr>
          <p:spPr bwMode="auto">
            <a:xfrm>
              <a:off x="3821113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7" name="Line 48"/>
            <p:cNvSpPr>
              <a:spLocks noChangeShapeType="1"/>
            </p:cNvSpPr>
            <p:nvPr/>
          </p:nvSpPr>
          <p:spPr bwMode="auto">
            <a:xfrm>
              <a:off x="3821113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8" name="Line 49"/>
            <p:cNvSpPr>
              <a:spLocks noChangeShapeType="1"/>
            </p:cNvSpPr>
            <p:nvPr/>
          </p:nvSpPr>
          <p:spPr bwMode="auto">
            <a:xfrm>
              <a:off x="3849688" y="39306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19" name="Line 50"/>
            <p:cNvSpPr>
              <a:spLocks noChangeShapeType="1"/>
            </p:cNvSpPr>
            <p:nvPr/>
          </p:nvSpPr>
          <p:spPr bwMode="auto">
            <a:xfrm>
              <a:off x="3762376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0" name="Line 51"/>
            <p:cNvSpPr>
              <a:spLocks noChangeShapeType="1"/>
            </p:cNvSpPr>
            <p:nvPr/>
          </p:nvSpPr>
          <p:spPr bwMode="auto">
            <a:xfrm>
              <a:off x="379253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1" name="Line 52"/>
            <p:cNvSpPr>
              <a:spLocks noChangeShapeType="1"/>
            </p:cNvSpPr>
            <p:nvPr/>
          </p:nvSpPr>
          <p:spPr bwMode="auto">
            <a:xfrm>
              <a:off x="3821113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2" name="Line 53"/>
            <p:cNvSpPr>
              <a:spLocks noChangeShapeType="1"/>
            </p:cNvSpPr>
            <p:nvPr/>
          </p:nvSpPr>
          <p:spPr bwMode="auto">
            <a:xfrm>
              <a:off x="384968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3" name="Line 54"/>
            <p:cNvSpPr>
              <a:spLocks noChangeShapeType="1"/>
            </p:cNvSpPr>
            <p:nvPr/>
          </p:nvSpPr>
          <p:spPr bwMode="auto">
            <a:xfrm>
              <a:off x="384968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4" name="Line 55"/>
            <p:cNvSpPr>
              <a:spLocks noChangeShapeType="1"/>
            </p:cNvSpPr>
            <p:nvPr/>
          </p:nvSpPr>
          <p:spPr bwMode="auto">
            <a:xfrm>
              <a:off x="379253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5" name="Line 56"/>
            <p:cNvSpPr>
              <a:spLocks noChangeShapeType="1"/>
            </p:cNvSpPr>
            <p:nvPr/>
          </p:nvSpPr>
          <p:spPr bwMode="auto">
            <a:xfrm>
              <a:off x="379253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6" name="Line 57"/>
            <p:cNvSpPr>
              <a:spLocks noChangeShapeType="1"/>
            </p:cNvSpPr>
            <p:nvPr/>
          </p:nvSpPr>
          <p:spPr bwMode="auto">
            <a:xfrm>
              <a:off x="3821113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7" name="Line 58"/>
            <p:cNvSpPr>
              <a:spLocks noChangeShapeType="1"/>
            </p:cNvSpPr>
            <p:nvPr/>
          </p:nvSpPr>
          <p:spPr bwMode="auto">
            <a:xfrm>
              <a:off x="3821113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8" name="Line 59"/>
            <p:cNvSpPr>
              <a:spLocks noChangeShapeType="1"/>
            </p:cNvSpPr>
            <p:nvPr/>
          </p:nvSpPr>
          <p:spPr bwMode="auto">
            <a:xfrm>
              <a:off x="384968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29" name="Line 60"/>
            <p:cNvSpPr>
              <a:spLocks noChangeShapeType="1"/>
            </p:cNvSpPr>
            <p:nvPr/>
          </p:nvSpPr>
          <p:spPr bwMode="auto">
            <a:xfrm>
              <a:off x="384968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0" name="Line 62"/>
            <p:cNvSpPr>
              <a:spLocks noChangeShapeType="1"/>
            </p:cNvSpPr>
            <p:nvPr/>
          </p:nvSpPr>
          <p:spPr bwMode="auto">
            <a:xfrm>
              <a:off x="379253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1" name="Line 63"/>
            <p:cNvSpPr>
              <a:spLocks noChangeShapeType="1"/>
            </p:cNvSpPr>
            <p:nvPr/>
          </p:nvSpPr>
          <p:spPr bwMode="auto">
            <a:xfrm>
              <a:off x="379253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2" name="Line 64"/>
            <p:cNvSpPr>
              <a:spLocks noChangeShapeType="1"/>
            </p:cNvSpPr>
            <p:nvPr/>
          </p:nvSpPr>
          <p:spPr bwMode="auto">
            <a:xfrm>
              <a:off x="3821113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3" name="Line 65"/>
            <p:cNvSpPr>
              <a:spLocks noChangeShapeType="1"/>
            </p:cNvSpPr>
            <p:nvPr/>
          </p:nvSpPr>
          <p:spPr bwMode="auto">
            <a:xfrm>
              <a:off x="3821113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4" name="Line 66"/>
            <p:cNvSpPr>
              <a:spLocks noChangeShapeType="1"/>
            </p:cNvSpPr>
            <p:nvPr/>
          </p:nvSpPr>
          <p:spPr bwMode="auto">
            <a:xfrm>
              <a:off x="3849688" y="3959226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5" name="Line 68"/>
            <p:cNvSpPr>
              <a:spLocks noChangeShapeType="1"/>
            </p:cNvSpPr>
            <p:nvPr/>
          </p:nvSpPr>
          <p:spPr bwMode="auto">
            <a:xfrm>
              <a:off x="3792538" y="39878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6" name="Line 69"/>
            <p:cNvSpPr>
              <a:spLocks noChangeShapeType="1"/>
            </p:cNvSpPr>
            <p:nvPr/>
          </p:nvSpPr>
          <p:spPr bwMode="auto">
            <a:xfrm>
              <a:off x="3821113" y="39878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7" name="Line 70"/>
            <p:cNvSpPr>
              <a:spLocks noChangeShapeType="1"/>
            </p:cNvSpPr>
            <p:nvPr/>
          </p:nvSpPr>
          <p:spPr bwMode="auto">
            <a:xfrm>
              <a:off x="3821113" y="39878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8" name="Line 71"/>
            <p:cNvSpPr>
              <a:spLocks noChangeShapeType="1"/>
            </p:cNvSpPr>
            <p:nvPr/>
          </p:nvSpPr>
          <p:spPr bwMode="auto">
            <a:xfrm>
              <a:off x="3821113" y="39878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39" name="Line 72"/>
            <p:cNvSpPr>
              <a:spLocks noChangeShapeType="1"/>
            </p:cNvSpPr>
            <p:nvPr/>
          </p:nvSpPr>
          <p:spPr bwMode="auto">
            <a:xfrm>
              <a:off x="3297238" y="142875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0" name="Line 73"/>
            <p:cNvSpPr>
              <a:spLocks noChangeShapeType="1"/>
            </p:cNvSpPr>
            <p:nvPr/>
          </p:nvSpPr>
          <p:spPr bwMode="auto">
            <a:xfrm>
              <a:off x="3325813" y="14859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1" name="Line 74"/>
            <p:cNvSpPr>
              <a:spLocks noChangeShapeType="1"/>
            </p:cNvSpPr>
            <p:nvPr/>
          </p:nvSpPr>
          <p:spPr bwMode="auto">
            <a:xfrm>
              <a:off x="3355976" y="12827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2" name="Line 75"/>
            <p:cNvSpPr>
              <a:spLocks noChangeShapeType="1"/>
            </p:cNvSpPr>
            <p:nvPr/>
          </p:nvSpPr>
          <p:spPr bwMode="auto">
            <a:xfrm>
              <a:off x="3209926" y="1893889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3" name="Line 76"/>
            <p:cNvSpPr>
              <a:spLocks noChangeShapeType="1"/>
            </p:cNvSpPr>
            <p:nvPr/>
          </p:nvSpPr>
          <p:spPr bwMode="auto">
            <a:xfrm>
              <a:off x="3355976" y="1485901"/>
              <a:ext cx="158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4" name="Freeform 77"/>
            <p:cNvSpPr>
              <a:spLocks/>
            </p:cNvSpPr>
            <p:nvPr/>
          </p:nvSpPr>
          <p:spPr bwMode="auto">
            <a:xfrm>
              <a:off x="6264276" y="2359026"/>
              <a:ext cx="115888" cy="174625"/>
            </a:xfrm>
            <a:custGeom>
              <a:avLst/>
              <a:gdLst>
                <a:gd name="T0" fmla="*/ 1678753220 w 4"/>
                <a:gd name="T1" fmla="*/ 2147483647 h 6"/>
                <a:gd name="T2" fmla="*/ 1678753220 w 4"/>
                <a:gd name="T3" fmla="*/ 2147483647 h 6"/>
                <a:gd name="T4" fmla="*/ 1678753220 w 4"/>
                <a:gd name="T5" fmla="*/ 2147483647 h 6"/>
                <a:gd name="T6" fmla="*/ 839376610 w 4"/>
                <a:gd name="T7" fmla="*/ 2147483647 h 6"/>
                <a:gd name="T8" fmla="*/ 839376610 w 4"/>
                <a:gd name="T9" fmla="*/ 2147483647 h 6"/>
                <a:gd name="T10" fmla="*/ 839376610 w 4"/>
                <a:gd name="T11" fmla="*/ 2147483647 h 6"/>
                <a:gd name="T12" fmla="*/ 0 w 4"/>
                <a:gd name="T13" fmla="*/ 2147483647 h 6"/>
                <a:gd name="T14" fmla="*/ 0 w 4"/>
                <a:gd name="T15" fmla="*/ 2147483647 h 6"/>
                <a:gd name="T16" fmla="*/ 0 w 4"/>
                <a:gd name="T17" fmla="*/ 2147483647 h 6"/>
                <a:gd name="T18" fmla="*/ 839376610 w 4"/>
                <a:gd name="T19" fmla="*/ 2147483647 h 6"/>
                <a:gd name="T20" fmla="*/ 839376610 w 4"/>
                <a:gd name="T21" fmla="*/ 1694095250 h 6"/>
                <a:gd name="T22" fmla="*/ 1678753220 w 4"/>
                <a:gd name="T23" fmla="*/ 1694095250 h 6"/>
                <a:gd name="T24" fmla="*/ 1678753220 w 4"/>
                <a:gd name="T25" fmla="*/ 1694095250 h 6"/>
                <a:gd name="T26" fmla="*/ 1678753220 w 4"/>
                <a:gd name="T27" fmla="*/ 847047625 h 6"/>
                <a:gd name="T28" fmla="*/ 2147483647 w 4"/>
                <a:gd name="T29" fmla="*/ 847047625 h 6"/>
                <a:gd name="T30" fmla="*/ 2147483647 w 4"/>
                <a:gd name="T31" fmla="*/ 847047625 h 6"/>
                <a:gd name="T32" fmla="*/ 2147483647 w 4"/>
                <a:gd name="T33" fmla="*/ 847047625 h 6"/>
                <a:gd name="T34" fmla="*/ 2147483647 w 4"/>
                <a:gd name="T35" fmla="*/ 847047625 h 6"/>
                <a:gd name="T36" fmla="*/ 2147483647 w 4"/>
                <a:gd name="T37" fmla="*/ 0 h 6"/>
                <a:gd name="T38" fmla="*/ 2147483647 w 4"/>
                <a:gd name="T39" fmla="*/ 847047625 h 6"/>
                <a:gd name="T40" fmla="*/ 2147483647 w 4"/>
                <a:gd name="T41" fmla="*/ 847047625 h 6"/>
                <a:gd name="T42" fmla="*/ 2147483647 w 4"/>
                <a:gd name="T43" fmla="*/ 1694095250 h 6"/>
                <a:gd name="T44" fmla="*/ 2147483647 w 4"/>
                <a:gd name="T45" fmla="*/ 1694095250 h 6"/>
                <a:gd name="T46" fmla="*/ 2147483647 w 4"/>
                <a:gd name="T47" fmla="*/ 1694095250 h 6"/>
                <a:gd name="T48" fmla="*/ 2147483647 w 4"/>
                <a:gd name="T49" fmla="*/ 2147483647 h 6"/>
                <a:gd name="T50" fmla="*/ 2147483647 w 4"/>
                <a:gd name="T51" fmla="*/ 2147483647 h 6"/>
                <a:gd name="T52" fmla="*/ 1678753220 w 4"/>
                <a:gd name="T53" fmla="*/ 2147483647 h 6"/>
                <a:gd name="T54" fmla="*/ 1678753220 w 4"/>
                <a:gd name="T55" fmla="*/ 2147483647 h 6"/>
                <a:gd name="T56" fmla="*/ 1678753220 w 4"/>
                <a:gd name="T57" fmla="*/ 2147483647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"/>
                <a:gd name="T88" fmla="*/ 0 h 6"/>
                <a:gd name="T89" fmla="*/ 4 w 4"/>
                <a:gd name="T90" fmla="*/ 6 h 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" h="6">
                  <a:moveTo>
                    <a:pt x="2" y="5"/>
                  </a:move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5" name="Freeform 78"/>
            <p:cNvSpPr>
              <a:spLocks/>
            </p:cNvSpPr>
            <p:nvPr/>
          </p:nvSpPr>
          <p:spPr bwMode="auto">
            <a:xfrm>
              <a:off x="6264276" y="3114676"/>
              <a:ext cx="146050" cy="292100"/>
            </a:xfrm>
            <a:custGeom>
              <a:avLst/>
              <a:gdLst>
                <a:gd name="T0" fmla="*/ 0 w 5"/>
                <a:gd name="T1" fmla="*/ 2147483647 h 10"/>
                <a:gd name="T2" fmla="*/ 853224003 w 5"/>
                <a:gd name="T3" fmla="*/ 2147483647 h 10"/>
                <a:gd name="T4" fmla="*/ 853224003 w 5"/>
                <a:gd name="T5" fmla="*/ 2147483647 h 10"/>
                <a:gd name="T6" fmla="*/ 853224003 w 5"/>
                <a:gd name="T7" fmla="*/ 2147483647 h 10"/>
                <a:gd name="T8" fmla="*/ 853224003 w 5"/>
                <a:gd name="T9" fmla="*/ 2147483647 h 10"/>
                <a:gd name="T10" fmla="*/ 853224003 w 5"/>
                <a:gd name="T11" fmla="*/ 2147483647 h 10"/>
                <a:gd name="T12" fmla="*/ 853224003 w 5"/>
                <a:gd name="T13" fmla="*/ 2147483647 h 10"/>
                <a:gd name="T14" fmla="*/ 853224003 w 5"/>
                <a:gd name="T15" fmla="*/ 2147483647 h 10"/>
                <a:gd name="T16" fmla="*/ 853224003 w 5"/>
                <a:gd name="T17" fmla="*/ 2147483647 h 10"/>
                <a:gd name="T18" fmla="*/ 853224003 w 5"/>
                <a:gd name="T19" fmla="*/ 2147483647 h 10"/>
                <a:gd name="T20" fmla="*/ 853224003 w 5"/>
                <a:gd name="T21" fmla="*/ 2147483647 h 10"/>
                <a:gd name="T22" fmla="*/ 1706448005 w 5"/>
                <a:gd name="T23" fmla="*/ 2147483647 h 10"/>
                <a:gd name="T24" fmla="*/ 853224003 w 5"/>
                <a:gd name="T25" fmla="*/ 2147483647 h 10"/>
                <a:gd name="T26" fmla="*/ 853224003 w 5"/>
                <a:gd name="T27" fmla="*/ 1706448005 h 10"/>
                <a:gd name="T28" fmla="*/ 853224003 w 5"/>
                <a:gd name="T29" fmla="*/ 1706448005 h 10"/>
                <a:gd name="T30" fmla="*/ 1706448005 w 5"/>
                <a:gd name="T31" fmla="*/ 1706448005 h 10"/>
                <a:gd name="T32" fmla="*/ 1706448005 w 5"/>
                <a:gd name="T33" fmla="*/ 853224003 h 10"/>
                <a:gd name="T34" fmla="*/ 1706448005 w 5"/>
                <a:gd name="T35" fmla="*/ 853224003 h 10"/>
                <a:gd name="T36" fmla="*/ 2147483647 w 5"/>
                <a:gd name="T37" fmla="*/ 853224003 h 10"/>
                <a:gd name="T38" fmla="*/ 2147483647 w 5"/>
                <a:gd name="T39" fmla="*/ 853224003 h 10"/>
                <a:gd name="T40" fmla="*/ 2147483647 w 5"/>
                <a:gd name="T41" fmla="*/ 853224003 h 10"/>
                <a:gd name="T42" fmla="*/ 2147483647 w 5"/>
                <a:gd name="T43" fmla="*/ 853224003 h 10"/>
                <a:gd name="T44" fmla="*/ 2147483647 w 5"/>
                <a:gd name="T45" fmla="*/ 0 h 10"/>
                <a:gd name="T46" fmla="*/ 2147483647 w 5"/>
                <a:gd name="T47" fmla="*/ 0 h 10"/>
                <a:gd name="T48" fmla="*/ 2147483647 w 5"/>
                <a:gd name="T49" fmla="*/ 0 h 10"/>
                <a:gd name="T50" fmla="*/ 2147483647 w 5"/>
                <a:gd name="T51" fmla="*/ 853224003 h 10"/>
                <a:gd name="T52" fmla="*/ 2147483647 w 5"/>
                <a:gd name="T53" fmla="*/ 853224003 h 10"/>
                <a:gd name="T54" fmla="*/ 2147483647 w 5"/>
                <a:gd name="T55" fmla="*/ 853224003 h 10"/>
                <a:gd name="T56" fmla="*/ 2147483647 w 5"/>
                <a:gd name="T57" fmla="*/ 853224003 h 10"/>
                <a:gd name="T58" fmla="*/ 2147483647 w 5"/>
                <a:gd name="T59" fmla="*/ 1706448005 h 10"/>
                <a:gd name="T60" fmla="*/ 2147483647 w 5"/>
                <a:gd name="T61" fmla="*/ 1706448005 h 10"/>
                <a:gd name="T62" fmla="*/ 2147483647 w 5"/>
                <a:gd name="T63" fmla="*/ 1706448005 h 10"/>
                <a:gd name="T64" fmla="*/ 2147483647 w 5"/>
                <a:gd name="T65" fmla="*/ 2147483647 h 10"/>
                <a:gd name="T66" fmla="*/ 2147483647 w 5"/>
                <a:gd name="T67" fmla="*/ 2147483647 h 10"/>
                <a:gd name="T68" fmla="*/ 2147483647 w 5"/>
                <a:gd name="T69" fmla="*/ 2147483647 h 10"/>
                <a:gd name="T70" fmla="*/ 2147483647 w 5"/>
                <a:gd name="T71" fmla="*/ 2147483647 h 10"/>
                <a:gd name="T72" fmla="*/ 2147483647 w 5"/>
                <a:gd name="T73" fmla="*/ 2147483647 h 10"/>
                <a:gd name="T74" fmla="*/ 2147483647 w 5"/>
                <a:gd name="T75" fmla="*/ 2147483647 h 10"/>
                <a:gd name="T76" fmla="*/ 2147483647 w 5"/>
                <a:gd name="T77" fmla="*/ 2147483647 h 10"/>
                <a:gd name="T78" fmla="*/ 1706448005 w 5"/>
                <a:gd name="T79" fmla="*/ 2147483647 h 10"/>
                <a:gd name="T80" fmla="*/ 1706448005 w 5"/>
                <a:gd name="T81" fmla="*/ 2147483647 h 10"/>
                <a:gd name="T82" fmla="*/ 1706448005 w 5"/>
                <a:gd name="T83" fmla="*/ 2147483647 h 10"/>
                <a:gd name="T84" fmla="*/ 1706448005 w 5"/>
                <a:gd name="T85" fmla="*/ 2147483647 h 10"/>
                <a:gd name="T86" fmla="*/ 1706448005 w 5"/>
                <a:gd name="T87" fmla="*/ 2147483647 h 10"/>
                <a:gd name="T88" fmla="*/ 1706448005 w 5"/>
                <a:gd name="T89" fmla="*/ 2147483647 h 10"/>
                <a:gd name="T90" fmla="*/ 1706448005 w 5"/>
                <a:gd name="T91" fmla="*/ 2147483647 h 10"/>
                <a:gd name="T92" fmla="*/ 1706448005 w 5"/>
                <a:gd name="T93" fmla="*/ 2147483647 h 10"/>
                <a:gd name="T94" fmla="*/ 1706448005 w 5"/>
                <a:gd name="T95" fmla="*/ 2147483647 h 10"/>
                <a:gd name="T96" fmla="*/ 853224003 w 5"/>
                <a:gd name="T97" fmla="*/ 2147483647 h 10"/>
                <a:gd name="T98" fmla="*/ 853224003 w 5"/>
                <a:gd name="T99" fmla="*/ 2147483647 h 10"/>
                <a:gd name="T100" fmla="*/ 853224003 w 5"/>
                <a:gd name="T101" fmla="*/ 2147483647 h 10"/>
                <a:gd name="T102" fmla="*/ 853224003 w 5"/>
                <a:gd name="T103" fmla="*/ 2147483647 h 10"/>
                <a:gd name="T104" fmla="*/ 853224003 w 5"/>
                <a:gd name="T105" fmla="*/ 2147483647 h 10"/>
                <a:gd name="T106" fmla="*/ 0 w 5"/>
                <a:gd name="T107" fmla="*/ 2147483647 h 10"/>
                <a:gd name="T108" fmla="*/ 0 w 5"/>
                <a:gd name="T109" fmla="*/ 2147483647 h 10"/>
                <a:gd name="T110" fmla="*/ 0 w 5"/>
                <a:gd name="T111" fmla="*/ 2147483647 h 10"/>
                <a:gd name="T112" fmla="*/ 0 w 5"/>
                <a:gd name="T113" fmla="*/ 2147483647 h 10"/>
                <a:gd name="T114" fmla="*/ 0 w 5"/>
                <a:gd name="T115" fmla="*/ 2147483647 h 10"/>
                <a:gd name="T116" fmla="*/ 0 w 5"/>
                <a:gd name="T117" fmla="*/ 2147483647 h 10"/>
                <a:gd name="T118" fmla="*/ 0 w 5"/>
                <a:gd name="T119" fmla="*/ 2147483647 h 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"/>
                <a:gd name="T181" fmla="*/ 0 h 10"/>
                <a:gd name="T182" fmla="*/ 5 w 5"/>
                <a:gd name="T183" fmla="*/ 10 h 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" h="10">
                  <a:moveTo>
                    <a:pt x="0" y="7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EBDAA"/>
            </a:solidFill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6" name="Freeform 79"/>
            <p:cNvSpPr>
              <a:spLocks/>
            </p:cNvSpPr>
            <p:nvPr/>
          </p:nvSpPr>
          <p:spPr bwMode="auto">
            <a:xfrm>
              <a:off x="6294438" y="3232151"/>
              <a:ext cx="28575" cy="28575"/>
            </a:xfrm>
            <a:custGeom>
              <a:avLst/>
              <a:gdLst>
                <a:gd name="T0" fmla="*/ 816530459 w 1"/>
                <a:gd name="T1" fmla="*/ 0 h 1"/>
                <a:gd name="T2" fmla="*/ 816530459 w 1"/>
                <a:gd name="T3" fmla="*/ 0 h 1"/>
                <a:gd name="T4" fmla="*/ 0 w 1"/>
                <a:gd name="T5" fmla="*/ 816530459 h 1"/>
                <a:gd name="T6" fmla="*/ 0 w 1"/>
                <a:gd name="T7" fmla="*/ 816530459 h 1"/>
                <a:gd name="T8" fmla="*/ 0 w 1"/>
                <a:gd name="T9" fmla="*/ 816530459 h 1"/>
                <a:gd name="T10" fmla="*/ 0 w 1"/>
                <a:gd name="T11" fmla="*/ 816530459 h 1"/>
                <a:gd name="T12" fmla="*/ 816530459 w 1"/>
                <a:gd name="T13" fmla="*/ 816530459 h 1"/>
                <a:gd name="T14" fmla="*/ 816530459 w 1"/>
                <a:gd name="T15" fmla="*/ 816530459 h 1"/>
                <a:gd name="T16" fmla="*/ 816530459 w 1"/>
                <a:gd name="T17" fmla="*/ 816530459 h 1"/>
                <a:gd name="T18" fmla="*/ 816530459 w 1"/>
                <a:gd name="T19" fmla="*/ 816530459 h 1"/>
                <a:gd name="T20" fmla="*/ 816530459 w 1"/>
                <a:gd name="T21" fmla="*/ 816530459 h 1"/>
                <a:gd name="T22" fmla="*/ 816530459 w 1"/>
                <a:gd name="T23" fmla="*/ 816530459 h 1"/>
                <a:gd name="T24" fmla="*/ 816530459 w 1"/>
                <a:gd name="T25" fmla="*/ 816530459 h 1"/>
                <a:gd name="T26" fmla="*/ 816530459 w 1"/>
                <a:gd name="T27" fmla="*/ 816530459 h 1"/>
                <a:gd name="T28" fmla="*/ 816530459 w 1"/>
                <a:gd name="T29" fmla="*/ 816530459 h 1"/>
                <a:gd name="T30" fmla="*/ 816530459 w 1"/>
                <a:gd name="T31" fmla="*/ 0 h 1"/>
                <a:gd name="T32" fmla="*/ 816530459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D464"/>
            </a:solidFill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80"/>
            <p:cNvSpPr>
              <a:spLocks/>
            </p:cNvSpPr>
            <p:nvPr/>
          </p:nvSpPr>
          <p:spPr bwMode="auto">
            <a:xfrm>
              <a:off x="6264690" y="3114380"/>
              <a:ext cx="145877" cy="2928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7"/>
                </a:cxn>
              </a:cxnLst>
              <a:rect l="0" t="0" r="r" b="b"/>
              <a:pathLst>
                <a:path w="5" h="10">
                  <a:moveTo>
                    <a:pt x="0" y="7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rgbClr val="D2828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048" name="Freeform 81"/>
            <p:cNvSpPr>
              <a:spLocks/>
            </p:cNvSpPr>
            <p:nvPr/>
          </p:nvSpPr>
          <p:spPr bwMode="auto">
            <a:xfrm>
              <a:off x="2074863" y="4773614"/>
              <a:ext cx="2270125" cy="1104900"/>
            </a:xfrm>
            <a:custGeom>
              <a:avLst/>
              <a:gdLst>
                <a:gd name="T0" fmla="*/ 0 w 78"/>
                <a:gd name="T1" fmla="*/ 0 h 38"/>
                <a:gd name="T2" fmla="*/ 2147483647 w 78"/>
                <a:gd name="T3" fmla="*/ 1690874767 h 38"/>
                <a:gd name="T4" fmla="*/ 2147483647 w 78"/>
                <a:gd name="T5" fmla="*/ 2147483647 h 38"/>
                <a:gd name="T6" fmla="*/ 2147483647 w 78"/>
                <a:gd name="T7" fmla="*/ 2147483647 h 38"/>
                <a:gd name="T8" fmla="*/ 2147483647 w 78"/>
                <a:gd name="T9" fmla="*/ 2147483647 h 38"/>
                <a:gd name="T10" fmla="*/ 2147483647 w 78"/>
                <a:gd name="T11" fmla="*/ 2147483647 h 38"/>
                <a:gd name="T12" fmla="*/ 2147483647 w 78"/>
                <a:gd name="T13" fmla="*/ 2147483647 h 38"/>
                <a:gd name="T14" fmla="*/ 2147483647 w 78"/>
                <a:gd name="T15" fmla="*/ 2147483647 h 38"/>
                <a:gd name="T16" fmla="*/ 2147483647 w 78"/>
                <a:gd name="T17" fmla="*/ 2147483647 h 38"/>
                <a:gd name="T18" fmla="*/ 2147483647 w 78"/>
                <a:gd name="T19" fmla="*/ 2147483647 h 38"/>
                <a:gd name="T20" fmla="*/ 2147483647 w 78"/>
                <a:gd name="T21" fmla="*/ 2147483647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38"/>
                <a:gd name="T35" fmla="*/ 78 w 7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38">
                  <a:moveTo>
                    <a:pt x="0" y="0"/>
                  </a:moveTo>
                  <a:lnTo>
                    <a:pt x="4" y="2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1"/>
                  </a:lnTo>
                  <a:lnTo>
                    <a:pt x="41" y="20"/>
                  </a:lnTo>
                  <a:lnTo>
                    <a:pt x="50" y="23"/>
                  </a:lnTo>
                  <a:lnTo>
                    <a:pt x="66" y="29"/>
                  </a:lnTo>
                  <a:lnTo>
                    <a:pt x="73" y="29"/>
                  </a:lnTo>
                  <a:lnTo>
                    <a:pt x="75" y="35"/>
                  </a:lnTo>
                  <a:lnTo>
                    <a:pt x="78" y="3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49" name="Line 82"/>
            <p:cNvSpPr>
              <a:spLocks noChangeShapeType="1"/>
            </p:cNvSpPr>
            <p:nvPr/>
          </p:nvSpPr>
          <p:spPr bwMode="auto">
            <a:xfrm>
              <a:off x="1814513" y="4511676"/>
              <a:ext cx="260350" cy="2619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0" name="Freeform 83"/>
            <p:cNvSpPr>
              <a:spLocks/>
            </p:cNvSpPr>
            <p:nvPr/>
          </p:nvSpPr>
          <p:spPr bwMode="auto">
            <a:xfrm>
              <a:off x="3646488" y="5849939"/>
              <a:ext cx="727075" cy="989013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2147483647 w 25"/>
                <a:gd name="T7" fmla="*/ 2147483647 h 34"/>
                <a:gd name="T8" fmla="*/ 845820858 w 25"/>
                <a:gd name="T9" fmla="*/ 2147483647 h 34"/>
                <a:gd name="T10" fmla="*/ 0 w 25"/>
                <a:gd name="T11" fmla="*/ 214748364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4"/>
                <a:gd name="T20" fmla="*/ 25 w 2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4">
                  <a:moveTo>
                    <a:pt x="25" y="0"/>
                  </a:moveTo>
                  <a:lnTo>
                    <a:pt x="18" y="5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1" y="3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1" name="Freeform 84"/>
            <p:cNvSpPr>
              <a:spLocks/>
            </p:cNvSpPr>
            <p:nvPr/>
          </p:nvSpPr>
          <p:spPr bwMode="auto">
            <a:xfrm>
              <a:off x="3733801" y="4627564"/>
              <a:ext cx="960438" cy="1455738"/>
            </a:xfrm>
            <a:custGeom>
              <a:avLst/>
              <a:gdLst>
                <a:gd name="T0" fmla="*/ 2147483647 w 33"/>
                <a:gd name="T1" fmla="*/ 0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2147483647 w 33"/>
                <a:gd name="T15" fmla="*/ 2147483647 h 50"/>
                <a:gd name="T16" fmla="*/ 0 w 3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50"/>
                <a:gd name="T29" fmla="*/ 33 w 3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50">
                  <a:moveTo>
                    <a:pt x="33" y="0"/>
                  </a:moveTo>
                  <a:lnTo>
                    <a:pt x="32" y="12"/>
                  </a:lnTo>
                  <a:lnTo>
                    <a:pt x="24" y="18"/>
                  </a:lnTo>
                  <a:lnTo>
                    <a:pt x="23" y="23"/>
                  </a:lnTo>
                  <a:lnTo>
                    <a:pt x="22" y="26"/>
                  </a:lnTo>
                  <a:lnTo>
                    <a:pt x="16" y="34"/>
                  </a:lnTo>
                  <a:lnTo>
                    <a:pt x="9" y="40"/>
                  </a:lnTo>
                  <a:lnTo>
                    <a:pt x="4" y="47"/>
                  </a:lnTo>
                  <a:lnTo>
                    <a:pt x="0" y="5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2" name="Freeform 85"/>
            <p:cNvSpPr>
              <a:spLocks/>
            </p:cNvSpPr>
            <p:nvPr/>
          </p:nvSpPr>
          <p:spPr bwMode="auto">
            <a:xfrm>
              <a:off x="3268663" y="4627564"/>
              <a:ext cx="1425575" cy="844550"/>
            </a:xfrm>
            <a:custGeom>
              <a:avLst/>
              <a:gdLst>
                <a:gd name="T0" fmla="*/ 2147483647 w 49"/>
                <a:gd name="T1" fmla="*/ 0 h 29"/>
                <a:gd name="T2" fmla="*/ 2147483647 w 49"/>
                <a:gd name="T3" fmla="*/ 848102939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2147483647 w 49"/>
                <a:gd name="T15" fmla="*/ 2147483647 h 29"/>
                <a:gd name="T16" fmla="*/ 1692855693 w 49"/>
                <a:gd name="T17" fmla="*/ 2147483647 h 29"/>
                <a:gd name="T18" fmla="*/ 846413300 w 49"/>
                <a:gd name="T19" fmla="*/ 2147483647 h 29"/>
                <a:gd name="T20" fmla="*/ 0 w 49"/>
                <a:gd name="T21" fmla="*/ 214748364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9"/>
                <a:gd name="T35" fmla="*/ 49 w 49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9">
                  <a:moveTo>
                    <a:pt x="49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4" y="3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cubicBezTo>
                    <a:pt x="10" y="17"/>
                    <a:pt x="10" y="21"/>
                    <a:pt x="3" y="25"/>
                  </a:cubicBezTo>
                  <a:lnTo>
                    <a:pt x="2" y="26"/>
                  </a:lnTo>
                  <a:lnTo>
                    <a:pt x="1" y="28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3" name="Line 86"/>
            <p:cNvSpPr>
              <a:spLocks noChangeShapeType="1"/>
            </p:cNvSpPr>
            <p:nvPr/>
          </p:nvSpPr>
          <p:spPr bwMode="auto">
            <a:xfrm flipH="1" flipV="1">
              <a:off x="3559176" y="5762626"/>
              <a:ext cx="174625" cy="587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4" name="Freeform 87"/>
            <p:cNvSpPr>
              <a:spLocks/>
            </p:cNvSpPr>
            <p:nvPr/>
          </p:nvSpPr>
          <p:spPr bwMode="auto">
            <a:xfrm>
              <a:off x="3471863" y="3173414"/>
              <a:ext cx="727075" cy="2443163"/>
            </a:xfrm>
            <a:custGeom>
              <a:avLst/>
              <a:gdLst>
                <a:gd name="T0" fmla="*/ 2147483647 w 25"/>
                <a:gd name="T1" fmla="*/ 2147483647 h 84"/>
                <a:gd name="T2" fmla="*/ 2147483647 w 25"/>
                <a:gd name="T3" fmla="*/ 2147483647 h 84"/>
                <a:gd name="T4" fmla="*/ 2147483647 w 25"/>
                <a:gd name="T5" fmla="*/ 2147483647 h 84"/>
                <a:gd name="T6" fmla="*/ 2147483647 w 25"/>
                <a:gd name="T7" fmla="*/ 2147483647 h 84"/>
                <a:gd name="T8" fmla="*/ 2147483647 w 25"/>
                <a:gd name="T9" fmla="*/ 2147483647 h 84"/>
                <a:gd name="T10" fmla="*/ 2147483647 w 25"/>
                <a:gd name="T11" fmla="*/ 2147483647 h 84"/>
                <a:gd name="T12" fmla="*/ 0 w 25"/>
                <a:gd name="T13" fmla="*/ 2147483647 h 84"/>
                <a:gd name="T14" fmla="*/ 1691641716 w 25"/>
                <a:gd name="T15" fmla="*/ 2147483647 h 84"/>
                <a:gd name="T16" fmla="*/ 2147483647 w 25"/>
                <a:gd name="T17" fmla="*/ 2147483647 h 84"/>
                <a:gd name="T18" fmla="*/ 2147483647 w 25"/>
                <a:gd name="T19" fmla="*/ 2147483647 h 84"/>
                <a:gd name="T20" fmla="*/ 2147483647 w 25"/>
                <a:gd name="T21" fmla="*/ 2147483647 h 84"/>
                <a:gd name="T22" fmla="*/ 2147483647 w 25"/>
                <a:gd name="T23" fmla="*/ 2147483647 h 84"/>
                <a:gd name="T24" fmla="*/ 2147483647 w 25"/>
                <a:gd name="T25" fmla="*/ 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4"/>
                <a:gd name="T41" fmla="*/ 25 w 25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4">
                  <a:moveTo>
                    <a:pt x="25" y="84"/>
                  </a:moveTo>
                  <a:lnTo>
                    <a:pt x="17" y="73"/>
                  </a:lnTo>
                  <a:cubicBezTo>
                    <a:pt x="13" y="69"/>
                    <a:pt x="12" y="66"/>
                    <a:pt x="9" y="62"/>
                  </a:cubicBezTo>
                  <a:lnTo>
                    <a:pt x="6" y="59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3" y="30"/>
                  </a:lnTo>
                  <a:lnTo>
                    <a:pt x="3" y="19"/>
                  </a:lnTo>
                  <a:lnTo>
                    <a:pt x="6" y="10"/>
                  </a:lnTo>
                  <a:lnTo>
                    <a:pt x="8" y="4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5" name="Freeform 88"/>
            <p:cNvSpPr>
              <a:spLocks/>
            </p:cNvSpPr>
            <p:nvPr/>
          </p:nvSpPr>
          <p:spPr bwMode="auto">
            <a:xfrm>
              <a:off x="1493838" y="3494089"/>
              <a:ext cx="3927475" cy="1250950"/>
            </a:xfrm>
            <a:custGeom>
              <a:avLst/>
              <a:gdLst>
                <a:gd name="T0" fmla="*/ 2147483647 w 135"/>
                <a:gd name="T1" fmla="*/ 2147483647 h 43"/>
                <a:gd name="T2" fmla="*/ 2147483647 w 135"/>
                <a:gd name="T3" fmla="*/ 2147483647 h 43"/>
                <a:gd name="T4" fmla="*/ 2147483647 w 135"/>
                <a:gd name="T5" fmla="*/ 2147483647 h 43"/>
                <a:gd name="T6" fmla="*/ 2147483647 w 135"/>
                <a:gd name="T7" fmla="*/ 1692680663 h 43"/>
                <a:gd name="T8" fmla="*/ 2147483647 w 135"/>
                <a:gd name="T9" fmla="*/ 1692680663 h 43"/>
                <a:gd name="T10" fmla="*/ 2147483647 w 135"/>
                <a:gd name="T11" fmla="*/ 846340332 h 43"/>
                <a:gd name="T12" fmla="*/ 2147483647 w 135"/>
                <a:gd name="T13" fmla="*/ 846340332 h 43"/>
                <a:gd name="T14" fmla="*/ 2147483647 w 135"/>
                <a:gd name="T15" fmla="*/ 846340332 h 43"/>
                <a:gd name="T16" fmla="*/ 2147483647 w 135"/>
                <a:gd name="T17" fmla="*/ 846340332 h 43"/>
                <a:gd name="T18" fmla="*/ 2147483647 w 135"/>
                <a:gd name="T19" fmla="*/ 0 h 43"/>
                <a:gd name="T20" fmla="*/ 2147483647 w 135"/>
                <a:gd name="T21" fmla="*/ 846340332 h 43"/>
                <a:gd name="T22" fmla="*/ 2147483647 w 135"/>
                <a:gd name="T23" fmla="*/ 2147483647 h 43"/>
                <a:gd name="T24" fmla="*/ 2147483647 w 135"/>
                <a:gd name="T25" fmla="*/ 2147483647 h 43"/>
                <a:gd name="T26" fmla="*/ 2147483647 w 135"/>
                <a:gd name="T27" fmla="*/ 1692680663 h 43"/>
                <a:gd name="T28" fmla="*/ 2147483647 w 135"/>
                <a:gd name="T29" fmla="*/ 846340332 h 43"/>
                <a:gd name="T30" fmla="*/ 2147483647 w 135"/>
                <a:gd name="T31" fmla="*/ 2147483647 h 43"/>
                <a:gd name="T32" fmla="*/ 2147483647 w 135"/>
                <a:gd name="T33" fmla="*/ 1692680663 h 43"/>
                <a:gd name="T34" fmla="*/ 2147483647 w 135"/>
                <a:gd name="T35" fmla="*/ 2147483647 h 43"/>
                <a:gd name="T36" fmla="*/ 2147483647 w 135"/>
                <a:gd name="T37" fmla="*/ 2147483647 h 43"/>
                <a:gd name="T38" fmla="*/ 2147483647 w 135"/>
                <a:gd name="T39" fmla="*/ 2147483647 h 43"/>
                <a:gd name="T40" fmla="*/ 2147483647 w 135"/>
                <a:gd name="T41" fmla="*/ 2147483647 h 43"/>
                <a:gd name="T42" fmla="*/ 2147483647 w 135"/>
                <a:gd name="T43" fmla="*/ 2147483647 h 43"/>
                <a:gd name="T44" fmla="*/ 2147483647 w 135"/>
                <a:gd name="T45" fmla="*/ 2147483647 h 43"/>
                <a:gd name="T46" fmla="*/ 2147483647 w 135"/>
                <a:gd name="T47" fmla="*/ 2147483647 h 43"/>
                <a:gd name="T48" fmla="*/ 2147483647 w 135"/>
                <a:gd name="T49" fmla="*/ 2147483647 h 43"/>
                <a:gd name="T50" fmla="*/ 2147483647 w 135"/>
                <a:gd name="T51" fmla="*/ 2147483647 h 43"/>
                <a:gd name="T52" fmla="*/ 2147483647 w 135"/>
                <a:gd name="T53" fmla="*/ 2147483647 h 43"/>
                <a:gd name="T54" fmla="*/ 2147483647 w 135"/>
                <a:gd name="T55" fmla="*/ 2147483647 h 43"/>
                <a:gd name="T56" fmla="*/ 2147483647 w 135"/>
                <a:gd name="T57" fmla="*/ 2147483647 h 43"/>
                <a:gd name="T58" fmla="*/ 0 w 135"/>
                <a:gd name="T59" fmla="*/ 2147483647 h 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5"/>
                <a:gd name="T91" fmla="*/ 0 h 43"/>
                <a:gd name="T92" fmla="*/ 135 w 135"/>
                <a:gd name="T93" fmla="*/ 43 h 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5" h="43">
                  <a:moveTo>
                    <a:pt x="135" y="12"/>
                  </a:moveTo>
                  <a:lnTo>
                    <a:pt x="128" y="10"/>
                  </a:lnTo>
                  <a:lnTo>
                    <a:pt x="121" y="7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8" y="1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6" y="2"/>
                  </a:lnTo>
                  <a:lnTo>
                    <a:pt x="73" y="1"/>
                  </a:lnTo>
                  <a:lnTo>
                    <a:pt x="65" y="3"/>
                  </a:lnTo>
                  <a:lnTo>
                    <a:pt x="60" y="2"/>
                  </a:lnTo>
                  <a:lnTo>
                    <a:pt x="47" y="3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9" y="34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6" name="Freeform 89"/>
            <p:cNvSpPr>
              <a:spLocks/>
            </p:cNvSpPr>
            <p:nvPr/>
          </p:nvSpPr>
          <p:spPr bwMode="auto">
            <a:xfrm>
              <a:off x="1755776" y="4278314"/>
              <a:ext cx="1017588" cy="292100"/>
            </a:xfrm>
            <a:custGeom>
              <a:avLst/>
              <a:gdLst>
                <a:gd name="T0" fmla="*/ 0 w 35"/>
                <a:gd name="T1" fmla="*/ 2147483647 h 10"/>
                <a:gd name="T2" fmla="*/ 2147483647 w 35"/>
                <a:gd name="T3" fmla="*/ 2147483647 h 10"/>
                <a:gd name="T4" fmla="*/ 2147483647 w 35"/>
                <a:gd name="T5" fmla="*/ 2147483647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0 h 10"/>
                <a:gd name="T18" fmla="*/ 2147483647 w 3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10"/>
                <a:gd name="T32" fmla="*/ 35 w 3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10">
                  <a:moveTo>
                    <a:pt x="0" y="7"/>
                  </a:moveTo>
                  <a:lnTo>
                    <a:pt x="6" y="8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0" y="0"/>
                  </a:lnTo>
                  <a:lnTo>
                    <a:pt x="3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7" name="Freeform 90"/>
            <p:cNvSpPr>
              <a:spLocks/>
            </p:cNvSpPr>
            <p:nvPr/>
          </p:nvSpPr>
          <p:spPr bwMode="auto">
            <a:xfrm>
              <a:off x="2395538" y="4452939"/>
              <a:ext cx="1338263" cy="349250"/>
            </a:xfrm>
            <a:custGeom>
              <a:avLst/>
              <a:gdLst>
                <a:gd name="T0" fmla="*/ 2147483647 w 46"/>
                <a:gd name="T1" fmla="*/ 2147483647 h 12"/>
                <a:gd name="T2" fmla="*/ 2147483647 w 46"/>
                <a:gd name="T3" fmla="*/ 2147483647 h 12"/>
                <a:gd name="T4" fmla="*/ 2147483647 w 46"/>
                <a:gd name="T5" fmla="*/ 2147483647 h 12"/>
                <a:gd name="T6" fmla="*/ 2147483647 w 46"/>
                <a:gd name="T7" fmla="*/ 2147483647 h 12"/>
                <a:gd name="T8" fmla="*/ 2147483647 w 46"/>
                <a:gd name="T9" fmla="*/ 2147483647 h 12"/>
                <a:gd name="T10" fmla="*/ 2147483647 w 46"/>
                <a:gd name="T11" fmla="*/ 2147483647 h 12"/>
                <a:gd name="T12" fmla="*/ 2147483647 w 46"/>
                <a:gd name="T13" fmla="*/ 2147483647 h 12"/>
                <a:gd name="T14" fmla="*/ 2147483647 w 46"/>
                <a:gd name="T15" fmla="*/ 2147483647 h 12"/>
                <a:gd name="T16" fmla="*/ 2147483647 w 46"/>
                <a:gd name="T17" fmla="*/ 2147483647 h 12"/>
                <a:gd name="T18" fmla="*/ 2147483647 w 46"/>
                <a:gd name="T19" fmla="*/ 2147483647 h 12"/>
                <a:gd name="T20" fmla="*/ 0 w 4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2"/>
                <a:gd name="T35" fmla="*/ 46 w 4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2">
                  <a:moveTo>
                    <a:pt x="46" y="12"/>
                  </a:moveTo>
                  <a:lnTo>
                    <a:pt x="39" y="10"/>
                  </a:lnTo>
                  <a:lnTo>
                    <a:pt x="36" y="9"/>
                  </a:lnTo>
                  <a:lnTo>
                    <a:pt x="31" y="12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8" name="Freeform 91"/>
            <p:cNvSpPr>
              <a:spLocks/>
            </p:cNvSpPr>
            <p:nvPr/>
          </p:nvSpPr>
          <p:spPr bwMode="auto">
            <a:xfrm>
              <a:off x="2628901" y="4745039"/>
              <a:ext cx="203200" cy="349250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2147483647 h 12"/>
                <a:gd name="T4" fmla="*/ 842670397 w 7"/>
                <a:gd name="T5" fmla="*/ 2147483647 h 12"/>
                <a:gd name="T6" fmla="*/ 0 w 7"/>
                <a:gd name="T7" fmla="*/ 2147483647 h 12"/>
                <a:gd name="T8" fmla="*/ 0 w 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7" y="0"/>
                  </a:moveTo>
                  <a:lnTo>
                    <a:pt x="3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59" name="Freeform 92"/>
            <p:cNvSpPr>
              <a:spLocks/>
            </p:cNvSpPr>
            <p:nvPr/>
          </p:nvSpPr>
          <p:spPr bwMode="auto">
            <a:xfrm>
              <a:off x="2249488" y="3784601"/>
              <a:ext cx="2414588" cy="668338"/>
            </a:xfrm>
            <a:custGeom>
              <a:avLst/>
              <a:gdLst>
                <a:gd name="T0" fmla="*/ 2147483647 w 83"/>
                <a:gd name="T1" fmla="*/ 2147483647 h 23"/>
                <a:gd name="T2" fmla="*/ 2147483647 w 83"/>
                <a:gd name="T3" fmla="*/ 2147483647 h 23"/>
                <a:gd name="T4" fmla="*/ 2147483647 w 83"/>
                <a:gd name="T5" fmla="*/ 2147483647 h 23"/>
                <a:gd name="T6" fmla="*/ 2147483647 w 83"/>
                <a:gd name="T7" fmla="*/ 2147483647 h 23"/>
                <a:gd name="T8" fmla="*/ 2147483647 w 83"/>
                <a:gd name="T9" fmla="*/ 2147483647 h 23"/>
                <a:gd name="T10" fmla="*/ 2147483647 w 83"/>
                <a:gd name="T11" fmla="*/ 2147483647 h 23"/>
                <a:gd name="T12" fmla="*/ 2147483647 w 83"/>
                <a:gd name="T13" fmla="*/ 2147483647 h 23"/>
                <a:gd name="T14" fmla="*/ 2147483647 w 83"/>
                <a:gd name="T15" fmla="*/ 2147483647 h 23"/>
                <a:gd name="T16" fmla="*/ 2147483647 w 83"/>
                <a:gd name="T17" fmla="*/ 2147483647 h 23"/>
                <a:gd name="T18" fmla="*/ 2147483647 w 83"/>
                <a:gd name="T19" fmla="*/ 2147483647 h 23"/>
                <a:gd name="T20" fmla="*/ 2147483647 w 83"/>
                <a:gd name="T21" fmla="*/ 2147483647 h 23"/>
                <a:gd name="T22" fmla="*/ 2147483647 w 83"/>
                <a:gd name="T23" fmla="*/ 2147483647 h 23"/>
                <a:gd name="T24" fmla="*/ 2147483647 w 83"/>
                <a:gd name="T25" fmla="*/ 2147483647 h 23"/>
                <a:gd name="T26" fmla="*/ 2147483647 w 83"/>
                <a:gd name="T27" fmla="*/ 2147483647 h 23"/>
                <a:gd name="T28" fmla="*/ 2147483647 w 83"/>
                <a:gd name="T29" fmla="*/ 2147483647 h 23"/>
                <a:gd name="T30" fmla="*/ 2147483647 w 83"/>
                <a:gd name="T31" fmla="*/ 2147483647 h 23"/>
                <a:gd name="T32" fmla="*/ 2147483647 w 83"/>
                <a:gd name="T33" fmla="*/ 1688744729 h 23"/>
                <a:gd name="T34" fmla="*/ 2147483647 w 83"/>
                <a:gd name="T35" fmla="*/ 844372364 h 23"/>
                <a:gd name="T36" fmla="*/ 0 w 83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23"/>
                <a:gd name="T59" fmla="*/ 83 w 83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23">
                  <a:moveTo>
                    <a:pt x="83" y="21"/>
                  </a:moveTo>
                  <a:lnTo>
                    <a:pt x="81" y="20"/>
                  </a:lnTo>
                  <a:lnTo>
                    <a:pt x="75" y="19"/>
                  </a:lnTo>
                  <a:lnTo>
                    <a:pt x="72" y="20"/>
                  </a:lnTo>
                  <a:lnTo>
                    <a:pt x="67" y="21"/>
                  </a:lnTo>
                  <a:lnTo>
                    <a:pt x="63" y="23"/>
                  </a:lnTo>
                  <a:lnTo>
                    <a:pt x="56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4" y="21"/>
                  </a:lnTo>
                  <a:lnTo>
                    <a:pt x="41" y="21"/>
                  </a:lnTo>
                  <a:cubicBezTo>
                    <a:pt x="35" y="19"/>
                    <a:pt x="31" y="18"/>
                    <a:pt x="25" y="19"/>
                  </a:cubicBezTo>
                  <a:cubicBezTo>
                    <a:pt x="25" y="15"/>
                    <a:pt x="26" y="14"/>
                    <a:pt x="23" y="11"/>
                  </a:cubicBezTo>
                  <a:cubicBezTo>
                    <a:pt x="22" y="10"/>
                    <a:pt x="22" y="9"/>
                    <a:pt x="20" y="7"/>
                  </a:cubicBezTo>
                  <a:lnTo>
                    <a:pt x="15" y="5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0" name="Freeform 93"/>
            <p:cNvSpPr>
              <a:spLocks/>
            </p:cNvSpPr>
            <p:nvPr/>
          </p:nvSpPr>
          <p:spPr bwMode="auto">
            <a:xfrm>
              <a:off x="4664076" y="4395789"/>
              <a:ext cx="261938" cy="8731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1694134055 h 3"/>
                <a:gd name="T4" fmla="*/ 0 w 9"/>
                <a:gd name="T5" fmla="*/ 0 h 3"/>
                <a:gd name="T6" fmla="*/ 0 60000 65536"/>
                <a:gd name="T7" fmla="*/ 0 60000 65536"/>
                <a:gd name="T8" fmla="*/ 0 60000 65536"/>
                <a:gd name="T9" fmla="*/ 0 w 9"/>
                <a:gd name="T10" fmla="*/ 0 h 3"/>
                <a:gd name="T11" fmla="*/ 9 w 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3">
                  <a:moveTo>
                    <a:pt x="9" y="3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1" name="Freeform 95"/>
            <p:cNvSpPr>
              <a:spLocks/>
            </p:cNvSpPr>
            <p:nvPr/>
          </p:nvSpPr>
          <p:spPr bwMode="auto">
            <a:xfrm>
              <a:off x="3675063" y="2592389"/>
              <a:ext cx="901700" cy="1773238"/>
            </a:xfrm>
            <a:custGeom>
              <a:avLst/>
              <a:gdLst>
                <a:gd name="T0" fmla="*/ 2147483647 w 31"/>
                <a:gd name="T1" fmla="*/ 0 h 61"/>
                <a:gd name="T2" fmla="*/ 2147483647 w 31"/>
                <a:gd name="T3" fmla="*/ 2147483647 h 61"/>
                <a:gd name="T4" fmla="*/ 846056403 w 31"/>
                <a:gd name="T5" fmla="*/ 2147483647 h 61"/>
                <a:gd name="T6" fmla="*/ 0 w 31"/>
                <a:gd name="T7" fmla="*/ 2147483647 h 61"/>
                <a:gd name="T8" fmla="*/ 1692112806 w 31"/>
                <a:gd name="T9" fmla="*/ 2147483647 h 61"/>
                <a:gd name="T10" fmla="*/ 2147483647 w 31"/>
                <a:gd name="T11" fmla="*/ 2147483647 h 61"/>
                <a:gd name="T12" fmla="*/ 2147483647 w 31"/>
                <a:gd name="T13" fmla="*/ 2147483647 h 61"/>
                <a:gd name="T14" fmla="*/ 2147483647 w 31"/>
                <a:gd name="T15" fmla="*/ 2147483647 h 61"/>
                <a:gd name="T16" fmla="*/ 2147483647 w 31"/>
                <a:gd name="T17" fmla="*/ 2147483647 h 61"/>
                <a:gd name="T18" fmla="*/ 2147483647 w 31"/>
                <a:gd name="T19" fmla="*/ 2147483647 h 61"/>
                <a:gd name="T20" fmla="*/ 2147483647 w 31"/>
                <a:gd name="T21" fmla="*/ 2147483647 h 61"/>
                <a:gd name="T22" fmla="*/ 2147483647 w 31"/>
                <a:gd name="T23" fmla="*/ 2147483647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61"/>
                <a:gd name="T38" fmla="*/ 31 w 31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61">
                  <a:moveTo>
                    <a:pt x="5" y="0"/>
                  </a:moveTo>
                  <a:lnTo>
                    <a:pt x="4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5" y="22"/>
                  </a:lnTo>
                  <a:cubicBezTo>
                    <a:pt x="10" y="25"/>
                    <a:pt x="10" y="28"/>
                    <a:pt x="12" y="32"/>
                  </a:cubicBezTo>
                  <a:lnTo>
                    <a:pt x="15" y="38"/>
                  </a:lnTo>
                  <a:lnTo>
                    <a:pt x="16" y="43"/>
                  </a:lnTo>
                  <a:lnTo>
                    <a:pt x="22" y="50"/>
                  </a:lnTo>
                  <a:lnTo>
                    <a:pt x="26" y="57"/>
                  </a:lnTo>
                  <a:lnTo>
                    <a:pt x="31" y="6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2" name="Freeform 96"/>
            <p:cNvSpPr>
              <a:spLocks/>
            </p:cNvSpPr>
            <p:nvPr/>
          </p:nvSpPr>
          <p:spPr bwMode="auto">
            <a:xfrm>
              <a:off x="2832101" y="3173414"/>
              <a:ext cx="436563" cy="87313"/>
            </a:xfrm>
            <a:custGeom>
              <a:avLst/>
              <a:gdLst>
                <a:gd name="T0" fmla="*/ 2147483647 w 15"/>
                <a:gd name="T1" fmla="*/ 0 h 3"/>
                <a:gd name="T2" fmla="*/ 2147483647 w 15"/>
                <a:gd name="T3" fmla="*/ 847052475 h 3"/>
                <a:gd name="T4" fmla="*/ 2147483647 w 15"/>
                <a:gd name="T5" fmla="*/ 847052475 h 3"/>
                <a:gd name="T6" fmla="*/ 2147483647 w 15"/>
                <a:gd name="T7" fmla="*/ 2147483647 h 3"/>
                <a:gd name="T8" fmla="*/ 2147483647 w 15"/>
                <a:gd name="T9" fmla="*/ 1694134055 h 3"/>
                <a:gd name="T10" fmla="*/ 2147483647 w 15"/>
                <a:gd name="T11" fmla="*/ 1694134055 h 3"/>
                <a:gd name="T12" fmla="*/ 0 w 15"/>
                <a:gd name="T13" fmla="*/ 1694134055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"/>
                <a:gd name="T23" fmla="*/ 15 w 1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">
                  <a:moveTo>
                    <a:pt x="15" y="0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3" name="Freeform 97"/>
            <p:cNvSpPr>
              <a:spLocks/>
            </p:cNvSpPr>
            <p:nvPr/>
          </p:nvSpPr>
          <p:spPr bwMode="auto">
            <a:xfrm>
              <a:off x="3355976" y="2998789"/>
              <a:ext cx="349250" cy="290513"/>
            </a:xfrm>
            <a:custGeom>
              <a:avLst/>
              <a:gdLst>
                <a:gd name="T0" fmla="*/ 0 w 12"/>
                <a:gd name="T1" fmla="*/ 0 h 10"/>
                <a:gd name="T2" fmla="*/ 1694095250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0"/>
                <a:gd name="T14" fmla="*/ 12 w 1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0">
                  <a:moveTo>
                    <a:pt x="0" y="0"/>
                  </a:moveTo>
                  <a:lnTo>
                    <a:pt x="2" y="6"/>
                  </a:lnTo>
                  <a:lnTo>
                    <a:pt x="4" y="7"/>
                  </a:lnTo>
                  <a:lnTo>
                    <a:pt x="12" y="1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4" name="Freeform 98"/>
            <p:cNvSpPr>
              <a:spLocks/>
            </p:cNvSpPr>
            <p:nvPr/>
          </p:nvSpPr>
          <p:spPr bwMode="auto">
            <a:xfrm>
              <a:off x="3325813" y="2911476"/>
              <a:ext cx="30163" cy="117475"/>
            </a:xfrm>
            <a:custGeom>
              <a:avLst/>
              <a:gdLst>
                <a:gd name="T0" fmla="*/ 0 w 1"/>
                <a:gd name="T1" fmla="*/ 0 h 4"/>
                <a:gd name="T2" fmla="*/ 909806371 w 1"/>
                <a:gd name="T3" fmla="*/ 2147483647 h 4"/>
                <a:gd name="T4" fmla="*/ 909806371 w 1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0"/>
                  </a:move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5" name="Freeform 99"/>
            <p:cNvSpPr>
              <a:spLocks/>
            </p:cNvSpPr>
            <p:nvPr/>
          </p:nvSpPr>
          <p:spPr bwMode="auto">
            <a:xfrm>
              <a:off x="3384551" y="2941639"/>
              <a:ext cx="290513" cy="144463"/>
            </a:xfrm>
            <a:custGeom>
              <a:avLst/>
              <a:gdLst>
                <a:gd name="T0" fmla="*/ 2147483647 w 10"/>
                <a:gd name="T1" fmla="*/ 0 h 5"/>
                <a:gd name="T2" fmla="*/ 2147483647 w 10"/>
                <a:gd name="T3" fmla="*/ 1669558706 h 5"/>
                <a:gd name="T4" fmla="*/ 0 w 10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0" y="0"/>
                  </a:move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6" name="Freeform 100"/>
            <p:cNvSpPr>
              <a:spLocks/>
            </p:cNvSpPr>
            <p:nvPr/>
          </p:nvSpPr>
          <p:spPr bwMode="auto">
            <a:xfrm>
              <a:off x="2773363" y="3319464"/>
              <a:ext cx="465138" cy="231775"/>
            </a:xfrm>
            <a:custGeom>
              <a:avLst/>
              <a:gdLst>
                <a:gd name="T0" fmla="*/ 2147483647 w 16"/>
                <a:gd name="T1" fmla="*/ 2147483647 h 8"/>
                <a:gd name="T2" fmla="*/ 2147483647 w 16"/>
                <a:gd name="T3" fmla="*/ 2147483647 h 8"/>
                <a:gd name="T4" fmla="*/ 2147483647 w 16"/>
                <a:gd name="T5" fmla="*/ 2147483647 h 8"/>
                <a:gd name="T6" fmla="*/ 0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16" y="8"/>
                  </a:moveTo>
                  <a:lnTo>
                    <a:pt x="14" y="6"/>
                  </a:lnTo>
                  <a:lnTo>
                    <a:pt x="11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7" name="Line 101"/>
            <p:cNvSpPr>
              <a:spLocks noChangeShapeType="1"/>
            </p:cNvSpPr>
            <p:nvPr/>
          </p:nvSpPr>
          <p:spPr bwMode="auto">
            <a:xfrm flipH="1">
              <a:off x="3443288" y="4017964"/>
              <a:ext cx="87313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8" name="Freeform 102"/>
            <p:cNvSpPr>
              <a:spLocks/>
            </p:cNvSpPr>
            <p:nvPr/>
          </p:nvSpPr>
          <p:spPr bwMode="auto">
            <a:xfrm>
              <a:off x="3821113" y="4017964"/>
              <a:ext cx="58738" cy="115888"/>
            </a:xfrm>
            <a:custGeom>
              <a:avLst/>
              <a:gdLst>
                <a:gd name="T0" fmla="*/ 1725075958 w 2"/>
                <a:gd name="T1" fmla="*/ 2147483647 h 4"/>
                <a:gd name="T2" fmla="*/ 1725075958 w 2"/>
                <a:gd name="T3" fmla="*/ 1678753220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69" name="Freeform 103"/>
            <p:cNvSpPr>
              <a:spLocks/>
            </p:cNvSpPr>
            <p:nvPr/>
          </p:nvSpPr>
          <p:spPr bwMode="auto">
            <a:xfrm>
              <a:off x="4140201" y="4395789"/>
              <a:ext cx="87313" cy="523875"/>
            </a:xfrm>
            <a:custGeom>
              <a:avLst/>
              <a:gdLst>
                <a:gd name="T0" fmla="*/ 0 w 3"/>
                <a:gd name="T1" fmla="*/ 2147483647 h 18"/>
                <a:gd name="T2" fmla="*/ 1694134055 w 3"/>
                <a:gd name="T3" fmla="*/ 2147483647 h 18"/>
                <a:gd name="T4" fmla="*/ 2147483647 w 3"/>
                <a:gd name="T5" fmla="*/ 2147483647 h 18"/>
                <a:gd name="T6" fmla="*/ 2147483647 w 3"/>
                <a:gd name="T7" fmla="*/ 2147483647 h 18"/>
                <a:gd name="T8" fmla="*/ 1694134055 w 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8"/>
                <a:gd name="T17" fmla="*/ 3 w 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8">
                  <a:moveTo>
                    <a:pt x="0" y="18"/>
                  </a:moveTo>
                  <a:lnTo>
                    <a:pt x="2" y="13"/>
                  </a:lnTo>
                  <a:lnTo>
                    <a:pt x="3" y="8"/>
                  </a:lnTo>
                  <a:lnTo>
                    <a:pt x="3" y="5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0" name="Freeform 104"/>
            <p:cNvSpPr>
              <a:spLocks/>
            </p:cNvSpPr>
            <p:nvPr/>
          </p:nvSpPr>
          <p:spPr bwMode="auto">
            <a:xfrm>
              <a:off x="4286251" y="4249739"/>
              <a:ext cx="146050" cy="115888"/>
            </a:xfrm>
            <a:custGeom>
              <a:avLst/>
              <a:gdLst>
                <a:gd name="T0" fmla="*/ 2147483647 w 5"/>
                <a:gd name="T1" fmla="*/ 0 h 4"/>
                <a:gd name="T2" fmla="*/ 1706448005 w 5"/>
                <a:gd name="T3" fmla="*/ 839376610 h 4"/>
                <a:gd name="T4" fmla="*/ 0 w 5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5" y="0"/>
                  </a:move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1" name="Freeform 105"/>
            <p:cNvSpPr>
              <a:spLocks/>
            </p:cNvSpPr>
            <p:nvPr/>
          </p:nvSpPr>
          <p:spPr bwMode="auto">
            <a:xfrm>
              <a:off x="4170363" y="2882901"/>
              <a:ext cx="115888" cy="37782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1678753220 w 4"/>
                <a:gd name="T5" fmla="*/ 2147483647 h 13"/>
                <a:gd name="T6" fmla="*/ 0 w 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3" y="13"/>
                  </a:moveTo>
                  <a:lnTo>
                    <a:pt x="4" y="8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2" name="Line 106"/>
            <p:cNvSpPr>
              <a:spLocks noChangeShapeType="1"/>
            </p:cNvSpPr>
            <p:nvPr/>
          </p:nvSpPr>
          <p:spPr bwMode="auto">
            <a:xfrm flipV="1">
              <a:off x="4227513" y="3260726"/>
              <a:ext cx="30163" cy="2619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3" name="Line 107"/>
            <p:cNvSpPr>
              <a:spLocks noChangeShapeType="1"/>
            </p:cNvSpPr>
            <p:nvPr/>
          </p:nvSpPr>
          <p:spPr bwMode="auto">
            <a:xfrm flipV="1">
              <a:off x="4111626" y="3522664"/>
              <a:ext cx="115888" cy="1460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4" name="Freeform 108"/>
            <p:cNvSpPr>
              <a:spLocks/>
            </p:cNvSpPr>
            <p:nvPr/>
          </p:nvSpPr>
          <p:spPr bwMode="auto">
            <a:xfrm>
              <a:off x="4286251" y="2882901"/>
              <a:ext cx="203200" cy="231775"/>
            </a:xfrm>
            <a:custGeom>
              <a:avLst/>
              <a:gdLst>
                <a:gd name="T0" fmla="*/ 2147483647 w 7"/>
                <a:gd name="T1" fmla="*/ 0 h 8"/>
                <a:gd name="T2" fmla="*/ 842670397 w 7"/>
                <a:gd name="T3" fmla="*/ 2147483647 h 8"/>
                <a:gd name="T4" fmla="*/ 0 w 7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0"/>
                  </a:moveTo>
                  <a:cubicBezTo>
                    <a:pt x="6" y="4"/>
                    <a:pt x="4" y="6"/>
                    <a:pt x="1" y="8"/>
                  </a:cubicBez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5" name="Freeform 109"/>
            <p:cNvSpPr>
              <a:spLocks/>
            </p:cNvSpPr>
            <p:nvPr/>
          </p:nvSpPr>
          <p:spPr bwMode="auto">
            <a:xfrm>
              <a:off x="4635501" y="3813176"/>
              <a:ext cx="58738" cy="639763"/>
            </a:xfrm>
            <a:custGeom>
              <a:avLst/>
              <a:gdLst>
                <a:gd name="T0" fmla="*/ 0 w 2"/>
                <a:gd name="T1" fmla="*/ 0 h 22"/>
                <a:gd name="T2" fmla="*/ 862537979 w 2"/>
                <a:gd name="T3" fmla="*/ 2147483647 h 22"/>
                <a:gd name="T4" fmla="*/ 1725075958 w 2"/>
                <a:gd name="T5" fmla="*/ 2147483647 h 22"/>
                <a:gd name="T6" fmla="*/ 862537979 w 2"/>
                <a:gd name="T7" fmla="*/ 2147483647 h 22"/>
                <a:gd name="T8" fmla="*/ 862537979 w 2"/>
                <a:gd name="T9" fmla="*/ 2147483647 h 22"/>
                <a:gd name="T10" fmla="*/ 0 w 2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2"/>
                <a:gd name="T20" fmla="*/ 2 w 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2">
                  <a:moveTo>
                    <a:pt x="0" y="0"/>
                  </a:moveTo>
                  <a:lnTo>
                    <a:pt x="1" y="7"/>
                  </a:lnTo>
                  <a:lnTo>
                    <a:pt x="2" y="8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6" name="Freeform 110"/>
            <p:cNvSpPr>
              <a:spLocks/>
            </p:cNvSpPr>
            <p:nvPr/>
          </p:nvSpPr>
          <p:spPr bwMode="auto">
            <a:xfrm>
              <a:off x="4460876" y="4075114"/>
              <a:ext cx="407988" cy="203200"/>
            </a:xfrm>
            <a:custGeom>
              <a:avLst/>
              <a:gdLst>
                <a:gd name="T0" fmla="*/ 2147483647 w 14"/>
                <a:gd name="T1" fmla="*/ 842670397 h 7"/>
                <a:gd name="T2" fmla="*/ 2147483647 w 14"/>
                <a:gd name="T3" fmla="*/ 0 h 7"/>
                <a:gd name="T4" fmla="*/ 0 w 14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14" y="1"/>
                  </a:moveTo>
                  <a:lnTo>
                    <a:pt x="8" y="0"/>
                  </a:lnTo>
                  <a:cubicBezTo>
                    <a:pt x="5" y="3"/>
                    <a:pt x="3" y="5"/>
                    <a:pt x="0" y="7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7" name="Freeform 112"/>
            <p:cNvSpPr>
              <a:spLocks/>
            </p:cNvSpPr>
            <p:nvPr/>
          </p:nvSpPr>
          <p:spPr bwMode="auto">
            <a:xfrm>
              <a:off x="4897438" y="3668714"/>
              <a:ext cx="115888" cy="349250"/>
            </a:xfrm>
            <a:custGeom>
              <a:avLst/>
              <a:gdLst>
                <a:gd name="T0" fmla="*/ 2147483647 w 4"/>
                <a:gd name="T1" fmla="*/ 0 h 12"/>
                <a:gd name="T2" fmla="*/ 839376610 w 4"/>
                <a:gd name="T3" fmla="*/ 2147483647 h 12"/>
                <a:gd name="T4" fmla="*/ 0 w 4"/>
                <a:gd name="T5" fmla="*/ 2147483647 h 12"/>
                <a:gd name="T6" fmla="*/ 0 w 4"/>
                <a:gd name="T7" fmla="*/ 2147483647 h 12"/>
                <a:gd name="T8" fmla="*/ 0 w 4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2"/>
                <a:gd name="T17" fmla="*/ 4 w 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2">
                  <a:moveTo>
                    <a:pt x="4" y="0"/>
                  </a:move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8" name="Freeform 113"/>
            <p:cNvSpPr>
              <a:spLocks/>
            </p:cNvSpPr>
            <p:nvPr/>
          </p:nvSpPr>
          <p:spPr bwMode="auto">
            <a:xfrm>
              <a:off x="4897438" y="4017964"/>
              <a:ext cx="436563" cy="231775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0 h 8"/>
                <a:gd name="T6" fmla="*/ 1694097298 w 15"/>
                <a:gd name="T7" fmla="*/ 0 h 8"/>
                <a:gd name="T8" fmla="*/ 0 w 1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"/>
                <a:gd name="T17" fmla="*/ 15 w 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">
                  <a:moveTo>
                    <a:pt x="15" y="8"/>
                  </a:moveTo>
                  <a:cubicBezTo>
                    <a:pt x="14" y="7"/>
                    <a:pt x="13" y="6"/>
                    <a:pt x="12" y="5"/>
                  </a:cubicBezTo>
                  <a:cubicBezTo>
                    <a:pt x="11" y="2"/>
                    <a:pt x="11" y="2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79" name="Freeform 114"/>
            <p:cNvSpPr>
              <a:spLocks/>
            </p:cNvSpPr>
            <p:nvPr/>
          </p:nvSpPr>
          <p:spPr bwMode="auto">
            <a:xfrm>
              <a:off x="5334001" y="4278314"/>
              <a:ext cx="144463" cy="233363"/>
            </a:xfrm>
            <a:custGeom>
              <a:avLst/>
              <a:gdLst>
                <a:gd name="T0" fmla="*/ 0 w 5"/>
                <a:gd name="T1" fmla="*/ 2147483647 h 8"/>
                <a:gd name="T2" fmla="*/ 834793799 w 5"/>
                <a:gd name="T3" fmla="*/ 2147483647 h 8"/>
                <a:gd name="T4" fmla="*/ 1669558706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0" y="8"/>
                  </a:moveTo>
                  <a:lnTo>
                    <a:pt x="1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0" name="Freeform 115"/>
            <p:cNvSpPr>
              <a:spLocks/>
            </p:cNvSpPr>
            <p:nvPr/>
          </p:nvSpPr>
          <p:spPr bwMode="auto">
            <a:xfrm>
              <a:off x="5565776" y="3930651"/>
              <a:ext cx="292100" cy="231775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2147483647 h 8"/>
                <a:gd name="T4" fmla="*/ 1706448005 w 10"/>
                <a:gd name="T5" fmla="*/ 2147483647 h 8"/>
                <a:gd name="T6" fmla="*/ 0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10" y="0"/>
                  </a:moveTo>
                  <a:lnTo>
                    <a:pt x="6" y="3"/>
                  </a:lnTo>
                  <a:lnTo>
                    <a:pt x="2" y="6"/>
                  </a:lnTo>
                  <a:lnTo>
                    <a:pt x="0" y="8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1" name="Freeform 116"/>
            <p:cNvSpPr>
              <a:spLocks/>
            </p:cNvSpPr>
            <p:nvPr/>
          </p:nvSpPr>
          <p:spPr bwMode="auto">
            <a:xfrm>
              <a:off x="5857876" y="3289301"/>
              <a:ext cx="349250" cy="669925"/>
            </a:xfrm>
            <a:custGeom>
              <a:avLst/>
              <a:gdLst>
                <a:gd name="T0" fmla="*/ 2147483647 w 12"/>
                <a:gd name="T1" fmla="*/ 0 h 23"/>
                <a:gd name="T2" fmla="*/ 2147483647 w 12"/>
                <a:gd name="T3" fmla="*/ 2147483647 h 23"/>
                <a:gd name="T4" fmla="*/ 2147483647 w 12"/>
                <a:gd name="T5" fmla="*/ 2147483647 h 23"/>
                <a:gd name="T6" fmla="*/ 2147483647 w 12"/>
                <a:gd name="T7" fmla="*/ 2147483647 h 23"/>
                <a:gd name="T8" fmla="*/ 2147483647 w 12"/>
                <a:gd name="T9" fmla="*/ 2147483647 h 23"/>
                <a:gd name="T10" fmla="*/ 2147483647 w 12"/>
                <a:gd name="T11" fmla="*/ 2147483647 h 23"/>
                <a:gd name="T12" fmla="*/ 2147483647 w 12"/>
                <a:gd name="T13" fmla="*/ 2147483647 h 23"/>
                <a:gd name="T14" fmla="*/ 2147483647 w 12"/>
                <a:gd name="T15" fmla="*/ 2147483647 h 23"/>
                <a:gd name="T16" fmla="*/ 2147483647 w 12"/>
                <a:gd name="T17" fmla="*/ 2147483647 h 23"/>
                <a:gd name="T18" fmla="*/ 1694095250 w 12"/>
                <a:gd name="T19" fmla="*/ 2147483647 h 23"/>
                <a:gd name="T20" fmla="*/ 0 w 12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23"/>
                <a:gd name="T35" fmla="*/ 12 w 12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23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2" name="Freeform 118"/>
            <p:cNvSpPr>
              <a:spLocks/>
            </p:cNvSpPr>
            <p:nvPr/>
          </p:nvSpPr>
          <p:spPr bwMode="auto">
            <a:xfrm>
              <a:off x="5595938" y="3930651"/>
              <a:ext cx="115888" cy="115888"/>
            </a:xfrm>
            <a:custGeom>
              <a:avLst/>
              <a:gdLst>
                <a:gd name="T0" fmla="*/ 2147483647 w 4"/>
                <a:gd name="T1" fmla="*/ 2147483647 h 4"/>
                <a:gd name="T2" fmla="*/ 1678753220 w 4"/>
                <a:gd name="T3" fmla="*/ 1678753220 h 4"/>
                <a:gd name="T4" fmla="*/ 0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3" name="Freeform 119"/>
            <p:cNvSpPr>
              <a:spLocks/>
            </p:cNvSpPr>
            <p:nvPr/>
          </p:nvSpPr>
          <p:spPr bwMode="auto">
            <a:xfrm>
              <a:off x="5827713" y="3494089"/>
              <a:ext cx="174625" cy="1746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1694095250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5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4" name="Freeform 120"/>
            <p:cNvSpPr>
              <a:spLocks/>
            </p:cNvSpPr>
            <p:nvPr/>
          </p:nvSpPr>
          <p:spPr bwMode="auto">
            <a:xfrm>
              <a:off x="5013326" y="3260726"/>
              <a:ext cx="1193800" cy="407988"/>
            </a:xfrm>
            <a:custGeom>
              <a:avLst/>
              <a:gdLst>
                <a:gd name="T0" fmla="*/ 2147483647 w 41"/>
                <a:gd name="T1" fmla="*/ 849256160 h 14"/>
                <a:gd name="T2" fmla="*/ 2147483647 w 41"/>
                <a:gd name="T3" fmla="*/ 849256160 h 14"/>
                <a:gd name="T4" fmla="*/ 2147483647 w 41"/>
                <a:gd name="T5" fmla="*/ 2147483647 h 14"/>
                <a:gd name="T6" fmla="*/ 2147483647 w 41"/>
                <a:gd name="T7" fmla="*/ 2147483647 h 14"/>
                <a:gd name="T8" fmla="*/ 2147483647 w 41"/>
                <a:gd name="T9" fmla="*/ 2147483647 h 14"/>
                <a:gd name="T10" fmla="*/ 2147483647 w 41"/>
                <a:gd name="T11" fmla="*/ 2147483647 h 14"/>
                <a:gd name="T12" fmla="*/ 2147483647 w 41"/>
                <a:gd name="T13" fmla="*/ 2147483647 h 14"/>
                <a:gd name="T14" fmla="*/ 2147483647 w 41"/>
                <a:gd name="T15" fmla="*/ 2147483647 h 14"/>
                <a:gd name="T16" fmla="*/ 2147483647 w 41"/>
                <a:gd name="T17" fmla="*/ 2147483647 h 14"/>
                <a:gd name="T18" fmla="*/ 2147483647 w 41"/>
                <a:gd name="T19" fmla="*/ 2147483647 h 14"/>
                <a:gd name="T20" fmla="*/ 2147483647 w 41"/>
                <a:gd name="T21" fmla="*/ 2147483647 h 14"/>
                <a:gd name="T22" fmla="*/ 2147483647 w 41"/>
                <a:gd name="T23" fmla="*/ 2147483647 h 14"/>
                <a:gd name="T24" fmla="*/ 0 w 41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14"/>
                <a:gd name="T41" fmla="*/ 41 w 4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14">
                  <a:moveTo>
                    <a:pt x="41" y="1"/>
                  </a:moveTo>
                  <a:lnTo>
                    <a:pt x="38" y="1"/>
                  </a:lnTo>
                  <a:cubicBezTo>
                    <a:pt x="33" y="0"/>
                    <a:pt x="30" y="2"/>
                    <a:pt x="25" y="3"/>
                  </a:cubicBezTo>
                  <a:lnTo>
                    <a:pt x="22" y="3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5" name="Freeform 121"/>
            <p:cNvSpPr>
              <a:spLocks/>
            </p:cNvSpPr>
            <p:nvPr/>
          </p:nvSpPr>
          <p:spPr bwMode="auto">
            <a:xfrm>
              <a:off x="3500438" y="2359026"/>
              <a:ext cx="146050" cy="436563"/>
            </a:xfrm>
            <a:custGeom>
              <a:avLst/>
              <a:gdLst>
                <a:gd name="T0" fmla="*/ 1706448005 w 5"/>
                <a:gd name="T1" fmla="*/ 0 h 15"/>
                <a:gd name="T2" fmla="*/ 2147483647 w 5"/>
                <a:gd name="T3" fmla="*/ 0 h 15"/>
                <a:gd name="T4" fmla="*/ 2147483647 w 5"/>
                <a:gd name="T5" fmla="*/ 2147483647 h 15"/>
                <a:gd name="T6" fmla="*/ 2147483647 w 5"/>
                <a:gd name="T7" fmla="*/ 2147483647 h 15"/>
                <a:gd name="T8" fmla="*/ 2147483647 w 5"/>
                <a:gd name="T9" fmla="*/ 2147483647 h 15"/>
                <a:gd name="T10" fmla="*/ 1706448005 w 5"/>
                <a:gd name="T11" fmla="*/ 2147483647 h 15"/>
                <a:gd name="T12" fmla="*/ 853224003 w 5"/>
                <a:gd name="T13" fmla="*/ 2147483647 h 15"/>
                <a:gd name="T14" fmla="*/ 0 w 5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5"/>
                <a:gd name="T26" fmla="*/ 5 w 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5">
                  <a:moveTo>
                    <a:pt x="2" y="0"/>
                  </a:moveTo>
                  <a:lnTo>
                    <a:pt x="3" y="0"/>
                  </a:lnTo>
                  <a:lnTo>
                    <a:pt x="5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6" name="Freeform 122"/>
            <p:cNvSpPr>
              <a:spLocks/>
            </p:cNvSpPr>
            <p:nvPr/>
          </p:nvSpPr>
          <p:spPr bwMode="auto">
            <a:xfrm>
              <a:off x="3530601" y="2009776"/>
              <a:ext cx="57150" cy="349250"/>
            </a:xfrm>
            <a:custGeom>
              <a:avLst/>
              <a:gdLst>
                <a:gd name="T0" fmla="*/ 0 w 2"/>
                <a:gd name="T1" fmla="*/ 0 h 12"/>
                <a:gd name="T2" fmla="*/ 816530459 w 2"/>
                <a:gd name="T3" fmla="*/ 2147483647 h 12"/>
                <a:gd name="T4" fmla="*/ 1633060918 w 2"/>
                <a:gd name="T5" fmla="*/ 2147483647 h 12"/>
                <a:gd name="T6" fmla="*/ 1633060918 w 2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2"/>
                <a:gd name="T14" fmla="*/ 2 w 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2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2" y="1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7" name="Freeform 123"/>
            <p:cNvSpPr>
              <a:spLocks/>
            </p:cNvSpPr>
            <p:nvPr/>
          </p:nvSpPr>
          <p:spPr bwMode="auto">
            <a:xfrm>
              <a:off x="3646488" y="2592389"/>
              <a:ext cx="2617788" cy="493713"/>
            </a:xfrm>
            <a:custGeom>
              <a:avLst/>
              <a:gdLst>
                <a:gd name="T0" fmla="*/ 2147483647 w 90"/>
                <a:gd name="T1" fmla="*/ 2147483647 h 17"/>
                <a:gd name="T2" fmla="*/ 2147483647 w 90"/>
                <a:gd name="T3" fmla="*/ 2147483647 h 17"/>
                <a:gd name="T4" fmla="*/ 2147483647 w 90"/>
                <a:gd name="T5" fmla="*/ 2147483647 h 17"/>
                <a:gd name="T6" fmla="*/ 2147483647 w 90"/>
                <a:gd name="T7" fmla="*/ 2147483647 h 17"/>
                <a:gd name="T8" fmla="*/ 2147483647 w 90"/>
                <a:gd name="T9" fmla="*/ 2147483647 h 17"/>
                <a:gd name="T10" fmla="*/ 2147483647 w 90"/>
                <a:gd name="T11" fmla="*/ 2147483647 h 17"/>
                <a:gd name="T12" fmla="*/ 2147483647 w 90"/>
                <a:gd name="T13" fmla="*/ 2147483647 h 17"/>
                <a:gd name="T14" fmla="*/ 2147483647 w 90"/>
                <a:gd name="T15" fmla="*/ 2147483647 h 17"/>
                <a:gd name="T16" fmla="*/ 2147483647 w 90"/>
                <a:gd name="T17" fmla="*/ 2147483647 h 17"/>
                <a:gd name="T18" fmla="*/ 2147483647 w 90"/>
                <a:gd name="T19" fmla="*/ 2147483647 h 17"/>
                <a:gd name="T20" fmla="*/ 2147483647 w 90"/>
                <a:gd name="T21" fmla="*/ 2147483647 h 17"/>
                <a:gd name="T22" fmla="*/ 2147483647 w 90"/>
                <a:gd name="T23" fmla="*/ 2147483647 h 17"/>
                <a:gd name="T24" fmla="*/ 2147483647 w 90"/>
                <a:gd name="T25" fmla="*/ 2147483647 h 17"/>
                <a:gd name="T26" fmla="*/ 2147483647 w 90"/>
                <a:gd name="T27" fmla="*/ 843435904 h 17"/>
                <a:gd name="T28" fmla="*/ 0 w 90"/>
                <a:gd name="T29" fmla="*/ 843435904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17"/>
                <a:gd name="T47" fmla="*/ 90 w 9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17">
                  <a:moveTo>
                    <a:pt x="90" y="8"/>
                  </a:moveTo>
                  <a:cubicBezTo>
                    <a:pt x="90" y="8"/>
                    <a:pt x="89" y="5"/>
                    <a:pt x="89" y="6"/>
                  </a:cubicBezTo>
                  <a:cubicBezTo>
                    <a:pt x="85" y="8"/>
                    <a:pt x="82" y="9"/>
                    <a:pt x="77" y="9"/>
                  </a:cubicBezTo>
                  <a:cubicBezTo>
                    <a:pt x="75" y="10"/>
                    <a:pt x="74" y="11"/>
                    <a:pt x="72" y="12"/>
                  </a:cubicBezTo>
                  <a:cubicBezTo>
                    <a:pt x="67" y="15"/>
                    <a:pt x="64" y="16"/>
                    <a:pt x="57" y="17"/>
                  </a:cubicBezTo>
                  <a:lnTo>
                    <a:pt x="46" y="16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9"/>
                  </a:lnTo>
                  <a:lnTo>
                    <a:pt x="31" y="6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9" y="1"/>
                  </a:lnTo>
                  <a:cubicBezTo>
                    <a:pt x="5" y="0"/>
                    <a:pt x="3" y="0"/>
                    <a:pt x="0" y="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8" name="Line 124"/>
            <p:cNvSpPr>
              <a:spLocks noChangeShapeType="1"/>
            </p:cNvSpPr>
            <p:nvPr/>
          </p:nvSpPr>
          <p:spPr bwMode="auto">
            <a:xfrm flipH="1" flipV="1">
              <a:off x="5857876" y="2736851"/>
              <a:ext cx="28575" cy="1174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89" name="Freeform 125"/>
            <p:cNvSpPr>
              <a:spLocks/>
            </p:cNvSpPr>
            <p:nvPr/>
          </p:nvSpPr>
          <p:spPr bwMode="auto">
            <a:xfrm>
              <a:off x="5303838" y="2300289"/>
              <a:ext cx="436563" cy="1076325"/>
            </a:xfrm>
            <a:custGeom>
              <a:avLst/>
              <a:gdLst>
                <a:gd name="T0" fmla="*/ 2147483647 w 15"/>
                <a:gd name="T1" fmla="*/ 0 h 37"/>
                <a:gd name="T2" fmla="*/ 2147483647 w 15"/>
                <a:gd name="T3" fmla="*/ 2147483647 h 37"/>
                <a:gd name="T4" fmla="*/ 2147483647 w 15"/>
                <a:gd name="T5" fmla="*/ 2147483647 h 37"/>
                <a:gd name="T6" fmla="*/ 2147483647 w 15"/>
                <a:gd name="T7" fmla="*/ 2147483647 h 37"/>
                <a:gd name="T8" fmla="*/ 2147483647 w 15"/>
                <a:gd name="T9" fmla="*/ 2147483647 h 37"/>
                <a:gd name="T10" fmla="*/ 847048649 w 15"/>
                <a:gd name="T11" fmla="*/ 2147483647 h 37"/>
                <a:gd name="T12" fmla="*/ 0 w 15"/>
                <a:gd name="T13" fmla="*/ 2147483647 h 37"/>
                <a:gd name="T14" fmla="*/ 0 w 15"/>
                <a:gd name="T15" fmla="*/ 2147483647 h 37"/>
                <a:gd name="T16" fmla="*/ 847048649 w 15"/>
                <a:gd name="T17" fmla="*/ 2147483647 h 37"/>
                <a:gd name="T18" fmla="*/ 0 w 15"/>
                <a:gd name="T19" fmla="*/ 214748364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7"/>
                <a:gd name="T32" fmla="*/ 15 w 1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7">
                  <a:moveTo>
                    <a:pt x="15" y="0"/>
                  </a:moveTo>
                  <a:lnTo>
                    <a:pt x="12" y="3"/>
                  </a:lnTo>
                  <a:cubicBezTo>
                    <a:pt x="12" y="4"/>
                    <a:pt x="12" y="4"/>
                    <a:pt x="11" y="4"/>
                  </a:cubicBezTo>
                  <a:cubicBezTo>
                    <a:pt x="9" y="5"/>
                    <a:pt x="7" y="6"/>
                    <a:pt x="5" y="7"/>
                  </a:cubicBezTo>
                  <a:cubicBezTo>
                    <a:pt x="5" y="11"/>
                    <a:pt x="5" y="12"/>
                    <a:pt x="4" y="15"/>
                  </a:cubicBezTo>
                  <a:lnTo>
                    <a:pt x="1" y="18"/>
                  </a:lnTo>
                  <a:cubicBezTo>
                    <a:pt x="0" y="21"/>
                    <a:pt x="0" y="23"/>
                    <a:pt x="0" y="26"/>
                  </a:cubicBezTo>
                  <a:lnTo>
                    <a:pt x="0" y="30"/>
                  </a:lnTo>
                  <a:lnTo>
                    <a:pt x="1" y="33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0" name="Freeform 126"/>
            <p:cNvSpPr>
              <a:spLocks/>
            </p:cNvSpPr>
            <p:nvPr/>
          </p:nvSpPr>
          <p:spPr bwMode="auto">
            <a:xfrm>
              <a:off x="4722813" y="3086101"/>
              <a:ext cx="261938" cy="87313"/>
            </a:xfrm>
            <a:custGeom>
              <a:avLst/>
              <a:gdLst>
                <a:gd name="T0" fmla="*/ 2147483647 w 9"/>
                <a:gd name="T1" fmla="*/ 0 h 3"/>
                <a:gd name="T2" fmla="*/ 0 w 9"/>
                <a:gd name="T3" fmla="*/ 2147483647 h 3"/>
                <a:gd name="T4" fmla="*/ 0 60000 65536"/>
                <a:gd name="T5" fmla="*/ 0 60000 65536"/>
                <a:gd name="T6" fmla="*/ 0 w 9"/>
                <a:gd name="T7" fmla="*/ 0 h 3"/>
                <a:gd name="T8" fmla="*/ 9 w 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">
                  <a:moveTo>
                    <a:pt x="9" y="0"/>
                  </a:moveTo>
                  <a:cubicBezTo>
                    <a:pt x="6" y="1"/>
                    <a:pt x="2" y="0"/>
                    <a:pt x="0" y="3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1" name="Freeform 127"/>
            <p:cNvSpPr>
              <a:spLocks/>
            </p:cNvSpPr>
            <p:nvPr/>
          </p:nvSpPr>
          <p:spPr bwMode="auto">
            <a:xfrm>
              <a:off x="4722813" y="3028951"/>
              <a:ext cx="87313" cy="85725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816530589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3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2" name="Freeform 128"/>
            <p:cNvSpPr>
              <a:spLocks/>
            </p:cNvSpPr>
            <p:nvPr/>
          </p:nvSpPr>
          <p:spPr bwMode="auto">
            <a:xfrm>
              <a:off x="3733801" y="2736851"/>
              <a:ext cx="755650" cy="146050"/>
            </a:xfrm>
            <a:custGeom>
              <a:avLst/>
              <a:gdLst>
                <a:gd name="T0" fmla="*/ 2147483647 w 26"/>
                <a:gd name="T1" fmla="*/ 2147483647 h 5"/>
                <a:gd name="T2" fmla="*/ 2147483647 w 26"/>
                <a:gd name="T3" fmla="*/ 1706448005 h 5"/>
                <a:gd name="T4" fmla="*/ 2147483647 w 26"/>
                <a:gd name="T5" fmla="*/ 2147483647 h 5"/>
                <a:gd name="T6" fmla="*/ 2147483647 w 26"/>
                <a:gd name="T7" fmla="*/ 853224003 h 5"/>
                <a:gd name="T8" fmla="*/ 0 w 2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"/>
                <a:gd name="T17" fmla="*/ 26 w 2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">
                  <a:moveTo>
                    <a:pt x="26" y="5"/>
                  </a:moveTo>
                  <a:cubicBezTo>
                    <a:pt x="24" y="4"/>
                    <a:pt x="22" y="3"/>
                    <a:pt x="19" y="2"/>
                  </a:cubicBezTo>
                  <a:lnTo>
                    <a:pt x="15" y="3"/>
                  </a:lnTo>
                  <a:lnTo>
                    <a:pt x="10" y="1"/>
                  </a:ln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3" name="Freeform 129"/>
            <p:cNvSpPr>
              <a:spLocks/>
            </p:cNvSpPr>
            <p:nvPr/>
          </p:nvSpPr>
          <p:spPr bwMode="auto">
            <a:xfrm>
              <a:off x="3995738" y="2271714"/>
              <a:ext cx="349250" cy="436563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0 w 12"/>
                <a:gd name="T5" fmla="*/ 0 h 15"/>
                <a:gd name="T6" fmla="*/ 0 60000 65536"/>
                <a:gd name="T7" fmla="*/ 0 60000 65536"/>
                <a:gd name="T8" fmla="*/ 0 60000 65536"/>
                <a:gd name="T9" fmla="*/ 0 w 12"/>
                <a:gd name="T10" fmla="*/ 0 h 15"/>
                <a:gd name="T11" fmla="*/ 12 w 12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5">
                  <a:moveTo>
                    <a:pt x="12" y="15"/>
                  </a:moveTo>
                  <a:lnTo>
                    <a:pt x="11" y="11"/>
                  </a:lnTo>
                  <a:cubicBezTo>
                    <a:pt x="10" y="5"/>
                    <a:pt x="3" y="5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4" name="Freeform 130"/>
            <p:cNvSpPr>
              <a:spLocks/>
            </p:cNvSpPr>
            <p:nvPr/>
          </p:nvSpPr>
          <p:spPr bwMode="auto">
            <a:xfrm>
              <a:off x="4897438" y="2212976"/>
              <a:ext cx="785813" cy="174625"/>
            </a:xfrm>
            <a:custGeom>
              <a:avLst/>
              <a:gdLst>
                <a:gd name="T0" fmla="*/ 2147483647 w 27"/>
                <a:gd name="T1" fmla="*/ 2147483647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847048194 w 27"/>
                <a:gd name="T13" fmla="*/ 2147483647 h 6"/>
                <a:gd name="T14" fmla="*/ 0 w 27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6"/>
                <a:gd name="T26" fmla="*/ 27 w 27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6">
                  <a:moveTo>
                    <a:pt x="27" y="5"/>
                  </a:moveTo>
                  <a:lnTo>
                    <a:pt x="25" y="5"/>
                  </a:lnTo>
                  <a:lnTo>
                    <a:pt x="20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5" name="Freeform 131"/>
            <p:cNvSpPr>
              <a:spLocks/>
            </p:cNvSpPr>
            <p:nvPr/>
          </p:nvSpPr>
          <p:spPr bwMode="auto">
            <a:xfrm>
              <a:off x="5275263" y="2359026"/>
              <a:ext cx="203200" cy="146050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842670397 w 7"/>
                <a:gd name="T5" fmla="*/ 2147483647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7" y="5"/>
                  </a:moveTo>
                  <a:lnTo>
                    <a:pt x="3" y="4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6" name="Freeform 132"/>
            <p:cNvSpPr>
              <a:spLocks/>
            </p:cNvSpPr>
            <p:nvPr/>
          </p:nvSpPr>
          <p:spPr bwMode="auto">
            <a:xfrm>
              <a:off x="3587751" y="2243139"/>
              <a:ext cx="1163638" cy="2317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2147483647 h 8"/>
                <a:gd name="T6" fmla="*/ 2147483647 w 40"/>
                <a:gd name="T7" fmla="*/ 1678745977 h 8"/>
                <a:gd name="T8" fmla="*/ 2147483647 w 40"/>
                <a:gd name="T9" fmla="*/ 839372989 h 8"/>
                <a:gd name="T10" fmla="*/ 2147483647 w 40"/>
                <a:gd name="T11" fmla="*/ 0 h 8"/>
                <a:gd name="T12" fmla="*/ 2147483647 w 40"/>
                <a:gd name="T13" fmla="*/ 0 h 8"/>
                <a:gd name="T14" fmla="*/ 2147483647 w 40"/>
                <a:gd name="T15" fmla="*/ 839372989 h 8"/>
                <a:gd name="T16" fmla="*/ 0 w 40"/>
                <a:gd name="T17" fmla="*/ 167874597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8"/>
                <a:gd name="T29" fmla="*/ 40 w 4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8">
                  <a:moveTo>
                    <a:pt x="40" y="8"/>
                  </a:moveTo>
                  <a:lnTo>
                    <a:pt x="32" y="6"/>
                  </a:lnTo>
                  <a:lnTo>
                    <a:pt x="25" y="3"/>
                  </a:lnTo>
                  <a:lnTo>
                    <a:pt x="20" y="2"/>
                  </a:lnTo>
                  <a:lnTo>
                    <a:pt x="16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7" name="Freeform 133"/>
            <p:cNvSpPr>
              <a:spLocks/>
            </p:cNvSpPr>
            <p:nvPr/>
          </p:nvSpPr>
          <p:spPr bwMode="auto">
            <a:xfrm>
              <a:off x="3967163" y="1806576"/>
              <a:ext cx="406400" cy="465138"/>
            </a:xfrm>
            <a:custGeom>
              <a:avLst/>
              <a:gdLst>
                <a:gd name="T0" fmla="*/ 0 w 14"/>
                <a:gd name="T1" fmla="*/ 2147483647 h 16"/>
                <a:gd name="T2" fmla="*/ 1685311766 w 14"/>
                <a:gd name="T3" fmla="*/ 2147483647 h 16"/>
                <a:gd name="T4" fmla="*/ 2147483647 w 14"/>
                <a:gd name="T5" fmla="*/ 2147483647 h 16"/>
                <a:gd name="T6" fmla="*/ 2147483647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6"/>
                <a:gd name="T20" fmla="*/ 14 w 1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6">
                  <a:moveTo>
                    <a:pt x="0" y="16"/>
                  </a:moveTo>
                  <a:lnTo>
                    <a:pt x="2" y="13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7" y="8"/>
                  </a:lnTo>
                  <a:cubicBezTo>
                    <a:pt x="10" y="6"/>
                    <a:pt x="12" y="4"/>
                    <a:pt x="14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8" name="Freeform 134"/>
            <p:cNvSpPr>
              <a:spLocks/>
            </p:cNvSpPr>
            <p:nvPr/>
          </p:nvSpPr>
          <p:spPr bwMode="auto">
            <a:xfrm>
              <a:off x="5711826" y="2300289"/>
              <a:ext cx="639763" cy="204788"/>
            </a:xfrm>
            <a:custGeom>
              <a:avLst/>
              <a:gdLst>
                <a:gd name="T0" fmla="*/ 2147483647 w 22"/>
                <a:gd name="T1" fmla="*/ 2147483647 h 7"/>
                <a:gd name="T2" fmla="*/ 2147483647 w 22"/>
                <a:gd name="T3" fmla="*/ 2147483647 h 7"/>
                <a:gd name="T4" fmla="*/ 2147483647 w 22"/>
                <a:gd name="T5" fmla="*/ 2147483647 h 7"/>
                <a:gd name="T6" fmla="*/ 2147483647 w 22"/>
                <a:gd name="T7" fmla="*/ 2147483647 h 7"/>
                <a:gd name="T8" fmla="*/ 2147483647 w 22"/>
                <a:gd name="T9" fmla="*/ 1711764372 h 7"/>
                <a:gd name="T10" fmla="*/ 2147483647 w 22"/>
                <a:gd name="T11" fmla="*/ 1711764372 h 7"/>
                <a:gd name="T12" fmla="*/ 2147483647 w 22"/>
                <a:gd name="T13" fmla="*/ 1711764372 h 7"/>
                <a:gd name="T14" fmla="*/ 1691300599 w 22"/>
                <a:gd name="T15" fmla="*/ 1711764372 h 7"/>
                <a:gd name="T16" fmla="*/ 0 w 2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7"/>
                <a:gd name="T29" fmla="*/ 22 w 2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7">
                  <a:moveTo>
                    <a:pt x="22" y="4"/>
                  </a:moveTo>
                  <a:lnTo>
                    <a:pt x="20" y="6"/>
                  </a:lnTo>
                  <a:lnTo>
                    <a:pt x="18" y="6"/>
                  </a:lnTo>
                  <a:cubicBezTo>
                    <a:pt x="16" y="7"/>
                    <a:pt x="15" y="6"/>
                    <a:pt x="12" y="6"/>
                  </a:cubicBezTo>
                  <a:cubicBezTo>
                    <a:pt x="10" y="5"/>
                    <a:pt x="10" y="4"/>
                    <a:pt x="9" y="2"/>
                  </a:cubicBezTo>
                  <a:cubicBezTo>
                    <a:pt x="8" y="1"/>
                    <a:pt x="8" y="2"/>
                    <a:pt x="6" y="2"/>
                  </a:cubicBez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099" name="Freeform 135"/>
            <p:cNvSpPr>
              <a:spLocks/>
            </p:cNvSpPr>
            <p:nvPr/>
          </p:nvSpPr>
          <p:spPr bwMode="auto">
            <a:xfrm>
              <a:off x="4489451" y="1806576"/>
              <a:ext cx="1484313" cy="1076325"/>
            </a:xfrm>
            <a:custGeom>
              <a:avLst/>
              <a:gdLst>
                <a:gd name="T0" fmla="*/ 2147483647 w 51"/>
                <a:gd name="T1" fmla="*/ 0 h 37"/>
                <a:gd name="T2" fmla="*/ 2147483647 w 51"/>
                <a:gd name="T3" fmla="*/ 846224047 h 37"/>
                <a:gd name="T4" fmla="*/ 2147483647 w 51"/>
                <a:gd name="T5" fmla="*/ 2147483647 h 37"/>
                <a:gd name="T6" fmla="*/ 2147483647 w 51"/>
                <a:gd name="T7" fmla="*/ 2147483647 h 37"/>
                <a:gd name="T8" fmla="*/ 2147483647 w 51"/>
                <a:gd name="T9" fmla="*/ 2147483647 h 37"/>
                <a:gd name="T10" fmla="*/ 2147483647 w 51"/>
                <a:gd name="T11" fmla="*/ 2147483647 h 37"/>
                <a:gd name="T12" fmla="*/ 2147483647 w 51"/>
                <a:gd name="T13" fmla="*/ 2147483647 h 37"/>
                <a:gd name="T14" fmla="*/ 2147483647 w 51"/>
                <a:gd name="T15" fmla="*/ 2147483647 h 37"/>
                <a:gd name="T16" fmla="*/ 2147483647 w 51"/>
                <a:gd name="T17" fmla="*/ 2147483647 h 37"/>
                <a:gd name="T18" fmla="*/ 2147483647 w 51"/>
                <a:gd name="T19" fmla="*/ 2147483647 h 37"/>
                <a:gd name="T20" fmla="*/ 2147483647 w 51"/>
                <a:gd name="T21" fmla="*/ 2147483647 h 37"/>
                <a:gd name="T22" fmla="*/ 2147483647 w 51"/>
                <a:gd name="T23" fmla="*/ 2147483647 h 37"/>
                <a:gd name="T24" fmla="*/ 2147483647 w 51"/>
                <a:gd name="T25" fmla="*/ 2147483647 h 37"/>
                <a:gd name="T26" fmla="*/ 2147483647 w 51"/>
                <a:gd name="T27" fmla="*/ 2147483647 h 37"/>
                <a:gd name="T28" fmla="*/ 2147483647 w 51"/>
                <a:gd name="T29" fmla="*/ 2147483647 h 37"/>
                <a:gd name="T30" fmla="*/ 2147483647 w 51"/>
                <a:gd name="T31" fmla="*/ 2147483647 h 37"/>
                <a:gd name="T32" fmla="*/ 2147483647 w 51"/>
                <a:gd name="T33" fmla="*/ 2147483647 h 37"/>
                <a:gd name="T34" fmla="*/ 2147483647 w 51"/>
                <a:gd name="T35" fmla="*/ 2147483647 h 37"/>
                <a:gd name="T36" fmla="*/ 1694095852 w 51"/>
                <a:gd name="T37" fmla="*/ 2147483647 h 37"/>
                <a:gd name="T38" fmla="*/ 0 w 51"/>
                <a:gd name="T39" fmla="*/ 2147483647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37"/>
                <a:gd name="T62" fmla="*/ 51 w 51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37">
                  <a:moveTo>
                    <a:pt x="51" y="0"/>
                  </a:moveTo>
                  <a:lnTo>
                    <a:pt x="50" y="1"/>
                  </a:lnTo>
                  <a:lnTo>
                    <a:pt x="47" y="3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5" y="8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4"/>
                  </a:lnTo>
                  <a:cubicBezTo>
                    <a:pt x="12" y="13"/>
                    <a:pt x="11" y="13"/>
                    <a:pt x="10" y="13"/>
                  </a:cubicBezTo>
                  <a:cubicBezTo>
                    <a:pt x="8" y="15"/>
                    <a:pt x="9" y="16"/>
                    <a:pt x="9" y="19"/>
                  </a:cubicBezTo>
                  <a:lnTo>
                    <a:pt x="9" y="24"/>
                  </a:lnTo>
                  <a:lnTo>
                    <a:pt x="7" y="29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0" name="Line 136"/>
            <p:cNvSpPr>
              <a:spLocks noChangeShapeType="1"/>
            </p:cNvSpPr>
            <p:nvPr/>
          </p:nvSpPr>
          <p:spPr bwMode="auto">
            <a:xfrm flipH="1">
              <a:off x="5973763" y="1719264"/>
              <a:ext cx="87313" cy="873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1" name="Freeform 138"/>
            <p:cNvSpPr>
              <a:spLocks/>
            </p:cNvSpPr>
            <p:nvPr/>
          </p:nvSpPr>
          <p:spPr bwMode="auto">
            <a:xfrm>
              <a:off x="5740401" y="1806576"/>
              <a:ext cx="320675" cy="493713"/>
            </a:xfrm>
            <a:custGeom>
              <a:avLst/>
              <a:gdLst>
                <a:gd name="T0" fmla="*/ 2147483647 w 11"/>
                <a:gd name="T1" fmla="*/ 0 h 17"/>
                <a:gd name="T2" fmla="*/ 2147483647 w 11"/>
                <a:gd name="T3" fmla="*/ 1686871808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0 w 11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1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2" name="Line 139"/>
            <p:cNvSpPr>
              <a:spLocks noChangeShapeType="1"/>
            </p:cNvSpPr>
            <p:nvPr/>
          </p:nvSpPr>
          <p:spPr bwMode="auto">
            <a:xfrm>
              <a:off x="6061076" y="1719264"/>
              <a:ext cx="1588" cy="873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3" name="Freeform 141"/>
            <p:cNvSpPr>
              <a:spLocks/>
            </p:cNvSpPr>
            <p:nvPr/>
          </p:nvSpPr>
          <p:spPr bwMode="auto">
            <a:xfrm>
              <a:off x="3617913" y="1544639"/>
              <a:ext cx="2209800" cy="377825"/>
            </a:xfrm>
            <a:custGeom>
              <a:avLst/>
              <a:gdLst>
                <a:gd name="T0" fmla="*/ 2147483647 w 76"/>
                <a:gd name="T1" fmla="*/ 2147483647 h 13"/>
                <a:gd name="T2" fmla="*/ 2147483647 w 76"/>
                <a:gd name="T3" fmla="*/ 2147483647 h 13"/>
                <a:gd name="T4" fmla="*/ 2147483647 w 76"/>
                <a:gd name="T5" fmla="*/ 2147483647 h 13"/>
                <a:gd name="T6" fmla="*/ 2147483647 w 76"/>
                <a:gd name="T7" fmla="*/ 2147483647 h 13"/>
                <a:gd name="T8" fmla="*/ 2147483647 w 76"/>
                <a:gd name="T9" fmla="*/ 2147483647 h 13"/>
                <a:gd name="T10" fmla="*/ 2147483647 w 76"/>
                <a:gd name="T11" fmla="*/ 2147483647 h 13"/>
                <a:gd name="T12" fmla="*/ 2147483647 w 76"/>
                <a:gd name="T13" fmla="*/ 2147483647 h 13"/>
                <a:gd name="T14" fmla="*/ 2147483647 w 76"/>
                <a:gd name="T15" fmla="*/ 2147483647 h 13"/>
                <a:gd name="T16" fmla="*/ 0 w 7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13"/>
                <a:gd name="T29" fmla="*/ 76 w 76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13">
                  <a:moveTo>
                    <a:pt x="76" y="7"/>
                  </a:moveTo>
                  <a:lnTo>
                    <a:pt x="72" y="9"/>
                  </a:lnTo>
                  <a:cubicBezTo>
                    <a:pt x="65" y="12"/>
                    <a:pt x="58" y="13"/>
                    <a:pt x="50" y="12"/>
                  </a:cubicBezTo>
                  <a:cubicBezTo>
                    <a:pt x="46" y="9"/>
                    <a:pt x="43" y="8"/>
                    <a:pt x="39" y="7"/>
                  </a:cubicBezTo>
                  <a:lnTo>
                    <a:pt x="32" y="10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4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4" name="Freeform 142"/>
            <p:cNvSpPr>
              <a:spLocks/>
            </p:cNvSpPr>
            <p:nvPr/>
          </p:nvSpPr>
          <p:spPr bwMode="auto">
            <a:xfrm>
              <a:off x="3967163" y="1370014"/>
              <a:ext cx="115888" cy="755650"/>
            </a:xfrm>
            <a:custGeom>
              <a:avLst/>
              <a:gdLst>
                <a:gd name="T0" fmla="*/ 2147483647 w 4"/>
                <a:gd name="T1" fmla="*/ 2147483647 h 26"/>
                <a:gd name="T2" fmla="*/ 2147483647 w 4"/>
                <a:gd name="T3" fmla="*/ 2147483647 h 26"/>
                <a:gd name="T4" fmla="*/ 839376610 w 4"/>
                <a:gd name="T5" fmla="*/ 2147483647 h 26"/>
                <a:gd name="T6" fmla="*/ 839376610 w 4"/>
                <a:gd name="T7" fmla="*/ 2147483647 h 26"/>
                <a:gd name="T8" fmla="*/ 2147483647 w 4"/>
                <a:gd name="T9" fmla="*/ 2147483647 h 26"/>
                <a:gd name="T10" fmla="*/ 2147483647 w 4"/>
                <a:gd name="T11" fmla="*/ 1689371787 h 26"/>
                <a:gd name="T12" fmla="*/ 2147483647 w 4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6"/>
                <a:gd name="T23" fmla="*/ 4 w 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6">
                  <a:moveTo>
                    <a:pt x="3" y="26"/>
                  </a:moveTo>
                  <a:lnTo>
                    <a:pt x="3" y="24"/>
                  </a:lnTo>
                  <a:cubicBezTo>
                    <a:pt x="1" y="20"/>
                    <a:pt x="0" y="20"/>
                    <a:pt x="1" y="16"/>
                  </a:cubicBezTo>
                  <a:lnTo>
                    <a:pt x="1" y="12"/>
                  </a:lnTo>
                  <a:lnTo>
                    <a:pt x="3" y="6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5" name="Freeform 143"/>
            <p:cNvSpPr>
              <a:spLocks/>
            </p:cNvSpPr>
            <p:nvPr/>
          </p:nvSpPr>
          <p:spPr bwMode="auto">
            <a:xfrm>
              <a:off x="3530601" y="1108076"/>
              <a:ext cx="436563" cy="465138"/>
            </a:xfrm>
            <a:custGeom>
              <a:avLst/>
              <a:gdLst>
                <a:gd name="T0" fmla="*/ 0 w 15"/>
                <a:gd name="T1" fmla="*/ 2147483647 h 16"/>
                <a:gd name="T2" fmla="*/ 1694097298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6"/>
                <a:gd name="T20" fmla="*/ 15 w 1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6">
                  <a:moveTo>
                    <a:pt x="0" y="16"/>
                  </a:moveTo>
                  <a:lnTo>
                    <a:pt x="2" y="15"/>
                  </a:lnTo>
                  <a:lnTo>
                    <a:pt x="5" y="12"/>
                  </a:lnTo>
                  <a:lnTo>
                    <a:pt x="8" y="10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6" name="Line 144"/>
            <p:cNvSpPr>
              <a:spLocks noChangeShapeType="1"/>
            </p:cNvSpPr>
            <p:nvPr/>
          </p:nvSpPr>
          <p:spPr bwMode="auto">
            <a:xfrm flipV="1">
              <a:off x="3471863" y="1573214"/>
              <a:ext cx="58738" cy="587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7" name="Line 146"/>
            <p:cNvSpPr>
              <a:spLocks noChangeShapeType="1"/>
            </p:cNvSpPr>
            <p:nvPr/>
          </p:nvSpPr>
          <p:spPr bwMode="auto">
            <a:xfrm flipV="1">
              <a:off x="3181351" y="1806576"/>
              <a:ext cx="115888" cy="873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8" name="Freeform 148"/>
            <p:cNvSpPr>
              <a:spLocks/>
            </p:cNvSpPr>
            <p:nvPr/>
          </p:nvSpPr>
          <p:spPr bwMode="auto">
            <a:xfrm>
              <a:off x="3297238" y="1631951"/>
              <a:ext cx="174625" cy="1746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09" name="Line 149"/>
            <p:cNvSpPr>
              <a:spLocks noChangeShapeType="1"/>
            </p:cNvSpPr>
            <p:nvPr/>
          </p:nvSpPr>
          <p:spPr bwMode="auto">
            <a:xfrm flipH="1" flipV="1">
              <a:off x="3559176" y="1428751"/>
              <a:ext cx="28575" cy="8731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0" name="Freeform 151"/>
            <p:cNvSpPr>
              <a:spLocks/>
            </p:cNvSpPr>
            <p:nvPr/>
          </p:nvSpPr>
          <p:spPr bwMode="auto">
            <a:xfrm>
              <a:off x="3530601" y="1516064"/>
              <a:ext cx="87313" cy="493713"/>
            </a:xfrm>
            <a:custGeom>
              <a:avLst/>
              <a:gdLst>
                <a:gd name="T0" fmla="*/ 0 w 3"/>
                <a:gd name="T1" fmla="*/ 2147483647 h 17"/>
                <a:gd name="T2" fmla="*/ 2147483647 w 3"/>
                <a:gd name="T3" fmla="*/ 2147483647 h 17"/>
                <a:gd name="T4" fmla="*/ 1694134055 w 3"/>
                <a:gd name="T5" fmla="*/ 2147483647 h 17"/>
                <a:gd name="T6" fmla="*/ 2147483647 w 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7"/>
                <a:gd name="T14" fmla="*/ 3 w 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7">
                  <a:moveTo>
                    <a:pt x="0" y="17"/>
                  </a:moveTo>
                  <a:lnTo>
                    <a:pt x="3" y="7"/>
                  </a:ln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1" name="Freeform 152"/>
            <p:cNvSpPr>
              <a:spLocks/>
            </p:cNvSpPr>
            <p:nvPr/>
          </p:nvSpPr>
          <p:spPr bwMode="auto">
            <a:xfrm>
              <a:off x="4926013" y="1893889"/>
              <a:ext cx="174625" cy="203200"/>
            </a:xfrm>
            <a:custGeom>
              <a:avLst/>
              <a:gdLst>
                <a:gd name="T0" fmla="*/ 0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0 h 7"/>
                <a:gd name="T6" fmla="*/ 0 60000 65536"/>
                <a:gd name="T7" fmla="*/ 0 60000 65536"/>
                <a:gd name="T8" fmla="*/ 0 60000 65536"/>
                <a:gd name="T9" fmla="*/ 0 w 6"/>
                <a:gd name="T10" fmla="*/ 0 h 7"/>
                <a:gd name="T11" fmla="*/ 6 w 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7">
                  <a:moveTo>
                    <a:pt x="0" y="7"/>
                  </a:moveTo>
                  <a:lnTo>
                    <a:pt x="4" y="3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2" name="Freeform 153"/>
            <p:cNvSpPr>
              <a:spLocks/>
            </p:cNvSpPr>
            <p:nvPr/>
          </p:nvSpPr>
          <p:spPr bwMode="auto">
            <a:xfrm>
              <a:off x="4432301" y="1079501"/>
              <a:ext cx="290513" cy="755650"/>
            </a:xfrm>
            <a:custGeom>
              <a:avLst/>
              <a:gdLst>
                <a:gd name="T0" fmla="*/ 2147483647 w 10"/>
                <a:gd name="T1" fmla="*/ 2147483647 h 26"/>
                <a:gd name="T2" fmla="*/ 2147483647 w 10"/>
                <a:gd name="T3" fmla="*/ 2147483647 h 26"/>
                <a:gd name="T4" fmla="*/ 1687967494 w 10"/>
                <a:gd name="T5" fmla="*/ 2147483647 h 26"/>
                <a:gd name="T6" fmla="*/ 0 w 10"/>
                <a:gd name="T7" fmla="*/ 2147483647 h 26"/>
                <a:gd name="T8" fmla="*/ 843969221 w 10"/>
                <a:gd name="T9" fmla="*/ 2147483647 h 26"/>
                <a:gd name="T10" fmla="*/ 1687967494 w 10"/>
                <a:gd name="T11" fmla="*/ 2147483647 h 26"/>
                <a:gd name="T12" fmla="*/ 1687967494 w 10"/>
                <a:gd name="T13" fmla="*/ 1689371787 h 26"/>
                <a:gd name="T14" fmla="*/ 2147483647 w 10"/>
                <a:gd name="T15" fmla="*/ 844671362 h 26"/>
                <a:gd name="T16" fmla="*/ 2147483647 w 10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6"/>
                <a:gd name="T29" fmla="*/ 10 w 1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6">
                  <a:moveTo>
                    <a:pt x="4" y="26"/>
                  </a:moveTo>
                  <a:lnTo>
                    <a:pt x="3" y="23"/>
                  </a:lnTo>
                  <a:lnTo>
                    <a:pt x="2" y="21"/>
                  </a:lnTo>
                  <a:cubicBezTo>
                    <a:pt x="0" y="18"/>
                    <a:pt x="0" y="17"/>
                    <a:pt x="0" y="13"/>
                  </a:cubicBezTo>
                  <a:lnTo>
                    <a:pt x="1" y="11"/>
                  </a:lnTo>
                  <a:lnTo>
                    <a:pt x="2" y="7"/>
                  </a:lnTo>
                  <a:lnTo>
                    <a:pt x="2" y="2"/>
                  </a:lnTo>
                  <a:lnTo>
                    <a:pt x="3" y="1"/>
                  </a:lnTo>
                  <a:cubicBezTo>
                    <a:pt x="6" y="0"/>
                    <a:pt x="7" y="0"/>
                    <a:pt x="1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3" name="Freeform 154"/>
            <p:cNvSpPr>
              <a:spLocks/>
            </p:cNvSpPr>
            <p:nvPr/>
          </p:nvSpPr>
          <p:spPr bwMode="auto">
            <a:xfrm>
              <a:off x="3762376" y="817564"/>
              <a:ext cx="87313" cy="8731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847052475 w 3"/>
                <a:gd name="T5" fmla="*/ 847052475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4" name="Freeform 155"/>
            <p:cNvSpPr>
              <a:spLocks/>
            </p:cNvSpPr>
            <p:nvPr/>
          </p:nvSpPr>
          <p:spPr bwMode="auto">
            <a:xfrm>
              <a:off x="3849688" y="904876"/>
              <a:ext cx="58738" cy="115888"/>
            </a:xfrm>
            <a:custGeom>
              <a:avLst/>
              <a:gdLst>
                <a:gd name="T0" fmla="*/ 1725075958 w 2"/>
                <a:gd name="T1" fmla="*/ 2147483647 h 4"/>
                <a:gd name="T2" fmla="*/ 1725075958 w 2"/>
                <a:gd name="T3" fmla="*/ 2147483647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5" name="Freeform 156"/>
            <p:cNvSpPr>
              <a:spLocks/>
            </p:cNvSpPr>
            <p:nvPr/>
          </p:nvSpPr>
          <p:spPr bwMode="auto">
            <a:xfrm>
              <a:off x="3908426" y="1020764"/>
              <a:ext cx="901700" cy="523875"/>
            </a:xfrm>
            <a:custGeom>
              <a:avLst/>
              <a:gdLst>
                <a:gd name="T0" fmla="*/ 2147483647 w 31"/>
                <a:gd name="T1" fmla="*/ 2147483647 h 18"/>
                <a:gd name="T2" fmla="*/ 2147483647 w 31"/>
                <a:gd name="T3" fmla="*/ 2147483647 h 18"/>
                <a:gd name="T4" fmla="*/ 2147483647 w 31"/>
                <a:gd name="T5" fmla="*/ 2147483647 h 18"/>
                <a:gd name="T6" fmla="*/ 2147483647 w 31"/>
                <a:gd name="T7" fmla="*/ 2147483647 h 18"/>
                <a:gd name="T8" fmla="*/ 2147483647 w 31"/>
                <a:gd name="T9" fmla="*/ 2147483647 h 18"/>
                <a:gd name="T10" fmla="*/ 2147483647 w 31"/>
                <a:gd name="T11" fmla="*/ 2147483647 h 18"/>
                <a:gd name="T12" fmla="*/ 846056403 w 31"/>
                <a:gd name="T13" fmla="*/ 2147483647 h 18"/>
                <a:gd name="T14" fmla="*/ 0 w 31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8"/>
                <a:gd name="T26" fmla="*/ 31 w 3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8">
                  <a:moveTo>
                    <a:pt x="31" y="18"/>
                  </a:moveTo>
                  <a:lnTo>
                    <a:pt x="27" y="16"/>
                  </a:lnTo>
                  <a:lnTo>
                    <a:pt x="25" y="16"/>
                  </a:lnTo>
                  <a:lnTo>
                    <a:pt x="22" y="16"/>
                  </a:lnTo>
                  <a:cubicBezTo>
                    <a:pt x="17" y="15"/>
                    <a:pt x="12" y="16"/>
                    <a:pt x="9" y="9"/>
                  </a:cubicBezTo>
                  <a:cubicBezTo>
                    <a:pt x="9" y="8"/>
                    <a:pt x="8" y="6"/>
                    <a:pt x="7" y="6"/>
                  </a:cubicBezTo>
                  <a:cubicBezTo>
                    <a:pt x="6" y="4"/>
                    <a:pt x="3" y="5"/>
                    <a:pt x="1" y="3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6" name="Freeform 157"/>
            <p:cNvSpPr>
              <a:spLocks/>
            </p:cNvSpPr>
            <p:nvPr/>
          </p:nvSpPr>
          <p:spPr bwMode="auto">
            <a:xfrm>
              <a:off x="4751388" y="1631951"/>
              <a:ext cx="466725" cy="115888"/>
            </a:xfrm>
            <a:custGeom>
              <a:avLst/>
              <a:gdLst>
                <a:gd name="T0" fmla="*/ 0 w 16"/>
                <a:gd name="T1" fmla="*/ 2147483647 h 4"/>
                <a:gd name="T2" fmla="*/ 2147483647 w 16"/>
                <a:gd name="T3" fmla="*/ 2147483647 h 4"/>
                <a:gd name="T4" fmla="*/ 2147483647 w 16"/>
                <a:gd name="T5" fmla="*/ 2147483647 h 4"/>
                <a:gd name="T6" fmla="*/ 2147483647 w 16"/>
                <a:gd name="T7" fmla="*/ 1678753220 h 4"/>
                <a:gd name="T8" fmla="*/ 2147483647 w 1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"/>
                <a:gd name="T17" fmla="*/ 16 w 1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">
                  <a:moveTo>
                    <a:pt x="0" y="4"/>
                  </a:moveTo>
                  <a:cubicBezTo>
                    <a:pt x="3" y="1"/>
                    <a:pt x="5" y="1"/>
                    <a:pt x="8" y="3"/>
                  </a:cubicBezTo>
                  <a:lnTo>
                    <a:pt x="11" y="3"/>
                  </a:lnTo>
                  <a:lnTo>
                    <a:pt x="14" y="2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7" name="Freeform 158"/>
            <p:cNvSpPr>
              <a:spLocks/>
            </p:cNvSpPr>
            <p:nvPr/>
          </p:nvSpPr>
          <p:spPr bwMode="auto">
            <a:xfrm>
              <a:off x="3762376" y="1049339"/>
              <a:ext cx="233363" cy="58738"/>
            </a:xfrm>
            <a:custGeom>
              <a:avLst/>
              <a:gdLst>
                <a:gd name="T0" fmla="*/ 0 w 8"/>
                <a:gd name="T1" fmla="*/ 1725075958 h 2"/>
                <a:gd name="T2" fmla="*/ 2147483647 w 8"/>
                <a:gd name="T3" fmla="*/ 1725075958 h 2"/>
                <a:gd name="T4" fmla="*/ 2147483647 w 8"/>
                <a:gd name="T5" fmla="*/ 0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2"/>
                  </a:move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8" name="Line 159"/>
            <p:cNvSpPr>
              <a:spLocks noChangeShapeType="1"/>
            </p:cNvSpPr>
            <p:nvPr/>
          </p:nvSpPr>
          <p:spPr bwMode="auto">
            <a:xfrm>
              <a:off x="3355976" y="1049339"/>
              <a:ext cx="231775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19" name="Freeform 160"/>
            <p:cNvSpPr>
              <a:spLocks/>
            </p:cNvSpPr>
            <p:nvPr/>
          </p:nvSpPr>
          <p:spPr bwMode="auto">
            <a:xfrm>
              <a:off x="4432301" y="933451"/>
              <a:ext cx="57150" cy="146050"/>
            </a:xfrm>
            <a:custGeom>
              <a:avLst/>
              <a:gdLst>
                <a:gd name="T0" fmla="*/ 0 w 2"/>
                <a:gd name="T1" fmla="*/ 0 h 5"/>
                <a:gd name="T2" fmla="*/ 1633060918 w 2"/>
                <a:gd name="T3" fmla="*/ 1706448005 h 5"/>
                <a:gd name="T4" fmla="*/ 1633060918 w 2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0" y="0"/>
                  </a:moveTo>
                  <a:lnTo>
                    <a:pt x="2" y="2"/>
                  </a:lnTo>
                  <a:lnTo>
                    <a:pt x="2" y="5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0" name="Freeform 161"/>
            <p:cNvSpPr>
              <a:spLocks/>
            </p:cNvSpPr>
            <p:nvPr/>
          </p:nvSpPr>
          <p:spPr bwMode="auto">
            <a:xfrm>
              <a:off x="4432301" y="730251"/>
              <a:ext cx="28575" cy="174625"/>
            </a:xfrm>
            <a:custGeom>
              <a:avLst/>
              <a:gdLst>
                <a:gd name="T0" fmla="*/ 0 w 1"/>
                <a:gd name="T1" fmla="*/ 0 h 6"/>
                <a:gd name="T2" fmla="*/ 816530459 w 1"/>
                <a:gd name="T3" fmla="*/ 2147483647 h 6"/>
                <a:gd name="T4" fmla="*/ 816530459 w 1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1" y="5"/>
                  </a:lnTo>
                  <a:lnTo>
                    <a:pt x="1" y="6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1" name="Freeform 162"/>
            <p:cNvSpPr>
              <a:spLocks/>
            </p:cNvSpPr>
            <p:nvPr/>
          </p:nvSpPr>
          <p:spPr bwMode="auto">
            <a:xfrm>
              <a:off x="4373563" y="671514"/>
              <a:ext cx="290513" cy="349250"/>
            </a:xfrm>
            <a:custGeom>
              <a:avLst/>
              <a:gdLst>
                <a:gd name="T0" fmla="*/ 2147483647 w 10"/>
                <a:gd name="T1" fmla="*/ 0 h 12"/>
                <a:gd name="T2" fmla="*/ 2147483647 w 10"/>
                <a:gd name="T3" fmla="*/ 1694095250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0 w 10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10" y="0"/>
                  </a:moveTo>
                  <a:cubicBezTo>
                    <a:pt x="8" y="1"/>
                    <a:pt x="8" y="1"/>
                    <a:pt x="7" y="2"/>
                  </a:cubicBezTo>
                  <a:lnTo>
                    <a:pt x="6" y="6"/>
                  </a:lnTo>
                  <a:lnTo>
                    <a:pt x="4" y="7"/>
                  </a:lnTo>
                  <a:cubicBezTo>
                    <a:pt x="1" y="9"/>
                    <a:pt x="1" y="9"/>
                    <a:pt x="0" y="12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2" name="Freeform 163"/>
            <p:cNvSpPr>
              <a:spLocks/>
            </p:cNvSpPr>
            <p:nvPr/>
          </p:nvSpPr>
          <p:spPr bwMode="auto">
            <a:xfrm>
              <a:off x="4576763" y="787401"/>
              <a:ext cx="669925" cy="815975"/>
            </a:xfrm>
            <a:custGeom>
              <a:avLst/>
              <a:gdLst>
                <a:gd name="T0" fmla="*/ 0 w 23"/>
                <a:gd name="T1" fmla="*/ 0 h 28"/>
                <a:gd name="T2" fmla="*/ 848387141 w 23"/>
                <a:gd name="T3" fmla="*/ 849255119 h 28"/>
                <a:gd name="T4" fmla="*/ 1696774281 w 23"/>
                <a:gd name="T5" fmla="*/ 2147483647 h 28"/>
                <a:gd name="T6" fmla="*/ 2147483647 w 23"/>
                <a:gd name="T7" fmla="*/ 2147483647 h 28"/>
                <a:gd name="T8" fmla="*/ 2147483647 w 23"/>
                <a:gd name="T9" fmla="*/ 2147483647 h 28"/>
                <a:gd name="T10" fmla="*/ 2147483647 w 23"/>
                <a:gd name="T11" fmla="*/ 2147483647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2147483647 w 23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8"/>
                <a:gd name="T32" fmla="*/ 23 w 2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8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6" y="22"/>
                  </a:lnTo>
                  <a:lnTo>
                    <a:pt x="23" y="28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3" name="Freeform 164"/>
            <p:cNvSpPr>
              <a:spLocks/>
            </p:cNvSpPr>
            <p:nvPr/>
          </p:nvSpPr>
          <p:spPr bwMode="auto">
            <a:xfrm>
              <a:off x="4548188" y="846139"/>
              <a:ext cx="87313" cy="28575"/>
            </a:xfrm>
            <a:custGeom>
              <a:avLst/>
              <a:gdLst>
                <a:gd name="T0" fmla="*/ 0 w 3"/>
                <a:gd name="T1" fmla="*/ 0 h 1"/>
                <a:gd name="T2" fmla="*/ 847052475 w 3"/>
                <a:gd name="T3" fmla="*/ 816530459 h 1"/>
                <a:gd name="T4" fmla="*/ 2147483647 w 3"/>
                <a:gd name="T5" fmla="*/ 816530459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4" name="Freeform 165"/>
            <p:cNvSpPr>
              <a:spLocks/>
            </p:cNvSpPr>
            <p:nvPr/>
          </p:nvSpPr>
          <p:spPr bwMode="auto">
            <a:xfrm>
              <a:off x="4810126" y="614364"/>
              <a:ext cx="349250" cy="28575"/>
            </a:xfrm>
            <a:custGeom>
              <a:avLst/>
              <a:gdLst>
                <a:gd name="T0" fmla="*/ 0 w 12"/>
                <a:gd name="T1" fmla="*/ 816530459 h 1"/>
                <a:gd name="T2" fmla="*/ 0 w 12"/>
                <a:gd name="T3" fmla="*/ 816530459 h 1"/>
                <a:gd name="T4" fmla="*/ 2147483647 w 12"/>
                <a:gd name="T5" fmla="*/ 816530459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"/>
                <a:gd name="T26" fmla="*/ 12 w 12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5" name="Freeform 167"/>
            <p:cNvSpPr>
              <a:spLocks/>
            </p:cNvSpPr>
            <p:nvPr/>
          </p:nvSpPr>
          <p:spPr bwMode="auto">
            <a:xfrm>
              <a:off x="4083051" y="206376"/>
              <a:ext cx="231775" cy="436563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1694097298 h 15"/>
                <a:gd name="T4" fmla="*/ 839372989 w 8"/>
                <a:gd name="T5" fmla="*/ 2147483647 h 15"/>
                <a:gd name="T6" fmla="*/ 2147483647 w 8"/>
                <a:gd name="T7" fmla="*/ 2147483647 h 15"/>
                <a:gd name="T8" fmla="*/ 2147483647 w 8"/>
                <a:gd name="T9" fmla="*/ 2147483647 h 15"/>
                <a:gd name="T10" fmla="*/ 2147483647 w 8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5"/>
                <a:gd name="T20" fmla="*/ 8 w 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4" y="6"/>
                  </a:lnTo>
                  <a:cubicBezTo>
                    <a:pt x="5" y="7"/>
                    <a:pt x="6" y="7"/>
                    <a:pt x="6" y="8"/>
                  </a:cubicBezTo>
                  <a:cubicBezTo>
                    <a:pt x="7" y="10"/>
                    <a:pt x="7" y="14"/>
                    <a:pt x="8" y="15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6" name="Freeform 168"/>
            <p:cNvSpPr>
              <a:spLocks/>
            </p:cNvSpPr>
            <p:nvPr/>
          </p:nvSpPr>
          <p:spPr bwMode="auto">
            <a:xfrm>
              <a:off x="4083051" y="265114"/>
              <a:ext cx="261938" cy="203200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0 h 7"/>
                <a:gd name="T4" fmla="*/ 2147483647 w 9"/>
                <a:gd name="T5" fmla="*/ 2147483647 h 7"/>
                <a:gd name="T6" fmla="*/ 0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6" y="3"/>
                  </a:lnTo>
                  <a:cubicBezTo>
                    <a:pt x="3" y="4"/>
                    <a:pt x="2" y="5"/>
                    <a:pt x="0" y="7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7" name="Line 169"/>
            <p:cNvSpPr>
              <a:spLocks noChangeShapeType="1"/>
            </p:cNvSpPr>
            <p:nvPr/>
          </p:nvSpPr>
          <p:spPr bwMode="auto">
            <a:xfrm>
              <a:off x="3384551" y="1079501"/>
              <a:ext cx="87313" cy="2317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8" name="Freeform 170"/>
            <p:cNvSpPr>
              <a:spLocks/>
            </p:cNvSpPr>
            <p:nvPr/>
          </p:nvSpPr>
          <p:spPr bwMode="auto">
            <a:xfrm>
              <a:off x="3325813" y="1282701"/>
              <a:ext cx="174625" cy="28575"/>
            </a:xfrm>
            <a:custGeom>
              <a:avLst/>
              <a:gdLst>
                <a:gd name="T0" fmla="*/ 0 w 6"/>
                <a:gd name="T1" fmla="*/ 0 h 1"/>
                <a:gd name="T2" fmla="*/ 847047625 w 6"/>
                <a:gd name="T3" fmla="*/ 816530459 h 1"/>
                <a:gd name="T4" fmla="*/ 2147483647 w 6"/>
                <a:gd name="T5" fmla="*/ 816530459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0"/>
                  </a:moveTo>
                  <a:lnTo>
                    <a:pt x="1" y="1"/>
                  </a:lnTo>
                  <a:lnTo>
                    <a:pt x="6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29" name="Line 171"/>
            <p:cNvSpPr>
              <a:spLocks noChangeShapeType="1"/>
            </p:cNvSpPr>
            <p:nvPr/>
          </p:nvSpPr>
          <p:spPr bwMode="auto">
            <a:xfrm flipV="1">
              <a:off x="3355976" y="1020764"/>
              <a:ext cx="158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0" name="Freeform 172"/>
            <p:cNvSpPr>
              <a:spLocks/>
            </p:cNvSpPr>
            <p:nvPr/>
          </p:nvSpPr>
          <p:spPr bwMode="auto">
            <a:xfrm>
              <a:off x="5478463" y="439739"/>
              <a:ext cx="261938" cy="522288"/>
            </a:xfrm>
            <a:custGeom>
              <a:avLst/>
              <a:gdLst>
                <a:gd name="T0" fmla="*/ 0 w 9"/>
                <a:gd name="T1" fmla="*/ 2147483647 h 18"/>
                <a:gd name="T2" fmla="*/ 1694098304 w 9"/>
                <a:gd name="T3" fmla="*/ 2147483647 h 18"/>
                <a:gd name="T4" fmla="*/ 2147483647 w 9"/>
                <a:gd name="T5" fmla="*/ 841928126 h 18"/>
                <a:gd name="T6" fmla="*/ 2147483647 w 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8"/>
                <a:gd name="T14" fmla="*/ 9 w 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8">
                  <a:moveTo>
                    <a:pt x="0" y="18"/>
                  </a:moveTo>
                  <a:lnTo>
                    <a:pt x="2" y="13"/>
                  </a:lnTo>
                  <a:cubicBezTo>
                    <a:pt x="3" y="9"/>
                    <a:pt x="6" y="5"/>
                    <a:pt x="8" y="1"/>
                  </a:cubicBez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1" name="Freeform 173"/>
            <p:cNvSpPr>
              <a:spLocks/>
            </p:cNvSpPr>
            <p:nvPr/>
          </p:nvSpPr>
          <p:spPr bwMode="auto">
            <a:xfrm>
              <a:off x="5449888" y="962026"/>
              <a:ext cx="28575" cy="146050"/>
            </a:xfrm>
            <a:custGeom>
              <a:avLst/>
              <a:gdLst>
                <a:gd name="T0" fmla="*/ 0 w 1"/>
                <a:gd name="T1" fmla="*/ 2147483647 h 5"/>
                <a:gd name="T2" fmla="*/ 816530459 w 1"/>
                <a:gd name="T3" fmla="*/ 2147483647 h 5"/>
                <a:gd name="T4" fmla="*/ 816530459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2" name="Freeform 174"/>
            <p:cNvSpPr>
              <a:spLocks/>
            </p:cNvSpPr>
            <p:nvPr/>
          </p:nvSpPr>
          <p:spPr bwMode="auto">
            <a:xfrm>
              <a:off x="5159376" y="1108076"/>
              <a:ext cx="290513" cy="436563"/>
            </a:xfrm>
            <a:custGeom>
              <a:avLst/>
              <a:gdLst>
                <a:gd name="T0" fmla="*/ 0 w 10"/>
                <a:gd name="T1" fmla="*/ 2147483647 h 15"/>
                <a:gd name="T2" fmla="*/ 1687967494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0" y="15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3" name="Freeform 175"/>
            <p:cNvSpPr>
              <a:spLocks/>
            </p:cNvSpPr>
            <p:nvPr/>
          </p:nvSpPr>
          <p:spPr bwMode="auto">
            <a:xfrm>
              <a:off x="5508626" y="904876"/>
              <a:ext cx="203200" cy="57150"/>
            </a:xfrm>
            <a:custGeom>
              <a:avLst/>
              <a:gdLst>
                <a:gd name="T0" fmla="*/ 0 w 7"/>
                <a:gd name="T1" fmla="*/ 1633060918 h 2"/>
                <a:gd name="T2" fmla="*/ 2147483647 w 7"/>
                <a:gd name="T3" fmla="*/ 816530459 h 2"/>
                <a:gd name="T4" fmla="*/ 2147483647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2"/>
                  </a:moveTo>
                  <a:cubicBezTo>
                    <a:pt x="2" y="0"/>
                    <a:pt x="2" y="1"/>
                    <a:pt x="4" y="1"/>
                  </a:cubicBez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4" name="Freeform 176"/>
            <p:cNvSpPr>
              <a:spLocks/>
            </p:cNvSpPr>
            <p:nvPr/>
          </p:nvSpPr>
          <p:spPr bwMode="auto">
            <a:xfrm>
              <a:off x="5334001" y="933451"/>
              <a:ext cx="174625" cy="28575"/>
            </a:xfrm>
            <a:custGeom>
              <a:avLst/>
              <a:gdLst>
                <a:gd name="T0" fmla="*/ 0 w 6"/>
                <a:gd name="T1" fmla="*/ 0 h 1"/>
                <a:gd name="T2" fmla="*/ 847047625 w 6"/>
                <a:gd name="T3" fmla="*/ 816530459 h 1"/>
                <a:gd name="T4" fmla="*/ 2147483647 w 6"/>
                <a:gd name="T5" fmla="*/ 816530459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0"/>
                  </a:moveTo>
                  <a:lnTo>
                    <a:pt x="1" y="1"/>
                  </a:lnTo>
                  <a:cubicBezTo>
                    <a:pt x="3" y="1"/>
                    <a:pt x="4" y="1"/>
                    <a:pt x="6" y="1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5" name="Freeform 177"/>
            <p:cNvSpPr>
              <a:spLocks/>
            </p:cNvSpPr>
            <p:nvPr/>
          </p:nvSpPr>
          <p:spPr bwMode="auto">
            <a:xfrm>
              <a:off x="5159376" y="439739"/>
              <a:ext cx="523875" cy="174625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847047625 h 6"/>
                <a:gd name="T10" fmla="*/ 2147483647 w 18"/>
                <a:gd name="T11" fmla="*/ 0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6"/>
                  </a:moveTo>
                  <a:lnTo>
                    <a:pt x="3" y="6"/>
                  </a:lnTo>
                  <a:lnTo>
                    <a:pt x="5" y="5"/>
                  </a:lnTo>
                  <a:lnTo>
                    <a:pt x="7" y="5"/>
                  </a:lnTo>
                  <a:cubicBezTo>
                    <a:pt x="9" y="4"/>
                    <a:pt x="10" y="3"/>
                    <a:pt x="12" y="1"/>
                  </a:cubicBez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6" name="Freeform 178"/>
            <p:cNvSpPr>
              <a:spLocks/>
            </p:cNvSpPr>
            <p:nvPr/>
          </p:nvSpPr>
          <p:spPr bwMode="auto">
            <a:xfrm>
              <a:off x="6089651" y="1516064"/>
              <a:ext cx="87313" cy="231775"/>
            </a:xfrm>
            <a:custGeom>
              <a:avLst/>
              <a:gdLst>
                <a:gd name="T0" fmla="*/ 0 w 3"/>
                <a:gd name="T1" fmla="*/ 2147483647 h 8"/>
                <a:gd name="T2" fmla="*/ 847052475 w 3"/>
                <a:gd name="T3" fmla="*/ 1678745977 h 8"/>
                <a:gd name="T4" fmla="*/ 2147483647 w 3"/>
                <a:gd name="T5" fmla="*/ 0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8"/>
                  </a:moveTo>
                  <a:lnTo>
                    <a:pt x="1" y="2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7" name="Freeform 179"/>
            <p:cNvSpPr>
              <a:spLocks/>
            </p:cNvSpPr>
            <p:nvPr/>
          </p:nvSpPr>
          <p:spPr bwMode="auto">
            <a:xfrm>
              <a:off x="4868863" y="4192589"/>
              <a:ext cx="28575" cy="173038"/>
            </a:xfrm>
            <a:custGeom>
              <a:avLst/>
              <a:gdLst>
                <a:gd name="T0" fmla="*/ 0 w 1"/>
                <a:gd name="T1" fmla="*/ 0 h 6"/>
                <a:gd name="T2" fmla="*/ 816530459 w 1"/>
                <a:gd name="T3" fmla="*/ 831735948 h 6"/>
                <a:gd name="T4" fmla="*/ 816530459 w 1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0"/>
                  </a:moveTo>
                  <a:lnTo>
                    <a:pt x="1" y="1"/>
                  </a:lnTo>
                  <a:lnTo>
                    <a:pt x="1" y="6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8" name="Freeform 180"/>
            <p:cNvSpPr>
              <a:spLocks/>
            </p:cNvSpPr>
            <p:nvPr/>
          </p:nvSpPr>
          <p:spPr bwMode="auto">
            <a:xfrm>
              <a:off x="6089651" y="1747839"/>
              <a:ext cx="320675" cy="290513"/>
            </a:xfrm>
            <a:custGeom>
              <a:avLst/>
              <a:gdLst>
                <a:gd name="T0" fmla="*/ 0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0" y="0"/>
                  </a:moveTo>
                  <a:lnTo>
                    <a:pt x="4" y="4"/>
                  </a:lnTo>
                  <a:lnTo>
                    <a:pt x="7" y="8"/>
                  </a:lnTo>
                  <a:cubicBezTo>
                    <a:pt x="8" y="10"/>
                    <a:pt x="8" y="10"/>
                    <a:pt x="11" y="10"/>
                  </a:cubicBez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39" name="Freeform 182"/>
            <p:cNvSpPr>
              <a:spLocks/>
            </p:cNvSpPr>
            <p:nvPr/>
          </p:nvSpPr>
          <p:spPr bwMode="auto">
            <a:xfrm>
              <a:off x="5218113" y="1603376"/>
              <a:ext cx="144463" cy="57150"/>
            </a:xfrm>
            <a:custGeom>
              <a:avLst/>
              <a:gdLst>
                <a:gd name="T0" fmla="*/ 0 w 5"/>
                <a:gd name="T1" fmla="*/ 0 h 2"/>
                <a:gd name="T2" fmla="*/ 2147483647 w 5"/>
                <a:gd name="T3" fmla="*/ 1633060918 h 2"/>
                <a:gd name="T4" fmla="*/ 2147483647 w 5"/>
                <a:gd name="T5" fmla="*/ 1633060918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0" name="Line 184"/>
            <p:cNvSpPr>
              <a:spLocks noChangeShapeType="1"/>
            </p:cNvSpPr>
            <p:nvPr/>
          </p:nvSpPr>
          <p:spPr bwMode="auto">
            <a:xfrm>
              <a:off x="3617913" y="468314"/>
              <a:ext cx="28575" cy="587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1" name="Line 185"/>
            <p:cNvSpPr>
              <a:spLocks noChangeShapeType="1"/>
            </p:cNvSpPr>
            <p:nvPr/>
          </p:nvSpPr>
          <p:spPr bwMode="auto">
            <a:xfrm flipH="1">
              <a:off x="2074863" y="4570414"/>
              <a:ext cx="87313" cy="17462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2" name="Freeform 186"/>
            <p:cNvSpPr>
              <a:spLocks/>
            </p:cNvSpPr>
            <p:nvPr/>
          </p:nvSpPr>
          <p:spPr bwMode="auto">
            <a:xfrm>
              <a:off x="2919413" y="4365626"/>
              <a:ext cx="523875" cy="379413"/>
            </a:xfrm>
            <a:custGeom>
              <a:avLst/>
              <a:gdLst>
                <a:gd name="T0" fmla="*/ 0 w 18"/>
                <a:gd name="T1" fmla="*/ 2147483647 h 13"/>
                <a:gd name="T2" fmla="*/ 2147483647 w 18"/>
                <a:gd name="T3" fmla="*/ 2147483647 h 13"/>
                <a:gd name="T4" fmla="*/ 2147483647 w 18"/>
                <a:gd name="T5" fmla="*/ 1703593512 h 13"/>
                <a:gd name="T6" fmla="*/ 2147483647 w 18"/>
                <a:gd name="T7" fmla="*/ 851811349 h 13"/>
                <a:gd name="T8" fmla="*/ 2147483647 w 1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3"/>
                <a:gd name="T17" fmla="*/ 18 w 1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3">
                  <a:moveTo>
                    <a:pt x="0" y="13"/>
                  </a:moveTo>
                  <a:lnTo>
                    <a:pt x="12" y="3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upo 279"/>
            <p:cNvGrpSpPr>
              <a:grpSpLocks/>
            </p:cNvGrpSpPr>
            <p:nvPr/>
          </p:nvGrpSpPr>
          <p:grpSpPr bwMode="auto">
            <a:xfrm>
              <a:off x="4926013" y="4483101"/>
              <a:ext cx="436563" cy="873125"/>
              <a:chOff x="4926013" y="4483101"/>
              <a:chExt cx="436563" cy="873125"/>
            </a:xfrm>
          </p:grpSpPr>
          <p:sp>
            <p:nvSpPr>
              <p:cNvPr id="37232" name="Freeform 111"/>
              <p:cNvSpPr>
                <a:spLocks/>
              </p:cNvSpPr>
              <p:nvPr/>
            </p:nvSpPr>
            <p:spPr bwMode="auto">
              <a:xfrm>
                <a:off x="4926013" y="4714876"/>
                <a:ext cx="349250" cy="641350"/>
              </a:xfrm>
              <a:custGeom>
                <a:avLst/>
                <a:gdLst>
                  <a:gd name="T0" fmla="*/ 2147483647 w 12"/>
                  <a:gd name="T1" fmla="*/ 0 h 22"/>
                  <a:gd name="T2" fmla="*/ 2147483647 w 12"/>
                  <a:gd name="T3" fmla="*/ 2147483647 h 22"/>
                  <a:gd name="T4" fmla="*/ 2147483647 w 12"/>
                  <a:gd name="T5" fmla="*/ 2147483647 h 22"/>
                  <a:gd name="T6" fmla="*/ 0 w 12"/>
                  <a:gd name="T7" fmla="*/ 2147483647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22"/>
                  <a:gd name="T14" fmla="*/ 12 w 1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22">
                    <a:moveTo>
                      <a:pt x="12" y="0"/>
                    </a:moveTo>
                    <a:lnTo>
                      <a:pt x="10" y="4"/>
                    </a:lnTo>
                    <a:lnTo>
                      <a:pt x="6" y="13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33" name="Freeform 187"/>
              <p:cNvSpPr>
                <a:spLocks/>
              </p:cNvSpPr>
              <p:nvPr/>
            </p:nvSpPr>
            <p:spPr bwMode="auto">
              <a:xfrm>
                <a:off x="5275263" y="4483101"/>
                <a:ext cx="87313" cy="231775"/>
              </a:xfrm>
              <a:custGeom>
                <a:avLst/>
                <a:gdLst>
                  <a:gd name="T0" fmla="*/ 2147483647 w 3"/>
                  <a:gd name="T1" fmla="*/ 0 h 8"/>
                  <a:gd name="T2" fmla="*/ 1694134055 w 3"/>
                  <a:gd name="T3" fmla="*/ 2147483647 h 8"/>
                  <a:gd name="T4" fmla="*/ 0 w 3"/>
                  <a:gd name="T5" fmla="*/ 2147483647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3" y="0"/>
                    </a:move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144" name="Freeform 188"/>
            <p:cNvSpPr>
              <a:spLocks/>
            </p:cNvSpPr>
            <p:nvPr/>
          </p:nvSpPr>
          <p:spPr bwMode="auto">
            <a:xfrm>
              <a:off x="3559176" y="3638551"/>
              <a:ext cx="87313" cy="87313"/>
            </a:xfrm>
            <a:custGeom>
              <a:avLst/>
              <a:gdLst>
                <a:gd name="T0" fmla="*/ 2147483647 w 3"/>
                <a:gd name="T1" fmla="*/ 0 h 3"/>
                <a:gd name="T2" fmla="*/ 847052475 w 3"/>
                <a:gd name="T3" fmla="*/ 1694134055 h 3"/>
                <a:gd name="T4" fmla="*/ 0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5" name="Freeform 189"/>
            <p:cNvSpPr>
              <a:spLocks/>
            </p:cNvSpPr>
            <p:nvPr/>
          </p:nvSpPr>
          <p:spPr bwMode="auto">
            <a:xfrm>
              <a:off x="5100638" y="3086101"/>
              <a:ext cx="203200" cy="29051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1685311766 w 7"/>
                <a:gd name="T5" fmla="*/ 2147483647 h 10"/>
                <a:gd name="T6" fmla="*/ 0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7" y="10"/>
                  </a:moveTo>
                  <a:lnTo>
                    <a:pt x="4" y="8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6" name="Freeform 190"/>
            <p:cNvSpPr>
              <a:spLocks/>
            </p:cNvSpPr>
            <p:nvPr/>
          </p:nvSpPr>
          <p:spPr bwMode="auto">
            <a:xfrm>
              <a:off x="4170363" y="2767014"/>
              <a:ext cx="28575" cy="115888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816530459 w 1"/>
                <a:gd name="T5" fmla="*/ 839376610 h 4"/>
                <a:gd name="T6" fmla="*/ 816530459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7" name="Freeform 192"/>
            <p:cNvSpPr>
              <a:spLocks/>
            </p:cNvSpPr>
            <p:nvPr/>
          </p:nvSpPr>
          <p:spPr bwMode="auto">
            <a:xfrm>
              <a:off x="4694238" y="4570414"/>
              <a:ext cx="203200" cy="57150"/>
            </a:xfrm>
            <a:custGeom>
              <a:avLst/>
              <a:gdLst>
                <a:gd name="T0" fmla="*/ 2147483647 w 7"/>
                <a:gd name="T1" fmla="*/ 0 h 2"/>
                <a:gd name="T2" fmla="*/ 1685311766 w 7"/>
                <a:gd name="T3" fmla="*/ 816530459 h 2"/>
                <a:gd name="T4" fmla="*/ 0 w 7"/>
                <a:gd name="T5" fmla="*/ 1633060918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0"/>
                  </a:moveTo>
                  <a:lnTo>
                    <a:pt x="2" y="1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8" name="Line 194"/>
            <p:cNvSpPr>
              <a:spLocks noChangeShapeType="1"/>
            </p:cNvSpPr>
            <p:nvPr/>
          </p:nvSpPr>
          <p:spPr bwMode="auto">
            <a:xfrm>
              <a:off x="4897438" y="4365626"/>
              <a:ext cx="1588" cy="2047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49" name="Line 196"/>
            <p:cNvSpPr>
              <a:spLocks noChangeShapeType="1"/>
            </p:cNvSpPr>
            <p:nvPr/>
          </p:nvSpPr>
          <p:spPr bwMode="auto">
            <a:xfrm>
              <a:off x="4897438" y="4483101"/>
              <a:ext cx="465138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0" name="Freeform 197"/>
            <p:cNvSpPr>
              <a:spLocks/>
            </p:cNvSpPr>
            <p:nvPr/>
          </p:nvSpPr>
          <p:spPr bwMode="auto">
            <a:xfrm>
              <a:off x="5362576" y="4337051"/>
              <a:ext cx="87313" cy="1746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847052475 w 3"/>
                <a:gd name="T5" fmla="*/ 2147483647 h 6"/>
                <a:gd name="T6" fmla="*/ 1694134055 w 3"/>
                <a:gd name="T7" fmla="*/ 847047625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1" name="Freeform 199"/>
            <p:cNvSpPr>
              <a:spLocks/>
            </p:cNvSpPr>
            <p:nvPr/>
          </p:nvSpPr>
          <p:spPr bwMode="auto">
            <a:xfrm>
              <a:off x="4868863" y="4017964"/>
              <a:ext cx="28575" cy="144463"/>
            </a:xfrm>
            <a:custGeom>
              <a:avLst/>
              <a:gdLst>
                <a:gd name="T0" fmla="*/ 816530459 w 1"/>
                <a:gd name="T1" fmla="*/ 0 h 5"/>
                <a:gd name="T2" fmla="*/ 0 w 1"/>
                <a:gd name="T3" fmla="*/ 2147483647 h 5"/>
                <a:gd name="T4" fmla="*/ 0 w 1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1" y="0"/>
                  </a:move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2" name="Line 201"/>
            <p:cNvSpPr>
              <a:spLocks noChangeShapeType="1"/>
            </p:cNvSpPr>
            <p:nvPr/>
          </p:nvSpPr>
          <p:spPr bwMode="auto">
            <a:xfrm flipV="1">
              <a:off x="6089651" y="1603376"/>
              <a:ext cx="320675" cy="1158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3" name="Freeform 203"/>
            <p:cNvSpPr>
              <a:spLocks/>
            </p:cNvSpPr>
            <p:nvPr/>
          </p:nvSpPr>
          <p:spPr bwMode="auto">
            <a:xfrm>
              <a:off x="5362576" y="1631951"/>
              <a:ext cx="698500" cy="115888"/>
            </a:xfrm>
            <a:custGeom>
              <a:avLst/>
              <a:gdLst>
                <a:gd name="T0" fmla="*/ 0 w 24"/>
                <a:gd name="T1" fmla="*/ 0 h 4"/>
                <a:gd name="T2" fmla="*/ 2147483647 w 24"/>
                <a:gd name="T3" fmla="*/ 2147483647 h 4"/>
                <a:gd name="T4" fmla="*/ 2147483647 w 24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24"/>
                <a:gd name="T10" fmla="*/ 0 h 4"/>
                <a:gd name="T11" fmla="*/ 24 w 2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">
                  <a:moveTo>
                    <a:pt x="0" y="0"/>
                  </a:moveTo>
                  <a:lnTo>
                    <a:pt x="15" y="4"/>
                  </a:lnTo>
                  <a:lnTo>
                    <a:pt x="24" y="3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4" name="Freeform 205"/>
            <p:cNvSpPr>
              <a:spLocks/>
            </p:cNvSpPr>
            <p:nvPr/>
          </p:nvSpPr>
          <p:spPr bwMode="auto">
            <a:xfrm>
              <a:off x="4314826" y="642939"/>
              <a:ext cx="117475" cy="87313"/>
            </a:xfrm>
            <a:custGeom>
              <a:avLst/>
              <a:gdLst>
                <a:gd name="T0" fmla="*/ 2147483647 w 4"/>
                <a:gd name="T1" fmla="*/ 2147483647 h 3"/>
                <a:gd name="T2" fmla="*/ 862530637 w 4"/>
                <a:gd name="T3" fmla="*/ 1694134055 h 3"/>
                <a:gd name="T4" fmla="*/ 0 w 4"/>
                <a:gd name="T5" fmla="*/ 847052475 h 3"/>
                <a:gd name="T6" fmla="*/ 0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4" y="3"/>
                  </a:moveTo>
                  <a:cubicBezTo>
                    <a:pt x="3" y="3"/>
                    <a:pt x="2" y="2"/>
                    <a:pt x="1" y="2"/>
                  </a:cubicBez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5" name="Freeform 208"/>
            <p:cNvSpPr>
              <a:spLocks/>
            </p:cNvSpPr>
            <p:nvPr/>
          </p:nvSpPr>
          <p:spPr bwMode="auto">
            <a:xfrm>
              <a:off x="4635500" y="642938"/>
              <a:ext cx="174625" cy="28575"/>
            </a:xfrm>
            <a:custGeom>
              <a:avLst/>
              <a:gdLst>
                <a:gd name="T0" fmla="*/ 0 w 6"/>
                <a:gd name="T1" fmla="*/ 816530459 h 1"/>
                <a:gd name="T2" fmla="*/ 847047625 w 6"/>
                <a:gd name="T3" fmla="*/ 816530459 h 1"/>
                <a:gd name="T4" fmla="*/ 847047625 w 6"/>
                <a:gd name="T5" fmla="*/ 0 h 1"/>
                <a:gd name="T6" fmla="*/ 2147483647 w 6"/>
                <a:gd name="T7" fmla="*/ 816530459 h 1"/>
                <a:gd name="T8" fmla="*/ 2147483647 w 6"/>
                <a:gd name="T9" fmla="*/ 0 h 1"/>
                <a:gd name="T10" fmla="*/ 2147483647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6" name="Freeform 210"/>
            <p:cNvSpPr>
              <a:spLocks/>
            </p:cNvSpPr>
            <p:nvPr/>
          </p:nvSpPr>
          <p:spPr bwMode="auto">
            <a:xfrm>
              <a:off x="6089650" y="1747838"/>
              <a:ext cx="146050" cy="1541463"/>
            </a:xfrm>
            <a:custGeom>
              <a:avLst/>
              <a:gdLst>
                <a:gd name="T0" fmla="*/ 2147483647 w 5"/>
                <a:gd name="T1" fmla="*/ 2147483647 h 53"/>
                <a:gd name="T2" fmla="*/ 2147483647 w 5"/>
                <a:gd name="T3" fmla="*/ 2147483647 h 53"/>
                <a:gd name="T4" fmla="*/ 2147483647 w 5"/>
                <a:gd name="T5" fmla="*/ 2147483647 h 53"/>
                <a:gd name="T6" fmla="*/ 2147483647 w 5"/>
                <a:gd name="T7" fmla="*/ 2147483647 h 53"/>
                <a:gd name="T8" fmla="*/ 2147483647 w 5"/>
                <a:gd name="T9" fmla="*/ 2147483647 h 53"/>
                <a:gd name="T10" fmla="*/ 1706448005 w 5"/>
                <a:gd name="T11" fmla="*/ 2147483647 h 53"/>
                <a:gd name="T12" fmla="*/ 2147483647 w 5"/>
                <a:gd name="T13" fmla="*/ 2147483647 h 53"/>
                <a:gd name="T14" fmla="*/ 2147483647 w 5"/>
                <a:gd name="T15" fmla="*/ 2147483647 h 53"/>
                <a:gd name="T16" fmla="*/ 2147483647 w 5"/>
                <a:gd name="T17" fmla="*/ 2147483647 h 53"/>
                <a:gd name="T18" fmla="*/ 0 w 5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3"/>
                <a:gd name="T32" fmla="*/ 5 w 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3">
                  <a:moveTo>
                    <a:pt x="4" y="53"/>
                  </a:moveTo>
                  <a:lnTo>
                    <a:pt x="5" y="48"/>
                  </a:lnTo>
                  <a:lnTo>
                    <a:pt x="5" y="39"/>
                  </a:lnTo>
                  <a:lnTo>
                    <a:pt x="5" y="33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7" name="Freeform 213"/>
            <p:cNvSpPr>
              <a:spLocks/>
            </p:cNvSpPr>
            <p:nvPr/>
          </p:nvSpPr>
          <p:spPr bwMode="auto">
            <a:xfrm>
              <a:off x="5449888" y="4162426"/>
              <a:ext cx="115888" cy="174625"/>
            </a:xfrm>
            <a:custGeom>
              <a:avLst/>
              <a:gdLst>
                <a:gd name="T0" fmla="*/ 0 w 4"/>
                <a:gd name="T1" fmla="*/ 2147483647 h 6"/>
                <a:gd name="T2" fmla="*/ 839376610 w 4"/>
                <a:gd name="T3" fmla="*/ 2147483647 h 6"/>
                <a:gd name="T4" fmla="*/ 1678753220 w 4"/>
                <a:gd name="T5" fmla="*/ 1694095250 h 6"/>
                <a:gd name="T6" fmla="*/ 2147483647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6350" cap="flat">
              <a:solidFill>
                <a:srgbClr val="D282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8" name="Freeform 216"/>
            <p:cNvSpPr>
              <a:spLocks/>
            </p:cNvSpPr>
            <p:nvPr/>
          </p:nvSpPr>
          <p:spPr bwMode="auto">
            <a:xfrm>
              <a:off x="3646488" y="3581401"/>
              <a:ext cx="115888" cy="57150"/>
            </a:xfrm>
            <a:custGeom>
              <a:avLst/>
              <a:gdLst>
                <a:gd name="T0" fmla="*/ 2147483647 w 4"/>
                <a:gd name="T1" fmla="*/ 0 h 2"/>
                <a:gd name="T2" fmla="*/ 839376610 w 4"/>
                <a:gd name="T3" fmla="*/ 816530459 h 2"/>
                <a:gd name="T4" fmla="*/ 0 w 4"/>
                <a:gd name="T5" fmla="*/ 1633060918 h 2"/>
                <a:gd name="T6" fmla="*/ 0 w 4"/>
                <a:gd name="T7" fmla="*/ 1633060918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59" name="Freeform 217"/>
            <p:cNvSpPr>
              <a:spLocks/>
            </p:cNvSpPr>
            <p:nvPr/>
          </p:nvSpPr>
          <p:spPr bwMode="auto">
            <a:xfrm>
              <a:off x="4694238" y="3522663"/>
              <a:ext cx="57150" cy="174625"/>
            </a:xfrm>
            <a:custGeom>
              <a:avLst/>
              <a:gdLst>
                <a:gd name="T0" fmla="*/ 0 w 2"/>
                <a:gd name="T1" fmla="*/ 2147483647 h 6"/>
                <a:gd name="T2" fmla="*/ 1633060918 w 2"/>
                <a:gd name="T3" fmla="*/ 0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0" y="6"/>
                  </a:moveTo>
                  <a:cubicBezTo>
                    <a:pt x="1" y="3"/>
                    <a:pt x="0" y="3"/>
                    <a:pt x="2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0" name="Freeform 218"/>
            <p:cNvSpPr>
              <a:spLocks/>
            </p:cNvSpPr>
            <p:nvPr/>
          </p:nvSpPr>
          <p:spPr bwMode="auto">
            <a:xfrm>
              <a:off x="4694238" y="3173413"/>
              <a:ext cx="28575" cy="320675"/>
            </a:xfrm>
            <a:custGeom>
              <a:avLst/>
              <a:gdLst>
                <a:gd name="T0" fmla="*/ 0 w 1"/>
                <a:gd name="T1" fmla="*/ 2147483647 h 11"/>
                <a:gd name="T2" fmla="*/ 0 w 1"/>
                <a:gd name="T3" fmla="*/ 2147483647 h 11"/>
                <a:gd name="T4" fmla="*/ 0 w 1"/>
                <a:gd name="T5" fmla="*/ 2147483647 h 11"/>
                <a:gd name="T6" fmla="*/ 816530459 w 1"/>
                <a:gd name="T7" fmla="*/ 2147483647 h 11"/>
                <a:gd name="T8" fmla="*/ 816530459 w 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"/>
                <a:gd name="T17" fmla="*/ 1 w 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">
                  <a:moveTo>
                    <a:pt x="0" y="11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" name="Grupo 285"/>
            <p:cNvGrpSpPr>
              <a:grpSpLocks/>
            </p:cNvGrpSpPr>
            <p:nvPr/>
          </p:nvGrpSpPr>
          <p:grpSpPr bwMode="auto">
            <a:xfrm>
              <a:off x="4083050" y="3843338"/>
              <a:ext cx="115888" cy="552450"/>
              <a:chOff x="4083050" y="3843338"/>
              <a:chExt cx="115888" cy="552450"/>
            </a:xfrm>
          </p:grpSpPr>
          <p:sp>
            <p:nvSpPr>
              <p:cNvPr id="37230" name="Freeform 221"/>
              <p:cNvSpPr>
                <a:spLocks/>
              </p:cNvSpPr>
              <p:nvPr/>
            </p:nvSpPr>
            <p:spPr bwMode="auto">
              <a:xfrm>
                <a:off x="4083050" y="3843338"/>
                <a:ext cx="87313" cy="203200"/>
              </a:xfrm>
              <a:custGeom>
                <a:avLst/>
                <a:gdLst>
                  <a:gd name="T0" fmla="*/ 2147483647 w 3"/>
                  <a:gd name="T1" fmla="*/ 0 h 7"/>
                  <a:gd name="T2" fmla="*/ 0 w 3"/>
                  <a:gd name="T3" fmla="*/ 2147483647 h 7"/>
                  <a:gd name="T4" fmla="*/ 847052475 w 3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0" y="4"/>
                    </a:lnTo>
                    <a:lnTo>
                      <a:pt x="1" y="7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31" name="Freeform 222"/>
              <p:cNvSpPr>
                <a:spLocks/>
              </p:cNvSpPr>
              <p:nvPr/>
            </p:nvSpPr>
            <p:spPr bwMode="auto">
              <a:xfrm>
                <a:off x="4111625" y="4046538"/>
                <a:ext cx="87313" cy="349250"/>
              </a:xfrm>
              <a:custGeom>
                <a:avLst/>
                <a:gdLst>
                  <a:gd name="T0" fmla="*/ 2147483647 w 3"/>
                  <a:gd name="T1" fmla="*/ 2147483647 h 12"/>
                  <a:gd name="T2" fmla="*/ 1694134055 w 3"/>
                  <a:gd name="T3" fmla="*/ 2147483647 h 12"/>
                  <a:gd name="T4" fmla="*/ 1694134055 w 3"/>
                  <a:gd name="T5" fmla="*/ 1694095250 h 12"/>
                  <a:gd name="T6" fmla="*/ 0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3" y="12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162" name="Freeform 223"/>
            <p:cNvSpPr>
              <a:spLocks/>
            </p:cNvSpPr>
            <p:nvPr/>
          </p:nvSpPr>
          <p:spPr bwMode="auto">
            <a:xfrm>
              <a:off x="3849688" y="4133851"/>
              <a:ext cx="87313" cy="261938"/>
            </a:xfrm>
            <a:custGeom>
              <a:avLst/>
              <a:gdLst>
                <a:gd name="T0" fmla="*/ 2147483647 w 3"/>
                <a:gd name="T1" fmla="*/ 2147483647 h 9"/>
                <a:gd name="T2" fmla="*/ 1694134055 w 3"/>
                <a:gd name="T3" fmla="*/ 2147483647 h 9"/>
                <a:gd name="T4" fmla="*/ 1694134055 w 3"/>
                <a:gd name="T5" fmla="*/ 2147483647 h 9"/>
                <a:gd name="T6" fmla="*/ 847052475 w 3"/>
                <a:gd name="T7" fmla="*/ 2147483647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1694098304 h 9"/>
                <a:gd name="T14" fmla="*/ 0 w 3"/>
                <a:gd name="T15" fmla="*/ 847049152 h 9"/>
                <a:gd name="T16" fmla="*/ 847052475 w 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9"/>
                <a:gd name="T29" fmla="*/ 3 w 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9">
                  <a:moveTo>
                    <a:pt x="3" y="9"/>
                  </a:move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3" name="Freeform 224"/>
            <p:cNvSpPr>
              <a:spLocks/>
            </p:cNvSpPr>
            <p:nvPr/>
          </p:nvSpPr>
          <p:spPr bwMode="auto">
            <a:xfrm>
              <a:off x="3937000" y="4395788"/>
              <a:ext cx="30163" cy="319088"/>
            </a:xfrm>
            <a:custGeom>
              <a:avLst/>
              <a:gdLst>
                <a:gd name="T0" fmla="*/ 909806371 w 1"/>
                <a:gd name="T1" fmla="*/ 2147483647 h 11"/>
                <a:gd name="T2" fmla="*/ 0 w 1"/>
                <a:gd name="T3" fmla="*/ 841463999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1" y="1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4" name="Freeform 225"/>
            <p:cNvSpPr>
              <a:spLocks/>
            </p:cNvSpPr>
            <p:nvPr/>
          </p:nvSpPr>
          <p:spPr bwMode="auto">
            <a:xfrm>
              <a:off x="3268663" y="3057526"/>
              <a:ext cx="115888" cy="115888"/>
            </a:xfrm>
            <a:custGeom>
              <a:avLst/>
              <a:gdLst>
                <a:gd name="T0" fmla="*/ 0 w 4"/>
                <a:gd name="T1" fmla="*/ 2147483647 h 4"/>
                <a:gd name="T2" fmla="*/ 839376610 w 4"/>
                <a:gd name="T3" fmla="*/ 2147483647 h 4"/>
                <a:gd name="T4" fmla="*/ 1678753220 w 4"/>
                <a:gd name="T5" fmla="*/ 1678753220 h 4"/>
                <a:gd name="T6" fmla="*/ 214748364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4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5" name="Freeform 227"/>
            <p:cNvSpPr>
              <a:spLocks/>
            </p:cNvSpPr>
            <p:nvPr/>
          </p:nvSpPr>
          <p:spPr bwMode="auto">
            <a:xfrm>
              <a:off x="3209925" y="4802188"/>
              <a:ext cx="115888" cy="582613"/>
            </a:xfrm>
            <a:custGeom>
              <a:avLst/>
              <a:gdLst>
                <a:gd name="T0" fmla="*/ 1678753220 w 4"/>
                <a:gd name="T1" fmla="*/ 2147483647 h 20"/>
                <a:gd name="T2" fmla="*/ 2147483647 w 4"/>
                <a:gd name="T3" fmla="*/ 2147483647 h 20"/>
                <a:gd name="T4" fmla="*/ 1678753220 w 4"/>
                <a:gd name="T5" fmla="*/ 2147483647 h 20"/>
                <a:gd name="T6" fmla="*/ 839376610 w 4"/>
                <a:gd name="T7" fmla="*/ 2147483647 h 20"/>
                <a:gd name="T8" fmla="*/ 839376610 w 4"/>
                <a:gd name="T9" fmla="*/ 2147483647 h 20"/>
                <a:gd name="T10" fmla="*/ 839376610 w 4"/>
                <a:gd name="T11" fmla="*/ 1697180607 h 20"/>
                <a:gd name="T12" fmla="*/ 0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0"/>
                <a:gd name="T23" fmla="*/ 4 w 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0">
                  <a:moveTo>
                    <a:pt x="2" y="20"/>
                  </a:moveTo>
                  <a:lnTo>
                    <a:pt x="4" y="13"/>
                  </a:lnTo>
                  <a:cubicBezTo>
                    <a:pt x="4" y="10"/>
                    <a:pt x="2" y="10"/>
                    <a:pt x="2" y="5"/>
                  </a:cubicBez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6" name="Freeform 228"/>
            <p:cNvSpPr>
              <a:spLocks/>
            </p:cNvSpPr>
            <p:nvPr/>
          </p:nvSpPr>
          <p:spPr bwMode="auto">
            <a:xfrm>
              <a:off x="5421313" y="3843338"/>
              <a:ext cx="115888" cy="57150"/>
            </a:xfrm>
            <a:custGeom>
              <a:avLst/>
              <a:gdLst>
                <a:gd name="T0" fmla="*/ 0 w 4"/>
                <a:gd name="T1" fmla="*/ 0 h 2"/>
                <a:gd name="T2" fmla="*/ 839376610 w 4"/>
                <a:gd name="T3" fmla="*/ 816530459 h 2"/>
                <a:gd name="T4" fmla="*/ 1678753220 w 4"/>
                <a:gd name="T5" fmla="*/ 816530459 h 2"/>
                <a:gd name="T6" fmla="*/ 2147483647 w 4"/>
                <a:gd name="T7" fmla="*/ 816530459 h 2"/>
                <a:gd name="T8" fmla="*/ 2147483647 w 4"/>
                <a:gd name="T9" fmla="*/ 163306091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7" name="Freeform 229"/>
            <p:cNvSpPr>
              <a:spLocks/>
            </p:cNvSpPr>
            <p:nvPr/>
          </p:nvSpPr>
          <p:spPr bwMode="auto">
            <a:xfrm>
              <a:off x="5334000" y="4249738"/>
              <a:ext cx="115888" cy="28575"/>
            </a:xfrm>
            <a:custGeom>
              <a:avLst/>
              <a:gdLst>
                <a:gd name="T0" fmla="*/ 0 w 4"/>
                <a:gd name="T1" fmla="*/ 0 h 1"/>
                <a:gd name="T2" fmla="*/ 839376610 w 4"/>
                <a:gd name="T3" fmla="*/ 816530459 h 1"/>
                <a:gd name="T4" fmla="*/ 1678753220 w 4"/>
                <a:gd name="T5" fmla="*/ 816530459 h 1"/>
                <a:gd name="T6" fmla="*/ 2147483647 w 4"/>
                <a:gd name="T7" fmla="*/ 816530459 h 1"/>
                <a:gd name="T8" fmla="*/ 2147483647 w 4"/>
                <a:gd name="T9" fmla="*/ 816530459 h 1"/>
                <a:gd name="T10" fmla="*/ 2147483647 w 4"/>
                <a:gd name="T11" fmla="*/ 816530459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8" name="Freeform 230"/>
            <p:cNvSpPr>
              <a:spLocks/>
            </p:cNvSpPr>
            <p:nvPr/>
          </p:nvSpPr>
          <p:spPr bwMode="auto">
            <a:xfrm>
              <a:off x="5100638" y="1690688"/>
              <a:ext cx="1588" cy="203200"/>
            </a:xfrm>
            <a:custGeom>
              <a:avLst/>
              <a:gdLst>
                <a:gd name="T0" fmla="*/ 0 w 1588"/>
                <a:gd name="T1" fmla="*/ 2147483647 h 7"/>
                <a:gd name="T2" fmla="*/ 0 w 1588"/>
                <a:gd name="T3" fmla="*/ 2147483647 h 7"/>
                <a:gd name="T4" fmla="*/ 0 w 1588"/>
                <a:gd name="T5" fmla="*/ 1685311766 h 7"/>
                <a:gd name="T6" fmla="*/ 0 w 158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7"/>
                <a:gd name="T14" fmla="*/ 1588 w 158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7">
                  <a:moveTo>
                    <a:pt x="0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69" name="Freeform 231"/>
            <p:cNvSpPr>
              <a:spLocks/>
            </p:cNvSpPr>
            <p:nvPr/>
          </p:nvSpPr>
          <p:spPr bwMode="auto">
            <a:xfrm>
              <a:off x="4897438" y="2097088"/>
              <a:ext cx="28575" cy="115888"/>
            </a:xfrm>
            <a:custGeom>
              <a:avLst/>
              <a:gdLst>
                <a:gd name="T0" fmla="*/ 0 w 1"/>
                <a:gd name="T1" fmla="*/ 2147483647 h 4"/>
                <a:gd name="T2" fmla="*/ 816530459 w 1"/>
                <a:gd name="T3" fmla="*/ 839376610 h 4"/>
                <a:gd name="T4" fmla="*/ 816530459 w 1"/>
                <a:gd name="T5" fmla="*/ 0 h 4"/>
                <a:gd name="T6" fmla="*/ 816530459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0" name="Freeform 232"/>
            <p:cNvSpPr>
              <a:spLocks/>
            </p:cNvSpPr>
            <p:nvPr/>
          </p:nvSpPr>
          <p:spPr bwMode="auto">
            <a:xfrm>
              <a:off x="5072063" y="1603376"/>
              <a:ext cx="115888" cy="1588"/>
            </a:xfrm>
            <a:custGeom>
              <a:avLst/>
              <a:gdLst>
                <a:gd name="T0" fmla="*/ 2147483647 w 4"/>
                <a:gd name="T1" fmla="*/ 0 h 1588"/>
                <a:gd name="T2" fmla="*/ 2147483647 w 4"/>
                <a:gd name="T3" fmla="*/ 0 h 1588"/>
                <a:gd name="T4" fmla="*/ 1678753220 w 4"/>
                <a:gd name="T5" fmla="*/ 0 h 1588"/>
                <a:gd name="T6" fmla="*/ 0 w 4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588"/>
                <a:gd name="T14" fmla="*/ 4 w 4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588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1" name="Freeform 233"/>
            <p:cNvSpPr>
              <a:spLocks/>
            </p:cNvSpPr>
            <p:nvPr/>
          </p:nvSpPr>
          <p:spPr bwMode="auto">
            <a:xfrm>
              <a:off x="3500438" y="1311276"/>
              <a:ext cx="58738" cy="146050"/>
            </a:xfrm>
            <a:custGeom>
              <a:avLst/>
              <a:gdLst>
                <a:gd name="T0" fmla="*/ 1725075958 w 2"/>
                <a:gd name="T1" fmla="*/ 2147483647 h 5"/>
                <a:gd name="T2" fmla="*/ 0 w 2"/>
                <a:gd name="T3" fmla="*/ 0 h 5"/>
                <a:gd name="T4" fmla="*/ 0 60000 65536"/>
                <a:gd name="T5" fmla="*/ 0 60000 65536"/>
                <a:gd name="T6" fmla="*/ 0 w 2"/>
                <a:gd name="T7" fmla="*/ 0 h 5"/>
                <a:gd name="T8" fmla="*/ 2 w 2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5">
                  <a:moveTo>
                    <a:pt x="2" y="5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2" name="Freeform 234"/>
            <p:cNvSpPr>
              <a:spLocks/>
            </p:cNvSpPr>
            <p:nvPr/>
          </p:nvSpPr>
          <p:spPr bwMode="auto">
            <a:xfrm>
              <a:off x="4489450" y="1079501"/>
              <a:ext cx="1588" cy="57150"/>
            </a:xfrm>
            <a:custGeom>
              <a:avLst/>
              <a:gdLst>
                <a:gd name="T0" fmla="*/ 0 w 1588"/>
                <a:gd name="T1" fmla="*/ 1633060918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3" name="Freeform 235"/>
            <p:cNvSpPr>
              <a:spLocks/>
            </p:cNvSpPr>
            <p:nvPr/>
          </p:nvSpPr>
          <p:spPr bwMode="auto">
            <a:xfrm>
              <a:off x="3355975" y="2795588"/>
              <a:ext cx="144463" cy="203200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0" y="7"/>
                  </a:moveTo>
                  <a:lnTo>
                    <a:pt x="4" y="7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4" name="Line 236"/>
            <p:cNvSpPr>
              <a:spLocks noChangeShapeType="1"/>
            </p:cNvSpPr>
            <p:nvPr/>
          </p:nvSpPr>
          <p:spPr bwMode="auto">
            <a:xfrm>
              <a:off x="3733800" y="5821363"/>
              <a:ext cx="203200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5" name="Line 237"/>
            <p:cNvSpPr>
              <a:spLocks noChangeShapeType="1"/>
            </p:cNvSpPr>
            <p:nvPr/>
          </p:nvSpPr>
          <p:spPr bwMode="auto">
            <a:xfrm flipH="1" flipV="1">
              <a:off x="5537200" y="3900488"/>
              <a:ext cx="58738" cy="301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6" name="Line 238"/>
            <p:cNvSpPr>
              <a:spLocks noChangeShapeType="1"/>
            </p:cNvSpPr>
            <p:nvPr/>
          </p:nvSpPr>
          <p:spPr bwMode="auto">
            <a:xfrm flipH="1" flipV="1">
              <a:off x="5973763" y="3668713"/>
              <a:ext cx="58738" cy="5715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77" name="Freeform 239"/>
            <p:cNvSpPr>
              <a:spLocks/>
            </p:cNvSpPr>
            <p:nvPr/>
          </p:nvSpPr>
          <p:spPr bwMode="auto">
            <a:xfrm>
              <a:off x="3821113" y="2300288"/>
              <a:ext cx="28575" cy="292100"/>
            </a:xfrm>
            <a:custGeom>
              <a:avLst/>
              <a:gdLst>
                <a:gd name="T0" fmla="*/ 0 w 1"/>
                <a:gd name="T1" fmla="*/ 2147483647 h 10"/>
                <a:gd name="T2" fmla="*/ 0 w 1"/>
                <a:gd name="T3" fmla="*/ 2147483647 h 10"/>
                <a:gd name="T4" fmla="*/ 816530459 w 1"/>
                <a:gd name="T5" fmla="*/ 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10"/>
                  </a:move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upo 284"/>
            <p:cNvGrpSpPr>
              <a:grpSpLocks/>
            </p:cNvGrpSpPr>
            <p:nvPr/>
          </p:nvGrpSpPr>
          <p:grpSpPr bwMode="auto">
            <a:xfrm>
              <a:off x="2744788" y="3871913"/>
              <a:ext cx="611188" cy="406400"/>
              <a:chOff x="2744788" y="3871913"/>
              <a:chExt cx="611188" cy="406400"/>
            </a:xfrm>
          </p:grpSpPr>
          <p:sp>
            <p:nvSpPr>
              <p:cNvPr id="37228" name="Freeform 226"/>
              <p:cNvSpPr>
                <a:spLocks/>
              </p:cNvSpPr>
              <p:nvPr/>
            </p:nvSpPr>
            <p:spPr bwMode="auto">
              <a:xfrm>
                <a:off x="2744788" y="4075113"/>
                <a:ext cx="174625" cy="203200"/>
              </a:xfrm>
              <a:custGeom>
                <a:avLst/>
                <a:gdLst>
                  <a:gd name="T0" fmla="*/ 0 w 6"/>
                  <a:gd name="T1" fmla="*/ 2147483647 h 7"/>
                  <a:gd name="T2" fmla="*/ 847047625 w 6"/>
                  <a:gd name="T3" fmla="*/ 2147483647 h 7"/>
                  <a:gd name="T4" fmla="*/ 2147483647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29" name="Freeform 240"/>
              <p:cNvSpPr>
                <a:spLocks/>
              </p:cNvSpPr>
              <p:nvPr/>
            </p:nvSpPr>
            <p:spPr bwMode="auto">
              <a:xfrm>
                <a:off x="2919413" y="3871913"/>
                <a:ext cx="436563" cy="203200"/>
              </a:xfrm>
              <a:custGeom>
                <a:avLst/>
                <a:gdLst>
                  <a:gd name="T0" fmla="*/ 0 w 15"/>
                  <a:gd name="T1" fmla="*/ 2147483647 h 7"/>
                  <a:gd name="T2" fmla="*/ 2147483647 w 15"/>
                  <a:gd name="T3" fmla="*/ 2147483647 h 7"/>
                  <a:gd name="T4" fmla="*/ 2147483647 w 15"/>
                  <a:gd name="T5" fmla="*/ 2147483647 h 7"/>
                  <a:gd name="T6" fmla="*/ 2147483647 w 15"/>
                  <a:gd name="T7" fmla="*/ 1685311766 h 7"/>
                  <a:gd name="T8" fmla="*/ 2147483647 w 1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"/>
                  <a:gd name="T17" fmla="*/ 15 w 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">
                    <a:moveTo>
                      <a:pt x="0" y="7"/>
                    </a:moveTo>
                    <a:lnTo>
                      <a:pt x="3" y="6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179" name="Freeform 241"/>
            <p:cNvSpPr>
              <a:spLocks/>
            </p:cNvSpPr>
            <p:nvPr/>
          </p:nvSpPr>
          <p:spPr bwMode="auto">
            <a:xfrm>
              <a:off x="3355975" y="3725863"/>
              <a:ext cx="203200" cy="146050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3" y="3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0" name="Line 242"/>
            <p:cNvSpPr>
              <a:spLocks noChangeShapeType="1"/>
            </p:cNvSpPr>
            <p:nvPr/>
          </p:nvSpPr>
          <p:spPr bwMode="auto">
            <a:xfrm>
              <a:off x="3559175" y="3725863"/>
              <a:ext cx="261938" cy="2921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1" name="Freeform 243"/>
            <p:cNvSpPr>
              <a:spLocks/>
            </p:cNvSpPr>
            <p:nvPr/>
          </p:nvSpPr>
          <p:spPr bwMode="auto">
            <a:xfrm>
              <a:off x="3238500" y="3581401"/>
              <a:ext cx="204788" cy="436563"/>
            </a:xfrm>
            <a:custGeom>
              <a:avLst/>
              <a:gdLst>
                <a:gd name="T0" fmla="*/ 2147483647 w 7"/>
                <a:gd name="T1" fmla="*/ 2147483647 h 15"/>
                <a:gd name="T2" fmla="*/ 855867558 w 7"/>
                <a:gd name="T3" fmla="*/ 2147483647 h 15"/>
                <a:gd name="T4" fmla="*/ 0 w 7"/>
                <a:gd name="T5" fmla="*/ 2147483647 h 15"/>
                <a:gd name="T6" fmla="*/ 0 w 7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5"/>
                <a:gd name="T14" fmla="*/ 7 w 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5">
                  <a:moveTo>
                    <a:pt x="7" y="15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2" name="Freeform 244"/>
            <p:cNvSpPr>
              <a:spLocks/>
            </p:cNvSpPr>
            <p:nvPr/>
          </p:nvSpPr>
          <p:spPr bwMode="auto">
            <a:xfrm>
              <a:off x="5362575" y="1516063"/>
              <a:ext cx="814388" cy="115888"/>
            </a:xfrm>
            <a:custGeom>
              <a:avLst/>
              <a:gdLst>
                <a:gd name="T0" fmla="*/ 0 w 28"/>
                <a:gd name="T1" fmla="*/ 2147483647 h 4"/>
                <a:gd name="T2" fmla="*/ 2147483647 w 28"/>
                <a:gd name="T3" fmla="*/ 1678753220 h 4"/>
                <a:gd name="T4" fmla="*/ 2147483647 w 28"/>
                <a:gd name="T5" fmla="*/ 839376610 h 4"/>
                <a:gd name="T6" fmla="*/ 2147483647 w 28"/>
                <a:gd name="T7" fmla="*/ 839376610 h 4"/>
                <a:gd name="T8" fmla="*/ 2147483647 w 2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"/>
                <a:gd name="T17" fmla="*/ 28 w 2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">
                  <a:moveTo>
                    <a:pt x="0" y="4"/>
                  </a:moveTo>
                  <a:lnTo>
                    <a:pt x="10" y="2"/>
                  </a:lnTo>
                  <a:lnTo>
                    <a:pt x="14" y="1"/>
                  </a:lnTo>
                  <a:lnTo>
                    <a:pt x="23" y="1"/>
                  </a:lnTo>
                  <a:lnTo>
                    <a:pt x="28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3" name="Freeform 245"/>
            <p:cNvSpPr>
              <a:spLocks/>
            </p:cNvSpPr>
            <p:nvPr/>
          </p:nvSpPr>
          <p:spPr bwMode="auto">
            <a:xfrm>
              <a:off x="5100638" y="1544638"/>
              <a:ext cx="87313" cy="146050"/>
            </a:xfrm>
            <a:custGeom>
              <a:avLst/>
              <a:gdLst>
                <a:gd name="T0" fmla="*/ 0 w 3"/>
                <a:gd name="T1" fmla="*/ 2147483647 h 5"/>
                <a:gd name="T2" fmla="*/ 847052475 w 3"/>
                <a:gd name="T3" fmla="*/ 2147483647 h 5"/>
                <a:gd name="T4" fmla="*/ 847052475 w 3"/>
                <a:gd name="T5" fmla="*/ 2147483647 h 5"/>
                <a:gd name="T6" fmla="*/ 2147483647 w 3"/>
                <a:gd name="T7" fmla="*/ 0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5"/>
                  </a:moveTo>
                  <a:lnTo>
                    <a:pt x="1" y="4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4" name="Line 246"/>
            <p:cNvSpPr>
              <a:spLocks noChangeShapeType="1"/>
            </p:cNvSpPr>
            <p:nvPr/>
          </p:nvSpPr>
          <p:spPr bwMode="auto">
            <a:xfrm flipH="1">
              <a:off x="6207125" y="2038351"/>
              <a:ext cx="115888" cy="233363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5" name="Freeform 247"/>
            <p:cNvSpPr>
              <a:spLocks/>
            </p:cNvSpPr>
            <p:nvPr/>
          </p:nvSpPr>
          <p:spPr bwMode="auto">
            <a:xfrm>
              <a:off x="6323013" y="1719263"/>
              <a:ext cx="231775" cy="290513"/>
            </a:xfrm>
            <a:custGeom>
              <a:avLst/>
              <a:gdLst>
                <a:gd name="T0" fmla="*/ 2147483647 w 8"/>
                <a:gd name="T1" fmla="*/ 0 h 10"/>
                <a:gd name="T2" fmla="*/ 2147483647 w 8"/>
                <a:gd name="T3" fmla="*/ 843969221 h 10"/>
                <a:gd name="T4" fmla="*/ 2147483647 w 8"/>
                <a:gd name="T5" fmla="*/ 2147483647 h 10"/>
                <a:gd name="T6" fmla="*/ 839372989 w 8"/>
                <a:gd name="T7" fmla="*/ 2147483647 h 10"/>
                <a:gd name="T8" fmla="*/ 0 w 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6" name="Line 248"/>
            <p:cNvSpPr>
              <a:spLocks noChangeShapeType="1"/>
            </p:cNvSpPr>
            <p:nvPr/>
          </p:nvSpPr>
          <p:spPr bwMode="auto">
            <a:xfrm flipV="1">
              <a:off x="4257675" y="1020763"/>
              <a:ext cx="115888" cy="587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7" name="Freeform 249"/>
            <p:cNvSpPr>
              <a:spLocks/>
            </p:cNvSpPr>
            <p:nvPr/>
          </p:nvSpPr>
          <p:spPr bwMode="auto">
            <a:xfrm>
              <a:off x="2336800" y="3319463"/>
              <a:ext cx="466725" cy="493713"/>
            </a:xfrm>
            <a:custGeom>
              <a:avLst/>
              <a:gdLst>
                <a:gd name="T0" fmla="*/ 2147483647 w 16"/>
                <a:gd name="T1" fmla="*/ 0 h 17"/>
                <a:gd name="T2" fmla="*/ 2147483647 w 16"/>
                <a:gd name="T3" fmla="*/ 2147483647 h 17"/>
                <a:gd name="T4" fmla="*/ 0 w 16"/>
                <a:gd name="T5" fmla="*/ 2147483647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16" y="0"/>
                  </a:moveTo>
                  <a:lnTo>
                    <a:pt x="14" y="3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8" name="Freeform 250"/>
            <p:cNvSpPr>
              <a:spLocks/>
            </p:cNvSpPr>
            <p:nvPr/>
          </p:nvSpPr>
          <p:spPr bwMode="auto">
            <a:xfrm>
              <a:off x="3500438" y="2736851"/>
              <a:ext cx="233363" cy="58738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862537979 h 2"/>
                <a:gd name="T6" fmla="*/ 850899661 w 8"/>
                <a:gd name="T7" fmla="*/ 1725075958 h 2"/>
                <a:gd name="T8" fmla="*/ 0 w 8"/>
                <a:gd name="T9" fmla="*/ 172507595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0"/>
                  </a:moveTo>
                  <a:lnTo>
                    <a:pt x="7" y="0"/>
                  </a:lnTo>
                  <a:lnTo>
                    <a:pt x="6" y="1"/>
                  </a:lnTo>
                  <a:cubicBezTo>
                    <a:pt x="4" y="2"/>
                    <a:pt x="3" y="2"/>
                    <a:pt x="1" y="2"/>
                  </a:cubicBez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89" name="Line 251"/>
            <p:cNvSpPr>
              <a:spLocks noChangeShapeType="1"/>
            </p:cNvSpPr>
            <p:nvPr/>
          </p:nvSpPr>
          <p:spPr bwMode="auto">
            <a:xfrm flipH="1">
              <a:off x="5740400" y="3144838"/>
              <a:ext cx="174625" cy="203200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upo 282"/>
            <p:cNvGrpSpPr>
              <a:grpSpLocks/>
            </p:cNvGrpSpPr>
            <p:nvPr/>
          </p:nvGrpSpPr>
          <p:grpSpPr bwMode="auto">
            <a:xfrm>
              <a:off x="5915025" y="2882901"/>
              <a:ext cx="320676" cy="261938"/>
              <a:chOff x="5915025" y="2882901"/>
              <a:chExt cx="320676" cy="261938"/>
            </a:xfrm>
          </p:grpSpPr>
          <p:sp>
            <p:nvSpPr>
              <p:cNvPr id="37226" name="Freeform 191"/>
              <p:cNvSpPr>
                <a:spLocks/>
              </p:cNvSpPr>
              <p:nvPr/>
            </p:nvSpPr>
            <p:spPr bwMode="auto">
              <a:xfrm>
                <a:off x="6119813" y="2882901"/>
                <a:ext cx="115888" cy="174625"/>
              </a:xfrm>
              <a:custGeom>
                <a:avLst/>
                <a:gdLst>
                  <a:gd name="T0" fmla="*/ 2147483647 w 4"/>
                  <a:gd name="T1" fmla="*/ 0 h 6"/>
                  <a:gd name="T2" fmla="*/ 2147483647 w 4"/>
                  <a:gd name="T3" fmla="*/ 847047625 h 6"/>
                  <a:gd name="T4" fmla="*/ 0 w 4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0"/>
                    </a:moveTo>
                    <a:lnTo>
                      <a:pt x="3" y="1"/>
                    </a:lnTo>
                    <a:cubicBezTo>
                      <a:pt x="2" y="3"/>
                      <a:pt x="1" y="5"/>
                      <a:pt x="0" y="6"/>
                    </a:cubicBez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27" name="Line 252"/>
              <p:cNvSpPr>
                <a:spLocks noChangeShapeType="1"/>
              </p:cNvSpPr>
              <p:nvPr/>
            </p:nvSpPr>
            <p:spPr bwMode="auto">
              <a:xfrm flipH="1">
                <a:off x="5915025" y="3057526"/>
                <a:ext cx="204788" cy="87313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191" name="Line 253"/>
            <p:cNvSpPr>
              <a:spLocks noChangeShapeType="1"/>
            </p:cNvSpPr>
            <p:nvPr/>
          </p:nvSpPr>
          <p:spPr bwMode="auto">
            <a:xfrm flipH="1" flipV="1">
              <a:off x="4489450" y="2882901"/>
              <a:ext cx="233363" cy="1158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92" name="Line 254"/>
            <p:cNvSpPr>
              <a:spLocks noChangeShapeType="1"/>
            </p:cNvSpPr>
            <p:nvPr/>
          </p:nvSpPr>
          <p:spPr bwMode="auto">
            <a:xfrm>
              <a:off x="4576763" y="1865313"/>
              <a:ext cx="204788" cy="3190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93" name="Line 255"/>
            <p:cNvSpPr>
              <a:spLocks noChangeShapeType="1"/>
            </p:cNvSpPr>
            <p:nvPr/>
          </p:nvSpPr>
          <p:spPr bwMode="auto">
            <a:xfrm flipV="1">
              <a:off x="3762375" y="2125663"/>
              <a:ext cx="292100" cy="587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94" name="Freeform 256"/>
            <p:cNvSpPr>
              <a:spLocks/>
            </p:cNvSpPr>
            <p:nvPr/>
          </p:nvSpPr>
          <p:spPr bwMode="auto">
            <a:xfrm>
              <a:off x="3967163" y="1108076"/>
              <a:ext cx="522288" cy="28575"/>
            </a:xfrm>
            <a:custGeom>
              <a:avLst/>
              <a:gdLst>
                <a:gd name="T0" fmla="*/ 0 w 18"/>
                <a:gd name="T1" fmla="*/ 0 h 1"/>
                <a:gd name="T2" fmla="*/ 2147483647 w 18"/>
                <a:gd name="T3" fmla="*/ 816530459 h 1"/>
                <a:gd name="T4" fmla="*/ 2147483647 w 18"/>
                <a:gd name="T5" fmla="*/ 816530459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9" y="1"/>
                  </a:lnTo>
                  <a:lnTo>
                    <a:pt x="18" y="1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95" name="Freeform 257"/>
            <p:cNvSpPr>
              <a:spLocks/>
            </p:cNvSpPr>
            <p:nvPr/>
          </p:nvSpPr>
          <p:spPr bwMode="auto">
            <a:xfrm>
              <a:off x="3967163" y="468313"/>
              <a:ext cx="115888" cy="581025"/>
            </a:xfrm>
            <a:custGeom>
              <a:avLst/>
              <a:gdLst>
                <a:gd name="T0" fmla="*/ 839376610 w 4"/>
                <a:gd name="T1" fmla="*/ 2147483647 h 20"/>
                <a:gd name="T2" fmla="*/ 839376610 w 4"/>
                <a:gd name="T3" fmla="*/ 2147483647 h 20"/>
                <a:gd name="T4" fmla="*/ 0 w 4"/>
                <a:gd name="T5" fmla="*/ 2147483647 h 20"/>
                <a:gd name="T6" fmla="*/ 0 w 4"/>
                <a:gd name="T7" fmla="*/ 2147483647 h 20"/>
                <a:gd name="T8" fmla="*/ 1678753220 w 4"/>
                <a:gd name="T9" fmla="*/ 2147483647 h 20"/>
                <a:gd name="T10" fmla="*/ 2147483647 w 4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0"/>
                <a:gd name="T20" fmla="*/ 4 w 4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0">
                  <a:moveTo>
                    <a:pt x="1" y="20"/>
                  </a:moveTo>
                  <a:lnTo>
                    <a:pt x="1" y="19"/>
                  </a:lnTo>
                  <a:lnTo>
                    <a:pt x="0" y="18"/>
                  </a:lnTo>
                  <a:lnTo>
                    <a:pt x="2" y="9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96" name="Freeform 258"/>
            <p:cNvSpPr>
              <a:spLocks/>
            </p:cNvSpPr>
            <p:nvPr/>
          </p:nvSpPr>
          <p:spPr bwMode="auto">
            <a:xfrm>
              <a:off x="3587750" y="1049338"/>
              <a:ext cx="174625" cy="58738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862537979 h 2"/>
                <a:gd name="T4" fmla="*/ 2147483647 w 6"/>
                <a:gd name="T5" fmla="*/ 1725075958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1"/>
                  </a:lnTo>
                  <a:lnTo>
                    <a:pt x="6" y="2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197" name="Freeform 259"/>
            <p:cNvSpPr>
              <a:spLocks/>
            </p:cNvSpPr>
            <p:nvPr/>
          </p:nvSpPr>
          <p:spPr bwMode="auto">
            <a:xfrm>
              <a:off x="4722813" y="904876"/>
              <a:ext cx="611188" cy="174625"/>
            </a:xfrm>
            <a:custGeom>
              <a:avLst/>
              <a:gdLst>
                <a:gd name="T0" fmla="*/ 0 w 21"/>
                <a:gd name="T1" fmla="*/ 2147483647 h 6"/>
                <a:gd name="T2" fmla="*/ 2147483647 w 21"/>
                <a:gd name="T3" fmla="*/ 2147483647 h 6"/>
                <a:gd name="T4" fmla="*/ 2147483647 w 21"/>
                <a:gd name="T5" fmla="*/ 847047625 h 6"/>
                <a:gd name="T6" fmla="*/ 2147483647 w 2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0" y="6"/>
                  </a:moveTo>
                  <a:cubicBezTo>
                    <a:pt x="4" y="6"/>
                    <a:pt x="7" y="6"/>
                    <a:pt x="11" y="5"/>
                  </a:cubicBezTo>
                  <a:cubicBezTo>
                    <a:pt x="12" y="5"/>
                    <a:pt x="18" y="3"/>
                    <a:pt x="20" y="1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upo 278"/>
            <p:cNvGrpSpPr>
              <a:grpSpLocks/>
            </p:cNvGrpSpPr>
            <p:nvPr/>
          </p:nvGrpSpPr>
          <p:grpSpPr bwMode="auto">
            <a:xfrm>
              <a:off x="4111625" y="4889501"/>
              <a:ext cx="30163" cy="582613"/>
              <a:chOff x="4111625" y="4889501"/>
              <a:chExt cx="30163" cy="582613"/>
            </a:xfrm>
          </p:grpSpPr>
          <p:sp>
            <p:nvSpPr>
              <p:cNvPr id="37224" name="Line 220"/>
              <p:cNvSpPr>
                <a:spLocks noChangeShapeType="1"/>
              </p:cNvSpPr>
              <p:nvPr/>
            </p:nvSpPr>
            <p:spPr bwMode="auto">
              <a:xfrm flipV="1">
                <a:off x="4140200" y="4889501"/>
                <a:ext cx="1588" cy="146050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25" name="Freeform 260"/>
              <p:cNvSpPr>
                <a:spLocks/>
              </p:cNvSpPr>
              <p:nvPr/>
            </p:nvSpPr>
            <p:spPr bwMode="auto">
              <a:xfrm>
                <a:off x="4111625" y="5035551"/>
                <a:ext cx="28575" cy="436563"/>
              </a:xfrm>
              <a:custGeom>
                <a:avLst/>
                <a:gdLst>
                  <a:gd name="T0" fmla="*/ 0 w 1"/>
                  <a:gd name="T1" fmla="*/ 2147483647 h 15"/>
                  <a:gd name="T2" fmla="*/ 816530459 w 1"/>
                  <a:gd name="T3" fmla="*/ 2147483647 h 15"/>
                  <a:gd name="T4" fmla="*/ 816530459 w 1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15"/>
                    </a:moveTo>
                    <a:lnTo>
                      <a:pt x="1" y="6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199" name="Freeform 261"/>
            <p:cNvSpPr>
              <a:spLocks/>
            </p:cNvSpPr>
            <p:nvPr/>
          </p:nvSpPr>
          <p:spPr bwMode="auto">
            <a:xfrm>
              <a:off x="3268663" y="5675313"/>
              <a:ext cx="290513" cy="87313"/>
            </a:xfrm>
            <a:custGeom>
              <a:avLst/>
              <a:gdLst>
                <a:gd name="T0" fmla="*/ 0 w 10"/>
                <a:gd name="T1" fmla="*/ 0 h 3"/>
                <a:gd name="T2" fmla="*/ 2147483647 w 10"/>
                <a:gd name="T3" fmla="*/ 0 h 3"/>
                <a:gd name="T4" fmla="*/ 2147483647 w 10"/>
                <a:gd name="T5" fmla="*/ 847052475 h 3"/>
                <a:gd name="T6" fmla="*/ 2147483647 w 10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0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10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0" name="Freeform 262"/>
            <p:cNvSpPr>
              <a:spLocks/>
            </p:cNvSpPr>
            <p:nvPr/>
          </p:nvSpPr>
          <p:spPr bwMode="auto">
            <a:xfrm>
              <a:off x="4489450" y="4657726"/>
              <a:ext cx="58738" cy="406400"/>
            </a:xfrm>
            <a:custGeom>
              <a:avLst/>
              <a:gdLst>
                <a:gd name="T0" fmla="*/ 862537979 w 2"/>
                <a:gd name="T1" fmla="*/ 2147483647 h 14"/>
                <a:gd name="T2" fmla="*/ 1725075958 w 2"/>
                <a:gd name="T3" fmla="*/ 2147483647 h 14"/>
                <a:gd name="T4" fmla="*/ 0 w 2"/>
                <a:gd name="T5" fmla="*/ 0 h 14"/>
                <a:gd name="T6" fmla="*/ 0 60000 65536"/>
                <a:gd name="T7" fmla="*/ 0 60000 65536"/>
                <a:gd name="T8" fmla="*/ 0 60000 65536"/>
                <a:gd name="T9" fmla="*/ 0 w 2"/>
                <a:gd name="T10" fmla="*/ 0 h 14"/>
                <a:gd name="T11" fmla="*/ 2 w 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4">
                  <a:moveTo>
                    <a:pt x="1" y="14"/>
                  </a:move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1" name="Freeform 263"/>
            <p:cNvSpPr>
              <a:spLocks/>
            </p:cNvSpPr>
            <p:nvPr/>
          </p:nvSpPr>
          <p:spPr bwMode="auto">
            <a:xfrm>
              <a:off x="4489450" y="4452938"/>
              <a:ext cx="146050" cy="204788"/>
            </a:xfrm>
            <a:custGeom>
              <a:avLst/>
              <a:gdLst>
                <a:gd name="T0" fmla="*/ 0 w 5"/>
                <a:gd name="T1" fmla="*/ 2147483647 h 7"/>
                <a:gd name="T2" fmla="*/ 1706448005 w 5"/>
                <a:gd name="T3" fmla="*/ 2147483647 h 7"/>
                <a:gd name="T4" fmla="*/ 2147483647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0" y="7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2" name="Freeform 264"/>
            <p:cNvSpPr>
              <a:spLocks/>
            </p:cNvSpPr>
            <p:nvPr/>
          </p:nvSpPr>
          <p:spPr bwMode="auto">
            <a:xfrm>
              <a:off x="3937000" y="5878513"/>
              <a:ext cx="261938" cy="87313"/>
            </a:xfrm>
            <a:custGeom>
              <a:avLst/>
              <a:gdLst>
                <a:gd name="T0" fmla="*/ 0 w 9"/>
                <a:gd name="T1" fmla="*/ 0 h 3"/>
                <a:gd name="T2" fmla="*/ 2147483647 w 9"/>
                <a:gd name="T3" fmla="*/ 847052475 h 3"/>
                <a:gd name="T4" fmla="*/ 2147483647 w 9"/>
                <a:gd name="T5" fmla="*/ 1694134055 h 3"/>
                <a:gd name="T6" fmla="*/ 2147483647 w 9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9" y="3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" name="Grupo 280"/>
            <p:cNvGrpSpPr>
              <a:grpSpLocks/>
            </p:cNvGrpSpPr>
            <p:nvPr/>
          </p:nvGrpSpPr>
          <p:grpSpPr bwMode="auto">
            <a:xfrm>
              <a:off x="4344988" y="5384801"/>
              <a:ext cx="581025" cy="465137"/>
              <a:chOff x="4344988" y="5384801"/>
              <a:chExt cx="581025" cy="465137"/>
            </a:xfrm>
          </p:grpSpPr>
          <p:sp>
            <p:nvSpPr>
              <p:cNvPr id="37222" name="Freeform 219"/>
              <p:cNvSpPr>
                <a:spLocks/>
              </p:cNvSpPr>
              <p:nvPr/>
            </p:nvSpPr>
            <p:spPr bwMode="auto">
              <a:xfrm>
                <a:off x="4344988" y="5703888"/>
                <a:ext cx="203200" cy="146050"/>
              </a:xfrm>
              <a:custGeom>
                <a:avLst/>
                <a:gdLst>
                  <a:gd name="T0" fmla="*/ 0 w 7"/>
                  <a:gd name="T1" fmla="*/ 2147483647 h 5"/>
                  <a:gd name="T2" fmla="*/ 1685311766 w 7"/>
                  <a:gd name="T3" fmla="*/ 2147483647 h 5"/>
                  <a:gd name="T4" fmla="*/ 2147483647 w 7"/>
                  <a:gd name="T5" fmla="*/ 1706448005 h 5"/>
                  <a:gd name="T6" fmla="*/ 2147483647 w 7"/>
                  <a:gd name="T7" fmla="*/ 0 h 5"/>
                  <a:gd name="T8" fmla="*/ 2147483647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23" name="Freeform 265"/>
              <p:cNvSpPr>
                <a:spLocks/>
              </p:cNvSpPr>
              <p:nvPr/>
            </p:nvSpPr>
            <p:spPr bwMode="auto">
              <a:xfrm>
                <a:off x="4548188" y="5384801"/>
                <a:ext cx="377825" cy="319088"/>
              </a:xfrm>
              <a:custGeom>
                <a:avLst/>
                <a:gdLst>
                  <a:gd name="T0" fmla="*/ 0 w 13"/>
                  <a:gd name="T1" fmla="*/ 2147483647 h 11"/>
                  <a:gd name="T2" fmla="*/ 2147483647 w 13"/>
                  <a:gd name="T3" fmla="*/ 2147483647 h 11"/>
                  <a:gd name="T4" fmla="*/ 2147483647 w 13"/>
                  <a:gd name="T5" fmla="*/ 2147483647 h 11"/>
                  <a:gd name="T6" fmla="*/ 2147483647 w 13"/>
                  <a:gd name="T7" fmla="*/ 841463999 h 11"/>
                  <a:gd name="T8" fmla="*/ 2147483647 w 1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11"/>
                    </a:moveTo>
                    <a:lnTo>
                      <a:pt x="5" y="8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" name="Grupo 281"/>
            <p:cNvGrpSpPr>
              <a:grpSpLocks/>
            </p:cNvGrpSpPr>
            <p:nvPr/>
          </p:nvGrpSpPr>
          <p:grpSpPr bwMode="auto">
            <a:xfrm>
              <a:off x="5537200" y="3348038"/>
              <a:ext cx="290513" cy="146051"/>
              <a:chOff x="5537200" y="3348038"/>
              <a:chExt cx="290513" cy="146051"/>
            </a:xfrm>
          </p:grpSpPr>
          <p:sp>
            <p:nvSpPr>
              <p:cNvPr id="37220" name="Freeform 266"/>
              <p:cNvSpPr>
                <a:spLocks/>
              </p:cNvSpPr>
              <p:nvPr/>
            </p:nvSpPr>
            <p:spPr bwMode="auto">
              <a:xfrm>
                <a:off x="5537200" y="3348038"/>
                <a:ext cx="174625" cy="87313"/>
              </a:xfrm>
              <a:custGeom>
                <a:avLst/>
                <a:gdLst>
                  <a:gd name="T0" fmla="*/ 2147483647 w 6"/>
                  <a:gd name="T1" fmla="*/ 2147483647 h 3"/>
                  <a:gd name="T2" fmla="*/ 2147483647 w 6"/>
                  <a:gd name="T3" fmla="*/ 1694134055 h 3"/>
                  <a:gd name="T4" fmla="*/ 0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3"/>
                    </a:move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82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221" name="Line 267"/>
              <p:cNvSpPr>
                <a:spLocks noChangeShapeType="1"/>
              </p:cNvSpPr>
              <p:nvPr/>
            </p:nvSpPr>
            <p:spPr bwMode="auto">
              <a:xfrm flipH="1" flipV="1">
                <a:off x="5711825" y="3435351"/>
                <a:ext cx="115888" cy="58738"/>
              </a:xfrm>
              <a:prstGeom prst="line">
                <a:avLst/>
              </a:prstGeom>
              <a:noFill/>
              <a:ln w="6350">
                <a:solidFill>
                  <a:srgbClr val="D2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205" name="Freeform 268"/>
            <p:cNvSpPr>
              <a:spLocks/>
            </p:cNvSpPr>
            <p:nvPr/>
          </p:nvSpPr>
          <p:spPr bwMode="auto">
            <a:xfrm>
              <a:off x="5478463" y="2505076"/>
              <a:ext cx="379413" cy="231775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839372989 h 8"/>
                <a:gd name="T6" fmla="*/ 0 w 1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13" y="8"/>
                  </a:move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6" name="Freeform 269"/>
            <p:cNvSpPr>
              <a:spLocks/>
            </p:cNvSpPr>
            <p:nvPr/>
          </p:nvSpPr>
          <p:spPr bwMode="auto">
            <a:xfrm>
              <a:off x="3646488" y="496888"/>
              <a:ext cx="115888" cy="320675"/>
            </a:xfrm>
            <a:custGeom>
              <a:avLst/>
              <a:gdLst>
                <a:gd name="T0" fmla="*/ 2147483647 w 4"/>
                <a:gd name="T1" fmla="*/ 2147483647 h 11"/>
                <a:gd name="T2" fmla="*/ 0 w 4"/>
                <a:gd name="T3" fmla="*/ 0 h 11"/>
                <a:gd name="T4" fmla="*/ 0 60000 65536"/>
                <a:gd name="T5" fmla="*/ 0 60000 65536"/>
                <a:gd name="T6" fmla="*/ 0 w 4"/>
                <a:gd name="T7" fmla="*/ 0 h 11"/>
                <a:gd name="T8" fmla="*/ 4 w 4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1">
                  <a:moveTo>
                    <a:pt x="4" y="11"/>
                  </a:moveTo>
                  <a:cubicBezTo>
                    <a:pt x="4" y="7"/>
                    <a:pt x="1" y="6"/>
                    <a:pt x="0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7" name="Freeform 270"/>
            <p:cNvSpPr>
              <a:spLocks/>
            </p:cNvSpPr>
            <p:nvPr/>
          </p:nvSpPr>
          <p:spPr bwMode="auto">
            <a:xfrm>
              <a:off x="3967163" y="1108076"/>
              <a:ext cx="115888" cy="261938"/>
            </a:xfrm>
            <a:custGeom>
              <a:avLst/>
              <a:gdLst>
                <a:gd name="T0" fmla="*/ 2147483647 w 4"/>
                <a:gd name="T1" fmla="*/ 2147483647 h 9"/>
                <a:gd name="T2" fmla="*/ 1678753220 w 4"/>
                <a:gd name="T3" fmla="*/ 2147483647 h 9"/>
                <a:gd name="T4" fmla="*/ 0 w 4"/>
                <a:gd name="T5" fmla="*/ 1694098304 h 9"/>
                <a:gd name="T6" fmla="*/ 0 w 4"/>
                <a:gd name="T7" fmla="*/ 847049152 h 9"/>
                <a:gd name="T8" fmla="*/ 0 w 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9"/>
                  </a:moveTo>
                  <a:lnTo>
                    <a:pt x="2" y="9"/>
                  </a:lnTo>
                  <a:cubicBezTo>
                    <a:pt x="1" y="7"/>
                    <a:pt x="1" y="4"/>
                    <a:pt x="0" y="2"/>
                  </a:cubicBez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8" name="Line 271"/>
            <p:cNvSpPr>
              <a:spLocks noChangeShapeType="1"/>
            </p:cNvSpPr>
            <p:nvPr/>
          </p:nvSpPr>
          <p:spPr bwMode="auto">
            <a:xfrm flipV="1">
              <a:off x="3238500" y="5384801"/>
              <a:ext cx="30163" cy="26193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09" name="Line 272"/>
            <p:cNvSpPr>
              <a:spLocks noChangeShapeType="1"/>
            </p:cNvSpPr>
            <p:nvPr/>
          </p:nvSpPr>
          <p:spPr bwMode="auto">
            <a:xfrm flipH="1">
              <a:off x="2803525" y="3232151"/>
              <a:ext cx="57150" cy="1158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0" name="Freeform 273"/>
            <p:cNvSpPr>
              <a:spLocks/>
            </p:cNvSpPr>
            <p:nvPr/>
          </p:nvSpPr>
          <p:spPr bwMode="auto">
            <a:xfrm>
              <a:off x="4635500" y="3668713"/>
              <a:ext cx="58738" cy="174625"/>
            </a:xfrm>
            <a:custGeom>
              <a:avLst/>
              <a:gdLst>
                <a:gd name="T0" fmla="*/ 0 w 2"/>
                <a:gd name="T1" fmla="*/ 2147483647 h 6"/>
                <a:gd name="T2" fmla="*/ 1725075958 w 2"/>
                <a:gd name="T3" fmla="*/ 0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0" y="6"/>
                  </a:moveTo>
                  <a:cubicBezTo>
                    <a:pt x="1" y="3"/>
                    <a:pt x="1" y="3"/>
                    <a:pt x="2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1" name="Line 274"/>
            <p:cNvSpPr>
              <a:spLocks noChangeShapeType="1"/>
            </p:cNvSpPr>
            <p:nvPr/>
          </p:nvSpPr>
          <p:spPr bwMode="auto">
            <a:xfrm>
              <a:off x="3559175" y="2592388"/>
              <a:ext cx="87313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2" name="Freeform 275"/>
            <p:cNvSpPr>
              <a:spLocks/>
            </p:cNvSpPr>
            <p:nvPr/>
          </p:nvSpPr>
          <p:spPr bwMode="auto">
            <a:xfrm>
              <a:off x="3617913" y="2184401"/>
              <a:ext cx="144463" cy="115888"/>
            </a:xfrm>
            <a:custGeom>
              <a:avLst/>
              <a:gdLst>
                <a:gd name="T0" fmla="*/ 0 w 5"/>
                <a:gd name="T1" fmla="*/ 2147483647 h 4"/>
                <a:gd name="T2" fmla="*/ 2147483647 w 5"/>
                <a:gd name="T3" fmla="*/ 839376610 h 4"/>
                <a:gd name="T4" fmla="*/ 2147483647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4"/>
                  </a:move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3" name="Freeform 276"/>
            <p:cNvSpPr>
              <a:spLocks/>
            </p:cNvSpPr>
            <p:nvPr/>
          </p:nvSpPr>
          <p:spPr bwMode="auto">
            <a:xfrm>
              <a:off x="3849688" y="2243138"/>
              <a:ext cx="30163" cy="57150"/>
            </a:xfrm>
            <a:custGeom>
              <a:avLst/>
              <a:gdLst>
                <a:gd name="T0" fmla="*/ 0 w 1"/>
                <a:gd name="T1" fmla="*/ 1633060918 h 2"/>
                <a:gd name="T2" fmla="*/ 0 w 1"/>
                <a:gd name="T3" fmla="*/ 816530459 h 2"/>
                <a:gd name="T4" fmla="*/ 90980637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4" name="Freeform 277"/>
            <p:cNvSpPr>
              <a:spLocks/>
            </p:cNvSpPr>
            <p:nvPr/>
          </p:nvSpPr>
          <p:spPr bwMode="auto">
            <a:xfrm>
              <a:off x="5187950" y="1603376"/>
              <a:ext cx="1588" cy="28575"/>
            </a:xfrm>
            <a:custGeom>
              <a:avLst/>
              <a:gdLst>
                <a:gd name="T0" fmla="*/ 0 w 1588"/>
                <a:gd name="T1" fmla="*/ 816530459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5" name="Line 278"/>
            <p:cNvSpPr>
              <a:spLocks noChangeShapeType="1"/>
            </p:cNvSpPr>
            <p:nvPr/>
          </p:nvSpPr>
          <p:spPr bwMode="auto">
            <a:xfrm>
              <a:off x="5013325" y="1603376"/>
              <a:ext cx="58738" cy="1588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6" name="Freeform 279"/>
            <p:cNvSpPr>
              <a:spLocks/>
            </p:cNvSpPr>
            <p:nvPr/>
          </p:nvSpPr>
          <p:spPr bwMode="auto">
            <a:xfrm>
              <a:off x="4810125" y="1544638"/>
              <a:ext cx="203200" cy="58738"/>
            </a:xfrm>
            <a:custGeom>
              <a:avLst/>
              <a:gdLst>
                <a:gd name="T0" fmla="*/ 2147483647 w 7"/>
                <a:gd name="T1" fmla="*/ 1725075958 h 2"/>
                <a:gd name="T2" fmla="*/ 2147483647 w 7"/>
                <a:gd name="T3" fmla="*/ 862537979 h 2"/>
                <a:gd name="T4" fmla="*/ 0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2"/>
                  </a:move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7" name="Line 280"/>
            <p:cNvSpPr>
              <a:spLocks noChangeShapeType="1"/>
            </p:cNvSpPr>
            <p:nvPr/>
          </p:nvSpPr>
          <p:spPr bwMode="auto">
            <a:xfrm flipV="1">
              <a:off x="4227513" y="1079501"/>
              <a:ext cx="30163" cy="28575"/>
            </a:xfrm>
            <a:prstGeom prst="line">
              <a:avLst/>
            </a:prstGeom>
            <a:noFill/>
            <a:ln w="6350">
              <a:solidFill>
                <a:srgbClr val="D282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8" name="Freeform 281"/>
            <p:cNvSpPr>
              <a:spLocks/>
            </p:cNvSpPr>
            <p:nvPr/>
          </p:nvSpPr>
          <p:spPr bwMode="auto">
            <a:xfrm>
              <a:off x="5711825" y="874713"/>
              <a:ext cx="174625" cy="87313"/>
            </a:xfrm>
            <a:custGeom>
              <a:avLst/>
              <a:gdLst>
                <a:gd name="T0" fmla="*/ 0 w 6"/>
                <a:gd name="T1" fmla="*/ 847052475 h 3"/>
                <a:gd name="T2" fmla="*/ 2147483647 w 6"/>
                <a:gd name="T3" fmla="*/ 2147483647 h 3"/>
                <a:gd name="T4" fmla="*/ 2147483647 w 6"/>
                <a:gd name="T5" fmla="*/ 0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0" y="1"/>
                  </a:moveTo>
                  <a:cubicBezTo>
                    <a:pt x="1" y="1"/>
                    <a:pt x="1" y="2"/>
                    <a:pt x="3" y="3"/>
                  </a:cubicBezTo>
                  <a:cubicBezTo>
                    <a:pt x="4" y="3"/>
                    <a:pt x="5" y="1"/>
                    <a:pt x="6" y="0"/>
                  </a:cubicBez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219" name="Freeform 282"/>
            <p:cNvSpPr>
              <a:spLocks/>
            </p:cNvSpPr>
            <p:nvPr/>
          </p:nvSpPr>
          <p:spPr bwMode="auto">
            <a:xfrm>
              <a:off x="4751388" y="2212976"/>
              <a:ext cx="146050" cy="30163"/>
            </a:xfrm>
            <a:custGeom>
              <a:avLst/>
              <a:gdLst>
                <a:gd name="T0" fmla="*/ 0 w 5"/>
                <a:gd name="T1" fmla="*/ 909806371 h 1"/>
                <a:gd name="T2" fmla="*/ 1706448005 w 5"/>
                <a:gd name="T3" fmla="*/ 909806371 h 1"/>
                <a:gd name="T4" fmla="*/ 1706448005 w 5"/>
                <a:gd name="T5" fmla="*/ 909806371 h 1"/>
                <a:gd name="T6" fmla="*/ 2147483647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D282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192"/>
          <p:cNvSpPr>
            <a:spLocks/>
          </p:cNvSpPr>
          <p:nvPr/>
        </p:nvSpPr>
        <p:spPr bwMode="auto">
          <a:xfrm>
            <a:off x="4753992" y="4697537"/>
            <a:ext cx="195262" cy="508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" y="1"/>
              </a:cxn>
              <a:cxn ang="0">
                <a:pos x="0" y="2"/>
              </a:cxn>
            </a:cxnLst>
            <a:rect l="0" t="0" r="r" b="b"/>
            <a:pathLst>
              <a:path w="7" h="2">
                <a:moveTo>
                  <a:pt x="7" y="0"/>
                </a:moveTo>
                <a:lnTo>
                  <a:pt x="2" y="1"/>
                </a:lnTo>
                <a:lnTo>
                  <a:pt x="0" y="2"/>
                </a:lnTo>
              </a:path>
            </a:pathLst>
          </a:custGeom>
          <a:noFill/>
          <a:ln w="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Freeform 192"/>
          <p:cNvSpPr>
            <a:spLocks/>
          </p:cNvSpPr>
          <p:nvPr/>
        </p:nvSpPr>
        <p:spPr bwMode="auto">
          <a:xfrm>
            <a:off x="4753992" y="4697537"/>
            <a:ext cx="195262" cy="50800"/>
          </a:xfrm>
          <a:custGeom>
            <a:avLst/>
            <a:gdLst>
              <a:gd name="T0" fmla="*/ 2147483647 w 7"/>
              <a:gd name="T1" fmla="*/ 0 h 2"/>
              <a:gd name="T2" fmla="*/ 1556210257 w 7"/>
              <a:gd name="T3" fmla="*/ 645159891 h 2"/>
              <a:gd name="T4" fmla="*/ 0 w 7"/>
              <a:gd name="T5" fmla="*/ 1290319782 h 2"/>
              <a:gd name="T6" fmla="*/ 0 60000 65536"/>
              <a:gd name="T7" fmla="*/ 0 60000 65536"/>
              <a:gd name="T8" fmla="*/ 0 60000 65536"/>
              <a:gd name="T9" fmla="*/ 0 w 7"/>
              <a:gd name="T10" fmla="*/ 0 h 2"/>
              <a:gd name="T11" fmla="*/ 7 w 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">
                <a:moveTo>
                  <a:pt x="7" y="0"/>
                </a:moveTo>
                <a:lnTo>
                  <a:pt x="2" y="1"/>
                </a:lnTo>
                <a:lnTo>
                  <a:pt x="0" y="2"/>
                </a:lnTo>
              </a:path>
            </a:pathLst>
          </a:custGeom>
          <a:noFill/>
          <a:ln w="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30"/>
          <p:cNvSpPr>
            <a:spLocks/>
          </p:cNvSpPr>
          <p:nvPr/>
        </p:nvSpPr>
        <p:spPr bwMode="auto">
          <a:xfrm rot="20227011">
            <a:off x="5469954" y="4049837"/>
            <a:ext cx="93663" cy="90487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0 w 10000"/>
              <a:gd name="T5" fmla="*/ 0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  <a:gd name="connsiteX0" fmla="*/ 10000 w 10000"/>
              <a:gd name="connsiteY0" fmla="*/ 10000 h 10488"/>
              <a:gd name="connsiteX1" fmla="*/ 9055 w 10000"/>
              <a:gd name="connsiteY1" fmla="*/ 10488 h 10488"/>
              <a:gd name="connsiteX2" fmla="*/ 0 w 10000"/>
              <a:gd name="connsiteY2" fmla="*/ 0 h 10488"/>
              <a:gd name="connsiteX0" fmla="*/ 10000 w 10000"/>
              <a:gd name="connsiteY0" fmla="*/ 10000 h 10488"/>
              <a:gd name="connsiteX1" fmla="*/ 9055 w 10000"/>
              <a:gd name="connsiteY1" fmla="*/ 10488 h 10488"/>
              <a:gd name="connsiteX2" fmla="*/ 1579 w 10000"/>
              <a:gd name="connsiteY2" fmla="*/ 4222 h 10488"/>
              <a:gd name="connsiteX3" fmla="*/ 0 w 10000"/>
              <a:gd name="connsiteY3" fmla="*/ 0 h 10488"/>
              <a:gd name="connsiteX0" fmla="*/ 19758 w 19758"/>
              <a:gd name="connsiteY0" fmla="*/ 8982 h 9470"/>
              <a:gd name="connsiteX1" fmla="*/ 18813 w 19758"/>
              <a:gd name="connsiteY1" fmla="*/ 9470 h 9470"/>
              <a:gd name="connsiteX2" fmla="*/ 11337 w 19758"/>
              <a:gd name="connsiteY2" fmla="*/ 3204 h 9470"/>
              <a:gd name="connsiteX3" fmla="*/ 0 w 19758"/>
              <a:gd name="connsiteY3" fmla="*/ 0 h 9470"/>
              <a:gd name="connsiteX0" fmla="*/ 10000 w 10000"/>
              <a:gd name="connsiteY0" fmla="*/ 9485 h 9485"/>
              <a:gd name="connsiteX1" fmla="*/ 5738 w 10000"/>
              <a:gd name="connsiteY1" fmla="*/ 3383 h 9485"/>
              <a:gd name="connsiteX2" fmla="*/ 0 w 10000"/>
              <a:gd name="connsiteY2" fmla="*/ 0 h 9485"/>
              <a:gd name="connsiteX0" fmla="*/ 5738 w 5738"/>
              <a:gd name="connsiteY0" fmla="*/ 3567 h 3567"/>
              <a:gd name="connsiteX1" fmla="*/ 0 w 5738"/>
              <a:gd name="connsiteY1" fmla="*/ 0 h 3567"/>
              <a:gd name="connsiteX0" fmla="*/ 10000 w 10000"/>
              <a:gd name="connsiteY0" fmla="*/ 10000 h 14792"/>
              <a:gd name="connsiteX1" fmla="*/ 9472 w 10000"/>
              <a:gd name="connsiteY1" fmla="*/ 14792 h 14792"/>
              <a:gd name="connsiteX2" fmla="*/ 0 w 10000"/>
              <a:gd name="connsiteY2" fmla="*/ 0 h 1479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8019 w 8019"/>
              <a:gd name="connsiteY0" fmla="*/ 14422 h 14422"/>
              <a:gd name="connsiteX1" fmla="*/ 0 w 8019"/>
              <a:gd name="connsiteY1" fmla="*/ 0 h 1442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1129 w 11129"/>
              <a:gd name="connsiteY0" fmla="*/ 8153 h 8153"/>
              <a:gd name="connsiteX1" fmla="*/ 0 w 11129"/>
              <a:gd name="connsiteY1" fmla="*/ 0 h 8153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0000 w 10000"/>
              <a:gd name="connsiteY0" fmla="*/ 10000 h 10000"/>
              <a:gd name="connsiteX1" fmla="*/ 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4762" y="3018"/>
                  <a:pt x="2995" y="4088"/>
                  <a:pt x="0" y="0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872" name="Conector reto 131"/>
          <p:cNvCxnSpPr>
            <a:cxnSpLocks noChangeShapeType="1"/>
          </p:cNvCxnSpPr>
          <p:nvPr/>
        </p:nvCxnSpPr>
        <p:spPr bwMode="auto">
          <a:xfrm flipH="1" flipV="1">
            <a:off x="5392167" y="4051424"/>
            <a:ext cx="66675" cy="1905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6873" name="Freeform 12"/>
          <p:cNvSpPr>
            <a:spLocks/>
          </p:cNvSpPr>
          <p:nvPr/>
        </p:nvSpPr>
        <p:spPr bwMode="auto">
          <a:xfrm>
            <a:off x="3801492" y="1287587"/>
            <a:ext cx="234950" cy="390525"/>
          </a:xfrm>
          <a:custGeom>
            <a:avLst/>
            <a:gdLst>
              <a:gd name="T0" fmla="*/ 30913853 w 20477"/>
              <a:gd name="T1" fmla="*/ 149181937 h 19992"/>
              <a:gd name="T2" fmla="*/ 10130008 w 20477"/>
              <a:gd name="T3" fmla="*/ 57756636 h 19992"/>
              <a:gd name="T4" fmla="*/ 6364843 w 20477"/>
              <a:gd name="T5" fmla="*/ 25676882 h 19992"/>
              <a:gd name="T6" fmla="*/ 0 w 20477"/>
              <a:gd name="T7" fmla="*/ 0 h 19992"/>
              <a:gd name="T8" fmla="*/ 0 60000 65536"/>
              <a:gd name="T9" fmla="*/ 0 60000 65536"/>
              <a:gd name="T10" fmla="*/ 0 60000 65536"/>
              <a:gd name="T11" fmla="*/ 0 60000 65536"/>
              <a:gd name="T12" fmla="*/ 0 w 20477"/>
              <a:gd name="T13" fmla="*/ 0 h 19992"/>
              <a:gd name="T14" fmla="*/ 20477 w 20477"/>
              <a:gd name="T15" fmla="*/ 19992 h 199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77" h="19992">
                <a:moveTo>
                  <a:pt x="20477" y="19992"/>
                </a:moveTo>
                <a:lnTo>
                  <a:pt x="6710" y="7740"/>
                </a:lnTo>
                <a:lnTo>
                  <a:pt x="4216" y="3441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74" name="Freeform 33"/>
          <p:cNvSpPr>
            <a:spLocks/>
          </p:cNvSpPr>
          <p:nvPr/>
        </p:nvSpPr>
        <p:spPr bwMode="auto">
          <a:xfrm>
            <a:off x="6087492" y="3591049"/>
            <a:ext cx="119062" cy="346075"/>
          </a:xfrm>
          <a:custGeom>
            <a:avLst/>
            <a:gdLst>
              <a:gd name="T0" fmla="*/ 16995028 w 10000"/>
              <a:gd name="T1" fmla="*/ 0 h 10000"/>
              <a:gd name="T2" fmla="*/ 16573585 w 10000"/>
              <a:gd name="T3" fmla="*/ 208600847 h 10000"/>
              <a:gd name="T4" fmla="*/ 11250727 w 10000"/>
              <a:gd name="T5" fmla="*/ 303300150 h 10000"/>
              <a:gd name="T6" fmla="*/ 8436281 w 10000"/>
              <a:gd name="T7" fmla="*/ 401598424 h 10000"/>
              <a:gd name="T8" fmla="*/ 0 w 10000"/>
              <a:gd name="T9" fmla="*/ 41389128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10000" y="0"/>
                </a:moveTo>
                <a:cubicBezTo>
                  <a:pt x="9917" y="1680"/>
                  <a:pt x="9835" y="3360"/>
                  <a:pt x="9752" y="5040"/>
                </a:cubicBezTo>
                <a:lnTo>
                  <a:pt x="6620" y="7328"/>
                </a:lnTo>
                <a:lnTo>
                  <a:pt x="4964" y="9703"/>
                </a:lnTo>
                <a:lnTo>
                  <a:pt x="0" y="1000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75" name="Freeform 34"/>
          <p:cNvSpPr>
            <a:spLocks/>
          </p:cNvSpPr>
          <p:nvPr/>
        </p:nvSpPr>
        <p:spPr bwMode="auto">
          <a:xfrm>
            <a:off x="5990654" y="3933949"/>
            <a:ext cx="117475" cy="39688"/>
          </a:xfrm>
          <a:custGeom>
            <a:avLst/>
            <a:gdLst>
              <a:gd name="T0" fmla="*/ 0 w 12639"/>
              <a:gd name="T1" fmla="*/ 306718 h 14052"/>
              <a:gd name="T2" fmla="*/ 10068368 w 12639"/>
              <a:gd name="T3" fmla="*/ 0 h 14052"/>
              <a:gd name="T4" fmla="*/ 0 60000 65536"/>
              <a:gd name="T5" fmla="*/ 0 60000 65536"/>
              <a:gd name="T6" fmla="*/ 0 w 12639"/>
              <a:gd name="T7" fmla="*/ 0 h 14052"/>
              <a:gd name="T8" fmla="*/ 12639 w 12639"/>
              <a:gd name="T9" fmla="*/ 14052 h 140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39" h="14052">
                <a:moveTo>
                  <a:pt x="0" y="14052"/>
                </a:moveTo>
                <a:lnTo>
                  <a:pt x="12639" y="0"/>
                </a:lnTo>
              </a:path>
            </a:pathLst>
          </a:custGeom>
          <a:solidFill>
            <a:srgbClr val="FF0000"/>
          </a:solidFill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76" name="Freeform 35"/>
          <p:cNvSpPr>
            <a:spLocks/>
          </p:cNvSpPr>
          <p:nvPr/>
        </p:nvSpPr>
        <p:spPr bwMode="auto">
          <a:xfrm>
            <a:off x="5838254" y="3960937"/>
            <a:ext cx="152400" cy="198437"/>
          </a:xfrm>
          <a:custGeom>
            <a:avLst/>
            <a:gdLst>
              <a:gd name="T0" fmla="*/ 31271016 w 10684"/>
              <a:gd name="T1" fmla="*/ 0 h 13844"/>
              <a:gd name="T2" fmla="*/ 28019159 w 10684"/>
              <a:gd name="T3" fmla="*/ 15460071 h 13844"/>
              <a:gd name="T4" fmla="*/ 15682309 w 10684"/>
              <a:gd name="T5" fmla="*/ 28101253 h 13844"/>
              <a:gd name="T6" fmla="*/ 0 w 10684"/>
              <a:gd name="T7" fmla="*/ 40860566 h 13844"/>
              <a:gd name="T8" fmla="*/ 0 60000 65536"/>
              <a:gd name="T9" fmla="*/ 0 60000 65536"/>
              <a:gd name="T10" fmla="*/ 0 60000 65536"/>
              <a:gd name="T11" fmla="*/ 0 60000 65536"/>
              <a:gd name="T12" fmla="*/ 0 w 10684"/>
              <a:gd name="T13" fmla="*/ 0 h 13844"/>
              <a:gd name="T14" fmla="*/ 10684 w 10684"/>
              <a:gd name="T15" fmla="*/ 13844 h 13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4" h="13844">
                <a:moveTo>
                  <a:pt x="10684" y="0"/>
                </a:moveTo>
                <a:lnTo>
                  <a:pt x="9573" y="5238"/>
                </a:lnTo>
                <a:lnTo>
                  <a:pt x="5358" y="9521"/>
                </a:lnTo>
                <a:lnTo>
                  <a:pt x="0" y="13844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77" name="Freeform 39"/>
          <p:cNvSpPr>
            <a:spLocks/>
          </p:cNvSpPr>
          <p:nvPr/>
        </p:nvSpPr>
        <p:spPr bwMode="auto">
          <a:xfrm>
            <a:off x="4279329" y="5605587"/>
            <a:ext cx="76200" cy="209550"/>
          </a:xfrm>
          <a:custGeom>
            <a:avLst/>
            <a:gdLst>
              <a:gd name="T0" fmla="*/ 0 w 38"/>
              <a:gd name="T1" fmla="*/ 0 h 122"/>
              <a:gd name="T2" fmla="*/ 2147483647 w 38"/>
              <a:gd name="T3" fmla="*/ 2147483647 h 122"/>
              <a:gd name="T4" fmla="*/ 2147483647 w 38"/>
              <a:gd name="T5" fmla="*/ 2147483647 h 122"/>
              <a:gd name="T6" fmla="*/ 0 60000 65536"/>
              <a:gd name="T7" fmla="*/ 0 60000 65536"/>
              <a:gd name="T8" fmla="*/ 0 60000 65536"/>
              <a:gd name="T9" fmla="*/ 0 w 38"/>
              <a:gd name="T10" fmla="*/ 0 h 122"/>
              <a:gd name="T11" fmla="*/ 38 w 38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122">
                <a:moveTo>
                  <a:pt x="0" y="0"/>
                </a:moveTo>
                <a:lnTo>
                  <a:pt x="22" y="46"/>
                </a:lnTo>
                <a:lnTo>
                  <a:pt x="38" y="122"/>
                </a:lnTo>
              </a:path>
            </a:pathLst>
          </a:custGeom>
          <a:solidFill>
            <a:srgbClr val="FF0000"/>
          </a:solidFill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78" name="Freeform 42"/>
          <p:cNvSpPr>
            <a:spLocks/>
          </p:cNvSpPr>
          <p:nvPr/>
        </p:nvSpPr>
        <p:spPr bwMode="auto">
          <a:xfrm>
            <a:off x="4355529" y="5783387"/>
            <a:ext cx="79375" cy="44450"/>
          </a:xfrm>
          <a:custGeom>
            <a:avLst/>
            <a:gdLst>
              <a:gd name="T0" fmla="*/ 2147483647 w 40"/>
              <a:gd name="T1" fmla="*/ 0 h 26"/>
              <a:gd name="T2" fmla="*/ 2147483647 w 40"/>
              <a:gd name="T3" fmla="*/ 2147483647 h 26"/>
              <a:gd name="T4" fmla="*/ 0 w 40"/>
              <a:gd name="T5" fmla="*/ 2147483647 h 26"/>
              <a:gd name="T6" fmla="*/ 0 60000 65536"/>
              <a:gd name="T7" fmla="*/ 0 60000 65536"/>
              <a:gd name="T8" fmla="*/ 0 60000 65536"/>
              <a:gd name="T9" fmla="*/ 0 w 40"/>
              <a:gd name="T10" fmla="*/ 0 h 26"/>
              <a:gd name="T11" fmla="*/ 40 w 40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26">
                <a:moveTo>
                  <a:pt x="40" y="0"/>
                </a:moveTo>
                <a:lnTo>
                  <a:pt x="28" y="16"/>
                </a:lnTo>
                <a:lnTo>
                  <a:pt x="0" y="26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79" name="Freeform 43"/>
          <p:cNvSpPr>
            <a:spLocks/>
          </p:cNvSpPr>
          <p:nvPr/>
        </p:nvSpPr>
        <p:spPr bwMode="auto">
          <a:xfrm>
            <a:off x="4269804" y="4722937"/>
            <a:ext cx="506413" cy="873125"/>
          </a:xfrm>
          <a:custGeom>
            <a:avLst/>
            <a:gdLst>
              <a:gd name="T0" fmla="*/ 1300629723 w 10000"/>
              <a:gd name="T1" fmla="*/ 0 h 10000"/>
              <a:gd name="T2" fmla="*/ 1198271137 w 10000"/>
              <a:gd name="T3" fmla="*/ 2147483647 h 10000"/>
              <a:gd name="T4" fmla="*/ 1095778857 w 10000"/>
              <a:gd name="T5" fmla="*/ 2147483647 h 10000"/>
              <a:gd name="T6" fmla="*/ 901205336 w 10000"/>
              <a:gd name="T7" fmla="*/ 2147483647 h 10000"/>
              <a:gd name="T8" fmla="*/ 665662410 w 10000"/>
              <a:gd name="T9" fmla="*/ 2147483647 h 10000"/>
              <a:gd name="T10" fmla="*/ 548475652 w 10000"/>
              <a:gd name="T11" fmla="*/ 2147483647 h 10000"/>
              <a:gd name="T12" fmla="*/ 532477869 w 10000"/>
              <a:gd name="T13" fmla="*/ 2147483647 h 10000"/>
              <a:gd name="T14" fmla="*/ 573446665 w 10000"/>
              <a:gd name="T15" fmla="*/ 2147483647 h 10000"/>
              <a:gd name="T16" fmla="*/ 440392981 w 10000"/>
              <a:gd name="T17" fmla="*/ 2147483647 h 10000"/>
              <a:gd name="T18" fmla="*/ 0 w 10000"/>
              <a:gd name="T19" fmla="*/ 2147483647 h 1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00"/>
              <a:gd name="T31" fmla="*/ 0 h 10000"/>
              <a:gd name="T32" fmla="*/ 10000 w 10000"/>
              <a:gd name="T33" fmla="*/ 10000 h 1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00" h="10000">
                <a:moveTo>
                  <a:pt x="10000" y="0"/>
                </a:moveTo>
                <a:lnTo>
                  <a:pt x="9213" y="3529"/>
                </a:lnTo>
                <a:lnTo>
                  <a:pt x="8425" y="4196"/>
                </a:lnTo>
                <a:lnTo>
                  <a:pt x="6929" y="4745"/>
                </a:lnTo>
                <a:lnTo>
                  <a:pt x="5118" y="5216"/>
                </a:lnTo>
                <a:lnTo>
                  <a:pt x="4217" y="5709"/>
                </a:lnTo>
                <a:cubicBezTo>
                  <a:pt x="4243" y="5970"/>
                  <a:pt x="4068" y="6131"/>
                  <a:pt x="4094" y="6392"/>
                </a:cubicBezTo>
                <a:lnTo>
                  <a:pt x="4409" y="6980"/>
                </a:lnTo>
                <a:lnTo>
                  <a:pt x="3386" y="7804"/>
                </a:lnTo>
                <a:lnTo>
                  <a:pt x="0" y="1000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80" name="Freeform 44"/>
          <p:cNvSpPr>
            <a:spLocks/>
          </p:cNvSpPr>
          <p:nvPr/>
        </p:nvSpPr>
        <p:spPr bwMode="auto">
          <a:xfrm rot="-175334">
            <a:off x="4544442" y="4422899"/>
            <a:ext cx="179387" cy="122238"/>
          </a:xfrm>
          <a:custGeom>
            <a:avLst/>
            <a:gdLst>
              <a:gd name="T0" fmla="*/ 89659948 w 8009"/>
              <a:gd name="T1" fmla="*/ 29517638 h 7878"/>
              <a:gd name="T2" fmla="*/ 47981520 w 8009"/>
              <a:gd name="T3" fmla="*/ 22481010 h 7878"/>
              <a:gd name="T4" fmla="*/ 0 w 8009"/>
              <a:gd name="T5" fmla="*/ 0 h 7878"/>
              <a:gd name="T6" fmla="*/ 0 60000 65536"/>
              <a:gd name="T7" fmla="*/ 0 60000 65536"/>
              <a:gd name="T8" fmla="*/ 0 60000 65536"/>
              <a:gd name="T9" fmla="*/ 0 w 8009"/>
              <a:gd name="T10" fmla="*/ 0 h 7878"/>
              <a:gd name="T11" fmla="*/ 8009 w 8009"/>
              <a:gd name="T12" fmla="*/ 7878 h 78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9" h="7878">
                <a:moveTo>
                  <a:pt x="8009" y="7878"/>
                </a:moveTo>
                <a:lnTo>
                  <a:pt x="4286" y="6000"/>
                </a:lnTo>
                <a:lnTo>
                  <a:pt x="0" y="0"/>
                </a:lnTo>
              </a:path>
            </a:pathLst>
          </a:cu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81" name="Freeform 47"/>
          <p:cNvSpPr>
            <a:spLocks/>
          </p:cNvSpPr>
          <p:nvPr/>
        </p:nvSpPr>
        <p:spPr bwMode="auto">
          <a:xfrm>
            <a:off x="4827017" y="4622924"/>
            <a:ext cx="127000" cy="100013"/>
          </a:xfrm>
          <a:custGeom>
            <a:avLst/>
            <a:gdLst>
              <a:gd name="T0" fmla="*/ 0 w 6790"/>
              <a:gd name="T1" fmla="*/ 18812063 h 7290"/>
              <a:gd name="T2" fmla="*/ 38181398 w 6790"/>
              <a:gd name="T3" fmla="*/ 15186449 h 7290"/>
              <a:gd name="T4" fmla="*/ 44256008 w 6790"/>
              <a:gd name="T5" fmla="*/ 0 h 7290"/>
              <a:gd name="T6" fmla="*/ 0 60000 65536"/>
              <a:gd name="T7" fmla="*/ 0 60000 65536"/>
              <a:gd name="T8" fmla="*/ 0 60000 65536"/>
              <a:gd name="T9" fmla="*/ 0 w 6790"/>
              <a:gd name="T10" fmla="*/ 0 h 7290"/>
              <a:gd name="T11" fmla="*/ 6790 w 6790"/>
              <a:gd name="T12" fmla="*/ 7290 h 7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90" h="7290">
                <a:moveTo>
                  <a:pt x="0" y="7290"/>
                </a:moveTo>
                <a:lnTo>
                  <a:pt x="5858" y="5885"/>
                </a:lnTo>
                <a:lnTo>
                  <a:pt x="6790" y="0"/>
                </a:ln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82" name="Freeform 35"/>
          <p:cNvSpPr>
            <a:spLocks/>
          </p:cNvSpPr>
          <p:nvPr/>
        </p:nvSpPr>
        <p:spPr bwMode="auto">
          <a:xfrm>
            <a:off x="5569967" y="4130799"/>
            <a:ext cx="306387" cy="227013"/>
          </a:xfrm>
          <a:custGeom>
            <a:avLst/>
            <a:gdLst>
              <a:gd name="T0" fmla="*/ 133976265 w 14668"/>
              <a:gd name="T1" fmla="*/ 0 h 10756"/>
              <a:gd name="T2" fmla="*/ 111424450 w 14668"/>
              <a:gd name="T3" fmla="*/ 20086723 h 10756"/>
              <a:gd name="T4" fmla="*/ 67106777 w 14668"/>
              <a:gd name="T5" fmla="*/ 45684112 h 10756"/>
              <a:gd name="T6" fmla="*/ 41294483 w 14668"/>
              <a:gd name="T7" fmla="*/ 63834002 h 10756"/>
              <a:gd name="T8" fmla="*/ 0 w 14668"/>
              <a:gd name="T9" fmla="*/ 101148522 h 10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68"/>
              <a:gd name="T16" fmla="*/ 0 h 10756"/>
              <a:gd name="T17" fmla="*/ 14668 w 14668"/>
              <a:gd name="T18" fmla="*/ 10756 h 10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68" h="10756">
                <a:moveTo>
                  <a:pt x="14668" y="0"/>
                </a:moveTo>
                <a:cubicBezTo>
                  <a:pt x="14653" y="99"/>
                  <a:pt x="12214" y="2037"/>
                  <a:pt x="12199" y="2136"/>
                </a:cubicBezTo>
                <a:lnTo>
                  <a:pt x="7347" y="4858"/>
                </a:lnTo>
                <a:lnTo>
                  <a:pt x="4521" y="6788"/>
                </a:lnTo>
                <a:lnTo>
                  <a:pt x="0" y="10756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83" name="Freeform 22"/>
          <p:cNvSpPr>
            <a:spLocks/>
          </p:cNvSpPr>
          <p:nvPr/>
        </p:nvSpPr>
        <p:spPr bwMode="auto">
          <a:xfrm>
            <a:off x="5965254" y="2767137"/>
            <a:ext cx="207963" cy="101600"/>
          </a:xfrm>
          <a:custGeom>
            <a:avLst/>
            <a:gdLst>
              <a:gd name="T0" fmla="*/ 205785186 w 6621"/>
              <a:gd name="T1" fmla="*/ 12888752 h 9015"/>
              <a:gd name="T2" fmla="*/ 100017798 w 6621"/>
              <a:gd name="T3" fmla="*/ 12242490 h 9015"/>
              <a:gd name="T4" fmla="*/ 22781734 w 6621"/>
              <a:gd name="T5" fmla="*/ 4283338 h 9015"/>
              <a:gd name="T6" fmla="*/ 0 w 6621"/>
              <a:gd name="T7" fmla="*/ 0 h 9015"/>
              <a:gd name="T8" fmla="*/ 0 60000 65536"/>
              <a:gd name="T9" fmla="*/ 0 60000 65536"/>
              <a:gd name="T10" fmla="*/ 0 60000 65536"/>
              <a:gd name="T11" fmla="*/ 0 60000 65536"/>
              <a:gd name="T12" fmla="*/ 0 w 6621"/>
              <a:gd name="T13" fmla="*/ 0 h 9015"/>
              <a:gd name="T14" fmla="*/ 6621 w 6621"/>
              <a:gd name="T15" fmla="*/ 9015 h 90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21" h="9015">
                <a:moveTo>
                  <a:pt x="6621" y="9015"/>
                </a:moveTo>
                <a:lnTo>
                  <a:pt x="3218" y="8563"/>
                </a:lnTo>
                <a:cubicBezTo>
                  <a:pt x="2011" y="7395"/>
                  <a:pt x="1269" y="4423"/>
                  <a:pt x="733" y="2996"/>
                </a:cubicBezTo>
                <a:cubicBezTo>
                  <a:pt x="197" y="1569"/>
                  <a:pt x="460" y="500"/>
                  <a:pt x="0" y="0"/>
                </a:cubicBez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cxnSp>
        <p:nvCxnSpPr>
          <p:cNvPr id="36884" name="Conector reto 117"/>
          <p:cNvCxnSpPr>
            <a:cxnSpLocks noChangeShapeType="1"/>
          </p:cNvCxnSpPr>
          <p:nvPr/>
        </p:nvCxnSpPr>
        <p:spPr bwMode="auto">
          <a:xfrm flipH="1">
            <a:off x="4128517" y="4745162"/>
            <a:ext cx="647700" cy="7302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</p:cxnSp>
      <p:sp>
        <p:nvSpPr>
          <p:cNvPr id="36885" name="Freeform 49"/>
          <p:cNvSpPr>
            <a:spLocks/>
          </p:cNvSpPr>
          <p:nvPr/>
        </p:nvSpPr>
        <p:spPr bwMode="auto">
          <a:xfrm rot="-360000">
            <a:off x="4723829" y="3449762"/>
            <a:ext cx="100013" cy="320675"/>
          </a:xfrm>
          <a:custGeom>
            <a:avLst/>
            <a:gdLst>
              <a:gd name="T0" fmla="*/ 0 w 7001"/>
              <a:gd name="T1" fmla="*/ 256691451 h 11317"/>
              <a:gd name="T2" fmla="*/ 5714755 w 7001"/>
              <a:gd name="T3" fmla="*/ 155008353 h 11317"/>
              <a:gd name="T4" fmla="*/ 12238057 w 7001"/>
              <a:gd name="T5" fmla="*/ 79681717 h 11317"/>
              <a:gd name="T6" fmla="*/ 20288669 w 7001"/>
              <a:gd name="T7" fmla="*/ 0 h 11317"/>
              <a:gd name="T8" fmla="*/ 0 60000 65536"/>
              <a:gd name="T9" fmla="*/ 0 60000 65536"/>
              <a:gd name="T10" fmla="*/ 0 60000 65536"/>
              <a:gd name="T11" fmla="*/ 0 60000 65536"/>
              <a:gd name="T12" fmla="*/ 0 w 7001"/>
              <a:gd name="T13" fmla="*/ 0 h 11317"/>
              <a:gd name="T14" fmla="*/ 7001 w 7001"/>
              <a:gd name="T15" fmla="*/ 11317 h 11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01" h="11317">
                <a:moveTo>
                  <a:pt x="0" y="11317"/>
                </a:moveTo>
                <a:cubicBezTo>
                  <a:pt x="56" y="10629"/>
                  <a:pt x="1562" y="8025"/>
                  <a:pt x="1972" y="6834"/>
                </a:cubicBezTo>
                <a:lnTo>
                  <a:pt x="4223" y="3513"/>
                </a:lnTo>
                <a:lnTo>
                  <a:pt x="7001" y="0"/>
                </a:lnTo>
              </a:path>
            </a:pathLst>
          </a:custGeom>
          <a:noFill/>
          <a:ln w="444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11" name="Freeform 12"/>
          <p:cNvSpPr>
            <a:spLocks/>
          </p:cNvSpPr>
          <p:nvPr/>
        </p:nvSpPr>
        <p:spPr bwMode="auto">
          <a:xfrm>
            <a:off x="3715767" y="1076449"/>
            <a:ext cx="111125" cy="250825"/>
          </a:xfrm>
          <a:custGeom>
            <a:avLst/>
            <a:gdLst>
              <a:gd name="T0" fmla="*/ 2147483647 w 8997"/>
              <a:gd name="T1" fmla="*/ 2147483647 h 10000"/>
              <a:gd name="T2" fmla="*/ 2147483647 w 8997"/>
              <a:gd name="T3" fmla="*/ 2147483647 h 10000"/>
              <a:gd name="T4" fmla="*/ 0 w 8997"/>
              <a:gd name="T5" fmla="*/ 0 h 10000"/>
              <a:gd name="T6" fmla="*/ 0 60000 65536"/>
              <a:gd name="T7" fmla="*/ 0 60000 65536"/>
              <a:gd name="T8" fmla="*/ 0 60000 65536"/>
              <a:gd name="T9" fmla="*/ 0 w 8997"/>
              <a:gd name="T10" fmla="*/ 0 h 10000"/>
              <a:gd name="T11" fmla="*/ 8997 w 8997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97" h="10000">
                <a:moveTo>
                  <a:pt x="8997" y="10000"/>
                </a:moveTo>
                <a:lnTo>
                  <a:pt x="1792" y="4419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7" name="Freeform 12"/>
          <p:cNvSpPr>
            <a:spLocks/>
          </p:cNvSpPr>
          <p:nvPr/>
        </p:nvSpPr>
        <p:spPr bwMode="auto">
          <a:xfrm>
            <a:off x="3493517" y="1636837"/>
            <a:ext cx="231775" cy="633412"/>
          </a:xfrm>
          <a:custGeom>
            <a:avLst/>
            <a:gdLst>
              <a:gd name="T0" fmla="*/ 28555156 w 20846"/>
              <a:gd name="T1" fmla="*/ 404268660 h 25073"/>
              <a:gd name="T2" fmla="*/ 27259014 w 20846"/>
              <a:gd name="T3" fmla="*/ 262541449 h 25073"/>
              <a:gd name="T4" fmla="*/ 20202670 w 20846"/>
              <a:gd name="T5" fmla="*/ 202222749 h 25073"/>
              <a:gd name="T6" fmla="*/ 9203121 w 20846"/>
              <a:gd name="T7" fmla="*/ 133761930 h 25073"/>
              <a:gd name="T8" fmla="*/ 0 w 20846"/>
              <a:gd name="T9" fmla="*/ 0 h 25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46"/>
              <a:gd name="T16" fmla="*/ 0 h 25073"/>
              <a:gd name="T17" fmla="*/ 20846 w 20846"/>
              <a:gd name="T18" fmla="*/ 25073 h 250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46" h="25073">
                <a:moveTo>
                  <a:pt x="20776" y="25073"/>
                </a:moveTo>
                <a:cubicBezTo>
                  <a:pt x="19959" y="23653"/>
                  <a:pt x="20846" y="18371"/>
                  <a:pt x="19833" y="16283"/>
                </a:cubicBezTo>
                <a:cubicBezTo>
                  <a:pt x="18820" y="14195"/>
                  <a:pt x="16229" y="13918"/>
                  <a:pt x="14699" y="12542"/>
                </a:cubicBezTo>
                <a:cubicBezTo>
                  <a:pt x="12762" y="11609"/>
                  <a:pt x="9146" y="10386"/>
                  <a:pt x="6696" y="8296"/>
                </a:cubicBezTo>
                <a:cubicBezTo>
                  <a:pt x="4485" y="7061"/>
                  <a:pt x="2709" y="2051"/>
                  <a:pt x="0" y="0"/>
                </a:cubicBez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88" name="Freeform 12"/>
          <p:cNvSpPr>
            <a:spLocks/>
          </p:cNvSpPr>
          <p:nvPr/>
        </p:nvSpPr>
        <p:spPr bwMode="auto">
          <a:xfrm>
            <a:off x="4036442" y="1687637"/>
            <a:ext cx="127000" cy="225425"/>
          </a:xfrm>
          <a:custGeom>
            <a:avLst/>
            <a:gdLst>
              <a:gd name="T0" fmla="*/ 30003755 w 8285"/>
              <a:gd name="T1" fmla="*/ 244282156 h 6854"/>
              <a:gd name="T2" fmla="*/ 5754548 w 8285"/>
              <a:gd name="T3" fmla="*/ 36174996 h 6854"/>
              <a:gd name="T4" fmla="*/ 0 w 8285"/>
              <a:gd name="T5" fmla="*/ 0 h 6854"/>
              <a:gd name="T6" fmla="*/ 0 60000 65536"/>
              <a:gd name="T7" fmla="*/ 0 60000 65536"/>
              <a:gd name="T8" fmla="*/ 0 60000 65536"/>
              <a:gd name="T9" fmla="*/ 0 w 8285"/>
              <a:gd name="T10" fmla="*/ 0 h 6854"/>
              <a:gd name="T11" fmla="*/ 8285 w 8285"/>
              <a:gd name="T12" fmla="*/ 6854 h 6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5" h="6854">
                <a:moveTo>
                  <a:pt x="8285" y="6854"/>
                </a:moveTo>
                <a:cubicBezTo>
                  <a:pt x="3685" y="5076"/>
                  <a:pt x="3821" y="2961"/>
                  <a:pt x="1589" y="1015"/>
                </a:cubicBez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89" name="Freeform 12"/>
          <p:cNvSpPr>
            <a:spLocks/>
          </p:cNvSpPr>
          <p:nvPr/>
        </p:nvSpPr>
        <p:spPr bwMode="auto">
          <a:xfrm flipH="1">
            <a:off x="4955604" y="2554412"/>
            <a:ext cx="22225" cy="96837"/>
          </a:xfrm>
          <a:custGeom>
            <a:avLst/>
            <a:gdLst>
              <a:gd name="T0" fmla="*/ 125074 w 5065"/>
              <a:gd name="T1" fmla="*/ 17191176 h 6130"/>
              <a:gd name="T2" fmla="*/ 418431 w 5065"/>
              <a:gd name="T3" fmla="*/ 24120233 h 6130"/>
              <a:gd name="T4" fmla="*/ 0 w 5065"/>
              <a:gd name="T5" fmla="*/ 0 h 6130"/>
              <a:gd name="T6" fmla="*/ 0 60000 65536"/>
              <a:gd name="T7" fmla="*/ 0 60000 65536"/>
              <a:gd name="T8" fmla="*/ 0 60000 65536"/>
              <a:gd name="T9" fmla="*/ 0 w 5065"/>
              <a:gd name="T10" fmla="*/ 0 h 6130"/>
              <a:gd name="T11" fmla="*/ 5065 w 5065"/>
              <a:gd name="T12" fmla="*/ 6130 h 6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5" h="6130">
                <a:moveTo>
                  <a:pt x="1514" y="4369"/>
                </a:moveTo>
                <a:lnTo>
                  <a:pt x="5065" y="6130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90" name="Freeform 12"/>
          <p:cNvSpPr>
            <a:spLocks/>
          </p:cNvSpPr>
          <p:nvPr/>
        </p:nvSpPr>
        <p:spPr bwMode="auto">
          <a:xfrm rot="360000">
            <a:off x="3703067" y="2740149"/>
            <a:ext cx="58737" cy="255588"/>
          </a:xfrm>
          <a:custGeom>
            <a:avLst/>
            <a:gdLst>
              <a:gd name="T0" fmla="*/ 5612832 w 5996"/>
              <a:gd name="T1" fmla="*/ 275683250 h 7774"/>
              <a:gd name="T2" fmla="*/ 3793963 w 5996"/>
              <a:gd name="T3" fmla="*/ 132132223 h 7774"/>
              <a:gd name="T4" fmla="*/ 0 w 5996"/>
              <a:gd name="T5" fmla="*/ 0 h 7774"/>
              <a:gd name="T6" fmla="*/ 0 60000 65536"/>
              <a:gd name="T7" fmla="*/ 0 60000 65536"/>
              <a:gd name="T8" fmla="*/ 0 60000 65536"/>
              <a:gd name="T9" fmla="*/ 0 w 5996"/>
              <a:gd name="T10" fmla="*/ 0 h 7774"/>
              <a:gd name="T11" fmla="*/ 5996 w 5996"/>
              <a:gd name="T12" fmla="*/ 7774 h 77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6" h="7774">
                <a:moveTo>
                  <a:pt x="5996" y="7774"/>
                </a:moveTo>
                <a:lnTo>
                  <a:pt x="4053" y="3726"/>
                </a:lnTo>
                <a:lnTo>
                  <a:pt x="0" y="0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891" name="Oval 28"/>
          <p:cNvSpPr>
            <a:spLocks noChangeArrowheads="1"/>
          </p:cNvSpPr>
          <p:nvPr/>
        </p:nvSpPr>
        <p:spPr bwMode="auto">
          <a:xfrm>
            <a:off x="4239642" y="3083049"/>
            <a:ext cx="95250" cy="80963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92" name="Oval 41"/>
          <p:cNvSpPr>
            <a:spLocks noChangeArrowheads="1"/>
          </p:cNvSpPr>
          <p:nvPr/>
        </p:nvSpPr>
        <p:spPr bwMode="auto">
          <a:xfrm>
            <a:off x="3518917" y="4478462"/>
            <a:ext cx="93662" cy="80962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93" name="Oval 13"/>
          <p:cNvSpPr>
            <a:spLocks noChangeArrowheads="1"/>
          </p:cNvSpPr>
          <p:nvPr/>
        </p:nvSpPr>
        <p:spPr bwMode="auto">
          <a:xfrm>
            <a:off x="3255392" y="2340099"/>
            <a:ext cx="93662" cy="79375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94" name="Oval 16"/>
          <p:cNvSpPr>
            <a:spLocks noChangeArrowheads="1"/>
          </p:cNvSpPr>
          <p:nvPr/>
        </p:nvSpPr>
        <p:spPr bwMode="auto">
          <a:xfrm>
            <a:off x="3674492" y="1994024"/>
            <a:ext cx="93662" cy="80963"/>
          </a:xfrm>
          <a:prstGeom prst="ellips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95" name="Oval 17"/>
          <p:cNvSpPr>
            <a:spLocks noChangeArrowheads="1"/>
          </p:cNvSpPr>
          <p:nvPr/>
        </p:nvSpPr>
        <p:spPr bwMode="auto">
          <a:xfrm>
            <a:off x="4441254" y="1319337"/>
            <a:ext cx="85725" cy="80962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96" name="Oval 28"/>
          <p:cNvSpPr>
            <a:spLocks noChangeArrowheads="1"/>
          </p:cNvSpPr>
          <p:nvPr/>
        </p:nvSpPr>
        <p:spPr bwMode="auto">
          <a:xfrm>
            <a:off x="4747642" y="4689599"/>
            <a:ext cx="95250" cy="80963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91979" y="3952999"/>
            <a:ext cx="3476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982592" y="3010024"/>
            <a:ext cx="347662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38104" y="1878137"/>
            <a:ext cx="34766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873179" y="889124"/>
            <a:ext cx="1231900" cy="2428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BR-376/PR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Maringá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77404" y="1622549"/>
            <a:ext cx="1285875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BR-163/PR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Cascavel -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Guaíra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548829" y="1268537"/>
            <a:ext cx="130810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BR-158/PR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Campo Mourão - Palmital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564704" y="1916237"/>
            <a:ext cx="1296988" cy="276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BR-163/PR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Cascavel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12242" y="2530599"/>
            <a:ext cx="1944687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BR-277/PR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2ª Ponte Internacional em Foz do Iguaçu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51954" y="2865562"/>
            <a:ext cx="1685925" cy="2317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BR-163/SC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S. Miguel do Oeste – Div. SC/PR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78992" y="3159249"/>
            <a:ext cx="1239837" cy="2667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BR-480/SC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Contorno de Chapecó</a:t>
            </a:r>
          </a:p>
        </p:txBody>
      </p:sp>
      <p:sp>
        <p:nvSpPr>
          <p:cNvPr id="25" name="Retângulo 24">
            <a:hlinkClick r:id="rId2" action="ppaction://hlinksldjump"/>
          </p:cNvPr>
          <p:cNvSpPr/>
          <p:nvPr/>
        </p:nvSpPr>
        <p:spPr>
          <a:xfrm>
            <a:off x="1583754" y="5877049"/>
            <a:ext cx="1331913" cy="23495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BR-116/RS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Guaíba - Pelotas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631879" y="5586537"/>
            <a:ext cx="1784350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BR-448/RS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Estância Velha – Sapucaia do Sul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6705029" y="4076824"/>
            <a:ext cx="1303338" cy="27305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BR-101/SC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Palhoça – Div. SC/RS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047929" y="3221162"/>
            <a:ext cx="1528763" cy="238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BR-282/SC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Via Expressa Florianópolis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6993954" y="2257549"/>
            <a:ext cx="1790700" cy="276225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BR-280/SC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S. Francisco do Sul – Jaraguá do Sul</a:t>
            </a:r>
          </a:p>
        </p:txBody>
      </p:sp>
      <p:cxnSp>
        <p:nvCxnSpPr>
          <p:cNvPr id="30" name="Conector de seta reta 29"/>
          <p:cNvCxnSpPr>
            <a:stCxn id="17" idx="1"/>
          </p:cNvCxnSpPr>
          <p:nvPr/>
        </p:nvCxnSpPr>
        <p:spPr>
          <a:xfrm flipH="1">
            <a:off x="4565079" y="1011362"/>
            <a:ext cx="1308100" cy="3524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32" idx="3"/>
          </p:cNvCxnSpPr>
          <p:nvPr/>
        </p:nvCxnSpPr>
        <p:spPr>
          <a:xfrm>
            <a:off x="2864867" y="762124"/>
            <a:ext cx="893762" cy="4857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1151954" y="608137"/>
            <a:ext cx="1712913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BR-487/PR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Porto Camargo – Campo Mourão</a:t>
            </a:r>
          </a:p>
        </p:txBody>
      </p:sp>
      <p:cxnSp>
        <p:nvCxnSpPr>
          <p:cNvPr id="33" name="Conector de seta reta 32"/>
          <p:cNvCxnSpPr>
            <a:stCxn id="75" idx="3"/>
          </p:cNvCxnSpPr>
          <p:nvPr/>
        </p:nvCxnSpPr>
        <p:spPr>
          <a:xfrm>
            <a:off x="2868042" y="1095499"/>
            <a:ext cx="1035050" cy="4175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8" idx="3"/>
          </p:cNvCxnSpPr>
          <p:nvPr/>
        </p:nvCxnSpPr>
        <p:spPr>
          <a:xfrm>
            <a:off x="2863279" y="1747962"/>
            <a:ext cx="738188" cy="18256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20" idx="3"/>
          </p:cNvCxnSpPr>
          <p:nvPr/>
        </p:nvCxnSpPr>
        <p:spPr>
          <a:xfrm flipV="1">
            <a:off x="2861692" y="2027362"/>
            <a:ext cx="801687" cy="269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V="1">
            <a:off x="2856929" y="2419474"/>
            <a:ext cx="388938" cy="2238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5246117" y="1486024"/>
            <a:ext cx="1060450" cy="5746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5019104" y="1790824"/>
            <a:ext cx="1290638" cy="7858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6173217" y="1368549"/>
            <a:ext cx="1603375" cy="247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BR-153/PR 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Alto do amparo – Entr. BR-373</a:t>
            </a:r>
          </a:p>
        </p:txBody>
      </p:sp>
      <p:sp>
        <p:nvSpPr>
          <p:cNvPr id="36922" name="Forma livre 39"/>
          <p:cNvSpPr>
            <a:spLocks/>
          </p:cNvSpPr>
          <p:nvPr/>
        </p:nvSpPr>
        <p:spPr bwMode="auto">
          <a:xfrm>
            <a:off x="4804792" y="2617912"/>
            <a:ext cx="168275" cy="322262"/>
          </a:xfrm>
          <a:custGeom>
            <a:avLst/>
            <a:gdLst>
              <a:gd name="T0" fmla="*/ 155078 w 174928"/>
              <a:gd name="T1" fmla="*/ 31088 h 349857"/>
              <a:gd name="T2" fmla="*/ 49343 w 174928"/>
              <a:gd name="T3" fmla="*/ 0 h 349857"/>
              <a:gd name="T4" fmla="*/ 0 w 174928"/>
              <a:gd name="T5" fmla="*/ 43523 h 349857"/>
              <a:gd name="T6" fmla="*/ 14098 w 174928"/>
              <a:gd name="T7" fmla="*/ 130569 h 349857"/>
              <a:gd name="T8" fmla="*/ 14098 w 174928"/>
              <a:gd name="T9" fmla="*/ 242487 h 349857"/>
              <a:gd name="T10" fmla="*/ 0 w 174928"/>
              <a:gd name="T11" fmla="*/ 273575 h 349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928"/>
              <a:gd name="T19" fmla="*/ 0 h 349857"/>
              <a:gd name="T20" fmla="*/ 174928 w 174928"/>
              <a:gd name="T21" fmla="*/ 349857 h 349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928" h="349857">
                <a:moveTo>
                  <a:pt x="174928" y="39756"/>
                </a:moveTo>
                <a:lnTo>
                  <a:pt x="55659" y="0"/>
                </a:lnTo>
                <a:lnTo>
                  <a:pt x="0" y="55659"/>
                </a:lnTo>
                <a:lnTo>
                  <a:pt x="15902" y="166977"/>
                </a:lnTo>
                <a:lnTo>
                  <a:pt x="15902" y="310101"/>
                </a:lnTo>
                <a:lnTo>
                  <a:pt x="0" y="349857"/>
                </a:lnTo>
              </a:path>
            </a:pathLst>
          </a:custGeom>
          <a:noFill/>
          <a:ln w="444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cxnSp>
        <p:nvCxnSpPr>
          <p:cNvPr id="41" name="Conector de seta reta 40"/>
          <p:cNvCxnSpPr>
            <a:stCxn id="22" idx="3"/>
          </p:cNvCxnSpPr>
          <p:nvPr/>
        </p:nvCxnSpPr>
        <p:spPr>
          <a:xfrm flipV="1">
            <a:off x="2837879" y="2832224"/>
            <a:ext cx="855663" cy="14922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23" idx="3"/>
          </p:cNvCxnSpPr>
          <p:nvPr/>
        </p:nvCxnSpPr>
        <p:spPr>
          <a:xfrm flipV="1">
            <a:off x="2818829" y="3095749"/>
            <a:ext cx="1370013" cy="1968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29" idx="1"/>
            <a:endCxn id="36883" idx="1"/>
          </p:cNvCxnSpPr>
          <p:nvPr/>
        </p:nvCxnSpPr>
        <p:spPr>
          <a:xfrm flipH="1">
            <a:off x="6066854" y="2395662"/>
            <a:ext cx="927100" cy="4683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rma livre 43"/>
          <p:cNvSpPr/>
          <p:nvPr/>
        </p:nvSpPr>
        <p:spPr>
          <a:xfrm>
            <a:off x="5925567" y="3151312"/>
            <a:ext cx="258762" cy="55562"/>
          </a:xfrm>
          <a:custGeom>
            <a:avLst/>
            <a:gdLst>
              <a:gd name="connsiteX0" fmla="*/ 270345 w 270345"/>
              <a:gd name="connsiteY0" fmla="*/ 0 h 63611"/>
              <a:gd name="connsiteX1" fmla="*/ 198783 w 270345"/>
              <a:gd name="connsiteY1" fmla="*/ 39757 h 63611"/>
              <a:gd name="connsiteX2" fmla="*/ 63611 w 270345"/>
              <a:gd name="connsiteY2" fmla="*/ 63611 h 63611"/>
              <a:gd name="connsiteX3" fmla="*/ 0 w 270345"/>
              <a:gd name="connsiteY3" fmla="*/ 63611 h 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5" h="63611">
                <a:moveTo>
                  <a:pt x="270345" y="0"/>
                </a:moveTo>
                <a:lnTo>
                  <a:pt x="198783" y="39757"/>
                </a:lnTo>
                <a:lnTo>
                  <a:pt x="63611" y="63611"/>
                </a:lnTo>
                <a:lnTo>
                  <a:pt x="0" y="63611"/>
                </a:lnTo>
              </a:path>
            </a:pathLst>
          </a:cu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5" name="Conector de seta reta 44"/>
          <p:cNvCxnSpPr>
            <a:stCxn id="77" idx="1"/>
            <a:endCxn id="36971" idx="7"/>
          </p:cNvCxnSpPr>
          <p:nvPr/>
        </p:nvCxnSpPr>
        <p:spPr>
          <a:xfrm flipH="1">
            <a:off x="6265292" y="2732212"/>
            <a:ext cx="769937" cy="3683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47" idx="1"/>
            <a:endCxn id="44" idx="1"/>
          </p:cNvCxnSpPr>
          <p:nvPr/>
        </p:nvCxnSpPr>
        <p:spPr>
          <a:xfrm flipH="1">
            <a:off x="6116067" y="3046537"/>
            <a:ext cx="935037" cy="1397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5" action="ppaction://hlinksldjump"/>
          </p:cNvPr>
          <p:cNvSpPr/>
          <p:nvPr/>
        </p:nvSpPr>
        <p:spPr>
          <a:xfrm>
            <a:off x="7051104" y="2910012"/>
            <a:ext cx="1389063" cy="27305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BR-470/SC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Navegantes - Blumenau</a:t>
            </a:r>
          </a:p>
        </p:txBody>
      </p:sp>
      <p:cxnSp>
        <p:nvCxnSpPr>
          <p:cNvPr id="48" name="Conector de seta reta 47"/>
          <p:cNvCxnSpPr>
            <a:stCxn id="28" idx="1"/>
            <a:endCxn id="36972" idx="7"/>
          </p:cNvCxnSpPr>
          <p:nvPr/>
        </p:nvCxnSpPr>
        <p:spPr>
          <a:xfrm flipH="1">
            <a:off x="6246242" y="3340224"/>
            <a:ext cx="801687" cy="1889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50" idx="1"/>
            <a:endCxn id="36973" idx="6"/>
          </p:cNvCxnSpPr>
          <p:nvPr/>
        </p:nvCxnSpPr>
        <p:spPr>
          <a:xfrm flipH="1" flipV="1">
            <a:off x="5387404" y="3651374"/>
            <a:ext cx="1322388" cy="2540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6709792" y="3787899"/>
            <a:ext cx="1522412" cy="2349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BR-282/SC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Urbana de Lajes</a:t>
            </a:r>
          </a:p>
        </p:txBody>
      </p:sp>
      <p:cxnSp>
        <p:nvCxnSpPr>
          <p:cNvPr id="51" name="Conector de seta reta 50"/>
          <p:cNvCxnSpPr>
            <a:stCxn id="27" idx="1"/>
            <a:endCxn id="36876" idx="1"/>
          </p:cNvCxnSpPr>
          <p:nvPr/>
        </p:nvCxnSpPr>
        <p:spPr>
          <a:xfrm flipH="1" flipV="1">
            <a:off x="5974779" y="4035549"/>
            <a:ext cx="730250" cy="1778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stCxn id="53" idx="1"/>
            <a:endCxn id="10" idx="0"/>
          </p:cNvCxnSpPr>
          <p:nvPr/>
        </p:nvCxnSpPr>
        <p:spPr>
          <a:xfrm flipH="1" flipV="1">
            <a:off x="5577904" y="4118099"/>
            <a:ext cx="1123950" cy="3921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6701854" y="4394324"/>
            <a:ext cx="1450975" cy="23336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BR-285/SC Pavimentação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>
                <a:latin typeface="Arial" pitchFamily="34" charset="0"/>
                <a:cs typeface="Arial" pitchFamily="34" charset="0"/>
              </a:rPr>
              <a:t>Timbé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do Sul – Div. SC/RS</a:t>
            </a:r>
          </a:p>
        </p:txBody>
      </p:sp>
      <p:cxnSp>
        <p:nvCxnSpPr>
          <p:cNvPr id="54" name="Conector de seta reta 53"/>
          <p:cNvCxnSpPr/>
          <p:nvPr/>
        </p:nvCxnSpPr>
        <p:spPr>
          <a:xfrm flipV="1">
            <a:off x="3320479" y="6067549"/>
            <a:ext cx="373063" cy="3603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26" idx="1"/>
          </p:cNvCxnSpPr>
          <p:nvPr/>
        </p:nvCxnSpPr>
        <p:spPr>
          <a:xfrm flipH="1" flipV="1">
            <a:off x="4949254" y="4691187"/>
            <a:ext cx="682625" cy="10414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>
            <a:off x="1402779" y="4292724"/>
            <a:ext cx="3121025" cy="1698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V="1">
            <a:off x="1415479" y="4534024"/>
            <a:ext cx="2068513" cy="10953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1534542" y="3597399"/>
            <a:ext cx="3201987" cy="6667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2148904" y="4843587"/>
            <a:ext cx="2124075" cy="31908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432817" y="5038849"/>
            <a:ext cx="1716087" cy="239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BR-290/RS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Eldorado do Sul – Pântano Grande</a:t>
            </a:r>
          </a:p>
        </p:txBody>
      </p:sp>
      <p:cxnSp>
        <p:nvCxnSpPr>
          <p:cNvPr id="61" name="Conector de seta reta 60"/>
          <p:cNvCxnSpPr/>
          <p:nvPr/>
        </p:nvCxnSpPr>
        <p:spPr>
          <a:xfrm flipV="1">
            <a:off x="2918842" y="5405562"/>
            <a:ext cx="1473200" cy="5794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flipH="1" flipV="1">
            <a:off x="4328542" y="5815137"/>
            <a:ext cx="352425" cy="5921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hlinkClick r:id="rId6" action="ppaction://hlinksldjump"/>
          </p:cNvPr>
          <p:cNvSpPr/>
          <p:nvPr/>
        </p:nvSpPr>
        <p:spPr>
          <a:xfrm>
            <a:off x="4584129" y="6283449"/>
            <a:ext cx="1198563" cy="25241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BR-392/RS 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Pelotas – Rio Grande</a:t>
            </a:r>
          </a:p>
        </p:txBody>
      </p:sp>
      <p:sp>
        <p:nvSpPr>
          <p:cNvPr id="36946" name="Oval 28"/>
          <p:cNvSpPr>
            <a:spLocks noChangeArrowheads="1"/>
          </p:cNvSpPr>
          <p:nvPr/>
        </p:nvSpPr>
        <p:spPr bwMode="auto">
          <a:xfrm>
            <a:off x="6371654" y="2427412"/>
            <a:ext cx="93663" cy="79375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7005067" y="1959099"/>
            <a:ext cx="1528762" cy="2349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BR-277/PR Adequação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Acesso  ao Porto de Paranaguá</a:t>
            </a:r>
          </a:p>
        </p:txBody>
      </p:sp>
      <p:cxnSp>
        <p:nvCxnSpPr>
          <p:cNvPr id="66" name="Conector de seta reta 65"/>
          <p:cNvCxnSpPr>
            <a:stCxn id="65" idx="1"/>
            <a:endCxn id="36946" idx="7"/>
          </p:cNvCxnSpPr>
          <p:nvPr/>
        </p:nvCxnSpPr>
        <p:spPr>
          <a:xfrm flipH="1">
            <a:off x="6451029" y="2076574"/>
            <a:ext cx="554038" cy="3619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9" name="Oval 28"/>
          <p:cNvSpPr>
            <a:spLocks noChangeArrowheads="1"/>
          </p:cNvSpPr>
          <p:nvPr/>
        </p:nvSpPr>
        <p:spPr bwMode="auto">
          <a:xfrm>
            <a:off x="6181154" y="3668837"/>
            <a:ext cx="95250" cy="79375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044754" y="3524374"/>
            <a:ext cx="1524000" cy="225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BR-101/SC Adequação 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Acesso ao Porto de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Imbituba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ector de seta reta 68"/>
          <p:cNvCxnSpPr>
            <a:stCxn id="68" idx="1"/>
            <a:endCxn id="36949" idx="6"/>
          </p:cNvCxnSpPr>
          <p:nvPr/>
        </p:nvCxnSpPr>
        <p:spPr>
          <a:xfrm flipH="1">
            <a:off x="6276404" y="3637087"/>
            <a:ext cx="768350" cy="714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/>
          <p:cNvSpPr/>
          <p:nvPr/>
        </p:nvSpPr>
        <p:spPr>
          <a:xfrm>
            <a:off x="1566292" y="2230562"/>
            <a:ext cx="1287462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BR-163/PR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Cascavel - Marmelândia</a:t>
            </a:r>
          </a:p>
        </p:txBody>
      </p:sp>
      <p:cxnSp>
        <p:nvCxnSpPr>
          <p:cNvPr id="71" name="Conector de seta reta 70"/>
          <p:cNvCxnSpPr/>
          <p:nvPr/>
        </p:nvCxnSpPr>
        <p:spPr>
          <a:xfrm flipV="1">
            <a:off x="2856929" y="2155949"/>
            <a:ext cx="846138" cy="21590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54" name="Forma livre 72"/>
          <p:cNvSpPr>
            <a:spLocks/>
          </p:cNvSpPr>
          <p:nvPr/>
        </p:nvSpPr>
        <p:spPr bwMode="auto">
          <a:xfrm>
            <a:off x="5163567" y="2046412"/>
            <a:ext cx="47625" cy="139700"/>
          </a:xfrm>
          <a:custGeom>
            <a:avLst/>
            <a:gdLst>
              <a:gd name="T0" fmla="*/ 47950 w 46683"/>
              <a:gd name="T1" fmla="*/ 0 h 62895"/>
              <a:gd name="T2" fmla="*/ 0 w 46683"/>
              <a:gd name="T3" fmla="*/ 693891 h 62895"/>
              <a:gd name="T4" fmla="*/ 0 60000 65536"/>
              <a:gd name="T5" fmla="*/ 0 60000 65536"/>
              <a:gd name="T6" fmla="*/ 0 w 46683"/>
              <a:gd name="T7" fmla="*/ 0 h 62895"/>
              <a:gd name="T8" fmla="*/ 46683 w 46683"/>
              <a:gd name="T9" fmla="*/ 62895 h 62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683" h="62895">
                <a:moveTo>
                  <a:pt x="46683" y="0"/>
                </a:moveTo>
                <a:cubicBezTo>
                  <a:pt x="24458" y="19287"/>
                  <a:pt x="17462" y="39555"/>
                  <a:pt x="0" y="62895"/>
                </a:cubicBezTo>
              </a:path>
            </a:pathLst>
          </a:custGeom>
          <a:noFill/>
          <a:ln w="444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6189092" y="1674937"/>
            <a:ext cx="1336675" cy="2317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BR-153/PR 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Entr. PR-160 – Div.PR/SC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936054" y="955799"/>
            <a:ext cx="1931988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BR-487/PR Pavimentação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Cruzeiro do Oeste – </a:t>
            </a:r>
            <a:r>
              <a:rPr lang="pt-BR" sz="800" dirty="0" err="1">
                <a:latin typeface="Arial" pitchFamily="34" charset="0"/>
                <a:cs typeface="Arial" pitchFamily="34" charset="0"/>
              </a:rPr>
              <a:t>Tuneiras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do Oeste</a:t>
            </a:r>
          </a:p>
        </p:txBody>
      </p:sp>
      <p:cxnSp>
        <p:nvCxnSpPr>
          <p:cNvPr id="76" name="Conector de seta reta 75"/>
          <p:cNvCxnSpPr>
            <a:stCxn id="19" idx="3"/>
          </p:cNvCxnSpPr>
          <p:nvPr/>
        </p:nvCxnSpPr>
        <p:spPr>
          <a:xfrm>
            <a:off x="2856929" y="1424112"/>
            <a:ext cx="1209675" cy="3492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/>
          <p:cNvSpPr/>
          <p:nvPr/>
        </p:nvSpPr>
        <p:spPr>
          <a:xfrm>
            <a:off x="7035229" y="2586162"/>
            <a:ext cx="1470025" cy="2936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BR-101/SC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Via Expressa Porto de Itajaí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090667" y="4665787"/>
            <a:ext cx="1838325" cy="2333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BR-285/SC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Div.SC/RS – S. José dos Ausentes</a:t>
            </a:r>
          </a:p>
        </p:txBody>
      </p:sp>
      <p:cxnSp>
        <p:nvCxnSpPr>
          <p:cNvPr id="79" name="Conector de seta reta 78"/>
          <p:cNvCxnSpPr>
            <a:stCxn id="78" idx="1"/>
          </p:cNvCxnSpPr>
          <p:nvPr/>
        </p:nvCxnSpPr>
        <p:spPr>
          <a:xfrm flipH="1" flipV="1">
            <a:off x="5408042" y="4156199"/>
            <a:ext cx="682625" cy="6270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61" name="Forma livre 79"/>
          <p:cNvSpPr>
            <a:spLocks/>
          </p:cNvSpPr>
          <p:nvPr/>
        </p:nvSpPr>
        <p:spPr bwMode="auto">
          <a:xfrm>
            <a:off x="3352229" y="3816474"/>
            <a:ext cx="231775" cy="409575"/>
          </a:xfrm>
          <a:custGeom>
            <a:avLst/>
            <a:gdLst>
              <a:gd name="T0" fmla="*/ 0 w 234950"/>
              <a:gd name="T1" fmla="*/ 0 h 431800"/>
              <a:gd name="T2" fmla="*/ 6098 w 234950"/>
              <a:gd name="T3" fmla="*/ 92422 h 431800"/>
              <a:gd name="T4" fmla="*/ 213452 w 234950"/>
              <a:gd name="T5" fmla="*/ 369685 h 431800"/>
              <a:gd name="T6" fmla="*/ 225650 w 234950"/>
              <a:gd name="T7" fmla="*/ 358812 h 431800"/>
              <a:gd name="T8" fmla="*/ 0 60000 65536"/>
              <a:gd name="T9" fmla="*/ 0 60000 65536"/>
              <a:gd name="T10" fmla="*/ 0 60000 65536"/>
              <a:gd name="T11" fmla="*/ 0 60000 65536"/>
              <a:gd name="T12" fmla="*/ 0 w 234950"/>
              <a:gd name="T13" fmla="*/ 0 h 431800"/>
              <a:gd name="T14" fmla="*/ 234950 w 234950"/>
              <a:gd name="T15" fmla="*/ 431800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950" h="431800">
                <a:moveTo>
                  <a:pt x="0" y="0"/>
                </a:moveTo>
                <a:lnTo>
                  <a:pt x="6350" y="107950"/>
                </a:lnTo>
                <a:lnTo>
                  <a:pt x="222250" y="431800"/>
                </a:lnTo>
                <a:lnTo>
                  <a:pt x="234950" y="419100"/>
                </a:lnTo>
              </a:path>
            </a:pathLst>
          </a:cu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cxnSp>
        <p:nvCxnSpPr>
          <p:cNvPr id="81" name="Conector de seta reta 80"/>
          <p:cNvCxnSpPr/>
          <p:nvPr/>
        </p:nvCxnSpPr>
        <p:spPr>
          <a:xfrm>
            <a:off x="1421829" y="3960937"/>
            <a:ext cx="1924050" cy="111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81">
            <a:hlinkClick r:id="rId7" action="ppaction://hlinksldjump"/>
          </p:cNvPr>
          <p:cNvSpPr/>
          <p:nvPr/>
        </p:nvSpPr>
        <p:spPr>
          <a:xfrm>
            <a:off x="5463604" y="5940549"/>
            <a:ext cx="1214438" cy="225425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BR-448/RS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Sapucaia - Porto Alegre</a:t>
            </a:r>
          </a:p>
        </p:txBody>
      </p:sp>
      <p:cxnSp>
        <p:nvCxnSpPr>
          <p:cNvPr id="83" name="Conector de seta reta 82"/>
          <p:cNvCxnSpPr>
            <a:stCxn id="82" idx="1"/>
          </p:cNvCxnSpPr>
          <p:nvPr/>
        </p:nvCxnSpPr>
        <p:spPr>
          <a:xfrm flipH="1" flipV="1">
            <a:off x="4880992" y="4822949"/>
            <a:ext cx="582612" cy="123031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5673154" y="5269037"/>
            <a:ext cx="1743075" cy="23653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BR-116/RS 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Dois Irmãos – Gravataí (Viadutos)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5731892" y="4951537"/>
            <a:ext cx="1198562" cy="25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BR-116/RS  Duplicação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Dois Irmãos - Gravataí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337567" y="4521324"/>
            <a:ext cx="1247775" cy="2508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BR-158/RS Adequação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Travessia de Santa Maria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358204" y="4170487"/>
            <a:ext cx="1216025" cy="2222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BR-386/RS  Duplicação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 err="1">
                <a:latin typeface="Arial" pitchFamily="34" charset="0"/>
                <a:cs typeface="Arial" pitchFamily="34" charset="0"/>
              </a:rPr>
              <a:t>Tabaí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- Estrela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974154" y="3513262"/>
            <a:ext cx="1374775" cy="23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BR-470/RS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Barracão – Lagoa Vermelha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356617" y="3821237"/>
            <a:ext cx="12319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BR-392/RS Construção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Sta. Maria – Sto. Ângelo</a:t>
            </a:r>
          </a:p>
        </p:txBody>
      </p:sp>
      <p:sp>
        <p:nvSpPr>
          <p:cNvPr id="36971" name="Oval 28"/>
          <p:cNvSpPr>
            <a:spLocks noChangeArrowheads="1"/>
          </p:cNvSpPr>
          <p:nvPr/>
        </p:nvSpPr>
        <p:spPr bwMode="auto">
          <a:xfrm>
            <a:off x="6184329" y="3087812"/>
            <a:ext cx="95250" cy="80962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972" name="Oval 28"/>
          <p:cNvSpPr>
            <a:spLocks noChangeArrowheads="1"/>
          </p:cNvSpPr>
          <p:nvPr/>
        </p:nvSpPr>
        <p:spPr bwMode="auto">
          <a:xfrm>
            <a:off x="6166867" y="3518024"/>
            <a:ext cx="93662" cy="79375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973" name="Oval 28"/>
          <p:cNvSpPr>
            <a:spLocks noChangeArrowheads="1"/>
          </p:cNvSpPr>
          <p:nvPr/>
        </p:nvSpPr>
        <p:spPr bwMode="auto">
          <a:xfrm>
            <a:off x="5292154" y="3611687"/>
            <a:ext cx="95250" cy="79375"/>
          </a:xfrm>
          <a:prstGeom prst="ellips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974" name="Oval 41"/>
          <p:cNvSpPr>
            <a:spLocks noChangeArrowheads="1"/>
          </p:cNvSpPr>
          <p:nvPr/>
        </p:nvSpPr>
        <p:spPr bwMode="auto">
          <a:xfrm>
            <a:off x="3745929" y="6011987"/>
            <a:ext cx="95250" cy="80962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13" name="Conector de seta reta 412"/>
          <p:cNvCxnSpPr>
            <a:stCxn id="84" idx="1"/>
          </p:cNvCxnSpPr>
          <p:nvPr/>
        </p:nvCxnSpPr>
        <p:spPr>
          <a:xfrm flipH="1" flipV="1">
            <a:off x="4974654" y="4589587"/>
            <a:ext cx="698500" cy="79851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Conector de seta reta 413"/>
          <p:cNvCxnSpPr>
            <a:stCxn id="85" idx="1"/>
          </p:cNvCxnSpPr>
          <p:nvPr/>
        </p:nvCxnSpPr>
        <p:spPr>
          <a:xfrm flipH="1" flipV="1">
            <a:off x="4992117" y="4540374"/>
            <a:ext cx="739775" cy="53816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728217" y="6364412"/>
            <a:ext cx="1806575" cy="23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 anchorCtr="1"/>
          <a:lstStyle/>
          <a:p>
            <a:pPr algn="ctr"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BR-116/RS Construção</a:t>
            </a:r>
            <a:br>
              <a:rPr lang="pt-BR" sz="800" b="1" dirty="0">
                <a:latin typeface="Arial" pitchFamily="34" charset="0"/>
                <a:cs typeface="Arial" pitchFamily="34" charset="0"/>
              </a:rPr>
            </a:br>
            <a:r>
              <a:rPr lang="pt-BR" sz="800" dirty="0">
                <a:latin typeface="Arial" pitchFamily="34" charset="0"/>
                <a:cs typeface="Arial" pitchFamily="34" charset="0"/>
              </a:rPr>
              <a:t>Ponte sobre fronteira Brasil Uruguai</a:t>
            </a:r>
          </a:p>
        </p:txBody>
      </p:sp>
      <p:sp>
        <p:nvSpPr>
          <p:cNvPr id="386" name="Forma livre 385"/>
          <p:cNvSpPr/>
          <p:nvPr/>
        </p:nvSpPr>
        <p:spPr>
          <a:xfrm>
            <a:off x="4950842" y="4546724"/>
            <a:ext cx="1587" cy="73025"/>
          </a:xfrm>
          <a:custGeom>
            <a:avLst/>
            <a:gdLst>
              <a:gd name="connsiteX0" fmla="*/ 1587 w 1587"/>
              <a:gd name="connsiteY0" fmla="*/ 73025 h 73025"/>
              <a:gd name="connsiteX1" fmla="*/ 1587 w 1587"/>
              <a:gd name="connsiteY1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73025">
                <a:moveTo>
                  <a:pt x="1587" y="73025"/>
                </a:moveTo>
                <a:cubicBezTo>
                  <a:pt x="1587" y="48683"/>
                  <a:pt x="0" y="14817"/>
                  <a:pt x="1587" y="0"/>
                </a:cubicBezTo>
              </a:path>
            </a:pathLst>
          </a:cu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87" name="Forma livre 386"/>
          <p:cNvSpPr/>
          <p:nvPr/>
        </p:nvSpPr>
        <p:spPr>
          <a:xfrm>
            <a:off x="4950842" y="4467349"/>
            <a:ext cx="1587" cy="73025"/>
          </a:xfrm>
          <a:custGeom>
            <a:avLst/>
            <a:gdLst>
              <a:gd name="connsiteX0" fmla="*/ 1587 w 1587"/>
              <a:gd name="connsiteY0" fmla="*/ 73025 h 73025"/>
              <a:gd name="connsiteX1" fmla="*/ 1587 w 1587"/>
              <a:gd name="connsiteY1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73025">
                <a:moveTo>
                  <a:pt x="1587" y="73025"/>
                </a:moveTo>
                <a:cubicBezTo>
                  <a:pt x="793" y="42598"/>
                  <a:pt x="0" y="12171"/>
                  <a:pt x="1587" y="0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74" name="Grupo 373"/>
          <p:cNvGrpSpPr/>
          <p:nvPr/>
        </p:nvGrpSpPr>
        <p:grpSpPr>
          <a:xfrm>
            <a:off x="72008" y="5949280"/>
            <a:ext cx="1511300" cy="792163"/>
            <a:chOff x="323850" y="5876925"/>
            <a:chExt cx="1511300" cy="792163"/>
          </a:xfrm>
        </p:grpSpPr>
        <p:sp>
          <p:nvSpPr>
            <p:cNvPr id="388" name="Retângulo de cantos arredondados 387"/>
            <p:cNvSpPr/>
            <p:nvPr/>
          </p:nvSpPr>
          <p:spPr>
            <a:xfrm>
              <a:off x="323850" y="5876925"/>
              <a:ext cx="1511300" cy="7921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981" name="CaixaDeTexto 388"/>
            <p:cNvSpPr txBox="1">
              <a:spLocks noChangeArrowheads="1"/>
            </p:cNvSpPr>
            <p:nvPr/>
          </p:nvSpPr>
          <p:spPr bwMode="auto">
            <a:xfrm>
              <a:off x="611188" y="6381750"/>
              <a:ext cx="1212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Ação Preparatória</a:t>
              </a:r>
              <a:endParaRPr lang="pt-BR" sz="1000" b="1"/>
            </a:p>
          </p:txBody>
        </p:sp>
        <p:cxnSp>
          <p:nvCxnSpPr>
            <p:cNvPr id="390" name="Conector reto 389"/>
            <p:cNvCxnSpPr/>
            <p:nvPr/>
          </p:nvCxnSpPr>
          <p:spPr>
            <a:xfrm>
              <a:off x="417513" y="6505575"/>
              <a:ext cx="20478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83" name="CaixaDeTexto 390"/>
            <p:cNvSpPr txBox="1">
              <a:spLocks noChangeArrowheads="1"/>
            </p:cNvSpPr>
            <p:nvPr/>
          </p:nvSpPr>
          <p:spPr bwMode="auto">
            <a:xfrm>
              <a:off x="647700" y="6207125"/>
              <a:ext cx="6873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Licitação</a:t>
              </a:r>
              <a:endParaRPr lang="pt-BR" sz="1000" b="1"/>
            </a:p>
          </p:txBody>
        </p:sp>
        <p:cxnSp>
          <p:nvCxnSpPr>
            <p:cNvPr id="392" name="Conector reto 391"/>
            <p:cNvCxnSpPr/>
            <p:nvPr/>
          </p:nvCxnSpPr>
          <p:spPr>
            <a:xfrm>
              <a:off x="417513" y="6332538"/>
              <a:ext cx="20478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85" name="CaixaDeTexto 392"/>
            <p:cNvSpPr txBox="1">
              <a:spLocks noChangeArrowheads="1"/>
            </p:cNvSpPr>
            <p:nvPr/>
          </p:nvSpPr>
          <p:spPr bwMode="auto">
            <a:xfrm>
              <a:off x="625475" y="6057900"/>
              <a:ext cx="7302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Em obras</a:t>
              </a:r>
              <a:endParaRPr lang="pt-BR" sz="1000" b="1"/>
            </a:p>
          </p:txBody>
        </p:sp>
        <p:cxnSp>
          <p:nvCxnSpPr>
            <p:cNvPr id="394" name="Conector reto 393"/>
            <p:cNvCxnSpPr/>
            <p:nvPr/>
          </p:nvCxnSpPr>
          <p:spPr>
            <a:xfrm>
              <a:off x="417513" y="6181725"/>
              <a:ext cx="204787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87" name="CaixaDeTexto 394"/>
            <p:cNvSpPr txBox="1">
              <a:spLocks noChangeArrowheads="1"/>
            </p:cNvSpPr>
            <p:nvPr/>
          </p:nvSpPr>
          <p:spPr bwMode="auto">
            <a:xfrm>
              <a:off x="611188" y="5913438"/>
              <a:ext cx="7588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/>
                <a:t>Concluído</a:t>
              </a:r>
              <a:endParaRPr lang="pt-BR" sz="1000" b="1"/>
            </a:p>
          </p:txBody>
        </p:sp>
        <p:cxnSp>
          <p:nvCxnSpPr>
            <p:cNvPr id="396" name="Conector reto 395"/>
            <p:cNvCxnSpPr/>
            <p:nvPr/>
          </p:nvCxnSpPr>
          <p:spPr>
            <a:xfrm>
              <a:off x="417513" y="6038850"/>
              <a:ext cx="204787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924944"/>
            <a:ext cx="9144000" cy="936104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5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PAC FERROVIAS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128" descr="BRASIL-PAC-ferro-0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136" y="149290"/>
            <a:ext cx="6501258" cy="647959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47057" y="231031"/>
            <a:ext cx="224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atin typeface="+mj-lt"/>
              </a:rPr>
              <a:t>PAC FERROVIAS </a:t>
            </a:r>
            <a:endParaRPr lang="pt-BR" sz="2400" b="1" dirty="0">
              <a:latin typeface="+mj-lt"/>
            </a:endParaRPr>
          </a:p>
        </p:txBody>
      </p:sp>
      <p:pic>
        <p:nvPicPr>
          <p:cNvPr id="13" name="Imagem 12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39314" y="6507241"/>
            <a:ext cx="125747" cy="4603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82629" y="6452900"/>
            <a:ext cx="46839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Rio Grande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872481" y="6073197"/>
            <a:ext cx="50045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Porto Alegre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00616" y="5796794"/>
            <a:ext cx="4026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Imbituba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398947" y="5569722"/>
            <a:ext cx="311443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Itajaí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88378" y="5481549"/>
            <a:ext cx="71686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São Francisco do Sul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08031" y="5290592"/>
            <a:ext cx="4523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Paranaguá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002275" y="4997493"/>
            <a:ext cx="54534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Rio de Janeiro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674434" y="5103258"/>
            <a:ext cx="371458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Santos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99494" y="5022926"/>
            <a:ext cx="365141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Itaguaí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3" name="Imagem 22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8187" y="6421793"/>
            <a:ext cx="125747" cy="46036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4711958" y="6349838"/>
            <a:ext cx="399886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 Pelotas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5" name="Imagem 24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33312" y="6120644"/>
            <a:ext cx="125747" cy="46036"/>
          </a:xfrm>
          <a:prstGeom prst="rect">
            <a:avLst/>
          </a:prstGeom>
        </p:spPr>
      </p:pic>
      <p:pic>
        <p:nvPicPr>
          <p:cNvPr id="26" name="Imagem 25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3664" y="5864024"/>
            <a:ext cx="125747" cy="46036"/>
          </a:xfrm>
          <a:prstGeom prst="rect">
            <a:avLst/>
          </a:prstGeom>
        </p:spPr>
      </p:pic>
      <p:pic>
        <p:nvPicPr>
          <p:cNvPr id="27" name="Imagem 26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28547" y="5615597"/>
            <a:ext cx="125747" cy="46036"/>
          </a:xfrm>
          <a:prstGeom prst="rect">
            <a:avLst/>
          </a:prstGeom>
        </p:spPr>
      </p:pic>
      <p:pic>
        <p:nvPicPr>
          <p:cNvPr id="28" name="Imagem 27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43096" y="5556729"/>
            <a:ext cx="125747" cy="46036"/>
          </a:xfrm>
          <a:prstGeom prst="rect">
            <a:avLst/>
          </a:prstGeom>
        </p:spPr>
      </p:pic>
      <p:pic>
        <p:nvPicPr>
          <p:cNvPr id="29" name="Imagem 28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6664" y="5359497"/>
            <a:ext cx="125747" cy="46036"/>
          </a:xfrm>
          <a:prstGeom prst="rect">
            <a:avLst/>
          </a:prstGeom>
        </p:spPr>
      </p:pic>
      <p:pic>
        <p:nvPicPr>
          <p:cNvPr id="30" name="Imagem 29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34873" y="5165626"/>
            <a:ext cx="125747" cy="46036"/>
          </a:xfrm>
          <a:prstGeom prst="rect">
            <a:avLst/>
          </a:prstGeom>
        </p:spPr>
      </p:pic>
      <p:pic>
        <p:nvPicPr>
          <p:cNvPr id="31" name="Imagem 30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37270" y="5028506"/>
            <a:ext cx="125747" cy="46036"/>
          </a:xfrm>
          <a:prstGeom prst="rect">
            <a:avLst/>
          </a:prstGeom>
        </p:spPr>
      </p:pic>
      <p:pic>
        <p:nvPicPr>
          <p:cNvPr id="32" name="Imagem 31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2790" y="5002487"/>
            <a:ext cx="125747" cy="4603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6282295" y="4943298"/>
            <a:ext cx="361982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Niterói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4" name="Imagem 33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70018" y="4487825"/>
            <a:ext cx="125747" cy="46036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6811480" y="4424249"/>
            <a:ext cx="358823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Vitória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6" name="Imagem 35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26834" y="3636649"/>
            <a:ext cx="125747" cy="46036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7088796" y="3573074"/>
            <a:ext cx="346189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Ilhéus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8" name="Imagem 37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4333" y="3342165"/>
            <a:ext cx="125747" cy="46036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7189070" y="3272966"/>
            <a:ext cx="421996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Salvador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0" name="Imagem 39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45573" y="3389984"/>
            <a:ext cx="125747" cy="46036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7090488" y="3370721"/>
            <a:ext cx="330395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Aratu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671713" y="2787885"/>
            <a:ext cx="374616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Maceió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3" name="Imagem 42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3595" y="2849618"/>
            <a:ext cx="125747" cy="46036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7812350" y="2551628"/>
            <a:ext cx="352506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Suape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5" name="Imagem 44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64232" y="2613361"/>
            <a:ext cx="125747" cy="46036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7841370" y="2472940"/>
            <a:ext cx="352506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Recife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7" name="Imagem 46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93252" y="2549988"/>
            <a:ext cx="125747" cy="46036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7771097" y="2108796"/>
            <a:ext cx="320919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Natal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9" name="Imagem 48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22979" y="2176987"/>
            <a:ext cx="125747" cy="46036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7253536" y="1722235"/>
            <a:ext cx="4138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Fortaleza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" name="Imagem 50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05419" y="1789275"/>
            <a:ext cx="125747" cy="46036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7171890" y="1636821"/>
            <a:ext cx="365141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Pecém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3" name="Imagem 52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23773" y="1705012"/>
            <a:ext cx="125747" cy="46036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6310318" y="1346082"/>
            <a:ext cx="333554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Itaqui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5" name="Imagem 54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62200" y="1414273"/>
            <a:ext cx="125747" cy="46036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5444915" y="1028512"/>
            <a:ext cx="352506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Belém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7" name="Imagem 56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0797" y="1127192"/>
            <a:ext cx="125747" cy="46036"/>
          </a:xfrm>
          <a:prstGeom prst="rect">
            <a:avLst/>
          </a:prstGeom>
        </p:spPr>
      </p:pic>
      <p:sp>
        <p:nvSpPr>
          <p:cNvPr id="58" name="CaixaDeTexto 57"/>
          <p:cNvSpPr txBox="1"/>
          <p:nvPr/>
        </p:nvSpPr>
        <p:spPr>
          <a:xfrm>
            <a:off x="4964020" y="1020947"/>
            <a:ext cx="3754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Macapá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9" name="Imagem 58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1495" y="1025499"/>
            <a:ext cx="125747" cy="46036"/>
          </a:xfrm>
          <a:prstGeom prst="rect">
            <a:avLst/>
          </a:prstGeom>
        </p:spPr>
      </p:pic>
      <p:sp>
        <p:nvSpPr>
          <p:cNvPr id="60" name="CaixaDeTexto 59"/>
          <p:cNvSpPr txBox="1"/>
          <p:nvPr/>
        </p:nvSpPr>
        <p:spPr>
          <a:xfrm>
            <a:off x="3731493" y="1361692"/>
            <a:ext cx="488026" cy="1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Itacoatiara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" name="Imagem 60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75299" y="1445990"/>
            <a:ext cx="125747" cy="46036"/>
          </a:xfrm>
          <a:prstGeom prst="rect">
            <a:avLst/>
          </a:prstGeom>
        </p:spPr>
      </p:pic>
      <p:sp>
        <p:nvSpPr>
          <p:cNvPr id="62" name="CaixaDeTexto 61"/>
          <p:cNvSpPr txBox="1"/>
          <p:nvPr/>
        </p:nvSpPr>
        <p:spPr>
          <a:xfrm>
            <a:off x="3089963" y="1308803"/>
            <a:ext cx="393568" cy="17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Manaus</a:t>
            </a:r>
            <a:endParaRPr lang="pt-BR" sz="500" b="1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3" name="Imagem 62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65796" y="1409833"/>
            <a:ext cx="125747" cy="46036"/>
          </a:xfrm>
          <a:prstGeom prst="rect">
            <a:avLst/>
          </a:prstGeom>
        </p:spPr>
      </p:pic>
      <p:sp>
        <p:nvSpPr>
          <p:cNvPr id="64" name="CaixaDeTexto 63"/>
          <p:cNvSpPr txBox="1"/>
          <p:nvPr/>
        </p:nvSpPr>
        <p:spPr>
          <a:xfrm>
            <a:off x="2397235" y="2308341"/>
            <a:ext cx="4796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i="1" dirty="0" smtClean="0">
                <a:latin typeface="Arial Narrow" pitchFamily="34" charset="0"/>
                <a:cs typeface="Arial" pitchFamily="34" charset="0"/>
              </a:rPr>
              <a:t>Porto Velho</a:t>
            </a:r>
          </a:p>
        </p:txBody>
      </p:sp>
      <p:pic>
        <p:nvPicPr>
          <p:cNvPr id="65" name="Imagem 64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00495" y="2426739"/>
            <a:ext cx="125747" cy="46036"/>
          </a:xfrm>
          <a:prstGeom prst="rect">
            <a:avLst/>
          </a:prstGeom>
        </p:spPr>
      </p:pic>
      <p:pic>
        <p:nvPicPr>
          <p:cNvPr id="66" name="Imagem 65" descr="barc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2633" y="5002396"/>
            <a:ext cx="125747" cy="46036"/>
          </a:xfrm>
          <a:prstGeom prst="rect">
            <a:avLst/>
          </a:prstGeom>
        </p:spPr>
      </p:pic>
      <p:grpSp>
        <p:nvGrpSpPr>
          <p:cNvPr id="2" name="Grupo 125"/>
          <p:cNvGrpSpPr/>
          <p:nvPr/>
        </p:nvGrpSpPr>
        <p:grpSpPr>
          <a:xfrm>
            <a:off x="156891" y="5081385"/>
            <a:ext cx="2288777" cy="1352072"/>
            <a:chOff x="156891" y="5081385"/>
            <a:chExt cx="2288777" cy="1352072"/>
          </a:xfrm>
        </p:grpSpPr>
        <p:sp>
          <p:nvSpPr>
            <p:cNvPr id="120" name="Retângulo de cantos arredondados 119"/>
            <p:cNvSpPr/>
            <p:nvPr/>
          </p:nvSpPr>
          <p:spPr>
            <a:xfrm>
              <a:off x="156891" y="5081385"/>
              <a:ext cx="2271984" cy="13520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00339" y="5370082"/>
              <a:ext cx="11801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Malha Ferroviária</a:t>
              </a:r>
              <a:endParaRPr lang="pt-BR" sz="1000" b="1" dirty="0" smtClean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251520" y="5505770"/>
              <a:ext cx="204539" cy="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54033" y="5157192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Portos</a:t>
              </a:r>
              <a:endParaRPr lang="pt-BR" sz="1000" b="1" dirty="0" smtClean="0"/>
            </a:p>
          </p:txBody>
        </p:sp>
        <p:pic>
          <p:nvPicPr>
            <p:cNvPr id="11" name="Imagem 10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1138" y="5272942"/>
              <a:ext cx="216334" cy="79200"/>
            </a:xfrm>
            <a:prstGeom prst="rect">
              <a:avLst/>
            </a:prstGeom>
          </p:spPr>
        </p:pic>
        <p:sp>
          <p:nvSpPr>
            <p:cNvPr id="69" name="CaixaDeTexto 68"/>
            <p:cNvSpPr txBox="1"/>
            <p:nvPr/>
          </p:nvSpPr>
          <p:spPr>
            <a:xfrm>
              <a:off x="480065" y="5606131"/>
              <a:ext cx="19656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PAC Ferroviário Projeto/Estudo</a:t>
              </a:r>
              <a:endParaRPr lang="pt-BR" sz="1000" b="1" dirty="0" smtClean="0"/>
            </a:p>
          </p:txBody>
        </p:sp>
        <p:cxnSp>
          <p:nvCxnSpPr>
            <p:cNvPr id="70" name="Conector reto 69"/>
            <p:cNvCxnSpPr/>
            <p:nvPr/>
          </p:nvCxnSpPr>
          <p:spPr>
            <a:xfrm>
              <a:off x="251520" y="5730933"/>
              <a:ext cx="204539" cy="0"/>
            </a:xfrm>
            <a:prstGeom prst="line">
              <a:avLst/>
            </a:prstGeom>
            <a:ln w="571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70"/>
            <p:cNvSpPr txBox="1"/>
            <p:nvPr/>
          </p:nvSpPr>
          <p:spPr>
            <a:xfrm>
              <a:off x="462383" y="5832894"/>
              <a:ext cx="16914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PAC Ferroviário em Obras</a:t>
              </a:r>
              <a:endParaRPr lang="pt-BR" sz="1000" b="1" dirty="0" smtClean="0"/>
            </a:p>
          </p:txBody>
        </p:sp>
        <p:cxnSp>
          <p:nvCxnSpPr>
            <p:cNvPr id="72" name="Conector reto 71"/>
            <p:cNvCxnSpPr/>
            <p:nvPr/>
          </p:nvCxnSpPr>
          <p:spPr>
            <a:xfrm>
              <a:off x="251520" y="5957696"/>
              <a:ext cx="20453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aixaDeTexto 72"/>
            <p:cNvSpPr txBox="1"/>
            <p:nvPr/>
          </p:nvSpPr>
          <p:spPr>
            <a:xfrm>
              <a:off x="466854" y="6061647"/>
              <a:ext cx="17043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PAC Ferroviário Concluído</a:t>
              </a:r>
              <a:endParaRPr lang="pt-BR" sz="1000" b="1" dirty="0" smtClean="0"/>
            </a:p>
          </p:txBody>
        </p:sp>
        <p:cxnSp>
          <p:nvCxnSpPr>
            <p:cNvPr id="74" name="Conector reto 73"/>
            <p:cNvCxnSpPr/>
            <p:nvPr/>
          </p:nvCxnSpPr>
          <p:spPr>
            <a:xfrm>
              <a:off x="251520" y="6186449"/>
              <a:ext cx="204539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Line 5"/>
          <p:cNvSpPr>
            <a:spLocks noChangeShapeType="1"/>
          </p:cNvSpPr>
          <p:nvPr/>
        </p:nvSpPr>
        <p:spPr bwMode="auto">
          <a:xfrm flipV="1">
            <a:off x="2887419" y="4103914"/>
            <a:ext cx="2109124" cy="13643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83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18584" y="4046444"/>
            <a:ext cx="1629280" cy="289156"/>
          </a:xfrm>
          <a:prstGeom prst="rect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457200" eaLnBrk="0" hangingPunct="0"/>
            <a:r>
              <a:rPr lang="pt-BR" sz="800" b="1" dirty="0">
                <a:latin typeface="Arial" pitchFamily="34" charset="0"/>
                <a:cs typeface="Arial" pitchFamily="34" charset="0"/>
              </a:rPr>
              <a:t>Ferrovia </a:t>
            </a:r>
            <a:r>
              <a:rPr lang="pt-BR" sz="800" b="1" dirty="0" smtClean="0">
                <a:latin typeface="Arial" pitchFamily="34" charset="0"/>
                <a:cs typeface="Arial" pitchFamily="34" charset="0"/>
              </a:rPr>
              <a:t>Norte-Sul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  <a:p>
            <a:pPr algn="ctr" defTabSz="457200" eaLnBrk="0" hangingPunct="0"/>
            <a:r>
              <a:rPr lang="pt-BR" sz="800" dirty="0" smtClean="0">
                <a:latin typeface="Arial" pitchFamily="34" charset="0"/>
                <a:cs typeface="Arial" pitchFamily="34" charset="0"/>
              </a:rPr>
              <a:t>Anápolis/GO-Estrela 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do Oeste/SP</a:t>
            </a:r>
          </a:p>
        </p:txBody>
      </p:sp>
      <p:sp>
        <p:nvSpPr>
          <p:cNvPr id="84" name="Line 87"/>
          <p:cNvSpPr>
            <a:spLocks noChangeShapeType="1"/>
          </p:cNvSpPr>
          <p:nvPr/>
        </p:nvSpPr>
        <p:spPr bwMode="auto">
          <a:xfrm>
            <a:off x="3657600" y="4822372"/>
            <a:ext cx="1121229" cy="762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>
            <a:off x="3124199" y="3690258"/>
            <a:ext cx="1404257" cy="152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96" name="Line 47"/>
          <p:cNvSpPr>
            <a:spLocks noChangeShapeType="1"/>
          </p:cNvSpPr>
          <p:nvPr/>
        </p:nvSpPr>
        <p:spPr bwMode="auto">
          <a:xfrm flipH="1" flipV="1">
            <a:off x="6498771" y="3526971"/>
            <a:ext cx="598714" cy="58782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98" name="Text Box 4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089579" y="3935543"/>
            <a:ext cx="1839686" cy="318924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Ferrovia da Integração Oeste-Leste</a:t>
            </a:r>
          </a:p>
          <a:p>
            <a:pPr algn="ctr" defTabSz="457200"/>
            <a:r>
              <a:rPr lang="pt-BR" sz="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Ilhéus/</a:t>
            </a:r>
            <a:r>
              <a:rPr lang="pt-BR" sz="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BA-Barreiras</a:t>
            </a:r>
            <a:r>
              <a:rPr lang="pt-BR" sz="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/BA </a:t>
            </a:r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pt-BR" sz="8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10"/>
          <p:cNvSpPr>
            <a:spLocks noChangeShapeType="1"/>
          </p:cNvSpPr>
          <p:nvPr/>
        </p:nvSpPr>
        <p:spPr bwMode="auto">
          <a:xfrm>
            <a:off x="7141029" y="1837850"/>
            <a:ext cx="651857" cy="426379"/>
          </a:xfrm>
          <a:custGeom>
            <a:avLst/>
            <a:gdLst>
              <a:gd name="T0" fmla="*/ 2147483647 w 329"/>
              <a:gd name="T1" fmla="*/ 0 h 117"/>
              <a:gd name="T2" fmla="*/ 0 w 329"/>
              <a:gd name="T3" fmla="*/ 2147483647 h 117"/>
              <a:gd name="T4" fmla="*/ 0 60000 65536"/>
              <a:gd name="T5" fmla="*/ 0 60000 65536"/>
              <a:gd name="T6" fmla="*/ 0 w 329"/>
              <a:gd name="T7" fmla="*/ 0 h 117"/>
              <a:gd name="T8" fmla="*/ 329 w 329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9" h="117">
                <a:moveTo>
                  <a:pt x="329" y="0"/>
                </a:moveTo>
                <a:lnTo>
                  <a:pt x="0" y="117"/>
                </a:lnTo>
              </a:path>
            </a:pathLst>
          </a:cu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03" name="Text Box 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732941" y="1556792"/>
            <a:ext cx="1159539" cy="318924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>
                <a:latin typeface="Arial" pitchFamily="34" charset="0"/>
                <a:cs typeface="Arial" pitchFamily="34" charset="0"/>
              </a:rPr>
              <a:t>Ferrovia </a:t>
            </a:r>
            <a:r>
              <a:rPr lang="pt-BR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" b="1" dirty="0" smtClean="0">
                <a:latin typeface="Arial" pitchFamily="34" charset="0"/>
                <a:cs typeface="Arial" pitchFamily="34" charset="0"/>
              </a:rPr>
            </a:br>
            <a:r>
              <a:rPr lang="pt-BR" sz="800" b="1" dirty="0" smtClean="0">
                <a:latin typeface="Arial" pitchFamily="34" charset="0"/>
                <a:cs typeface="Arial" pitchFamily="34" charset="0"/>
              </a:rPr>
              <a:t>Nova </a:t>
            </a:r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Transnordestina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6"/>
          <p:cNvSpPr>
            <a:spLocks noChangeShapeType="1"/>
          </p:cNvSpPr>
          <p:nvPr/>
        </p:nvSpPr>
        <p:spPr bwMode="auto">
          <a:xfrm flipH="1" flipV="1">
            <a:off x="5279571" y="5442856"/>
            <a:ext cx="895340" cy="29971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08" name="CaixaDeTexto 107"/>
          <p:cNvSpPr txBox="1"/>
          <p:nvPr/>
        </p:nvSpPr>
        <p:spPr>
          <a:xfrm>
            <a:off x="6123121" y="5613634"/>
            <a:ext cx="1959438" cy="19581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Contorno de São Francisco do Sul/SC </a:t>
            </a:r>
          </a:p>
        </p:txBody>
      </p:sp>
      <p:sp>
        <p:nvSpPr>
          <p:cNvPr id="109" name="Line 60"/>
          <p:cNvSpPr>
            <a:spLocks noChangeShapeType="1"/>
          </p:cNvSpPr>
          <p:nvPr/>
        </p:nvSpPr>
        <p:spPr bwMode="auto">
          <a:xfrm flipH="1" flipV="1">
            <a:off x="5236028" y="5464629"/>
            <a:ext cx="906229" cy="55008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10" name="CaixaDeTexto 109"/>
          <p:cNvSpPr txBox="1"/>
          <p:nvPr/>
        </p:nvSpPr>
        <p:spPr>
          <a:xfrm>
            <a:off x="6121237" y="5909848"/>
            <a:ext cx="1295795" cy="19581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Contorno de Joinville/SC</a:t>
            </a: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 flipV="1">
            <a:off x="5791200" y="4953000"/>
            <a:ext cx="993311" cy="19086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13" name="Line 6"/>
          <p:cNvSpPr>
            <a:spLocks noChangeShapeType="1"/>
          </p:cNvSpPr>
          <p:nvPr/>
        </p:nvSpPr>
        <p:spPr bwMode="auto">
          <a:xfrm flipH="1" flipV="1">
            <a:off x="5627913" y="5018314"/>
            <a:ext cx="525216" cy="4085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14" name="CaixaDeTexto 113"/>
          <p:cNvSpPr txBox="1"/>
          <p:nvPr/>
        </p:nvSpPr>
        <p:spPr>
          <a:xfrm>
            <a:off x="6127035" y="5320400"/>
            <a:ext cx="1247705" cy="19581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Ferroanel</a:t>
            </a:r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de São Paulo</a:t>
            </a:r>
          </a:p>
        </p:txBody>
      </p:sp>
      <p:sp>
        <p:nvSpPr>
          <p:cNvPr id="115" name="Line 6"/>
          <p:cNvSpPr>
            <a:spLocks noChangeShapeType="1"/>
          </p:cNvSpPr>
          <p:nvPr/>
        </p:nvSpPr>
        <p:spPr bwMode="auto">
          <a:xfrm flipH="1">
            <a:off x="5464628" y="4539344"/>
            <a:ext cx="1480457" cy="16328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726567" y="5039060"/>
            <a:ext cx="2044398" cy="19581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TAV – Rio de Janeiro/RJ – São Paulo/SP</a:t>
            </a:r>
            <a:endParaRPr lang="pt-BR" sz="8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Line 54"/>
          <p:cNvSpPr>
            <a:spLocks noChangeShapeType="1"/>
          </p:cNvSpPr>
          <p:nvPr/>
        </p:nvSpPr>
        <p:spPr bwMode="auto">
          <a:xfrm flipH="1">
            <a:off x="7096200" y="3193628"/>
            <a:ext cx="478971" cy="13062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22" name="Text Box 88"/>
          <p:cNvSpPr txBox="1">
            <a:spLocks noChangeArrowheads="1"/>
          </p:cNvSpPr>
          <p:nvPr/>
        </p:nvSpPr>
        <p:spPr bwMode="auto">
          <a:xfrm>
            <a:off x="7582963" y="3072892"/>
            <a:ext cx="1273353" cy="31892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Variante de </a:t>
            </a:r>
            <a:b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Camaçari/BA – Aratu/BA</a:t>
            </a:r>
            <a:endParaRPr lang="pt-BR" sz="8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88"/>
          <p:cNvSpPr txBox="1">
            <a:spLocks noChangeArrowheads="1"/>
          </p:cNvSpPr>
          <p:nvPr/>
        </p:nvSpPr>
        <p:spPr bwMode="auto">
          <a:xfrm>
            <a:off x="6916817" y="4412645"/>
            <a:ext cx="1994704" cy="19581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Contorno Ferroviário de Araraquara/SP</a:t>
            </a:r>
          </a:p>
        </p:txBody>
      </p:sp>
      <p:sp>
        <p:nvSpPr>
          <p:cNvPr id="124" name="Line 12"/>
          <p:cNvSpPr>
            <a:spLocks noChangeShapeType="1"/>
          </p:cNvSpPr>
          <p:nvPr/>
        </p:nvSpPr>
        <p:spPr bwMode="auto">
          <a:xfrm flipH="1">
            <a:off x="5736770" y="999919"/>
            <a:ext cx="1098587" cy="100305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25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292823" y="862596"/>
            <a:ext cx="1674104" cy="318924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 defTabSz="457200" eaLnBrk="0" hangingPunct="0">
              <a:defRPr/>
            </a:pPr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Ferrovia Norte-Sul</a:t>
            </a:r>
            <a:br>
              <a:rPr lang="pt-BR" sz="800" b="1" dirty="0" err="1" smtClean="0">
                <a:latin typeface="Arial" pitchFamily="34" charset="0"/>
                <a:cs typeface="Arial" pitchFamily="34" charset="0"/>
              </a:rPr>
            </a:br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Aguiarnópolis/TO – Anápolis/GO</a:t>
            </a:r>
          </a:p>
        </p:txBody>
      </p:sp>
      <p:sp>
        <p:nvSpPr>
          <p:cNvPr id="127" name="CaixaDeTexto 126"/>
          <p:cNvSpPr txBox="1"/>
          <p:nvPr/>
        </p:nvSpPr>
        <p:spPr>
          <a:xfrm>
            <a:off x="1480185" y="3559878"/>
            <a:ext cx="1867679" cy="31892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 defTabSz="457200" eaLnBrk="0" hangingPunct="0"/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Ferronorte</a:t>
            </a: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 algn="ctr" defTabSz="457200" eaLnBrk="0" hangingPunct="0"/>
            <a:r>
              <a:rPr lang="pt-BR" sz="800" dirty="0" smtClean="0">
                <a:latin typeface="Arial" pitchFamily="34" charset="0"/>
                <a:cs typeface="Arial" pitchFamily="34" charset="0"/>
              </a:rPr>
              <a:t>Rondonópolis/MT – Alto Araguaia/MT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2466925" y="4678698"/>
            <a:ext cx="1384995" cy="31892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 defTabSz="457200" eaLnBrk="0" hangingPunct="0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Rebaixamento da Linha </a:t>
            </a:r>
            <a:br>
              <a:rPr lang="pt-BR" sz="800" b="1" dirty="0" smtClean="0">
                <a:latin typeface="Arial" pitchFamily="34" charset="0"/>
                <a:cs typeface="Arial" pitchFamily="34" charset="0"/>
              </a:rPr>
            </a:br>
            <a:r>
              <a:rPr lang="pt-BR" sz="800" b="1" dirty="0" smtClean="0">
                <a:latin typeface="Arial" pitchFamily="34" charset="0"/>
                <a:cs typeface="Arial" pitchFamily="34" charset="0"/>
              </a:rPr>
              <a:t>Férrea de Maringá/PR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87"/>
          <p:cNvSpPr>
            <a:spLocks noChangeShapeType="1"/>
          </p:cNvSpPr>
          <p:nvPr/>
        </p:nvSpPr>
        <p:spPr bwMode="auto">
          <a:xfrm>
            <a:off x="3679371" y="5399314"/>
            <a:ext cx="936172" cy="4354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33" name="Text Box 88"/>
          <p:cNvSpPr txBox="1">
            <a:spLocks noChangeArrowheads="1"/>
          </p:cNvSpPr>
          <p:nvPr/>
        </p:nvSpPr>
        <p:spPr bwMode="auto">
          <a:xfrm>
            <a:off x="2712232" y="5235001"/>
            <a:ext cx="1129082" cy="31892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Ferroviário </a:t>
            </a:r>
            <a:br>
              <a:rPr lang="pt-BR" sz="800" b="1" dirty="0" smtClean="0">
                <a:latin typeface="Arial" pitchFamily="34" charset="0"/>
                <a:cs typeface="Arial" pitchFamily="34" charset="0"/>
              </a:rPr>
            </a:br>
            <a:r>
              <a:rPr lang="pt-BR" sz="800" b="1" dirty="0" smtClean="0">
                <a:latin typeface="Arial" pitchFamily="34" charset="0"/>
                <a:cs typeface="Arial" pitchFamily="34" charset="0"/>
              </a:rPr>
              <a:t>de Santa Catarina/SC</a:t>
            </a:r>
          </a:p>
        </p:txBody>
      </p:sp>
      <p:sp>
        <p:nvSpPr>
          <p:cNvPr id="134" name="Line 12"/>
          <p:cNvSpPr>
            <a:spLocks noChangeShapeType="1"/>
          </p:cNvSpPr>
          <p:nvPr/>
        </p:nvSpPr>
        <p:spPr bwMode="auto">
          <a:xfrm flipH="1">
            <a:off x="5845628" y="1469570"/>
            <a:ext cx="1230084" cy="78377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6732240" y="1268760"/>
            <a:ext cx="1832801" cy="19581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Conexão </a:t>
            </a:r>
            <a:r>
              <a:rPr lang="pt-BR" sz="8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Transnordestina</a:t>
            </a:r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/Norte-Sul</a:t>
            </a:r>
          </a:p>
        </p:txBody>
      </p:sp>
      <p:sp>
        <p:nvSpPr>
          <p:cNvPr id="137" name="Text Box 88"/>
          <p:cNvSpPr txBox="1">
            <a:spLocks noChangeArrowheads="1"/>
          </p:cNvSpPr>
          <p:nvPr/>
        </p:nvSpPr>
        <p:spPr bwMode="auto">
          <a:xfrm>
            <a:off x="6728587" y="4766108"/>
            <a:ext cx="2231949" cy="19581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pPr algn="ctr" defTabSz="457200"/>
            <a:r>
              <a:rPr lang="pt-BR" sz="8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Adequação Linha Férrea de Barra Mansa/RJ</a:t>
            </a:r>
            <a:endParaRPr lang="pt-BR" sz="8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Line 6"/>
          <p:cNvSpPr>
            <a:spLocks noChangeShapeType="1"/>
          </p:cNvSpPr>
          <p:nvPr/>
        </p:nvSpPr>
        <p:spPr bwMode="auto">
          <a:xfrm flipH="1">
            <a:off x="6067609" y="4871719"/>
            <a:ext cx="673359" cy="1413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924944"/>
            <a:ext cx="9144000" cy="1152128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5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PAC HIDROVIAS</a:t>
            </a:r>
          </a:p>
          <a:p>
            <a:pPr algn="ctr">
              <a:spcAft>
                <a:spcPts val="1200"/>
              </a:spcAft>
            </a:pPr>
            <a:endParaRPr lang="pt-BR" sz="5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C-hidro--estudos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7262" y="97440"/>
            <a:ext cx="6634800" cy="66126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567162" y="188640"/>
            <a:ext cx="218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atin typeface="+mj-lt"/>
              </a:rPr>
              <a:t>PAC HIDROVIAS</a:t>
            </a:r>
            <a:endParaRPr lang="pt-BR" sz="2400" b="1" dirty="0">
              <a:latin typeface="+mj-lt"/>
            </a:endParaRPr>
          </a:p>
        </p:txBody>
      </p:sp>
      <p:grpSp>
        <p:nvGrpSpPr>
          <p:cNvPr id="2" name="Grupo 7864"/>
          <p:cNvGrpSpPr/>
          <p:nvPr/>
        </p:nvGrpSpPr>
        <p:grpSpPr>
          <a:xfrm>
            <a:off x="2347872" y="944004"/>
            <a:ext cx="5818413" cy="5680753"/>
            <a:chOff x="2557810" y="1088020"/>
            <a:chExt cx="5818413" cy="5680753"/>
          </a:xfrm>
        </p:grpSpPr>
        <p:pic>
          <p:nvPicPr>
            <p:cNvPr id="7" name="Imagem 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99889" y="6653837"/>
              <a:ext cx="125747" cy="46036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4843204" y="6599496"/>
              <a:ext cx="46839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Rio Grande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033056" y="6219793"/>
              <a:ext cx="50045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Porto Alegre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461191" y="5943390"/>
              <a:ext cx="40267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Imbituba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559522" y="5716318"/>
              <a:ext cx="311443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Itajaí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548953" y="5628145"/>
              <a:ext cx="7168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São Francisco do Sul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568606" y="5437188"/>
              <a:ext cx="45236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Paranaguá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162850" y="5144089"/>
              <a:ext cx="54534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Rio de Janeiro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835009" y="5249854"/>
              <a:ext cx="371458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Santos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960069" y="5169522"/>
              <a:ext cx="365141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Itaguaí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7" name="Imagem 1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18762" y="6568389"/>
              <a:ext cx="125747" cy="46036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4872533" y="6496434"/>
              <a:ext cx="39988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 Pelotas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" name="Imagem 1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993887" y="6267240"/>
              <a:ext cx="125747" cy="46036"/>
            </a:xfrm>
            <a:prstGeom prst="rect">
              <a:avLst/>
            </a:prstGeom>
          </p:spPr>
        </p:pic>
        <p:pic>
          <p:nvPicPr>
            <p:cNvPr id="20" name="Imagem 19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14239" y="6010620"/>
              <a:ext cx="125747" cy="46036"/>
            </a:xfrm>
            <a:prstGeom prst="rect">
              <a:avLst/>
            </a:prstGeom>
          </p:spPr>
        </p:pic>
        <p:pic>
          <p:nvPicPr>
            <p:cNvPr id="21" name="Imagem 2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89122" y="5762193"/>
              <a:ext cx="125747" cy="46036"/>
            </a:xfrm>
            <a:prstGeom prst="rect">
              <a:avLst/>
            </a:prstGeom>
          </p:spPr>
        </p:pic>
        <p:pic>
          <p:nvPicPr>
            <p:cNvPr id="22" name="Imagem 21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03671" y="5703325"/>
              <a:ext cx="125747" cy="46036"/>
            </a:xfrm>
            <a:prstGeom prst="rect">
              <a:avLst/>
            </a:prstGeom>
          </p:spPr>
        </p:pic>
        <p:pic>
          <p:nvPicPr>
            <p:cNvPr id="23" name="Imagem 22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27239" y="5506093"/>
              <a:ext cx="125747" cy="46036"/>
            </a:xfrm>
            <a:prstGeom prst="rect">
              <a:avLst/>
            </a:prstGeom>
          </p:spPr>
        </p:pic>
        <p:pic>
          <p:nvPicPr>
            <p:cNvPr id="24" name="Imagem 23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795448" y="5312222"/>
              <a:ext cx="125747" cy="46036"/>
            </a:xfrm>
            <a:prstGeom prst="rect">
              <a:avLst/>
            </a:prstGeom>
          </p:spPr>
        </p:pic>
        <p:pic>
          <p:nvPicPr>
            <p:cNvPr id="25" name="Imagem 24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097845" y="5175102"/>
              <a:ext cx="125747" cy="46036"/>
            </a:xfrm>
            <a:prstGeom prst="rect">
              <a:avLst/>
            </a:prstGeom>
          </p:spPr>
        </p:pic>
        <p:pic>
          <p:nvPicPr>
            <p:cNvPr id="26" name="Imagem 25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53365" y="5149083"/>
              <a:ext cx="125747" cy="46036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>
              <a:off x="6442870" y="5089894"/>
              <a:ext cx="361982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Niterói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8" name="Imagem 27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30593" y="4634421"/>
              <a:ext cx="125747" cy="46036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6972055" y="4570845"/>
              <a:ext cx="358823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Vitória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0" name="Imagem 29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187409" y="3783245"/>
              <a:ext cx="125747" cy="46036"/>
            </a:xfrm>
            <a:prstGeom prst="rect">
              <a:avLst/>
            </a:prstGeom>
          </p:spPr>
        </p:pic>
        <p:sp>
          <p:nvSpPr>
            <p:cNvPr id="31" name="CaixaDeTexto 30"/>
            <p:cNvSpPr txBox="1"/>
            <p:nvPr/>
          </p:nvSpPr>
          <p:spPr>
            <a:xfrm>
              <a:off x="7249371" y="3719670"/>
              <a:ext cx="346189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Ilhéus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2" name="Imagem 31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04908" y="3488761"/>
              <a:ext cx="125747" cy="46036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7349645" y="3419562"/>
              <a:ext cx="42199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Salvador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4" name="Imagem 33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206148" y="3536580"/>
              <a:ext cx="125747" cy="46036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>
              <a:off x="7251063" y="3517317"/>
              <a:ext cx="330395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Aratu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832288" y="2934481"/>
              <a:ext cx="37461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Maceió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7" name="Imagem 3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84170" y="2996214"/>
              <a:ext cx="125747" cy="46036"/>
            </a:xfrm>
            <a:prstGeom prst="rect">
              <a:avLst/>
            </a:prstGeom>
          </p:spPr>
        </p:pic>
        <p:sp>
          <p:nvSpPr>
            <p:cNvPr id="38" name="CaixaDeTexto 37"/>
            <p:cNvSpPr txBox="1"/>
            <p:nvPr/>
          </p:nvSpPr>
          <p:spPr>
            <a:xfrm>
              <a:off x="7994697" y="2698224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Suape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39" name="Imagem 3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946579" y="2759957"/>
              <a:ext cx="125747" cy="46036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8023717" y="2619536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Recife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1" name="Imagem 4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975599" y="2696584"/>
              <a:ext cx="125747" cy="46036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7996988" y="2211848"/>
              <a:ext cx="320919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Natal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3" name="Imagem 42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948870" y="2280039"/>
              <a:ext cx="125747" cy="46036"/>
            </a:xfrm>
            <a:prstGeom prst="rect">
              <a:avLst/>
            </a:prstGeom>
          </p:spPr>
        </p:pic>
        <p:sp>
          <p:nvSpPr>
            <p:cNvPr id="44" name="CaixaDeTexto 43"/>
            <p:cNvSpPr txBox="1"/>
            <p:nvPr/>
          </p:nvSpPr>
          <p:spPr>
            <a:xfrm>
              <a:off x="7479427" y="1825287"/>
              <a:ext cx="4138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Fortaleza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5" name="Imagem 44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431310" y="1892327"/>
              <a:ext cx="125747" cy="46036"/>
            </a:xfrm>
            <a:prstGeom prst="rect">
              <a:avLst/>
            </a:prstGeom>
          </p:spPr>
        </p:pic>
        <p:sp>
          <p:nvSpPr>
            <p:cNvPr id="46" name="CaixaDeTexto 45"/>
            <p:cNvSpPr txBox="1"/>
            <p:nvPr/>
          </p:nvSpPr>
          <p:spPr>
            <a:xfrm>
              <a:off x="7397781" y="1739873"/>
              <a:ext cx="365141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Pecém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7" name="Imagem 4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9664" y="1808064"/>
              <a:ext cx="125747" cy="46036"/>
            </a:xfrm>
            <a:prstGeom prst="rect">
              <a:avLst/>
            </a:prstGeom>
          </p:spPr>
        </p:pic>
        <p:sp>
          <p:nvSpPr>
            <p:cNvPr id="48" name="CaixaDeTexto 47"/>
            <p:cNvSpPr txBox="1"/>
            <p:nvPr/>
          </p:nvSpPr>
          <p:spPr>
            <a:xfrm>
              <a:off x="6449121" y="1438248"/>
              <a:ext cx="333554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Itaqui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9" name="Imagem 4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01003" y="1506439"/>
              <a:ext cx="125747" cy="46036"/>
            </a:xfrm>
            <a:prstGeom prst="rect">
              <a:avLst/>
            </a:prstGeom>
          </p:spPr>
        </p:pic>
        <p:sp>
          <p:nvSpPr>
            <p:cNvPr id="50" name="CaixaDeTexto 49"/>
            <p:cNvSpPr txBox="1"/>
            <p:nvPr/>
          </p:nvSpPr>
          <p:spPr>
            <a:xfrm>
              <a:off x="5605490" y="1088020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Belém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51" name="Imagem 5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01372" y="1273788"/>
              <a:ext cx="125747" cy="46036"/>
            </a:xfrm>
            <a:prstGeom prst="rect">
              <a:avLst/>
            </a:prstGeom>
          </p:spPr>
        </p:pic>
        <p:sp>
          <p:nvSpPr>
            <p:cNvPr id="52" name="CaixaDeTexto 51"/>
            <p:cNvSpPr txBox="1"/>
            <p:nvPr/>
          </p:nvSpPr>
          <p:spPr>
            <a:xfrm>
              <a:off x="5124595" y="1167543"/>
              <a:ext cx="3754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Macapá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53" name="Imagem 52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32070" y="1172095"/>
              <a:ext cx="125747" cy="46036"/>
            </a:xfrm>
            <a:prstGeom prst="rect">
              <a:avLst/>
            </a:prstGeom>
          </p:spPr>
        </p:pic>
        <p:sp>
          <p:nvSpPr>
            <p:cNvPr id="58" name="CaixaDeTexto 57"/>
            <p:cNvSpPr txBox="1"/>
            <p:nvPr/>
          </p:nvSpPr>
          <p:spPr>
            <a:xfrm>
              <a:off x="2557810" y="2454937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Porto Velho</a:t>
              </a:r>
            </a:p>
          </p:txBody>
        </p:sp>
        <p:pic>
          <p:nvPicPr>
            <p:cNvPr id="59" name="Imagem 5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61070" y="2573335"/>
              <a:ext cx="125747" cy="46036"/>
            </a:xfrm>
            <a:prstGeom prst="rect">
              <a:avLst/>
            </a:prstGeom>
          </p:spPr>
        </p:pic>
        <p:pic>
          <p:nvPicPr>
            <p:cNvPr id="60" name="Imagem 59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03208" y="5148992"/>
              <a:ext cx="125747" cy="46036"/>
            </a:xfrm>
            <a:prstGeom prst="rect">
              <a:avLst/>
            </a:prstGeom>
          </p:spPr>
        </p:pic>
      </p:grpSp>
      <p:cxnSp>
        <p:nvCxnSpPr>
          <p:cNvPr id="61" name="Conector de seta reta 60"/>
          <p:cNvCxnSpPr/>
          <p:nvPr/>
        </p:nvCxnSpPr>
        <p:spPr>
          <a:xfrm flipV="1">
            <a:off x="2032519" y="2229071"/>
            <a:ext cx="957943" cy="90351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17038" y="2996952"/>
            <a:ext cx="2106690" cy="2947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MADEIRA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Dragagem, Recuperação de Sinalização</a:t>
            </a:r>
          </a:p>
        </p:txBody>
      </p:sp>
      <p:cxnSp>
        <p:nvCxnSpPr>
          <p:cNvPr id="66" name="Conector de seta reta 65"/>
          <p:cNvCxnSpPr/>
          <p:nvPr/>
        </p:nvCxnSpPr>
        <p:spPr>
          <a:xfrm>
            <a:off x="1553750" y="1294792"/>
            <a:ext cx="1534683" cy="313792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38200" y="1102837"/>
            <a:ext cx="1725488" cy="30716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AMAZONAS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Estudos, Dragagem e Sinalização</a:t>
            </a:r>
          </a:p>
        </p:txBody>
      </p:sp>
      <p:cxnSp>
        <p:nvCxnSpPr>
          <p:cNvPr id="69" name="Conector de seta reta 68"/>
          <p:cNvCxnSpPr/>
          <p:nvPr/>
        </p:nvCxnSpPr>
        <p:spPr>
          <a:xfrm flipV="1">
            <a:off x="1987690" y="2980184"/>
            <a:ext cx="654429" cy="59972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325420" y="3387954"/>
            <a:ext cx="1725488" cy="30716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MADEIRA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Estudos, Dragagem e Sinalização</a:t>
            </a:r>
          </a:p>
        </p:txBody>
      </p:sp>
      <p:cxnSp>
        <p:nvCxnSpPr>
          <p:cNvPr id="73" name="Conector de seta reta 72"/>
          <p:cNvCxnSpPr/>
          <p:nvPr/>
        </p:nvCxnSpPr>
        <p:spPr>
          <a:xfrm>
            <a:off x="1625758" y="476672"/>
            <a:ext cx="2638333" cy="119722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/>
          <p:cNvSpPr txBox="1"/>
          <p:nvPr/>
        </p:nvSpPr>
        <p:spPr>
          <a:xfrm>
            <a:off x="38200" y="457537"/>
            <a:ext cx="1725488" cy="30716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TAPAJÓS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Estudos, Dragagem e Sinalização</a:t>
            </a:r>
          </a:p>
        </p:txBody>
      </p:sp>
      <p:cxnSp>
        <p:nvCxnSpPr>
          <p:cNvPr id="77" name="Conector de seta reta 76"/>
          <p:cNvCxnSpPr/>
          <p:nvPr/>
        </p:nvCxnSpPr>
        <p:spPr>
          <a:xfrm>
            <a:off x="1695062" y="139013"/>
            <a:ext cx="2710543" cy="137160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flipH="1" flipV="1">
            <a:off x="6430349" y="2065784"/>
            <a:ext cx="1328056" cy="107768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7506144" y="3068960"/>
            <a:ext cx="1380998" cy="30716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PARNAÍBA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Estudos</a:t>
            </a:r>
          </a:p>
        </p:txBody>
      </p:sp>
      <p:cxnSp>
        <p:nvCxnSpPr>
          <p:cNvPr id="87" name="Conector de seta reta 86"/>
          <p:cNvCxnSpPr/>
          <p:nvPr/>
        </p:nvCxnSpPr>
        <p:spPr>
          <a:xfrm flipH="1" flipV="1">
            <a:off x="6517433" y="2925756"/>
            <a:ext cx="500743" cy="183968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/>
          <p:cNvSpPr txBox="1"/>
          <p:nvPr/>
        </p:nvSpPr>
        <p:spPr>
          <a:xfrm>
            <a:off x="6827372" y="4463880"/>
            <a:ext cx="2106690" cy="2947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SÃO FRANCISCO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Dragagem Localizada </a:t>
            </a:r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Ibotirama</a:t>
            </a:r>
            <a:r>
              <a:rPr lang="pt-BR" sz="800" b="1" dirty="0" smtClean="0">
                <a:latin typeface="Arial" pitchFamily="34" charset="0"/>
                <a:cs typeface="Arial" pitchFamily="34" charset="0"/>
              </a:rPr>
              <a:t> - Juazeiro</a:t>
            </a:r>
          </a:p>
        </p:txBody>
      </p:sp>
      <p:cxnSp>
        <p:nvCxnSpPr>
          <p:cNvPr id="93" name="Conector de seta reta 92"/>
          <p:cNvCxnSpPr/>
          <p:nvPr/>
        </p:nvCxnSpPr>
        <p:spPr>
          <a:xfrm flipH="1" flipV="1">
            <a:off x="6169091" y="3644213"/>
            <a:ext cx="645637" cy="139330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 flipV="1">
            <a:off x="2533262" y="3774842"/>
            <a:ext cx="1306286" cy="195942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/>
          <p:cNvSpPr txBox="1"/>
          <p:nvPr/>
        </p:nvSpPr>
        <p:spPr>
          <a:xfrm>
            <a:off x="682691" y="3809116"/>
            <a:ext cx="1843267" cy="30716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PARAGUAI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Dragagem Localizada Alto Paraguai</a:t>
            </a:r>
          </a:p>
        </p:txBody>
      </p:sp>
      <p:cxnSp>
        <p:nvCxnSpPr>
          <p:cNvPr id="101" name="Conector de seta reta 100"/>
          <p:cNvCxnSpPr/>
          <p:nvPr/>
        </p:nvCxnSpPr>
        <p:spPr>
          <a:xfrm flipV="1">
            <a:off x="2500605" y="4286470"/>
            <a:ext cx="1371600" cy="4354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464976" y="4180042"/>
            <a:ext cx="2067945" cy="30716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PARAGUAI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Dragagem Localizada no Passo do Jacaré</a:t>
            </a:r>
          </a:p>
        </p:txBody>
      </p:sp>
      <p:cxnSp>
        <p:nvCxnSpPr>
          <p:cNvPr id="106" name="Conector de seta reta 105"/>
          <p:cNvCxnSpPr/>
          <p:nvPr/>
        </p:nvCxnSpPr>
        <p:spPr>
          <a:xfrm flipV="1">
            <a:off x="2446176" y="4580384"/>
            <a:ext cx="1426029" cy="185057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/>
          <p:cNvSpPr txBox="1"/>
          <p:nvPr/>
        </p:nvSpPr>
        <p:spPr>
          <a:xfrm>
            <a:off x="790126" y="4590318"/>
            <a:ext cx="1725488" cy="30716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PARAGUAI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Estudos, Dragagem e Sinalização</a:t>
            </a:r>
          </a:p>
        </p:txBody>
      </p:sp>
      <p:cxnSp>
        <p:nvCxnSpPr>
          <p:cNvPr id="111" name="Conector de seta reta 110"/>
          <p:cNvCxnSpPr/>
          <p:nvPr/>
        </p:nvCxnSpPr>
        <p:spPr>
          <a:xfrm flipV="1">
            <a:off x="3632719" y="4972270"/>
            <a:ext cx="772886" cy="19594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2236102" y="4961380"/>
            <a:ext cx="1725488" cy="30716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PARANÁ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Estudos, Dragagem e Sinalização</a:t>
            </a:r>
          </a:p>
        </p:txBody>
      </p:sp>
      <p:cxnSp>
        <p:nvCxnSpPr>
          <p:cNvPr id="114" name="Conector de seta reta 113"/>
          <p:cNvCxnSpPr/>
          <p:nvPr/>
        </p:nvCxnSpPr>
        <p:spPr>
          <a:xfrm flipV="1">
            <a:off x="3643605" y="5309728"/>
            <a:ext cx="751114" cy="26125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/>
          <p:cNvSpPr txBox="1"/>
          <p:nvPr/>
        </p:nvSpPr>
        <p:spPr>
          <a:xfrm>
            <a:off x="2343134" y="5402691"/>
            <a:ext cx="1350502" cy="30716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PARANÁ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Sinalização</a:t>
            </a:r>
          </a:p>
        </p:txBody>
      </p:sp>
      <p:cxnSp>
        <p:nvCxnSpPr>
          <p:cNvPr id="118" name="Conector de seta reta 117"/>
          <p:cNvCxnSpPr/>
          <p:nvPr/>
        </p:nvCxnSpPr>
        <p:spPr>
          <a:xfrm flipH="1" flipV="1">
            <a:off x="5330892" y="4743671"/>
            <a:ext cx="1349827" cy="69668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ixaDeTexto 120"/>
          <p:cNvSpPr txBox="1"/>
          <p:nvPr/>
        </p:nvSpPr>
        <p:spPr>
          <a:xfrm>
            <a:off x="6668816" y="5317984"/>
            <a:ext cx="1817238" cy="2947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TIETÊ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Melhorias e Eliminação de Gargalos</a:t>
            </a:r>
          </a:p>
        </p:txBody>
      </p:sp>
      <p:cxnSp>
        <p:nvCxnSpPr>
          <p:cNvPr id="128" name="Conector de seta reta 127"/>
          <p:cNvCxnSpPr/>
          <p:nvPr/>
        </p:nvCxnSpPr>
        <p:spPr>
          <a:xfrm flipH="1">
            <a:off x="4699520" y="5875784"/>
            <a:ext cx="1447799" cy="14151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ixaDeTexto 130"/>
          <p:cNvSpPr txBox="1"/>
          <p:nvPr/>
        </p:nvSpPr>
        <p:spPr>
          <a:xfrm>
            <a:off x="6090254" y="5733256"/>
            <a:ext cx="1817238" cy="2947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MERCOSUL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Dragagem Localizada no Rio Taquari</a:t>
            </a:r>
          </a:p>
        </p:txBody>
      </p:sp>
      <p:cxnSp>
        <p:nvCxnSpPr>
          <p:cNvPr id="133" name="Conector de seta reta 132"/>
          <p:cNvCxnSpPr>
            <a:stCxn id="136" idx="1"/>
          </p:cNvCxnSpPr>
          <p:nvPr/>
        </p:nvCxnSpPr>
        <p:spPr>
          <a:xfrm flipH="1">
            <a:off x="4841033" y="6240659"/>
            <a:ext cx="1027111" cy="1612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ixaDeTexto 135"/>
          <p:cNvSpPr txBox="1"/>
          <p:nvPr/>
        </p:nvSpPr>
        <p:spPr>
          <a:xfrm>
            <a:off x="5868144" y="6093296"/>
            <a:ext cx="1845433" cy="2947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MERCOSUL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Estudo, Dragagem e Sinalização</a:t>
            </a:r>
          </a:p>
        </p:txBody>
      </p:sp>
      <p:cxnSp>
        <p:nvCxnSpPr>
          <p:cNvPr id="138" name="Conector de seta reta 137"/>
          <p:cNvCxnSpPr/>
          <p:nvPr/>
        </p:nvCxnSpPr>
        <p:spPr>
          <a:xfrm flipV="1">
            <a:off x="3641982" y="6485384"/>
            <a:ext cx="883366" cy="13662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/>
          <p:cNvSpPr txBox="1"/>
          <p:nvPr/>
        </p:nvSpPr>
        <p:spPr>
          <a:xfrm>
            <a:off x="2336639" y="6298434"/>
            <a:ext cx="1817238" cy="2947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MERCOSUL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Dragagem Localizada na Lagoa Mirim</a:t>
            </a:r>
          </a:p>
        </p:txBody>
      </p:sp>
      <p:sp>
        <p:nvSpPr>
          <p:cNvPr id="143" name="CaixaDeTexto 142"/>
          <p:cNvSpPr txBox="1"/>
          <p:nvPr/>
        </p:nvSpPr>
        <p:spPr>
          <a:xfrm>
            <a:off x="6666318" y="4869160"/>
            <a:ext cx="1845433" cy="2947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SÃO FRANCISCO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Estudo, Dragagem e Sinalização</a:t>
            </a:r>
          </a:p>
        </p:txBody>
      </p:sp>
      <p:grpSp>
        <p:nvGrpSpPr>
          <p:cNvPr id="3" name="Grupo 124"/>
          <p:cNvGrpSpPr/>
          <p:nvPr/>
        </p:nvGrpSpPr>
        <p:grpSpPr>
          <a:xfrm>
            <a:off x="156891" y="5081385"/>
            <a:ext cx="2052909" cy="1352072"/>
            <a:chOff x="156891" y="5081385"/>
            <a:chExt cx="2052909" cy="1352072"/>
          </a:xfrm>
        </p:grpSpPr>
        <p:sp>
          <p:nvSpPr>
            <p:cNvPr id="124" name="Retângulo de cantos arredondados 123"/>
            <p:cNvSpPr/>
            <p:nvPr/>
          </p:nvSpPr>
          <p:spPr>
            <a:xfrm>
              <a:off x="156891" y="5081385"/>
              <a:ext cx="2052909" cy="13520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5" name="CaixaDeTexto 154"/>
            <p:cNvSpPr txBox="1"/>
            <p:nvPr/>
          </p:nvSpPr>
          <p:spPr>
            <a:xfrm>
              <a:off x="442667" y="5611330"/>
              <a:ext cx="11801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Malha Hidroviária</a:t>
              </a:r>
              <a:endParaRPr lang="pt-BR" sz="1000" b="1" dirty="0" smtClean="0"/>
            </a:p>
          </p:txBody>
        </p:sp>
        <p:cxnSp>
          <p:nvCxnSpPr>
            <p:cNvPr id="156" name="Conector reto 155"/>
            <p:cNvCxnSpPr/>
            <p:nvPr/>
          </p:nvCxnSpPr>
          <p:spPr>
            <a:xfrm>
              <a:off x="212513" y="5759971"/>
              <a:ext cx="20453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CaixaDeTexto 156"/>
            <p:cNvSpPr txBox="1"/>
            <p:nvPr/>
          </p:nvSpPr>
          <p:spPr>
            <a:xfrm>
              <a:off x="428006" y="5172272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Portos</a:t>
              </a:r>
              <a:endParaRPr lang="pt-BR" sz="1000" b="1" dirty="0" smtClean="0"/>
            </a:p>
          </p:txBody>
        </p:sp>
        <p:pic>
          <p:nvPicPr>
            <p:cNvPr id="158" name="Imagem 157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22131" y="5255364"/>
              <a:ext cx="216334" cy="79200"/>
            </a:xfrm>
            <a:prstGeom prst="rect">
              <a:avLst/>
            </a:prstGeom>
          </p:spPr>
        </p:pic>
        <p:sp>
          <p:nvSpPr>
            <p:cNvPr id="159" name="CaixaDeTexto 158"/>
            <p:cNvSpPr txBox="1"/>
            <p:nvPr/>
          </p:nvSpPr>
          <p:spPr>
            <a:xfrm>
              <a:off x="419446" y="5871589"/>
              <a:ext cx="15904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>
                  <a:hlinkClick r:id="rId5" action="ppaction://hlinksldjump"/>
                </a:rPr>
                <a:t>PAC Hidroviário Estudos</a:t>
              </a:r>
              <a:endParaRPr lang="pt-BR" sz="1000" b="1" dirty="0" smtClean="0"/>
            </a:p>
          </p:txBody>
        </p:sp>
        <p:cxnSp>
          <p:nvCxnSpPr>
            <p:cNvPr id="160" name="Conector reto 159"/>
            <p:cNvCxnSpPr/>
            <p:nvPr/>
          </p:nvCxnSpPr>
          <p:spPr>
            <a:xfrm>
              <a:off x="212513" y="5985505"/>
              <a:ext cx="204539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CaixaDeTexto 160"/>
            <p:cNvSpPr txBox="1"/>
            <p:nvPr/>
          </p:nvSpPr>
          <p:spPr>
            <a:xfrm>
              <a:off x="417911" y="6098352"/>
              <a:ext cx="14847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PAC Hidroviário Ações</a:t>
              </a:r>
              <a:endParaRPr lang="pt-BR" sz="1000" b="1" dirty="0" smtClean="0"/>
            </a:p>
          </p:txBody>
        </p:sp>
        <p:cxnSp>
          <p:nvCxnSpPr>
            <p:cNvPr id="162" name="Conector reto 161"/>
            <p:cNvCxnSpPr/>
            <p:nvPr/>
          </p:nvCxnSpPr>
          <p:spPr>
            <a:xfrm>
              <a:off x="212513" y="6212268"/>
              <a:ext cx="2045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CaixaDeTexto 163"/>
            <p:cNvSpPr txBox="1"/>
            <p:nvPr/>
          </p:nvSpPr>
          <p:spPr>
            <a:xfrm>
              <a:off x="393190" y="5389011"/>
              <a:ext cx="14590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 smtClean="0"/>
                <a:t>Terminais Hidroviários</a:t>
              </a:r>
              <a:endParaRPr lang="pt-BR" sz="1000" b="1" dirty="0" smtClean="0"/>
            </a:p>
          </p:txBody>
        </p:sp>
        <p:sp>
          <p:nvSpPr>
            <p:cNvPr id="166" name="Elipse 165"/>
            <p:cNvSpPr/>
            <p:nvPr/>
          </p:nvSpPr>
          <p:spPr>
            <a:xfrm>
              <a:off x="270231" y="5457501"/>
              <a:ext cx="92993" cy="929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70" name="Conector de seta reta 169"/>
          <p:cNvCxnSpPr/>
          <p:nvPr/>
        </p:nvCxnSpPr>
        <p:spPr>
          <a:xfrm flipH="1">
            <a:off x="5352662" y="1358213"/>
            <a:ext cx="1447800" cy="45720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CaixaDeTexto 172">
            <a:hlinkClick r:id="rId6" action="ppaction://hlinksldjump"/>
          </p:cNvPr>
          <p:cNvSpPr txBox="1"/>
          <p:nvPr/>
        </p:nvSpPr>
        <p:spPr>
          <a:xfrm>
            <a:off x="6783828" y="1196752"/>
            <a:ext cx="2106690" cy="2947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HIDROVIA DO TOCANTINS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Derrocamento do </a:t>
            </a:r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Pedral</a:t>
            </a:r>
            <a:r>
              <a:rPr lang="pt-BR" sz="800" b="1" dirty="0" smtClean="0">
                <a:latin typeface="Arial" pitchFamily="34" charset="0"/>
                <a:cs typeface="Arial" pitchFamily="34" charset="0"/>
              </a:rPr>
              <a:t> do Lourenço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611560" y="97497"/>
            <a:ext cx="1404256" cy="30716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CORREDOR DO TAPAJÓS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Sinalização</a:t>
            </a:r>
          </a:p>
        </p:txBody>
      </p:sp>
      <p:cxnSp>
        <p:nvCxnSpPr>
          <p:cNvPr id="103" name="Conector de seta reta 102"/>
          <p:cNvCxnSpPr/>
          <p:nvPr/>
        </p:nvCxnSpPr>
        <p:spPr>
          <a:xfrm flipH="1">
            <a:off x="3347864" y="422109"/>
            <a:ext cx="880730" cy="113468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hlinkClick r:id="" action="ppaction://noaction"/>
          </p:cNvPr>
          <p:cNvSpPr txBox="1"/>
          <p:nvPr/>
        </p:nvSpPr>
        <p:spPr>
          <a:xfrm>
            <a:off x="4211960" y="260648"/>
            <a:ext cx="1296144" cy="2947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PORTO DE MANAUS</a:t>
            </a:r>
          </a:p>
          <a:p>
            <a:pPr algn="ctr"/>
            <a:r>
              <a:rPr lang="pt-BR" sz="800" b="1" dirty="0" smtClean="0">
                <a:latin typeface="Arial" pitchFamily="34" charset="0"/>
                <a:cs typeface="Arial" pitchFamily="34" charset="0"/>
              </a:rPr>
              <a:t>Terminais Hidroviários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71124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>
                    <a:lumMod val="85000"/>
                  </a:schemeClr>
                </a:solidFill>
              </a:rPr>
              <a:t>PIL RODOVIAS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2381686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1">
              <a:buFont typeface="Arial" pitchFamily="34" charset="0"/>
              <a:buChar char="•"/>
            </a:pPr>
            <a:r>
              <a:rPr lang="pt-BR" sz="2300" dirty="0" smtClean="0">
                <a:ea typeface="+mj-ea"/>
              </a:rPr>
              <a:t> Estruturando corredores para escoamento da produção;</a:t>
            </a:r>
          </a:p>
          <a:p>
            <a:pPr marL="174625" lvl="3"/>
            <a:endParaRPr lang="pt-BR" sz="2300" dirty="0" smtClean="0">
              <a:ea typeface="+mj-ea"/>
            </a:endParaRPr>
          </a:p>
          <a:p>
            <a:pPr marL="174625" lvl="1">
              <a:buFont typeface="Arial" pitchFamily="34" charset="0"/>
              <a:buChar char="•"/>
            </a:pPr>
            <a:r>
              <a:rPr lang="pt-BR" sz="2300" dirty="0" smtClean="0">
                <a:ea typeface="+mj-ea"/>
              </a:rPr>
              <a:t> Reduzindo os níveis de ineficiência;</a:t>
            </a:r>
          </a:p>
          <a:p>
            <a:pPr marL="174625" lvl="1"/>
            <a:endParaRPr lang="pt-BR" sz="2300" dirty="0" smtClean="0">
              <a:ea typeface="+mj-ea"/>
            </a:endParaRPr>
          </a:p>
          <a:p>
            <a:pPr marL="174625" lvl="1">
              <a:buFont typeface="Arial" pitchFamily="34" charset="0"/>
              <a:buChar char="•"/>
            </a:pPr>
            <a:r>
              <a:rPr lang="pt-BR" sz="2300" dirty="0" smtClean="0">
                <a:ea typeface="+mj-ea"/>
              </a:rPr>
              <a:t> Estimulando maior participação da hidrovia e da ferrovia;</a:t>
            </a:r>
          </a:p>
          <a:p>
            <a:pPr marL="174625" lvl="1"/>
            <a:endParaRPr lang="pt-BR" sz="2300" dirty="0" smtClean="0">
              <a:ea typeface="+mj-ea"/>
            </a:endParaRPr>
          </a:p>
          <a:p>
            <a:pPr marL="174625" lvl="1">
              <a:buFont typeface="Arial" pitchFamily="34" charset="0"/>
              <a:buChar char="•"/>
            </a:pPr>
            <a:r>
              <a:rPr lang="pt-BR" sz="2300" dirty="0" smtClean="0">
                <a:ea typeface="+mj-ea"/>
              </a:rPr>
              <a:t> Apoiando a integração da América do Sul e o desenvolvimento do turismo.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PREMISSA BÁSICA DO SETOR TRANSPORTES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340768"/>
            <a:ext cx="87849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u="sng" dirty="0" smtClean="0"/>
              <a:t>O setor como catalisador do desenvolvimento nacional</a:t>
            </a:r>
          </a:p>
        </p:txBody>
      </p:sp>
    </p:spTree>
    <p:extLst>
      <p:ext uri="{BB962C8B-B14F-4D97-AF65-F5344CB8AC3E}">
        <p14:creationId xmlns:p14="http://schemas.microsoft.com/office/powerpoint/2010/main" val="33680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836713"/>
            <a:ext cx="856895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/>
            <a:r>
              <a:rPr lang="pt-BR" sz="2400" b="1" dirty="0" smtClean="0">
                <a:latin typeface="Calibri" pitchFamily="34" charset="0"/>
              </a:rPr>
              <a:t>DIRETRIZES DO PROGRAMA:</a:t>
            </a:r>
          </a:p>
          <a:p>
            <a:pPr marL="4763" lvl="1" algn="just"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 Não </a:t>
            </a:r>
            <a:r>
              <a:rPr lang="pt-BR" sz="2400" dirty="0">
                <a:latin typeface="Calibri" pitchFamily="34" charset="0"/>
              </a:rPr>
              <a:t>pedagiar usuários em deslocamentos </a:t>
            </a:r>
            <a:r>
              <a:rPr lang="pt-BR" sz="2400" dirty="0" smtClean="0">
                <a:latin typeface="Calibri" pitchFamily="34" charset="0"/>
              </a:rPr>
              <a:t>urbanos;</a:t>
            </a:r>
            <a:endParaRPr lang="pt-BR" sz="2400" dirty="0">
              <a:latin typeface="Calibri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10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Garantir ampliação tempestiva da </a:t>
            </a:r>
            <a:r>
              <a:rPr lang="pt-BR" sz="2400" dirty="0" smtClean="0">
                <a:latin typeface="Calibri" pitchFamily="34" charset="0"/>
              </a:rPr>
              <a:t>infraestrutura com duplicações </a:t>
            </a:r>
            <a:r>
              <a:rPr lang="pt-BR" sz="2400" dirty="0">
                <a:latin typeface="Calibri" pitchFamily="34" charset="0"/>
              </a:rPr>
              <a:t>concluídas em 5 </a:t>
            </a:r>
            <a:r>
              <a:rPr lang="pt-BR" sz="2400" dirty="0" smtClean="0">
                <a:latin typeface="Calibri" pitchFamily="34" charset="0"/>
              </a:rPr>
              <a:t>anos;</a:t>
            </a:r>
            <a:endParaRPr lang="pt-BR" sz="2400" dirty="0">
              <a:latin typeface="Calibri" pitchFamily="34" charset="0"/>
            </a:endParaRPr>
          </a:p>
          <a:p>
            <a:pPr lvl="1" algn="just"/>
            <a:endParaRPr lang="pt-BR" sz="10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Pedágio somente será cobrado quando concessionário duplicar 10% dos trechos sob sua </a:t>
            </a:r>
            <a:r>
              <a:rPr lang="pt-BR" sz="2400" dirty="0" smtClean="0">
                <a:latin typeface="Calibri" pitchFamily="34" charset="0"/>
              </a:rPr>
              <a:t>responsabilidade.</a:t>
            </a:r>
          </a:p>
          <a:p>
            <a:pPr marL="4763" lvl="1" algn="just">
              <a:buFont typeface="Arial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4763" lvl="1" algn="just"/>
            <a:r>
              <a:rPr lang="pt-BR" sz="2400" b="1" dirty="0" smtClean="0">
                <a:latin typeface="Calibri" pitchFamily="34" charset="0"/>
              </a:rPr>
              <a:t>INVESTIMENTOS:</a:t>
            </a:r>
          </a:p>
          <a:p>
            <a:pPr marL="0" lvl="1">
              <a:buFont typeface="Arial" charset="0"/>
              <a:buChar char="•"/>
            </a:pPr>
            <a:r>
              <a:rPr lang="pt-BR" sz="2400" dirty="0" smtClean="0">
                <a:latin typeface="Calibri" pitchFamily="34" charset="0"/>
              </a:rPr>
              <a:t>Em 30 anos: R$ 47 bilhões (R$ 26,8 bilhões nos primeiros 5 anos)</a:t>
            </a:r>
          </a:p>
          <a:p>
            <a:pPr marL="0" lvl="1">
              <a:buFont typeface="Arial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0" lvl="1"/>
            <a:r>
              <a:rPr lang="pt-BR" sz="2400" b="1" dirty="0" smtClean="0">
                <a:latin typeface="Calibri" pitchFamily="34" charset="0"/>
              </a:rPr>
              <a:t>EXTENSÃO TOTAL: 7.027 km</a:t>
            </a:r>
          </a:p>
          <a:p>
            <a:pPr marL="0" lvl="1">
              <a:buFont typeface="Arial" charset="0"/>
              <a:buChar char="•"/>
            </a:pPr>
            <a:r>
              <a:rPr lang="pt-BR" sz="2400" dirty="0" smtClean="0">
                <a:latin typeface="Calibri" pitchFamily="34" charset="0"/>
              </a:rPr>
              <a:t> Extensão da duplicação:</a:t>
            </a:r>
          </a:p>
          <a:p>
            <a:pPr marL="457200" lvl="3">
              <a:buFont typeface="Wingdings" pitchFamily="2" charset="2"/>
              <a:buChar char="§"/>
            </a:pPr>
            <a:r>
              <a:rPr lang="pt-BR" sz="2000" dirty="0" smtClean="0">
                <a:latin typeface="Calibri" pitchFamily="34" charset="0"/>
              </a:rPr>
              <a:t>PIL:  5.167 km</a:t>
            </a:r>
          </a:p>
          <a:p>
            <a:pPr marL="457200" lvl="3">
              <a:buFont typeface="Wingdings" pitchFamily="2" charset="2"/>
              <a:buChar char="§"/>
            </a:pPr>
            <a:r>
              <a:rPr lang="pt-BR" sz="2000" dirty="0" smtClean="0">
                <a:latin typeface="Calibri" pitchFamily="34" charset="0"/>
              </a:rPr>
              <a:t>PAC/DNIT: 683 km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260101" name="Retângulo 4"/>
          <p:cNvSpPr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PROGRAMA DE INVESTIMENTO EM LOGISTICA –  PIL RODOVIAS</a:t>
            </a:r>
            <a:endParaRPr lang="pt-BR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954008"/>
            <a:ext cx="83533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Relação Risco x Retorno </a:t>
            </a:r>
            <a:r>
              <a:rPr lang="pt-BR" sz="2400" dirty="0" smtClean="0">
                <a:latin typeface="Calibri" pitchFamily="34" charset="0"/>
              </a:rPr>
              <a:t>adequada:</a:t>
            </a:r>
            <a:endParaRPr lang="pt-BR" sz="2400" dirty="0">
              <a:latin typeface="Calibri" pitchFamily="34" charset="0"/>
            </a:endParaRP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TIR do Projeto: 7,2% ao </a:t>
            </a:r>
            <a:r>
              <a:rPr lang="pt-BR" sz="2400" dirty="0" smtClean="0">
                <a:latin typeface="Calibri" pitchFamily="34" charset="0"/>
              </a:rPr>
              <a:t>ano;</a:t>
            </a:r>
            <a:endParaRPr lang="pt-BR" sz="2400" dirty="0">
              <a:latin typeface="Calibri" pitchFamily="34" charset="0"/>
            </a:endParaRP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TIR do Acionista: acima de 15% ao ano (já descontada a inflação e o IR</a:t>
            </a:r>
            <a:r>
              <a:rPr lang="pt-BR" sz="2400" dirty="0" smtClean="0">
                <a:latin typeface="Calibri" pitchFamily="34" charset="0"/>
              </a:rPr>
              <a:t>).</a:t>
            </a: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15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Financiamento:</a:t>
            </a: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Project </a:t>
            </a:r>
            <a:r>
              <a:rPr lang="pt-BR" sz="2400" dirty="0" err="1" smtClean="0">
                <a:latin typeface="Calibri" pitchFamily="34" charset="0"/>
              </a:rPr>
              <a:t>Finance</a:t>
            </a:r>
            <a:r>
              <a:rPr lang="pt-BR" sz="2400" dirty="0" smtClean="0">
                <a:latin typeface="Calibri" pitchFamily="34" charset="0"/>
              </a:rPr>
              <a:t>;</a:t>
            </a:r>
            <a:endParaRPr lang="pt-BR" sz="2400" dirty="0">
              <a:latin typeface="Calibri" pitchFamily="34" charset="0"/>
            </a:endParaRP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Prazo adequado: 5 anos carência + 20 anos para </a:t>
            </a:r>
            <a:r>
              <a:rPr lang="pt-BR" sz="2400" dirty="0" smtClean="0">
                <a:latin typeface="Calibri" pitchFamily="34" charset="0"/>
              </a:rPr>
              <a:t>amortização;</a:t>
            </a:r>
            <a:endParaRPr lang="pt-BR" sz="2400" dirty="0">
              <a:latin typeface="Calibri" pitchFamily="34" charset="0"/>
            </a:endParaRP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TJLP + até 2</a:t>
            </a:r>
            <a:r>
              <a:rPr lang="pt-BR" sz="2400" dirty="0" smtClean="0">
                <a:latin typeface="Calibri" pitchFamily="34" charset="0"/>
              </a:rPr>
              <a:t>%;</a:t>
            </a:r>
            <a:endParaRPr lang="pt-BR" sz="2400" dirty="0">
              <a:latin typeface="Calibri" pitchFamily="34" charset="0"/>
            </a:endParaRP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70% do </a:t>
            </a:r>
            <a:r>
              <a:rPr lang="pt-BR" sz="2400" dirty="0" smtClean="0">
                <a:latin typeface="Calibri" pitchFamily="34" charset="0"/>
              </a:rPr>
              <a:t>Investimento.</a:t>
            </a: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15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Apoio ao </a:t>
            </a:r>
            <a:r>
              <a:rPr lang="pt-BR" sz="2400" dirty="0" err="1" smtClean="0">
                <a:latin typeface="Calibri" pitchFamily="34" charset="0"/>
              </a:rPr>
              <a:t>Equity</a:t>
            </a:r>
            <a:r>
              <a:rPr lang="pt-BR" sz="2400" dirty="0" smtClean="0">
                <a:latin typeface="Calibri" pitchFamily="34" charset="0"/>
              </a:rPr>
              <a:t>:</a:t>
            </a:r>
            <a:endParaRPr lang="pt-BR" sz="2400" dirty="0">
              <a:latin typeface="Calibri" pitchFamily="34" charset="0"/>
            </a:endParaRPr>
          </a:p>
          <a:p>
            <a:pPr marL="461963" lvl="3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Até 49% do capital </a:t>
            </a:r>
            <a:r>
              <a:rPr lang="pt-BR" sz="2400" dirty="0" smtClean="0">
                <a:latin typeface="Calibri" pitchFamily="34" charset="0"/>
              </a:rPr>
              <a:t>próprio.</a:t>
            </a:r>
            <a:endParaRPr lang="pt-BR" sz="2400" dirty="0">
              <a:latin typeface="Calibri" pitchFamily="34" charset="0"/>
            </a:endParaRPr>
          </a:p>
          <a:p>
            <a:pPr marL="4763" lvl="2" algn="just">
              <a:buFont typeface="Arial" charset="0"/>
              <a:buChar char="•"/>
            </a:pPr>
            <a:endParaRPr lang="pt-BR" sz="15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Simplificação do Licenciamento </a:t>
            </a:r>
            <a:r>
              <a:rPr lang="pt-BR" sz="2400" dirty="0" smtClean="0">
                <a:latin typeface="Calibri" pitchFamily="34" charset="0"/>
              </a:rPr>
              <a:t>Ambiental.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62149" name="Retângulo 4"/>
          <p:cNvSpPr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CONDIÇÕES PARA GARANTIR O SUCESSO DO PIL</a:t>
            </a:r>
            <a:endParaRPr lang="pt-BR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9" name="Imagem 9248" descr="BRASIL-rodo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6546" y="247368"/>
            <a:ext cx="6632035" cy="6609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122"/>
          <p:cNvGrpSpPr/>
          <p:nvPr/>
        </p:nvGrpSpPr>
        <p:grpSpPr>
          <a:xfrm>
            <a:off x="218132" y="5557883"/>
            <a:ext cx="2982544" cy="751436"/>
            <a:chOff x="489316" y="4936061"/>
            <a:chExt cx="2982544" cy="751437"/>
          </a:xfrm>
        </p:grpSpPr>
        <p:sp>
          <p:nvSpPr>
            <p:cNvPr id="9251" name="CaixaDeTexto 9250"/>
            <p:cNvSpPr txBox="1"/>
            <p:nvPr/>
          </p:nvSpPr>
          <p:spPr>
            <a:xfrm>
              <a:off x="624221" y="5168225"/>
              <a:ext cx="2847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    Malha Rodoviária Federal: 119.718,4 km</a:t>
              </a:r>
            </a:p>
          </p:txBody>
        </p:sp>
        <p:cxnSp>
          <p:nvCxnSpPr>
            <p:cNvPr id="9252" name="Conector reto 9251"/>
            <p:cNvCxnSpPr/>
            <p:nvPr/>
          </p:nvCxnSpPr>
          <p:spPr>
            <a:xfrm>
              <a:off x="496685" y="5337949"/>
              <a:ext cx="204539" cy="0"/>
            </a:xfrm>
            <a:prstGeom prst="line">
              <a:avLst/>
            </a:prstGeom>
            <a:ln w="19050">
              <a:solidFill>
                <a:srgbClr val="D48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8" name="CaixaDeTexto 9327"/>
            <p:cNvSpPr txBox="1"/>
            <p:nvPr/>
          </p:nvSpPr>
          <p:spPr>
            <a:xfrm>
              <a:off x="779411" y="4936061"/>
              <a:ext cx="588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Portos</a:t>
              </a:r>
              <a:endParaRPr lang="pt-BR" sz="1200" b="1" dirty="0" smtClean="0"/>
            </a:p>
          </p:txBody>
        </p:sp>
        <p:pic>
          <p:nvPicPr>
            <p:cNvPr id="9324" name="Imagem 9323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9316" y="5074961"/>
              <a:ext cx="216334" cy="79200"/>
            </a:xfrm>
            <a:prstGeom prst="rect">
              <a:avLst/>
            </a:prstGeom>
          </p:spPr>
        </p:pic>
        <p:grpSp>
          <p:nvGrpSpPr>
            <p:cNvPr id="3" name="Grupo 269"/>
            <p:cNvGrpSpPr/>
            <p:nvPr/>
          </p:nvGrpSpPr>
          <p:grpSpPr>
            <a:xfrm>
              <a:off x="502804" y="5410499"/>
              <a:ext cx="2002737" cy="276999"/>
              <a:chOff x="563926" y="5567245"/>
              <a:chExt cx="2002737" cy="276999"/>
            </a:xfrm>
          </p:grpSpPr>
          <p:sp>
            <p:nvSpPr>
              <p:cNvPr id="76" name="CaixaDeTexto 75"/>
              <p:cNvSpPr txBox="1"/>
              <p:nvPr/>
            </p:nvSpPr>
            <p:spPr>
              <a:xfrm>
                <a:off x="693072" y="5567245"/>
                <a:ext cx="18735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200" dirty="0" smtClean="0"/>
                  <a:t>    PIL Rodoviário: 7.027 km</a:t>
                </a:r>
                <a:endParaRPr lang="pt-BR" sz="1200" dirty="0"/>
              </a:p>
            </p:txBody>
          </p:sp>
          <p:cxnSp>
            <p:nvCxnSpPr>
              <p:cNvPr id="77" name="Conector reto 76"/>
              <p:cNvCxnSpPr/>
              <p:nvPr/>
            </p:nvCxnSpPr>
            <p:spPr>
              <a:xfrm>
                <a:off x="563926" y="5711261"/>
                <a:ext cx="270082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upo 65"/>
          <p:cNvGrpSpPr/>
          <p:nvPr/>
        </p:nvGrpSpPr>
        <p:grpSpPr>
          <a:xfrm>
            <a:off x="2889644" y="1135645"/>
            <a:ext cx="5547548" cy="5663906"/>
            <a:chOff x="2889645" y="1135645"/>
            <a:chExt cx="5547548" cy="5663906"/>
          </a:xfrm>
        </p:grpSpPr>
        <p:pic>
          <p:nvPicPr>
            <p:cNvPr id="67" name="Imagem 66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99889" y="6653837"/>
              <a:ext cx="125747" cy="46036"/>
            </a:xfrm>
            <a:prstGeom prst="rect">
              <a:avLst/>
            </a:prstGeom>
          </p:spPr>
        </p:pic>
        <p:pic>
          <p:nvPicPr>
            <p:cNvPr id="68" name="Imagem 67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818762" y="6568389"/>
              <a:ext cx="125747" cy="46036"/>
            </a:xfrm>
            <a:prstGeom prst="rect">
              <a:avLst/>
            </a:prstGeom>
          </p:spPr>
        </p:pic>
        <p:pic>
          <p:nvPicPr>
            <p:cNvPr id="69" name="Imagem 68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993887" y="6267240"/>
              <a:ext cx="125747" cy="46036"/>
            </a:xfrm>
            <a:prstGeom prst="rect">
              <a:avLst/>
            </a:prstGeom>
          </p:spPr>
        </p:pic>
        <p:pic>
          <p:nvPicPr>
            <p:cNvPr id="70" name="Imagem 69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14239" y="6010620"/>
              <a:ext cx="125747" cy="46036"/>
            </a:xfrm>
            <a:prstGeom prst="rect">
              <a:avLst/>
            </a:prstGeom>
          </p:spPr>
        </p:pic>
        <p:pic>
          <p:nvPicPr>
            <p:cNvPr id="71" name="Imagem 70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89122" y="5762193"/>
              <a:ext cx="125747" cy="46036"/>
            </a:xfrm>
            <a:prstGeom prst="rect">
              <a:avLst/>
            </a:prstGeom>
          </p:spPr>
        </p:pic>
        <p:pic>
          <p:nvPicPr>
            <p:cNvPr id="72" name="Imagem 71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503671" y="5703325"/>
              <a:ext cx="125747" cy="46036"/>
            </a:xfrm>
            <a:prstGeom prst="rect">
              <a:avLst/>
            </a:prstGeom>
          </p:spPr>
        </p:pic>
        <p:pic>
          <p:nvPicPr>
            <p:cNvPr id="73" name="Imagem 72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527239" y="5506093"/>
              <a:ext cx="125747" cy="46036"/>
            </a:xfrm>
            <a:prstGeom prst="rect">
              <a:avLst/>
            </a:prstGeom>
          </p:spPr>
        </p:pic>
        <p:pic>
          <p:nvPicPr>
            <p:cNvPr id="74" name="Imagem 73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95448" y="5312222"/>
              <a:ext cx="125747" cy="46036"/>
            </a:xfrm>
            <a:prstGeom prst="rect">
              <a:avLst/>
            </a:prstGeom>
          </p:spPr>
        </p:pic>
        <p:pic>
          <p:nvPicPr>
            <p:cNvPr id="75" name="Imagem 74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097845" y="5175102"/>
              <a:ext cx="125747" cy="46036"/>
            </a:xfrm>
            <a:prstGeom prst="rect">
              <a:avLst/>
            </a:prstGeom>
          </p:spPr>
        </p:pic>
        <p:pic>
          <p:nvPicPr>
            <p:cNvPr id="78" name="Imagem 77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253365" y="5149083"/>
              <a:ext cx="125747" cy="46036"/>
            </a:xfrm>
            <a:prstGeom prst="rect">
              <a:avLst/>
            </a:prstGeom>
          </p:spPr>
        </p:pic>
        <p:pic>
          <p:nvPicPr>
            <p:cNvPr id="79" name="Imagem 78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30593" y="4634421"/>
              <a:ext cx="125747" cy="46036"/>
            </a:xfrm>
            <a:prstGeom prst="rect">
              <a:avLst/>
            </a:prstGeom>
          </p:spPr>
        </p:pic>
        <p:pic>
          <p:nvPicPr>
            <p:cNvPr id="80" name="Imagem 79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87409" y="3783245"/>
              <a:ext cx="125747" cy="46036"/>
            </a:xfrm>
            <a:prstGeom prst="rect">
              <a:avLst/>
            </a:prstGeom>
          </p:spPr>
        </p:pic>
        <p:pic>
          <p:nvPicPr>
            <p:cNvPr id="81" name="Imagem 80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04908" y="3488761"/>
              <a:ext cx="125747" cy="46036"/>
            </a:xfrm>
            <a:prstGeom prst="rect">
              <a:avLst/>
            </a:prstGeom>
          </p:spPr>
        </p:pic>
        <p:pic>
          <p:nvPicPr>
            <p:cNvPr id="82" name="Imagem 81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206148" y="3536580"/>
              <a:ext cx="125747" cy="46036"/>
            </a:xfrm>
            <a:prstGeom prst="rect">
              <a:avLst/>
            </a:prstGeom>
          </p:spPr>
        </p:pic>
        <p:pic>
          <p:nvPicPr>
            <p:cNvPr id="83" name="Imagem 82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84170" y="2996214"/>
              <a:ext cx="125747" cy="46036"/>
            </a:xfrm>
            <a:prstGeom prst="rect">
              <a:avLst/>
            </a:prstGeom>
          </p:spPr>
        </p:pic>
        <p:pic>
          <p:nvPicPr>
            <p:cNvPr id="84" name="Imagem 83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946579" y="2759957"/>
              <a:ext cx="125747" cy="46036"/>
            </a:xfrm>
            <a:prstGeom prst="rect">
              <a:avLst/>
            </a:prstGeom>
          </p:spPr>
        </p:pic>
        <p:pic>
          <p:nvPicPr>
            <p:cNvPr id="85" name="Imagem 84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975599" y="2696584"/>
              <a:ext cx="125747" cy="46036"/>
            </a:xfrm>
            <a:prstGeom prst="rect">
              <a:avLst/>
            </a:prstGeom>
          </p:spPr>
        </p:pic>
        <p:pic>
          <p:nvPicPr>
            <p:cNvPr id="86" name="Imagem 85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948870" y="2280039"/>
              <a:ext cx="125747" cy="46036"/>
            </a:xfrm>
            <a:prstGeom prst="rect">
              <a:avLst/>
            </a:prstGeom>
          </p:spPr>
        </p:pic>
        <p:pic>
          <p:nvPicPr>
            <p:cNvPr id="87" name="Imagem 86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33336" y="1892327"/>
              <a:ext cx="125747" cy="46036"/>
            </a:xfrm>
            <a:prstGeom prst="rect">
              <a:avLst/>
            </a:prstGeom>
          </p:spPr>
        </p:pic>
        <p:pic>
          <p:nvPicPr>
            <p:cNvPr id="88" name="Imagem 87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251690" y="1808064"/>
              <a:ext cx="125747" cy="46036"/>
            </a:xfrm>
            <a:prstGeom prst="rect">
              <a:avLst/>
            </a:prstGeom>
          </p:spPr>
        </p:pic>
        <p:pic>
          <p:nvPicPr>
            <p:cNvPr id="89" name="Imagem 88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401003" y="1506439"/>
              <a:ext cx="125747" cy="46036"/>
            </a:xfrm>
            <a:prstGeom prst="rect">
              <a:avLst/>
            </a:prstGeom>
          </p:spPr>
        </p:pic>
        <p:pic>
          <p:nvPicPr>
            <p:cNvPr id="90" name="Imagem 89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601372" y="1273788"/>
              <a:ext cx="125747" cy="46036"/>
            </a:xfrm>
            <a:prstGeom prst="rect">
              <a:avLst/>
            </a:prstGeom>
          </p:spPr>
        </p:pic>
        <p:pic>
          <p:nvPicPr>
            <p:cNvPr id="91" name="Imagem 90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232070" y="1172095"/>
              <a:ext cx="125747" cy="46036"/>
            </a:xfrm>
            <a:prstGeom prst="rect">
              <a:avLst/>
            </a:prstGeom>
          </p:spPr>
        </p:pic>
        <p:pic>
          <p:nvPicPr>
            <p:cNvPr id="92" name="Imagem 91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835874" y="1592586"/>
              <a:ext cx="125747" cy="46036"/>
            </a:xfrm>
            <a:prstGeom prst="rect">
              <a:avLst/>
            </a:prstGeom>
          </p:spPr>
        </p:pic>
        <p:pic>
          <p:nvPicPr>
            <p:cNvPr id="93" name="Imagem 92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26371" y="1556429"/>
              <a:ext cx="125747" cy="46036"/>
            </a:xfrm>
            <a:prstGeom prst="rect">
              <a:avLst/>
            </a:prstGeom>
          </p:spPr>
        </p:pic>
        <p:pic>
          <p:nvPicPr>
            <p:cNvPr id="94" name="Imagem 93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89645" y="2573335"/>
              <a:ext cx="125747" cy="46036"/>
            </a:xfrm>
            <a:prstGeom prst="rect">
              <a:avLst/>
            </a:prstGeom>
          </p:spPr>
        </p:pic>
        <p:pic>
          <p:nvPicPr>
            <p:cNvPr id="95" name="Imagem 94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403208" y="5148992"/>
              <a:ext cx="125747" cy="46036"/>
            </a:xfrm>
            <a:prstGeom prst="rect">
              <a:avLst/>
            </a:prstGeom>
          </p:spPr>
        </p:pic>
        <p:sp>
          <p:nvSpPr>
            <p:cNvPr id="96" name="CaixaDeTexto 95"/>
            <p:cNvSpPr txBox="1"/>
            <p:nvPr/>
          </p:nvSpPr>
          <p:spPr>
            <a:xfrm>
              <a:off x="4843204" y="6599496"/>
              <a:ext cx="58381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Rio Grande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5033056" y="6219793"/>
              <a:ext cx="6286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Porto Alegre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5483721" y="5931485"/>
              <a:ext cx="4924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Imbituba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5546903" y="5704413"/>
              <a:ext cx="3545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Itajaí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CaixaDeTexto 99"/>
            <p:cNvSpPr txBox="1"/>
            <p:nvPr/>
          </p:nvSpPr>
          <p:spPr>
            <a:xfrm>
              <a:off x="5580112" y="5437188"/>
              <a:ext cx="56457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Paranaguá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6162850" y="5144090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Rio de</a:t>
              </a:r>
              <a:br>
                <a:rPr lang="pt-BR" sz="700" b="1" i="1" dirty="0" smtClean="0">
                  <a:latin typeface="Arial Narrow" pitchFamily="34" charset="0"/>
                  <a:cs typeface="Arial" pitchFamily="34" charset="0"/>
                </a:rPr>
              </a:br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Janeiro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CaixaDeTexto 101"/>
            <p:cNvSpPr txBox="1"/>
            <p:nvPr/>
          </p:nvSpPr>
          <p:spPr>
            <a:xfrm>
              <a:off x="5744837" y="5311764"/>
              <a:ext cx="4315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Santos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CaixaDeTexto 102"/>
            <p:cNvSpPr txBox="1"/>
            <p:nvPr/>
          </p:nvSpPr>
          <p:spPr>
            <a:xfrm>
              <a:off x="5886202" y="5159998"/>
              <a:ext cx="42351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Itaguaí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4872533" y="6496434"/>
              <a:ext cx="47000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 Pelotas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6436691" y="5106616"/>
              <a:ext cx="41870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Niterói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6972647" y="4570845"/>
              <a:ext cx="4154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Vitória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7249371" y="3719670"/>
              <a:ext cx="3994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Ilhéus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7345046" y="340764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Salvador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7184388" y="3517318"/>
              <a:ext cx="37702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Aratu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7827689" y="2922563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Maceió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7978020" y="2698225"/>
              <a:ext cx="4074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Suape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8029709" y="2614910"/>
              <a:ext cx="4074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Recife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8008901" y="2192798"/>
              <a:ext cx="36580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Natal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7385410" y="1806725"/>
              <a:ext cx="5100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Fortaleza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CaixaDeTexto 114"/>
            <p:cNvSpPr txBox="1"/>
            <p:nvPr/>
          </p:nvSpPr>
          <p:spPr>
            <a:xfrm>
              <a:off x="7322813" y="1703983"/>
              <a:ext cx="42511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Pecém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6447734" y="1412776"/>
              <a:ext cx="3818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Itaqui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5615016" y="1135645"/>
              <a:ext cx="4074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Belém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5124596" y="1167543"/>
              <a:ext cx="4571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Macapá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3707006" y="1595376"/>
              <a:ext cx="6489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Itacoatiara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3145798" y="1484878"/>
              <a:ext cx="46038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Manaus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CaixaDeTexto 120"/>
            <p:cNvSpPr txBox="1"/>
            <p:nvPr/>
          </p:nvSpPr>
          <p:spPr>
            <a:xfrm>
              <a:off x="2937448" y="2454797"/>
              <a:ext cx="5998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Porto Velho</a:t>
              </a:r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5545859" y="5616241"/>
              <a:ext cx="93968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i="1" dirty="0" smtClean="0">
                  <a:latin typeface="Arial Narrow" pitchFamily="34" charset="0"/>
                  <a:cs typeface="Arial" pitchFamily="34" charset="0"/>
                </a:rPr>
                <a:t>São Francisco do Sul</a:t>
              </a:r>
              <a:endParaRPr lang="pt-BR" sz="700" b="1" i="1" dirty="0"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31" name="CaixaDeTexto 130"/>
          <p:cNvSpPr txBox="1"/>
          <p:nvPr/>
        </p:nvSpPr>
        <p:spPr>
          <a:xfrm>
            <a:off x="6444209" y="188640"/>
            <a:ext cx="249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+mj-lt"/>
                <a:cs typeface="Arial" pitchFamily="34" charset="0"/>
              </a:rPr>
              <a:t>PIL RODOVIÁRIO</a:t>
            </a:r>
            <a:endParaRPr lang="pt-BR" sz="2000" b="1" dirty="0">
              <a:latin typeface="+mj-lt"/>
              <a:cs typeface="Arial" pitchFamily="34" charset="0"/>
            </a:endParaRPr>
          </a:p>
        </p:txBody>
      </p:sp>
      <p:sp>
        <p:nvSpPr>
          <p:cNvPr id="124" name="CaixaDeTexto 123">
            <a:hlinkClick r:id="" action="ppaction://noaction"/>
          </p:cNvPr>
          <p:cNvSpPr txBox="1"/>
          <p:nvPr/>
        </p:nvSpPr>
        <p:spPr>
          <a:xfrm>
            <a:off x="1835696" y="3717032"/>
            <a:ext cx="1512168" cy="2880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BR-163/MT – 850,9 km</a:t>
            </a:r>
          </a:p>
        </p:txBody>
      </p:sp>
      <p:cxnSp>
        <p:nvCxnSpPr>
          <p:cNvPr id="125" name="Conector de seta reta 124"/>
          <p:cNvCxnSpPr>
            <a:stCxn id="124" idx="3"/>
          </p:cNvCxnSpPr>
          <p:nvPr/>
        </p:nvCxnSpPr>
        <p:spPr>
          <a:xfrm flipV="1">
            <a:off x="3347864" y="3665831"/>
            <a:ext cx="907986" cy="19521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de seta reta 125"/>
          <p:cNvCxnSpPr>
            <a:stCxn id="141" idx="0"/>
          </p:cNvCxnSpPr>
          <p:nvPr/>
        </p:nvCxnSpPr>
        <p:spPr>
          <a:xfrm flipV="1">
            <a:off x="3434761" y="4745621"/>
            <a:ext cx="1148815" cy="555587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de seta reta 126"/>
          <p:cNvCxnSpPr/>
          <p:nvPr/>
        </p:nvCxnSpPr>
        <p:spPr>
          <a:xfrm flipV="1">
            <a:off x="2627785" y="3078867"/>
            <a:ext cx="2939639" cy="35013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de seta reta 127"/>
          <p:cNvCxnSpPr/>
          <p:nvPr/>
        </p:nvCxnSpPr>
        <p:spPr>
          <a:xfrm flipV="1">
            <a:off x="3059833" y="4103828"/>
            <a:ext cx="2397307" cy="18926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 flipV="1">
            <a:off x="3347864" y="4257448"/>
            <a:ext cx="2306786" cy="53970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>
            <a:hlinkClick r:id="" action="ppaction://noaction"/>
          </p:cNvPr>
          <p:cNvSpPr txBox="1"/>
          <p:nvPr/>
        </p:nvSpPr>
        <p:spPr>
          <a:xfrm>
            <a:off x="1907704" y="4625688"/>
            <a:ext cx="1872208" cy="31548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BR-050/GO/MG – 436,6 km</a:t>
            </a:r>
          </a:p>
        </p:txBody>
      </p:sp>
      <p:cxnSp>
        <p:nvCxnSpPr>
          <p:cNvPr id="132" name="Conector de seta reta 131"/>
          <p:cNvCxnSpPr/>
          <p:nvPr/>
        </p:nvCxnSpPr>
        <p:spPr>
          <a:xfrm flipH="1" flipV="1">
            <a:off x="6296630" y="4815070"/>
            <a:ext cx="579627" cy="120621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ixaDeTexto 132">
            <a:hlinkClick r:id="" action="ppaction://noaction"/>
          </p:cNvPr>
          <p:cNvSpPr txBox="1"/>
          <p:nvPr/>
        </p:nvSpPr>
        <p:spPr>
          <a:xfrm>
            <a:off x="6444208" y="5949281"/>
            <a:ext cx="1872208" cy="2880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BR-040/DF/GO/MG – 936,8 km</a:t>
            </a:r>
          </a:p>
        </p:txBody>
      </p:sp>
      <p:cxnSp>
        <p:nvCxnSpPr>
          <p:cNvPr id="134" name="Conector de seta reta 133"/>
          <p:cNvCxnSpPr/>
          <p:nvPr/>
        </p:nvCxnSpPr>
        <p:spPr>
          <a:xfrm flipH="1" flipV="1">
            <a:off x="6729985" y="4242816"/>
            <a:ext cx="1021389" cy="75530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ixaDeTexto 134">
            <a:hlinkClick r:id="" action="ppaction://noaction"/>
          </p:cNvPr>
          <p:cNvSpPr txBox="1"/>
          <p:nvPr/>
        </p:nvSpPr>
        <p:spPr>
          <a:xfrm>
            <a:off x="7524328" y="4653137"/>
            <a:ext cx="1453710" cy="43204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BR-116/MG – 816,7 km</a:t>
            </a:r>
          </a:p>
        </p:txBody>
      </p:sp>
      <p:cxnSp>
        <p:nvCxnSpPr>
          <p:cNvPr id="136" name="Conector de seta reta 135"/>
          <p:cNvCxnSpPr/>
          <p:nvPr/>
        </p:nvCxnSpPr>
        <p:spPr>
          <a:xfrm flipH="1" flipV="1">
            <a:off x="6667018" y="4699322"/>
            <a:ext cx="443356" cy="69198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ixaDeTexto 136">
            <a:hlinkClick r:id="" action="ppaction://noaction"/>
          </p:cNvPr>
          <p:cNvSpPr txBox="1"/>
          <p:nvPr/>
        </p:nvSpPr>
        <p:spPr>
          <a:xfrm>
            <a:off x="7020273" y="5373216"/>
            <a:ext cx="1791807" cy="33192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BR-262/ES/MG – 375,6 km</a:t>
            </a:r>
          </a:p>
        </p:txBody>
      </p:sp>
      <p:cxnSp>
        <p:nvCxnSpPr>
          <p:cNvPr id="138" name="Conector de seta reta 137"/>
          <p:cNvCxnSpPr/>
          <p:nvPr/>
        </p:nvCxnSpPr>
        <p:spPr>
          <a:xfrm flipH="1" flipV="1">
            <a:off x="7051854" y="3972154"/>
            <a:ext cx="616490" cy="24893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ixaDeTexto 138">
            <a:hlinkClick r:id="" action="ppaction://noaction"/>
          </p:cNvPr>
          <p:cNvSpPr txBox="1"/>
          <p:nvPr/>
        </p:nvSpPr>
        <p:spPr>
          <a:xfrm>
            <a:off x="7380313" y="3933056"/>
            <a:ext cx="1512168" cy="36004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BR-101/BA – 772,3 km</a:t>
            </a:r>
          </a:p>
        </p:txBody>
      </p:sp>
      <p:sp>
        <p:nvSpPr>
          <p:cNvPr id="140" name="CaixaDeTexto 139">
            <a:hlinkClick r:id="" action="ppaction://noaction"/>
          </p:cNvPr>
          <p:cNvSpPr txBox="1"/>
          <p:nvPr/>
        </p:nvSpPr>
        <p:spPr>
          <a:xfrm>
            <a:off x="1331641" y="4113175"/>
            <a:ext cx="2448271" cy="32393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BR-060/153/262/DF/GO/MG – 1176,5 km</a:t>
            </a:r>
          </a:p>
        </p:txBody>
      </p:sp>
      <p:sp>
        <p:nvSpPr>
          <p:cNvPr id="141" name="CaixaDeTexto 140">
            <a:hlinkClick r:id="" action="ppaction://noaction"/>
          </p:cNvPr>
          <p:cNvSpPr txBox="1"/>
          <p:nvPr/>
        </p:nvSpPr>
        <p:spPr>
          <a:xfrm>
            <a:off x="2699793" y="5301207"/>
            <a:ext cx="1469935" cy="2880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BR-163/MS – 847,2 km</a:t>
            </a:r>
          </a:p>
        </p:txBody>
      </p:sp>
      <p:sp>
        <p:nvSpPr>
          <p:cNvPr id="142" name="CaixaDeTexto 141">
            <a:hlinkClick r:id="" action="ppaction://noaction"/>
          </p:cNvPr>
          <p:cNvSpPr txBox="1"/>
          <p:nvPr/>
        </p:nvSpPr>
        <p:spPr>
          <a:xfrm>
            <a:off x="539552" y="3212976"/>
            <a:ext cx="2329214" cy="30130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BR-153/GO/TO + TO-080 – 814,0 km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71124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>
                    <a:lumMod val="85000"/>
                  </a:schemeClr>
                </a:solidFill>
              </a:rPr>
              <a:t>PIL FERROVIAS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772816"/>
            <a:ext cx="8136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/>
            <a:r>
              <a:rPr lang="pt-BR" sz="2400" b="1" dirty="0" smtClean="0">
                <a:latin typeface="Calibri" pitchFamily="34" charset="0"/>
              </a:rPr>
              <a:t>DIRETRIZES DO PROGRAMA:</a:t>
            </a:r>
          </a:p>
          <a:p>
            <a:pPr marL="4763" lvl="1" algn="just">
              <a:buFont typeface="Arial" charset="0"/>
              <a:buChar char="•"/>
            </a:pP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>Dobrar </a:t>
            </a:r>
            <a:r>
              <a:rPr lang="pt-BR" sz="2400" dirty="0" smtClean="0">
                <a:latin typeface="Calibri" pitchFamily="34" charset="0"/>
              </a:rPr>
              <a:t>extensão </a:t>
            </a:r>
            <a:r>
              <a:rPr lang="pt-BR" sz="2400" dirty="0">
                <a:latin typeface="Calibri" pitchFamily="34" charset="0"/>
              </a:rPr>
              <a:t>da malha ferroviária atualmente em </a:t>
            </a:r>
            <a:r>
              <a:rPr lang="pt-BR" sz="2400" dirty="0" smtClean="0">
                <a:latin typeface="Calibri" pitchFamily="34" charset="0"/>
              </a:rPr>
              <a:t>uso;</a:t>
            </a: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Ferrovias de alta capacidade e sem interferência com centros </a:t>
            </a:r>
            <a:r>
              <a:rPr lang="pt-BR" sz="2400" dirty="0" smtClean="0">
                <a:latin typeface="Calibri" pitchFamily="34" charset="0"/>
              </a:rPr>
              <a:t>urbanos;</a:t>
            </a: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Velocidade de projeto: 80 </a:t>
            </a:r>
            <a:r>
              <a:rPr lang="pt-BR" sz="2400" dirty="0" smtClean="0">
                <a:latin typeface="Calibri" pitchFamily="34" charset="0"/>
              </a:rPr>
              <a:t>km/h;</a:t>
            </a: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endParaRPr lang="pt-BR" sz="2400" dirty="0">
              <a:latin typeface="Calibri" pitchFamily="34" charset="0"/>
            </a:endParaRPr>
          </a:p>
          <a:p>
            <a:pPr marL="4763" lvl="1" algn="just"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 Interoperabilidade de toda a rede ferroviária </a:t>
            </a:r>
            <a:r>
              <a:rPr lang="pt-BR" sz="2400" dirty="0" smtClean="0">
                <a:latin typeface="Calibri" pitchFamily="34" charset="0"/>
              </a:rPr>
              <a:t>nacional.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PROGRAMA DE INVESTIMENTO EM LOGISTICA – PIL FERROVIAS</a:t>
            </a:r>
            <a:endParaRPr lang="pt-BR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3" y="1106156"/>
            <a:ext cx="878497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1" algn="just"/>
            <a:r>
              <a:rPr lang="pt-BR" sz="2400" b="1" dirty="0" smtClean="0">
                <a:latin typeface="Calibri" pitchFamily="34" charset="0"/>
              </a:rPr>
              <a:t>NOVO MODELO FERROVIÁRIO:</a:t>
            </a:r>
          </a:p>
          <a:p>
            <a:pPr marL="4763" lvl="1">
              <a:buFont typeface="Arial" charset="0"/>
              <a:buChar char="•"/>
            </a:pPr>
            <a:r>
              <a:rPr lang="pt-BR" sz="2400" dirty="0" smtClean="0">
                <a:latin typeface="Calibri" pitchFamily="34" charset="0"/>
              </a:rPr>
              <a:t>Fim do monopólio</a:t>
            </a:r>
          </a:p>
          <a:p>
            <a:pPr marL="461963" lvl="3">
              <a:buFont typeface="Arial" charset="0"/>
              <a:buChar char="•"/>
            </a:pPr>
            <a:r>
              <a:rPr lang="pt-BR" sz="2000" dirty="0" smtClean="0">
                <a:latin typeface="Calibri" pitchFamily="34" charset="0"/>
              </a:rPr>
              <a:t>Separação de infraestrutura e transporte</a:t>
            </a:r>
          </a:p>
          <a:p>
            <a:pPr marL="461963" lvl="3">
              <a:buFont typeface="Arial" charset="0"/>
              <a:buChar char="•"/>
            </a:pPr>
            <a:r>
              <a:rPr lang="pt-BR" sz="2000" dirty="0" smtClean="0">
                <a:latin typeface="Calibri" pitchFamily="34" charset="0"/>
              </a:rPr>
              <a:t>Atividade de transporte aberta à livre concorrência</a:t>
            </a:r>
          </a:p>
          <a:p>
            <a:pPr marL="4763" lvl="1"/>
            <a:endParaRPr lang="pt-BR" sz="1000" dirty="0" smtClean="0">
              <a:latin typeface="Calibri" pitchFamily="34" charset="0"/>
            </a:endParaRPr>
          </a:p>
          <a:p>
            <a:pPr marL="4763" lvl="1">
              <a:buFont typeface="Arial" charset="0"/>
              <a:buChar char="•"/>
            </a:pPr>
            <a:r>
              <a:rPr lang="pt-BR" sz="2400" dirty="0" smtClean="0">
                <a:latin typeface="Calibri" pitchFamily="34" charset="0"/>
              </a:rPr>
              <a:t> Tarifas compatíveis com os ganhos de eficiência do modal ferroviário</a:t>
            </a:r>
          </a:p>
          <a:p>
            <a:pPr marL="4763" lvl="1">
              <a:buFont typeface="Arial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4763" lvl="1" algn="just"/>
            <a:r>
              <a:rPr lang="pt-BR" sz="2400" b="1" dirty="0" smtClean="0">
                <a:latin typeface="Calibri" pitchFamily="34" charset="0"/>
              </a:rPr>
              <a:t>INVESTIMENTOS:</a:t>
            </a:r>
          </a:p>
          <a:p>
            <a:pPr marL="0" lvl="1">
              <a:buFont typeface="Arial" charset="0"/>
              <a:buChar char="•"/>
            </a:pPr>
            <a:r>
              <a:rPr lang="pt-BR" sz="2400" dirty="0" smtClean="0">
                <a:latin typeface="Calibri" pitchFamily="34" charset="0"/>
              </a:rPr>
              <a:t>Em 30 anos: R$ 91 bilhões (R$ 56 bilhões nos primeiros 5 anos para implantação de linhas novas e adequação das existentes)</a:t>
            </a:r>
          </a:p>
          <a:p>
            <a:pPr marL="0" lvl="1">
              <a:buFont typeface="Arial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0" lvl="1"/>
            <a:r>
              <a:rPr lang="pt-BR" sz="2400" b="1" dirty="0" smtClean="0">
                <a:latin typeface="Calibri" pitchFamily="34" charset="0"/>
              </a:rPr>
              <a:t>EXTENSÃO TOTAL: 11.200 km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0" y="21244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PROGRAMA DE INVESTIMENTO EM LOGISTICA – PIL FERROVIAS</a:t>
            </a:r>
            <a:endParaRPr lang="pt-BR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6296" y="6408712"/>
            <a:ext cx="187220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2389" name="Retângulo 4"/>
          <p:cNvSpPr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FUNCIONAMENTO DO NOVO MODELO FERROVIÁRIO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9" y="683796"/>
            <a:ext cx="7686997" cy="61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355977" y="5669995"/>
            <a:ext cx="1476000" cy="1008000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endParaRPr lang="pt-BR" sz="400" b="1" dirty="0" smtClean="0">
              <a:latin typeface="Arial Black" pitchFamily="34" charset="0"/>
            </a:endParaRPr>
          </a:p>
          <a:p>
            <a:pPr>
              <a:spcBef>
                <a:spcPts val="300"/>
              </a:spcBef>
            </a:pPr>
            <a:r>
              <a:rPr lang="pt-BR" sz="700" b="1" dirty="0" smtClean="0">
                <a:latin typeface="Arial" pitchFamily="34" charset="0"/>
                <a:cs typeface="Arial" pitchFamily="34" charset="0"/>
              </a:rPr>
              <a:t>CONDIÇÃO DE FINANCIAMENTO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pt-BR" sz="700" dirty="0" smtClean="0">
                <a:latin typeface="Arial" pitchFamily="34" charset="0"/>
                <a:cs typeface="Arial" pitchFamily="34" charset="0"/>
              </a:rPr>
              <a:t>Juro: TJLP + até 1,5%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pt-BR" sz="700" dirty="0" smtClean="0">
                <a:latin typeface="Arial" pitchFamily="34" charset="0"/>
                <a:cs typeface="Arial" pitchFamily="34" charset="0"/>
              </a:rPr>
              <a:t>Carência: até 5 anos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pt-BR" sz="700" dirty="0" smtClean="0">
                <a:latin typeface="Arial" pitchFamily="34" charset="0"/>
                <a:cs typeface="Arial" pitchFamily="34" charset="0"/>
              </a:rPr>
              <a:t>Amortização: até 25 anos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pt-BR" sz="700" dirty="0" smtClean="0">
                <a:latin typeface="Arial" pitchFamily="34" charset="0"/>
                <a:cs typeface="Arial" pitchFamily="34" charset="0"/>
              </a:rPr>
              <a:t>Grau de alavancagem: até 70%</a:t>
            </a:r>
            <a:endParaRPr lang="pt-BR" sz="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979850"/>
            <a:ext cx="820891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 Relação Risco x Retorno </a:t>
            </a:r>
            <a:r>
              <a:rPr lang="pt-BR" sz="2000" dirty="0" smtClean="0">
                <a:latin typeface="Calibri" pitchFamily="34" charset="0"/>
              </a:rPr>
              <a:t>adequada: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TIR do Projeto: 7,5% até 8,5% ao ano (depende do risco de engenharia</a:t>
            </a:r>
            <a:r>
              <a:rPr lang="pt-BR" sz="2000" dirty="0" smtClean="0">
                <a:latin typeface="Calibri" pitchFamily="34" charset="0"/>
              </a:rPr>
              <a:t>);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TIR do Acionista: acima de 18% ao ano (já descontada a inflação e o IR</a:t>
            </a:r>
            <a:r>
              <a:rPr lang="pt-BR" sz="2000" dirty="0" smtClean="0">
                <a:latin typeface="Calibri" pitchFamily="34" charset="0"/>
              </a:rPr>
              <a:t>).</a:t>
            </a:r>
            <a:endParaRPr lang="pt-BR" sz="2000" dirty="0">
              <a:latin typeface="Calibri" pitchFamily="34" charset="0"/>
            </a:endParaRPr>
          </a:p>
          <a:p>
            <a:pPr marL="0" lvl="1" algn="just">
              <a:buFont typeface="Arial" charset="0"/>
              <a:buChar char="•"/>
            </a:pPr>
            <a:endParaRPr lang="pt-BR" sz="1500" dirty="0">
              <a:latin typeface="Calibri" pitchFamily="34" charset="0"/>
            </a:endParaRPr>
          </a:p>
          <a:p>
            <a:pPr marL="0" lvl="1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Financiamento:</a:t>
            </a:r>
          </a:p>
          <a:p>
            <a:pPr marL="457200" lvl="3" algn="just">
              <a:buFont typeface="Arial" charset="0"/>
              <a:buChar char="•"/>
            </a:pPr>
            <a:r>
              <a:rPr lang="pt-BR" sz="2000" i="1" dirty="0">
                <a:latin typeface="Calibri" pitchFamily="34" charset="0"/>
              </a:rPr>
              <a:t>Project </a:t>
            </a:r>
            <a:r>
              <a:rPr lang="pt-BR" sz="2000" i="1" dirty="0" err="1" smtClean="0">
                <a:latin typeface="Calibri" pitchFamily="34" charset="0"/>
              </a:rPr>
              <a:t>Finance</a:t>
            </a:r>
            <a:r>
              <a:rPr lang="pt-BR" sz="2000" i="1" dirty="0" smtClean="0">
                <a:latin typeface="Calibri" pitchFamily="34" charset="0"/>
              </a:rPr>
              <a:t>;</a:t>
            </a:r>
            <a:endParaRPr lang="pt-BR" sz="2000" i="1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Prazo adequado: 5 anos carência + 25 anos para </a:t>
            </a:r>
            <a:r>
              <a:rPr lang="pt-BR" sz="2000" dirty="0" smtClean="0">
                <a:latin typeface="Calibri" pitchFamily="34" charset="0"/>
              </a:rPr>
              <a:t>amortização;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TJLP + até </a:t>
            </a:r>
            <a:r>
              <a:rPr lang="pt-BR" sz="2000" dirty="0" smtClean="0">
                <a:latin typeface="Calibri" pitchFamily="34" charset="0"/>
              </a:rPr>
              <a:t>1,5%;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70% do </a:t>
            </a:r>
            <a:r>
              <a:rPr lang="pt-BR" sz="2000" dirty="0" smtClean="0">
                <a:latin typeface="Calibri" pitchFamily="34" charset="0"/>
              </a:rPr>
              <a:t>Investimento.</a:t>
            </a:r>
            <a:endParaRPr lang="pt-BR" sz="2000" dirty="0">
              <a:latin typeface="Calibri" pitchFamily="34" charset="0"/>
            </a:endParaRPr>
          </a:p>
          <a:p>
            <a:pPr marL="0" lvl="1" algn="just">
              <a:buFont typeface="Arial" charset="0"/>
              <a:buChar char="•"/>
            </a:pPr>
            <a:endParaRPr lang="pt-BR" sz="1500" dirty="0">
              <a:latin typeface="Calibri" pitchFamily="34" charset="0"/>
            </a:endParaRPr>
          </a:p>
          <a:p>
            <a:pPr marL="0" lvl="1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 Apoio ao </a:t>
            </a:r>
            <a:r>
              <a:rPr lang="pt-BR" sz="2000" i="1" dirty="0" err="1">
                <a:latin typeface="Calibri" pitchFamily="34" charset="0"/>
              </a:rPr>
              <a:t>Equity</a:t>
            </a:r>
            <a:endParaRPr lang="pt-BR" sz="2000" i="1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Até 49% do capital </a:t>
            </a:r>
            <a:r>
              <a:rPr lang="pt-BR" sz="2000" dirty="0" smtClean="0">
                <a:latin typeface="Calibri" pitchFamily="34" charset="0"/>
              </a:rPr>
              <a:t>próprio.</a:t>
            </a:r>
            <a:endParaRPr lang="pt-BR" sz="2000" dirty="0">
              <a:latin typeface="Calibri" pitchFamily="34" charset="0"/>
            </a:endParaRPr>
          </a:p>
          <a:p>
            <a:pPr marL="0" lvl="2" algn="just">
              <a:buFont typeface="Arial" charset="0"/>
              <a:buChar char="•"/>
            </a:pPr>
            <a:endParaRPr lang="pt-BR" sz="1500" dirty="0">
              <a:latin typeface="Calibri" pitchFamily="34" charset="0"/>
            </a:endParaRPr>
          </a:p>
          <a:p>
            <a:pPr marL="0" lvl="1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 Eliminação do risco de inadimplemento da </a:t>
            </a:r>
            <a:r>
              <a:rPr lang="pt-BR" sz="2000" dirty="0" smtClean="0">
                <a:latin typeface="Calibri" pitchFamily="34" charset="0"/>
              </a:rPr>
              <a:t>VALEC: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MP n° </a:t>
            </a:r>
            <a:r>
              <a:rPr lang="pt-BR" sz="2000" dirty="0" smtClean="0">
                <a:latin typeface="Calibri" pitchFamily="34" charset="0"/>
              </a:rPr>
              <a:t>618/2013: </a:t>
            </a:r>
            <a:r>
              <a:rPr lang="pt-BR" sz="2000" dirty="0">
                <a:latin typeface="Calibri" pitchFamily="34" charset="0"/>
              </a:rPr>
              <a:t>R$ 15 bilhões de capital na VALEC para honrar pagamentos do </a:t>
            </a:r>
            <a:r>
              <a:rPr lang="pt-BR" sz="2000" dirty="0" smtClean="0">
                <a:latin typeface="Calibri" pitchFamily="34" charset="0"/>
              </a:rPr>
              <a:t>PIL;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Adiantamento de 15% do </a:t>
            </a:r>
            <a:r>
              <a:rPr lang="pt-BR" sz="2000" dirty="0" smtClean="0">
                <a:latin typeface="Calibri" pitchFamily="34" charset="0"/>
              </a:rPr>
              <a:t>CAPEX;</a:t>
            </a:r>
            <a:endParaRPr lang="pt-BR" sz="2000" dirty="0">
              <a:latin typeface="Calibri" pitchFamily="34" charset="0"/>
            </a:endParaRPr>
          </a:p>
          <a:p>
            <a:pPr marL="457200" lvl="3" algn="just">
              <a:buFont typeface="Arial" charset="0"/>
              <a:buChar char="•"/>
            </a:pPr>
            <a:r>
              <a:rPr lang="pt-BR" sz="2000" dirty="0">
                <a:latin typeface="Calibri" pitchFamily="34" charset="0"/>
              </a:rPr>
              <a:t>Vinculação de </a:t>
            </a:r>
            <a:r>
              <a:rPr lang="pt-BR" sz="2000" dirty="0" smtClean="0">
                <a:latin typeface="Calibri" pitchFamily="34" charset="0"/>
              </a:rPr>
              <a:t>recebíveis.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268293" name="Retângulo 4"/>
          <p:cNvSpPr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CONDIÇÕES PARA GARANTIR O SUCESSO DO PIL</a:t>
            </a:r>
            <a:endParaRPr lang="pt-BR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m 156" descr="BRASIL-PAC-ferro-0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136" y="149291"/>
            <a:ext cx="6501258" cy="6479591"/>
          </a:xfrm>
          <a:prstGeom prst="rect">
            <a:avLst/>
          </a:prstGeom>
        </p:spPr>
      </p:pic>
      <p:grpSp>
        <p:nvGrpSpPr>
          <p:cNvPr id="2" name="Grupo 157"/>
          <p:cNvGrpSpPr/>
          <p:nvPr/>
        </p:nvGrpSpPr>
        <p:grpSpPr>
          <a:xfrm>
            <a:off x="2397235" y="1020947"/>
            <a:ext cx="5796641" cy="5601230"/>
            <a:chOff x="2397235" y="1020947"/>
            <a:chExt cx="5796641" cy="5601230"/>
          </a:xfrm>
        </p:grpSpPr>
        <p:pic>
          <p:nvPicPr>
            <p:cNvPr id="159" name="Imagem 15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39314" y="6507241"/>
              <a:ext cx="125747" cy="46036"/>
            </a:xfrm>
            <a:prstGeom prst="rect">
              <a:avLst/>
            </a:prstGeom>
          </p:spPr>
        </p:pic>
        <p:sp>
          <p:nvSpPr>
            <p:cNvPr id="160" name="CaixaDeTexto 159"/>
            <p:cNvSpPr txBox="1"/>
            <p:nvPr/>
          </p:nvSpPr>
          <p:spPr>
            <a:xfrm>
              <a:off x="4682629" y="6452900"/>
              <a:ext cx="46839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Rio Grande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CaixaDeTexto 160"/>
            <p:cNvSpPr txBox="1"/>
            <p:nvPr/>
          </p:nvSpPr>
          <p:spPr>
            <a:xfrm>
              <a:off x="4872481" y="6073197"/>
              <a:ext cx="50045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Porto Alegre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5300616" y="5796794"/>
              <a:ext cx="40267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Imbituba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CaixaDeTexto 162"/>
            <p:cNvSpPr txBox="1"/>
            <p:nvPr/>
          </p:nvSpPr>
          <p:spPr>
            <a:xfrm>
              <a:off x="5398947" y="5569722"/>
              <a:ext cx="311443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Itajaí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CaixaDeTexto 163"/>
            <p:cNvSpPr txBox="1"/>
            <p:nvPr/>
          </p:nvSpPr>
          <p:spPr>
            <a:xfrm>
              <a:off x="5388378" y="5481549"/>
              <a:ext cx="7168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São Francisco do Sul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CaixaDeTexto 164"/>
            <p:cNvSpPr txBox="1"/>
            <p:nvPr/>
          </p:nvSpPr>
          <p:spPr>
            <a:xfrm>
              <a:off x="5408031" y="5290592"/>
              <a:ext cx="45236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Paranaguá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CaixaDeTexto 165"/>
            <p:cNvSpPr txBox="1"/>
            <p:nvPr/>
          </p:nvSpPr>
          <p:spPr>
            <a:xfrm>
              <a:off x="6002275" y="4997493"/>
              <a:ext cx="54534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Rio de Janeiro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5674434" y="5103258"/>
              <a:ext cx="371458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Santos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CaixaDeTexto 167"/>
            <p:cNvSpPr txBox="1"/>
            <p:nvPr/>
          </p:nvSpPr>
          <p:spPr>
            <a:xfrm>
              <a:off x="5799494" y="5022926"/>
              <a:ext cx="365141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Itaguaí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69" name="Imagem 16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8187" y="6421793"/>
              <a:ext cx="125747" cy="46036"/>
            </a:xfrm>
            <a:prstGeom prst="rect">
              <a:avLst/>
            </a:prstGeom>
          </p:spPr>
        </p:pic>
        <p:sp>
          <p:nvSpPr>
            <p:cNvPr id="170" name="CaixaDeTexto 169"/>
            <p:cNvSpPr txBox="1"/>
            <p:nvPr/>
          </p:nvSpPr>
          <p:spPr>
            <a:xfrm>
              <a:off x="4711958" y="6349838"/>
              <a:ext cx="39988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 Pelotas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71" name="Imagem 17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33312" y="6120644"/>
              <a:ext cx="125747" cy="46036"/>
            </a:xfrm>
            <a:prstGeom prst="rect">
              <a:avLst/>
            </a:prstGeom>
          </p:spPr>
        </p:pic>
        <p:pic>
          <p:nvPicPr>
            <p:cNvPr id="172" name="Imagem 171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53664" y="5864024"/>
              <a:ext cx="125747" cy="46036"/>
            </a:xfrm>
            <a:prstGeom prst="rect">
              <a:avLst/>
            </a:prstGeom>
          </p:spPr>
        </p:pic>
        <p:pic>
          <p:nvPicPr>
            <p:cNvPr id="173" name="Imagem 172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28547" y="5615597"/>
              <a:ext cx="125747" cy="46036"/>
            </a:xfrm>
            <a:prstGeom prst="rect">
              <a:avLst/>
            </a:prstGeom>
          </p:spPr>
        </p:pic>
        <p:pic>
          <p:nvPicPr>
            <p:cNvPr id="174" name="Imagem 173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43096" y="5556729"/>
              <a:ext cx="125747" cy="46036"/>
            </a:xfrm>
            <a:prstGeom prst="rect">
              <a:avLst/>
            </a:prstGeom>
          </p:spPr>
        </p:pic>
        <p:pic>
          <p:nvPicPr>
            <p:cNvPr id="175" name="Imagem 174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66664" y="5359497"/>
              <a:ext cx="125747" cy="46036"/>
            </a:xfrm>
            <a:prstGeom prst="rect">
              <a:avLst/>
            </a:prstGeom>
          </p:spPr>
        </p:pic>
        <p:pic>
          <p:nvPicPr>
            <p:cNvPr id="176" name="Imagem 175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34873" y="5165626"/>
              <a:ext cx="125747" cy="46036"/>
            </a:xfrm>
            <a:prstGeom prst="rect">
              <a:avLst/>
            </a:prstGeom>
          </p:spPr>
        </p:pic>
        <p:pic>
          <p:nvPicPr>
            <p:cNvPr id="177" name="Imagem 17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937270" y="5028506"/>
              <a:ext cx="125747" cy="46036"/>
            </a:xfrm>
            <a:prstGeom prst="rect">
              <a:avLst/>
            </a:prstGeom>
          </p:spPr>
        </p:pic>
        <p:pic>
          <p:nvPicPr>
            <p:cNvPr id="178" name="Imagem 177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092790" y="5002487"/>
              <a:ext cx="125747" cy="46036"/>
            </a:xfrm>
            <a:prstGeom prst="rect">
              <a:avLst/>
            </a:prstGeom>
          </p:spPr>
        </p:pic>
        <p:sp>
          <p:nvSpPr>
            <p:cNvPr id="179" name="CaixaDeTexto 178"/>
            <p:cNvSpPr txBox="1"/>
            <p:nvPr/>
          </p:nvSpPr>
          <p:spPr>
            <a:xfrm>
              <a:off x="6282295" y="4943298"/>
              <a:ext cx="361982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Niterói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80" name="Imagem 179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770018" y="4487825"/>
              <a:ext cx="125747" cy="46036"/>
            </a:xfrm>
            <a:prstGeom prst="rect">
              <a:avLst/>
            </a:prstGeom>
          </p:spPr>
        </p:pic>
        <p:sp>
          <p:nvSpPr>
            <p:cNvPr id="181" name="CaixaDeTexto 180"/>
            <p:cNvSpPr txBox="1"/>
            <p:nvPr/>
          </p:nvSpPr>
          <p:spPr>
            <a:xfrm>
              <a:off x="6811480" y="4424249"/>
              <a:ext cx="358823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Vitória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82" name="Imagem 181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26834" y="3636649"/>
              <a:ext cx="125747" cy="46036"/>
            </a:xfrm>
            <a:prstGeom prst="rect">
              <a:avLst/>
            </a:prstGeom>
          </p:spPr>
        </p:pic>
        <p:sp>
          <p:nvSpPr>
            <p:cNvPr id="183" name="CaixaDeTexto 182"/>
            <p:cNvSpPr txBox="1"/>
            <p:nvPr/>
          </p:nvSpPr>
          <p:spPr>
            <a:xfrm>
              <a:off x="7088796" y="3573074"/>
              <a:ext cx="346189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Ilhéus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84" name="Imagem 183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144333" y="3342165"/>
              <a:ext cx="125747" cy="46036"/>
            </a:xfrm>
            <a:prstGeom prst="rect">
              <a:avLst/>
            </a:prstGeom>
          </p:spPr>
        </p:pic>
        <p:sp>
          <p:nvSpPr>
            <p:cNvPr id="185" name="CaixaDeTexto 184"/>
            <p:cNvSpPr txBox="1"/>
            <p:nvPr/>
          </p:nvSpPr>
          <p:spPr>
            <a:xfrm>
              <a:off x="7189070" y="3272966"/>
              <a:ext cx="42199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Salvador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86" name="Imagem 185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45573" y="3389984"/>
              <a:ext cx="125747" cy="46036"/>
            </a:xfrm>
            <a:prstGeom prst="rect">
              <a:avLst/>
            </a:prstGeom>
          </p:spPr>
        </p:pic>
        <p:sp>
          <p:nvSpPr>
            <p:cNvPr id="187" name="CaixaDeTexto 186"/>
            <p:cNvSpPr txBox="1"/>
            <p:nvPr/>
          </p:nvSpPr>
          <p:spPr>
            <a:xfrm>
              <a:off x="7090488" y="3370721"/>
              <a:ext cx="330395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Aratu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7671713" y="2787885"/>
              <a:ext cx="37461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Maceió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89" name="Imagem 18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23595" y="2849618"/>
              <a:ext cx="125747" cy="46036"/>
            </a:xfrm>
            <a:prstGeom prst="rect">
              <a:avLst/>
            </a:prstGeom>
          </p:spPr>
        </p:pic>
        <p:sp>
          <p:nvSpPr>
            <p:cNvPr id="190" name="CaixaDeTexto 189"/>
            <p:cNvSpPr txBox="1"/>
            <p:nvPr/>
          </p:nvSpPr>
          <p:spPr>
            <a:xfrm>
              <a:off x="7812350" y="2551628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Suape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1" name="Imagem 19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64232" y="2613361"/>
              <a:ext cx="125747" cy="46036"/>
            </a:xfrm>
            <a:prstGeom prst="rect">
              <a:avLst/>
            </a:prstGeom>
          </p:spPr>
        </p:pic>
        <p:sp>
          <p:nvSpPr>
            <p:cNvPr id="192" name="CaixaDeTexto 191"/>
            <p:cNvSpPr txBox="1"/>
            <p:nvPr/>
          </p:nvSpPr>
          <p:spPr>
            <a:xfrm>
              <a:off x="7841370" y="2472940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Recife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3" name="Imagem 192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93252" y="2549988"/>
              <a:ext cx="125747" cy="46036"/>
            </a:xfrm>
            <a:prstGeom prst="rect">
              <a:avLst/>
            </a:prstGeom>
          </p:spPr>
        </p:pic>
        <p:sp>
          <p:nvSpPr>
            <p:cNvPr id="194" name="CaixaDeTexto 193"/>
            <p:cNvSpPr txBox="1"/>
            <p:nvPr/>
          </p:nvSpPr>
          <p:spPr>
            <a:xfrm>
              <a:off x="7771097" y="2108796"/>
              <a:ext cx="320919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Natal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5" name="Imagem 194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22979" y="2176987"/>
              <a:ext cx="125747" cy="46036"/>
            </a:xfrm>
            <a:prstGeom prst="rect">
              <a:avLst/>
            </a:prstGeom>
          </p:spPr>
        </p:pic>
        <p:sp>
          <p:nvSpPr>
            <p:cNvPr id="196" name="CaixaDeTexto 195"/>
            <p:cNvSpPr txBox="1"/>
            <p:nvPr/>
          </p:nvSpPr>
          <p:spPr>
            <a:xfrm>
              <a:off x="7253536" y="1722235"/>
              <a:ext cx="41389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Fortaleza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7" name="Imagem 19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205419" y="1789275"/>
              <a:ext cx="125747" cy="46036"/>
            </a:xfrm>
            <a:prstGeom prst="rect">
              <a:avLst/>
            </a:prstGeom>
          </p:spPr>
        </p:pic>
        <p:sp>
          <p:nvSpPr>
            <p:cNvPr id="198" name="CaixaDeTexto 197"/>
            <p:cNvSpPr txBox="1"/>
            <p:nvPr/>
          </p:nvSpPr>
          <p:spPr>
            <a:xfrm>
              <a:off x="7171890" y="1636821"/>
              <a:ext cx="365141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Pecém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9" name="Imagem 19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123773" y="1705012"/>
              <a:ext cx="125747" cy="46036"/>
            </a:xfrm>
            <a:prstGeom prst="rect">
              <a:avLst/>
            </a:prstGeom>
          </p:spPr>
        </p:pic>
        <p:sp>
          <p:nvSpPr>
            <p:cNvPr id="200" name="CaixaDeTexto 199"/>
            <p:cNvSpPr txBox="1"/>
            <p:nvPr/>
          </p:nvSpPr>
          <p:spPr>
            <a:xfrm>
              <a:off x="6310318" y="1346082"/>
              <a:ext cx="333554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Itaqui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01" name="Imagem 20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62200" y="1414273"/>
              <a:ext cx="125747" cy="46036"/>
            </a:xfrm>
            <a:prstGeom prst="rect">
              <a:avLst/>
            </a:prstGeom>
          </p:spPr>
        </p:pic>
        <p:sp>
          <p:nvSpPr>
            <p:cNvPr id="202" name="CaixaDeTexto 201"/>
            <p:cNvSpPr txBox="1"/>
            <p:nvPr/>
          </p:nvSpPr>
          <p:spPr>
            <a:xfrm>
              <a:off x="5444915" y="1028512"/>
              <a:ext cx="352506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Belém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03" name="Imagem 202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40797" y="1127192"/>
              <a:ext cx="125747" cy="46036"/>
            </a:xfrm>
            <a:prstGeom prst="rect">
              <a:avLst/>
            </a:prstGeom>
          </p:spPr>
        </p:pic>
        <p:sp>
          <p:nvSpPr>
            <p:cNvPr id="204" name="CaixaDeTexto 203"/>
            <p:cNvSpPr txBox="1"/>
            <p:nvPr/>
          </p:nvSpPr>
          <p:spPr>
            <a:xfrm>
              <a:off x="4964020" y="1020947"/>
              <a:ext cx="3754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Macapá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05" name="Imagem 204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71495" y="1025499"/>
              <a:ext cx="125747" cy="46036"/>
            </a:xfrm>
            <a:prstGeom prst="rect">
              <a:avLst/>
            </a:prstGeom>
          </p:spPr>
        </p:pic>
        <p:sp>
          <p:nvSpPr>
            <p:cNvPr id="206" name="CaixaDeTexto 205"/>
            <p:cNvSpPr txBox="1"/>
            <p:nvPr/>
          </p:nvSpPr>
          <p:spPr>
            <a:xfrm>
              <a:off x="3731493" y="1361692"/>
              <a:ext cx="488026" cy="17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Itacoatiara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07" name="Imagem 206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675299" y="1445990"/>
              <a:ext cx="125747" cy="46036"/>
            </a:xfrm>
            <a:prstGeom prst="rect">
              <a:avLst/>
            </a:prstGeom>
          </p:spPr>
        </p:pic>
        <p:sp>
          <p:nvSpPr>
            <p:cNvPr id="208" name="CaixaDeTexto 207"/>
            <p:cNvSpPr txBox="1"/>
            <p:nvPr/>
          </p:nvSpPr>
          <p:spPr>
            <a:xfrm>
              <a:off x="3089963" y="1308803"/>
              <a:ext cx="393568" cy="17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Manaus</a:t>
              </a:r>
              <a:endParaRPr lang="pt-BR" sz="500" b="1" i="1" dirty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09" name="Imagem 208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365796" y="1409833"/>
              <a:ext cx="125747" cy="46036"/>
            </a:xfrm>
            <a:prstGeom prst="rect">
              <a:avLst/>
            </a:prstGeom>
          </p:spPr>
        </p:pic>
        <p:sp>
          <p:nvSpPr>
            <p:cNvPr id="210" name="CaixaDeTexto 209"/>
            <p:cNvSpPr txBox="1"/>
            <p:nvPr/>
          </p:nvSpPr>
          <p:spPr>
            <a:xfrm>
              <a:off x="2397235" y="2308341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b="1" i="1" dirty="0" smtClean="0">
                  <a:latin typeface="Arial Narrow" pitchFamily="34" charset="0"/>
                  <a:cs typeface="Arial" pitchFamily="34" charset="0"/>
                </a:rPr>
                <a:t>Porto Velho</a:t>
              </a:r>
            </a:p>
          </p:txBody>
        </p:sp>
        <p:pic>
          <p:nvPicPr>
            <p:cNvPr id="211" name="Imagem 210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700495" y="2426739"/>
              <a:ext cx="125747" cy="46036"/>
            </a:xfrm>
            <a:prstGeom prst="rect">
              <a:avLst/>
            </a:prstGeom>
          </p:spPr>
        </p:pic>
        <p:pic>
          <p:nvPicPr>
            <p:cNvPr id="212" name="Imagem 211" descr="barco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42633" y="5002396"/>
              <a:ext cx="125747" cy="46036"/>
            </a:xfrm>
            <a:prstGeom prst="rect">
              <a:avLst/>
            </a:prstGeom>
          </p:spPr>
        </p:pic>
      </p:grpSp>
      <p:sp>
        <p:nvSpPr>
          <p:cNvPr id="68" name="CaixaDeTexto 67"/>
          <p:cNvSpPr txBox="1"/>
          <p:nvPr/>
        </p:nvSpPr>
        <p:spPr>
          <a:xfrm>
            <a:off x="6444209" y="188640"/>
            <a:ext cx="249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+mj-lt"/>
                <a:cs typeface="Arial" pitchFamily="34" charset="0"/>
              </a:rPr>
              <a:t>PIL FERROVIÁRIO</a:t>
            </a:r>
            <a:endParaRPr lang="pt-BR" sz="2000" b="1" dirty="0">
              <a:latin typeface="+mj-lt"/>
              <a:cs typeface="Arial" pitchFamily="34" charset="0"/>
            </a:endParaRPr>
          </a:p>
        </p:txBody>
      </p:sp>
      <p:grpSp>
        <p:nvGrpSpPr>
          <p:cNvPr id="3" name="Grupo 140"/>
          <p:cNvGrpSpPr/>
          <p:nvPr/>
        </p:nvGrpSpPr>
        <p:grpSpPr>
          <a:xfrm>
            <a:off x="345325" y="5485876"/>
            <a:ext cx="1578158" cy="751436"/>
            <a:chOff x="345324" y="5485875"/>
            <a:chExt cx="1578158" cy="751437"/>
          </a:xfrm>
        </p:grpSpPr>
        <p:sp>
          <p:nvSpPr>
            <p:cNvPr id="9328" name="CaixaDeTexto 9327"/>
            <p:cNvSpPr txBox="1"/>
            <p:nvPr/>
          </p:nvSpPr>
          <p:spPr>
            <a:xfrm>
              <a:off x="645330" y="5485875"/>
              <a:ext cx="588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Portos</a:t>
              </a:r>
              <a:endParaRPr lang="pt-BR" sz="1200" b="1" dirty="0" smtClean="0"/>
            </a:p>
          </p:txBody>
        </p:sp>
        <p:pic>
          <p:nvPicPr>
            <p:cNvPr id="9324" name="Imagem 9323" descr="barc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5235" y="5624775"/>
              <a:ext cx="216334" cy="79200"/>
            </a:xfrm>
            <a:prstGeom prst="rect">
              <a:avLst/>
            </a:prstGeom>
          </p:spPr>
        </p:pic>
        <p:sp>
          <p:nvSpPr>
            <p:cNvPr id="66" name="CaixaDeTexto 65"/>
            <p:cNvSpPr txBox="1"/>
            <p:nvPr/>
          </p:nvSpPr>
          <p:spPr>
            <a:xfrm>
              <a:off x="639796" y="5706464"/>
              <a:ext cx="1283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Malha Ferroviária</a:t>
              </a:r>
              <a:endParaRPr lang="pt-BR" sz="1200" b="1" dirty="0" smtClean="0"/>
            </a:p>
          </p:txBody>
        </p:sp>
        <p:cxnSp>
          <p:nvCxnSpPr>
            <p:cNvPr id="67" name="Conector reto 66"/>
            <p:cNvCxnSpPr/>
            <p:nvPr/>
          </p:nvCxnSpPr>
          <p:spPr>
            <a:xfrm>
              <a:off x="361729" y="5876188"/>
              <a:ext cx="204539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69"/>
            <p:cNvGrpSpPr/>
            <p:nvPr/>
          </p:nvGrpSpPr>
          <p:grpSpPr>
            <a:xfrm>
              <a:off x="345324" y="5960313"/>
              <a:ext cx="1380545" cy="276999"/>
              <a:chOff x="540527" y="5567245"/>
              <a:chExt cx="1380545" cy="276999"/>
            </a:xfrm>
          </p:grpSpPr>
          <p:sp>
            <p:nvSpPr>
              <p:cNvPr id="64" name="CaixaDeTexto 63"/>
              <p:cNvSpPr txBox="1"/>
              <p:nvPr/>
            </p:nvSpPr>
            <p:spPr>
              <a:xfrm>
                <a:off x="840968" y="5567245"/>
                <a:ext cx="10801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200" dirty="0" smtClean="0"/>
                  <a:t>PIL Ferroviário</a:t>
                </a:r>
              </a:p>
            </p:txBody>
          </p:sp>
          <p:cxnSp>
            <p:nvCxnSpPr>
              <p:cNvPr id="65" name="Conector reto 64"/>
              <p:cNvCxnSpPr/>
              <p:nvPr/>
            </p:nvCxnSpPr>
            <p:spPr>
              <a:xfrm>
                <a:off x="540527" y="5711261"/>
                <a:ext cx="216000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Conector de seta reta 124"/>
          <p:cNvCxnSpPr>
            <a:stCxn id="126" idx="2"/>
          </p:cNvCxnSpPr>
          <p:nvPr/>
        </p:nvCxnSpPr>
        <p:spPr>
          <a:xfrm flipH="1">
            <a:off x="5753100" y="885825"/>
            <a:ext cx="701391" cy="76200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hlinkClick r:id="" action="ppaction://noaction"/>
          </p:cNvPr>
          <p:cNvSpPr txBox="1"/>
          <p:nvPr/>
        </p:nvSpPr>
        <p:spPr>
          <a:xfrm>
            <a:off x="5672684" y="571153"/>
            <a:ext cx="1563613" cy="314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Açailândia/MA – </a:t>
            </a:r>
            <a:br>
              <a:rPr lang="pt-BR" sz="1000" b="1" dirty="0" smtClean="0">
                <a:latin typeface="Arial" pitchFamily="34" charset="0"/>
                <a:cs typeface="Arial" pitchFamily="34" charset="0"/>
              </a:rPr>
            </a:b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Barcarena/PA – 457,0 km</a:t>
            </a:r>
          </a:p>
        </p:txBody>
      </p:sp>
      <p:cxnSp>
        <p:nvCxnSpPr>
          <p:cNvPr id="127" name="Conector de seta reta 126"/>
          <p:cNvCxnSpPr>
            <a:stCxn id="128" idx="3"/>
          </p:cNvCxnSpPr>
          <p:nvPr/>
        </p:nvCxnSpPr>
        <p:spPr>
          <a:xfrm flipV="1">
            <a:off x="3544120" y="4562475"/>
            <a:ext cx="1246955" cy="14377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>
            <a:hlinkClick r:id="" action="ppaction://noaction"/>
          </p:cNvPr>
          <p:cNvSpPr txBox="1"/>
          <p:nvPr/>
        </p:nvSpPr>
        <p:spPr>
          <a:xfrm>
            <a:off x="1962365" y="4509121"/>
            <a:ext cx="1581755" cy="394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Estrela d’ Oeste/SP – 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Dourados/MS – 659,0 km</a:t>
            </a:r>
          </a:p>
        </p:txBody>
      </p:sp>
      <p:cxnSp>
        <p:nvCxnSpPr>
          <p:cNvPr id="129" name="Conector de seta reta 128"/>
          <p:cNvCxnSpPr>
            <a:stCxn id="131" idx="3"/>
          </p:cNvCxnSpPr>
          <p:nvPr/>
        </p:nvCxnSpPr>
        <p:spPr>
          <a:xfrm flipV="1">
            <a:off x="3535364" y="3886200"/>
            <a:ext cx="1655761" cy="26288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de seta reta 129"/>
          <p:cNvCxnSpPr>
            <a:stCxn id="153" idx="3"/>
          </p:cNvCxnSpPr>
          <p:nvPr/>
        </p:nvCxnSpPr>
        <p:spPr>
          <a:xfrm flipV="1">
            <a:off x="3330302" y="3200400"/>
            <a:ext cx="1365523" cy="43642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ixaDeTexto 130">
            <a:hlinkClick r:id="" action="ppaction://noaction"/>
          </p:cNvPr>
          <p:cNvSpPr txBox="1"/>
          <p:nvPr/>
        </p:nvSpPr>
        <p:spPr>
          <a:xfrm>
            <a:off x="1043609" y="4005064"/>
            <a:ext cx="2491755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Palmas/TO – Anápolis/GO – 1.536,0 km</a:t>
            </a:r>
          </a:p>
        </p:txBody>
      </p:sp>
      <p:cxnSp>
        <p:nvCxnSpPr>
          <p:cNvPr id="133" name="Conector de seta reta 132"/>
          <p:cNvCxnSpPr/>
          <p:nvPr/>
        </p:nvCxnSpPr>
        <p:spPr>
          <a:xfrm flipV="1">
            <a:off x="3866863" y="5094515"/>
            <a:ext cx="665651" cy="6267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 flipV="1">
            <a:off x="6429375" y="4867275"/>
            <a:ext cx="911654" cy="71709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de seta reta 134"/>
          <p:cNvCxnSpPr/>
          <p:nvPr/>
        </p:nvCxnSpPr>
        <p:spPr>
          <a:xfrm flipH="1" flipV="1">
            <a:off x="7324725" y="3095625"/>
            <a:ext cx="615018" cy="529319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ixaDeTexto 135">
            <a:hlinkClick r:id="" action="ppaction://noaction"/>
          </p:cNvPr>
          <p:cNvSpPr txBox="1"/>
          <p:nvPr/>
        </p:nvSpPr>
        <p:spPr>
          <a:xfrm>
            <a:off x="7740353" y="3284984"/>
            <a:ext cx="1361117" cy="454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Feira de Santana/BA –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Ipojuca</a:t>
            </a:r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/PE – 893,0 km</a:t>
            </a:r>
          </a:p>
        </p:txBody>
      </p:sp>
      <p:cxnSp>
        <p:nvCxnSpPr>
          <p:cNvPr id="137" name="Conector de seta reta 136"/>
          <p:cNvCxnSpPr/>
          <p:nvPr/>
        </p:nvCxnSpPr>
        <p:spPr>
          <a:xfrm flipH="1" flipV="1">
            <a:off x="6174770" y="4212404"/>
            <a:ext cx="1558145" cy="59908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ixaDeTexto 137">
            <a:hlinkClick r:id="" action="ppaction://noaction"/>
          </p:cNvPr>
          <p:cNvSpPr txBox="1"/>
          <p:nvPr/>
        </p:nvSpPr>
        <p:spPr>
          <a:xfrm>
            <a:off x="7277483" y="4776515"/>
            <a:ext cx="165618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Anápolis/GO – Corinto/MG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Campos/RJ – 1.545 km</a:t>
            </a:r>
          </a:p>
        </p:txBody>
      </p:sp>
      <p:cxnSp>
        <p:nvCxnSpPr>
          <p:cNvPr id="139" name="Conector de seta reta 138"/>
          <p:cNvCxnSpPr>
            <a:stCxn id="138" idx="1"/>
          </p:cNvCxnSpPr>
          <p:nvPr/>
        </p:nvCxnSpPr>
        <p:spPr>
          <a:xfrm flipH="1" flipV="1">
            <a:off x="6554912" y="4705564"/>
            <a:ext cx="722570" cy="28697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de seta reta 139"/>
          <p:cNvCxnSpPr/>
          <p:nvPr/>
        </p:nvCxnSpPr>
        <p:spPr>
          <a:xfrm flipV="1">
            <a:off x="3724275" y="5353050"/>
            <a:ext cx="1371600" cy="62865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de seta reta 140"/>
          <p:cNvCxnSpPr/>
          <p:nvPr/>
        </p:nvCxnSpPr>
        <p:spPr>
          <a:xfrm flipV="1">
            <a:off x="3737857" y="5734050"/>
            <a:ext cx="1177043" cy="25309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de seta reta 141"/>
          <p:cNvCxnSpPr/>
          <p:nvPr/>
        </p:nvCxnSpPr>
        <p:spPr>
          <a:xfrm>
            <a:off x="3667125" y="5924550"/>
            <a:ext cx="1038225" cy="32385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de seta reta 142"/>
          <p:cNvCxnSpPr/>
          <p:nvPr/>
        </p:nvCxnSpPr>
        <p:spPr>
          <a:xfrm flipH="1" flipV="1">
            <a:off x="6343650" y="3705225"/>
            <a:ext cx="1069250" cy="580367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ixaDeTexto 144">
            <a:hlinkClick r:id="" action="ppaction://noaction"/>
          </p:cNvPr>
          <p:cNvSpPr txBox="1"/>
          <p:nvPr/>
        </p:nvSpPr>
        <p:spPr>
          <a:xfrm>
            <a:off x="6372201" y="5373216"/>
            <a:ext cx="2699792" cy="22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Rio de Janeiro/RJ – Vila Velha/ES – 572,0 km</a:t>
            </a:r>
          </a:p>
        </p:txBody>
      </p:sp>
      <p:cxnSp>
        <p:nvCxnSpPr>
          <p:cNvPr id="146" name="Conector de seta reta 145"/>
          <p:cNvCxnSpPr>
            <a:stCxn id="151" idx="1"/>
          </p:cNvCxnSpPr>
          <p:nvPr/>
        </p:nvCxnSpPr>
        <p:spPr>
          <a:xfrm flipH="1" flipV="1">
            <a:off x="5219700" y="5286375"/>
            <a:ext cx="432420" cy="87724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de seta reta 146"/>
          <p:cNvCxnSpPr>
            <a:stCxn id="152" idx="1"/>
          </p:cNvCxnSpPr>
          <p:nvPr/>
        </p:nvCxnSpPr>
        <p:spPr>
          <a:xfrm flipH="1" flipV="1">
            <a:off x="5610225" y="5048250"/>
            <a:ext cx="329927" cy="799807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de seta reta 147"/>
          <p:cNvCxnSpPr>
            <a:stCxn id="149" idx="2"/>
          </p:cNvCxnSpPr>
          <p:nvPr/>
        </p:nvCxnSpPr>
        <p:spPr>
          <a:xfrm flipH="1">
            <a:off x="6943725" y="1456320"/>
            <a:ext cx="897200" cy="150595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aixaDeTexto 148">
            <a:hlinkClick r:id="" action="ppaction://noaction"/>
          </p:cNvPr>
          <p:cNvSpPr txBox="1"/>
          <p:nvPr/>
        </p:nvSpPr>
        <p:spPr>
          <a:xfrm>
            <a:off x="7020272" y="980728"/>
            <a:ext cx="1641306" cy="475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Feira de Santana/BA –</a:t>
            </a:r>
          </a:p>
          <a:p>
            <a:pPr algn="ctr"/>
            <a:r>
              <a:rPr lang="pt-BR" sz="1000" b="1" dirty="0" err="1" smtClean="0">
                <a:latin typeface="Arial" pitchFamily="34" charset="0"/>
                <a:cs typeface="Arial" pitchFamily="34" charset="0"/>
              </a:rPr>
              <a:t>Parnamirim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/PE – 580,0 km</a:t>
            </a:r>
          </a:p>
        </p:txBody>
      </p:sp>
      <p:sp>
        <p:nvSpPr>
          <p:cNvPr id="150" name="CaixaDeTexto 149">
            <a:hlinkClick r:id="" action="ppaction://noaction"/>
          </p:cNvPr>
          <p:cNvSpPr txBox="1"/>
          <p:nvPr/>
        </p:nvSpPr>
        <p:spPr>
          <a:xfrm>
            <a:off x="1979713" y="5589240"/>
            <a:ext cx="1889719" cy="679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Mairinque/SP - Lapa/PR</a:t>
            </a: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Lapa/PR – Vacaria/RS</a:t>
            </a: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Vacaria/RS – Rio Grande/RS</a:t>
            </a: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1.667,0 km</a:t>
            </a:r>
          </a:p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CaixaDeTexto 150">
            <a:hlinkClick r:id="" action="ppaction://noaction"/>
          </p:cNvPr>
          <p:cNvSpPr txBox="1"/>
          <p:nvPr/>
        </p:nvSpPr>
        <p:spPr>
          <a:xfrm>
            <a:off x="5652120" y="6051004"/>
            <a:ext cx="2289314" cy="225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Lapa/PR – Paranaguá/PR – 150,0 km</a:t>
            </a:r>
          </a:p>
        </p:txBody>
      </p:sp>
      <p:sp>
        <p:nvSpPr>
          <p:cNvPr id="152" name="CaixaDeTexto 151">
            <a:hlinkClick r:id="" action="ppaction://noaction"/>
          </p:cNvPr>
          <p:cNvSpPr txBox="1"/>
          <p:nvPr/>
        </p:nvSpPr>
        <p:spPr>
          <a:xfrm>
            <a:off x="5940152" y="5733256"/>
            <a:ext cx="3131840" cy="2296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Ferroanel</a:t>
            </a:r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Paulista e Acesso a Santos/SP – 111,0 km</a:t>
            </a:r>
          </a:p>
        </p:txBody>
      </p:sp>
      <p:sp>
        <p:nvSpPr>
          <p:cNvPr id="132" name="CaixaDeTexto 131">
            <a:hlinkClick r:id="" action="ppaction://noaction"/>
          </p:cNvPr>
          <p:cNvSpPr txBox="1"/>
          <p:nvPr/>
        </p:nvSpPr>
        <p:spPr>
          <a:xfrm>
            <a:off x="1691681" y="5013176"/>
            <a:ext cx="2204429" cy="319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err="1" smtClean="0">
                <a:latin typeface="Arial" pitchFamily="34" charset="0"/>
                <a:cs typeface="Arial" pitchFamily="34" charset="0"/>
              </a:rPr>
              <a:t>Maracaju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/MS – Lapa/PR – 990,0 km</a:t>
            </a:r>
          </a:p>
        </p:txBody>
      </p:sp>
      <p:sp>
        <p:nvSpPr>
          <p:cNvPr id="153" name="CaixaDeTexto 152">
            <a:hlinkClick r:id="" action="ppaction://noaction"/>
          </p:cNvPr>
          <p:cNvSpPr txBox="1"/>
          <p:nvPr/>
        </p:nvSpPr>
        <p:spPr>
          <a:xfrm>
            <a:off x="1547664" y="3462908"/>
            <a:ext cx="1782638" cy="347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Lucas do Rio Verde/MT</a:t>
            </a:r>
            <a:b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Campinorte /GO– 884,0 km</a:t>
            </a:r>
          </a:p>
        </p:txBody>
      </p:sp>
      <p:cxnSp>
        <p:nvCxnSpPr>
          <p:cNvPr id="154" name="Conector de seta reta 153"/>
          <p:cNvCxnSpPr/>
          <p:nvPr/>
        </p:nvCxnSpPr>
        <p:spPr>
          <a:xfrm flipH="1" flipV="1">
            <a:off x="6819900" y="3343275"/>
            <a:ext cx="506051" cy="87031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ixaDeTexto 143">
            <a:hlinkClick r:id="" action="ppaction://noaction"/>
          </p:cNvPr>
          <p:cNvSpPr txBox="1"/>
          <p:nvPr/>
        </p:nvSpPr>
        <p:spPr>
          <a:xfrm>
            <a:off x="7308305" y="4005065"/>
            <a:ext cx="165618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Belo Horizonte/MG – </a:t>
            </a:r>
          </a:p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Candeias/BA  1.181,0 km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636912"/>
            <a:ext cx="9144000" cy="1656184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49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CONCESSÕES RODOVIÁRIAS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3984866"/>
            <a:ext cx="91440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>
            <a:spAutoFit/>
          </a:bodyPr>
          <a:lstStyle/>
          <a:p>
            <a:pPr>
              <a:buFontTx/>
              <a:buChar char="E"/>
            </a:pPr>
            <a:endParaRPr lang="pt-BR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528" y="1124744"/>
            <a:ext cx="8532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/>
          <a:lstStyle/>
          <a:p>
            <a:pPr marL="0" lvl="1" defTabSz="273050"/>
            <a:r>
              <a:rPr lang="pt-BR" sz="2000" b="1" dirty="0" smtClean="0">
                <a:latin typeface="+mn-lt"/>
                <a:cs typeface="Arial" pitchFamily="34" charset="0"/>
              </a:rPr>
              <a:t>Novo patamar de investimentos públicos e privados </a:t>
            </a:r>
          </a:p>
          <a:p>
            <a:pPr marL="0" lvl="1" defTabSz="273050"/>
            <a:endParaRPr lang="pt-BR" sz="2000" dirty="0" smtClean="0">
              <a:latin typeface="+mn-lt"/>
            </a:endParaRPr>
          </a:p>
          <a:p>
            <a:pPr marL="0" lvl="1" defTabSz="273050"/>
            <a:r>
              <a:rPr lang="pt-BR" sz="2000" b="1" dirty="0" smtClean="0">
                <a:latin typeface="+mn-lt"/>
              </a:rPr>
              <a:t>Resgate </a:t>
            </a:r>
            <a:r>
              <a:rPr lang="pt-BR" sz="2000" b="1" dirty="0">
                <a:latin typeface="+mn-lt"/>
              </a:rPr>
              <a:t>do planejamento permanente</a:t>
            </a:r>
          </a:p>
          <a:p>
            <a:pPr marL="531813" lvl="1" indent="-176213" algn="just" defTabSz="27305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Plano </a:t>
            </a:r>
            <a:r>
              <a:rPr lang="pt-BR" sz="2000" dirty="0">
                <a:latin typeface="+mn-lt"/>
              </a:rPr>
              <a:t>Nacional de Logística de Transportes – </a:t>
            </a:r>
            <a:r>
              <a:rPr lang="pt-BR" sz="2000" dirty="0" smtClean="0">
                <a:latin typeface="+mn-lt"/>
              </a:rPr>
              <a:t>PNLT (concluído em 2007 e revisado nos anos de 2009 e 2011)</a:t>
            </a:r>
          </a:p>
          <a:p>
            <a:pPr marL="531813" lvl="1" indent="-176213" algn="just" defTabSz="27305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Plano Nacional de Logística Integrada – PNLI (em elaboração pela EPL, com conclusão em setembro/2014)</a:t>
            </a:r>
            <a:endParaRPr lang="pt-BR" sz="2000" dirty="0">
              <a:latin typeface="+mn-lt"/>
            </a:endParaRPr>
          </a:p>
          <a:p>
            <a:pPr marL="0" lvl="1" defTabSz="273050"/>
            <a:endParaRPr lang="pt-BR" sz="2000" dirty="0">
              <a:latin typeface="+mn-lt"/>
            </a:endParaRPr>
          </a:p>
          <a:p>
            <a:pPr marL="0" lvl="1" defTabSz="273050"/>
            <a:r>
              <a:rPr lang="pt-BR" sz="2000" b="1" dirty="0" smtClean="0">
                <a:latin typeface="+mn-lt"/>
              </a:rPr>
              <a:t>Expansão </a:t>
            </a:r>
            <a:r>
              <a:rPr lang="pt-BR" sz="2000" b="1" dirty="0">
                <a:latin typeface="+mn-lt"/>
              </a:rPr>
              <a:t>dos Investimentos Públicos e Privados em Infraestrutura</a:t>
            </a:r>
          </a:p>
          <a:p>
            <a:pPr marL="531813" lvl="3" indent="-176213" defTabSz="27305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Programa de Aceleração do Crescimento – PAC</a:t>
            </a:r>
            <a:endParaRPr lang="pt-BR" sz="2000" dirty="0">
              <a:latin typeface="+mn-lt"/>
            </a:endParaRPr>
          </a:p>
          <a:p>
            <a:pPr marL="531813" lvl="3" indent="-176213" defTabSz="27305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Programa de Investimentos em Logística – PIL</a:t>
            </a:r>
          </a:p>
          <a:p>
            <a:pPr marL="531813" lvl="3" indent="-176213" defTabSz="27305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Arrendamento de Terminais Portuários e Autorizações para Terminais de Uso Privativo</a:t>
            </a:r>
          </a:p>
          <a:p>
            <a:pPr marL="531813" lvl="3" indent="-176213" defTabSz="27305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Concessões de Aeroportos e Estimulo da Aviação Regional</a:t>
            </a:r>
            <a:endParaRPr lang="pt-BR" sz="2000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ESTRATÉGIA PARA ATINGIR O OBJETIVO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5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latin typeface="+mj-lt"/>
              </a:rPr>
              <a:t>PROGRAMA DE CONCESSÕES RODOVIÁRIAS</a:t>
            </a:r>
          </a:p>
          <a:p>
            <a:pPr algn="ctr">
              <a:lnSpc>
                <a:spcPct val="70000"/>
              </a:lnSpc>
            </a:pPr>
            <a:r>
              <a:rPr lang="pt-BR" sz="2000" b="1" dirty="0" smtClean="0">
                <a:latin typeface="+mj-lt"/>
              </a:rPr>
              <a:t>1ª ETAPA – 1.482,4 km</a:t>
            </a:r>
            <a:endParaRPr lang="pt-BR" sz="2000" b="1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4016" y="1268760"/>
            <a:ext cx="3059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just" defTabSz="534988"/>
            <a:r>
              <a:rPr lang="pt-BR" dirty="0" smtClean="0">
                <a:latin typeface="+mn-lt"/>
              </a:rPr>
              <a:t>	</a:t>
            </a:r>
            <a:r>
              <a:rPr lang="pt-BR" sz="2000" dirty="0" smtClean="0">
                <a:latin typeface="+mn-lt"/>
              </a:rPr>
              <a:t>Teve início com a licitação, entre 1994 e 1997, da concessão dos cinco trechos que até então estavam submetidos à cobrança de pedágio pelo extinto DNER:</a:t>
            </a:r>
          </a:p>
          <a:p>
            <a:pPr indent="1588" algn="just" defTabSz="534988"/>
            <a:endParaRPr lang="pt-BR" sz="1000" dirty="0" smtClean="0">
              <a:latin typeface="+mn-lt"/>
            </a:endParaRPr>
          </a:p>
          <a:p>
            <a:pPr indent="1588" algn="just" defTabSz="534988"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 </a:t>
            </a:r>
            <a:r>
              <a:rPr lang="pt-BR" sz="1600" dirty="0" smtClean="0">
                <a:latin typeface="+mn-lt"/>
              </a:rPr>
              <a:t>Rodovia Presidente Dutra;</a:t>
            </a:r>
          </a:p>
          <a:p>
            <a:pPr indent="1588" algn="just" defTabSz="534988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Freeway, entre Porto Alegre e Osório; </a:t>
            </a:r>
          </a:p>
          <a:p>
            <a:pPr indent="1588" algn="just" defTabSz="534988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Ponte Rio-Niterói; </a:t>
            </a:r>
          </a:p>
          <a:p>
            <a:pPr indent="1588" algn="just" defTabSz="534988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BR 040/MG/RJ - trecho Juiz de Fora/MG - Rio de Janeiro/RJ; e  </a:t>
            </a:r>
          </a:p>
          <a:p>
            <a:pPr indent="1588" algn="just" defTabSz="534988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BR-116/RJ, trecho Além Paraíba - Teresópolis – Entroncamento c/ a BR 040/RJ.</a:t>
            </a:r>
          </a:p>
        </p:txBody>
      </p:sp>
      <p:grpSp>
        <p:nvGrpSpPr>
          <p:cNvPr id="3" name="Grupo 52"/>
          <p:cNvGrpSpPr>
            <a:grpSpLocks noChangeAspect="1"/>
          </p:cNvGrpSpPr>
          <p:nvPr/>
        </p:nvGrpSpPr>
        <p:grpSpPr>
          <a:xfrm>
            <a:off x="3419872" y="899976"/>
            <a:ext cx="5544616" cy="5776221"/>
            <a:chOff x="2483768" y="1960376"/>
            <a:chExt cx="4526734" cy="4715821"/>
          </a:xfrm>
        </p:grpSpPr>
        <p:pic>
          <p:nvPicPr>
            <p:cNvPr id="8" name="Imagem 7" descr="CON-1ª ETAPA-02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83768" y="1960376"/>
              <a:ext cx="4317301" cy="471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upo 11"/>
            <p:cNvGrpSpPr/>
            <p:nvPr/>
          </p:nvGrpSpPr>
          <p:grpSpPr>
            <a:xfrm>
              <a:off x="3789438" y="5186333"/>
              <a:ext cx="267198" cy="138113"/>
              <a:chOff x="5595938" y="5481637"/>
              <a:chExt cx="267198" cy="138113"/>
            </a:xfrm>
          </p:grpSpPr>
          <p:sp>
            <p:nvSpPr>
              <p:cNvPr id="7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9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290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Elipse 9"/>
            <p:cNvSpPr/>
            <p:nvPr/>
          </p:nvSpPr>
          <p:spPr>
            <a:xfrm flipH="1">
              <a:off x="3694449" y="5349078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677785" y="5324037"/>
              <a:ext cx="7722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Porto Alegre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flipH="1">
              <a:off x="3446062" y="5935654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391294" y="5915376"/>
              <a:ext cx="7722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Rio Grande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flipH="1">
              <a:off x="3386531" y="5843931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272219" y="5733256"/>
              <a:ext cx="7722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Pelotas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496672" y="6102822"/>
              <a:ext cx="7722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err="1" smtClean="0">
                  <a:latin typeface="Arial" pitchFamily="34" charset="0"/>
                  <a:cs typeface="Arial" pitchFamily="34" charset="0"/>
                </a:rPr>
                <a:t>Jaguarão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 flipH="1">
              <a:off x="3093173" y="6107585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/>
            <p:cNvSpPr/>
            <p:nvPr/>
          </p:nvSpPr>
          <p:spPr>
            <a:xfrm flipH="1">
              <a:off x="2915816" y="5695152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547927" y="5617818"/>
              <a:ext cx="46403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Bagé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flipH="1">
              <a:off x="3175270" y="5517232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733676" y="5239653"/>
              <a:ext cx="6461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Caçapava do Sul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 flipH="1">
              <a:off x="3491880" y="5589240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410909" y="5517232"/>
              <a:ext cx="7722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err="1" smtClean="0">
                  <a:latin typeface="Arial" pitchFamily="34" charset="0"/>
                  <a:cs typeface="Arial" pitchFamily="34" charset="0"/>
                </a:rPr>
                <a:t>Camacuã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 flipH="1">
              <a:off x="4010225" y="5291682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858372" y="5161955"/>
              <a:ext cx="7722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Osório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Elipse 26"/>
            <p:cNvSpPr/>
            <p:nvPr/>
          </p:nvSpPr>
          <p:spPr>
            <a:xfrm flipH="1">
              <a:off x="5239124" y="3299273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778498" y="3009094"/>
              <a:ext cx="7722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São</a:t>
              </a:r>
              <a:br>
                <a:rPr lang="pt-BR" sz="8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Paulo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940152" y="3212976"/>
              <a:ext cx="7722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Rio de </a:t>
              </a:r>
              <a:br>
                <a:rPr lang="pt-BR" sz="8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Janeiro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 flipH="1">
              <a:off x="6300192" y="3189161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/>
            <p:cNvSpPr/>
            <p:nvPr/>
          </p:nvSpPr>
          <p:spPr>
            <a:xfrm flipH="1">
              <a:off x="6482875" y="2886277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6238273" y="2594045"/>
              <a:ext cx="7722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Além</a:t>
              </a:r>
              <a:br>
                <a:rPr lang="pt-BR" sz="8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Paraíba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Elipse 32"/>
            <p:cNvSpPr/>
            <p:nvPr/>
          </p:nvSpPr>
          <p:spPr>
            <a:xfrm flipH="1">
              <a:off x="6262088" y="2795217"/>
              <a:ext cx="54000" cy="5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5738417" y="2565467"/>
              <a:ext cx="7722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Juiz de</a:t>
              </a:r>
              <a:br>
                <a:rPr lang="pt-BR" sz="8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800" dirty="0" smtClean="0">
                  <a:latin typeface="Arial" pitchFamily="34" charset="0"/>
                  <a:cs typeface="Arial" pitchFamily="34" charset="0"/>
                </a:rPr>
                <a:t>Fora</a:t>
              </a:r>
              <a:endParaRPr kumimoji="0" lang="pt-BR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upo 34"/>
            <p:cNvGrpSpPr/>
            <p:nvPr/>
          </p:nvGrpSpPr>
          <p:grpSpPr>
            <a:xfrm>
              <a:off x="5436096" y="3140968"/>
              <a:ext cx="267198" cy="138113"/>
              <a:chOff x="5595938" y="5481637"/>
              <a:chExt cx="267198" cy="138113"/>
            </a:xfrm>
          </p:grpSpPr>
          <p:sp>
            <p:nvSpPr>
              <p:cNvPr id="36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37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116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o 37"/>
            <p:cNvGrpSpPr/>
            <p:nvPr/>
          </p:nvGrpSpPr>
          <p:grpSpPr>
            <a:xfrm>
              <a:off x="6372200" y="2996952"/>
              <a:ext cx="267198" cy="138113"/>
              <a:chOff x="5595938" y="5481637"/>
              <a:chExt cx="267198" cy="138113"/>
            </a:xfrm>
          </p:grpSpPr>
          <p:sp>
            <p:nvSpPr>
              <p:cNvPr id="39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0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116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upo 40"/>
            <p:cNvGrpSpPr/>
            <p:nvPr/>
          </p:nvGrpSpPr>
          <p:grpSpPr>
            <a:xfrm>
              <a:off x="6141887" y="2924944"/>
              <a:ext cx="267198" cy="138113"/>
              <a:chOff x="5595938" y="5481637"/>
              <a:chExt cx="267198" cy="138113"/>
            </a:xfrm>
          </p:grpSpPr>
          <p:sp>
            <p:nvSpPr>
              <p:cNvPr id="42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3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040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upo 43"/>
            <p:cNvGrpSpPr/>
            <p:nvPr/>
          </p:nvGrpSpPr>
          <p:grpSpPr>
            <a:xfrm>
              <a:off x="3146129" y="5973095"/>
              <a:ext cx="267198" cy="138113"/>
              <a:chOff x="5595938" y="5481637"/>
              <a:chExt cx="267198" cy="138113"/>
            </a:xfrm>
          </p:grpSpPr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6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116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" name="Grupo 46"/>
            <p:cNvGrpSpPr/>
            <p:nvPr/>
          </p:nvGrpSpPr>
          <p:grpSpPr>
            <a:xfrm>
              <a:off x="3208611" y="5598766"/>
              <a:ext cx="267198" cy="138113"/>
              <a:chOff x="5595938" y="5481637"/>
              <a:chExt cx="267198" cy="138113"/>
            </a:xfrm>
          </p:grpSpPr>
          <p:sp>
            <p:nvSpPr>
              <p:cNvPr id="48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9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392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upo 49"/>
            <p:cNvGrpSpPr/>
            <p:nvPr/>
          </p:nvGrpSpPr>
          <p:grpSpPr>
            <a:xfrm>
              <a:off x="2987824" y="5776123"/>
              <a:ext cx="267198" cy="138113"/>
              <a:chOff x="5595938" y="5481637"/>
              <a:chExt cx="267198" cy="138113"/>
            </a:xfrm>
          </p:grpSpPr>
          <p:sp>
            <p:nvSpPr>
              <p:cNvPr id="51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52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293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0" y="4077072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endParaRPr lang="pt-BR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25515"/>
            <a:ext cx="9144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 smtClean="0">
                <a:latin typeface="+mj-lt"/>
              </a:rPr>
              <a:t>1º ETAPA DE CONCESSÕES</a:t>
            </a:r>
          </a:p>
          <a:p>
            <a:pPr algn="ctr">
              <a:lnSpc>
                <a:spcPct val="80000"/>
              </a:lnSpc>
            </a:pPr>
            <a:r>
              <a:rPr lang="pt-BR" sz="2000" b="1" dirty="0" smtClean="0">
                <a:latin typeface="+mj-lt"/>
                <a:cs typeface="Arial" charset="0"/>
              </a:rPr>
              <a:t>1994 – 1997</a:t>
            </a:r>
            <a:endParaRPr lang="pt-BR" sz="2000" b="1" dirty="0">
              <a:latin typeface="+mj-lt"/>
              <a:cs typeface="Arial" charset="0"/>
            </a:endParaRP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251520" y="1484314"/>
          <a:ext cx="8665592" cy="342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lanilha" r:id="rId4" imgW="10763280" imgH="4248240" progId="Excel.Sheet.12">
                  <p:embed/>
                </p:oleObj>
              </mc:Choice>
              <mc:Fallback>
                <p:oleObj name="Planilha" r:id="rId4" imgW="10763280" imgH="424824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314"/>
                        <a:ext cx="8665592" cy="3421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5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latin typeface="+mj-lt"/>
              </a:rPr>
              <a:t>PROGRAMA DE CONCESSÕES RODOVIÁRIAS</a:t>
            </a:r>
          </a:p>
          <a:p>
            <a:pPr algn="ctr">
              <a:lnSpc>
                <a:spcPct val="70000"/>
              </a:lnSpc>
            </a:pPr>
            <a:r>
              <a:rPr lang="pt-BR" sz="2000" b="1" dirty="0" smtClean="0">
                <a:latin typeface="+mj-lt"/>
              </a:rPr>
              <a:t>2ª ETAPA – 3.281,4 km</a:t>
            </a:r>
            <a:endParaRPr lang="pt-BR" sz="2000" b="1" dirty="0">
              <a:latin typeface="+mj-lt"/>
            </a:endParaRPr>
          </a:p>
        </p:txBody>
      </p:sp>
      <p:grpSp>
        <p:nvGrpSpPr>
          <p:cNvPr id="3" name="Grupo 60"/>
          <p:cNvGrpSpPr>
            <a:grpSpLocks noChangeAspect="1"/>
          </p:cNvGrpSpPr>
          <p:nvPr/>
        </p:nvGrpSpPr>
        <p:grpSpPr>
          <a:xfrm>
            <a:off x="179512" y="835319"/>
            <a:ext cx="5472608" cy="5866867"/>
            <a:chOff x="1844084" y="836712"/>
            <a:chExt cx="5336971" cy="5721458"/>
          </a:xfrm>
        </p:grpSpPr>
        <p:pic>
          <p:nvPicPr>
            <p:cNvPr id="7" name="Imagem 6" descr="CON-2ª ETAPA-02-02-02-02-02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844084" y="836712"/>
              <a:ext cx="5253406" cy="572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Elipse 7"/>
            <p:cNvSpPr/>
            <p:nvPr/>
          </p:nvSpPr>
          <p:spPr>
            <a:xfrm flipH="1">
              <a:off x="3363686" y="6123823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95932" y="6146138"/>
              <a:ext cx="11404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Florianópolis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 flipH="1">
              <a:off x="2894044" y="6176358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525616" y="6230788"/>
              <a:ext cx="11404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Lages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 flipH="1">
              <a:off x="3419872" y="5654724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419872" y="5581974"/>
              <a:ext cx="11404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São Francisco</a:t>
              </a:r>
              <a:br>
                <a:rPr lang="pt-BR" sz="10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do Sul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012896" y="5317198"/>
              <a:ext cx="11404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Curitiba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flipH="1">
              <a:off x="3254084" y="5373384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496072" y="4394502"/>
              <a:ext cx="780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São</a:t>
              </a:r>
              <a:br>
                <a:rPr lang="pt-BR" sz="10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Paulo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 flipH="1">
              <a:off x="4067944" y="4685962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 flipH="1">
              <a:off x="3081604" y="4426394"/>
              <a:ext cx="93046" cy="93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627784" y="4474874"/>
              <a:ext cx="7803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Ourinhos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 flipH="1">
              <a:off x="3369636" y="3485354"/>
              <a:ext cx="93046" cy="93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2843808" y="3245802"/>
              <a:ext cx="7803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Icém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489908" y="3131052"/>
              <a:ext cx="780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Belo Horizonte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 flipH="1">
              <a:off x="4940428" y="3512804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400664" y="1327492"/>
              <a:ext cx="7803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Salvador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 flipH="1">
              <a:off x="6894728" y="1251290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5292080" y="2021666"/>
              <a:ext cx="780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Divisa Alegre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Elipse 32"/>
            <p:cNvSpPr/>
            <p:nvPr/>
          </p:nvSpPr>
          <p:spPr>
            <a:xfrm flipH="1">
              <a:off x="5958624" y="2115386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upo 33"/>
            <p:cNvGrpSpPr/>
            <p:nvPr/>
          </p:nvGrpSpPr>
          <p:grpSpPr>
            <a:xfrm>
              <a:off x="6228184" y="1589618"/>
              <a:ext cx="267198" cy="138113"/>
              <a:chOff x="5595938" y="5481637"/>
              <a:chExt cx="267198" cy="138113"/>
            </a:xfrm>
          </p:grpSpPr>
          <p:sp>
            <p:nvSpPr>
              <p:cNvPr id="35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36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116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upo 36"/>
            <p:cNvGrpSpPr/>
            <p:nvPr/>
          </p:nvGrpSpPr>
          <p:grpSpPr>
            <a:xfrm>
              <a:off x="3563888" y="5046002"/>
              <a:ext cx="267198" cy="138113"/>
              <a:chOff x="5595938" y="5481637"/>
              <a:chExt cx="267198" cy="138113"/>
            </a:xfrm>
          </p:grpSpPr>
          <p:sp>
            <p:nvSpPr>
              <p:cNvPr id="38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39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116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o 39"/>
            <p:cNvGrpSpPr/>
            <p:nvPr/>
          </p:nvGrpSpPr>
          <p:grpSpPr>
            <a:xfrm>
              <a:off x="4427984" y="4037890"/>
              <a:ext cx="267198" cy="138113"/>
              <a:chOff x="5595938" y="5481637"/>
              <a:chExt cx="267198" cy="138113"/>
            </a:xfrm>
          </p:grpSpPr>
          <p:sp>
            <p:nvSpPr>
              <p:cNvPr id="41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2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381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upo 42"/>
            <p:cNvGrpSpPr/>
            <p:nvPr/>
          </p:nvGrpSpPr>
          <p:grpSpPr>
            <a:xfrm>
              <a:off x="4932040" y="4325922"/>
              <a:ext cx="267198" cy="138113"/>
              <a:chOff x="5595938" y="5481637"/>
              <a:chExt cx="267198" cy="138113"/>
            </a:xfrm>
          </p:grpSpPr>
          <p:sp>
            <p:nvSpPr>
              <p:cNvPr id="44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5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393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upo 45"/>
            <p:cNvGrpSpPr/>
            <p:nvPr/>
          </p:nvGrpSpPr>
          <p:grpSpPr>
            <a:xfrm>
              <a:off x="5580112" y="4253914"/>
              <a:ext cx="267198" cy="138113"/>
              <a:chOff x="5595938" y="5481637"/>
              <a:chExt cx="267198" cy="138113"/>
            </a:xfrm>
          </p:grpSpPr>
          <p:sp>
            <p:nvSpPr>
              <p:cNvPr id="47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48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101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o 48"/>
            <p:cNvGrpSpPr/>
            <p:nvPr/>
          </p:nvGrpSpPr>
          <p:grpSpPr>
            <a:xfrm>
              <a:off x="3275856" y="5838090"/>
              <a:ext cx="267198" cy="138113"/>
              <a:chOff x="5595938" y="5481637"/>
              <a:chExt cx="267198" cy="138113"/>
            </a:xfrm>
          </p:grpSpPr>
          <p:sp>
            <p:nvSpPr>
              <p:cNvPr id="50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51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101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upo 51"/>
            <p:cNvGrpSpPr/>
            <p:nvPr/>
          </p:nvGrpSpPr>
          <p:grpSpPr>
            <a:xfrm>
              <a:off x="2771800" y="5766082"/>
              <a:ext cx="267198" cy="138113"/>
              <a:chOff x="5595938" y="5481637"/>
              <a:chExt cx="267198" cy="138113"/>
            </a:xfrm>
          </p:grpSpPr>
          <p:sp>
            <p:nvSpPr>
              <p:cNvPr id="53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54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116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5" name="Elipse 54"/>
            <p:cNvSpPr/>
            <p:nvPr/>
          </p:nvSpPr>
          <p:spPr>
            <a:xfrm flipH="1">
              <a:off x="5148064" y="4613954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4908416" y="4669978"/>
              <a:ext cx="780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Rio de Janeiro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Elipse 56"/>
            <p:cNvSpPr/>
            <p:nvPr/>
          </p:nvSpPr>
          <p:spPr>
            <a:xfrm flipH="1">
              <a:off x="4803264" y="4443650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4241676" y="4424982"/>
              <a:ext cx="780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Barra</a:t>
              </a:r>
              <a:br>
                <a:rPr lang="pt-BR" sz="10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Mansa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Elipse 58"/>
            <p:cNvSpPr/>
            <p:nvPr/>
          </p:nvSpPr>
          <p:spPr>
            <a:xfrm flipH="1">
              <a:off x="5292080" y="4253914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4860032" y="3893874"/>
              <a:ext cx="7803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Além</a:t>
              </a:r>
              <a:br>
                <a:rPr lang="pt-BR" sz="10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Paraíba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upo 60"/>
            <p:cNvGrpSpPr/>
            <p:nvPr/>
          </p:nvGrpSpPr>
          <p:grpSpPr>
            <a:xfrm>
              <a:off x="3059832" y="3893874"/>
              <a:ext cx="267198" cy="138113"/>
              <a:chOff x="5595938" y="5481637"/>
              <a:chExt cx="267198" cy="138113"/>
            </a:xfrm>
          </p:grpSpPr>
          <p:sp>
            <p:nvSpPr>
              <p:cNvPr id="62" name="Freeform 230"/>
              <p:cNvSpPr>
                <a:spLocks/>
              </p:cNvSpPr>
              <p:nvPr/>
            </p:nvSpPr>
            <p:spPr bwMode="auto">
              <a:xfrm>
                <a:off x="5595938" y="5481637"/>
                <a:ext cx="214312" cy="13811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63" name="Rectangle 274"/>
              <p:cNvSpPr>
                <a:spLocks noChangeArrowheads="1"/>
              </p:cNvSpPr>
              <p:nvPr/>
            </p:nvSpPr>
            <p:spPr bwMode="auto">
              <a:xfrm>
                <a:off x="5626010" y="5485604"/>
                <a:ext cx="2371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8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153</a:t>
                </a:r>
                <a:endParaRPr kumimoji="0" 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0" y="4077072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endParaRPr lang="pt-BR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25515"/>
            <a:ext cx="9144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 smtClean="0">
                <a:latin typeface="+mj-lt"/>
              </a:rPr>
              <a:t>2º ETAPA DE CONCESSÕES</a:t>
            </a:r>
          </a:p>
          <a:p>
            <a:pPr algn="ctr">
              <a:lnSpc>
                <a:spcPct val="80000"/>
              </a:lnSpc>
            </a:pPr>
            <a:r>
              <a:rPr lang="pt-BR" sz="2000" b="1" dirty="0" smtClean="0">
                <a:latin typeface="+mj-lt"/>
                <a:cs typeface="Arial" charset="0"/>
              </a:rPr>
              <a:t>2007 – 2009</a:t>
            </a:r>
            <a:endParaRPr lang="pt-BR" sz="2000" b="1" dirty="0">
              <a:latin typeface="+mj-lt"/>
              <a:cs typeface="Arial" charset="0"/>
            </a:endParaRPr>
          </a:p>
        </p:txBody>
      </p:sp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316477" y="1052736"/>
          <a:ext cx="8508021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lanilha" r:id="rId4" imgW="10344240" imgH="5429250" progId="Excel.Sheet.12">
                  <p:embed/>
                </p:oleObj>
              </mc:Choice>
              <mc:Fallback>
                <p:oleObj name="Planilha" r:id="rId4" imgW="10344240" imgH="542925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77" y="1052736"/>
                        <a:ext cx="8508021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23990"/>
            <a:ext cx="9144000" cy="5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400" b="1" dirty="0" smtClean="0">
                <a:latin typeface="+mj-lt"/>
              </a:rPr>
              <a:t>PROGRAMA DE CONCESSÕES RODOVIÁRIAS</a:t>
            </a:r>
          </a:p>
          <a:p>
            <a:pPr algn="ctr">
              <a:lnSpc>
                <a:spcPct val="70000"/>
              </a:lnSpc>
            </a:pPr>
            <a:r>
              <a:rPr lang="pt-BR" sz="2000" b="1" dirty="0" smtClean="0">
                <a:latin typeface="+mj-lt"/>
              </a:rPr>
              <a:t>3ª ETAPA – 475,9 km</a:t>
            </a:r>
            <a:endParaRPr lang="pt-BR" sz="2000" b="1" dirty="0">
              <a:latin typeface="+mj-lt"/>
            </a:endParaRPr>
          </a:p>
        </p:txBody>
      </p:sp>
      <p:grpSp>
        <p:nvGrpSpPr>
          <p:cNvPr id="3" name="Grupo 26"/>
          <p:cNvGrpSpPr/>
          <p:nvPr/>
        </p:nvGrpSpPr>
        <p:grpSpPr>
          <a:xfrm>
            <a:off x="683568" y="908720"/>
            <a:ext cx="3628076" cy="5624688"/>
            <a:chOff x="2558143" y="1066278"/>
            <a:chExt cx="3628076" cy="5624688"/>
          </a:xfrm>
        </p:grpSpPr>
        <p:pic>
          <p:nvPicPr>
            <p:cNvPr id="8" name="Imagem 7" descr="CON-3ª ETAPA-02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58143" y="1066278"/>
              <a:ext cx="3472542" cy="562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upo 13"/>
            <p:cNvGrpSpPr/>
            <p:nvPr/>
          </p:nvGrpSpPr>
          <p:grpSpPr>
            <a:xfrm>
              <a:off x="5148064" y="3140968"/>
              <a:ext cx="283024" cy="199919"/>
              <a:chOff x="4648204" y="5841652"/>
              <a:chExt cx="283024" cy="199919"/>
            </a:xfrm>
          </p:grpSpPr>
          <p:sp>
            <p:nvSpPr>
              <p:cNvPr id="10" name="Freeform 230"/>
              <p:cNvSpPr>
                <a:spLocks/>
              </p:cNvSpPr>
              <p:nvPr/>
            </p:nvSpPr>
            <p:spPr bwMode="auto">
              <a:xfrm>
                <a:off x="4648204" y="5841652"/>
                <a:ext cx="257750" cy="199919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11" name="Rectangle 274"/>
              <p:cNvSpPr>
                <a:spLocks noChangeArrowheads="1"/>
              </p:cNvSpPr>
              <p:nvPr/>
            </p:nvSpPr>
            <p:spPr bwMode="auto">
              <a:xfrm>
                <a:off x="4694102" y="5882032"/>
                <a:ext cx="237126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9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101</a:t>
                </a:r>
                <a:endParaRPr kumimoji="0" 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Elipse 11"/>
            <p:cNvSpPr/>
            <p:nvPr/>
          </p:nvSpPr>
          <p:spPr>
            <a:xfrm flipH="1">
              <a:off x="4644008" y="4869160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487410" y="4919396"/>
              <a:ext cx="8589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b="1" dirty="0" smtClean="0">
                  <a:latin typeface="Arial" pitchFamily="34" charset="0"/>
                  <a:cs typeface="Arial" pitchFamily="34" charset="0"/>
                </a:rPr>
                <a:t>Vitória</a:t>
              </a:r>
              <a:endPara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upo 14"/>
            <p:cNvGrpSpPr/>
            <p:nvPr/>
          </p:nvGrpSpPr>
          <p:grpSpPr>
            <a:xfrm>
              <a:off x="3851920" y="5373216"/>
              <a:ext cx="283024" cy="199919"/>
              <a:chOff x="4648204" y="5841652"/>
              <a:chExt cx="283024" cy="199919"/>
            </a:xfrm>
          </p:grpSpPr>
          <p:sp>
            <p:nvSpPr>
              <p:cNvPr id="16" name="Freeform 230"/>
              <p:cNvSpPr>
                <a:spLocks/>
              </p:cNvSpPr>
              <p:nvPr/>
            </p:nvSpPr>
            <p:spPr bwMode="auto">
              <a:xfrm>
                <a:off x="4648204" y="5841652"/>
                <a:ext cx="257750" cy="199919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1" y="9"/>
                  </a:cxn>
                  <a:cxn ang="0">
                    <a:pos x="31" y="9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6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31" h="22">
                    <a:moveTo>
                      <a:pt x="9" y="2"/>
                    </a:moveTo>
                    <a:cubicBezTo>
                      <a:pt x="10" y="2"/>
                      <a:pt x="11" y="1"/>
                      <a:pt x="12" y="1"/>
                    </a:cubicBezTo>
                    <a:lnTo>
                      <a:pt x="12" y="1"/>
                    </a:lnTo>
                    <a:cubicBezTo>
                      <a:pt x="13" y="1"/>
                      <a:pt x="13" y="0"/>
                      <a:pt x="14" y="0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6" y="0"/>
                    </a:cubicBezTo>
                    <a:lnTo>
                      <a:pt x="16" y="0"/>
                    </a:lnTo>
                    <a:cubicBezTo>
                      <a:pt x="16" y="0"/>
                      <a:pt x="17" y="0"/>
                      <a:pt x="18" y="0"/>
                    </a:cubicBezTo>
                    <a:lnTo>
                      <a:pt x="18" y="0"/>
                    </a:lnTo>
                    <a:cubicBezTo>
                      <a:pt x="18" y="0"/>
                      <a:pt x="19" y="1"/>
                      <a:pt x="20" y="1"/>
                    </a:cubicBezTo>
                    <a:lnTo>
                      <a:pt x="20" y="1"/>
                    </a:lnTo>
                    <a:cubicBezTo>
                      <a:pt x="20" y="1"/>
                      <a:pt x="21" y="2"/>
                      <a:pt x="22" y="2"/>
                    </a:cubicBezTo>
                    <a:lnTo>
                      <a:pt x="22" y="2"/>
                    </a:lnTo>
                    <a:cubicBezTo>
                      <a:pt x="23" y="2"/>
                      <a:pt x="24" y="2"/>
                      <a:pt x="25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cubicBezTo>
                      <a:pt x="28" y="2"/>
                      <a:pt x="28" y="2"/>
                      <a:pt x="29" y="2"/>
                    </a:cubicBezTo>
                    <a:lnTo>
                      <a:pt x="29" y="2"/>
                    </a:lnTo>
                    <a:cubicBezTo>
                      <a:pt x="30" y="4"/>
                      <a:pt x="31" y="6"/>
                      <a:pt x="31" y="9"/>
                    </a:cubicBezTo>
                    <a:lnTo>
                      <a:pt x="31" y="9"/>
                    </a:lnTo>
                    <a:cubicBezTo>
                      <a:pt x="31" y="12"/>
                      <a:pt x="30" y="15"/>
                      <a:pt x="29" y="17"/>
                    </a:cubicBezTo>
                    <a:lnTo>
                      <a:pt x="29" y="17"/>
                    </a:lnTo>
                    <a:cubicBezTo>
                      <a:pt x="28" y="18"/>
                      <a:pt x="28" y="18"/>
                      <a:pt x="27" y="19"/>
                    </a:cubicBez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5" y="21"/>
                      <a:pt x="23" y="21"/>
                    </a:cubicBezTo>
                    <a:lnTo>
                      <a:pt x="23" y="21"/>
                    </a:lnTo>
                    <a:cubicBezTo>
                      <a:pt x="21" y="22"/>
                      <a:pt x="18" y="22"/>
                      <a:pt x="16" y="22"/>
                    </a:cubicBezTo>
                    <a:cubicBezTo>
                      <a:pt x="13" y="22"/>
                      <a:pt x="10" y="22"/>
                      <a:pt x="8" y="21"/>
                    </a:cubicBezTo>
                    <a:lnTo>
                      <a:pt x="8" y="21"/>
                    </a:lnTo>
                    <a:cubicBezTo>
                      <a:pt x="7" y="21"/>
                      <a:pt x="6" y="20"/>
                      <a:pt x="5" y="19"/>
                    </a:cubicBezTo>
                    <a:lnTo>
                      <a:pt x="5" y="19"/>
                    </a:lnTo>
                    <a:cubicBezTo>
                      <a:pt x="4" y="19"/>
                      <a:pt x="4" y="19"/>
                      <a:pt x="4" y="19"/>
                    </a:cubicBezTo>
                    <a:lnTo>
                      <a:pt x="4" y="19"/>
                    </a:lnTo>
                    <a:cubicBezTo>
                      <a:pt x="4" y="18"/>
                      <a:pt x="3" y="18"/>
                      <a:pt x="3" y="17"/>
                    </a:cubicBezTo>
                    <a:lnTo>
                      <a:pt x="3" y="17"/>
                    </a:lnTo>
                    <a:cubicBezTo>
                      <a:pt x="1" y="15"/>
                      <a:pt x="0" y="12"/>
                      <a:pt x="0" y="9"/>
                    </a:cubicBezTo>
                    <a:lnTo>
                      <a:pt x="0" y="9"/>
                    </a:lnTo>
                    <a:cubicBezTo>
                      <a:pt x="0" y="6"/>
                      <a:pt x="1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8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"/>
              </a:p>
            </p:txBody>
          </p:sp>
          <p:sp>
            <p:nvSpPr>
              <p:cNvPr id="17" name="Rectangle 274"/>
              <p:cNvSpPr>
                <a:spLocks noChangeArrowheads="1"/>
              </p:cNvSpPr>
              <p:nvPr/>
            </p:nvSpPr>
            <p:spPr bwMode="auto">
              <a:xfrm>
                <a:off x="4694102" y="5882032"/>
                <a:ext cx="237126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900" dirty="0" smtClean="0">
                    <a:solidFill>
                      <a:srgbClr val="EB3D00"/>
                    </a:solidFill>
                    <a:latin typeface="Ebrima" pitchFamily="2" charset="0"/>
                    <a:cs typeface="Arial" pitchFamily="34" charset="0"/>
                  </a:rPr>
                  <a:t>101</a:t>
                </a:r>
                <a:endParaRPr kumimoji="0" 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Elipse 17"/>
            <p:cNvSpPr/>
            <p:nvPr/>
          </p:nvSpPr>
          <p:spPr>
            <a:xfrm flipH="1">
              <a:off x="5148064" y="3429000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141372" y="3461658"/>
              <a:ext cx="8589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Sooretama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 flipH="1">
              <a:off x="5442788" y="2892286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327236" y="2793570"/>
              <a:ext cx="8589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São</a:t>
              </a:r>
              <a:br>
                <a:rPr lang="pt-BR" sz="10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Mateus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851920" y="4725144"/>
              <a:ext cx="8589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Viana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 flipH="1">
              <a:off x="4438870" y="4915202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 flipH="1">
              <a:off x="3635896" y="5445224"/>
              <a:ext cx="93046" cy="100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2846175" y="5058656"/>
              <a:ext cx="11404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Cachoeiro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pt-BR" sz="1000" dirty="0" smtClean="0">
                  <a:latin typeface="Arial" pitchFamily="34" charset="0"/>
                  <a:cs typeface="Arial" pitchFamily="34" charset="0"/>
                </a:rPr>
              </a:b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do Itapemirim</a:t>
              </a:r>
              <a:endParaRPr kumimoji="0" lang="pt-B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4211960" y="980728"/>
            <a:ext cx="4752528" cy="404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8" indent="-1588">
              <a:spcAft>
                <a:spcPct val="8000"/>
              </a:spcAft>
              <a:defRPr/>
            </a:pPr>
            <a:r>
              <a:rPr lang="pt-BR" sz="1600" b="1" dirty="0" smtClean="0"/>
              <a:t>CONCESSIONÁRIA: ECO 101 CONCESSIONÁRIA DE RODOVIAS S.A.</a:t>
            </a:r>
            <a:endParaRPr lang="pt-BR" sz="1600" b="1" dirty="0"/>
          </a:p>
          <a:p>
            <a:pPr marL="1588" indent="-1588">
              <a:spcAft>
                <a:spcPct val="8000"/>
              </a:spcAft>
              <a:defRPr/>
            </a:pPr>
            <a:endParaRPr lang="pt-BR" sz="1600" b="1" dirty="0" smtClean="0"/>
          </a:p>
          <a:p>
            <a:pPr algn="just">
              <a:lnSpc>
                <a:spcPct val="80000"/>
              </a:lnSpc>
              <a:spcAft>
                <a:spcPct val="1000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600" b="1" dirty="0" smtClean="0"/>
              <a:t>Investimento Previsto: </a:t>
            </a:r>
            <a:r>
              <a:rPr lang="pt-BR" sz="1600" dirty="0" smtClean="0"/>
              <a:t>R</a:t>
            </a:r>
            <a:r>
              <a:rPr lang="pt-BR" sz="1600" dirty="0"/>
              <a:t>$ </a:t>
            </a:r>
            <a:r>
              <a:rPr lang="pt-BR" sz="1600" dirty="0" smtClean="0"/>
              <a:t>3.800.000.000,00</a:t>
            </a:r>
            <a:endParaRPr lang="pt-BR" sz="1600" dirty="0"/>
          </a:p>
          <a:p>
            <a:pPr algn="just">
              <a:lnSpc>
                <a:spcPct val="80000"/>
              </a:lnSpc>
              <a:spcAft>
                <a:spcPct val="1000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/>
              <a:t>Investimento </a:t>
            </a:r>
            <a:r>
              <a:rPr lang="pt-BR" sz="1600" b="1" dirty="0"/>
              <a:t>Realizado: </a:t>
            </a:r>
            <a:r>
              <a:rPr lang="pt-BR" sz="1600" b="1" dirty="0" smtClean="0"/>
              <a:t>  </a:t>
            </a:r>
            <a:r>
              <a:rPr lang="pt-BR" sz="1600" dirty="0" smtClean="0"/>
              <a:t>-</a:t>
            </a:r>
            <a:endParaRPr lang="pt-BR" sz="1600" dirty="0"/>
          </a:p>
          <a:p>
            <a:pPr indent="-1588" algn="just">
              <a:spcAft>
                <a:spcPct val="8000"/>
              </a:spcAft>
              <a:defRPr/>
            </a:pPr>
            <a:r>
              <a:rPr lang="pt-BR" sz="1600" b="1" dirty="0" smtClean="0"/>
              <a:t>Responsável:</a:t>
            </a:r>
            <a:r>
              <a:rPr lang="pt-BR" sz="1600" dirty="0" smtClean="0"/>
              <a:t>  ANTT</a:t>
            </a:r>
          </a:p>
          <a:p>
            <a:pPr algn="just"/>
            <a:r>
              <a:rPr lang="pt-BR" sz="1600" b="1" dirty="0" smtClean="0"/>
              <a:t>Data de início</a:t>
            </a:r>
            <a:r>
              <a:rPr lang="pt-BR" sz="1600" dirty="0" smtClean="0"/>
              <a:t>: 17/04/2013</a:t>
            </a:r>
          </a:p>
          <a:p>
            <a:pPr algn="just"/>
            <a:r>
              <a:rPr lang="pt-BR" sz="1600" b="1" dirty="0" smtClean="0"/>
              <a:t>Prazo de Concessão: </a:t>
            </a:r>
            <a:r>
              <a:rPr lang="pt-BR" sz="1600" dirty="0" smtClean="0"/>
              <a:t>25 anos</a:t>
            </a:r>
          </a:p>
          <a:p>
            <a:pPr algn="just"/>
            <a:r>
              <a:rPr lang="pt-BR" sz="1600" b="1" dirty="0" smtClean="0">
                <a:ea typeface="Lucida Sans Unicode" pitchFamily="34" charset="0"/>
                <a:cs typeface="Lucida Sans Unicode" pitchFamily="34" charset="0"/>
              </a:rPr>
              <a:t>Cobrança de Pedágio: </a:t>
            </a:r>
            <a:r>
              <a:rPr lang="pt-BR" sz="1600" dirty="0" smtClean="0">
                <a:ea typeface="Lucida Sans Unicode" pitchFamily="34" charset="0"/>
                <a:cs typeface="Lucida Sans Unicode" pitchFamily="34" charset="0"/>
              </a:rPr>
              <a:t>  -</a:t>
            </a:r>
          </a:p>
          <a:p>
            <a:pPr algn="just"/>
            <a:endParaRPr lang="pt-BR" sz="1600" dirty="0" smtClean="0">
              <a:cs typeface="Lucida Sans Unicode" pitchFamily="34" charset="0"/>
            </a:endParaRPr>
          </a:p>
          <a:p>
            <a:pPr marL="9525" indent="-9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cs typeface="Lucida Sans Unicode" pitchFamily="34" charset="0"/>
              </a:rPr>
              <a:t>Contrato de Concessão assinado em 17/04/2013</a:t>
            </a:r>
          </a:p>
          <a:p>
            <a:pPr marL="9525" indent="-9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cs typeface="Lucida Sans Unicode" pitchFamily="34" charset="0"/>
              </a:rPr>
              <a:t>Deságio de 45,63%</a:t>
            </a:r>
          </a:p>
          <a:p>
            <a:pPr marL="9525" indent="-9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cs typeface="Lucida Sans Unicode" pitchFamily="34" charset="0"/>
              </a:rPr>
              <a:t>Tarifa de Pedágio: R$ 3,39</a:t>
            </a:r>
          </a:p>
          <a:p>
            <a:pPr marL="9525" indent="-9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cs typeface="Lucida Sans Unicode" pitchFamily="34" charset="0"/>
              </a:rPr>
              <a:t>7 Praças de Pedágio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997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6856" y="1557883"/>
            <a:ext cx="8229600" cy="3743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9088" indent="-273050" algn="just"/>
            <a:r>
              <a:rPr lang="pt-BR" sz="2400" dirty="0" smtClean="0"/>
              <a:t>Busca a </a:t>
            </a:r>
            <a:r>
              <a:rPr lang="pt-BR" sz="2400" b="1" dirty="0" smtClean="0"/>
              <a:t>resolução das pendências </a:t>
            </a:r>
            <a:r>
              <a:rPr lang="pt-BR" sz="2400" dirty="0" smtClean="0"/>
              <a:t>e correção das irregularidades, garantindo a </a:t>
            </a:r>
            <a:r>
              <a:rPr lang="pt-BR" sz="2400" b="1" dirty="0" smtClean="0"/>
              <a:t>adequada prestação do serviço </a:t>
            </a:r>
            <a:r>
              <a:rPr lang="pt-BR" sz="2400" dirty="0" smtClean="0"/>
              <a:t>público;</a:t>
            </a:r>
          </a:p>
          <a:p>
            <a:pPr marL="319088" indent="-273050" algn="just"/>
            <a:endParaRPr lang="pt-BR" sz="1500" dirty="0" smtClean="0"/>
          </a:p>
          <a:p>
            <a:pPr marL="319088" indent="-273050" algn="just"/>
            <a:r>
              <a:rPr lang="pt-BR" sz="2400" dirty="0" smtClean="0"/>
              <a:t>Maior </a:t>
            </a:r>
            <a:r>
              <a:rPr lang="pt-BR" sz="2400" b="1" dirty="0" smtClean="0"/>
              <a:t>severidade no controle e acompanhamento</a:t>
            </a:r>
            <a:r>
              <a:rPr lang="pt-BR" sz="2400" dirty="0" smtClean="0"/>
              <a:t>, com previsão de instrumentos de reação imediata quando verificada inexecução, </a:t>
            </a:r>
            <a:r>
              <a:rPr lang="pt-BR" sz="2400" b="1" dirty="0" smtClean="0"/>
              <a:t>inclusive com compensações tarifárias</a:t>
            </a:r>
            <a:r>
              <a:rPr lang="pt-BR" sz="2400" dirty="0" smtClean="0"/>
              <a:t>;</a:t>
            </a:r>
          </a:p>
          <a:p>
            <a:pPr marL="319088" indent="-273050" algn="just"/>
            <a:endParaRPr lang="pt-BR" sz="1500" dirty="0" smtClean="0"/>
          </a:p>
          <a:p>
            <a:pPr marL="319088" indent="-273050" algn="just"/>
            <a:r>
              <a:rPr lang="pt-BR" sz="2400" b="1" dirty="0" smtClean="0"/>
              <a:t>Substituirá o procedimento prévio para declaração de caducidade </a:t>
            </a:r>
            <a:r>
              <a:rPr lang="pt-BR" sz="2400" dirty="0" smtClean="0"/>
              <a:t>(art. 38, § 2º da Lei nº 8.987/95).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AÇÕES DA ANTT NA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FISCALIZAÇÃO DOS CONTRATOS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TERMO DE AJUSTAMENTO DE CONDUTA – TAC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446856" y="1268883"/>
            <a:ext cx="8229600" cy="4824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9088" indent="-273050" algn="just"/>
            <a:r>
              <a:rPr lang="pt-BR" sz="2400" dirty="0" smtClean="0"/>
              <a:t>O </a:t>
            </a:r>
            <a:r>
              <a:rPr lang="pt-BR" sz="2400" b="1" dirty="0" smtClean="0"/>
              <a:t>acompanhamento</a:t>
            </a:r>
            <a:r>
              <a:rPr lang="pt-BR" sz="2400" dirty="0" smtClean="0"/>
              <a:t> das execuções das obras passa a ser </a:t>
            </a:r>
            <a:r>
              <a:rPr lang="pt-BR" sz="2400" b="1" dirty="0" smtClean="0"/>
              <a:t>mensal, e a apuração trimestral</a:t>
            </a:r>
            <a:r>
              <a:rPr lang="pt-BR" sz="2400" dirty="0" smtClean="0"/>
              <a:t>;</a:t>
            </a:r>
          </a:p>
          <a:p>
            <a:pPr marL="319088" indent="-273050" algn="just"/>
            <a:endParaRPr lang="pt-BR" sz="1500" dirty="0" smtClean="0"/>
          </a:p>
          <a:p>
            <a:pPr marL="319088" indent="-273050" algn="just"/>
            <a:r>
              <a:rPr lang="pt-BR" sz="2400" dirty="0" smtClean="0"/>
              <a:t>Caso a concessionária deixe de executar as obras, por sua culpa, em um quantitativo superior ao percentual tolerado no TAC, e não tenha recuperado no trimestre seguinte, será aplicado um </a:t>
            </a:r>
            <a:r>
              <a:rPr lang="pt-BR" sz="2400" b="1" dirty="0" smtClean="0"/>
              <a:t>redutor da tarifa de pedágio</a:t>
            </a:r>
            <a:r>
              <a:rPr lang="pt-BR" sz="2400" dirty="0" smtClean="0"/>
              <a:t>. O valor redutor varia de acordo com a inexecução podendo chegar a </a:t>
            </a:r>
            <a:r>
              <a:rPr lang="pt-BR" sz="2400" b="1" dirty="0" smtClean="0"/>
              <a:t>diminuições tarifárias de 5%, </a:t>
            </a:r>
            <a:r>
              <a:rPr lang="pt-BR" sz="2400" dirty="0" smtClean="0"/>
              <a:t>sendo revisto na próxima revisão tarifária; </a:t>
            </a:r>
          </a:p>
          <a:p>
            <a:pPr marL="319088" indent="-273050" algn="just"/>
            <a:endParaRPr lang="pt-BR" sz="1500" dirty="0" smtClean="0"/>
          </a:p>
          <a:p>
            <a:pPr marL="319088" indent="-273050" algn="just"/>
            <a:r>
              <a:rPr lang="pt-BR" sz="2400" dirty="0" smtClean="0"/>
              <a:t> Estes efeitos financeiros serão considerados no reajuste tarifário anual subsequente.</a:t>
            </a:r>
          </a:p>
          <a:p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AÇÕES DA ANTT NA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FISCALIZAÇÃO DOS CONTRATOS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TERMO DE AJUSTAMENTO DE CONDUTA – TAC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AÇÕES DA ANTT NA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FISCALIZAÇÃO DOS CONTRATOS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TERMO DE AJUSTAMENTO DE CONDUTA – TAC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42049" name="Object 1"/>
          <p:cNvGraphicFramePr>
            <a:graphicFrameLocks noChangeAspect="1"/>
          </p:cNvGraphicFramePr>
          <p:nvPr/>
        </p:nvGraphicFramePr>
        <p:xfrm>
          <a:off x="1619672" y="1296235"/>
          <a:ext cx="5904656" cy="465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lanilha" r:id="rId4" imgW="3819420" imgH="3009810" progId="Excel.Sheet.12">
                  <p:embed/>
                </p:oleObj>
              </mc:Choice>
              <mc:Fallback>
                <p:oleObj name="Planilha" r:id="rId4" imgW="3819420" imgH="300981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96235"/>
                        <a:ext cx="5904656" cy="4653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780928"/>
            <a:ext cx="9144000" cy="936104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47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CONCESSÕES FERROVIÁRIAS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AS FERROVIAS NA REFORMA DO ESTADO BRASILEIRO</a:t>
            </a:r>
          </a:p>
          <a:p>
            <a:pPr algn="ctr"/>
            <a:r>
              <a:rPr lang="pt-BR" sz="2000" b="1" dirty="0" smtClean="0">
                <a:latin typeface="+mj-lt"/>
              </a:rPr>
              <a:t>PROGRAMA NACIONAL DE DESESTATIZAÇÃO – PND</a:t>
            </a:r>
            <a:endParaRPr lang="pt-BR" sz="20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1" indent="-27146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Entre 1996-1998 foi realizada a desestatização da malha da RFFSA.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494593" name="Object 1"/>
          <p:cNvGraphicFramePr>
            <a:graphicFrameLocks noChangeAspect="1"/>
          </p:cNvGraphicFramePr>
          <p:nvPr/>
        </p:nvGraphicFramePr>
        <p:xfrm>
          <a:off x="179512" y="1543075"/>
          <a:ext cx="8763000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lanilha" r:id="rId5" imgW="7610490" imgH="4076790" progId="Excel.Sheet.12">
                  <p:embed/>
                </p:oleObj>
              </mc:Choice>
              <mc:Fallback>
                <p:oleObj name="Planilha" r:id="rId5" imgW="7610490" imgH="407679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43075"/>
                        <a:ext cx="8763000" cy="46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2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132856"/>
            <a:ext cx="9144000" cy="2520281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5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Programa de Aceleração do Crescimento – PAC</a:t>
            </a:r>
            <a:endParaRPr lang="pt-BR" sz="5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endParaRPr lang="pt-BR" sz="5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6136" y="18864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+mj-lt"/>
              </a:rPr>
              <a:t> MALHA </a:t>
            </a:r>
          </a:p>
          <a:p>
            <a:pPr algn="r"/>
            <a:r>
              <a:rPr lang="pt-BR" sz="2400" b="1" dirty="0" smtClean="0">
                <a:latin typeface="+mj-lt"/>
              </a:rPr>
              <a:t>FERROVIÁRIA  </a:t>
            </a:r>
            <a:endParaRPr lang="pt-BR" sz="2400" dirty="0">
              <a:latin typeface="+mj-lt"/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107504" y="188640"/>
            <a:ext cx="8496944" cy="6665760"/>
            <a:chOff x="683568" y="188640"/>
            <a:chExt cx="8496944" cy="6665760"/>
          </a:xfrm>
        </p:grpSpPr>
        <p:pic>
          <p:nvPicPr>
            <p:cNvPr id="6" name="Imagem 5" descr="BRASIL -alexandre.png"/>
            <p:cNvPicPr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3568" y="241200"/>
              <a:ext cx="6634800" cy="6613200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779912" y="188640"/>
              <a:ext cx="1913798" cy="246221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Estrada de Ferro do Amapá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547664" y="188640"/>
              <a:ext cx="1873850" cy="2462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Estrada de Ferro Trombetas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868144" y="332656"/>
              <a:ext cx="1728192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Estrada de Ferro Carajás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892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771800" y="2393745"/>
              <a:ext cx="1689363" cy="553998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VALEC/Subconcessão: 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Ferrovia Norte-Sul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702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296232" y="1052736"/>
              <a:ext cx="2092192" cy="400110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err="1" smtClean="0">
                  <a:solidFill>
                    <a:schemeClr val="bg1"/>
                  </a:solidFill>
                </a:rPr>
                <a:t>Transnordestina</a:t>
              </a:r>
              <a:r>
                <a:rPr lang="pt-BR" sz="1000" b="1" dirty="0" smtClean="0">
                  <a:solidFill>
                    <a:schemeClr val="bg1"/>
                  </a:solidFill>
                </a:rPr>
                <a:t> Logística S.A.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4.207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164288" y="3140968"/>
              <a:ext cx="2016224" cy="400110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Ferrovia Centro-Atlântica S.A.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8.066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453381" y="4005064"/>
              <a:ext cx="2223075" cy="400110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Estrada de Ferro Vitória  a Minas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905 km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689183" y="4958092"/>
              <a:ext cx="1411209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MRS Logística S.A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1.674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622938" y="5578224"/>
              <a:ext cx="2909501" cy="400110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América Latina Logística Malha Paulista S.A.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1.989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55576" y="5733256"/>
              <a:ext cx="2592288" cy="400110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América Latina Logística Malha Sul S.A.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7.265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3568" y="4397042"/>
              <a:ext cx="2736303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América Latina Logística Malha Oeste S.A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1.945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828404" y="3579719"/>
              <a:ext cx="2807492" cy="400110"/>
            </a:xfrm>
            <a:prstGeom prst="rect">
              <a:avLst/>
            </a:prstGeom>
            <a:solidFill>
              <a:srgbClr val="996633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América Latina Logística Malha Norte S.A.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617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203848" y="1628800"/>
              <a:ext cx="1450784" cy="24622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Estrada de Ferro </a:t>
              </a:r>
              <a:r>
                <a:rPr lang="pt-BR" sz="1000" b="1" dirty="0" err="1" smtClean="0">
                  <a:solidFill>
                    <a:schemeClr val="bg1"/>
                  </a:solidFill>
                </a:rPr>
                <a:t>Jari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218832" y="6207462"/>
              <a:ext cx="2017464" cy="400110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Ferrovia Tereza Cristina S.A.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164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ector reto 21"/>
            <p:cNvCxnSpPr>
              <a:stCxn id="11" idx="2"/>
            </p:cNvCxnSpPr>
            <p:nvPr/>
          </p:nvCxnSpPr>
          <p:spPr>
            <a:xfrm flipH="1">
              <a:off x="6152218" y="1452846"/>
              <a:ext cx="1190110" cy="6080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>
              <a:stCxn id="13" idx="1"/>
            </p:cNvCxnSpPr>
            <p:nvPr/>
          </p:nvCxnSpPr>
          <p:spPr>
            <a:xfrm flipH="1">
              <a:off x="6008201" y="4205119"/>
              <a:ext cx="445180" cy="2548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>
              <a:stCxn id="14" idx="1"/>
            </p:cNvCxnSpPr>
            <p:nvPr/>
          </p:nvCxnSpPr>
          <p:spPr>
            <a:xfrm flipH="1" flipV="1">
              <a:off x="5681861" y="4902077"/>
              <a:ext cx="1007322" cy="25607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>
              <a:stCxn id="15" idx="1"/>
            </p:cNvCxnSpPr>
            <p:nvPr/>
          </p:nvCxnSpPr>
          <p:spPr>
            <a:xfrm flipH="1" flipV="1">
              <a:off x="5168908" y="5290141"/>
              <a:ext cx="454030" cy="4881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>
              <a:stCxn id="21" idx="1"/>
            </p:cNvCxnSpPr>
            <p:nvPr/>
          </p:nvCxnSpPr>
          <p:spPr>
            <a:xfrm flipH="1" flipV="1">
              <a:off x="4749620" y="5990437"/>
              <a:ext cx="469212" cy="41708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>
              <a:stCxn id="16" idx="3"/>
            </p:cNvCxnSpPr>
            <p:nvPr/>
          </p:nvCxnSpPr>
          <p:spPr>
            <a:xfrm>
              <a:off x="3347864" y="5933311"/>
              <a:ext cx="469513" cy="80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3168045" y="5258915"/>
              <a:ext cx="894659" cy="17395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>
              <a:stCxn id="18" idx="3"/>
            </p:cNvCxnSpPr>
            <p:nvPr/>
          </p:nvCxnSpPr>
          <p:spPr>
            <a:xfrm>
              <a:off x="3419871" y="4597097"/>
              <a:ext cx="428089" cy="1280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6084168" y="3356992"/>
              <a:ext cx="1080120" cy="36004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>
              <a:stCxn id="10" idx="3"/>
            </p:cNvCxnSpPr>
            <p:nvPr/>
          </p:nvCxnSpPr>
          <p:spPr>
            <a:xfrm>
              <a:off x="4461163" y="2670744"/>
              <a:ext cx="538925" cy="38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>
              <a:stCxn id="9" idx="2"/>
            </p:cNvCxnSpPr>
            <p:nvPr/>
          </p:nvCxnSpPr>
          <p:spPr>
            <a:xfrm flipH="1">
              <a:off x="5318174" y="732766"/>
              <a:ext cx="1414066" cy="11401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stCxn id="19" idx="3"/>
            </p:cNvCxnSpPr>
            <p:nvPr/>
          </p:nvCxnSpPr>
          <p:spPr>
            <a:xfrm>
              <a:off x="3635896" y="3779774"/>
              <a:ext cx="500096" cy="3693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>
              <a:stCxn id="8" idx="2"/>
            </p:cNvCxnSpPr>
            <p:nvPr/>
          </p:nvCxnSpPr>
          <p:spPr>
            <a:xfrm>
              <a:off x="2484589" y="434861"/>
              <a:ext cx="1151307" cy="9059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>
              <a:stCxn id="7" idx="2"/>
            </p:cNvCxnSpPr>
            <p:nvPr/>
          </p:nvCxnSpPr>
          <p:spPr>
            <a:xfrm flipH="1">
              <a:off x="4499995" y="434861"/>
              <a:ext cx="236816" cy="5057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V="1">
              <a:off x="4088738" y="1340768"/>
              <a:ext cx="195230" cy="2880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1183397" y="5045114"/>
              <a:ext cx="2308483" cy="400110"/>
            </a:xfrm>
            <a:prstGeom prst="rect">
              <a:avLst/>
            </a:prstGeom>
            <a:solidFill>
              <a:srgbClr val="C86664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Estrada de Ferro Paraná Oeste S.A</a:t>
              </a:r>
            </a:p>
            <a:p>
              <a:r>
                <a:rPr lang="pt-BR" sz="1000" b="1" dirty="0" smtClean="0">
                  <a:solidFill>
                    <a:schemeClr val="bg1"/>
                  </a:solidFill>
                </a:rPr>
                <a:t>248 km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CONCESSIONÁRIAS REGULADAS PELA ANTT COM EXTENSÕES</a:t>
            </a:r>
            <a:endParaRPr lang="pt-BR" sz="2400" b="1" dirty="0">
              <a:latin typeface="+mj-lt"/>
            </a:endParaRPr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/>
        </p:nvGraphicFramePr>
        <p:xfrm>
          <a:off x="755576" y="692697"/>
          <a:ext cx="7599041" cy="554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lanilha" r:id="rId4" imgW="6200820" imgH="4524285" progId="Excel.Sheet.12">
                  <p:embed/>
                </p:oleObj>
              </mc:Choice>
              <mc:Fallback>
                <p:oleObj name="Planilha" r:id="rId4" imgW="6200820" imgH="452428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7"/>
                        <a:ext cx="7599041" cy="5544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6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04864"/>
            <a:ext cx="9144000" cy="1944216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1200"/>
              </a:spcAft>
              <a:defRPr/>
            </a:pPr>
            <a:r>
              <a:rPr lang="pt-BR" sz="5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PLANO NACIONAL DE LOGÍSTICA INTEGRADA – PNLI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63888" y="764704"/>
            <a:ext cx="5472608" cy="541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958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Box 3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600" indent="-173038">
              <a:spcBef>
                <a:spcPts val="600"/>
              </a:spcBef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2pPr>
            <a:lvl3pPr marL="500063" indent="-144463">
              <a:spcBef>
                <a:spcPts val="600"/>
              </a:spcBef>
              <a:buFont typeface="Arial" pitchFamily="34" charset="0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CORREDORES LOGÍSTICOS </a:t>
            </a:r>
            <a:r>
              <a:rPr lang="pt-BR" sz="2400" b="1" dirty="0" err="1" smtClean="0">
                <a:solidFill>
                  <a:schemeClr val="tx1"/>
                </a:solidFill>
                <a:latin typeface="+mj-lt"/>
              </a:rPr>
              <a:t>ESTRUTURANTES¹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024" y="1772816"/>
            <a:ext cx="3275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Estudadas as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dez cadeias produtivas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mais </a:t>
            </a:r>
            <a:r>
              <a:rPr kumimoji="0" lang="pt-B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representativas²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 valor bruto de produção e volume movimentado;</a:t>
            </a:r>
            <a:b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etores presentes em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todo o Brasil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e demandantes de todos modais;</a:t>
            </a:r>
            <a:b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Representam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~80% do volume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de movimentação nos portos e ferrovias.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683568" y="6657562"/>
            <a:ext cx="8424936" cy="12721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endParaRPr lang="pt-BR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72008" y="6381328"/>
            <a:ext cx="6876256" cy="3847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pt-BR" sz="1100" dirty="0" smtClean="0">
                <a:cs typeface="Arial" pitchFamily="34" charset="0"/>
              </a:rPr>
              <a:t>1)Estudo desenvolvido por EPL/MBC/Accenture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pt-BR" sz="1100" dirty="0" smtClean="0">
                <a:cs typeface="Arial" pitchFamily="34" charset="0"/>
              </a:rPr>
              <a:t>2) Fonte: IBGE; Ministério da Agricultura, Pecuária e Abastecimento; ANTF; BNDES; Análise time de projeto.</a:t>
            </a:r>
          </a:p>
        </p:txBody>
      </p:sp>
    </p:spTree>
    <p:extLst>
      <p:ext uri="{BB962C8B-B14F-4D97-AF65-F5344CB8AC3E}">
        <p14:creationId xmlns:p14="http://schemas.microsoft.com/office/powerpoint/2010/main" val="1225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6" y="404664"/>
            <a:ext cx="9138744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/>
          </p:cNvSpPr>
          <p:nvPr/>
        </p:nvSpPr>
        <p:spPr bwMode="auto">
          <a:xfrm>
            <a:off x="0" y="188640"/>
            <a:ext cx="9144000" cy="38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3" rIns="91427" bIns="45713">
            <a:spAutoFit/>
          </a:bodyPr>
          <a:lstStyle/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pt-BR" sz="2400" b="1" dirty="0" smtClean="0">
                <a:ea typeface="+mj-ea"/>
              </a:rPr>
              <a:t>PRODUÇÃO E EXPORTAÇÃO SOJA E MILHO</a:t>
            </a:r>
            <a:endParaRPr lang="pt-BR" sz="2400" b="1" dirty="0">
              <a:ea typeface="+mj-e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611779"/>
            <a:ext cx="692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CNA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8895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Object 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894090"/>
              </p:ext>
            </p:extLst>
          </p:nvPr>
        </p:nvGraphicFramePr>
        <p:xfrm>
          <a:off x="1589" y="19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9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6075"/>
            <a:ext cx="9144000" cy="7794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400" b="1" dirty="0" smtClean="0"/>
              <a:t>A PARTIR DA ANÁLISE DE CADEIAS, FORAM MAPEADOS </a:t>
            </a:r>
            <a:br>
              <a:rPr lang="pt-BR" sz="2400" b="1" dirty="0" smtClean="0"/>
            </a:br>
            <a:r>
              <a:rPr lang="pt-BR" sz="2400" b="1" dirty="0" smtClean="0"/>
              <a:t>OS PRINCIPAIS CORREDORES LOGÍSTICOS DO PAÍS</a:t>
            </a:r>
            <a:endParaRPr lang="pt-BR" sz="2400" b="1" dirty="0"/>
          </a:p>
        </p:txBody>
      </p:sp>
      <p:pic>
        <p:nvPicPr>
          <p:cNvPr id="4" name="Picture 7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" y="1741218"/>
            <a:ext cx="4689450" cy="47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633199" y="1886445"/>
            <a:ext cx="250372" cy="252000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3773" rIns="0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4428" y="1886446"/>
            <a:ext cx="921155" cy="646331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Paraná e Sta. Catarina</a:t>
            </a:r>
            <a:endParaRPr lang="pt-BR" sz="1200" b="1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3199" y="3022739"/>
            <a:ext cx="250372" cy="2520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3773" rIns="0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4428" y="3022743"/>
            <a:ext cx="921155" cy="461665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Rio Grande do Sul</a:t>
            </a:r>
          </a:p>
        </p:txBody>
      </p:sp>
      <p:sp>
        <p:nvSpPr>
          <p:cNvPr id="10" name="Oval 9"/>
          <p:cNvSpPr/>
          <p:nvPr/>
        </p:nvSpPr>
        <p:spPr>
          <a:xfrm>
            <a:off x="7633199" y="4061404"/>
            <a:ext cx="250372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3773" rIns="0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4428" y="4061403"/>
            <a:ext cx="921155" cy="461665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Mercosul e </a:t>
            </a:r>
            <a:r>
              <a:rPr lang="pt-BR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Bioceânico</a:t>
            </a:r>
            <a:endParaRPr lang="pt-BR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85177" y="5898588"/>
            <a:ext cx="250372" cy="25200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3773" rIns="0" bIns="437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6406" y="5900324"/>
            <a:ext cx="921155" cy="461665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Sudeste Industrial</a:t>
            </a:r>
          </a:p>
        </p:txBody>
      </p:sp>
      <p:sp>
        <p:nvSpPr>
          <p:cNvPr id="14" name="Oval 13"/>
          <p:cNvSpPr/>
          <p:nvPr/>
        </p:nvSpPr>
        <p:spPr>
          <a:xfrm>
            <a:off x="6385679" y="1886668"/>
            <a:ext cx="250372" cy="2520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36454" y="1886668"/>
            <a:ext cx="921155" cy="815608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Integração Nacional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sz="9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(Terrestre e marítimo)</a:t>
            </a:r>
            <a:endParaRPr lang="pt-BR" sz="12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5630" y="3008654"/>
            <a:ext cx="250372" cy="252000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36859" y="3008659"/>
            <a:ext cx="921155" cy="461665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Centro-Sudeste</a:t>
            </a:r>
          </a:p>
        </p:txBody>
      </p:sp>
      <p:sp>
        <p:nvSpPr>
          <p:cNvPr id="18" name="Oval 17"/>
          <p:cNvSpPr/>
          <p:nvPr/>
        </p:nvSpPr>
        <p:spPr>
          <a:xfrm>
            <a:off x="6385630" y="4088828"/>
            <a:ext cx="250372" cy="23018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36859" y="4088828"/>
            <a:ext cx="921155" cy="276999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Paulista</a:t>
            </a:r>
            <a:endParaRPr lang="pt-BR" sz="1200" b="1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85679" y="4960551"/>
            <a:ext cx="250372" cy="252000"/>
          </a:xfrm>
          <a:prstGeom prst="ellipse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3773" rIns="0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36050" y="4960549"/>
            <a:ext cx="972000" cy="646331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Minério e Aço – Sudeste</a:t>
            </a:r>
          </a:p>
        </p:txBody>
      </p:sp>
      <p:sp>
        <p:nvSpPr>
          <p:cNvPr id="22" name="Oval 21"/>
          <p:cNvSpPr/>
          <p:nvPr/>
        </p:nvSpPr>
        <p:spPr>
          <a:xfrm>
            <a:off x="5047424" y="1907681"/>
            <a:ext cx="250372" cy="252000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8199" y="1907685"/>
            <a:ext cx="921155" cy="276999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Amazônico</a:t>
            </a:r>
            <a:endParaRPr lang="pt-BR" sz="1200" b="1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47375" y="2993978"/>
            <a:ext cx="250372" cy="25200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98604" y="2993979"/>
            <a:ext cx="921155" cy="461665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Centro-Norte</a:t>
            </a:r>
          </a:p>
        </p:txBody>
      </p:sp>
      <p:sp>
        <p:nvSpPr>
          <p:cNvPr id="26" name="Oval 25"/>
          <p:cNvSpPr/>
          <p:nvPr/>
        </p:nvSpPr>
        <p:spPr>
          <a:xfrm>
            <a:off x="5047375" y="4035378"/>
            <a:ext cx="250372" cy="2520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8604" y="4035382"/>
            <a:ext cx="921155" cy="646331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Minério exp. – Carajás</a:t>
            </a:r>
          </a:p>
        </p:txBody>
      </p:sp>
      <p:sp>
        <p:nvSpPr>
          <p:cNvPr id="28" name="Oval 27"/>
          <p:cNvSpPr/>
          <p:nvPr/>
        </p:nvSpPr>
        <p:spPr>
          <a:xfrm>
            <a:off x="5047375" y="4972006"/>
            <a:ext cx="250372" cy="252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98604" y="4972003"/>
            <a:ext cx="921155" cy="276999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MAPITOBA</a:t>
            </a:r>
          </a:p>
        </p:txBody>
      </p:sp>
      <p:sp>
        <p:nvSpPr>
          <p:cNvPr id="30" name="Oval 29"/>
          <p:cNvSpPr/>
          <p:nvPr/>
        </p:nvSpPr>
        <p:spPr>
          <a:xfrm>
            <a:off x="5047375" y="5920619"/>
            <a:ext cx="250372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14" tIns="43773" rIns="87514" bIns="4377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98604" y="5920623"/>
            <a:ext cx="921155" cy="276999"/>
          </a:xfrm>
          <a:prstGeom prst="rect">
            <a:avLst/>
          </a:prstGeom>
        </p:spPr>
        <p:txBody>
          <a:bodyPr wrap="square" lIns="87514" tIns="43773" rIns="0" bIns="4377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Nordestino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343956" y="2379536"/>
            <a:ext cx="2555561" cy="789847"/>
            <a:chOff x="-3549043" y="2556342"/>
            <a:chExt cx="2555561" cy="789847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-3549043" y="2556342"/>
              <a:ext cx="2555561" cy="789847"/>
            </a:xfrm>
            <a:prstGeom prst="straightConnector1">
              <a:avLst/>
            </a:prstGeom>
            <a:ln w="31750">
              <a:solidFill>
                <a:srgbClr val="3399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-2396449" y="2875428"/>
              <a:ext cx="214604" cy="216000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2762329" y="2629627"/>
            <a:ext cx="769933" cy="776677"/>
            <a:chOff x="2879187" y="2465109"/>
            <a:chExt cx="769932" cy="362464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2879187" y="2465109"/>
              <a:ext cx="769932" cy="362464"/>
            </a:xfrm>
            <a:prstGeom prst="straightConnector1">
              <a:avLst/>
            </a:prstGeom>
            <a:ln w="31750">
              <a:solidFill>
                <a:srgbClr val="FF33CC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170062" y="2596779"/>
              <a:ext cx="216000" cy="100804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3307804" y="2715881"/>
            <a:ext cx="448776" cy="1192180"/>
            <a:chOff x="3520671" y="2609394"/>
            <a:chExt cx="383411" cy="1013173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3520671" y="2609394"/>
              <a:ext cx="383411" cy="1013173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622152" y="3065919"/>
              <a:ext cx="184540" cy="18356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35" name="Group 40"/>
          <p:cNvGrpSpPr/>
          <p:nvPr/>
        </p:nvGrpSpPr>
        <p:grpSpPr>
          <a:xfrm>
            <a:off x="3897156" y="2951340"/>
            <a:ext cx="649063" cy="857585"/>
            <a:chOff x="4044052" y="2889862"/>
            <a:chExt cx="649063" cy="857585"/>
          </a:xfrm>
        </p:grpSpPr>
        <p:sp>
          <p:nvSpPr>
            <p:cNvPr id="42" name="Freeform 41"/>
            <p:cNvSpPr/>
            <p:nvPr/>
          </p:nvSpPr>
          <p:spPr>
            <a:xfrm rot="493187">
              <a:off x="4044052" y="2889862"/>
              <a:ext cx="535640" cy="857585"/>
            </a:xfrm>
            <a:custGeom>
              <a:avLst/>
              <a:gdLst>
                <a:gd name="connsiteX0" fmla="*/ 0 w 452588"/>
                <a:gd name="connsiteY0" fmla="*/ 0 h 794657"/>
                <a:gd name="connsiteX1" fmla="*/ 370114 w 452588"/>
                <a:gd name="connsiteY1" fmla="*/ 217714 h 794657"/>
                <a:gd name="connsiteX2" fmla="*/ 446314 w 452588"/>
                <a:gd name="connsiteY2" fmla="*/ 457200 h 794657"/>
                <a:gd name="connsiteX3" fmla="*/ 261257 w 452588"/>
                <a:gd name="connsiteY3" fmla="*/ 707571 h 794657"/>
                <a:gd name="connsiteX4" fmla="*/ 0 w 452588"/>
                <a:gd name="connsiteY4" fmla="*/ 794657 h 794657"/>
                <a:gd name="connsiteX5" fmla="*/ 0 w 452588"/>
                <a:gd name="connsiteY5" fmla="*/ 794657 h 794657"/>
                <a:gd name="connsiteX6" fmla="*/ 0 w 452588"/>
                <a:gd name="connsiteY6" fmla="*/ 794657 h 794657"/>
                <a:gd name="connsiteX7" fmla="*/ 0 w 452588"/>
                <a:gd name="connsiteY7" fmla="*/ 794657 h 79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588" h="794657">
                  <a:moveTo>
                    <a:pt x="0" y="0"/>
                  </a:moveTo>
                  <a:cubicBezTo>
                    <a:pt x="147864" y="70757"/>
                    <a:pt x="295728" y="141514"/>
                    <a:pt x="370114" y="217714"/>
                  </a:cubicBezTo>
                  <a:cubicBezTo>
                    <a:pt x="444500" y="293914"/>
                    <a:pt x="464457" y="375557"/>
                    <a:pt x="446314" y="457200"/>
                  </a:cubicBezTo>
                  <a:cubicBezTo>
                    <a:pt x="428171" y="538843"/>
                    <a:pt x="335642" y="651328"/>
                    <a:pt x="261257" y="707571"/>
                  </a:cubicBezTo>
                  <a:cubicBezTo>
                    <a:pt x="186872" y="763814"/>
                    <a:pt x="0" y="794657"/>
                    <a:pt x="0" y="794657"/>
                  </a:cubicBezTo>
                  <a:lnTo>
                    <a:pt x="0" y="794657"/>
                  </a:lnTo>
                  <a:lnTo>
                    <a:pt x="0" y="794657"/>
                  </a:lnTo>
                  <a:lnTo>
                    <a:pt x="0" y="794657"/>
                  </a:lnTo>
                </a:path>
              </a:pathLst>
            </a:cu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478511" y="3228073"/>
              <a:ext cx="214604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38" name="Group 78"/>
          <p:cNvGrpSpPr/>
          <p:nvPr/>
        </p:nvGrpSpPr>
        <p:grpSpPr>
          <a:xfrm>
            <a:off x="1420277" y="2512650"/>
            <a:ext cx="1423389" cy="1611413"/>
            <a:chOff x="1709635" y="2087393"/>
            <a:chExt cx="1362268" cy="1305720"/>
          </a:xfrm>
        </p:grpSpPr>
        <p:grpSp>
          <p:nvGrpSpPr>
            <p:cNvPr id="41" name="Group 79"/>
            <p:cNvGrpSpPr/>
            <p:nvPr/>
          </p:nvGrpSpPr>
          <p:grpSpPr>
            <a:xfrm>
              <a:off x="2350874" y="2087393"/>
              <a:ext cx="548369" cy="1305720"/>
              <a:chOff x="1930157" y="2563740"/>
              <a:chExt cx="548369" cy="130572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2020157" y="2563740"/>
                <a:ext cx="458369" cy="1077498"/>
              </a:xfrm>
              <a:prstGeom prst="straightConnector1">
                <a:avLst/>
              </a:prstGeom>
              <a:ln w="31750">
                <a:solidFill>
                  <a:srgbClr val="00CC6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1930157" y="3694436"/>
                <a:ext cx="206725" cy="175024"/>
              </a:xfrm>
              <a:prstGeom prst="ellipse">
                <a:avLst/>
              </a:prstGeom>
              <a:solidFill>
                <a:srgbClr val="00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81" name="Freeform 80"/>
            <p:cNvSpPr/>
            <p:nvPr/>
          </p:nvSpPr>
          <p:spPr>
            <a:xfrm rot="887361">
              <a:off x="2714919" y="2157409"/>
              <a:ext cx="356984" cy="1158447"/>
            </a:xfrm>
            <a:custGeom>
              <a:avLst/>
              <a:gdLst>
                <a:gd name="connsiteX0" fmla="*/ 0 w 648586"/>
                <a:gd name="connsiteY0" fmla="*/ 925033 h 925033"/>
                <a:gd name="connsiteX1" fmla="*/ 446568 w 648586"/>
                <a:gd name="connsiteY1" fmla="*/ 691117 h 925033"/>
                <a:gd name="connsiteX2" fmla="*/ 648586 w 648586"/>
                <a:gd name="connsiteY2" fmla="*/ 0 h 925033"/>
                <a:gd name="connsiteX3" fmla="*/ 648586 w 648586"/>
                <a:gd name="connsiteY3" fmla="*/ 0 h 92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586" h="925033">
                  <a:moveTo>
                    <a:pt x="0" y="925033"/>
                  </a:moveTo>
                  <a:cubicBezTo>
                    <a:pt x="169235" y="885161"/>
                    <a:pt x="338470" y="845289"/>
                    <a:pt x="446568" y="691117"/>
                  </a:cubicBezTo>
                  <a:cubicBezTo>
                    <a:pt x="554666" y="536945"/>
                    <a:pt x="648586" y="0"/>
                    <a:pt x="648586" y="0"/>
                  </a:cubicBezTo>
                  <a:lnTo>
                    <a:pt x="648586" y="0"/>
                  </a:lnTo>
                </a:path>
              </a:pathLst>
            </a:custGeom>
            <a:ln w="31750">
              <a:solidFill>
                <a:srgbClr val="00CC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709635" y="2241049"/>
              <a:ext cx="836561" cy="1067625"/>
            </a:xfrm>
            <a:custGeom>
              <a:avLst/>
              <a:gdLst>
                <a:gd name="connsiteX0" fmla="*/ 682691 w 884710"/>
                <a:gd name="connsiteY0" fmla="*/ 893135 h 893135"/>
                <a:gd name="connsiteX1" fmla="*/ 2208 w 884710"/>
                <a:gd name="connsiteY1" fmla="*/ 648586 h 893135"/>
                <a:gd name="connsiteX2" fmla="*/ 884710 w 884710"/>
                <a:gd name="connsiteY2" fmla="*/ 0 h 8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4710" h="893135">
                  <a:moveTo>
                    <a:pt x="682691" y="893135"/>
                  </a:moveTo>
                  <a:cubicBezTo>
                    <a:pt x="325614" y="845288"/>
                    <a:pt x="-31462" y="797442"/>
                    <a:pt x="2208" y="648586"/>
                  </a:cubicBezTo>
                  <a:cubicBezTo>
                    <a:pt x="35878" y="499730"/>
                    <a:pt x="460294" y="249865"/>
                    <a:pt x="884710" y="0"/>
                  </a:cubicBezTo>
                </a:path>
              </a:pathLst>
            </a:custGeom>
            <a:ln w="31750">
              <a:solidFill>
                <a:srgbClr val="00CC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89"/>
          <p:cNvGrpSpPr/>
          <p:nvPr/>
        </p:nvGrpSpPr>
        <p:grpSpPr>
          <a:xfrm>
            <a:off x="2423790" y="2911766"/>
            <a:ext cx="1740782" cy="3147757"/>
            <a:chOff x="2466296" y="2322844"/>
            <a:chExt cx="1740782" cy="3147757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2466296" y="2322844"/>
              <a:ext cx="1740782" cy="3147757"/>
            </a:xfrm>
            <a:prstGeom prst="straightConnector1">
              <a:avLst/>
            </a:prstGeom>
            <a:ln w="31750">
              <a:solidFill>
                <a:srgbClr val="FFCC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>
              <a:spLocks noChangeAspect="1"/>
            </p:cNvSpPr>
            <p:nvPr/>
          </p:nvSpPr>
          <p:spPr>
            <a:xfrm rot="21417974">
              <a:off x="3376758" y="3579298"/>
              <a:ext cx="180000" cy="1800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45" name="Group 46"/>
          <p:cNvGrpSpPr/>
          <p:nvPr/>
        </p:nvGrpSpPr>
        <p:grpSpPr>
          <a:xfrm rot="448242">
            <a:off x="2390139" y="3918856"/>
            <a:ext cx="750441" cy="1428149"/>
            <a:chOff x="-1353062" y="3979689"/>
            <a:chExt cx="755039" cy="1382086"/>
          </a:xfrm>
        </p:grpSpPr>
        <p:grpSp>
          <p:nvGrpSpPr>
            <p:cNvPr id="46" name="Group 47"/>
            <p:cNvGrpSpPr/>
            <p:nvPr/>
          </p:nvGrpSpPr>
          <p:grpSpPr>
            <a:xfrm>
              <a:off x="-1336155" y="3979689"/>
              <a:ext cx="738132" cy="1382086"/>
              <a:chOff x="2543175" y="3867149"/>
              <a:chExt cx="853168" cy="1597480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2619966" y="4431612"/>
                <a:ext cx="776377" cy="1033017"/>
              </a:xfrm>
              <a:custGeom>
                <a:avLst/>
                <a:gdLst>
                  <a:gd name="connsiteX0" fmla="*/ 0 w 718457"/>
                  <a:gd name="connsiteY0" fmla="*/ 0 h 1110343"/>
                  <a:gd name="connsiteX1" fmla="*/ 97971 w 718457"/>
                  <a:gd name="connsiteY1" fmla="*/ 707571 h 1110343"/>
                  <a:gd name="connsiteX2" fmla="*/ 315685 w 718457"/>
                  <a:gd name="connsiteY2" fmla="*/ 1001485 h 1110343"/>
                  <a:gd name="connsiteX3" fmla="*/ 718457 w 718457"/>
                  <a:gd name="connsiteY3" fmla="*/ 1110343 h 1110343"/>
                  <a:gd name="connsiteX4" fmla="*/ 718457 w 718457"/>
                  <a:gd name="connsiteY4" fmla="*/ 1110343 h 111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457" h="1110343">
                    <a:moveTo>
                      <a:pt x="0" y="0"/>
                    </a:moveTo>
                    <a:cubicBezTo>
                      <a:pt x="22678" y="270328"/>
                      <a:pt x="45357" y="540657"/>
                      <a:pt x="97971" y="707571"/>
                    </a:cubicBezTo>
                    <a:cubicBezTo>
                      <a:pt x="150585" y="874485"/>
                      <a:pt x="212271" y="934356"/>
                      <a:pt x="315685" y="1001485"/>
                    </a:cubicBezTo>
                    <a:cubicBezTo>
                      <a:pt x="419099" y="1068614"/>
                      <a:pt x="718457" y="1110343"/>
                      <a:pt x="718457" y="1110343"/>
                    </a:cubicBezTo>
                    <a:lnTo>
                      <a:pt x="718457" y="1110343"/>
                    </a:lnTo>
                  </a:path>
                </a:pathLst>
              </a:custGeom>
              <a:ln w="31750">
                <a:solidFill>
                  <a:srgbClr val="9900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20705327">
                <a:off x="2669246" y="4368553"/>
                <a:ext cx="457146" cy="388908"/>
              </a:xfrm>
              <a:custGeom>
                <a:avLst/>
                <a:gdLst>
                  <a:gd name="connsiteX0" fmla="*/ 0 w 718457"/>
                  <a:gd name="connsiteY0" fmla="*/ 0 h 1110343"/>
                  <a:gd name="connsiteX1" fmla="*/ 97971 w 718457"/>
                  <a:gd name="connsiteY1" fmla="*/ 707571 h 1110343"/>
                  <a:gd name="connsiteX2" fmla="*/ 315685 w 718457"/>
                  <a:gd name="connsiteY2" fmla="*/ 1001485 h 1110343"/>
                  <a:gd name="connsiteX3" fmla="*/ 718457 w 718457"/>
                  <a:gd name="connsiteY3" fmla="*/ 1110343 h 1110343"/>
                  <a:gd name="connsiteX4" fmla="*/ 718457 w 718457"/>
                  <a:gd name="connsiteY4" fmla="*/ 1110343 h 111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457" h="1110343">
                    <a:moveTo>
                      <a:pt x="0" y="0"/>
                    </a:moveTo>
                    <a:cubicBezTo>
                      <a:pt x="22678" y="270328"/>
                      <a:pt x="45357" y="540657"/>
                      <a:pt x="97971" y="707571"/>
                    </a:cubicBezTo>
                    <a:cubicBezTo>
                      <a:pt x="150585" y="874485"/>
                      <a:pt x="212271" y="934356"/>
                      <a:pt x="315685" y="1001485"/>
                    </a:cubicBezTo>
                    <a:cubicBezTo>
                      <a:pt x="419099" y="1068614"/>
                      <a:pt x="718457" y="1110343"/>
                      <a:pt x="718457" y="1110343"/>
                    </a:cubicBezTo>
                    <a:lnTo>
                      <a:pt x="718457" y="1110343"/>
                    </a:lnTo>
                  </a:path>
                </a:pathLst>
              </a:custGeom>
              <a:ln w="31750">
                <a:solidFill>
                  <a:srgbClr val="9900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543175" y="3867149"/>
                <a:ext cx="76200" cy="561975"/>
              </a:xfrm>
              <a:custGeom>
                <a:avLst/>
                <a:gdLst>
                  <a:gd name="connsiteX0" fmla="*/ 76200 w 76200"/>
                  <a:gd name="connsiteY0" fmla="*/ 561975 h 561975"/>
                  <a:gd name="connsiteX1" fmla="*/ 0 w 76200"/>
                  <a:gd name="connsiteY1" fmla="*/ 0 h 561975"/>
                  <a:gd name="connsiteX2" fmla="*/ 0 w 76200"/>
                  <a:gd name="connsiteY2" fmla="*/ 0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561975">
                    <a:moveTo>
                      <a:pt x="76200" y="56197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990099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Oval 48"/>
            <p:cNvSpPr>
              <a:spLocks/>
            </p:cNvSpPr>
            <p:nvPr/>
          </p:nvSpPr>
          <p:spPr>
            <a:xfrm>
              <a:off x="-1353062" y="4416890"/>
              <a:ext cx="217323" cy="209033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47" name="Group 52"/>
          <p:cNvGrpSpPr/>
          <p:nvPr/>
        </p:nvGrpSpPr>
        <p:grpSpPr>
          <a:xfrm>
            <a:off x="2583773" y="5413452"/>
            <a:ext cx="529482" cy="230447"/>
            <a:chOff x="2360050" y="5100054"/>
            <a:chExt cx="529482" cy="230447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2360050" y="5100054"/>
              <a:ext cx="529482" cy="210065"/>
            </a:xfrm>
            <a:prstGeom prst="straightConnector1">
              <a:avLst/>
            </a:prstGeom>
            <a:ln w="31750">
              <a:solidFill>
                <a:srgbClr val="808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534792" y="5114501"/>
              <a:ext cx="214606" cy="216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48" name="Group 55"/>
          <p:cNvGrpSpPr/>
          <p:nvPr/>
        </p:nvGrpSpPr>
        <p:grpSpPr>
          <a:xfrm>
            <a:off x="2297485" y="5637560"/>
            <a:ext cx="572063" cy="441204"/>
            <a:chOff x="2178012" y="5366111"/>
            <a:chExt cx="572063" cy="441204"/>
          </a:xfrm>
        </p:grpSpPr>
        <p:grpSp>
          <p:nvGrpSpPr>
            <p:cNvPr id="53" name="Group 56"/>
            <p:cNvGrpSpPr/>
            <p:nvPr/>
          </p:nvGrpSpPr>
          <p:grpSpPr>
            <a:xfrm>
              <a:off x="2178012" y="5366111"/>
              <a:ext cx="572063" cy="441204"/>
              <a:chOff x="2511021" y="5753100"/>
              <a:chExt cx="661217" cy="509965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2618136" y="5753100"/>
                <a:ext cx="554102" cy="301274"/>
              </a:xfrm>
              <a:custGeom>
                <a:avLst/>
                <a:gdLst>
                  <a:gd name="connsiteX0" fmla="*/ 0 w 428625"/>
                  <a:gd name="connsiteY0" fmla="*/ 0 h 266700"/>
                  <a:gd name="connsiteX1" fmla="*/ 276225 w 428625"/>
                  <a:gd name="connsiteY1" fmla="*/ 133350 h 266700"/>
                  <a:gd name="connsiteX2" fmla="*/ 428625 w 428625"/>
                  <a:gd name="connsiteY2" fmla="*/ 266700 h 266700"/>
                  <a:gd name="connsiteX3" fmla="*/ 428625 w 42862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266700">
                    <a:moveTo>
                      <a:pt x="0" y="0"/>
                    </a:moveTo>
                    <a:cubicBezTo>
                      <a:pt x="102394" y="44450"/>
                      <a:pt x="204788" y="88900"/>
                      <a:pt x="276225" y="133350"/>
                    </a:cubicBezTo>
                    <a:cubicBezTo>
                      <a:pt x="347662" y="177800"/>
                      <a:pt x="428625" y="266700"/>
                      <a:pt x="428625" y="266700"/>
                    </a:cubicBezTo>
                    <a:lnTo>
                      <a:pt x="428625" y="266700"/>
                    </a:lnTo>
                  </a:path>
                </a:pathLst>
              </a:custGeom>
              <a:ln w="31750">
                <a:solidFill>
                  <a:srgbClr val="4D4D4D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2781300" y="5819775"/>
                <a:ext cx="174691" cy="390525"/>
              </a:xfrm>
              <a:custGeom>
                <a:avLst/>
                <a:gdLst>
                  <a:gd name="connsiteX0" fmla="*/ 0 w 174691"/>
                  <a:gd name="connsiteY0" fmla="*/ 0 h 390525"/>
                  <a:gd name="connsiteX1" fmla="*/ 161925 w 174691"/>
                  <a:gd name="connsiteY1" fmla="*/ 142875 h 390525"/>
                  <a:gd name="connsiteX2" fmla="*/ 152400 w 174691"/>
                  <a:gd name="connsiteY2" fmla="*/ 390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691" h="390525">
                    <a:moveTo>
                      <a:pt x="0" y="0"/>
                    </a:moveTo>
                    <a:cubicBezTo>
                      <a:pt x="68262" y="38894"/>
                      <a:pt x="136525" y="77788"/>
                      <a:pt x="161925" y="142875"/>
                    </a:cubicBezTo>
                    <a:cubicBezTo>
                      <a:pt x="187325" y="207963"/>
                      <a:pt x="169862" y="299244"/>
                      <a:pt x="152400" y="390525"/>
                    </a:cubicBezTo>
                  </a:path>
                </a:pathLst>
              </a:custGeom>
              <a:ln w="31750">
                <a:solidFill>
                  <a:srgbClr val="4D4D4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1289666">
                <a:off x="2511021" y="5961791"/>
                <a:ext cx="432000" cy="301274"/>
              </a:xfrm>
              <a:custGeom>
                <a:avLst/>
                <a:gdLst>
                  <a:gd name="connsiteX0" fmla="*/ 0 w 428625"/>
                  <a:gd name="connsiteY0" fmla="*/ 0 h 266700"/>
                  <a:gd name="connsiteX1" fmla="*/ 276225 w 428625"/>
                  <a:gd name="connsiteY1" fmla="*/ 133350 h 266700"/>
                  <a:gd name="connsiteX2" fmla="*/ 428625 w 428625"/>
                  <a:gd name="connsiteY2" fmla="*/ 266700 h 266700"/>
                  <a:gd name="connsiteX3" fmla="*/ 428625 w 42862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266700">
                    <a:moveTo>
                      <a:pt x="0" y="0"/>
                    </a:moveTo>
                    <a:cubicBezTo>
                      <a:pt x="102394" y="44450"/>
                      <a:pt x="204788" y="88900"/>
                      <a:pt x="276225" y="133350"/>
                    </a:cubicBezTo>
                    <a:cubicBezTo>
                      <a:pt x="347662" y="177800"/>
                      <a:pt x="428625" y="266700"/>
                      <a:pt x="428625" y="266700"/>
                    </a:cubicBezTo>
                    <a:lnTo>
                      <a:pt x="428625" y="266700"/>
                    </a:lnTo>
                  </a:path>
                </a:pathLst>
              </a:custGeom>
              <a:ln w="31750">
                <a:solidFill>
                  <a:srgbClr val="4D4D4D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326653" y="5513182"/>
              <a:ext cx="214604" cy="2160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56" name="Group 61"/>
          <p:cNvGrpSpPr/>
          <p:nvPr/>
        </p:nvGrpSpPr>
        <p:grpSpPr>
          <a:xfrm>
            <a:off x="2193963" y="4863035"/>
            <a:ext cx="1168897" cy="1086349"/>
            <a:chOff x="308257" y="4621985"/>
            <a:chExt cx="1168897" cy="1086349"/>
          </a:xfrm>
        </p:grpSpPr>
        <p:grpSp>
          <p:nvGrpSpPr>
            <p:cNvPr id="57" name="Group 62"/>
            <p:cNvGrpSpPr/>
            <p:nvPr/>
          </p:nvGrpSpPr>
          <p:grpSpPr>
            <a:xfrm>
              <a:off x="308257" y="4621985"/>
              <a:ext cx="1168897" cy="1086349"/>
              <a:chOff x="308257" y="4621985"/>
              <a:chExt cx="1168897" cy="1086349"/>
            </a:xfrm>
          </p:grpSpPr>
          <p:sp>
            <p:nvSpPr>
              <p:cNvPr id="65" name="Freeform 64"/>
              <p:cNvSpPr/>
              <p:nvPr/>
            </p:nvSpPr>
            <p:spPr>
              <a:xfrm rot="8852303">
                <a:off x="406607" y="4734937"/>
                <a:ext cx="1070547" cy="466612"/>
              </a:xfrm>
              <a:custGeom>
                <a:avLst/>
                <a:gdLst>
                  <a:gd name="connsiteX0" fmla="*/ 0 w 428625"/>
                  <a:gd name="connsiteY0" fmla="*/ 0 h 266700"/>
                  <a:gd name="connsiteX1" fmla="*/ 276225 w 428625"/>
                  <a:gd name="connsiteY1" fmla="*/ 133350 h 266700"/>
                  <a:gd name="connsiteX2" fmla="*/ 428625 w 428625"/>
                  <a:gd name="connsiteY2" fmla="*/ 266700 h 266700"/>
                  <a:gd name="connsiteX3" fmla="*/ 428625 w 42862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266700">
                    <a:moveTo>
                      <a:pt x="0" y="0"/>
                    </a:moveTo>
                    <a:cubicBezTo>
                      <a:pt x="102394" y="44450"/>
                      <a:pt x="204788" y="88900"/>
                      <a:pt x="276225" y="133350"/>
                    </a:cubicBezTo>
                    <a:cubicBezTo>
                      <a:pt x="347662" y="177800"/>
                      <a:pt x="428625" y="266700"/>
                      <a:pt x="428625" y="266700"/>
                    </a:cubicBezTo>
                    <a:lnTo>
                      <a:pt x="428625" y="266700"/>
                    </a:lnTo>
                  </a:path>
                </a:pathLst>
              </a:custGeom>
              <a:ln w="317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9387709">
                <a:off x="308257" y="4621985"/>
                <a:ext cx="830390" cy="528517"/>
              </a:xfrm>
              <a:custGeom>
                <a:avLst/>
                <a:gdLst>
                  <a:gd name="connsiteX0" fmla="*/ 0 w 428625"/>
                  <a:gd name="connsiteY0" fmla="*/ 0 h 266700"/>
                  <a:gd name="connsiteX1" fmla="*/ 276225 w 428625"/>
                  <a:gd name="connsiteY1" fmla="*/ 133350 h 266700"/>
                  <a:gd name="connsiteX2" fmla="*/ 428625 w 428625"/>
                  <a:gd name="connsiteY2" fmla="*/ 266700 h 266700"/>
                  <a:gd name="connsiteX3" fmla="*/ 428625 w 42862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266700">
                    <a:moveTo>
                      <a:pt x="0" y="0"/>
                    </a:moveTo>
                    <a:cubicBezTo>
                      <a:pt x="102394" y="44450"/>
                      <a:pt x="204788" y="88900"/>
                      <a:pt x="276225" y="133350"/>
                    </a:cubicBezTo>
                    <a:cubicBezTo>
                      <a:pt x="347662" y="177800"/>
                      <a:pt x="428625" y="266700"/>
                      <a:pt x="428625" y="266700"/>
                    </a:cubicBezTo>
                    <a:lnTo>
                      <a:pt x="428625" y="266700"/>
                    </a:lnTo>
                  </a:path>
                </a:pathLst>
              </a:custGeom>
              <a:ln w="317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rot="7863711">
                <a:off x="221564" y="5009210"/>
                <a:ext cx="989576" cy="408671"/>
              </a:xfrm>
              <a:custGeom>
                <a:avLst/>
                <a:gdLst>
                  <a:gd name="connsiteX0" fmla="*/ 0 w 428625"/>
                  <a:gd name="connsiteY0" fmla="*/ 0 h 266700"/>
                  <a:gd name="connsiteX1" fmla="*/ 276225 w 428625"/>
                  <a:gd name="connsiteY1" fmla="*/ 133350 h 266700"/>
                  <a:gd name="connsiteX2" fmla="*/ 428625 w 428625"/>
                  <a:gd name="connsiteY2" fmla="*/ 266700 h 266700"/>
                  <a:gd name="connsiteX3" fmla="*/ 428625 w 428625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266700">
                    <a:moveTo>
                      <a:pt x="0" y="0"/>
                    </a:moveTo>
                    <a:cubicBezTo>
                      <a:pt x="102394" y="44450"/>
                      <a:pt x="204788" y="88900"/>
                      <a:pt x="276225" y="133350"/>
                    </a:cubicBezTo>
                    <a:cubicBezTo>
                      <a:pt x="347662" y="177800"/>
                      <a:pt x="428625" y="266700"/>
                      <a:pt x="428625" y="266700"/>
                    </a:cubicBezTo>
                    <a:lnTo>
                      <a:pt x="428625" y="266700"/>
                    </a:lnTo>
                  </a:path>
                </a:pathLst>
              </a:custGeom>
              <a:ln w="317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055610" y="4881039"/>
              <a:ext cx="214604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62" name="Group 67"/>
          <p:cNvGrpSpPr/>
          <p:nvPr/>
        </p:nvGrpSpPr>
        <p:grpSpPr>
          <a:xfrm>
            <a:off x="3489999" y="4514176"/>
            <a:ext cx="484317" cy="478604"/>
            <a:chOff x="3409038" y="4342750"/>
            <a:chExt cx="484317" cy="478604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3425174" y="4368443"/>
              <a:ext cx="468181" cy="230910"/>
            </a:xfrm>
            <a:prstGeom prst="straightConnector1">
              <a:avLst/>
            </a:prstGeom>
            <a:ln w="31750">
              <a:solidFill>
                <a:srgbClr val="9966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593612" y="4342750"/>
              <a:ext cx="214604" cy="216000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>
              <a:off x="3409038" y="4462489"/>
              <a:ext cx="18226" cy="358865"/>
            </a:xfrm>
            <a:prstGeom prst="straightConnector1">
              <a:avLst/>
            </a:prstGeom>
            <a:ln w="31750">
              <a:solidFill>
                <a:srgbClr val="9966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71"/>
          <p:cNvGrpSpPr/>
          <p:nvPr/>
        </p:nvGrpSpPr>
        <p:grpSpPr>
          <a:xfrm>
            <a:off x="2843342" y="3957428"/>
            <a:ext cx="1109346" cy="926191"/>
            <a:chOff x="3015907" y="4137207"/>
            <a:chExt cx="829532" cy="744372"/>
          </a:xfrm>
        </p:grpSpPr>
        <p:grpSp>
          <p:nvGrpSpPr>
            <p:cNvPr id="68" name="Group 72"/>
            <p:cNvGrpSpPr/>
            <p:nvPr/>
          </p:nvGrpSpPr>
          <p:grpSpPr>
            <a:xfrm>
              <a:off x="3015907" y="4137207"/>
              <a:ext cx="829532" cy="744372"/>
              <a:chOff x="3479500" y="4332674"/>
              <a:chExt cx="958813" cy="860380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4323364" y="4332674"/>
                <a:ext cx="114949" cy="542925"/>
              </a:xfrm>
              <a:custGeom>
                <a:avLst/>
                <a:gdLst>
                  <a:gd name="connsiteX0" fmla="*/ 114949 w 114949"/>
                  <a:gd name="connsiteY0" fmla="*/ 0 h 542925"/>
                  <a:gd name="connsiteX1" fmla="*/ 649 w 114949"/>
                  <a:gd name="connsiteY1" fmla="*/ 257175 h 542925"/>
                  <a:gd name="connsiteX2" fmla="*/ 76849 w 114949"/>
                  <a:gd name="connsiteY2" fmla="*/ 54292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949" h="542925">
                    <a:moveTo>
                      <a:pt x="114949" y="0"/>
                    </a:moveTo>
                    <a:cubicBezTo>
                      <a:pt x="60974" y="83344"/>
                      <a:pt x="6999" y="166688"/>
                      <a:pt x="649" y="257175"/>
                    </a:cubicBezTo>
                    <a:cubicBezTo>
                      <a:pt x="-5701" y="347662"/>
                      <a:pt x="35574" y="445293"/>
                      <a:pt x="76849" y="542925"/>
                    </a:cubicBezTo>
                  </a:path>
                </a:pathLst>
              </a:custGeom>
              <a:ln w="31750">
                <a:solidFill>
                  <a:srgbClr val="6633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 flipH="1">
                <a:off x="3479500" y="4559783"/>
                <a:ext cx="392276" cy="511900"/>
              </a:xfrm>
              <a:prstGeom prst="straightConnector1">
                <a:avLst/>
              </a:prstGeom>
              <a:ln w="31750">
                <a:solidFill>
                  <a:srgbClr val="6633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reeform 76"/>
              <p:cNvSpPr/>
              <p:nvPr/>
            </p:nvSpPr>
            <p:spPr>
              <a:xfrm rot="-540000">
                <a:off x="3922035" y="4581054"/>
                <a:ext cx="114949" cy="612000"/>
              </a:xfrm>
              <a:custGeom>
                <a:avLst/>
                <a:gdLst>
                  <a:gd name="connsiteX0" fmla="*/ 114949 w 114949"/>
                  <a:gd name="connsiteY0" fmla="*/ 0 h 542925"/>
                  <a:gd name="connsiteX1" fmla="*/ 649 w 114949"/>
                  <a:gd name="connsiteY1" fmla="*/ 257175 h 542925"/>
                  <a:gd name="connsiteX2" fmla="*/ 76849 w 114949"/>
                  <a:gd name="connsiteY2" fmla="*/ 54292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949" h="542925">
                    <a:moveTo>
                      <a:pt x="114949" y="0"/>
                    </a:moveTo>
                    <a:cubicBezTo>
                      <a:pt x="60974" y="83344"/>
                      <a:pt x="6999" y="166688"/>
                      <a:pt x="649" y="257175"/>
                    </a:cubicBezTo>
                    <a:cubicBezTo>
                      <a:pt x="-5701" y="347662"/>
                      <a:pt x="35574" y="445293"/>
                      <a:pt x="76849" y="542925"/>
                    </a:cubicBezTo>
                  </a:path>
                </a:pathLst>
              </a:custGeom>
              <a:ln w="31750">
                <a:solidFill>
                  <a:srgbClr val="6633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-1200000">
                <a:off x="4112454" y="4581055"/>
                <a:ext cx="114949" cy="542925"/>
              </a:xfrm>
              <a:custGeom>
                <a:avLst/>
                <a:gdLst>
                  <a:gd name="connsiteX0" fmla="*/ 114949 w 114949"/>
                  <a:gd name="connsiteY0" fmla="*/ 0 h 542925"/>
                  <a:gd name="connsiteX1" fmla="*/ 649 w 114949"/>
                  <a:gd name="connsiteY1" fmla="*/ 257175 h 542925"/>
                  <a:gd name="connsiteX2" fmla="*/ 76849 w 114949"/>
                  <a:gd name="connsiteY2" fmla="*/ 54292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949" h="542925">
                    <a:moveTo>
                      <a:pt x="114949" y="0"/>
                    </a:moveTo>
                    <a:cubicBezTo>
                      <a:pt x="60974" y="83344"/>
                      <a:pt x="6999" y="166688"/>
                      <a:pt x="649" y="257175"/>
                    </a:cubicBezTo>
                    <a:cubicBezTo>
                      <a:pt x="-5701" y="347662"/>
                      <a:pt x="35574" y="445293"/>
                      <a:pt x="76849" y="542925"/>
                    </a:cubicBezTo>
                  </a:path>
                </a:pathLst>
              </a:custGeom>
              <a:ln w="31750">
                <a:solidFill>
                  <a:srgbClr val="6633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409038" y="4519555"/>
              <a:ext cx="161518" cy="17359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72" name="Group 84"/>
          <p:cNvGrpSpPr/>
          <p:nvPr/>
        </p:nvGrpSpPr>
        <p:grpSpPr>
          <a:xfrm rot="20428553">
            <a:off x="2899517" y="4600119"/>
            <a:ext cx="561339" cy="835927"/>
            <a:chOff x="2899113" y="4575965"/>
            <a:chExt cx="561339" cy="835927"/>
          </a:xfrm>
        </p:grpSpPr>
        <p:sp>
          <p:nvSpPr>
            <p:cNvPr id="86" name="Arc 85"/>
            <p:cNvSpPr/>
            <p:nvPr/>
          </p:nvSpPr>
          <p:spPr>
            <a:xfrm rot="14558226">
              <a:off x="2873615" y="4962327"/>
              <a:ext cx="835927" cy="63204"/>
            </a:xfrm>
            <a:prstGeom prst="arc">
              <a:avLst/>
            </a:prstGeom>
            <a:ln w="317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prstClr val="black"/>
                </a:solidFill>
              </a:endParaRPr>
            </a:p>
          </p:txBody>
        </p:sp>
        <p:grpSp>
          <p:nvGrpSpPr>
            <p:cNvPr id="73" name="Group 86"/>
            <p:cNvGrpSpPr/>
            <p:nvPr/>
          </p:nvGrpSpPr>
          <p:grpSpPr>
            <a:xfrm>
              <a:off x="2899113" y="4825210"/>
              <a:ext cx="561339" cy="289941"/>
              <a:chOff x="3111313" y="4646757"/>
              <a:chExt cx="561339" cy="289941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>
                <a:off x="3111313" y="4646756"/>
                <a:ext cx="561339" cy="289941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3316839" y="4672504"/>
                <a:ext cx="214604" cy="216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32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7305003"/>
              </p:ext>
            </p:extLst>
          </p:nvPr>
        </p:nvGraphicFramePr>
        <p:xfrm>
          <a:off x="1589" y="19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9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b="1" dirty="0" smtClean="0">
                <a:cs typeface="Helvetica" pitchFamily="34" charset="0"/>
              </a:rPr>
              <a:t>PLANO NACIONAL DE LOGISTICA INTEGRADA – PNLI</a:t>
            </a:r>
            <a:endParaRPr lang="pt-BR" sz="2400" b="1" dirty="0">
              <a:cs typeface="Helvetica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63320" y="1124744"/>
            <a:ext cx="8169120" cy="4545710"/>
          </a:xfrm>
          <a:prstGeom prst="rect">
            <a:avLst/>
          </a:prstGeom>
        </p:spPr>
        <p:txBody>
          <a:bodyPr wrap="square" lIns="79813" tIns="39931" rIns="79813" bIns="39931">
            <a:spAutoFit/>
          </a:bodyPr>
          <a:lstStyle/>
          <a:p>
            <a:pPr marL="285750" indent="-285750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200" b="1" dirty="0" smtClean="0">
                <a:ea typeface="SimSun" pitchFamily="2" charset="-122"/>
              </a:rPr>
              <a:t>Objetivo: Prover o país de </a:t>
            </a:r>
            <a:r>
              <a:rPr lang="pt-BR" sz="2200" b="1" dirty="0">
                <a:ea typeface="SimSun" pitchFamily="2" charset="-122"/>
              </a:rPr>
              <a:t>uma logística </a:t>
            </a:r>
            <a:r>
              <a:rPr lang="pt-BR" sz="2200" b="1" dirty="0" smtClean="0">
                <a:ea typeface="SimSun" pitchFamily="2" charset="-122"/>
              </a:rPr>
              <a:t>eficiente para os desafios do crescimento.</a:t>
            </a:r>
            <a:endParaRPr lang="pt-BR" sz="2200" b="1" dirty="0">
              <a:ea typeface="SimSun" pitchFamily="2" charset="-122"/>
            </a:endParaRPr>
          </a:p>
          <a:p>
            <a:pPr marL="149740" indent="-149740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2000" dirty="0" smtClean="0">
              <a:ea typeface="SimSun" pitchFamily="2" charset="-122"/>
            </a:endParaRPr>
          </a:p>
          <a:p>
            <a:pPr marL="149740" indent="-149740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2000" dirty="0">
              <a:ea typeface="SimSun" pitchFamily="2" charset="-122"/>
            </a:endParaRP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2200" b="1" dirty="0" smtClean="0">
                <a:ea typeface="SimSun" pitchFamily="2" charset="-122"/>
              </a:rPr>
              <a:t>Estudo </a:t>
            </a:r>
            <a:r>
              <a:rPr lang="pt-BR" sz="2200" b="1" dirty="0">
                <a:ea typeface="SimSun" pitchFamily="2" charset="-122"/>
              </a:rPr>
              <a:t>do </a:t>
            </a:r>
            <a:r>
              <a:rPr lang="pt-BR" sz="2200" b="1" dirty="0" smtClean="0">
                <a:ea typeface="SimSun" pitchFamily="2" charset="-122"/>
              </a:rPr>
              <a:t>segmento </a:t>
            </a:r>
            <a:r>
              <a:rPr lang="pt-BR" sz="2200" b="1" dirty="0">
                <a:ea typeface="SimSun" pitchFamily="2" charset="-122"/>
              </a:rPr>
              <a:t>de </a:t>
            </a:r>
            <a:r>
              <a:rPr lang="pt-BR" sz="2200" b="1" dirty="0" smtClean="0">
                <a:ea typeface="SimSun" pitchFamily="2" charset="-122"/>
              </a:rPr>
              <a:t>transportes – </a:t>
            </a:r>
            <a:r>
              <a:rPr lang="pt-BR" sz="2000" dirty="0" smtClean="0">
                <a:ea typeface="SimSun" pitchFamily="2" charset="-122"/>
              </a:rPr>
              <a:t>Identificação dos padrões de serviço da infraestrutura de transporte;</a:t>
            </a: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2000" dirty="0" smtClean="0">
              <a:ea typeface="SimSun" pitchFamily="2" charset="-122"/>
            </a:endParaRP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2200" b="1" dirty="0">
                <a:ea typeface="SimSun" pitchFamily="2" charset="-122"/>
              </a:rPr>
              <a:t>Implantação de </a:t>
            </a:r>
            <a:r>
              <a:rPr lang="pt-BR" sz="2200" b="1" dirty="0" smtClean="0">
                <a:ea typeface="SimSun" pitchFamily="2" charset="-122"/>
              </a:rPr>
              <a:t>sistema </a:t>
            </a:r>
            <a:r>
              <a:rPr lang="pt-BR" sz="2200" b="1" dirty="0">
                <a:ea typeface="SimSun" pitchFamily="2" charset="-122"/>
              </a:rPr>
              <a:t>de simulação da </a:t>
            </a:r>
            <a:r>
              <a:rPr lang="pt-BR" sz="2200" b="1" dirty="0" smtClean="0">
                <a:ea typeface="SimSun" pitchFamily="2" charset="-122"/>
              </a:rPr>
              <a:t>rede</a:t>
            </a:r>
            <a:r>
              <a:rPr lang="pt-BR" sz="2000" dirty="0" smtClean="0">
                <a:ea typeface="SimSun" pitchFamily="2" charset="-122"/>
              </a:rPr>
              <a:t> – Projeção  </a:t>
            </a:r>
            <a:r>
              <a:rPr lang="pt-BR" sz="2000" dirty="0">
                <a:ea typeface="SimSun" pitchFamily="2" charset="-122"/>
              </a:rPr>
              <a:t>de </a:t>
            </a:r>
            <a:r>
              <a:rPr lang="pt-BR" sz="2000" dirty="0" smtClean="0">
                <a:ea typeface="SimSun" pitchFamily="2" charset="-122"/>
              </a:rPr>
              <a:t>tráfego e padronização </a:t>
            </a:r>
            <a:r>
              <a:rPr lang="pt-BR" sz="2000" dirty="0">
                <a:ea typeface="SimSun" pitchFamily="2" charset="-122"/>
              </a:rPr>
              <a:t>para </a:t>
            </a:r>
            <a:r>
              <a:rPr lang="pt-BR" sz="2000" dirty="0" smtClean="0">
                <a:ea typeface="SimSun" pitchFamily="2" charset="-122"/>
              </a:rPr>
              <a:t>futuros projetos;</a:t>
            </a:r>
            <a:endParaRPr lang="pt-BR" sz="2000" dirty="0">
              <a:ea typeface="SimSun" pitchFamily="2" charset="-122"/>
            </a:endParaRP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2000" dirty="0" smtClean="0">
              <a:ea typeface="SimSun" pitchFamily="2" charset="-122"/>
            </a:endParaRP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2200" b="1" dirty="0" smtClean="0">
                <a:ea typeface="SimSun" pitchFamily="2" charset="-122"/>
              </a:rPr>
              <a:t>Monitoramento dos padrões de serviços da malha </a:t>
            </a:r>
            <a:r>
              <a:rPr lang="pt-BR" sz="2000" dirty="0" smtClean="0">
                <a:ea typeface="SimSun" pitchFamily="2" charset="-122"/>
              </a:rPr>
              <a:t>– Identificando os desvios em relação ao padrão estabelecido no Plano;</a:t>
            </a: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sz="2000" dirty="0">
              <a:ea typeface="SimSun" pitchFamily="2" charset="-122"/>
            </a:endParaRPr>
          </a:p>
          <a:p>
            <a:pPr marL="550434" indent="-241252" algn="just" defTabSz="392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2200" b="1" dirty="0" smtClean="0">
                <a:ea typeface="SimSun" pitchFamily="2" charset="-122"/>
              </a:rPr>
              <a:t>Identificação dos </a:t>
            </a:r>
            <a:r>
              <a:rPr lang="pt-BR" sz="2200" b="1" dirty="0">
                <a:ea typeface="SimSun" pitchFamily="2" charset="-122"/>
              </a:rPr>
              <a:t>gargalos </a:t>
            </a:r>
            <a:r>
              <a:rPr lang="pt-BR" sz="2200" b="1" dirty="0" smtClean="0">
                <a:ea typeface="SimSun" pitchFamily="2" charset="-122"/>
              </a:rPr>
              <a:t>existentes </a:t>
            </a:r>
            <a:r>
              <a:rPr lang="pt-BR" sz="2000" dirty="0" smtClean="0">
                <a:ea typeface="SimSun" pitchFamily="2" charset="-122"/>
              </a:rPr>
              <a:t>– Quantificação dos </a:t>
            </a:r>
            <a:r>
              <a:rPr lang="pt-BR" sz="2000" dirty="0">
                <a:ea typeface="SimSun" pitchFamily="2" charset="-122"/>
              </a:rPr>
              <a:t>investimentos </a:t>
            </a:r>
            <a:r>
              <a:rPr lang="pt-BR" sz="2000" dirty="0" smtClean="0">
                <a:ea typeface="SimSun" pitchFamily="2" charset="-122"/>
              </a:rPr>
              <a:t>prioritários.</a:t>
            </a:r>
            <a:endParaRPr lang="pt-BR" sz="20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2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2"/>
          <p:cNvSpPr txBox="1">
            <a:spLocks noChangeArrowheads="1"/>
          </p:cNvSpPr>
          <p:nvPr/>
        </p:nvSpPr>
        <p:spPr bwMode="auto">
          <a:xfrm>
            <a:off x="0" y="2650209"/>
            <a:ext cx="9144000" cy="26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2" tIns="45205" rIns="90412" bIns="45205">
            <a:spAutoFit/>
          </a:bodyPr>
          <a:lstStyle/>
          <a:p>
            <a:pPr marL="0" lvl="1" indent="1588" algn="ctr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CÉSAR BORGES</a:t>
            </a:r>
            <a:r>
              <a:rPr lang="pt-BR" sz="2400" dirty="0">
                <a:latin typeface="+mj-lt"/>
              </a:rPr>
              <a:t> </a:t>
            </a:r>
            <a:endParaRPr lang="pt-BR" sz="2400" b="1" dirty="0">
              <a:latin typeface="+mj-lt"/>
            </a:endParaRPr>
          </a:p>
          <a:p>
            <a:pPr marL="0" lvl="1" algn="ctr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Ministro </a:t>
            </a:r>
            <a:r>
              <a:rPr lang="pt-BR" sz="2400" b="1" dirty="0">
                <a:latin typeface="+mj-lt"/>
              </a:rPr>
              <a:t>de Estado dos </a:t>
            </a:r>
            <a:r>
              <a:rPr lang="pt-BR" sz="2400" b="1" dirty="0" smtClean="0">
                <a:latin typeface="+mj-lt"/>
              </a:rPr>
              <a:t>Transportes</a:t>
            </a:r>
          </a:p>
          <a:p>
            <a:pPr marL="0" lvl="1" algn="ctr">
              <a:lnSpc>
                <a:spcPct val="150000"/>
              </a:lnSpc>
            </a:pPr>
            <a:r>
              <a:rPr lang="pt-BR" b="1" dirty="0" smtClean="0">
                <a:latin typeface="+mj-lt"/>
                <a:hlinkClick r:id="rId2"/>
              </a:rPr>
              <a:t>ministro@transportes.gov.br</a:t>
            </a:r>
            <a:endParaRPr lang="pt-BR" b="1" dirty="0" smtClean="0">
              <a:latin typeface="+mj-lt"/>
            </a:endParaRPr>
          </a:p>
          <a:p>
            <a:pPr marL="0" lvl="1" algn="ctr">
              <a:lnSpc>
                <a:spcPct val="150000"/>
              </a:lnSpc>
            </a:pPr>
            <a:endParaRPr lang="pt-BR" b="1" dirty="0" smtClean="0">
              <a:latin typeface="+mj-lt"/>
            </a:endParaRPr>
          </a:p>
          <a:p>
            <a:pPr marL="0" lvl="1" algn="ctr">
              <a:lnSpc>
                <a:spcPct val="80000"/>
              </a:lnSpc>
            </a:pPr>
            <a:r>
              <a:rPr lang="pt-BR" b="1" dirty="0" smtClean="0">
                <a:latin typeface="+mj-lt"/>
              </a:rPr>
              <a:t>Tel. (61) 2029-7001 / 7002 / 7003</a:t>
            </a:r>
          </a:p>
          <a:p>
            <a:pPr marL="747713" lvl="1" indent="-277813" algn="ctr">
              <a:lnSpc>
                <a:spcPct val="80000"/>
              </a:lnSpc>
            </a:pPr>
            <a:endParaRPr lang="pt-BR" b="1" dirty="0" smtClean="0">
              <a:latin typeface="+mj-lt"/>
            </a:endParaRPr>
          </a:p>
          <a:p>
            <a:pPr marL="0" lvl="1" algn="ctr">
              <a:lnSpc>
                <a:spcPct val="80000"/>
              </a:lnSpc>
            </a:pPr>
            <a:r>
              <a:rPr lang="pt-BR" b="1" dirty="0" smtClean="0">
                <a:latin typeface="+mj-lt"/>
              </a:rPr>
              <a:t>Fax (61) 2029-7876</a:t>
            </a:r>
            <a:endParaRPr lang="pt-BR" b="1" dirty="0">
              <a:latin typeface="+mj-lt"/>
            </a:endParaRPr>
          </a:p>
        </p:txBody>
      </p:sp>
      <p:pic>
        <p:nvPicPr>
          <p:cNvPr id="234498" name="Imagem 5" descr="Brasão da Repúblic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3964" y="908721"/>
            <a:ext cx="1600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83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382" tIns="45193" rIns="90382" bIns="45193" anchor="ctr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atin typeface="+mj-lt"/>
                <a:ea typeface="+mj-ea"/>
                <a:cs typeface="+mj-cs"/>
              </a:rPr>
              <a:t>INVESTIMENTO PÚBLICO </a:t>
            </a:r>
          </a:p>
          <a:p>
            <a:pPr algn="ctr">
              <a:defRPr/>
            </a:pPr>
            <a:r>
              <a:rPr lang="pt-BR" sz="2400" b="1" dirty="0" smtClean="0">
                <a:latin typeface="+mj-lt"/>
                <a:ea typeface="+mj-ea"/>
                <a:cs typeface="+mj-cs"/>
              </a:rPr>
              <a:t>RODOVIAS, FERROVIAS E HIDROVIAS (1995 A 2015)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o 3"/>
          <p:cNvGrpSpPr/>
          <p:nvPr/>
        </p:nvGrpSpPr>
        <p:grpSpPr>
          <a:xfrm>
            <a:off x="383637" y="1124744"/>
            <a:ext cx="8436097" cy="5333827"/>
            <a:chOff x="383637" y="1335533"/>
            <a:chExt cx="8436097" cy="5333827"/>
          </a:xfrm>
        </p:grpSpPr>
        <p:grpSp>
          <p:nvGrpSpPr>
            <p:cNvPr id="12" name="Grupo 4"/>
            <p:cNvGrpSpPr>
              <a:grpSpLocks/>
            </p:cNvGrpSpPr>
            <p:nvPr/>
          </p:nvGrpSpPr>
          <p:grpSpPr bwMode="auto">
            <a:xfrm>
              <a:off x="383637" y="1335533"/>
              <a:ext cx="8436097" cy="5333827"/>
              <a:chOff x="683568" y="200488"/>
              <a:chExt cx="7710503" cy="546076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83568" y="200488"/>
                <a:ext cx="7710503" cy="5028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Conector reto 16"/>
              <p:cNvCxnSpPr/>
              <p:nvPr/>
            </p:nvCxnSpPr>
            <p:spPr>
              <a:xfrm>
                <a:off x="4716531" y="5229467"/>
                <a:ext cx="0" cy="43178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4716531" y="5445357"/>
                <a:ext cx="2592412" cy="0"/>
              </a:xfrm>
              <a:prstGeom prst="line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aixaDeTexto 17"/>
              <p:cNvSpPr txBox="1">
                <a:spLocks noChangeArrowheads="1"/>
              </p:cNvSpPr>
              <p:nvPr/>
            </p:nvSpPr>
            <p:spPr bwMode="auto">
              <a:xfrm>
                <a:off x="5652120" y="5165700"/>
                <a:ext cx="792088" cy="378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b="1" dirty="0">
                    <a:solidFill>
                      <a:schemeClr val="tx2"/>
                    </a:solidFill>
                    <a:latin typeface="Calibri" pitchFamily="34" charset="0"/>
                  </a:rPr>
                  <a:t>PAC</a:t>
                </a:r>
              </a:p>
            </p:txBody>
          </p:sp>
          <p:cxnSp>
            <p:nvCxnSpPr>
              <p:cNvPr id="20" name="Conector reto 19"/>
              <p:cNvCxnSpPr/>
              <p:nvPr/>
            </p:nvCxnSpPr>
            <p:spPr>
              <a:xfrm flipH="1">
                <a:off x="1115878" y="4532585"/>
                <a:ext cx="2972497" cy="635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 flipH="1" flipV="1">
                <a:off x="1115878" y="2144942"/>
                <a:ext cx="5904374" cy="19049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457126" y="4272098"/>
              <a:ext cx="182594" cy="36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382" tIns="45193" rIns="90382" bIns="45193" anchor="ctr">
              <a:spAutoFit/>
            </a:bodyPr>
            <a:lstStyle/>
            <a:p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77736" y="4964813"/>
              <a:ext cx="1799912" cy="306825"/>
            </a:xfrm>
            <a:prstGeom prst="rect">
              <a:avLst/>
            </a:prstGeom>
            <a:noFill/>
          </p:spPr>
          <p:txBody>
            <a:bodyPr lIns="90382" tIns="45193" rIns="90382" bIns="45193">
              <a:spAutoFit/>
            </a:bodyPr>
            <a:lstStyle/>
            <a:p>
              <a:pPr>
                <a:defRPr/>
              </a:pPr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6,4 bilhões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74574" y="2642118"/>
              <a:ext cx="1799912" cy="306825"/>
            </a:xfrm>
            <a:prstGeom prst="rect">
              <a:avLst/>
            </a:prstGeom>
            <a:noFill/>
          </p:spPr>
          <p:txBody>
            <a:bodyPr lIns="90382" tIns="45193" rIns="90382" bIns="45193">
              <a:spAutoFit/>
            </a:bodyPr>
            <a:lstStyle/>
            <a:p>
              <a:pPr>
                <a:defRPr/>
              </a:pPr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36,8 bilhões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924944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pt-BR" sz="5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PAC RODOVIAS</a:t>
            </a:r>
          </a:p>
          <a:p>
            <a:pPr algn="ctr">
              <a:spcAft>
                <a:spcPts val="1200"/>
              </a:spcAft>
            </a:pPr>
            <a:endParaRPr lang="pt-BR" sz="5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52928" cy="3384376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800" b="1" dirty="0" smtClean="0">
                <a:latin typeface="Calibri" pitchFamily="34" charset="0"/>
                <a:cs typeface="Arial" charset="0"/>
              </a:rPr>
              <a:t>Contratos de construção DNIT:</a:t>
            </a:r>
          </a:p>
          <a:p>
            <a:pPr>
              <a:spcAft>
                <a:spcPts val="1200"/>
              </a:spcAft>
            </a:pPr>
            <a:endParaRPr lang="pt-BR" sz="1500" b="1" dirty="0" smtClean="0">
              <a:latin typeface="Calibri" pitchFamily="34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pt-BR" sz="2400" b="1" dirty="0" smtClean="0">
                <a:latin typeface="Calibri" pitchFamily="34" charset="0"/>
                <a:cs typeface="Arial" charset="0"/>
              </a:rPr>
              <a:t>Extensão total de contratos vigentes</a:t>
            </a:r>
            <a:r>
              <a:rPr lang="pt-BR" sz="2400" dirty="0" smtClean="0">
                <a:latin typeface="Calibri" pitchFamily="34" charset="0"/>
                <a:cs typeface="Arial" charset="0"/>
              </a:rPr>
              <a:t>: 5.942 km (R$ 16,61 bi)</a:t>
            </a:r>
          </a:p>
          <a:p>
            <a:pPr marL="631825" lvl="1" indent="-185738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Construção / Pavimentação: 3.804 km (6,85 bi)</a:t>
            </a:r>
          </a:p>
          <a:p>
            <a:pPr marL="631825" lvl="1" indent="-185738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Adequação / Duplicação: 2.138 km (R$ 9,76 bi)</a:t>
            </a:r>
          </a:p>
          <a:p>
            <a:pPr>
              <a:spcAft>
                <a:spcPts val="1200"/>
              </a:spcAft>
            </a:pPr>
            <a:r>
              <a:rPr lang="pt-BR" sz="2400" b="1" dirty="0" smtClean="0">
                <a:latin typeface="Calibri" pitchFamily="34" charset="0"/>
                <a:cs typeface="Arial" charset="0"/>
              </a:rPr>
              <a:t>Extensão total de Convênios com estados: </a:t>
            </a:r>
            <a:r>
              <a:rPr lang="pt-BR" sz="2400" dirty="0" smtClean="0">
                <a:latin typeface="Calibri" pitchFamily="34" charset="0"/>
                <a:cs typeface="Arial" charset="0"/>
              </a:rPr>
              <a:t>1.874,0 km (5,74 bi Gov. Federal)</a:t>
            </a:r>
            <a:endParaRPr lang="pt-BR" sz="2400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6025"/>
            <a:ext cx="91440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latin typeface="Calibri" pitchFamily="34" charset="0"/>
              </a:rPr>
              <a:t>CARTEIRA DE CONTRATOS RODOVIÁRIOS</a:t>
            </a:r>
            <a:endParaRPr lang="pt-BR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6025"/>
            <a:ext cx="9144000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latin typeface="Calibri" pitchFamily="34" charset="0"/>
              </a:rPr>
              <a:t>MANUTENÇÃO DE RODOVIAS</a:t>
            </a:r>
          </a:p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latin typeface="Calibri" pitchFamily="34" charset="0"/>
              </a:rPr>
              <a:t>EVOLUÇÃO DO PERFIL DA REDE RODOVIÁRIA FEDERAL PAVIMENTADA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6" name="CaixaDeTexto 4"/>
          <p:cNvSpPr txBox="1"/>
          <p:nvPr/>
        </p:nvSpPr>
        <p:spPr>
          <a:xfrm>
            <a:off x="35496" y="6351711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*DNIT: (2012 – 2014) Projeção com Base no Modelo HDM (</a:t>
            </a:r>
            <a:r>
              <a:rPr lang="pt-BR" dirty="0" err="1" smtClean="0"/>
              <a:t>Highway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Management System), considerando os Contratos Estruturantes (Restauração, CREMA 1 e 2 Etapa).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51520" y="1196752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16025"/>
            <a:ext cx="91440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latin typeface="Calibri" pitchFamily="34" charset="0"/>
              </a:rPr>
              <a:t>MANUTENÇÃO DE RODOVIAS POR TIPO DE CONTRATO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1043608" y="908720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56612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63% da malha pavimentada está coberta com contratos de manutenção estruturada.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11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2612</Words>
  <Application>Microsoft Office PowerPoint</Application>
  <PresentationFormat>Apresentação na tela (4:3)</PresentationFormat>
  <Paragraphs>801</Paragraphs>
  <Slides>47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0" baseType="lpstr">
      <vt:lpstr>Tema do Office</vt:lpstr>
      <vt:lpstr>Planilha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PARTIR DA ANÁLISE DE CADEIAS, FORAM MAPEADOS  OS PRINCIPAIS CORREDORES LOGÍSTICOS DO PAÍS</vt:lpstr>
      <vt:lpstr>PLANO NACIONAL DE LOGISTICA INTEGRADA – PNLI</vt:lpstr>
      <vt:lpstr>Apresentação do PowerPoint</vt:lpstr>
    </vt:vector>
  </TitlesOfParts>
  <Company>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fernando.fusaro</dc:creator>
  <cp:lastModifiedBy>Admar Pires dos Santos</cp:lastModifiedBy>
  <cp:revision>625</cp:revision>
  <dcterms:created xsi:type="dcterms:W3CDTF">2013-08-20T17:14:11Z</dcterms:created>
  <dcterms:modified xsi:type="dcterms:W3CDTF">2013-12-11T15:41:04Z</dcterms:modified>
</cp:coreProperties>
</file>