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  <p:sldMasterId id="2147483883" r:id="rId2"/>
  </p:sldMasterIdLst>
  <p:notesMasterIdLst>
    <p:notesMasterId r:id="rId14"/>
  </p:notesMasterIdLst>
  <p:handoutMasterIdLst>
    <p:handoutMasterId r:id="rId15"/>
  </p:handoutMasterIdLst>
  <p:sldIdLst>
    <p:sldId id="1499" r:id="rId3"/>
    <p:sldId id="1682" r:id="rId4"/>
    <p:sldId id="1690" r:id="rId5"/>
    <p:sldId id="1701" r:id="rId6"/>
    <p:sldId id="1694" r:id="rId7"/>
    <p:sldId id="1702" r:id="rId8"/>
    <p:sldId id="1704" r:id="rId9"/>
    <p:sldId id="1703" r:id="rId10"/>
    <p:sldId id="1699" r:id="rId11"/>
    <p:sldId id="1693" r:id="rId12"/>
    <p:sldId id="1382" r:id="rId13"/>
  </p:sldIdLst>
  <p:sldSz cx="9906000" cy="6858000" type="A4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himb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660033"/>
    <a:srgbClr val="FFCC00"/>
    <a:srgbClr val="004600"/>
    <a:srgbClr val="006600"/>
    <a:srgbClr val="336600"/>
    <a:srgbClr val="FF9900"/>
    <a:srgbClr val="DAB000"/>
    <a:srgbClr val="A828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3" autoAdjust="0"/>
    <p:restoredTop sz="72319" autoAdjust="0"/>
  </p:normalViewPr>
  <p:slideViewPr>
    <p:cSldViewPr snapToGrid="0">
      <p:cViewPr>
        <p:scale>
          <a:sx n="60" d="100"/>
          <a:sy n="60" d="100"/>
        </p:scale>
        <p:origin x="-1122" y="-498"/>
      </p:cViewPr>
      <p:guideLst>
        <p:guide orient="horz" pos="2112"/>
        <p:guide pos="3136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08" y="-72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81FB1-3FCF-4FB3-A74C-34BE54362E78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C8B07A1D-7A77-4A83-BDDF-E9CF127E5D08}">
      <dgm:prSet phldrT="[Texto]"/>
      <dgm:spPr/>
      <dgm:t>
        <a:bodyPr/>
        <a:lstStyle/>
        <a:p>
          <a:r>
            <a:rPr lang="pt-BR" dirty="0" smtClean="0"/>
            <a:t>1º estágio</a:t>
          </a:r>
          <a:endParaRPr lang="pt-BR" dirty="0"/>
        </a:p>
      </dgm:t>
    </dgm:pt>
    <dgm:pt modelId="{8B4F33A4-982E-4517-9178-5D065B5F6CDA}" type="parTrans" cxnId="{92910FD3-462A-4D9C-ACC0-90CCF56085F2}">
      <dgm:prSet/>
      <dgm:spPr/>
      <dgm:t>
        <a:bodyPr/>
        <a:lstStyle/>
        <a:p>
          <a:endParaRPr lang="pt-BR"/>
        </a:p>
      </dgm:t>
    </dgm:pt>
    <dgm:pt modelId="{EDCA37F3-FF5B-4B2A-9FB2-9EFC5EEFF32A}" type="sibTrans" cxnId="{92910FD3-462A-4D9C-ACC0-90CCF56085F2}">
      <dgm:prSet/>
      <dgm:spPr/>
      <dgm:t>
        <a:bodyPr/>
        <a:lstStyle/>
        <a:p>
          <a:endParaRPr lang="pt-BR"/>
        </a:p>
      </dgm:t>
    </dgm:pt>
    <dgm:pt modelId="{649F3FD8-B68A-4868-BD72-EC07EEA2A969}">
      <dgm:prSet phldrT="[Texto]"/>
      <dgm:spPr/>
      <dgm:t>
        <a:bodyPr/>
        <a:lstStyle/>
        <a:p>
          <a:r>
            <a:rPr lang="pt-BR" dirty="0" smtClean="0"/>
            <a:t>Viabilidade técnica, econômico-financeira e ambiental</a:t>
          </a:r>
          <a:endParaRPr lang="pt-BR" dirty="0"/>
        </a:p>
      </dgm:t>
    </dgm:pt>
    <dgm:pt modelId="{BB8AD531-C11D-4B6A-8D0A-2FED7C22B554}" type="parTrans" cxnId="{674C2669-E79F-4BD9-9535-A9CBD4998874}">
      <dgm:prSet/>
      <dgm:spPr/>
      <dgm:t>
        <a:bodyPr/>
        <a:lstStyle/>
        <a:p>
          <a:endParaRPr lang="pt-BR"/>
        </a:p>
      </dgm:t>
    </dgm:pt>
    <dgm:pt modelId="{0DC097D4-D71E-4C6F-BCFE-17826773FBE9}" type="sibTrans" cxnId="{674C2669-E79F-4BD9-9535-A9CBD4998874}">
      <dgm:prSet/>
      <dgm:spPr/>
      <dgm:t>
        <a:bodyPr/>
        <a:lstStyle/>
        <a:p>
          <a:endParaRPr lang="pt-BR"/>
        </a:p>
      </dgm:t>
    </dgm:pt>
    <dgm:pt modelId="{E9A22CE9-1F61-476D-9AD6-525D686D24DC}">
      <dgm:prSet phldrT="[Texto]"/>
      <dgm:spPr/>
      <dgm:t>
        <a:bodyPr/>
        <a:lstStyle/>
        <a:p>
          <a:r>
            <a:rPr lang="pt-BR" dirty="0" smtClean="0"/>
            <a:t>2º estágio</a:t>
          </a:r>
          <a:endParaRPr lang="pt-BR" dirty="0"/>
        </a:p>
      </dgm:t>
    </dgm:pt>
    <dgm:pt modelId="{F04878DA-5F30-48B4-9BF6-FEB8A68B9EF7}" type="parTrans" cxnId="{CE90AC45-76D8-4BED-8E30-4DA9B90CDDA1}">
      <dgm:prSet/>
      <dgm:spPr/>
      <dgm:t>
        <a:bodyPr/>
        <a:lstStyle/>
        <a:p>
          <a:endParaRPr lang="pt-BR"/>
        </a:p>
      </dgm:t>
    </dgm:pt>
    <dgm:pt modelId="{770C6F16-2E87-4DEB-928A-26263EA2F85E}" type="sibTrans" cxnId="{CE90AC45-76D8-4BED-8E30-4DA9B90CDDA1}">
      <dgm:prSet/>
      <dgm:spPr/>
      <dgm:t>
        <a:bodyPr/>
        <a:lstStyle/>
        <a:p>
          <a:endParaRPr lang="pt-BR"/>
        </a:p>
      </dgm:t>
    </dgm:pt>
    <dgm:pt modelId="{4771A669-CBB0-4AD4-B809-414DAC1986D0}">
      <dgm:prSet phldrT="[Texto]"/>
      <dgm:spPr/>
      <dgm:t>
        <a:bodyPr/>
        <a:lstStyle/>
        <a:p>
          <a:r>
            <a:rPr lang="pt-BR" dirty="0" smtClean="0"/>
            <a:t>Edital e minuta de contrato</a:t>
          </a:r>
          <a:endParaRPr lang="pt-BR" dirty="0"/>
        </a:p>
      </dgm:t>
    </dgm:pt>
    <dgm:pt modelId="{C77B969D-3BB8-4542-9905-F9167DE7F7DD}" type="parTrans" cxnId="{D344754E-E38A-4CDE-A993-2EAB4E949290}">
      <dgm:prSet/>
      <dgm:spPr/>
      <dgm:t>
        <a:bodyPr/>
        <a:lstStyle/>
        <a:p>
          <a:endParaRPr lang="pt-BR"/>
        </a:p>
      </dgm:t>
    </dgm:pt>
    <dgm:pt modelId="{2708EF15-EFD7-4ADE-9BDE-BCF15BE88ED7}" type="sibTrans" cxnId="{D344754E-E38A-4CDE-A993-2EAB4E949290}">
      <dgm:prSet/>
      <dgm:spPr/>
      <dgm:t>
        <a:bodyPr/>
        <a:lstStyle/>
        <a:p>
          <a:endParaRPr lang="pt-BR"/>
        </a:p>
      </dgm:t>
    </dgm:pt>
    <dgm:pt modelId="{50C1A006-B53C-4AC1-BB97-7E2836AC2886}">
      <dgm:prSet phldrT="[Texto]"/>
      <dgm:spPr/>
      <dgm:t>
        <a:bodyPr/>
        <a:lstStyle/>
        <a:p>
          <a:r>
            <a:rPr lang="pt-BR" dirty="0" smtClean="0"/>
            <a:t>3º estágio</a:t>
          </a:r>
        </a:p>
      </dgm:t>
    </dgm:pt>
    <dgm:pt modelId="{C7B7FB7B-8ABF-4DB1-A43A-9A3EAE19DA0C}" type="parTrans" cxnId="{52DCBF2D-305D-4F00-9284-8141425AA94C}">
      <dgm:prSet/>
      <dgm:spPr/>
      <dgm:t>
        <a:bodyPr/>
        <a:lstStyle/>
        <a:p>
          <a:endParaRPr lang="pt-BR"/>
        </a:p>
      </dgm:t>
    </dgm:pt>
    <dgm:pt modelId="{2D3B4B01-15B3-4AD2-AF25-9DD404FE275C}" type="sibTrans" cxnId="{52DCBF2D-305D-4F00-9284-8141425AA94C}">
      <dgm:prSet/>
      <dgm:spPr/>
      <dgm:t>
        <a:bodyPr/>
        <a:lstStyle/>
        <a:p>
          <a:endParaRPr lang="pt-BR"/>
        </a:p>
      </dgm:t>
    </dgm:pt>
    <dgm:pt modelId="{9196F248-1F6D-47DD-819D-95275DA3E04F}">
      <dgm:prSet phldrT="[Texto]"/>
      <dgm:spPr/>
      <dgm:t>
        <a:bodyPr/>
        <a:lstStyle/>
        <a:p>
          <a:r>
            <a:rPr lang="pt-BR" dirty="0" smtClean="0"/>
            <a:t>Habilitação e julgamento da licitação</a:t>
          </a:r>
        </a:p>
      </dgm:t>
    </dgm:pt>
    <dgm:pt modelId="{C3669DA2-7873-4181-B645-F076B7881C26}" type="parTrans" cxnId="{96FA42E4-7789-481C-B158-CCC6609E91F2}">
      <dgm:prSet/>
      <dgm:spPr/>
      <dgm:t>
        <a:bodyPr/>
        <a:lstStyle/>
        <a:p>
          <a:endParaRPr lang="pt-BR"/>
        </a:p>
      </dgm:t>
    </dgm:pt>
    <dgm:pt modelId="{81B8FACB-E610-4F8A-8466-BA52B7443224}" type="sibTrans" cxnId="{96FA42E4-7789-481C-B158-CCC6609E91F2}">
      <dgm:prSet/>
      <dgm:spPr/>
      <dgm:t>
        <a:bodyPr/>
        <a:lstStyle/>
        <a:p>
          <a:endParaRPr lang="pt-BR"/>
        </a:p>
      </dgm:t>
    </dgm:pt>
    <dgm:pt modelId="{993F3AA4-98FA-4714-9AF9-B87441617C54}">
      <dgm:prSet phldrT="[Texto]"/>
      <dgm:spPr/>
      <dgm:t>
        <a:bodyPr/>
        <a:lstStyle/>
        <a:p>
          <a:r>
            <a:rPr lang="pt-BR" dirty="0" smtClean="0"/>
            <a:t>4º estágio</a:t>
          </a:r>
        </a:p>
      </dgm:t>
    </dgm:pt>
    <dgm:pt modelId="{92C7C3C0-28AD-489A-92AF-2E18BC8E1D94}" type="parTrans" cxnId="{62480E3F-58F6-4FC0-90FF-DFFF959F032B}">
      <dgm:prSet/>
      <dgm:spPr/>
      <dgm:t>
        <a:bodyPr/>
        <a:lstStyle/>
        <a:p>
          <a:endParaRPr lang="pt-BR"/>
        </a:p>
      </dgm:t>
    </dgm:pt>
    <dgm:pt modelId="{04A9A1DA-2FC7-4A3B-96B7-EE3716FE0A5F}" type="sibTrans" cxnId="{62480E3F-58F6-4FC0-90FF-DFFF959F032B}">
      <dgm:prSet/>
      <dgm:spPr/>
      <dgm:t>
        <a:bodyPr/>
        <a:lstStyle/>
        <a:p>
          <a:endParaRPr lang="pt-BR"/>
        </a:p>
      </dgm:t>
    </dgm:pt>
    <dgm:pt modelId="{985F0D0B-E80C-45EB-B10E-EF8B5F494CC2}">
      <dgm:prSet phldrT="[Texto]"/>
      <dgm:spPr/>
      <dgm:t>
        <a:bodyPr/>
        <a:lstStyle/>
        <a:p>
          <a:r>
            <a:rPr lang="pt-BR" dirty="0" smtClean="0"/>
            <a:t>Assinatura do contrato</a:t>
          </a:r>
        </a:p>
      </dgm:t>
    </dgm:pt>
    <dgm:pt modelId="{553091B5-7FB0-469F-A870-318468147EBD}" type="parTrans" cxnId="{764DA38B-6B06-41DF-8A8C-D0E1E0652647}">
      <dgm:prSet/>
      <dgm:spPr/>
      <dgm:t>
        <a:bodyPr/>
        <a:lstStyle/>
        <a:p>
          <a:endParaRPr lang="pt-BR"/>
        </a:p>
      </dgm:t>
    </dgm:pt>
    <dgm:pt modelId="{3334DC28-4AB6-48DD-82FC-7A4D43C7AC66}" type="sibTrans" cxnId="{764DA38B-6B06-41DF-8A8C-D0E1E0652647}">
      <dgm:prSet/>
      <dgm:spPr/>
      <dgm:t>
        <a:bodyPr/>
        <a:lstStyle/>
        <a:p>
          <a:endParaRPr lang="pt-BR"/>
        </a:p>
      </dgm:t>
    </dgm:pt>
    <dgm:pt modelId="{5C5137DC-5253-49C5-A4E9-0559C4407FC6}" type="pres">
      <dgm:prSet presAssocID="{EDC81FB1-3FCF-4FB3-A74C-34BE54362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8D8B2E-FB66-4964-9F88-88B46F327C5F}" type="pres">
      <dgm:prSet presAssocID="{C8B07A1D-7A77-4A83-BDDF-E9CF127E5D08}" presName="parentText" presStyleLbl="node1" presStyleIdx="0" presStyleCnt="4" custLinFactNeighborY="115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A2C48E-9C46-4D58-BC2F-46071DBC6A09}" type="pres">
      <dgm:prSet presAssocID="{C8B07A1D-7A77-4A83-BDDF-E9CF127E5D0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E99A23-D00A-46BA-8DC0-07FB10CD72AB}" type="pres">
      <dgm:prSet presAssocID="{E9A22CE9-1F61-476D-9AD6-525D686D24D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D84BC7-48D5-445D-A81A-D44DCC6D9269}" type="pres">
      <dgm:prSet presAssocID="{E9A22CE9-1F61-476D-9AD6-525D686D24D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4599CE-EC0A-4228-96E8-ED35EEF70F2F}" type="pres">
      <dgm:prSet presAssocID="{50C1A006-B53C-4AC1-BB97-7E2836AC2886}" presName="parentText" presStyleLbl="node1" presStyleIdx="2" presStyleCnt="4" custLinFactNeighborY="576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F9919B-64B0-4E94-8366-44D65F1BF7EE}" type="pres">
      <dgm:prSet presAssocID="{50C1A006-B53C-4AC1-BB97-7E2836AC2886}" presName="childText" presStyleLbl="revTx" presStyleIdx="2" presStyleCnt="4" custLinFactNeighborY="136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F0E7CA-0794-4C1C-B035-942A03521938}" type="pres">
      <dgm:prSet presAssocID="{993F3AA4-98FA-4714-9AF9-B87441617C54}" presName="parentText" presStyleLbl="node1" presStyleIdx="3" presStyleCnt="4" custLinFactNeighborY="3384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4BA7D0-ABFB-4F2B-B78F-63A6E41CA66B}" type="pres">
      <dgm:prSet presAssocID="{993F3AA4-98FA-4714-9AF9-B87441617C54}" presName="childText" presStyleLbl="revTx" presStyleIdx="3" presStyleCnt="4" custLinFactNeighborY="31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157D03-51DB-4761-877E-79E3A592880E}" type="presOf" srcId="{649F3FD8-B68A-4868-BD72-EC07EEA2A969}" destId="{59A2C48E-9C46-4D58-BC2F-46071DBC6A09}" srcOrd="0" destOrd="0" presId="urn:microsoft.com/office/officeart/2005/8/layout/vList2"/>
    <dgm:cxn modelId="{62480E3F-58F6-4FC0-90FF-DFFF959F032B}" srcId="{EDC81FB1-3FCF-4FB3-A74C-34BE54362E78}" destId="{993F3AA4-98FA-4714-9AF9-B87441617C54}" srcOrd="3" destOrd="0" parTransId="{92C7C3C0-28AD-489A-92AF-2E18BC8E1D94}" sibTransId="{04A9A1DA-2FC7-4A3B-96B7-EE3716FE0A5F}"/>
    <dgm:cxn modelId="{2A299A6A-D2E4-417D-8890-F824E0FD0025}" type="presOf" srcId="{985F0D0B-E80C-45EB-B10E-EF8B5F494CC2}" destId="{FC4BA7D0-ABFB-4F2B-B78F-63A6E41CA66B}" srcOrd="0" destOrd="0" presId="urn:microsoft.com/office/officeart/2005/8/layout/vList2"/>
    <dgm:cxn modelId="{52DCBF2D-305D-4F00-9284-8141425AA94C}" srcId="{EDC81FB1-3FCF-4FB3-A74C-34BE54362E78}" destId="{50C1A006-B53C-4AC1-BB97-7E2836AC2886}" srcOrd="2" destOrd="0" parTransId="{C7B7FB7B-8ABF-4DB1-A43A-9A3EAE19DA0C}" sibTransId="{2D3B4B01-15B3-4AD2-AF25-9DD404FE275C}"/>
    <dgm:cxn modelId="{D344754E-E38A-4CDE-A993-2EAB4E949290}" srcId="{E9A22CE9-1F61-476D-9AD6-525D686D24DC}" destId="{4771A669-CBB0-4AD4-B809-414DAC1986D0}" srcOrd="0" destOrd="0" parTransId="{C77B969D-3BB8-4542-9905-F9167DE7F7DD}" sibTransId="{2708EF15-EFD7-4ADE-9BDE-BCF15BE88ED7}"/>
    <dgm:cxn modelId="{54F0C783-A459-47B4-84B4-C4E6C1545F2E}" type="presOf" srcId="{4771A669-CBB0-4AD4-B809-414DAC1986D0}" destId="{FBD84BC7-48D5-445D-A81A-D44DCC6D9269}" srcOrd="0" destOrd="0" presId="urn:microsoft.com/office/officeart/2005/8/layout/vList2"/>
    <dgm:cxn modelId="{3EB7AA27-DEA7-4D3B-B3DF-80D7EB18E7D3}" type="presOf" srcId="{50C1A006-B53C-4AC1-BB97-7E2836AC2886}" destId="{1E4599CE-EC0A-4228-96E8-ED35EEF70F2F}" srcOrd="0" destOrd="0" presId="urn:microsoft.com/office/officeart/2005/8/layout/vList2"/>
    <dgm:cxn modelId="{92910FD3-462A-4D9C-ACC0-90CCF56085F2}" srcId="{EDC81FB1-3FCF-4FB3-A74C-34BE54362E78}" destId="{C8B07A1D-7A77-4A83-BDDF-E9CF127E5D08}" srcOrd="0" destOrd="0" parTransId="{8B4F33A4-982E-4517-9178-5D065B5F6CDA}" sibTransId="{EDCA37F3-FF5B-4B2A-9FB2-9EFC5EEFF32A}"/>
    <dgm:cxn modelId="{BA232114-6670-4FDC-98FF-BE09242E2DDB}" type="presOf" srcId="{E9A22CE9-1F61-476D-9AD6-525D686D24DC}" destId="{6BE99A23-D00A-46BA-8DC0-07FB10CD72AB}" srcOrd="0" destOrd="0" presId="urn:microsoft.com/office/officeart/2005/8/layout/vList2"/>
    <dgm:cxn modelId="{674C2669-E79F-4BD9-9535-A9CBD4998874}" srcId="{C8B07A1D-7A77-4A83-BDDF-E9CF127E5D08}" destId="{649F3FD8-B68A-4868-BD72-EC07EEA2A969}" srcOrd="0" destOrd="0" parTransId="{BB8AD531-C11D-4B6A-8D0A-2FED7C22B554}" sibTransId="{0DC097D4-D71E-4C6F-BCFE-17826773FBE9}"/>
    <dgm:cxn modelId="{96FA42E4-7789-481C-B158-CCC6609E91F2}" srcId="{50C1A006-B53C-4AC1-BB97-7E2836AC2886}" destId="{9196F248-1F6D-47DD-819D-95275DA3E04F}" srcOrd="0" destOrd="0" parTransId="{C3669DA2-7873-4181-B645-F076B7881C26}" sibTransId="{81B8FACB-E610-4F8A-8466-BA52B7443224}"/>
    <dgm:cxn modelId="{16967100-C3A5-4AE7-86FC-216B7ADB6570}" type="presOf" srcId="{EDC81FB1-3FCF-4FB3-A74C-34BE54362E78}" destId="{5C5137DC-5253-49C5-A4E9-0559C4407FC6}" srcOrd="0" destOrd="0" presId="urn:microsoft.com/office/officeart/2005/8/layout/vList2"/>
    <dgm:cxn modelId="{CE90AC45-76D8-4BED-8E30-4DA9B90CDDA1}" srcId="{EDC81FB1-3FCF-4FB3-A74C-34BE54362E78}" destId="{E9A22CE9-1F61-476D-9AD6-525D686D24DC}" srcOrd="1" destOrd="0" parTransId="{F04878DA-5F30-48B4-9BF6-FEB8A68B9EF7}" sibTransId="{770C6F16-2E87-4DEB-928A-26263EA2F85E}"/>
    <dgm:cxn modelId="{25E70943-EB0C-4F70-A564-7FE357CD18BD}" type="presOf" srcId="{9196F248-1F6D-47DD-819D-95275DA3E04F}" destId="{3AF9919B-64B0-4E94-8366-44D65F1BF7EE}" srcOrd="0" destOrd="0" presId="urn:microsoft.com/office/officeart/2005/8/layout/vList2"/>
    <dgm:cxn modelId="{5251395C-5EDE-4917-A27A-8D714B56DB5F}" type="presOf" srcId="{993F3AA4-98FA-4714-9AF9-B87441617C54}" destId="{96F0E7CA-0794-4C1C-B035-942A03521938}" srcOrd="0" destOrd="0" presId="urn:microsoft.com/office/officeart/2005/8/layout/vList2"/>
    <dgm:cxn modelId="{764DA38B-6B06-41DF-8A8C-D0E1E0652647}" srcId="{993F3AA4-98FA-4714-9AF9-B87441617C54}" destId="{985F0D0B-E80C-45EB-B10E-EF8B5F494CC2}" srcOrd="0" destOrd="0" parTransId="{553091B5-7FB0-469F-A870-318468147EBD}" sibTransId="{3334DC28-4AB6-48DD-82FC-7A4D43C7AC66}"/>
    <dgm:cxn modelId="{DF78397E-0D13-4C34-81FB-707329304BA7}" type="presOf" srcId="{C8B07A1D-7A77-4A83-BDDF-E9CF127E5D08}" destId="{DF8D8B2E-FB66-4964-9F88-88B46F327C5F}" srcOrd="0" destOrd="0" presId="urn:microsoft.com/office/officeart/2005/8/layout/vList2"/>
    <dgm:cxn modelId="{0B9D71A9-6170-4AB5-AB2B-164C9F1A348A}" type="presParOf" srcId="{5C5137DC-5253-49C5-A4E9-0559C4407FC6}" destId="{DF8D8B2E-FB66-4964-9F88-88B46F327C5F}" srcOrd="0" destOrd="0" presId="urn:microsoft.com/office/officeart/2005/8/layout/vList2"/>
    <dgm:cxn modelId="{31F90931-939E-40AE-8313-7A1D832A5FD6}" type="presParOf" srcId="{5C5137DC-5253-49C5-A4E9-0559C4407FC6}" destId="{59A2C48E-9C46-4D58-BC2F-46071DBC6A09}" srcOrd="1" destOrd="0" presId="urn:microsoft.com/office/officeart/2005/8/layout/vList2"/>
    <dgm:cxn modelId="{1F955771-0A23-4168-85B7-506CAEA9FD95}" type="presParOf" srcId="{5C5137DC-5253-49C5-A4E9-0559C4407FC6}" destId="{6BE99A23-D00A-46BA-8DC0-07FB10CD72AB}" srcOrd="2" destOrd="0" presId="urn:microsoft.com/office/officeart/2005/8/layout/vList2"/>
    <dgm:cxn modelId="{04E1EB30-1D3E-4159-93F1-88E82109D3C6}" type="presParOf" srcId="{5C5137DC-5253-49C5-A4E9-0559C4407FC6}" destId="{FBD84BC7-48D5-445D-A81A-D44DCC6D9269}" srcOrd="3" destOrd="0" presId="urn:microsoft.com/office/officeart/2005/8/layout/vList2"/>
    <dgm:cxn modelId="{CFC41CD8-9FB8-49BF-A379-CB5EF1CB2A24}" type="presParOf" srcId="{5C5137DC-5253-49C5-A4E9-0559C4407FC6}" destId="{1E4599CE-EC0A-4228-96E8-ED35EEF70F2F}" srcOrd="4" destOrd="0" presId="urn:microsoft.com/office/officeart/2005/8/layout/vList2"/>
    <dgm:cxn modelId="{0331C09C-D942-4973-980E-A89418B91A40}" type="presParOf" srcId="{5C5137DC-5253-49C5-A4E9-0559C4407FC6}" destId="{3AF9919B-64B0-4E94-8366-44D65F1BF7EE}" srcOrd="5" destOrd="0" presId="urn:microsoft.com/office/officeart/2005/8/layout/vList2"/>
    <dgm:cxn modelId="{53F1B186-1B10-4A90-BDA2-25A1AE5108D7}" type="presParOf" srcId="{5C5137DC-5253-49C5-A4E9-0559C4407FC6}" destId="{96F0E7CA-0794-4C1C-B035-942A03521938}" srcOrd="6" destOrd="0" presId="urn:microsoft.com/office/officeart/2005/8/layout/vList2"/>
    <dgm:cxn modelId="{40DD59DC-DB02-4C40-AB0C-D929F8E57BE4}" type="presParOf" srcId="{5C5137DC-5253-49C5-A4E9-0559C4407FC6}" destId="{FC4BA7D0-ABFB-4F2B-B78F-63A6E41CA66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D8B2E-FB66-4964-9F88-88B46F327C5F}">
      <dsp:nvSpPr>
        <dsp:cNvPr id="0" name=""/>
        <dsp:cNvSpPr/>
      </dsp:nvSpPr>
      <dsp:spPr>
        <a:xfrm>
          <a:off x="0" y="91820"/>
          <a:ext cx="4594979" cy="5516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1º estágio</a:t>
          </a:r>
          <a:endParaRPr lang="pt-BR" sz="2300" kern="1200" dirty="0"/>
        </a:p>
      </dsp:txBody>
      <dsp:txXfrm>
        <a:off x="26930" y="118750"/>
        <a:ext cx="4541119" cy="497795"/>
      </dsp:txXfrm>
    </dsp:sp>
    <dsp:sp modelId="{59A2C48E-9C46-4D58-BC2F-46071DBC6A09}">
      <dsp:nvSpPr>
        <dsp:cNvPr id="0" name=""/>
        <dsp:cNvSpPr/>
      </dsp:nvSpPr>
      <dsp:spPr>
        <a:xfrm>
          <a:off x="0" y="636881"/>
          <a:ext cx="4594979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Viabilidade técnica, econômico-financeira e ambiental</a:t>
          </a:r>
          <a:endParaRPr lang="pt-BR" sz="1800" kern="1200" dirty="0"/>
        </a:p>
      </dsp:txBody>
      <dsp:txXfrm>
        <a:off x="0" y="636881"/>
        <a:ext cx="4594979" cy="571320"/>
      </dsp:txXfrm>
    </dsp:sp>
    <dsp:sp modelId="{6BE99A23-D00A-46BA-8DC0-07FB10CD72AB}">
      <dsp:nvSpPr>
        <dsp:cNvPr id="0" name=""/>
        <dsp:cNvSpPr/>
      </dsp:nvSpPr>
      <dsp:spPr>
        <a:xfrm>
          <a:off x="0" y="1208202"/>
          <a:ext cx="4594979" cy="5516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2º estágio</a:t>
          </a:r>
          <a:endParaRPr lang="pt-BR" sz="2300" kern="1200" dirty="0"/>
        </a:p>
      </dsp:txBody>
      <dsp:txXfrm>
        <a:off x="26930" y="1235132"/>
        <a:ext cx="4541119" cy="497795"/>
      </dsp:txXfrm>
    </dsp:sp>
    <dsp:sp modelId="{FBD84BC7-48D5-445D-A81A-D44DCC6D9269}">
      <dsp:nvSpPr>
        <dsp:cNvPr id="0" name=""/>
        <dsp:cNvSpPr/>
      </dsp:nvSpPr>
      <dsp:spPr>
        <a:xfrm>
          <a:off x="0" y="1759857"/>
          <a:ext cx="459497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Edital e minuta de contrato</a:t>
          </a:r>
          <a:endParaRPr lang="pt-BR" sz="1800" kern="1200" dirty="0"/>
        </a:p>
      </dsp:txBody>
      <dsp:txXfrm>
        <a:off x="0" y="1759857"/>
        <a:ext cx="4594979" cy="380880"/>
      </dsp:txXfrm>
    </dsp:sp>
    <dsp:sp modelId="{1E4599CE-EC0A-4228-96E8-ED35EEF70F2F}">
      <dsp:nvSpPr>
        <dsp:cNvPr id="0" name=""/>
        <dsp:cNvSpPr/>
      </dsp:nvSpPr>
      <dsp:spPr>
        <a:xfrm>
          <a:off x="0" y="2162675"/>
          <a:ext cx="4594979" cy="5516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3º estágio</a:t>
          </a:r>
        </a:p>
      </dsp:txBody>
      <dsp:txXfrm>
        <a:off x="26930" y="2189605"/>
        <a:ext cx="4541119" cy="497795"/>
      </dsp:txXfrm>
    </dsp:sp>
    <dsp:sp modelId="{3AF9919B-64B0-4E94-8366-44D65F1BF7EE}">
      <dsp:nvSpPr>
        <dsp:cNvPr id="0" name=""/>
        <dsp:cNvSpPr/>
      </dsp:nvSpPr>
      <dsp:spPr>
        <a:xfrm>
          <a:off x="0" y="2767577"/>
          <a:ext cx="459497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Habilitação e julgamento da licitação</a:t>
          </a:r>
        </a:p>
      </dsp:txBody>
      <dsp:txXfrm>
        <a:off x="0" y="2767577"/>
        <a:ext cx="4594979" cy="380880"/>
      </dsp:txXfrm>
    </dsp:sp>
    <dsp:sp modelId="{96F0E7CA-0794-4C1C-B035-942A03521938}">
      <dsp:nvSpPr>
        <dsp:cNvPr id="0" name=""/>
        <dsp:cNvSpPr/>
      </dsp:nvSpPr>
      <dsp:spPr>
        <a:xfrm>
          <a:off x="0" y="3202161"/>
          <a:ext cx="4594979" cy="55165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4º estágio</a:t>
          </a:r>
        </a:p>
      </dsp:txBody>
      <dsp:txXfrm>
        <a:off x="26930" y="3229091"/>
        <a:ext cx="4541119" cy="497795"/>
      </dsp:txXfrm>
    </dsp:sp>
    <dsp:sp modelId="{FC4BA7D0-ABFB-4F2B-B78F-63A6E41CA66B}">
      <dsp:nvSpPr>
        <dsp:cNvPr id="0" name=""/>
        <dsp:cNvSpPr/>
      </dsp:nvSpPr>
      <dsp:spPr>
        <a:xfrm>
          <a:off x="0" y="3710154"/>
          <a:ext cx="459497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9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/>
            <a:t>Assinatura do contrato</a:t>
          </a:r>
        </a:p>
      </dsp:txBody>
      <dsp:txXfrm>
        <a:off x="0" y="3710154"/>
        <a:ext cx="4594979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064626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9064626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50A7212A-FF35-4FC1-B05E-7E20592ECE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6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0"/>
            <a:ext cx="3038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8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9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42413"/>
            <a:ext cx="30384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9142413"/>
            <a:ext cx="30384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600" b="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3E996E06-31D1-4E35-8F3F-AAF76470BA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38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Pct val="25000"/>
      <a:buChar char=" 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indent="-127000" algn="l" rtl="0" eaLnBrk="0" fontAlgn="base" hangingPunct="0">
      <a:spcBef>
        <a:spcPct val="30000"/>
      </a:spcBef>
      <a:spcAft>
        <a:spcPct val="0"/>
      </a:spcAft>
      <a:buSzPct val="65000"/>
      <a:buFont typeface="Wingdings" pitchFamily="2" charset="2"/>
      <a:buChar char="l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indent="-127000" algn="l" rtl="0" eaLnBrk="0" fontAlgn="base" hangingPunct="0">
      <a:spcBef>
        <a:spcPct val="30000"/>
      </a:spcBef>
      <a:spcAft>
        <a:spcPct val="0"/>
      </a:spcAft>
      <a:buSzPct val="55000"/>
      <a:buFont typeface="Wingdings" pitchFamily="2" charset="2"/>
      <a:buChar char="¡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indent="-127000" algn="l" rtl="0" eaLnBrk="0" fontAlgn="base" hangingPunct="0">
      <a:spcBef>
        <a:spcPct val="30000"/>
      </a:spcBef>
      <a:spcAft>
        <a:spcPct val="0"/>
      </a:spcAft>
      <a:buSzPct val="100000"/>
      <a:buChar char="–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96E06-31D1-4E35-8F3F-AAF76470BA6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spcBef>
                <a:spcPts val="1200"/>
              </a:spcBef>
              <a:buNone/>
            </a:pPr>
            <a:endParaRPr lang="en-GB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996E06-31D1-4E35-8F3F-AAF76470BA6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C6639-25D8-48A7-8486-E648CEA85358}" type="slidenum">
              <a:rPr lang="pt-BR" smtClean="0">
                <a:latin typeface="Arial" pitchFamily="34" charset="0"/>
              </a:rPr>
              <a:pPr/>
              <a:t>2</a:t>
            </a:fld>
            <a:endParaRPr lang="pt-BR" dirty="0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7138" cy="348773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6"/>
            <a:ext cx="5140325" cy="4183063"/>
          </a:xfrm>
          <a:noFill/>
          <a:ln/>
        </p:spPr>
        <p:txBody>
          <a:bodyPr/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pt-BR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90500" marR="0" lvl="1" indent="-127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65000"/>
              <a:buFont typeface="Wingdings" pitchFamily="2" charset="2"/>
              <a:buChar char="l"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81000" marR="0" lvl="2" indent="-127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65000"/>
              <a:buFont typeface="Arial" pitchFamily="34" charset="0"/>
              <a:buChar char="-"/>
              <a:tabLst/>
              <a:defRPr/>
            </a:pPr>
            <a:endParaRPr lang="en-GB" dirty="0" smtClean="0"/>
          </a:p>
          <a:p>
            <a:pPr marL="381000" marR="0" lvl="2" indent="-127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65000"/>
              <a:buFont typeface="Arial" pitchFamily="34" charset="0"/>
              <a:buChar char="-"/>
              <a:tabLst/>
              <a:defRPr/>
            </a:pPr>
            <a:endParaRPr lang="en-GB" dirty="0" smtClean="0"/>
          </a:p>
          <a:p>
            <a:pPr marL="381000" marR="0" lvl="2" indent="-127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65000"/>
              <a:buFont typeface="Arial" pitchFamily="34" charset="0"/>
              <a:buNone/>
              <a:tabLst/>
              <a:defRPr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GB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spcBef>
                <a:spcPts val="1200"/>
              </a:spcBef>
              <a:buNone/>
            </a:pPr>
            <a:endParaRPr lang="pt-BR" sz="1200" b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3D4C4-DD96-4E66-9A25-C006A3C1B5C3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6913"/>
            <a:ext cx="5038725" cy="348773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90500" marR="0" lvl="1" indent="-127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l"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5000" y="2130428"/>
            <a:ext cx="83499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1000" y="4006800"/>
            <a:ext cx="6942000" cy="86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5EEA-443E-4EBC-8338-E6841963C6E0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EA89-5667-4638-BB9A-C341115B8A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C9C1-4810-44B0-A5FC-2A3AC46ECA3F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4C135-5FAC-4961-9AF6-8DD178A94C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7ED6-55B8-46B1-B9B9-6CB80491DF91}" type="datetimeFigureOut">
              <a:rPr lang="pt-BR" smtClean="0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42BF-2910-43E8-8D33-8AF1954BA8CA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E20C-7DE3-4584-90E7-5AE29EED856D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AAEE-32DA-4870-A64B-FDE9E72B75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E521-39C3-403A-B043-088B8F1CD504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F525-6379-41E9-8476-585C71C2D71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0771-21A5-4EFE-A7EF-03851B6262A7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0C10-2072-483A-BB24-E458943C58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FBD65-1CD9-4AA6-917F-A457E7227469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83CF-A1DC-4427-8FCB-EC0FE968E0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41002" y="1602000"/>
            <a:ext cx="8657431" cy="3556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2F57ED6-55B8-46B1-B9B9-6CB80491DF91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5F42BF-2910-43E8-8D33-8AF1954BA8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B8FF-3C0F-437E-B298-7320BDA4AFCF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11AB-828C-4CB2-954B-3DA55997942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A187-4ED7-4974-89E5-1F1E23D069E7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7268-45B1-44DA-A03E-84ECC4F0DF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6E42-C189-46C3-84A4-4EB928F8915D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BF66-8172-49D6-A376-425C05DC7D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E5B4-819A-4BC4-B23D-A9315B022540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FF5E0-52A0-49BF-929D-BC7E4BBA1A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50838" y="474663"/>
            <a:ext cx="70977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741363" y="1600200"/>
            <a:ext cx="8656637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8" r:id="rId2"/>
    <p:sldLayoutId id="2147483879" r:id="rId3"/>
    <p:sldLayoutId id="2147483880" r:id="rId4"/>
    <p:sldLayoutId id="2147483882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66F77A-DD81-4D53-AC88-3407156F4E58}" type="datetimeFigureOut">
              <a:rPr lang="pt-BR"/>
              <a:pPr>
                <a:defRPr/>
              </a:pPr>
              <a:t>10/7/2013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DC4579-5617-4A4B-9213-BE5C6A91B2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mag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68579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01564" y="1212545"/>
            <a:ext cx="87055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Acompanhamento pelo TCU dos processos de concessões de infraestrutura aeroportuária</a:t>
            </a:r>
            <a:endParaRPr lang="pt-B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0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Audiência Pública da Comissão de Viação e Transportes 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0" i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Câmara dos Deputados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0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Brasília, 10 de julho de 2013</a:t>
            </a:r>
            <a:br>
              <a:rPr lang="pt-BR" sz="1600" b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</a:br>
            <a:r>
              <a:rPr lang="pt-BR" sz="1600" b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Secretaria de Fiscalização de Desestatização e Regulação de Transportes</a:t>
            </a:r>
            <a:r>
              <a:rPr lang="pt-BR" sz="1400" b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/>
            </a:r>
            <a:br>
              <a:rPr lang="pt-BR" sz="1400" b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</a:b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899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Considerações Finais</a:t>
            </a:r>
            <a:endParaRPr lang="pt-BR" sz="28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9491" y="1354767"/>
            <a:ext cx="915594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>
              <a:spcAft>
                <a:spcPts val="3000"/>
              </a:spcAft>
              <a:buFont typeface="Arial" pitchFamily="34" charset="0"/>
              <a:buChar char="•"/>
            </a:pPr>
            <a:r>
              <a:rPr lang="pt-BR" sz="2400" b="0" dirty="0" smtClean="0">
                <a:latin typeface="+mj-lt"/>
              </a:rPr>
              <a:t>Concessões aeroportuárias são um processo novo no Brasil. Sua complexidade e relevância demandam uma forte atuação da agência reguladora e uma robusta estrutura de governança.</a:t>
            </a:r>
          </a:p>
          <a:p>
            <a:pPr marL="265113" lvl="1" indent="-265113">
              <a:spcAft>
                <a:spcPts val="3000"/>
              </a:spcAft>
              <a:buFont typeface="Arial" pitchFamily="34" charset="0"/>
              <a:buChar char="•"/>
            </a:pPr>
            <a:r>
              <a:rPr lang="pt-BR" sz="2400" b="0" dirty="0" smtClean="0">
                <a:latin typeface="+mj-lt"/>
              </a:rPr>
              <a:t>Espera-se que a participação do setor privado permita uma eficiente ampliação da infraestrutura combinada com aumento na qualidade do serviço oferecido ao usuário.</a:t>
            </a:r>
          </a:p>
          <a:p>
            <a:pPr marL="265113" indent="-265113">
              <a:spcAft>
                <a:spcPts val="3000"/>
              </a:spcAft>
              <a:buFont typeface="Arial" pitchFamily="34" charset="0"/>
              <a:buChar char="•"/>
            </a:pPr>
            <a:r>
              <a:rPr lang="pt-BR" sz="2400" b="0" dirty="0" smtClean="0">
                <a:latin typeface="+mj-lt"/>
              </a:rPr>
              <a:t>O Tribunal de Contas da União vem acompanhando o trabalho executado pela Anac, contribuindo para o aperfeiçoamento do seu funcionamento em benefício da sociedade.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ctrTitle"/>
          </p:nvPr>
        </p:nvSpPr>
        <p:spPr>
          <a:xfrm>
            <a:off x="380144" y="158946"/>
            <a:ext cx="8721261" cy="933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sz="6600" dirty="0" smtClean="0">
                <a:solidFill>
                  <a:schemeClr val="accent1">
                    <a:lumMod val="50000"/>
                  </a:schemeClr>
                </a:solidFill>
              </a:rPr>
              <a:t>Obrigado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246581" y="4020854"/>
            <a:ext cx="9277564" cy="24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lvl="0" algn="just">
              <a:defRPr/>
            </a:pPr>
            <a:endParaRPr kumimoji="0" lang="pt-BR" sz="29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kumimoji="0" lang="pt-BR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Contato: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lvl="0" algn="just"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Secretaria</a:t>
            </a:r>
            <a:r>
              <a:rPr kumimoji="0" lang="pt-BR" sz="29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lang="pt-BR" sz="29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Fiscalização de Desestatização e Regulação de Transportes (SefidTransporte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lvl="0" algn="just">
              <a:defRPr/>
            </a:pPr>
            <a:endParaRPr kumimoji="0" lang="pt-B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r>
              <a:rPr lang="pt-BR" sz="2900" b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sefidtransp@tcu.gov.br</a:t>
            </a:r>
          </a:p>
          <a:p>
            <a:pPr lvl="0" algn="just">
              <a:buFont typeface="Arial" pitchFamily="34" charset="0"/>
              <a:buChar char="•"/>
              <a:defRPr/>
            </a:pPr>
            <a:endParaRPr kumimoji="0" lang="pt-B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just">
              <a:defRPr/>
            </a:pPr>
            <a:endParaRPr kumimoji="0" lang="pt-B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TC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1674" y="1122611"/>
            <a:ext cx="4872735" cy="2627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de cantos arredondados 32"/>
          <p:cNvSpPr/>
          <p:nvPr/>
        </p:nvSpPr>
        <p:spPr>
          <a:xfrm>
            <a:off x="4516915" y="1366093"/>
            <a:ext cx="5190756" cy="4821766"/>
          </a:xfrm>
          <a:prstGeom prst="roundRect">
            <a:avLst>
              <a:gd name="adj" fmla="val 5258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754717" y="1335806"/>
            <a:ext cx="47151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+mj-lt"/>
              </a:rPr>
              <a:t>Instrução Normativa TCU  27/1998</a:t>
            </a:r>
            <a:endParaRPr 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748270" y="1873212"/>
            <a:ext cx="4749635" cy="4154127"/>
          </a:xfrm>
          <a:prstGeom prst="roundRect">
            <a:avLst>
              <a:gd name="adj" fmla="val 43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</a:endParaRPr>
          </a:p>
        </p:txBody>
      </p:sp>
      <p:graphicFrame>
        <p:nvGraphicFramePr>
          <p:cNvPr id="26" name="Diagrama 25"/>
          <p:cNvGraphicFramePr/>
          <p:nvPr/>
        </p:nvGraphicFramePr>
        <p:xfrm>
          <a:off x="4822117" y="1941534"/>
          <a:ext cx="4594979" cy="409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9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Controle externo da regulação pelo TCU </a:t>
            </a:r>
          </a:p>
          <a:p>
            <a:pPr lvl="0"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Normativos do TCU</a:t>
            </a:r>
            <a:endParaRPr lang="pt-BR" sz="28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519" y="1793906"/>
            <a:ext cx="3880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600" u="sng" dirty="0" smtClean="0">
                <a:latin typeface="+mj-lt"/>
              </a:rPr>
              <a:t>Controle Concomitante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sz="2400" dirty="0" smtClean="0">
              <a:latin typeface="+mj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>
                <a:latin typeface="+mj-lt"/>
              </a:rPr>
              <a:t>Permite correção de falhas antes do lançamento do edital, antes da licitação e antes  da assinatura do contrato, com menor custo para  o processo regulatório.</a:t>
            </a:r>
            <a:endParaRPr lang="pt-BR" sz="2400" dirty="0">
              <a:latin typeface="+mj-lt"/>
            </a:endParaRPr>
          </a:p>
        </p:txBody>
      </p:sp>
      <p:sp>
        <p:nvSpPr>
          <p:cNvPr id="14" name="Seta para baixo 13"/>
          <p:cNvSpPr/>
          <p:nvPr/>
        </p:nvSpPr>
        <p:spPr>
          <a:xfrm>
            <a:off x="2045070" y="2444968"/>
            <a:ext cx="489857" cy="42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9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Acompanhamento da concessão do aeroporto de São Gonçalo do Amarante/RN</a:t>
            </a:r>
            <a:endParaRPr lang="pt-BR" sz="28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00945" y="2385496"/>
            <a:ext cx="561109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1" indent="-265113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200" b="0" dirty="0" smtClean="0">
                <a:latin typeface="+mj-lt"/>
              </a:rPr>
              <a:t>Dedução das superestimativas de investimentos, o que elevou o preço mínimo da outorga de R$ 3,7 mi para R$ 51,7 mi;</a:t>
            </a:r>
          </a:p>
          <a:p>
            <a:pPr marL="265113" lvl="1" indent="-265113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200" b="0" dirty="0" smtClean="0">
                <a:latin typeface="+mj-lt"/>
              </a:rPr>
              <a:t>Melhor caracterização dos investimentos  mínimos obrigatórios, a fim de resguardar a adequada prestação do serviço;</a:t>
            </a:r>
          </a:p>
          <a:p>
            <a:pPr marL="265113" lvl="1" indent="-265113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200" b="0" dirty="0" smtClean="0">
                <a:latin typeface="+mj-lt"/>
              </a:rPr>
              <a:t>Aprimoramento na metodologia de cálculo do Fator X.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4045527" y="1492846"/>
            <a:ext cx="5653109" cy="6616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0000"/>
              </a:lnSpc>
              <a:spcAft>
                <a:spcPts val="6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Principais achados/deliberações do TCU</a:t>
            </a:r>
            <a:endParaRPr lang="pt-BR" sz="2400" b="0" dirty="0" smtClean="0">
              <a:solidFill>
                <a:schemeClr val="tx1"/>
              </a:solidFill>
            </a:endParaRPr>
          </a:p>
        </p:txBody>
      </p:sp>
      <p:pic>
        <p:nvPicPr>
          <p:cNvPr id="15" name="Imagem 14" descr="as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133" y="1544209"/>
            <a:ext cx="2985000" cy="168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71896" y="4103412"/>
          <a:ext cx="3447474" cy="1920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3737"/>
                <a:gridCol w="1723737"/>
              </a:tblGrid>
              <a:tr h="320590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  da concessão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28 anos</a:t>
                      </a:r>
                      <a:endParaRPr lang="pt-BR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Investimentos  previstos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R$ 610 mi</a:t>
                      </a:r>
                      <a:endParaRPr lang="pt-BR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Movimentação de passageiros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 smtClean="0"/>
                        <a:t>3 mi (2014)</a:t>
                      </a:r>
                    </a:p>
                    <a:p>
                      <a:r>
                        <a:rPr lang="pt-BR" b="1" dirty="0" smtClean="0"/>
                        <a:t>11</a:t>
                      </a:r>
                      <a:r>
                        <a:rPr lang="pt-BR" b="1" baseline="0" dirty="0" smtClean="0"/>
                        <a:t> </a:t>
                      </a:r>
                      <a:r>
                        <a:rPr lang="pt-BR" b="1" dirty="0" smtClean="0"/>
                        <a:t>mi (2038)</a:t>
                      </a:r>
                      <a:endParaRPr lang="pt-BR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264393" y="3369029"/>
            <a:ext cx="346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 1º aeroporto federal concedido à iniciativa privada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9275" y="6345383"/>
            <a:ext cx="198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Acórdão 939/2011</a:t>
            </a:r>
            <a:endParaRPr 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200023"/>
            <a:ext cx="9572625" cy="9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Acompanhamento da concessão dos aeroportos de Guarulhos, Viracopos e Brasília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61367" y="3082739"/>
            <a:ext cx="2864222" cy="34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0000"/>
              </a:lnSpc>
              <a:spcAft>
                <a:spcPts val="6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Guarulhos</a:t>
            </a:r>
            <a:endParaRPr lang="pt-BR" sz="2400" b="0" dirty="0" smtClean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451013" y="3091859"/>
            <a:ext cx="3039035" cy="34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0000"/>
              </a:lnSpc>
              <a:spcAft>
                <a:spcPts val="6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Viracopos</a:t>
            </a:r>
            <a:endParaRPr lang="pt-BR" sz="2400" b="0" dirty="0" smtClean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741581" y="3064809"/>
            <a:ext cx="3039035" cy="34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0000"/>
              </a:lnSpc>
              <a:spcAft>
                <a:spcPts val="6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Brasília</a:t>
            </a:r>
            <a:endParaRPr lang="pt-BR" sz="2400" b="0" dirty="0" smtClean="0">
              <a:solidFill>
                <a:schemeClr val="tx1"/>
              </a:solidFill>
            </a:endParaRPr>
          </a:p>
        </p:txBody>
      </p:sp>
      <p:pic>
        <p:nvPicPr>
          <p:cNvPr id="21" name="Imagem 6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22" y="1444816"/>
            <a:ext cx="2718000" cy="148085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22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0447" y="1446869"/>
            <a:ext cx="2718000" cy="1582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 l="65282" t="38284" r="14427" b="21100"/>
          <a:stretch>
            <a:fillRect/>
          </a:stretch>
        </p:blipFill>
        <p:spPr bwMode="auto">
          <a:xfrm rot="5400000">
            <a:off x="7462251" y="956531"/>
            <a:ext cx="1548000" cy="25483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91000"/>
              </a:srgbClr>
            </a:outerShdw>
          </a:effectLst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96587" y="3632362"/>
          <a:ext cx="2762250" cy="2438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56905"/>
                <a:gridCol w="1205345"/>
              </a:tblGrid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  da concessão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20 anos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Investimentos  previstos 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R$ 4,7</a:t>
                      </a:r>
                      <a:r>
                        <a:rPr lang="pt-BR" sz="1700" b="1" baseline="0" dirty="0" smtClean="0"/>
                        <a:t> bi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Movimentação de passageiros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52 milhões</a:t>
                      </a:r>
                      <a:r>
                        <a:rPr lang="pt-BR" sz="1700" b="1" baseline="0" dirty="0" smtClean="0"/>
                        <a:t> </a:t>
                      </a:r>
                      <a:r>
                        <a:rPr lang="pt-BR" sz="1700" b="1" dirty="0" smtClean="0"/>
                        <a:t>(2032)</a:t>
                      </a:r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Preço mínimo de outorga*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R$ 3,4 bi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3589405" y="3632362"/>
          <a:ext cx="2762250" cy="2438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56905"/>
                <a:gridCol w="1205345"/>
              </a:tblGrid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  da concessão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30 anos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Investimentos  previstos 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R$ 5,8</a:t>
                      </a:r>
                      <a:r>
                        <a:rPr lang="pt-BR" sz="1700" b="1" baseline="0" dirty="0" smtClean="0"/>
                        <a:t> bi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Movimentação de passageiros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80 milhões</a:t>
                      </a:r>
                      <a:r>
                        <a:rPr lang="pt-BR" sz="1700" b="1" baseline="0" dirty="0" smtClean="0"/>
                        <a:t> </a:t>
                      </a:r>
                      <a:r>
                        <a:rPr lang="pt-BR" sz="1700" b="1" dirty="0" smtClean="0"/>
                        <a:t>(2042)</a:t>
                      </a:r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Preço mínimo de outorga*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/>
                        <a:t>R$ 1,5 bi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6879973" y="3632362"/>
          <a:ext cx="2762250" cy="2438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56905"/>
                <a:gridCol w="1205345"/>
              </a:tblGrid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  da concessão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25 anos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Investimentos  previstos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R$ 2,2</a:t>
                      </a:r>
                      <a:r>
                        <a:rPr lang="pt-BR" sz="1700" b="1" baseline="0" dirty="0" smtClean="0"/>
                        <a:t> bi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Movimentação de passageiros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50 milhões</a:t>
                      </a:r>
                      <a:r>
                        <a:rPr lang="pt-BR" sz="1700" b="1" baseline="0" dirty="0" smtClean="0"/>
                        <a:t> </a:t>
                      </a:r>
                      <a:r>
                        <a:rPr lang="pt-BR" sz="1700" b="1" dirty="0" smtClean="0"/>
                        <a:t>(2037)</a:t>
                      </a:r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Preço mínimo de outorga*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R$ 582</a:t>
                      </a:r>
                      <a:r>
                        <a:rPr lang="pt-BR" sz="1700" b="1" baseline="0" dirty="0" smtClean="0"/>
                        <a:t> mi</a:t>
                      </a:r>
                      <a:endParaRPr lang="pt-BR" sz="17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3509" y="6345383"/>
            <a:ext cx="322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/>
              <a:t>Fonte: Acórdãos 3.232, 3.233 e 3.234/2011</a:t>
            </a:r>
          </a:p>
          <a:p>
            <a:r>
              <a:rPr lang="pt-BR" sz="1200" i="1" dirty="0" smtClean="0"/>
              <a:t>* Após ajustes propostos pelo TCU</a:t>
            </a:r>
            <a:endParaRPr lang="pt-B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729345" y="1329726"/>
            <a:ext cx="700602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spcAft>
                <a:spcPts val="900"/>
              </a:spcAft>
              <a:buFont typeface="Arial" pitchFamily="34" charset="0"/>
              <a:buChar char="•"/>
            </a:pPr>
            <a:r>
              <a:rPr lang="pt-BR" sz="2000" b="0" dirty="0" smtClean="0">
                <a:latin typeface="+mj-lt"/>
              </a:rPr>
              <a:t>Dedução das superestimativas de investimentos (R$ 1,2 bi em Guarulhos, R$ 1 bi em Viracopos e R$ 500 mi em Brasília);</a:t>
            </a:r>
          </a:p>
          <a:p>
            <a:pPr marL="265113" indent="-265113" algn="just">
              <a:spcAft>
                <a:spcPts val="900"/>
              </a:spcAft>
              <a:buFont typeface="Arial" pitchFamily="34" charset="0"/>
              <a:buChar char="•"/>
            </a:pPr>
            <a:r>
              <a:rPr lang="pt-BR" sz="2000" b="0" dirty="0" smtClean="0">
                <a:solidFill>
                  <a:prstClr val="black"/>
                </a:solidFill>
                <a:latin typeface="Calibri"/>
              </a:rPr>
              <a:t>Caracterização dos investimentos mínimos obrigatórios; </a:t>
            </a:r>
            <a:r>
              <a:rPr lang="pt-BR" sz="2000" b="0" dirty="0" smtClean="0">
                <a:latin typeface="+mj-lt"/>
              </a:rPr>
              <a:t>definição de indicadores de qualidade de serviço e de gestão ambiental; e definição de área mínima do terminal de passageiros;</a:t>
            </a:r>
          </a:p>
          <a:p>
            <a:pPr marL="265113" indent="-265113" algn="just">
              <a:spcAft>
                <a:spcPts val="900"/>
              </a:spcAft>
              <a:buFont typeface="Arial" pitchFamily="34" charset="0"/>
              <a:buChar char="•"/>
            </a:pPr>
            <a:r>
              <a:rPr lang="pt-BR" sz="2000" b="0" dirty="0" smtClean="0">
                <a:latin typeface="+mj-lt"/>
              </a:rPr>
              <a:t>Necessidade de regulamentação do FNAC.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5887" y="1272438"/>
            <a:ext cx="2387204" cy="284236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Análise dos estudos de viabilidade técnica e econômica </a:t>
            </a:r>
            <a:r>
              <a:rPr lang="pt-BR" sz="2000" b="0" dirty="0" smtClean="0">
                <a:solidFill>
                  <a:schemeClr val="tx1"/>
                </a:solidFill>
              </a:rPr>
              <a:t>(Acórdãos 3.232, 3.233 e 3.234/2011)</a:t>
            </a:r>
            <a:endParaRPr lang="pt-BR" sz="2200" b="0" dirty="0" smtClean="0">
              <a:solidFill>
                <a:schemeClr val="tx1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854036" y="4226365"/>
            <a:ext cx="66224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9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</a:rPr>
              <a:t>Acompanhamento da concessão dos aeroportos de Guarulhos, Viracopos e Brasília</a:t>
            </a:r>
            <a:endParaRPr lang="pt-BR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5887" y="4362000"/>
            <a:ext cx="2387204" cy="167858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tx1"/>
                </a:solidFill>
              </a:rPr>
              <a:t>Análise do edital e minuta de contrato </a:t>
            </a:r>
          </a:p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(Acórdão 157/2012)</a:t>
            </a:r>
            <a:endParaRPr lang="pt-BR" sz="2200" b="0" dirty="0" smtClean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29345" y="4433145"/>
            <a:ext cx="70060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spcAft>
                <a:spcPts val="900"/>
              </a:spcAft>
              <a:buFont typeface="Arial" pitchFamily="34" charset="0"/>
              <a:buChar char="•"/>
            </a:pPr>
            <a:r>
              <a:rPr lang="pt-BR" sz="2000" b="0" dirty="0" smtClean="0">
                <a:latin typeface="+mj-lt"/>
              </a:rPr>
              <a:t>Correção tempestiva de impropriedades em cláusulas editalícias;</a:t>
            </a:r>
          </a:p>
          <a:p>
            <a:pPr marL="265113" indent="-265113" algn="just">
              <a:spcAft>
                <a:spcPts val="900"/>
              </a:spcAft>
              <a:buFont typeface="Arial" pitchFamily="34" charset="0"/>
              <a:buChar char="•"/>
            </a:pPr>
            <a:r>
              <a:rPr lang="pt-BR" sz="2000" b="0" dirty="0" smtClean="0">
                <a:latin typeface="+mj-lt"/>
              </a:rPr>
              <a:t>fiscalização da elaboração do planejamento de outorgas pela SAC/PR .</a:t>
            </a:r>
          </a:p>
          <a:p>
            <a:pPr marL="265113" indent="-265113" algn="just">
              <a:spcAft>
                <a:spcPts val="900"/>
              </a:spcAft>
              <a:buFont typeface="Arial" pitchFamily="34" charset="0"/>
              <a:buChar char="•"/>
            </a:pPr>
            <a:endParaRPr lang="pt-BR" sz="2000" b="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899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Outros ações de controle do TCU em andamento</a:t>
            </a:r>
            <a:endParaRPr lang="pt-BR" sz="28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18653" y="1468583"/>
            <a:ext cx="3325091" cy="1205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Acompanhamento dos aeroportos concedidos</a:t>
            </a:r>
          </a:p>
          <a:p>
            <a:pPr algn="ctr"/>
            <a:r>
              <a:rPr lang="pt-BR" sz="2000" dirty="0" smtClean="0"/>
              <a:t>(Asga, GRU, VCP e BSB)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54582" y="1469451"/>
            <a:ext cx="55972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0" indent="-177800">
              <a:spcBef>
                <a:spcPts val="600"/>
              </a:spcBef>
              <a:buFont typeface="Arial" charset="0"/>
              <a:buChar char="•"/>
            </a:pPr>
            <a:r>
              <a:rPr lang="pt-BR" sz="2000" dirty="0" smtClean="0">
                <a:latin typeface="+mj-lt"/>
              </a:rPr>
              <a:t>Acompanhar o andamento das obras nos aeroportos concedidos, bem como as estimativas de término e riscos.</a:t>
            </a:r>
            <a:endParaRPr lang="pt-BR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54582" y="3118145"/>
            <a:ext cx="559723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pt-BR" sz="2000" dirty="0" smtClean="0">
                <a:latin typeface="+mj-lt"/>
              </a:rPr>
              <a:t>Examinar o desempenho da Anac na fiscalização e gestão dos contratos de concessões de aeroportos.</a:t>
            </a:r>
          </a:p>
          <a:p>
            <a:pPr marL="177800" indent="-177800">
              <a:spcBef>
                <a:spcPts val="600"/>
              </a:spcBef>
            </a:pPr>
            <a:endParaRPr lang="pt-BR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54582" y="4766827"/>
            <a:ext cx="5597236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pt-BR" sz="2000" dirty="0" smtClean="0">
                <a:latin typeface="+mj-lt"/>
              </a:rPr>
              <a:t>Acompanhar as ações do Poder Público para elaboração do Plano Geral de Outorgas do setor aeroportuário (Portaria SAC 110/2013).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endParaRPr lang="pt-BR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18653" y="3103423"/>
            <a:ext cx="3325091" cy="1205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Auditoria Operacional na Anac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18653" y="4710541"/>
            <a:ext cx="3325091" cy="1205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Acompanhamento do Plano Geral de Outorgas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899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Outros ações de controle do TCU em andamento</a:t>
            </a:r>
            <a:endParaRPr lang="pt-BR" sz="28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18653" y="1468583"/>
            <a:ext cx="3325091" cy="1578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Solicitação do Congresso Nacional - Informações sobre as Concessões de  Galeão/Confins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54582" y="1469451"/>
            <a:ext cx="55972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0" indent="-177800">
              <a:spcBef>
                <a:spcPts val="600"/>
              </a:spcBef>
              <a:buFont typeface="Arial" charset="0"/>
              <a:buChar char="•"/>
            </a:pPr>
            <a:r>
              <a:rPr lang="pt-BR" sz="2000" dirty="0" smtClean="0">
                <a:latin typeface="+mj-lt"/>
              </a:rPr>
              <a:t>Solicitação de informações do Congresso Nacional sobre os critérios utilizados pelo Conselho Nacional de Desestatização no modelo de concessões dos aeroportos de Galeão e Confins.</a:t>
            </a:r>
            <a:endParaRPr lang="pt-BR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54582" y="3149292"/>
            <a:ext cx="559723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endParaRPr lang="pt-BR" sz="2000" dirty="0" smtClean="0">
              <a:latin typeface="+mj-lt"/>
            </a:endParaRP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pt-BR" sz="2000" dirty="0" smtClean="0">
                <a:latin typeface="+mj-lt"/>
              </a:rPr>
              <a:t> Representação a respeito de possíveis irregularidades ocorridas na seleção de empresas para desenvolver estudos técnicos preparatórios à concessão dos Aeroportos de Galeão e Confins.</a:t>
            </a:r>
          </a:p>
          <a:p>
            <a:pPr marL="177800" indent="-177800">
              <a:spcBef>
                <a:spcPts val="600"/>
              </a:spcBef>
            </a:pPr>
            <a:endParaRPr lang="pt-BR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18653" y="3529092"/>
            <a:ext cx="3325091" cy="1578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Representação contra estudos técnicos dos aeroportos de Galeão/Confins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899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Acompanhamento das concessões dos aeroportos do Galeão e de Confins</a:t>
            </a:r>
            <a:endParaRPr lang="pt-BR" sz="28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Imagem 21" descr="galeã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796" y="1574185"/>
            <a:ext cx="2751230" cy="1459836"/>
          </a:xfrm>
          <a:prstGeom prst="rect">
            <a:avLst/>
          </a:prstGeom>
        </p:spPr>
      </p:pic>
      <p:pic>
        <p:nvPicPr>
          <p:cNvPr id="26" name="Imagem 25" descr="Confins.jpg"/>
          <p:cNvPicPr>
            <a:picLocks noChangeAspect="1"/>
          </p:cNvPicPr>
          <p:nvPr/>
        </p:nvPicPr>
        <p:blipFill>
          <a:blip r:embed="rId4" cstate="print"/>
          <a:srcRect l="14800" t="10650" r="23281" b="15380"/>
          <a:stretch>
            <a:fillRect/>
          </a:stretch>
        </p:blipFill>
        <p:spPr>
          <a:xfrm>
            <a:off x="806914" y="3999889"/>
            <a:ext cx="2890620" cy="1569638"/>
          </a:xfrm>
          <a:prstGeom prst="rect">
            <a:avLst/>
          </a:prstGeom>
        </p:spPr>
      </p:pic>
      <p:sp>
        <p:nvSpPr>
          <p:cNvPr id="13" name="Retângulo de cantos arredondados 12"/>
          <p:cNvSpPr/>
          <p:nvPr/>
        </p:nvSpPr>
        <p:spPr>
          <a:xfrm>
            <a:off x="715549" y="3082739"/>
            <a:ext cx="2864222" cy="34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0000"/>
              </a:lnSpc>
              <a:spcAft>
                <a:spcPts val="6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Galeão</a:t>
            </a:r>
            <a:endParaRPr lang="pt-BR" sz="2400" b="0" dirty="0" smtClean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77086" y="5554145"/>
            <a:ext cx="3039035" cy="34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0000"/>
              </a:lnSpc>
              <a:spcAft>
                <a:spcPts val="6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Confins</a:t>
            </a:r>
            <a:endParaRPr lang="pt-BR" sz="24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3869953" y="1863797"/>
          <a:ext cx="5495720" cy="1051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7589"/>
                <a:gridCol w="2398131"/>
              </a:tblGrid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  da concessão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25 anos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Investimentos  previstos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R$ 5,2</a:t>
                      </a:r>
                      <a:r>
                        <a:rPr lang="pt-BR" sz="1700" b="1" baseline="0" dirty="0" smtClean="0"/>
                        <a:t> bi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Movimentação de passageiros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61 milhões</a:t>
                      </a:r>
                      <a:r>
                        <a:rPr lang="pt-BR" sz="1700" b="1" baseline="0" dirty="0" smtClean="0"/>
                        <a:t> </a:t>
                      </a:r>
                      <a:r>
                        <a:rPr lang="pt-BR" sz="1700" b="1" dirty="0" smtClean="0"/>
                        <a:t>(2038)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3869953" y="4222083"/>
          <a:ext cx="5495720" cy="10515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97589"/>
                <a:gridCol w="2398131"/>
              </a:tblGrid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Prazo  da concessão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30 anos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Investimentos  previstos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R$ 3,5</a:t>
                      </a:r>
                      <a:r>
                        <a:rPr lang="pt-BR" sz="1700" b="1" baseline="0" dirty="0" smtClean="0"/>
                        <a:t> bi</a:t>
                      </a:r>
                      <a:endParaRPr lang="pt-BR" sz="1700" b="1" dirty="0"/>
                    </a:p>
                  </a:txBody>
                  <a:tcPr anchor="ctr"/>
                </a:tc>
              </a:tr>
              <a:tr h="320590"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Movimentação de passageiros</a:t>
                      </a:r>
                      <a:endParaRPr lang="pt-BR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700" b="1" dirty="0" smtClean="0"/>
                        <a:t>43 milhões</a:t>
                      </a:r>
                      <a:r>
                        <a:rPr lang="pt-BR" sz="1700" b="1" baseline="0" dirty="0" smtClean="0"/>
                        <a:t> </a:t>
                      </a:r>
                      <a:r>
                        <a:rPr lang="pt-BR" sz="1700" b="1" dirty="0" smtClean="0"/>
                        <a:t>(2038)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75" y="200024"/>
            <a:ext cx="9572625" cy="899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2800" b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Acompanhamento pelo TCU dos processos de concessão dos aeroportos de Galeão e Confins</a:t>
            </a:r>
            <a:endParaRPr lang="pt-BR" sz="2800" b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439387" y="2805063"/>
            <a:ext cx="8835242" cy="105690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1892" y="313824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jan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37382" y="313824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jun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795258" y="313824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set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86352" y="313824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out</a:t>
            </a:r>
            <a:endParaRPr lang="pt-BR" dirty="0"/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213756" y="3933221"/>
            <a:ext cx="1655386" cy="1289934"/>
          </a:xfrm>
          <a:prstGeom prst="wedgeRoundRectCallout">
            <a:avLst>
              <a:gd name="adj1" fmla="val -12834"/>
              <a:gd name="adj2" fmla="val -68500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Resolução CND 2/2013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7" name="Texto explicativo retangular com cantos arredondados 16"/>
          <p:cNvSpPr/>
          <p:nvPr/>
        </p:nvSpPr>
        <p:spPr>
          <a:xfrm>
            <a:off x="2970986" y="1801083"/>
            <a:ext cx="2210614" cy="864514"/>
          </a:xfrm>
          <a:prstGeom prst="wedgeRoundRectCallout">
            <a:avLst>
              <a:gd name="adj1" fmla="val 26697"/>
              <a:gd name="adj2" fmla="val 80422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Audiência Pública 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8" name="Texto explicativo retangular com cantos arredondados 17"/>
          <p:cNvSpPr/>
          <p:nvPr/>
        </p:nvSpPr>
        <p:spPr>
          <a:xfrm>
            <a:off x="6107410" y="1870355"/>
            <a:ext cx="2445443" cy="647203"/>
          </a:xfrm>
          <a:prstGeom prst="wedgeRoundRectCallout">
            <a:avLst>
              <a:gd name="adj1" fmla="val -18056"/>
              <a:gd name="adj2" fmla="val 85655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Publicação do Edital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9" name="Texto explicativo retangular com cantos arredondados 18"/>
          <p:cNvSpPr/>
          <p:nvPr/>
        </p:nvSpPr>
        <p:spPr>
          <a:xfrm>
            <a:off x="7324337" y="3999934"/>
            <a:ext cx="1534015" cy="671486"/>
          </a:xfrm>
          <a:prstGeom prst="wedgeRoundRectCallout">
            <a:avLst>
              <a:gd name="adj1" fmla="val -14788"/>
              <a:gd name="adj2" fmla="val -97884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Licitação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22" name="Texto explicativo retangular com cantos arredondados 21"/>
          <p:cNvSpPr/>
          <p:nvPr/>
        </p:nvSpPr>
        <p:spPr>
          <a:xfrm>
            <a:off x="2923308" y="4112166"/>
            <a:ext cx="3713017" cy="1623606"/>
          </a:xfrm>
          <a:prstGeom prst="wedgeRoundRectCallout">
            <a:avLst>
              <a:gd name="adj1" fmla="val 23343"/>
              <a:gd name="adj2" fmla="val -72426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Encaminhamento dos Estudos de Viabilidade Técnica, Econômico-Financeira e Ambiental para o TCU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41304" y="3138241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jul</a:t>
            </a:r>
            <a:endParaRPr lang="pt-BR" dirty="0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441716" y="1856500"/>
            <a:ext cx="1936376" cy="881219"/>
          </a:xfrm>
          <a:prstGeom prst="wedgeRoundRectCallout">
            <a:avLst>
              <a:gd name="adj1" fmla="val 15122"/>
              <a:gd name="adj2" fmla="val 74913"/>
              <a:gd name="adj3" fmla="val 16667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Decreto 7.896/2013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72990" y="313824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fev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_tit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24575</TotalTime>
  <Words>793</Words>
  <Application>Microsoft Office PowerPoint</Application>
  <PresentationFormat>Papel A4 (210 x 297 mm)</PresentationFormat>
  <Paragraphs>144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Tema do Office</vt:lpstr>
      <vt:lpstr>Tema_title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Company>Monitor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Davi Barreto</dc:creator>
  <cp:lastModifiedBy>Rita Rocha Fukuhara de Carvalho</cp:lastModifiedBy>
  <cp:revision>1678</cp:revision>
  <dcterms:created xsi:type="dcterms:W3CDTF">2006-01-30T19:44:17Z</dcterms:created>
  <dcterms:modified xsi:type="dcterms:W3CDTF">2013-07-10T13:08:31Z</dcterms:modified>
</cp:coreProperties>
</file>