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387" r:id="rId2"/>
    <p:sldId id="440" r:id="rId3"/>
    <p:sldId id="434" r:id="rId4"/>
    <p:sldId id="437" r:id="rId5"/>
    <p:sldId id="438" r:id="rId6"/>
    <p:sldId id="287" r:id="rId7"/>
    <p:sldId id="415" r:id="rId8"/>
    <p:sldId id="416" r:id="rId9"/>
    <p:sldId id="417" r:id="rId10"/>
    <p:sldId id="418" r:id="rId11"/>
    <p:sldId id="419" r:id="rId12"/>
    <p:sldId id="420" r:id="rId13"/>
    <p:sldId id="421" r:id="rId14"/>
    <p:sldId id="422" r:id="rId15"/>
    <p:sldId id="423" r:id="rId16"/>
    <p:sldId id="288" r:id="rId17"/>
    <p:sldId id="291" r:id="rId18"/>
    <p:sldId id="403" r:id="rId19"/>
    <p:sldId id="404" r:id="rId20"/>
    <p:sldId id="405" r:id="rId21"/>
    <p:sldId id="292" r:id="rId22"/>
    <p:sldId id="293" r:id="rId23"/>
    <p:sldId id="401" r:id="rId24"/>
    <p:sldId id="402" r:id="rId25"/>
    <p:sldId id="290" r:id="rId26"/>
    <p:sldId id="424" r:id="rId27"/>
    <p:sldId id="430" r:id="rId28"/>
    <p:sldId id="427" r:id="rId29"/>
    <p:sldId id="425" r:id="rId30"/>
    <p:sldId id="393" r:id="rId31"/>
    <p:sldId id="431" r:id="rId32"/>
    <p:sldId id="432" r:id="rId33"/>
    <p:sldId id="308" r:id="rId34"/>
  </p:sldIdLst>
  <p:sldSz cx="9144000" cy="6858000" type="screen4x3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434"/>
    <a:srgbClr val="FF5353"/>
    <a:srgbClr val="88A945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8" autoAdjust="0"/>
    <p:restoredTop sz="94695" autoAdjust="0"/>
  </p:normalViewPr>
  <p:slideViewPr>
    <p:cSldViewPr>
      <p:cViewPr varScale="1">
        <p:scale>
          <a:sx n="83" d="100"/>
          <a:sy n="83" d="100"/>
        </p:scale>
        <p:origin x="-88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\\bsb04\suplan$\SUPLAN\GEPLAN\01%20PLANEJAMENTO\Cronogramas\SUPOB\Gr&#225;ficos%20-%20VALEC2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elmagno.silva\Documents\Valec_Elmagno\Pasta_Desenhos\FOTOS%20FERROVIAS\Pasta6%20(Salvo%20automaticamente)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Pasta6" TargetMode="External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v>2012 - EXECUTADO</c:v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3.3163609240533944E-2"/>
                  <c:y val="8.0321668989420079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045569370852772E-2"/>
                  <c:y val="2.699849882229532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5290508257513387E-2"/>
                  <c:y val="-1.852069779375263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2439748650721607E-2"/>
                  <c:y val="-2.23139641784233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2.6063484691759373E-2"/>
                  <c:y val="-2.23139641784233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2.6063484691759373E-2"/>
                  <c:y val="-2.610723056309396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2.6063484691759439E-2"/>
                  <c:y val="-2.610723056309396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2.6063484691759307E-2"/>
                  <c:y val="-2.610723056309396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2.6063484691759373E-2"/>
                  <c:y val="-1.852069779375263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2.6063484691759373E-2"/>
                  <c:y val="-3.369376333243529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2.6063484691759373E-2"/>
                  <c:y val="-2.99004969477645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2.6063484691759373E-2"/>
                  <c:y val="-2.990049694776470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 rot="0" vert="horz"/>
              <a:lstStyle/>
              <a:p>
                <a:pPr>
                  <a:defRPr/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'ES - Desembolso Financeiro'!$D$3:$O$3</c:f>
              <c:numCache>
                <c:formatCode>mmm</c:formatCode>
                <c:ptCount val="12"/>
                <c:pt idx="0">
                  <c:v>41275</c:v>
                </c:pt>
                <c:pt idx="1">
                  <c:v>41306</c:v>
                </c:pt>
                <c:pt idx="2">
                  <c:v>41334</c:v>
                </c:pt>
                <c:pt idx="3">
                  <c:v>41365</c:v>
                </c:pt>
                <c:pt idx="4">
                  <c:v>41395</c:v>
                </c:pt>
                <c:pt idx="5">
                  <c:v>41426</c:v>
                </c:pt>
                <c:pt idx="6">
                  <c:v>41456</c:v>
                </c:pt>
                <c:pt idx="7">
                  <c:v>41487</c:v>
                </c:pt>
                <c:pt idx="8">
                  <c:v>41518</c:v>
                </c:pt>
                <c:pt idx="9">
                  <c:v>41548</c:v>
                </c:pt>
                <c:pt idx="10">
                  <c:v>41579</c:v>
                </c:pt>
                <c:pt idx="11">
                  <c:v>41609</c:v>
                </c:pt>
              </c:numCache>
            </c:numRef>
          </c:cat>
          <c:val>
            <c:numRef>
              <c:f>'ES - Desembolso Financeiro'!$D$34:$O$34</c:f>
              <c:numCache>
                <c:formatCode>#,##0.00</c:formatCode>
                <c:ptCount val="12"/>
                <c:pt idx="0">
                  <c:v>10.45154196285446</c:v>
                </c:pt>
                <c:pt idx="1">
                  <c:v>38.323316918680703</c:v>
                </c:pt>
                <c:pt idx="2">
                  <c:v>55.009115631488683</c:v>
                </c:pt>
                <c:pt idx="3">
                  <c:v>82.459201016947063</c:v>
                </c:pt>
                <c:pt idx="4">
                  <c:v>122.14213688831924</c:v>
                </c:pt>
                <c:pt idx="5">
                  <c:v>161.54505272711307</c:v>
                </c:pt>
                <c:pt idx="6">
                  <c:v>200.41865577731826</c:v>
                </c:pt>
                <c:pt idx="7">
                  <c:v>255.62708029571473</c:v>
                </c:pt>
                <c:pt idx="8">
                  <c:v>377.31771444556693</c:v>
                </c:pt>
                <c:pt idx="9">
                  <c:v>425.12784644853355</c:v>
                </c:pt>
                <c:pt idx="10">
                  <c:v>477.5889462709647</c:v>
                </c:pt>
                <c:pt idx="11">
                  <c:v>511.34387351175144</c:v>
                </c:pt>
              </c:numCache>
            </c:numRef>
          </c:val>
          <c:smooth val="1"/>
        </c:ser>
        <c:ser>
          <c:idx val="1"/>
          <c:order val="1"/>
          <c:tx>
            <c:v>2013 - PREVISTO</c:v>
          </c:tx>
          <c:spPr>
            <a:ln>
              <a:solidFill>
                <a:schemeClr val="accent1"/>
              </a:solidFill>
            </a:ln>
          </c:spPr>
          <c:marker>
            <c:symbol val="none"/>
          </c:marker>
          <c:dLbls>
            <c:numFmt formatCode="#,##0" sourceLinked="0"/>
            <c:txPr>
              <a:bodyPr rot="0" vert="horz"/>
              <a:lstStyle/>
              <a:p>
                <a:pPr>
                  <a:defRPr/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'ES - Desembolso Financeiro'!$D$3:$O$3</c:f>
              <c:numCache>
                <c:formatCode>mmm</c:formatCode>
                <c:ptCount val="12"/>
                <c:pt idx="0">
                  <c:v>41275</c:v>
                </c:pt>
                <c:pt idx="1">
                  <c:v>41306</c:v>
                </c:pt>
                <c:pt idx="2">
                  <c:v>41334</c:v>
                </c:pt>
                <c:pt idx="3">
                  <c:v>41365</c:v>
                </c:pt>
                <c:pt idx="4">
                  <c:v>41395</c:v>
                </c:pt>
                <c:pt idx="5">
                  <c:v>41426</c:v>
                </c:pt>
                <c:pt idx="6">
                  <c:v>41456</c:v>
                </c:pt>
                <c:pt idx="7">
                  <c:v>41487</c:v>
                </c:pt>
                <c:pt idx="8">
                  <c:v>41518</c:v>
                </c:pt>
                <c:pt idx="9">
                  <c:v>41548</c:v>
                </c:pt>
                <c:pt idx="10">
                  <c:v>41579</c:v>
                </c:pt>
                <c:pt idx="11">
                  <c:v>41609</c:v>
                </c:pt>
              </c:numCache>
            </c:numRef>
          </c:cat>
          <c:val>
            <c:numRef>
              <c:f>'ES - Desembolso Financeiro'!$D$35:$O$35</c:f>
              <c:numCache>
                <c:formatCode>#,##0.00</c:formatCode>
                <c:ptCount val="12"/>
                <c:pt idx="0">
                  <c:v>27.629858365655867</c:v>
                </c:pt>
                <c:pt idx="1">
                  <c:v>88.680011188400144</c:v>
                </c:pt>
                <c:pt idx="2">
                  <c:v>169.75668813008514</c:v>
                </c:pt>
                <c:pt idx="3">
                  <c:v>265.19720323877601</c:v>
                </c:pt>
                <c:pt idx="4">
                  <c:v>369.78668818768324</c:v>
                </c:pt>
                <c:pt idx="5">
                  <c:v>478.46623827794423</c:v>
                </c:pt>
                <c:pt idx="6">
                  <c:v>586.16156146961248</c:v>
                </c:pt>
                <c:pt idx="7">
                  <c:v>688.41010996389559</c:v>
                </c:pt>
                <c:pt idx="8">
                  <c:v>818.66497747774497</c:v>
                </c:pt>
                <c:pt idx="9">
                  <c:v>945.90990583894484</c:v>
                </c:pt>
                <c:pt idx="10">
                  <c:v>1051.9004701907531</c:v>
                </c:pt>
                <c:pt idx="11">
                  <c:v>1129.7488430793132</c:v>
                </c:pt>
              </c:numCache>
            </c:numRef>
          </c:val>
          <c:smooth val="1"/>
        </c:ser>
        <c:ser>
          <c:idx val="2"/>
          <c:order val="2"/>
          <c:tx>
            <c:v>2013 - EXECUTADO</c:v>
          </c:tx>
          <c:spPr>
            <a:ln>
              <a:solidFill>
                <a:srgbClr val="FFC000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3.9320822162645222E-2"/>
                  <c:y val="-1.8966331923353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7873100983020881E-3"/>
                  <c:y val="3.793266384670663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 rot="0" vert="horz"/>
              <a:lstStyle/>
              <a:p>
                <a:pPr>
                  <a:defRPr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'ES - Desembolso Financeiro'!$D$3:$O$3</c:f>
              <c:numCache>
                <c:formatCode>mmm</c:formatCode>
                <c:ptCount val="12"/>
                <c:pt idx="0">
                  <c:v>41275</c:v>
                </c:pt>
                <c:pt idx="1">
                  <c:v>41306</c:v>
                </c:pt>
                <c:pt idx="2">
                  <c:v>41334</c:v>
                </c:pt>
                <c:pt idx="3">
                  <c:v>41365</c:v>
                </c:pt>
                <c:pt idx="4">
                  <c:v>41395</c:v>
                </c:pt>
                <c:pt idx="5">
                  <c:v>41426</c:v>
                </c:pt>
                <c:pt idx="6">
                  <c:v>41456</c:v>
                </c:pt>
                <c:pt idx="7">
                  <c:v>41487</c:v>
                </c:pt>
                <c:pt idx="8">
                  <c:v>41518</c:v>
                </c:pt>
                <c:pt idx="9">
                  <c:v>41548</c:v>
                </c:pt>
                <c:pt idx="10">
                  <c:v>41579</c:v>
                </c:pt>
                <c:pt idx="11">
                  <c:v>41609</c:v>
                </c:pt>
              </c:numCache>
            </c:numRef>
          </c:cat>
          <c:val>
            <c:numRef>
              <c:f>'ES - Desembolso Financeiro'!$D$36:$O$36</c:f>
              <c:numCache>
                <c:formatCode>#,##0.00</c:formatCode>
                <c:ptCount val="12"/>
                <c:pt idx="0">
                  <c:v>33.160548531363212</c:v>
                </c:pt>
                <c:pt idx="1">
                  <c:v>70.821341320561373</c:v>
                </c:pt>
                <c:pt idx="2">
                  <c:v>148.31238474056136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8643968"/>
        <c:axId val="78645504"/>
      </c:lineChart>
      <c:dateAx>
        <c:axId val="78643968"/>
        <c:scaling>
          <c:orientation val="minMax"/>
        </c:scaling>
        <c:delete val="0"/>
        <c:axPos val="b"/>
        <c:numFmt formatCode="mmm" sourceLinked="1"/>
        <c:majorTickMark val="none"/>
        <c:minorTickMark val="none"/>
        <c:tickLblPos val="nextTo"/>
        <c:txPr>
          <a:bodyPr/>
          <a:lstStyle/>
          <a:p>
            <a:pPr algn="ctr">
              <a:defRPr/>
            </a:pPr>
            <a:endParaRPr lang="pt-BR"/>
          </a:p>
        </c:txPr>
        <c:crossAx val="78645504"/>
        <c:crosses val="autoZero"/>
        <c:auto val="1"/>
        <c:lblOffset val="100"/>
        <c:baseTimeUnit val="months"/>
      </c:dateAx>
      <c:valAx>
        <c:axId val="78645504"/>
        <c:scaling>
          <c:orientation val="minMax"/>
        </c:scaling>
        <c:delete val="0"/>
        <c:axPos val="l"/>
        <c:majorGridlines/>
        <c:numFmt formatCode="#,##0" sourceLinked="0"/>
        <c:majorTickMark val="none"/>
        <c:minorTickMark val="none"/>
        <c:tickLblPos val="nextTo"/>
        <c:crossAx val="78643968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spPr>
    <a:solidFill>
      <a:sysClr val="window" lastClr="FFFFFF"/>
    </a:solidFill>
    <a:ln w="3175" cap="flat" cmpd="sng" algn="ctr">
      <a:solidFill>
        <a:sysClr val="windowText" lastClr="000000"/>
      </a:solidFill>
      <a:prstDash val="solid"/>
    </a:ln>
    <a:effectLst/>
  </c:spPr>
  <c:txPr>
    <a:bodyPr/>
    <a:lstStyle/>
    <a:p>
      <a:pPr>
        <a:defRPr>
          <a:solidFill>
            <a:sysClr val="windowText" lastClr="000000"/>
          </a:solidFill>
          <a:latin typeface="+mn-lt"/>
          <a:ea typeface="+mn-ea"/>
          <a:cs typeface="+mn-cs"/>
        </a:defRPr>
      </a:pPr>
      <a:endParaRPr lang="pt-BR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v>2012 - EXECUTADO</c:v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layout>
                <c:manualLayout>
                  <c:x val="-1.0786486809792207E-2"/>
                  <c:y val="-3.073501555239217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9723037301302485E-2"/>
                  <c:y val="-3.452828193706283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9723037301302485E-2"/>
                  <c:y val="-3.073501555239217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1.9723037301302485E-2"/>
                  <c:y val="-3.073501555239217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1.9723037301302485E-2"/>
                  <c:y val="-3.073501555239217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1.9723037301302485E-2"/>
                  <c:y val="-3.073501555239217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1.9723037301302485E-2"/>
                  <c:y val="-3.073501555239217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1.9723037301302485E-2"/>
                  <c:y val="-3.073501555239217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1.9723037301302485E-2"/>
                  <c:y val="-3.073501555239217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 rot="0" vert="horz"/>
              <a:lstStyle/>
              <a:p>
                <a:pPr>
                  <a:defRPr sz="1000"/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Plan3!$C$90:$N$91</c:f>
              <c:strCache>
                <c:ptCount val="12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Plan3!$C$92:$N$92</c:f>
              <c:numCache>
                <c:formatCode>#,##0.0</c:formatCode>
                <c:ptCount val="12"/>
                <c:pt idx="0">
                  <c:v>1.6</c:v>
                </c:pt>
                <c:pt idx="1">
                  <c:v>13</c:v>
                </c:pt>
                <c:pt idx="2">
                  <c:v>19.7</c:v>
                </c:pt>
                <c:pt idx="3">
                  <c:v>35.5</c:v>
                </c:pt>
                <c:pt idx="4">
                  <c:v>40.1</c:v>
                </c:pt>
                <c:pt idx="5">
                  <c:v>77.2</c:v>
                </c:pt>
                <c:pt idx="6">
                  <c:v>91.2</c:v>
                </c:pt>
                <c:pt idx="7">
                  <c:v>100.9</c:v>
                </c:pt>
                <c:pt idx="8">
                  <c:v>106.80000000000001</c:v>
                </c:pt>
                <c:pt idx="9">
                  <c:v>113.50000000000001</c:v>
                </c:pt>
                <c:pt idx="10">
                  <c:v>125.60000000000001</c:v>
                </c:pt>
                <c:pt idx="11">
                  <c:v>135.60000000000002</c:v>
                </c:pt>
              </c:numCache>
            </c:numRef>
          </c:val>
          <c:smooth val="1"/>
        </c:ser>
        <c:ser>
          <c:idx val="1"/>
          <c:order val="1"/>
          <c:tx>
            <c:v>2013 - PREVISTO</c:v>
          </c:tx>
          <c:spPr>
            <a:ln>
              <a:solidFill>
                <a:srgbClr val="4F81BD"/>
              </a:solidFill>
            </a:ln>
          </c:spPr>
          <c:marker>
            <c:symbol val="none"/>
          </c:marker>
          <c:dLbls>
            <c:numFmt formatCode="#,##0" sourceLinked="0"/>
            <c:txPr>
              <a:bodyPr rot="0" vert="horz"/>
              <a:lstStyle/>
              <a:p>
                <a:pPr>
                  <a:defRPr sz="1000"/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Plan3!$C$90:$N$91</c:f>
              <c:strCache>
                <c:ptCount val="12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Plan3!$C$4:$N$4</c:f>
              <c:numCache>
                <c:formatCode>#,##0.0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1.1546329080538511</c:v>
                </c:pt>
                <c:pt idx="4">
                  <c:v>16.317435975859102</c:v>
                </c:pt>
                <c:pt idx="5">
                  <c:v>48.185438973845926</c:v>
                </c:pt>
                <c:pt idx="6">
                  <c:v>104.84441866280811</c:v>
                </c:pt>
                <c:pt idx="7">
                  <c:v>176.62242086648052</c:v>
                </c:pt>
                <c:pt idx="8">
                  <c:v>253.46817155321185</c:v>
                </c:pt>
                <c:pt idx="9">
                  <c:v>325.89031442161587</c:v>
                </c:pt>
                <c:pt idx="10">
                  <c:v>385.45389144327322</c:v>
                </c:pt>
                <c:pt idx="11">
                  <c:v>430.2128711224222</c:v>
                </c:pt>
              </c:numCache>
            </c:numRef>
          </c:val>
          <c:smooth val="1"/>
        </c:ser>
        <c:ser>
          <c:idx val="2"/>
          <c:order val="2"/>
          <c:tx>
            <c:v>2013 - EXECUTADO</c:v>
          </c:tx>
          <c:spPr>
            <a:ln>
              <a:solidFill>
                <a:srgbClr val="FFC000"/>
              </a:solidFill>
            </a:ln>
          </c:spPr>
          <c:marker>
            <c:symbol val="none"/>
          </c:marker>
          <c:cat>
            <c:strRef>
              <c:f>Plan3!$C$90:$N$91</c:f>
              <c:strCache>
                <c:ptCount val="12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Consolidado.xlsx!$D$9:$O$9</c:f>
              <c:numCache>
                <c:formatCode>General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8691328"/>
        <c:axId val="78992128"/>
      </c:lineChart>
      <c:catAx>
        <c:axId val="78691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78992128"/>
        <c:crosses val="autoZero"/>
        <c:auto val="1"/>
        <c:lblAlgn val="ctr"/>
        <c:lblOffset val="100"/>
        <c:noMultiLvlLbl val="0"/>
      </c:catAx>
      <c:valAx>
        <c:axId val="78992128"/>
        <c:scaling>
          <c:orientation val="minMax"/>
          <c:max val="500"/>
          <c:min val="0"/>
        </c:scaling>
        <c:delete val="0"/>
        <c:axPos val="l"/>
        <c:majorGridlines/>
        <c:numFmt formatCode="#,##0" sourceLinked="0"/>
        <c:majorTickMark val="none"/>
        <c:minorTickMark val="none"/>
        <c:tickLblPos val="nextTo"/>
        <c:crossAx val="78691328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spPr>
    <a:ln>
      <a:solidFill>
        <a:srgbClr val="000000"/>
      </a:solidFill>
    </a:ln>
  </c:sp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v>2012 - EXECUTADO</c:v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2.4177942904590008E-2"/>
                  <c:y val="1.472743140908197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0652438552419553E-2"/>
                  <c:y val="1.852069779375263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2439748650721576E-2"/>
                  <c:y val="2.23139641784233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0652438552419553E-2"/>
                  <c:y val="2.610723056309396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2.2439748650721607E-2"/>
                  <c:y val="3.748702971710595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2.4253798033958891E-2"/>
                  <c:y val="2.694174916772151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2.8784699499693905E-2"/>
                  <c:y val="2.314848278305084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2.8784699499693839E-2"/>
                  <c:y val="2.314848278305084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2.8784699499693905E-2"/>
                  <c:y val="2.694174916772151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2.8784699499693905E-2"/>
                  <c:y val="3.832154832173350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2.8784699499693905E-2"/>
                  <c:y val="2.694174916772151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2.8784699499693905E-2"/>
                  <c:y val="2.314848278305084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 rot="0" vert="horz"/>
              <a:lstStyle/>
              <a:p>
                <a:pPr>
                  <a:defRPr sz="1000"/>
                </a:pPr>
                <a:endParaRPr lang="pt-BR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'[Planilha em CGPAC Ferrovias - 08-04-13 (Modo de Compatibilidade)]Consolidado'!$D$3:$O$3</c:f>
              <c:strCache>
                <c:ptCount val="12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Plan3!$C$12:$N$12</c:f>
              <c:numCache>
                <c:formatCode>#,##0.0</c:formatCode>
                <c:ptCount val="12"/>
                <c:pt idx="0">
                  <c:v>13.8</c:v>
                </c:pt>
                <c:pt idx="1">
                  <c:v>51.5</c:v>
                </c:pt>
                <c:pt idx="2">
                  <c:v>87.5</c:v>
                </c:pt>
                <c:pt idx="3">
                  <c:v>162.4</c:v>
                </c:pt>
                <c:pt idx="4">
                  <c:v>223.6</c:v>
                </c:pt>
                <c:pt idx="5">
                  <c:v>339.4</c:v>
                </c:pt>
                <c:pt idx="6">
                  <c:v>452</c:v>
                </c:pt>
                <c:pt idx="7">
                  <c:v>541.29999999999995</c:v>
                </c:pt>
                <c:pt idx="8">
                  <c:v>614.70000000000005</c:v>
                </c:pt>
                <c:pt idx="9">
                  <c:v>801.8</c:v>
                </c:pt>
                <c:pt idx="10">
                  <c:v>875</c:v>
                </c:pt>
                <c:pt idx="11">
                  <c:v>1026.0999999999999</c:v>
                </c:pt>
              </c:numCache>
            </c:numRef>
          </c:val>
          <c:smooth val="1"/>
        </c:ser>
        <c:ser>
          <c:idx val="1"/>
          <c:order val="1"/>
          <c:tx>
            <c:v>2013 - PREVISTO</c:v>
          </c:tx>
          <c:spPr>
            <a:ln>
              <a:solidFill>
                <a:srgbClr val="4F81BD"/>
              </a:solidFill>
            </a:ln>
          </c:spPr>
          <c:marker>
            <c:symbol val="none"/>
          </c:marker>
          <c:dLbls>
            <c:numFmt formatCode="#,##0" sourceLinked="0"/>
            <c:txPr>
              <a:bodyPr rot="0" vert="horz"/>
              <a:lstStyle/>
              <a:p>
                <a:pPr>
                  <a:defRPr sz="1000"/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'[Planilha em CGPAC Ferrovias - 08-04-13 (Modo de Compatibilidade)]Consolidado'!$D$3:$O$3</c:f>
              <c:strCache>
                <c:ptCount val="12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Plan3!$C$13:$N$13</c:f>
              <c:numCache>
                <c:formatCode>#,##0.0</c:formatCode>
                <c:ptCount val="12"/>
                <c:pt idx="0">
                  <c:v>50.086775214667782</c:v>
                </c:pt>
                <c:pt idx="1">
                  <c:v>149.7426141840599</c:v>
                </c:pt>
                <c:pt idx="2">
                  <c:v>277.72319554661635</c:v>
                </c:pt>
                <c:pt idx="3">
                  <c:v>432.20710427943266</c:v>
                </c:pt>
                <c:pt idx="4">
                  <c:v>621.47560432767261</c:v>
                </c:pt>
                <c:pt idx="5">
                  <c:v>841.3549075149765</c:v>
                </c:pt>
                <c:pt idx="6">
                  <c:v>1121.4657874387353</c:v>
                </c:pt>
                <c:pt idx="7">
                  <c:v>1444.8401785922883</c:v>
                </c:pt>
                <c:pt idx="8">
                  <c:v>1859.791391514774</c:v>
                </c:pt>
                <c:pt idx="9">
                  <c:v>2259.8913645049815</c:v>
                </c:pt>
                <c:pt idx="10">
                  <c:v>2589.3556564243249</c:v>
                </c:pt>
                <c:pt idx="11">
                  <c:v>2817.0388234206562</c:v>
                </c:pt>
              </c:numCache>
            </c:numRef>
          </c:val>
          <c:smooth val="1"/>
        </c:ser>
        <c:ser>
          <c:idx val="2"/>
          <c:order val="2"/>
          <c:tx>
            <c:v>2013 - EXECUTADO</c:v>
          </c:tx>
          <c:spPr>
            <a:ln>
              <a:solidFill>
                <a:srgbClr val="FFC000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3.3958891867739052E-2"/>
                  <c:y val="-1.51730655386826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8.9365504915102766E-3"/>
                  <c:y val="-1.51730655386826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 rot="0" vert="horz"/>
              <a:lstStyle/>
              <a:p>
                <a:pPr>
                  <a:defRPr sz="10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'[Planilha em CGPAC Ferrovias - 08-04-13 (Modo de Compatibilidade)]Consolidado'!$D$3:$O$3</c:f>
              <c:strCache>
                <c:ptCount val="12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Plan3!$C$14:$N$14</c:f>
              <c:numCache>
                <c:formatCode>#,##0.0</c:formatCode>
                <c:ptCount val="12"/>
                <c:pt idx="0">
                  <c:v>41.376229567861031</c:v>
                </c:pt>
                <c:pt idx="1">
                  <c:v>104.33940537565347</c:v>
                </c:pt>
                <c:pt idx="2">
                  <c:v>219.23571710773336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9034240"/>
        <c:axId val="79035776"/>
      </c:lineChart>
      <c:catAx>
        <c:axId val="79034240"/>
        <c:scaling>
          <c:orientation val="minMax"/>
        </c:scaling>
        <c:delete val="0"/>
        <c:axPos val="b"/>
        <c:numFmt formatCode="mmm" sourceLinked="1"/>
        <c:majorTickMark val="none"/>
        <c:minorTickMark val="none"/>
        <c:tickLblPos val="nextTo"/>
        <c:crossAx val="79035776"/>
        <c:crosses val="autoZero"/>
        <c:auto val="1"/>
        <c:lblAlgn val="ctr"/>
        <c:lblOffset val="100"/>
        <c:noMultiLvlLbl val="1"/>
      </c:catAx>
      <c:valAx>
        <c:axId val="79035776"/>
        <c:scaling>
          <c:orientation val="minMax"/>
        </c:scaling>
        <c:delete val="0"/>
        <c:axPos val="l"/>
        <c:majorGridlines/>
        <c:numFmt formatCode="#,##0" sourceLinked="0"/>
        <c:majorTickMark val="none"/>
        <c:minorTickMark val="none"/>
        <c:tickLblPos val="nextTo"/>
        <c:crossAx val="79034240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spPr>
    <a:ln>
      <a:solidFill>
        <a:srgbClr val="000000"/>
      </a:solidFill>
    </a:ln>
  </c:spPr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3B7D1D3-4344-4379-933E-BCDB139FE9AE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E4348670-14D3-4A06-BCF7-18C5246433C5}">
      <dgm:prSet phldrT="[Texto]"/>
      <dgm:spPr>
        <a:solidFill>
          <a:schemeClr val="tx2"/>
        </a:solidFill>
        <a:ln>
          <a:solidFill>
            <a:schemeClr val="tx2"/>
          </a:solidFill>
        </a:ln>
      </dgm:spPr>
      <dgm:t>
        <a:bodyPr/>
        <a:lstStyle/>
        <a:p>
          <a:r>
            <a:rPr lang="pt-BR" dirty="0" smtClean="0"/>
            <a:t>I</a:t>
          </a:r>
          <a:endParaRPr lang="pt-BR" dirty="0"/>
        </a:p>
      </dgm:t>
    </dgm:pt>
    <dgm:pt modelId="{483785FC-BAB4-4744-838F-AD0559580D49}" type="parTrans" cxnId="{93544816-9AF7-4D0D-8BAA-C9DE96C504FC}">
      <dgm:prSet/>
      <dgm:spPr/>
      <dgm:t>
        <a:bodyPr/>
        <a:lstStyle/>
        <a:p>
          <a:endParaRPr lang="pt-BR"/>
        </a:p>
      </dgm:t>
    </dgm:pt>
    <dgm:pt modelId="{5778A2FD-B423-42A7-9356-7756C8A89940}" type="sibTrans" cxnId="{93544816-9AF7-4D0D-8BAA-C9DE96C504FC}">
      <dgm:prSet/>
      <dgm:spPr/>
      <dgm:t>
        <a:bodyPr/>
        <a:lstStyle/>
        <a:p>
          <a:endParaRPr lang="pt-BR"/>
        </a:p>
      </dgm:t>
    </dgm:pt>
    <dgm:pt modelId="{AB0DBB28-B3E0-4141-AA83-74A8CB7681C8}">
      <dgm:prSet phldrT="[Texto]" custT="1"/>
      <dgm:spPr>
        <a:ln>
          <a:solidFill>
            <a:schemeClr val="tx2"/>
          </a:solidFill>
        </a:ln>
      </dgm:spPr>
      <dgm:t>
        <a:bodyPr/>
        <a:lstStyle/>
        <a:p>
          <a:r>
            <a:rPr lang="pt-BR" sz="1800" b="1" dirty="0" smtClean="0"/>
            <a:t>ESTUDOS EPROJETOS                                                     </a:t>
          </a:r>
          <a:r>
            <a:rPr lang="pt-BR" sz="1800" b="0" dirty="0" smtClean="0"/>
            <a:t>Itajaí /Chapecó/Dionísio Cerqueira </a:t>
          </a:r>
          <a:r>
            <a:rPr lang="pt-BR" sz="1800" b="0" i="1" dirty="0" smtClean="0"/>
            <a:t>                                                           </a:t>
          </a:r>
          <a:r>
            <a:rPr lang="pt-BR" sz="1800" b="0" dirty="0" smtClean="0"/>
            <a:t> Porto Velho/Vilhena                                   </a:t>
          </a:r>
          <a:r>
            <a:rPr lang="pt-BR" sz="1800" b="0" dirty="0" smtClean="0">
              <a:solidFill>
                <a:schemeClr val="tx1"/>
              </a:solidFill>
            </a:rPr>
            <a:t>Vilhena/Lucas do Rio Verde                                           </a:t>
          </a:r>
          <a:r>
            <a:rPr lang="pt-BR" sz="1800" b="0" i="1" dirty="0" smtClean="0"/>
            <a:t>                                                 </a:t>
          </a:r>
          <a:r>
            <a:rPr lang="pt-BR" sz="1800" b="0" dirty="0" smtClean="0"/>
            <a:t> Panorama – Chapecó                                                                          </a:t>
          </a:r>
          <a:r>
            <a:rPr lang="pt-BR" b="0" dirty="0" err="1" smtClean="0"/>
            <a:t>Chapecó</a:t>
          </a:r>
          <a:r>
            <a:rPr lang="pt-BR" b="0" dirty="0" smtClean="0"/>
            <a:t> – Rio Grande                                     </a:t>
          </a:r>
          <a:endParaRPr lang="pt-BR" sz="1800" b="0" i="1" dirty="0"/>
        </a:p>
      </dgm:t>
    </dgm:pt>
    <dgm:pt modelId="{FB4B2CF8-B257-46A3-A34D-2A44C821C2D8}" type="parTrans" cxnId="{DDAF4C2C-6392-4DCF-BDFD-F72EC8F8619F}">
      <dgm:prSet/>
      <dgm:spPr/>
      <dgm:t>
        <a:bodyPr/>
        <a:lstStyle/>
        <a:p>
          <a:endParaRPr lang="pt-BR"/>
        </a:p>
      </dgm:t>
    </dgm:pt>
    <dgm:pt modelId="{0F3F1AF1-FCF7-4322-ABC6-5F952C6516DB}" type="sibTrans" cxnId="{DDAF4C2C-6392-4DCF-BDFD-F72EC8F8619F}">
      <dgm:prSet/>
      <dgm:spPr/>
      <dgm:t>
        <a:bodyPr/>
        <a:lstStyle/>
        <a:p>
          <a:endParaRPr lang="pt-BR"/>
        </a:p>
      </dgm:t>
    </dgm:pt>
    <dgm:pt modelId="{1F38BE76-9201-433B-B304-F9D543413DD3}">
      <dgm:prSet phldrT="[Texto]"/>
      <dgm:spPr>
        <a:solidFill>
          <a:schemeClr val="tx2"/>
        </a:solidFill>
        <a:ln>
          <a:solidFill>
            <a:schemeClr val="tx2"/>
          </a:solidFill>
        </a:ln>
      </dgm:spPr>
      <dgm:t>
        <a:bodyPr/>
        <a:lstStyle/>
        <a:p>
          <a:r>
            <a:rPr lang="pt-BR" dirty="0" smtClean="0"/>
            <a:t>II</a:t>
          </a:r>
          <a:endParaRPr lang="pt-BR" dirty="0"/>
        </a:p>
      </dgm:t>
    </dgm:pt>
    <dgm:pt modelId="{248FC247-98DA-4E8F-BDB6-CDBE36F1ADE0}" type="parTrans" cxnId="{DB3616AE-AB47-4760-93E3-FE32823C260E}">
      <dgm:prSet/>
      <dgm:spPr/>
      <dgm:t>
        <a:bodyPr/>
        <a:lstStyle/>
        <a:p>
          <a:endParaRPr lang="pt-BR"/>
        </a:p>
      </dgm:t>
    </dgm:pt>
    <dgm:pt modelId="{35299514-C8B8-48DA-A4AA-2ABCE4B16DA7}" type="sibTrans" cxnId="{DB3616AE-AB47-4760-93E3-FE32823C260E}">
      <dgm:prSet/>
      <dgm:spPr/>
      <dgm:t>
        <a:bodyPr/>
        <a:lstStyle/>
        <a:p>
          <a:endParaRPr lang="pt-BR"/>
        </a:p>
      </dgm:t>
    </dgm:pt>
    <dgm:pt modelId="{720AE9D9-3BF4-49E6-8E34-534859223D03}">
      <dgm:prSet phldrT="[Texto]" custT="1"/>
      <dgm:spPr>
        <a:ln>
          <a:solidFill>
            <a:schemeClr val="tx2"/>
          </a:solidFill>
        </a:ln>
      </dgm:spPr>
      <dgm:t>
        <a:bodyPr/>
        <a:lstStyle/>
        <a:p>
          <a:r>
            <a:rPr lang="pt-BR" sz="1800" b="1" dirty="0" smtClean="0"/>
            <a:t>OBRAS EM EXECUÇÃO                                                      </a:t>
          </a:r>
          <a:r>
            <a:rPr lang="pt-BR" sz="1800" b="0" dirty="0" smtClean="0"/>
            <a:t>Ferrovia Norte Sul – Extensão Sul             Ferrovia Norte Sul – Palmas/Anápolis     </a:t>
          </a:r>
          <a:r>
            <a:rPr lang="pt-BR" sz="1800" b="0" i="1" dirty="0" smtClean="0"/>
            <a:t> </a:t>
          </a:r>
          <a:r>
            <a:rPr lang="pt-BR" sz="1800" b="0" dirty="0" smtClean="0"/>
            <a:t>Ferrovia de Integração Oeste Leste</a:t>
          </a:r>
          <a:r>
            <a:rPr lang="pt-BR" sz="1800" b="0" i="1" dirty="0" smtClean="0"/>
            <a:t>                                                                                                                                      </a:t>
          </a:r>
          <a:endParaRPr lang="pt-BR" sz="1800" b="0" i="1" dirty="0"/>
        </a:p>
      </dgm:t>
    </dgm:pt>
    <dgm:pt modelId="{0C38DA9E-7328-463A-82AC-AEA15B3F99C0}" type="sibTrans" cxnId="{438364EE-4882-4DE1-A858-CF41F40C4F5F}">
      <dgm:prSet/>
      <dgm:spPr/>
      <dgm:t>
        <a:bodyPr/>
        <a:lstStyle/>
        <a:p>
          <a:endParaRPr lang="pt-BR"/>
        </a:p>
      </dgm:t>
    </dgm:pt>
    <dgm:pt modelId="{BC6A0362-D771-4026-85A9-5B832E28278E}" type="parTrans" cxnId="{438364EE-4882-4DE1-A858-CF41F40C4F5F}">
      <dgm:prSet/>
      <dgm:spPr/>
      <dgm:t>
        <a:bodyPr/>
        <a:lstStyle/>
        <a:p>
          <a:endParaRPr lang="pt-BR"/>
        </a:p>
      </dgm:t>
    </dgm:pt>
    <dgm:pt modelId="{B0DE5139-1C88-435B-97C1-5559D3E0C663}" type="pres">
      <dgm:prSet presAssocID="{73B7D1D3-4344-4379-933E-BCDB139FE9A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AF3C6E18-0CCE-4063-9DEA-E17A59B458EA}" type="pres">
      <dgm:prSet presAssocID="{E4348670-14D3-4A06-BCF7-18C5246433C5}" presName="composite" presStyleCnt="0"/>
      <dgm:spPr/>
    </dgm:pt>
    <dgm:pt modelId="{394D9CEA-07E6-4F31-AFD5-1185CBA50BBA}" type="pres">
      <dgm:prSet presAssocID="{E4348670-14D3-4A06-BCF7-18C5246433C5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BDD6D14-24A7-411A-AF09-C75BD90B2DA1}" type="pres">
      <dgm:prSet presAssocID="{E4348670-14D3-4A06-BCF7-18C5246433C5}" presName="descendantText" presStyleLbl="alignAcc1" presStyleIdx="0" presStyleCnt="2" custScaleY="120957" custLinFactNeighborX="-209" custLinFactNeighborY="-201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0A20FD0-190B-48FD-9BE4-CCB5B00D1A16}" type="pres">
      <dgm:prSet presAssocID="{5778A2FD-B423-42A7-9356-7756C8A89940}" presName="sp" presStyleCnt="0"/>
      <dgm:spPr/>
    </dgm:pt>
    <dgm:pt modelId="{6F4E97A5-6911-4EA8-A8CD-20F13F5D9DA1}" type="pres">
      <dgm:prSet presAssocID="{1F38BE76-9201-433B-B304-F9D543413DD3}" presName="composite" presStyleCnt="0"/>
      <dgm:spPr/>
    </dgm:pt>
    <dgm:pt modelId="{FE3A3287-058D-4D49-945C-9A680E863DB9}" type="pres">
      <dgm:prSet presAssocID="{1F38BE76-9201-433B-B304-F9D543413DD3}" presName="parentText" presStyleLbl="alignNode1" presStyleIdx="1" presStyleCnt="2" custLinFactNeighborX="-1195" custLinFactNeighborY="8282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A093CA9-F03F-497D-9590-C3AEF421E790}" type="pres">
      <dgm:prSet presAssocID="{1F38BE76-9201-433B-B304-F9D543413DD3}" presName="descendantText" presStyleLbl="alignAcc1" presStyleIdx="1" presStyleCnt="2" custScaleY="116213" custLinFactNeighborX="-402" custLinFactNeighborY="251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B7D1827D-17A2-466B-A404-36AF0704F86F}" type="presOf" srcId="{720AE9D9-3BF4-49E6-8E34-534859223D03}" destId="{5A093CA9-F03F-497D-9590-C3AEF421E790}" srcOrd="0" destOrd="0" presId="urn:microsoft.com/office/officeart/2005/8/layout/chevron2"/>
    <dgm:cxn modelId="{9B1C43F1-9358-42BC-BE79-E095DFC57AFA}" type="presOf" srcId="{1F38BE76-9201-433B-B304-F9D543413DD3}" destId="{FE3A3287-058D-4D49-945C-9A680E863DB9}" srcOrd="0" destOrd="0" presId="urn:microsoft.com/office/officeart/2005/8/layout/chevron2"/>
    <dgm:cxn modelId="{438364EE-4882-4DE1-A858-CF41F40C4F5F}" srcId="{1F38BE76-9201-433B-B304-F9D543413DD3}" destId="{720AE9D9-3BF4-49E6-8E34-534859223D03}" srcOrd="0" destOrd="0" parTransId="{BC6A0362-D771-4026-85A9-5B832E28278E}" sibTransId="{0C38DA9E-7328-463A-82AC-AEA15B3F99C0}"/>
    <dgm:cxn modelId="{37DCEF6A-E138-4590-9100-54127470D505}" type="presOf" srcId="{73B7D1D3-4344-4379-933E-BCDB139FE9AE}" destId="{B0DE5139-1C88-435B-97C1-5559D3E0C663}" srcOrd="0" destOrd="0" presId="urn:microsoft.com/office/officeart/2005/8/layout/chevron2"/>
    <dgm:cxn modelId="{DB3616AE-AB47-4760-93E3-FE32823C260E}" srcId="{73B7D1D3-4344-4379-933E-BCDB139FE9AE}" destId="{1F38BE76-9201-433B-B304-F9D543413DD3}" srcOrd="1" destOrd="0" parTransId="{248FC247-98DA-4E8F-BDB6-CDBE36F1ADE0}" sibTransId="{35299514-C8B8-48DA-A4AA-2ABCE4B16DA7}"/>
    <dgm:cxn modelId="{07A26B47-EA91-4154-BA16-900643741BEC}" type="presOf" srcId="{AB0DBB28-B3E0-4141-AA83-74A8CB7681C8}" destId="{ABDD6D14-24A7-411A-AF09-C75BD90B2DA1}" srcOrd="0" destOrd="0" presId="urn:microsoft.com/office/officeart/2005/8/layout/chevron2"/>
    <dgm:cxn modelId="{8556F921-89D3-4364-B4EC-3D50B4481817}" type="presOf" srcId="{E4348670-14D3-4A06-BCF7-18C5246433C5}" destId="{394D9CEA-07E6-4F31-AFD5-1185CBA50BBA}" srcOrd="0" destOrd="0" presId="urn:microsoft.com/office/officeart/2005/8/layout/chevron2"/>
    <dgm:cxn modelId="{DDAF4C2C-6392-4DCF-BDFD-F72EC8F8619F}" srcId="{E4348670-14D3-4A06-BCF7-18C5246433C5}" destId="{AB0DBB28-B3E0-4141-AA83-74A8CB7681C8}" srcOrd="0" destOrd="0" parTransId="{FB4B2CF8-B257-46A3-A34D-2A44C821C2D8}" sibTransId="{0F3F1AF1-FCF7-4322-ABC6-5F952C6516DB}"/>
    <dgm:cxn modelId="{93544816-9AF7-4D0D-8BAA-C9DE96C504FC}" srcId="{73B7D1D3-4344-4379-933E-BCDB139FE9AE}" destId="{E4348670-14D3-4A06-BCF7-18C5246433C5}" srcOrd="0" destOrd="0" parTransId="{483785FC-BAB4-4744-838F-AD0559580D49}" sibTransId="{5778A2FD-B423-42A7-9356-7756C8A89940}"/>
    <dgm:cxn modelId="{DCD4CE70-F86C-4B54-BE8B-1237C609FAEE}" type="presParOf" srcId="{B0DE5139-1C88-435B-97C1-5559D3E0C663}" destId="{AF3C6E18-0CCE-4063-9DEA-E17A59B458EA}" srcOrd="0" destOrd="0" presId="urn:microsoft.com/office/officeart/2005/8/layout/chevron2"/>
    <dgm:cxn modelId="{45D6C6EB-6501-454C-B707-2FA20D6D3A61}" type="presParOf" srcId="{AF3C6E18-0CCE-4063-9DEA-E17A59B458EA}" destId="{394D9CEA-07E6-4F31-AFD5-1185CBA50BBA}" srcOrd="0" destOrd="0" presId="urn:microsoft.com/office/officeart/2005/8/layout/chevron2"/>
    <dgm:cxn modelId="{5DF9D4CE-F281-4382-8B74-6B15C3CD4450}" type="presParOf" srcId="{AF3C6E18-0CCE-4063-9DEA-E17A59B458EA}" destId="{ABDD6D14-24A7-411A-AF09-C75BD90B2DA1}" srcOrd="1" destOrd="0" presId="urn:microsoft.com/office/officeart/2005/8/layout/chevron2"/>
    <dgm:cxn modelId="{FB87B76E-3CCB-4A13-8D50-A47FBA36E95D}" type="presParOf" srcId="{B0DE5139-1C88-435B-97C1-5559D3E0C663}" destId="{40A20FD0-190B-48FD-9BE4-CCB5B00D1A16}" srcOrd="1" destOrd="0" presId="urn:microsoft.com/office/officeart/2005/8/layout/chevron2"/>
    <dgm:cxn modelId="{AF959238-05F7-4B82-8C77-F6223481996C}" type="presParOf" srcId="{B0DE5139-1C88-435B-97C1-5559D3E0C663}" destId="{6F4E97A5-6911-4EA8-A8CD-20F13F5D9DA1}" srcOrd="2" destOrd="0" presId="urn:microsoft.com/office/officeart/2005/8/layout/chevron2"/>
    <dgm:cxn modelId="{8B0E8736-3894-480C-964B-E798B09636AA}" type="presParOf" srcId="{6F4E97A5-6911-4EA8-A8CD-20F13F5D9DA1}" destId="{FE3A3287-058D-4D49-945C-9A680E863DB9}" srcOrd="0" destOrd="0" presId="urn:microsoft.com/office/officeart/2005/8/layout/chevron2"/>
    <dgm:cxn modelId="{601F7768-E6A6-4572-8C7C-6C113132DB71}" type="presParOf" srcId="{6F4E97A5-6911-4EA8-A8CD-20F13F5D9DA1}" destId="{5A093CA9-F03F-497D-9590-C3AEF421E79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3B7D1D3-4344-4379-933E-BCDB139FE9AE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E4348670-14D3-4A06-BCF7-18C5246433C5}">
      <dgm:prSet phldrT="[Texto]"/>
      <dgm:spPr>
        <a:solidFill>
          <a:schemeClr val="tx2"/>
        </a:solidFill>
        <a:ln>
          <a:solidFill>
            <a:schemeClr val="tx2"/>
          </a:solidFill>
        </a:ln>
      </dgm:spPr>
      <dgm:t>
        <a:bodyPr/>
        <a:lstStyle/>
        <a:p>
          <a:r>
            <a:rPr lang="pt-BR" dirty="0" smtClean="0"/>
            <a:t>I</a:t>
          </a:r>
          <a:endParaRPr lang="pt-BR" dirty="0"/>
        </a:p>
      </dgm:t>
    </dgm:pt>
    <dgm:pt modelId="{483785FC-BAB4-4744-838F-AD0559580D49}" type="parTrans" cxnId="{93544816-9AF7-4D0D-8BAA-C9DE96C504FC}">
      <dgm:prSet/>
      <dgm:spPr/>
      <dgm:t>
        <a:bodyPr/>
        <a:lstStyle/>
        <a:p>
          <a:endParaRPr lang="pt-BR"/>
        </a:p>
      </dgm:t>
    </dgm:pt>
    <dgm:pt modelId="{5778A2FD-B423-42A7-9356-7756C8A89940}" type="sibTrans" cxnId="{93544816-9AF7-4D0D-8BAA-C9DE96C504FC}">
      <dgm:prSet/>
      <dgm:spPr/>
      <dgm:t>
        <a:bodyPr/>
        <a:lstStyle/>
        <a:p>
          <a:endParaRPr lang="pt-BR"/>
        </a:p>
      </dgm:t>
    </dgm:pt>
    <dgm:pt modelId="{AB0DBB28-B3E0-4141-AA83-74A8CB7681C8}">
      <dgm:prSet phldrT="[Texto]"/>
      <dgm:spPr>
        <a:ln>
          <a:solidFill>
            <a:schemeClr val="tx2"/>
          </a:solidFill>
        </a:ln>
      </dgm:spPr>
      <dgm:t>
        <a:bodyPr/>
        <a:lstStyle/>
        <a:p>
          <a:r>
            <a:rPr lang="pt-BR" b="1" dirty="0" smtClean="0"/>
            <a:t>VALOR GLOBAL DO EMPREENDIMENTO</a:t>
          </a:r>
          <a:r>
            <a:rPr lang="pt-BR" dirty="0" smtClean="0"/>
            <a:t>                 R$ 4,85 bilhões (incluídas OR)</a:t>
          </a:r>
          <a:endParaRPr lang="pt-BR" dirty="0"/>
        </a:p>
      </dgm:t>
    </dgm:pt>
    <dgm:pt modelId="{FB4B2CF8-B257-46A3-A34D-2A44C821C2D8}" type="parTrans" cxnId="{DDAF4C2C-6392-4DCF-BDFD-F72EC8F8619F}">
      <dgm:prSet/>
      <dgm:spPr/>
      <dgm:t>
        <a:bodyPr/>
        <a:lstStyle/>
        <a:p>
          <a:endParaRPr lang="pt-BR"/>
        </a:p>
      </dgm:t>
    </dgm:pt>
    <dgm:pt modelId="{0F3F1AF1-FCF7-4322-ABC6-5F952C6516DB}" type="sibTrans" cxnId="{DDAF4C2C-6392-4DCF-BDFD-F72EC8F8619F}">
      <dgm:prSet/>
      <dgm:spPr/>
      <dgm:t>
        <a:bodyPr/>
        <a:lstStyle/>
        <a:p>
          <a:endParaRPr lang="pt-BR"/>
        </a:p>
      </dgm:t>
    </dgm:pt>
    <dgm:pt modelId="{1F38BE76-9201-433B-B304-F9D543413DD3}">
      <dgm:prSet phldrT="[Texto]"/>
      <dgm:spPr>
        <a:solidFill>
          <a:schemeClr val="tx2"/>
        </a:solidFill>
        <a:ln>
          <a:solidFill>
            <a:schemeClr val="tx2"/>
          </a:solidFill>
        </a:ln>
      </dgm:spPr>
      <dgm:t>
        <a:bodyPr/>
        <a:lstStyle/>
        <a:p>
          <a:r>
            <a:rPr lang="pt-BR" dirty="0" smtClean="0"/>
            <a:t>II</a:t>
          </a:r>
          <a:endParaRPr lang="pt-BR" dirty="0"/>
        </a:p>
      </dgm:t>
    </dgm:pt>
    <dgm:pt modelId="{248FC247-98DA-4E8F-BDB6-CDBE36F1ADE0}" type="parTrans" cxnId="{DB3616AE-AB47-4760-93E3-FE32823C260E}">
      <dgm:prSet/>
      <dgm:spPr/>
      <dgm:t>
        <a:bodyPr/>
        <a:lstStyle/>
        <a:p>
          <a:endParaRPr lang="pt-BR"/>
        </a:p>
      </dgm:t>
    </dgm:pt>
    <dgm:pt modelId="{35299514-C8B8-48DA-A4AA-2ABCE4B16DA7}" type="sibTrans" cxnId="{DB3616AE-AB47-4760-93E3-FE32823C260E}">
      <dgm:prSet/>
      <dgm:spPr/>
      <dgm:t>
        <a:bodyPr/>
        <a:lstStyle/>
        <a:p>
          <a:endParaRPr lang="pt-BR"/>
        </a:p>
      </dgm:t>
    </dgm:pt>
    <dgm:pt modelId="{720AE9D9-3BF4-49E6-8E34-534859223D03}">
      <dgm:prSet phldrT="[Texto]"/>
      <dgm:spPr>
        <a:ln>
          <a:solidFill>
            <a:schemeClr val="tx2"/>
          </a:solidFill>
        </a:ln>
      </dgm:spPr>
      <dgm:t>
        <a:bodyPr/>
        <a:lstStyle/>
        <a:p>
          <a:r>
            <a:rPr lang="pt-BR" b="1" dirty="0" smtClean="0"/>
            <a:t>EXTENSÃO                                                   </a:t>
          </a:r>
          <a:r>
            <a:rPr lang="pt-BR" b="0" dirty="0" smtClean="0"/>
            <a:t>855 km</a:t>
          </a:r>
          <a:endParaRPr lang="pt-BR" b="0" dirty="0"/>
        </a:p>
      </dgm:t>
    </dgm:pt>
    <dgm:pt modelId="{BC6A0362-D771-4026-85A9-5B832E28278E}" type="parTrans" cxnId="{438364EE-4882-4DE1-A858-CF41F40C4F5F}">
      <dgm:prSet/>
      <dgm:spPr/>
      <dgm:t>
        <a:bodyPr/>
        <a:lstStyle/>
        <a:p>
          <a:endParaRPr lang="pt-BR"/>
        </a:p>
      </dgm:t>
    </dgm:pt>
    <dgm:pt modelId="{0C38DA9E-7328-463A-82AC-AEA15B3F99C0}" type="sibTrans" cxnId="{438364EE-4882-4DE1-A858-CF41F40C4F5F}">
      <dgm:prSet/>
      <dgm:spPr/>
      <dgm:t>
        <a:bodyPr/>
        <a:lstStyle/>
        <a:p>
          <a:endParaRPr lang="pt-BR"/>
        </a:p>
      </dgm:t>
    </dgm:pt>
    <dgm:pt modelId="{4C3692FC-8324-4582-80B2-67DE35DF8FDC}">
      <dgm:prSet phldrT="[Texto]"/>
      <dgm:spPr>
        <a:solidFill>
          <a:srgbClr val="007635"/>
        </a:solidFill>
        <a:ln>
          <a:solidFill>
            <a:srgbClr val="007635"/>
          </a:solidFill>
        </a:ln>
      </dgm:spPr>
      <dgm:t>
        <a:bodyPr/>
        <a:lstStyle/>
        <a:p>
          <a:r>
            <a:rPr lang="pt-BR" dirty="0" smtClean="0"/>
            <a:t>III</a:t>
          </a:r>
          <a:endParaRPr lang="pt-BR" dirty="0"/>
        </a:p>
      </dgm:t>
    </dgm:pt>
    <dgm:pt modelId="{E3690CDE-D564-46AA-8A4F-FFD590B6B576}" type="parTrans" cxnId="{85DCBF23-3ECC-49C5-818D-7A7D4C5274E6}">
      <dgm:prSet/>
      <dgm:spPr/>
      <dgm:t>
        <a:bodyPr/>
        <a:lstStyle/>
        <a:p>
          <a:endParaRPr lang="pt-BR"/>
        </a:p>
      </dgm:t>
    </dgm:pt>
    <dgm:pt modelId="{B095C9C1-672C-4E55-880E-FA61FDAF1A72}" type="sibTrans" cxnId="{85DCBF23-3ECC-49C5-818D-7A7D4C5274E6}">
      <dgm:prSet/>
      <dgm:spPr/>
      <dgm:t>
        <a:bodyPr/>
        <a:lstStyle/>
        <a:p>
          <a:endParaRPr lang="pt-BR"/>
        </a:p>
      </dgm:t>
    </dgm:pt>
    <dgm:pt modelId="{8497CA39-C94D-4893-BA50-07490B1AF409}">
      <dgm:prSet phldrT="[Texto]"/>
      <dgm:spPr>
        <a:ln>
          <a:solidFill>
            <a:srgbClr val="007635"/>
          </a:solidFill>
        </a:ln>
      </dgm:spPr>
      <dgm:t>
        <a:bodyPr/>
        <a:lstStyle/>
        <a:p>
          <a:r>
            <a:rPr lang="pt-BR" b="1" dirty="0" smtClean="0"/>
            <a:t>PREVISÃO DE CONCLUSÃO                                </a:t>
          </a:r>
          <a:r>
            <a:rPr lang="pt-BR" b="0" dirty="0" smtClean="0"/>
            <a:t>dez/2013</a:t>
          </a:r>
          <a:endParaRPr lang="pt-BR" b="0" dirty="0"/>
        </a:p>
      </dgm:t>
    </dgm:pt>
    <dgm:pt modelId="{6561D335-3863-4121-9EB1-C24E5B2989F5}" type="parTrans" cxnId="{FC947205-EDE6-4412-BCFE-8866FD5755FE}">
      <dgm:prSet/>
      <dgm:spPr/>
      <dgm:t>
        <a:bodyPr/>
        <a:lstStyle/>
        <a:p>
          <a:endParaRPr lang="pt-BR"/>
        </a:p>
      </dgm:t>
    </dgm:pt>
    <dgm:pt modelId="{64C871FD-C516-4E9C-BE7A-2DA8380FEB05}" type="sibTrans" cxnId="{FC947205-EDE6-4412-BCFE-8866FD5755FE}">
      <dgm:prSet/>
      <dgm:spPr/>
      <dgm:t>
        <a:bodyPr/>
        <a:lstStyle/>
        <a:p>
          <a:endParaRPr lang="pt-BR"/>
        </a:p>
      </dgm:t>
    </dgm:pt>
    <dgm:pt modelId="{E1B7BA69-AAD3-42F1-890A-1B901A5F2C5B}">
      <dgm:prSet phldrT="[Texto]"/>
      <dgm:spPr>
        <a:solidFill>
          <a:srgbClr val="007635"/>
        </a:solidFill>
        <a:ln>
          <a:solidFill>
            <a:srgbClr val="007635"/>
          </a:solidFill>
        </a:ln>
      </dgm:spPr>
      <dgm:t>
        <a:bodyPr/>
        <a:lstStyle/>
        <a:p>
          <a:r>
            <a:rPr lang="pt-BR" dirty="0" smtClean="0"/>
            <a:t>IV</a:t>
          </a:r>
          <a:endParaRPr lang="pt-BR" dirty="0"/>
        </a:p>
      </dgm:t>
    </dgm:pt>
    <dgm:pt modelId="{11DF2297-4C5E-4ADE-BC52-3CF33017BBB6}" type="parTrans" cxnId="{416F5970-8FB2-41F6-8CC3-C087A9930716}">
      <dgm:prSet/>
      <dgm:spPr/>
      <dgm:t>
        <a:bodyPr/>
        <a:lstStyle/>
        <a:p>
          <a:endParaRPr lang="pt-BR"/>
        </a:p>
      </dgm:t>
    </dgm:pt>
    <dgm:pt modelId="{28AF362E-736D-4E4E-A94B-14EA9F64B614}" type="sibTrans" cxnId="{416F5970-8FB2-41F6-8CC3-C087A9930716}">
      <dgm:prSet/>
      <dgm:spPr/>
      <dgm:t>
        <a:bodyPr/>
        <a:lstStyle/>
        <a:p>
          <a:endParaRPr lang="pt-BR"/>
        </a:p>
      </dgm:t>
    </dgm:pt>
    <dgm:pt modelId="{655E460D-BA5E-4809-97A6-637B496392D7}">
      <dgm:prSet phldrT="[Texto]"/>
      <dgm:spPr>
        <a:ln>
          <a:solidFill>
            <a:srgbClr val="007635"/>
          </a:solidFill>
        </a:ln>
      </dgm:spPr>
      <dgm:t>
        <a:bodyPr/>
        <a:lstStyle/>
        <a:p>
          <a:r>
            <a:rPr lang="pt-BR" b="1" dirty="0" smtClean="0"/>
            <a:t>AVANÇO FÍSICO                                            </a:t>
          </a:r>
          <a:r>
            <a:rPr lang="pt-BR" b="0" dirty="0" smtClean="0"/>
            <a:t> 88%</a:t>
          </a:r>
          <a:endParaRPr lang="pt-BR" b="0" dirty="0"/>
        </a:p>
      </dgm:t>
    </dgm:pt>
    <dgm:pt modelId="{CB531626-F21B-4A47-B769-6FE55A39902D}" type="parTrans" cxnId="{264BEBEE-5B8D-4B8B-B85D-0FE450DBB4EB}">
      <dgm:prSet/>
      <dgm:spPr/>
      <dgm:t>
        <a:bodyPr/>
        <a:lstStyle/>
        <a:p>
          <a:endParaRPr lang="pt-BR"/>
        </a:p>
      </dgm:t>
    </dgm:pt>
    <dgm:pt modelId="{7E616CF8-DF29-4A40-A928-9C22C4EA694C}" type="sibTrans" cxnId="{264BEBEE-5B8D-4B8B-B85D-0FE450DBB4EB}">
      <dgm:prSet/>
      <dgm:spPr/>
      <dgm:t>
        <a:bodyPr/>
        <a:lstStyle/>
        <a:p>
          <a:endParaRPr lang="pt-BR"/>
        </a:p>
      </dgm:t>
    </dgm:pt>
    <dgm:pt modelId="{B0DE5139-1C88-435B-97C1-5559D3E0C663}" type="pres">
      <dgm:prSet presAssocID="{73B7D1D3-4344-4379-933E-BCDB139FE9A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AF3C6E18-0CCE-4063-9DEA-E17A59B458EA}" type="pres">
      <dgm:prSet presAssocID="{E4348670-14D3-4A06-BCF7-18C5246433C5}" presName="composite" presStyleCnt="0"/>
      <dgm:spPr/>
    </dgm:pt>
    <dgm:pt modelId="{394D9CEA-07E6-4F31-AFD5-1185CBA50BBA}" type="pres">
      <dgm:prSet presAssocID="{E4348670-14D3-4A06-BCF7-18C5246433C5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BDD6D14-24A7-411A-AF09-C75BD90B2DA1}" type="pres">
      <dgm:prSet presAssocID="{E4348670-14D3-4A06-BCF7-18C5246433C5}" presName="descendantText" presStyleLbl="alignAcc1" presStyleIdx="0" presStyleCnt="4" custLinFactNeighborX="2915" custLinFactNeighborY="-32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0A20FD0-190B-48FD-9BE4-CCB5B00D1A16}" type="pres">
      <dgm:prSet presAssocID="{5778A2FD-B423-42A7-9356-7756C8A89940}" presName="sp" presStyleCnt="0"/>
      <dgm:spPr/>
    </dgm:pt>
    <dgm:pt modelId="{6F4E97A5-6911-4EA8-A8CD-20F13F5D9DA1}" type="pres">
      <dgm:prSet presAssocID="{1F38BE76-9201-433B-B304-F9D543413DD3}" presName="composite" presStyleCnt="0"/>
      <dgm:spPr/>
    </dgm:pt>
    <dgm:pt modelId="{FE3A3287-058D-4D49-945C-9A680E863DB9}" type="pres">
      <dgm:prSet presAssocID="{1F38BE76-9201-433B-B304-F9D543413DD3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A093CA9-F03F-497D-9590-C3AEF421E790}" type="pres">
      <dgm:prSet presAssocID="{1F38BE76-9201-433B-B304-F9D543413DD3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E8A57A9-6952-41D8-9E59-19EC4DDA3DC3}" type="pres">
      <dgm:prSet presAssocID="{35299514-C8B8-48DA-A4AA-2ABCE4B16DA7}" presName="sp" presStyleCnt="0"/>
      <dgm:spPr/>
    </dgm:pt>
    <dgm:pt modelId="{D240AF57-96D7-4364-855C-97C518F0E4BB}" type="pres">
      <dgm:prSet presAssocID="{4C3692FC-8324-4582-80B2-67DE35DF8FDC}" presName="composite" presStyleCnt="0"/>
      <dgm:spPr/>
    </dgm:pt>
    <dgm:pt modelId="{5CBBF17B-B77E-4213-BEFC-04F6E5116C4A}" type="pres">
      <dgm:prSet presAssocID="{4C3692FC-8324-4582-80B2-67DE35DF8FDC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75FE924-8D4F-45F9-AE2E-96B6861A44AF}" type="pres">
      <dgm:prSet presAssocID="{4C3692FC-8324-4582-80B2-67DE35DF8FDC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FED9CB5-7B9A-48AA-982A-3D1C0345019E}" type="pres">
      <dgm:prSet presAssocID="{B095C9C1-672C-4E55-880E-FA61FDAF1A72}" presName="sp" presStyleCnt="0"/>
      <dgm:spPr/>
    </dgm:pt>
    <dgm:pt modelId="{2B3D4DC8-EE91-4F70-B50E-0B81884912CE}" type="pres">
      <dgm:prSet presAssocID="{E1B7BA69-AAD3-42F1-890A-1B901A5F2C5B}" presName="composite" presStyleCnt="0"/>
      <dgm:spPr/>
    </dgm:pt>
    <dgm:pt modelId="{C3CFFF95-5219-409B-9B22-8520CD272A32}" type="pres">
      <dgm:prSet presAssocID="{E1B7BA69-AAD3-42F1-890A-1B901A5F2C5B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D8119F3-0A0B-4E84-AEE8-80D36E779499}" type="pres">
      <dgm:prSet presAssocID="{E1B7BA69-AAD3-42F1-890A-1B901A5F2C5B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1AD864C6-EBDF-4378-98EA-1017C3947667}" type="presOf" srcId="{1F38BE76-9201-433B-B304-F9D543413DD3}" destId="{FE3A3287-058D-4D49-945C-9A680E863DB9}" srcOrd="0" destOrd="0" presId="urn:microsoft.com/office/officeart/2005/8/layout/chevron2"/>
    <dgm:cxn modelId="{C9F3FA48-366A-43B4-B376-F6A435D33DA8}" type="presOf" srcId="{720AE9D9-3BF4-49E6-8E34-534859223D03}" destId="{5A093CA9-F03F-497D-9590-C3AEF421E790}" srcOrd="0" destOrd="0" presId="urn:microsoft.com/office/officeart/2005/8/layout/chevron2"/>
    <dgm:cxn modelId="{DB3616AE-AB47-4760-93E3-FE32823C260E}" srcId="{73B7D1D3-4344-4379-933E-BCDB139FE9AE}" destId="{1F38BE76-9201-433B-B304-F9D543413DD3}" srcOrd="1" destOrd="0" parTransId="{248FC247-98DA-4E8F-BDB6-CDBE36F1ADE0}" sibTransId="{35299514-C8B8-48DA-A4AA-2ABCE4B16DA7}"/>
    <dgm:cxn modelId="{90691CC9-45E4-47BA-B5FE-AA3F3F72B42C}" type="presOf" srcId="{8497CA39-C94D-4893-BA50-07490B1AF409}" destId="{275FE924-8D4F-45F9-AE2E-96B6861A44AF}" srcOrd="0" destOrd="0" presId="urn:microsoft.com/office/officeart/2005/8/layout/chevron2"/>
    <dgm:cxn modelId="{9CEDE9B7-6A30-48E2-AE67-2945A96F6F5D}" type="presOf" srcId="{AB0DBB28-B3E0-4141-AA83-74A8CB7681C8}" destId="{ABDD6D14-24A7-411A-AF09-C75BD90B2DA1}" srcOrd="0" destOrd="0" presId="urn:microsoft.com/office/officeart/2005/8/layout/chevron2"/>
    <dgm:cxn modelId="{264BEBEE-5B8D-4B8B-B85D-0FE450DBB4EB}" srcId="{E1B7BA69-AAD3-42F1-890A-1B901A5F2C5B}" destId="{655E460D-BA5E-4809-97A6-637B496392D7}" srcOrd="0" destOrd="0" parTransId="{CB531626-F21B-4A47-B769-6FE55A39902D}" sibTransId="{7E616CF8-DF29-4A40-A928-9C22C4EA694C}"/>
    <dgm:cxn modelId="{43E42D7C-29EC-492A-AA3A-E8EC88AE031D}" type="presOf" srcId="{E1B7BA69-AAD3-42F1-890A-1B901A5F2C5B}" destId="{C3CFFF95-5219-409B-9B22-8520CD272A32}" srcOrd="0" destOrd="0" presId="urn:microsoft.com/office/officeart/2005/8/layout/chevron2"/>
    <dgm:cxn modelId="{438364EE-4882-4DE1-A858-CF41F40C4F5F}" srcId="{1F38BE76-9201-433B-B304-F9D543413DD3}" destId="{720AE9D9-3BF4-49E6-8E34-534859223D03}" srcOrd="0" destOrd="0" parTransId="{BC6A0362-D771-4026-85A9-5B832E28278E}" sibTransId="{0C38DA9E-7328-463A-82AC-AEA15B3F99C0}"/>
    <dgm:cxn modelId="{93544816-9AF7-4D0D-8BAA-C9DE96C504FC}" srcId="{73B7D1D3-4344-4379-933E-BCDB139FE9AE}" destId="{E4348670-14D3-4A06-BCF7-18C5246433C5}" srcOrd="0" destOrd="0" parTransId="{483785FC-BAB4-4744-838F-AD0559580D49}" sibTransId="{5778A2FD-B423-42A7-9356-7756C8A89940}"/>
    <dgm:cxn modelId="{85DCBF23-3ECC-49C5-818D-7A7D4C5274E6}" srcId="{73B7D1D3-4344-4379-933E-BCDB139FE9AE}" destId="{4C3692FC-8324-4582-80B2-67DE35DF8FDC}" srcOrd="2" destOrd="0" parTransId="{E3690CDE-D564-46AA-8A4F-FFD590B6B576}" sibTransId="{B095C9C1-672C-4E55-880E-FA61FDAF1A72}"/>
    <dgm:cxn modelId="{DDAF4C2C-6392-4DCF-BDFD-F72EC8F8619F}" srcId="{E4348670-14D3-4A06-BCF7-18C5246433C5}" destId="{AB0DBB28-B3E0-4141-AA83-74A8CB7681C8}" srcOrd="0" destOrd="0" parTransId="{FB4B2CF8-B257-46A3-A34D-2A44C821C2D8}" sibTransId="{0F3F1AF1-FCF7-4322-ABC6-5F952C6516DB}"/>
    <dgm:cxn modelId="{F50EAA50-A201-48F9-B158-32EFCA2B1B2A}" type="presOf" srcId="{655E460D-BA5E-4809-97A6-637B496392D7}" destId="{AD8119F3-0A0B-4E84-AEE8-80D36E779499}" srcOrd="0" destOrd="0" presId="urn:microsoft.com/office/officeart/2005/8/layout/chevron2"/>
    <dgm:cxn modelId="{416F5970-8FB2-41F6-8CC3-C087A9930716}" srcId="{73B7D1D3-4344-4379-933E-BCDB139FE9AE}" destId="{E1B7BA69-AAD3-42F1-890A-1B901A5F2C5B}" srcOrd="3" destOrd="0" parTransId="{11DF2297-4C5E-4ADE-BC52-3CF33017BBB6}" sibTransId="{28AF362E-736D-4E4E-A94B-14EA9F64B614}"/>
    <dgm:cxn modelId="{FC947205-EDE6-4412-BCFE-8866FD5755FE}" srcId="{4C3692FC-8324-4582-80B2-67DE35DF8FDC}" destId="{8497CA39-C94D-4893-BA50-07490B1AF409}" srcOrd="0" destOrd="0" parTransId="{6561D335-3863-4121-9EB1-C24E5B2989F5}" sibTransId="{64C871FD-C516-4E9C-BE7A-2DA8380FEB05}"/>
    <dgm:cxn modelId="{2284CE3C-FFF8-4295-81DC-9A0407B2BE38}" type="presOf" srcId="{E4348670-14D3-4A06-BCF7-18C5246433C5}" destId="{394D9CEA-07E6-4F31-AFD5-1185CBA50BBA}" srcOrd="0" destOrd="0" presId="urn:microsoft.com/office/officeart/2005/8/layout/chevron2"/>
    <dgm:cxn modelId="{5DFDACEE-1D49-4F06-BFE8-BF27BA487635}" type="presOf" srcId="{4C3692FC-8324-4582-80B2-67DE35DF8FDC}" destId="{5CBBF17B-B77E-4213-BEFC-04F6E5116C4A}" srcOrd="0" destOrd="0" presId="urn:microsoft.com/office/officeart/2005/8/layout/chevron2"/>
    <dgm:cxn modelId="{3AE37C0C-4856-458A-81F7-A99332096FFB}" type="presOf" srcId="{73B7D1D3-4344-4379-933E-BCDB139FE9AE}" destId="{B0DE5139-1C88-435B-97C1-5559D3E0C663}" srcOrd="0" destOrd="0" presId="urn:microsoft.com/office/officeart/2005/8/layout/chevron2"/>
    <dgm:cxn modelId="{F2F9001D-0BE7-42F9-B15B-0DC285AEAC24}" type="presParOf" srcId="{B0DE5139-1C88-435B-97C1-5559D3E0C663}" destId="{AF3C6E18-0CCE-4063-9DEA-E17A59B458EA}" srcOrd="0" destOrd="0" presId="urn:microsoft.com/office/officeart/2005/8/layout/chevron2"/>
    <dgm:cxn modelId="{C5EF4EC9-9330-4661-956A-261868D2824A}" type="presParOf" srcId="{AF3C6E18-0CCE-4063-9DEA-E17A59B458EA}" destId="{394D9CEA-07E6-4F31-AFD5-1185CBA50BBA}" srcOrd="0" destOrd="0" presId="urn:microsoft.com/office/officeart/2005/8/layout/chevron2"/>
    <dgm:cxn modelId="{8A2BD98D-69AB-4CA3-88B1-365FBC184B66}" type="presParOf" srcId="{AF3C6E18-0CCE-4063-9DEA-E17A59B458EA}" destId="{ABDD6D14-24A7-411A-AF09-C75BD90B2DA1}" srcOrd="1" destOrd="0" presId="urn:microsoft.com/office/officeart/2005/8/layout/chevron2"/>
    <dgm:cxn modelId="{49C72472-ECDA-4643-9E9E-0E443CD8CE70}" type="presParOf" srcId="{B0DE5139-1C88-435B-97C1-5559D3E0C663}" destId="{40A20FD0-190B-48FD-9BE4-CCB5B00D1A16}" srcOrd="1" destOrd="0" presId="urn:microsoft.com/office/officeart/2005/8/layout/chevron2"/>
    <dgm:cxn modelId="{EB0F5C0A-C129-46B7-BF45-18E4893308C9}" type="presParOf" srcId="{B0DE5139-1C88-435B-97C1-5559D3E0C663}" destId="{6F4E97A5-6911-4EA8-A8CD-20F13F5D9DA1}" srcOrd="2" destOrd="0" presId="urn:microsoft.com/office/officeart/2005/8/layout/chevron2"/>
    <dgm:cxn modelId="{973FD7C9-7ECA-418D-A12D-1C733EE96219}" type="presParOf" srcId="{6F4E97A5-6911-4EA8-A8CD-20F13F5D9DA1}" destId="{FE3A3287-058D-4D49-945C-9A680E863DB9}" srcOrd="0" destOrd="0" presId="urn:microsoft.com/office/officeart/2005/8/layout/chevron2"/>
    <dgm:cxn modelId="{CB0FA3B7-9F18-4068-A4D3-DBE7CE4122E7}" type="presParOf" srcId="{6F4E97A5-6911-4EA8-A8CD-20F13F5D9DA1}" destId="{5A093CA9-F03F-497D-9590-C3AEF421E790}" srcOrd="1" destOrd="0" presId="urn:microsoft.com/office/officeart/2005/8/layout/chevron2"/>
    <dgm:cxn modelId="{53A1BB9D-CC1F-48E4-BC01-5E269805E3DE}" type="presParOf" srcId="{B0DE5139-1C88-435B-97C1-5559D3E0C663}" destId="{DE8A57A9-6952-41D8-9E59-19EC4DDA3DC3}" srcOrd="3" destOrd="0" presId="urn:microsoft.com/office/officeart/2005/8/layout/chevron2"/>
    <dgm:cxn modelId="{0347A796-B3F5-475E-A22C-1A4E9FC35DFD}" type="presParOf" srcId="{B0DE5139-1C88-435B-97C1-5559D3E0C663}" destId="{D240AF57-96D7-4364-855C-97C518F0E4BB}" srcOrd="4" destOrd="0" presId="urn:microsoft.com/office/officeart/2005/8/layout/chevron2"/>
    <dgm:cxn modelId="{7463474C-1023-4E87-8C48-C206905A725E}" type="presParOf" srcId="{D240AF57-96D7-4364-855C-97C518F0E4BB}" destId="{5CBBF17B-B77E-4213-BEFC-04F6E5116C4A}" srcOrd="0" destOrd="0" presId="urn:microsoft.com/office/officeart/2005/8/layout/chevron2"/>
    <dgm:cxn modelId="{42952C50-386F-42AD-B506-EDB6B3E6F02A}" type="presParOf" srcId="{D240AF57-96D7-4364-855C-97C518F0E4BB}" destId="{275FE924-8D4F-45F9-AE2E-96B6861A44AF}" srcOrd="1" destOrd="0" presId="urn:microsoft.com/office/officeart/2005/8/layout/chevron2"/>
    <dgm:cxn modelId="{B801EF85-FAA4-4BA7-B659-97221B4E3826}" type="presParOf" srcId="{B0DE5139-1C88-435B-97C1-5559D3E0C663}" destId="{8FED9CB5-7B9A-48AA-982A-3D1C0345019E}" srcOrd="5" destOrd="0" presId="urn:microsoft.com/office/officeart/2005/8/layout/chevron2"/>
    <dgm:cxn modelId="{FFCC46B3-1E97-41D3-8A2D-9632BAA09230}" type="presParOf" srcId="{B0DE5139-1C88-435B-97C1-5559D3E0C663}" destId="{2B3D4DC8-EE91-4F70-B50E-0B81884912CE}" srcOrd="6" destOrd="0" presId="urn:microsoft.com/office/officeart/2005/8/layout/chevron2"/>
    <dgm:cxn modelId="{B94CE99B-CD9F-41D2-9B1A-0B444D3DDDF0}" type="presParOf" srcId="{2B3D4DC8-EE91-4F70-B50E-0B81884912CE}" destId="{C3CFFF95-5219-409B-9B22-8520CD272A32}" srcOrd="0" destOrd="0" presId="urn:microsoft.com/office/officeart/2005/8/layout/chevron2"/>
    <dgm:cxn modelId="{DC5AD35E-1DD0-4CF3-9E40-DD453C4A7186}" type="presParOf" srcId="{2B3D4DC8-EE91-4F70-B50E-0B81884912CE}" destId="{AD8119F3-0A0B-4E84-AEE8-80D36E77949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3B7D1D3-4344-4379-933E-BCDB139FE9AE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E4348670-14D3-4A06-BCF7-18C5246433C5}">
      <dgm:prSet phldrT="[Texto]"/>
      <dgm:spPr>
        <a:solidFill>
          <a:schemeClr val="tx2"/>
        </a:solidFill>
        <a:ln>
          <a:solidFill>
            <a:schemeClr val="tx2"/>
          </a:solidFill>
        </a:ln>
      </dgm:spPr>
      <dgm:t>
        <a:bodyPr/>
        <a:lstStyle/>
        <a:p>
          <a:r>
            <a:rPr lang="pt-BR" dirty="0" smtClean="0"/>
            <a:t>I</a:t>
          </a:r>
          <a:endParaRPr lang="pt-BR" dirty="0"/>
        </a:p>
      </dgm:t>
    </dgm:pt>
    <dgm:pt modelId="{483785FC-BAB4-4744-838F-AD0559580D49}" type="parTrans" cxnId="{93544816-9AF7-4D0D-8BAA-C9DE96C504FC}">
      <dgm:prSet/>
      <dgm:spPr/>
      <dgm:t>
        <a:bodyPr/>
        <a:lstStyle/>
        <a:p>
          <a:endParaRPr lang="pt-BR"/>
        </a:p>
      </dgm:t>
    </dgm:pt>
    <dgm:pt modelId="{5778A2FD-B423-42A7-9356-7756C8A89940}" type="sibTrans" cxnId="{93544816-9AF7-4D0D-8BAA-C9DE96C504FC}">
      <dgm:prSet/>
      <dgm:spPr/>
      <dgm:t>
        <a:bodyPr/>
        <a:lstStyle/>
        <a:p>
          <a:endParaRPr lang="pt-BR"/>
        </a:p>
      </dgm:t>
    </dgm:pt>
    <dgm:pt modelId="{AB0DBB28-B3E0-4141-AA83-74A8CB7681C8}">
      <dgm:prSet phldrT="[Texto]" custT="1"/>
      <dgm:spPr>
        <a:ln>
          <a:solidFill>
            <a:schemeClr val="tx2"/>
          </a:solidFill>
        </a:ln>
      </dgm:spPr>
      <dgm:t>
        <a:bodyPr/>
        <a:lstStyle/>
        <a:p>
          <a:pPr algn="l"/>
          <a:r>
            <a:rPr lang="pt-BR" sz="1800" b="1" dirty="0" smtClean="0"/>
            <a:t>OBRAS REMANESCENTES                                                   </a:t>
          </a:r>
          <a:r>
            <a:rPr lang="pt-BR" sz="1800" b="0" dirty="0" smtClean="0"/>
            <a:t>P</a:t>
          </a:r>
          <a:r>
            <a:rPr lang="pt-BR" sz="1800" b="0" dirty="0" smtClean="0">
              <a:solidFill>
                <a:schemeClr val="tx1"/>
              </a:solidFill>
            </a:rPr>
            <a:t>átios, passivos ambientais e construtivos, 6 km de ferrovia e superestrutura do túnel</a:t>
          </a:r>
          <a:endParaRPr lang="pt-BR" sz="1800" b="0" dirty="0"/>
        </a:p>
      </dgm:t>
    </dgm:pt>
    <dgm:pt modelId="{FB4B2CF8-B257-46A3-A34D-2A44C821C2D8}" type="parTrans" cxnId="{DDAF4C2C-6392-4DCF-BDFD-F72EC8F8619F}">
      <dgm:prSet/>
      <dgm:spPr/>
      <dgm:t>
        <a:bodyPr/>
        <a:lstStyle/>
        <a:p>
          <a:endParaRPr lang="pt-BR"/>
        </a:p>
      </dgm:t>
    </dgm:pt>
    <dgm:pt modelId="{0F3F1AF1-FCF7-4322-ABC6-5F952C6516DB}" type="sibTrans" cxnId="{DDAF4C2C-6392-4DCF-BDFD-F72EC8F8619F}">
      <dgm:prSet/>
      <dgm:spPr/>
      <dgm:t>
        <a:bodyPr/>
        <a:lstStyle/>
        <a:p>
          <a:endParaRPr lang="pt-BR"/>
        </a:p>
      </dgm:t>
    </dgm:pt>
    <dgm:pt modelId="{1F38BE76-9201-433B-B304-F9D543413DD3}">
      <dgm:prSet phldrT="[Texto]"/>
      <dgm:spPr>
        <a:solidFill>
          <a:schemeClr val="tx2"/>
        </a:solidFill>
        <a:ln>
          <a:solidFill>
            <a:schemeClr val="tx2"/>
          </a:solidFill>
        </a:ln>
      </dgm:spPr>
      <dgm:t>
        <a:bodyPr/>
        <a:lstStyle/>
        <a:p>
          <a:r>
            <a:rPr lang="pt-BR" dirty="0" smtClean="0"/>
            <a:t>II</a:t>
          </a:r>
          <a:endParaRPr lang="pt-BR" dirty="0"/>
        </a:p>
      </dgm:t>
    </dgm:pt>
    <dgm:pt modelId="{248FC247-98DA-4E8F-BDB6-CDBE36F1ADE0}" type="parTrans" cxnId="{DB3616AE-AB47-4760-93E3-FE32823C260E}">
      <dgm:prSet/>
      <dgm:spPr/>
      <dgm:t>
        <a:bodyPr/>
        <a:lstStyle/>
        <a:p>
          <a:endParaRPr lang="pt-BR"/>
        </a:p>
      </dgm:t>
    </dgm:pt>
    <dgm:pt modelId="{35299514-C8B8-48DA-A4AA-2ABCE4B16DA7}" type="sibTrans" cxnId="{DB3616AE-AB47-4760-93E3-FE32823C260E}">
      <dgm:prSet/>
      <dgm:spPr/>
      <dgm:t>
        <a:bodyPr/>
        <a:lstStyle/>
        <a:p>
          <a:endParaRPr lang="pt-BR"/>
        </a:p>
      </dgm:t>
    </dgm:pt>
    <dgm:pt modelId="{720AE9D9-3BF4-49E6-8E34-534859223D03}">
      <dgm:prSet phldrT="[Texto]" custT="1"/>
      <dgm:spPr>
        <a:ln>
          <a:solidFill>
            <a:schemeClr val="tx2"/>
          </a:solidFill>
        </a:ln>
      </dgm:spPr>
      <dgm:t>
        <a:bodyPr/>
        <a:lstStyle/>
        <a:p>
          <a:r>
            <a:rPr lang="pt-BR" sz="1800" b="1" dirty="0" smtClean="0"/>
            <a:t>RESTRIÇÃO IBAMA                                                   </a:t>
          </a:r>
          <a:r>
            <a:rPr lang="pt-BR" sz="1800" b="0" dirty="0" smtClean="0"/>
            <a:t>Licença de Operação - LO</a:t>
          </a:r>
          <a:endParaRPr lang="pt-BR" sz="1800" b="0" dirty="0">
            <a:solidFill>
              <a:schemeClr val="tx1"/>
            </a:solidFill>
          </a:endParaRPr>
        </a:p>
      </dgm:t>
    </dgm:pt>
    <dgm:pt modelId="{BC6A0362-D771-4026-85A9-5B832E28278E}" type="parTrans" cxnId="{438364EE-4882-4DE1-A858-CF41F40C4F5F}">
      <dgm:prSet/>
      <dgm:spPr/>
      <dgm:t>
        <a:bodyPr/>
        <a:lstStyle/>
        <a:p>
          <a:endParaRPr lang="pt-BR"/>
        </a:p>
      </dgm:t>
    </dgm:pt>
    <dgm:pt modelId="{0C38DA9E-7328-463A-82AC-AEA15B3F99C0}" type="sibTrans" cxnId="{438364EE-4882-4DE1-A858-CF41F40C4F5F}">
      <dgm:prSet/>
      <dgm:spPr/>
      <dgm:t>
        <a:bodyPr/>
        <a:lstStyle/>
        <a:p>
          <a:endParaRPr lang="pt-BR"/>
        </a:p>
      </dgm:t>
    </dgm:pt>
    <dgm:pt modelId="{4C3692FC-8324-4582-80B2-67DE35DF8FDC}">
      <dgm:prSet phldrT="[Texto]"/>
      <dgm:spPr>
        <a:solidFill>
          <a:srgbClr val="007635"/>
        </a:solidFill>
        <a:ln>
          <a:solidFill>
            <a:srgbClr val="007635"/>
          </a:solidFill>
        </a:ln>
      </dgm:spPr>
      <dgm:t>
        <a:bodyPr/>
        <a:lstStyle/>
        <a:p>
          <a:r>
            <a:rPr lang="pt-BR" dirty="0" smtClean="0"/>
            <a:t>III</a:t>
          </a:r>
          <a:endParaRPr lang="pt-BR" dirty="0"/>
        </a:p>
      </dgm:t>
    </dgm:pt>
    <dgm:pt modelId="{E3690CDE-D564-46AA-8A4F-FFD590B6B576}" type="parTrans" cxnId="{85DCBF23-3ECC-49C5-818D-7A7D4C5274E6}">
      <dgm:prSet/>
      <dgm:spPr/>
      <dgm:t>
        <a:bodyPr/>
        <a:lstStyle/>
        <a:p>
          <a:endParaRPr lang="pt-BR"/>
        </a:p>
      </dgm:t>
    </dgm:pt>
    <dgm:pt modelId="{B095C9C1-672C-4E55-880E-FA61FDAF1A72}" type="sibTrans" cxnId="{85DCBF23-3ECC-49C5-818D-7A7D4C5274E6}">
      <dgm:prSet/>
      <dgm:spPr/>
      <dgm:t>
        <a:bodyPr/>
        <a:lstStyle/>
        <a:p>
          <a:endParaRPr lang="pt-BR"/>
        </a:p>
      </dgm:t>
    </dgm:pt>
    <dgm:pt modelId="{8497CA39-C94D-4893-BA50-07490B1AF409}">
      <dgm:prSet phldrT="[Texto]" custT="1"/>
      <dgm:spPr>
        <a:ln>
          <a:solidFill>
            <a:srgbClr val="007635"/>
          </a:solidFill>
        </a:ln>
      </dgm:spPr>
      <dgm:t>
        <a:bodyPr/>
        <a:lstStyle/>
        <a:p>
          <a:pPr algn="l"/>
          <a:r>
            <a:rPr lang="pt-BR" sz="1800" b="1" dirty="0" smtClean="0"/>
            <a:t>CONCESSÃO                                                   </a:t>
          </a:r>
          <a:r>
            <a:rPr lang="pt-BR" sz="1800" b="0" dirty="0" smtClean="0"/>
            <a:t>Constituirá lote de concessão junto com o trecho Campinorte/Lucas do Rio Verde (PIL)</a:t>
          </a:r>
          <a:endParaRPr lang="pt-BR" sz="1800" b="0" dirty="0"/>
        </a:p>
      </dgm:t>
    </dgm:pt>
    <dgm:pt modelId="{6561D335-3863-4121-9EB1-C24E5B2989F5}" type="parTrans" cxnId="{FC947205-EDE6-4412-BCFE-8866FD5755FE}">
      <dgm:prSet/>
      <dgm:spPr/>
      <dgm:t>
        <a:bodyPr/>
        <a:lstStyle/>
        <a:p>
          <a:endParaRPr lang="pt-BR"/>
        </a:p>
      </dgm:t>
    </dgm:pt>
    <dgm:pt modelId="{64C871FD-C516-4E9C-BE7A-2DA8380FEB05}" type="sibTrans" cxnId="{FC947205-EDE6-4412-BCFE-8866FD5755FE}">
      <dgm:prSet/>
      <dgm:spPr/>
      <dgm:t>
        <a:bodyPr/>
        <a:lstStyle/>
        <a:p>
          <a:endParaRPr lang="pt-BR"/>
        </a:p>
      </dgm:t>
    </dgm:pt>
    <dgm:pt modelId="{B0DE5139-1C88-435B-97C1-5559D3E0C663}" type="pres">
      <dgm:prSet presAssocID="{73B7D1D3-4344-4379-933E-BCDB139FE9A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AF3C6E18-0CCE-4063-9DEA-E17A59B458EA}" type="pres">
      <dgm:prSet presAssocID="{E4348670-14D3-4A06-BCF7-18C5246433C5}" presName="composite" presStyleCnt="0"/>
      <dgm:spPr/>
    </dgm:pt>
    <dgm:pt modelId="{394D9CEA-07E6-4F31-AFD5-1185CBA50BBA}" type="pres">
      <dgm:prSet presAssocID="{E4348670-14D3-4A06-BCF7-18C5246433C5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BDD6D14-24A7-411A-AF09-C75BD90B2DA1}" type="pres">
      <dgm:prSet presAssocID="{E4348670-14D3-4A06-BCF7-18C5246433C5}" presName="descendantText" presStyleLbl="alignAcc1" presStyleIdx="0" presStyleCnt="3" custLinFactNeighborX="2915" custLinFactNeighborY="-32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0A20FD0-190B-48FD-9BE4-CCB5B00D1A16}" type="pres">
      <dgm:prSet presAssocID="{5778A2FD-B423-42A7-9356-7756C8A89940}" presName="sp" presStyleCnt="0"/>
      <dgm:spPr/>
    </dgm:pt>
    <dgm:pt modelId="{6F4E97A5-6911-4EA8-A8CD-20F13F5D9DA1}" type="pres">
      <dgm:prSet presAssocID="{1F38BE76-9201-433B-B304-F9D543413DD3}" presName="composite" presStyleCnt="0"/>
      <dgm:spPr/>
    </dgm:pt>
    <dgm:pt modelId="{FE3A3287-058D-4D49-945C-9A680E863DB9}" type="pres">
      <dgm:prSet presAssocID="{1F38BE76-9201-433B-B304-F9D543413DD3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A093CA9-F03F-497D-9590-C3AEF421E790}" type="pres">
      <dgm:prSet presAssocID="{1F38BE76-9201-433B-B304-F9D543413DD3}" presName="descendantText" presStyleLbl="alignAcc1" presStyleIdx="1" presStyleCnt="3" custScaleY="10857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E8A57A9-6952-41D8-9E59-19EC4DDA3DC3}" type="pres">
      <dgm:prSet presAssocID="{35299514-C8B8-48DA-A4AA-2ABCE4B16DA7}" presName="sp" presStyleCnt="0"/>
      <dgm:spPr/>
    </dgm:pt>
    <dgm:pt modelId="{D240AF57-96D7-4364-855C-97C518F0E4BB}" type="pres">
      <dgm:prSet presAssocID="{4C3692FC-8324-4582-80B2-67DE35DF8FDC}" presName="composite" presStyleCnt="0"/>
      <dgm:spPr/>
    </dgm:pt>
    <dgm:pt modelId="{5CBBF17B-B77E-4213-BEFC-04F6E5116C4A}" type="pres">
      <dgm:prSet presAssocID="{4C3692FC-8324-4582-80B2-67DE35DF8FDC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75FE924-8D4F-45F9-AE2E-96B6861A44AF}" type="pres">
      <dgm:prSet presAssocID="{4C3692FC-8324-4582-80B2-67DE35DF8FDC}" presName="descendantText" presStyleLbl="alignAcc1" presStyleIdx="2" presStyleCnt="3" custScaleY="11776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B6FEAA5F-9391-4FA1-BC5D-3417E88EF3DD}" type="presOf" srcId="{E4348670-14D3-4A06-BCF7-18C5246433C5}" destId="{394D9CEA-07E6-4F31-AFD5-1185CBA50BBA}" srcOrd="0" destOrd="0" presId="urn:microsoft.com/office/officeart/2005/8/layout/chevron2"/>
    <dgm:cxn modelId="{FB8B7390-1569-476D-BF3C-51BB8A2CF668}" type="presOf" srcId="{73B7D1D3-4344-4379-933E-BCDB139FE9AE}" destId="{B0DE5139-1C88-435B-97C1-5559D3E0C663}" srcOrd="0" destOrd="0" presId="urn:microsoft.com/office/officeart/2005/8/layout/chevron2"/>
    <dgm:cxn modelId="{DB3616AE-AB47-4760-93E3-FE32823C260E}" srcId="{73B7D1D3-4344-4379-933E-BCDB139FE9AE}" destId="{1F38BE76-9201-433B-B304-F9D543413DD3}" srcOrd="1" destOrd="0" parTransId="{248FC247-98DA-4E8F-BDB6-CDBE36F1ADE0}" sibTransId="{35299514-C8B8-48DA-A4AA-2ABCE4B16DA7}"/>
    <dgm:cxn modelId="{F7055A2C-64E9-4521-90FD-70CBF10FA6FB}" type="presOf" srcId="{720AE9D9-3BF4-49E6-8E34-534859223D03}" destId="{5A093CA9-F03F-497D-9590-C3AEF421E790}" srcOrd="0" destOrd="0" presId="urn:microsoft.com/office/officeart/2005/8/layout/chevron2"/>
    <dgm:cxn modelId="{417E4A39-3745-4CEA-BBCB-FD364339248E}" type="presOf" srcId="{4C3692FC-8324-4582-80B2-67DE35DF8FDC}" destId="{5CBBF17B-B77E-4213-BEFC-04F6E5116C4A}" srcOrd="0" destOrd="0" presId="urn:microsoft.com/office/officeart/2005/8/layout/chevron2"/>
    <dgm:cxn modelId="{EBA95E26-B646-450F-8455-387D16034D6F}" type="presOf" srcId="{8497CA39-C94D-4893-BA50-07490B1AF409}" destId="{275FE924-8D4F-45F9-AE2E-96B6861A44AF}" srcOrd="0" destOrd="0" presId="urn:microsoft.com/office/officeart/2005/8/layout/chevron2"/>
    <dgm:cxn modelId="{492A1C97-419F-44DF-A8BA-FA5B7BD782F4}" type="presOf" srcId="{AB0DBB28-B3E0-4141-AA83-74A8CB7681C8}" destId="{ABDD6D14-24A7-411A-AF09-C75BD90B2DA1}" srcOrd="0" destOrd="0" presId="urn:microsoft.com/office/officeart/2005/8/layout/chevron2"/>
    <dgm:cxn modelId="{438364EE-4882-4DE1-A858-CF41F40C4F5F}" srcId="{1F38BE76-9201-433B-B304-F9D543413DD3}" destId="{720AE9D9-3BF4-49E6-8E34-534859223D03}" srcOrd="0" destOrd="0" parTransId="{BC6A0362-D771-4026-85A9-5B832E28278E}" sibTransId="{0C38DA9E-7328-463A-82AC-AEA15B3F99C0}"/>
    <dgm:cxn modelId="{93544816-9AF7-4D0D-8BAA-C9DE96C504FC}" srcId="{73B7D1D3-4344-4379-933E-BCDB139FE9AE}" destId="{E4348670-14D3-4A06-BCF7-18C5246433C5}" srcOrd="0" destOrd="0" parTransId="{483785FC-BAB4-4744-838F-AD0559580D49}" sibTransId="{5778A2FD-B423-42A7-9356-7756C8A89940}"/>
    <dgm:cxn modelId="{85DCBF23-3ECC-49C5-818D-7A7D4C5274E6}" srcId="{73B7D1D3-4344-4379-933E-BCDB139FE9AE}" destId="{4C3692FC-8324-4582-80B2-67DE35DF8FDC}" srcOrd="2" destOrd="0" parTransId="{E3690CDE-D564-46AA-8A4F-FFD590B6B576}" sibTransId="{B095C9C1-672C-4E55-880E-FA61FDAF1A72}"/>
    <dgm:cxn modelId="{DDAF4C2C-6392-4DCF-BDFD-F72EC8F8619F}" srcId="{E4348670-14D3-4A06-BCF7-18C5246433C5}" destId="{AB0DBB28-B3E0-4141-AA83-74A8CB7681C8}" srcOrd="0" destOrd="0" parTransId="{FB4B2CF8-B257-46A3-A34D-2A44C821C2D8}" sibTransId="{0F3F1AF1-FCF7-4322-ABC6-5F952C6516DB}"/>
    <dgm:cxn modelId="{B0226EBC-A1B8-4812-8395-CEE5A2F7694B}" type="presOf" srcId="{1F38BE76-9201-433B-B304-F9D543413DD3}" destId="{FE3A3287-058D-4D49-945C-9A680E863DB9}" srcOrd="0" destOrd="0" presId="urn:microsoft.com/office/officeart/2005/8/layout/chevron2"/>
    <dgm:cxn modelId="{FC947205-EDE6-4412-BCFE-8866FD5755FE}" srcId="{4C3692FC-8324-4582-80B2-67DE35DF8FDC}" destId="{8497CA39-C94D-4893-BA50-07490B1AF409}" srcOrd="0" destOrd="0" parTransId="{6561D335-3863-4121-9EB1-C24E5B2989F5}" sibTransId="{64C871FD-C516-4E9C-BE7A-2DA8380FEB05}"/>
    <dgm:cxn modelId="{44BF9419-2613-43EE-A757-B7736E63788C}" type="presParOf" srcId="{B0DE5139-1C88-435B-97C1-5559D3E0C663}" destId="{AF3C6E18-0CCE-4063-9DEA-E17A59B458EA}" srcOrd="0" destOrd="0" presId="urn:microsoft.com/office/officeart/2005/8/layout/chevron2"/>
    <dgm:cxn modelId="{9A281150-E564-4C4D-8AAF-A0141240327B}" type="presParOf" srcId="{AF3C6E18-0CCE-4063-9DEA-E17A59B458EA}" destId="{394D9CEA-07E6-4F31-AFD5-1185CBA50BBA}" srcOrd="0" destOrd="0" presId="urn:microsoft.com/office/officeart/2005/8/layout/chevron2"/>
    <dgm:cxn modelId="{D843740B-D849-48B4-9943-0C483504674F}" type="presParOf" srcId="{AF3C6E18-0CCE-4063-9DEA-E17A59B458EA}" destId="{ABDD6D14-24A7-411A-AF09-C75BD90B2DA1}" srcOrd="1" destOrd="0" presId="urn:microsoft.com/office/officeart/2005/8/layout/chevron2"/>
    <dgm:cxn modelId="{D092666A-8289-4267-B193-580200032077}" type="presParOf" srcId="{B0DE5139-1C88-435B-97C1-5559D3E0C663}" destId="{40A20FD0-190B-48FD-9BE4-CCB5B00D1A16}" srcOrd="1" destOrd="0" presId="urn:microsoft.com/office/officeart/2005/8/layout/chevron2"/>
    <dgm:cxn modelId="{899E8B21-F0A2-4F75-B6E4-392C3E8C86CA}" type="presParOf" srcId="{B0DE5139-1C88-435B-97C1-5559D3E0C663}" destId="{6F4E97A5-6911-4EA8-A8CD-20F13F5D9DA1}" srcOrd="2" destOrd="0" presId="urn:microsoft.com/office/officeart/2005/8/layout/chevron2"/>
    <dgm:cxn modelId="{2F6AEE33-758B-4143-9976-DD84DD3D376D}" type="presParOf" srcId="{6F4E97A5-6911-4EA8-A8CD-20F13F5D9DA1}" destId="{FE3A3287-058D-4D49-945C-9A680E863DB9}" srcOrd="0" destOrd="0" presId="urn:microsoft.com/office/officeart/2005/8/layout/chevron2"/>
    <dgm:cxn modelId="{6F0178F1-6840-4D11-BFE2-8F156340A130}" type="presParOf" srcId="{6F4E97A5-6911-4EA8-A8CD-20F13F5D9DA1}" destId="{5A093CA9-F03F-497D-9590-C3AEF421E790}" srcOrd="1" destOrd="0" presId="urn:microsoft.com/office/officeart/2005/8/layout/chevron2"/>
    <dgm:cxn modelId="{0E8DDC52-A6AE-42E3-BDFF-BA00A183CFEA}" type="presParOf" srcId="{B0DE5139-1C88-435B-97C1-5559D3E0C663}" destId="{DE8A57A9-6952-41D8-9E59-19EC4DDA3DC3}" srcOrd="3" destOrd="0" presId="urn:microsoft.com/office/officeart/2005/8/layout/chevron2"/>
    <dgm:cxn modelId="{600DE0CE-A5A8-4067-8829-F20E4A9685EF}" type="presParOf" srcId="{B0DE5139-1C88-435B-97C1-5559D3E0C663}" destId="{D240AF57-96D7-4364-855C-97C518F0E4BB}" srcOrd="4" destOrd="0" presId="urn:microsoft.com/office/officeart/2005/8/layout/chevron2"/>
    <dgm:cxn modelId="{957A9E44-F6C6-4189-8D06-9333076E4EB2}" type="presParOf" srcId="{D240AF57-96D7-4364-855C-97C518F0E4BB}" destId="{5CBBF17B-B77E-4213-BEFC-04F6E5116C4A}" srcOrd="0" destOrd="0" presId="urn:microsoft.com/office/officeart/2005/8/layout/chevron2"/>
    <dgm:cxn modelId="{D636BC6E-8790-4D31-9228-1465F21CCADB}" type="presParOf" srcId="{D240AF57-96D7-4364-855C-97C518F0E4BB}" destId="{275FE924-8D4F-45F9-AE2E-96B6861A44A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73B7D1D3-4344-4379-933E-BCDB139FE9AE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E4348670-14D3-4A06-BCF7-18C5246433C5}">
      <dgm:prSet phldrT="[Texto]" custT="1"/>
      <dgm:spPr>
        <a:solidFill>
          <a:schemeClr val="tx2"/>
        </a:solidFill>
        <a:ln>
          <a:solidFill>
            <a:schemeClr val="tx2"/>
          </a:solidFill>
        </a:ln>
      </dgm:spPr>
      <dgm:t>
        <a:bodyPr/>
        <a:lstStyle/>
        <a:p>
          <a:r>
            <a:rPr lang="pt-BR" sz="1800" dirty="0" smtClean="0"/>
            <a:t>I</a:t>
          </a:r>
          <a:endParaRPr lang="pt-BR" sz="1800" dirty="0"/>
        </a:p>
      </dgm:t>
    </dgm:pt>
    <dgm:pt modelId="{483785FC-BAB4-4744-838F-AD0559580D49}" type="parTrans" cxnId="{93544816-9AF7-4D0D-8BAA-C9DE96C504FC}">
      <dgm:prSet/>
      <dgm:spPr/>
      <dgm:t>
        <a:bodyPr/>
        <a:lstStyle/>
        <a:p>
          <a:endParaRPr lang="pt-BR"/>
        </a:p>
      </dgm:t>
    </dgm:pt>
    <dgm:pt modelId="{5778A2FD-B423-42A7-9356-7756C8A89940}" type="sibTrans" cxnId="{93544816-9AF7-4D0D-8BAA-C9DE96C504FC}">
      <dgm:prSet/>
      <dgm:spPr/>
      <dgm:t>
        <a:bodyPr/>
        <a:lstStyle/>
        <a:p>
          <a:endParaRPr lang="pt-BR"/>
        </a:p>
      </dgm:t>
    </dgm:pt>
    <dgm:pt modelId="{AB0DBB28-B3E0-4141-AA83-74A8CB7681C8}">
      <dgm:prSet phldrT="[Texto]" custT="1"/>
      <dgm:spPr>
        <a:ln>
          <a:solidFill>
            <a:schemeClr val="tx2"/>
          </a:solidFill>
        </a:ln>
      </dgm:spPr>
      <dgm:t>
        <a:bodyPr/>
        <a:lstStyle/>
        <a:p>
          <a:r>
            <a:rPr lang="pt-BR" sz="1800" b="1" dirty="0" smtClean="0"/>
            <a:t>EXTENSÃO         </a:t>
          </a:r>
          <a:r>
            <a:rPr lang="pt-BR" sz="1800" dirty="0" smtClean="0"/>
            <a:t>                                                                      537 km</a:t>
          </a:r>
          <a:endParaRPr lang="pt-BR" sz="1800" dirty="0"/>
        </a:p>
      </dgm:t>
    </dgm:pt>
    <dgm:pt modelId="{FB4B2CF8-B257-46A3-A34D-2A44C821C2D8}" type="parTrans" cxnId="{DDAF4C2C-6392-4DCF-BDFD-F72EC8F8619F}">
      <dgm:prSet/>
      <dgm:spPr/>
      <dgm:t>
        <a:bodyPr/>
        <a:lstStyle/>
        <a:p>
          <a:endParaRPr lang="pt-BR"/>
        </a:p>
      </dgm:t>
    </dgm:pt>
    <dgm:pt modelId="{0F3F1AF1-FCF7-4322-ABC6-5F952C6516DB}" type="sibTrans" cxnId="{DDAF4C2C-6392-4DCF-BDFD-F72EC8F8619F}">
      <dgm:prSet/>
      <dgm:spPr/>
      <dgm:t>
        <a:bodyPr/>
        <a:lstStyle/>
        <a:p>
          <a:endParaRPr lang="pt-BR"/>
        </a:p>
      </dgm:t>
    </dgm:pt>
    <dgm:pt modelId="{1F38BE76-9201-433B-B304-F9D543413DD3}">
      <dgm:prSet phldrT="[Texto]" custT="1"/>
      <dgm:spPr>
        <a:solidFill>
          <a:schemeClr val="tx2"/>
        </a:solidFill>
        <a:ln>
          <a:solidFill>
            <a:schemeClr val="tx2"/>
          </a:solidFill>
        </a:ln>
      </dgm:spPr>
      <dgm:t>
        <a:bodyPr/>
        <a:lstStyle/>
        <a:p>
          <a:r>
            <a:rPr lang="pt-BR" sz="1800" dirty="0" smtClean="0"/>
            <a:t>II</a:t>
          </a:r>
          <a:endParaRPr lang="pt-BR" sz="1800" dirty="0"/>
        </a:p>
      </dgm:t>
    </dgm:pt>
    <dgm:pt modelId="{248FC247-98DA-4E8F-BDB6-CDBE36F1ADE0}" type="parTrans" cxnId="{DB3616AE-AB47-4760-93E3-FE32823C260E}">
      <dgm:prSet/>
      <dgm:spPr/>
      <dgm:t>
        <a:bodyPr/>
        <a:lstStyle/>
        <a:p>
          <a:endParaRPr lang="pt-BR"/>
        </a:p>
      </dgm:t>
    </dgm:pt>
    <dgm:pt modelId="{35299514-C8B8-48DA-A4AA-2ABCE4B16DA7}" type="sibTrans" cxnId="{DB3616AE-AB47-4760-93E3-FE32823C260E}">
      <dgm:prSet/>
      <dgm:spPr/>
      <dgm:t>
        <a:bodyPr/>
        <a:lstStyle/>
        <a:p>
          <a:endParaRPr lang="pt-BR"/>
        </a:p>
      </dgm:t>
    </dgm:pt>
    <dgm:pt modelId="{720AE9D9-3BF4-49E6-8E34-534859223D03}">
      <dgm:prSet phldrT="[Texto]" custT="1"/>
      <dgm:spPr>
        <a:ln>
          <a:solidFill>
            <a:schemeClr val="tx2"/>
          </a:solidFill>
        </a:ln>
      </dgm:spPr>
      <dgm:t>
        <a:bodyPr/>
        <a:lstStyle/>
        <a:p>
          <a:r>
            <a:rPr lang="pt-BR" sz="1800" b="1" dirty="0" smtClean="0"/>
            <a:t>PROJETOS EXECUTIVOS                                                    </a:t>
          </a:r>
          <a:r>
            <a:rPr lang="pt-BR" sz="1800" b="0" dirty="0" smtClean="0"/>
            <a:t>100% concluídos</a:t>
          </a:r>
          <a:endParaRPr lang="pt-BR" sz="1800" b="0" dirty="0"/>
        </a:p>
      </dgm:t>
    </dgm:pt>
    <dgm:pt modelId="{BC6A0362-D771-4026-85A9-5B832E28278E}" type="parTrans" cxnId="{438364EE-4882-4DE1-A858-CF41F40C4F5F}">
      <dgm:prSet/>
      <dgm:spPr/>
      <dgm:t>
        <a:bodyPr/>
        <a:lstStyle/>
        <a:p>
          <a:endParaRPr lang="pt-BR"/>
        </a:p>
      </dgm:t>
    </dgm:pt>
    <dgm:pt modelId="{0C38DA9E-7328-463A-82AC-AEA15B3F99C0}" type="sibTrans" cxnId="{438364EE-4882-4DE1-A858-CF41F40C4F5F}">
      <dgm:prSet/>
      <dgm:spPr/>
      <dgm:t>
        <a:bodyPr/>
        <a:lstStyle/>
        <a:p>
          <a:endParaRPr lang="pt-BR"/>
        </a:p>
      </dgm:t>
    </dgm:pt>
    <dgm:pt modelId="{4C3692FC-8324-4582-80B2-67DE35DF8FDC}">
      <dgm:prSet phldrT="[Texto]" custT="1"/>
      <dgm:spPr>
        <a:solidFill>
          <a:srgbClr val="007635"/>
        </a:solidFill>
        <a:ln>
          <a:solidFill>
            <a:srgbClr val="007635"/>
          </a:solidFill>
        </a:ln>
      </dgm:spPr>
      <dgm:t>
        <a:bodyPr/>
        <a:lstStyle/>
        <a:p>
          <a:r>
            <a:rPr lang="pt-BR" sz="1800" dirty="0" smtClean="0"/>
            <a:t>III</a:t>
          </a:r>
          <a:endParaRPr lang="pt-BR" sz="1800" dirty="0"/>
        </a:p>
      </dgm:t>
    </dgm:pt>
    <dgm:pt modelId="{E3690CDE-D564-46AA-8A4F-FFD590B6B576}" type="parTrans" cxnId="{85DCBF23-3ECC-49C5-818D-7A7D4C5274E6}">
      <dgm:prSet/>
      <dgm:spPr/>
      <dgm:t>
        <a:bodyPr/>
        <a:lstStyle/>
        <a:p>
          <a:endParaRPr lang="pt-BR"/>
        </a:p>
      </dgm:t>
    </dgm:pt>
    <dgm:pt modelId="{B095C9C1-672C-4E55-880E-FA61FDAF1A72}" type="sibTrans" cxnId="{85DCBF23-3ECC-49C5-818D-7A7D4C5274E6}">
      <dgm:prSet/>
      <dgm:spPr/>
      <dgm:t>
        <a:bodyPr/>
        <a:lstStyle/>
        <a:p>
          <a:endParaRPr lang="pt-BR"/>
        </a:p>
      </dgm:t>
    </dgm:pt>
    <dgm:pt modelId="{8497CA39-C94D-4893-BA50-07490B1AF409}">
      <dgm:prSet phldrT="[Texto]" custT="1"/>
      <dgm:spPr>
        <a:ln>
          <a:solidFill>
            <a:srgbClr val="007635"/>
          </a:solidFill>
        </a:ln>
      </dgm:spPr>
      <dgm:t>
        <a:bodyPr/>
        <a:lstStyle/>
        <a:p>
          <a:r>
            <a:rPr lang="pt-BR" sz="1800" b="1" dirty="0" smtClean="0"/>
            <a:t>PROJETOS EXECUTIVOS - OAE                                             </a:t>
          </a:r>
          <a:r>
            <a:rPr lang="pt-BR" sz="1800" b="0" dirty="0" smtClean="0"/>
            <a:t>31 concluídos (Total 49)</a:t>
          </a:r>
          <a:endParaRPr lang="pt-BR" sz="1800" dirty="0"/>
        </a:p>
      </dgm:t>
    </dgm:pt>
    <dgm:pt modelId="{6561D335-3863-4121-9EB1-C24E5B2989F5}" type="parTrans" cxnId="{FC947205-EDE6-4412-BCFE-8866FD5755FE}">
      <dgm:prSet/>
      <dgm:spPr/>
      <dgm:t>
        <a:bodyPr/>
        <a:lstStyle/>
        <a:p>
          <a:endParaRPr lang="pt-BR"/>
        </a:p>
      </dgm:t>
    </dgm:pt>
    <dgm:pt modelId="{64C871FD-C516-4E9C-BE7A-2DA8380FEB05}" type="sibTrans" cxnId="{FC947205-EDE6-4412-BCFE-8866FD5755FE}">
      <dgm:prSet/>
      <dgm:spPr/>
      <dgm:t>
        <a:bodyPr/>
        <a:lstStyle/>
        <a:p>
          <a:endParaRPr lang="pt-BR"/>
        </a:p>
      </dgm:t>
    </dgm:pt>
    <dgm:pt modelId="{E1B7BA69-AAD3-42F1-890A-1B901A5F2C5B}">
      <dgm:prSet phldrT="[Texto]" custT="1"/>
      <dgm:spPr>
        <a:solidFill>
          <a:srgbClr val="007635"/>
        </a:solidFill>
        <a:ln>
          <a:solidFill>
            <a:srgbClr val="007635"/>
          </a:solidFill>
        </a:ln>
      </dgm:spPr>
      <dgm:t>
        <a:bodyPr/>
        <a:lstStyle/>
        <a:p>
          <a:r>
            <a:rPr lang="pt-BR" sz="1800" dirty="0" smtClean="0"/>
            <a:t>IV</a:t>
          </a:r>
          <a:endParaRPr lang="pt-BR" sz="1800" dirty="0"/>
        </a:p>
      </dgm:t>
    </dgm:pt>
    <dgm:pt modelId="{11DF2297-4C5E-4ADE-BC52-3CF33017BBB6}" type="parTrans" cxnId="{416F5970-8FB2-41F6-8CC3-C087A9930716}">
      <dgm:prSet/>
      <dgm:spPr/>
      <dgm:t>
        <a:bodyPr/>
        <a:lstStyle/>
        <a:p>
          <a:endParaRPr lang="pt-BR"/>
        </a:p>
      </dgm:t>
    </dgm:pt>
    <dgm:pt modelId="{28AF362E-736D-4E4E-A94B-14EA9F64B614}" type="sibTrans" cxnId="{416F5970-8FB2-41F6-8CC3-C087A9930716}">
      <dgm:prSet/>
      <dgm:spPr/>
      <dgm:t>
        <a:bodyPr/>
        <a:lstStyle/>
        <a:p>
          <a:endParaRPr lang="pt-BR"/>
        </a:p>
      </dgm:t>
    </dgm:pt>
    <dgm:pt modelId="{680773C0-B75F-42B2-AE2D-2CED1C7F41EF}">
      <dgm:prSet phldrT="[Texto]" custT="1"/>
      <dgm:spPr>
        <a:ln>
          <a:solidFill>
            <a:srgbClr val="007635"/>
          </a:solidFill>
        </a:ln>
      </dgm:spPr>
      <dgm:t>
        <a:bodyPr/>
        <a:lstStyle/>
        <a:p>
          <a:r>
            <a:rPr lang="pt-BR" sz="1800" b="1" dirty="0" smtClean="0">
              <a:latin typeface="+mj-lt"/>
            </a:rPr>
            <a:t>SONDAGENS                                                              </a:t>
          </a:r>
          <a:r>
            <a:rPr lang="pt-BR" sz="1800" dirty="0" smtClean="0">
              <a:latin typeface="+mj-lt"/>
            </a:rPr>
            <a:t>Executado 100% das sondagens geofísicas e 60% das convencionais</a:t>
          </a:r>
          <a:r>
            <a:rPr lang="pt-BR" sz="1800" b="1" dirty="0" smtClean="0">
              <a:latin typeface="+mj-lt"/>
            </a:rPr>
            <a:t>                                            </a:t>
          </a:r>
          <a:endParaRPr lang="pt-BR" sz="1800" b="0" dirty="0">
            <a:latin typeface="+mj-lt"/>
          </a:endParaRPr>
        </a:p>
      </dgm:t>
    </dgm:pt>
    <dgm:pt modelId="{106827F1-B9C7-4CCF-84AB-B9174976EFEE}" type="parTrans" cxnId="{6E7D1F80-6491-4A50-B48E-E2AE41CC477D}">
      <dgm:prSet/>
      <dgm:spPr/>
      <dgm:t>
        <a:bodyPr/>
        <a:lstStyle/>
        <a:p>
          <a:endParaRPr lang="pt-BR"/>
        </a:p>
      </dgm:t>
    </dgm:pt>
    <dgm:pt modelId="{686DA598-7E0B-46EB-B0AA-2425C9387CF6}" type="sibTrans" cxnId="{6E7D1F80-6491-4A50-B48E-E2AE41CC477D}">
      <dgm:prSet/>
      <dgm:spPr/>
      <dgm:t>
        <a:bodyPr/>
        <a:lstStyle/>
        <a:p>
          <a:endParaRPr lang="pt-BR"/>
        </a:p>
      </dgm:t>
    </dgm:pt>
    <dgm:pt modelId="{79DF05AF-73BB-4262-B505-64318CD135F5}">
      <dgm:prSet phldrT="[Texto]" custT="1"/>
      <dgm:spPr>
        <a:solidFill>
          <a:schemeClr val="tx2"/>
        </a:solidFill>
        <a:ln>
          <a:solidFill>
            <a:srgbClr val="002060"/>
          </a:solidFill>
        </a:ln>
      </dgm:spPr>
      <dgm:t>
        <a:bodyPr/>
        <a:lstStyle/>
        <a:p>
          <a:r>
            <a:rPr lang="pt-BR" sz="1800" b="0" dirty="0" smtClean="0"/>
            <a:t>V</a:t>
          </a:r>
          <a:endParaRPr lang="pt-BR" sz="1800" b="0" dirty="0"/>
        </a:p>
      </dgm:t>
    </dgm:pt>
    <dgm:pt modelId="{166C305C-D9BD-41EE-AF3E-2D5A32C3A4EA}" type="parTrans" cxnId="{67771623-4C1D-4DC2-B9B5-B7AF951A3050}">
      <dgm:prSet/>
      <dgm:spPr/>
      <dgm:t>
        <a:bodyPr/>
        <a:lstStyle/>
        <a:p>
          <a:endParaRPr lang="pt-BR"/>
        </a:p>
      </dgm:t>
    </dgm:pt>
    <dgm:pt modelId="{15479076-9E9D-43F8-95F7-636BBF2692EA}" type="sibTrans" cxnId="{67771623-4C1D-4DC2-B9B5-B7AF951A3050}">
      <dgm:prSet/>
      <dgm:spPr/>
      <dgm:t>
        <a:bodyPr/>
        <a:lstStyle/>
        <a:p>
          <a:endParaRPr lang="pt-BR"/>
        </a:p>
      </dgm:t>
    </dgm:pt>
    <dgm:pt modelId="{9E5CA475-F951-4A45-A4C1-75A73B33868B}">
      <dgm:prSet custT="1"/>
      <dgm:spPr>
        <a:ln>
          <a:solidFill>
            <a:srgbClr val="007434"/>
          </a:solidFill>
        </a:ln>
      </dgm:spPr>
      <dgm:t>
        <a:bodyPr/>
        <a:lstStyle/>
        <a:p>
          <a:r>
            <a:rPr lang="pt-BR" sz="1800" b="1" dirty="0" smtClean="0"/>
            <a:t>DESAPROPRIAÇÃO</a:t>
          </a:r>
          <a:r>
            <a:rPr lang="pt-BR" sz="1600" b="1" dirty="0" smtClean="0"/>
            <a:t>         </a:t>
          </a:r>
          <a:r>
            <a:rPr lang="pt-BR" sz="1600" dirty="0" smtClean="0"/>
            <a:t>                                                          </a:t>
          </a:r>
          <a:r>
            <a:rPr lang="pt-BR" sz="1800" dirty="0" smtClean="0"/>
            <a:t>84,4% de frente liberada</a:t>
          </a:r>
          <a:endParaRPr lang="pt-BR" sz="1800" dirty="0"/>
        </a:p>
      </dgm:t>
    </dgm:pt>
    <dgm:pt modelId="{C3BF4880-34B1-4C1B-86B6-A27D581A7EB1}" type="parTrans" cxnId="{46464629-BA28-4601-B115-3DFCEE47B427}">
      <dgm:prSet/>
      <dgm:spPr/>
      <dgm:t>
        <a:bodyPr/>
        <a:lstStyle/>
        <a:p>
          <a:endParaRPr lang="pt-BR"/>
        </a:p>
      </dgm:t>
    </dgm:pt>
    <dgm:pt modelId="{E5D59B95-D35D-49AB-BEE9-DB390ED3D363}" type="sibTrans" cxnId="{46464629-BA28-4601-B115-3DFCEE47B427}">
      <dgm:prSet/>
      <dgm:spPr/>
      <dgm:t>
        <a:bodyPr/>
        <a:lstStyle/>
        <a:p>
          <a:endParaRPr lang="pt-BR"/>
        </a:p>
      </dgm:t>
    </dgm:pt>
    <dgm:pt modelId="{B9C29675-E8A7-4C32-94EC-3FFD210160BD}">
      <dgm:prSet custT="1"/>
      <dgm:spPr>
        <a:solidFill>
          <a:schemeClr val="tx2"/>
        </a:solidFill>
        <a:ln>
          <a:solidFill>
            <a:schemeClr val="tx2"/>
          </a:solidFill>
        </a:ln>
      </dgm:spPr>
      <dgm:t>
        <a:bodyPr/>
        <a:lstStyle/>
        <a:p>
          <a:r>
            <a:rPr lang="pt-BR" sz="1800" dirty="0" smtClean="0"/>
            <a:t>VI</a:t>
          </a:r>
          <a:endParaRPr lang="pt-BR" sz="1800" dirty="0"/>
        </a:p>
      </dgm:t>
    </dgm:pt>
    <dgm:pt modelId="{ABD911F0-8347-444B-B87E-1FE4B359DFF5}" type="parTrans" cxnId="{0CD866C1-780E-45B9-A077-AF176944D754}">
      <dgm:prSet/>
      <dgm:spPr/>
      <dgm:t>
        <a:bodyPr/>
        <a:lstStyle/>
        <a:p>
          <a:endParaRPr lang="pt-BR"/>
        </a:p>
      </dgm:t>
    </dgm:pt>
    <dgm:pt modelId="{80C094E2-18C7-4752-A215-DAEC289DC963}" type="sibTrans" cxnId="{0CD866C1-780E-45B9-A077-AF176944D754}">
      <dgm:prSet/>
      <dgm:spPr/>
      <dgm:t>
        <a:bodyPr/>
        <a:lstStyle/>
        <a:p>
          <a:endParaRPr lang="pt-BR"/>
        </a:p>
      </dgm:t>
    </dgm:pt>
    <dgm:pt modelId="{CC052965-885C-48EB-BD40-04860DBA098C}">
      <dgm:prSet custT="1"/>
      <dgm:spPr>
        <a:ln>
          <a:solidFill>
            <a:schemeClr val="tx2"/>
          </a:solidFill>
        </a:ln>
      </dgm:spPr>
      <dgm:t>
        <a:bodyPr/>
        <a:lstStyle/>
        <a:p>
          <a:r>
            <a:rPr lang="pt-BR" sz="1800" b="1" dirty="0" smtClean="0"/>
            <a:t>AVANÇO FÍSICO                                                               </a:t>
          </a:r>
          <a:r>
            <a:rPr lang="pt-BR" sz="1800" dirty="0" smtClean="0"/>
            <a:t>13,2%</a:t>
          </a:r>
          <a:endParaRPr lang="pt-BR" sz="1800" dirty="0"/>
        </a:p>
      </dgm:t>
    </dgm:pt>
    <dgm:pt modelId="{C02FC0E7-A964-4B42-9BB8-6708A480F1E1}" type="parTrans" cxnId="{8B70F2FB-9B5E-4683-B5F6-97E24C6299EE}">
      <dgm:prSet/>
      <dgm:spPr/>
      <dgm:t>
        <a:bodyPr/>
        <a:lstStyle/>
        <a:p>
          <a:endParaRPr lang="pt-BR"/>
        </a:p>
      </dgm:t>
    </dgm:pt>
    <dgm:pt modelId="{7700DADF-95BB-4F2B-95F0-97D9A25EDFC8}" type="sibTrans" cxnId="{8B70F2FB-9B5E-4683-B5F6-97E24C6299EE}">
      <dgm:prSet/>
      <dgm:spPr/>
      <dgm:t>
        <a:bodyPr/>
        <a:lstStyle/>
        <a:p>
          <a:endParaRPr lang="pt-BR"/>
        </a:p>
      </dgm:t>
    </dgm:pt>
    <dgm:pt modelId="{B0DE5139-1C88-435B-97C1-5559D3E0C663}" type="pres">
      <dgm:prSet presAssocID="{73B7D1D3-4344-4379-933E-BCDB139FE9A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AF3C6E18-0CCE-4063-9DEA-E17A59B458EA}" type="pres">
      <dgm:prSet presAssocID="{E4348670-14D3-4A06-BCF7-18C5246433C5}" presName="composite" presStyleCnt="0"/>
      <dgm:spPr/>
    </dgm:pt>
    <dgm:pt modelId="{394D9CEA-07E6-4F31-AFD5-1185CBA50BBA}" type="pres">
      <dgm:prSet presAssocID="{E4348670-14D3-4A06-BCF7-18C5246433C5}" presName="parentText" presStyleLbl="align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BDD6D14-24A7-411A-AF09-C75BD90B2DA1}" type="pres">
      <dgm:prSet presAssocID="{E4348670-14D3-4A06-BCF7-18C5246433C5}" presName="descendantText" presStyleLbl="alignAcc1" presStyleIdx="0" presStyleCnt="6" custScaleX="104797" custScaleY="127754" custLinFactNeighborX="2915" custLinFactNeighborY="-32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0A20FD0-190B-48FD-9BE4-CCB5B00D1A16}" type="pres">
      <dgm:prSet presAssocID="{5778A2FD-B423-42A7-9356-7756C8A89940}" presName="sp" presStyleCnt="0"/>
      <dgm:spPr/>
    </dgm:pt>
    <dgm:pt modelId="{6F4E97A5-6911-4EA8-A8CD-20F13F5D9DA1}" type="pres">
      <dgm:prSet presAssocID="{1F38BE76-9201-433B-B304-F9D543413DD3}" presName="composite" presStyleCnt="0"/>
      <dgm:spPr/>
    </dgm:pt>
    <dgm:pt modelId="{FE3A3287-058D-4D49-945C-9A680E863DB9}" type="pres">
      <dgm:prSet presAssocID="{1F38BE76-9201-433B-B304-F9D543413DD3}" presName="parentText" presStyleLbl="align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A093CA9-F03F-497D-9590-C3AEF421E790}" type="pres">
      <dgm:prSet presAssocID="{1F38BE76-9201-433B-B304-F9D543413DD3}" presName="descendantText" presStyleLbl="alignAcc1" presStyleIdx="1" presStyleCnt="6" custScaleY="13111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E8A57A9-6952-41D8-9E59-19EC4DDA3DC3}" type="pres">
      <dgm:prSet presAssocID="{35299514-C8B8-48DA-A4AA-2ABCE4B16DA7}" presName="sp" presStyleCnt="0"/>
      <dgm:spPr/>
    </dgm:pt>
    <dgm:pt modelId="{D240AF57-96D7-4364-855C-97C518F0E4BB}" type="pres">
      <dgm:prSet presAssocID="{4C3692FC-8324-4582-80B2-67DE35DF8FDC}" presName="composite" presStyleCnt="0"/>
      <dgm:spPr/>
    </dgm:pt>
    <dgm:pt modelId="{5CBBF17B-B77E-4213-BEFC-04F6E5116C4A}" type="pres">
      <dgm:prSet presAssocID="{4C3692FC-8324-4582-80B2-67DE35DF8FDC}" presName="parentText" presStyleLbl="align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75FE924-8D4F-45F9-AE2E-96B6861A44AF}" type="pres">
      <dgm:prSet presAssocID="{4C3692FC-8324-4582-80B2-67DE35DF8FDC}" presName="descendantText" presStyleLbl="alignAcc1" presStyleIdx="2" presStyleCnt="6" custScaleY="13799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FED9CB5-7B9A-48AA-982A-3D1C0345019E}" type="pres">
      <dgm:prSet presAssocID="{B095C9C1-672C-4E55-880E-FA61FDAF1A72}" presName="sp" presStyleCnt="0"/>
      <dgm:spPr/>
    </dgm:pt>
    <dgm:pt modelId="{2B3D4DC8-EE91-4F70-B50E-0B81884912CE}" type="pres">
      <dgm:prSet presAssocID="{E1B7BA69-AAD3-42F1-890A-1B901A5F2C5B}" presName="composite" presStyleCnt="0"/>
      <dgm:spPr/>
    </dgm:pt>
    <dgm:pt modelId="{C3CFFF95-5219-409B-9B22-8520CD272A32}" type="pres">
      <dgm:prSet presAssocID="{E1B7BA69-AAD3-42F1-890A-1B901A5F2C5B}" presName="parentText" presStyleLbl="align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D8119F3-0A0B-4E84-AEE8-80D36E779499}" type="pres">
      <dgm:prSet presAssocID="{E1B7BA69-AAD3-42F1-890A-1B901A5F2C5B}" presName="descendantText" presStyleLbl="alignAcc1" presStyleIdx="3" presStyleCnt="6" custScaleY="165345" custLinFactNeighborX="219" custLinFactNeighborY="-37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70D0133-236F-4341-B7A7-0BE9BAF38A6E}" type="pres">
      <dgm:prSet presAssocID="{28AF362E-736D-4E4E-A94B-14EA9F64B614}" presName="sp" presStyleCnt="0"/>
      <dgm:spPr/>
    </dgm:pt>
    <dgm:pt modelId="{8AB0725F-5C59-47B2-941D-9A40228907E4}" type="pres">
      <dgm:prSet presAssocID="{79DF05AF-73BB-4262-B505-64318CD135F5}" presName="composite" presStyleCnt="0"/>
      <dgm:spPr/>
    </dgm:pt>
    <dgm:pt modelId="{14EB2F58-5054-43D2-87A8-0CD0D0A7D2E1}" type="pres">
      <dgm:prSet presAssocID="{79DF05AF-73BB-4262-B505-64318CD135F5}" presName="parentText" presStyleLbl="alignNode1" presStyleIdx="4" presStyleCnt="6" custScaleY="112670" custLinFactNeighborX="2915" custLinFactNeighborY="-320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EFB7217-8AFB-482B-BA10-5A7DFD1C693A}" type="pres">
      <dgm:prSet presAssocID="{79DF05AF-73BB-4262-B505-64318CD135F5}" presName="descendantText" presStyleLbl="alignAcc1" presStyleIdx="4" presStyleCnt="6" custScaleY="123838" custLinFactNeighborX="657" custLinFactNeighborY="1376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4AF70B5-350C-4E75-AD43-9B4BC4FC6142}" type="pres">
      <dgm:prSet presAssocID="{15479076-9E9D-43F8-95F7-636BBF2692EA}" presName="sp" presStyleCnt="0"/>
      <dgm:spPr/>
    </dgm:pt>
    <dgm:pt modelId="{EA504715-8720-4B5F-A5CB-66C1FB8815CC}" type="pres">
      <dgm:prSet presAssocID="{B9C29675-E8A7-4C32-94EC-3FFD210160BD}" presName="composite" presStyleCnt="0"/>
      <dgm:spPr/>
    </dgm:pt>
    <dgm:pt modelId="{B2C09D48-3726-42C4-9110-28FAB14B89C2}" type="pres">
      <dgm:prSet presAssocID="{B9C29675-E8A7-4C32-94EC-3FFD210160BD}" presName="parentText" presStyleLbl="alignNode1" presStyleIdx="5" presStyleCnt="6" custScaleY="123838" custLinFactNeighborX="657" custLinFactNeighborY="13761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3075E7A-3C6C-465E-B921-E9BB5D530D48}" type="pres">
      <dgm:prSet presAssocID="{B9C29675-E8A7-4C32-94EC-3FFD210160BD}" presName="descendantText" presStyleLbl="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E19FEEF0-6224-4E6E-BC52-9ABA3C72A435}" type="presOf" srcId="{73B7D1D3-4344-4379-933E-BCDB139FE9AE}" destId="{B0DE5139-1C88-435B-97C1-5559D3E0C663}" srcOrd="0" destOrd="0" presId="urn:microsoft.com/office/officeart/2005/8/layout/chevron2"/>
    <dgm:cxn modelId="{BC2920F0-42A9-47FE-86FB-A4731202889B}" type="presOf" srcId="{8497CA39-C94D-4893-BA50-07490B1AF409}" destId="{275FE924-8D4F-45F9-AE2E-96B6861A44AF}" srcOrd="0" destOrd="0" presId="urn:microsoft.com/office/officeart/2005/8/layout/chevron2"/>
    <dgm:cxn modelId="{46464629-BA28-4601-B115-3DFCEE47B427}" srcId="{79DF05AF-73BB-4262-B505-64318CD135F5}" destId="{9E5CA475-F951-4A45-A4C1-75A73B33868B}" srcOrd="0" destOrd="0" parTransId="{C3BF4880-34B1-4C1B-86B6-A27D581A7EB1}" sibTransId="{E5D59B95-D35D-49AB-BEE9-DB390ED3D363}"/>
    <dgm:cxn modelId="{85DCBF23-3ECC-49C5-818D-7A7D4C5274E6}" srcId="{73B7D1D3-4344-4379-933E-BCDB139FE9AE}" destId="{4C3692FC-8324-4582-80B2-67DE35DF8FDC}" srcOrd="2" destOrd="0" parTransId="{E3690CDE-D564-46AA-8A4F-FFD590B6B576}" sibTransId="{B095C9C1-672C-4E55-880E-FA61FDAF1A72}"/>
    <dgm:cxn modelId="{4D615268-D9B4-469E-9E9A-E6AB583AB39C}" type="presOf" srcId="{720AE9D9-3BF4-49E6-8E34-534859223D03}" destId="{5A093CA9-F03F-497D-9590-C3AEF421E790}" srcOrd="0" destOrd="0" presId="urn:microsoft.com/office/officeart/2005/8/layout/chevron2"/>
    <dgm:cxn modelId="{B48B8415-39ED-4217-B15A-15EB29C5D4D4}" type="presOf" srcId="{1F38BE76-9201-433B-B304-F9D543413DD3}" destId="{FE3A3287-058D-4D49-945C-9A680E863DB9}" srcOrd="0" destOrd="0" presId="urn:microsoft.com/office/officeart/2005/8/layout/chevron2"/>
    <dgm:cxn modelId="{438364EE-4882-4DE1-A858-CF41F40C4F5F}" srcId="{1F38BE76-9201-433B-B304-F9D543413DD3}" destId="{720AE9D9-3BF4-49E6-8E34-534859223D03}" srcOrd="0" destOrd="0" parTransId="{BC6A0362-D771-4026-85A9-5B832E28278E}" sibTransId="{0C38DA9E-7328-463A-82AC-AEA15B3F99C0}"/>
    <dgm:cxn modelId="{5A5B4BF3-D0BC-4FAF-B008-52428820458E}" type="presOf" srcId="{E4348670-14D3-4A06-BCF7-18C5246433C5}" destId="{394D9CEA-07E6-4F31-AFD5-1185CBA50BBA}" srcOrd="0" destOrd="0" presId="urn:microsoft.com/office/officeart/2005/8/layout/chevron2"/>
    <dgm:cxn modelId="{FC947205-EDE6-4412-BCFE-8866FD5755FE}" srcId="{4C3692FC-8324-4582-80B2-67DE35DF8FDC}" destId="{8497CA39-C94D-4893-BA50-07490B1AF409}" srcOrd="0" destOrd="0" parTransId="{6561D335-3863-4121-9EB1-C24E5B2989F5}" sibTransId="{64C871FD-C516-4E9C-BE7A-2DA8380FEB05}"/>
    <dgm:cxn modelId="{2299C95A-E780-46AD-94EC-EE790EFC0A6E}" type="presOf" srcId="{B9C29675-E8A7-4C32-94EC-3FFD210160BD}" destId="{B2C09D48-3726-42C4-9110-28FAB14B89C2}" srcOrd="0" destOrd="0" presId="urn:microsoft.com/office/officeart/2005/8/layout/chevron2"/>
    <dgm:cxn modelId="{416F5970-8FB2-41F6-8CC3-C087A9930716}" srcId="{73B7D1D3-4344-4379-933E-BCDB139FE9AE}" destId="{E1B7BA69-AAD3-42F1-890A-1B901A5F2C5B}" srcOrd="3" destOrd="0" parTransId="{11DF2297-4C5E-4ADE-BC52-3CF33017BBB6}" sibTransId="{28AF362E-736D-4E4E-A94B-14EA9F64B614}"/>
    <dgm:cxn modelId="{09EBB1CB-34DB-4821-91B3-D2E4C5836732}" type="presOf" srcId="{79DF05AF-73BB-4262-B505-64318CD135F5}" destId="{14EB2F58-5054-43D2-87A8-0CD0D0A7D2E1}" srcOrd="0" destOrd="0" presId="urn:microsoft.com/office/officeart/2005/8/layout/chevron2"/>
    <dgm:cxn modelId="{8B70F2FB-9B5E-4683-B5F6-97E24C6299EE}" srcId="{B9C29675-E8A7-4C32-94EC-3FFD210160BD}" destId="{CC052965-885C-48EB-BD40-04860DBA098C}" srcOrd="0" destOrd="0" parTransId="{C02FC0E7-A964-4B42-9BB8-6708A480F1E1}" sibTransId="{7700DADF-95BB-4F2B-95F0-97D9A25EDFC8}"/>
    <dgm:cxn modelId="{0CD866C1-780E-45B9-A077-AF176944D754}" srcId="{73B7D1D3-4344-4379-933E-BCDB139FE9AE}" destId="{B9C29675-E8A7-4C32-94EC-3FFD210160BD}" srcOrd="5" destOrd="0" parTransId="{ABD911F0-8347-444B-B87E-1FE4B359DFF5}" sibTransId="{80C094E2-18C7-4752-A215-DAEC289DC963}"/>
    <dgm:cxn modelId="{93544816-9AF7-4D0D-8BAA-C9DE96C504FC}" srcId="{73B7D1D3-4344-4379-933E-BCDB139FE9AE}" destId="{E4348670-14D3-4A06-BCF7-18C5246433C5}" srcOrd="0" destOrd="0" parTransId="{483785FC-BAB4-4744-838F-AD0559580D49}" sibTransId="{5778A2FD-B423-42A7-9356-7756C8A89940}"/>
    <dgm:cxn modelId="{490B38FB-BB63-4B55-ADA2-D3738CDEC45C}" type="presOf" srcId="{9E5CA475-F951-4A45-A4C1-75A73B33868B}" destId="{BEFB7217-8AFB-482B-BA10-5A7DFD1C693A}" srcOrd="0" destOrd="0" presId="urn:microsoft.com/office/officeart/2005/8/layout/chevron2"/>
    <dgm:cxn modelId="{DDAF4C2C-6392-4DCF-BDFD-F72EC8F8619F}" srcId="{E4348670-14D3-4A06-BCF7-18C5246433C5}" destId="{AB0DBB28-B3E0-4141-AA83-74A8CB7681C8}" srcOrd="0" destOrd="0" parTransId="{FB4B2CF8-B257-46A3-A34D-2A44C821C2D8}" sibTransId="{0F3F1AF1-FCF7-4322-ABC6-5F952C6516DB}"/>
    <dgm:cxn modelId="{65EB72E3-B315-4C23-A25F-19231C7C85E5}" type="presOf" srcId="{AB0DBB28-B3E0-4141-AA83-74A8CB7681C8}" destId="{ABDD6D14-24A7-411A-AF09-C75BD90B2DA1}" srcOrd="0" destOrd="0" presId="urn:microsoft.com/office/officeart/2005/8/layout/chevron2"/>
    <dgm:cxn modelId="{6E7D1F80-6491-4A50-B48E-E2AE41CC477D}" srcId="{E1B7BA69-AAD3-42F1-890A-1B901A5F2C5B}" destId="{680773C0-B75F-42B2-AE2D-2CED1C7F41EF}" srcOrd="0" destOrd="0" parTransId="{106827F1-B9C7-4CCF-84AB-B9174976EFEE}" sibTransId="{686DA598-7E0B-46EB-B0AA-2425C9387CF6}"/>
    <dgm:cxn modelId="{6FC2D0D1-D0B1-4DB4-9DBF-C1E8D4D9370B}" type="presOf" srcId="{E1B7BA69-AAD3-42F1-890A-1B901A5F2C5B}" destId="{C3CFFF95-5219-409B-9B22-8520CD272A32}" srcOrd="0" destOrd="0" presId="urn:microsoft.com/office/officeart/2005/8/layout/chevron2"/>
    <dgm:cxn modelId="{A58F240C-1888-477B-A243-36548B9AA787}" type="presOf" srcId="{680773C0-B75F-42B2-AE2D-2CED1C7F41EF}" destId="{AD8119F3-0A0B-4E84-AEE8-80D36E779499}" srcOrd="0" destOrd="0" presId="urn:microsoft.com/office/officeart/2005/8/layout/chevron2"/>
    <dgm:cxn modelId="{0AEEB23E-61DA-4BC5-ABA0-364EC695E9D6}" type="presOf" srcId="{4C3692FC-8324-4582-80B2-67DE35DF8FDC}" destId="{5CBBF17B-B77E-4213-BEFC-04F6E5116C4A}" srcOrd="0" destOrd="0" presId="urn:microsoft.com/office/officeart/2005/8/layout/chevron2"/>
    <dgm:cxn modelId="{F10A1EAF-5704-4327-A4FE-012E564613A7}" type="presOf" srcId="{CC052965-885C-48EB-BD40-04860DBA098C}" destId="{23075E7A-3C6C-465E-B921-E9BB5D530D48}" srcOrd="0" destOrd="0" presId="urn:microsoft.com/office/officeart/2005/8/layout/chevron2"/>
    <dgm:cxn modelId="{DB3616AE-AB47-4760-93E3-FE32823C260E}" srcId="{73B7D1D3-4344-4379-933E-BCDB139FE9AE}" destId="{1F38BE76-9201-433B-B304-F9D543413DD3}" srcOrd="1" destOrd="0" parTransId="{248FC247-98DA-4E8F-BDB6-CDBE36F1ADE0}" sibTransId="{35299514-C8B8-48DA-A4AA-2ABCE4B16DA7}"/>
    <dgm:cxn modelId="{67771623-4C1D-4DC2-B9B5-B7AF951A3050}" srcId="{73B7D1D3-4344-4379-933E-BCDB139FE9AE}" destId="{79DF05AF-73BB-4262-B505-64318CD135F5}" srcOrd="4" destOrd="0" parTransId="{166C305C-D9BD-41EE-AF3E-2D5A32C3A4EA}" sibTransId="{15479076-9E9D-43F8-95F7-636BBF2692EA}"/>
    <dgm:cxn modelId="{73EF7FCF-26B6-45D0-9CF2-33EA79FA13E4}" type="presParOf" srcId="{B0DE5139-1C88-435B-97C1-5559D3E0C663}" destId="{AF3C6E18-0CCE-4063-9DEA-E17A59B458EA}" srcOrd="0" destOrd="0" presId="urn:microsoft.com/office/officeart/2005/8/layout/chevron2"/>
    <dgm:cxn modelId="{0B2F0502-CC4E-41C7-92D0-4C87E17BE2D6}" type="presParOf" srcId="{AF3C6E18-0CCE-4063-9DEA-E17A59B458EA}" destId="{394D9CEA-07E6-4F31-AFD5-1185CBA50BBA}" srcOrd="0" destOrd="0" presId="urn:microsoft.com/office/officeart/2005/8/layout/chevron2"/>
    <dgm:cxn modelId="{D8546B14-2882-476B-82AD-36B33FB12422}" type="presParOf" srcId="{AF3C6E18-0CCE-4063-9DEA-E17A59B458EA}" destId="{ABDD6D14-24A7-411A-AF09-C75BD90B2DA1}" srcOrd="1" destOrd="0" presId="urn:microsoft.com/office/officeart/2005/8/layout/chevron2"/>
    <dgm:cxn modelId="{42C6066A-2D22-443D-B4B3-4D80F1131E4B}" type="presParOf" srcId="{B0DE5139-1C88-435B-97C1-5559D3E0C663}" destId="{40A20FD0-190B-48FD-9BE4-CCB5B00D1A16}" srcOrd="1" destOrd="0" presId="urn:microsoft.com/office/officeart/2005/8/layout/chevron2"/>
    <dgm:cxn modelId="{647681EC-FBCB-43E9-B775-27F6B70D4274}" type="presParOf" srcId="{B0DE5139-1C88-435B-97C1-5559D3E0C663}" destId="{6F4E97A5-6911-4EA8-A8CD-20F13F5D9DA1}" srcOrd="2" destOrd="0" presId="urn:microsoft.com/office/officeart/2005/8/layout/chevron2"/>
    <dgm:cxn modelId="{DB9A0524-4AC4-4F1D-81BF-F200F64D3F93}" type="presParOf" srcId="{6F4E97A5-6911-4EA8-A8CD-20F13F5D9DA1}" destId="{FE3A3287-058D-4D49-945C-9A680E863DB9}" srcOrd="0" destOrd="0" presId="urn:microsoft.com/office/officeart/2005/8/layout/chevron2"/>
    <dgm:cxn modelId="{4AA0A3F5-0414-4C23-ADFB-A2DD95FEEB94}" type="presParOf" srcId="{6F4E97A5-6911-4EA8-A8CD-20F13F5D9DA1}" destId="{5A093CA9-F03F-497D-9590-C3AEF421E790}" srcOrd="1" destOrd="0" presId="urn:microsoft.com/office/officeart/2005/8/layout/chevron2"/>
    <dgm:cxn modelId="{E7FA85F7-574C-487A-A77C-61C4F09B4F51}" type="presParOf" srcId="{B0DE5139-1C88-435B-97C1-5559D3E0C663}" destId="{DE8A57A9-6952-41D8-9E59-19EC4DDA3DC3}" srcOrd="3" destOrd="0" presId="urn:microsoft.com/office/officeart/2005/8/layout/chevron2"/>
    <dgm:cxn modelId="{9194726F-E1D5-42F0-81FA-960CA7A30C8C}" type="presParOf" srcId="{B0DE5139-1C88-435B-97C1-5559D3E0C663}" destId="{D240AF57-96D7-4364-855C-97C518F0E4BB}" srcOrd="4" destOrd="0" presId="urn:microsoft.com/office/officeart/2005/8/layout/chevron2"/>
    <dgm:cxn modelId="{1AC002F1-B1B8-4F2D-BF98-1834BB320159}" type="presParOf" srcId="{D240AF57-96D7-4364-855C-97C518F0E4BB}" destId="{5CBBF17B-B77E-4213-BEFC-04F6E5116C4A}" srcOrd="0" destOrd="0" presId="urn:microsoft.com/office/officeart/2005/8/layout/chevron2"/>
    <dgm:cxn modelId="{15BC563C-11E4-4CFF-A3BD-1388F1C2CBF9}" type="presParOf" srcId="{D240AF57-96D7-4364-855C-97C518F0E4BB}" destId="{275FE924-8D4F-45F9-AE2E-96B6861A44AF}" srcOrd="1" destOrd="0" presId="urn:microsoft.com/office/officeart/2005/8/layout/chevron2"/>
    <dgm:cxn modelId="{9A528B4F-B161-487D-8A89-ACB91EDE99D7}" type="presParOf" srcId="{B0DE5139-1C88-435B-97C1-5559D3E0C663}" destId="{8FED9CB5-7B9A-48AA-982A-3D1C0345019E}" srcOrd="5" destOrd="0" presId="urn:microsoft.com/office/officeart/2005/8/layout/chevron2"/>
    <dgm:cxn modelId="{B7B7563C-A081-4AA7-9D64-2F4D72EE25CF}" type="presParOf" srcId="{B0DE5139-1C88-435B-97C1-5559D3E0C663}" destId="{2B3D4DC8-EE91-4F70-B50E-0B81884912CE}" srcOrd="6" destOrd="0" presId="urn:microsoft.com/office/officeart/2005/8/layout/chevron2"/>
    <dgm:cxn modelId="{BC4970F1-CBC8-4631-8057-CBFB05B23594}" type="presParOf" srcId="{2B3D4DC8-EE91-4F70-B50E-0B81884912CE}" destId="{C3CFFF95-5219-409B-9B22-8520CD272A32}" srcOrd="0" destOrd="0" presId="urn:microsoft.com/office/officeart/2005/8/layout/chevron2"/>
    <dgm:cxn modelId="{BFF31D95-0840-4762-A8F2-DBEF443526A0}" type="presParOf" srcId="{2B3D4DC8-EE91-4F70-B50E-0B81884912CE}" destId="{AD8119F3-0A0B-4E84-AEE8-80D36E779499}" srcOrd="1" destOrd="0" presId="urn:microsoft.com/office/officeart/2005/8/layout/chevron2"/>
    <dgm:cxn modelId="{CE4F5E6D-9D8D-4802-8D0B-267A5668B5B6}" type="presParOf" srcId="{B0DE5139-1C88-435B-97C1-5559D3E0C663}" destId="{A70D0133-236F-4341-B7A7-0BE9BAF38A6E}" srcOrd="7" destOrd="0" presId="urn:microsoft.com/office/officeart/2005/8/layout/chevron2"/>
    <dgm:cxn modelId="{F73B9E3B-24BE-4464-A168-27CCD5607971}" type="presParOf" srcId="{B0DE5139-1C88-435B-97C1-5559D3E0C663}" destId="{8AB0725F-5C59-47B2-941D-9A40228907E4}" srcOrd="8" destOrd="0" presId="urn:microsoft.com/office/officeart/2005/8/layout/chevron2"/>
    <dgm:cxn modelId="{A8952BD4-84F7-463A-992D-CE5C2C5DE7A7}" type="presParOf" srcId="{8AB0725F-5C59-47B2-941D-9A40228907E4}" destId="{14EB2F58-5054-43D2-87A8-0CD0D0A7D2E1}" srcOrd="0" destOrd="0" presId="urn:microsoft.com/office/officeart/2005/8/layout/chevron2"/>
    <dgm:cxn modelId="{5C2F5601-957E-425A-8E9E-8FDCD7C8F241}" type="presParOf" srcId="{8AB0725F-5C59-47B2-941D-9A40228907E4}" destId="{BEFB7217-8AFB-482B-BA10-5A7DFD1C693A}" srcOrd="1" destOrd="0" presId="urn:microsoft.com/office/officeart/2005/8/layout/chevron2"/>
    <dgm:cxn modelId="{B31A0FF1-1EBF-49ED-AA3E-86CEE97B8683}" type="presParOf" srcId="{B0DE5139-1C88-435B-97C1-5559D3E0C663}" destId="{34AF70B5-350C-4E75-AD43-9B4BC4FC6142}" srcOrd="9" destOrd="0" presId="urn:microsoft.com/office/officeart/2005/8/layout/chevron2"/>
    <dgm:cxn modelId="{C72C0101-69E1-4F40-9E73-2CB600AF16C7}" type="presParOf" srcId="{B0DE5139-1C88-435B-97C1-5559D3E0C663}" destId="{EA504715-8720-4B5F-A5CB-66C1FB8815CC}" srcOrd="10" destOrd="0" presId="urn:microsoft.com/office/officeart/2005/8/layout/chevron2"/>
    <dgm:cxn modelId="{06E1368B-D8D7-4228-8CB2-33A08647C489}" type="presParOf" srcId="{EA504715-8720-4B5F-A5CB-66C1FB8815CC}" destId="{B2C09D48-3726-42C4-9110-28FAB14B89C2}" srcOrd="0" destOrd="0" presId="urn:microsoft.com/office/officeart/2005/8/layout/chevron2"/>
    <dgm:cxn modelId="{0896182D-1FAB-43AD-A257-4F800972316B}" type="presParOf" srcId="{EA504715-8720-4B5F-A5CB-66C1FB8815CC}" destId="{23075E7A-3C6C-465E-B921-E9BB5D530D4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9F52E308-EDB1-441E-B608-44B90D9E77B9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B839B0FA-9A9C-4C8E-B118-BBA6149CC261}">
      <dgm:prSet phldrT="[Texto]" custT="1"/>
      <dgm:spPr>
        <a:gradFill rotWithShape="0"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2700000" scaled="0"/>
        </a:gradFill>
      </dgm:spPr>
      <dgm:t>
        <a:bodyPr/>
        <a:lstStyle/>
        <a:p>
          <a:r>
            <a:rPr lang="pt-BR" sz="1900" b="1" smtClean="0">
              <a:solidFill>
                <a:schemeClr val="accent1">
                  <a:lumMod val="75000"/>
                </a:schemeClr>
              </a:solidFill>
              <a:latin typeface="Calibri" pitchFamily="34" charset="0"/>
            </a:rPr>
            <a:t>Aquisição</a:t>
          </a:r>
          <a:endParaRPr lang="pt-BR" sz="1900" b="1">
            <a:solidFill>
              <a:schemeClr val="accent1">
                <a:lumMod val="75000"/>
              </a:schemeClr>
            </a:solidFill>
            <a:latin typeface="Calibri" pitchFamily="34" charset="0"/>
          </a:endParaRPr>
        </a:p>
      </dgm:t>
    </dgm:pt>
    <dgm:pt modelId="{F37C881B-A671-428C-A211-B12C73C7B644}" type="parTrans" cxnId="{2C928A2F-118B-4365-87C0-D3E39F4EEDB2}">
      <dgm:prSet/>
      <dgm:spPr/>
      <dgm:t>
        <a:bodyPr/>
        <a:lstStyle/>
        <a:p>
          <a:endParaRPr lang="pt-BR"/>
        </a:p>
      </dgm:t>
    </dgm:pt>
    <dgm:pt modelId="{CC2CCD28-EF5B-4A0D-A87D-D375BDD72314}" type="sibTrans" cxnId="{2C928A2F-118B-4365-87C0-D3E39F4EEDB2}">
      <dgm:prSet/>
      <dgm:spPr/>
      <dgm:t>
        <a:bodyPr/>
        <a:lstStyle/>
        <a:p>
          <a:endParaRPr lang="pt-BR"/>
        </a:p>
      </dgm:t>
    </dgm:pt>
    <dgm:pt modelId="{E530C4AB-D916-49ED-ADDD-EEA862036EF4}" type="pres">
      <dgm:prSet presAssocID="{9F52E308-EDB1-441E-B608-44B90D9E77B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6629958D-E1ED-4426-B0AA-C1AFB1DCF21A}" type="pres">
      <dgm:prSet presAssocID="{B839B0FA-9A9C-4C8E-B118-BBA6149CC261}" presName="parentLin" presStyleCnt="0"/>
      <dgm:spPr/>
    </dgm:pt>
    <dgm:pt modelId="{D98635FD-724C-4663-8CD5-4C1484B31739}" type="pres">
      <dgm:prSet presAssocID="{B839B0FA-9A9C-4C8E-B118-BBA6149CC261}" presName="parentLeftMargin" presStyleLbl="node1" presStyleIdx="0" presStyleCnt="1"/>
      <dgm:spPr/>
      <dgm:t>
        <a:bodyPr/>
        <a:lstStyle/>
        <a:p>
          <a:endParaRPr lang="pt-BR"/>
        </a:p>
      </dgm:t>
    </dgm:pt>
    <dgm:pt modelId="{97FF9A46-E4B2-43AE-BB7F-96AF0A565B59}" type="pres">
      <dgm:prSet presAssocID="{B839B0FA-9A9C-4C8E-B118-BBA6149CC261}" presName="parentText" presStyleLbl="node1" presStyleIdx="0" presStyleCnt="1" custScaleX="94725" custScaleY="24390" custLinFactNeighborX="-71796" custLinFactNeighborY="-30912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4DDE3B2-65F2-4D28-B264-A16C78F26B92}" type="pres">
      <dgm:prSet presAssocID="{B839B0FA-9A9C-4C8E-B118-BBA6149CC261}" presName="negativeSpace" presStyleCnt="0"/>
      <dgm:spPr/>
    </dgm:pt>
    <dgm:pt modelId="{9917E47E-CD41-4CDA-9A1E-CFD0AA947B37}" type="pres">
      <dgm:prSet presAssocID="{B839B0FA-9A9C-4C8E-B118-BBA6149CC261}" presName="childText" presStyleLbl="conFgAcc1" presStyleIdx="0" presStyleCnt="1" custScaleY="137711" custLinFactNeighborY="11913">
        <dgm:presLayoutVars>
          <dgm:bulletEnabled val="1"/>
        </dgm:presLayoutVars>
      </dgm:prSet>
      <dgm:spPr>
        <a:ln w="9525">
          <a:solidFill>
            <a:schemeClr val="accent2"/>
          </a:solidFill>
        </a:ln>
      </dgm:spPr>
      <dgm:t>
        <a:bodyPr/>
        <a:lstStyle/>
        <a:p>
          <a:endParaRPr lang="pt-BR"/>
        </a:p>
      </dgm:t>
    </dgm:pt>
  </dgm:ptLst>
  <dgm:cxnLst>
    <dgm:cxn modelId="{E71E16BD-9659-4978-B0B5-8952043FC16F}" type="presOf" srcId="{B839B0FA-9A9C-4C8E-B118-BBA6149CC261}" destId="{D98635FD-724C-4663-8CD5-4C1484B31739}" srcOrd="0" destOrd="0" presId="urn:microsoft.com/office/officeart/2005/8/layout/list1"/>
    <dgm:cxn modelId="{41B23030-70C3-4C2B-87A3-72C30883FAB3}" type="presOf" srcId="{9F52E308-EDB1-441E-B608-44B90D9E77B9}" destId="{E530C4AB-D916-49ED-ADDD-EEA862036EF4}" srcOrd="0" destOrd="0" presId="urn:microsoft.com/office/officeart/2005/8/layout/list1"/>
    <dgm:cxn modelId="{2C928A2F-118B-4365-87C0-D3E39F4EEDB2}" srcId="{9F52E308-EDB1-441E-B608-44B90D9E77B9}" destId="{B839B0FA-9A9C-4C8E-B118-BBA6149CC261}" srcOrd="0" destOrd="0" parTransId="{F37C881B-A671-428C-A211-B12C73C7B644}" sibTransId="{CC2CCD28-EF5B-4A0D-A87D-D375BDD72314}"/>
    <dgm:cxn modelId="{39F5660F-471A-4ED1-A9DE-8DC48B986B73}" type="presOf" srcId="{B839B0FA-9A9C-4C8E-B118-BBA6149CC261}" destId="{97FF9A46-E4B2-43AE-BB7F-96AF0A565B59}" srcOrd="1" destOrd="0" presId="urn:microsoft.com/office/officeart/2005/8/layout/list1"/>
    <dgm:cxn modelId="{A287BD7E-FA43-40CC-ADEE-599E74EAEC15}" type="presParOf" srcId="{E530C4AB-D916-49ED-ADDD-EEA862036EF4}" destId="{6629958D-E1ED-4426-B0AA-C1AFB1DCF21A}" srcOrd="0" destOrd="0" presId="urn:microsoft.com/office/officeart/2005/8/layout/list1"/>
    <dgm:cxn modelId="{12A018AC-4E31-4966-AA43-A7A7AE54E3CD}" type="presParOf" srcId="{6629958D-E1ED-4426-B0AA-C1AFB1DCF21A}" destId="{D98635FD-724C-4663-8CD5-4C1484B31739}" srcOrd="0" destOrd="0" presId="urn:microsoft.com/office/officeart/2005/8/layout/list1"/>
    <dgm:cxn modelId="{EA92C41F-A83B-4971-85D3-B21CE5BE5BCB}" type="presParOf" srcId="{6629958D-E1ED-4426-B0AA-C1AFB1DCF21A}" destId="{97FF9A46-E4B2-43AE-BB7F-96AF0A565B59}" srcOrd="1" destOrd="0" presId="urn:microsoft.com/office/officeart/2005/8/layout/list1"/>
    <dgm:cxn modelId="{57E424C5-AB94-4A44-B261-9D8621079277}" type="presParOf" srcId="{E530C4AB-D916-49ED-ADDD-EEA862036EF4}" destId="{C4DDE3B2-65F2-4D28-B264-A16C78F26B92}" srcOrd="1" destOrd="0" presId="urn:microsoft.com/office/officeart/2005/8/layout/list1"/>
    <dgm:cxn modelId="{FACEFE78-68FE-41BE-AF8D-BFB28CDAEE16}" type="presParOf" srcId="{E530C4AB-D916-49ED-ADDD-EEA862036EF4}" destId="{9917E47E-CD41-4CDA-9A1E-CFD0AA947B37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9F52E308-EDB1-441E-B608-44B90D9E77B9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B839B0FA-9A9C-4C8E-B118-BBA6149CC261}">
      <dgm:prSet phldrT="[Texto]" custT="1"/>
      <dgm:spPr>
        <a:gradFill rotWithShape="0"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2700000" scaled="0"/>
        </a:gradFill>
      </dgm:spPr>
      <dgm:t>
        <a:bodyPr/>
        <a:lstStyle/>
        <a:p>
          <a:r>
            <a:rPr lang="pt-BR" sz="1900" b="1" smtClean="0">
              <a:solidFill>
                <a:schemeClr val="accent1">
                  <a:lumMod val="75000"/>
                </a:schemeClr>
              </a:solidFill>
              <a:latin typeface="Calibri" pitchFamily="34" charset="0"/>
            </a:rPr>
            <a:t>Logística de Recebimento</a:t>
          </a:r>
          <a:endParaRPr lang="pt-BR" sz="1900" b="1">
            <a:solidFill>
              <a:schemeClr val="accent1">
                <a:lumMod val="75000"/>
              </a:schemeClr>
            </a:solidFill>
            <a:latin typeface="Calibri" pitchFamily="34" charset="0"/>
          </a:endParaRPr>
        </a:p>
      </dgm:t>
    </dgm:pt>
    <dgm:pt modelId="{F37C881B-A671-428C-A211-B12C73C7B644}" type="parTrans" cxnId="{2C928A2F-118B-4365-87C0-D3E39F4EEDB2}">
      <dgm:prSet/>
      <dgm:spPr/>
      <dgm:t>
        <a:bodyPr/>
        <a:lstStyle/>
        <a:p>
          <a:endParaRPr lang="pt-BR"/>
        </a:p>
      </dgm:t>
    </dgm:pt>
    <dgm:pt modelId="{CC2CCD28-EF5B-4A0D-A87D-D375BDD72314}" type="sibTrans" cxnId="{2C928A2F-118B-4365-87C0-D3E39F4EEDB2}">
      <dgm:prSet/>
      <dgm:spPr/>
      <dgm:t>
        <a:bodyPr/>
        <a:lstStyle/>
        <a:p>
          <a:endParaRPr lang="pt-BR"/>
        </a:p>
      </dgm:t>
    </dgm:pt>
    <dgm:pt modelId="{E530C4AB-D916-49ED-ADDD-EEA862036EF4}" type="pres">
      <dgm:prSet presAssocID="{9F52E308-EDB1-441E-B608-44B90D9E77B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6629958D-E1ED-4426-B0AA-C1AFB1DCF21A}" type="pres">
      <dgm:prSet presAssocID="{B839B0FA-9A9C-4C8E-B118-BBA6149CC261}" presName="parentLin" presStyleCnt="0"/>
      <dgm:spPr/>
    </dgm:pt>
    <dgm:pt modelId="{D98635FD-724C-4663-8CD5-4C1484B31739}" type="pres">
      <dgm:prSet presAssocID="{B839B0FA-9A9C-4C8E-B118-BBA6149CC261}" presName="parentLeftMargin" presStyleLbl="node1" presStyleIdx="0" presStyleCnt="1"/>
      <dgm:spPr/>
      <dgm:t>
        <a:bodyPr/>
        <a:lstStyle/>
        <a:p>
          <a:endParaRPr lang="pt-BR"/>
        </a:p>
      </dgm:t>
    </dgm:pt>
    <dgm:pt modelId="{97FF9A46-E4B2-43AE-BB7F-96AF0A565B59}" type="pres">
      <dgm:prSet presAssocID="{B839B0FA-9A9C-4C8E-B118-BBA6149CC261}" presName="parentText" presStyleLbl="node1" presStyleIdx="0" presStyleCnt="1" custScaleX="94725" custScaleY="24390" custLinFactNeighborX="-64912" custLinFactNeighborY="-35144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4DDE3B2-65F2-4D28-B264-A16C78F26B92}" type="pres">
      <dgm:prSet presAssocID="{B839B0FA-9A9C-4C8E-B118-BBA6149CC261}" presName="negativeSpace" presStyleCnt="0"/>
      <dgm:spPr/>
    </dgm:pt>
    <dgm:pt modelId="{9917E47E-CD41-4CDA-9A1E-CFD0AA947B37}" type="pres">
      <dgm:prSet presAssocID="{B839B0FA-9A9C-4C8E-B118-BBA6149CC261}" presName="childText" presStyleLbl="conFgAcc1" presStyleIdx="0" presStyleCnt="1" custScaleY="63400" custLinFactNeighborY="2200">
        <dgm:presLayoutVars>
          <dgm:bulletEnabled val="1"/>
        </dgm:presLayoutVars>
      </dgm:prSet>
      <dgm:spPr>
        <a:ln w="9525">
          <a:solidFill>
            <a:schemeClr val="accent2"/>
          </a:solidFill>
        </a:ln>
      </dgm:spPr>
      <dgm:t>
        <a:bodyPr/>
        <a:lstStyle/>
        <a:p>
          <a:endParaRPr lang="pt-BR"/>
        </a:p>
      </dgm:t>
    </dgm:pt>
  </dgm:ptLst>
  <dgm:cxnLst>
    <dgm:cxn modelId="{C96E94B1-0EB0-4BBD-AEE8-F8BA421A42F6}" type="presOf" srcId="{9F52E308-EDB1-441E-B608-44B90D9E77B9}" destId="{E530C4AB-D916-49ED-ADDD-EEA862036EF4}" srcOrd="0" destOrd="0" presId="urn:microsoft.com/office/officeart/2005/8/layout/list1"/>
    <dgm:cxn modelId="{002CFB2D-05C1-4A01-ABB4-C73579CFCBA6}" type="presOf" srcId="{B839B0FA-9A9C-4C8E-B118-BBA6149CC261}" destId="{D98635FD-724C-4663-8CD5-4C1484B31739}" srcOrd="0" destOrd="0" presId="urn:microsoft.com/office/officeart/2005/8/layout/list1"/>
    <dgm:cxn modelId="{2C928A2F-118B-4365-87C0-D3E39F4EEDB2}" srcId="{9F52E308-EDB1-441E-B608-44B90D9E77B9}" destId="{B839B0FA-9A9C-4C8E-B118-BBA6149CC261}" srcOrd="0" destOrd="0" parTransId="{F37C881B-A671-428C-A211-B12C73C7B644}" sibTransId="{CC2CCD28-EF5B-4A0D-A87D-D375BDD72314}"/>
    <dgm:cxn modelId="{F6CB85AD-1DB3-47C4-9E33-8D06A7727402}" type="presOf" srcId="{B839B0FA-9A9C-4C8E-B118-BBA6149CC261}" destId="{97FF9A46-E4B2-43AE-BB7F-96AF0A565B59}" srcOrd="1" destOrd="0" presId="urn:microsoft.com/office/officeart/2005/8/layout/list1"/>
    <dgm:cxn modelId="{6411535E-8865-4EA8-9876-73C215A88215}" type="presParOf" srcId="{E530C4AB-D916-49ED-ADDD-EEA862036EF4}" destId="{6629958D-E1ED-4426-B0AA-C1AFB1DCF21A}" srcOrd="0" destOrd="0" presId="urn:microsoft.com/office/officeart/2005/8/layout/list1"/>
    <dgm:cxn modelId="{C69065F9-4ED3-49AB-8B3F-360BFC74554F}" type="presParOf" srcId="{6629958D-E1ED-4426-B0AA-C1AFB1DCF21A}" destId="{D98635FD-724C-4663-8CD5-4C1484B31739}" srcOrd="0" destOrd="0" presId="urn:microsoft.com/office/officeart/2005/8/layout/list1"/>
    <dgm:cxn modelId="{11C343B2-79E9-4DE3-839B-B09FD231069A}" type="presParOf" srcId="{6629958D-E1ED-4426-B0AA-C1AFB1DCF21A}" destId="{97FF9A46-E4B2-43AE-BB7F-96AF0A565B59}" srcOrd="1" destOrd="0" presId="urn:microsoft.com/office/officeart/2005/8/layout/list1"/>
    <dgm:cxn modelId="{76170955-16E3-4A5D-9D3E-7885E7B7AC11}" type="presParOf" srcId="{E530C4AB-D916-49ED-ADDD-EEA862036EF4}" destId="{C4DDE3B2-65F2-4D28-B264-A16C78F26B92}" srcOrd="1" destOrd="0" presId="urn:microsoft.com/office/officeart/2005/8/layout/list1"/>
    <dgm:cxn modelId="{005B9AC0-A52B-4902-AC27-0D9EFD2F1374}" type="presParOf" srcId="{E530C4AB-D916-49ED-ADDD-EEA862036EF4}" destId="{9917E47E-CD41-4CDA-9A1E-CFD0AA947B37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73B7D1D3-4344-4379-933E-BCDB139FE9AE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E4348670-14D3-4A06-BCF7-18C5246433C5}">
      <dgm:prSet phldrT="[Texto]"/>
      <dgm:spPr>
        <a:solidFill>
          <a:schemeClr val="tx2"/>
        </a:solidFill>
        <a:ln>
          <a:solidFill>
            <a:schemeClr val="tx2"/>
          </a:solidFill>
        </a:ln>
      </dgm:spPr>
      <dgm:t>
        <a:bodyPr/>
        <a:lstStyle/>
        <a:p>
          <a:r>
            <a:rPr lang="pt-BR" dirty="0" smtClean="0"/>
            <a:t>I</a:t>
          </a:r>
          <a:endParaRPr lang="pt-BR" dirty="0"/>
        </a:p>
      </dgm:t>
    </dgm:pt>
    <dgm:pt modelId="{483785FC-BAB4-4744-838F-AD0559580D49}" type="parTrans" cxnId="{93544816-9AF7-4D0D-8BAA-C9DE96C504FC}">
      <dgm:prSet/>
      <dgm:spPr/>
      <dgm:t>
        <a:bodyPr/>
        <a:lstStyle/>
        <a:p>
          <a:endParaRPr lang="pt-BR"/>
        </a:p>
      </dgm:t>
    </dgm:pt>
    <dgm:pt modelId="{5778A2FD-B423-42A7-9356-7756C8A89940}" type="sibTrans" cxnId="{93544816-9AF7-4D0D-8BAA-C9DE96C504FC}">
      <dgm:prSet/>
      <dgm:spPr/>
      <dgm:t>
        <a:bodyPr/>
        <a:lstStyle/>
        <a:p>
          <a:endParaRPr lang="pt-BR"/>
        </a:p>
      </dgm:t>
    </dgm:pt>
    <dgm:pt modelId="{AB0DBB28-B3E0-4141-AA83-74A8CB7681C8}">
      <dgm:prSet phldrT="[Texto]" custT="1"/>
      <dgm:spPr>
        <a:ln>
          <a:solidFill>
            <a:schemeClr val="tx2"/>
          </a:solidFill>
        </a:ln>
      </dgm:spPr>
      <dgm:t>
        <a:bodyPr/>
        <a:lstStyle/>
        <a:p>
          <a:r>
            <a:rPr lang="pt-BR" sz="1800" b="1" smtClean="0"/>
            <a:t>EXTENSÃO         </a:t>
          </a:r>
          <a:r>
            <a:rPr lang="pt-BR" sz="1800" smtClean="0"/>
            <a:t>                                               </a:t>
          </a:r>
          <a:r>
            <a:rPr lang="pt-BR" sz="1800" dirty="0" smtClean="0"/>
            <a:t>485 km</a:t>
          </a:r>
          <a:endParaRPr lang="pt-BR" sz="1800" dirty="0"/>
        </a:p>
      </dgm:t>
    </dgm:pt>
    <dgm:pt modelId="{FB4B2CF8-B257-46A3-A34D-2A44C821C2D8}" type="parTrans" cxnId="{DDAF4C2C-6392-4DCF-BDFD-F72EC8F8619F}">
      <dgm:prSet/>
      <dgm:spPr/>
      <dgm:t>
        <a:bodyPr/>
        <a:lstStyle/>
        <a:p>
          <a:endParaRPr lang="pt-BR"/>
        </a:p>
      </dgm:t>
    </dgm:pt>
    <dgm:pt modelId="{0F3F1AF1-FCF7-4322-ABC6-5F952C6516DB}" type="sibTrans" cxnId="{DDAF4C2C-6392-4DCF-BDFD-F72EC8F8619F}">
      <dgm:prSet/>
      <dgm:spPr/>
      <dgm:t>
        <a:bodyPr/>
        <a:lstStyle/>
        <a:p>
          <a:endParaRPr lang="pt-BR"/>
        </a:p>
      </dgm:t>
    </dgm:pt>
    <dgm:pt modelId="{1F38BE76-9201-433B-B304-F9D543413DD3}">
      <dgm:prSet phldrT="[Texto]"/>
      <dgm:spPr>
        <a:solidFill>
          <a:schemeClr val="tx2"/>
        </a:solidFill>
        <a:ln>
          <a:solidFill>
            <a:schemeClr val="tx2"/>
          </a:solidFill>
        </a:ln>
      </dgm:spPr>
      <dgm:t>
        <a:bodyPr/>
        <a:lstStyle/>
        <a:p>
          <a:r>
            <a:rPr lang="pt-BR" dirty="0" smtClean="0"/>
            <a:t>II</a:t>
          </a:r>
          <a:endParaRPr lang="pt-BR" dirty="0"/>
        </a:p>
      </dgm:t>
    </dgm:pt>
    <dgm:pt modelId="{248FC247-98DA-4E8F-BDB6-CDBE36F1ADE0}" type="parTrans" cxnId="{DB3616AE-AB47-4760-93E3-FE32823C260E}">
      <dgm:prSet/>
      <dgm:spPr/>
      <dgm:t>
        <a:bodyPr/>
        <a:lstStyle/>
        <a:p>
          <a:endParaRPr lang="pt-BR"/>
        </a:p>
      </dgm:t>
    </dgm:pt>
    <dgm:pt modelId="{35299514-C8B8-48DA-A4AA-2ABCE4B16DA7}" type="sibTrans" cxnId="{DB3616AE-AB47-4760-93E3-FE32823C260E}">
      <dgm:prSet/>
      <dgm:spPr/>
      <dgm:t>
        <a:bodyPr/>
        <a:lstStyle/>
        <a:p>
          <a:endParaRPr lang="pt-BR"/>
        </a:p>
      </dgm:t>
    </dgm:pt>
    <dgm:pt modelId="{720AE9D9-3BF4-49E6-8E34-534859223D03}">
      <dgm:prSet phldrT="[Texto]" custT="1"/>
      <dgm:spPr>
        <a:ln>
          <a:solidFill>
            <a:schemeClr val="tx2"/>
          </a:solidFill>
        </a:ln>
      </dgm:spPr>
      <dgm:t>
        <a:bodyPr/>
        <a:lstStyle/>
        <a:p>
          <a:r>
            <a:rPr lang="pt-BR" sz="1800" b="1" dirty="0" smtClean="0"/>
            <a:t>PROJETOS </a:t>
          </a:r>
          <a:r>
            <a:rPr lang="pt-BR" sz="1800" b="1" smtClean="0"/>
            <a:t>EXECUTIVOS                                             </a:t>
          </a:r>
          <a:r>
            <a:rPr lang="pt-BR" sz="1800" b="0" smtClean="0"/>
            <a:t>100</a:t>
          </a:r>
          <a:r>
            <a:rPr lang="pt-BR" sz="1800" b="0" dirty="0" smtClean="0"/>
            <a:t>% concluídos</a:t>
          </a:r>
          <a:endParaRPr lang="pt-BR" sz="1800" b="0" dirty="0"/>
        </a:p>
      </dgm:t>
    </dgm:pt>
    <dgm:pt modelId="{BC6A0362-D771-4026-85A9-5B832E28278E}" type="parTrans" cxnId="{438364EE-4882-4DE1-A858-CF41F40C4F5F}">
      <dgm:prSet/>
      <dgm:spPr/>
      <dgm:t>
        <a:bodyPr/>
        <a:lstStyle/>
        <a:p>
          <a:endParaRPr lang="pt-BR"/>
        </a:p>
      </dgm:t>
    </dgm:pt>
    <dgm:pt modelId="{0C38DA9E-7328-463A-82AC-AEA15B3F99C0}" type="sibTrans" cxnId="{438364EE-4882-4DE1-A858-CF41F40C4F5F}">
      <dgm:prSet/>
      <dgm:spPr/>
      <dgm:t>
        <a:bodyPr/>
        <a:lstStyle/>
        <a:p>
          <a:endParaRPr lang="pt-BR"/>
        </a:p>
      </dgm:t>
    </dgm:pt>
    <dgm:pt modelId="{4C3692FC-8324-4582-80B2-67DE35DF8FDC}">
      <dgm:prSet phldrT="[Texto]"/>
      <dgm:spPr>
        <a:solidFill>
          <a:srgbClr val="007635"/>
        </a:solidFill>
        <a:ln>
          <a:solidFill>
            <a:srgbClr val="007635"/>
          </a:solidFill>
        </a:ln>
      </dgm:spPr>
      <dgm:t>
        <a:bodyPr/>
        <a:lstStyle/>
        <a:p>
          <a:r>
            <a:rPr lang="pt-BR" dirty="0" smtClean="0"/>
            <a:t>III</a:t>
          </a:r>
          <a:endParaRPr lang="pt-BR" dirty="0"/>
        </a:p>
      </dgm:t>
    </dgm:pt>
    <dgm:pt modelId="{E3690CDE-D564-46AA-8A4F-FFD590B6B576}" type="parTrans" cxnId="{85DCBF23-3ECC-49C5-818D-7A7D4C5274E6}">
      <dgm:prSet/>
      <dgm:spPr/>
      <dgm:t>
        <a:bodyPr/>
        <a:lstStyle/>
        <a:p>
          <a:endParaRPr lang="pt-BR"/>
        </a:p>
      </dgm:t>
    </dgm:pt>
    <dgm:pt modelId="{B095C9C1-672C-4E55-880E-FA61FDAF1A72}" type="sibTrans" cxnId="{85DCBF23-3ECC-49C5-818D-7A7D4C5274E6}">
      <dgm:prSet/>
      <dgm:spPr/>
      <dgm:t>
        <a:bodyPr/>
        <a:lstStyle/>
        <a:p>
          <a:endParaRPr lang="pt-BR"/>
        </a:p>
      </dgm:t>
    </dgm:pt>
    <dgm:pt modelId="{8497CA39-C94D-4893-BA50-07490B1AF409}">
      <dgm:prSet phldrT="[Texto]" custT="1"/>
      <dgm:spPr>
        <a:ln>
          <a:solidFill>
            <a:srgbClr val="007635"/>
          </a:solidFill>
        </a:ln>
      </dgm:spPr>
      <dgm:t>
        <a:bodyPr/>
        <a:lstStyle/>
        <a:p>
          <a:r>
            <a:rPr lang="pt-BR" sz="1800" b="1" dirty="0" smtClean="0"/>
            <a:t>PROJETOS EXECUTIVOS - OAE                                                         </a:t>
          </a:r>
          <a:r>
            <a:rPr lang="pt-BR" sz="1800" b="0" dirty="0" smtClean="0"/>
            <a:t>Serão elaborados após reativação dos contratos com as construtoras</a:t>
          </a:r>
          <a:endParaRPr lang="pt-BR" sz="1800" b="0" dirty="0">
            <a:solidFill>
              <a:srgbClr val="FF0000"/>
            </a:solidFill>
          </a:endParaRPr>
        </a:p>
      </dgm:t>
    </dgm:pt>
    <dgm:pt modelId="{6561D335-3863-4121-9EB1-C24E5B2989F5}" type="parTrans" cxnId="{FC947205-EDE6-4412-BCFE-8866FD5755FE}">
      <dgm:prSet/>
      <dgm:spPr/>
      <dgm:t>
        <a:bodyPr/>
        <a:lstStyle/>
        <a:p>
          <a:endParaRPr lang="pt-BR"/>
        </a:p>
      </dgm:t>
    </dgm:pt>
    <dgm:pt modelId="{64C871FD-C516-4E9C-BE7A-2DA8380FEB05}" type="sibTrans" cxnId="{FC947205-EDE6-4412-BCFE-8866FD5755FE}">
      <dgm:prSet/>
      <dgm:spPr/>
      <dgm:t>
        <a:bodyPr/>
        <a:lstStyle/>
        <a:p>
          <a:endParaRPr lang="pt-BR"/>
        </a:p>
      </dgm:t>
    </dgm:pt>
    <dgm:pt modelId="{E1B7BA69-AAD3-42F1-890A-1B901A5F2C5B}">
      <dgm:prSet phldrT="[Texto]"/>
      <dgm:spPr>
        <a:solidFill>
          <a:srgbClr val="007635"/>
        </a:solidFill>
        <a:ln>
          <a:solidFill>
            <a:srgbClr val="007635"/>
          </a:solidFill>
        </a:ln>
      </dgm:spPr>
      <dgm:t>
        <a:bodyPr/>
        <a:lstStyle/>
        <a:p>
          <a:r>
            <a:rPr lang="pt-BR" dirty="0" smtClean="0"/>
            <a:t>IV</a:t>
          </a:r>
          <a:endParaRPr lang="pt-BR" dirty="0"/>
        </a:p>
      </dgm:t>
    </dgm:pt>
    <dgm:pt modelId="{11DF2297-4C5E-4ADE-BC52-3CF33017BBB6}" type="parTrans" cxnId="{416F5970-8FB2-41F6-8CC3-C087A9930716}">
      <dgm:prSet/>
      <dgm:spPr/>
      <dgm:t>
        <a:bodyPr/>
        <a:lstStyle/>
        <a:p>
          <a:endParaRPr lang="pt-BR"/>
        </a:p>
      </dgm:t>
    </dgm:pt>
    <dgm:pt modelId="{28AF362E-736D-4E4E-A94B-14EA9F64B614}" type="sibTrans" cxnId="{416F5970-8FB2-41F6-8CC3-C087A9930716}">
      <dgm:prSet/>
      <dgm:spPr/>
      <dgm:t>
        <a:bodyPr/>
        <a:lstStyle/>
        <a:p>
          <a:endParaRPr lang="pt-BR"/>
        </a:p>
      </dgm:t>
    </dgm:pt>
    <dgm:pt modelId="{655E460D-BA5E-4809-97A6-637B496392D7}">
      <dgm:prSet phldrT="[Texto]" custT="1"/>
      <dgm:spPr>
        <a:ln>
          <a:solidFill>
            <a:srgbClr val="007635"/>
          </a:solidFill>
        </a:ln>
      </dgm:spPr>
      <dgm:t>
        <a:bodyPr/>
        <a:lstStyle/>
        <a:p>
          <a:r>
            <a:rPr lang="pt-BR" sz="1800" b="1" smtClean="0">
              <a:latin typeface="+mj-lt"/>
            </a:rPr>
            <a:t>SONDAGENS                                           </a:t>
          </a:r>
          <a:r>
            <a:rPr lang="pt-BR" sz="1800" b="0" dirty="0" smtClean="0">
              <a:latin typeface="+mj-lt"/>
            </a:rPr>
            <a:t>C</a:t>
          </a:r>
          <a:r>
            <a:rPr lang="pt-BR" sz="1800" dirty="0" smtClean="0">
              <a:latin typeface="+mj-lt"/>
            </a:rPr>
            <a:t>oncluir até maio/2013</a:t>
          </a:r>
          <a:r>
            <a:rPr lang="pt-BR" sz="1800" b="1" dirty="0" smtClean="0">
              <a:latin typeface="+mj-lt"/>
            </a:rPr>
            <a:t>  </a:t>
          </a:r>
          <a:r>
            <a:rPr lang="pt-BR" sz="1800" b="1" dirty="0" smtClean="0"/>
            <a:t>                                          </a:t>
          </a:r>
          <a:endParaRPr lang="pt-BR" sz="1800" b="0" dirty="0"/>
        </a:p>
      </dgm:t>
    </dgm:pt>
    <dgm:pt modelId="{CB531626-F21B-4A47-B769-6FE55A39902D}" type="parTrans" cxnId="{264BEBEE-5B8D-4B8B-B85D-0FE450DBB4EB}">
      <dgm:prSet/>
      <dgm:spPr/>
      <dgm:t>
        <a:bodyPr/>
        <a:lstStyle/>
        <a:p>
          <a:endParaRPr lang="pt-BR"/>
        </a:p>
      </dgm:t>
    </dgm:pt>
    <dgm:pt modelId="{7E616CF8-DF29-4A40-A928-9C22C4EA694C}" type="sibTrans" cxnId="{264BEBEE-5B8D-4B8B-B85D-0FE450DBB4EB}">
      <dgm:prSet/>
      <dgm:spPr/>
      <dgm:t>
        <a:bodyPr/>
        <a:lstStyle/>
        <a:p>
          <a:endParaRPr lang="pt-BR"/>
        </a:p>
      </dgm:t>
    </dgm:pt>
    <dgm:pt modelId="{3809E3C3-DEA9-464F-A364-0322A91D9A54}">
      <dgm:prSet phldrT="[Texto]"/>
      <dgm:spPr>
        <a:solidFill>
          <a:schemeClr val="tx2"/>
        </a:solidFill>
        <a:ln>
          <a:solidFill>
            <a:schemeClr val="tx2"/>
          </a:solidFill>
        </a:ln>
      </dgm:spPr>
      <dgm:t>
        <a:bodyPr/>
        <a:lstStyle/>
        <a:p>
          <a:r>
            <a:rPr lang="pt-BR" b="0" dirty="0" smtClean="0"/>
            <a:t>V</a:t>
          </a:r>
          <a:endParaRPr lang="pt-BR" b="0" dirty="0"/>
        </a:p>
      </dgm:t>
    </dgm:pt>
    <dgm:pt modelId="{8D88DC1B-7412-49C9-941E-C702F00B92CF}" type="parTrans" cxnId="{1ECCA52E-E9DF-4678-82E3-F4D76450D3F3}">
      <dgm:prSet/>
      <dgm:spPr/>
      <dgm:t>
        <a:bodyPr/>
        <a:lstStyle/>
        <a:p>
          <a:endParaRPr lang="pt-BR"/>
        </a:p>
      </dgm:t>
    </dgm:pt>
    <dgm:pt modelId="{9A09252F-8938-4510-9119-E4AACA0435CB}" type="sibTrans" cxnId="{1ECCA52E-E9DF-4678-82E3-F4D76450D3F3}">
      <dgm:prSet/>
      <dgm:spPr/>
      <dgm:t>
        <a:bodyPr/>
        <a:lstStyle/>
        <a:p>
          <a:endParaRPr lang="pt-BR"/>
        </a:p>
      </dgm:t>
    </dgm:pt>
    <dgm:pt modelId="{97F0EFA1-AA05-4FA2-8FFD-1C043FC1F293}">
      <dgm:prSet/>
      <dgm:spPr>
        <a:ln>
          <a:solidFill>
            <a:schemeClr val="tx2"/>
          </a:solidFill>
        </a:ln>
      </dgm:spPr>
      <dgm:t>
        <a:bodyPr/>
        <a:lstStyle/>
        <a:p>
          <a:r>
            <a:rPr lang="pt-BR" b="1" smtClean="0"/>
            <a:t>DESAPROPRIAÇÃO         </a:t>
          </a:r>
          <a:r>
            <a:rPr lang="pt-BR" smtClean="0"/>
            <a:t>                                    30,2</a:t>
          </a:r>
          <a:r>
            <a:rPr lang="pt-BR" dirty="0" smtClean="0">
              <a:solidFill>
                <a:schemeClr val="tx1"/>
              </a:solidFill>
            </a:rPr>
            <a:t>%</a:t>
          </a:r>
          <a:r>
            <a:rPr lang="pt-BR" dirty="0" smtClean="0"/>
            <a:t> de frente liberada </a:t>
          </a:r>
          <a:endParaRPr lang="pt-BR" dirty="0"/>
        </a:p>
      </dgm:t>
    </dgm:pt>
    <dgm:pt modelId="{0B944FFE-E8C2-4553-87CF-9D5209D70ECC}" type="parTrans" cxnId="{08579A58-05E7-4F68-B62C-316DBB724C84}">
      <dgm:prSet/>
      <dgm:spPr/>
      <dgm:t>
        <a:bodyPr/>
        <a:lstStyle/>
        <a:p>
          <a:endParaRPr lang="pt-BR"/>
        </a:p>
      </dgm:t>
    </dgm:pt>
    <dgm:pt modelId="{66F37F25-AF48-4741-938F-6CE49D65C3B0}" type="sibTrans" cxnId="{08579A58-05E7-4F68-B62C-316DBB724C84}">
      <dgm:prSet/>
      <dgm:spPr/>
      <dgm:t>
        <a:bodyPr/>
        <a:lstStyle/>
        <a:p>
          <a:endParaRPr lang="pt-BR"/>
        </a:p>
      </dgm:t>
    </dgm:pt>
    <dgm:pt modelId="{B0DE5139-1C88-435B-97C1-5559D3E0C663}" type="pres">
      <dgm:prSet presAssocID="{73B7D1D3-4344-4379-933E-BCDB139FE9A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AF3C6E18-0CCE-4063-9DEA-E17A59B458EA}" type="pres">
      <dgm:prSet presAssocID="{E4348670-14D3-4A06-BCF7-18C5246433C5}" presName="composite" presStyleCnt="0"/>
      <dgm:spPr/>
    </dgm:pt>
    <dgm:pt modelId="{394D9CEA-07E6-4F31-AFD5-1185CBA50BBA}" type="pres">
      <dgm:prSet presAssocID="{E4348670-14D3-4A06-BCF7-18C5246433C5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BDD6D14-24A7-411A-AF09-C75BD90B2DA1}" type="pres">
      <dgm:prSet presAssocID="{E4348670-14D3-4A06-BCF7-18C5246433C5}" presName="descendantText" presStyleLbl="alignAcc1" presStyleIdx="0" presStyleCnt="5" custLinFactNeighborX="2915" custLinFactNeighborY="-32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0A20FD0-190B-48FD-9BE4-CCB5B00D1A16}" type="pres">
      <dgm:prSet presAssocID="{5778A2FD-B423-42A7-9356-7756C8A89940}" presName="sp" presStyleCnt="0"/>
      <dgm:spPr/>
    </dgm:pt>
    <dgm:pt modelId="{6F4E97A5-6911-4EA8-A8CD-20F13F5D9DA1}" type="pres">
      <dgm:prSet presAssocID="{1F38BE76-9201-433B-B304-F9D543413DD3}" presName="composite" presStyleCnt="0"/>
      <dgm:spPr/>
    </dgm:pt>
    <dgm:pt modelId="{FE3A3287-058D-4D49-945C-9A680E863DB9}" type="pres">
      <dgm:prSet presAssocID="{1F38BE76-9201-433B-B304-F9D543413DD3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A093CA9-F03F-497D-9590-C3AEF421E790}" type="pres">
      <dgm:prSet presAssocID="{1F38BE76-9201-433B-B304-F9D543413DD3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E8A57A9-6952-41D8-9E59-19EC4DDA3DC3}" type="pres">
      <dgm:prSet presAssocID="{35299514-C8B8-48DA-A4AA-2ABCE4B16DA7}" presName="sp" presStyleCnt="0"/>
      <dgm:spPr/>
    </dgm:pt>
    <dgm:pt modelId="{D240AF57-96D7-4364-855C-97C518F0E4BB}" type="pres">
      <dgm:prSet presAssocID="{4C3692FC-8324-4582-80B2-67DE35DF8FDC}" presName="composite" presStyleCnt="0"/>
      <dgm:spPr/>
    </dgm:pt>
    <dgm:pt modelId="{5CBBF17B-B77E-4213-BEFC-04F6E5116C4A}" type="pres">
      <dgm:prSet presAssocID="{4C3692FC-8324-4582-80B2-67DE35DF8FDC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75FE924-8D4F-45F9-AE2E-96B6861A44AF}" type="pres">
      <dgm:prSet presAssocID="{4C3692FC-8324-4582-80B2-67DE35DF8FDC}" presName="descendantText" presStyleLbl="alignAcc1" presStyleIdx="2" presStyleCnt="5" custScaleY="150061" custLinFactNeighborY="-802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FED9CB5-7B9A-48AA-982A-3D1C0345019E}" type="pres">
      <dgm:prSet presAssocID="{B095C9C1-672C-4E55-880E-FA61FDAF1A72}" presName="sp" presStyleCnt="0"/>
      <dgm:spPr/>
    </dgm:pt>
    <dgm:pt modelId="{2B3D4DC8-EE91-4F70-B50E-0B81884912CE}" type="pres">
      <dgm:prSet presAssocID="{E1B7BA69-AAD3-42F1-890A-1B901A5F2C5B}" presName="composite" presStyleCnt="0"/>
      <dgm:spPr/>
    </dgm:pt>
    <dgm:pt modelId="{C3CFFF95-5219-409B-9B22-8520CD272A32}" type="pres">
      <dgm:prSet presAssocID="{E1B7BA69-AAD3-42F1-890A-1B901A5F2C5B}" presName="parentText" presStyleLbl="alignNode1" presStyleIdx="3" presStyleCnt="5" custLinFactNeighborX="1490" custLinFactNeighborY="475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D8119F3-0A0B-4E84-AEE8-80D36E779499}" type="pres">
      <dgm:prSet presAssocID="{E1B7BA69-AAD3-42F1-890A-1B901A5F2C5B}" presName="descendantText" presStyleLbl="alignAcc1" presStyleIdx="3" presStyleCnt="5" custScaleY="98667" custLinFactNeighborX="267" custLinFactNeighborY="134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DEE520F-9A34-42C8-8A57-BC536017291E}" type="pres">
      <dgm:prSet presAssocID="{28AF362E-736D-4E4E-A94B-14EA9F64B614}" presName="sp" presStyleCnt="0"/>
      <dgm:spPr/>
    </dgm:pt>
    <dgm:pt modelId="{4EAB1928-F758-4C1E-994C-4555FD7F28D0}" type="pres">
      <dgm:prSet presAssocID="{3809E3C3-DEA9-464F-A364-0322A91D9A54}" presName="composite" presStyleCnt="0"/>
      <dgm:spPr/>
    </dgm:pt>
    <dgm:pt modelId="{FD8D424D-124A-4488-B30A-E9EE9443C649}" type="pres">
      <dgm:prSet presAssocID="{3809E3C3-DEA9-464F-A364-0322A91D9A54}" presName="parentText" presStyleLbl="alignNode1" presStyleIdx="4" presStyleCnt="5" custScaleY="98667" custLinFactNeighborX="267" custLinFactNeighborY="134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C6FF999-0441-4034-9661-186C5C29E684}" type="pres">
      <dgm:prSet presAssocID="{3809E3C3-DEA9-464F-A364-0322A91D9A54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2EC5255C-519C-4921-A54A-1197B6312B23}" type="presOf" srcId="{1F38BE76-9201-433B-B304-F9D543413DD3}" destId="{FE3A3287-058D-4D49-945C-9A680E863DB9}" srcOrd="0" destOrd="0" presId="urn:microsoft.com/office/officeart/2005/8/layout/chevron2"/>
    <dgm:cxn modelId="{DB3616AE-AB47-4760-93E3-FE32823C260E}" srcId="{73B7D1D3-4344-4379-933E-BCDB139FE9AE}" destId="{1F38BE76-9201-433B-B304-F9D543413DD3}" srcOrd="1" destOrd="0" parTransId="{248FC247-98DA-4E8F-BDB6-CDBE36F1ADE0}" sibTransId="{35299514-C8B8-48DA-A4AA-2ABCE4B16DA7}"/>
    <dgm:cxn modelId="{F8EC36D8-A3E2-4947-B7BF-74467EE2A992}" type="presOf" srcId="{97F0EFA1-AA05-4FA2-8FFD-1C043FC1F293}" destId="{AC6FF999-0441-4034-9661-186C5C29E684}" srcOrd="0" destOrd="0" presId="urn:microsoft.com/office/officeart/2005/8/layout/chevron2"/>
    <dgm:cxn modelId="{F6C20033-3EDE-4A71-AB39-6016912F36BA}" type="presOf" srcId="{E1B7BA69-AAD3-42F1-890A-1B901A5F2C5B}" destId="{C3CFFF95-5219-409B-9B22-8520CD272A32}" srcOrd="0" destOrd="0" presId="urn:microsoft.com/office/officeart/2005/8/layout/chevron2"/>
    <dgm:cxn modelId="{08579A58-05E7-4F68-B62C-316DBB724C84}" srcId="{3809E3C3-DEA9-464F-A364-0322A91D9A54}" destId="{97F0EFA1-AA05-4FA2-8FFD-1C043FC1F293}" srcOrd="0" destOrd="0" parTransId="{0B944FFE-E8C2-4553-87CF-9D5209D70ECC}" sibTransId="{66F37F25-AF48-4741-938F-6CE49D65C3B0}"/>
    <dgm:cxn modelId="{264BEBEE-5B8D-4B8B-B85D-0FE450DBB4EB}" srcId="{E1B7BA69-AAD3-42F1-890A-1B901A5F2C5B}" destId="{655E460D-BA5E-4809-97A6-637B496392D7}" srcOrd="0" destOrd="0" parTransId="{CB531626-F21B-4A47-B769-6FE55A39902D}" sibTransId="{7E616CF8-DF29-4A40-A928-9C22C4EA694C}"/>
    <dgm:cxn modelId="{438364EE-4882-4DE1-A858-CF41F40C4F5F}" srcId="{1F38BE76-9201-433B-B304-F9D543413DD3}" destId="{720AE9D9-3BF4-49E6-8E34-534859223D03}" srcOrd="0" destOrd="0" parTransId="{BC6A0362-D771-4026-85A9-5B832E28278E}" sibTransId="{0C38DA9E-7328-463A-82AC-AEA15B3F99C0}"/>
    <dgm:cxn modelId="{05808147-9474-457E-998E-C88F2D851F47}" type="presOf" srcId="{720AE9D9-3BF4-49E6-8E34-534859223D03}" destId="{5A093CA9-F03F-497D-9590-C3AEF421E790}" srcOrd="0" destOrd="0" presId="urn:microsoft.com/office/officeart/2005/8/layout/chevron2"/>
    <dgm:cxn modelId="{93544816-9AF7-4D0D-8BAA-C9DE96C504FC}" srcId="{73B7D1D3-4344-4379-933E-BCDB139FE9AE}" destId="{E4348670-14D3-4A06-BCF7-18C5246433C5}" srcOrd="0" destOrd="0" parTransId="{483785FC-BAB4-4744-838F-AD0559580D49}" sibTransId="{5778A2FD-B423-42A7-9356-7756C8A89940}"/>
    <dgm:cxn modelId="{85DCBF23-3ECC-49C5-818D-7A7D4C5274E6}" srcId="{73B7D1D3-4344-4379-933E-BCDB139FE9AE}" destId="{4C3692FC-8324-4582-80B2-67DE35DF8FDC}" srcOrd="2" destOrd="0" parTransId="{E3690CDE-D564-46AA-8A4F-FFD590B6B576}" sibTransId="{B095C9C1-672C-4E55-880E-FA61FDAF1A72}"/>
    <dgm:cxn modelId="{DDAF4C2C-6392-4DCF-BDFD-F72EC8F8619F}" srcId="{E4348670-14D3-4A06-BCF7-18C5246433C5}" destId="{AB0DBB28-B3E0-4141-AA83-74A8CB7681C8}" srcOrd="0" destOrd="0" parTransId="{FB4B2CF8-B257-46A3-A34D-2A44C821C2D8}" sibTransId="{0F3F1AF1-FCF7-4322-ABC6-5F952C6516DB}"/>
    <dgm:cxn modelId="{EA8D2829-FAAA-4D3E-BFD5-3D50F5F952B5}" type="presOf" srcId="{655E460D-BA5E-4809-97A6-637B496392D7}" destId="{AD8119F3-0A0B-4E84-AEE8-80D36E779499}" srcOrd="0" destOrd="0" presId="urn:microsoft.com/office/officeart/2005/8/layout/chevron2"/>
    <dgm:cxn modelId="{416F5970-8FB2-41F6-8CC3-C087A9930716}" srcId="{73B7D1D3-4344-4379-933E-BCDB139FE9AE}" destId="{E1B7BA69-AAD3-42F1-890A-1B901A5F2C5B}" srcOrd="3" destOrd="0" parTransId="{11DF2297-4C5E-4ADE-BC52-3CF33017BBB6}" sibTransId="{28AF362E-736D-4E4E-A94B-14EA9F64B614}"/>
    <dgm:cxn modelId="{FC947205-EDE6-4412-BCFE-8866FD5755FE}" srcId="{4C3692FC-8324-4582-80B2-67DE35DF8FDC}" destId="{8497CA39-C94D-4893-BA50-07490B1AF409}" srcOrd="0" destOrd="0" parTransId="{6561D335-3863-4121-9EB1-C24E5B2989F5}" sibTransId="{64C871FD-C516-4E9C-BE7A-2DA8380FEB05}"/>
    <dgm:cxn modelId="{E9896A62-8BD6-4E60-863E-8C32B5274892}" type="presOf" srcId="{E4348670-14D3-4A06-BCF7-18C5246433C5}" destId="{394D9CEA-07E6-4F31-AFD5-1185CBA50BBA}" srcOrd="0" destOrd="0" presId="urn:microsoft.com/office/officeart/2005/8/layout/chevron2"/>
    <dgm:cxn modelId="{CD005B87-073D-42DC-ADFE-8710C4706B0D}" type="presOf" srcId="{73B7D1D3-4344-4379-933E-BCDB139FE9AE}" destId="{B0DE5139-1C88-435B-97C1-5559D3E0C663}" srcOrd="0" destOrd="0" presId="urn:microsoft.com/office/officeart/2005/8/layout/chevron2"/>
    <dgm:cxn modelId="{1ECCA52E-E9DF-4678-82E3-F4D76450D3F3}" srcId="{73B7D1D3-4344-4379-933E-BCDB139FE9AE}" destId="{3809E3C3-DEA9-464F-A364-0322A91D9A54}" srcOrd="4" destOrd="0" parTransId="{8D88DC1B-7412-49C9-941E-C702F00B92CF}" sibTransId="{9A09252F-8938-4510-9119-E4AACA0435CB}"/>
    <dgm:cxn modelId="{97BFC7BE-D13B-4D75-813B-84AD802B11F4}" type="presOf" srcId="{8497CA39-C94D-4893-BA50-07490B1AF409}" destId="{275FE924-8D4F-45F9-AE2E-96B6861A44AF}" srcOrd="0" destOrd="0" presId="urn:microsoft.com/office/officeart/2005/8/layout/chevron2"/>
    <dgm:cxn modelId="{288B6604-6CEF-4A4A-8BFE-2809F6914A72}" type="presOf" srcId="{AB0DBB28-B3E0-4141-AA83-74A8CB7681C8}" destId="{ABDD6D14-24A7-411A-AF09-C75BD90B2DA1}" srcOrd="0" destOrd="0" presId="urn:microsoft.com/office/officeart/2005/8/layout/chevron2"/>
    <dgm:cxn modelId="{B82833F7-2448-4D0F-B76F-E4F0CAB05F68}" type="presOf" srcId="{3809E3C3-DEA9-464F-A364-0322A91D9A54}" destId="{FD8D424D-124A-4488-B30A-E9EE9443C649}" srcOrd="0" destOrd="0" presId="urn:microsoft.com/office/officeart/2005/8/layout/chevron2"/>
    <dgm:cxn modelId="{21342DBB-09E5-4244-A3E7-EA7210FC5928}" type="presOf" srcId="{4C3692FC-8324-4582-80B2-67DE35DF8FDC}" destId="{5CBBF17B-B77E-4213-BEFC-04F6E5116C4A}" srcOrd="0" destOrd="0" presId="urn:microsoft.com/office/officeart/2005/8/layout/chevron2"/>
    <dgm:cxn modelId="{65B694D8-304E-429C-AC2C-C5D9A3ADF020}" type="presParOf" srcId="{B0DE5139-1C88-435B-97C1-5559D3E0C663}" destId="{AF3C6E18-0CCE-4063-9DEA-E17A59B458EA}" srcOrd="0" destOrd="0" presId="urn:microsoft.com/office/officeart/2005/8/layout/chevron2"/>
    <dgm:cxn modelId="{0A8C43CB-FE51-4EA9-893C-955D1462B2C5}" type="presParOf" srcId="{AF3C6E18-0CCE-4063-9DEA-E17A59B458EA}" destId="{394D9CEA-07E6-4F31-AFD5-1185CBA50BBA}" srcOrd="0" destOrd="0" presId="urn:microsoft.com/office/officeart/2005/8/layout/chevron2"/>
    <dgm:cxn modelId="{5D8A8B30-8D80-45C1-8BE3-AC51096DA118}" type="presParOf" srcId="{AF3C6E18-0CCE-4063-9DEA-E17A59B458EA}" destId="{ABDD6D14-24A7-411A-AF09-C75BD90B2DA1}" srcOrd="1" destOrd="0" presId="urn:microsoft.com/office/officeart/2005/8/layout/chevron2"/>
    <dgm:cxn modelId="{16E39DD9-A443-44FC-8038-F95CE83D0D18}" type="presParOf" srcId="{B0DE5139-1C88-435B-97C1-5559D3E0C663}" destId="{40A20FD0-190B-48FD-9BE4-CCB5B00D1A16}" srcOrd="1" destOrd="0" presId="urn:microsoft.com/office/officeart/2005/8/layout/chevron2"/>
    <dgm:cxn modelId="{AB887A4E-CC28-4B9E-A172-F0506027DDA6}" type="presParOf" srcId="{B0DE5139-1C88-435B-97C1-5559D3E0C663}" destId="{6F4E97A5-6911-4EA8-A8CD-20F13F5D9DA1}" srcOrd="2" destOrd="0" presId="urn:microsoft.com/office/officeart/2005/8/layout/chevron2"/>
    <dgm:cxn modelId="{80FFB932-9CC1-4E54-A2D4-6C7B89E5A529}" type="presParOf" srcId="{6F4E97A5-6911-4EA8-A8CD-20F13F5D9DA1}" destId="{FE3A3287-058D-4D49-945C-9A680E863DB9}" srcOrd="0" destOrd="0" presId="urn:microsoft.com/office/officeart/2005/8/layout/chevron2"/>
    <dgm:cxn modelId="{407CC6F7-2EC5-4A22-A598-1DC71E92F8D8}" type="presParOf" srcId="{6F4E97A5-6911-4EA8-A8CD-20F13F5D9DA1}" destId="{5A093CA9-F03F-497D-9590-C3AEF421E790}" srcOrd="1" destOrd="0" presId="urn:microsoft.com/office/officeart/2005/8/layout/chevron2"/>
    <dgm:cxn modelId="{56690742-2336-4336-9C06-17AD4C4C36DD}" type="presParOf" srcId="{B0DE5139-1C88-435B-97C1-5559D3E0C663}" destId="{DE8A57A9-6952-41D8-9E59-19EC4DDA3DC3}" srcOrd="3" destOrd="0" presId="urn:microsoft.com/office/officeart/2005/8/layout/chevron2"/>
    <dgm:cxn modelId="{BBB70D7F-A642-400C-81C3-89E4076DEC7F}" type="presParOf" srcId="{B0DE5139-1C88-435B-97C1-5559D3E0C663}" destId="{D240AF57-96D7-4364-855C-97C518F0E4BB}" srcOrd="4" destOrd="0" presId="urn:microsoft.com/office/officeart/2005/8/layout/chevron2"/>
    <dgm:cxn modelId="{D9F10C08-A5E8-4439-BEB5-56B9DC929A97}" type="presParOf" srcId="{D240AF57-96D7-4364-855C-97C518F0E4BB}" destId="{5CBBF17B-B77E-4213-BEFC-04F6E5116C4A}" srcOrd="0" destOrd="0" presId="urn:microsoft.com/office/officeart/2005/8/layout/chevron2"/>
    <dgm:cxn modelId="{4179D36E-84CA-4218-B6BA-485C06EA3109}" type="presParOf" srcId="{D240AF57-96D7-4364-855C-97C518F0E4BB}" destId="{275FE924-8D4F-45F9-AE2E-96B6861A44AF}" srcOrd="1" destOrd="0" presId="urn:microsoft.com/office/officeart/2005/8/layout/chevron2"/>
    <dgm:cxn modelId="{24AB77DF-80C8-47A5-A4AE-C9907195B1F7}" type="presParOf" srcId="{B0DE5139-1C88-435B-97C1-5559D3E0C663}" destId="{8FED9CB5-7B9A-48AA-982A-3D1C0345019E}" srcOrd="5" destOrd="0" presId="urn:microsoft.com/office/officeart/2005/8/layout/chevron2"/>
    <dgm:cxn modelId="{FCE2BCAC-946C-434E-8594-AD1F45CCECDC}" type="presParOf" srcId="{B0DE5139-1C88-435B-97C1-5559D3E0C663}" destId="{2B3D4DC8-EE91-4F70-B50E-0B81884912CE}" srcOrd="6" destOrd="0" presId="urn:microsoft.com/office/officeart/2005/8/layout/chevron2"/>
    <dgm:cxn modelId="{2539EBD5-945C-4E96-878C-75CCB486CA08}" type="presParOf" srcId="{2B3D4DC8-EE91-4F70-B50E-0B81884912CE}" destId="{C3CFFF95-5219-409B-9B22-8520CD272A32}" srcOrd="0" destOrd="0" presId="urn:microsoft.com/office/officeart/2005/8/layout/chevron2"/>
    <dgm:cxn modelId="{3132C21A-FA4F-4A3A-B64B-A15F4E1F30E0}" type="presParOf" srcId="{2B3D4DC8-EE91-4F70-B50E-0B81884912CE}" destId="{AD8119F3-0A0B-4E84-AEE8-80D36E779499}" srcOrd="1" destOrd="0" presId="urn:microsoft.com/office/officeart/2005/8/layout/chevron2"/>
    <dgm:cxn modelId="{22BAA854-4ABE-49F4-B689-DDD98E07C34B}" type="presParOf" srcId="{B0DE5139-1C88-435B-97C1-5559D3E0C663}" destId="{BDEE520F-9A34-42C8-8A57-BC536017291E}" srcOrd="7" destOrd="0" presId="urn:microsoft.com/office/officeart/2005/8/layout/chevron2"/>
    <dgm:cxn modelId="{640E05E6-38C2-44AC-BB07-0BAFAC42916F}" type="presParOf" srcId="{B0DE5139-1C88-435B-97C1-5559D3E0C663}" destId="{4EAB1928-F758-4C1E-994C-4555FD7F28D0}" srcOrd="8" destOrd="0" presId="urn:microsoft.com/office/officeart/2005/8/layout/chevron2"/>
    <dgm:cxn modelId="{ACA14109-0919-460A-B1F0-97E42E9A199A}" type="presParOf" srcId="{4EAB1928-F758-4C1E-994C-4555FD7F28D0}" destId="{FD8D424D-124A-4488-B30A-E9EE9443C649}" srcOrd="0" destOrd="0" presId="urn:microsoft.com/office/officeart/2005/8/layout/chevron2"/>
    <dgm:cxn modelId="{CC2CE91E-2F61-477C-A7D7-F8FBFCCF3D1A}" type="presParOf" srcId="{4EAB1928-F758-4C1E-994C-4555FD7F28D0}" destId="{AC6FF999-0441-4034-9661-186C5C29E68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73B7D1D3-4344-4379-933E-BCDB139FE9AE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E4348670-14D3-4A06-BCF7-18C5246433C5}">
      <dgm:prSet phldrT="[Texto]"/>
      <dgm:spPr>
        <a:solidFill>
          <a:schemeClr val="tx2"/>
        </a:solidFill>
        <a:ln>
          <a:solidFill>
            <a:schemeClr val="tx2"/>
          </a:solidFill>
        </a:ln>
      </dgm:spPr>
      <dgm:t>
        <a:bodyPr/>
        <a:lstStyle/>
        <a:p>
          <a:r>
            <a:rPr lang="pt-BR" dirty="0" smtClean="0"/>
            <a:t>I</a:t>
          </a:r>
          <a:endParaRPr lang="pt-BR" dirty="0"/>
        </a:p>
      </dgm:t>
    </dgm:pt>
    <dgm:pt modelId="{483785FC-BAB4-4744-838F-AD0559580D49}" type="parTrans" cxnId="{93544816-9AF7-4D0D-8BAA-C9DE96C504FC}">
      <dgm:prSet/>
      <dgm:spPr/>
      <dgm:t>
        <a:bodyPr/>
        <a:lstStyle/>
        <a:p>
          <a:endParaRPr lang="pt-BR"/>
        </a:p>
      </dgm:t>
    </dgm:pt>
    <dgm:pt modelId="{5778A2FD-B423-42A7-9356-7756C8A89940}" type="sibTrans" cxnId="{93544816-9AF7-4D0D-8BAA-C9DE96C504FC}">
      <dgm:prSet/>
      <dgm:spPr/>
      <dgm:t>
        <a:bodyPr/>
        <a:lstStyle/>
        <a:p>
          <a:endParaRPr lang="pt-BR"/>
        </a:p>
      </dgm:t>
    </dgm:pt>
    <dgm:pt modelId="{AB0DBB28-B3E0-4141-AA83-74A8CB7681C8}">
      <dgm:prSet phldrT="[Texto]" custT="1"/>
      <dgm:spPr>
        <a:ln>
          <a:solidFill>
            <a:schemeClr val="tx2"/>
          </a:solidFill>
        </a:ln>
      </dgm:spPr>
      <dgm:t>
        <a:bodyPr/>
        <a:lstStyle/>
        <a:p>
          <a:r>
            <a:rPr lang="pt-BR" sz="1800" b="1" dirty="0" smtClean="0"/>
            <a:t>RESTRIÇÃO TCU            </a:t>
          </a:r>
          <a:r>
            <a:rPr lang="pt-BR" sz="1800" dirty="0" smtClean="0"/>
            <a:t>                            Suspensão dos contratos dos lotes 5, 5A, 6 e 7</a:t>
          </a:r>
          <a:endParaRPr lang="pt-BR" sz="1800" dirty="0"/>
        </a:p>
      </dgm:t>
    </dgm:pt>
    <dgm:pt modelId="{FB4B2CF8-B257-46A3-A34D-2A44C821C2D8}" type="parTrans" cxnId="{DDAF4C2C-6392-4DCF-BDFD-F72EC8F8619F}">
      <dgm:prSet/>
      <dgm:spPr/>
      <dgm:t>
        <a:bodyPr/>
        <a:lstStyle/>
        <a:p>
          <a:endParaRPr lang="pt-BR"/>
        </a:p>
      </dgm:t>
    </dgm:pt>
    <dgm:pt modelId="{0F3F1AF1-FCF7-4322-ABC6-5F952C6516DB}" type="sibTrans" cxnId="{DDAF4C2C-6392-4DCF-BDFD-F72EC8F8619F}">
      <dgm:prSet/>
      <dgm:spPr/>
      <dgm:t>
        <a:bodyPr/>
        <a:lstStyle/>
        <a:p>
          <a:endParaRPr lang="pt-BR"/>
        </a:p>
      </dgm:t>
    </dgm:pt>
    <dgm:pt modelId="{1F38BE76-9201-433B-B304-F9D543413DD3}">
      <dgm:prSet phldrT="[Texto]"/>
      <dgm:spPr>
        <a:solidFill>
          <a:schemeClr val="tx2"/>
        </a:solidFill>
        <a:ln>
          <a:solidFill>
            <a:schemeClr val="tx2"/>
          </a:solidFill>
        </a:ln>
      </dgm:spPr>
      <dgm:t>
        <a:bodyPr/>
        <a:lstStyle/>
        <a:p>
          <a:r>
            <a:rPr lang="pt-BR" dirty="0" smtClean="0"/>
            <a:t>II</a:t>
          </a:r>
          <a:endParaRPr lang="pt-BR" dirty="0"/>
        </a:p>
      </dgm:t>
    </dgm:pt>
    <dgm:pt modelId="{248FC247-98DA-4E8F-BDB6-CDBE36F1ADE0}" type="parTrans" cxnId="{DB3616AE-AB47-4760-93E3-FE32823C260E}">
      <dgm:prSet/>
      <dgm:spPr/>
      <dgm:t>
        <a:bodyPr/>
        <a:lstStyle/>
        <a:p>
          <a:endParaRPr lang="pt-BR"/>
        </a:p>
      </dgm:t>
    </dgm:pt>
    <dgm:pt modelId="{35299514-C8B8-48DA-A4AA-2ABCE4B16DA7}" type="sibTrans" cxnId="{DB3616AE-AB47-4760-93E3-FE32823C260E}">
      <dgm:prSet/>
      <dgm:spPr/>
      <dgm:t>
        <a:bodyPr/>
        <a:lstStyle/>
        <a:p>
          <a:endParaRPr lang="pt-BR"/>
        </a:p>
      </dgm:t>
    </dgm:pt>
    <dgm:pt modelId="{720AE9D9-3BF4-49E6-8E34-534859223D03}">
      <dgm:prSet phldrT="[Texto]" custT="1"/>
      <dgm:spPr>
        <a:ln>
          <a:solidFill>
            <a:schemeClr val="tx2"/>
          </a:solidFill>
        </a:ln>
      </dgm:spPr>
      <dgm:t>
        <a:bodyPr/>
        <a:lstStyle/>
        <a:p>
          <a:r>
            <a:rPr lang="pt-BR" sz="1800" b="1" dirty="0" smtClean="0"/>
            <a:t>RESTRIÇÃO IBAMA                                             </a:t>
          </a:r>
          <a:r>
            <a:rPr lang="pt-BR" sz="1800" b="0" dirty="0" smtClean="0"/>
            <a:t>Aprovação do PBA e </a:t>
          </a:r>
          <a:r>
            <a:rPr lang="pt-BR" sz="1800" b="0" dirty="0" smtClean="0"/>
            <a:t>extensão da Licença </a:t>
          </a:r>
          <a:r>
            <a:rPr lang="pt-BR" sz="1800" b="0" dirty="0" smtClean="0"/>
            <a:t>de Instalação</a:t>
          </a:r>
          <a:endParaRPr lang="pt-BR" sz="1800" b="0" dirty="0"/>
        </a:p>
      </dgm:t>
    </dgm:pt>
    <dgm:pt modelId="{BC6A0362-D771-4026-85A9-5B832E28278E}" type="parTrans" cxnId="{438364EE-4882-4DE1-A858-CF41F40C4F5F}">
      <dgm:prSet/>
      <dgm:spPr/>
      <dgm:t>
        <a:bodyPr/>
        <a:lstStyle/>
        <a:p>
          <a:endParaRPr lang="pt-BR"/>
        </a:p>
      </dgm:t>
    </dgm:pt>
    <dgm:pt modelId="{0C38DA9E-7328-463A-82AC-AEA15B3F99C0}" type="sibTrans" cxnId="{438364EE-4882-4DE1-A858-CF41F40C4F5F}">
      <dgm:prSet/>
      <dgm:spPr/>
      <dgm:t>
        <a:bodyPr/>
        <a:lstStyle/>
        <a:p>
          <a:endParaRPr lang="pt-BR"/>
        </a:p>
      </dgm:t>
    </dgm:pt>
    <dgm:pt modelId="{B0DE5139-1C88-435B-97C1-5559D3E0C663}" type="pres">
      <dgm:prSet presAssocID="{73B7D1D3-4344-4379-933E-BCDB139FE9A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AF3C6E18-0CCE-4063-9DEA-E17A59B458EA}" type="pres">
      <dgm:prSet presAssocID="{E4348670-14D3-4A06-BCF7-18C5246433C5}" presName="composite" presStyleCnt="0"/>
      <dgm:spPr/>
    </dgm:pt>
    <dgm:pt modelId="{394D9CEA-07E6-4F31-AFD5-1185CBA50BBA}" type="pres">
      <dgm:prSet presAssocID="{E4348670-14D3-4A06-BCF7-18C5246433C5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BDD6D14-24A7-411A-AF09-C75BD90B2DA1}" type="pres">
      <dgm:prSet presAssocID="{E4348670-14D3-4A06-BCF7-18C5246433C5}" presName="descendantText" presStyleLbl="alignAcc1" presStyleIdx="0" presStyleCnt="2" custScaleY="116688" custLinFactNeighborX="2915" custLinFactNeighborY="-32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0A20FD0-190B-48FD-9BE4-CCB5B00D1A16}" type="pres">
      <dgm:prSet presAssocID="{5778A2FD-B423-42A7-9356-7756C8A89940}" presName="sp" presStyleCnt="0"/>
      <dgm:spPr/>
    </dgm:pt>
    <dgm:pt modelId="{6F4E97A5-6911-4EA8-A8CD-20F13F5D9DA1}" type="pres">
      <dgm:prSet presAssocID="{1F38BE76-9201-433B-B304-F9D543413DD3}" presName="composite" presStyleCnt="0"/>
      <dgm:spPr/>
    </dgm:pt>
    <dgm:pt modelId="{FE3A3287-058D-4D49-945C-9A680E863DB9}" type="pres">
      <dgm:prSet presAssocID="{1F38BE76-9201-433B-B304-F9D543413DD3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A093CA9-F03F-497D-9590-C3AEF421E790}" type="pres">
      <dgm:prSet presAssocID="{1F38BE76-9201-433B-B304-F9D543413DD3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C60664DA-A334-4204-BFFF-C0FA0AB91C6F}" type="presOf" srcId="{720AE9D9-3BF4-49E6-8E34-534859223D03}" destId="{5A093CA9-F03F-497D-9590-C3AEF421E790}" srcOrd="0" destOrd="0" presId="urn:microsoft.com/office/officeart/2005/8/layout/chevron2"/>
    <dgm:cxn modelId="{DB3616AE-AB47-4760-93E3-FE32823C260E}" srcId="{73B7D1D3-4344-4379-933E-BCDB139FE9AE}" destId="{1F38BE76-9201-433B-B304-F9D543413DD3}" srcOrd="1" destOrd="0" parTransId="{248FC247-98DA-4E8F-BDB6-CDBE36F1ADE0}" sibTransId="{35299514-C8B8-48DA-A4AA-2ABCE4B16DA7}"/>
    <dgm:cxn modelId="{212B9DD3-9CF8-4073-960E-2B23D50220D8}" type="presOf" srcId="{E4348670-14D3-4A06-BCF7-18C5246433C5}" destId="{394D9CEA-07E6-4F31-AFD5-1185CBA50BBA}" srcOrd="0" destOrd="0" presId="urn:microsoft.com/office/officeart/2005/8/layout/chevron2"/>
    <dgm:cxn modelId="{0B0C5999-ED2C-49C4-9460-2932C9C89B12}" type="presOf" srcId="{1F38BE76-9201-433B-B304-F9D543413DD3}" destId="{FE3A3287-058D-4D49-945C-9A680E863DB9}" srcOrd="0" destOrd="0" presId="urn:microsoft.com/office/officeart/2005/8/layout/chevron2"/>
    <dgm:cxn modelId="{438364EE-4882-4DE1-A858-CF41F40C4F5F}" srcId="{1F38BE76-9201-433B-B304-F9D543413DD3}" destId="{720AE9D9-3BF4-49E6-8E34-534859223D03}" srcOrd="0" destOrd="0" parTransId="{BC6A0362-D771-4026-85A9-5B832E28278E}" sibTransId="{0C38DA9E-7328-463A-82AC-AEA15B3F99C0}"/>
    <dgm:cxn modelId="{93544816-9AF7-4D0D-8BAA-C9DE96C504FC}" srcId="{73B7D1D3-4344-4379-933E-BCDB139FE9AE}" destId="{E4348670-14D3-4A06-BCF7-18C5246433C5}" srcOrd="0" destOrd="0" parTransId="{483785FC-BAB4-4744-838F-AD0559580D49}" sibTransId="{5778A2FD-B423-42A7-9356-7756C8A89940}"/>
    <dgm:cxn modelId="{DDAF4C2C-6392-4DCF-BDFD-F72EC8F8619F}" srcId="{E4348670-14D3-4A06-BCF7-18C5246433C5}" destId="{AB0DBB28-B3E0-4141-AA83-74A8CB7681C8}" srcOrd="0" destOrd="0" parTransId="{FB4B2CF8-B257-46A3-A34D-2A44C821C2D8}" sibTransId="{0F3F1AF1-FCF7-4322-ABC6-5F952C6516DB}"/>
    <dgm:cxn modelId="{F91CAB65-B006-4085-B88D-9CA7892CBA1A}" type="presOf" srcId="{AB0DBB28-B3E0-4141-AA83-74A8CB7681C8}" destId="{ABDD6D14-24A7-411A-AF09-C75BD90B2DA1}" srcOrd="0" destOrd="0" presId="urn:microsoft.com/office/officeart/2005/8/layout/chevron2"/>
    <dgm:cxn modelId="{56C6BD88-AB5A-4460-BFCC-A6BE7F598278}" type="presOf" srcId="{73B7D1D3-4344-4379-933E-BCDB139FE9AE}" destId="{B0DE5139-1C88-435B-97C1-5559D3E0C663}" srcOrd="0" destOrd="0" presId="urn:microsoft.com/office/officeart/2005/8/layout/chevron2"/>
    <dgm:cxn modelId="{5E953E05-8A66-4DF3-A034-6F6F644F13E0}" type="presParOf" srcId="{B0DE5139-1C88-435B-97C1-5559D3E0C663}" destId="{AF3C6E18-0CCE-4063-9DEA-E17A59B458EA}" srcOrd="0" destOrd="0" presId="urn:microsoft.com/office/officeart/2005/8/layout/chevron2"/>
    <dgm:cxn modelId="{6AE22640-233E-4F5D-BC75-0C5C24AE91DC}" type="presParOf" srcId="{AF3C6E18-0CCE-4063-9DEA-E17A59B458EA}" destId="{394D9CEA-07E6-4F31-AFD5-1185CBA50BBA}" srcOrd="0" destOrd="0" presId="urn:microsoft.com/office/officeart/2005/8/layout/chevron2"/>
    <dgm:cxn modelId="{3550E4D9-7D19-40C2-9E4B-1AD1E4B7719A}" type="presParOf" srcId="{AF3C6E18-0CCE-4063-9DEA-E17A59B458EA}" destId="{ABDD6D14-24A7-411A-AF09-C75BD90B2DA1}" srcOrd="1" destOrd="0" presId="urn:microsoft.com/office/officeart/2005/8/layout/chevron2"/>
    <dgm:cxn modelId="{550AC5A1-8EA6-40E8-BF9A-BDD0D5D03EE1}" type="presParOf" srcId="{B0DE5139-1C88-435B-97C1-5559D3E0C663}" destId="{40A20FD0-190B-48FD-9BE4-CCB5B00D1A16}" srcOrd="1" destOrd="0" presId="urn:microsoft.com/office/officeart/2005/8/layout/chevron2"/>
    <dgm:cxn modelId="{232AA6B0-F400-4E1B-90A8-ADFABF1DBA55}" type="presParOf" srcId="{B0DE5139-1C88-435B-97C1-5559D3E0C663}" destId="{6F4E97A5-6911-4EA8-A8CD-20F13F5D9DA1}" srcOrd="2" destOrd="0" presId="urn:microsoft.com/office/officeart/2005/8/layout/chevron2"/>
    <dgm:cxn modelId="{B6744DBE-B5B6-426B-8B0D-B453A9EBB17B}" type="presParOf" srcId="{6F4E97A5-6911-4EA8-A8CD-20F13F5D9DA1}" destId="{FE3A3287-058D-4D49-945C-9A680E863DB9}" srcOrd="0" destOrd="0" presId="urn:microsoft.com/office/officeart/2005/8/layout/chevron2"/>
    <dgm:cxn modelId="{2E659E82-256D-4632-BB01-EC985A22AF73}" type="presParOf" srcId="{6F4E97A5-6911-4EA8-A8CD-20F13F5D9DA1}" destId="{5A093CA9-F03F-497D-9590-C3AEF421E79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9F52E308-EDB1-441E-B608-44B90D9E77B9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B839B0FA-9A9C-4C8E-B118-BBA6149CC261}">
      <dgm:prSet phldrT="[Texto]" custT="1"/>
      <dgm:spPr>
        <a:gradFill rotWithShape="0"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2700000" scaled="0"/>
        </a:gradFill>
      </dgm:spPr>
      <dgm:t>
        <a:bodyPr/>
        <a:lstStyle/>
        <a:p>
          <a:r>
            <a:rPr lang="pt-BR" sz="1900" b="1" dirty="0" smtClean="0">
              <a:solidFill>
                <a:schemeClr val="accent1">
                  <a:lumMod val="75000"/>
                </a:schemeClr>
              </a:solidFill>
              <a:latin typeface="Calibri" pitchFamily="34" charset="0"/>
            </a:rPr>
            <a:t>Sondagens Geofísicas/Convencionais </a:t>
          </a:r>
          <a:endParaRPr lang="pt-BR" sz="1900" b="1" dirty="0">
            <a:solidFill>
              <a:schemeClr val="accent1">
                <a:lumMod val="75000"/>
              </a:schemeClr>
            </a:solidFill>
            <a:latin typeface="Calibri" pitchFamily="34" charset="0"/>
          </a:endParaRPr>
        </a:p>
      </dgm:t>
    </dgm:pt>
    <dgm:pt modelId="{F37C881B-A671-428C-A211-B12C73C7B644}" type="parTrans" cxnId="{2C928A2F-118B-4365-87C0-D3E39F4EEDB2}">
      <dgm:prSet/>
      <dgm:spPr/>
      <dgm:t>
        <a:bodyPr/>
        <a:lstStyle/>
        <a:p>
          <a:endParaRPr lang="pt-BR"/>
        </a:p>
      </dgm:t>
    </dgm:pt>
    <dgm:pt modelId="{CC2CCD28-EF5B-4A0D-A87D-D375BDD72314}" type="sibTrans" cxnId="{2C928A2F-118B-4365-87C0-D3E39F4EEDB2}">
      <dgm:prSet/>
      <dgm:spPr/>
      <dgm:t>
        <a:bodyPr/>
        <a:lstStyle/>
        <a:p>
          <a:endParaRPr lang="pt-BR"/>
        </a:p>
      </dgm:t>
    </dgm:pt>
    <dgm:pt modelId="{E530C4AB-D916-49ED-ADDD-EEA862036EF4}" type="pres">
      <dgm:prSet presAssocID="{9F52E308-EDB1-441E-B608-44B90D9E77B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6629958D-E1ED-4426-B0AA-C1AFB1DCF21A}" type="pres">
      <dgm:prSet presAssocID="{B839B0FA-9A9C-4C8E-B118-BBA6149CC261}" presName="parentLin" presStyleCnt="0"/>
      <dgm:spPr/>
    </dgm:pt>
    <dgm:pt modelId="{D98635FD-724C-4663-8CD5-4C1484B31739}" type="pres">
      <dgm:prSet presAssocID="{B839B0FA-9A9C-4C8E-B118-BBA6149CC261}" presName="parentLeftMargin" presStyleLbl="node1" presStyleIdx="0" presStyleCnt="1"/>
      <dgm:spPr/>
      <dgm:t>
        <a:bodyPr/>
        <a:lstStyle/>
        <a:p>
          <a:endParaRPr lang="pt-BR"/>
        </a:p>
      </dgm:t>
    </dgm:pt>
    <dgm:pt modelId="{97FF9A46-E4B2-43AE-BB7F-96AF0A565B59}" type="pres">
      <dgm:prSet presAssocID="{B839B0FA-9A9C-4C8E-B118-BBA6149CC261}" presName="parentText" presStyleLbl="node1" presStyleIdx="0" presStyleCnt="1" custScaleX="94725" custScaleY="24390" custLinFactNeighborX="-64912" custLinFactNeighborY="-35144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4DDE3B2-65F2-4D28-B264-A16C78F26B92}" type="pres">
      <dgm:prSet presAssocID="{B839B0FA-9A9C-4C8E-B118-BBA6149CC261}" presName="negativeSpace" presStyleCnt="0"/>
      <dgm:spPr/>
    </dgm:pt>
    <dgm:pt modelId="{9917E47E-CD41-4CDA-9A1E-CFD0AA947B37}" type="pres">
      <dgm:prSet presAssocID="{B839B0FA-9A9C-4C8E-B118-BBA6149CC261}" presName="childText" presStyleLbl="conFgAcc1" presStyleIdx="0" presStyleCnt="1" custScaleY="67803" custLinFactNeighborX="-133" custLinFactNeighborY="24893">
        <dgm:presLayoutVars>
          <dgm:bulletEnabled val="1"/>
        </dgm:presLayoutVars>
      </dgm:prSet>
      <dgm:spPr>
        <a:ln w="9525">
          <a:solidFill>
            <a:schemeClr val="accent2"/>
          </a:solidFill>
        </a:ln>
      </dgm:spPr>
      <dgm:t>
        <a:bodyPr/>
        <a:lstStyle/>
        <a:p>
          <a:endParaRPr lang="pt-BR"/>
        </a:p>
      </dgm:t>
    </dgm:pt>
  </dgm:ptLst>
  <dgm:cxnLst>
    <dgm:cxn modelId="{448B6364-7647-46AF-97E2-1000D0BB7F62}" type="presOf" srcId="{B839B0FA-9A9C-4C8E-B118-BBA6149CC261}" destId="{97FF9A46-E4B2-43AE-BB7F-96AF0A565B59}" srcOrd="1" destOrd="0" presId="urn:microsoft.com/office/officeart/2005/8/layout/list1"/>
    <dgm:cxn modelId="{3201E30F-A429-4B0B-9920-9FE875C44BC6}" type="presOf" srcId="{9F52E308-EDB1-441E-B608-44B90D9E77B9}" destId="{E530C4AB-D916-49ED-ADDD-EEA862036EF4}" srcOrd="0" destOrd="0" presId="urn:microsoft.com/office/officeart/2005/8/layout/list1"/>
    <dgm:cxn modelId="{2C928A2F-118B-4365-87C0-D3E39F4EEDB2}" srcId="{9F52E308-EDB1-441E-B608-44B90D9E77B9}" destId="{B839B0FA-9A9C-4C8E-B118-BBA6149CC261}" srcOrd="0" destOrd="0" parTransId="{F37C881B-A671-428C-A211-B12C73C7B644}" sibTransId="{CC2CCD28-EF5B-4A0D-A87D-D375BDD72314}"/>
    <dgm:cxn modelId="{D7CE519A-3007-4227-8AF5-1C093D80A6D3}" type="presOf" srcId="{B839B0FA-9A9C-4C8E-B118-BBA6149CC261}" destId="{D98635FD-724C-4663-8CD5-4C1484B31739}" srcOrd="0" destOrd="0" presId="urn:microsoft.com/office/officeart/2005/8/layout/list1"/>
    <dgm:cxn modelId="{3FB274A0-553B-40CB-918D-1302A5A1AD61}" type="presParOf" srcId="{E530C4AB-D916-49ED-ADDD-EEA862036EF4}" destId="{6629958D-E1ED-4426-B0AA-C1AFB1DCF21A}" srcOrd="0" destOrd="0" presId="urn:microsoft.com/office/officeart/2005/8/layout/list1"/>
    <dgm:cxn modelId="{E2C709D3-E984-4B29-8E28-D6C409A59F28}" type="presParOf" srcId="{6629958D-E1ED-4426-B0AA-C1AFB1DCF21A}" destId="{D98635FD-724C-4663-8CD5-4C1484B31739}" srcOrd="0" destOrd="0" presId="urn:microsoft.com/office/officeart/2005/8/layout/list1"/>
    <dgm:cxn modelId="{A9F18629-A27C-4F83-8C8B-24E235D84BD5}" type="presParOf" srcId="{6629958D-E1ED-4426-B0AA-C1AFB1DCF21A}" destId="{97FF9A46-E4B2-43AE-BB7F-96AF0A565B59}" srcOrd="1" destOrd="0" presId="urn:microsoft.com/office/officeart/2005/8/layout/list1"/>
    <dgm:cxn modelId="{EDA975DA-F6A9-4AC8-9DD9-BF0A3A9D7411}" type="presParOf" srcId="{E530C4AB-D916-49ED-ADDD-EEA862036EF4}" destId="{C4DDE3B2-65F2-4D28-B264-A16C78F26B92}" srcOrd="1" destOrd="0" presId="urn:microsoft.com/office/officeart/2005/8/layout/list1"/>
    <dgm:cxn modelId="{7F920EC6-C683-4F86-9A90-F7531CD31D2F}" type="presParOf" srcId="{E530C4AB-D916-49ED-ADDD-EEA862036EF4}" destId="{9917E47E-CD41-4CDA-9A1E-CFD0AA947B37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9F52E308-EDB1-441E-B608-44B90D9E77B9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E530C4AB-D916-49ED-ADDD-EEA862036EF4}" type="pres">
      <dgm:prSet presAssocID="{9F52E308-EDB1-441E-B608-44B90D9E77B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</dgm:ptLst>
  <dgm:cxnLst>
    <dgm:cxn modelId="{287F82C5-7B04-434F-94DC-6DDAFD03433C}" type="presOf" srcId="{9F52E308-EDB1-441E-B608-44B90D9E77B9}" destId="{E530C4AB-D916-49ED-ADDD-EEA862036EF4}" srcOrd="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9F52E308-EDB1-441E-B608-44B90D9E77B9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B839B0FA-9A9C-4C8E-B118-BBA6149CC261}">
      <dgm:prSet phldrT="[Texto]" custT="1"/>
      <dgm:spPr>
        <a:gradFill rotWithShape="0"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2700000" scaled="0"/>
        </a:gradFill>
      </dgm:spPr>
      <dgm:t>
        <a:bodyPr/>
        <a:lstStyle/>
        <a:p>
          <a:r>
            <a:rPr lang="pt-BR" sz="1900" b="1" smtClean="0">
              <a:solidFill>
                <a:schemeClr val="accent1">
                  <a:lumMod val="75000"/>
                </a:schemeClr>
              </a:solidFill>
              <a:latin typeface="Calibri" pitchFamily="34" charset="0"/>
            </a:rPr>
            <a:t>Revisão dos Projetos Executivos </a:t>
          </a:r>
          <a:endParaRPr lang="pt-BR" sz="1900" b="1">
            <a:solidFill>
              <a:schemeClr val="accent1">
                <a:lumMod val="75000"/>
              </a:schemeClr>
            </a:solidFill>
            <a:latin typeface="Calibri" pitchFamily="34" charset="0"/>
          </a:endParaRPr>
        </a:p>
      </dgm:t>
    </dgm:pt>
    <dgm:pt modelId="{F37C881B-A671-428C-A211-B12C73C7B644}" type="parTrans" cxnId="{2C928A2F-118B-4365-87C0-D3E39F4EEDB2}">
      <dgm:prSet/>
      <dgm:spPr/>
      <dgm:t>
        <a:bodyPr/>
        <a:lstStyle/>
        <a:p>
          <a:endParaRPr lang="pt-BR"/>
        </a:p>
      </dgm:t>
    </dgm:pt>
    <dgm:pt modelId="{CC2CCD28-EF5B-4A0D-A87D-D375BDD72314}" type="sibTrans" cxnId="{2C928A2F-118B-4365-87C0-D3E39F4EEDB2}">
      <dgm:prSet/>
      <dgm:spPr/>
      <dgm:t>
        <a:bodyPr/>
        <a:lstStyle/>
        <a:p>
          <a:endParaRPr lang="pt-BR"/>
        </a:p>
      </dgm:t>
    </dgm:pt>
    <dgm:pt modelId="{E530C4AB-D916-49ED-ADDD-EEA862036EF4}" type="pres">
      <dgm:prSet presAssocID="{9F52E308-EDB1-441E-B608-44B90D9E77B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6629958D-E1ED-4426-B0AA-C1AFB1DCF21A}" type="pres">
      <dgm:prSet presAssocID="{B839B0FA-9A9C-4C8E-B118-BBA6149CC261}" presName="parentLin" presStyleCnt="0"/>
      <dgm:spPr/>
    </dgm:pt>
    <dgm:pt modelId="{D98635FD-724C-4663-8CD5-4C1484B31739}" type="pres">
      <dgm:prSet presAssocID="{B839B0FA-9A9C-4C8E-B118-BBA6149CC261}" presName="parentLeftMargin" presStyleLbl="node1" presStyleIdx="0" presStyleCnt="1"/>
      <dgm:spPr/>
      <dgm:t>
        <a:bodyPr/>
        <a:lstStyle/>
        <a:p>
          <a:endParaRPr lang="pt-BR"/>
        </a:p>
      </dgm:t>
    </dgm:pt>
    <dgm:pt modelId="{97FF9A46-E4B2-43AE-BB7F-96AF0A565B59}" type="pres">
      <dgm:prSet presAssocID="{B839B0FA-9A9C-4C8E-B118-BBA6149CC261}" presName="parentText" presStyleLbl="node1" presStyleIdx="0" presStyleCnt="1" custScaleX="94725" custScaleY="24390" custLinFactNeighborX="-64912" custLinFactNeighborY="-35144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4DDE3B2-65F2-4D28-B264-A16C78F26B92}" type="pres">
      <dgm:prSet presAssocID="{B839B0FA-9A9C-4C8E-B118-BBA6149CC261}" presName="negativeSpace" presStyleCnt="0"/>
      <dgm:spPr/>
    </dgm:pt>
    <dgm:pt modelId="{9917E47E-CD41-4CDA-9A1E-CFD0AA947B37}" type="pres">
      <dgm:prSet presAssocID="{B839B0FA-9A9C-4C8E-B118-BBA6149CC261}" presName="childText" presStyleLbl="conFgAcc1" presStyleIdx="0" presStyleCnt="1" custScaleY="88513" custLinFactNeighborY="2200">
        <dgm:presLayoutVars>
          <dgm:bulletEnabled val="1"/>
        </dgm:presLayoutVars>
      </dgm:prSet>
      <dgm:spPr>
        <a:ln w="9525">
          <a:solidFill>
            <a:schemeClr val="accent2"/>
          </a:solidFill>
        </a:ln>
      </dgm:spPr>
      <dgm:t>
        <a:bodyPr/>
        <a:lstStyle/>
        <a:p>
          <a:endParaRPr lang="pt-BR"/>
        </a:p>
      </dgm:t>
    </dgm:pt>
  </dgm:ptLst>
  <dgm:cxnLst>
    <dgm:cxn modelId="{FFC806A8-727C-4607-8E6C-264741B0573C}" type="presOf" srcId="{B839B0FA-9A9C-4C8E-B118-BBA6149CC261}" destId="{D98635FD-724C-4663-8CD5-4C1484B31739}" srcOrd="0" destOrd="0" presId="urn:microsoft.com/office/officeart/2005/8/layout/list1"/>
    <dgm:cxn modelId="{5EBCB16A-672C-4CFA-8F1A-C660CF27094D}" type="presOf" srcId="{B839B0FA-9A9C-4C8E-B118-BBA6149CC261}" destId="{97FF9A46-E4B2-43AE-BB7F-96AF0A565B59}" srcOrd="1" destOrd="0" presId="urn:microsoft.com/office/officeart/2005/8/layout/list1"/>
    <dgm:cxn modelId="{2C928A2F-118B-4365-87C0-D3E39F4EEDB2}" srcId="{9F52E308-EDB1-441E-B608-44B90D9E77B9}" destId="{B839B0FA-9A9C-4C8E-B118-BBA6149CC261}" srcOrd="0" destOrd="0" parTransId="{F37C881B-A671-428C-A211-B12C73C7B644}" sibTransId="{CC2CCD28-EF5B-4A0D-A87D-D375BDD72314}"/>
    <dgm:cxn modelId="{6E22F835-6CB1-4B3B-AAD2-A3B48C0769ED}" type="presOf" srcId="{9F52E308-EDB1-441E-B608-44B90D9E77B9}" destId="{E530C4AB-D916-49ED-ADDD-EEA862036EF4}" srcOrd="0" destOrd="0" presId="urn:microsoft.com/office/officeart/2005/8/layout/list1"/>
    <dgm:cxn modelId="{2DC29C25-0B49-430E-AA4C-36EDB1E57C06}" type="presParOf" srcId="{E530C4AB-D916-49ED-ADDD-EEA862036EF4}" destId="{6629958D-E1ED-4426-B0AA-C1AFB1DCF21A}" srcOrd="0" destOrd="0" presId="urn:microsoft.com/office/officeart/2005/8/layout/list1"/>
    <dgm:cxn modelId="{F5DAD185-6971-4FD8-80E3-8AF1825B2AB7}" type="presParOf" srcId="{6629958D-E1ED-4426-B0AA-C1AFB1DCF21A}" destId="{D98635FD-724C-4663-8CD5-4C1484B31739}" srcOrd="0" destOrd="0" presId="urn:microsoft.com/office/officeart/2005/8/layout/list1"/>
    <dgm:cxn modelId="{CBC55070-3535-4633-88AE-3834CF515410}" type="presParOf" srcId="{6629958D-E1ED-4426-B0AA-C1AFB1DCF21A}" destId="{97FF9A46-E4B2-43AE-BB7F-96AF0A565B59}" srcOrd="1" destOrd="0" presId="urn:microsoft.com/office/officeart/2005/8/layout/list1"/>
    <dgm:cxn modelId="{A7062257-B448-4132-80AE-D94532CD5B36}" type="presParOf" srcId="{E530C4AB-D916-49ED-ADDD-EEA862036EF4}" destId="{C4DDE3B2-65F2-4D28-B264-A16C78F26B92}" srcOrd="1" destOrd="0" presId="urn:microsoft.com/office/officeart/2005/8/layout/list1"/>
    <dgm:cxn modelId="{82AC4972-3E10-4CBC-95F6-B05C7E052F90}" type="presParOf" srcId="{E530C4AB-D916-49ED-ADDD-EEA862036EF4}" destId="{9917E47E-CD41-4CDA-9A1E-CFD0AA947B37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C36702F-3220-4740-A471-7EDB1117809A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D0FE695F-1240-466E-B0A0-511599CE9330}" type="pres">
      <dgm:prSet presAssocID="{1C36702F-3220-4740-A471-7EDB1117809A}" presName="Name0" presStyleCnt="0">
        <dgm:presLayoutVars>
          <dgm:dir/>
          <dgm:resizeHandles val="exact"/>
        </dgm:presLayoutVars>
      </dgm:prSet>
      <dgm:spPr/>
    </dgm:pt>
  </dgm:ptLst>
  <dgm:cxnLst>
    <dgm:cxn modelId="{58AD1B85-0FFB-4279-8534-0FDA7F23D630}" type="presOf" srcId="{1C36702F-3220-4740-A471-7EDB1117809A}" destId="{D0FE695F-1240-466E-B0A0-511599CE9330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9F52E308-EDB1-441E-B608-44B90D9E77B9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B839B0FA-9A9C-4C8E-B118-BBA6149CC261}">
      <dgm:prSet phldrT="[Texto]" custT="1"/>
      <dgm:spPr>
        <a:gradFill rotWithShape="0"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2700000" scaled="0"/>
        </a:gradFill>
      </dgm:spPr>
      <dgm:t>
        <a:bodyPr/>
        <a:lstStyle/>
        <a:p>
          <a:r>
            <a:rPr lang="pt-BR" sz="1900" b="1" smtClean="0">
              <a:solidFill>
                <a:schemeClr val="accent1">
                  <a:lumMod val="75000"/>
                </a:schemeClr>
              </a:solidFill>
              <a:latin typeface="Calibri" pitchFamily="34" charset="0"/>
            </a:rPr>
            <a:t>Licenciamento Ambiental</a:t>
          </a:r>
          <a:endParaRPr lang="pt-BR" sz="1900" b="1">
            <a:solidFill>
              <a:schemeClr val="accent1">
                <a:lumMod val="75000"/>
              </a:schemeClr>
            </a:solidFill>
            <a:latin typeface="Calibri" pitchFamily="34" charset="0"/>
          </a:endParaRPr>
        </a:p>
      </dgm:t>
    </dgm:pt>
    <dgm:pt modelId="{F37C881B-A671-428C-A211-B12C73C7B644}" type="parTrans" cxnId="{2C928A2F-118B-4365-87C0-D3E39F4EEDB2}">
      <dgm:prSet/>
      <dgm:spPr/>
      <dgm:t>
        <a:bodyPr/>
        <a:lstStyle/>
        <a:p>
          <a:endParaRPr lang="pt-BR"/>
        </a:p>
      </dgm:t>
    </dgm:pt>
    <dgm:pt modelId="{CC2CCD28-EF5B-4A0D-A87D-D375BDD72314}" type="sibTrans" cxnId="{2C928A2F-118B-4365-87C0-D3E39F4EEDB2}">
      <dgm:prSet/>
      <dgm:spPr/>
      <dgm:t>
        <a:bodyPr/>
        <a:lstStyle/>
        <a:p>
          <a:endParaRPr lang="pt-BR"/>
        </a:p>
      </dgm:t>
    </dgm:pt>
    <dgm:pt modelId="{E530C4AB-D916-49ED-ADDD-EEA862036EF4}" type="pres">
      <dgm:prSet presAssocID="{9F52E308-EDB1-441E-B608-44B90D9E77B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6629958D-E1ED-4426-B0AA-C1AFB1DCF21A}" type="pres">
      <dgm:prSet presAssocID="{B839B0FA-9A9C-4C8E-B118-BBA6149CC261}" presName="parentLin" presStyleCnt="0"/>
      <dgm:spPr/>
    </dgm:pt>
    <dgm:pt modelId="{D98635FD-724C-4663-8CD5-4C1484B31739}" type="pres">
      <dgm:prSet presAssocID="{B839B0FA-9A9C-4C8E-B118-BBA6149CC261}" presName="parentLeftMargin" presStyleLbl="node1" presStyleIdx="0" presStyleCnt="1"/>
      <dgm:spPr/>
      <dgm:t>
        <a:bodyPr/>
        <a:lstStyle/>
        <a:p>
          <a:endParaRPr lang="pt-BR"/>
        </a:p>
      </dgm:t>
    </dgm:pt>
    <dgm:pt modelId="{97FF9A46-E4B2-43AE-BB7F-96AF0A565B59}" type="pres">
      <dgm:prSet presAssocID="{B839B0FA-9A9C-4C8E-B118-BBA6149CC261}" presName="parentText" presStyleLbl="node1" presStyleIdx="0" presStyleCnt="1" custScaleX="94725" custScaleY="24390" custLinFactNeighborX="-46258" custLinFactNeighborY="-37769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4DDE3B2-65F2-4D28-B264-A16C78F26B92}" type="pres">
      <dgm:prSet presAssocID="{B839B0FA-9A9C-4C8E-B118-BBA6149CC261}" presName="negativeSpace" presStyleCnt="0"/>
      <dgm:spPr/>
    </dgm:pt>
    <dgm:pt modelId="{9917E47E-CD41-4CDA-9A1E-CFD0AA947B37}" type="pres">
      <dgm:prSet presAssocID="{B839B0FA-9A9C-4C8E-B118-BBA6149CC261}" presName="childText" presStyleLbl="conFgAcc1" presStyleIdx="0" presStyleCnt="1" custScaleY="134168" custLinFactNeighborY="2200">
        <dgm:presLayoutVars>
          <dgm:bulletEnabled val="1"/>
        </dgm:presLayoutVars>
      </dgm:prSet>
      <dgm:spPr>
        <a:ln w="9525">
          <a:solidFill>
            <a:schemeClr val="accent2"/>
          </a:solidFill>
        </a:ln>
      </dgm:spPr>
      <dgm:t>
        <a:bodyPr/>
        <a:lstStyle/>
        <a:p>
          <a:endParaRPr lang="pt-BR"/>
        </a:p>
      </dgm:t>
    </dgm:pt>
  </dgm:ptLst>
  <dgm:cxnLst>
    <dgm:cxn modelId="{93C64B8B-DD3C-4639-B9D5-AB1BED22CA88}" type="presOf" srcId="{B839B0FA-9A9C-4C8E-B118-BBA6149CC261}" destId="{D98635FD-724C-4663-8CD5-4C1484B31739}" srcOrd="0" destOrd="0" presId="urn:microsoft.com/office/officeart/2005/8/layout/list1"/>
    <dgm:cxn modelId="{280487D4-2693-4DBE-BDFD-8FE377948CCF}" type="presOf" srcId="{B839B0FA-9A9C-4C8E-B118-BBA6149CC261}" destId="{97FF9A46-E4B2-43AE-BB7F-96AF0A565B59}" srcOrd="1" destOrd="0" presId="urn:microsoft.com/office/officeart/2005/8/layout/list1"/>
    <dgm:cxn modelId="{2C928A2F-118B-4365-87C0-D3E39F4EEDB2}" srcId="{9F52E308-EDB1-441E-B608-44B90D9E77B9}" destId="{B839B0FA-9A9C-4C8E-B118-BBA6149CC261}" srcOrd="0" destOrd="0" parTransId="{F37C881B-A671-428C-A211-B12C73C7B644}" sibTransId="{CC2CCD28-EF5B-4A0D-A87D-D375BDD72314}"/>
    <dgm:cxn modelId="{A5177610-709D-423E-B7B9-3D20779D5803}" type="presOf" srcId="{9F52E308-EDB1-441E-B608-44B90D9E77B9}" destId="{E530C4AB-D916-49ED-ADDD-EEA862036EF4}" srcOrd="0" destOrd="0" presId="urn:microsoft.com/office/officeart/2005/8/layout/list1"/>
    <dgm:cxn modelId="{C760C84F-A833-4B19-8273-21228F8FC75C}" type="presParOf" srcId="{E530C4AB-D916-49ED-ADDD-EEA862036EF4}" destId="{6629958D-E1ED-4426-B0AA-C1AFB1DCF21A}" srcOrd="0" destOrd="0" presId="urn:microsoft.com/office/officeart/2005/8/layout/list1"/>
    <dgm:cxn modelId="{B365AFB8-D137-4619-BF0C-737262142A7A}" type="presParOf" srcId="{6629958D-E1ED-4426-B0AA-C1AFB1DCF21A}" destId="{D98635FD-724C-4663-8CD5-4C1484B31739}" srcOrd="0" destOrd="0" presId="urn:microsoft.com/office/officeart/2005/8/layout/list1"/>
    <dgm:cxn modelId="{57D1E0D7-B0CD-49FC-A277-8243988430F6}" type="presParOf" srcId="{6629958D-E1ED-4426-B0AA-C1AFB1DCF21A}" destId="{97FF9A46-E4B2-43AE-BB7F-96AF0A565B59}" srcOrd="1" destOrd="0" presId="urn:microsoft.com/office/officeart/2005/8/layout/list1"/>
    <dgm:cxn modelId="{5124BC4E-B226-4CBA-BA33-57B9798B5622}" type="presParOf" srcId="{E530C4AB-D916-49ED-ADDD-EEA862036EF4}" destId="{C4DDE3B2-65F2-4D28-B264-A16C78F26B92}" srcOrd="1" destOrd="0" presId="urn:microsoft.com/office/officeart/2005/8/layout/list1"/>
    <dgm:cxn modelId="{803038DA-24F6-41C9-80B8-C94403B741C3}" type="presParOf" srcId="{E530C4AB-D916-49ED-ADDD-EEA862036EF4}" destId="{9917E47E-CD41-4CDA-9A1E-CFD0AA947B37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9F52E308-EDB1-441E-B608-44B90D9E77B9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E530C4AB-D916-49ED-ADDD-EEA862036EF4}" type="pres">
      <dgm:prSet presAssocID="{9F52E308-EDB1-441E-B608-44B90D9E77B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</dgm:ptLst>
  <dgm:cxnLst>
    <dgm:cxn modelId="{972F396F-8A74-4FA9-BC36-4607F186396E}" type="presOf" srcId="{9F52E308-EDB1-441E-B608-44B90D9E77B9}" destId="{E530C4AB-D916-49ED-ADDD-EEA862036EF4}" srcOrd="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73B7D1D3-4344-4379-933E-BCDB139FE9AE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E4348670-14D3-4A06-BCF7-18C5246433C5}">
      <dgm:prSet phldrT="[Texto]"/>
      <dgm:spPr>
        <a:solidFill>
          <a:schemeClr val="tx2"/>
        </a:solidFill>
        <a:ln>
          <a:solidFill>
            <a:schemeClr val="tx2"/>
          </a:solidFill>
        </a:ln>
      </dgm:spPr>
      <dgm:t>
        <a:bodyPr/>
        <a:lstStyle/>
        <a:p>
          <a:r>
            <a:rPr lang="pt-BR" dirty="0" smtClean="0"/>
            <a:t>I</a:t>
          </a:r>
          <a:endParaRPr lang="pt-BR" dirty="0"/>
        </a:p>
      </dgm:t>
    </dgm:pt>
    <dgm:pt modelId="{483785FC-BAB4-4744-838F-AD0559580D49}" type="parTrans" cxnId="{93544816-9AF7-4D0D-8BAA-C9DE96C504FC}">
      <dgm:prSet/>
      <dgm:spPr/>
      <dgm:t>
        <a:bodyPr/>
        <a:lstStyle/>
        <a:p>
          <a:endParaRPr lang="pt-BR"/>
        </a:p>
      </dgm:t>
    </dgm:pt>
    <dgm:pt modelId="{5778A2FD-B423-42A7-9356-7756C8A89940}" type="sibTrans" cxnId="{93544816-9AF7-4D0D-8BAA-C9DE96C504FC}">
      <dgm:prSet/>
      <dgm:spPr/>
      <dgm:t>
        <a:bodyPr/>
        <a:lstStyle/>
        <a:p>
          <a:endParaRPr lang="pt-BR"/>
        </a:p>
      </dgm:t>
    </dgm:pt>
    <dgm:pt modelId="{AB0DBB28-B3E0-4141-AA83-74A8CB7681C8}">
      <dgm:prSet phldrT="[Texto]"/>
      <dgm:spPr>
        <a:ln>
          <a:solidFill>
            <a:schemeClr val="tx2"/>
          </a:solidFill>
        </a:ln>
      </dgm:spPr>
      <dgm:t>
        <a:bodyPr/>
        <a:lstStyle/>
        <a:p>
          <a:r>
            <a:rPr lang="pt-BR" b="1" dirty="0" smtClean="0"/>
            <a:t>VALOR GLOBAL DO EMPREENDIMENTO</a:t>
          </a:r>
          <a:r>
            <a:rPr lang="pt-BR" dirty="0" smtClean="0"/>
            <a:t>                              R$ 4,3 bilhões</a:t>
          </a:r>
          <a:endParaRPr lang="pt-BR" dirty="0"/>
        </a:p>
      </dgm:t>
    </dgm:pt>
    <dgm:pt modelId="{FB4B2CF8-B257-46A3-A34D-2A44C821C2D8}" type="parTrans" cxnId="{DDAF4C2C-6392-4DCF-BDFD-F72EC8F8619F}">
      <dgm:prSet/>
      <dgm:spPr/>
      <dgm:t>
        <a:bodyPr/>
        <a:lstStyle/>
        <a:p>
          <a:endParaRPr lang="pt-BR"/>
        </a:p>
      </dgm:t>
    </dgm:pt>
    <dgm:pt modelId="{0F3F1AF1-FCF7-4322-ABC6-5F952C6516DB}" type="sibTrans" cxnId="{DDAF4C2C-6392-4DCF-BDFD-F72EC8F8619F}">
      <dgm:prSet/>
      <dgm:spPr/>
      <dgm:t>
        <a:bodyPr/>
        <a:lstStyle/>
        <a:p>
          <a:endParaRPr lang="pt-BR"/>
        </a:p>
      </dgm:t>
    </dgm:pt>
    <dgm:pt modelId="{1F38BE76-9201-433B-B304-F9D543413DD3}">
      <dgm:prSet phldrT="[Texto]"/>
      <dgm:spPr>
        <a:solidFill>
          <a:schemeClr val="tx2"/>
        </a:solidFill>
        <a:ln>
          <a:solidFill>
            <a:schemeClr val="tx2"/>
          </a:solidFill>
        </a:ln>
      </dgm:spPr>
      <dgm:t>
        <a:bodyPr/>
        <a:lstStyle/>
        <a:p>
          <a:r>
            <a:rPr lang="pt-BR" dirty="0" smtClean="0"/>
            <a:t>II</a:t>
          </a:r>
          <a:endParaRPr lang="pt-BR" dirty="0"/>
        </a:p>
      </dgm:t>
    </dgm:pt>
    <dgm:pt modelId="{248FC247-98DA-4E8F-BDB6-CDBE36F1ADE0}" type="parTrans" cxnId="{DB3616AE-AB47-4760-93E3-FE32823C260E}">
      <dgm:prSet/>
      <dgm:spPr/>
      <dgm:t>
        <a:bodyPr/>
        <a:lstStyle/>
        <a:p>
          <a:endParaRPr lang="pt-BR"/>
        </a:p>
      </dgm:t>
    </dgm:pt>
    <dgm:pt modelId="{35299514-C8B8-48DA-A4AA-2ABCE4B16DA7}" type="sibTrans" cxnId="{DB3616AE-AB47-4760-93E3-FE32823C260E}">
      <dgm:prSet/>
      <dgm:spPr/>
      <dgm:t>
        <a:bodyPr/>
        <a:lstStyle/>
        <a:p>
          <a:endParaRPr lang="pt-BR"/>
        </a:p>
      </dgm:t>
    </dgm:pt>
    <dgm:pt modelId="{720AE9D9-3BF4-49E6-8E34-534859223D03}">
      <dgm:prSet phldrT="[Texto]"/>
      <dgm:spPr>
        <a:ln>
          <a:solidFill>
            <a:schemeClr val="tx2"/>
          </a:solidFill>
        </a:ln>
      </dgm:spPr>
      <dgm:t>
        <a:bodyPr/>
        <a:lstStyle/>
        <a:p>
          <a:r>
            <a:rPr lang="pt-BR" b="1" dirty="0" smtClean="0"/>
            <a:t>EXTENSÃO                                                     </a:t>
          </a:r>
          <a:r>
            <a:rPr lang="pt-BR" b="0" dirty="0" smtClean="0"/>
            <a:t>1.022 km</a:t>
          </a:r>
          <a:endParaRPr lang="pt-BR" b="0" dirty="0"/>
        </a:p>
      </dgm:t>
    </dgm:pt>
    <dgm:pt modelId="{BC6A0362-D771-4026-85A9-5B832E28278E}" type="parTrans" cxnId="{438364EE-4882-4DE1-A858-CF41F40C4F5F}">
      <dgm:prSet/>
      <dgm:spPr/>
      <dgm:t>
        <a:bodyPr/>
        <a:lstStyle/>
        <a:p>
          <a:endParaRPr lang="pt-BR"/>
        </a:p>
      </dgm:t>
    </dgm:pt>
    <dgm:pt modelId="{0C38DA9E-7328-463A-82AC-AEA15B3F99C0}" type="sibTrans" cxnId="{438364EE-4882-4DE1-A858-CF41F40C4F5F}">
      <dgm:prSet/>
      <dgm:spPr/>
      <dgm:t>
        <a:bodyPr/>
        <a:lstStyle/>
        <a:p>
          <a:endParaRPr lang="pt-BR"/>
        </a:p>
      </dgm:t>
    </dgm:pt>
    <dgm:pt modelId="{4C3692FC-8324-4582-80B2-67DE35DF8FDC}">
      <dgm:prSet phldrT="[Texto]"/>
      <dgm:spPr>
        <a:solidFill>
          <a:srgbClr val="007635"/>
        </a:solidFill>
        <a:ln>
          <a:solidFill>
            <a:srgbClr val="007635"/>
          </a:solidFill>
        </a:ln>
      </dgm:spPr>
      <dgm:t>
        <a:bodyPr/>
        <a:lstStyle/>
        <a:p>
          <a:r>
            <a:rPr lang="pt-BR" dirty="0" smtClean="0"/>
            <a:t>III</a:t>
          </a:r>
          <a:endParaRPr lang="pt-BR" dirty="0"/>
        </a:p>
      </dgm:t>
    </dgm:pt>
    <dgm:pt modelId="{E3690CDE-D564-46AA-8A4F-FFD590B6B576}" type="parTrans" cxnId="{85DCBF23-3ECC-49C5-818D-7A7D4C5274E6}">
      <dgm:prSet/>
      <dgm:spPr/>
      <dgm:t>
        <a:bodyPr/>
        <a:lstStyle/>
        <a:p>
          <a:endParaRPr lang="pt-BR"/>
        </a:p>
      </dgm:t>
    </dgm:pt>
    <dgm:pt modelId="{B095C9C1-672C-4E55-880E-FA61FDAF1A72}" type="sibTrans" cxnId="{85DCBF23-3ECC-49C5-818D-7A7D4C5274E6}">
      <dgm:prSet/>
      <dgm:spPr/>
      <dgm:t>
        <a:bodyPr/>
        <a:lstStyle/>
        <a:p>
          <a:endParaRPr lang="pt-BR"/>
        </a:p>
      </dgm:t>
    </dgm:pt>
    <dgm:pt modelId="{8497CA39-C94D-4893-BA50-07490B1AF409}">
      <dgm:prSet phldrT="[Texto]"/>
      <dgm:spPr>
        <a:ln>
          <a:solidFill>
            <a:srgbClr val="007635"/>
          </a:solidFill>
        </a:ln>
      </dgm:spPr>
      <dgm:t>
        <a:bodyPr/>
        <a:lstStyle/>
        <a:p>
          <a:r>
            <a:rPr lang="pt-BR" b="1" dirty="0" smtClean="0"/>
            <a:t>PREVISÃO DE CONCLUSÃO                                 </a:t>
          </a:r>
          <a:r>
            <a:rPr lang="pt-BR" b="0" dirty="0" smtClean="0"/>
            <a:t>Ilhéus – Caetité: </a:t>
          </a:r>
          <a:r>
            <a:rPr lang="pt-BR" b="0" dirty="0" err="1" smtClean="0"/>
            <a:t>jun</a:t>
          </a:r>
          <a:r>
            <a:rPr lang="pt-BR" b="0" dirty="0" smtClean="0"/>
            <a:t>/2014                        </a:t>
          </a:r>
          <a:r>
            <a:rPr lang="pt-BR" dirty="0" smtClean="0"/>
            <a:t>Caetité – Barreiras: dez/2015 </a:t>
          </a:r>
          <a:endParaRPr lang="pt-BR" dirty="0"/>
        </a:p>
      </dgm:t>
    </dgm:pt>
    <dgm:pt modelId="{6561D335-3863-4121-9EB1-C24E5B2989F5}" type="parTrans" cxnId="{FC947205-EDE6-4412-BCFE-8866FD5755FE}">
      <dgm:prSet/>
      <dgm:spPr/>
      <dgm:t>
        <a:bodyPr/>
        <a:lstStyle/>
        <a:p>
          <a:endParaRPr lang="pt-BR"/>
        </a:p>
      </dgm:t>
    </dgm:pt>
    <dgm:pt modelId="{64C871FD-C516-4E9C-BE7A-2DA8380FEB05}" type="sibTrans" cxnId="{FC947205-EDE6-4412-BCFE-8866FD5755FE}">
      <dgm:prSet/>
      <dgm:spPr/>
      <dgm:t>
        <a:bodyPr/>
        <a:lstStyle/>
        <a:p>
          <a:endParaRPr lang="pt-BR"/>
        </a:p>
      </dgm:t>
    </dgm:pt>
    <dgm:pt modelId="{B0DE5139-1C88-435B-97C1-5559D3E0C663}" type="pres">
      <dgm:prSet presAssocID="{73B7D1D3-4344-4379-933E-BCDB139FE9A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AF3C6E18-0CCE-4063-9DEA-E17A59B458EA}" type="pres">
      <dgm:prSet presAssocID="{E4348670-14D3-4A06-BCF7-18C5246433C5}" presName="composite" presStyleCnt="0"/>
      <dgm:spPr/>
    </dgm:pt>
    <dgm:pt modelId="{394D9CEA-07E6-4F31-AFD5-1185CBA50BBA}" type="pres">
      <dgm:prSet presAssocID="{E4348670-14D3-4A06-BCF7-18C5246433C5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BDD6D14-24A7-411A-AF09-C75BD90B2DA1}" type="pres">
      <dgm:prSet presAssocID="{E4348670-14D3-4A06-BCF7-18C5246433C5}" presName="descendantText" presStyleLbl="alignAcc1" presStyleIdx="0" presStyleCnt="3" custLinFactNeighborX="2915" custLinFactNeighborY="-32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0A20FD0-190B-48FD-9BE4-CCB5B00D1A16}" type="pres">
      <dgm:prSet presAssocID="{5778A2FD-B423-42A7-9356-7756C8A89940}" presName="sp" presStyleCnt="0"/>
      <dgm:spPr/>
    </dgm:pt>
    <dgm:pt modelId="{6F4E97A5-6911-4EA8-A8CD-20F13F5D9DA1}" type="pres">
      <dgm:prSet presAssocID="{1F38BE76-9201-433B-B304-F9D543413DD3}" presName="composite" presStyleCnt="0"/>
      <dgm:spPr/>
    </dgm:pt>
    <dgm:pt modelId="{FE3A3287-058D-4D49-945C-9A680E863DB9}" type="pres">
      <dgm:prSet presAssocID="{1F38BE76-9201-433B-B304-F9D543413DD3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A093CA9-F03F-497D-9590-C3AEF421E790}" type="pres">
      <dgm:prSet presAssocID="{1F38BE76-9201-433B-B304-F9D543413DD3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E8A57A9-6952-41D8-9E59-19EC4DDA3DC3}" type="pres">
      <dgm:prSet presAssocID="{35299514-C8B8-48DA-A4AA-2ABCE4B16DA7}" presName="sp" presStyleCnt="0"/>
      <dgm:spPr/>
    </dgm:pt>
    <dgm:pt modelId="{D240AF57-96D7-4364-855C-97C518F0E4BB}" type="pres">
      <dgm:prSet presAssocID="{4C3692FC-8324-4582-80B2-67DE35DF8FDC}" presName="composite" presStyleCnt="0"/>
      <dgm:spPr/>
    </dgm:pt>
    <dgm:pt modelId="{5CBBF17B-B77E-4213-BEFC-04F6E5116C4A}" type="pres">
      <dgm:prSet presAssocID="{4C3692FC-8324-4582-80B2-67DE35DF8FDC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75FE924-8D4F-45F9-AE2E-96B6861A44AF}" type="pres">
      <dgm:prSet presAssocID="{4C3692FC-8324-4582-80B2-67DE35DF8FDC}" presName="descendantText" presStyleLbl="alignAcc1" presStyleIdx="2" presStyleCnt="3" custScaleY="11338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DB3616AE-AB47-4760-93E3-FE32823C260E}" srcId="{73B7D1D3-4344-4379-933E-BCDB139FE9AE}" destId="{1F38BE76-9201-433B-B304-F9D543413DD3}" srcOrd="1" destOrd="0" parTransId="{248FC247-98DA-4E8F-BDB6-CDBE36F1ADE0}" sibTransId="{35299514-C8B8-48DA-A4AA-2ABCE4B16DA7}"/>
    <dgm:cxn modelId="{90B8A2C6-7A99-415D-8E4D-B1660739592A}" type="presOf" srcId="{1F38BE76-9201-433B-B304-F9D543413DD3}" destId="{FE3A3287-058D-4D49-945C-9A680E863DB9}" srcOrd="0" destOrd="0" presId="urn:microsoft.com/office/officeart/2005/8/layout/chevron2"/>
    <dgm:cxn modelId="{D6234942-A3B8-4BE8-ADE7-446F1F066DB2}" type="presOf" srcId="{8497CA39-C94D-4893-BA50-07490B1AF409}" destId="{275FE924-8D4F-45F9-AE2E-96B6861A44AF}" srcOrd="0" destOrd="0" presId="urn:microsoft.com/office/officeart/2005/8/layout/chevron2"/>
    <dgm:cxn modelId="{438364EE-4882-4DE1-A858-CF41F40C4F5F}" srcId="{1F38BE76-9201-433B-B304-F9D543413DD3}" destId="{720AE9D9-3BF4-49E6-8E34-534859223D03}" srcOrd="0" destOrd="0" parTransId="{BC6A0362-D771-4026-85A9-5B832E28278E}" sibTransId="{0C38DA9E-7328-463A-82AC-AEA15B3F99C0}"/>
    <dgm:cxn modelId="{93544816-9AF7-4D0D-8BAA-C9DE96C504FC}" srcId="{73B7D1D3-4344-4379-933E-BCDB139FE9AE}" destId="{E4348670-14D3-4A06-BCF7-18C5246433C5}" srcOrd="0" destOrd="0" parTransId="{483785FC-BAB4-4744-838F-AD0559580D49}" sibTransId="{5778A2FD-B423-42A7-9356-7756C8A89940}"/>
    <dgm:cxn modelId="{85DCBF23-3ECC-49C5-818D-7A7D4C5274E6}" srcId="{73B7D1D3-4344-4379-933E-BCDB139FE9AE}" destId="{4C3692FC-8324-4582-80B2-67DE35DF8FDC}" srcOrd="2" destOrd="0" parTransId="{E3690CDE-D564-46AA-8A4F-FFD590B6B576}" sibTransId="{B095C9C1-672C-4E55-880E-FA61FDAF1A72}"/>
    <dgm:cxn modelId="{DDAF4C2C-6392-4DCF-BDFD-F72EC8F8619F}" srcId="{E4348670-14D3-4A06-BCF7-18C5246433C5}" destId="{AB0DBB28-B3E0-4141-AA83-74A8CB7681C8}" srcOrd="0" destOrd="0" parTransId="{FB4B2CF8-B257-46A3-A34D-2A44C821C2D8}" sibTransId="{0F3F1AF1-FCF7-4322-ABC6-5F952C6516DB}"/>
    <dgm:cxn modelId="{0A912042-2D67-459C-8B2D-FD3A8AE90C37}" type="presOf" srcId="{E4348670-14D3-4A06-BCF7-18C5246433C5}" destId="{394D9CEA-07E6-4F31-AFD5-1185CBA50BBA}" srcOrd="0" destOrd="0" presId="urn:microsoft.com/office/officeart/2005/8/layout/chevron2"/>
    <dgm:cxn modelId="{FC947205-EDE6-4412-BCFE-8866FD5755FE}" srcId="{4C3692FC-8324-4582-80B2-67DE35DF8FDC}" destId="{8497CA39-C94D-4893-BA50-07490B1AF409}" srcOrd="0" destOrd="0" parTransId="{6561D335-3863-4121-9EB1-C24E5B2989F5}" sibTransId="{64C871FD-C516-4E9C-BE7A-2DA8380FEB05}"/>
    <dgm:cxn modelId="{ED668542-FBDC-4F4D-8986-FE1F9799BC42}" type="presOf" srcId="{720AE9D9-3BF4-49E6-8E34-534859223D03}" destId="{5A093CA9-F03F-497D-9590-C3AEF421E790}" srcOrd="0" destOrd="0" presId="urn:microsoft.com/office/officeart/2005/8/layout/chevron2"/>
    <dgm:cxn modelId="{635F07A0-CC98-4BF7-9C6A-0D4E97E92D1F}" type="presOf" srcId="{4C3692FC-8324-4582-80B2-67DE35DF8FDC}" destId="{5CBBF17B-B77E-4213-BEFC-04F6E5116C4A}" srcOrd="0" destOrd="0" presId="urn:microsoft.com/office/officeart/2005/8/layout/chevron2"/>
    <dgm:cxn modelId="{36FFFED5-E2B0-4C3B-9F50-50942D6087B7}" type="presOf" srcId="{73B7D1D3-4344-4379-933E-BCDB139FE9AE}" destId="{B0DE5139-1C88-435B-97C1-5559D3E0C663}" srcOrd="0" destOrd="0" presId="urn:microsoft.com/office/officeart/2005/8/layout/chevron2"/>
    <dgm:cxn modelId="{F0B942BF-7F79-4EC1-AF97-F3545ACC12A8}" type="presOf" srcId="{AB0DBB28-B3E0-4141-AA83-74A8CB7681C8}" destId="{ABDD6D14-24A7-411A-AF09-C75BD90B2DA1}" srcOrd="0" destOrd="0" presId="urn:microsoft.com/office/officeart/2005/8/layout/chevron2"/>
    <dgm:cxn modelId="{9794AF78-D420-4A07-B15C-2DBC133DA995}" type="presParOf" srcId="{B0DE5139-1C88-435B-97C1-5559D3E0C663}" destId="{AF3C6E18-0CCE-4063-9DEA-E17A59B458EA}" srcOrd="0" destOrd="0" presId="urn:microsoft.com/office/officeart/2005/8/layout/chevron2"/>
    <dgm:cxn modelId="{E68E4108-C54A-4D3C-BEB7-298D95CC50AA}" type="presParOf" srcId="{AF3C6E18-0CCE-4063-9DEA-E17A59B458EA}" destId="{394D9CEA-07E6-4F31-AFD5-1185CBA50BBA}" srcOrd="0" destOrd="0" presId="urn:microsoft.com/office/officeart/2005/8/layout/chevron2"/>
    <dgm:cxn modelId="{BE53E423-39D0-451A-9073-0DBA74104AF0}" type="presParOf" srcId="{AF3C6E18-0CCE-4063-9DEA-E17A59B458EA}" destId="{ABDD6D14-24A7-411A-AF09-C75BD90B2DA1}" srcOrd="1" destOrd="0" presId="urn:microsoft.com/office/officeart/2005/8/layout/chevron2"/>
    <dgm:cxn modelId="{9DF58636-4C2E-459C-9AC5-8D6270F2F0DB}" type="presParOf" srcId="{B0DE5139-1C88-435B-97C1-5559D3E0C663}" destId="{40A20FD0-190B-48FD-9BE4-CCB5B00D1A16}" srcOrd="1" destOrd="0" presId="urn:microsoft.com/office/officeart/2005/8/layout/chevron2"/>
    <dgm:cxn modelId="{0041B276-84B5-420E-A85C-5F70A35965CF}" type="presParOf" srcId="{B0DE5139-1C88-435B-97C1-5559D3E0C663}" destId="{6F4E97A5-6911-4EA8-A8CD-20F13F5D9DA1}" srcOrd="2" destOrd="0" presId="urn:microsoft.com/office/officeart/2005/8/layout/chevron2"/>
    <dgm:cxn modelId="{6159CDEA-1CA4-4983-A0C7-1F7AD97F15D9}" type="presParOf" srcId="{6F4E97A5-6911-4EA8-A8CD-20F13F5D9DA1}" destId="{FE3A3287-058D-4D49-945C-9A680E863DB9}" srcOrd="0" destOrd="0" presId="urn:microsoft.com/office/officeart/2005/8/layout/chevron2"/>
    <dgm:cxn modelId="{D03A78A4-F9FB-46AD-BAD8-37C71B72380A}" type="presParOf" srcId="{6F4E97A5-6911-4EA8-A8CD-20F13F5D9DA1}" destId="{5A093CA9-F03F-497D-9590-C3AEF421E790}" srcOrd="1" destOrd="0" presId="urn:microsoft.com/office/officeart/2005/8/layout/chevron2"/>
    <dgm:cxn modelId="{DD1D89AA-4E33-4827-8108-5A0A61023DE0}" type="presParOf" srcId="{B0DE5139-1C88-435B-97C1-5559D3E0C663}" destId="{DE8A57A9-6952-41D8-9E59-19EC4DDA3DC3}" srcOrd="3" destOrd="0" presId="urn:microsoft.com/office/officeart/2005/8/layout/chevron2"/>
    <dgm:cxn modelId="{1AF8720B-683F-4129-9F78-F2C22E166095}" type="presParOf" srcId="{B0DE5139-1C88-435B-97C1-5559D3E0C663}" destId="{D240AF57-96D7-4364-855C-97C518F0E4BB}" srcOrd="4" destOrd="0" presId="urn:microsoft.com/office/officeart/2005/8/layout/chevron2"/>
    <dgm:cxn modelId="{79362D12-761D-4F6F-91D9-36DDEA4A4D31}" type="presParOf" srcId="{D240AF57-96D7-4364-855C-97C518F0E4BB}" destId="{5CBBF17B-B77E-4213-BEFC-04F6E5116C4A}" srcOrd="0" destOrd="0" presId="urn:microsoft.com/office/officeart/2005/8/layout/chevron2"/>
    <dgm:cxn modelId="{33602D43-278A-4F68-84C8-DB63B1CF5BA1}" type="presParOf" srcId="{D240AF57-96D7-4364-855C-97C518F0E4BB}" destId="{275FE924-8D4F-45F9-AE2E-96B6861A44A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73B7D1D3-4344-4379-933E-BCDB139FE9AE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E4348670-14D3-4A06-BCF7-18C5246433C5}">
      <dgm:prSet phldrT="[Texto]"/>
      <dgm:spPr>
        <a:solidFill>
          <a:schemeClr val="tx2"/>
        </a:solidFill>
        <a:ln>
          <a:solidFill>
            <a:schemeClr val="tx2"/>
          </a:solidFill>
        </a:ln>
      </dgm:spPr>
      <dgm:t>
        <a:bodyPr/>
        <a:lstStyle/>
        <a:p>
          <a:r>
            <a:rPr lang="pt-BR" dirty="0" smtClean="0"/>
            <a:t>I</a:t>
          </a:r>
          <a:endParaRPr lang="pt-BR" dirty="0"/>
        </a:p>
      </dgm:t>
    </dgm:pt>
    <dgm:pt modelId="{483785FC-BAB4-4744-838F-AD0559580D49}" type="parTrans" cxnId="{93544816-9AF7-4D0D-8BAA-C9DE96C504FC}">
      <dgm:prSet/>
      <dgm:spPr/>
      <dgm:t>
        <a:bodyPr/>
        <a:lstStyle/>
        <a:p>
          <a:endParaRPr lang="pt-BR"/>
        </a:p>
      </dgm:t>
    </dgm:pt>
    <dgm:pt modelId="{5778A2FD-B423-42A7-9356-7756C8A89940}" type="sibTrans" cxnId="{93544816-9AF7-4D0D-8BAA-C9DE96C504FC}">
      <dgm:prSet/>
      <dgm:spPr/>
      <dgm:t>
        <a:bodyPr/>
        <a:lstStyle/>
        <a:p>
          <a:endParaRPr lang="pt-BR"/>
        </a:p>
      </dgm:t>
    </dgm:pt>
    <dgm:pt modelId="{AB0DBB28-B3E0-4141-AA83-74A8CB7681C8}">
      <dgm:prSet phldrT="[Texto]" custT="1"/>
      <dgm:spPr>
        <a:ln>
          <a:solidFill>
            <a:schemeClr val="tx2"/>
          </a:solidFill>
        </a:ln>
      </dgm:spPr>
      <dgm:t>
        <a:bodyPr/>
        <a:lstStyle/>
        <a:p>
          <a:r>
            <a:rPr lang="pt-BR" sz="1800" b="1" dirty="0" smtClean="0"/>
            <a:t>AQUISIÇÃO DE TRILHOS</a:t>
          </a:r>
          <a:endParaRPr lang="pt-BR" sz="1800" dirty="0"/>
        </a:p>
      </dgm:t>
    </dgm:pt>
    <dgm:pt modelId="{FB4B2CF8-B257-46A3-A34D-2A44C821C2D8}" type="parTrans" cxnId="{DDAF4C2C-6392-4DCF-BDFD-F72EC8F8619F}">
      <dgm:prSet/>
      <dgm:spPr/>
      <dgm:t>
        <a:bodyPr/>
        <a:lstStyle/>
        <a:p>
          <a:endParaRPr lang="pt-BR"/>
        </a:p>
      </dgm:t>
    </dgm:pt>
    <dgm:pt modelId="{0F3F1AF1-FCF7-4322-ABC6-5F952C6516DB}" type="sibTrans" cxnId="{DDAF4C2C-6392-4DCF-BDFD-F72EC8F8619F}">
      <dgm:prSet/>
      <dgm:spPr/>
      <dgm:t>
        <a:bodyPr/>
        <a:lstStyle/>
        <a:p>
          <a:endParaRPr lang="pt-BR"/>
        </a:p>
      </dgm:t>
    </dgm:pt>
    <dgm:pt modelId="{1F38BE76-9201-433B-B304-F9D543413DD3}">
      <dgm:prSet phldrT="[Texto]"/>
      <dgm:spPr>
        <a:solidFill>
          <a:schemeClr val="tx2"/>
        </a:solidFill>
        <a:ln>
          <a:solidFill>
            <a:schemeClr val="tx2"/>
          </a:solidFill>
        </a:ln>
      </dgm:spPr>
      <dgm:t>
        <a:bodyPr/>
        <a:lstStyle/>
        <a:p>
          <a:r>
            <a:rPr lang="pt-BR" dirty="0" smtClean="0"/>
            <a:t>II</a:t>
          </a:r>
          <a:endParaRPr lang="pt-BR" dirty="0"/>
        </a:p>
      </dgm:t>
    </dgm:pt>
    <dgm:pt modelId="{248FC247-98DA-4E8F-BDB6-CDBE36F1ADE0}" type="parTrans" cxnId="{DB3616AE-AB47-4760-93E3-FE32823C260E}">
      <dgm:prSet/>
      <dgm:spPr/>
      <dgm:t>
        <a:bodyPr/>
        <a:lstStyle/>
        <a:p>
          <a:endParaRPr lang="pt-BR"/>
        </a:p>
      </dgm:t>
    </dgm:pt>
    <dgm:pt modelId="{35299514-C8B8-48DA-A4AA-2ABCE4B16DA7}" type="sibTrans" cxnId="{DB3616AE-AB47-4760-93E3-FE32823C260E}">
      <dgm:prSet/>
      <dgm:spPr/>
      <dgm:t>
        <a:bodyPr/>
        <a:lstStyle/>
        <a:p>
          <a:endParaRPr lang="pt-BR"/>
        </a:p>
      </dgm:t>
    </dgm:pt>
    <dgm:pt modelId="{720AE9D9-3BF4-49E6-8E34-534859223D03}">
      <dgm:prSet phldrT="[Texto]" custT="1"/>
      <dgm:spPr>
        <a:ln>
          <a:solidFill>
            <a:schemeClr val="tx2"/>
          </a:solidFill>
        </a:ln>
      </dgm:spPr>
      <dgm:t>
        <a:bodyPr/>
        <a:lstStyle/>
        <a:p>
          <a:r>
            <a:rPr lang="pt-BR" sz="1800" b="1" dirty="0" smtClean="0"/>
            <a:t>CONTRATO DO LOTE 1 DA FIOL</a:t>
          </a:r>
          <a:endParaRPr lang="pt-BR" sz="1800" b="1" dirty="0"/>
        </a:p>
      </dgm:t>
    </dgm:pt>
    <dgm:pt modelId="{BC6A0362-D771-4026-85A9-5B832E28278E}" type="parTrans" cxnId="{438364EE-4882-4DE1-A858-CF41F40C4F5F}">
      <dgm:prSet/>
      <dgm:spPr/>
      <dgm:t>
        <a:bodyPr/>
        <a:lstStyle/>
        <a:p>
          <a:endParaRPr lang="pt-BR"/>
        </a:p>
      </dgm:t>
    </dgm:pt>
    <dgm:pt modelId="{0C38DA9E-7328-463A-82AC-AEA15B3F99C0}" type="sibTrans" cxnId="{438364EE-4882-4DE1-A858-CF41F40C4F5F}">
      <dgm:prSet/>
      <dgm:spPr/>
      <dgm:t>
        <a:bodyPr/>
        <a:lstStyle/>
        <a:p>
          <a:endParaRPr lang="pt-BR"/>
        </a:p>
      </dgm:t>
    </dgm:pt>
    <dgm:pt modelId="{4C3692FC-8324-4582-80B2-67DE35DF8FDC}">
      <dgm:prSet phldrT="[Texto]"/>
      <dgm:spPr>
        <a:solidFill>
          <a:srgbClr val="007635"/>
        </a:solidFill>
        <a:ln>
          <a:solidFill>
            <a:srgbClr val="007635"/>
          </a:solidFill>
        </a:ln>
      </dgm:spPr>
      <dgm:t>
        <a:bodyPr/>
        <a:lstStyle/>
        <a:p>
          <a:r>
            <a:rPr lang="pt-BR" dirty="0" smtClean="0"/>
            <a:t>III</a:t>
          </a:r>
          <a:endParaRPr lang="pt-BR" dirty="0"/>
        </a:p>
      </dgm:t>
    </dgm:pt>
    <dgm:pt modelId="{E3690CDE-D564-46AA-8A4F-FFD590B6B576}" type="parTrans" cxnId="{85DCBF23-3ECC-49C5-818D-7A7D4C5274E6}">
      <dgm:prSet/>
      <dgm:spPr/>
      <dgm:t>
        <a:bodyPr/>
        <a:lstStyle/>
        <a:p>
          <a:endParaRPr lang="pt-BR"/>
        </a:p>
      </dgm:t>
    </dgm:pt>
    <dgm:pt modelId="{B095C9C1-672C-4E55-880E-FA61FDAF1A72}" type="sibTrans" cxnId="{85DCBF23-3ECC-49C5-818D-7A7D4C5274E6}">
      <dgm:prSet/>
      <dgm:spPr/>
      <dgm:t>
        <a:bodyPr/>
        <a:lstStyle/>
        <a:p>
          <a:endParaRPr lang="pt-BR"/>
        </a:p>
      </dgm:t>
    </dgm:pt>
    <dgm:pt modelId="{8497CA39-C94D-4893-BA50-07490B1AF409}">
      <dgm:prSet phldrT="[Texto]" custT="1"/>
      <dgm:spPr>
        <a:ln>
          <a:solidFill>
            <a:srgbClr val="007635"/>
          </a:solidFill>
        </a:ln>
      </dgm:spPr>
      <dgm:t>
        <a:bodyPr/>
        <a:lstStyle/>
        <a:p>
          <a:r>
            <a:rPr lang="pt-BR" sz="1800" b="1" dirty="0" smtClean="0"/>
            <a:t>SUSPENSÃO DOS CONTRATOS DOS LOTES </a:t>
          </a:r>
          <a:r>
            <a:rPr lang="pt-BR" sz="1800" b="1" dirty="0" smtClean="0"/>
            <a:t>5, 5A, 6 e </a:t>
          </a:r>
          <a:r>
            <a:rPr lang="pt-BR" sz="1800" b="1" dirty="0" smtClean="0"/>
            <a:t>7 DA FIOL</a:t>
          </a:r>
          <a:endParaRPr lang="pt-BR" sz="1800" b="1" dirty="0"/>
        </a:p>
      </dgm:t>
    </dgm:pt>
    <dgm:pt modelId="{6561D335-3863-4121-9EB1-C24E5B2989F5}" type="parTrans" cxnId="{FC947205-EDE6-4412-BCFE-8866FD5755FE}">
      <dgm:prSet/>
      <dgm:spPr/>
      <dgm:t>
        <a:bodyPr/>
        <a:lstStyle/>
        <a:p>
          <a:endParaRPr lang="pt-BR"/>
        </a:p>
      </dgm:t>
    </dgm:pt>
    <dgm:pt modelId="{64C871FD-C516-4E9C-BE7A-2DA8380FEB05}" type="sibTrans" cxnId="{FC947205-EDE6-4412-BCFE-8866FD5755FE}">
      <dgm:prSet/>
      <dgm:spPr/>
      <dgm:t>
        <a:bodyPr/>
        <a:lstStyle/>
        <a:p>
          <a:endParaRPr lang="pt-BR"/>
        </a:p>
      </dgm:t>
    </dgm:pt>
    <dgm:pt modelId="{E1B7BA69-AAD3-42F1-890A-1B901A5F2C5B}">
      <dgm:prSet phldrT="[Texto]"/>
      <dgm:spPr>
        <a:solidFill>
          <a:srgbClr val="007635"/>
        </a:solidFill>
        <a:ln>
          <a:solidFill>
            <a:srgbClr val="007635"/>
          </a:solidFill>
        </a:ln>
      </dgm:spPr>
      <dgm:t>
        <a:bodyPr/>
        <a:lstStyle/>
        <a:p>
          <a:r>
            <a:rPr lang="pt-BR" dirty="0" smtClean="0"/>
            <a:t>IV</a:t>
          </a:r>
          <a:endParaRPr lang="pt-BR" dirty="0"/>
        </a:p>
      </dgm:t>
    </dgm:pt>
    <dgm:pt modelId="{11DF2297-4C5E-4ADE-BC52-3CF33017BBB6}" type="parTrans" cxnId="{416F5970-8FB2-41F6-8CC3-C087A9930716}">
      <dgm:prSet/>
      <dgm:spPr/>
      <dgm:t>
        <a:bodyPr/>
        <a:lstStyle/>
        <a:p>
          <a:endParaRPr lang="pt-BR"/>
        </a:p>
      </dgm:t>
    </dgm:pt>
    <dgm:pt modelId="{28AF362E-736D-4E4E-A94B-14EA9F64B614}" type="sibTrans" cxnId="{416F5970-8FB2-41F6-8CC3-C087A9930716}">
      <dgm:prSet/>
      <dgm:spPr/>
      <dgm:t>
        <a:bodyPr/>
        <a:lstStyle/>
        <a:p>
          <a:endParaRPr lang="pt-BR"/>
        </a:p>
      </dgm:t>
    </dgm:pt>
    <dgm:pt modelId="{655E460D-BA5E-4809-97A6-637B496392D7}">
      <dgm:prSet phldrT="[Texto]" custT="1"/>
      <dgm:spPr>
        <a:ln>
          <a:solidFill>
            <a:srgbClr val="007635"/>
          </a:solidFill>
        </a:ln>
      </dgm:spPr>
      <dgm:t>
        <a:bodyPr/>
        <a:lstStyle/>
        <a:p>
          <a:r>
            <a:rPr lang="pt-BR" sz="1800" b="1" dirty="0" smtClean="0"/>
            <a:t>LICENÇA DE INSTALAÇÃO DOS </a:t>
          </a:r>
          <a:r>
            <a:rPr lang="pt-BR" sz="1800" b="1" dirty="0" smtClean="0"/>
            <a:t>LOTES 5, 5A, 6 e 7 DA </a:t>
          </a:r>
          <a:r>
            <a:rPr lang="pt-BR" sz="1800" b="1" dirty="0" smtClean="0"/>
            <a:t>FIOL                                        </a:t>
          </a:r>
          <a:endParaRPr lang="pt-BR" sz="1800" b="1" dirty="0"/>
        </a:p>
      </dgm:t>
    </dgm:pt>
    <dgm:pt modelId="{CB531626-F21B-4A47-B769-6FE55A39902D}" type="parTrans" cxnId="{264BEBEE-5B8D-4B8B-B85D-0FE450DBB4EB}">
      <dgm:prSet/>
      <dgm:spPr/>
      <dgm:t>
        <a:bodyPr/>
        <a:lstStyle/>
        <a:p>
          <a:endParaRPr lang="pt-BR"/>
        </a:p>
      </dgm:t>
    </dgm:pt>
    <dgm:pt modelId="{7E616CF8-DF29-4A40-A928-9C22C4EA694C}" type="sibTrans" cxnId="{264BEBEE-5B8D-4B8B-B85D-0FE450DBB4EB}">
      <dgm:prSet/>
      <dgm:spPr/>
      <dgm:t>
        <a:bodyPr/>
        <a:lstStyle/>
        <a:p>
          <a:endParaRPr lang="pt-BR"/>
        </a:p>
      </dgm:t>
    </dgm:pt>
    <dgm:pt modelId="{B0DE5139-1C88-435B-97C1-5559D3E0C663}" type="pres">
      <dgm:prSet presAssocID="{73B7D1D3-4344-4379-933E-BCDB139FE9A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AF3C6E18-0CCE-4063-9DEA-E17A59B458EA}" type="pres">
      <dgm:prSet presAssocID="{E4348670-14D3-4A06-BCF7-18C5246433C5}" presName="composite" presStyleCnt="0"/>
      <dgm:spPr/>
    </dgm:pt>
    <dgm:pt modelId="{394D9CEA-07E6-4F31-AFD5-1185CBA50BBA}" type="pres">
      <dgm:prSet presAssocID="{E4348670-14D3-4A06-BCF7-18C5246433C5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BDD6D14-24A7-411A-AF09-C75BD90B2DA1}" type="pres">
      <dgm:prSet presAssocID="{E4348670-14D3-4A06-BCF7-18C5246433C5}" presName="descendantText" presStyleLbl="alignAcc1" presStyleIdx="0" presStyleCnt="4" custLinFactNeighborX="2915" custLinFactNeighborY="-32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0A20FD0-190B-48FD-9BE4-CCB5B00D1A16}" type="pres">
      <dgm:prSet presAssocID="{5778A2FD-B423-42A7-9356-7756C8A89940}" presName="sp" presStyleCnt="0"/>
      <dgm:spPr/>
    </dgm:pt>
    <dgm:pt modelId="{6F4E97A5-6911-4EA8-A8CD-20F13F5D9DA1}" type="pres">
      <dgm:prSet presAssocID="{1F38BE76-9201-433B-B304-F9D543413DD3}" presName="composite" presStyleCnt="0"/>
      <dgm:spPr/>
    </dgm:pt>
    <dgm:pt modelId="{FE3A3287-058D-4D49-945C-9A680E863DB9}" type="pres">
      <dgm:prSet presAssocID="{1F38BE76-9201-433B-B304-F9D543413DD3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A093CA9-F03F-497D-9590-C3AEF421E790}" type="pres">
      <dgm:prSet presAssocID="{1F38BE76-9201-433B-B304-F9D543413DD3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E8A57A9-6952-41D8-9E59-19EC4DDA3DC3}" type="pres">
      <dgm:prSet presAssocID="{35299514-C8B8-48DA-A4AA-2ABCE4B16DA7}" presName="sp" presStyleCnt="0"/>
      <dgm:spPr/>
    </dgm:pt>
    <dgm:pt modelId="{D240AF57-96D7-4364-855C-97C518F0E4BB}" type="pres">
      <dgm:prSet presAssocID="{4C3692FC-8324-4582-80B2-67DE35DF8FDC}" presName="composite" presStyleCnt="0"/>
      <dgm:spPr/>
    </dgm:pt>
    <dgm:pt modelId="{5CBBF17B-B77E-4213-BEFC-04F6E5116C4A}" type="pres">
      <dgm:prSet presAssocID="{4C3692FC-8324-4582-80B2-67DE35DF8FDC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75FE924-8D4F-45F9-AE2E-96B6861A44AF}" type="pres">
      <dgm:prSet presAssocID="{4C3692FC-8324-4582-80B2-67DE35DF8FDC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FED9CB5-7B9A-48AA-982A-3D1C0345019E}" type="pres">
      <dgm:prSet presAssocID="{B095C9C1-672C-4E55-880E-FA61FDAF1A72}" presName="sp" presStyleCnt="0"/>
      <dgm:spPr/>
    </dgm:pt>
    <dgm:pt modelId="{2B3D4DC8-EE91-4F70-B50E-0B81884912CE}" type="pres">
      <dgm:prSet presAssocID="{E1B7BA69-AAD3-42F1-890A-1B901A5F2C5B}" presName="composite" presStyleCnt="0"/>
      <dgm:spPr/>
    </dgm:pt>
    <dgm:pt modelId="{C3CFFF95-5219-409B-9B22-8520CD272A32}" type="pres">
      <dgm:prSet presAssocID="{E1B7BA69-AAD3-42F1-890A-1B901A5F2C5B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D8119F3-0A0B-4E84-AEE8-80D36E779499}" type="pres">
      <dgm:prSet presAssocID="{E1B7BA69-AAD3-42F1-890A-1B901A5F2C5B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E3B1CEE6-686D-4F6B-8476-DB7942D86A0B}" type="presOf" srcId="{655E460D-BA5E-4809-97A6-637B496392D7}" destId="{AD8119F3-0A0B-4E84-AEE8-80D36E779499}" srcOrd="0" destOrd="0" presId="urn:microsoft.com/office/officeart/2005/8/layout/chevron2"/>
    <dgm:cxn modelId="{CA2B80EF-266F-4A39-BD23-E41EA5361CF5}" type="presOf" srcId="{720AE9D9-3BF4-49E6-8E34-534859223D03}" destId="{5A093CA9-F03F-497D-9590-C3AEF421E790}" srcOrd="0" destOrd="0" presId="urn:microsoft.com/office/officeart/2005/8/layout/chevron2"/>
    <dgm:cxn modelId="{DB3616AE-AB47-4760-93E3-FE32823C260E}" srcId="{73B7D1D3-4344-4379-933E-BCDB139FE9AE}" destId="{1F38BE76-9201-433B-B304-F9D543413DD3}" srcOrd="1" destOrd="0" parTransId="{248FC247-98DA-4E8F-BDB6-CDBE36F1ADE0}" sibTransId="{35299514-C8B8-48DA-A4AA-2ABCE4B16DA7}"/>
    <dgm:cxn modelId="{264BEBEE-5B8D-4B8B-B85D-0FE450DBB4EB}" srcId="{E1B7BA69-AAD3-42F1-890A-1B901A5F2C5B}" destId="{655E460D-BA5E-4809-97A6-637B496392D7}" srcOrd="0" destOrd="0" parTransId="{CB531626-F21B-4A47-B769-6FE55A39902D}" sibTransId="{7E616CF8-DF29-4A40-A928-9C22C4EA694C}"/>
    <dgm:cxn modelId="{438364EE-4882-4DE1-A858-CF41F40C4F5F}" srcId="{1F38BE76-9201-433B-B304-F9D543413DD3}" destId="{720AE9D9-3BF4-49E6-8E34-534859223D03}" srcOrd="0" destOrd="0" parTransId="{BC6A0362-D771-4026-85A9-5B832E28278E}" sibTransId="{0C38DA9E-7328-463A-82AC-AEA15B3F99C0}"/>
    <dgm:cxn modelId="{40F6F7B1-66B4-4C90-A6BF-4B57151A6FEE}" type="presOf" srcId="{8497CA39-C94D-4893-BA50-07490B1AF409}" destId="{275FE924-8D4F-45F9-AE2E-96B6861A44AF}" srcOrd="0" destOrd="0" presId="urn:microsoft.com/office/officeart/2005/8/layout/chevron2"/>
    <dgm:cxn modelId="{93544816-9AF7-4D0D-8BAA-C9DE96C504FC}" srcId="{73B7D1D3-4344-4379-933E-BCDB139FE9AE}" destId="{E4348670-14D3-4A06-BCF7-18C5246433C5}" srcOrd="0" destOrd="0" parTransId="{483785FC-BAB4-4744-838F-AD0559580D49}" sibTransId="{5778A2FD-B423-42A7-9356-7756C8A89940}"/>
    <dgm:cxn modelId="{85DCBF23-3ECC-49C5-818D-7A7D4C5274E6}" srcId="{73B7D1D3-4344-4379-933E-BCDB139FE9AE}" destId="{4C3692FC-8324-4582-80B2-67DE35DF8FDC}" srcOrd="2" destOrd="0" parTransId="{E3690CDE-D564-46AA-8A4F-FFD590B6B576}" sibTransId="{B095C9C1-672C-4E55-880E-FA61FDAF1A72}"/>
    <dgm:cxn modelId="{DDAF4C2C-6392-4DCF-BDFD-F72EC8F8619F}" srcId="{E4348670-14D3-4A06-BCF7-18C5246433C5}" destId="{AB0DBB28-B3E0-4141-AA83-74A8CB7681C8}" srcOrd="0" destOrd="0" parTransId="{FB4B2CF8-B257-46A3-A34D-2A44C821C2D8}" sibTransId="{0F3F1AF1-FCF7-4322-ABC6-5F952C6516DB}"/>
    <dgm:cxn modelId="{D7AECD02-F9AF-4B93-ABED-49B8E94AB8F0}" type="presOf" srcId="{73B7D1D3-4344-4379-933E-BCDB139FE9AE}" destId="{B0DE5139-1C88-435B-97C1-5559D3E0C663}" srcOrd="0" destOrd="0" presId="urn:microsoft.com/office/officeart/2005/8/layout/chevron2"/>
    <dgm:cxn modelId="{FC947205-EDE6-4412-BCFE-8866FD5755FE}" srcId="{4C3692FC-8324-4582-80B2-67DE35DF8FDC}" destId="{8497CA39-C94D-4893-BA50-07490B1AF409}" srcOrd="0" destOrd="0" parTransId="{6561D335-3863-4121-9EB1-C24E5B2989F5}" sibTransId="{64C871FD-C516-4E9C-BE7A-2DA8380FEB05}"/>
    <dgm:cxn modelId="{416F5970-8FB2-41F6-8CC3-C087A9930716}" srcId="{73B7D1D3-4344-4379-933E-BCDB139FE9AE}" destId="{E1B7BA69-AAD3-42F1-890A-1B901A5F2C5B}" srcOrd="3" destOrd="0" parTransId="{11DF2297-4C5E-4ADE-BC52-3CF33017BBB6}" sibTransId="{28AF362E-736D-4E4E-A94B-14EA9F64B614}"/>
    <dgm:cxn modelId="{1BEF7D67-E101-48E8-A7D9-07DC4A5F79C5}" type="presOf" srcId="{AB0DBB28-B3E0-4141-AA83-74A8CB7681C8}" destId="{ABDD6D14-24A7-411A-AF09-C75BD90B2DA1}" srcOrd="0" destOrd="0" presId="urn:microsoft.com/office/officeart/2005/8/layout/chevron2"/>
    <dgm:cxn modelId="{B8A3BD73-339F-45A3-BECC-DB462C60E1F6}" type="presOf" srcId="{4C3692FC-8324-4582-80B2-67DE35DF8FDC}" destId="{5CBBF17B-B77E-4213-BEFC-04F6E5116C4A}" srcOrd="0" destOrd="0" presId="urn:microsoft.com/office/officeart/2005/8/layout/chevron2"/>
    <dgm:cxn modelId="{D8DD39B4-9FDF-46C6-AFBC-74B62C117A2A}" type="presOf" srcId="{E4348670-14D3-4A06-BCF7-18C5246433C5}" destId="{394D9CEA-07E6-4F31-AFD5-1185CBA50BBA}" srcOrd="0" destOrd="0" presId="urn:microsoft.com/office/officeart/2005/8/layout/chevron2"/>
    <dgm:cxn modelId="{ECD3E5D3-FAEC-4AED-8085-F3E5FE7191E9}" type="presOf" srcId="{1F38BE76-9201-433B-B304-F9D543413DD3}" destId="{FE3A3287-058D-4D49-945C-9A680E863DB9}" srcOrd="0" destOrd="0" presId="urn:microsoft.com/office/officeart/2005/8/layout/chevron2"/>
    <dgm:cxn modelId="{94E75D90-0ECD-4058-8310-95F4490A8BDA}" type="presOf" srcId="{E1B7BA69-AAD3-42F1-890A-1B901A5F2C5B}" destId="{C3CFFF95-5219-409B-9B22-8520CD272A32}" srcOrd="0" destOrd="0" presId="urn:microsoft.com/office/officeart/2005/8/layout/chevron2"/>
    <dgm:cxn modelId="{42F25FC3-5264-4ED4-BF3E-F79BA27FB4EE}" type="presParOf" srcId="{B0DE5139-1C88-435B-97C1-5559D3E0C663}" destId="{AF3C6E18-0CCE-4063-9DEA-E17A59B458EA}" srcOrd="0" destOrd="0" presId="urn:microsoft.com/office/officeart/2005/8/layout/chevron2"/>
    <dgm:cxn modelId="{CD798A88-4812-41AD-AB3C-2655109BD3C1}" type="presParOf" srcId="{AF3C6E18-0CCE-4063-9DEA-E17A59B458EA}" destId="{394D9CEA-07E6-4F31-AFD5-1185CBA50BBA}" srcOrd="0" destOrd="0" presId="urn:microsoft.com/office/officeart/2005/8/layout/chevron2"/>
    <dgm:cxn modelId="{79AC2771-C178-4F6A-8F09-96B9E6D72F9F}" type="presParOf" srcId="{AF3C6E18-0CCE-4063-9DEA-E17A59B458EA}" destId="{ABDD6D14-24A7-411A-AF09-C75BD90B2DA1}" srcOrd="1" destOrd="0" presId="urn:microsoft.com/office/officeart/2005/8/layout/chevron2"/>
    <dgm:cxn modelId="{E62448B9-D67C-4691-8AF4-A39FCCFD8265}" type="presParOf" srcId="{B0DE5139-1C88-435B-97C1-5559D3E0C663}" destId="{40A20FD0-190B-48FD-9BE4-CCB5B00D1A16}" srcOrd="1" destOrd="0" presId="urn:microsoft.com/office/officeart/2005/8/layout/chevron2"/>
    <dgm:cxn modelId="{5B5A819B-E011-4FD7-A94F-49C312C66942}" type="presParOf" srcId="{B0DE5139-1C88-435B-97C1-5559D3E0C663}" destId="{6F4E97A5-6911-4EA8-A8CD-20F13F5D9DA1}" srcOrd="2" destOrd="0" presId="urn:microsoft.com/office/officeart/2005/8/layout/chevron2"/>
    <dgm:cxn modelId="{5F6A16F5-2A68-416B-9759-13FE6F0AAB69}" type="presParOf" srcId="{6F4E97A5-6911-4EA8-A8CD-20F13F5D9DA1}" destId="{FE3A3287-058D-4D49-945C-9A680E863DB9}" srcOrd="0" destOrd="0" presId="urn:microsoft.com/office/officeart/2005/8/layout/chevron2"/>
    <dgm:cxn modelId="{9AA35971-FB46-423A-84B2-3A04EE1AB8CE}" type="presParOf" srcId="{6F4E97A5-6911-4EA8-A8CD-20F13F5D9DA1}" destId="{5A093CA9-F03F-497D-9590-C3AEF421E790}" srcOrd="1" destOrd="0" presId="urn:microsoft.com/office/officeart/2005/8/layout/chevron2"/>
    <dgm:cxn modelId="{5A7CFED3-7A57-4315-868B-B9A8288BF0CE}" type="presParOf" srcId="{B0DE5139-1C88-435B-97C1-5559D3E0C663}" destId="{DE8A57A9-6952-41D8-9E59-19EC4DDA3DC3}" srcOrd="3" destOrd="0" presId="urn:microsoft.com/office/officeart/2005/8/layout/chevron2"/>
    <dgm:cxn modelId="{08A5CDAB-A926-4C2D-A6E1-0C3D113B1C4E}" type="presParOf" srcId="{B0DE5139-1C88-435B-97C1-5559D3E0C663}" destId="{D240AF57-96D7-4364-855C-97C518F0E4BB}" srcOrd="4" destOrd="0" presId="urn:microsoft.com/office/officeart/2005/8/layout/chevron2"/>
    <dgm:cxn modelId="{B0BCDE21-5D2C-44A2-85DF-9FED5AD3814F}" type="presParOf" srcId="{D240AF57-96D7-4364-855C-97C518F0E4BB}" destId="{5CBBF17B-B77E-4213-BEFC-04F6E5116C4A}" srcOrd="0" destOrd="0" presId="urn:microsoft.com/office/officeart/2005/8/layout/chevron2"/>
    <dgm:cxn modelId="{4B89EC81-5E18-483E-AE05-7EE9D00DACA3}" type="presParOf" srcId="{D240AF57-96D7-4364-855C-97C518F0E4BB}" destId="{275FE924-8D4F-45F9-AE2E-96B6861A44AF}" srcOrd="1" destOrd="0" presId="urn:microsoft.com/office/officeart/2005/8/layout/chevron2"/>
    <dgm:cxn modelId="{BCB0F136-6FE9-48D6-9112-CA16C00B3810}" type="presParOf" srcId="{B0DE5139-1C88-435B-97C1-5559D3E0C663}" destId="{8FED9CB5-7B9A-48AA-982A-3D1C0345019E}" srcOrd="5" destOrd="0" presId="urn:microsoft.com/office/officeart/2005/8/layout/chevron2"/>
    <dgm:cxn modelId="{242ED818-321A-4A1A-86AE-212305EE370C}" type="presParOf" srcId="{B0DE5139-1C88-435B-97C1-5559D3E0C663}" destId="{2B3D4DC8-EE91-4F70-B50E-0B81884912CE}" srcOrd="6" destOrd="0" presId="urn:microsoft.com/office/officeart/2005/8/layout/chevron2"/>
    <dgm:cxn modelId="{A6DA7352-8155-440F-A85C-9A20A9BBF1F3}" type="presParOf" srcId="{2B3D4DC8-EE91-4F70-B50E-0B81884912CE}" destId="{C3CFFF95-5219-409B-9B22-8520CD272A32}" srcOrd="0" destOrd="0" presId="urn:microsoft.com/office/officeart/2005/8/layout/chevron2"/>
    <dgm:cxn modelId="{89F4F849-2F90-41AA-81D7-9A67D79209FD}" type="presParOf" srcId="{2B3D4DC8-EE91-4F70-B50E-0B81884912CE}" destId="{AD8119F3-0A0B-4E84-AEE8-80D36E77949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3B7D1D3-4344-4379-933E-BCDB139FE9AE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E4348670-14D3-4A06-BCF7-18C5246433C5}">
      <dgm:prSet phldrT="[Texto]"/>
      <dgm:spPr>
        <a:solidFill>
          <a:schemeClr val="tx2"/>
        </a:solidFill>
        <a:ln>
          <a:solidFill>
            <a:schemeClr val="tx2"/>
          </a:solidFill>
        </a:ln>
      </dgm:spPr>
      <dgm:t>
        <a:bodyPr/>
        <a:lstStyle/>
        <a:p>
          <a:r>
            <a:rPr lang="pt-BR" dirty="0" smtClean="0"/>
            <a:t>I</a:t>
          </a:r>
          <a:endParaRPr lang="pt-BR" dirty="0"/>
        </a:p>
      </dgm:t>
    </dgm:pt>
    <dgm:pt modelId="{483785FC-BAB4-4744-838F-AD0559580D49}" type="parTrans" cxnId="{93544816-9AF7-4D0D-8BAA-C9DE96C504FC}">
      <dgm:prSet/>
      <dgm:spPr/>
      <dgm:t>
        <a:bodyPr/>
        <a:lstStyle/>
        <a:p>
          <a:endParaRPr lang="pt-BR"/>
        </a:p>
      </dgm:t>
    </dgm:pt>
    <dgm:pt modelId="{5778A2FD-B423-42A7-9356-7756C8A89940}" type="sibTrans" cxnId="{93544816-9AF7-4D0D-8BAA-C9DE96C504FC}">
      <dgm:prSet/>
      <dgm:spPr/>
      <dgm:t>
        <a:bodyPr/>
        <a:lstStyle/>
        <a:p>
          <a:endParaRPr lang="pt-BR"/>
        </a:p>
      </dgm:t>
    </dgm:pt>
    <dgm:pt modelId="{AB0DBB28-B3E0-4141-AA83-74A8CB7681C8}">
      <dgm:prSet phldrT="[Texto]" custT="1"/>
      <dgm:spPr>
        <a:ln>
          <a:solidFill>
            <a:schemeClr val="tx2"/>
          </a:solidFill>
        </a:ln>
      </dgm:spPr>
      <dgm:t>
        <a:bodyPr/>
        <a:lstStyle/>
        <a:p>
          <a:r>
            <a:rPr lang="pt-BR" sz="1800" b="1" dirty="0" smtClean="0"/>
            <a:t>CORREDOR FERROVIÁRIO DE SANTA CATARINA                                      </a:t>
          </a:r>
          <a:r>
            <a:rPr lang="pt-BR" sz="1800" b="0" dirty="0" smtClean="0"/>
            <a:t>EVTEA /Projeto Básico do trecho </a:t>
          </a:r>
          <a:r>
            <a:rPr lang="pt-BR" sz="1800" b="1" dirty="0" smtClean="0"/>
            <a:t>Itajaí /Chapecó/Dionísio Cerqueira     </a:t>
          </a:r>
          <a:r>
            <a:rPr lang="pt-BR" sz="1800" dirty="0" smtClean="0"/>
            <a:t>                                                                                    Valor previsto: 64,1</a:t>
          </a:r>
          <a:r>
            <a:rPr lang="pt-BR" sz="1800" dirty="0" smtClean="0">
              <a:solidFill>
                <a:srgbClr val="FF0000"/>
              </a:solidFill>
            </a:rPr>
            <a:t> </a:t>
          </a:r>
          <a:r>
            <a:rPr lang="pt-BR" sz="1800" dirty="0" smtClean="0">
              <a:solidFill>
                <a:schemeClr val="tx1"/>
              </a:solidFill>
            </a:rPr>
            <a:t>milhões </a:t>
          </a:r>
          <a:r>
            <a:rPr lang="pt-BR" sz="1800" dirty="0" smtClean="0">
              <a:solidFill>
                <a:srgbClr val="FF0000"/>
              </a:solidFill>
            </a:rPr>
            <a:t>                                                  </a:t>
          </a:r>
          <a:r>
            <a:rPr lang="pt-BR" sz="1800" b="0" dirty="0" smtClean="0"/>
            <a:t>                  Extensão: </a:t>
          </a:r>
          <a:r>
            <a:rPr lang="pt-BR" sz="1800" b="0" dirty="0" smtClean="0">
              <a:solidFill>
                <a:schemeClr val="tx1"/>
              </a:solidFill>
            </a:rPr>
            <a:t>862</a:t>
          </a:r>
          <a:r>
            <a:rPr lang="pt-BR" sz="1800" b="0" dirty="0" smtClean="0"/>
            <a:t> km                                                                                          Prazo de conclusão: out/2015                    </a:t>
          </a:r>
          <a:endParaRPr lang="pt-BR" sz="1800" b="0" dirty="0"/>
        </a:p>
      </dgm:t>
    </dgm:pt>
    <dgm:pt modelId="{FB4B2CF8-B257-46A3-A34D-2A44C821C2D8}" type="parTrans" cxnId="{DDAF4C2C-6392-4DCF-BDFD-F72EC8F8619F}">
      <dgm:prSet/>
      <dgm:spPr/>
      <dgm:t>
        <a:bodyPr/>
        <a:lstStyle/>
        <a:p>
          <a:endParaRPr lang="pt-BR"/>
        </a:p>
      </dgm:t>
    </dgm:pt>
    <dgm:pt modelId="{0F3F1AF1-FCF7-4322-ABC6-5F952C6516DB}" type="sibTrans" cxnId="{DDAF4C2C-6392-4DCF-BDFD-F72EC8F8619F}">
      <dgm:prSet/>
      <dgm:spPr/>
      <dgm:t>
        <a:bodyPr/>
        <a:lstStyle/>
        <a:p>
          <a:endParaRPr lang="pt-BR"/>
        </a:p>
      </dgm:t>
    </dgm:pt>
    <dgm:pt modelId="{1F38BE76-9201-433B-B304-F9D543413DD3}">
      <dgm:prSet phldrT="[Texto]"/>
      <dgm:spPr>
        <a:solidFill>
          <a:schemeClr val="tx2"/>
        </a:solidFill>
        <a:ln>
          <a:solidFill>
            <a:schemeClr val="tx2"/>
          </a:solidFill>
        </a:ln>
      </dgm:spPr>
      <dgm:t>
        <a:bodyPr/>
        <a:lstStyle/>
        <a:p>
          <a:r>
            <a:rPr lang="pt-BR" dirty="0" smtClean="0"/>
            <a:t>II</a:t>
          </a:r>
          <a:endParaRPr lang="pt-BR" dirty="0"/>
        </a:p>
      </dgm:t>
    </dgm:pt>
    <dgm:pt modelId="{248FC247-98DA-4E8F-BDB6-CDBE36F1ADE0}" type="parTrans" cxnId="{DB3616AE-AB47-4760-93E3-FE32823C260E}">
      <dgm:prSet/>
      <dgm:spPr/>
      <dgm:t>
        <a:bodyPr/>
        <a:lstStyle/>
        <a:p>
          <a:endParaRPr lang="pt-BR"/>
        </a:p>
      </dgm:t>
    </dgm:pt>
    <dgm:pt modelId="{35299514-C8B8-48DA-A4AA-2ABCE4B16DA7}" type="sibTrans" cxnId="{DB3616AE-AB47-4760-93E3-FE32823C260E}">
      <dgm:prSet/>
      <dgm:spPr/>
      <dgm:t>
        <a:bodyPr/>
        <a:lstStyle/>
        <a:p>
          <a:endParaRPr lang="pt-BR"/>
        </a:p>
      </dgm:t>
    </dgm:pt>
    <dgm:pt modelId="{720AE9D9-3BF4-49E6-8E34-534859223D03}">
      <dgm:prSet phldrT="[Texto]" custT="1"/>
      <dgm:spPr>
        <a:ln>
          <a:solidFill>
            <a:schemeClr val="tx2"/>
          </a:solidFill>
        </a:ln>
      </dgm:spPr>
      <dgm:t>
        <a:bodyPr/>
        <a:lstStyle/>
        <a:p>
          <a:r>
            <a:rPr lang="pt-BR" sz="1800" b="1" dirty="0" smtClean="0"/>
            <a:t>FERROVIA TRANSCONTINENTAL                                                                 </a:t>
          </a:r>
          <a:r>
            <a:rPr lang="pt-BR" sz="1800" b="0" dirty="0" smtClean="0"/>
            <a:t>EVTEA /Projeto Básico do trecho </a:t>
          </a:r>
          <a:r>
            <a:rPr lang="pt-BR" sz="1800" b="1" dirty="0" smtClean="0"/>
            <a:t>Porto Velho/Vilhena                                </a:t>
          </a:r>
          <a:r>
            <a:rPr lang="pt-BR" sz="1800" dirty="0" smtClean="0"/>
            <a:t>Valor previsto: 49,1</a:t>
          </a:r>
          <a:r>
            <a:rPr lang="pt-BR" sz="1800" dirty="0" smtClean="0">
              <a:solidFill>
                <a:schemeClr val="tx1"/>
              </a:solidFill>
            </a:rPr>
            <a:t> milhões</a:t>
          </a:r>
          <a:r>
            <a:rPr lang="pt-BR" sz="1800" b="0" dirty="0" smtClean="0">
              <a:solidFill>
                <a:schemeClr val="tx1"/>
              </a:solidFill>
            </a:rPr>
            <a:t>                                                                 </a:t>
          </a:r>
          <a:r>
            <a:rPr lang="pt-BR" sz="1800" b="0" dirty="0" smtClean="0"/>
            <a:t>Extensão: </a:t>
          </a:r>
          <a:r>
            <a:rPr lang="pt-BR" sz="1800" b="0" dirty="0" smtClean="0">
              <a:solidFill>
                <a:schemeClr val="tx1"/>
              </a:solidFill>
            </a:rPr>
            <a:t>770</a:t>
          </a:r>
          <a:r>
            <a:rPr lang="pt-BR" sz="1800" b="0" dirty="0" smtClean="0"/>
            <a:t> km                                                                                          Prazo de conclusão: out/2015                                 </a:t>
          </a:r>
          <a:r>
            <a:rPr lang="pt-BR" sz="1800" dirty="0" smtClean="0"/>
            <a:t> </a:t>
          </a:r>
          <a:endParaRPr lang="pt-BR" sz="1800" b="0" dirty="0">
            <a:solidFill>
              <a:schemeClr val="tx1"/>
            </a:solidFill>
          </a:endParaRPr>
        </a:p>
      </dgm:t>
    </dgm:pt>
    <dgm:pt modelId="{BC6A0362-D771-4026-85A9-5B832E28278E}" type="parTrans" cxnId="{438364EE-4882-4DE1-A858-CF41F40C4F5F}">
      <dgm:prSet/>
      <dgm:spPr/>
      <dgm:t>
        <a:bodyPr/>
        <a:lstStyle/>
        <a:p>
          <a:endParaRPr lang="pt-BR"/>
        </a:p>
      </dgm:t>
    </dgm:pt>
    <dgm:pt modelId="{0C38DA9E-7328-463A-82AC-AEA15B3F99C0}" type="sibTrans" cxnId="{438364EE-4882-4DE1-A858-CF41F40C4F5F}">
      <dgm:prSet/>
      <dgm:spPr/>
      <dgm:t>
        <a:bodyPr/>
        <a:lstStyle/>
        <a:p>
          <a:endParaRPr lang="pt-BR"/>
        </a:p>
      </dgm:t>
    </dgm:pt>
    <dgm:pt modelId="{4C3692FC-8324-4582-80B2-67DE35DF8FDC}">
      <dgm:prSet phldrT="[Texto]"/>
      <dgm:spPr>
        <a:solidFill>
          <a:srgbClr val="007635"/>
        </a:solidFill>
        <a:ln>
          <a:solidFill>
            <a:srgbClr val="007635"/>
          </a:solidFill>
        </a:ln>
      </dgm:spPr>
      <dgm:t>
        <a:bodyPr/>
        <a:lstStyle/>
        <a:p>
          <a:r>
            <a:rPr lang="pt-BR" dirty="0" smtClean="0"/>
            <a:t>III</a:t>
          </a:r>
          <a:endParaRPr lang="pt-BR" dirty="0"/>
        </a:p>
      </dgm:t>
    </dgm:pt>
    <dgm:pt modelId="{E3690CDE-D564-46AA-8A4F-FFD590B6B576}" type="parTrans" cxnId="{85DCBF23-3ECC-49C5-818D-7A7D4C5274E6}">
      <dgm:prSet/>
      <dgm:spPr/>
      <dgm:t>
        <a:bodyPr/>
        <a:lstStyle/>
        <a:p>
          <a:endParaRPr lang="pt-BR"/>
        </a:p>
      </dgm:t>
    </dgm:pt>
    <dgm:pt modelId="{B095C9C1-672C-4E55-880E-FA61FDAF1A72}" type="sibTrans" cxnId="{85DCBF23-3ECC-49C5-818D-7A7D4C5274E6}">
      <dgm:prSet/>
      <dgm:spPr/>
      <dgm:t>
        <a:bodyPr/>
        <a:lstStyle/>
        <a:p>
          <a:endParaRPr lang="pt-BR"/>
        </a:p>
      </dgm:t>
    </dgm:pt>
    <dgm:pt modelId="{8497CA39-C94D-4893-BA50-07490B1AF409}">
      <dgm:prSet phldrT="[Texto]" custT="1"/>
      <dgm:spPr>
        <a:ln>
          <a:solidFill>
            <a:srgbClr val="007635"/>
          </a:solidFill>
        </a:ln>
      </dgm:spPr>
      <dgm:t>
        <a:bodyPr/>
        <a:lstStyle/>
        <a:p>
          <a:r>
            <a:rPr lang="pt-BR" sz="1800" b="1" dirty="0" smtClean="0"/>
            <a:t>FERROVIA TRANSCONTINENTAL                                                                </a:t>
          </a:r>
          <a:r>
            <a:rPr lang="pt-BR" sz="1800" b="0" dirty="0" smtClean="0">
              <a:solidFill>
                <a:schemeClr val="tx1"/>
              </a:solidFill>
            </a:rPr>
            <a:t>EVTEA do trecho </a:t>
          </a:r>
          <a:r>
            <a:rPr lang="pt-BR" sz="1800" b="1" dirty="0" smtClean="0">
              <a:solidFill>
                <a:schemeClr val="tx1"/>
              </a:solidFill>
            </a:rPr>
            <a:t>Vilhena/Lucas do Rio Verde                                           </a:t>
          </a:r>
          <a:r>
            <a:rPr lang="pt-BR" sz="1800" dirty="0" smtClean="0">
              <a:solidFill>
                <a:schemeClr val="tx1"/>
              </a:solidFill>
            </a:rPr>
            <a:t>Valor previsto: 5,5 milhões</a:t>
          </a:r>
          <a:r>
            <a:rPr lang="pt-BR" sz="1800" b="0" dirty="0" smtClean="0">
              <a:solidFill>
                <a:schemeClr val="tx1"/>
              </a:solidFill>
            </a:rPr>
            <a:t>                                                                         Extensão: 590 km                                                                                          Prazo de conclusão: dez/2013                         </a:t>
          </a:r>
          <a:r>
            <a:rPr lang="pt-BR" sz="1800" dirty="0" smtClean="0">
              <a:solidFill>
                <a:schemeClr val="tx1"/>
              </a:solidFill>
            </a:rPr>
            <a:t> </a:t>
          </a:r>
          <a:endParaRPr lang="pt-BR" sz="1800" b="0" dirty="0">
            <a:solidFill>
              <a:schemeClr val="tx1"/>
            </a:solidFill>
          </a:endParaRPr>
        </a:p>
      </dgm:t>
    </dgm:pt>
    <dgm:pt modelId="{6561D335-3863-4121-9EB1-C24E5B2989F5}" type="parTrans" cxnId="{FC947205-EDE6-4412-BCFE-8866FD5755FE}">
      <dgm:prSet/>
      <dgm:spPr/>
      <dgm:t>
        <a:bodyPr/>
        <a:lstStyle/>
        <a:p>
          <a:endParaRPr lang="pt-BR"/>
        </a:p>
      </dgm:t>
    </dgm:pt>
    <dgm:pt modelId="{64C871FD-C516-4E9C-BE7A-2DA8380FEB05}" type="sibTrans" cxnId="{FC947205-EDE6-4412-BCFE-8866FD5755FE}">
      <dgm:prSet/>
      <dgm:spPr/>
      <dgm:t>
        <a:bodyPr/>
        <a:lstStyle/>
        <a:p>
          <a:endParaRPr lang="pt-BR"/>
        </a:p>
      </dgm:t>
    </dgm:pt>
    <dgm:pt modelId="{B0DE5139-1C88-435B-97C1-5559D3E0C663}" type="pres">
      <dgm:prSet presAssocID="{73B7D1D3-4344-4379-933E-BCDB139FE9A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AF3C6E18-0CCE-4063-9DEA-E17A59B458EA}" type="pres">
      <dgm:prSet presAssocID="{E4348670-14D3-4A06-BCF7-18C5246433C5}" presName="composite" presStyleCnt="0"/>
      <dgm:spPr/>
    </dgm:pt>
    <dgm:pt modelId="{394D9CEA-07E6-4F31-AFD5-1185CBA50BBA}" type="pres">
      <dgm:prSet presAssocID="{E4348670-14D3-4A06-BCF7-18C5246433C5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BDD6D14-24A7-411A-AF09-C75BD90B2DA1}" type="pres">
      <dgm:prSet presAssocID="{E4348670-14D3-4A06-BCF7-18C5246433C5}" presName="descendantText" presStyleLbl="alignAcc1" presStyleIdx="0" presStyleCnt="3" custScaleY="159842" custLinFactNeighborX="2915" custLinFactNeighborY="-32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0A20FD0-190B-48FD-9BE4-CCB5B00D1A16}" type="pres">
      <dgm:prSet presAssocID="{5778A2FD-B423-42A7-9356-7756C8A89940}" presName="sp" presStyleCnt="0"/>
      <dgm:spPr/>
    </dgm:pt>
    <dgm:pt modelId="{6F4E97A5-6911-4EA8-A8CD-20F13F5D9DA1}" type="pres">
      <dgm:prSet presAssocID="{1F38BE76-9201-433B-B304-F9D543413DD3}" presName="composite" presStyleCnt="0"/>
      <dgm:spPr/>
    </dgm:pt>
    <dgm:pt modelId="{FE3A3287-058D-4D49-945C-9A680E863DB9}" type="pres">
      <dgm:prSet presAssocID="{1F38BE76-9201-433B-B304-F9D543413DD3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A093CA9-F03F-497D-9590-C3AEF421E790}" type="pres">
      <dgm:prSet presAssocID="{1F38BE76-9201-433B-B304-F9D543413DD3}" presName="descendantText" presStyleLbl="alignAcc1" presStyleIdx="1" presStyleCnt="3" custScaleY="159441" custLinFactNeighborX="224" custLinFactNeighborY="100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E8A57A9-6952-41D8-9E59-19EC4DDA3DC3}" type="pres">
      <dgm:prSet presAssocID="{35299514-C8B8-48DA-A4AA-2ABCE4B16DA7}" presName="sp" presStyleCnt="0"/>
      <dgm:spPr/>
    </dgm:pt>
    <dgm:pt modelId="{D240AF57-96D7-4364-855C-97C518F0E4BB}" type="pres">
      <dgm:prSet presAssocID="{4C3692FC-8324-4582-80B2-67DE35DF8FDC}" presName="composite" presStyleCnt="0"/>
      <dgm:spPr/>
    </dgm:pt>
    <dgm:pt modelId="{5CBBF17B-B77E-4213-BEFC-04F6E5116C4A}" type="pres">
      <dgm:prSet presAssocID="{4C3692FC-8324-4582-80B2-67DE35DF8FDC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75FE924-8D4F-45F9-AE2E-96B6861A44AF}" type="pres">
      <dgm:prSet presAssocID="{4C3692FC-8324-4582-80B2-67DE35DF8FDC}" presName="descendantText" presStyleLbl="alignAcc1" presStyleIdx="2" presStyleCnt="3" custScaleY="16995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5E560C5B-ACF8-4CEA-82F1-B6BDF85F39D7}" type="presOf" srcId="{720AE9D9-3BF4-49E6-8E34-534859223D03}" destId="{5A093CA9-F03F-497D-9590-C3AEF421E790}" srcOrd="0" destOrd="0" presId="urn:microsoft.com/office/officeart/2005/8/layout/chevron2"/>
    <dgm:cxn modelId="{E1EA9F72-DC52-4F29-B29E-83B1CC564A29}" type="presOf" srcId="{1F38BE76-9201-433B-B304-F9D543413DD3}" destId="{FE3A3287-058D-4D49-945C-9A680E863DB9}" srcOrd="0" destOrd="0" presId="urn:microsoft.com/office/officeart/2005/8/layout/chevron2"/>
    <dgm:cxn modelId="{DB3616AE-AB47-4760-93E3-FE32823C260E}" srcId="{73B7D1D3-4344-4379-933E-BCDB139FE9AE}" destId="{1F38BE76-9201-433B-B304-F9D543413DD3}" srcOrd="1" destOrd="0" parTransId="{248FC247-98DA-4E8F-BDB6-CDBE36F1ADE0}" sibTransId="{35299514-C8B8-48DA-A4AA-2ABCE4B16DA7}"/>
    <dgm:cxn modelId="{629B25D2-A75F-4C40-91CC-1C80657655B6}" type="presOf" srcId="{73B7D1D3-4344-4379-933E-BCDB139FE9AE}" destId="{B0DE5139-1C88-435B-97C1-5559D3E0C663}" srcOrd="0" destOrd="0" presId="urn:microsoft.com/office/officeart/2005/8/layout/chevron2"/>
    <dgm:cxn modelId="{FA392692-B15C-47B2-8AAD-495301E490C3}" type="presOf" srcId="{8497CA39-C94D-4893-BA50-07490B1AF409}" destId="{275FE924-8D4F-45F9-AE2E-96B6861A44AF}" srcOrd="0" destOrd="0" presId="urn:microsoft.com/office/officeart/2005/8/layout/chevron2"/>
    <dgm:cxn modelId="{65CF114E-5E92-4FE7-83F6-67DF73E2999A}" type="presOf" srcId="{E4348670-14D3-4A06-BCF7-18C5246433C5}" destId="{394D9CEA-07E6-4F31-AFD5-1185CBA50BBA}" srcOrd="0" destOrd="0" presId="urn:microsoft.com/office/officeart/2005/8/layout/chevron2"/>
    <dgm:cxn modelId="{438364EE-4882-4DE1-A858-CF41F40C4F5F}" srcId="{1F38BE76-9201-433B-B304-F9D543413DD3}" destId="{720AE9D9-3BF4-49E6-8E34-534859223D03}" srcOrd="0" destOrd="0" parTransId="{BC6A0362-D771-4026-85A9-5B832E28278E}" sibTransId="{0C38DA9E-7328-463A-82AC-AEA15B3F99C0}"/>
    <dgm:cxn modelId="{F0D20224-7E3F-4B26-91F7-D696E75C2029}" type="presOf" srcId="{4C3692FC-8324-4582-80B2-67DE35DF8FDC}" destId="{5CBBF17B-B77E-4213-BEFC-04F6E5116C4A}" srcOrd="0" destOrd="0" presId="urn:microsoft.com/office/officeart/2005/8/layout/chevron2"/>
    <dgm:cxn modelId="{93544816-9AF7-4D0D-8BAA-C9DE96C504FC}" srcId="{73B7D1D3-4344-4379-933E-BCDB139FE9AE}" destId="{E4348670-14D3-4A06-BCF7-18C5246433C5}" srcOrd="0" destOrd="0" parTransId="{483785FC-BAB4-4744-838F-AD0559580D49}" sibTransId="{5778A2FD-B423-42A7-9356-7756C8A89940}"/>
    <dgm:cxn modelId="{85DCBF23-3ECC-49C5-818D-7A7D4C5274E6}" srcId="{73B7D1D3-4344-4379-933E-BCDB139FE9AE}" destId="{4C3692FC-8324-4582-80B2-67DE35DF8FDC}" srcOrd="2" destOrd="0" parTransId="{E3690CDE-D564-46AA-8A4F-FFD590B6B576}" sibTransId="{B095C9C1-672C-4E55-880E-FA61FDAF1A72}"/>
    <dgm:cxn modelId="{DDAF4C2C-6392-4DCF-BDFD-F72EC8F8619F}" srcId="{E4348670-14D3-4A06-BCF7-18C5246433C5}" destId="{AB0DBB28-B3E0-4141-AA83-74A8CB7681C8}" srcOrd="0" destOrd="0" parTransId="{FB4B2CF8-B257-46A3-A34D-2A44C821C2D8}" sibTransId="{0F3F1AF1-FCF7-4322-ABC6-5F952C6516DB}"/>
    <dgm:cxn modelId="{FC947205-EDE6-4412-BCFE-8866FD5755FE}" srcId="{4C3692FC-8324-4582-80B2-67DE35DF8FDC}" destId="{8497CA39-C94D-4893-BA50-07490B1AF409}" srcOrd="0" destOrd="0" parTransId="{6561D335-3863-4121-9EB1-C24E5B2989F5}" sibTransId="{64C871FD-C516-4E9C-BE7A-2DA8380FEB05}"/>
    <dgm:cxn modelId="{6FA82412-6435-4437-A20D-99727A3F3A74}" type="presOf" srcId="{AB0DBB28-B3E0-4141-AA83-74A8CB7681C8}" destId="{ABDD6D14-24A7-411A-AF09-C75BD90B2DA1}" srcOrd="0" destOrd="0" presId="urn:microsoft.com/office/officeart/2005/8/layout/chevron2"/>
    <dgm:cxn modelId="{043C5B67-94E9-44C2-9BDF-3D04F371C86E}" type="presParOf" srcId="{B0DE5139-1C88-435B-97C1-5559D3E0C663}" destId="{AF3C6E18-0CCE-4063-9DEA-E17A59B458EA}" srcOrd="0" destOrd="0" presId="urn:microsoft.com/office/officeart/2005/8/layout/chevron2"/>
    <dgm:cxn modelId="{7D5E03C6-0EE6-4C9E-8A94-DA172E302970}" type="presParOf" srcId="{AF3C6E18-0CCE-4063-9DEA-E17A59B458EA}" destId="{394D9CEA-07E6-4F31-AFD5-1185CBA50BBA}" srcOrd="0" destOrd="0" presId="urn:microsoft.com/office/officeart/2005/8/layout/chevron2"/>
    <dgm:cxn modelId="{CF1B6ECC-BD77-4DEF-95BF-08BE2C622227}" type="presParOf" srcId="{AF3C6E18-0CCE-4063-9DEA-E17A59B458EA}" destId="{ABDD6D14-24A7-411A-AF09-C75BD90B2DA1}" srcOrd="1" destOrd="0" presId="urn:microsoft.com/office/officeart/2005/8/layout/chevron2"/>
    <dgm:cxn modelId="{AB8FFCA1-EAFE-4E12-860B-1ED0D823BD9B}" type="presParOf" srcId="{B0DE5139-1C88-435B-97C1-5559D3E0C663}" destId="{40A20FD0-190B-48FD-9BE4-CCB5B00D1A16}" srcOrd="1" destOrd="0" presId="urn:microsoft.com/office/officeart/2005/8/layout/chevron2"/>
    <dgm:cxn modelId="{CB409D3C-C76A-42A2-B1D9-098A71727320}" type="presParOf" srcId="{B0DE5139-1C88-435B-97C1-5559D3E0C663}" destId="{6F4E97A5-6911-4EA8-A8CD-20F13F5D9DA1}" srcOrd="2" destOrd="0" presId="urn:microsoft.com/office/officeart/2005/8/layout/chevron2"/>
    <dgm:cxn modelId="{7DAC3867-42F2-4E33-A6BC-52B84F3EA9C9}" type="presParOf" srcId="{6F4E97A5-6911-4EA8-A8CD-20F13F5D9DA1}" destId="{FE3A3287-058D-4D49-945C-9A680E863DB9}" srcOrd="0" destOrd="0" presId="urn:microsoft.com/office/officeart/2005/8/layout/chevron2"/>
    <dgm:cxn modelId="{DE12769B-CECE-482F-976D-A56CF68F2133}" type="presParOf" srcId="{6F4E97A5-6911-4EA8-A8CD-20F13F5D9DA1}" destId="{5A093CA9-F03F-497D-9590-C3AEF421E790}" srcOrd="1" destOrd="0" presId="urn:microsoft.com/office/officeart/2005/8/layout/chevron2"/>
    <dgm:cxn modelId="{AD828ECE-6E5B-4843-8E8B-20004F4F9790}" type="presParOf" srcId="{B0DE5139-1C88-435B-97C1-5559D3E0C663}" destId="{DE8A57A9-6952-41D8-9E59-19EC4DDA3DC3}" srcOrd="3" destOrd="0" presId="urn:microsoft.com/office/officeart/2005/8/layout/chevron2"/>
    <dgm:cxn modelId="{0F3FAD50-65EF-423D-8F73-D63A96927448}" type="presParOf" srcId="{B0DE5139-1C88-435B-97C1-5559D3E0C663}" destId="{D240AF57-96D7-4364-855C-97C518F0E4BB}" srcOrd="4" destOrd="0" presId="urn:microsoft.com/office/officeart/2005/8/layout/chevron2"/>
    <dgm:cxn modelId="{D26DBD1F-5E8B-4C3C-A991-787AA5082B75}" type="presParOf" srcId="{D240AF57-96D7-4364-855C-97C518F0E4BB}" destId="{5CBBF17B-B77E-4213-BEFC-04F6E5116C4A}" srcOrd="0" destOrd="0" presId="urn:microsoft.com/office/officeart/2005/8/layout/chevron2"/>
    <dgm:cxn modelId="{E3BB53F2-E81E-49E1-B90C-C8060B7E5803}" type="presParOf" srcId="{D240AF57-96D7-4364-855C-97C518F0E4BB}" destId="{275FE924-8D4F-45F9-AE2E-96B6861A44A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C36702F-3220-4740-A471-7EDB1117809A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D0FE695F-1240-466E-B0A0-511599CE9330}" type="pres">
      <dgm:prSet presAssocID="{1C36702F-3220-4740-A471-7EDB1117809A}" presName="Name0" presStyleCnt="0">
        <dgm:presLayoutVars>
          <dgm:dir/>
          <dgm:resizeHandles val="exact"/>
        </dgm:presLayoutVars>
      </dgm:prSet>
      <dgm:spPr/>
    </dgm:pt>
  </dgm:ptLst>
  <dgm:cxnLst>
    <dgm:cxn modelId="{0205EEC1-5099-43DE-881A-F81D7AC5D5DE}" type="presOf" srcId="{1C36702F-3220-4740-A471-7EDB1117809A}" destId="{D0FE695F-1240-466E-B0A0-511599CE9330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3B7D1D3-4344-4379-933E-BCDB139FE9AE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E4348670-14D3-4A06-BCF7-18C5246433C5}">
      <dgm:prSet phldrT="[Texto]"/>
      <dgm:spPr>
        <a:solidFill>
          <a:schemeClr val="tx2"/>
        </a:solidFill>
        <a:ln>
          <a:solidFill>
            <a:schemeClr val="tx2"/>
          </a:solidFill>
        </a:ln>
      </dgm:spPr>
      <dgm:t>
        <a:bodyPr/>
        <a:lstStyle/>
        <a:p>
          <a:r>
            <a:rPr lang="pt-BR" dirty="0" smtClean="0"/>
            <a:t>I</a:t>
          </a:r>
          <a:endParaRPr lang="pt-BR" dirty="0"/>
        </a:p>
      </dgm:t>
    </dgm:pt>
    <dgm:pt modelId="{483785FC-BAB4-4744-838F-AD0559580D49}" type="parTrans" cxnId="{93544816-9AF7-4D0D-8BAA-C9DE96C504FC}">
      <dgm:prSet/>
      <dgm:spPr/>
      <dgm:t>
        <a:bodyPr/>
        <a:lstStyle/>
        <a:p>
          <a:endParaRPr lang="pt-BR"/>
        </a:p>
      </dgm:t>
    </dgm:pt>
    <dgm:pt modelId="{5778A2FD-B423-42A7-9356-7756C8A89940}" type="sibTrans" cxnId="{93544816-9AF7-4D0D-8BAA-C9DE96C504FC}">
      <dgm:prSet/>
      <dgm:spPr/>
      <dgm:t>
        <a:bodyPr/>
        <a:lstStyle/>
        <a:p>
          <a:endParaRPr lang="pt-BR"/>
        </a:p>
      </dgm:t>
    </dgm:pt>
    <dgm:pt modelId="{AB0DBB28-B3E0-4141-AA83-74A8CB7681C8}">
      <dgm:prSet phldrT="[Texto]" custT="1"/>
      <dgm:spPr>
        <a:ln>
          <a:solidFill>
            <a:schemeClr val="tx2"/>
          </a:solidFill>
        </a:ln>
      </dgm:spPr>
      <dgm:t>
        <a:bodyPr/>
        <a:lstStyle/>
        <a:p>
          <a:r>
            <a:rPr lang="pt-BR" sz="1800" b="1" dirty="0" smtClean="0"/>
            <a:t>PROLONGAMENTO DA FNS                                                       </a:t>
          </a:r>
          <a:r>
            <a:rPr lang="pt-BR" sz="1800" b="0" dirty="0" smtClean="0"/>
            <a:t>EVTEA do trecho </a:t>
          </a:r>
          <a:r>
            <a:rPr lang="pt-BR" sz="1800" b="1" dirty="0" smtClean="0"/>
            <a:t>Panorama – Chapecó                                      </a:t>
          </a:r>
          <a:r>
            <a:rPr lang="pt-BR" sz="1800" dirty="0" smtClean="0"/>
            <a:t>Valor : </a:t>
          </a:r>
          <a:r>
            <a:rPr lang="pt-BR" sz="1800" dirty="0" smtClean="0">
              <a:solidFill>
                <a:schemeClr val="tx1"/>
              </a:solidFill>
            </a:rPr>
            <a:t>4,3 milhões</a:t>
          </a:r>
          <a:r>
            <a:rPr lang="pt-BR" sz="1800" b="0" dirty="0" smtClean="0">
              <a:solidFill>
                <a:schemeClr val="tx1"/>
              </a:solidFill>
            </a:rPr>
            <a:t> </a:t>
          </a:r>
          <a:r>
            <a:rPr lang="pt-BR" sz="1800" dirty="0" smtClean="0">
              <a:solidFill>
                <a:schemeClr val="tx1"/>
              </a:solidFill>
            </a:rPr>
            <a:t>                                                  </a:t>
          </a:r>
          <a:r>
            <a:rPr lang="pt-BR" sz="1800" b="0" dirty="0" smtClean="0">
              <a:solidFill>
                <a:schemeClr val="tx1"/>
              </a:solidFill>
            </a:rPr>
            <a:t>                  </a:t>
          </a:r>
          <a:r>
            <a:rPr lang="pt-BR" sz="1800" b="0" dirty="0" smtClean="0"/>
            <a:t>Extensão: </a:t>
          </a:r>
          <a:r>
            <a:rPr lang="pt-BR" sz="1800" b="0" dirty="0" smtClean="0">
              <a:solidFill>
                <a:schemeClr val="tx1"/>
              </a:solidFill>
            </a:rPr>
            <a:t>650</a:t>
          </a:r>
          <a:r>
            <a:rPr lang="pt-BR" sz="1800" b="0" dirty="0" smtClean="0"/>
            <a:t> km                                                                                          Prazo de conclusão: mai</a:t>
          </a:r>
          <a:r>
            <a:rPr lang="pt-BR" sz="1800" b="0" dirty="0" smtClean="0">
              <a:solidFill>
                <a:schemeClr val="tx1"/>
              </a:solidFill>
            </a:rPr>
            <a:t>/2014</a:t>
          </a:r>
          <a:r>
            <a:rPr lang="pt-BR" sz="1800" b="0" dirty="0" smtClean="0">
              <a:solidFill>
                <a:srgbClr val="FF0000"/>
              </a:solidFill>
            </a:rPr>
            <a:t>  </a:t>
          </a:r>
          <a:r>
            <a:rPr lang="pt-BR" sz="1800" dirty="0" smtClean="0">
              <a:solidFill>
                <a:schemeClr val="tx1"/>
              </a:solidFill>
            </a:rPr>
            <a:t> </a:t>
          </a:r>
          <a:r>
            <a:rPr lang="pt-BR" sz="1800" b="0" dirty="0" smtClean="0"/>
            <a:t>                   </a:t>
          </a:r>
          <a:r>
            <a:rPr lang="pt-BR" sz="1800" b="0" dirty="0" smtClean="0">
              <a:solidFill>
                <a:srgbClr val="FF0000"/>
              </a:solidFill>
            </a:rPr>
            <a:t>       </a:t>
          </a:r>
          <a:r>
            <a:rPr lang="pt-BR" sz="1800" dirty="0" smtClean="0">
              <a:solidFill>
                <a:srgbClr val="FF0000"/>
              </a:solidFill>
            </a:rPr>
            <a:t> </a:t>
          </a:r>
          <a:endParaRPr lang="pt-BR" sz="1800" b="0" dirty="0"/>
        </a:p>
      </dgm:t>
    </dgm:pt>
    <dgm:pt modelId="{FB4B2CF8-B257-46A3-A34D-2A44C821C2D8}" type="parTrans" cxnId="{DDAF4C2C-6392-4DCF-BDFD-F72EC8F8619F}">
      <dgm:prSet/>
      <dgm:spPr/>
      <dgm:t>
        <a:bodyPr/>
        <a:lstStyle/>
        <a:p>
          <a:endParaRPr lang="pt-BR"/>
        </a:p>
      </dgm:t>
    </dgm:pt>
    <dgm:pt modelId="{0F3F1AF1-FCF7-4322-ABC6-5F952C6516DB}" type="sibTrans" cxnId="{DDAF4C2C-6392-4DCF-BDFD-F72EC8F8619F}">
      <dgm:prSet/>
      <dgm:spPr/>
      <dgm:t>
        <a:bodyPr/>
        <a:lstStyle/>
        <a:p>
          <a:endParaRPr lang="pt-BR"/>
        </a:p>
      </dgm:t>
    </dgm:pt>
    <dgm:pt modelId="{1F38BE76-9201-433B-B304-F9D543413DD3}">
      <dgm:prSet phldrT="[Texto]"/>
      <dgm:spPr>
        <a:solidFill>
          <a:schemeClr val="tx2"/>
        </a:solidFill>
        <a:ln>
          <a:solidFill>
            <a:schemeClr val="tx2"/>
          </a:solidFill>
        </a:ln>
      </dgm:spPr>
      <dgm:t>
        <a:bodyPr/>
        <a:lstStyle/>
        <a:p>
          <a:r>
            <a:rPr lang="pt-BR" dirty="0" smtClean="0"/>
            <a:t>II</a:t>
          </a:r>
          <a:endParaRPr lang="pt-BR" dirty="0"/>
        </a:p>
      </dgm:t>
    </dgm:pt>
    <dgm:pt modelId="{248FC247-98DA-4E8F-BDB6-CDBE36F1ADE0}" type="parTrans" cxnId="{DB3616AE-AB47-4760-93E3-FE32823C260E}">
      <dgm:prSet/>
      <dgm:spPr/>
      <dgm:t>
        <a:bodyPr/>
        <a:lstStyle/>
        <a:p>
          <a:endParaRPr lang="pt-BR"/>
        </a:p>
      </dgm:t>
    </dgm:pt>
    <dgm:pt modelId="{35299514-C8B8-48DA-A4AA-2ABCE4B16DA7}" type="sibTrans" cxnId="{DB3616AE-AB47-4760-93E3-FE32823C260E}">
      <dgm:prSet/>
      <dgm:spPr/>
      <dgm:t>
        <a:bodyPr/>
        <a:lstStyle/>
        <a:p>
          <a:endParaRPr lang="pt-BR"/>
        </a:p>
      </dgm:t>
    </dgm:pt>
    <dgm:pt modelId="{720AE9D9-3BF4-49E6-8E34-534859223D03}">
      <dgm:prSet phldrT="[Texto]" custT="1"/>
      <dgm:spPr>
        <a:ln>
          <a:solidFill>
            <a:schemeClr val="tx2"/>
          </a:solidFill>
        </a:ln>
      </dgm:spPr>
      <dgm:t>
        <a:bodyPr/>
        <a:lstStyle/>
        <a:p>
          <a:r>
            <a:rPr lang="pt-BR" sz="1800" b="1" dirty="0" smtClean="0"/>
            <a:t>PROLONGAMENTO DA FNS                                                       </a:t>
          </a:r>
          <a:r>
            <a:rPr lang="pt-BR" sz="1800" b="0" dirty="0" smtClean="0"/>
            <a:t>EVTEA do trecho </a:t>
          </a:r>
          <a:r>
            <a:rPr lang="pt-BR" sz="1800" b="1" dirty="0" smtClean="0"/>
            <a:t>Chapecó – Rio Grande                                     </a:t>
          </a:r>
          <a:r>
            <a:rPr lang="pt-BR" sz="1800" dirty="0" smtClean="0"/>
            <a:t>Valor</a:t>
          </a:r>
          <a:r>
            <a:rPr lang="pt-BR" sz="1800" dirty="0" smtClean="0">
              <a:solidFill>
                <a:schemeClr val="tx1"/>
              </a:solidFill>
            </a:rPr>
            <a:t>: 5,5 milhões                                                              </a:t>
          </a:r>
          <a:r>
            <a:rPr lang="pt-BR" sz="1800" b="0" dirty="0" smtClean="0">
              <a:solidFill>
                <a:schemeClr val="tx1"/>
              </a:solidFill>
            </a:rPr>
            <a:t> Extensão: 550 km</a:t>
          </a:r>
          <a:r>
            <a:rPr lang="pt-BR" sz="1800" b="0" dirty="0" smtClean="0">
              <a:solidFill>
                <a:srgbClr val="FF0000"/>
              </a:solidFill>
            </a:rPr>
            <a:t>                                                                       </a:t>
          </a:r>
          <a:r>
            <a:rPr lang="pt-BR" sz="1800" b="0" dirty="0" smtClean="0">
              <a:solidFill>
                <a:schemeClr val="tx1"/>
              </a:solidFill>
            </a:rPr>
            <a:t>Prazo de conclusão: mai/2014</a:t>
          </a:r>
          <a:r>
            <a:rPr lang="pt-BR" sz="1800" b="0" dirty="0" smtClean="0">
              <a:solidFill>
                <a:srgbClr val="FF0000"/>
              </a:solidFill>
            </a:rPr>
            <a:t>  </a:t>
          </a:r>
          <a:r>
            <a:rPr lang="pt-BR" sz="1800" dirty="0" smtClean="0">
              <a:solidFill>
                <a:schemeClr val="tx1"/>
              </a:solidFill>
            </a:rPr>
            <a:t> </a:t>
          </a:r>
          <a:endParaRPr lang="pt-BR" sz="1800" b="0" dirty="0">
            <a:solidFill>
              <a:schemeClr val="tx1"/>
            </a:solidFill>
          </a:endParaRPr>
        </a:p>
      </dgm:t>
    </dgm:pt>
    <dgm:pt modelId="{BC6A0362-D771-4026-85A9-5B832E28278E}" type="parTrans" cxnId="{438364EE-4882-4DE1-A858-CF41F40C4F5F}">
      <dgm:prSet/>
      <dgm:spPr/>
      <dgm:t>
        <a:bodyPr/>
        <a:lstStyle/>
        <a:p>
          <a:endParaRPr lang="pt-BR"/>
        </a:p>
      </dgm:t>
    </dgm:pt>
    <dgm:pt modelId="{0C38DA9E-7328-463A-82AC-AEA15B3F99C0}" type="sibTrans" cxnId="{438364EE-4882-4DE1-A858-CF41F40C4F5F}">
      <dgm:prSet/>
      <dgm:spPr/>
      <dgm:t>
        <a:bodyPr/>
        <a:lstStyle/>
        <a:p>
          <a:endParaRPr lang="pt-BR"/>
        </a:p>
      </dgm:t>
    </dgm:pt>
    <dgm:pt modelId="{B0DE5139-1C88-435B-97C1-5559D3E0C663}" type="pres">
      <dgm:prSet presAssocID="{73B7D1D3-4344-4379-933E-BCDB139FE9A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AF3C6E18-0CCE-4063-9DEA-E17A59B458EA}" type="pres">
      <dgm:prSet presAssocID="{E4348670-14D3-4A06-BCF7-18C5246433C5}" presName="composite" presStyleCnt="0"/>
      <dgm:spPr/>
    </dgm:pt>
    <dgm:pt modelId="{394D9CEA-07E6-4F31-AFD5-1185CBA50BBA}" type="pres">
      <dgm:prSet presAssocID="{E4348670-14D3-4A06-BCF7-18C5246433C5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BDD6D14-24A7-411A-AF09-C75BD90B2DA1}" type="pres">
      <dgm:prSet presAssocID="{E4348670-14D3-4A06-BCF7-18C5246433C5}" presName="descendantText" presStyleLbl="alignAcc1" presStyleIdx="0" presStyleCnt="2" custScaleY="135996" custLinFactNeighborX="2915" custLinFactNeighborY="-32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0A20FD0-190B-48FD-9BE4-CCB5B00D1A16}" type="pres">
      <dgm:prSet presAssocID="{5778A2FD-B423-42A7-9356-7756C8A89940}" presName="sp" presStyleCnt="0"/>
      <dgm:spPr/>
    </dgm:pt>
    <dgm:pt modelId="{6F4E97A5-6911-4EA8-A8CD-20F13F5D9DA1}" type="pres">
      <dgm:prSet presAssocID="{1F38BE76-9201-433B-B304-F9D543413DD3}" presName="composite" presStyleCnt="0"/>
      <dgm:spPr/>
    </dgm:pt>
    <dgm:pt modelId="{FE3A3287-058D-4D49-945C-9A680E863DB9}" type="pres">
      <dgm:prSet presAssocID="{1F38BE76-9201-433B-B304-F9D543413DD3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A093CA9-F03F-497D-9590-C3AEF421E790}" type="pres">
      <dgm:prSet presAssocID="{1F38BE76-9201-433B-B304-F9D543413DD3}" presName="descendantText" presStyleLbl="alignAcc1" presStyleIdx="1" presStyleCnt="2" custScaleY="135025" custLinFactNeighborX="224" custLinFactNeighborY="100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6EEE34F7-C827-4B84-9A5C-B837FFDE2B83}" type="presOf" srcId="{AB0DBB28-B3E0-4141-AA83-74A8CB7681C8}" destId="{ABDD6D14-24A7-411A-AF09-C75BD90B2DA1}" srcOrd="0" destOrd="0" presId="urn:microsoft.com/office/officeart/2005/8/layout/chevron2"/>
    <dgm:cxn modelId="{DB3616AE-AB47-4760-93E3-FE32823C260E}" srcId="{73B7D1D3-4344-4379-933E-BCDB139FE9AE}" destId="{1F38BE76-9201-433B-B304-F9D543413DD3}" srcOrd="1" destOrd="0" parTransId="{248FC247-98DA-4E8F-BDB6-CDBE36F1ADE0}" sibTransId="{35299514-C8B8-48DA-A4AA-2ABCE4B16DA7}"/>
    <dgm:cxn modelId="{DF3D46BE-9DF5-4A9E-ACEA-EB0CD6CAA024}" type="presOf" srcId="{720AE9D9-3BF4-49E6-8E34-534859223D03}" destId="{5A093CA9-F03F-497D-9590-C3AEF421E790}" srcOrd="0" destOrd="0" presId="urn:microsoft.com/office/officeart/2005/8/layout/chevron2"/>
    <dgm:cxn modelId="{3DA4BF67-B577-4C31-8FA0-B27AAC10A376}" type="presOf" srcId="{73B7D1D3-4344-4379-933E-BCDB139FE9AE}" destId="{B0DE5139-1C88-435B-97C1-5559D3E0C663}" srcOrd="0" destOrd="0" presId="urn:microsoft.com/office/officeart/2005/8/layout/chevron2"/>
    <dgm:cxn modelId="{8ED29BF0-068C-4CDD-9113-CFAE9614BE60}" type="presOf" srcId="{1F38BE76-9201-433B-B304-F9D543413DD3}" destId="{FE3A3287-058D-4D49-945C-9A680E863DB9}" srcOrd="0" destOrd="0" presId="urn:microsoft.com/office/officeart/2005/8/layout/chevron2"/>
    <dgm:cxn modelId="{563094D5-B8C3-4F09-B44B-5D687C1DE22C}" type="presOf" srcId="{E4348670-14D3-4A06-BCF7-18C5246433C5}" destId="{394D9CEA-07E6-4F31-AFD5-1185CBA50BBA}" srcOrd="0" destOrd="0" presId="urn:microsoft.com/office/officeart/2005/8/layout/chevron2"/>
    <dgm:cxn modelId="{438364EE-4882-4DE1-A858-CF41F40C4F5F}" srcId="{1F38BE76-9201-433B-B304-F9D543413DD3}" destId="{720AE9D9-3BF4-49E6-8E34-534859223D03}" srcOrd="0" destOrd="0" parTransId="{BC6A0362-D771-4026-85A9-5B832E28278E}" sibTransId="{0C38DA9E-7328-463A-82AC-AEA15B3F99C0}"/>
    <dgm:cxn modelId="{93544816-9AF7-4D0D-8BAA-C9DE96C504FC}" srcId="{73B7D1D3-4344-4379-933E-BCDB139FE9AE}" destId="{E4348670-14D3-4A06-BCF7-18C5246433C5}" srcOrd="0" destOrd="0" parTransId="{483785FC-BAB4-4744-838F-AD0559580D49}" sibTransId="{5778A2FD-B423-42A7-9356-7756C8A89940}"/>
    <dgm:cxn modelId="{DDAF4C2C-6392-4DCF-BDFD-F72EC8F8619F}" srcId="{E4348670-14D3-4A06-BCF7-18C5246433C5}" destId="{AB0DBB28-B3E0-4141-AA83-74A8CB7681C8}" srcOrd="0" destOrd="0" parTransId="{FB4B2CF8-B257-46A3-A34D-2A44C821C2D8}" sibTransId="{0F3F1AF1-FCF7-4322-ABC6-5F952C6516DB}"/>
    <dgm:cxn modelId="{5ADCB3FD-A42A-4538-AA92-CBE1E7BCCE9A}" type="presParOf" srcId="{B0DE5139-1C88-435B-97C1-5559D3E0C663}" destId="{AF3C6E18-0CCE-4063-9DEA-E17A59B458EA}" srcOrd="0" destOrd="0" presId="urn:microsoft.com/office/officeart/2005/8/layout/chevron2"/>
    <dgm:cxn modelId="{4B7032D9-3698-4244-AD3A-63DE25DC61E5}" type="presParOf" srcId="{AF3C6E18-0CCE-4063-9DEA-E17A59B458EA}" destId="{394D9CEA-07E6-4F31-AFD5-1185CBA50BBA}" srcOrd="0" destOrd="0" presId="urn:microsoft.com/office/officeart/2005/8/layout/chevron2"/>
    <dgm:cxn modelId="{53104436-8B1D-4933-8895-12F77ABE8880}" type="presParOf" srcId="{AF3C6E18-0CCE-4063-9DEA-E17A59B458EA}" destId="{ABDD6D14-24A7-411A-AF09-C75BD90B2DA1}" srcOrd="1" destOrd="0" presId="urn:microsoft.com/office/officeart/2005/8/layout/chevron2"/>
    <dgm:cxn modelId="{20EEBC55-0602-4B06-9DAC-0191B2AC6083}" type="presParOf" srcId="{B0DE5139-1C88-435B-97C1-5559D3E0C663}" destId="{40A20FD0-190B-48FD-9BE4-CCB5B00D1A16}" srcOrd="1" destOrd="0" presId="urn:microsoft.com/office/officeart/2005/8/layout/chevron2"/>
    <dgm:cxn modelId="{ACE8F304-9888-42F5-98AA-211E6D979F3D}" type="presParOf" srcId="{B0DE5139-1C88-435B-97C1-5559D3E0C663}" destId="{6F4E97A5-6911-4EA8-A8CD-20F13F5D9DA1}" srcOrd="2" destOrd="0" presId="urn:microsoft.com/office/officeart/2005/8/layout/chevron2"/>
    <dgm:cxn modelId="{FC05F3E3-6766-497F-9376-436D02E69591}" type="presParOf" srcId="{6F4E97A5-6911-4EA8-A8CD-20F13F5D9DA1}" destId="{FE3A3287-058D-4D49-945C-9A680E863DB9}" srcOrd="0" destOrd="0" presId="urn:microsoft.com/office/officeart/2005/8/layout/chevron2"/>
    <dgm:cxn modelId="{5CA9FA04-540A-4717-A24F-A88207B33292}" type="presParOf" srcId="{6F4E97A5-6911-4EA8-A8CD-20F13F5D9DA1}" destId="{5A093CA9-F03F-497D-9590-C3AEF421E79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3B7D1D3-4344-4379-933E-BCDB139FE9AE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E4348670-14D3-4A06-BCF7-18C5246433C5}">
      <dgm:prSet phldrT="[Texto]"/>
      <dgm:spPr>
        <a:solidFill>
          <a:schemeClr val="tx2"/>
        </a:solidFill>
        <a:ln>
          <a:solidFill>
            <a:schemeClr val="tx2"/>
          </a:solidFill>
        </a:ln>
      </dgm:spPr>
      <dgm:t>
        <a:bodyPr/>
        <a:lstStyle/>
        <a:p>
          <a:r>
            <a:rPr lang="pt-BR" dirty="0" smtClean="0"/>
            <a:t>I</a:t>
          </a:r>
          <a:endParaRPr lang="pt-BR" dirty="0"/>
        </a:p>
      </dgm:t>
    </dgm:pt>
    <dgm:pt modelId="{483785FC-BAB4-4744-838F-AD0559580D49}" type="parTrans" cxnId="{93544816-9AF7-4D0D-8BAA-C9DE96C504FC}">
      <dgm:prSet/>
      <dgm:spPr/>
      <dgm:t>
        <a:bodyPr/>
        <a:lstStyle/>
        <a:p>
          <a:endParaRPr lang="pt-BR"/>
        </a:p>
      </dgm:t>
    </dgm:pt>
    <dgm:pt modelId="{5778A2FD-B423-42A7-9356-7756C8A89940}" type="sibTrans" cxnId="{93544816-9AF7-4D0D-8BAA-C9DE96C504FC}">
      <dgm:prSet/>
      <dgm:spPr/>
      <dgm:t>
        <a:bodyPr/>
        <a:lstStyle/>
        <a:p>
          <a:endParaRPr lang="pt-BR"/>
        </a:p>
      </dgm:t>
    </dgm:pt>
    <dgm:pt modelId="{AB0DBB28-B3E0-4141-AA83-74A8CB7681C8}">
      <dgm:prSet phldrT="[Texto]"/>
      <dgm:spPr>
        <a:ln>
          <a:solidFill>
            <a:schemeClr val="tx2"/>
          </a:solidFill>
        </a:ln>
      </dgm:spPr>
      <dgm:t>
        <a:bodyPr/>
        <a:lstStyle/>
        <a:p>
          <a:r>
            <a:rPr lang="pt-BR" b="1" dirty="0" smtClean="0"/>
            <a:t>VALOR GLOBAL DO EMPREENDIMENTO</a:t>
          </a:r>
          <a:r>
            <a:rPr lang="pt-BR" dirty="0" smtClean="0"/>
            <a:t>                 R$ 2,7 bilhões</a:t>
          </a:r>
          <a:endParaRPr lang="pt-BR" dirty="0"/>
        </a:p>
      </dgm:t>
    </dgm:pt>
    <dgm:pt modelId="{FB4B2CF8-B257-46A3-A34D-2A44C821C2D8}" type="parTrans" cxnId="{DDAF4C2C-6392-4DCF-BDFD-F72EC8F8619F}">
      <dgm:prSet/>
      <dgm:spPr/>
      <dgm:t>
        <a:bodyPr/>
        <a:lstStyle/>
        <a:p>
          <a:endParaRPr lang="pt-BR"/>
        </a:p>
      </dgm:t>
    </dgm:pt>
    <dgm:pt modelId="{0F3F1AF1-FCF7-4322-ABC6-5F952C6516DB}" type="sibTrans" cxnId="{DDAF4C2C-6392-4DCF-BDFD-F72EC8F8619F}">
      <dgm:prSet/>
      <dgm:spPr/>
      <dgm:t>
        <a:bodyPr/>
        <a:lstStyle/>
        <a:p>
          <a:endParaRPr lang="pt-BR"/>
        </a:p>
      </dgm:t>
    </dgm:pt>
    <dgm:pt modelId="{1F38BE76-9201-433B-B304-F9D543413DD3}">
      <dgm:prSet phldrT="[Texto]"/>
      <dgm:spPr>
        <a:solidFill>
          <a:schemeClr val="tx2"/>
        </a:solidFill>
        <a:ln>
          <a:solidFill>
            <a:schemeClr val="tx2"/>
          </a:solidFill>
        </a:ln>
      </dgm:spPr>
      <dgm:t>
        <a:bodyPr/>
        <a:lstStyle/>
        <a:p>
          <a:r>
            <a:rPr lang="pt-BR" dirty="0" smtClean="0"/>
            <a:t>II</a:t>
          </a:r>
          <a:endParaRPr lang="pt-BR" dirty="0"/>
        </a:p>
      </dgm:t>
    </dgm:pt>
    <dgm:pt modelId="{248FC247-98DA-4E8F-BDB6-CDBE36F1ADE0}" type="parTrans" cxnId="{DB3616AE-AB47-4760-93E3-FE32823C260E}">
      <dgm:prSet/>
      <dgm:spPr/>
      <dgm:t>
        <a:bodyPr/>
        <a:lstStyle/>
        <a:p>
          <a:endParaRPr lang="pt-BR"/>
        </a:p>
      </dgm:t>
    </dgm:pt>
    <dgm:pt modelId="{35299514-C8B8-48DA-A4AA-2ABCE4B16DA7}" type="sibTrans" cxnId="{DB3616AE-AB47-4760-93E3-FE32823C260E}">
      <dgm:prSet/>
      <dgm:spPr/>
      <dgm:t>
        <a:bodyPr/>
        <a:lstStyle/>
        <a:p>
          <a:endParaRPr lang="pt-BR"/>
        </a:p>
      </dgm:t>
    </dgm:pt>
    <dgm:pt modelId="{720AE9D9-3BF4-49E6-8E34-534859223D03}">
      <dgm:prSet phldrT="[Texto]"/>
      <dgm:spPr>
        <a:ln>
          <a:solidFill>
            <a:schemeClr val="tx2"/>
          </a:solidFill>
        </a:ln>
      </dgm:spPr>
      <dgm:t>
        <a:bodyPr/>
        <a:lstStyle/>
        <a:p>
          <a:r>
            <a:rPr lang="pt-BR" b="1" dirty="0" smtClean="0"/>
            <a:t>EXTENSÃO                                                   </a:t>
          </a:r>
          <a:r>
            <a:rPr lang="pt-BR" b="0" dirty="0" smtClean="0"/>
            <a:t>681,56 km</a:t>
          </a:r>
          <a:endParaRPr lang="pt-BR" b="0" dirty="0"/>
        </a:p>
      </dgm:t>
    </dgm:pt>
    <dgm:pt modelId="{BC6A0362-D771-4026-85A9-5B832E28278E}" type="parTrans" cxnId="{438364EE-4882-4DE1-A858-CF41F40C4F5F}">
      <dgm:prSet/>
      <dgm:spPr/>
      <dgm:t>
        <a:bodyPr/>
        <a:lstStyle/>
        <a:p>
          <a:endParaRPr lang="pt-BR"/>
        </a:p>
      </dgm:t>
    </dgm:pt>
    <dgm:pt modelId="{0C38DA9E-7328-463A-82AC-AEA15B3F99C0}" type="sibTrans" cxnId="{438364EE-4882-4DE1-A858-CF41F40C4F5F}">
      <dgm:prSet/>
      <dgm:spPr/>
      <dgm:t>
        <a:bodyPr/>
        <a:lstStyle/>
        <a:p>
          <a:endParaRPr lang="pt-BR"/>
        </a:p>
      </dgm:t>
    </dgm:pt>
    <dgm:pt modelId="{4C3692FC-8324-4582-80B2-67DE35DF8FDC}">
      <dgm:prSet phldrT="[Texto]"/>
      <dgm:spPr>
        <a:solidFill>
          <a:srgbClr val="007635"/>
        </a:solidFill>
        <a:ln>
          <a:solidFill>
            <a:srgbClr val="007635"/>
          </a:solidFill>
        </a:ln>
      </dgm:spPr>
      <dgm:t>
        <a:bodyPr/>
        <a:lstStyle/>
        <a:p>
          <a:r>
            <a:rPr lang="pt-BR" dirty="0" smtClean="0"/>
            <a:t>III</a:t>
          </a:r>
          <a:endParaRPr lang="pt-BR" dirty="0"/>
        </a:p>
      </dgm:t>
    </dgm:pt>
    <dgm:pt modelId="{E3690CDE-D564-46AA-8A4F-FFD590B6B576}" type="parTrans" cxnId="{85DCBF23-3ECC-49C5-818D-7A7D4C5274E6}">
      <dgm:prSet/>
      <dgm:spPr/>
      <dgm:t>
        <a:bodyPr/>
        <a:lstStyle/>
        <a:p>
          <a:endParaRPr lang="pt-BR"/>
        </a:p>
      </dgm:t>
    </dgm:pt>
    <dgm:pt modelId="{B095C9C1-672C-4E55-880E-FA61FDAF1A72}" type="sibTrans" cxnId="{85DCBF23-3ECC-49C5-818D-7A7D4C5274E6}">
      <dgm:prSet/>
      <dgm:spPr/>
      <dgm:t>
        <a:bodyPr/>
        <a:lstStyle/>
        <a:p>
          <a:endParaRPr lang="pt-BR"/>
        </a:p>
      </dgm:t>
    </dgm:pt>
    <dgm:pt modelId="{8497CA39-C94D-4893-BA50-07490B1AF409}">
      <dgm:prSet phldrT="[Texto]"/>
      <dgm:spPr>
        <a:ln>
          <a:solidFill>
            <a:srgbClr val="007635"/>
          </a:solidFill>
        </a:ln>
      </dgm:spPr>
      <dgm:t>
        <a:bodyPr/>
        <a:lstStyle/>
        <a:p>
          <a:r>
            <a:rPr lang="pt-BR" b="1" dirty="0" smtClean="0"/>
            <a:t>AVANÇO FÍSICO                                 </a:t>
          </a:r>
          <a:r>
            <a:rPr lang="pt-BR" b="0" dirty="0" smtClean="0"/>
            <a:t>31,7%</a:t>
          </a:r>
          <a:endParaRPr lang="pt-BR" b="0" dirty="0"/>
        </a:p>
      </dgm:t>
    </dgm:pt>
    <dgm:pt modelId="{6561D335-3863-4121-9EB1-C24E5B2989F5}" type="parTrans" cxnId="{FC947205-EDE6-4412-BCFE-8866FD5755FE}">
      <dgm:prSet/>
      <dgm:spPr/>
      <dgm:t>
        <a:bodyPr/>
        <a:lstStyle/>
        <a:p>
          <a:endParaRPr lang="pt-BR"/>
        </a:p>
      </dgm:t>
    </dgm:pt>
    <dgm:pt modelId="{64C871FD-C516-4E9C-BE7A-2DA8380FEB05}" type="sibTrans" cxnId="{FC947205-EDE6-4412-BCFE-8866FD5755FE}">
      <dgm:prSet/>
      <dgm:spPr/>
      <dgm:t>
        <a:bodyPr/>
        <a:lstStyle/>
        <a:p>
          <a:endParaRPr lang="pt-BR"/>
        </a:p>
      </dgm:t>
    </dgm:pt>
    <dgm:pt modelId="{E1B7BA69-AAD3-42F1-890A-1B901A5F2C5B}">
      <dgm:prSet phldrT="[Texto]"/>
      <dgm:spPr>
        <a:solidFill>
          <a:srgbClr val="007635"/>
        </a:solidFill>
        <a:ln>
          <a:solidFill>
            <a:srgbClr val="007635"/>
          </a:solidFill>
        </a:ln>
      </dgm:spPr>
      <dgm:t>
        <a:bodyPr/>
        <a:lstStyle/>
        <a:p>
          <a:r>
            <a:rPr lang="pt-BR" dirty="0" smtClean="0"/>
            <a:t>IV</a:t>
          </a:r>
          <a:endParaRPr lang="pt-BR" dirty="0"/>
        </a:p>
      </dgm:t>
    </dgm:pt>
    <dgm:pt modelId="{11DF2297-4C5E-4ADE-BC52-3CF33017BBB6}" type="parTrans" cxnId="{416F5970-8FB2-41F6-8CC3-C087A9930716}">
      <dgm:prSet/>
      <dgm:spPr/>
      <dgm:t>
        <a:bodyPr/>
        <a:lstStyle/>
        <a:p>
          <a:endParaRPr lang="pt-BR"/>
        </a:p>
      </dgm:t>
    </dgm:pt>
    <dgm:pt modelId="{28AF362E-736D-4E4E-A94B-14EA9F64B614}" type="sibTrans" cxnId="{416F5970-8FB2-41F6-8CC3-C087A9930716}">
      <dgm:prSet/>
      <dgm:spPr/>
      <dgm:t>
        <a:bodyPr/>
        <a:lstStyle/>
        <a:p>
          <a:endParaRPr lang="pt-BR"/>
        </a:p>
      </dgm:t>
    </dgm:pt>
    <dgm:pt modelId="{655E460D-BA5E-4809-97A6-637B496392D7}">
      <dgm:prSet phldrT="[Texto]"/>
      <dgm:spPr>
        <a:ln>
          <a:solidFill>
            <a:srgbClr val="007635"/>
          </a:solidFill>
        </a:ln>
      </dgm:spPr>
      <dgm:t>
        <a:bodyPr/>
        <a:lstStyle/>
        <a:p>
          <a:r>
            <a:rPr lang="pt-BR" b="1" dirty="0" smtClean="0"/>
            <a:t>PREVISÃO DE CONCLUSÃO                                 </a:t>
          </a:r>
          <a:r>
            <a:rPr lang="pt-BR" b="0" dirty="0" err="1" smtClean="0"/>
            <a:t>jun</a:t>
          </a:r>
          <a:r>
            <a:rPr lang="pt-BR" b="0" dirty="0" smtClean="0"/>
            <a:t>/2014</a:t>
          </a:r>
          <a:endParaRPr lang="pt-BR" b="0" dirty="0"/>
        </a:p>
      </dgm:t>
    </dgm:pt>
    <dgm:pt modelId="{CB531626-F21B-4A47-B769-6FE55A39902D}" type="parTrans" cxnId="{264BEBEE-5B8D-4B8B-B85D-0FE450DBB4EB}">
      <dgm:prSet/>
      <dgm:spPr/>
      <dgm:t>
        <a:bodyPr/>
        <a:lstStyle/>
        <a:p>
          <a:endParaRPr lang="pt-BR"/>
        </a:p>
      </dgm:t>
    </dgm:pt>
    <dgm:pt modelId="{7E616CF8-DF29-4A40-A928-9C22C4EA694C}" type="sibTrans" cxnId="{264BEBEE-5B8D-4B8B-B85D-0FE450DBB4EB}">
      <dgm:prSet/>
      <dgm:spPr/>
      <dgm:t>
        <a:bodyPr/>
        <a:lstStyle/>
        <a:p>
          <a:endParaRPr lang="pt-BR"/>
        </a:p>
      </dgm:t>
    </dgm:pt>
    <dgm:pt modelId="{B0DE5139-1C88-435B-97C1-5559D3E0C663}" type="pres">
      <dgm:prSet presAssocID="{73B7D1D3-4344-4379-933E-BCDB139FE9A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AF3C6E18-0CCE-4063-9DEA-E17A59B458EA}" type="pres">
      <dgm:prSet presAssocID="{E4348670-14D3-4A06-BCF7-18C5246433C5}" presName="composite" presStyleCnt="0"/>
      <dgm:spPr/>
    </dgm:pt>
    <dgm:pt modelId="{394D9CEA-07E6-4F31-AFD5-1185CBA50BBA}" type="pres">
      <dgm:prSet presAssocID="{E4348670-14D3-4A06-BCF7-18C5246433C5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BDD6D14-24A7-411A-AF09-C75BD90B2DA1}" type="pres">
      <dgm:prSet presAssocID="{E4348670-14D3-4A06-BCF7-18C5246433C5}" presName="descendantText" presStyleLbl="alignAcc1" presStyleIdx="0" presStyleCnt="4" custLinFactNeighborX="2915" custLinFactNeighborY="-32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0A20FD0-190B-48FD-9BE4-CCB5B00D1A16}" type="pres">
      <dgm:prSet presAssocID="{5778A2FD-B423-42A7-9356-7756C8A89940}" presName="sp" presStyleCnt="0"/>
      <dgm:spPr/>
    </dgm:pt>
    <dgm:pt modelId="{6F4E97A5-6911-4EA8-A8CD-20F13F5D9DA1}" type="pres">
      <dgm:prSet presAssocID="{1F38BE76-9201-433B-B304-F9D543413DD3}" presName="composite" presStyleCnt="0"/>
      <dgm:spPr/>
    </dgm:pt>
    <dgm:pt modelId="{FE3A3287-058D-4D49-945C-9A680E863DB9}" type="pres">
      <dgm:prSet presAssocID="{1F38BE76-9201-433B-B304-F9D543413DD3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A093CA9-F03F-497D-9590-C3AEF421E790}" type="pres">
      <dgm:prSet presAssocID="{1F38BE76-9201-433B-B304-F9D543413DD3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E8A57A9-6952-41D8-9E59-19EC4DDA3DC3}" type="pres">
      <dgm:prSet presAssocID="{35299514-C8B8-48DA-A4AA-2ABCE4B16DA7}" presName="sp" presStyleCnt="0"/>
      <dgm:spPr/>
    </dgm:pt>
    <dgm:pt modelId="{D240AF57-96D7-4364-855C-97C518F0E4BB}" type="pres">
      <dgm:prSet presAssocID="{4C3692FC-8324-4582-80B2-67DE35DF8FDC}" presName="composite" presStyleCnt="0"/>
      <dgm:spPr/>
    </dgm:pt>
    <dgm:pt modelId="{5CBBF17B-B77E-4213-BEFC-04F6E5116C4A}" type="pres">
      <dgm:prSet presAssocID="{4C3692FC-8324-4582-80B2-67DE35DF8FDC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75FE924-8D4F-45F9-AE2E-96B6861A44AF}" type="pres">
      <dgm:prSet presAssocID="{4C3692FC-8324-4582-80B2-67DE35DF8FDC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FED9CB5-7B9A-48AA-982A-3D1C0345019E}" type="pres">
      <dgm:prSet presAssocID="{B095C9C1-672C-4E55-880E-FA61FDAF1A72}" presName="sp" presStyleCnt="0"/>
      <dgm:spPr/>
    </dgm:pt>
    <dgm:pt modelId="{2B3D4DC8-EE91-4F70-B50E-0B81884912CE}" type="pres">
      <dgm:prSet presAssocID="{E1B7BA69-AAD3-42F1-890A-1B901A5F2C5B}" presName="composite" presStyleCnt="0"/>
      <dgm:spPr/>
    </dgm:pt>
    <dgm:pt modelId="{C3CFFF95-5219-409B-9B22-8520CD272A32}" type="pres">
      <dgm:prSet presAssocID="{E1B7BA69-AAD3-42F1-890A-1B901A5F2C5B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D8119F3-0A0B-4E84-AEE8-80D36E779499}" type="pres">
      <dgm:prSet presAssocID="{E1B7BA69-AAD3-42F1-890A-1B901A5F2C5B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3676FD4F-32F7-4AF5-8051-57EE34B55666}" type="presOf" srcId="{720AE9D9-3BF4-49E6-8E34-534859223D03}" destId="{5A093CA9-F03F-497D-9590-C3AEF421E790}" srcOrd="0" destOrd="0" presId="urn:microsoft.com/office/officeart/2005/8/layout/chevron2"/>
    <dgm:cxn modelId="{8A6C92EF-592E-4DE9-8C25-23C5DF9754AE}" type="presOf" srcId="{AB0DBB28-B3E0-4141-AA83-74A8CB7681C8}" destId="{ABDD6D14-24A7-411A-AF09-C75BD90B2DA1}" srcOrd="0" destOrd="0" presId="urn:microsoft.com/office/officeart/2005/8/layout/chevron2"/>
    <dgm:cxn modelId="{C2FE2814-9DFF-471D-B36F-3963553E77EE}" type="presOf" srcId="{655E460D-BA5E-4809-97A6-637B496392D7}" destId="{AD8119F3-0A0B-4E84-AEE8-80D36E779499}" srcOrd="0" destOrd="0" presId="urn:microsoft.com/office/officeart/2005/8/layout/chevron2"/>
    <dgm:cxn modelId="{3A5D7479-96CE-4AF3-B346-3E1ACAC584F7}" type="presOf" srcId="{73B7D1D3-4344-4379-933E-BCDB139FE9AE}" destId="{B0DE5139-1C88-435B-97C1-5559D3E0C663}" srcOrd="0" destOrd="0" presId="urn:microsoft.com/office/officeart/2005/8/layout/chevron2"/>
    <dgm:cxn modelId="{DB3616AE-AB47-4760-93E3-FE32823C260E}" srcId="{73B7D1D3-4344-4379-933E-BCDB139FE9AE}" destId="{1F38BE76-9201-433B-B304-F9D543413DD3}" srcOrd="1" destOrd="0" parTransId="{248FC247-98DA-4E8F-BDB6-CDBE36F1ADE0}" sibTransId="{35299514-C8B8-48DA-A4AA-2ABCE4B16DA7}"/>
    <dgm:cxn modelId="{8F456203-816B-44F0-9A50-1412270487A4}" type="presOf" srcId="{E4348670-14D3-4A06-BCF7-18C5246433C5}" destId="{394D9CEA-07E6-4F31-AFD5-1185CBA50BBA}" srcOrd="0" destOrd="0" presId="urn:microsoft.com/office/officeart/2005/8/layout/chevron2"/>
    <dgm:cxn modelId="{8A84C37D-6EE4-484E-8D69-6F53EAAEE256}" type="presOf" srcId="{8497CA39-C94D-4893-BA50-07490B1AF409}" destId="{275FE924-8D4F-45F9-AE2E-96B6861A44AF}" srcOrd="0" destOrd="0" presId="urn:microsoft.com/office/officeart/2005/8/layout/chevron2"/>
    <dgm:cxn modelId="{264BEBEE-5B8D-4B8B-B85D-0FE450DBB4EB}" srcId="{E1B7BA69-AAD3-42F1-890A-1B901A5F2C5B}" destId="{655E460D-BA5E-4809-97A6-637B496392D7}" srcOrd="0" destOrd="0" parTransId="{CB531626-F21B-4A47-B769-6FE55A39902D}" sibTransId="{7E616CF8-DF29-4A40-A928-9C22C4EA694C}"/>
    <dgm:cxn modelId="{A9B76243-752B-4CD4-AB68-499EB63A9F77}" type="presOf" srcId="{1F38BE76-9201-433B-B304-F9D543413DD3}" destId="{FE3A3287-058D-4D49-945C-9A680E863DB9}" srcOrd="0" destOrd="0" presId="urn:microsoft.com/office/officeart/2005/8/layout/chevron2"/>
    <dgm:cxn modelId="{438364EE-4882-4DE1-A858-CF41F40C4F5F}" srcId="{1F38BE76-9201-433B-B304-F9D543413DD3}" destId="{720AE9D9-3BF4-49E6-8E34-534859223D03}" srcOrd="0" destOrd="0" parTransId="{BC6A0362-D771-4026-85A9-5B832E28278E}" sibTransId="{0C38DA9E-7328-463A-82AC-AEA15B3F99C0}"/>
    <dgm:cxn modelId="{93544816-9AF7-4D0D-8BAA-C9DE96C504FC}" srcId="{73B7D1D3-4344-4379-933E-BCDB139FE9AE}" destId="{E4348670-14D3-4A06-BCF7-18C5246433C5}" srcOrd="0" destOrd="0" parTransId="{483785FC-BAB4-4744-838F-AD0559580D49}" sibTransId="{5778A2FD-B423-42A7-9356-7756C8A89940}"/>
    <dgm:cxn modelId="{85DCBF23-3ECC-49C5-818D-7A7D4C5274E6}" srcId="{73B7D1D3-4344-4379-933E-BCDB139FE9AE}" destId="{4C3692FC-8324-4582-80B2-67DE35DF8FDC}" srcOrd="2" destOrd="0" parTransId="{E3690CDE-D564-46AA-8A4F-FFD590B6B576}" sibTransId="{B095C9C1-672C-4E55-880E-FA61FDAF1A72}"/>
    <dgm:cxn modelId="{DDAF4C2C-6392-4DCF-BDFD-F72EC8F8619F}" srcId="{E4348670-14D3-4A06-BCF7-18C5246433C5}" destId="{AB0DBB28-B3E0-4141-AA83-74A8CB7681C8}" srcOrd="0" destOrd="0" parTransId="{FB4B2CF8-B257-46A3-A34D-2A44C821C2D8}" sibTransId="{0F3F1AF1-FCF7-4322-ABC6-5F952C6516DB}"/>
    <dgm:cxn modelId="{72338462-BCAC-4893-AC9E-9A5DA02DE3B7}" type="presOf" srcId="{4C3692FC-8324-4582-80B2-67DE35DF8FDC}" destId="{5CBBF17B-B77E-4213-BEFC-04F6E5116C4A}" srcOrd="0" destOrd="0" presId="urn:microsoft.com/office/officeart/2005/8/layout/chevron2"/>
    <dgm:cxn modelId="{416F5970-8FB2-41F6-8CC3-C087A9930716}" srcId="{73B7D1D3-4344-4379-933E-BCDB139FE9AE}" destId="{E1B7BA69-AAD3-42F1-890A-1B901A5F2C5B}" srcOrd="3" destOrd="0" parTransId="{11DF2297-4C5E-4ADE-BC52-3CF33017BBB6}" sibTransId="{28AF362E-736D-4E4E-A94B-14EA9F64B614}"/>
    <dgm:cxn modelId="{FC947205-EDE6-4412-BCFE-8866FD5755FE}" srcId="{4C3692FC-8324-4582-80B2-67DE35DF8FDC}" destId="{8497CA39-C94D-4893-BA50-07490B1AF409}" srcOrd="0" destOrd="0" parTransId="{6561D335-3863-4121-9EB1-C24E5B2989F5}" sibTransId="{64C871FD-C516-4E9C-BE7A-2DA8380FEB05}"/>
    <dgm:cxn modelId="{99084DB0-0E5B-4B1D-A5EA-614EAA6CD094}" type="presOf" srcId="{E1B7BA69-AAD3-42F1-890A-1B901A5F2C5B}" destId="{C3CFFF95-5219-409B-9B22-8520CD272A32}" srcOrd="0" destOrd="0" presId="urn:microsoft.com/office/officeart/2005/8/layout/chevron2"/>
    <dgm:cxn modelId="{64BA0F6A-798E-4032-86C7-6BD89BB62428}" type="presParOf" srcId="{B0DE5139-1C88-435B-97C1-5559D3E0C663}" destId="{AF3C6E18-0CCE-4063-9DEA-E17A59B458EA}" srcOrd="0" destOrd="0" presId="urn:microsoft.com/office/officeart/2005/8/layout/chevron2"/>
    <dgm:cxn modelId="{6EB834ED-6B49-49C6-B0F0-B705A82368A5}" type="presParOf" srcId="{AF3C6E18-0CCE-4063-9DEA-E17A59B458EA}" destId="{394D9CEA-07E6-4F31-AFD5-1185CBA50BBA}" srcOrd="0" destOrd="0" presId="urn:microsoft.com/office/officeart/2005/8/layout/chevron2"/>
    <dgm:cxn modelId="{397583E1-13FC-4C9C-A1F7-F59132E87841}" type="presParOf" srcId="{AF3C6E18-0CCE-4063-9DEA-E17A59B458EA}" destId="{ABDD6D14-24A7-411A-AF09-C75BD90B2DA1}" srcOrd="1" destOrd="0" presId="urn:microsoft.com/office/officeart/2005/8/layout/chevron2"/>
    <dgm:cxn modelId="{E603129A-FCA5-4247-93AB-EBD8BC1347F3}" type="presParOf" srcId="{B0DE5139-1C88-435B-97C1-5559D3E0C663}" destId="{40A20FD0-190B-48FD-9BE4-CCB5B00D1A16}" srcOrd="1" destOrd="0" presId="urn:microsoft.com/office/officeart/2005/8/layout/chevron2"/>
    <dgm:cxn modelId="{C4BCAF77-A6CF-4470-A1DB-9B96DA6A3451}" type="presParOf" srcId="{B0DE5139-1C88-435B-97C1-5559D3E0C663}" destId="{6F4E97A5-6911-4EA8-A8CD-20F13F5D9DA1}" srcOrd="2" destOrd="0" presId="urn:microsoft.com/office/officeart/2005/8/layout/chevron2"/>
    <dgm:cxn modelId="{9D506A99-6D00-421A-9728-F0FA5100A71C}" type="presParOf" srcId="{6F4E97A5-6911-4EA8-A8CD-20F13F5D9DA1}" destId="{FE3A3287-058D-4D49-945C-9A680E863DB9}" srcOrd="0" destOrd="0" presId="urn:microsoft.com/office/officeart/2005/8/layout/chevron2"/>
    <dgm:cxn modelId="{FCDF947F-F13D-44FD-ABE2-58DFD40061E8}" type="presParOf" srcId="{6F4E97A5-6911-4EA8-A8CD-20F13F5D9DA1}" destId="{5A093CA9-F03F-497D-9590-C3AEF421E790}" srcOrd="1" destOrd="0" presId="urn:microsoft.com/office/officeart/2005/8/layout/chevron2"/>
    <dgm:cxn modelId="{2774539A-69DC-4006-A379-FD004A63D6D7}" type="presParOf" srcId="{B0DE5139-1C88-435B-97C1-5559D3E0C663}" destId="{DE8A57A9-6952-41D8-9E59-19EC4DDA3DC3}" srcOrd="3" destOrd="0" presId="urn:microsoft.com/office/officeart/2005/8/layout/chevron2"/>
    <dgm:cxn modelId="{A8A9A67D-942A-4B25-BB70-2C437B98C068}" type="presParOf" srcId="{B0DE5139-1C88-435B-97C1-5559D3E0C663}" destId="{D240AF57-96D7-4364-855C-97C518F0E4BB}" srcOrd="4" destOrd="0" presId="urn:microsoft.com/office/officeart/2005/8/layout/chevron2"/>
    <dgm:cxn modelId="{F843AD75-2FDF-434F-A996-285953115879}" type="presParOf" srcId="{D240AF57-96D7-4364-855C-97C518F0E4BB}" destId="{5CBBF17B-B77E-4213-BEFC-04F6E5116C4A}" srcOrd="0" destOrd="0" presId="urn:microsoft.com/office/officeart/2005/8/layout/chevron2"/>
    <dgm:cxn modelId="{F4D6C726-9C11-4C94-A8CD-C3873A73D995}" type="presParOf" srcId="{D240AF57-96D7-4364-855C-97C518F0E4BB}" destId="{275FE924-8D4F-45F9-AE2E-96B6861A44AF}" srcOrd="1" destOrd="0" presId="urn:microsoft.com/office/officeart/2005/8/layout/chevron2"/>
    <dgm:cxn modelId="{9E61EFE9-2C4F-4757-83AD-18F75B535A3B}" type="presParOf" srcId="{B0DE5139-1C88-435B-97C1-5559D3E0C663}" destId="{8FED9CB5-7B9A-48AA-982A-3D1C0345019E}" srcOrd="5" destOrd="0" presId="urn:microsoft.com/office/officeart/2005/8/layout/chevron2"/>
    <dgm:cxn modelId="{8A56381D-EFA6-4E81-8F0C-409F3C355C8E}" type="presParOf" srcId="{B0DE5139-1C88-435B-97C1-5559D3E0C663}" destId="{2B3D4DC8-EE91-4F70-B50E-0B81884912CE}" srcOrd="6" destOrd="0" presId="urn:microsoft.com/office/officeart/2005/8/layout/chevron2"/>
    <dgm:cxn modelId="{5E661221-67DA-4915-B271-9AA6F0291303}" type="presParOf" srcId="{2B3D4DC8-EE91-4F70-B50E-0B81884912CE}" destId="{C3CFFF95-5219-409B-9B22-8520CD272A32}" srcOrd="0" destOrd="0" presId="urn:microsoft.com/office/officeart/2005/8/layout/chevron2"/>
    <dgm:cxn modelId="{481BEB61-31FD-4061-8A9F-9E2C1325CEDC}" type="presParOf" srcId="{2B3D4DC8-EE91-4F70-B50E-0B81884912CE}" destId="{AD8119F3-0A0B-4E84-AEE8-80D36E77949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3B7D1D3-4344-4379-933E-BCDB139FE9AE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E4348670-14D3-4A06-BCF7-18C5246433C5}">
      <dgm:prSet phldrT="[Texto]"/>
      <dgm:spPr>
        <a:solidFill>
          <a:schemeClr val="tx2"/>
        </a:solidFill>
        <a:ln>
          <a:solidFill>
            <a:schemeClr val="tx2"/>
          </a:solidFill>
        </a:ln>
      </dgm:spPr>
      <dgm:t>
        <a:bodyPr/>
        <a:lstStyle/>
        <a:p>
          <a:r>
            <a:rPr lang="pt-BR" dirty="0" smtClean="0"/>
            <a:t>I</a:t>
          </a:r>
          <a:endParaRPr lang="pt-BR" dirty="0"/>
        </a:p>
      </dgm:t>
    </dgm:pt>
    <dgm:pt modelId="{483785FC-BAB4-4744-838F-AD0559580D49}" type="parTrans" cxnId="{93544816-9AF7-4D0D-8BAA-C9DE96C504FC}">
      <dgm:prSet/>
      <dgm:spPr/>
      <dgm:t>
        <a:bodyPr/>
        <a:lstStyle/>
        <a:p>
          <a:endParaRPr lang="pt-BR"/>
        </a:p>
      </dgm:t>
    </dgm:pt>
    <dgm:pt modelId="{5778A2FD-B423-42A7-9356-7756C8A89940}" type="sibTrans" cxnId="{93544816-9AF7-4D0D-8BAA-C9DE96C504FC}">
      <dgm:prSet/>
      <dgm:spPr/>
      <dgm:t>
        <a:bodyPr/>
        <a:lstStyle/>
        <a:p>
          <a:endParaRPr lang="pt-BR"/>
        </a:p>
      </dgm:t>
    </dgm:pt>
    <dgm:pt modelId="{AB0DBB28-B3E0-4141-AA83-74A8CB7681C8}">
      <dgm:prSet phldrT="[Texto]" custT="1"/>
      <dgm:spPr>
        <a:ln>
          <a:solidFill>
            <a:schemeClr val="tx2"/>
          </a:solidFill>
        </a:ln>
      </dgm:spPr>
      <dgm:t>
        <a:bodyPr/>
        <a:lstStyle/>
        <a:p>
          <a:r>
            <a:rPr lang="pt-BR" sz="1800" b="1" dirty="0" smtClean="0"/>
            <a:t>DESAPROPRIAÇÃO         </a:t>
          </a:r>
          <a:r>
            <a:rPr lang="pt-BR" sz="1800" dirty="0" smtClean="0"/>
            <a:t>                                       95% de frente liberada</a:t>
          </a:r>
          <a:endParaRPr lang="pt-BR" sz="1800" dirty="0"/>
        </a:p>
      </dgm:t>
    </dgm:pt>
    <dgm:pt modelId="{FB4B2CF8-B257-46A3-A34D-2A44C821C2D8}" type="parTrans" cxnId="{DDAF4C2C-6392-4DCF-BDFD-F72EC8F8619F}">
      <dgm:prSet/>
      <dgm:spPr/>
      <dgm:t>
        <a:bodyPr/>
        <a:lstStyle/>
        <a:p>
          <a:endParaRPr lang="pt-BR"/>
        </a:p>
      </dgm:t>
    </dgm:pt>
    <dgm:pt modelId="{0F3F1AF1-FCF7-4322-ABC6-5F952C6516DB}" type="sibTrans" cxnId="{DDAF4C2C-6392-4DCF-BDFD-F72EC8F8619F}">
      <dgm:prSet/>
      <dgm:spPr/>
      <dgm:t>
        <a:bodyPr/>
        <a:lstStyle/>
        <a:p>
          <a:endParaRPr lang="pt-BR"/>
        </a:p>
      </dgm:t>
    </dgm:pt>
    <dgm:pt modelId="{1F38BE76-9201-433B-B304-F9D543413DD3}">
      <dgm:prSet phldrT="[Texto]"/>
      <dgm:spPr>
        <a:solidFill>
          <a:schemeClr val="tx2"/>
        </a:solidFill>
        <a:ln>
          <a:solidFill>
            <a:schemeClr val="tx2"/>
          </a:solidFill>
        </a:ln>
      </dgm:spPr>
      <dgm:t>
        <a:bodyPr/>
        <a:lstStyle/>
        <a:p>
          <a:r>
            <a:rPr lang="pt-BR" dirty="0" smtClean="0"/>
            <a:t>II</a:t>
          </a:r>
          <a:endParaRPr lang="pt-BR" dirty="0"/>
        </a:p>
      </dgm:t>
    </dgm:pt>
    <dgm:pt modelId="{248FC247-98DA-4E8F-BDB6-CDBE36F1ADE0}" type="parTrans" cxnId="{DB3616AE-AB47-4760-93E3-FE32823C260E}">
      <dgm:prSet/>
      <dgm:spPr/>
      <dgm:t>
        <a:bodyPr/>
        <a:lstStyle/>
        <a:p>
          <a:endParaRPr lang="pt-BR"/>
        </a:p>
      </dgm:t>
    </dgm:pt>
    <dgm:pt modelId="{35299514-C8B8-48DA-A4AA-2ABCE4B16DA7}" type="sibTrans" cxnId="{DB3616AE-AB47-4760-93E3-FE32823C260E}">
      <dgm:prSet/>
      <dgm:spPr/>
      <dgm:t>
        <a:bodyPr/>
        <a:lstStyle/>
        <a:p>
          <a:endParaRPr lang="pt-BR"/>
        </a:p>
      </dgm:t>
    </dgm:pt>
    <dgm:pt modelId="{720AE9D9-3BF4-49E6-8E34-534859223D03}">
      <dgm:prSet phldrT="[Texto]" custT="1"/>
      <dgm:spPr>
        <a:ln>
          <a:solidFill>
            <a:schemeClr val="tx2"/>
          </a:solidFill>
        </a:ln>
      </dgm:spPr>
      <dgm:t>
        <a:bodyPr/>
        <a:lstStyle/>
        <a:p>
          <a:r>
            <a:rPr lang="pt-BR" sz="1800" b="1" dirty="0" smtClean="0"/>
            <a:t>PROJETOS EXECUTIVOS                                              </a:t>
          </a:r>
          <a:r>
            <a:rPr lang="pt-BR" sz="1800" b="0" dirty="0" smtClean="0"/>
            <a:t>99% concluídos (Pendência lote 3)</a:t>
          </a:r>
          <a:endParaRPr lang="pt-BR" sz="1800" b="0" dirty="0"/>
        </a:p>
      </dgm:t>
    </dgm:pt>
    <dgm:pt modelId="{BC6A0362-D771-4026-85A9-5B832E28278E}" type="parTrans" cxnId="{438364EE-4882-4DE1-A858-CF41F40C4F5F}">
      <dgm:prSet/>
      <dgm:spPr/>
      <dgm:t>
        <a:bodyPr/>
        <a:lstStyle/>
        <a:p>
          <a:endParaRPr lang="pt-BR"/>
        </a:p>
      </dgm:t>
    </dgm:pt>
    <dgm:pt modelId="{0C38DA9E-7328-463A-82AC-AEA15B3F99C0}" type="sibTrans" cxnId="{438364EE-4882-4DE1-A858-CF41F40C4F5F}">
      <dgm:prSet/>
      <dgm:spPr/>
      <dgm:t>
        <a:bodyPr/>
        <a:lstStyle/>
        <a:p>
          <a:endParaRPr lang="pt-BR"/>
        </a:p>
      </dgm:t>
    </dgm:pt>
    <dgm:pt modelId="{4C3692FC-8324-4582-80B2-67DE35DF8FDC}">
      <dgm:prSet phldrT="[Texto]"/>
      <dgm:spPr>
        <a:solidFill>
          <a:srgbClr val="007635"/>
        </a:solidFill>
        <a:ln>
          <a:solidFill>
            <a:srgbClr val="007635"/>
          </a:solidFill>
        </a:ln>
      </dgm:spPr>
      <dgm:t>
        <a:bodyPr/>
        <a:lstStyle/>
        <a:p>
          <a:r>
            <a:rPr lang="pt-BR" dirty="0" smtClean="0"/>
            <a:t>III</a:t>
          </a:r>
          <a:endParaRPr lang="pt-BR" dirty="0"/>
        </a:p>
      </dgm:t>
    </dgm:pt>
    <dgm:pt modelId="{E3690CDE-D564-46AA-8A4F-FFD590B6B576}" type="parTrans" cxnId="{85DCBF23-3ECC-49C5-818D-7A7D4C5274E6}">
      <dgm:prSet/>
      <dgm:spPr/>
      <dgm:t>
        <a:bodyPr/>
        <a:lstStyle/>
        <a:p>
          <a:endParaRPr lang="pt-BR"/>
        </a:p>
      </dgm:t>
    </dgm:pt>
    <dgm:pt modelId="{B095C9C1-672C-4E55-880E-FA61FDAF1A72}" type="sibTrans" cxnId="{85DCBF23-3ECC-49C5-818D-7A7D4C5274E6}">
      <dgm:prSet/>
      <dgm:spPr/>
      <dgm:t>
        <a:bodyPr/>
        <a:lstStyle/>
        <a:p>
          <a:endParaRPr lang="pt-BR"/>
        </a:p>
      </dgm:t>
    </dgm:pt>
    <dgm:pt modelId="{8497CA39-C94D-4893-BA50-07490B1AF409}">
      <dgm:prSet phldrT="[Texto]" custT="1"/>
      <dgm:spPr>
        <a:ln>
          <a:solidFill>
            <a:srgbClr val="007635"/>
          </a:solidFill>
        </a:ln>
      </dgm:spPr>
      <dgm:t>
        <a:bodyPr/>
        <a:lstStyle/>
        <a:p>
          <a:r>
            <a:rPr lang="pt-BR" sz="1800" b="1" dirty="0" smtClean="0"/>
            <a:t>PROJETOS EXECUTIVOS - OAE                                             </a:t>
          </a:r>
          <a:r>
            <a:rPr lang="pt-BR" sz="1800" b="0" dirty="0" smtClean="0"/>
            <a:t>53 concluídos (Total 69)</a:t>
          </a:r>
          <a:endParaRPr lang="pt-BR" sz="1800" dirty="0"/>
        </a:p>
      </dgm:t>
    </dgm:pt>
    <dgm:pt modelId="{6561D335-3863-4121-9EB1-C24E5B2989F5}" type="parTrans" cxnId="{FC947205-EDE6-4412-BCFE-8866FD5755FE}">
      <dgm:prSet/>
      <dgm:spPr/>
      <dgm:t>
        <a:bodyPr/>
        <a:lstStyle/>
        <a:p>
          <a:endParaRPr lang="pt-BR"/>
        </a:p>
      </dgm:t>
    </dgm:pt>
    <dgm:pt modelId="{64C871FD-C516-4E9C-BE7A-2DA8380FEB05}" type="sibTrans" cxnId="{FC947205-EDE6-4412-BCFE-8866FD5755FE}">
      <dgm:prSet/>
      <dgm:spPr/>
      <dgm:t>
        <a:bodyPr/>
        <a:lstStyle/>
        <a:p>
          <a:endParaRPr lang="pt-BR"/>
        </a:p>
      </dgm:t>
    </dgm:pt>
    <dgm:pt modelId="{E1B7BA69-AAD3-42F1-890A-1B901A5F2C5B}">
      <dgm:prSet phldrT="[Texto]"/>
      <dgm:spPr>
        <a:solidFill>
          <a:srgbClr val="007635"/>
        </a:solidFill>
        <a:ln>
          <a:solidFill>
            <a:srgbClr val="007635"/>
          </a:solidFill>
        </a:ln>
      </dgm:spPr>
      <dgm:t>
        <a:bodyPr/>
        <a:lstStyle/>
        <a:p>
          <a:r>
            <a:rPr lang="pt-BR" dirty="0" smtClean="0"/>
            <a:t>IV</a:t>
          </a:r>
          <a:endParaRPr lang="pt-BR" dirty="0"/>
        </a:p>
      </dgm:t>
    </dgm:pt>
    <dgm:pt modelId="{11DF2297-4C5E-4ADE-BC52-3CF33017BBB6}" type="parTrans" cxnId="{416F5970-8FB2-41F6-8CC3-C087A9930716}">
      <dgm:prSet/>
      <dgm:spPr/>
      <dgm:t>
        <a:bodyPr/>
        <a:lstStyle/>
        <a:p>
          <a:endParaRPr lang="pt-BR"/>
        </a:p>
      </dgm:t>
    </dgm:pt>
    <dgm:pt modelId="{28AF362E-736D-4E4E-A94B-14EA9F64B614}" type="sibTrans" cxnId="{416F5970-8FB2-41F6-8CC3-C087A9930716}">
      <dgm:prSet/>
      <dgm:spPr/>
      <dgm:t>
        <a:bodyPr/>
        <a:lstStyle/>
        <a:p>
          <a:endParaRPr lang="pt-BR"/>
        </a:p>
      </dgm:t>
    </dgm:pt>
    <dgm:pt modelId="{F24BF92E-9A74-4538-8569-B02B9210C457}">
      <dgm:prSet phldrT="[Texto]"/>
      <dgm:spPr>
        <a:solidFill>
          <a:schemeClr val="tx2"/>
        </a:solidFill>
        <a:ln>
          <a:solidFill>
            <a:schemeClr val="tx2"/>
          </a:solidFill>
        </a:ln>
      </dgm:spPr>
      <dgm:t>
        <a:bodyPr/>
        <a:lstStyle/>
        <a:p>
          <a:r>
            <a:rPr lang="pt-BR" b="0" dirty="0" smtClean="0"/>
            <a:t>V</a:t>
          </a:r>
          <a:endParaRPr lang="pt-BR" b="0" dirty="0"/>
        </a:p>
      </dgm:t>
    </dgm:pt>
    <dgm:pt modelId="{778B5CC9-0A43-4CF2-B612-E5FF2AA3ED79}" type="parTrans" cxnId="{427BDB1B-21D1-4B6D-9AB8-92B5B7D2BA07}">
      <dgm:prSet/>
      <dgm:spPr/>
      <dgm:t>
        <a:bodyPr/>
        <a:lstStyle/>
        <a:p>
          <a:endParaRPr lang="pt-BR"/>
        </a:p>
      </dgm:t>
    </dgm:pt>
    <dgm:pt modelId="{87945171-9F77-4127-B9C2-4B1CAFF3A9BD}" type="sibTrans" cxnId="{427BDB1B-21D1-4B6D-9AB8-92B5B7D2BA07}">
      <dgm:prSet/>
      <dgm:spPr/>
      <dgm:t>
        <a:bodyPr/>
        <a:lstStyle/>
        <a:p>
          <a:endParaRPr lang="pt-BR"/>
        </a:p>
      </dgm:t>
    </dgm:pt>
    <dgm:pt modelId="{7D622E7A-A121-4CC0-A1AF-490485BB4869}">
      <dgm:prSet custT="1"/>
      <dgm:spPr>
        <a:ln>
          <a:solidFill>
            <a:srgbClr val="007434"/>
          </a:solidFill>
        </a:ln>
      </dgm:spPr>
      <dgm:t>
        <a:bodyPr/>
        <a:lstStyle/>
        <a:p>
          <a:r>
            <a:rPr lang="pt-BR" sz="1800" b="1" dirty="0" smtClean="0">
              <a:latin typeface="+mj-lt"/>
            </a:rPr>
            <a:t>RESTRIÇÕES TCU                                                 </a:t>
          </a:r>
          <a:r>
            <a:rPr lang="pt-BR" sz="1800" b="0" dirty="0" smtClean="0"/>
            <a:t>Custo unitário concreto, terraplenagem, linhas de transmissão, apuração de responsabilidade</a:t>
          </a:r>
          <a:endParaRPr lang="pt-BR" sz="1800" b="0" dirty="0"/>
        </a:p>
      </dgm:t>
    </dgm:pt>
    <dgm:pt modelId="{A818507C-2BDA-455F-ACD2-572CB3B52261}" type="parTrans" cxnId="{B78EC4F9-DCEC-49F6-93E9-88554D251CF5}">
      <dgm:prSet/>
      <dgm:spPr/>
      <dgm:t>
        <a:bodyPr/>
        <a:lstStyle/>
        <a:p>
          <a:endParaRPr lang="pt-BR"/>
        </a:p>
      </dgm:t>
    </dgm:pt>
    <dgm:pt modelId="{30F76C57-E002-4438-991B-42CBB1C51E33}" type="sibTrans" cxnId="{B78EC4F9-DCEC-49F6-93E9-88554D251CF5}">
      <dgm:prSet/>
      <dgm:spPr/>
      <dgm:t>
        <a:bodyPr/>
        <a:lstStyle/>
        <a:p>
          <a:endParaRPr lang="pt-BR"/>
        </a:p>
      </dgm:t>
    </dgm:pt>
    <dgm:pt modelId="{680773C0-B75F-42B2-AE2D-2CED1C7F41EF}">
      <dgm:prSet phldrT="[Texto]" custT="1"/>
      <dgm:spPr>
        <a:ln>
          <a:solidFill>
            <a:srgbClr val="007635"/>
          </a:solidFill>
        </a:ln>
      </dgm:spPr>
      <dgm:t>
        <a:bodyPr/>
        <a:lstStyle/>
        <a:p>
          <a:r>
            <a:rPr lang="pt-BR" sz="1800" b="1" dirty="0" smtClean="0">
              <a:latin typeface="+mj-lt"/>
            </a:rPr>
            <a:t>SONDAGENS                                               </a:t>
          </a:r>
          <a:r>
            <a:rPr lang="pt-BR" sz="1800" b="0" dirty="0" smtClean="0"/>
            <a:t>Executado 100% das sondagens geofísicas e  convencionais                                            </a:t>
          </a:r>
          <a:endParaRPr lang="pt-BR" sz="1800" b="0" dirty="0"/>
        </a:p>
      </dgm:t>
    </dgm:pt>
    <dgm:pt modelId="{106827F1-B9C7-4CCF-84AB-B9174976EFEE}" type="parTrans" cxnId="{6E7D1F80-6491-4A50-B48E-E2AE41CC477D}">
      <dgm:prSet/>
      <dgm:spPr/>
      <dgm:t>
        <a:bodyPr/>
        <a:lstStyle/>
        <a:p>
          <a:endParaRPr lang="pt-BR"/>
        </a:p>
      </dgm:t>
    </dgm:pt>
    <dgm:pt modelId="{686DA598-7E0B-46EB-B0AA-2425C9387CF6}" type="sibTrans" cxnId="{6E7D1F80-6491-4A50-B48E-E2AE41CC477D}">
      <dgm:prSet/>
      <dgm:spPr/>
      <dgm:t>
        <a:bodyPr/>
        <a:lstStyle/>
        <a:p>
          <a:endParaRPr lang="pt-BR"/>
        </a:p>
      </dgm:t>
    </dgm:pt>
    <dgm:pt modelId="{B0DE5139-1C88-435B-97C1-5559D3E0C663}" type="pres">
      <dgm:prSet presAssocID="{73B7D1D3-4344-4379-933E-BCDB139FE9A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AF3C6E18-0CCE-4063-9DEA-E17A59B458EA}" type="pres">
      <dgm:prSet presAssocID="{E4348670-14D3-4A06-BCF7-18C5246433C5}" presName="composite" presStyleCnt="0"/>
      <dgm:spPr/>
    </dgm:pt>
    <dgm:pt modelId="{394D9CEA-07E6-4F31-AFD5-1185CBA50BBA}" type="pres">
      <dgm:prSet presAssocID="{E4348670-14D3-4A06-BCF7-18C5246433C5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BDD6D14-24A7-411A-AF09-C75BD90B2DA1}" type="pres">
      <dgm:prSet presAssocID="{E4348670-14D3-4A06-BCF7-18C5246433C5}" presName="descendantText" presStyleLbl="alignAcc1" presStyleIdx="0" presStyleCnt="5" custScaleY="127754" custLinFactNeighborX="142" custLinFactNeighborY="527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0A20FD0-190B-48FD-9BE4-CCB5B00D1A16}" type="pres">
      <dgm:prSet presAssocID="{5778A2FD-B423-42A7-9356-7756C8A89940}" presName="sp" presStyleCnt="0"/>
      <dgm:spPr/>
    </dgm:pt>
    <dgm:pt modelId="{6F4E97A5-6911-4EA8-A8CD-20F13F5D9DA1}" type="pres">
      <dgm:prSet presAssocID="{1F38BE76-9201-433B-B304-F9D543413DD3}" presName="composite" presStyleCnt="0"/>
      <dgm:spPr/>
    </dgm:pt>
    <dgm:pt modelId="{FE3A3287-058D-4D49-945C-9A680E863DB9}" type="pres">
      <dgm:prSet presAssocID="{1F38BE76-9201-433B-B304-F9D543413DD3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A093CA9-F03F-497D-9590-C3AEF421E790}" type="pres">
      <dgm:prSet presAssocID="{1F38BE76-9201-433B-B304-F9D543413DD3}" presName="descendantText" presStyleLbl="alignAcc1" presStyleIdx="1" presStyleCnt="5" custScaleY="10771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E8A57A9-6952-41D8-9E59-19EC4DDA3DC3}" type="pres">
      <dgm:prSet presAssocID="{35299514-C8B8-48DA-A4AA-2ABCE4B16DA7}" presName="sp" presStyleCnt="0"/>
      <dgm:spPr/>
    </dgm:pt>
    <dgm:pt modelId="{D240AF57-96D7-4364-855C-97C518F0E4BB}" type="pres">
      <dgm:prSet presAssocID="{4C3692FC-8324-4582-80B2-67DE35DF8FDC}" presName="composite" presStyleCnt="0"/>
      <dgm:spPr/>
    </dgm:pt>
    <dgm:pt modelId="{5CBBF17B-B77E-4213-BEFC-04F6E5116C4A}" type="pres">
      <dgm:prSet presAssocID="{4C3692FC-8324-4582-80B2-67DE35DF8FDC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75FE924-8D4F-45F9-AE2E-96B6861A44AF}" type="pres">
      <dgm:prSet presAssocID="{4C3692FC-8324-4582-80B2-67DE35DF8FDC}" presName="descendantText" presStyleLbl="alignAcc1" presStyleIdx="2" presStyleCnt="5" custScaleY="11556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FED9CB5-7B9A-48AA-982A-3D1C0345019E}" type="pres">
      <dgm:prSet presAssocID="{B095C9C1-672C-4E55-880E-FA61FDAF1A72}" presName="sp" presStyleCnt="0"/>
      <dgm:spPr/>
    </dgm:pt>
    <dgm:pt modelId="{2B3D4DC8-EE91-4F70-B50E-0B81884912CE}" type="pres">
      <dgm:prSet presAssocID="{E1B7BA69-AAD3-42F1-890A-1B901A5F2C5B}" presName="composite" presStyleCnt="0"/>
      <dgm:spPr/>
    </dgm:pt>
    <dgm:pt modelId="{C3CFFF95-5219-409B-9B22-8520CD272A32}" type="pres">
      <dgm:prSet presAssocID="{E1B7BA69-AAD3-42F1-890A-1B901A5F2C5B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D8119F3-0A0B-4E84-AEE8-80D36E779499}" type="pres">
      <dgm:prSet presAssocID="{E1B7BA69-AAD3-42F1-890A-1B901A5F2C5B}" presName="descendantText" presStyleLbl="alignAcc1" presStyleIdx="3" presStyleCnt="5" custScaleY="14326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70D0133-236F-4341-B7A7-0BE9BAF38A6E}" type="pres">
      <dgm:prSet presAssocID="{28AF362E-736D-4E4E-A94B-14EA9F64B614}" presName="sp" presStyleCnt="0"/>
      <dgm:spPr/>
    </dgm:pt>
    <dgm:pt modelId="{92FD35CD-3DEC-419C-98CF-712ACE678D2E}" type="pres">
      <dgm:prSet presAssocID="{F24BF92E-9A74-4538-8569-B02B9210C457}" presName="composite" presStyleCnt="0"/>
      <dgm:spPr/>
    </dgm:pt>
    <dgm:pt modelId="{E4D45690-26DA-4BB1-B7B8-029CC668E41A}" type="pres">
      <dgm:prSet presAssocID="{F24BF92E-9A74-4538-8569-B02B9210C457}" presName="parentText" presStyleLbl="alignNode1" presStyleIdx="4" presStyleCnt="5" custScaleY="131395" custLinFactNeighborX="-1889" custLinFactNeighborY="6612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2007FFD-4DE7-4E31-81C6-D50F16D93229}" type="pres">
      <dgm:prSet presAssocID="{F24BF92E-9A74-4538-8569-B02B9210C457}" presName="descendantText" presStyleLbl="alignAcc1" presStyleIdx="4" presStyleCnt="5" custScaleY="172347" custLinFactNeighborY="1424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E352B0FB-CAD0-477F-ACAF-0A7C6909BA33}" type="presOf" srcId="{7D622E7A-A121-4CC0-A1AF-490485BB4869}" destId="{72007FFD-4DE7-4E31-81C6-D50F16D93229}" srcOrd="0" destOrd="0" presId="urn:microsoft.com/office/officeart/2005/8/layout/chevron2"/>
    <dgm:cxn modelId="{EF6DDC23-FA76-4EC0-B666-4BD9B215E531}" type="presOf" srcId="{F24BF92E-9A74-4538-8569-B02B9210C457}" destId="{E4D45690-26DA-4BB1-B7B8-029CC668E41A}" srcOrd="0" destOrd="0" presId="urn:microsoft.com/office/officeart/2005/8/layout/chevron2"/>
    <dgm:cxn modelId="{44CC21EC-178E-4BE0-8EAD-3B240002D2F3}" type="presOf" srcId="{73B7D1D3-4344-4379-933E-BCDB139FE9AE}" destId="{B0DE5139-1C88-435B-97C1-5559D3E0C663}" srcOrd="0" destOrd="0" presId="urn:microsoft.com/office/officeart/2005/8/layout/chevron2"/>
    <dgm:cxn modelId="{DB3616AE-AB47-4760-93E3-FE32823C260E}" srcId="{73B7D1D3-4344-4379-933E-BCDB139FE9AE}" destId="{1F38BE76-9201-433B-B304-F9D543413DD3}" srcOrd="1" destOrd="0" parTransId="{248FC247-98DA-4E8F-BDB6-CDBE36F1ADE0}" sibTransId="{35299514-C8B8-48DA-A4AA-2ABCE4B16DA7}"/>
    <dgm:cxn modelId="{D2452C84-0364-4919-ABAD-5A46C0DF8361}" type="presOf" srcId="{680773C0-B75F-42B2-AE2D-2CED1C7F41EF}" destId="{AD8119F3-0A0B-4E84-AEE8-80D36E779499}" srcOrd="0" destOrd="0" presId="urn:microsoft.com/office/officeart/2005/8/layout/chevron2"/>
    <dgm:cxn modelId="{24397536-A581-452C-9F1A-68B610DBE76C}" type="presOf" srcId="{1F38BE76-9201-433B-B304-F9D543413DD3}" destId="{FE3A3287-058D-4D49-945C-9A680E863DB9}" srcOrd="0" destOrd="0" presId="urn:microsoft.com/office/officeart/2005/8/layout/chevron2"/>
    <dgm:cxn modelId="{B7EF2BBC-DA24-490D-9833-FF0B9ADE28E2}" type="presOf" srcId="{4C3692FC-8324-4582-80B2-67DE35DF8FDC}" destId="{5CBBF17B-B77E-4213-BEFC-04F6E5116C4A}" srcOrd="0" destOrd="0" presId="urn:microsoft.com/office/officeart/2005/8/layout/chevron2"/>
    <dgm:cxn modelId="{438364EE-4882-4DE1-A858-CF41F40C4F5F}" srcId="{1F38BE76-9201-433B-B304-F9D543413DD3}" destId="{720AE9D9-3BF4-49E6-8E34-534859223D03}" srcOrd="0" destOrd="0" parTransId="{BC6A0362-D771-4026-85A9-5B832E28278E}" sibTransId="{0C38DA9E-7328-463A-82AC-AEA15B3F99C0}"/>
    <dgm:cxn modelId="{5975FCAC-8519-47C7-92FF-4E92F67D8C79}" type="presOf" srcId="{E4348670-14D3-4A06-BCF7-18C5246433C5}" destId="{394D9CEA-07E6-4F31-AFD5-1185CBA50BBA}" srcOrd="0" destOrd="0" presId="urn:microsoft.com/office/officeart/2005/8/layout/chevron2"/>
    <dgm:cxn modelId="{427BDB1B-21D1-4B6D-9AB8-92B5B7D2BA07}" srcId="{73B7D1D3-4344-4379-933E-BCDB139FE9AE}" destId="{F24BF92E-9A74-4538-8569-B02B9210C457}" srcOrd="4" destOrd="0" parTransId="{778B5CC9-0A43-4CF2-B612-E5FF2AA3ED79}" sibTransId="{87945171-9F77-4127-B9C2-4B1CAFF3A9BD}"/>
    <dgm:cxn modelId="{93544816-9AF7-4D0D-8BAA-C9DE96C504FC}" srcId="{73B7D1D3-4344-4379-933E-BCDB139FE9AE}" destId="{E4348670-14D3-4A06-BCF7-18C5246433C5}" srcOrd="0" destOrd="0" parTransId="{483785FC-BAB4-4744-838F-AD0559580D49}" sibTransId="{5778A2FD-B423-42A7-9356-7756C8A89940}"/>
    <dgm:cxn modelId="{85DCBF23-3ECC-49C5-818D-7A7D4C5274E6}" srcId="{73B7D1D3-4344-4379-933E-BCDB139FE9AE}" destId="{4C3692FC-8324-4582-80B2-67DE35DF8FDC}" srcOrd="2" destOrd="0" parTransId="{E3690CDE-D564-46AA-8A4F-FFD590B6B576}" sibTransId="{B095C9C1-672C-4E55-880E-FA61FDAF1A72}"/>
    <dgm:cxn modelId="{DDAF4C2C-6392-4DCF-BDFD-F72EC8F8619F}" srcId="{E4348670-14D3-4A06-BCF7-18C5246433C5}" destId="{AB0DBB28-B3E0-4141-AA83-74A8CB7681C8}" srcOrd="0" destOrd="0" parTransId="{FB4B2CF8-B257-46A3-A34D-2A44C821C2D8}" sibTransId="{0F3F1AF1-FCF7-4322-ABC6-5F952C6516DB}"/>
    <dgm:cxn modelId="{416F5970-8FB2-41F6-8CC3-C087A9930716}" srcId="{73B7D1D3-4344-4379-933E-BCDB139FE9AE}" destId="{E1B7BA69-AAD3-42F1-890A-1B901A5F2C5B}" srcOrd="3" destOrd="0" parTransId="{11DF2297-4C5E-4ADE-BC52-3CF33017BBB6}" sibTransId="{28AF362E-736D-4E4E-A94B-14EA9F64B614}"/>
    <dgm:cxn modelId="{AB762969-2296-4BA7-9119-63B0E17516FC}" type="presOf" srcId="{AB0DBB28-B3E0-4141-AA83-74A8CB7681C8}" destId="{ABDD6D14-24A7-411A-AF09-C75BD90B2DA1}" srcOrd="0" destOrd="0" presId="urn:microsoft.com/office/officeart/2005/8/layout/chevron2"/>
    <dgm:cxn modelId="{FC947205-EDE6-4412-BCFE-8866FD5755FE}" srcId="{4C3692FC-8324-4582-80B2-67DE35DF8FDC}" destId="{8497CA39-C94D-4893-BA50-07490B1AF409}" srcOrd="0" destOrd="0" parTransId="{6561D335-3863-4121-9EB1-C24E5B2989F5}" sibTransId="{64C871FD-C516-4E9C-BE7A-2DA8380FEB05}"/>
    <dgm:cxn modelId="{6E7D1F80-6491-4A50-B48E-E2AE41CC477D}" srcId="{E1B7BA69-AAD3-42F1-890A-1B901A5F2C5B}" destId="{680773C0-B75F-42B2-AE2D-2CED1C7F41EF}" srcOrd="0" destOrd="0" parTransId="{106827F1-B9C7-4CCF-84AB-B9174976EFEE}" sibTransId="{686DA598-7E0B-46EB-B0AA-2425C9387CF6}"/>
    <dgm:cxn modelId="{DC8F2AE3-B2E4-4871-BAA2-6157D7074C3B}" type="presOf" srcId="{E1B7BA69-AAD3-42F1-890A-1B901A5F2C5B}" destId="{C3CFFF95-5219-409B-9B22-8520CD272A32}" srcOrd="0" destOrd="0" presId="urn:microsoft.com/office/officeart/2005/8/layout/chevron2"/>
    <dgm:cxn modelId="{F0C28440-6B3E-460D-BB66-832AA7826FE2}" type="presOf" srcId="{720AE9D9-3BF4-49E6-8E34-534859223D03}" destId="{5A093CA9-F03F-497D-9590-C3AEF421E790}" srcOrd="0" destOrd="0" presId="urn:microsoft.com/office/officeart/2005/8/layout/chevron2"/>
    <dgm:cxn modelId="{B78EC4F9-DCEC-49F6-93E9-88554D251CF5}" srcId="{F24BF92E-9A74-4538-8569-B02B9210C457}" destId="{7D622E7A-A121-4CC0-A1AF-490485BB4869}" srcOrd="0" destOrd="0" parTransId="{A818507C-2BDA-455F-ACD2-572CB3B52261}" sibTransId="{30F76C57-E002-4438-991B-42CBB1C51E33}"/>
    <dgm:cxn modelId="{615529D5-7638-4DD5-ACA6-1D2BE1F6B03D}" type="presOf" srcId="{8497CA39-C94D-4893-BA50-07490B1AF409}" destId="{275FE924-8D4F-45F9-AE2E-96B6861A44AF}" srcOrd="0" destOrd="0" presId="urn:microsoft.com/office/officeart/2005/8/layout/chevron2"/>
    <dgm:cxn modelId="{DA9F00E9-FE96-48C9-B9E2-EE860A95E148}" type="presParOf" srcId="{B0DE5139-1C88-435B-97C1-5559D3E0C663}" destId="{AF3C6E18-0CCE-4063-9DEA-E17A59B458EA}" srcOrd="0" destOrd="0" presId="urn:microsoft.com/office/officeart/2005/8/layout/chevron2"/>
    <dgm:cxn modelId="{ABBD0D4C-F7BA-4C2D-8FC9-F5B5A38FA793}" type="presParOf" srcId="{AF3C6E18-0CCE-4063-9DEA-E17A59B458EA}" destId="{394D9CEA-07E6-4F31-AFD5-1185CBA50BBA}" srcOrd="0" destOrd="0" presId="urn:microsoft.com/office/officeart/2005/8/layout/chevron2"/>
    <dgm:cxn modelId="{DC47B909-DFC9-4FEA-904C-5F9C196EB1D4}" type="presParOf" srcId="{AF3C6E18-0CCE-4063-9DEA-E17A59B458EA}" destId="{ABDD6D14-24A7-411A-AF09-C75BD90B2DA1}" srcOrd="1" destOrd="0" presId="urn:microsoft.com/office/officeart/2005/8/layout/chevron2"/>
    <dgm:cxn modelId="{CA61D08F-77FA-4BFD-898F-553C54C482F6}" type="presParOf" srcId="{B0DE5139-1C88-435B-97C1-5559D3E0C663}" destId="{40A20FD0-190B-48FD-9BE4-CCB5B00D1A16}" srcOrd="1" destOrd="0" presId="urn:microsoft.com/office/officeart/2005/8/layout/chevron2"/>
    <dgm:cxn modelId="{8316E159-062C-4539-9F65-E645527E5D9E}" type="presParOf" srcId="{B0DE5139-1C88-435B-97C1-5559D3E0C663}" destId="{6F4E97A5-6911-4EA8-A8CD-20F13F5D9DA1}" srcOrd="2" destOrd="0" presId="urn:microsoft.com/office/officeart/2005/8/layout/chevron2"/>
    <dgm:cxn modelId="{13C4888E-0E1F-4B6F-B710-81CCE90FBA7F}" type="presParOf" srcId="{6F4E97A5-6911-4EA8-A8CD-20F13F5D9DA1}" destId="{FE3A3287-058D-4D49-945C-9A680E863DB9}" srcOrd="0" destOrd="0" presId="urn:microsoft.com/office/officeart/2005/8/layout/chevron2"/>
    <dgm:cxn modelId="{AF8099EB-6FEC-443A-ADBF-28CAC2CB8E9B}" type="presParOf" srcId="{6F4E97A5-6911-4EA8-A8CD-20F13F5D9DA1}" destId="{5A093CA9-F03F-497D-9590-C3AEF421E790}" srcOrd="1" destOrd="0" presId="urn:microsoft.com/office/officeart/2005/8/layout/chevron2"/>
    <dgm:cxn modelId="{6A930C92-336D-412B-84D7-658717D4FC15}" type="presParOf" srcId="{B0DE5139-1C88-435B-97C1-5559D3E0C663}" destId="{DE8A57A9-6952-41D8-9E59-19EC4DDA3DC3}" srcOrd="3" destOrd="0" presId="urn:microsoft.com/office/officeart/2005/8/layout/chevron2"/>
    <dgm:cxn modelId="{D00733B3-E2BD-4C24-B6FB-9E6CDB111558}" type="presParOf" srcId="{B0DE5139-1C88-435B-97C1-5559D3E0C663}" destId="{D240AF57-96D7-4364-855C-97C518F0E4BB}" srcOrd="4" destOrd="0" presId="urn:microsoft.com/office/officeart/2005/8/layout/chevron2"/>
    <dgm:cxn modelId="{2CCFD613-CB4C-4B8B-8AF3-0FA2CC8D1DA6}" type="presParOf" srcId="{D240AF57-96D7-4364-855C-97C518F0E4BB}" destId="{5CBBF17B-B77E-4213-BEFC-04F6E5116C4A}" srcOrd="0" destOrd="0" presId="urn:microsoft.com/office/officeart/2005/8/layout/chevron2"/>
    <dgm:cxn modelId="{4896D95C-EB58-4783-923B-38D1B7CF0C31}" type="presParOf" srcId="{D240AF57-96D7-4364-855C-97C518F0E4BB}" destId="{275FE924-8D4F-45F9-AE2E-96B6861A44AF}" srcOrd="1" destOrd="0" presId="urn:microsoft.com/office/officeart/2005/8/layout/chevron2"/>
    <dgm:cxn modelId="{337CD76A-90C4-418E-AC12-C28A29AB41B7}" type="presParOf" srcId="{B0DE5139-1C88-435B-97C1-5559D3E0C663}" destId="{8FED9CB5-7B9A-48AA-982A-3D1C0345019E}" srcOrd="5" destOrd="0" presId="urn:microsoft.com/office/officeart/2005/8/layout/chevron2"/>
    <dgm:cxn modelId="{F5BCB396-3C3D-4C55-AAEA-3ACF92917CC4}" type="presParOf" srcId="{B0DE5139-1C88-435B-97C1-5559D3E0C663}" destId="{2B3D4DC8-EE91-4F70-B50E-0B81884912CE}" srcOrd="6" destOrd="0" presId="urn:microsoft.com/office/officeart/2005/8/layout/chevron2"/>
    <dgm:cxn modelId="{1C49E204-ABE4-47FC-B9EC-38EDA0BAB0BA}" type="presParOf" srcId="{2B3D4DC8-EE91-4F70-B50E-0B81884912CE}" destId="{C3CFFF95-5219-409B-9B22-8520CD272A32}" srcOrd="0" destOrd="0" presId="urn:microsoft.com/office/officeart/2005/8/layout/chevron2"/>
    <dgm:cxn modelId="{7436C661-204B-45E3-AA61-4A4DF1C76380}" type="presParOf" srcId="{2B3D4DC8-EE91-4F70-B50E-0B81884912CE}" destId="{AD8119F3-0A0B-4E84-AEE8-80D36E779499}" srcOrd="1" destOrd="0" presId="urn:microsoft.com/office/officeart/2005/8/layout/chevron2"/>
    <dgm:cxn modelId="{C5C05D7C-31AA-470C-BB46-D8058A1D7879}" type="presParOf" srcId="{B0DE5139-1C88-435B-97C1-5559D3E0C663}" destId="{A70D0133-236F-4341-B7A7-0BE9BAF38A6E}" srcOrd="7" destOrd="0" presId="urn:microsoft.com/office/officeart/2005/8/layout/chevron2"/>
    <dgm:cxn modelId="{79E8B234-8C59-4E89-A1B2-7C88045151D9}" type="presParOf" srcId="{B0DE5139-1C88-435B-97C1-5559D3E0C663}" destId="{92FD35CD-3DEC-419C-98CF-712ACE678D2E}" srcOrd="8" destOrd="0" presId="urn:microsoft.com/office/officeart/2005/8/layout/chevron2"/>
    <dgm:cxn modelId="{BA443B7B-7EDD-4446-98D3-D3D6E0299523}" type="presParOf" srcId="{92FD35CD-3DEC-419C-98CF-712ACE678D2E}" destId="{E4D45690-26DA-4BB1-B7B8-029CC668E41A}" srcOrd="0" destOrd="0" presId="urn:microsoft.com/office/officeart/2005/8/layout/chevron2"/>
    <dgm:cxn modelId="{010A590F-506F-457A-A5F6-F211A71BAECD}" type="presParOf" srcId="{92FD35CD-3DEC-419C-98CF-712ACE678D2E}" destId="{72007FFD-4DE7-4E31-81C6-D50F16D9322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F52E308-EDB1-441E-B608-44B90D9E77B9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B839B0FA-9A9C-4C8E-B118-BBA6149CC261}">
      <dgm:prSet phldrT="[Texto]" custT="1"/>
      <dgm:spPr>
        <a:gradFill rotWithShape="0"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2700000" scaled="0"/>
        </a:gradFill>
      </dgm:spPr>
      <dgm:t>
        <a:bodyPr/>
        <a:lstStyle/>
        <a:p>
          <a:r>
            <a:rPr lang="pt-BR" sz="1900" b="1" smtClean="0">
              <a:solidFill>
                <a:schemeClr val="accent1">
                  <a:lumMod val="75000"/>
                </a:schemeClr>
              </a:solidFill>
              <a:latin typeface="Calibri" pitchFamily="34" charset="0"/>
            </a:rPr>
            <a:t>Aquisição</a:t>
          </a:r>
          <a:endParaRPr lang="pt-BR" sz="1900" b="1">
            <a:solidFill>
              <a:schemeClr val="accent1">
                <a:lumMod val="75000"/>
              </a:schemeClr>
            </a:solidFill>
            <a:latin typeface="Calibri" pitchFamily="34" charset="0"/>
          </a:endParaRPr>
        </a:p>
      </dgm:t>
    </dgm:pt>
    <dgm:pt modelId="{F37C881B-A671-428C-A211-B12C73C7B644}" type="parTrans" cxnId="{2C928A2F-118B-4365-87C0-D3E39F4EEDB2}">
      <dgm:prSet/>
      <dgm:spPr/>
      <dgm:t>
        <a:bodyPr/>
        <a:lstStyle/>
        <a:p>
          <a:endParaRPr lang="pt-BR"/>
        </a:p>
      </dgm:t>
    </dgm:pt>
    <dgm:pt modelId="{CC2CCD28-EF5B-4A0D-A87D-D375BDD72314}" type="sibTrans" cxnId="{2C928A2F-118B-4365-87C0-D3E39F4EEDB2}">
      <dgm:prSet/>
      <dgm:spPr/>
      <dgm:t>
        <a:bodyPr/>
        <a:lstStyle/>
        <a:p>
          <a:endParaRPr lang="pt-BR"/>
        </a:p>
      </dgm:t>
    </dgm:pt>
    <dgm:pt modelId="{E530C4AB-D916-49ED-ADDD-EEA862036EF4}" type="pres">
      <dgm:prSet presAssocID="{9F52E308-EDB1-441E-B608-44B90D9E77B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6629958D-E1ED-4426-B0AA-C1AFB1DCF21A}" type="pres">
      <dgm:prSet presAssocID="{B839B0FA-9A9C-4C8E-B118-BBA6149CC261}" presName="parentLin" presStyleCnt="0"/>
      <dgm:spPr/>
    </dgm:pt>
    <dgm:pt modelId="{D98635FD-724C-4663-8CD5-4C1484B31739}" type="pres">
      <dgm:prSet presAssocID="{B839B0FA-9A9C-4C8E-B118-BBA6149CC261}" presName="parentLeftMargin" presStyleLbl="node1" presStyleIdx="0" presStyleCnt="1"/>
      <dgm:spPr/>
      <dgm:t>
        <a:bodyPr/>
        <a:lstStyle/>
        <a:p>
          <a:endParaRPr lang="pt-BR"/>
        </a:p>
      </dgm:t>
    </dgm:pt>
    <dgm:pt modelId="{97FF9A46-E4B2-43AE-BB7F-96AF0A565B59}" type="pres">
      <dgm:prSet presAssocID="{B839B0FA-9A9C-4C8E-B118-BBA6149CC261}" presName="parentText" presStyleLbl="node1" presStyleIdx="0" presStyleCnt="1" custScaleX="94725" custScaleY="24390" custLinFactNeighborX="-64912" custLinFactNeighborY="-35144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4DDE3B2-65F2-4D28-B264-A16C78F26B92}" type="pres">
      <dgm:prSet presAssocID="{B839B0FA-9A9C-4C8E-B118-BBA6149CC261}" presName="negativeSpace" presStyleCnt="0"/>
      <dgm:spPr/>
    </dgm:pt>
    <dgm:pt modelId="{9917E47E-CD41-4CDA-9A1E-CFD0AA947B37}" type="pres">
      <dgm:prSet presAssocID="{B839B0FA-9A9C-4C8E-B118-BBA6149CC261}" presName="childText" presStyleLbl="conFgAcc1" presStyleIdx="0" presStyleCnt="1" custScaleY="175518" custLinFactNeighborY="11913">
        <dgm:presLayoutVars>
          <dgm:bulletEnabled val="1"/>
        </dgm:presLayoutVars>
      </dgm:prSet>
      <dgm:spPr>
        <a:ln w="9525">
          <a:solidFill>
            <a:schemeClr val="accent2"/>
          </a:solidFill>
        </a:ln>
      </dgm:spPr>
      <dgm:t>
        <a:bodyPr/>
        <a:lstStyle/>
        <a:p>
          <a:endParaRPr lang="pt-BR"/>
        </a:p>
      </dgm:t>
    </dgm:pt>
  </dgm:ptLst>
  <dgm:cxnLst>
    <dgm:cxn modelId="{C89E3299-4A1F-4DF4-B36E-B5DAEB3A92FB}" type="presOf" srcId="{9F52E308-EDB1-441E-B608-44B90D9E77B9}" destId="{E530C4AB-D916-49ED-ADDD-EEA862036EF4}" srcOrd="0" destOrd="0" presId="urn:microsoft.com/office/officeart/2005/8/layout/list1"/>
    <dgm:cxn modelId="{460275FC-D06E-4D5B-A99E-BEF9A3DE2982}" type="presOf" srcId="{B839B0FA-9A9C-4C8E-B118-BBA6149CC261}" destId="{97FF9A46-E4B2-43AE-BB7F-96AF0A565B59}" srcOrd="1" destOrd="0" presId="urn:microsoft.com/office/officeart/2005/8/layout/list1"/>
    <dgm:cxn modelId="{2C928A2F-118B-4365-87C0-D3E39F4EEDB2}" srcId="{9F52E308-EDB1-441E-B608-44B90D9E77B9}" destId="{B839B0FA-9A9C-4C8E-B118-BBA6149CC261}" srcOrd="0" destOrd="0" parTransId="{F37C881B-A671-428C-A211-B12C73C7B644}" sibTransId="{CC2CCD28-EF5B-4A0D-A87D-D375BDD72314}"/>
    <dgm:cxn modelId="{4D7938A3-4668-4CC3-A2F8-B30D2CC295BA}" type="presOf" srcId="{B839B0FA-9A9C-4C8E-B118-BBA6149CC261}" destId="{D98635FD-724C-4663-8CD5-4C1484B31739}" srcOrd="0" destOrd="0" presId="urn:microsoft.com/office/officeart/2005/8/layout/list1"/>
    <dgm:cxn modelId="{FF37FF00-1C88-4EEC-87EA-78CB03386E3F}" type="presParOf" srcId="{E530C4AB-D916-49ED-ADDD-EEA862036EF4}" destId="{6629958D-E1ED-4426-B0AA-C1AFB1DCF21A}" srcOrd="0" destOrd="0" presId="urn:microsoft.com/office/officeart/2005/8/layout/list1"/>
    <dgm:cxn modelId="{E5FEF722-7CF4-4673-9905-BCF8285CBD32}" type="presParOf" srcId="{6629958D-E1ED-4426-B0AA-C1AFB1DCF21A}" destId="{D98635FD-724C-4663-8CD5-4C1484B31739}" srcOrd="0" destOrd="0" presId="urn:microsoft.com/office/officeart/2005/8/layout/list1"/>
    <dgm:cxn modelId="{FBA8ABEC-E4FF-499F-9BE7-3A13C7FA9DAB}" type="presParOf" srcId="{6629958D-E1ED-4426-B0AA-C1AFB1DCF21A}" destId="{97FF9A46-E4B2-43AE-BB7F-96AF0A565B59}" srcOrd="1" destOrd="0" presId="urn:microsoft.com/office/officeart/2005/8/layout/list1"/>
    <dgm:cxn modelId="{619C960B-FAFE-4517-9D45-094EEDF43C3E}" type="presParOf" srcId="{E530C4AB-D916-49ED-ADDD-EEA862036EF4}" destId="{C4DDE3B2-65F2-4D28-B264-A16C78F26B92}" srcOrd="1" destOrd="0" presId="urn:microsoft.com/office/officeart/2005/8/layout/list1"/>
    <dgm:cxn modelId="{D7A9381C-4138-48AF-B750-E2C015E52BEF}" type="presParOf" srcId="{E530C4AB-D916-49ED-ADDD-EEA862036EF4}" destId="{9917E47E-CD41-4CDA-9A1E-CFD0AA947B37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F52E308-EDB1-441E-B608-44B90D9E77B9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B839B0FA-9A9C-4C8E-B118-BBA6149CC261}">
      <dgm:prSet phldrT="[Texto]" custT="1"/>
      <dgm:spPr>
        <a:gradFill rotWithShape="0"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2700000" scaled="0"/>
        </a:gradFill>
      </dgm:spPr>
      <dgm:t>
        <a:bodyPr/>
        <a:lstStyle/>
        <a:p>
          <a:r>
            <a:rPr lang="pt-BR" sz="1900" b="1" smtClean="0">
              <a:solidFill>
                <a:schemeClr val="accent1">
                  <a:lumMod val="75000"/>
                </a:schemeClr>
              </a:solidFill>
              <a:latin typeface="Calibri" pitchFamily="34" charset="0"/>
            </a:rPr>
            <a:t>Logística de Recebimento</a:t>
          </a:r>
          <a:endParaRPr lang="pt-BR" sz="1900" b="1">
            <a:solidFill>
              <a:schemeClr val="accent1">
                <a:lumMod val="75000"/>
              </a:schemeClr>
            </a:solidFill>
            <a:latin typeface="Calibri" pitchFamily="34" charset="0"/>
          </a:endParaRPr>
        </a:p>
      </dgm:t>
    </dgm:pt>
    <dgm:pt modelId="{F37C881B-A671-428C-A211-B12C73C7B644}" type="parTrans" cxnId="{2C928A2F-118B-4365-87C0-D3E39F4EEDB2}">
      <dgm:prSet/>
      <dgm:spPr/>
      <dgm:t>
        <a:bodyPr/>
        <a:lstStyle/>
        <a:p>
          <a:endParaRPr lang="pt-BR"/>
        </a:p>
      </dgm:t>
    </dgm:pt>
    <dgm:pt modelId="{CC2CCD28-EF5B-4A0D-A87D-D375BDD72314}" type="sibTrans" cxnId="{2C928A2F-118B-4365-87C0-D3E39F4EEDB2}">
      <dgm:prSet/>
      <dgm:spPr/>
      <dgm:t>
        <a:bodyPr/>
        <a:lstStyle/>
        <a:p>
          <a:endParaRPr lang="pt-BR"/>
        </a:p>
      </dgm:t>
    </dgm:pt>
    <dgm:pt modelId="{E530C4AB-D916-49ED-ADDD-EEA862036EF4}" type="pres">
      <dgm:prSet presAssocID="{9F52E308-EDB1-441E-B608-44B90D9E77B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6629958D-E1ED-4426-B0AA-C1AFB1DCF21A}" type="pres">
      <dgm:prSet presAssocID="{B839B0FA-9A9C-4C8E-B118-BBA6149CC261}" presName="parentLin" presStyleCnt="0"/>
      <dgm:spPr/>
    </dgm:pt>
    <dgm:pt modelId="{D98635FD-724C-4663-8CD5-4C1484B31739}" type="pres">
      <dgm:prSet presAssocID="{B839B0FA-9A9C-4C8E-B118-BBA6149CC261}" presName="parentLeftMargin" presStyleLbl="node1" presStyleIdx="0" presStyleCnt="1"/>
      <dgm:spPr/>
      <dgm:t>
        <a:bodyPr/>
        <a:lstStyle/>
        <a:p>
          <a:endParaRPr lang="pt-BR"/>
        </a:p>
      </dgm:t>
    </dgm:pt>
    <dgm:pt modelId="{97FF9A46-E4B2-43AE-BB7F-96AF0A565B59}" type="pres">
      <dgm:prSet presAssocID="{B839B0FA-9A9C-4C8E-B118-BBA6149CC261}" presName="parentText" presStyleLbl="node1" presStyleIdx="0" presStyleCnt="1" custScaleX="94725" custScaleY="24390" custLinFactNeighborX="-64912" custLinFactNeighborY="-35144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4DDE3B2-65F2-4D28-B264-A16C78F26B92}" type="pres">
      <dgm:prSet presAssocID="{B839B0FA-9A9C-4C8E-B118-BBA6149CC261}" presName="negativeSpace" presStyleCnt="0"/>
      <dgm:spPr/>
    </dgm:pt>
    <dgm:pt modelId="{9917E47E-CD41-4CDA-9A1E-CFD0AA947B37}" type="pres">
      <dgm:prSet presAssocID="{B839B0FA-9A9C-4C8E-B118-BBA6149CC261}" presName="childText" presStyleLbl="conFgAcc1" presStyleIdx="0" presStyleCnt="1" custScaleY="67876" custLinFactNeighborY="2200">
        <dgm:presLayoutVars>
          <dgm:bulletEnabled val="1"/>
        </dgm:presLayoutVars>
      </dgm:prSet>
      <dgm:spPr>
        <a:ln w="9525">
          <a:solidFill>
            <a:schemeClr val="accent2"/>
          </a:solidFill>
        </a:ln>
      </dgm:spPr>
      <dgm:t>
        <a:bodyPr/>
        <a:lstStyle/>
        <a:p>
          <a:endParaRPr lang="pt-BR"/>
        </a:p>
      </dgm:t>
    </dgm:pt>
  </dgm:ptLst>
  <dgm:cxnLst>
    <dgm:cxn modelId="{5294EBED-B434-4CDD-A6BD-FAFD0051A62F}" type="presOf" srcId="{9F52E308-EDB1-441E-B608-44B90D9E77B9}" destId="{E530C4AB-D916-49ED-ADDD-EEA862036EF4}" srcOrd="0" destOrd="0" presId="urn:microsoft.com/office/officeart/2005/8/layout/list1"/>
    <dgm:cxn modelId="{A11EEC77-1402-4644-92B0-692EEDED0015}" type="presOf" srcId="{B839B0FA-9A9C-4C8E-B118-BBA6149CC261}" destId="{97FF9A46-E4B2-43AE-BB7F-96AF0A565B59}" srcOrd="1" destOrd="0" presId="urn:microsoft.com/office/officeart/2005/8/layout/list1"/>
    <dgm:cxn modelId="{2C928A2F-118B-4365-87C0-D3E39F4EEDB2}" srcId="{9F52E308-EDB1-441E-B608-44B90D9E77B9}" destId="{B839B0FA-9A9C-4C8E-B118-BBA6149CC261}" srcOrd="0" destOrd="0" parTransId="{F37C881B-A671-428C-A211-B12C73C7B644}" sibTransId="{CC2CCD28-EF5B-4A0D-A87D-D375BDD72314}"/>
    <dgm:cxn modelId="{5C8DB163-AE07-46FB-A5FC-C30AADFC6DE9}" type="presOf" srcId="{B839B0FA-9A9C-4C8E-B118-BBA6149CC261}" destId="{D98635FD-724C-4663-8CD5-4C1484B31739}" srcOrd="0" destOrd="0" presId="urn:microsoft.com/office/officeart/2005/8/layout/list1"/>
    <dgm:cxn modelId="{6162F280-EBED-40C3-BF4E-868F76C10D28}" type="presParOf" srcId="{E530C4AB-D916-49ED-ADDD-EEA862036EF4}" destId="{6629958D-E1ED-4426-B0AA-C1AFB1DCF21A}" srcOrd="0" destOrd="0" presId="urn:microsoft.com/office/officeart/2005/8/layout/list1"/>
    <dgm:cxn modelId="{60033D79-F217-4FBE-8234-2DDD1C94FE37}" type="presParOf" srcId="{6629958D-E1ED-4426-B0AA-C1AFB1DCF21A}" destId="{D98635FD-724C-4663-8CD5-4C1484B31739}" srcOrd="0" destOrd="0" presId="urn:microsoft.com/office/officeart/2005/8/layout/list1"/>
    <dgm:cxn modelId="{73A86118-B752-4CF0-9AD1-89FCC3DF0741}" type="presParOf" srcId="{6629958D-E1ED-4426-B0AA-C1AFB1DCF21A}" destId="{97FF9A46-E4B2-43AE-BB7F-96AF0A565B59}" srcOrd="1" destOrd="0" presId="urn:microsoft.com/office/officeart/2005/8/layout/list1"/>
    <dgm:cxn modelId="{A99E07D9-FCF4-424E-A5E1-F1F6593867A3}" type="presParOf" srcId="{E530C4AB-D916-49ED-ADDD-EEA862036EF4}" destId="{C4DDE3B2-65F2-4D28-B264-A16C78F26B92}" srcOrd="1" destOrd="0" presId="urn:microsoft.com/office/officeart/2005/8/layout/list1"/>
    <dgm:cxn modelId="{F156D633-19D7-42D1-99E3-BC2866669511}" type="presParOf" srcId="{E530C4AB-D916-49ED-ADDD-EEA862036EF4}" destId="{9917E47E-CD41-4CDA-9A1E-CFD0AA947B37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4D9CEA-07E6-4F31-AFD5-1185CBA50BBA}">
      <dsp:nvSpPr>
        <dsp:cNvPr id="0" name=""/>
        <dsp:cNvSpPr/>
      </dsp:nvSpPr>
      <dsp:spPr>
        <a:xfrm rot="5400000">
          <a:off x="-371402" y="566319"/>
          <a:ext cx="2476019" cy="1733213"/>
        </a:xfrm>
        <a:prstGeom prst="chevron">
          <a:avLst/>
        </a:prstGeom>
        <a:solidFill>
          <a:schemeClr val="tx2"/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800" kern="1200" dirty="0" smtClean="0"/>
            <a:t>I</a:t>
          </a:r>
          <a:endParaRPr lang="pt-BR" sz="4800" kern="1200" dirty="0"/>
        </a:p>
      </dsp:txBody>
      <dsp:txXfrm rot="-5400000">
        <a:off x="2" y="1061523"/>
        <a:ext cx="1733213" cy="742806"/>
      </dsp:txXfrm>
    </dsp:sp>
    <dsp:sp modelId="{ABDD6D14-24A7-411A-AF09-C75BD90B2DA1}">
      <dsp:nvSpPr>
        <dsp:cNvPr id="0" name=""/>
        <dsp:cNvSpPr/>
      </dsp:nvSpPr>
      <dsp:spPr>
        <a:xfrm rot="5400000">
          <a:off x="3038660" y="-1315012"/>
          <a:ext cx="1946696" cy="457672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800" b="1" kern="1200" dirty="0" smtClean="0"/>
            <a:t>ESTUDOS EPROJETOS                                                     </a:t>
          </a:r>
          <a:r>
            <a:rPr lang="pt-BR" sz="1800" b="0" kern="1200" dirty="0" smtClean="0"/>
            <a:t>Itajaí /Chapecó/Dionísio Cerqueira </a:t>
          </a:r>
          <a:r>
            <a:rPr lang="pt-BR" sz="1800" b="0" i="1" kern="1200" dirty="0" smtClean="0"/>
            <a:t>                                                           </a:t>
          </a:r>
          <a:r>
            <a:rPr lang="pt-BR" sz="1800" b="0" kern="1200" dirty="0" smtClean="0"/>
            <a:t> Porto Velho/Vilhena                                   </a:t>
          </a:r>
          <a:r>
            <a:rPr lang="pt-BR" sz="1800" b="0" kern="1200" dirty="0" smtClean="0">
              <a:solidFill>
                <a:schemeClr val="tx1"/>
              </a:solidFill>
            </a:rPr>
            <a:t>Vilhena/Lucas do Rio Verde                                           </a:t>
          </a:r>
          <a:r>
            <a:rPr lang="pt-BR" sz="1800" b="0" i="1" kern="1200" dirty="0" smtClean="0"/>
            <a:t>                                                 </a:t>
          </a:r>
          <a:r>
            <a:rPr lang="pt-BR" sz="1800" b="0" kern="1200" dirty="0" smtClean="0"/>
            <a:t> Panorama – Chapecó                                                                          </a:t>
          </a:r>
          <a:r>
            <a:rPr lang="pt-BR" b="0" kern="1200" dirty="0" err="1" smtClean="0"/>
            <a:t>Chapecó</a:t>
          </a:r>
          <a:r>
            <a:rPr lang="pt-BR" b="0" kern="1200" dirty="0" smtClean="0"/>
            <a:t> – Rio Grande                                     </a:t>
          </a:r>
          <a:endParaRPr lang="pt-BR" sz="1800" b="0" i="1" kern="1200" dirty="0"/>
        </a:p>
      </dsp:txBody>
      <dsp:txXfrm rot="-5400000">
        <a:off x="1723647" y="95031"/>
        <a:ext cx="4481692" cy="1756636"/>
      </dsp:txXfrm>
    </dsp:sp>
    <dsp:sp modelId="{FE3A3287-058D-4D49-945C-9A680E863DB9}">
      <dsp:nvSpPr>
        <dsp:cNvPr id="0" name=""/>
        <dsp:cNvSpPr/>
      </dsp:nvSpPr>
      <dsp:spPr>
        <a:xfrm rot="5400000">
          <a:off x="-371402" y="2935943"/>
          <a:ext cx="2476019" cy="1733213"/>
        </a:xfrm>
        <a:prstGeom prst="chevron">
          <a:avLst/>
        </a:prstGeom>
        <a:solidFill>
          <a:schemeClr val="tx2"/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800" kern="1200" dirty="0" smtClean="0"/>
            <a:t>II</a:t>
          </a:r>
          <a:endParaRPr lang="pt-BR" sz="4800" kern="1200" dirty="0"/>
        </a:p>
      </dsp:txBody>
      <dsp:txXfrm rot="-5400000">
        <a:off x="2" y="3431147"/>
        <a:ext cx="1733213" cy="742806"/>
      </dsp:txXfrm>
    </dsp:sp>
    <dsp:sp modelId="{5A093CA9-F03F-497D-9590-C3AEF421E790}">
      <dsp:nvSpPr>
        <dsp:cNvPr id="0" name=""/>
        <dsp:cNvSpPr/>
      </dsp:nvSpPr>
      <dsp:spPr>
        <a:xfrm rot="5400000">
          <a:off x="3068003" y="1095088"/>
          <a:ext cx="1870346" cy="457672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800" b="1" kern="1200" dirty="0" smtClean="0"/>
            <a:t>OBRAS EM EXECUÇÃO                                                      </a:t>
          </a:r>
          <a:r>
            <a:rPr lang="pt-BR" sz="1800" b="0" kern="1200" dirty="0" smtClean="0"/>
            <a:t>Ferrovia Norte Sul – Extensão Sul             Ferrovia Norte Sul – Palmas/Anápolis     </a:t>
          </a:r>
          <a:r>
            <a:rPr lang="pt-BR" sz="1800" b="0" i="1" kern="1200" dirty="0" smtClean="0"/>
            <a:t> </a:t>
          </a:r>
          <a:r>
            <a:rPr lang="pt-BR" sz="1800" b="0" kern="1200" dirty="0" smtClean="0"/>
            <a:t>Ferrovia de Integração Oeste Leste</a:t>
          </a:r>
          <a:r>
            <a:rPr lang="pt-BR" sz="1800" b="0" i="1" kern="1200" dirty="0" smtClean="0"/>
            <a:t>                                                                                                                                      </a:t>
          </a:r>
          <a:endParaRPr lang="pt-BR" sz="1800" b="0" i="1" kern="1200" dirty="0"/>
        </a:p>
      </dsp:txBody>
      <dsp:txXfrm rot="-5400000">
        <a:off x="1714816" y="2539579"/>
        <a:ext cx="4485419" cy="168774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4D9CEA-07E6-4F31-AFD5-1185CBA50BBA}">
      <dsp:nvSpPr>
        <dsp:cNvPr id="0" name=""/>
        <dsp:cNvSpPr/>
      </dsp:nvSpPr>
      <dsp:spPr>
        <a:xfrm rot="5400000">
          <a:off x="-167756" y="170082"/>
          <a:ext cx="1118374" cy="782861"/>
        </a:xfrm>
        <a:prstGeom prst="chevron">
          <a:avLst/>
        </a:prstGeom>
        <a:solidFill>
          <a:schemeClr val="tx2"/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/>
            <a:t>I</a:t>
          </a:r>
          <a:endParaRPr lang="pt-BR" sz="2200" kern="1200" dirty="0"/>
        </a:p>
      </dsp:txBody>
      <dsp:txXfrm rot="-5400000">
        <a:off x="1" y="393757"/>
        <a:ext cx="782861" cy="335513"/>
      </dsp:txXfrm>
    </dsp:sp>
    <dsp:sp modelId="{ABDD6D14-24A7-411A-AF09-C75BD90B2DA1}">
      <dsp:nvSpPr>
        <dsp:cNvPr id="0" name=""/>
        <dsp:cNvSpPr/>
      </dsp:nvSpPr>
      <dsp:spPr>
        <a:xfrm rot="5400000">
          <a:off x="2461197" y="-1678334"/>
          <a:ext cx="726943" cy="408361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800" b="1" kern="1200" dirty="0" smtClean="0"/>
            <a:t>VALOR GLOBAL DO EMPREENDIMENTO</a:t>
          </a:r>
          <a:r>
            <a:rPr lang="pt-BR" sz="1800" kern="1200" dirty="0" smtClean="0"/>
            <a:t>                 R$ 4,85 bilhões (incluídas OR)</a:t>
          </a:r>
          <a:endParaRPr lang="pt-BR" sz="1800" kern="1200" dirty="0"/>
        </a:p>
      </dsp:txBody>
      <dsp:txXfrm rot="-5400000">
        <a:off x="782862" y="35487"/>
        <a:ext cx="4048128" cy="655971"/>
      </dsp:txXfrm>
    </dsp:sp>
    <dsp:sp modelId="{FE3A3287-058D-4D49-945C-9A680E863DB9}">
      <dsp:nvSpPr>
        <dsp:cNvPr id="0" name=""/>
        <dsp:cNvSpPr/>
      </dsp:nvSpPr>
      <dsp:spPr>
        <a:xfrm rot="5400000">
          <a:off x="-167756" y="1139889"/>
          <a:ext cx="1118374" cy="782861"/>
        </a:xfrm>
        <a:prstGeom prst="chevron">
          <a:avLst/>
        </a:prstGeom>
        <a:solidFill>
          <a:schemeClr val="tx2"/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/>
            <a:t>II</a:t>
          </a:r>
          <a:endParaRPr lang="pt-BR" sz="2200" kern="1200" dirty="0"/>
        </a:p>
      </dsp:txBody>
      <dsp:txXfrm rot="-5400000">
        <a:off x="1" y="1363564"/>
        <a:ext cx="782861" cy="335513"/>
      </dsp:txXfrm>
    </dsp:sp>
    <dsp:sp modelId="{5A093CA9-F03F-497D-9590-C3AEF421E790}">
      <dsp:nvSpPr>
        <dsp:cNvPr id="0" name=""/>
        <dsp:cNvSpPr/>
      </dsp:nvSpPr>
      <dsp:spPr>
        <a:xfrm rot="5400000">
          <a:off x="2461197" y="-706201"/>
          <a:ext cx="726943" cy="408361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800" b="1" kern="1200" dirty="0" smtClean="0"/>
            <a:t>EXTENSÃO                                                   </a:t>
          </a:r>
          <a:r>
            <a:rPr lang="pt-BR" sz="1800" b="0" kern="1200" dirty="0" smtClean="0"/>
            <a:t>855 km</a:t>
          </a:r>
          <a:endParaRPr lang="pt-BR" sz="1800" b="0" kern="1200" dirty="0"/>
        </a:p>
      </dsp:txBody>
      <dsp:txXfrm rot="-5400000">
        <a:off x="782862" y="1007620"/>
        <a:ext cx="4048128" cy="655971"/>
      </dsp:txXfrm>
    </dsp:sp>
    <dsp:sp modelId="{5CBBF17B-B77E-4213-BEFC-04F6E5116C4A}">
      <dsp:nvSpPr>
        <dsp:cNvPr id="0" name=""/>
        <dsp:cNvSpPr/>
      </dsp:nvSpPr>
      <dsp:spPr>
        <a:xfrm rot="5400000">
          <a:off x="-167756" y="2109696"/>
          <a:ext cx="1118374" cy="782861"/>
        </a:xfrm>
        <a:prstGeom prst="chevron">
          <a:avLst/>
        </a:prstGeom>
        <a:solidFill>
          <a:srgbClr val="007635"/>
        </a:solidFill>
        <a:ln w="25400" cap="flat" cmpd="sng" algn="ctr">
          <a:solidFill>
            <a:srgbClr val="00763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/>
            <a:t>III</a:t>
          </a:r>
          <a:endParaRPr lang="pt-BR" sz="2200" kern="1200" dirty="0"/>
        </a:p>
      </dsp:txBody>
      <dsp:txXfrm rot="-5400000">
        <a:off x="1" y="2333371"/>
        <a:ext cx="782861" cy="335513"/>
      </dsp:txXfrm>
    </dsp:sp>
    <dsp:sp modelId="{275FE924-8D4F-45F9-AE2E-96B6861A44AF}">
      <dsp:nvSpPr>
        <dsp:cNvPr id="0" name=""/>
        <dsp:cNvSpPr/>
      </dsp:nvSpPr>
      <dsp:spPr>
        <a:xfrm rot="5400000">
          <a:off x="2461197" y="263604"/>
          <a:ext cx="726943" cy="408361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763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800" b="1" kern="1200" dirty="0" smtClean="0"/>
            <a:t>PREVISÃO DE CONCLUSÃO                                </a:t>
          </a:r>
          <a:r>
            <a:rPr lang="pt-BR" sz="1800" b="0" kern="1200" dirty="0" smtClean="0"/>
            <a:t>dez/2013</a:t>
          </a:r>
          <a:endParaRPr lang="pt-BR" sz="1800" b="0" kern="1200" dirty="0"/>
        </a:p>
      </dsp:txBody>
      <dsp:txXfrm rot="-5400000">
        <a:off x="782862" y="1977425"/>
        <a:ext cx="4048128" cy="655971"/>
      </dsp:txXfrm>
    </dsp:sp>
    <dsp:sp modelId="{C3CFFF95-5219-409B-9B22-8520CD272A32}">
      <dsp:nvSpPr>
        <dsp:cNvPr id="0" name=""/>
        <dsp:cNvSpPr/>
      </dsp:nvSpPr>
      <dsp:spPr>
        <a:xfrm rot="5400000">
          <a:off x="-167756" y="3079503"/>
          <a:ext cx="1118374" cy="782861"/>
        </a:xfrm>
        <a:prstGeom prst="chevron">
          <a:avLst/>
        </a:prstGeom>
        <a:solidFill>
          <a:srgbClr val="007635"/>
        </a:solidFill>
        <a:ln w="25400" cap="flat" cmpd="sng" algn="ctr">
          <a:solidFill>
            <a:srgbClr val="00763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/>
            <a:t>IV</a:t>
          </a:r>
          <a:endParaRPr lang="pt-BR" sz="2200" kern="1200" dirty="0"/>
        </a:p>
      </dsp:txBody>
      <dsp:txXfrm rot="-5400000">
        <a:off x="1" y="3303178"/>
        <a:ext cx="782861" cy="335513"/>
      </dsp:txXfrm>
    </dsp:sp>
    <dsp:sp modelId="{AD8119F3-0A0B-4E84-AEE8-80D36E779499}">
      <dsp:nvSpPr>
        <dsp:cNvPr id="0" name=""/>
        <dsp:cNvSpPr/>
      </dsp:nvSpPr>
      <dsp:spPr>
        <a:xfrm rot="5400000">
          <a:off x="2461197" y="1233411"/>
          <a:ext cx="726943" cy="408361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763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800" b="1" kern="1200" dirty="0" smtClean="0"/>
            <a:t>AVANÇO FÍSICO                                            </a:t>
          </a:r>
          <a:r>
            <a:rPr lang="pt-BR" sz="1800" b="0" kern="1200" dirty="0" smtClean="0"/>
            <a:t> 88%</a:t>
          </a:r>
          <a:endParaRPr lang="pt-BR" sz="1800" b="0" kern="1200" dirty="0"/>
        </a:p>
      </dsp:txBody>
      <dsp:txXfrm rot="-5400000">
        <a:off x="782862" y="2947232"/>
        <a:ext cx="4048128" cy="655971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4D9CEA-07E6-4F31-AFD5-1185CBA50BBA}">
      <dsp:nvSpPr>
        <dsp:cNvPr id="0" name=""/>
        <dsp:cNvSpPr/>
      </dsp:nvSpPr>
      <dsp:spPr>
        <a:xfrm rot="5400000">
          <a:off x="-213830" y="220127"/>
          <a:ext cx="1425533" cy="997873"/>
        </a:xfrm>
        <a:prstGeom prst="chevron">
          <a:avLst/>
        </a:prstGeom>
        <a:solidFill>
          <a:schemeClr val="tx2"/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 smtClean="0"/>
            <a:t>I</a:t>
          </a:r>
          <a:endParaRPr lang="pt-BR" sz="2800" kern="1200" dirty="0"/>
        </a:p>
      </dsp:txBody>
      <dsp:txXfrm rot="-5400000">
        <a:off x="1" y="505234"/>
        <a:ext cx="997873" cy="427660"/>
      </dsp:txXfrm>
    </dsp:sp>
    <dsp:sp modelId="{ABDD6D14-24A7-411A-AF09-C75BD90B2DA1}">
      <dsp:nvSpPr>
        <dsp:cNvPr id="0" name=""/>
        <dsp:cNvSpPr/>
      </dsp:nvSpPr>
      <dsp:spPr>
        <a:xfrm rot="5400000">
          <a:off x="2911651" y="-1910446"/>
          <a:ext cx="926596" cy="475415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800" b="1" kern="1200" dirty="0" smtClean="0"/>
            <a:t>OBRAS REMANESCENTES                                                   </a:t>
          </a:r>
          <a:r>
            <a:rPr lang="pt-BR" sz="1800" b="0" kern="1200" dirty="0" smtClean="0"/>
            <a:t>P</a:t>
          </a:r>
          <a:r>
            <a:rPr lang="pt-BR" sz="1800" b="0" kern="1200" dirty="0" smtClean="0">
              <a:solidFill>
                <a:schemeClr val="tx1"/>
              </a:solidFill>
            </a:rPr>
            <a:t>átios, passivos ambientais e construtivos, 6 km de ferrovia e superestrutura do túnel</a:t>
          </a:r>
          <a:endParaRPr lang="pt-BR" sz="1800" b="0" kern="1200" dirty="0"/>
        </a:p>
      </dsp:txBody>
      <dsp:txXfrm rot="-5400000">
        <a:off x="997873" y="48565"/>
        <a:ext cx="4708920" cy="836130"/>
      </dsp:txXfrm>
    </dsp:sp>
    <dsp:sp modelId="{FE3A3287-058D-4D49-945C-9A680E863DB9}">
      <dsp:nvSpPr>
        <dsp:cNvPr id="0" name=""/>
        <dsp:cNvSpPr/>
      </dsp:nvSpPr>
      <dsp:spPr>
        <a:xfrm rot="5400000">
          <a:off x="-213830" y="1495994"/>
          <a:ext cx="1425533" cy="997873"/>
        </a:xfrm>
        <a:prstGeom prst="chevron">
          <a:avLst/>
        </a:prstGeom>
        <a:solidFill>
          <a:schemeClr val="tx2"/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 smtClean="0"/>
            <a:t>II</a:t>
          </a:r>
          <a:endParaRPr lang="pt-BR" sz="2800" kern="1200" dirty="0"/>
        </a:p>
      </dsp:txBody>
      <dsp:txXfrm rot="-5400000">
        <a:off x="1" y="1781101"/>
        <a:ext cx="997873" cy="427660"/>
      </dsp:txXfrm>
    </dsp:sp>
    <dsp:sp modelId="{5A093CA9-F03F-497D-9590-C3AEF421E790}">
      <dsp:nvSpPr>
        <dsp:cNvPr id="0" name=""/>
        <dsp:cNvSpPr/>
      </dsp:nvSpPr>
      <dsp:spPr>
        <a:xfrm rot="5400000">
          <a:off x="2871947" y="-631614"/>
          <a:ext cx="1006006" cy="475415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800" b="1" kern="1200" dirty="0" smtClean="0"/>
            <a:t>RESTRIÇÃO IBAMA                                                   </a:t>
          </a:r>
          <a:r>
            <a:rPr lang="pt-BR" sz="1800" b="0" kern="1200" dirty="0" smtClean="0"/>
            <a:t>Licença de Operação - LO</a:t>
          </a:r>
          <a:endParaRPr lang="pt-BR" sz="1800" b="0" kern="1200" dirty="0">
            <a:solidFill>
              <a:schemeClr val="tx1"/>
            </a:solidFill>
          </a:endParaRPr>
        </a:p>
      </dsp:txBody>
      <dsp:txXfrm rot="-5400000">
        <a:off x="997874" y="1291568"/>
        <a:ext cx="4705044" cy="907788"/>
      </dsp:txXfrm>
    </dsp:sp>
    <dsp:sp modelId="{5CBBF17B-B77E-4213-BEFC-04F6E5116C4A}">
      <dsp:nvSpPr>
        <dsp:cNvPr id="0" name=""/>
        <dsp:cNvSpPr/>
      </dsp:nvSpPr>
      <dsp:spPr>
        <a:xfrm rot="5400000">
          <a:off x="-213830" y="2814447"/>
          <a:ext cx="1425533" cy="997873"/>
        </a:xfrm>
        <a:prstGeom prst="chevron">
          <a:avLst/>
        </a:prstGeom>
        <a:solidFill>
          <a:srgbClr val="007635"/>
        </a:solidFill>
        <a:ln w="25400" cap="flat" cmpd="sng" algn="ctr">
          <a:solidFill>
            <a:srgbClr val="00763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 smtClean="0"/>
            <a:t>III</a:t>
          </a:r>
          <a:endParaRPr lang="pt-BR" sz="2800" kern="1200" dirty="0"/>
        </a:p>
      </dsp:txBody>
      <dsp:txXfrm rot="-5400000">
        <a:off x="1" y="3099554"/>
        <a:ext cx="997873" cy="427660"/>
      </dsp:txXfrm>
    </dsp:sp>
    <dsp:sp modelId="{275FE924-8D4F-45F9-AE2E-96B6861A44AF}">
      <dsp:nvSpPr>
        <dsp:cNvPr id="0" name=""/>
        <dsp:cNvSpPr/>
      </dsp:nvSpPr>
      <dsp:spPr>
        <a:xfrm rot="5400000">
          <a:off x="2829360" y="686838"/>
          <a:ext cx="1091178" cy="475415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763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800" b="1" kern="1200" dirty="0" smtClean="0"/>
            <a:t>CONCESSÃO                                                   </a:t>
          </a:r>
          <a:r>
            <a:rPr lang="pt-BR" sz="1800" b="0" kern="1200" dirty="0" smtClean="0"/>
            <a:t>Constituirá lote de concessão junto com o trecho Campinorte/Lucas do Rio Verde (PIL)</a:t>
          </a:r>
          <a:endParaRPr lang="pt-BR" sz="1800" b="0" kern="1200" dirty="0"/>
        </a:p>
      </dsp:txBody>
      <dsp:txXfrm rot="-5400000">
        <a:off x="997873" y="2571593"/>
        <a:ext cx="4700886" cy="984644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4D9CEA-07E6-4F31-AFD5-1185CBA50BBA}">
      <dsp:nvSpPr>
        <dsp:cNvPr id="0" name=""/>
        <dsp:cNvSpPr/>
      </dsp:nvSpPr>
      <dsp:spPr>
        <a:xfrm rot="5400000">
          <a:off x="-116547" y="230280"/>
          <a:ext cx="776983" cy="543888"/>
        </a:xfrm>
        <a:prstGeom prst="chevron">
          <a:avLst/>
        </a:prstGeom>
        <a:solidFill>
          <a:schemeClr val="tx2"/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I</a:t>
          </a:r>
          <a:endParaRPr lang="pt-BR" sz="1800" kern="1200" dirty="0"/>
        </a:p>
      </dsp:txBody>
      <dsp:txXfrm rot="-5400000">
        <a:off x="1" y="385676"/>
        <a:ext cx="543888" cy="233095"/>
      </dsp:txXfrm>
    </dsp:sp>
    <dsp:sp modelId="{ABDD6D14-24A7-411A-AF09-C75BD90B2DA1}">
      <dsp:nvSpPr>
        <dsp:cNvPr id="0" name=""/>
        <dsp:cNvSpPr/>
      </dsp:nvSpPr>
      <dsp:spPr>
        <a:xfrm rot="5400000">
          <a:off x="3023830" y="-2416475"/>
          <a:ext cx="645207" cy="556222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800" b="1" kern="1200" dirty="0" smtClean="0"/>
            <a:t>EXTENSÃO         </a:t>
          </a:r>
          <a:r>
            <a:rPr lang="pt-BR" sz="1800" kern="1200" dirty="0" smtClean="0"/>
            <a:t>                                                                      537 km</a:t>
          </a:r>
          <a:endParaRPr lang="pt-BR" sz="1800" kern="1200" dirty="0"/>
        </a:p>
      </dsp:txBody>
      <dsp:txXfrm rot="-5400000">
        <a:off x="565322" y="73529"/>
        <a:ext cx="5530728" cy="582215"/>
      </dsp:txXfrm>
    </dsp:sp>
    <dsp:sp modelId="{FE3A3287-058D-4D49-945C-9A680E863DB9}">
      <dsp:nvSpPr>
        <dsp:cNvPr id="0" name=""/>
        <dsp:cNvSpPr/>
      </dsp:nvSpPr>
      <dsp:spPr>
        <a:xfrm rot="5400000">
          <a:off x="-116547" y="1003256"/>
          <a:ext cx="776983" cy="543888"/>
        </a:xfrm>
        <a:prstGeom prst="chevron">
          <a:avLst/>
        </a:prstGeom>
        <a:solidFill>
          <a:schemeClr val="tx2"/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II</a:t>
          </a:r>
          <a:endParaRPr lang="pt-BR" sz="1800" kern="1200" dirty="0"/>
        </a:p>
      </dsp:txBody>
      <dsp:txXfrm rot="-5400000">
        <a:off x="1" y="1158652"/>
        <a:ext cx="543888" cy="233095"/>
      </dsp:txXfrm>
    </dsp:sp>
    <dsp:sp modelId="{5A093CA9-F03F-497D-9590-C3AEF421E790}">
      <dsp:nvSpPr>
        <dsp:cNvPr id="0" name=""/>
        <dsp:cNvSpPr/>
      </dsp:nvSpPr>
      <dsp:spPr>
        <a:xfrm rot="5400000">
          <a:off x="3004631" y="-1652599"/>
          <a:ext cx="662171" cy="558365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800" b="1" kern="1200" dirty="0" smtClean="0"/>
            <a:t>PROJETOS EXECUTIVOS                                                    </a:t>
          </a:r>
          <a:r>
            <a:rPr lang="pt-BR" sz="1800" b="0" kern="1200" dirty="0" smtClean="0"/>
            <a:t>100% concluídos</a:t>
          </a:r>
          <a:endParaRPr lang="pt-BR" sz="1800" b="0" kern="1200" dirty="0"/>
        </a:p>
      </dsp:txBody>
      <dsp:txXfrm rot="-5400000">
        <a:off x="543889" y="840468"/>
        <a:ext cx="5551332" cy="597521"/>
      </dsp:txXfrm>
    </dsp:sp>
    <dsp:sp modelId="{5CBBF17B-B77E-4213-BEFC-04F6E5116C4A}">
      <dsp:nvSpPr>
        <dsp:cNvPr id="0" name=""/>
        <dsp:cNvSpPr/>
      </dsp:nvSpPr>
      <dsp:spPr>
        <a:xfrm rot="5400000">
          <a:off x="-116547" y="1793601"/>
          <a:ext cx="776983" cy="543888"/>
        </a:xfrm>
        <a:prstGeom prst="chevron">
          <a:avLst/>
        </a:prstGeom>
        <a:solidFill>
          <a:srgbClr val="007635"/>
        </a:solidFill>
        <a:ln w="25400" cap="flat" cmpd="sng" algn="ctr">
          <a:solidFill>
            <a:srgbClr val="00763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III</a:t>
          </a:r>
          <a:endParaRPr lang="pt-BR" sz="1800" kern="1200" dirty="0"/>
        </a:p>
      </dsp:txBody>
      <dsp:txXfrm rot="-5400000">
        <a:off x="1" y="1948997"/>
        <a:ext cx="543888" cy="233095"/>
      </dsp:txXfrm>
    </dsp:sp>
    <dsp:sp modelId="{275FE924-8D4F-45F9-AE2E-96B6861A44AF}">
      <dsp:nvSpPr>
        <dsp:cNvPr id="0" name=""/>
        <dsp:cNvSpPr/>
      </dsp:nvSpPr>
      <dsp:spPr>
        <a:xfrm rot="5400000">
          <a:off x="2987262" y="-862255"/>
          <a:ext cx="696908" cy="558365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763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800" b="1" kern="1200" dirty="0" smtClean="0"/>
            <a:t>PROJETOS EXECUTIVOS - OAE                                             </a:t>
          </a:r>
          <a:r>
            <a:rPr lang="pt-BR" sz="1800" b="0" kern="1200" dirty="0" smtClean="0"/>
            <a:t>31 concluídos (Total 49)</a:t>
          </a:r>
          <a:endParaRPr lang="pt-BR" sz="1800" kern="1200" dirty="0"/>
        </a:p>
      </dsp:txBody>
      <dsp:txXfrm rot="-5400000">
        <a:off x="543888" y="1615139"/>
        <a:ext cx="5549637" cy="628868"/>
      </dsp:txXfrm>
    </dsp:sp>
    <dsp:sp modelId="{C3CFFF95-5219-409B-9B22-8520CD272A32}">
      <dsp:nvSpPr>
        <dsp:cNvPr id="0" name=""/>
        <dsp:cNvSpPr/>
      </dsp:nvSpPr>
      <dsp:spPr>
        <a:xfrm rot="5400000">
          <a:off x="-116547" y="2653020"/>
          <a:ext cx="776983" cy="543888"/>
        </a:xfrm>
        <a:prstGeom prst="chevron">
          <a:avLst/>
        </a:prstGeom>
        <a:solidFill>
          <a:srgbClr val="007635"/>
        </a:solidFill>
        <a:ln w="25400" cap="flat" cmpd="sng" algn="ctr">
          <a:solidFill>
            <a:srgbClr val="00763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IV</a:t>
          </a:r>
          <a:endParaRPr lang="pt-BR" sz="1800" kern="1200" dirty="0"/>
        </a:p>
      </dsp:txBody>
      <dsp:txXfrm rot="-5400000">
        <a:off x="1" y="2808416"/>
        <a:ext cx="543888" cy="233095"/>
      </dsp:txXfrm>
    </dsp:sp>
    <dsp:sp modelId="{AD8119F3-0A0B-4E84-AEE8-80D36E779499}">
      <dsp:nvSpPr>
        <dsp:cNvPr id="0" name=""/>
        <dsp:cNvSpPr/>
      </dsp:nvSpPr>
      <dsp:spPr>
        <a:xfrm rot="5400000">
          <a:off x="2918188" y="-4724"/>
          <a:ext cx="835056" cy="558365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763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800" b="1" kern="1200" dirty="0" smtClean="0">
              <a:latin typeface="+mj-lt"/>
            </a:rPr>
            <a:t>SONDAGENS                                                              </a:t>
          </a:r>
          <a:r>
            <a:rPr lang="pt-BR" sz="1800" kern="1200" dirty="0" smtClean="0">
              <a:latin typeface="+mj-lt"/>
            </a:rPr>
            <a:t>Executado 100% das sondagens geofísicas e 60% das convencionais</a:t>
          </a:r>
          <a:r>
            <a:rPr lang="pt-BR" sz="1800" b="1" kern="1200" dirty="0" smtClean="0">
              <a:latin typeface="+mj-lt"/>
            </a:rPr>
            <a:t>                                            </a:t>
          </a:r>
          <a:endParaRPr lang="pt-BR" sz="1800" b="0" kern="1200" dirty="0">
            <a:latin typeface="+mj-lt"/>
          </a:endParaRPr>
        </a:p>
      </dsp:txBody>
      <dsp:txXfrm rot="-5400000">
        <a:off x="543888" y="2410340"/>
        <a:ext cx="5542893" cy="753528"/>
      </dsp:txXfrm>
    </dsp:sp>
    <dsp:sp modelId="{14EB2F58-5054-43D2-87A8-0CD0D0A7D2E1}">
      <dsp:nvSpPr>
        <dsp:cNvPr id="0" name=""/>
        <dsp:cNvSpPr/>
      </dsp:nvSpPr>
      <dsp:spPr>
        <a:xfrm rot="5400000">
          <a:off x="-149915" y="3405140"/>
          <a:ext cx="875426" cy="543888"/>
        </a:xfrm>
        <a:prstGeom prst="chevron">
          <a:avLst/>
        </a:prstGeom>
        <a:solidFill>
          <a:schemeClr val="tx2"/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0" kern="1200" dirty="0" smtClean="0"/>
            <a:t>V</a:t>
          </a:r>
          <a:endParaRPr lang="pt-BR" sz="1800" b="0" kern="1200" dirty="0"/>
        </a:p>
      </dsp:txBody>
      <dsp:txXfrm rot="-5400000">
        <a:off x="15854" y="3511315"/>
        <a:ext cx="543888" cy="331538"/>
      </dsp:txXfrm>
    </dsp:sp>
    <dsp:sp modelId="{BEFB7217-8AFB-482B-BA10-5A7DFD1C693A}">
      <dsp:nvSpPr>
        <dsp:cNvPr id="0" name=""/>
        <dsp:cNvSpPr/>
      </dsp:nvSpPr>
      <dsp:spPr>
        <a:xfrm rot="5400000">
          <a:off x="3023001" y="821267"/>
          <a:ext cx="625430" cy="558365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743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800" b="1" kern="1200" dirty="0" smtClean="0"/>
            <a:t>DESAPROPRIAÇÃO</a:t>
          </a:r>
          <a:r>
            <a:rPr lang="pt-BR" sz="1600" b="1" kern="1200" dirty="0" smtClean="0"/>
            <a:t>         </a:t>
          </a:r>
          <a:r>
            <a:rPr lang="pt-BR" sz="1600" kern="1200" dirty="0" smtClean="0"/>
            <a:t>                                                          </a:t>
          </a:r>
          <a:r>
            <a:rPr lang="pt-BR" sz="1800" kern="1200" dirty="0" smtClean="0"/>
            <a:t>84,4% de frente liberada</a:t>
          </a:r>
          <a:endParaRPr lang="pt-BR" sz="1800" kern="1200" dirty="0"/>
        </a:p>
      </dsp:txBody>
      <dsp:txXfrm rot="-5400000">
        <a:off x="543888" y="3330912"/>
        <a:ext cx="5553126" cy="564368"/>
      </dsp:txXfrm>
    </dsp:sp>
    <dsp:sp modelId="{B2C09D48-3726-42C4-9110-28FAB14B89C2}">
      <dsp:nvSpPr>
        <dsp:cNvPr id="0" name=""/>
        <dsp:cNvSpPr/>
      </dsp:nvSpPr>
      <dsp:spPr>
        <a:xfrm rot="5400000">
          <a:off x="-205582" y="4287515"/>
          <a:ext cx="962200" cy="543888"/>
        </a:xfrm>
        <a:prstGeom prst="chevron">
          <a:avLst/>
        </a:prstGeom>
        <a:solidFill>
          <a:schemeClr val="tx2"/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VI</a:t>
          </a:r>
          <a:endParaRPr lang="pt-BR" sz="1800" kern="1200" dirty="0"/>
        </a:p>
      </dsp:txBody>
      <dsp:txXfrm rot="-5400000">
        <a:off x="3574" y="4350303"/>
        <a:ext cx="543888" cy="418312"/>
      </dsp:txXfrm>
    </dsp:sp>
    <dsp:sp modelId="{23075E7A-3C6C-465E-B921-E9BB5D530D48}">
      <dsp:nvSpPr>
        <dsp:cNvPr id="0" name=""/>
        <dsp:cNvSpPr/>
      </dsp:nvSpPr>
      <dsp:spPr>
        <a:xfrm rot="5400000">
          <a:off x="3083197" y="1588010"/>
          <a:ext cx="505039" cy="558365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800" b="1" kern="1200" dirty="0" smtClean="0"/>
            <a:t>AVANÇO FÍSICO                                                               </a:t>
          </a:r>
          <a:r>
            <a:rPr lang="pt-BR" sz="1800" kern="1200" dirty="0" smtClean="0"/>
            <a:t>13,2%</a:t>
          </a:r>
          <a:endParaRPr lang="pt-BR" sz="1800" kern="1200" dirty="0"/>
        </a:p>
      </dsp:txBody>
      <dsp:txXfrm rot="-5400000">
        <a:off x="543888" y="4151973"/>
        <a:ext cx="5559003" cy="455731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17E47E-CD41-4CDA-9A1E-CFD0AA947B37}">
      <dsp:nvSpPr>
        <dsp:cNvPr id="0" name=""/>
        <dsp:cNvSpPr/>
      </dsp:nvSpPr>
      <dsp:spPr>
        <a:xfrm>
          <a:off x="0" y="358040"/>
          <a:ext cx="8686800" cy="225570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FF9A46-E4B2-43AE-BB7F-96AF0A565B59}">
      <dsp:nvSpPr>
        <dsp:cNvPr id="0" name=""/>
        <dsp:cNvSpPr/>
      </dsp:nvSpPr>
      <dsp:spPr>
        <a:xfrm>
          <a:off x="122501" y="142012"/>
          <a:ext cx="5759999" cy="467995"/>
        </a:xfrm>
        <a:prstGeom prst="roundRect">
          <a:avLst/>
        </a:prstGeom>
        <a:gradFill rotWithShape="0"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27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9838" tIns="0" rIns="229838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b="1" kern="1200" smtClean="0">
              <a:solidFill>
                <a:schemeClr val="accent1">
                  <a:lumMod val="75000"/>
                </a:schemeClr>
              </a:solidFill>
              <a:latin typeface="Calibri" pitchFamily="34" charset="0"/>
            </a:rPr>
            <a:t>Aquisição</a:t>
          </a:r>
          <a:endParaRPr lang="pt-BR" sz="1900" b="1" kern="1200">
            <a:solidFill>
              <a:schemeClr val="accent1">
                <a:lumMod val="75000"/>
              </a:schemeClr>
            </a:solidFill>
            <a:latin typeface="Calibri" pitchFamily="34" charset="0"/>
          </a:endParaRPr>
        </a:p>
      </dsp:txBody>
      <dsp:txXfrm>
        <a:off x="145347" y="164858"/>
        <a:ext cx="5714307" cy="422303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17E47E-CD41-4CDA-9A1E-CFD0AA947B37}">
      <dsp:nvSpPr>
        <dsp:cNvPr id="0" name=""/>
        <dsp:cNvSpPr/>
      </dsp:nvSpPr>
      <dsp:spPr>
        <a:xfrm>
          <a:off x="0" y="568660"/>
          <a:ext cx="8686800" cy="103849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FF9A46-E4B2-43AE-BB7F-96AF0A565B59}">
      <dsp:nvSpPr>
        <dsp:cNvPr id="0" name=""/>
        <dsp:cNvSpPr/>
      </dsp:nvSpPr>
      <dsp:spPr>
        <a:xfrm>
          <a:off x="152401" y="364615"/>
          <a:ext cx="5759999" cy="467995"/>
        </a:xfrm>
        <a:prstGeom prst="roundRect">
          <a:avLst/>
        </a:prstGeom>
        <a:gradFill rotWithShape="0"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27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9838" tIns="0" rIns="229838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b="1" kern="1200" smtClean="0">
              <a:solidFill>
                <a:schemeClr val="accent1">
                  <a:lumMod val="75000"/>
                </a:schemeClr>
              </a:solidFill>
              <a:latin typeface="Calibri" pitchFamily="34" charset="0"/>
            </a:rPr>
            <a:t>Logística de Recebimento</a:t>
          </a:r>
          <a:endParaRPr lang="pt-BR" sz="1900" b="1" kern="1200">
            <a:solidFill>
              <a:schemeClr val="accent1">
                <a:lumMod val="75000"/>
              </a:schemeClr>
            </a:solidFill>
            <a:latin typeface="Calibri" pitchFamily="34" charset="0"/>
          </a:endParaRPr>
        </a:p>
      </dsp:txBody>
      <dsp:txXfrm>
        <a:off x="175247" y="387461"/>
        <a:ext cx="5714307" cy="422303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4D9CEA-07E6-4F31-AFD5-1185CBA50BBA}">
      <dsp:nvSpPr>
        <dsp:cNvPr id="0" name=""/>
        <dsp:cNvSpPr/>
      </dsp:nvSpPr>
      <dsp:spPr>
        <a:xfrm rot="5400000">
          <a:off x="-132401" y="209732"/>
          <a:ext cx="882674" cy="617871"/>
        </a:xfrm>
        <a:prstGeom prst="chevron">
          <a:avLst/>
        </a:prstGeom>
        <a:solidFill>
          <a:schemeClr val="tx2"/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/>
            <a:t>I</a:t>
          </a:r>
          <a:endParaRPr lang="pt-BR" sz="1600" kern="1200" dirty="0"/>
        </a:p>
      </dsp:txBody>
      <dsp:txXfrm rot="-5400000">
        <a:off x="1" y="386267"/>
        <a:ext cx="617871" cy="264803"/>
      </dsp:txXfrm>
    </dsp:sp>
    <dsp:sp modelId="{ABDD6D14-24A7-411A-AF09-C75BD90B2DA1}">
      <dsp:nvSpPr>
        <dsp:cNvPr id="0" name=""/>
        <dsp:cNvSpPr/>
      </dsp:nvSpPr>
      <dsp:spPr>
        <a:xfrm rot="5400000">
          <a:off x="2542346" y="-1848979"/>
          <a:ext cx="573738" cy="442268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800" b="1" kern="1200" smtClean="0"/>
            <a:t>EXTENSÃO         </a:t>
          </a:r>
          <a:r>
            <a:rPr lang="pt-BR" sz="1800" kern="1200" smtClean="0"/>
            <a:t>                                               </a:t>
          </a:r>
          <a:r>
            <a:rPr lang="pt-BR" sz="1800" kern="1200" dirty="0" smtClean="0"/>
            <a:t>485 km</a:t>
          </a:r>
          <a:endParaRPr lang="pt-BR" sz="1800" kern="1200" dirty="0"/>
        </a:p>
      </dsp:txBody>
      <dsp:txXfrm rot="-5400000">
        <a:off x="617871" y="103504"/>
        <a:ext cx="4394680" cy="517722"/>
      </dsp:txXfrm>
    </dsp:sp>
    <dsp:sp modelId="{FE3A3287-058D-4D49-945C-9A680E863DB9}">
      <dsp:nvSpPr>
        <dsp:cNvPr id="0" name=""/>
        <dsp:cNvSpPr/>
      </dsp:nvSpPr>
      <dsp:spPr>
        <a:xfrm rot="5400000">
          <a:off x="-132401" y="978084"/>
          <a:ext cx="882674" cy="617871"/>
        </a:xfrm>
        <a:prstGeom prst="chevron">
          <a:avLst/>
        </a:prstGeom>
        <a:solidFill>
          <a:schemeClr val="tx2"/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/>
            <a:t>II</a:t>
          </a:r>
          <a:endParaRPr lang="pt-BR" sz="1600" kern="1200" dirty="0"/>
        </a:p>
      </dsp:txBody>
      <dsp:txXfrm rot="-5400000">
        <a:off x="1" y="1154619"/>
        <a:ext cx="617871" cy="264803"/>
      </dsp:txXfrm>
    </dsp:sp>
    <dsp:sp modelId="{5A093CA9-F03F-497D-9590-C3AEF421E790}">
      <dsp:nvSpPr>
        <dsp:cNvPr id="0" name=""/>
        <dsp:cNvSpPr/>
      </dsp:nvSpPr>
      <dsp:spPr>
        <a:xfrm rot="5400000">
          <a:off x="2542346" y="-1078791"/>
          <a:ext cx="573738" cy="442268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800" b="1" kern="1200" dirty="0" smtClean="0"/>
            <a:t>PROJETOS </a:t>
          </a:r>
          <a:r>
            <a:rPr lang="pt-BR" sz="1800" b="1" kern="1200" smtClean="0"/>
            <a:t>EXECUTIVOS                                             </a:t>
          </a:r>
          <a:r>
            <a:rPr lang="pt-BR" sz="1800" b="0" kern="1200" smtClean="0"/>
            <a:t>100</a:t>
          </a:r>
          <a:r>
            <a:rPr lang="pt-BR" sz="1800" b="0" kern="1200" dirty="0" smtClean="0"/>
            <a:t>% concluídos</a:t>
          </a:r>
          <a:endParaRPr lang="pt-BR" sz="1800" b="0" kern="1200" dirty="0"/>
        </a:p>
      </dsp:txBody>
      <dsp:txXfrm rot="-5400000">
        <a:off x="617871" y="873692"/>
        <a:ext cx="4394680" cy="517722"/>
      </dsp:txXfrm>
    </dsp:sp>
    <dsp:sp modelId="{5CBBF17B-B77E-4213-BEFC-04F6E5116C4A}">
      <dsp:nvSpPr>
        <dsp:cNvPr id="0" name=""/>
        <dsp:cNvSpPr/>
      </dsp:nvSpPr>
      <dsp:spPr>
        <a:xfrm rot="5400000">
          <a:off x="-132401" y="1890046"/>
          <a:ext cx="882674" cy="617871"/>
        </a:xfrm>
        <a:prstGeom prst="chevron">
          <a:avLst/>
        </a:prstGeom>
        <a:solidFill>
          <a:srgbClr val="007635"/>
        </a:solidFill>
        <a:ln w="25400" cap="flat" cmpd="sng" algn="ctr">
          <a:solidFill>
            <a:srgbClr val="00763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/>
            <a:t>III</a:t>
          </a:r>
          <a:endParaRPr lang="pt-BR" sz="1600" kern="1200" dirty="0"/>
        </a:p>
      </dsp:txBody>
      <dsp:txXfrm rot="-5400000">
        <a:off x="1" y="2066581"/>
        <a:ext cx="617871" cy="264803"/>
      </dsp:txXfrm>
    </dsp:sp>
    <dsp:sp modelId="{275FE924-8D4F-45F9-AE2E-96B6861A44AF}">
      <dsp:nvSpPr>
        <dsp:cNvPr id="0" name=""/>
        <dsp:cNvSpPr/>
      </dsp:nvSpPr>
      <dsp:spPr>
        <a:xfrm rot="5400000">
          <a:off x="2398737" y="-212855"/>
          <a:ext cx="860957" cy="442268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763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800" b="1" kern="1200" dirty="0" smtClean="0"/>
            <a:t>PROJETOS EXECUTIVOS - OAE                                                         </a:t>
          </a:r>
          <a:r>
            <a:rPr lang="pt-BR" sz="1800" b="0" kern="1200" dirty="0" smtClean="0"/>
            <a:t>Serão elaborados após reativação dos contratos com as construtoras</a:t>
          </a:r>
          <a:endParaRPr lang="pt-BR" sz="1800" b="0" kern="1200" dirty="0">
            <a:solidFill>
              <a:srgbClr val="FF0000"/>
            </a:solidFill>
          </a:endParaRPr>
        </a:p>
      </dsp:txBody>
      <dsp:txXfrm rot="-5400000">
        <a:off x="617872" y="1610038"/>
        <a:ext cx="4380660" cy="776901"/>
      </dsp:txXfrm>
    </dsp:sp>
    <dsp:sp modelId="{C3CFFF95-5219-409B-9B22-8520CD272A32}">
      <dsp:nvSpPr>
        <dsp:cNvPr id="0" name=""/>
        <dsp:cNvSpPr/>
      </dsp:nvSpPr>
      <dsp:spPr>
        <a:xfrm rot="5400000">
          <a:off x="-123194" y="2700352"/>
          <a:ext cx="882674" cy="617871"/>
        </a:xfrm>
        <a:prstGeom prst="chevron">
          <a:avLst/>
        </a:prstGeom>
        <a:solidFill>
          <a:srgbClr val="007635"/>
        </a:solidFill>
        <a:ln w="25400" cap="flat" cmpd="sng" algn="ctr">
          <a:solidFill>
            <a:srgbClr val="00763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/>
            <a:t>IV</a:t>
          </a:r>
          <a:endParaRPr lang="pt-BR" sz="1600" kern="1200" dirty="0"/>
        </a:p>
      </dsp:txBody>
      <dsp:txXfrm rot="-5400000">
        <a:off x="9208" y="2876887"/>
        <a:ext cx="617871" cy="264803"/>
      </dsp:txXfrm>
    </dsp:sp>
    <dsp:sp modelId="{AD8119F3-0A0B-4E84-AEE8-80D36E779499}">
      <dsp:nvSpPr>
        <dsp:cNvPr id="0" name=""/>
        <dsp:cNvSpPr/>
      </dsp:nvSpPr>
      <dsp:spPr>
        <a:xfrm rot="5400000">
          <a:off x="2546170" y="609233"/>
          <a:ext cx="566090" cy="442268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763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800" b="1" kern="1200" smtClean="0">
              <a:latin typeface="+mj-lt"/>
            </a:rPr>
            <a:t>SONDAGENS                                           </a:t>
          </a:r>
          <a:r>
            <a:rPr lang="pt-BR" sz="1800" b="0" kern="1200" dirty="0" smtClean="0">
              <a:latin typeface="+mj-lt"/>
            </a:rPr>
            <a:t>C</a:t>
          </a:r>
          <a:r>
            <a:rPr lang="pt-BR" sz="1800" kern="1200" dirty="0" smtClean="0">
              <a:latin typeface="+mj-lt"/>
            </a:rPr>
            <a:t>oncluir até maio/2013</a:t>
          </a:r>
          <a:r>
            <a:rPr lang="pt-BR" sz="1800" b="1" kern="1200" dirty="0" smtClean="0">
              <a:latin typeface="+mj-lt"/>
            </a:rPr>
            <a:t>  </a:t>
          </a:r>
          <a:r>
            <a:rPr lang="pt-BR" sz="1800" b="1" kern="1200" dirty="0" smtClean="0"/>
            <a:t>                                          </a:t>
          </a:r>
          <a:endParaRPr lang="pt-BR" sz="1800" b="0" kern="1200" dirty="0"/>
        </a:p>
      </dsp:txBody>
      <dsp:txXfrm rot="-5400000">
        <a:off x="617871" y="2565166"/>
        <a:ext cx="4395054" cy="510822"/>
      </dsp:txXfrm>
    </dsp:sp>
    <dsp:sp modelId="{FD8D424D-124A-4488-B30A-E9EE9443C649}">
      <dsp:nvSpPr>
        <dsp:cNvPr id="0" name=""/>
        <dsp:cNvSpPr/>
      </dsp:nvSpPr>
      <dsp:spPr>
        <a:xfrm rot="5400000">
          <a:off x="-124868" y="3438614"/>
          <a:ext cx="870908" cy="617871"/>
        </a:xfrm>
        <a:prstGeom prst="chevron">
          <a:avLst/>
        </a:prstGeom>
        <a:solidFill>
          <a:schemeClr val="tx2"/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0" kern="1200" dirty="0" smtClean="0"/>
            <a:t>V</a:t>
          </a:r>
          <a:endParaRPr lang="pt-BR" sz="1600" b="0" kern="1200" dirty="0"/>
        </a:p>
      </dsp:txBody>
      <dsp:txXfrm rot="-5400000">
        <a:off x="1651" y="3621032"/>
        <a:ext cx="617871" cy="253037"/>
      </dsp:txXfrm>
    </dsp:sp>
    <dsp:sp modelId="{AC6FF999-0441-4034-9661-186C5C29E684}">
      <dsp:nvSpPr>
        <dsp:cNvPr id="0" name=""/>
        <dsp:cNvSpPr/>
      </dsp:nvSpPr>
      <dsp:spPr>
        <a:xfrm rot="5400000">
          <a:off x="2542346" y="1369874"/>
          <a:ext cx="573738" cy="442268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700" b="1" kern="1200" smtClean="0"/>
            <a:t>DESAPROPRIAÇÃO         </a:t>
          </a:r>
          <a:r>
            <a:rPr lang="pt-BR" sz="1700" kern="1200" smtClean="0"/>
            <a:t>                                    30,2</a:t>
          </a:r>
          <a:r>
            <a:rPr lang="pt-BR" sz="1700" kern="1200" dirty="0" smtClean="0">
              <a:solidFill>
                <a:schemeClr val="tx1"/>
              </a:solidFill>
            </a:rPr>
            <a:t>%</a:t>
          </a:r>
          <a:r>
            <a:rPr lang="pt-BR" sz="1700" kern="1200" dirty="0" smtClean="0"/>
            <a:t> de frente liberada </a:t>
          </a:r>
          <a:endParaRPr lang="pt-BR" sz="1700" kern="1200" dirty="0"/>
        </a:p>
      </dsp:txBody>
      <dsp:txXfrm rot="-5400000">
        <a:off x="617871" y="3322357"/>
        <a:ext cx="4394680" cy="517722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4D9CEA-07E6-4F31-AFD5-1185CBA50BBA}">
      <dsp:nvSpPr>
        <dsp:cNvPr id="0" name=""/>
        <dsp:cNvSpPr/>
      </dsp:nvSpPr>
      <dsp:spPr>
        <a:xfrm rot="5400000">
          <a:off x="-209990" y="288805"/>
          <a:ext cx="1399936" cy="979955"/>
        </a:xfrm>
        <a:prstGeom prst="chevron">
          <a:avLst/>
        </a:prstGeom>
        <a:solidFill>
          <a:schemeClr val="tx2"/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700" kern="1200" dirty="0" smtClean="0"/>
            <a:t>I</a:t>
          </a:r>
          <a:endParaRPr lang="pt-BR" sz="2700" kern="1200" dirty="0"/>
        </a:p>
      </dsp:txBody>
      <dsp:txXfrm rot="-5400000">
        <a:off x="1" y="568793"/>
        <a:ext cx="979955" cy="419981"/>
      </dsp:txXfrm>
    </dsp:sp>
    <dsp:sp modelId="{ABDD6D14-24A7-411A-AF09-C75BD90B2DA1}">
      <dsp:nvSpPr>
        <dsp:cNvPr id="0" name=""/>
        <dsp:cNvSpPr/>
      </dsp:nvSpPr>
      <dsp:spPr>
        <a:xfrm rot="5400000">
          <a:off x="2479351" y="-1499395"/>
          <a:ext cx="1061812" cy="406060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800" b="1" kern="1200" dirty="0" smtClean="0"/>
            <a:t>RESTRIÇÃO TCU            </a:t>
          </a:r>
          <a:r>
            <a:rPr lang="pt-BR" sz="1800" kern="1200" dirty="0" smtClean="0"/>
            <a:t>                            Suspensão dos contratos dos lotes 5, 5A, 6 e 7</a:t>
          </a:r>
          <a:endParaRPr lang="pt-BR" sz="1800" kern="1200" dirty="0"/>
        </a:p>
      </dsp:txBody>
      <dsp:txXfrm rot="-5400000">
        <a:off x="979956" y="51834"/>
        <a:ext cx="4008771" cy="958146"/>
      </dsp:txXfrm>
    </dsp:sp>
    <dsp:sp modelId="{FE3A3287-058D-4D49-945C-9A680E863DB9}">
      <dsp:nvSpPr>
        <dsp:cNvPr id="0" name=""/>
        <dsp:cNvSpPr/>
      </dsp:nvSpPr>
      <dsp:spPr>
        <a:xfrm rot="5400000">
          <a:off x="-209990" y="1399453"/>
          <a:ext cx="1399936" cy="979955"/>
        </a:xfrm>
        <a:prstGeom prst="chevron">
          <a:avLst/>
        </a:prstGeom>
        <a:solidFill>
          <a:schemeClr val="tx2"/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700" kern="1200" dirty="0" smtClean="0"/>
            <a:t>II</a:t>
          </a:r>
          <a:endParaRPr lang="pt-BR" sz="2700" kern="1200" dirty="0"/>
        </a:p>
      </dsp:txBody>
      <dsp:txXfrm rot="-5400000">
        <a:off x="1" y="1679441"/>
        <a:ext cx="979955" cy="419981"/>
      </dsp:txXfrm>
    </dsp:sp>
    <dsp:sp modelId="{5A093CA9-F03F-497D-9590-C3AEF421E790}">
      <dsp:nvSpPr>
        <dsp:cNvPr id="0" name=""/>
        <dsp:cNvSpPr/>
      </dsp:nvSpPr>
      <dsp:spPr>
        <a:xfrm rot="5400000">
          <a:off x="2555278" y="-385859"/>
          <a:ext cx="909958" cy="406060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800" b="1" kern="1200" dirty="0" smtClean="0"/>
            <a:t>RESTRIÇÃO IBAMA                                             </a:t>
          </a:r>
          <a:r>
            <a:rPr lang="pt-BR" sz="1800" b="0" kern="1200" dirty="0" smtClean="0"/>
            <a:t>Aprovação do PBA e </a:t>
          </a:r>
          <a:r>
            <a:rPr lang="pt-BR" sz="1800" b="0" kern="1200" dirty="0" smtClean="0"/>
            <a:t>extensão da Licença </a:t>
          </a:r>
          <a:r>
            <a:rPr lang="pt-BR" sz="1800" b="0" kern="1200" dirty="0" smtClean="0"/>
            <a:t>de Instalação</a:t>
          </a:r>
          <a:endParaRPr lang="pt-BR" sz="1800" b="0" kern="1200" dirty="0"/>
        </a:p>
      </dsp:txBody>
      <dsp:txXfrm rot="-5400000">
        <a:off x="979955" y="1233884"/>
        <a:ext cx="4016184" cy="821118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17E47E-CD41-4CDA-9A1E-CFD0AA947B37}">
      <dsp:nvSpPr>
        <dsp:cNvPr id="0" name=""/>
        <dsp:cNvSpPr/>
      </dsp:nvSpPr>
      <dsp:spPr>
        <a:xfrm>
          <a:off x="0" y="260986"/>
          <a:ext cx="8686800" cy="111061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FF9A46-E4B2-43AE-BB7F-96AF0A565B59}">
      <dsp:nvSpPr>
        <dsp:cNvPr id="0" name=""/>
        <dsp:cNvSpPr/>
      </dsp:nvSpPr>
      <dsp:spPr>
        <a:xfrm>
          <a:off x="152401" y="0"/>
          <a:ext cx="5759999" cy="467995"/>
        </a:xfrm>
        <a:prstGeom prst="roundRect">
          <a:avLst/>
        </a:prstGeom>
        <a:gradFill rotWithShape="0"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27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9838" tIns="0" rIns="229838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b="1" kern="1200" dirty="0" smtClean="0">
              <a:solidFill>
                <a:schemeClr val="accent1">
                  <a:lumMod val="75000"/>
                </a:schemeClr>
              </a:solidFill>
              <a:latin typeface="Calibri" pitchFamily="34" charset="0"/>
            </a:rPr>
            <a:t>Sondagens Geofísicas/Convencionais </a:t>
          </a:r>
          <a:endParaRPr lang="pt-BR" sz="1900" b="1" kern="1200" dirty="0">
            <a:solidFill>
              <a:schemeClr val="accent1">
                <a:lumMod val="75000"/>
              </a:schemeClr>
            </a:solidFill>
            <a:latin typeface="Calibri" pitchFamily="34" charset="0"/>
          </a:endParaRPr>
        </a:p>
      </dsp:txBody>
      <dsp:txXfrm>
        <a:off x="175247" y="22846"/>
        <a:ext cx="5714307" cy="422303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17E47E-CD41-4CDA-9A1E-CFD0AA947B37}">
      <dsp:nvSpPr>
        <dsp:cNvPr id="0" name=""/>
        <dsp:cNvSpPr/>
      </dsp:nvSpPr>
      <dsp:spPr>
        <a:xfrm>
          <a:off x="0" y="172485"/>
          <a:ext cx="8686800" cy="144984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FF9A46-E4B2-43AE-BB7F-96AF0A565B59}">
      <dsp:nvSpPr>
        <dsp:cNvPr id="0" name=""/>
        <dsp:cNvSpPr/>
      </dsp:nvSpPr>
      <dsp:spPr>
        <a:xfrm>
          <a:off x="152401" y="0"/>
          <a:ext cx="5759999" cy="467995"/>
        </a:xfrm>
        <a:prstGeom prst="roundRect">
          <a:avLst/>
        </a:prstGeom>
        <a:gradFill rotWithShape="0"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27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9838" tIns="0" rIns="229838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b="1" kern="1200" smtClean="0">
              <a:solidFill>
                <a:schemeClr val="accent1">
                  <a:lumMod val="75000"/>
                </a:schemeClr>
              </a:solidFill>
              <a:latin typeface="Calibri" pitchFamily="34" charset="0"/>
            </a:rPr>
            <a:t>Revisão dos Projetos Executivos </a:t>
          </a:r>
          <a:endParaRPr lang="pt-BR" sz="1900" b="1" kern="1200">
            <a:solidFill>
              <a:schemeClr val="accent1">
                <a:lumMod val="75000"/>
              </a:schemeClr>
            </a:solidFill>
            <a:latin typeface="Calibri" pitchFamily="34" charset="0"/>
          </a:endParaRPr>
        </a:p>
      </dsp:txBody>
      <dsp:txXfrm>
        <a:off x="175247" y="22846"/>
        <a:ext cx="5714307" cy="4223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17E47E-CD41-4CDA-9A1E-CFD0AA947B37}">
      <dsp:nvSpPr>
        <dsp:cNvPr id="0" name=""/>
        <dsp:cNvSpPr/>
      </dsp:nvSpPr>
      <dsp:spPr>
        <a:xfrm>
          <a:off x="0" y="182410"/>
          <a:ext cx="8686800" cy="219767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FF9A46-E4B2-43AE-BB7F-96AF0A565B59}">
      <dsp:nvSpPr>
        <dsp:cNvPr id="0" name=""/>
        <dsp:cNvSpPr/>
      </dsp:nvSpPr>
      <dsp:spPr>
        <a:xfrm>
          <a:off x="233423" y="0"/>
          <a:ext cx="5759999" cy="467995"/>
        </a:xfrm>
        <a:prstGeom prst="roundRect">
          <a:avLst/>
        </a:prstGeom>
        <a:gradFill rotWithShape="0"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27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9838" tIns="0" rIns="229838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b="1" kern="1200" smtClean="0">
              <a:solidFill>
                <a:schemeClr val="accent1">
                  <a:lumMod val="75000"/>
                </a:schemeClr>
              </a:solidFill>
              <a:latin typeface="Calibri" pitchFamily="34" charset="0"/>
            </a:rPr>
            <a:t>Licenciamento Ambiental</a:t>
          </a:r>
          <a:endParaRPr lang="pt-BR" sz="1900" b="1" kern="1200">
            <a:solidFill>
              <a:schemeClr val="accent1">
                <a:lumMod val="75000"/>
              </a:schemeClr>
            </a:solidFill>
            <a:latin typeface="Calibri" pitchFamily="34" charset="0"/>
          </a:endParaRPr>
        </a:p>
      </dsp:txBody>
      <dsp:txXfrm>
        <a:off x="256269" y="22846"/>
        <a:ext cx="5714307" cy="422303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4D9CEA-07E6-4F31-AFD5-1185CBA50BBA}">
      <dsp:nvSpPr>
        <dsp:cNvPr id="0" name=""/>
        <dsp:cNvSpPr/>
      </dsp:nvSpPr>
      <dsp:spPr>
        <a:xfrm rot="5400000">
          <a:off x="-203218" y="207581"/>
          <a:ext cx="1354791" cy="948353"/>
        </a:xfrm>
        <a:prstGeom prst="chevron">
          <a:avLst/>
        </a:prstGeom>
        <a:solidFill>
          <a:schemeClr val="tx2"/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600" kern="1200" dirty="0" smtClean="0"/>
            <a:t>I</a:t>
          </a:r>
          <a:endParaRPr lang="pt-BR" sz="2600" kern="1200" dirty="0"/>
        </a:p>
      </dsp:txBody>
      <dsp:txXfrm rot="-5400000">
        <a:off x="2" y="478539"/>
        <a:ext cx="948353" cy="406438"/>
      </dsp:txXfrm>
    </dsp:sp>
    <dsp:sp modelId="{ABDD6D14-24A7-411A-AF09-C75BD90B2DA1}">
      <dsp:nvSpPr>
        <dsp:cNvPr id="0" name=""/>
        <dsp:cNvSpPr/>
      </dsp:nvSpPr>
      <dsp:spPr>
        <a:xfrm rot="5400000">
          <a:off x="2806177" y="-1856279"/>
          <a:ext cx="880614" cy="459626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900" b="1" kern="1200" dirty="0" smtClean="0"/>
            <a:t>VALOR GLOBAL DO EMPREENDIMENTO</a:t>
          </a:r>
          <a:r>
            <a:rPr lang="pt-BR" sz="1900" kern="1200" dirty="0" smtClean="0"/>
            <a:t>                              R$ 4,3 bilhões</a:t>
          </a:r>
          <a:endParaRPr lang="pt-BR" sz="1900" kern="1200" dirty="0"/>
        </a:p>
      </dsp:txBody>
      <dsp:txXfrm rot="-5400000">
        <a:off x="948353" y="44533"/>
        <a:ext cx="4553274" cy="794638"/>
      </dsp:txXfrm>
    </dsp:sp>
    <dsp:sp modelId="{FE3A3287-058D-4D49-945C-9A680E863DB9}">
      <dsp:nvSpPr>
        <dsp:cNvPr id="0" name=""/>
        <dsp:cNvSpPr/>
      </dsp:nvSpPr>
      <dsp:spPr>
        <a:xfrm rot="5400000">
          <a:off x="-203218" y="1368554"/>
          <a:ext cx="1354791" cy="948353"/>
        </a:xfrm>
        <a:prstGeom prst="chevron">
          <a:avLst/>
        </a:prstGeom>
        <a:solidFill>
          <a:schemeClr val="tx2"/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600" kern="1200" dirty="0" smtClean="0"/>
            <a:t>II</a:t>
          </a:r>
          <a:endParaRPr lang="pt-BR" sz="2600" kern="1200" dirty="0"/>
        </a:p>
      </dsp:txBody>
      <dsp:txXfrm rot="-5400000">
        <a:off x="2" y="1639512"/>
        <a:ext cx="948353" cy="406438"/>
      </dsp:txXfrm>
    </dsp:sp>
    <dsp:sp modelId="{5A093CA9-F03F-497D-9590-C3AEF421E790}">
      <dsp:nvSpPr>
        <dsp:cNvPr id="0" name=""/>
        <dsp:cNvSpPr/>
      </dsp:nvSpPr>
      <dsp:spPr>
        <a:xfrm rot="5400000">
          <a:off x="2806177" y="-692487"/>
          <a:ext cx="880614" cy="459626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900" b="1" kern="1200" dirty="0" smtClean="0"/>
            <a:t>EXTENSÃO                                                     </a:t>
          </a:r>
          <a:r>
            <a:rPr lang="pt-BR" sz="1900" b="0" kern="1200" dirty="0" smtClean="0"/>
            <a:t>1.022 km</a:t>
          </a:r>
          <a:endParaRPr lang="pt-BR" sz="1900" b="0" kern="1200" dirty="0"/>
        </a:p>
      </dsp:txBody>
      <dsp:txXfrm rot="-5400000">
        <a:off x="948353" y="1208325"/>
        <a:ext cx="4553274" cy="794638"/>
      </dsp:txXfrm>
    </dsp:sp>
    <dsp:sp modelId="{5CBBF17B-B77E-4213-BEFC-04F6E5116C4A}">
      <dsp:nvSpPr>
        <dsp:cNvPr id="0" name=""/>
        <dsp:cNvSpPr/>
      </dsp:nvSpPr>
      <dsp:spPr>
        <a:xfrm rot="5400000">
          <a:off x="-203218" y="2588480"/>
          <a:ext cx="1354791" cy="948353"/>
        </a:xfrm>
        <a:prstGeom prst="chevron">
          <a:avLst/>
        </a:prstGeom>
        <a:solidFill>
          <a:srgbClr val="007635"/>
        </a:solidFill>
        <a:ln w="25400" cap="flat" cmpd="sng" algn="ctr">
          <a:solidFill>
            <a:srgbClr val="00763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600" kern="1200" dirty="0" smtClean="0"/>
            <a:t>III</a:t>
          </a:r>
          <a:endParaRPr lang="pt-BR" sz="2600" kern="1200" dirty="0"/>
        </a:p>
      </dsp:txBody>
      <dsp:txXfrm rot="-5400000">
        <a:off x="2" y="2859438"/>
        <a:ext cx="948353" cy="406438"/>
      </dsp:txXfrm>
    </dsp:sp>
    <dsp:sp modelId="{275FE924-8D4F-45F9-AE2E-96B6861A44AF}">
      <dsp:nvSpPr>
        <dsp:cNvPr id="0" name=""/>
        <dsp:cNvSpPr/>
      </dsp:nvSpPr>
      <dsp:spPr>
        <a:xfrm rot="5400000">
          <a:off x="2747225" y="527438"/>
          <a:ext cx="998519" cy="459626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763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900" b="1" kern="1200" dirty="0" smtClean="0"/>
            <a:t>PREVISÃO DE CONCLUSÃO                                 </a:t>
          </a:r>
          <a:r>
            <a:rPr lang="pt-BR" sz="1900" b="0" kern="1200" dirty="0" smtClean="0"/>
            <a:t>Ilhéus – Caetité: </a:t>
          </a:r>
          <a:r>
            <a:rPr lang="pt-BR" sz="1900" b="0" kern="1200" dirty="0" err="1" smtClean="0"/>
            <a:t>jun</a:t>
          </a:r>
          <a:r>
            <a:rPr lang="pt-BR" sz="1900" b="0" kern="1200" dirty="0" smtClean="0"/>
            <a:t>/2014                        </a:t>
          </a:r>
          <a:r>
            <a:rPr lang="pt-BR" sz="1900" kern="1200" dirty="0" smtClean="0"/>
            <a:t>Caetité – Barreiras: dez/2015 </a:t>
          </a:r>
          <a:endParaRPr lang="pt-BR" sz="1900" kern="1200" dirty="0"/>
        </a:p>
      </dsp:txBody>
      <dsp:txXfrm rot="-5400000">
        <a:off x="948354" y="2375053"/>
        <a:ext cx="4547518" cy="901031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4D9CEA-07E6-4F31-AFD5-1185CBA50BBA}">
      <dsp:nvSpPr>
        <dsp:cNvPr id="0" name=""/>
        <dsp:cNvSpPr/>
      </dsp:nvSpPr>
      <dsp:spPr>
        <a:xfrm rot="5400000">
          <a:off x="-167756" y="170082"/>
          <a:ext cx="1118374" cy="782861"/>
        </a:xfrm>
        <a:prstGeom prst="chevron">
          <a:avLst/>
        </a:prstGeom>
        <a:solidFill>
          <a:schemeClr val="tx2"/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/>
            <a:t>I</a:t>
          </a:r>
          <a:endParaRPr lang="pt-BR" sz="2200" kern="1200" dirty="0"/>
        </a:p>
      </dsp:txBody>
      <dsp:txXfrm rot="-5400000">
        <a:off x="1" y="393757"/>
        <a:ext cx="782861" cy="335513"/>
      </dsp:txXfrm>
    </dsp:sp>
    <dsp:sp modelId="{ABDD6D14-24A7-411A-AF09-C75BD90B2DA1}">
      <dsp:nvSpPr>
        <dsp:cNvPr id="0" name=""/>
        <dsp:cNvSpPr/>
      </dsp:nvSpPr>
      <dsp:spPr>
        <a:xfrm rot="5400000">
          <a:off x="2461197" y="-1678334"/>
          <a:ext cx="726943" cy="408361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800" b="1" kern="1200" dirty="0" smtClean="0"/>
            <a:t>AQUISIÇÃO DE TRILHOS</a:t>
          </a:r>
          <a:endParaRPr lang="pt-BR" sz="1800" kern="1200" dirty="0"/>
        </a:p>
      </dsp:txBody>
      <dsp:txXfrm rot="-5400000">
        <a:off x="782862" y="35487"/>
        <a:ext cx="4048128" cy="655971"/>
      </dsp:txXfrm>
    </dsp:sp>
    <dsp:sp modelId="{FE3A3287-058D-4D49-945C-9A680E863DB9}">
      <dsp:nvSpPr>
        <dsp:cNvPr id="0" name=""/>
        <dsp:cNvSpPr/>
      </dsp:nvSpPr>
      <dsp:spPr>
        <a:xfrm rot="5400000">
          <a:off x="-167756" y="1139889"/>
          <a:ext cx="1118374" cy="782861"/>
        </a:xfrm>
        <a:prstGeom prst="chevron">
          <a:avLst/>
        </a:prstGeom>
        <a:solidFill>
          <a:schemeClr val="tx2"/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/>
            <a:t>II</a:t>
          </a:r>
          <a:endParaRPr lang="pt-BR" sz="2200" kern="1200" dirty="0"/>
        </a:p>
      </dsp:txBody>
      <dsp:txXfrm rot="-5400000">
        <a:off x="1" y="1363564"/>
        <a:ext cx="782861" cy="335513"/>
      </dsp:txXfrm>
    </dsp:sp>
    <dsp:sp modelId="{5A093CA9-F03F-497D-9590-C3AEF421E790}">
      <dsp:nvSpPr>
        <dsp:cNvPr id="0" name=""/>
        <dsp:cNvSpPr/>
      </dsp:nvSpPr>
      <dsp:spPr>
        <a:xfrm rot="5400000">
          <a:off x="2461197" y="-706201"/>
          <a:ext cx="726943" cy="408361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800" b="1" kern="1200" dirty="0" smtClean="0"/>
            <a:t>CONTRATO DO LOTE 1 DA FIOL</a:t>
          </a:r>
          <a:endParaRPr lang="pt-BR" sz="1800" b="1" kern="1200" dirty="0"/>
        </a:p>
      </dsp:txBody>
      <dsp:txXfrm rot="-5400000">
        <a:off x="782862" y="1007620"/>
        <a:ext cx="4048128" cy="655971"/>
      </dsp:txXfrm>
    </dsp:sp>
    <dsp:sp modelId="{5CBBF17B-B77E-4213-BEFC-04F6E5116C4A}">
      <dsp:nvSpPr>
        <dsp:cNvPr id="0" name=""/>
        <dsp:cNvSpPr/>
      </dsp:nvSpPr>
      <dsp:spPr>
        <a:xfrm rot="5400000">
          <a:off x="-167756" y="2109696"/>
          <a:ext cx="1118374" cy="782861"/>
        </a:xfrm>
        <a:prstGeom prst="chevron">
          <a:avLst/>
        </a:prstGeom>
        <a:solidFill>
          <a:srgbClr val="007635"/>
        </a:solidFill>
        <a:ln w="25400" cap="flat" cmpd="sng" algn="ctr">
          <a:solidFill>
            <a:srgbClr val="00763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/>
            <a:t>III</a:t>
          </a:r>
          <a:endParaRPr lang="pt-BR" sz="2200" kern="1200" dirty="0"/>
        </a:p>
      </dsp:txBody>
      <dsp:txXfrm rot="-5400000">
        <a:off x="1" y="2333371"/>
        <a:ext cx="782861" cy="335513"/>
      </dsp:txXfrm>
    </dsp:sp>
    <dsp:sp modelId="{275FE924-8D4F-45F9-AE2E-96B6861A44AF}">
      <dsp:nvSpPr>
        <dsp:cNvPr id="0" name=""/>
        <dsp:cNvSpPr/>
      </dsp:nvSpPr>
      <dsp:spPr>
        <a:xfrm rot="5400000">
          <a:off x="2461197" y="263604"/>
          <a:ext cx="726943" cy="408361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763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800" b="1" kern="1200" dirty="0" smtClean="0"/>
            <a:t>SUSPENSÃO DOS CONTRATOS DOS LOTES </a:t>
          </a:r>
          <a:r>
            <a:rPr lang="pt-BR" sz="1800" b="1" kern="1200" dirty="0" smtClean="0"/>
            <a:t>5, 5A, 6 e </a:t>
          </a:r>
          <a:r>
            <a:rPr lang="pt-BR" sz="1800" b="1" kern="1200" dirty="0" smtClean="0"/>
            <a:t>7 DA FIOL</a:t>
          </a:r>
          <a:endParaRPr lang="pt-BR" sz="1800" b="1" kern="1200" dirty="0"/>
        </a:p>
      </dsp:txBody>
      <dsp:txXfrm rot="-5400000">
        <a:off x="782862" y="1977425"/>
        <a:ext cx="4048128" cy="655971"/>
      </dsp:txXfrm>
    </dsp:sp>
    <dsp:sp modelId="{C3CFFF95-5219-409B-9B22-8520CD272A32}">
      <dsp:nvSpPr>
        <dsp:cNvPr id="0" name=""/>
        <dsp:cNvSpPr/>
      </dsp:nvSpPr>
      <dsp:spPr>
        <a:xfrm rot="5400000">
          <a:off x="-167756" y="3079503"/>
          <a:ext cx="1118374" cy="782861"/>
        </a:xfrm>
        <a:prstGeom prst="chevron">
          <a:avLst/>
        </a:prstGeom>
        <a:solidFill>
          <a:srgbClr val="007635"/>
        </a:solidFill>
        <a:ln w="25400" cap="flat" cmpd="sng" algn="ctr">
          <a:solidFill>
            <a:srgbClr val="00763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/>
            <a:t>IV</a:t>
          </a:r>
          <a:endParaRPr lang="pt-BR" sz="2200" kern="1200" dirty="0"/>
        </a:p>
      </dsp:txBody>
      <dsp:txXfrm rot="-5400000">
        <a:off x="1" y="3303178"/>
        <a:ext cx="782861" cy="335513"/>
      </dsp:txXfrm>
    </dsp:sp>
    <dsp:sp modelId="{AD8119F3-0A0B-4E84-AEE8-80D36E779499}">
      <dsp:nvSpPr>
        <dsp:cNvPr id="0" name=""/>
        <dsp:cNvSpPr/>
      </dsp:nvSpPr>
      <dsp:spPr>
        <a:xfrm rot="5400000">
          <a:off x="2461197" y="1233411"/>
          <a:ext cx="726943" cy="408361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763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800" b="1" kern="1200" dirty="0" smtClean="0"/>
            <a:t>LICENÇA DE INSTALAÇÃO DOS </a:t>
          </a:r>
          <a:r>
            <a:rPr lang="pt-BR" sz="1800" b="1" kern="1200" dirty="0" smtClean="0"/>
            <a:t>LOTES 5, 5A, 6 e 7 DA </a:t>
          </a:r>
          <a:r>
            <a:rPr lang="pt-BR" sz="1800" b="1" kern="1200" dirty="0" smtClean="0"/>
            <a:t>FIOL                                        </a:t>
          </a:r>
          <a:endParaRPr lang="pt-BR" sz="1800" b="1" kern="1200" dirty="0"/>
        </a:p>
      </dsp:txBody>
      <dsp:txXfrm rot="-5400000">
        <a:off x="782862" y="2947232"/>
        <a:ext cx="4048128" cy="65597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4D9CEA-07E6-4F31-AFD5-1185CBA50BBA}">
      <dsp:nvSpPr>
        <dsp:cNvPr id="0" name=""/>
        <dsp:cNvSpPr/>
      </dsp:nvSpPr>
      <dsp:spPr>
        <a:xfrm rot="5400000">
          <a:off x="-211808" y="503178"/>
          <a:ext cx="1412057" cy="988440"/>
        </a:xfrm>
        <a:prstGeom prst="chevron">
          <a:avLst/>
        </a:prstGeom>
        <a:solidFill>
          <a:schemeClr val="tx2"/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700" kern="1200" dirty="0" smtClean="0"/>
            <a:t>I</a:t>
          </a:r>
          <a:endParaRPr lang="pt-BR" sz="2700" kern="1200" dirty="0"/>
        </a:p>
      </dsp:txBody>
      <dsp:txXfrm rot="-5400000">
        <a:off x="1" y="785589"/>
        <a:ext cx="988440" cy="423617"/>
      </dsp:txXfrm>
    </dsp:sp>
    <dsp:sp modelId="{ABDD6D14-24A7-411A-AF09-C75BD90B2DA1}">
      <dsp:nvSpPr>
        <dsp:cNvPr id="0" name=""/>
        <dsp:cNvSpPr/>
      </dsp:nvSpPr>
      <dsp:spPr>
        <a:xfrm rot="5400000">
          <a:off x="3793123" y="-2790876"/>
          <a:ext cx="1467090" cy="707645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800" b="1" kern="1200" dirty="0" smtClean="0"/>
            <a:t>CORREDOR FERROVIÁRIO DE SANTA CATARINA                                      </a:t>
          </a:r>
          <a:r>
            <a:rPr lang="pt-BR" sz="1800" b="0" kern="1200" dirty="0" smtClean="0"/>
            <a:t>EVTEA /Projeto Básico do trecho </a:t>
          </a:r>
          <a:r>
            <a:rPr lang="pt-BR" sz="1800" b="1" kern="1200" dirty="0" smtClean="0"/>
            <a:t>Itajaí /Chapecó/Dionísio Cerqueira     </a:t>
          </a:r>
          <a:r>
            <a:rPr lang="pt-BR" sz="1800" kern="1200" dirty="0" smtClean="0"/>
            <a:t>                                                                                    Valor previsto: 64,1</a:t>
          </a:r>
          <a:r>
            <a:rPr lang="pt-BR" sz="1800" kern="1200" dirty="0" smtClean="0">
              <a:solidFill>
                <a:srgbClr val="FF0000"/>
              </a:solidFill>
            </a:rPr>
            <a:t> </a:t>
          </a:r>
          <a:r>
            <a:rPr lang="pt-BR" sz="1800" kern="1200" dirty="0" smtClean="0">
              <a:solidFill>
                <a:schemeClr val="tx1"/>
              </a:solidFill>
            </a:rPr>
            <a:t>milhões </a:t>
          </a:r>
          <a:r>
            <a:rPr lang="pt-BR" sz="1800" kern="1200" dirty="0" smtClean="0">
              <a:solidFill>
                <a:srgbClr val="FF0000"/>
              </a:solidFill>
            </a:rPr>
            <a:t>                                                  </a:t>
          </a:r>
          <a:r>
            <a:rPr lang="pt-BR" sz="1800" b="0" kern="1200" dirty="0" smtClean="0"/>
            <a:t>                  Extensão: </a:t>
          </a:r>
          <a:r>
            <a:rPr lang="pt-BR" sz="1800" b="0" kern="1200" dirty="0" smtClean="0">
              <a:solidFill>
                <a:schemeClr val="tx1"/>
              </a:solidFill>
            </a:rPr>
            <a:t>862</a:t>
          </a:r>
          <a:r>
            <a:rPr lang="pt-BR" sz="1800" b="0" kern="1200" dirty="0" smtClean="0"/>
            <a:t> km                                                                                          Prazo de conclusão: out/2015                    </a:t>
          </a:r>
          <a:endParaRPr lang="pt-BR" sz="1800" b="0" kern="1200" dirty="0"/>
        </a:p>
      </dsp:txBody>
      <dsp:txXfrm rot="-5400000">
        <a:off x="988441" y="85423"/>
        <a:ext cx="7004838" cy="1323856"/>
      </dsp:txXfrm>
    </dsp:sp>
    <dsp:sp modelId="{FE3A3287-058D-4D49-945C-9A680E863DB9}">
      <dsp:nvSpPr>
        <dsp:cNvPr id="0" name=""/>
        <dsp:cNvSpPr/>
      </dsp:nvSpPr>
      <dsp:spPr>
        <a:xfrm rot="5400000">
          <a:off x="-211808" y="2031237"/>
          <a:ext cx="1412057" cy="988440"/>
        </a:xfrm>
        <a:prstGeom prst="chevron">
          <a:avLst/>
        </a:prstGeom>
        <a:solidFill>
          <a:schemeClr val="tx2"/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700" kern="1200" dirty="0" smtClean="0"/>
            <a:t>II</a:t>
          </a:r>
          <a:endParaRPr lang="pt-BR" sz="2700" kern="1200" dirty="0"/>
        </a:p>
      </dsp:txBody>
      <dsp:txXfrm rot="-5400000">
        <a:off x="1" y="2313648"/>
        <a:ext cx="988440" cy="423617"/>
      </dsp:txXfrm>
    </dsp:sp>
    <dsp:sp modelId="{5A093CA9-F03F-497D-9590-C3AEF421E790}">
      <dsp:nvSpPr>
        <dsp:cNvPr id="0" name=""/>
        <dsp:cNvSpPr/>
      </dsp:nvSpPr>
      <dsp:spPr>
        <a:xfrm rot="5400000">
          <a:off x="3794963" y="-1250646"/>
          <a:ext cx="1463409" cy="707645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800" b="1" kern="1200" dirty="0" smtClean="0"/>
            <a:t>FERROVIA TRANSCONTINENTAL                                                                 </a:t>
          </a:r>
          <a:r>
            <a:rPr lang="pt-BR" sz="1800" b="0" kern="1200" dirty="0" smtClean="0"/>
            <a:t>EVTEA /Projeto Básico do trecho </a:t>
          </a:r>
          <a:r>
            <a:rPr lang="pt-BR" sz="1800" b="1" kern="1200" dirty="0" smtClean="0"/>
            <a:t>Porto Velho/Vilhena                                </a:t>
          </a:r>
          <a:r>
            <a:rPr lang="pt-BR" sz="1800" kern="1200" dirty="0" smtClean="0"/>
            <a:t>Valor previsto: 49,1</a:t>
          </a:r>
          <a:r>
            <a:rPr lang="pt-BR" sz="1800" kern="1200" dirty="0" smtClean="0">
              <a:solidFill>
                <a:schemeClr val="tx1"/>
              </a:solidFill>
            </a:rPr>
            <a:t> milhões</a:t>
          </a:r>
          <a:r>
            <a:rPr lang="pt-BR" sz="1800" b="0" kern="1200" dirty="0" smtClean="0">
              <a:solidFill>
                <a:schemeClr val="tx1"/>
              </a:solidFill>
            </a:rPr>
            <a:t>                                                                 </a:t>
          </a:r>
          <a:r>
            <a:rPr lang="pt-BR" sz="1800" b="0" kern="1200" dirty="0" smtClean="0"/>
            <a:t>Extensão: </a:t>
          </a:r>
          <a:r>
            <a:rPr lang="pt-BR" sz="1800" b="0" kern="1200" dirty="0" smtClean="0">
              <a:solidFill>
                <a:schemeClr val="tx1"/>
              </a:solidFill>
            </a:rPr>
            <a:t>770</a:t>
          </a:r>
          <a:r>
            <a:rPr lang="pt-BR" sz="1800" b="0" kern="1200" dirty="0" smtClean="0"/>
            <a:t> km                                                                                          Prazo de conclusão: out/2015                                 </a:t>
          </a:r>
          <a:r>
            <a:rPr lang="pt-BR" sz="1800" kern="1200" dirty="0" smtClean="0"/>
            <a:t> </a:t>
          </a:r>
          <a:endParaRPr lang="pt-BR" sz="1800" b="0" kern="1200" dirty="0">
            <a:solidFill>
              <a:schemeClr val="tx1"/>
            </a:solidFill>
          </a:endParaRPr>
        </a:p>
      </dsp:txBody>
      <dsp:txXfrm rot="-5400000">
        <a:off x="988440" y="1627315"/>
        <a:ext cx="7005017" cy="1320533"/>
      </dsp:txXfrm>
    </dsp:sp>
    <dsp:sp modelId="{5CBBF17B-B77E-4213-BEFC-04F6E5116C4A}">
      <dsp:nvSpPr>
        <dsp:cNvPr id="0" name=""/>
        <dsp:cNvSpPr/>
      </dsp:nvSpPr>
      <dsp:spPr>
        <a:xfrm rot="5400000">
          <a:off x="-211808" y="3607543"/>
          <a:ext cx="1412057" cy="988440"/>
        </a:xfrm>
        <a:prstGeom prst="chevron">
          <a:avLst/>
        </a:prstGeom>
        <a:solidFill>
          <a:srgbClr val="007635"/>
        </a:solidFill>
        <a:ln w="25400" cap="flat" cmpd="sng" algn="ctr">
          <a:solidFill>
            <a:srgbClr val="00763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700" kern="1200" dirty="0" smtClean="0"/>
            <a:t>III</a:t>
          </a:r>
          <a:endParaRPr lang="pt-BR" sz="2700" kern="1200" dirty="0"/>
        </a:p>
      </dsp:txBody>
      <dsp:txXfrm rot="-5400000">
        <a:off x="1" y="3889954"/>
        <a:ext cx="988440" cy="423617"/>
      </dsp:txXfrm>
    </dsp:sp>
    <dsp:sp modelId="{275FE924-8D4F-45F9-AE2E-96B6861A44AF}">
      <dsp:nvSpPr>
        <dsp:cNvPr id="0" name=""/>
        <dsp:cNvSpPr/>
      </dsp:nvSpPr>
      <dsp:spPr>
        <a:xfrm rot="5400000">
          <a:off x="3746717" y="316425"/>
          <a:ext cx="1559901" cy="707645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763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800" b="1" kern="1200" dirty="0" smtClean="0"/>
            <a:t>FERROVIA TRANSCONTINENTAL                                                                </a:t>
          </a:r>
          <a:r>
            <a:rPr lang="pt-BR" sz="1800" b="0" kern="1200" dirty="0" smtClean="0">
              <a:solidFill>
                <a:schemeClr val="tx1"/>
              </a:solidFill>
            </a:rPr>
            <a:t>EVTEA do trecho </a:t>
          </a:r>
          <a:r>
            <a:rPr lang="pt-BR" sz="1800" b="1" kern="1200" dirty="0" smtClean="0">
              <a:solidFill>
                <a:schemeClr val="tx1"/>
              </a:solidFill>
            </a:rPr>
            <a:t>Vilhena/Lucas do Rio Verde                                           </a:t>
          </a:r>
          <a:r>
            <a:rPr lang="pt-BR" sz="1800" kern="1200" dirty="0" smtClean="0">
              <a:solidFill>
                <a:schemeClr val="tx1"/>
              </a:solidFill>
            </a:rPr>
            <a:t>Valor previsto: 5,5 milhões</a:t>
          </a:r>
          <a:r>
            <a:rPr lang="pt-BR" sz="1800" b="0" kern="1200" dirty="0" smtClean="0">
              <a:solidFill>
                <a:schemeClr val="tx1"/>
              </a:solidFill>
            </a:rPr>
            <a:t>                                                                         Extensão: 590 km                                                                                          Prazo de conclusão: dez/2013                         </a:t>
          </a:r>
          <a:r>
            <a:rPr lang="pt-BR" sz="1800" kern="1200" dirty="0" smtClean="0">
              <a:solidFill>
                <a:schemeClr val="tx1"/>
              </a:solidFill>
            </a:rPr>
            <a:t> </a:t>
          </a:r>
          <a:endParaRPr lang="pt-BR" sz="1800" b="0" kern="1200" dirty="0">
            <a:solidFill>
              <a:schemeClr val="tx1"/>
            </a:solidFill>
          </a:endParaRPr>
        </a:p>
      </dsp:txBody>
      <dsp:txXfrm rot="-5400000">
        <a:off x="988440" y="3150850"/>
        <a:ext cx="7000307" cy="140760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4D9CEA-07E6-4F31-AFD5-1185CBA50BBA}">
      <dsp:nvSpPr>
        <dsp:cNvPr id="0" name=""/>
        <dsp:cNvSpPr/>
      </dsp:nvSpPr>
      <dsp:spPr>
        <a:xfrm rot="5400000">
          <a:off x="-263875" y="471985"/>
          <a:ext cx="1759171" cy="1231419"/>
        </a:xfrm>
        <a:prstGeom prst="chevron">
          <a:avLst/>
        </a:prstGeom>
        <a:solidFill>
          <a:schemeClr val="tx2"/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400" kern="1200" dirty="0" smtClean="0"/>
            <a:t>I</a:t>
          </a:r>
          <a:endParaRPr lang="pt-BR" sz="3400" kern="1200" dirty="0"/>
        </a:p>
      </dsp:txBody>
      <dsp:txXfrm rot="-5400000">
        <a:off x="2" y="823819"/>
        <a:ext cx="1231419" cy="527752"/>
      </dsp:txXfrm>
    </dsp:sp>
    <dsp:sp modelId="{ABDD6D14-24A7-411A-AF09-C75BD90B2DA1}">
      <dsp:nvSpPr>
        <dsp:cNvPr id="0" name=""/>
        <dsp:cNvSpPr/>
      </dsp:nvSpPr>
      <dsp:spPr>
        <a:xfrm rot="5400000">
          <a:off x="3520809" y="-2289389"/>
          <a:ext cx="1555061" cy="613384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800" b="1" kern="1200" dirty="0" smtClean="0"/>
            <a:t>PROLONGAMENTO DA FNS                                                       </a:t>
          </a:r>
          <a:r>
            <a:rPr lang="pt-BR" sz="1800" b="0" kern="1200" dirty="0" smtClean="0"/>
            <a:t>EVTEA do trecho </a:t>
          </a:r>
          <a:r>
            <a:rPr lang="pt-BR" sz="1800" b="1" kern="1200" dirty="0" smtClean="0"/>
            <a:t>Panorama – Chapecó                                      </a:t>
          </a:r>
          <a:r>
            <a:rPr lang="pt-BR" sz="1800" kern="1200" dirty="0" smtClean="0"/>
            <a:t>Valor : </a:t>
          </a:r>
          <a:r>
            <a:rPr lang="pt-BR" sz="1800" kern="1200" dirty="0" smtClean="0">
              <a:solidFill>
                <a:schemeClr val="tx1"/>
              </a:solidFill>
            </a:rPr>
            <a:t>4,3 milhões</a:t>
          </a:r>
          <a:r>
            <a:rPr lang="pt-BR" sz="1800" b="0" kern="1200" dirty="0" smtClean="0">
              <a:solidFill>
                <a:schemeClr val="tx1"/>
              </a:solidFill>
            </a:rPr>
            <a:t> </a:t>
          </a:r>
          <a:r>
            <a:rPr lang="pt-BR" sz="1800" kern="1200" dirty="0" smtClean="0">
              <a:solidFill>
                <a:schemeClr val="tx1"/>
              </a:solidFill>
            </a:rPr>
            <a:t>                                                  </a:t>
          </a:r>
          <a:r>
            <a:rPr lang="pt-BR" sz="1800" b="0" kern="1200" dirty="0" smtClean="0">
              <a:solidFill>
                <a:schemeClr val="tx1"/>
              </a:solidFill>
            </a:rPr>
            <a:t>                  </a:t>
          </a:r>
          <a:r>
            <a:rPr lang="pt-BR" sz="1800" b="0" kern="1200" dirty="0" smtClean="0"/>
            <a:t>Extensão: </a:t>
          </a:r>
          <a:r>
            <a:rPr lang="pt-BR" sz="1800" b="0" kern="1200" dirty="0" smtClean="0">
              <a:solidFill>
                <a:schemeClr val="tx1"/>
              </a:solidFill>
            </a:rPr>
            <a:t>650</a:t>
          </a:r>
          <a:r>
            <a:rPr lang="pt-BR" sz="1800" b="0" kern="1200" dirty="0" smtClean="0"/>
            <a:t> km                                                                                          Prazo de conclusão: mai</a:t>
          </a:r>
          <a:r>
            <a:rPr lang="pt-BR" sz="1800" b="0" kern="1200" dirty="0" smtClean="0">
              <a:solidFill>
                <a:schemeClr val="tx1"/>
              </a:solidFill>
            </a:rPr>
            <a:t>/2014</a:t>
          </a:r>
          <a:r>
            <a:rPr lang="pt-BR" sz="1800" b="0" kern="1200" dirty="0" smtClean="0">
              <a:solidFill>
                <a:srgbClr val="FF0000"/>
              </a:solidFill>
            </a:rPr>
            <a:t>  </a:t>
          </a:r>
          <a:r>
            <a:rPr lang="pt-BR" sz="1800" kern="1200" dirty="0" smtClean="0">
              <a:solidFill>
                <a:schemeClr val="tx1"/>
              </a:solidFill>
            </a:rPr>
            <a:t> </a:t>
          </a:r>
          <a:r>
            <a:rPr lang="pt-BR" sz="1800" b="0" kern="1200" dirty="0" smtClean="0"/>
            <a:t>                   </a:t>
          </a:r>
          <a:r>
            <a:rPr lang="pt-BR" sz="1800" b="0" kern="1200" dirty="0" smtClean="0">
              <a:solidFill>
                <a:srgbClr val="FF0000"/>
              </a:solidFill>
            </a:rPr>
            <a:t>       </a:t>
          </a:r>
          <a:r>
            <a:rPr lang="pt-BR" sz="1800" kern="1200" dirty="0" smtClean="0">
              <a:solidFill>
                <a:srgbClr val="FF0000"/>
              </a:solidFill>
            </a:rPr>
            <a:t> </a:t>
          </a:r>
          <a:endParaRPr lang="pt-BR" sz="1800" b="0" kern="1200" dirty="0"/>
        </a:p>
      </dsp:txBody>
      <dsp:txXfrm rot="-5400000">
        <a:off x="1231419" y="75913"/>
        <a:ext cx="6057929" cy="1403237"/>
      </dsp:txXfrm>
    </dsp:sp>
    <dsp:sp modelId="{FE3A3287-058D-4D49-945C-9A680E863DB9}">
      <dsp:nvSpPr>
        <dsp:cNvPr id="0" name=""/>
        <dsp:cNvSpPr/>
      </dsp:nvSpPr>
      <dsp:spPr>
        <a:xfrm rot="5400000">
          <a:off x="-263875" y="2174802"/>
          <a:ext cx="1759171" cy="1231419"/>
        </a:xfrm>
        <a:prstGeom prst="chevron">
          <a:avLst/>
        </a:prstGeom>
        <a:solidFill>
          <a:schemeClr val="tx2"/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400" kern="1200" dirty="0" smtClean="0"/>
            <a:t>II</a:t>
          </a:r>
          <a:endParaRPr lang="pt-BR" sz="3400" kern="1200" dirty="0"/>
        </a:p>
      </dsp:txBody>
      <dsp:txXfrm rot="-5400000">
        <a:off x="2" y="2526636"/>
        <a:ext cx="1231419" cy="527752"/>
      </dsp:txXfrm>
    </dsp:sp>
    <dsp:sp modelId="{5A093CA9-F03F-497D-9590-C3AEF421E790}">
      <dsp:nvSpPr>
        <dsp:cNvPr id="0" name=""/>
        <dsp:cNvSpPr/>
      </dsp:nvSpPr>
      <dsp:spPr>
        <a:xfrm rot="5400000">
          <a:off x="3526361" y="-572759"/>
          <a:ext cx="1543958" cy="613384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800" b="1" kern="1200" dirty="0" smtClean="0"/>
            <a:t>PROLONGAMENTO DA FNS                                                       </a:t>
          </a:r>
          <a:r>
            <a:rPr lang="pt-BR" sz="1800" b="0" kern="1200" dirty="0" smtClean="0"/>
            <a:t>EVTEA do trecho </a:t>
          </a:r>
          <a:r>
            <a:rPr lang="pt-BR" sz="1800" b="1" kern="1200" dirty="0" smtClean="0"/>
            <a:t>Chapecó – Rio Grande                                     </a:t>
          </a:r>
          <a:r>
            <a:rPr lang="pt-BR" sz="1800" kern="1200" dirty="0" smtClean="0"/>
            <a:t>Valor</a:t>
          </a:r>
          <a:r>
            <a:rPr lang="pt-BR" sz="1800" kern="1200" dirty="0" smtClean="0">
              <a:solidFill>
                <a:schemeClr val="tx1"/>
              </a:solidFill>
            </a:rPr>
            <a:t>: 5,5 milhões                                                              </a:t>
          </a:r>
          <a:r>
            <a:rPr lang="pt-BR" sz="1800" b="0" kern="1200" dirty="0" smtClean="0">
              <a:solidFill>
                <a:schemeClr val="tx1"/>
              </a:solidFill>
            </a:rPr>
            <a:t> Extensão: 550 km</a:t>
          </a:r>
          <a:r>
            <a:rPr lang="pt-BR" sz="1800" b="0" kern="1200" dirty="0" smtClean="0">
              <a:solidFill>
                <a:srgbClr val="FF0000"/>
              </a:solidFill>
            </a:rPr>
            <a:t>                                                                       </a:t>
          </a:r>
          <a:r>
            <a:rPr lang="pt-BR" sz="1800" b="0" kern="1200" dirty="0" smtClean="0">
              <a:solidFill>
                <a:schemeClr val="tx1"/>
              </a:solidFill>
            </a:rPr>
            <a:t>Prazo de conclusão: mai/2014</a:t>
          </a:r>
          <a:r>
            <a:rPr lang="pt-BR" sz="1800" b="0" kern="1200" dirty="0" smtClean="0">
              <a:solidFill>
                <a:srgbClr val="FF0000"/>
              </a:solidFill>
            </a:rPr>
            <a:t>  </a:t>
          </a:r>
          <a:r>
            <a:rPr lang="pt-BR" sz="1800" kern="1200" dirty="0" smtClean="0">
              <a:solidFill>
                <a:schemeClr val="tx1"/>
              </a:solidFill>
            </a:rPr>
            <a:t> </a:t>
          </a:r>
          <a:endParaRPr lang="pt-BR" sz="1800" b="0" kern="1200" dirty="0">
            <a:solidFill>
              <a:schemeClr val="tx1"/>
            </a:solidFill>
          </a:endParaRPr>
        </a:p>
      </dsp:txBody>
      <dsp:txXfrm rot="-5400000">
        <a:off x="1231420" y="1797552"/>
        <a:ext cx="6058471" cy="139321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4D9CEA-07E6-4F31-AFD5-1185CBA50BBA}">
      <dsp:nvSpPr>
        <dsp:cNvPr id="0" name=""/>
        <dsp:cNvSpPr/>
      </dsp:nvSpPr>
      <dsp:spPr>
        <a:xfrm rot="5400000">
          <a:off x="-167756" y="170082"/>
          <a:ext cx="1118374" cy="782861"/>
        </a:xfrm>
        <a:prstGeom prst="chevron">
          <a:avLst/>
        </a:prstGeom>
        <a:solidFill>
          <a:schemeClr val="tx2"/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/>
            <a:t>I</a:t>
          </a:r>
          <a:endParaRPr lang="pt-BR" sz="2200" kern="1200" dirty="0"/>
        </a:p>
      </dsp:txBody>
      <dsp:txXfrm rot="-5400000">
        <a:off x="1" y="393757"/>
        <a:ext cx="782861" cy="335513"/>
      </dsp:txXfrm>
    </dsp:sp>
    <dsp:sp modelId="{ABDD6D14-24A7-411A-AF09-C75BD90B2DA1}">
      <dsp:nvSpPr>
        <dsp:cNvPr id="0" name=""/>
        <dsp:cNvSpPr/>
      </dsp:nvSpPr>
      <dsp:spPr>
        <a:xfrm rot="5400000">
          <a:off x="2461197" y="-1678334"/>
          <a:ext cx="726943" cy="408361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800" b="1" kern="1200" dirty="0" smtClean="0"/>
            <a:t>VALOR GLOBAL DO EMPREENDIMENTO</a:t>
          </a:r>
          <a:r>
            <a:rPr lang="pt-BR" sz="1800" kern="1200" dirty="0" smtClean="0"/>
            <a:t>                 R$ 2,7 bilhões</a:t>
          </a:r>
          <a:endParaRPr lang="pt-BR" sz="1800" kern="1200" dirty="0"/>
        </a:p>
      </dsp:txBody>
      <dsp:txXfrm rot="-5400000">
        <a:off x="782862" y="35487"/>
        <a:ext cx="4048128" cy="655971"/>
      </dsp:txXfrm>
    </dsp:sp>
    <dsp:sp modelId="{FE3A3287-058D-4D49-945C-9A680E863DB9}">
      <dsp:nvSpPr>
        <dsp:cNvPr id="0" name=""/>
        <dsp:cNvSpPr/>
      </dsp:nvSpPr>
      <dsp:spPr>
        <a:xfrm rot="5400000">
          <a:off x="-167756" y="1139889"/>
          <a:ext cx="1118374" cy="782861"/>
        </a:xfrm>
        <a:prstGeom prst="chevron">
          <a:avLst/>
        </a:prstGeom>
        <a:solidFill>
          <a:schemeClr val="tx2"/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/>
            <a:t>II</a:t>
          </a:r>
          <a:endParaRPr lang="pt-BR" sz="2200" kern="1200" dirty="0"/>
        </a:p>
      </dsp:txBody>
      <dsp:txXfrm rot="-5400000">
        <a:off x="1" y="1363564"/>
        <a:ext cx="782861" cy="335513"/>
      </dsp:txXfrm>
    </dsp:sp>
    <dsp:sp modelId="{5A093CA9-F03F-497D-9590-C3AEF421E790}">
      <dsp:nvSpPr>
        <dsp:cNvPr id="0" name=""/>
        <dsp:cNvSpPr/>
      </dsp:nvSpPr>
      <dsp:spPr>
        <a:xfrm rot="5400000">
          <a:off x="2461197" y="-706201"/>
          <a:ext cx="726943" cy="408361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800" b="1" kern="1200" dirty="0" smtClean="0"/>
            <a:t>EXTENSÃO                                                   </a:t>
          </a:r>
          <a:r>
            <a:rPr lang="pt-BR" sz="1800" b="0" kern="1200" dirty="0" smtClean="0"/>
            <a:t>681,56 km</a:t>
          </a:r>
          <a:endParaRPr lang="pt-BR" sz="1800" b="0" kern="1200" dirty="0"/>
        </a:p>
      </dsp:txBody>
      <dsp:txXfrm rot="-5400000">
        <a:off x="782862" y="1007620"/>
        <a:ext cx="4048128" cy="655971"/>
      </dsp:txXfrm>
    </dsp:sp>
    <dsp:sp modelId="{5CBBF17B-B77E-4213-BEFC-04F6E5116C4A}">
      <dsp:nvSpPr>
        <dsp:cNvPr id="0" name=""/>
        <dsp:cNvSpPr/>
      </dsp:nvSpPr>
      <dsp:spPr>
        <a:xfrm rot="5400000">
          <a:off x="-167756" y="2109696"/>
          <a:ext cx="1118374" cy="782861"/>
        </a:xfrm>
        <a:prstGeom prst="chevron">
          <a:avLst/>
        </a:prstGeom>
        <a:solidFill>
          <a:srgbClr val="007635"/>
        </a:solidFill>
        <a:ln w="25400" cap="flat" cmpd="sng" algn="ctr">
          <a:solidFill>
            <a:srgbClr val="00763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/>
            <a:t>III</a:t>
          </a:r>
          <a:endParaRPr lang="pt-BR" sz="2200" kern="1200" dirty="0"/>
        </a:p>
      </dsp:txBody>
      <dsp:txXfrm rot="-5400000">
        <a:off x="1" y="2333371"/>
        <a:ext cx="782861" cy="335513"/>
      </dsp:txXfrm>
    </dsp:sp>
    <dsp:sp modelId="{275FE924-8D4F-45F9-AE2E-96B6861A44AF}">
      <dsp:nvSpPr>
        <dsp:cNvPr id="0" name=""/>
        <dsp:cNvSpPr/>
      </dsp:nvSpPr>
      <dsp:spPr>
        <a:xfrm rot="5400000">
          <a:off x="2461197" y="263604"/>
          <a:ext cx="726943" cy="408361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763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800" b="1" kern="1200" dirty="0" smtClean="0"/>
            <a:t>AVANÇO FÍSICO                                 </a:t>
          </a:r>
          <a:r>
            <a:rPr lang="pt-BR" sz="1800" b="0" kern="1200" dirty="0" smtClean="0"/>
            <a:t>31,7%</a:t>
          </a:r>
          <a:endParaRPr lang="pt-BR" sz="1800" b="0" kern="1200" dirty="0"/>
        </a:p>
      </dsp:txBody>
      <dsp:txXfrm rot="-5400000">
        <a:off x="782862" y="1977425"/>
        <a:ext cx="4048128" cy="655971"/>
      </dsp:txXfrm>
    </dsp:sp>
    <dsp:sp modelId="{C3CFFF95-5219-409B-9B22-8520CD272A32}">
      <dsp:nvSpPr>
        <dsp:cNvPr id="0" name=""/>
        <dsp:cNvSpPr/>
      </dsp:nvSpPr>
      <dsp:spPr>
        <a:xfrm rot="5400000">
          <a:off x="-167756" y="3079503"/>
          <a:ext cx="1118374" cy="782861"/>
        </a:xfrm>
        <a:prstGeom prst="chevron">
          <a:avLst/>
        </a:prstGeom>
        <a:solidFill>
          <a:srgbClr val="007635"/>
        </a:solidFill>
        <a:ln w="25400" cap="flat" cmpd="sng" algn="ctr">
          <a:solidFill>
            <a:srgbClr val="00763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/>
            <a:t>IV</a:t>
          </a:r>
          <a:endParaRPr lang="pt-BR" sz="2200" kern="1200" dirty="0"/>
        </a:p>
      </dsp:txBody>
      <dsp:txXfrm rot="-5400000">
        <a:off x="1" y="3303178"/>
        <a:ext cx="782861" cy="335513"/>
      </dsp:txXfrm>
    </dsp:sp>
    <dsp:sp modelId="{AD8119F3-0A0B-4E84-AEE8-80D36E779499}">
      <dsp:nvSpPr>
        <dsp:cNvPr id="0" name=""/>
        <dsp:cNvSpPr/>
      </dsp:nvSpPr>
      <dsp:spPr>
        <a:xfrm rot="5400000">
          <a:off x="2461197" y="1233411"/>
          <a:ext cx="726943" cy="408361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763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800" b="1" kern="1200" dirty="0" smtClean="0"/>
            <a:t>PREVISÃO DE CONCLUSÃO                                 </a:t>
          </a:r>
          <a:r>
            <a:rPr lang="pt-BR" sz="1800" b="0" kern="1200" dirty="0" err="1" smtClean="0"/>
            <a:t>jun</a:t>
          </a:r>
          <a:r>
            <a:rPr lang="pt-BR" sz="1800" b="0" kern="1200" dirty="0" smtClean="0"/>
            <a:t>/2014</a:t>
          </a:r>
          <a:endParaRPr lang="pt-BR" sz="1800" b="0" kern="1200" dirty="0"/>
        </a:p>
      </dsp:txBody>
      <dsp:txXfrm rot="-5400000">
        <a:off x="782862" y="2947232"/>
        <a:ext cx="4048128" cy="65597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4D9CEA-07E6-4F31-AFD5-1185CBA50BBA}">
      <dsp:nvSpPr>
        <dsp:cNvPr id="0" name=""/>
        <dsp:cNvSpPr/>
      </dsp:nvSpPr>
      <dsp:spPr>
        <a:xfrm rot="5400000">
          <a:off x="-129656" y="249970"/>
          <a:ext cx="864376" cy="605063"/>
        </a:xfrm>
        <a:prstGeom prst="chevron">
          <a:avLst/>
        </a:prstGeom>
        <a:solidFill>
          <a:schemeClr val="tx2"/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dirty="0" smtClean="0"/>
            <a:t>I</a:t>
          </a:r>
          <a:endParaRPr lang="pt-BR" sz="1700" kern="1200" dirty="0"/>
        </a:p>
      </dsp:txBody>
      <dsp:txXfrm rot="-5400000">
        <a:off x="1" y="422846"/>
        <a:ext cx="605063" cy="259313"/>
      </dsp:txXfrm>
    </dsp:sp>
    <dsp:sp modelId="{ABDD6D14-24A7-411A-AF09-C75BD90B2DA1}">
      <dsp:nvSpPr>
        <dsp:cNvPr id="0" name=""/>
        <dsp:cNvSpPr/>
      </dsp:nvSpPr>
      <dsp:spPr>
        <a:xfrm rot="5400000">
          <a:off x="2715950" y="-2038880"/>
          <a:ext cx="717778" cy="493955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800" b="1" kern="1200" dirty="0" smtClean="0"/>
            <a:t>DESAPROPRIAÇÃO         </a:t>
          </a:r>
          <a:r>
            <a:rPr lang="pt-BR" sz="1800" kern="1200" dirty="0" smtClean="0"/>
            <a:t>                                       95% de frente liberada</a:t>
          </a:r>
          <a:endParaRPr lang="pt-BR" sz="1800" kern="1200" dirty="0"/>
        </a:p>
      </dsp:txBody>
      <dsp:txXfrm rot="-5400000">
        <a:off x="605064" y="107045"/>
        <a:ext cx="4904513" cy="647700"/>
      </dsp:txXfrm>
    </dsp:sp>
    <dsp:sp modelId="{FE3A3287-058D-4D49-945C-9A680E863DB9}">
      <dsp:nvSpPr>
        <dsp:cNvPr id="0" name=""/>
        <dsp:cNvSpPr/>
      </dsp:nvSpPr>
      <dsp:spPr>
        <a:xfrm rot="5400000">
          <a:off x="-129656" y="1035544"/>
          <a:ext cx="864376" cy="605063"/>
        </a:xfrm>
        <a:prstGeom prst="chevron">
          <a:avLst/>
        </a:prstGeom>
        <a:solidFill>
          <a:schemeClr val="tx2"/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dirty="0" smtClean="0"/>
            <a:t>II</a:t>
          </a:r>
          <a:endParaRPr lang="pt-BR" sz="1700" kern="1200" dirty="0"/>
        </a:p>
      </dsp:txBody>
      <dsp:txXfrm rot="-5400000">
        <a:off x="1" y="1208420"/>
        <a:ext cx="605063" cy="259313"/>
      </dsp:txXfrm>
    </dsp:sp>
    <dsp:sp modelId="{5A093CA9-F03F-497D-9590-C3AEF421E790}">
      <dsp:nvSpPr>
        <dsp:cNvPr id="0" name=""/>
        <dsp:cNvSpPr/>
      </dsp:nvSpPr>
      <dsp:spPr>
        <a:xfrm rot="5400000">
          <a:off x="2772247" y="-1282966"/>
          <a:ext cx="605185" cy="493955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800" b="1" kern="1200" dirty="0" smtClean="0"/>
            <a:t>PROJETOS EXECUTIVOS                                              </a:t>
          </a:r>
          <a:r>
            <a:rPr lang="pt-BR" sz="1800" b="0" kern="1200" dirty="0" smtClean="0"/>
            <a:t>99% concluídos (Pendência lote 3)</a:t>
          </a:r>
          <a:endParaRPr lang="pt-BR" sz="1800" b="0" kern="1200" dirty="0"/>
        </a:p>
      </dsp:txBody>
      <dsp:txXfrm rot="-5400000">
        <a:off x="605064" y="913760"/>
        <a:ext cx="4910009" cy="546099"/>
      </dsp:txXfrm>
    </dsp:sp>
    <dsp:sp modelId="{5CBBF17B-B77E-4213-BEFC-04F6E5116C4A}">
      <dsp:nvSpPr>
        <dsp:cNvPr id="0" name=""/>
        <dsp:cNvSpPr/>
      </dsp:nvSpPr>
      <dsp:spPr>
        <a:xfrm rot="5400000">
          <a:off x="-129656" y="1843170"/>
          <a:ext cx="864376" cy="605063"/>
        </a:xfrm>
        <a:prstGeom prst="chevron">
          <a:avLst/>
        </a:prstGeom>
        <a:solidFill>
          <a:srgbClr val="007635"/>
        </a:solidFill>
        <a:ln w="25400" cap="flat" cmpd="sng" algn="ctr">
          <a:solidFill>
            <a:srgbClr val="00763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dirty="0" smtClean="0"/>
            <a:t>III</a:t>
          </a:r>
          <a:endParaRPr lang="pt-BR" sz="1700" kern="1200" dirty="0"/>
        </a:p>
      </dsp:txBody>
      <dsp:txXfrm rot="-5400000">
        <a:off x="1" y="2016046"/>
        <a:ext cx="605063" cy="259313"/>
      </dsp:txXfrm>
    </dsp:sp>
    <dsp:sp modelId="{275FE924-8D4F-45F9-AE2E-96B6861A44AF}">
      <dsp:nvSpPr>
        <dsp:cNvPr id="0" name=""/>
        <dsp:cNvSpPr/>
      </dsp:nvSpPr>
      <dsp:spPr>
        <a:xfrm rot="5400000">
          <a:off x="2750194" y="-475340"/>
          <a:ext cx="649289" cy="493955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763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800" b="1" kern="1200" dirty="0" smtClean="0"/>
            <a:t>PROJETOS EXECUTIVOS - OAE                                             </a:t>
          </a:r>
          <a:r>
            <a:rPr lang="pt-BR" sz="1800" b="0" kern="1200" dirty="0" smtClean="0"/>
            <a:t>53 concluídos (Total 69)</a:t>
          </a:r>
          <a:endParaRPr lang="pt-BR" sz="1800" kern="1200" dirty="0"/>
        </a:p>
      </dsp:txBody>
      <dsp:txXfrm rot="-5400000">
        <a:off x="605063" y="1701487"/>
        <a:ext cx="4907856" cy="585897"/>
      </dsp:txXfrm>
    </dsp:sp>
    <dsp:sp modelId="{C3CFFF95-5219-409B-9B22-8520CD272A32}">
      <dsp:nvSpPr>
        <dsp:cNvPr id="0" name=""/>
        <dsp:cNvSpPr/>
      </dsp:nvSpPr>
      <dsp:spPr>
        <a:xfrm rot="5400000">
          <a:off x="-129656" y="2728617"/>
          <a:ext cx="864376" cy="605063"/>
        </a:xfrm>
        <a:prstGeom prst="chevron">
          <a:avLst/>
        </a:prstGeom>
        <a:solidFill>
          <a:srgbClr val="007635"/>
        </a:solidFill>
        <a:ln w="25400" cap="flat" cmpd="sng" algn="ctr">
          <a:solidFill>
            <a:srgbClr val="00763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dirty="0" smtClean="0"/>
            <a:t>IV</a:t>
          </a:r>
          <a:endParaRPr lang="pt-BR" sz="1700" kern="1200" dirty="0"/>
        </a:p>
      </dsp:txBody>
      <dsp:txXfrm rot="-5400000">
        <a:off x="1" y="2901493"/>
        <a:ext cx="605063" cy="259313"/>
      </dsp:txXfrm>
    </dsp:sp>
    <dsp:sp modelId="{AD8119F3-0A0B-4E84-AEE8-80D36E779499}">
      <dsp:nvSpPr>
        <dsp:cNvPr id="0" name=""/>
        <dsp:cNvSpPr/>
      </dsp:nvSpPr>
      <dsp:spPr>
        <a:xfrm rot="5400000">
          <a:off x="2672373" y="410107"/>
          <a:ext cx="804932" cy="493955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763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800" b="1" kern="1200" dirty="0" smtClean="0">
              <a:latin typeface="+mj-lt"/>
            </a:rPr>
            <a:t>SONDAGENS                                               </a:t>
          </a:r>
          <a:r>
            <a:rPr lang="pt-BR" sz="1800" b="0" kern="1200" dirty="0" smtClean="0"/>
            <a:t>Executado 100% das sondagens geofísicas e  convencionais                                            </a:t>
          </a:r>
          <a:endParaRPr lang="pt-BR" sz="1800" b="0" kern="1200" dirty="0"/>
        </a:p>
      </dsp:txBody>
      <dsp:txXfrm rot="-5400000">
        <a:off x="605063" y="2516711"/>
        <a:ext cx="4900258" cy="726344"/>
      </dsp:txXfrm>
    </dsp:sp>
    <dsp:sp modelId="{E4D45690-26DA-4BB1-B7B8-029CC668E41A}">
      <dsp:nvSpPr>
        <dsp:cNvPr id="0" name=""/>
        <dsp:cNvSpPr/>
      </dsp:nvSpPr>
      <dsp:spPr>
        <a:xfrm rot="5400000">
          <a:off x="-265341" y="3738106"/>
          <a:ext cx="1135747" cy="605063"/>
        </a:xfrm>
        <a:prstGeom prst="chevron">
          <a:avLst/>
        </a:prstGeom>
        <a:solidFill>
          <a:schemeClr val="tx2"/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b="0" kern="1200" dirty="0" smtClean="0"/>
            <a:t>V</a:t>
          </a:r>
          <a:endParaRPr lang="pt-BR" sz="1700" b="0" kern="1200" dirty="0"/>
        </a:p>
      </dsp:txBody>
      <dsp:txXfrm rot="-5400000">
        <a:off x="2" y="3775296"/>
        <a:ext cx="605063" cy="530684"/>
      </dsp:txXfrm>
    </dsp:sp>
    <dsp:sp modelId="{72007FFD-4DE7-4E31-81C6-D50F16D93229}">
      <dsp:nvSpPr>
        <dsp:cNvPr id="0" name=""/>
        <dsp:cNvSpPr/>
      </dsp:nvSpPr>
      <dsp:spPr>
        <a:xfrm rot="5400000">
          <a:off x="2590678" y="1457256"/>
          <a:ext cx="968322" cy="493955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743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800" b="1" kern="1200" dirty="0" smtClean="0">
              <a:latin typeface="+mj-lt"/>
            </a:rPr>
            <a:t>RESTRIÇÕES TCU                                                 </a:t>
          </a:r>
          <a:r>
            <a:rPr lang="pt-BR" sz="1800" b="0" kern="1200" dirty="0" smtClean="0"/>
            <a:t>Custo unitário concreto, terraplenagem, linhas de transmissão, apuração de responsabilidade</a:t>
          </a:r>
          <a:endParaRPr lang="pt-BR" sz="1800" b="0" kern="1200" dirty="0"/>
        </a:p>
      </dsp:txBody>
      <dsp:txXfrm rot="-5400000">
        <a:off x="605063" y="3490141"/>
        <a:ext cx="4892282" cy="87378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17E47E-CD41-4CDA-9A1E-CFD0AA947B37}">
      <dsp:nvSpPr>
        <dsp:cNvPr id="0" name=""/>
        <dsp:cNvSpPr/>
      </dsp:nvSpPr>
      <dsp:spPr>
        <a:xfrm>
          <a:off x="0" y="228577"/>
          <a:ext cx="8686800" cy="287498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FF9A46-E4B2-43AE-BB7F-96AF0A565B59}">
      <dsp:nvSpPr>
        <dsp:cNvPr id="0" name=""/>
        <dsp:cNvSpPr/>
      </dsp:nvSpPr>
      <dsp:spPr>
        <a:xfrm>
          <a:off x="152401" y="0"/>
          <a:ext cx="5759999" cy="467995"/>
        </a:xfrm>
        <a:prstGeom prst="roundRect">
          <a:avLst/>
        </a:prstGeom>
        <a:gradFill rotWithShape="0"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27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9838" tIns="0" rIns="229838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b="1" kern="1200" smtClean="0">
              <a:solidFill>
                <a:schemeClr val="accent1">
                  <a:lumMod val="75000"/>
                </a:schemeClr>
              </a:solidFill>
              <a:latin typeface="Calibri" pitchFamily="34" charset="0"/>
            </a:rPr>
            <a:t>Aquisição</a:t>
          </a:r>
          <a:endParaRPr lang="pt-BR" sz="1900" b="1" kern="1200">
            <a:solidFill>
              <a:schemeClr val="accent1">
                <a:lumMod val="75000"/>
              </a:schemeClr>
            </a:solidFill>
            <a:latin typeface="Calibri" pitchFamily="34" charset="0"/>
          </a:endParaRPr>
        </a:p>
      </dsp:txBody>
      <dsp:txXfrm>
        <a:off x="175247" y="22846"/>
        <a:ext cx="5714307" cy="42230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17E47E-CD41-4CDA-9A1E-CFD0AA947B37}">
      <dsp:nvSpPr>
        <dsp:cNvPr id="0" name=""/>
        <dsp:cNvSpPr/>
      </dsp:nvSpPr>
      <dsp:spPr>
        <a:xfrm>
          <a:off x="0" y="532002"/>
          <a:ext cx="8686800" cy="111180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FF9A46-E4B2-43AE-BB7F-96AF0A565B59}">
      <dsp:nvSpPr>
        <dsp:cNvPr id="0" name=""/>
        <dsp:cNvSpPr/>
      </dsp:nvSpPr>
      <dsp:spPr>
        <a:xfrm>
          <a:off x="152401" y="327957"/>
          <a:ext cx="5759999" cy="467995"/>
        </a:xfrm>
        <a:prstGeom prst="roundRect">
          <a:avLst/>
        </a:prstGeom>
        <a:gradFill rotWithShape="0"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27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9838" tIns="0" rIns="229838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b="1" kern="1200" smtClean="0">
              <a:solidFill>
                <a:schemeClr val="accent1">
                  <a:lumMod val="75000"/>
                </a:schemeClr>
              </a:solidFill>
              <a:latin typeface="Calibri" pitchFamily="34" charset="0"/>
            </a:rPr>
            <a:t>Logística de Recebimento</a:t>
          </a:r>
          <a:endParaRPr lang="pt-BR" sz="1900" b="1" kern="1200">
            <a:solidFill>
              <a:schemeClr val="accent1">
                <a:lumMod val="75000"/>
              </a:schemeClr>
            </a:solidFill>
            <a:latin typeface="Calibri" pitchFamily="34" charset="0"/>
          </a:endParaRPr>
        </a:p>
      </dsp:txBody>
      <dsp:txXfrm>
        <a:off x="175247" y="350803"/>
        <a:ext cx="5714307" cy="4223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31B400-03C5-44D0-968C-9B0A027F9FB3}" type="datetimeFigureOut">
              <a:rPr lang="pt-BR" smtClean="0"/>
              <a:pPr/>
              <a:t>10/04/2013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2BC103-43DD-4673-81BF-4EABBFEA645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3024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BC103-43DD-4673-81BF-4EABBFEA6451}" type="slidenum">
              <a:rPr lang="pt-BR" smtClean="0"/>
              <a:pPr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11180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75C2A-8DC2-465F-8577-B43B18733CE5}" type="datetimeFigureOut">
              <a:rPr lang="pt-BR" smtClean="0"/>
              <a:pPr/>
              <a:t>10/04/2013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7159A-3960-4287-A9E8-166B049E2F9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75C2A-8DC2-465F-8577-B43B18733CE5}" type="datetimeFigureOut">
              <a:rPr lang="pt-BR" smtClean="0"/>
              <a:pPr/>
              <a:t>10/04/2013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7159A-3960-4287-A9E8-166B049E2F9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75C2A-8DC2-465F-8577-B43B18733CE5}" type="datetimeFigureOut">
              <a:rPr lang="pt-BR" smtClean="0"/>
              <a:pPr/>
              <a:t>10/04/2013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7159A-3960-4287-A9E8-166B049E2F9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75C2A-8DC2-465F-8577-B43B18733CE5}" type="datetimeFigureOut">
              <a:rPr lang="pt-BR" smtClean="0"/>
              <a:pPr/>
              <a:t>10/04/2013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7159A-3960-4287-A9E8-166B049E2F9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75C2A-8DC2-465F-8577-B43B18733CE5}" type="datetimeFigureOut">
              <a:rPr lang="pt-BR" smtClean="0"/>
              <a:pPr/>
              <a:t>10/04/2013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7159A-3960-4287-A9E8-166B049E2F9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75C2A-8DC2-465F-8577-B43B18733CE5}" type="datetimeFigureOut">
              <a:rPr lang="pt-BR" smtClean="0"/>
              <a:pPr/>
              <a:t>10/04/2013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7159A-3960-4287-A9E8-166B049E2F9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75C2A-8DC2-465F-8577-B43B18733CE5}" type="datetimeFigureOut">
              <a:rPr lang="pt-BR" smtClean="0"/>
              <a:pPr/>
              <a:t>10/04/2013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7159A-3960-4287-A9E8-166B049E2F9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75C2A-8DC2-465F-8577-B43B18733CE5}" type="datetimeFigureOut">
              <a:rPr lang="pt-BR" smtClean="0"/>
              <a:pPr/>
              <a:t>10/04/2013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7159A-3960-4287-A9E8-166B049E2F9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75C2A-8DC2-465F-8577-B43B18733CE5}" type="datetimeFigureOut">
              <a:rPr lang="pt-BR" smtClean="0"/>
              <a:pPr/>
              <a:t>10/04/2013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7159A-3960-4287-A9E8-166B049E2F9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75C2A-8DC2-465F-8577-B43B18733CE5}" type="datetimeFigureOut">
              <a:rPr lang="pt-BR" smtClean="0"/>
              <a:pPr/>
              <a:t>10/04/2013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7159A-3960-4287-A9E8-166B049E2F9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75C2A-8DC2-465F-8577-B43B18733CE5}" type="datetimeFigureOut">
              <a:rPr lang="pt-BR" smtClean="0"/>
              <a:pPr/>
              <a:t>10/04/2013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7159A-3960-4287-A9E8-166B049E2F9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C75C2A-8DC2-465F-8577-B43B18733CE5}" type="datetimeFigureOut">
              <a:rPr lang="pt-BR" smtClean="0"/>
              <a:pPr/>
              <a:t>10/04/2013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57159A-3960-4287-A9E8-166B049E2F9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3" Type="http://schemas.openxmlformats.org/officeDocument/2006/relationships/diagramLayout" Target="../diagrams/layout8.xml"/><Relationship Id="rId7" Type="http://schemas.openxmlformats.org/officeDocument/2006/relationships/diagramData" Target="../diagrams/data9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8.xml"/><Relationship Id="rId11" Type="http://schemas.microsoft.com/office/2007/relationships/diagramDrawing" Target="../diagrams/drawing9.xml"/><Relationship Id="rId5" Type="http://schemas.openxmlformats.org/officeDocument/2006/relationships/diagramColors" Target="../diagrams/colors8.xml"/><Relationship Id="rId10" Type="http://schemas.openxmlformats.org/officeDocument/2006/relationships/diagramColors" Target="../diagrams/colors9.xml"/><Relationship Id="rId4" Type="http://schemas.openxmlformats.org/officeDocument/2006/relationships/diagramQuickStyle" Target="../diagrams/quickStyle8.xml"/><Relationship Id="rId9" Type="http://schemas.openxmlformats.org/officeDocument/2006/relationships/diagramQuickStyle" Target="../diagrams/quickStyle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4.xml"/><Relationship Id="rId3" Type="http://schemas.openxmlformats.org/officeDocument/2006/relationships/diagramLayout" Target="../diagrams/layout13.xml"/><Relationship Id="rId7" Type="http://schemas.openxmlformats.org/officeDocument/2006/relationships/diagramData" Target="../diagrams/data14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3.xml"/><Relationship Id="rId11" Type="http://schemas.microsoft.com/office/2007/relationships/diagramDrawing" Target="../diagrams/drawing14.xml"/><Relationship Id="rId5" Type="http://schemas.openxmlformats.org/officeDocument/2006/relationships/diagramColors" Target="../diagrams/colors13.xml"/><Relationship Id="rId10" Type="http://schemas.openxmlformats.org/officeDocument/2006/relationships/diagramColors" Target="../diagrams/colors14.xml"/><Relationship Id="rId4" Type="http://schemas.openxmlformats.org/officeDocument/2006/relationships/diagramQuickStyle" Target="../diagrams/quickStyle13.xml"/><Relationship Id="rId9" Type="http://schemas.openxmlformats.org/officeDocument/2006/relationships/diagramQuickStyle" Target="../diagrams/quickStyle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8.xml"/><Relationship Id="rId13" Type="http://schemas.openxmlformats.org/officeDocument/2006/relationships/diagramLayout" Target="../diagrams/layout19.xml"/><Relationship Id="rId3" Type="http://schemas.openxmlformats.org/officeDocument/2006/relationships/diagramLayout" Target="../diagrams/layout17.xml"/><Relationship Id="rId7" Type="http://schemas.openxmlformats.org/officeDocument/2006/relationships/diagramData" Target="../diagrams/data18.xml"/><Relationship Id="rId12" Type="http://schemas.openxmlformats.org/officeDocument/2006/relationships/diagramData" Target="../diagrams/data19.xml"/><Relationship Id="rId2" Type="http://schemas.openxmlformats.org/officeDocument/2006/relationships/diagramData" Target="../diagrams/data17.xml"/><Relationship Id="rId16" Type="http://schemas.microsoft.com/office/2007/relationships/diagramDrawing" Target="../diagrams/drawing19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7.xml"/><Relationship Id="rId11" Type="http://schemas.microsoft.com/office/2007/relationships/diagramDrawing" Target="../diagrams/drawing18.xml"/><Relationship Id="rId5" Type="http://schemas.openxmlformats.org/officeDocument/2006/relationships/diagramColors" Target="../diagrams/colors17.xml"/><Relationship Id="rId15" Type="http://schemas.openxmlformats.org/officeDocument/2006/relationships/diagramColors" Target="../diagrams/colors19.xml"/><Relationship Id="rId10" Type="http://schemas.openxmlformats.org/officeDocument/2006/relationships/diagramColors" Target="../diagrams/colors18.xml"/><Relationship Id="rId4" Type="http://schemas.openxmlformats.org/officeDocument/2006/relationships/diagramQuickStyle" Target="../diagrams/quickStyle17.xml"/><Relationship Id="rId9" Type="http://schemas.openxmlformats.org/officeDocument/2006/relationships/diagramQuickStyle" Target="../diagrams/quickStyle18.xml"/><Relationship Id="rId14" Type="http://schemas.openxmlformats.org/officeDocument/2006/relationships/diagramQuickStyle" Target="../diagrams/quickStyle19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1.xml"/><Relationship Id="rId3" Type="http://schemas.openxmlformats.org/officeDocument/2006/relationships/diagramLayout" Target="../diagrams/layout20.xml"/><Relationship Id="rId7" Type="http://schemas.openxmlformats.org/officeDocument/2006/relationships/diagramData" Target="../diagrams/data21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0.xml"/><Relationship Id="rId11" Type="http://schemas.microsoft.com/office/2007/relationships/diagramDrawing" Target="../diagrams/drawing21.xml"/><Relationship Id="rId5" Type="http://schemas.openxmlformats.org/officeDocument/2006/relationships/diagramColors" Target="../diagrams/colors20.xml"/><Relationship Id="rId10" Type="http://schemas.openxmlformats.org/officeDocument/2006/relationships/diagramColors" Target="../diagrams/colors21.xml"/><Relationship Id="rId4" Type="http://schemas.openxmlformats.org/officeDocument/2006/relationships/diagramQuickStyle" Target="../diagrams/quickStyle20.xml"/><Relationship Id="rId9" Type="http://schemas.openxmlformats.org/officeDocument/2006/relationships/diagramQuickStyle" Target="../diagrams/quickStyle2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042988" y="6262688"/>
            <a:ext cx="6400800" cy="766762"/>
          </a:xfrm>
        </p:spPr>
        <p:txBody>
          <a:bodyPr/>
          <a:lstStyle/>
          <a:p>
            <a:pPr eaLnBrk="1" hangingPunct="1"/>
            <a:r>
              <a:rPr lang="pt-BR" b="1" dirty="0" smtClean="0">
                <a:solidFill>
                  <a:schemeClr val="bg1"/>
                </a:solidFill>
              </a:rPr>
              <a:t>11/05/2010</a:t>
            </a:r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4644008" y="5392044"/>
            <a:ext cx="405288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1400" b="1" dirty="0" smtClean="0">
                <a:solidFill>
                  <a:schemeClr val="accent1">
                    <a:lumMod val="50000"/>
                  </a:schemeClr>
                </a:solidFill>
              </a:rPr>
              <a:t>AUDIÊNCIA PÚBLICA</a:t>
            </a:r>
          </a:p>
          <a:p>
            <a:pPr algn="ctr">
              <a:defRPr/>
            </a:pPr>
            <a:r>
              <a:rPr lang="pt-BR" sz="1400" b="1" dirty="0" smtClean="0">
                <a:solidFill>
                  <a:schemeClr val="accent1">
                    <a:lumMod val="50000"/>
                  </a:schemeClr>
                </a:solidFill>
              </a:rPr>
              <a:t>Câmara dos Deputados</a:t>
            </a:r>
            <a:endParaRPr lang="pt-BR" sz="14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pt-BR" sz="1200" b="1" dirty="0" smtClean="0">
                <a:solidFill>
                  <a:schemeClr val="accent1">
                    <a:lumMod val="50000"/>
                  </a:schemeClr>
                </a:solidFill>
              </a:rPr>
              <a:t>10/04/2013</a:t>
            </a:r>
            <a:endParaRPr lang="pt-BR" sz="1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6367954"/>
              </p:ext>
            </p:extLst>
          </p:nvPr>
        </p:nvGraphicFramePr>
        <p:xfrm>
          <a:off x="202255" y="908720"/>
          <a:ext cx="4338645" cy="6224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2" name="Documento" r:id="rId4" imgW="5774519" imgH="9096205" progId="">
                  <p:embed/>
                </p:oleObj>
              </mc:Choice>
              <mc:Fallback>
                <p:oleObj name="Documento" r:id="rId4" imgW="5774519" imgH="9096205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255" y="908720"/>
                        <a:ext cx="4338645" cy="622422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4427525" y="3212976"/>
            <a:ext cx="410445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t-BR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EVOLUÇÃO DOS EMPRENDIMENTOS</a:t>
            </a:r>
            <a:endParaRPr lang="pt-BR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8" name="Retângulo 7"/>
          <p:cNvSpPr>
            <a:spLocks/>
          </p:cNvSpPr>
          <p:nvPr/>
        </p:nvSpPr>
        <p:spPr>
          <a:xfrm>
            <a:off x="3222422" y="5761376"/>
            <a:ext cx="1270952" cy="684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Picture 2" descr="http://www2.transportes.gov.br/bit/01-inicial/botoes/top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0"/>
            <a:ext cx="9158288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tângulo 9"/>
          <p:cNvSpPr>
            <a:spLocks/>
          </p:cNvSpPr>
          <p:nvPr/>
        </p:nvSpPr>
        <p:spPr>
          <a:xfrm>
            <a:off x="3215040" y="4978886"/>
            <a:ext cx="1285200" cy="720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1" name="Picture 3" descr="PAc2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9180" y="1052736"/>
            <a:ext cx="2519362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5399633" y="2121876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i="1" dirty="0" smtClean="0">
                <a:solidFill>
                  <a:schemeClr val="tx2">
                    <a:lumMod val="75000"/>
                  </a:schemeClr>
                </a:solidFill>
              </a:rPr>
              <a:t>     </a:t>
            </a:r>
            <a:r>
              <a:rPr lang="pt-BR" sz="2400" b="1" i="1" dirty="0" smtClean="0">
                <a:solidFill>
                  <a:srgbClr val="0074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Ferrovias </a:t>
            </a:r>
            <a:r>
              <a:rPr lang="pt-BR" sz="24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2400" i="1" dirty="0" smtClean="0">
                <a:solidFill>
                  <a:schemeClr val="tx2">
                    <a:lumMod val="75000"/>
                  </a:schemeClr>
                </a:solidFill>
              </a:rPr>
              <a:t>    </a:t>
            </a:r>
            <a:endParaRPr lang="pt-BR" sz="2400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101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aixaDeTexto 15"/>
          <p:cNvSpPr txBox="1"/>
          <p:nvPr/>
        </p:nvSpPr>
        <p:spPr>
          <a:xfrm>
            <a:off x="146836" y="53165"/>
            <a:ext cx="16888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 smtClean="0">
                <a:solidFill>
                  <a:prstClr val="white"/>
                </a:solidFill>
                <a:latin typeface="Arial Black" pitchFamily="34" charset="0"/>
              </a:rPr>
              <a:t>VALEC</a:t>
            </a:r>
            <a:endParaRPr lang="pt-BR" sz="3200" dirty="0">
              <a:solidFill>
                <a:prstClr val="white"/>
              </a:solidFill>
              <a:latin typeface="Arial Black" pitchFamily="34" charset="0"/>
            </a:endParaRPr>
          </a:p>
        </p:txBody>
      </p:sp>
      <p:cxnSp>
        <p:nvCxnSpPr>
          <p:cNvPr id="18" name="Conector reto 17"/>
          <p:cNvCxnSpPr/>
          <p:nvPr/>
        </p:nvCxnSpPr>
        <p:spPr>
          <a:xfrm>
            <a:off x="285130" y="601845"/>
            <a:ext cx="1343155" cy="0"/>
          </a:xfrm>
          <a:prstGeom prst="line">
            <a:avLst/>
          </a:prstGeom>
          <a:ln w="730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tângulo 18"/>
          <p:cNvSpPr/>
          <p:nvPr/>
        </p:nvSpPr>
        <p:spPr>
          <a:xfrm>
            <a:off x="0" y="-27384"/>
            <a:ext cx="9144000" cy="90872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 smtClean="0">
                <a:solidFill>
                  <a:srgbClr val="FFFF00"/>
                </a:solidFill>
              </a:rPr>
              <a:t>               </a:t>
            </a: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FERROVIA NORTE SUL – EXTENSÃO SUL</a:t>
            </a:r>
          </a:p>
          <a:p>
            <a:pPr algn="ctr"/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</a:t>
            </a:r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Ouro Verde – Estrela d’Oeste</a:t>
            </a:r>
            <a:endParaRPr lang="pt-B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173605" y="53165"/>
            <a:ext cx="16888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 smtClean="0">
                <a:solidFill>
                  <a:prstClr val="white"/>
                </a:solidFill>
                <a:latin typeface="Arial Black" pitchFamily="34" charset="0"/>
              </a:rPr>
              <a:t>VALEC</a:t>
            </a:r>
            <a:endParaRPr lang="pt-BR" sz="3200" dirty="0">
              <a:solidFill>
                <a:prstClr val="white"/>
              </a:solidFill>
              <a:latin typeface="Arial Black" pitchFamily="34" charset="0"/>
            </a:endParaRPr>
          </a:p>
        </p:txBody>
      </p:sp>
      <p:cxnSp>
        <p:nvCxnSpPr>
          <p:cNvPr id="21" name="Conector reto 20"/>
          <p:cNvCxnSpPr/>
          <p:nvPr/>
        </p:nvCxnSpPr>
        <p:spPr>
          <a:xfrm>
            <a:off x="351586" y="584110"/>
            <a:ext cx="1343155" cy="0"/>
          </a:xfrm>
          <a:prstGeom prst="line">
            <a:avLst/>
          </a:prstGeom>
          <a:ln w="730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381000" y="1198563"/>
            <a:ext cx="8305800" cy="3397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46800" rIns="36000" bIns="0" anchor="ctr">
            <a:spAutoFit/>
          </a:bodyPr>
          <a:lstStyle/>
          <a:p>
            <a:pPr marL="190500" indent="-190500" algn="ctr" defTabSz="449263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  <a:tabLst>
                <a:tab pos="619125" algn="l"/>
                <a:tab pos="1517650" algn="l"/>
                <a:tab pos="1966913" algn="l"/>
                <a:tab pos="2416175" algn="l"/>
                <a:tab pos="2865438" algn="l"/>
                <a:tab pos="3314700" algn="l"/>
                <a:tab pos="3763963" algn="l"/>
                <a:tab pos="4213225" algn="l"/>
                <a:tab pos="4662488" algn="l"/>
                <a:tab pos="5111750" algn="l"/>
                <a:tab pos="5561013" algn="l"/>
                <a:tab pos="6010275" algn="l"/>
                <a:tab pos="6459538" algn="l"/>
                <a:tab pos="6908800" algn="l"/>
                <a:tab pos="7358063" algn="l"/>
                <a:tab pos="7807325" algn="l"/>
                <a:tab pos="8256588" algn="l"/>
                <a:tab pos="8705850" algn="l"/>
                <a:tab pos="9155113" algn="l"/>
              </a:tabLst>
              <a:defRPr sz="1800" b="1" i="0" u="none" strike="noStrike" kern="1200" baseline="0">
                <a:solidFill>
                  <a:prstClr val="black"/>
                </a:solidFill>
                <a:latin typeface="+mj-lt"/>
                <a:ea typeface="+mn-ea"/>
                <a:cs typeface="+mn-cs"/>
              </a:defRPr>
            </a:pPr>
            <a:r>
              <a:rPr lang="pt-BR" sz="1900" b="1" dirty="0">
                <a:solidFill>
                  <a:srgbClr val="4F81BD">
                    <a:lumMod val="75000"/>
                  </a:srgbClr>
                </a:solidFill>
              </a:rPr>
              <a:t>AVANÇO FÍSICO: OBRAS/DESAPROPRIAÇÃO</a:t>
            </a:r>
          </a:p>
        </p:txBody>
      </p:sp>
      <p:graphicFrame>
        <p:nvGraphicFramePr>
          <p:cNvPr id="12" name="Group 161"/>
          <p:cNvGraphicFramePr>
            <a:graphicFrameLocks noGrp="1"/>
          </p:cNvGraphicFramePr>
          <p:nvPr/>
        </p:nvGraphicFramePr>
        <p:xfrm>
          <a:off x="304800" y="1962150"/>
          <a:ext cx="8683624" cy="4246563"/>
        </p:xfrm>
        <a:graphic>
          <a:graphicData uri="http://schemas.openxmlformats.org/drawingml/2006/table">
            <a:tbl>
              <a:tblPr/>
              <a:tblGrid>
                <a:gridCol w="605353"/>
                <a:gridCol w="816965"/>
                <a:gridCol w="748588"/>
                <a:gridCol w="673729"/>
                <a:gridCol w="748588"/>
                <a:gridCol w="673729"/>
                <a:gridCol w="748588"/>
                <a:gridCol w="673729"/>
                <a:gridCol w="823447"/>
                <a:gridCol w="748588"/>
                <a:gridCol w="673729"/>
                <a:gridCol w="748591"/>
              </a:tblGrid>
              <a:tr h="386856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Lote</a:t>
                      </a:r>
                    </a:p>
                  </a:txBody>
                  <a:tcPr marL="91453" marR="91453"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Construtora</a:t>
                      </a:r>
                    </a:p>
                  </a:txBody>
                  <a:tcPr marL="91453" marR="91453"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Extensão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(km)</a:t>
                      </a:r>
                    </a:p>
                  </a:txBody>
                  <a:tcPr marL="91453" marR="91453"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Obras (acumulado) - %</a:t>
                      </a:r>
                    </a:p>
                  </a:txBody>
                  <a:tcPr marL="91453" marR="91453"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1453" marR="91453"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1453" marR="91453"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Desapropriação (acumulado) - %</a:t>
                      </a:r>
                    </a:p>
                  </a:txBody>
                  <a:tcPr marL="91453" marR="91453"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1453" marR="91453" marT="45704" marB="45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Conclusão</a:t>
                      </a:r>
                    </a:p>
                  </a:txBody>
                  <a:tcPr marL="91453" marR="91453"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0884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Realizado</a:t>
                      </a:r>
                    </a:p>
                  </a:txBody>
                  <a:tcPr marL="91438" marR="91438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t-BR" sz="10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91438" marR="91438"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Previsto </a:t>
                      </a:r>
                    </a:p>
                  </a:txBody>
                  <a:tcPr marL="91438" marR="91438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Realizado </a:t>
                      </a:r>
                    </a:p>
                  </a:txBody>
                  <a:tcPr marL="91438" marR="91438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Previsto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ABR</a:t>
                      </a:r>
                    </a:p>
                  </a:txBody>
                  <a:tcPr marL="91438" marR="91438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Realizado </a:t>
                      </a:r>
                    </a:p>
                  </a:txBody>
                  <a:tcPr marL="91438" marR="91438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t-BR" sz="10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91438" marR="91438"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t-BR" sz="10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91438" marR="91438"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4382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JAN</a:t>
                      </a:r>
                    </a:p>
                  </a:txBody>
                  <a:tcPr marL="91438" marR="91438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 FEV</a:t>
                      </a:r>
                    </a:p>
                  </a:txBody>
                  <a:tcPr marL="91438" marR="91438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MAR</a:t>
                      </a:r>
                    </a:p>
                  </a:txBody>
                  <a:tcPr marL="91438" marR="91438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t-BR" sz="10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91438" marR="91438"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JAN</a:t>
                      </a:r>
                    </a:p>
                  </a:txBody>
                  <a:tcPr marL="91438" marR="91438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 FEV</a:t>
                      </a:r>
                    </a:p>
                  </a:txBody>
                  <a:tcPr marL="91438" marR="91438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MAR</a:t>
                      </a:r>
                    </a:p>
                  </a:txBody>
                  <a:tcPr marL="91438" marR="91438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73399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01</a:t>
                      </a:r>
                    </a:p>
                  </a:txBody>
                  <a:tcPr marL="91453" marR="91453"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ATERPA/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EBATE</a:t>
                      </a:r>
                    </a:p>
                  </a:txBody>
                  <a:tcPr marL="91447" marR="91447" marT="45704" marB="45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111,72 </a:t>
                      </a:r>
                    </a:p>
                  </a:txBody>
                  <a:tcPr marL="91447" marR="91447" marT="45704" marB="45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26,1</a:t>
                      </a:r>
                      <a:endParaRPr kumimoji="0" lang="pt-BR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91447" marR="91447" marT="45704" marB="45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26,4</a:t>
                      </a:r>
                    </a:p>
                  </a:txBody>
                  <a:tcPr marL="91447" marR="91447" marT="45704" marB="45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33,3</a:t>
                      </a:r>
                      <a:endParaRPr kumimoji="0" lang="pt-BR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91447" marR="91447" marT="45704" marB="45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33,8</a:t>
                      </a:r>
                      <a:endParaRPr kumimoji="0" lang="pt-BR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91447" marR="91447" marT="45704" marB="45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35,6</a:t>
                      </a:r>
                      <a:endParaRPr kumimoji="0" lang="pt-BR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91447" marR="91447" marT="45704" marB="45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90,0</a:t>
                      </a:r>
                      <a:endParaRPr kumimoji="0" lang="pt-BR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91,4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91,4</a:t>
                      </a:r>
                      <a:endParaRPr kumimoji="0" lang="pt-BR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30/06/2014</a:t>
                      </a:r>
                    </a:p>
                  </a:txBody>
                  <a:tcPr marL="91453" marR="91453"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34975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02</a:t>
                      </a:r>
                    </a:p>
                  </a:txBody>
                  <a:tcPr marL="91453" marR="91453"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PAVOTEC/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OURIVIO</a:t>
                      </a:r>
                    </a:p>
                  </a:txBody>
                  <a:tcPr marL="91447" marR="91447" marT="45704" marB="45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135,36</a:t>
                      </a:r>
                    </a:p>
                  </a:txBody>
                  <a:tcPr marL="91447" marR="91447" marT="45704" marB="45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25,9</a:t>
                      </a:r>
                      <a:endParaRPr kumimoji="0" lang="pt-BR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91447" marR="91447" marT="45704" marB="45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26,1</a:t>
                      </a:r>
                    </a:p>
                  </a:txBody>
                  <a:tcPr marL="91447" marR="91447" marT="45704" marB="45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31,9</a:t>
                      </a:r>
                      <a:endParaRPr kumimoji="0" lang="pt-BR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91447" marR="91447" marT="45704" marB="45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26,6</a:t>
                      </a:r>
                      <a:endParaRPr kumimoji="0" lang="pt-BR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91447" marR="91447" marT="45704" marB="45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36,6</a:t>
                      </a:r>
                      <a:endParaRPr kumimoji="0" lang="pt-BR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91447" marR="91447" marT="45704" marB="45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87,2</a:t>
                      </a:r>
                      <a:endParaRPr kumimoji="0" lang="pt-BR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88,0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89,7</a:t>
                      </a:r>
                      <a:endParaRPr kumimoji="0" lang="pt-BR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30/06/2014</a:t>
                      </a:r>
                    </a:p>
                  </a:txBody>
                  <a:tcPr marL="91453" marR="91453"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55116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03</a:t>
                      </a:r>
                    </a:p>
                  </a:txBody>
                  <a:tcPr marL="91453" marR="91453"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QUEIROZ GALVÃO/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CAMARGO CORRÊA</a:t>
                      </a:r>
                    </a:p>
                  </a:txBody>
                  <a:tcPr marL="91447" marR="91447" marT="45704" marB="45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144,23</a:t>
                      </a:r>
                    </a:p>
                  </a:txBody>
                  <a:tcPr marL="91447" marR="91447" marT="45704" marB="45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35,3</a:t>
                      </a:r>
                      <a:endParaRPr kumimoji="0" lang="pt-BR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91447" marR="91447" marT="45704" marB="45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37,4</a:t>
                      </a:r>
                    </a:p>
                  </a:txBody>
                  <a:tcPr marL="91447" marR="91447" marT="45704" marB="45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39,5</a:t>
                      </a:r>
                      <a:endParaRPr kumimoji="0" lang="pt-BR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91447" marR="91447" marT="45704" marB="45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39,8</a:t>
                      </a:r>
                      <a:endParaRPr kumimoji="0" lang="pt-BR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91447" marR="91447" marT="45704" marB="45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42,7</a:t>
                      </a:r>
                      <a:endParaRPr kumimoji="0" lang="pt-BR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91447" marR="91447" marT="45704" marB="45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97,9</a:t>
                      </a:r>
                      <a:endParaRPr kumimoji="0" lang="pt-BR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98,7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98,7</a:t>
                      </a:r>
                      <a:endParaRPr kumimoji="0" lang="pt-BR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30/06/2014</a:t>
                      </a:r>
                    </a:p>
                  </a:txBody>
                  <a:tcPr marL="91453" marR="91453"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70742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04</a:t>
                      </a:r>
                    </a:p>
                  </a:txBody>
                  <a:tcPr marL="91453" marR="91453"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CONSTRAN/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EGESA</a:t>
                      </a:r>
                    </a:p>
                  </a:txBody>
                  <a:tcPr marL="91447" marR="91447" marT="45704" marB="45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148,3</a:t>
                      </a:r>
                    </a:p>
                  </a:txBody>
                  <a:tcPr marL="91447" marR="91447" marT="45704" marB="45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11,6</a:t>
                      </a:r>
                      <a:endParaRPr kumimoji="0" lang="pt-BR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91447" marR="91447" marT="45704" marB="45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12,1</a:t>
                      </a:r>
                    </a:p>
                  </a:txBody>
                  <a:tcPr marL="91447" marR="91447" marT="45704" marB="45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15,1</a:t>
                      </a:r>
                      <a:endParaRPr kumimoji="0" lang="pt-BR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91447" marR="91447" marT="45704" marB="45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12,6</a:t>
                      </a:r>
                      <a:endParaRPr kumimoji="0" lang="pt-BR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91447" marR="91447" marT="45704" marB="45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18,3</a:t>
                      </a:r>
                      <a:endParaRPr kumimoji="0" lang="pt-BR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91447" marR="91447" marT="45704" marB="45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98,3</a:t>
                      </a:r>
                      <a:endParaRPr kumimoji="0" lang="pt-BR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98,3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98,3</a:t>
                      </a:r>
                      <a:endParaRPr kumimoji="0" lang="pt-BR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30/06/2014</a:t>
                      </a:r>
                    </a:p>
                  </a:txBody>
                  <a:tcPr marL="91453" marR="91453"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728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05</a:t>
                      </a:r>
                    </a:p>
                  </a:txBody>
                  <a:tcPr marL="91447" marR="91447" marT="45704" marB="45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TIISA</a:t>
                      </a:r>
                    </a:p>
                  </a:txBody>
                  <a:tcPr marL="91447" marR="91447" marT="45704" marB="45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141,95</a:t>
                      </a:r>
                    </a:p>
                  </a:txBody>
                  <a:tcPr marL="91447" marR="91447" marT="45704" marB="45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42,0</a:t>
                      </a:r>
                      <a:endParaRPr kumimoji="0" lang="pt-BR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91447" marR="91447" marT="45704" marB="45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42,2</a:t>
                      </a:r>
                    </a:p>
                  </a:txBody>
                  <a:tcPr marL="91447" marR="91447" marT="45704" marB="45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43,8</a:t>
                      </a:r>
                      <a:endParaRPr kumimoji="0" lang="pt-BR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91447" marR="91447" marT="45704" marB="45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42,6</a:t>
                      </a:r>
                      <a:endParaRPr kumimoji="0" lang="pt-BR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91447" marR="91447" marT="45704" marB="45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49,8</a:t>
                      </a:r>
                      <a:endParaRPr kumimoji="0" lang="pt-BR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91447" marR="91447" marT="45704" marB="45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95,0</a:t>
                      </a:r>
                      <a:endParaRPr kumimoji="0" lang="pt-BR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97,6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97,6</a:t>
                      </a:r>
                      <a:endParaRPr kumimoji="0" lang="pt-BR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30/06/2014</a:t>
                      </a:r>
                      <a:endParaRPr kumimoji="0" lang="pt-B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1453" marR="91453"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441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aixaDeTexto 15"/>
          <p:cNvSpPr txBox="1"/>
          <p:nvPr/>
        </p:nvSpPr>
        <p:spPr>
          <a:xfrm>
            <a:off x="146836" y="53165"/>
            <a:ext cx="16888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 smtClean="0">
                <a:solidFill>
                  <a:prstClr val="white"/>
                </a:solidFill>
                <a:latin typeface="Arial Black" pitchFamily="34" charset="0"/>
              </a:rPr>
              <a:t>VALEC</a:t>
            </a:r>
            <a:endParaRPr lang="pt-BR" sz="3200" dirty="0">
              <a:solidFill>
                <a:prstClr val="white"/>
              </a:solidFill>
              <a:latin typeface="Arial Black" pitchFamily="34" charset="0"/>
            </a:endParaRPr>
          </a:p>
        </p:txBody>
      </p:sp>
      <p:cxnSp>
        <p:nvCxnSpPr>
          <p:cNvPr id="18" name="Conector reto 17"/>
          <p:cNvCxnSpPr/>
          <p:nvPr/>
        </p:nvCxnSpPr>
        <p:spPr>
          <a:xfrm>
            <a:off x="285130" y="601845"/>
            <a:ext cx="1343155" cy="0"/>
          </a:xfrm>
          <a:prstGeom prst="line">
            <a:avLst/>
          </a:prstGeom>
          <a:ln w="730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tângulo 18"/>
          <p:cNvSpPr/>
          <p:nvPr/>
        </p:nvSpPr>
        <p:spPr>
          <a:xfrm>
            <a:off x="0" y="-27384"/>
            <a:ext cx="9144000" cy="90872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 smtClean="0">
                <a:solidFill>
                  <a:srgbClr val="FFFF00"/>
                </a:solidFill>
              </a:rPr>
              <a:t>               </a:t>
            </a: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FERROVIA NORTE SUL – EXTENSÃO SUL</a:t>
            </a:r>
          </a:p>
          <a:p>
            <a:pPr algn="ctr"/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</a:t>
            </a:r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Ouro Verde – Estrela d’Oeste</a:t>
            </a:r>
            <a:endParaRPr lang="pt-B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173605" y="53165"/>
            <a:ext cx="16888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 smtClean="0">
                <a:solidFill>
                  <a:prstClr val="white"/>
                </a:solidFill>
                <a:latin typeface="Arial Black" pitchFamily="34" charset="0"/>
              </a:rPr>
              <a:t>VALEC</a:t>
            </a:r>
            <a:endParaRPr lang="pt-BR" sz="3200" dirty="0">
              <a:solidFill>
                <a:prstClr val="white"/>
              </a:solidFill>
              <a:latin typeface="Arial Black" pitchFamily="34" charset="0"/>
            </a:endParaRPr>
          </a:p>
        </p:txBody>
      </p:sp>
      <p:cxnSp>
        <p:nvCxnSpPr>
          <p:cNvPr id="21" name="Conector reto 20"/>
          <p:cNvCxnSpPr/>
          <p:nvPr/>
        </p:nvCxnSpPr>
        <p:spPr>
          <a:xfrm>
            <a:off x="351586" y="584110"/>
            <a:ext cx="1343155" cy="0"/>
          </a:xfrm>
          <a:prstGeom prst="line">
            <a:avLst/>
          </a:prstGeom>
          <a:ln w="730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111125" y="1260475"/>
            <a:ext cx="8601075" cy="3397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46800" rIns="36000" bIns="0" anchor="ctr">
            <a:spAutoFit/>
          </a:bodyPr>
          <a:lstStyle/>
          <a:p>
            <a:pPr marL="190500" indent="-190500" algn="ctr" defTabSz="449263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  <a:tabLst>
                <a:tab pos="619125" algn="l"/>
                <a:tab pos="1517650" algn="l"/>
                <a:tab pos="1966913" algn="l"/>
                <a:tab pos="2416175" algn="l"/>
                <a:tab pos="2865438" algn="l"/>
                <a:tab pos="3314700" algn="l"/>
                <a:tab pos="3763963" algn="l"/>
                <a:tab pos="4213225" algn="l"/>
                <a:tab pos="4662488" algn="l"/>
                <a:tab pos="5111750" algn="l"/>
                <a:tab pos="5561013" algn="l"/>
                <a:tab pos="6010275" algn="l"/>
                <a:tab pos="6459538" algn="l"/>
                <a:tab pos="6908800" algn="l"/>
                <a:tab pos="7358063" algn="l"/>
                <a:tab pos="7807325" algn="l"/>
                <a:tab pos="8256588" algn="l"/>
                <a:tab pos="8705850" algn="l"/>
                <a:tab pos="9155113" algn="l"/>
              </a:tabLst>
              <a:defRPr/>
            </a:pPr>
            <a:r>
              <a:rPr lang="pt-BR" sz="1900" b="1" dirty="0">
                <a:solidFill>
                  <a:srgbClr val="4F81BD">
                    <a:lumMod val="75000"/>
                  </a:srgbClr>
                </a:solidFill>
              </a:rPr>
              <a:t>TRILHOS</a:t>
            </a:r>
          </a:p>
        </p:txBody>
      </p:sp>
      <p:graphicFrame>
        <p:nvGraphicFramePr>
          <p:cNvPr id="11" name="Diagrama 10"/>
          <p:cNvGraphicFramePr/>
          <p:nvPr/>
        </p:nvGraphicFramePr>
        <p:xfrm>
          <a:off x="193876" y="1859665"/>
          <a:ext cx="8686800" cy="3103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3" name="Diagrama 12"/>
          <p:cNvGraphicFramePr/>
          <p:nvPr/>
        </p:nvGraphicFramePr>
        <p:xfrm>
          <a:off x="205451" y="4863295"/>
          <a:ext cx="8686800" cy="213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4" name="CaixaDeTexto 18"/>
          <p:cNvSpPr txBox="1">
            <a:spLocks noChangeArrowheads="1"/>
          </p:cNvSpPr>
          <p:nvPr/>
        </p:nvSpPr>
        <p:spPr bwMode="auto">
          <a:xfrm>
            <a:off x="560388" y="2376488"/>
            <a:ext cx="8175625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ts val="600"/>
              </a:spcAft>
              <a:buSzPct val="115000"/>
              <a:buFont typeface="Arial" charset="0"/>
              <a:buChar char="•"/>
            </a:pPr>
            <a:r>
              <a:rPr lang="pt-BR" sz="1900" dirty="0" smtClean="0">
                <a:solidFill>
                  <a:prstClr val="black"/>
                </a:solidFill>
                <a:latin typeface="Calibri" pitchFamily="34" charset="0"/>
              </a:rPr>
              <a:t>Aberta proposta em 14/01/2013 (Consórcio PNG/PANGANG)</a:t>
            </a:r>
          </a:p>
          <a:p>
            <a:pPr eaLnBrk="1" fontAlgn="base" hangingPunct="1">
              <a:spcBef>
                <a:spcPct val="0"/>
              </a:spcBef>
              <a:spcAft>
                <a:spcPts val="600"/>
              </a:spcAft>
              <a:buSzPct val="115000"/>
              <a:buFont typeface="Arial" charset="0"/>
              <a:buChar char="•"/>
            </a:pPr>
            <a:r>
              <a:rPr lang="pt-BR" sz="1900" dirty="0" smtClean="0">
                <a:solidFill>
                  <a:prstClr val="black"/>
                </a:solidFill>
                <a:latin typeface="Calibri" pitchFamily="34" charset="0"/>
              </a:rPr>
              <a:t>TCU suspendeu contratação em 04/02/2013</a:t>
            </a:r>
          </a:p>
          <a:p>
            <a:pPr eaLnBrk="1" fontAlgn="base" hangingPunct="1">
              <a:spcBef>
                <a:spcPct val="0"/>
              </a:spcBef>
              <a:spcAft>
                <a:spcPts val="600"/>
              </a:spcAft>
              <a:buSzPct val="115000"/>
              <a:buFont typeface="Arial" charset="0"/>
              <a:buChar char="•"/>
            </a:pPr>
            <a:r>
              <a:rPr lang="pt-BR" sz="1900" dirty="0" smtClean="0">
                <a:solidFill>
                  <a:prstClr val="black"/>
                </a:solidFill>
                <a:latin typeface="Calibri" pitchFamily="34" charset="0"/>
              </a:rPr>
              <a:t>VALEC interpôs recurso de agravo junto ao TCU - aguarda julgamento do mérito</a:t>
            </a:r>
          </a:p>
          <a:p>
            <a:pPr eaLnBrk="1" fontAlgn="base" hangingPunct="1">
              <a:spcBef>
                <a:spcPct val="0"/>
              </a:spcBef>
              <a:spcAft>
                <a:spcPts val="600"/>
              </a:spcAft>
              <a:buSzPct val="115000"/>
              <a:buFont typeface="Arial" charset="0"/>
              <a:buChar char="•"/>
            </a:pPr>
            <a:r>
              <a:rPr lang="pt-BR" sz="1900" dirty="0" smtClean="0">
                <a:solidFill>
                  <a:prstClr val="black"/>
                </a:solidFill>
                <a:latin typeface="Calibri" pitchFamily="34" charset="0"/>
              </a:rPr>
              <a:t>A VALEC está em tratativas visando a revogação da licitação</a:t>
            </a:r>
          </a:p>
        </p:txBody>
      </p:sp>
      <p:sp>
        <p:nvSpPr>
          <p:cNvPr id="15" name="CaixaDeTexto 20"/>
          <p:cNvSpPr txBox="1">
            <a:spLocks noChangeArrowheads="1"/>
          </p:cNvSpPr>
          <p:nvPr/>
        </p:nvSpPr>
        <p:spPr bwMode="auto">
          <a:xfrm>
            <a:off x="550863" y="5868988"/>
            <a:ext cx="8278812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defTabSz="8445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342900" indent="-342900" defTabSz="8445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445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445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445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44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44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44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44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SzPct val="120000"/>
              <a:buFont typeface="Arial" charset="0"/>
              <a:buChar char="•"/>
            </a:pPr>
            <a:r>
              <a:rPr lang="pt-BR" sz="1900" dirty="0" smtClean="0">
                <a:solidFill>
                  <a:prstClr val="black"/>
                </a:solidFill>
                <a:latin typeface="Calibri" pitchFamily="34" charset="0"/>
              </a:rPr>
              <a:t>Licitação suspensa em função da medida cautelar do TCU – Aquisição de trilhos </a:t>
            </a:r>
          </a:p>
        </p:txBody>
      </p:sp>
    </p:spTree>
    <p:extLst>
      <p:ext uri="{BB962C8B-B14F-4D97-AF65-F5344CB8AC3E}">
        <p14:creationId xmlns:p14="http://schemas.microsoft.com/office/powerpoint/2010/main" val="2317878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aixaDeTexto 15"/>
          <p:cNvSpPr txBox="1"/>
          <p:nvPr/>
        </p:nvSpPr>
        <p:spPr>
          <a:xfrm>
            <a:off x="146836" y="53165"/>
            <a:ext cx="16888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 smtClean="0">
                <a:solidFill>
                  <a:prstClr val="white"/>
                </a:solidFill>
                <a:latin typeface="Arial Black" pitchFamily="34" charset="0"/>
              </a:rPr>
              <a:t>VALEC</a:t>
            </a:r>
            <a:endParaRPr lang="pt-BR" sz="3200" dirty="0">
              <a:solidFill>
                <a:prstClr val="white"/>
              </a:solidFill>
              <a:latin typeface="Arial Black" pitchFamily="34" charset="0"/>
            </a:endParaRPr>
          </a:p>
        </p:txBody>
      </p:sp>
      <p:cxnSp>
        <p:nvCxnSpPr>
          <p:cNvPr id="18" name="Conector reto 17"/>
          <p:cNvCxnSpPr/>
          <p:nvPr/>
        </p:nvCxnSpPr>
        <p:spPr>
          <a:xfrm>
            <a:off x="285130" y="601845"/>
            <a:ext cx="1343155" cy="0"/>
          </a:xfrm>
          <a:prstGeom prst="line">
            <a:avLst/>
          </a:prstGeom>
          <a:ln w="730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tângulo 18"/>
          <p:cNvSpPr/>
          <p:nvPr/>
        </p:nvSpPr>
        <p:spPr>
          <a:xfrm>
            <a:off x="0" y="-27384"/>
            <a:ext cx="9144000" cy="90872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 smtClean="0">
                <a:solidFill>
                  <a:schemeClr val="bg1"/>
                </a:solidFill>
              </a:rPr>
              <a:t>               </a:t>
            </a: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FERROVIA NORTE SUL – EXTENSÃO SUL</a:t>
            </a:r>
          </a:p>
          <a:p>
            <a:pPr algn="ctr"/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</a:t>
            </a:r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Ouro Verde – Estrela d’Oeste</a:t>
            </a:r>
            <a:endParaRPr lang="pt-B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173605" y="53165"/>
            <a:ext cx="16888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 smtClean="0">
                <a:solidFill>
                  <a:prstClr val="white"/>
                </a:solidFill>
                <a:latin typeface="Arial Black" pitchFamily="34" charset="0"/>
              </a:rPr>
              <a:t>VALEC</a:t>
            </a:r>
            <a:endParaRPr lang="pt-BR" sz="3200" dirty="0">
              <a:solidFill>
                <a:prstClr val="white"/>
              </a:solidFill>
              <a:latin typeface="Arial Black" pitchFamily="34" charset="0"/>
            </a:endParaRPr>
          </a:p>
        </p:txBody>
      </p:sp>
      <p:cxnSp>
        <p:nvCxnSpPr>
          <p:cNvPr id="21" name="Conector reto 20"/>
          <p:cNvCxnSpPr/>
          <p:nvPr/>
        </p:nvCxnSpPr>
        <p:spPr>
          <a:xfrm>
            <a:off x="351586" y="584110"/>
            <a:ext cx="1343155" cy="0"/>
          </a:xfrm>
          <a:prstGeom prst="line">
            <a:avLst/>
          </a:prstGeom>
          <a:ln w="730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431800" y="1327150"/>
            <a:ext cx="8229600" cy="3397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46800" rIns="36000" bIns="0" anchor="ctr">
            <a:spAutoFit/>
          </a:bodyPr>
          <a:lstStyle/>
          <a:p>
            <a:pPr marL="190500" indent="-190500" algn="ctr" defTabSz="449263" fontAlgn="base">
              <a:spcBef>
                <a:spcPct val="0"/>
              </a:spcBef>
              <a:spcAft>
                <a:spcPct val="0"/>
              </a:spcAft>
              <a:tabLst>
                <a:tab pos="619125" algn="l"/>
                <a:tab pos="1517650" algn="l"/>
                <a:tab pos="1966913" algn="l"/>
                <a:tab pos="2416175" algn="l"/>
                <a:tab pos="2865438" algn="l"/>
                <a:tab pos="3314700" algn="l"/>
                <a:tab pos="3763963" algn="l"/>
                <a:tab pos="4213225" algn="l"/>
                <a:tab pos="4662488" algn="l"/>
                <a:tab pos="5111750" algn="l"/>
                <a:tab pos="5561013" algn="l"/>
                <a:tab pos="6010275" algn="l"/>
                <a:tab pos="6459538" algn="l"/>
                <a:tab pos="6908800" algn="l"/>
                <a:tab pos="7358063" algn="l"/>
                <a:tab pos="7807325" algn="l"/>
                <a:tab pos="8256588" algn="l"/>
                <a:tab pos="8705850" algn="l"/>
                <a:tab pos="9155113" algn="l"/>
              </a:tabLst>
              <a:defRPr/>
            </a:pPr>
            <a:r>
              <a:rPr lang="pt-BR" sz="1900" b="1" dirty="0">
                <a:solidFill>
                  <a:srgbClr val="4F81BD">
                    <a:lumMod val="75000"/>
                  </a:srgbClr>
                </a:solidFill>
              </a:rPr>
              <a:t>PROJETOS EXECUTIVOS - OAE	</a:t>
            </a:r>
          </a:p>
        </p:txBody>
      </p:sp>
      <p:graphicFrame>
        <p:nvGraphicFramePr>
          <p:cNvPr id="17" name="Tabela 16"/>
          <p:cNvGraphicFramePr>
            <a:graphicFrameLocks noGrp="1"/>
          </p:cNvGraphicFramePr>
          <p:nvPr/>
        </p:nvGraphicFramePr>
        <p:xfrm>
          <a:off x="1295400" y="2133600"/>
          <a:ext cx="6416675" cy="4038600"/>
        </p:xfrm>
        <a:graphic>
          <a:graphicData uri="http://schemas.openxmlformats.org/drawingml/2006/table">
            <a:tbl>
              <a:tblPr firstRow="1" firstCol="1" bandRow="1">
                <a:tableStyleId>{D7AC3CCA-C797-4891-BE02-D94E43425B78}</a:tableStyleId>
              </a:tblPr>
              <a:tblGrid>
                <a:gridCol w="996648"/>
                <a:gridCol w="1472280"/>
                <a:gridCol w="1361628"/>
                <a:gridCol w="1361628"/>
                <a:gridCol w="1224491"/>
              </a:tblGrid>
              <a:tr h="472075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Lotes</a:t>
                      </a:r>
                      <a:endParaRPr lang="pt-BR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9528" marR="9528" marT="95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Arial" pitchFamily="34" charset="0"/>
                          <a:cs typeface="Arial" pitchFamily="34" charset="0"/>
                        </a:rPr>
                        <a:t>Quantidade</a:t>
                      </a:r>
                      <a:endParaRPr lang="pt-BR" sz="1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9528" marR="9528" marT="95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400" smtClean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Aprovados</a:t>
                      </a:r>
                      <a:endParaRPr lang="pt-BR" sz="1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4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9528" marR="9528" marT="9521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kern="120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Aprovar</a:t>
                      </a:r>
                      <a:endParaRPr lang="pt-BR" sz="1400" b="1" kern="120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9528" marR="9528" marT="95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400" b="1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9527" marR="9527" marT="95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207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4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9527" marR="9527" marT="9521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abr</a:t>
                      </a:r>
                      <a:r>
                        <a:rPr lang="pt-BR" sz="14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/2013</a:t>
                      </a:r>
                      <a:endParaRPr lang="pt-BR" sz="14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9528" marR="9528" marT="9521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mai</a:t>
                      </a:r>
                      <a:r>
                        <a:rPr lang="pt-BR" sz="1400" b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/2013</a:t>
                      </a:r>
                      <a:endParaRPr lang="pt-BR" sz="1400" b="1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9528" marR="9528" marT="9521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472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pt-BR" sz="1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9528" marR="9528" marT="952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endParaRPr lang="pt-BR" sz="1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9528" marR="9528" marT="952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12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9528" marR="9528" marT="952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9528" marR="9528" marT="952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9528" marR="9528" marT="9521" marB="0" anchor="ctr">
                    <a:noFill/>
                  </a:tcPr>
                </a:tc>
              </a:tr>
              <a:tr h="5329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pt-BR" sz="1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9528" marR="9528" marT="952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pt-BR" sz="1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9528" marR="9528" marT="952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9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9528" marR="9528" marT="952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9528" marR="9528" marT="952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9528" marR="9528" marT="952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2710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kern="12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</a:t>
                      </a:r>
                    </a:p>
                  </a:txBody>
                  <a:tcPr marL="9528" marR="9528" marT="952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kern="12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18</a:t>
                      </a:r>
                    </a:p>
                  </a:txBody>
                  <a:tcPr marL="9528" marR="9528" marT="952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kern="120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18</a:t>
                      </a:r>
                      <a:endParaRPr lang="pt-BR" sz="1400" kern="12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9528" marR="9528" marT="952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kern="120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  <a:endParaRPr lang="pt-BR" sz="1400" kern="12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9528" marR="9528" marT="952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kern="120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  <a:endParaRPr lang="pt-BR" sz="1400" kern="12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9528" marR="9528" marT="9521" marB="0" anchor="ctr">
                    <a:noFill/>
                  </a:tcPr>
                </a:tc>
              </a:tr>
              <a:tr h="5212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pt-BR" sz="1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9528" marR="9528" marT="952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endParaRPr lang="pt-BR" sz="1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9528" marR="9528" marT="952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9528" marR="9528" marT="952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9528" marR="9528" marT="952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9528" marR="9528" marT="952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290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pt-BR" sz="1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9528" marR="9528" marT="952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17</a:t>
                      </a:r>
                      <a:endParaRPr lang="pt-BR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9528" marR="9528" marT="952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12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9528" marR="9528" marT="952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9528" marR="9528" marT="952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9528" marR="9528" marT="9521" marB="0" anchor="ctr">
                    <a:noFill/>
                  </a:tcPr>
                </a:tc>
              </a:tr>
              <a:tr h="5368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  <a:latin typeface="Arial" pitchFamily="34" charset="0"/>
                          <a:cs typeface="Arial" pitchFamily="34" charset="0"/>
                        </a:rPr>
                        <a:t>Total</a:t>
                      </a:r>
                      <a:endParaRPr lang="pt-BR" sz="14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9528" marR="9528" marT="95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69</a:t>
                      </a:r>
                      <a:endParaRPr lang="pt-BR" sz="14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9528" marR="9528" marT="95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53</a:t>
                      </a:r>
                      <a:endParaRPr lang="pt-BR" sz="1400" b="1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9528" marR="9528" marT="95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</a:t>
                      </a:r>
                      <a:endParaRPr lang="pt-BR" sz="1400" b="1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9528" marR="9528" marT="95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</a:t>
                      </a:r>
                      <a:endParaRPr lang="pt-BR" sz="14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9528" marR="9528" marT="95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3462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aixaDeTexto 15"/>
          <p:cNvSpPr txBox="1"/>
          <p:nvPr/>
        </p:nvSpPr>
        <p:spPr>
          <a:xfrm>
            <a:off x="146836" y="53165"/>
            <a:ext cx="16888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 smtClean="0">
                <a:solidFill>
                  <a:prstClr val="white"/>
                </a:solidFill>
                <a:latin typeface="Arial Black" pitchFamily="34" charset="0"/>
              </a:rPr>
              <a:t>VALEC</a:t>
            </a:r>
            <a:endParaRPr lang="pt-BR" sz="3200" dirty="0">
              <a:solidFill>
                <a:prstClr val="white"/>
              </a:solidFill>
              <a:latin typeface="Arial Black" pitchFamily="34" charset="0"/>
            </a:endParaRPr>
          </a:p>
        </p:txBody>
      </p:sp>
      <p:cxnSp>
        <p:nvCxnSpPr>
          <p:cNvPr id="18" name="Conector reto 17"/>
          <p:cNvCxnSpPr/>
          <p:nvPr/>
        </p:nvCxnSpPr>
        <p:spPr>
          <a:xfrm>
            <a:off x="285130" y="601845"/>
            <a:ext cx="1343155" cy="0"/>
          </a:xfrm>
          <a:prstGeom prst="line">
            <a:avLst/>
          </a:prstGeom>
          <a:ln w="730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tângulo 18"/>
          <p:cNvSpPr/>
          <p:nvPr/>
        </p:nvSpPr>
        <p:spPr>
          <a:xfrm>
            <a:off x="0" y="-27384"/>
            <a:ext cx="9144000" cy="90872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 smtClean="0">
                <a:solidFill>
                  <a:prstClr val="white"/>
                </a:solidFill>
              </a:rPr>
              <a:t>               </a:t>
            </a:r>
          </a:p>
          <a:p>
            <a:pPr algn="ctr"/>
            <a:r>
              <a:rPr lang="pt-BR" sz="2800" dirty="0" smtClean="0">
                <a:solidFill>
                  <a:prstClr val="white"/>
                </a:solidFill>
              </a:rPr>
              <a:t>    </a:t>
            </a: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FERROVIA NORTE SUL</a:t>
            </a:r>
          </a:p>
          <a:p>
            <a:pPr algn="ctr"/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Palmas/Anápolis</a:t>
            </a:r>
            <a:endParaRPr lang="pt-B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t-BR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173605" y="53165"/>
            <a:ext cx="16888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 smtClean="0">
                <a:solidFill>
                  <a:prstClr val="white"/>
                </a:solidFill>
                <a:latin typeface="Arial Black" pitchFamily="34" charset="0"/>
              </a:rPr>
              <a:t>VALEC</a:t>
            </a:r>
            <a:endParaRPr lang="pt-BR" sz="3200" dirty="0">
              <a:solidFill>
                <a:prstClr val="white"/>
              </a:solidFill>
              <a:latin typeface="Arial Black" pitchFamily="34" charset="0"/>
            </a:endParaRPr>
          </a:p>
        </p:txBody>
      </p:sp>
      <p:cxnSp>
        <p:nvCxnSpPr>
          <p:cNvPr id="21" name="Conector reto 20"/>
          <p:cNvCxnSpPr/>
          <p:nvPr/>
        </p:nvCxnSpPr>
        <p:spPr>
          <a:xfrm>
            <a:off x="351586" y="584110"/>
            <a:ext cx="1343155" cy="0"/>
          </a:xfrm>
          <a:prstGeom prst="line">
            <a:avLst/>
          </a:prstGeom>
          <a:ln w="730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8"/>
          <a:stretch>
            <a:fillRect/>
          </a:stretch>
        </p:blipFill>
        <p:spPr bwMode="auto">
          <a:xfrm>
            <a:off x="2267744" y="1268760"/>
            <a:ext cx="4248472" cy="523827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8175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aixaDeTexto 15"/>
          <p:cNvSpPr txBox="1"/>
          <p:nvPr/>
        </p:nvSpPr>
        <p:spPr>
          <a:xfrm>
            <a:off x="146836" y="53165"/>
            <a:ext cx="16888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 smtClean="0">
                <a:solidFill>
                  <a:prstClr val="white"/>
                </a:solidFill>
                <a:latin typeface="Arial Black" pitchFamily="34" charset="0"/>
              </a:rPr>
              <a:t>VALEC</a:t>
            </a:r>
            <a:endParaRPr lang="pt-BR" sz="3200" dirty="0">
              <a:solidFill>
                <a:prstClr val="white"/>
              </a:solidFill>
              <a:latin typeface="Arial Black" pitchFamily="34" charset="0"/>
            </a:endParaRPr>
          </a:p>
        </p:txBody>
      </p:sp>
      <p:cxnSp>
        <p:nvCxnSpPr>
          <p:cNvPr id="18" name="Conector reto 17"/>
          <p:cNvCxnSpPr/>
          <p:nvPr/>
        </p:nvCxnSpPr>
        <p:spPr>
          <a:xfrm>
            <a:off x="285130" y="601845"/>
            <a:ext cx="1343155" cy="0"/>
          </a:xfrm>
          <a:prstGeom prst="line">
            <a:avLst/>
          </a:prstGeom>
          <a:ln w="730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tângulo 18"/>
          <p:cNvSpPr/>
          <p:nvPr/>
        </p:nvSpPr>
        <p:spPr>
          <a:xfrm>
            <a:off x="0" y="-27384"/>
            <a:ext cx="9144000" cy="90872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 smtClean="0">
                <a:solidFill>
                  <a:srgbClr val="FFFF00"/>
                </a:solidFill>
              </a:rPr>
              <a:t>     </a:t>
            </a:r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FERROVIA NORTE SUL</a:t>
            </a:r>
          </a:p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Palmas/Anápolis</a:t>
            </a:r>
            <a:endParaRPr lang="pt-B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173605" y="53165"/>
            <a:ext cx="16888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 smtClean="0">
                <a:solidFill>
                  <a:prstClr val="white"/>
                </a:solidFill>
                <a:latin typeface="Arial Black" pitchFamily="34" charset="0"/>
              </a:rPr>
              <a:t>VALEC</a:t>
            </a:r>
            <a:endParaRPr lang="pt-BR" sz="3200" dirty="0">
              <a:solidFill>
                <a:prstClr val="white"/>
              </a:solidFill>
              <a:latin typeface="Arial Black" pitchFamily="34" charset="0"/>
            </a:endParaRPr>
          </a:p>
        </p:txBody>
      </p:sp>
      <p:cxnSp>
        <p:nvCxnSpPr>
          <p:cNvPr id="21" name="Conector reto 20"/>
          <p:cNvCxnSpPr/>
          <p:nvPr/>
        </p:nvCxnSpPr>
        <p:spPr>
          <a:xfrm>
            <a:off x="351586" y="584110"/>
            <a:ext cx="1343155" cy="0"/>
          </a:xfrm>
          <a:prstGeom prst="line">
            <a:avLst/>
          </a:prstGeom>
          <a:ln w="730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Diagrama 9"/>
          <p:cNvGraphicFramePr/>
          <p:nvPr>
            <p:extLst>
              <p:ext uri="{D42A27DB-BD31-4B8C-83A1-F6EECF244321}">
                <p14:modId xmlns:p14="http://schemas.microsoft.com/office/powerpoint/2010/main" val="3163989422"/>
              </p:ext>
            </p:extLst>
          </p:nvPr>
        </p:nvGraphicFramePr>
        <p:xfrm>
          <a:off x="2267744" y="1628800"/>
          <a:ext cx="4866476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41407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aixaDeTexto 15"/>
          <p:cNvSpPr txBox="1"/>
          <p:nvPr/>
        </p:nvSpPr>
        <p:spPr>
          <a:xfrm>
            <a:off x="146836" y="53165"/>
            <a:ext cx="16888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 smtClean="0">
                <a:solidFill>
                  <a:prstClr val="white"/>
                </a:solidFill>
                <a:latin typeface="Arial Black" pitchFamily="34" charset="0"/>
              </a:rPr>
              <a:t>VALEC</a:t>
            </a:r>
            <a:endParaRPr lang="pt-BR" sz="3200" dirty="0">
              <a:solidFill>
                <a:prstClr val="white"/>
              </a:solidFill>
              <a:latin typeface="Arial Black" pitchFamily="34" charset="0"/>
            </a:endParaRPr>
          </a:p>
        </p:txBody>
      </p:sp>
      <p:cxnSp>
        <p:nvCxnSpPr>
          <p:cNvPr id="18" name="Conector reto 17"/>
          <p:cNvCxnSpPr/>
          <p:nvPr/>
        </p:nvCxnSpPr>
        <p:spPr>
          <a:xfrm>
            <a:off x="285130" y="601845"/>
            <a:ext cx="1343155" cy="0"/>
          </a:xfrm>
          <a:prstGeom prst="line">
            <a:avLst/>
          </a:prstGeom>
          <a:ln w="730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tângulo 18"/>
          <p:cNvSpPr/>
          <p:nvPr/>
        </p:nvSpPr>
        <p:spPr>
          <a:xfrm>
            <a:off x="0" y="-27384"/>
            <a:ext cx="9144000" cy="90872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 smtClean="0">
                <a:solidFill>
                  <a:prstClr val="white"/>
                </a:solidFill>
              </a:rPr>
              <a:t>        </a:t>
            </a:r>
          </a:p>
          <a:p>
            <a:pPr algn="ctr"/>
            <a:r>
              <a:rPr lang="pt-BR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</a:t>
            </a: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FERROVIA </a:t>
            </a:r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NORTE SUL</a:t>
            </a:r>
          </a:p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</a:t>
            </a:r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Palmas/Anápolis</a:t>
            </a:r>
            <a:endParaRPr lang="pt-B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t-BR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173605" y="53165"/>
            <a:ext cx="16888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 smtClean="0">
                <a:solidFill>
                  <a:prstClr val="white"/>
                </a:solidFill>
                <a:latin typeface="Arial Black" pitchFamily="34" charset="0"/>
              </a:rPr>
              <a:t>VALEC</a:t>
            </a:r>
            <a:endParaRPr lang="pt-BR" sz="3200" dirty="0">
              <a:solidFill>
                <a:prstClr val="white"/>
              </a:solidFill>
              <a:latin typeface="Arial Black" pitchFamily="34" charset="0"/>
            </a:endParaRPr>
          </a:p>
        </p:txBody>
      </p:sp>
      <p:cxnSp>
        <p:nvCxnSpPr>
          <p:cNvPr id="21" name="Conector reto 20"/>
          <p:cNvCxnSpPr/>
          <p:nvPr/>
        </p:nvCxnSpPr>
        <p:spPr>
          <a:xfrm>
            <a:off x="351586" y="584110"/>
            <a:ext cx="1343155" cy="0"/>
          </a:xfrm>
          <a:prstGeom prst="line">
            <a:avLst/>
          </a:prstGeom>
          <a:ln w="730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Diagrama 9"/>
          <p:cNvGraphicFramePr/>
          <p:nvPr>
            <p:extLst>
              <p:ext uri="{D42A27DB-BD31-4B8C-83A1-F6EECF244321}">
                <p14:modId xmlns:p14="http://schemas.microsoft.com/office/powerpoint/2010/main" val="3744949550"/>
              </p:ext>
            </p:extLst>
          </p:nvPr>
        </p:nvGraphicFramePr>
        <p:xfrm>
          <a:off x="1695986" y="1772816"/>
          <a:ext cx="5752027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48039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aixaDeTexto 15"/>
          <p:cNvSpPr txBox="1"/>
          <p:nvPr/>
        </p:nvSpPr>
        <p:spPr>
          <a:xfrm>
            <a:off x="146836" y="53165"/>
            <a:ext cx="16888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 smtClean="0">
                <a:solidFill>
                  <a:schemeClr val="bg1"/>
                </a:solidFill>
                <a:latin typeface="Arial Black" pitchFamily="34" charset="0"/>
              </a:rPr>
              <a:t>VALEC</a:t>
            </a:r>
            <a:endParaRPr lang="pt-BR" sz="3200" dirty="0">
              <a:solidFill>
                <a:schemeClr val="bg1"/>
              </a:solidFill>
              <a:latin typeface="Arial Black" pitchFamily="34" charset="0"/>
            </a:endParaRPr>
          </a:p>
        </p:txBody>
      </p:sp>
      <p:cxnSp>
        <p:nvCxnSpPr>
          <p:cNvPr id="18" name="Conector reto 17"/>
          <p:cNvCxnSpPr/>
          <p:nvPr/>
        </p:nvCxnSpPr>
        <p:spPr>
          <a:xfrm>
            <a:off x="285130" y="601845"/>
            <a:ext cx="1343155" cy="0"/>
          </a:xfrm>
          <a:prstGeom prst="line">
            <a:avLst/>
          </a:prstGeom>
          <a:ln w="730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tângulo 18"/>
          <p:cNvSpPr/>
          <p:nvPr/>
        </p:nvSpPr>
        <p:spPr>
          <a:xfrm>
            <a:off x="0" y="-27384"/>
            <a:ext cx="9144000" cy="90872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 smtClean="0">
                <a:solidFill>
                  <a:schemeClr val="bg1"/>
                </a:solidFill>
              </a:rPr>
              <a:t>                      </a:t>
            </a: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FERROVIA DE INTEGRAÇÃO OESTE LESTE 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173605" y="53165"/>
            <a:ext cx="16888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 smtClean="0">
                <a:solidFill>
                  <a:schemeClr val="bg1"/>
                </a:solidFill>
                <a:latin typeface="Arial Black" pitchFamily="34" charset="0"/>
              </a:rPr>
              <a:t>VALEC</a:t>
            </a:r>
            <a:endParaRPr lang="pt-BR" sz="3200" dirty="0">
              <a:solidFill>
                <a:schemeClr val="bg1"/>
              </a:solidFill>
              <a:latin typeface="Arial Black" pitchFamily="34" charset="0"/>
            </a:endParaRPr>
          </a:p>
        </p:txBody>
      </p:sp>
      <p:cxnSp>
        <p:nvCxnSpPr>
          <p:cNvPr id="21" name="Conector reto 20"/>
          <p:cNvCxnSpPr/>
          <p:nvPr/>
        </p:nvCxnSpPr>
        <p:spPr>
          <a:xfrm>
            <a:off x="351586" y="584110"/>
            <a:ext cx="1343155" cy="0"/>
          </a:xfrm>
          <a:prstGeom prst="line">
            <a:avLst/>
          </a:prstGeom>
          <a:ln w="730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" y="1773982"/>
            <a:ext cx="7677150" cy="4133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7517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aixaDeTexto 15"/>
          <p:cNvSpPr txBox="1"/>
          <p:nvPr/>
        </p:nvSpPr>
        <p:spPr>
          <a:xfrm>
            <a:off x="146836" y="53165"/>
            <a:ext cx="16888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 smtClean="0">
                <a:solidFill>
                  <a:schemeClr val="bg1"/>
                </a:solidFill>
                <a:latin typeface="Arial Black" pitchFamily="34" charset="0"/>
              </a:rPr>
              <a:t>VALEC</a:t>
            </a:r>
            <a:endParaRPr lang="pt-BR" sz="3200" dirty="0">
              <a:solidFill>
                <a:schemeClr val="bg1"/>
              </a:solidFill>
              <a:latin typeface="Arial Black" pitchFamily="34" charset="0"/>
            </a:endParaRPr>
          </a:p>
        </p:txBody>
      </p:sp>
      <p:cxnSp>
        <p:nvCxnSpPr>
          <p:cNvPr id="18" name="Conector reto 17"/>
          <p:cNvCxnSpPr/>
          <p:nvPr/>
        </p:nvCxnSpPr>
        <p:spPr>
          <a:xfrm>
            <a:off x="285130" y="601845"/>
            <a:ext cx="1343155" cy="0"/>
          </a:xfrm>
          <a:prstGeom prst="line">
            <a:avLst/>
          </a:prstGeom>
          <a:ln w="730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tângulo 18"/>
          <p:cNvSpPr/>
          <p:nvPr/>
        </p:nvSpPr>
        <p:spPr>
          <a:xfrm>
            <a:off x="0" y="-27384"/>
            <a:ext cx="9144000" cy="90872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 smtClean="0"/>
              <a:t>                      </a:t>
            </a:r>
          </a:p>
          <a:p>
            <a:pPr algn="ctr"/>
            <a:r>
              <a:rPr lang="pt-BR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</a:t>
            </a: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FERROVIA </a:t>
            </a:r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INTEGRAÇÃO OESTE LESTE</a:t>
            </a:r>
          </a:p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</a:t>
            </a:r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Ilhéus - Caetité</a:t>
            </a:r>
          </a:p>
          <a:p>
            <a:pPr algn="ctr"/>
            <a:endParaRPr lang="pt-BR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173605" y="53165"/>
            <a:ext cx="16888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 smtClean="0">
                <a:solidFill>
                  <a:schemeClr val="bg1"/>
                </a:solidFill>
                <a:latin typeface="Arial Black" pitchFamily="34" charset="0"/>
              </a:rPr>
              <a:t>VALEC</a:t>
            </a:r>
            <a:endParaRPr lang="pt-BR" sz="3200" dirty="0">
              <a:solidFill>
                <a:schemeClr val="bg1"/>
              </a:solidFill>
              <a:latin typeface="Arial Black" pitchFamily="34" charset="0"/>
            </a:endParaRPr>
          </a:p>
        </p:txBody>
      </p:sp>
      <p:cxnSp>
        <p:nvCxnSpPr>
          <p:cNvPr id="21" name="Conector reto 20"/>
          <p:cNvCxnSpPr/>
          <p:nvPr/>
        </p:nvCxnSpPr>
        <p:spPr>
          <a:xfrm>
            <a:off x="351586" y="584110"/>
            <a:ext cx="1343155" cy="0"/>
          </a:xfrm>
          <a:prstGeom prst="line">
            <a:avLst/>
          </a:prstGeom>
          <a:ln w="730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Diagrama 12"/>
          <p:cNvGraphicFramePr/>
          <p:nvPr>
            <p:extLst>
              <p:ext uri="{D42A27DB-BD31-4B8C-83A1-F6EECF244321}">
                <p14:modId xmlns:p14="http://schemas.microsoft.com/office/powerpoint/2010/main" val="3513988206"/>
              </p:ext>
            </p:extLst>
          </p:nvPr>
        </p:nvGraphicFramePr>
        <p:xfrm>
          <a:off x="1508227" y="1340768"/>
          <a:ext cx="6127546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26462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aixaDeTexto 15"/>
          <p:cNvSpPr txBox="1"/>
          <p:nvPr/>
        </p:nvSpPr>
        <p:spPr>
          <a:xfrm>
            <a:off x="146836" y="53165"/>
            <a:ext cx="16888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 smtClean="0">
                <a:solidFill>
                  <a:schemeClr val="bg1"/>
                </a:solidFill>
                <a:latin typeface="Arial Black" pitchFamily="34" charset="0"/>
              </a:rPr>
              <a:t>VALEC</a:t>
            </a:r>
            <a:endParaRPr lang="pt-BR" sz="3200" dirty="0">
              <a:solidFill>
                <a:schemeClr val="bg1"/>
              </a:solidFill>
              <a:latin typeface="Arial Black" pitchFamily="34" charset="0"/>
            </a:endParaRPr>
          </a:p>
        </p:txBody>
      </p:sp>
      <p:cxnSp>
        <p:nvCxnSpPr>
          <p:cNvPr id="18" name="Conector reto 17"/>
          <p:cNvCxnSpPr/>
          <p:nvPr/>
        </p:nvCxnSpPr>
        <p:spPr>
          <a:xfrm>
            <a:off x="285130" y="601845"/>
            <a:ext cx="1343155" cy="0"/>
          </a:xfrm>
          <a:prstGeom prst="line">
            <a:avLst/>
          </a:prstGeom>
          <a:ln w="730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tângulo 18"/>
          <p:cNvSpPr/>
          <p:nvPr/>
        </p:nvSpPr>
        <p:spPr>
          <a:xfrm>
            <a:off x="0" y="-27384"/>
            <a:ext cx="9144000" cy="90872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 smtClean="0">
                <a:solidFill>
                  <a:schemeClr val="bg1"/>
                </a:solidFill>
              </a:rPr>
              <a:t>                   </a:t>
            </a: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FERROVIA DE INTEGRAÇÃO OESTE LESTE</a:t>
            </a:r>
          </a:p>
          <a:p>
            <a:pPr algn="ctr"/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</a:t>
            </a:r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Ilhéus - </a:t>
            </a:r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aetité</a:t>
            </a:r>
            <a:endParaRPr lang="pt-B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173605" y="53165"/>
            <a:ext cx="16888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 smtClean="0">
                <a:solidFill>
                  <a:schemeClr val="bg1"/>
                </a:solidFill>
                <a:latin typeface="Arial Black" pitchFamily="34" charset="0"/>
              </a:rPr>
              <a:t>VALEC</a:t>
            </a:r>
            <a:endParaRPr lang="pt-BR" sz="3200" dirty="0">
              <a:solidFill>
                <a:schemeClr val="bg1"/>
              </a:solidFill>
              <a:latin typeface="Arial Black" pitchFamily="34" charset="0"/>
            </a:endParaRPr>
          </a:p>
        </p:txBody>
      </p:sp>
      <p:cxnSp>
        <p:nvCxnSpPr>
          <p:cNvPr id="21" name="Conector reto 20"/>
          <p:cNvCxnSpPr/>
          <p:nvPr/>
        </p:nvCxnSpPr>
        <p:spPr>
          <a:xfrm>
            <a:off x="351586" y="584110"/>
            <a:ext cx="1343155" cy="0"/>
          </a:xfrm>
          <a:prstGeom prst="line">
            <a:avLst/>
          </a:prstGeom>
          <a:ln w="730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261938" y="1328738"/>
            <a:ext cx="8610600" cy="3397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46800" rIns="36000" bIns="0" anchor="ctr">
            <a:spAutoFit/>
          </a:bodyPr>
          <a:lstStyle/>
          <a:p>
            <a:pPr marL="190500" indent="-190500" algn="ctr" defTabSz="449263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  <a:tabLst>
                <a:tab pos="619125" algn="l"/>
                <a:tab pos="1517650" algn="l"/>
                <a:tab pos="1966913" algn="l"/>
                <a:tab pos="2416175" algn="l"/>
                <a:tab pos="2865438" algn="l"/>
                <a:tab pos="3314700" algn="l"/>
                <a:tab pos="3763963" algn="l"/>
                <a:tab pos="4213225" algn="l"/>
                <a:tab pos="4662488" algn="l"/>
                <a:tab pos="5111750" algn="l"/>
                <a:tab pos="5561013" algn="l"/>
                <a:tab pos="6010275" algn="l"/>
                <a:tab pos="6459538" algn="l"/>
                <a:tab pos="6908800" algn="l"/>
                <a:tab pos="7358063" algn="l"/>
                <a:tab pos="7807325" algn="l"/>
                <a:tab pos="8256588" algn="l"/>
                <a:tab pos="8705850" algn="l"/>
                <a:tab pos="9155113" algn="l"/>
              </a:tabLst>
              <a:defRPr/>
            </a:pPr>
            <a:r>
              <a:rPr lang="pt-BR" sz="1900" b="1" dirty="0">
                <a:solidFill>
                  <a:srgbClr val="4F81BD">
                    <a:lumMod val="75000"/>
                  </a:srgbClr>
                </a:solidFill>
              </a:rPr>
              <a:t>AVANÇO FÍSICO: OBRAS/DESAPROPRIAÇÃO</a:t>
            </a:r>
          </a:p>
        </p:txBody>
      </p:sp>
      <p:graphicFrame>
        <p:nvGraphicFramePr>
          <p:cNvPr id="12" name="Group 161"/>
          <p:cNvGraphicFramePr>
            <a:graphicFrameLocks noGrp="1"/>
          </p:cNvGraphicFramePr>
          <p:nvPr/>
        </p:nvGraphicFramePr>
        <p:xfrm>
          <a:off x="381000" y="1981200"/>
          <a:ext cx="8382000" cy="4143374"/>
        </p:xfrm>
        <a:graphic>
          <a:graphicData uri="http://schemas.openxmlformats.org/drawingml/2006/table">
            <a:tbl>
              <a:tblPr/>
              <a:tblGrid>
                <a:gridCol w="556329"/>
                <a:gridCol w="815947"/>
                <a:gridCol w="667593"/>
                <a:gridCol w="741770"/>
                <a:gridCol w="667593"/>
                <a:gridCol w="741770"/>
                <a:gridCol w="667593"/>
                <a:gridCol w="667593"/>
                <a:gridCol w="667593"/>
                <a:gridCol w="667593"/>
                <a:gridCol w="667593"/>
                <a:gridCol w="853033"/>
              </a:tblGrid>
              <a:tr h="493479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Lote</a:t>
                      </a:r>
                    </a:p>
                  </a:txBody>
                  <a:tcPr marL="91457" marR="91457" marT="45688" marB="456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Construtora</a:t>
                      </a:r>
                    </a:p>
                  </a:txBody>
                  <a:tcPr marL="91457" marR="91457" marT="45688" marB="456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Extensão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(km)</a:t>
                      </a:r>
                    </a:p>
                  </a:txBody>
                  <a:tcPr marL="91457" marR="91457" marT="45688" marB="456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Obras (Acumulado) - %</a:t>
                      </a:r>
                    </a:p>
                  </a:txBody>
                  <a:tcPr marL="91457" marR="91457" marT="45698" marB="456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1457" marR="91457" marT="45705" marB="457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1457" marR="91457" marT="45697" marB="456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1457" marR="91457"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Desapropriação (Acumulado) - %</a:t>
                      </a:r>
                    </a:p>
                  </a:txBody>
                  <a:tcPr marL="91457" marR="91457" marT="45698" marB="456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1453" marR="91453" marT="45704" marB="45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Conclusão</a:t>
                      </a:r>
                    </a:p>
                  </a:txBody>
                  <a:tcPr marL="91457" marR="91457" marT="45688" marB="456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1123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Realizado</a:t>
                      </a:r>
                    </a:p>
                  </a:txBody>
                  <a:tcPr marL="91438" marR="91438" marT="45702" marB="457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t-BR" sz="10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91438" marR="91438" marT="45704" marB="45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Previsto </a:t>
                      </a:r>
                    </a:p>
                  </a:txBody>
                  <a:tcPr marL="91438" marR="91438" marT="45702" marB="457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Realizado </a:t>
                      </a:r>
                    </a:p>
                  </a:txBody>
                  <a:tcPr marL="91438" marR="91438" marT="45702" marB="457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000" b="1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Previsto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000" b="1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ABR</a:t>
                      </a:r>
                    </a:p>
                  </a:txBody>
                  <a:tcPr marL="91438" marR="91438" marT="45702" marB="457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Realizado</a:t>
                      </a:r>
                    </a:p>
                  </a:txBody>
                  <a:tcPr marL="91438" marR="91438" marT="45702" marB="457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t-BR" sz="10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91438" marR="91438" marT="45704" marB="45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t-BR" sz="10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91438" marR="91438" marT="45704" marB="45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6316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JAN</a:t>
                      </a:r>
                    </a:p>
                  </a:txBody>
                  <a:tcPr marL="91438" marR="91438" marT="45702" marB="457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FEV</a:t>
                      </a:r>
                    </a:p>
                  </a:txBody>
                  <a:tcPr marL="91438" marR="91438" marT="45702" marB="457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MAR</a:t>
                      </a:r>
                    </a:p>
                  </a:txBody>
                  <a:tcPr marL="91438" marR="91438" marT="45702" marB="457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JAN</a:t>
                      </a:r>
                    </a:p>
                  </a:txBody>
                  <a:tcPr marL="91438" marR="91438" marT="45702" marB="457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FEV</a:t>
                      </a:r>
                    </a:p>
                  </a:txBody>
                  <a:tcPr marL="91438" marR="91438" marT="45702" marB="457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MAR</a:t>
                      </a:r>
                    </a:p>
                  </a:txBody>
                  <a:tcPr marL="91438" marR="91438" marT="45702" marB="457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66767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000" b="1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01</a:t>
                      </a:r>
                    </a:p>
                  </a:txBody>
                  <a:tcPr marL="91457" marR="91457" marT="45688" marB="456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Consórcio SPA/Delta/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CONVAP</a:t>
                      </a:r>
                    </a:p>
                  </a:txBody>
                  <a:tcPr marL="91457" marR="91457" marT="45688" marB="456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125</a:t>
                      </a:r>
                    </a:p>
                  </a:txBody>
                  <a:tcPr marL="91457" marR="91457" marT="45688" marB="456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0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7,7</a:t>
                      </a:r>
                      <a:endParaRPr kumimoji="0" lang="pt-BR" sz="1000" b="0" i="0" u="none" strike="noStrike" kern="1200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91457" marR="91457" marT="45688" marB="456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7,7</a:t>
                      </a:r>
                    </a:p>
                  </a:txBody>
                  <a:tcPr marL="91457" marR="91457" marT="45688" marB="456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7,7</a:t>
                      </a:r>
                      <a:endParaRPr kumimoji="0" lang="pt-BR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91457" marR="91457" marT="45688" marB="456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7,7</a:t>
                      </a:r>
                      <a:endParaRPr kumimoji="0" lang="pt-BR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91457" marR="91457" marT="45688" marB="456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0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7,7</a:t>
                      </a:r>
                      <a:endParaRPr kumimoji="0" lang="pt-BR" sz="1000" b="0" i="0" u="none" strike="noStrike" kern="1200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91457" marR="91457" marT="45688" marB="456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0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60,2</a:t>
                      </a:r>
                    </a:p>
                  </a:txBody>
                  <a:tcPr marL="68583" marR="685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0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60,2</a:t>
                      </a:r>
                    </a:p>
                  </a:txBody>
                  <a:tcPr marL="68583" marR="685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0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63,0</a:t>
                      </a:r>
                      <a:endParaRPr kumimoji="0" lang="pt-BR" sz="1000" b="0" i="0" u="none" strike="noStrike" kern="1200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8583" marR="685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000" b="1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31/12/2014</a:t>
                      </a:r>
                    </a:p>
                  </a:txBody>
                  <a:tcPr marL="91457" marR="91457" marT="45688" marB="456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545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000" b="1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02</a:t>
                      </a:r>
                    </a:p>
                  </a:txBody>
                  <a:tcPr marL="91457" marR="91457" marT="45688" marB="456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Consórcio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Galvão/OAS</a:t>
                      </a:r>
                    </a:p>
                  </a:txBody>
                  <a:tcPr marL="91457" marR="91457" marT="45688" marB="456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000" b="1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119</a:t>
                      </a:r>
                    </a:p>
                  </a:txBody>
                  <a:tcPr marL="91457" marR="91457" marT="45688" marB="456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0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9,6</a:t>
                      </a:r>
                      <a:endParaRPr kumimoji="0" lang="pt-BR" sz="1000" b="0" i="0" u="none" strike="noStrike" kern="1200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91457" marR="91457" marT="45688" marB="456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9,9</a:t>
                      </a:r>
                    </a:p>
                  </a:txBody>
                  <a:tcPr marL="91457" marR="91457" marT="45688" marB="456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0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13,4</a:t>
                      </a:r>
                      <a:endParaRPr kumimoji="0" lang="pt-BR" sz="1000" b="0" i="0" u="none" strike="noStrike" kern="1200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91457" marR="91457" marT="45688" marB="456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10,7</a:t>
                      </a:r>
                      <a:endParaRPr kumimoji="0" lang="pt-BR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91457" marR="91457" marT="45688" marB="456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14,2</a:t>
                      </a:r>
                      <a:endParaRPr kumimoji="0" lang="pt-BR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91457" marR="91457" marT="45688" marB="456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0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71,3</a:t>
                      </a:r>
                    </a:p>
                  </a:txBody>
                  <a:tcPr marL="68583" marR="685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0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74,4</a:t>
                      </a:r>
                    </a:p>
                  </a:txBody>
                  <a:tcPr marL="68583" marR="685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0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74,4</a:t>
                      </a:r>
                      <a:endParaRPr kumimoji="0" lang="pt-BR" sz="1000" b="0" i="0" u="none" strike="noStrike" kern="1200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8583" marR="685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000" b="1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30/06/2014</a:t>
                      </a:r>
                    </a:p>
                  </a:txBody>
                  <a:tcPr marL="91457" marR="91457" marT="45688" marB="456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6767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000" b="1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03</a:t>
                      </a:r>
                    </a:p>
                  </a:txBody>
                  <a:tcPr marL="91457" marR="91457" marT="45688" marB="456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Consórcio TORC/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IVAI/CAVAN</a:t>
                      </a:r>
                    </a:p>
                  </a:txBody>
                  <a:tcPr marL="91457" marR="91457" marT="45688" marB="456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000" b="1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115</a:t>
                      </a:r>
                    </a:p>
                  </a:txBody>
                  <a:tcPr marL="91457" marR="91457" marT="45688" marB="456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0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33,1</a:t>
                      </a:r>
                      <a:endParaRPr kumimoji="0" lang="pt-BR" sz="1000" b="0" i="0" u="none" strike="noStrike" kern="1200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91457" marR="91457" marT="45688" marB="456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0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33,2</a:t>
                      </a:r>
                    </a:p>
                  </a:txBody>
                  <a:tcPr marL="91457" marR="91457" marT="45688" marB="456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0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38,4</a:t>
                      </a:r>
                      <a:endParaRPr kumimoji="0" lang="pt-BR" sz="1000" b="0" i="0" u="none" strike="noStrike" kern="1200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91457" marR="91457" marT="45688" marB="456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35,0</a:t>
                      </a:r>
                      <a:endParaRPr kumimoji="0" lang="pt-BR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91457" marR="91457" marT="45688" marB="456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0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40,5</a:t>
                      </a:r>
                      <a:endParaRPr kumimoji="0" lang="pt-BR" sz="1000" b="0" i="0" u="none" strike="noStrike" kern="1200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91457" marR="91457" marT="45688" marB="456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0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100,0</a:t>
                      </a:r>
                    </a:p>
                  </a:txBody>
                  <a:tcPr marL="68583" marR="685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0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100,0</a:t>
                      </a:r>
                    </a:p>
                  </a:txBody>
                  <a:tcPr marL="68583" marR="685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0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100,0</a:t>
                      </a:r>
                      <a:endParaRPr kumimoji="0" lang="pt-BR" sz="1000" b="0" i="0" u="none" strike="noStrike" kern="1200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8583" marR="685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000" b="1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30/06/2014</a:t>
                      </a:r>
                    </a:p>
                  </a:txBody>
                  <a:tcPr marL="91457" marR="91457" marT="45688" marB="456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0856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000" b="1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04</a:t>
                      </a:r>
                    </a:p>
                  </a:txBody>
                  <a:tcPr marL="91457" marR="91457" marT="45688" marB="456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Consórcio Andrade Gutierrez/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Barbosa Mello/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SERVENG</a:t>
                      </a:r>
                    </a:p>
                  </a:txBody>
                  <a:tcPr marL="91457" marR="91457" marT="45688" marB="456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000" b="1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178</a:t>
                      </a:r>
                    </a:p>
                  </a:txBody>
                  <a:tcPr marL="91457" marR="91457" marT="45688" marB="456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0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4,5</a:t>
                      </a:r>
                      <a:endParaRPr kumimoji="0" lang="pt-BR" sz="1000" b="0" i="0" u="none" strike="noStrike" kern="1200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91457" marR="91457" marT="45688" marB="456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0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7,6</a:t>
                      </a:r>
                    </a:p>
                  </a:txBody>
                  <a:tcPr marL="91457" marR="91457" marT="45688" marB="456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0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8,2</a:t>
                      </a:r>
                      <a:endParaRPr kumimoji="0" lang="pt-BR" sz="1000" b="0" i="0" u="none" strike="noStrike" kern="1200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91457" marR="91457" marT="45688" marB="456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8,8</a:t>
                      </a:r>
                      <a:endParaRPr kumimoji="0" lang="pt-BR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91457" marR="91457" marT="45688" marB="456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0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12,6</a:t>
                      </a:r>
                      <a:endParaRPr kumimoji="0" lang="pt-BR" sz="1000" b="0" i="0" u="none" strike="noStrike" kern="1200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91457" marR="91457" marT="45688" marB="456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0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96,0</a:t>
                      </a:r>
                    </a:p>
                  </a:txBody>
                  <a:tcPr marL="68583" marR="685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0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96,0</a:t>
                      </a:r>
                    </a:p>
                  </a:txBody>
                  <a:tcPr marL="68583" marR="685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0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96,0</a:t>
                      </a:r>
                      <a:endParaRPr kumimoji="0" lang="pt-BR" sz="1000" b="0" i="0" u="none" strike="noStrike" kern="1200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8583" marR="685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30/06/2014</a:t>
                      </a:r>
                    </a:p>
                  </a:txBody>
                  <a:tcPr marL="91457" marR="91457" marT="45688" marB="456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8024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aixaDeTexto 15"/>
          <p:cNvSpPr txBox="1"/>
          <p:nvPr/>
        </p:nvSpPr>
        <p:spPr>
          <a:xfrm>
            <a:off x="146836" y="53165"/>
            <a:ext cx="16888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 smtClean="0">
                <a:solidFill>
                  <a:schemeClr val="bg1"/>
                </a:solidFill>
                <a:latin typeface="Arial Black" pitchFamily="34" charset="0"/>
              </a:rPr>
              <a:t>VALEC</a:t>
            </a:r>
            <a:endParaRPr lang="pt-BR" sz="3200" dirty="0">
              <a:solidFill>
                <a:schemeClr val="bg1"/>
              </a:solidFill>
              <a:latin typeface="Arial Black" pitchFamily="34" charset="0"/>
            </a:endParaRPr>
          </a:p>
        </p:txBody>
      </p:sp>
      <p:cxnSp>
        <p:nvCxnSpPr>
          <p:cNvPr id="18" name="Conector reto 17"/>
          <p:cNvCxnSpPr/>
          <p:nvPr/>
        </p:nvCxnSpPr>
        <p:spPr>
          <a:xfrm>
            <a:off x="285130" y="601845"/>
            <a:ext cx="1343155" cy="0"/>
          </a:xfrm>
          <a:prstGeom prst="line">
            <a:avLst/>
          </a:prstGeom>
          <a:ln w="730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tângulo 18"/>
          <p:cNvSpPr/>
          <p:nvPr/>
        </p:nvSpPr>
        <p:spPr>
          <a:xfrm>
            <a:off x="0" y="-27384"/>
            <a:ext cx="9144000" cy="90872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 smtClean="0">
                <a:solidFill>
                  <a:schemeClr val="bg1"/>
                </a:solidFill>
              </a:rPr>
              <a:t>                   </a:t>
            </a: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FERROVIA DE INTEGRAÇÃO OESTE LESTE</a:t>
            </a:r>
          </a:p>
          <a:p>
            <a:pPr algn="ctr"/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</a:t>
            </a:r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Ilhéus - </a:t>
            </a:r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aetité</a:t>
            </a:r>
            <a:endParaRPr lang="pt-B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173605" y="53165"/>
            <a:ext cx="16888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 smtClean="0">
                <a:solidFill>
                  <a:schemeClr val="bg1"/>
                </a:solidFill>
                <a:latin typeface="Arial Black" pitchFamily="34" charset="0"/>
              </a:rPr>
              <a:t>VALEC</a:t>
            </a:r>
            <a:endParaRPr lang="pt-BR" sz="3200" dirty="0">
              <a:solidFill>
                <a:schemeClr val="bg1"/>
              </a:solidFill>
              <a:latin typeface="Arial Black" pitchFamily="34" charset="0"/>
            </a:endParaRPr>
          </a:p>
        </p:txBody>
      </p:sp>
      <p:cxnSp>
        <p:nvCxnSpPr>
          <p:cNvPr id="21" name="Conector reto 20"/>
          <p:cNvCxnSpPr/>
          <p:nvPr/>
        </p:nvCxnSpPr>
        <p:spPr>
          <a:xfrm>
            <a:off x="351586" y="584110"/>
            <a:ext cx="1343155" cy="0"/>
          </a:xfrm>
          <a:prstGeom prst="line">
            <a:avLst/>
          </a:prstGeom>
          <a:ln w="730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123825" y="1376363"/>
            <a:ext cx="8601075" cy="3397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46800" rIns="36000" bIns="0" anchor="ctr">
            <a:spAutoFit/>
          </a:bodyPr>
          <a:lstStyle/>
          <a:p>
            <a:pPr marL="190500" indent="-190500" algn="ctr" defTabSz="449263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  <a:tabLst>
                <a:tab pos="619125" algn="l"/>
                <a:tab pos="1517650" algn="l"/>
                <a:tab pos="1966913" algn="l"/>
                <a:tab pos="2416175" algn="l"/>
                <a:tab pos="2865438" algn="l"/>
                <a:tab pos="3314700" algn="l"/>
                <a:tab pos="3763963" algn="l"/>
                <a:tab pos="4213225" algn="l"/>
                <a:tab pos="4662488" algn="l"/>
                <a:tab pos="5111750" algn="l"/>
                <a:tab pos="5561013" algn="l"/>
                <a:tab pos="6010275" algn="l"/>
                <a:tab pos="6459538" algn="l"/>
                <a:tab pos="6908800" algn="l"/>
                <a:tab pos="7358063" algn="l"/>
                <a:tab pos="7807325" algn="l"/>
                <a:tab pos="8256588" algn="l"/>
                <a:tab pos="8705850" algn="l"/>
                <a:tab pos="9155113" algn="l"/>
              </a:tabLst>
              <a:defRPr/>
            </a:pPr>
            <a:r>
              <a:rPr lang="pt-BR" sz="1900" b="1" dirty="0">
                <a:solidFill>
                  <a:srgbClr val="4F81BD">
                    <a:lumMod val="75000"/>
                  </a:srgbClr>
                </a:solidFill>
              </a:rPr>
              <a:t>TRILHOS</a:t>
            </a:r>
          </a:p>
        </p:txBody>
      </p:sp>
      <p:graphicFrame>
        <p:nvGraphicFramePr>
          <p:cNvPr id="10" name="Diagrama 9"/>
          <p:cNvGraphicFramePr/>
          <p:nvPr/>
        </p:nvGraphicFramePr>
        <p:xfrm>
          <a:off x="217026" y="1944547"/>
          <a:ext cx="8686800" cy="274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3" name="Diagrama 12"/>
          <p:cNvGraphicFramePr/>
          <p:nvPr/>
        </p:nvGraphicFramePr>
        <p:xfrm>
          <a:off x="217025" y="4608653"/>
          <a:ext cx="8686800" cy="213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4" name="CaixaDeTexto 18"/>
          <p:cNvSpPr txBox="1">
            <a:spLocks noChangeArrowheads="1"/>
          </p:cNvSpPr>
          <p:nvPr/>
        </p:nvSpPr>
        <p:spPr bwMode="auto">
          <a:xfrm>
            <a:off x="525463" y="2759075"/>
            <a:ext cx="8175625" cy="754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ts val="600"/>
              </a:spcAft>
              <a:buSzPct val="115000"/>
              <a:buFont typeface="Arial" charset="0"/>
              <a:buChar char="•"/>
            </a:pPr>
            <a:r>
              <a:rPr lang="pt-BR" sz="1900" dirty="0" smtClean="0">
                <a:solidFill>
                  <a:prstClr val="black"/>
                </a:solidFill>
                <a:latin typeface="Calibri" pitchFamily="34" charset="0"/>
              </a:rPr>
              <a:t>VALEC suspendeu a licitação - similaridade com o edital da Extensão Sul/FNS</a:t>
            </a:r>
          </a:p>
          <a:p>
            <a:pPr eaLnBrk="1" fontAlgn="base" hangingPunct="1">
              <a:spcBef>
                <a:spcPct val="0"/>
              </a:spcBef>
              <a:spcAft>
                <a:spcPts val="600"/>
              </a:spcAft>
              <a:buSzPct val="115000"/>
              <a:buFont typeface="Arial" charset="0"/>
              <a:buChar char="•"/>
            </a:pPr>
            <a:r>
              <a:rPr lang="pt-BR" sz="1900" dirty="0" smtClean="0">
                <a:solidFill>
                  <a:prstClr val="black"/>
                </a:solidFill>
                <a:latin typeface="Calibri" pitchFamily="34" charset="0"/>
              </a:rPr>
              <a:t>VALEC está em tratativas visando a revogação da licitação</a:t>
            </a:r>
          </a:p>
        </p:txBody>
      </p:sp>
      <p:sp>
        <p:nvSpPr>
          <p:cNvPr id="15" name="CaixaDeTexto 20"/>
          <p:cNvSpPr txBox="1">
            <a:spLocks noChangeArrowheads="1"/>
          </p:cNvSpPr>
          <p:nvPr/>
        </p:nvSpPr>
        <p:spPr bwMode="auto">
          <a:xfrm>
            <a:off x="536575" y="5635625"/>
            <a:ext cx="8278813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defTabSz="8445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342900" indent="-342900" defTabSz="8445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445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445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445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44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44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44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44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SzPct val="120000"/>
              <a:buFont typeface="Arial" charset="0"/>
              <a:buChar char="•"/>
            </a:pPr>
            <a:r>
              <a:rPr lang="pt-BR" sz="1900" dirty="0" smtClean="0">
                <a:solidFill>
                  <a:prstClr val="black"/>
                </a:solidFill>
                <a:latin typeface="Calibri" pitchFamily="34" charset="0"/>
              </a:rPr>
              <a:t>Licitação suspensa em função da medida cautelar do TCU – Aquisição de trilhos </a:t>
            </a:r>
          </a:p>
        </p:txBody>
      </p:sp>
    </p:spTree>
    <p:extLst>
      <p:ext uri="{BB962C8B-B14F-4D97-AF65-F5344CB8AC3E}">
        <p14:creationId xmlns:p14="http://schemas.microsoft.com/office/powerpoint/2010/main" val="2643307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aixaDeTexto 15"/>
          <p:cNvSpPr txBox="1"/>
          <p:nvPr/>
        </p:nvSpPr>
        <p:spPr>
          <a:xfrm>
            <a:off x="146836" y="53165"/>
            <a:ext cx="16888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 smtClean="0">
                <a:solidFill>
                  <a:schemeClr val="bg1"/>
                </a:solidFill>
                <a:latin typeface="Arial Black" pitchFamily="34" charset="0"/>
              </a:rPr>
              <a:t>VALEC</a:t>
            </a:r>
            <a:endParaRPr lang="pt-BR" sz="3200" dirty="0">
              <a:solidFill>
                <a:schemeClr val="bg1"/>
              </a:solidFill>
              <a:latin typeface="Arial Black" pitchFamily="34" charset="0"/>
            </a:endParaRPr>
          </a:p>
        </p:txBody>
      </p:sp>
      <p:cxnSp>
        <p:nvCxnSpPr>
          <p:cNvPr id="18" name="Conector reto 17"/>
          <p:cNvCxnSpPr/>
          <p:nvPr/>
        </p:nvCxnSpPr>
        <p:spPr>
          <a:xfrm>
            <a:off x="285130" y="601845"/>
            <a:ext cx="1343155" cy="0"/>
          </a:xfrm>
          <a:prstGeom prst="line">
            <a:avLst/>
          </a:prstGeom>
          <a:ln w="730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tângulo 18"/>
          <p:cNvSpPr/>
          <p:nvPr/>
        </p:nvSpPr>
        <p:spPr>
          <a:xfrm>
            <a:off x="0" y="-27384"/>
            <a:ext cx="9144000" cy="90872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 smtClean="0"/>
              <a:t>            </a:t>
            </a:r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SUMÁRIO</a:t>
            </a:r>
          </a:p>
        </p:txBody>
      </p:sp>
      <p:sp>
        <p:nvSpPr>
          <p:cNvPr id="20" name="CaixaDeTexto 19"/>
          <p:cNvSpPr txBox="1"/>
          <p:nvPr/>
        </p:nvSpPr>
        <p:spPr>
          <a:xfrm>
            <a:off x="173605" y="53165"/>
            <a:ext cx="16888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 smtClean="0">
                <a:solidFill>
                  <a:schemeClr val="bg1"/>
                </a:solidFill>
                <a:latin typeface="Arial Black" pitchFamily="34" charset="0"/>
              </a:rPr>
              <a:t>VALEC</a:t>
            </a:r>
            <a:endParaRPr lang="pt-BR" sz="3200" dirty="0">
              <a:solidFill>
                <a:schemeClr val="bg1"/>
              </a:solidFill>
              <a:latin typeface="Arial Black" pitchFamily="34" charset="0"/>
            </a:endParaRPr>
          </a:p>
        </p:txBody>
      </p:sp>
      <p:cxnSp>
        <p:nvCxnSpPr>
          <p:cNvPr id="21" name="Conector reto 20"/>
          <p:cNvCxnSpPr/>
          <p:nvPr/>
        </p:nvCxnSpPr>
        <p:spPr>
          <a:xfrm>
            <a:off x="351586" y="584110"/>
            <a:ext cx="1343155" cy="0"/>
          </a:xfrm>
          <a:prstGeom prst="line">
            <a:avLst/>
          </a:prstGeom>
          <a:ln w="730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Diagrama 10"/>
          <p:cNvGraphicFramePr/>
          <p:nvPr>
            <p:extLst>
              <p:ext uri="{D42A27DB-BD31-4B8C-83A1-F6EECF244321}">
                <p14:modId xmlns:p14="http://schemas.microsoft.com/office/powerpoint/2010/main" val="2542339853"/>
              </p:ext>
            </p:extLst>
          </p:nvPr>
        </p:nvGraphicFramePr>
        <p:xfrm>
          <a:off x="1417032" y="1484784"/>
          <a:ext cx="6309936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52004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aixaDeTexto 15"/>
          <p:cNvSpPr txBox="1"/>
          <p:nvPr/>
        </p:nvSpPr>
        <p:spPr>
          <a:xfrm>
            <a:off x="146836" y="53165"/>
            <a:ext cx="16888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 smtClean="0">
                <a:solidFill>
                  <a:schemeClr val="bg1"/>
                </a:solidFill>
                <a:latin typeface="Arial Black" pitchFamily="34" charset="0"/>
              </a:rPr>
              <a:t>VALEC</a:t>
            </a:r>
            <a:endParaRPr lang="pt-BR" sz="3200" dirty="0">
              <a:solidFill>
                <a:schemeClr val="bg1"/>
              </a:solidFill>
              <a:latin typeface="Arial Black" pitchFamily="34" charset="0"/>
            </a:endParaRPr>
          </a:p>
        </p:txBody>
      </p:sp>
      <p:cxnSp>
        <p:nvCxnSpPr>
          <p:cNvPr id="18" name="Conector reto 17"/>
          <p:cNvCxnSpPr/>
          <p:nvPr/>
        </p:nvCxnSpPr>
        <p:spPr>
          <a:xfrm>
            <a:off x="285130" y="601845"/>
            <a:ext cx="1343155" cy="0"/>
          </a:xfrm>
          <a:prstGeom prst="line">
            <a:avLst/>
          </a:prstGeom>
          <a:ln w="730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tângulo 18"/>
          <p:cNvSpPr/>
          <p:nvPr/>
        </p:nvSpPr>
        <p:spPr>
          <a:xfrm>
            <a:off x="0" y="-27384"/>
            <a:ext cx="9144000" cy="90872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 smtClean="0"/>
              <a:t>                   </a:t>
            </a: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FERROVIA DE INTEGRAÇÃO OESTE LESTE</a:t>
            </a:r>
          </a:p>
          <a:p>
            <a:pPr algn="ctr"/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</a:t>
            </a:r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Ilhéus - </a:t>
            </a:r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aetité</a:t>
            </a:r>
            <a:endParaRPr lang="pt-B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173605" y="53165"/>
            <a:ext cx="16888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 smtClean="0">
                <a:solidFill>
                  <a:schemeClr val="bg1"/>
                </a:solidFill>
                <a:latin typeface="Arial Black" pitchFamily="34" charset="0"/>
              </a:rPr>
              <a:t>VALEC</a:t>
            </a:r>
            <a:endParaRPr lang="pt-BR" sz="3200" dirty="0">
              <a:solidFill>
                <a:schemeClr val="bg1"/>
              </a:solidFill>
              <a:latin typeface="Arial Black" pitchFamily="34" charset="0"/>
            </a:endParaRPr>
          </a:p>
        </p:txBody>
      </p:sp>
      <p:cxnSp>
        <p:nvCxnSpPr>
          <p:cNvPr id="21" name="Conector reto 20"/>
          <p:cNvCxnSpPr/>
          <p:nvPr/>
        </p:nvCxnSpPr>
        <p:spPr>
          <a:xfrm>
            <a:off x="351586" y="584110"/>
            <a:ext cx="1343155" cy="0"/>
          </a:xfrm>
          <a:prstGeom prst="line">
            <a:avLst/>
          </a:prstGeom>
          <a:ln w="730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212725" y="1387475"/>
            <a:ext cx="8650288" cy="3397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46800" rIns="36000" bIns="0" anchor="ctr">
            <a:spAutoFit/>
          </a:bodyPr>
          <a:lstStyle/>
          <a:p>
            <a:pPr marL="190500" indent="-190500" algn="ctr" defTabSz="449263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  <a:tabLst>
                <a:tab pos="619125" algn="l"/>
                <a:tab pos="1517650" algn="l"/>
                <a:tab pos="1966913" algn="l"/>
                <a:tab pos="2416175" algn="l"/>
                <a:tab pos="2865438" algn="l"/>
                <a:tab pos="3314700" algn="l"/>
                <a:tab pos="3763963" algn="l"/>
                <a:tab pos="4213225" algn="l"/>
                <a:tab pos="4662488" algn="l"/>
                <a:tab pos="5111750" algn="l"/>
                <a:tab pos="5561013" algn="l"/>
                <a:tab pos="6010275" algn="l"/>
                <a:tab pos="6459538" algn="l"/>
                <a:tab pos="6908800" algn="l"/>
                <a:tab pos="7358063" algn="l"/>
                <a:tab pos="7807325" algn="l"/>
                <a:tab pos="8256588" algn="l"/>
                <a:tab pos="8705850" algn="l"/>
                <a:tab pos="9155113" algn="l"/>
              </a:tabLst>
              <a:defRPr/>
            </a:pPr>
            <a:r>
              <a:rPr lang="pt-BR" sz="1900" b="1" dirty="0">
                <a:solidFill>
                  <a:srgbClr val="4F81BD">
                    <a:lumMod val="75000"/>
                  </a:srgbClr>
                </a:solidFill>
              </a:rPr>
              <a:t>PROJETOS EXECUTIVOS - OAE</a:t>
            </a:r>
          </a:p>
        </p:txBody>
      </p:sp>
      <p:graphicFrame>
        <p:nvGraphicFramePr>
          <p:cNvPr id="17" name="Tabela 16"/>
          <p:cNvGraphicFramePr>
            <a:graphicFrameLocks noGrp="1"/>
          </p:cNvGraphicFramePr>
          <p:nvPr/>
        </p:nvGraphicFramePr>
        <p:xfrm>
          <a:off x="1290638" y="2133600"/>
          <a:ext cx="6494463" cy="3886201"/>
        </p:xfrm>
        <a:graphic>
          <a:graphicData uri="http://schemas.openxmlformats.org/drawingml/2006/table">
            <a:tbl>
              <a:tblPr firstRow="1" firstCol="1" bandRow="1">
                <a:tableStyleId>{D7AC3CCA-C797-4891-BE02-D94E43425B78}</a:tableStyleId>
              </a:tblPr>
              <a:tblGrid>
                <a:gridCol w="1008730"/>
                <a:gridCol w="1490128"/>
                <a:gridCol w="1378135"/>
                <a:gridCol w="1378135"/>
                <a:gridCol w="1239335"/>
              </a:tblGrid>
              <a:tr h="522741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Lotes</a:t>
                      </a:r>
                      <a:endParaRPr lang="pt-BR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9530" marR="9530" marT="95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Quantidade</a:t>
                      </a:r>
                      <a:endParaRPr lang="pt-BR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9530" marR="9530" marT="95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400" dirty="0" smtClean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Aprovados</a:t>
                      </a:r>
                      <a:endParaRPr lang="pt-BR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4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9530" marR="9530" marT="95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kern="120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Aprovar</a:t>
                      </a:r>
                      <a:endParaRPr lang="pt-BR" sz="1400" b="1" kern="120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9530" marR="9530" marT="95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400" b="1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9527" marR="9527" marT="95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274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4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9527" marR="9527" marT="9521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abr</a:t>
                      </a:r>
                      <a:r>
                        <a:rPr lang="pt-BR" sz="14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/2013</a:t>
                      </a:r>
                      <a:endParaRPr lang="pt-BR" sz="14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9530" marR="9530" marT="95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mai</a:t>
                      </a:r>
                      <a:r>
                        <a:rPr lang="pt-BR" sz="1400" b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/2013</a:t>
                      </a:r>
                      <a:endParaRPr lang="pt-BR" sz="1400" b="1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9530" marR="9530" marT="95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952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pt-BR" sz="1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9530" marR="9530" marT="95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  <a:endParaRPr lang="pt-BR" sz="1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9530" marR="9530" marT="95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9530" marR="9530" marT="95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9530" marR="9530" marT="95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9530" marR="9530" marT="9520" marB="0" anchor="ctr">
                    <a:noFill/>
                  </a:tcPr>
                </a:tc>
              </a:tr>
              <a:tr h="5901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pt-BR" sz="1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9530" marR="9530" marT="95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pt-BR" sz="1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9530" marR="9530" marT="95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9530" marR="9530" marT="95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9530" marR="9530" marT="95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9530" marR="9530" marT="95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836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pt-BR" sz="1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9530" marR="9530" marT="95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  <a:endParaRPr lang="pt-BR" sz="1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9530" marR="9530" marT="95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13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9530" marR="9530" marT="95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9530" marR="9530" marT="95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9530" marR="9530" marT="9520" marB="0" anchor="ctr">
                    <a:noFill/>
                  </a:tcPr>
                </a:tc>
              </a:tr>
              <a:tr h="5772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pt-BR" sz="1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9530" marR="9530" marT="95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  <a:endParaRPr lang="pt-BR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9530" marR="9530" marT="95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11</a:t>
                      </a:r>
                      <a:endParaRPr lang="pt-BR" sz="14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9530" marR="9530" marT="95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9530" marR="9530" marT="95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  <a:endParaRPr lang="pt-BR" sz="14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9530" marR="9530" marT="95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944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  <a:latin typeface="Arial" pitchFamily="34" charset="0"/>
                          <a:cs typeface="Arial" pitchFamily="34" charset="0"/>
                        </a:rPr>
                        <a:t>Total</a:t>
                      </a:r>
                      <a:endParaRPr lang="pt-BR" sz="14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9530" marR="9530" marT="95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49</a:t>
                      </a:r>
                      <a:endParaRPr lang="pt-BR" sz="14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9530" marR="9530" marT="95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31</a:t>
                      </a:r>
                      <a:endParaRPr lang="pt-BR" sz="14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9530" marR="9530" marT="95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</a:t>
                      </a:r>
                      <a:endParaRPr lang="pt-BR" sz="1400" b="1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9530" marR="9530" marT="95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15</a:t>
                      </a:r>
                      <a:endParaRPr lang="pt-BR" sz="14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9530" marR="9530" marT="95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4419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aixaDeTexto 15"/>
          <p:cNvSpPr txBox="1"/>
          <p:nvPr/>
        </p:nvSpPr>
        <p:spPr>
          <a:xfrm>
            <a:off x="146836" y="53165"/>
            <a:ext cx="16888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 smtClean="0">
                <a:solidFill>
                  <a:schemeClr val="bg1"/>
                </a:solidFill>
                <a:latin typeface="Arial Black" pitchFamily="34" charset="0"/>
              </a:rPr>
              <a:t>VALEC</a:t>
            </a:r>
            <a:endParaRPr lang="pt-BR" sz="3200" dirty="0">
              <a:solidFill>
                <a:schemeClr val="bg1"/>
              </a:solidFill>
              <a:latin typeface="Arial Black" pitchFamily="34" charset="0"/>
            </a:endParaRPr>
          </a:p>
        </p:txBody>
      </p:sp>
      <p:cxnSp>
        <p:nvCxnSpPr>
          <p:cNvPr id="18" name="Conector reto 17"/>
          <p:cNvCxnSpPr/>
          <p:nvPr/>
        </p:nvCxnSpPr>
        <p:spPr>
          <a:xfrm>
            <a:off x="285130" y="601845"/>
            <a:ext cx="1343155" cy="0"/>
          </a:xfrm>
          <a:prstGeom prst="line">
            <a:avLst/>
          </a:prstGeom>
          <a:ln w="730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tângulo 18"/>
          <p:cNvSpPr/>
          <p:nvPr/>
        </p:nvSpPr>
        <p:spPr>
          <a:xfrm>
            <a:off x="0" y="-27384"/>
            <a:ext cx="9144000" cy="90872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 smtClean="0"/>
              <a:t>                      </a:t>
            </a:r>
          </a:p>
          <a:p>
            <a:pPr algn="ctr"/>
            <a:r>
              <a:rPr lang="pt-BR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</a:t>
            </a: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FERROVIA </a:t>
            </a:r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INTEGRAÇÃO OESTE LESTE</a:t>
            </a:r>
          </a:p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</a:t>
            </a:r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Caetité - Barreiras</a:t>
            </a:r>
          </a:p>
          <a:p>
            <a:pPr algn="ctr"/>
            <a:endParaRPr lang="pt-BR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173605" y="53165"/>
            <a:ext cx="16888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 smtClean="0">
                <a:solidFill>
                  <a:schemeClr val="bg1"/>
                </a:solidFill>
                <a:latin typeface="Arial Black" pitchFamily="34" charset="0"/>
              </a:rPr>
              <a:t>VALEC</a:t>
            </a:r>
            <a:endParaRPr lang="pt-BR" sz="3200" dirty="0">
              <a:solidFill>
                <a:schemeClr val="bg1"/>
              </a:solidFill>
              <a:latin typeface="Arial Black" pitchFamily="34" charset="0"/>
            </a:endParaRPr>
          </a:p>
        </p:txBody>
      </p:sp>
      <p:cxnSp>
        <p:nvCxnSpPr>
          <p:cNvPr id="21" name="Conector reto 20"/>
          <p:cNvCxnSpPr/>
          <p:nvPr/>
        </p:nvCxnSpPr>
        <p:spPr>
          <a:xfrm>
            <a:off x="351586" y="584110"/>
            <a:ext cx="1343155" cy="0"/>
          </a:xfrm>
          <a:prstGeom prst="line">
            <a:avLst/>
          </a:prstGeom>
          <a:ln w="730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Diagrama 12"/>
          <p:cNvGraphicFramePr/>
          <p:nvPr>
            <p:extLst>
              <p:ext uri="{D42A27DB-BD31-4B8C-83A1-F6EECF244321}">
                <p14:modId xmlns:p14="http://schemas.microsoft.com/office/powerpoint/2010/main" val="2525564764"/>
              </p:ext>
            </p:extLst>
          </p:nvPr>
        </p:nvGraphicFramePr>
        <p:xfrm>
          <a:off x="2051720" y="1772816"/>
          <a:ext cx="5040560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93086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aixaDeTexto 15"/>
          <p:cNvSpPr txBox="1"/>
          <p:nvPr/>
        </p:nvSpPr>
        <p:spPr>
          <a:xfrm>
            <a:off x="146836" y="53165"/>
            <a:ext cx="16888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 smtClean="0">
                <a:solidFill>
                  <a:schemeClr val="bg1"/>
                </a:solidFill>
                <a:latin typeface="Arial Black" pitchFamily="34" charset="0"/>
              </a:rPr>
              <a:t>VALEC</a:t>
            </a:r>
            <a:endParaRPr lang="pt-BR" sz="3200" dirty="0">
              <a:solidFill>
                <a:schemeClr val="bg1"/>
              </a:solidFill>
              <a:latin typeface="Arial Black" pitchFamily="34" charset="0"/>
            </a:endParaRPr>
          </a:p>
        </p:txBody>
      </p:sp>
      <p:cxnSp>
        <p:nvCxnSpPr>
          <p:cNvPr id="18" name="Conector reto 17"/>
          <p:cNvCxnSpPr/>
          <p:nvPr/>
        </p:nvCxnSpPr>
        <p:spPr>
          <a:xfrm>
            <a:off x="285130" y="601845"/>
            <a:ext cx="1343155" cy="0"/>
          </a:xfrm>
          <a:prstGeom prst="line">
            <a:avLst/>
          </a:prstGeom>
          <a:ln w="730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tângulo 18"/>
          <p:cNvSpPr/>
          <p:nvPr/>
        </p:nvSpPr>
        <p:spPr>
          <a:xfrm>
            <a:off x="0" y="-27384"/>
            <a:ext cx="9144000" cy="90872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 smtClean="0"/>
              <a:t>                      </a:t>
            </a:r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FERROVIA DE INTEGRAÇÃO OESTE LESTE</a:t>
            </a:r>
          </a:p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</a:t>
            </a:r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Caetité - Barreiras</a:t>
            </a:r>
          </a:p>
        </p:txBody>
      </p:sp>
      <p:sp>
        <p:nvSpPr>
          <p:cNvPr id="20" name="CaixaDeTexto 19"/>
          <p:cNvSpPr txBox="1"/>
          <p:nvPr/>
        </p:nvSpPr>
        <p:spPr>
          <a:xfrm>
            <a:off x="173605" y="53165"/>
            <a:ext cx="16888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 smtClean="0">
                <a:solidFill>
                  <a:schemeClr val="bg1"/>
                </a:solidFill>
                <a:latin typeface="Arial Black" pitchFamily="34" charset="0"/>
              </a:rPr>
              <a:t>VALEC</a:t>
            </a:r>
            <a:endParaRPr lang="pt-BR" sz="3200" dirty="0">
              <a:solidFill>
                <a:schemeClr val="bg1"/>
              </a:solidFill>
              <a:latin typeface="Arial Black" pitchFamily="34" charset="0"/>
            </a:endParaRPr>
          </a:p>
        </p:txBody>
      </p:sp>
      <p:cxnSp>
        <p:nvCxnSpPr>
          <p:cNvPr id="21" name="Conector reto 20"/>
          <p:cNvCxnSpPr/>
          <p:nvPr/>
        </p:nvCxnSpPr>
        <p:spPr>
          <a:xfrm>
            <a:off x="351586" y="584110"/>
            <a:ext cx="1343155" cy="0"/>
          </a:xfrm>
          <a:prstGeom prst="line">
            <a:avLst/>
          </a:prstGeom>
          <a:ln w="730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Diagrama 12"/>
          <p:cNvGraphicFramePr/>
          <p:nvPr>
            <p:extLst>
              <p:ext uri="{D42A27DB-BD31-4B8C-83A1-F6EECF244321}">
                <p14:modId xmlns:p14="http://schemas.microsoft.com/office/powerpoint/2010/main" val="13953093"/>
              </p:ext>
            </p:extLst>
          </p:nvPr>
        </p:nvGraphicFramePr>
        <p:xfrm>
          <a:off x="2051720" y="1916832"/>
          <a:ext cx="5040560" cy="2592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6727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aixaDeTexto 15"/>
          <p:cNvSpPr txBox="1"/>
          <p:nvPr/>
        </p:nvSpPr>
        <p:spPr>
          <a:xfrm>
            <a:off x="146836" y="53165"/>
            <a:ext cx="16888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 smtClean="0">
                <a:solidFill>
                  <a:schemeClr val="bg1"/>
                </a:solidFill>
                <a:latin typeface="Arial Black" pitchFamily="34" charset="0"/>
              </a:rPr>
              <a:t>VALEC</a:t>
            </a:r>
            <a:endParaRPr lang="pt-BR" sz="3200" dirty="0">
              <a:solidFill>
                <a:schemeClr val="bg1"/>
              </a:solidFill>
              <a:latin typeface="Arial Black" pitchFamily="34" charset="0"/>
            </a:endParaRPr>
          </a:p>
        </p:txBody>
      </p:sp>
      <p:cxnSp>
        <p:nvCxnSpPr>
          <p:cNvPr id="18" name="Conector reto 17"/>
          <p:cNvCxnSpPr/>
          <p:nvPr/>
        </p:nvCxnSpPr>
        <p:spPr>
          <a:xfrm>
            <a:off x="285130" y="601845"/>
            <a:ext cx="1343155" cy="0"/>
          </a:xfrm>
          <a:prstGeom prst="line">
            <a:avLst/>
          </a:prstGeom>
          <a:ln w="730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tângulo 18"/>
          <p:cNvSpPr/>
          <p:nvPr/>
        </p:nvSpPr>
        <p:spPr>
          <a:xfrm>
            <a:off x="0" y="-27384"/>
            <a:ext cx="9144000" cy="90872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 smtClean="0"/>
              <a:t>                </a:t>
            </a: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FERROVIA DE INTEGRAÇÃO OESTE LESTE</a:t>
            </a:r>
          </a:p>
          <a:p>
            <a:pPr algn="ctr"/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</a:t>
            </a:r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Caetité - Barreiras</a:t>
            </a:r>
            <a:endParaRPr lang="pt-B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173605" y="53165"/>
            <a:ext cx="16888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 smtClean="0">
                <a:solidFill>
                  <a:schemeClr val="bg1"/>
                </a:solidFill>
                <a:latin typeface="Arial Black" pitchFamily="34" charset="0"/>
              </a:rPr>
              <a:t>VALEC</a:t>
            </a:r>
            <a:endParaRPr lang="pt-BR" sz="3200" dirty="0">
              <a:solidFill>
                <a:schemeClr val="bg1"/>
              </a:solidFill>
              <a:latin typeface="Arial Black" pitchFamily="34" charset="0"/>
            </a:endParaRPr>
          </a:p>
        </p:txBody>
      </p:sp>
      <p:cxnSp>
        <p:nvCxnSpPr>
          <p:cNvPr id="21" name="Conector reto 20"/>
          <p:cNvCxnSpPr/>
          <p:nvPr/>
        </p:nvCxnSpPr>
        <p:spPr>
          <a:xfrm>
            <a:off x="351586" y="584110"/>
            <a:ext cx="1343155" cy="0"/>
          </a:xfrm>
          <a:prstGeom prst="line">
            <a:avLst/>
          </a:prstGeom>
          <a:ln w="730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173038" y="1300163"/>
            <a:ext cx="8753475" cy="3397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46800" rIns="36000" bIns="0" anchor="ctr">
            <a:spAutoFit/>
          </a:bodyPr>
          <a:lstStyle/>
          <a:p>
            <a:pPr marL="190500" indent="-190500" algn="ctr" defTabSz="449263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  <a:tabLst>
                <a:tab pos="619125" algn="l"/>
                <a:tab pos="1517650" algn="l"/>
                <a:tab pos="1966913" algn="l"/>
                <a:tab pos="2416175" algn="l"/>
                <a:tab pos="2865438" algn="l"/>
                <a:tab pos="3314700" algn="l"/>
                <a:tab pos="3763963" algn="l"/>
                <a:tab pos="4213225" algn="l"/>
                <a:tab pos="4662488" algn="l"/>
                <a:tab pos="5111750" algn="l"/>
                <a:tab pos="5561013" algn="l"/>
                <a:tab pos="6010275" algn="l"/>
                <a:tab pos="6459538" algn="l"/>
                <a:tab pos="6908800" algn="l"/>
                <a:tab pos="7358063" algn="l"/>
                <a:tab pos="7807325" algn="l"/>
                <a:tab pos="8256588" algn="l"/>
                <a:tab pos="8705850" algn="l"/>
                <a:tab pos="9155113" algn="l"/>
              </a:tabLst>
              <a:defRPr/>
            </a:pPr>
            <a:r>
              <a:rPr lang="pt-BR" sz="1900" b="1" dirty="0">
                <a:solidFill>
                  <a:srgbClr val="4F81BD">
                    <a:lumMod val="75000"/>
                  </a:srgbClr>
                </a:solidFill>
              </a:rPr>
              <a:t>RESTRIÇÕES - TCU</a:t>
            </a:r>
          </a:p>
        </p:txBody>
      </p:sp>
      <p:graphicFrame>
        <p:nvGraphicFramePr>
          <p:cNvPr id="12" name="Diagrama 11"/>
          <p:cNvGraphicFramePr/>
          <p:nvPr>
            <p:extLst>
              <p:ext uri="{D42A27DB-BD31-4B8C-83A1-F6EECF244321}">
                <p14:modId xmlns:p14="http://schemas.microsoft.com/office/powerpoint/2010/main" val="253702114"/>
              </p:ext>
            </p:extLst>
          </p:nvPr>
        </p:nvGraphicFramePr>
        <p:xfrm>
          <a:off x="182871" y="2016360"/>
          <a:ext cx="8686800" cy="137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3" name="Diagrama 12"/>
          <p:cNvGraphicFramePr/>
          <p:nvPr>
            <p:extLst>
              <p:ext uri="{D42A27DB-BD31-4B8C-83A1-F6EECF244321}">
                <p14:modId xmlns:p14="http://schemas.microsoft.com/office/powerpoint/2010/main" val="4007966185"/>
              </p:ext>
            </p:extLst>
          </p:nvPr>
        </p:nvGraphicFramePr>
        <p:xfrm>
          <a:off x="182870" y="3357716"/>
          <a:ext cx="8686800" cy="175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4" name="Diagrama 13"/>
          <p:cNvGraphicFramePr/>
          <p:nvPr>
            <p:extLst>
              <p:ext uri="{D42A27DB-BD31-4B8C-83A1-F6EECF244321}">
                <p14:modId xmlns:p14="http://schemas.microsoft.com/office/powerpoint/2010/main" val="255807328"/>
              </p:ext>
            </p:extLst>
          </p:nvPr>
        </p:nvGraphicFramePr>
        <p:xfrm>
          <a:off x="146836" y="3933056"/>
          <a:ext cx="8686800" cy="175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15" name="CaixaDeTexto 1"/>
          <p:cNvSpPr txBox="1">
            <a:spLocks noChangeArrowheads="1"/>
          </p:cNvSpPr>
          <p:nvPr/>
        </p:nvSpPr>
        <p:spPr bwMode="auto">
          <a:xfrm>
            <a:off x="384175" y="2624138"/>
            <a:ext cx="2795588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SzPct val="120000"/>
              <a:buFont typeface="Arial" charset="0"/>
              <a:buChar char="•"/>
            </a:pPr>
            <a:r>
              <a:rPr lang="pt-BR" sz="1900" dirty="0" smtClean="0">
                <a:solidFill>
                  <a:prstClr val="black"/>
                </a:solidFill>
                <a:latin typeface="Calibri" pitchFamily="34" charset="0"/>
              </a:rPr>
              <a:t>Concluir até maio/2013</a:t>
            </a:r>
          </a:p>
        </p:txBody>
      </p:sp>
      <p:sp>
        <p:nvSpPr>
          <p:cNvPr id="22" name="CaixaDeTexto 2"/>
          <p:cNvSpPr txBox="1">
            <a:spLocks noChangeArrowheads="1"/>
          </p:cNvSpPr>
          <p:nvPr/>
        </p:nvSpPr>
        <p:spPr bwMode="auto">
          <a:xfrm>
            <a:off x="293687" y="4437112"/>
            <a:ext cx="8556625" cy="133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ts val="600"/>
              </a:spcAft>
              <a:buSzPct val="120000"/>
              <a:buFont typeface="Arial" charset="0"/>
              <a:buChar char="•"/>
            </a:pPr>
            <a:r>
              <a:rPr lang="pt-BR" sz="1900" dirty="0" smtClean="0">
                <a:solidFill>
                  <a:prstClr val="black"/>
                </a:solidFill>
                <a:latin typeface="Calibri" pitchFamily="34" charset="0"/>
              </a:rPr>
              <a:t>Após conclusão das sondagens serão ajustados os quantitativos de terraplenagem e ajustados os projetos executivos de OAE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SzPct val="120000"/>
              <a:buFont typeface="Arial" charset="0"/>
              <a:buChar char="•"/>
            </a:pPr>
            <a:r>
              <a:rPr lang="pt-BR" sz="1900" dirty="0" smtClean="0">
                <a:solidFill>
                  <a:prstClr val="black"/>
                </a:solidFill>
                <a:latin typeface="Calibri" pitchFamily="34" charset="0"/>
              </a:rPr>
              <a:t>Atendimento às determinações do TCU até </a:t>
            </a:r>
            <a:r>
              <a:rPr lang="pt-BR" sz="1900" dirty="0" smtClean="0">
                <a:solidFill>
                  <a:prstClr val="black"/>
                </a:solidFill>
                <a:latin typeface="Calibri" pitchFamily="34" charset="0"/>
              </a:rPr>
              <a:t>junho/2013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SzPct val="120000"/>
              <a:buFont typeface="Arial" charset="0"/>
              <a:buChar char="•"/>
            </a:pPr>
            <a:endParaRPr lang="pt-BR" sz="1900" dirty="0" smtClean="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4733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aixaDeTexto 15"/>
          <p:cNvSpPr txBox="1"/>
          <p:nvPr/>
        </p:nvSpPr>
        <p:spPr>
          <a:xfrm>
            <a:off x="146836" y="53165"/>
            <a:ext cx="16888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 smtClean="0">
                <a:solidFill>
                  <a:schemeClr val="bg1"/>
                </a:solidFill>
                <a:latin typeface="Arial Black" pitchFamily="34" charset="0"/>
              </a:rPr>
              <a:t>VALEC</a:t>
            </a:r>
            <a:endParaRPr lang="pt-BR" sz="3200" dirty="0">
              <a:solidFill>
                <a:schemeClr val="bg1"/>
              </a:solidFill>
              <a:latin typeface="Arial Black" pitchFamily="34" charset="0"/>
            </a:endParaRPr>
          </a:p>
        </p:txBody>
      </p:sp>
      <p:cxnSp>
        <p:nvCxnSpPr>
          <p:cNvPr id="18" name="Conector reto 17"/>
          <p:cNvCxnSpPr/>
          <p:nvPr/>
        </p:nvCxnSpPr>
        <p:spPr>
          <a:xfrm>
            <a:off x="285130" y="601845"/>
            <a:ext cx="1343155" cy="0"/>
          </a:xfrm>
          <a:prstGeom prst="line">
            <a:avLst/>
          </a:prstGeom>
          <a:ln w="730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tângulo 18"/>
          <p:cNvSpPr/>
          <p:nvPr/>
        </p:nvSpPr>
        <p:spPr>
          <a:xfrm>
            <a:off x="0" y="-27384"/>
            <a:ext cx="9144000" cy="90872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 smtClean="0"/>
              <a:t>                </a:t>
            </a: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FERROVIA DE INTEGRAÇÃO OESTE LESTE</a:t>
            </a:r>
          </a:p>
          <a:p>
            <a:pPr algn="ctr"/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</a:t>
            </a:r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Caetité - Barreiras</a:t>
            </a:r>
            <a:endParaRPr lang="pt-B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173605" y="53165"/>
            <a:ext cx="16888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 smtClean="0">
                <a:solidFill>
                  <a:schemeClr val="bg1"/>
                </a:solidFill>
                <a:latin typeface="Arial Black" pitchFamily="34" charset="0"/>
              </a:rPr>
              <a:t>VALEC</a:t>
            </a:r>
            <a:endParaRPr lang="pt-BR" sz="3200" dirty="0">
              <a:solidFill>
                <a:schemeClr val="bg1"/>
              </a:solidFill>
              <a:latin typeface="Arial Black" pitchFamily="34" charset="0"/>
            </a:endParaRPr>
          </a:p>
        </p:txBody>
      </p:sp>
      <p:cxnSp>
        <p:nvCxnSpPr>
          <p:cNvPr id="21" name="Conector reto 20"/>
          <p:cNvCxnSpPr/>
          <p:nvPr/>
        </p:nvCxnSpPr>
        <p:spPr>
          <a:xfrm>
            <a:off x="351586" y="584110"/>
            <a:ext cx="1343155" cy="0"/>
          </a:xfrm>
          <a:prstGeom prst="line">
            <a:avLst/>
          </a:prstGeom>
          <a:ln w="730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165100" y="1196752"/>
            <a:ext cx="8753475" cy="3381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46800" rIns="36000" bIns="0" anchor="ctr">
            <a:spAutoFit/>
          </a:bodyPr>
          <a:lstStyle/>
          <a:p>
            <a:pPr marL="190500" indent="-190500" algn="ctr" defTabSz="449263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  <a:tabLst>
                <a:tab pos="619125" algn="l"/>
                <a:tab pos="1517650" algn="l"/>
                <a:tab pos="1966913" algn="l"/>
                <a:tab pos="2416175" algn="l"/>
                <a:tab pos="2865438" algn="l"/>
                <a:tab pos="3314700" algn="l"/>
                <a:tab pos="3763963" algn="l"/>
                <a:tab pos="4213225" algn="l"/>
                <a:tab pos="4662488" algn="l"/>
                <a:tab pos="5111750" algn="l"/>
                <a:tab pos="5561013" algn="l"/>
                <a:tab pos="6010275" algn="l"/>
                <a:tab pos="6459538" algn="l"/>
                <a:tab pos="6908800" algn="l"/>
                <a:tab pos="7358063" algn="l"/>
                <a:tab pos="7807325" algn="l"/>
                <a:tab pos="8256588" algn="l"/>
                <a:tab pos="8705850" algn="l"/>
                <a:tab pos="9155113" algn="l"/>
              </a:tabLst>
              <a:defRPr/>
            </a:pPr>
            <a:r>
              <a:rPr lang="pt-BR" sz="1900" b="1" dirty="0">
                <a:solidFill>
                  <a:srgbClr val="4F81BD">
                    <a:lumMod val="75000"/>
                  </a:srgbClr>
                </a:solidFill>
              </a:rPr>
              <a:t>LICENCIAMENTO </a:t>
            </a:r>
            <a:r>
              <a:rPr lang="pt-BR" sz="1900" b="1" dirty="0" smtClean="0">
                <a:solidFill>
                  <a:srgbClr val="4F81BD">
                    <a:lumMod val="75000"/>
                  </a:srgbClr>
                </a:solidFill>
              </a:rPr>
              <a:t>AMBIENTAL</a:t>
            </a:r>
            <a:endParaRPr lang="pt-BR" sz="1900" b="1" dirty="0">
              <a:solidFill>
                <a:srgbClr val="4F81BD">
                  <a:lumMod val="75000"/>
                </a:srgbClr>
              </a:solidFill>
            </a:endParaRPr>
          </a:p>
        </p:txBody>
      </p:sp>
      <p:graphicFrame>
        <p:nvGraphicFramePr>
          <p:cNvPr id="24" name="Diagrama 23"/>
          <p:cNvGraphicFramePr/>
          <p:nvPr/>
        </p:nvGraphicFramePr>
        <p:xfrm>
          <a:off x="198437" y="1844824"/>
          <a:ext cx="8686800" cy="2520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5" name="Diagrama 24"/>
          <p:cNvGraphicFramePr/>
          <p:nvPr>
            <p:extLst>
              <p:ext uri="{D42A27DB-BD31-4B8C-83A1-F6EECF244321}">
                <p14:modId xmlns:p14="http://schemas.microsoft.com/office/powerpoint/2010/main" val="902961540"/>
              </p:ext>
            </p:extLst>
          </p:nvPr>
        </p:nvGraphicFramePr>
        <p:xfrm>
          <a:off x="206837" y="4301925"/>
          <a:ext cx="8686800" cy="190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6" name="CaixaDeTexto 9"/>
          <p:cNvSpPr txBox="1">
            <a:spLocks noChangeArrowheads="1"/>
          </p:cNvSpPr>
          <p:nvPr/>
        </p:nvSpPr>
        <p:spPr bwMode="auto">
          <a:xfrm>
            <a:off x="368766" y="2420888"/>
            <a:ext cx="8551167" cy="170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ts val="600"/>
              </a:spcAft>
              <a:buSzPct val="125000"/>
              <a:buFont typeface="Arial" charset="0"/>
              <a:buChar char="•"/>
            </a:pPr>
            <a:r>
              <a:rPr lang="pt-BR" sz="1900" dirty="0" smtClean="0">
                <a:solidFill>
                  <a:prstClr val="black"/>
                </a:solidFill>
                <a:latin typeface="Calibri" pitchFamily="34" charset="0"/>
              </a:rPr>
              <a:t>IBAMA apresentou parecer sobre o </a:t>
            </a:r>
            <a:r>
              <a:rPr lang="pt-BR" sz="1900" dirty="0" smtClean="0">
                <a:solidFill>
                  <a:prstClr val="black"/>
                </a:solidFill>
                <a:latin typeface="Calibri" pitchFamily="34" charset="0"/>
              </a:rPr>
              <a:t>PBA proposto pela VALEC em </a:t>
            </a:r>
            <a:r>
              <a:rPr lang="pt-BR" sz="1900" dirty="0" smtClean="0">
                <a:solidFill>
                  <a:prstClr val="black"/>
                </a:solidFill>
                <a:latin typeface="Calibri" pitchFamily="34" charset="0"/>
              </a:rPr>
              <a:t>27/02/2013 e solicitou complementos</a:t>
            </a:r>
          </a:p>
          <a:p>
            <a:pPr algn="just" eaLnBrk="1" fontAlgn="base" hangingPunct="1">
              <a:spcBef>
                <a:spcPct val="0"/>
              </a:spcBef>
              <a:spcAft>
                <a:spcPts val="600"/>
              </a:spcAft>
              <a:buSzPct val="125000"/>
              <a:buFont typeface="Arial" charset="0"/>
              <a:buChar char="•"/>
            </a:pPr>
            <a:r>
              <a:rPr lang="pt-BR" sz="1900" dirty="0" smtClean="0">
                <a:solidFill>
                  <a:prstClr val="black"/>
                </a:solidFill>
                <a:latin typeface="Calibri" pitchFamily="34" charset="0"/>
              </a:rPr>
              <a:t>VALEC atendeu solicitação do IBAMA em 18/03/2013</a:t>
            </a:r>
            <a:endParaRPr lang="pt-BR" sz="1900" dirty="0" smtClean="0">
              <a:solidFill>
                <a:srgbClr val="FF0000"/>
              </a:solidFill>
              <a:latin typeface="Calibri" pitchFamily="34" charset="0"/>
            </a:endParaRPr>
          </a:p>
          <a:p>
            <a:pPr algn="just" eaLnBrk="1" fontAlgn="base" hangingPunct="1">
              <a:spcBef>
                <a:spcPct val="0"/>
              </a:spcBef>
              <a:spcAft>
                <a:spcPts val="600"/>
              </a:spcAft>
              <a:buSzPct val="125000"/>
              <a:buFont typeface="Arial" charset="0"/>
              <a:buChar char="•"/>
            </a:pPr>
            <a:r>
              <a:rPr lang="pt-BR" sz="1900" dirty="0" smtClean="0">
                <a:solidFill>
                  <a:prstClr val="black"/>
                </a:solidFill>
                <a:latin typeface="Calibri" pitchFamily="34" charset="0"/>
              </a:rPr>
              <a:t>IBAMA solicitou informações complementares em 21/04/2013 (monitoramento  espeleológico</a:t>
            </a:r>
            <a:r>
              <a:rPr lang="pt-BR" sz="1900" dirty="0" smtClean="0">
                <a:solidFill>
                  <a:prstClr val="black"/>
                </a:solidFill>
                <a:latin typeface="Calibri" pitchFamily="34" charset="0"/>
              </a:rPr>
              <a:t>) </a:t>
            </a:r>
            <a:endParaRPr lang="pt-BR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208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aixaDeTexto 15"/>
          <p:cNvSpPr txBox="1"/>
          <p:nvPr/>
        </p:nvSpPr>
        <p:spPr>
          <a:xfrm>
            <a:off x="146836" y="53165"/>
            <a:ext cx="16888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 smtClean="0">
                <a:solidFill>
                  <a:schemeClr val="bg1"/>
                </a:solidFill>
                <a:latin typeface="Arial Black" pitchFamily="34" charset="0"/>
              </a:rPr>
              <a:t>VALEC</a:t>
            </a:r>
            <a:endParaRPr lang="pt-BR" sz="3200" dirty="0">
              <a:solidFill>
                <a:schemeClr val="bg1"/>
              </a:solidFill>
              <a:latin typeface="Arial Black" pitchFamily="34" charset="0"/>
            </a:endParaRPr>
          </a:p>
        </p:txBody>
      </p:sp>
      <p:cxnSp>
        <p:nvCxnSpPr>
          <p:cNvPr id="18" name="Conector reto 17"/>
          <p:cNvCxnSpPr/>
          <p:nvPr/>
        </p:nvCxnSpPr>
        <p:spPr>
          <a:xfrm>
            <a:off x="285130" y="601845"/>
            <a:ext cx="1343155" cy="0"/>
          </a:xfrm>
          <a:prstGeom prst="line">
            <a:avLst/>
          </a:prstGeom>
          <a:ln w="730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tângulo 18"/>
          <p:cNvSpPr/>
          <p:nvPr/>
        </p:nvSpPr>
        <p:spPr>
          <a:xfrm>
            <a:off x="0" y="-27384"/>
            <a:ext cx="9144000" cy="90872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 smtClean="0"/>
              <a:t>                      </a:t>
            </a: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FERROVIA DE INTEGRAÇÃO OESTE LESTE</a:t>
            </a:r>
          </a:p>
          <a:p>
            <a:pPr algn="ctr"/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Ilhéus - Barreiras</a:t>
            </a:r>
            <a:endParaRPr lang="pt-B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173605" y="53165"/>
            <a:ext cx="16888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 smtClean="0">
                <a:solidFill>
                  <a:schemeClr val="bg1"/>
                </a:solidFill>
                <a:latin typeface="Arial Black" pitchFamily="34" charset="0"/>
              </a:rPr>
              <a:t>VALEC</a:t>
            </a:r>
            <a:endParaRPr lang="pt-BR" sz="3200" dirty="0">
              <a:solidFill>
                <a:schemeClr val="bg1"/>
              </a:solidFill>
              <a:latin typeface="Arial Black" pitchFamily="34" charset="0"/>
            </a:endParaRPr>
          </a:p>
        </p:txBody>
      </p:sp>
      <p:cxnSp>
        <p:nvCxnSpPr>
          <p:cNvPr id="21" name="Conector reto 20"/>
          <p:cNvCxnSpPr/>
          <p:nvPr/>
        </p:nvCxnSpPr>
        <p:spPr>
          <a:xfrm>
            <a:off x="351586" y="584110"/>
            <a:ext cx="1343155" cy="0"/>
          </a:xfrm>
          <a:prstGeom prst="line">
            <a:avLst/>
          </a:prstGeom>
          <a:ln w="730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Diagrama 12"/>
          <p:cNvGraphicFramePr/>
          <p:nvPr>
            <p:extLst>
              <p:ext uri="{D42A27DB-BD31-4B8C-83A1-F6EECF244321}">
                <p14:modId xmlns:p14="http://schemas.microsoft.com/office/powerpoint/2010/main" val="106148294"/>
              </p:ext>
            </p:extLst>
          </p:nvPr>
        </p:nvGraphicFramePr>
        <p:xfrm>
          <a:off x="1628285" y="1844824"/>
          <a:ext cx="5544616" cy="3744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26084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aixaDeTexto 15"/>
          <p:cNvSpPr txBox="1"/>
          <p:nvPr/>
        </p:nvSpPr>
        <p:spPr>
          <a:xfrm>
            <a:off x="146836" y="53165"/>
            <a:ext cx="16888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 smtClean="0">
                <a:solidFill>
                  <a:schemeClr val="bg1"/>
                </a:solidFill>
                <a:latin typeface="Arial Black" pitchFamily="34" charset="0"/>
              </a:rPr>
              <a:t>VALEC</a:t>
            </a:r>
            <a:endParaRPr lang="pt-BR" sz="3200" dirty="0">
              <a:solidFill>
                <a:schemeClr val="bg1"/>
              </a:solidFill>
              <a:latin typeface="Arial Black" pitchFamily="34" charset="0"/>
            </a:endParaRPr>
          </a:p>
        </p:txBody>
      </p:sp>
      <p:cxnSp>
        <p:nvCxnSpPr>
          <p:cNvPr id="18" name="Conector reto 17"/>
          <p:cNvCxnSpPr/>
          <p:nvPr/>
        </p:nvCxnSpPr>
        <p:spPr>
          <a:xfrm>
            <a:off x="285130" y="601845"/>
            <a:ext cx="1343155" cy="0"/>
          </a:xfrm>
          <a:prstGeom prst="line">
            <a:avLst/>
          </a:prstGeom>
          <a:ln w="730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tângulo 18"/>
          <p:cNvSpPr/>
          <p:nvPr/>
        </p:nvSpPr>
        <p:spPr>
          <a:xfrm>
            <a:off x="0" y="-27384"/>
            <a:ext cx="9144000" cy="90872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 smtClean="0"/>
              <a:t>                   </a:t>
            </a:r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FERROVIA NORTE SUL – EXTENSÃO SUL</a:t>
            </a:r>
          </a:p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</a:t>
            </a: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</a:t>
            </a:r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Ouro Verde – Estrela d’Oeste</a:t>
            </a:r>
          </a:p>
        </p:txBody>
      </p:sp>
      <p:sp>
        <p:nvSpPr>
          <p:cNvPr id="20" name="CaixaDeTexto 19"/>
          <p:cNvSpPr txBox="1"/>
          <p:nvPr/>
        </p:nvSpPr>
        <p:spPr>
          <a:xfrm>
            <a:off x="173605" y="53165"/>
            <a:ext cx="16888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 smtClean="0">
                <a:solidFill>
                  <a:schemeClr val="bg1"/>
                </a:solidFill>
                <a:latin typeface="Arial Black" pitchFamily="34" charset="0"/>
              </a:rPr>
              <a:t>VALEC</a:t>
            </a:r>
            <a:endParaRPr lang="pt-BR" sz="3200" dirty="0">
              <a:solidFill>
                <a:schemeClr val="bg1"/>
              </a:solidFill>
              <a:latin typeface="Arial Black" pitchFamily="34" charset="0"/>
            </a:endParaRPr>
          </a:p>
        </p:txBody>
      </p:sp>
      <p:cxnSp>
        <p:nvCxnSpPr>
          <p:cNvPr id="21" name="Conector reto 20"/>
          <p:cNvCxnSpPr/>
          <p:nvPr/>
        </p:nvCxnSpPr>
        <p:spPr>
          <a:xfrm>
            <a:off x="351586" y="584110"/>
            <a:ext cx="1343155" cy="0"/>
          </a:xfrm>
          <a:prstGeom prst="line">
            <a:avLst/>
          </a:prstGeom>
          <a:ln w="730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/>
        </p:nvSpPr>
        <p:spPr>
          <a:xfrm>
            <a:off x="2317750" y="1198563"/>
            <a:ext cx="4676775" cy="6302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900" b="1" dirty="0">
                <a:solidFill>
                  <a:srgbClr val="4F81BD">
                    <a:lumMod val="75000"/>
                  </a:srgbClr>
                </a:solidFill>
              </a:rPr>
              <a:t>DESEMBOLSO FINANCEIRO - ACUMULADO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600" b="1" dirty="0">
                <a:solidFill>
                  <a:srgbClr val="4F81BD">
                    <a:lumMod val="75000"/>
                  </a:srgbClr>
                </a:solidFill>
              </a:rPr>
              <a:t>(milhões de R$)</a:t>
            </a:r>
          </a:p>
        </p:txBody>
      </p:sp>
      <p:graphicFrame>
        <p:nvGraphicFramePr>
          <p:cNvPr id="11" name="Gráfico 10"/>
          <p:cNvGraphicFramePr>
            <a:graphicFrameLocks/>
          </p:cNvGraphicFramePr>
          <p:nvPr/>
        </p:nvGraphicFramePr>
        <p:xfrm>
          <a:off x="304800" y="1965992"/>
          <a:ext cx="8534400" cy="47228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44824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aixaDeTexto 15"/>
          <p:cNvSpPr txBox="1"/>
          <p:nvPr/>
        </p:nvSpPr>
        <p:spPr>
          <a:xfrm>
            <a:off x="146836" y="53165"/>
            <a:ext cx="16888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 smtClean="0">
                <a:solidFill>
                  <a:schemeClr val="bg1"/>
                </a:solidFill>
                <a:latin typeface="Arial Black" pitchFamily="34" charset="0"/>
              </a:rPr>
              <a:t>VALEC</a:t>
            </a:r>
            <a:endParaRPr lang="pt-BR" sz="3200" dirty="0">
              <a:solidFill>
                <a:schemeClr val="bg1"/>
              </a:solidFill>
              <a:latin typeface="Arial Black" pitchFamily="34" charset="0"/>
            </a:endParaRPr>
          </a:p>
        </p:txBody>
      </p:sp>
      <p:cxnSp>
        <p:nvCxnSpPr>
          <p:cNvPr id="18" name="Conector reto 17"/>
          <p:cNvCxnSpPr/>
          <p:nvPr/>
        </p:nvCxnSpPr>
        <p:spPr>
          <a:xfrm>
            <a:off x="285130" y="601845"/>
            <a:ext cx="1343155" cy="0"/>
          </a:xfrm>
          <a:prstGeom prst="line">
            <a:avLst/>
          </a:prstGeom>
          <a:ln w="730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tângulo 18"/>
          <p:cNvSpPr/>
          <p:nvPr/>
        </p:nvSpPr>
        <p:spPr>
          <a:xfrm>
            <a:off x="0" y="-27384"/>
            <a:ext cx="9144000" cy="90872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 smtClean="0"/>
              <a:t>         </a:t>
            </a:r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FERROVIA </a:t>
            </a: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NORTE </a:t>
            </a:r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SUL</a:t>
            </a:r>
          </a:p>
          <a:p>
            <a:pPr algn="ctr"/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Palmas/Anápolis</a:t>
            </a:r>
            <a:endParaRPr lang="pt-B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173605" y="53165"/>
            <a:ext cx="16888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 smtClean="0">
                <a:solidFill>
                  <a:schemeClr val="bg1"/>
                </a:solidFill>
                <a:latin typeface="Arial Black" pitchFamily="34" charset="0"/>
              </a:rPr>
              <a:t>VALEC</a:t>
            </a:r>
            <a:endParaRPr lang="pt-BR" sz="3200" dirty="0">
              <a:solidFill>
                <a:schemeClr val="bg1"/>
              </a:solidFill>
              <a:latin typeface="Arial Black" pitchFamily="34" charset="0"/>
            </a:endParaRPr>
          </a:p>
        </p:txBody>
      </p:sp>
      <p:cxnSp>
        <p:nvCxnSpPr>
          <p:cNvPr id="21" name="Conector reto 20"/>
          <p:cNvCxnSpPr/>
          <p:nvPr/>
        </p:nvCxnSpPr>
        <p:spPr>
          <a:xfrm>
            <a:off x="351586" y="584110"/>
            <a:ext cx="1343155" cy="0"/>
          </a:xfrm>
          <a:prstGeom prst="line">
            <a:avLst/>
          </a:prstGeom>
          <a:ln w="730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/>
        </p:nvSpPr>
        <p:spPr>
          <a:xfrm>
            <a:off x="2317750" y="1198563"/>
            <a:ext cx="4676775" cy="6302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900" b="1" dirty="0">
                <a:solidFill>
                  <a:srgbClr val="4F81BD">
                    <a:lumMod val="75000"/>
                  </a:srgbClr>
                </a:solidFill>
              </a:rPr>
              <a:t>DESEMBOLSO FINANCEIRO - ACUMULADO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600" b="1" dirty="0">
                <a:solidFill>
                  <a:srgbClr val="4F81BD">
                    <a:lumMod val="75000"/>
                  </a:srgbClr>
                </a:solidFill>
              </a:rPr>
              <a:t>(milhões de R$)</a:t>
            </a:r>
          </a:p>
        </p:txBody>
      </p:sp>
      <p:graphicFrame>
        <p:nvGraphicFramePr>
          <p:cNvPr id="10" name="Gráfico 9"/>
          <p:cNvGraphicFramePr>
            <a:graphicFrameLocks/>
          </p:cNvGraphicFramePr>
          <p:nvPr/>
        </p:nvGraphicFramePr>
        <p:xfrm>
          <a:off x="342900" y="2057400"/>
          <a:ext cx="8458200" cy="4627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05845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aixaDeTexto 15"/>
          <p:cNvSpPr txBox="1"/>
          <p:nvPr/>
        </p:nvSpPr>
        <p:spPr>
          <a:xfrm>
            <a:off x="146836" y="53165"/>
            <a:ext cx="16888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 smtClean="0">
                <a:solidFill>
                  <a:schemeClr val="bg1"/>
                </a:solidFill>
                <a:latin typeface="Arial Black" pitchFamily="34" charset="0"/>
              </a:rPr>
              <a:t>VALEC</a:t>
            </a:r>
            <a:endParaRPr lang="pt-BR" sz="3200" dirty="0">
              <a:solidFill>
                <a:schemeClr val="bg1"/>
              </a:solidFill>
              <a:latin typeface="Arial Black" pitchFamily="34" charset="0"/>
            </a:endParaRPr>
          </a:p>
        </p:txBody>
      </p:sp>
      <p:cxnSp>
        <p:nvCxnSpPr>
          <p:cNvPr id="18" name="Conector reto 17"/>
          <p:cNvCxnSpPr/>
          <p:nvPr/>
        </p:nvCxnSpPr>
        <p:spPr>
          <a:xfrm>
            <a:off x="285130" y="601845"/>
            <a:ext cx="1343155" cy="0"/>
          </a:xfrm>
          <a:prstGeom prst="line">
            <a:avLst/>
          </a:prstGeom>
          <a:ln w="730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tângulo 18"/>
          <p:cNvSpPr/>
          <p:nvPr/>
        </p:nvSpPr>
        <p:spPr>
          <a:xfrm>
            <a:off x="0" y="-27384"/>
            <a:ext cx="9144000" cy="90872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 smtClean="0"/>
              <a:t>                   </a:t>
            </a: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FERROVIA DE INTEGRAÇÃO OESTE LESTE</a:t>
            </a:r>
          </a:p>
          <a:p>
            <a:pPr algn="ctr"/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</a:t>
            </a:r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Ilhéus - </a:t>
            </a:r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aetité</a:t>
            </a:r>
            <a:endParaRPr lang="pt-B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173605" y="53165"/>
            <a:ext cx="16888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 smtClean="0">
                <a:solidFill>
                  <a:schemeClr val="bg1"/>
                </a:solidFill>
                <a:latin typeface="Arial Black" pitchFamily="34" charset="0"/>
              </a:rPr>
              <a:t>VALEC</a:t>
            </a:r>
            <a:endParaRPr lang="pt-BR" sz="3200" dirty="0">
              <a:solidFill>
                <a:schemeClr val="bg1"/>
              </a:solidFill>
              <a:latin typeface="Arial Black" pitchFamily="34" charset="0"/>
            </a:endParaRPr>
          </a:p>
        </p:txBody>
      </p:sp>
      <p:cxnSp>
        <p:nvCxnSpPr>
          <p:cNvPr id="21" name="Conector reto 20"/>
          <p:cNvCxnSpPr/>
          <p:nvPr/>
        </p:nvCxnSpPr>
        <p:spPr>
          <a:xfrm>
            <a:off x="351586" y="584110"/>
            <a:ext cx="1343155" cy="0"/>
          </a:xfrm>
          <a:prstGeom prst="line">
            <a:avLst/>
          </a:prstGeom>
          <a:ln w="730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/>
        </p:nvSpPr>
        <p:spPr>
          <a:xfrm>
            <a:off x="2317750" y="1198563"/>
            <a:ext cx="4676775" cy="6302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900" b="1" dirty="0">
                <a:solidFill>
                  <a:srgbClr val="4F81BD">
                    <a:lumMod val="75000"/>
                  </a:srgbClr>
                </a:solidFill>
              </a:rPr>
              <a:t>DESEMBOLSO FINANCEIRO - ACUMULADO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600" b="1" dirty="0">
                <a:solidFill>
                  <a:srgbClr val="4F81BD">
                    <a:lumMod val="75000"/>
                  </a:srgbClr>
                </a:solidFill>
              </a:rPr>
              <a:t>(milhões de R$)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3" y="2133600"/>
            <a:ext cx="8474075" cy="44656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9010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aixaDeTexto 15"/>
          <p:cNvSpPr txBox="1"/>
          <p:nvPr/>
        </p:nvSpPr>
        <p:spPr>
          <a:xfrm>
            <a:off x="146836" y="53165"/>
            <a:ext cx="16888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 smtClean="0">
                <a:solidFill>
                  <a:schemeClr val="bg1"/>
                </a:solidFill>
                <a:latin typeface="Arial Black" pitchFamily="34" charset="0"/>
              </a:rPr>
              <a:t>VALEC</a:t>
            </a:r>
            <a:endParaRPr lang="pt-BR" sz="3200" dirty="0">
              <a:solidFill>
                <a:schemeClr val="bg1"/>
              </a:solidFill>
              <a:latin typeface="Arial Black" pitchFamily="34" charset="0"/>
            </a:endParaRPr>
          </a:p>
        </p:txBody>
      </p:sp>
      <p:cxnSp>
        <p:nvCxnSpPr>
          <p:cNvPr id="18" name="Conector reto 17"/>
          <p:cNvCxnSpPr/>
          <p:nvPr/>
        </p:nvCxnSpPr>
        <p:spPr>
          <a:xfrm>
            <a:off x="285130" y="601845"/>
            <a:ext cx="1343155" cy="0"/>
          </a:xfrm>
          <a:prstGeom prst="line">
            <a:avLst/>
          </a:prstGeom>
          <a:ln w="730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tângulo 18"/>
          <p:cNvSpPr/>
          <p:nvPr/>
        </p:nvSpPr>
        <p:spPr>
          <a:xfrm>
            <a:off x="0" y="-27384"/>
            <a:ext cx="9144000" cy="90872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 smtClean="0"/>
              <a:t>                </a:t>
            </a: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FERROVIA DE INTEGRAÇÃO OESTE LESTE</a:t>
            </a:r>
          </a:p>
          <a:p>
            <a:pPr algn="ctr"/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</a:t>
            </a:r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Caetité - Barreiras</a:t>
            </a:r>
            <a:endParaRPr lang="pt-B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173605" y="53165"/>
            <a:ext cx="16888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 smtClean="0">
                <a:solidFill>
                  <a:schemeClr val="bg1"/>
                </a:solidFill>
                <a:latin typeface="Arial Black" pitchFamily="34" charset="0"/>
              </a:rPr>
              <a:t>VALEC</a:t>
            </a:r>
            <a:endParaRPr lang="pt-BR" sz="3200" dirty="0">
              <a:solidFill>
                <a:schemeClr val="bg1"/>
              </a:solidFill>
              <a:latin typeface="Arial Black" pitchFamily="34" charset="0"/>
            </a:endParaRPr>
          </a:p>
        </p:txBody>
      </p:sp>
      <p:cxnSp>
        <p:nvCxnSpPr>
          <p:cNvPr id="21" name="Conector reto 20"/>
          <p:cNvCxnSpPr/>
          <p:nvPr/>
        </p:nvCxnSpPr>
        <p:spPr>
          <a:xfrm>
            <a:off x="351586" y="584110"/>
            <a:ext cx="1343155" cy="0"/>
          </a:xfrm>
          <a:prstGeom prst="line">
            <a:avLst/>
          </a:prstGeom>
          <a:ln w="730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/>
        </p:nvSpPr>
        <p:spPr>
          <a:xfrm>
            <a:off x="2317750" y="1198563"/>
            <a:ext cx="4676775" cy="6302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900" b="1" dirty="0">
                <a:solidFill>
                  <a:srgbClr val="4F81BD">
                    <a:lumMod val="75000"/>
                  </a:srgbClr>
                </a:solidFill>
              </a:rPr>
              <a:t>DESEMBOLSO FINANCEIRO - ACUMULADO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600" b="1" dirty="0">
                <a:solidFill>
                  <a:srgbClr val="4F81BD">
                    <a:lumMod val="75000"/>
                  </a:srgbClr>
                </a:solidFill>
              </a:rPr>
              <a:t>(milhões de R$)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8" y="1981200"/>
            <a:ext cx="8645525" cy="4652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706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aixaDeTexto 15"/>
          <p:cNvSpPr txBox="1"/>
          <p:nvPr/>
        </p:nvSpPr>
        <p:spPr>
          <a:xfrm>
            <a:off x="146836" y="53165"/>
            <a:ext cx="16888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 smtClean="0">
                <a:solidFill>
                  <a:schemeClr val="bg1"/>
                </a:solidFill>
                <a:latin typeface="Arial Black" pitchFamily="34" charset="0"/>
              </a:rPr>
              <a:t>VALEC</a:t>
            </a:r>
            <a:endParaRPr lang="pt-BR" sz="3200" dirty="0">
              <a:solidFill>
                <a:schemeClr val="bg1"/>
              </a:solidFill>
              <a:latin typeface="Arial Black" pitchFamily="34" charset="0"/>
            </a:endParaRPr>
          </a:p>
        </p:txBody>
      </p:sp>
      <p:cxnSp>
        <p:nvCxnSpPr>
          <p:cNvPr id="18" name="Conector reto 17"/>
          <p:cNvCxnSpPr/>
          <p:nvPr/>
        </p:nvCxnSpPr>
        <p:spPr>
          <a:xfrm>
            <a:off x="285130" y="601845"/>
            <a:ext cx="1343155" cy="0"/>
          </a:xfrm>
          <a:prstGeom prst="line">
            <a:avLst/>
          </a:prstGeom>
          <a:ln w="730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tângulo 18"/>
          <p:cNvSpPr/>
          <p:nvPr/>
        </p:nvSpPr>
        <p:spPr>
          <a:xfrm>
            <a:off x="0" y="-27384"/>
            <a:ext cx="9144000" cy="90872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 smtClean="0"/>
              <a:t>            </a:t>
            </a: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ESTUDOS E PROJETOS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173605" y="53165"/>
            <a:ext cx="16888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 smtClean="0">
                <a:solidFill>
                  <a:schemeClr val="bg1"/>
                </a:solidFill>
                <a:latin typeface="Arial Black" pitchFamily="34" charset="0"/>
              </a:rPr>
              <a:t>VALEC</a:t>
            </a:r>
            <a:endParaRPr lang="pt-BR" sz="3200" dirty="0">
              <a:solidFill>
                <a:schemeClr val="bg1"/>
              </a:solidFill>
              <a:latin typeface="Arial Black" pitchFamily="34" charset="0"/>
            </a:endParaRPr>
          </a:p>
        </p:txBody>
      </p:sp>
      <p:cxnSp>
        <p:nvCxnSpPr>
          <p:cNvPr id="21" name="Conector reto 20"/>
          <p:cNvCxnSpPr/>
          <p:nvPr/>
        </p:nvCxnSpPr>
        <p:spPr>
          <a:xfrm>
            <a:off x="351586" y="584110"/>
            <a:ext cx="1343155" cy="0"/>
          </a:xfrm>
          <a:prstGeom prst="line">
            <a:avLst/>
          </a:prstGeom>
          <a:ln w="730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upo 3"/>
          <p:cNvGrpSpPr/>
          <p:nvPr/>
        </p:nvGrpSpPr>
        <p:grpSpPr>
          <a:xfrm>
            <a:off x="466478" y="1489134"/>
            <a:ext cx="8281986" cy="5108218"/>
            <a:chOff x="-800141" y="1083356"/>
            <a:chExt cx="11272464" cy="5787651"/>
          </a:xfrm>
        </p:grpSpPr>
        <p:pic>
          <p:nvPicPr>
            <p:cNvPr id="9" name="Picture 2" descr="mapa-hidro-ferro-limpo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43" t="10683" r="14432" b="3308"/>
            <a:stretch>
              <a:fillRect/>
            </a:stretch>
          </p:blipFill>
          <p:spPr bwMode="auto">
            <a:xfrm>
              <a:off x="947738" y="1083356"/>
              <a:ext cx="7145338" cy="5745162"/>
            </a:xfrm>
            <a:prstGeom prst="rect">
              <a:avLst/>
            </a:prstGeom>
            <a:ln w="19050">
              <a:headEnd/>
              <a:tailEnd type="triangle" w="med" len="med"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" name="Grupo 2"/>
            <p:cNvGrpSpPr/>
            <p:nvPr/>
          </p:nvGrpSpPr>
          <p:grpSpPr>
            <a:xfrm>
              <a:off x="-800141" y="1756845"/>
              <a:ext cx="11272464" cy="5114162"/>
              <a:chOff x="2073234" y="3967552"/>
              <a:chExt cx="11272464" cy="5114162"/>
            </a:xfrm>
          </p:grpSpPr>
          <p:sp>
            <p:nvSpPr>
              <p:cNvPr id="10" name="Text Box 4"/>
              <p:cNvSpPr txBox="1">
                <a:spLocks noChangeArrowheads="1"/>
              </p:cNvSpPr>
              <p:nvPr/>
            </p:nvSpPr>
            <p:spPr bwMode="auto">
              <a:xfrm>
                <a:off x="5497513" y="7759700"/>
                <a:ext cx="184150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1" hangingPunct="1"/>
                <a:endParaRPr lang="en-US" b="1">
                  <a:latin typeface="Arial Narrow" pitchFamily="34" charset="0"/>
                </a:endParaRPr>
              </a:p>
            </p:txBody>
          </p:sp>
          <p:sp>
            <p:nvSpPr>
              <p:cNvPr id="11" name="Text Box 22"/>
              <p:cNvSpPr txBox="1">
                <a:spLocks noChangeArrowheads="1"/>
              </p:cNvSpPr>
              <p:nvPr/>
            </p:nvSpPr>
            <p:spPr bwMode="auto">
              <a:xfrm>
                <a:off x="7435985" y="5733094"/>
                <a:ext cx="1107281" cy="2219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l" rtl="0"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pt-BR" sz="800" b="0" kern="1200" dirty="0" err="1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rPr>
                  <a:t>Figueirópolis</a:t>
                </a:r>
                <a:endParaRPr lang="pt-BR" sz="800" b="0" kern="1200" dirty="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2" name="Text Box 25"/>
              <p:cNvSpPr txBox="1">
                <a:spLocks noChangeArrowheads="1"/>
              </p:cNvSpPr>
              <p:nvPr/>
            </p:nvSpPr>
            <p:spPr bwMode="auto">
              <a:xfrm>
                <a:off x="7661187" y="6219824"/>
                <a:ext cx="871536" cy="244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l" rtl="0"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pt-BR" sz="800" b="0" kern="1200" dirty="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rPr>
                  <a:t>Uruaçu</a:t>
                </a:r>
              </a:p>
            </p:txBody>
          </p:sp>
          <p:sp>
            <p:nvSpPr>
              <p:cNvPr id="13" name="Text Box 26"/>
              <p:cNvSpPr txBox="1">
                <a:spLocks noChangeArrowheads="1"/>
              </p:cNvSpPr>
              <p:nvPr/>
            </p:nvSpPr>
            <p:spPr bwMode="auto">
              <a:xfrm>
                <a:off x="8878758" y="5580421"/>
                <a:ext cx="969170" cy="244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l" rtl="0"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pt-BR" sz="800" b="0" kern="1200" dirty="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rPr>
                  <a:t>Barreiras</a:t>
                </a:r>
              </a:p>
            </p:txBody>
          </p:sp>
          <p:sp>
            <p:nvSpPr>
              <p:cNvPr id="14" name="Text Box 27"/>
              <p:cNvSpPr txBox="1">
                <a:spLocks noChangeArrowheads="1"/>
              </p:cNvSpPr>
              <p:nvPr/>
            </p:nvSpPr>
            <p:spPr bwMode="auto">
              <a:xfrm>
                <a:off x="9523355" y="5940430"/>
                <a:ext cx="1046163" cy="2095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l" rtl="0"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pt-BR" sz="800" b="0" kern="1200" dirty="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rPr>
                  <a:t>Caetité</a:t>
                </a:r>
              </a:p>
            </p:txBody>
          </p:sp>
          <p:sp>
            <p:nvSpPr>
              <p:cNvPr id="15" name="Text Box 30"/>
              <p:cNvSpPr txBox="1">
                <a:spLocks noChangeArrowheads="1"/>
              </p:cNvSpPr>
              <p:nvPr/>
            </p:nvSpPr>
            <p:spPr bwMode="auto">
              <a:xfrm>
                <a:off x="8347249" y="6459538"/>
                <a:ext cx="922337" cy="244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l" rtl="0"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pt-BR" sz="800" b="0" kern="1200" dirty="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rPr>
                  <a:t>Anápolis</a:t>
                </a:r>
              </a:p>
            </p:txBody>
          </p:sp>
          <p:sp>
            <p:nvSpPr>
              <p:cNvPr id="17" name="Line 41"/>
              <p:cNvSpPr>
                <a:spLocks noChangeShapeType="1"/>
              </p:cNvSpPr>
              <p:nvPr/>
            </p:nvSpPr>
            <p:spPr bwMode="auto">
              <a:xfrm>
                <a:off x="8332788" y="6346825"/>
                <a:ext cx="34925" cy="155575"/>
              </a:xfrm>
              <a:prstGeom prst="line">
                <a:avLst/>
              </a:prstGeom>
              <a:ln w="19050">
                <a:solidFill>
                  <a:srgbClr val="FFFF00"/>
                </a:solidFill>
                <a:headEnd/>
                <a:tailEnd/>
              </a:ln>
              <a:extLst/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  <p:txBody>
              <a:bodyPr wrap="square" anchor="ctr"/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l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pt-BR"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Line 57"/>
              <p:cNvSpPr>
                <a:spLocks noChangeShapeType="1"/>
              </p:cNvSpPr>
              <p:nvPr/>
            </p:nvSpPr>
            <p:spPr bwMode="auto">
              <a:xfrm>
                <a:off x="8320088" y="5589588"/>
                <a:ext cx="125412" cy="738187"/>
              </a:xfrm>
              <a:custGeom>
                <a:avLst/>
                <a:gdLst>
                  <a:gd name="T0" fmla="*/ 2147483647 w 64"/>
                  <a:gd name="T1" fmla="*/ 0 h 380"/>
                  <a:gd name="T2" fmla="*/ 0 w 64"/>
                  <a:gd name="T3" fmla="*/ 2147483647 h 380"/>
                  <a:gd name="T4" fmla="*/ 0 60000 65536"/>
                  <a:gd name="T5" fmla="*/ 0 60000 65536"/>
                  <a:gd name="T6" fmla="*/ 0 w 64"/>
                  <a:gd name="T7" fmla="*/ 0 h 380"/>
                  <a:gd name="T8" fmla="*/ 64 w 64"/>
                  <a:gd name="T9" fmla="*/ 380 h 38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64" h="380">
                    <a:moveTo>
                      <a:pt x="64" y="0"/>
                    </a:moveTo>
                    <a:lnTo>
                      <a:pt x="0" y="380"/>
                    </a:lnTo>
                  </a:path>
                </a:pathLst>
              </a:custGeom>
              <a:ln w="19050">
                <a:solidFill>
                  <a:srgbClr val="FFFF00"/>
                </a:solidFill>
                <a:headEnd/>
                <a:tailEnd/>
              </a:ln>
              <a:extLst/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  <p:txBody>
              <a:bodyPr wrap="square" anchor="ctr"/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l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pt-BR"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3" name="Text Box 60"/>
              <p:cNvSpPr txBox="1">
                <a:spLocks noChangeArrowheads="1"/>
              </p:cNvSpPr>
              <p:nvPr/>
            </p:nvSpPr>
            <p:spPr bwMode="auto">
              <a:xfrm>
                <a:off x="8416925" y="5351463"/>
                <a:ext cx="812800" cy="244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l" rtl="0"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pt-BR" sz="800" b="0" kern="1200" dirty="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rPr>
                  <a:t>Palmas</a:t>
                </a:r>
              </a:p>
            </p:txBody>
          </p:sp>
          <p:sp>
            <p:nvSpPr>
              <p:cNvPr id="24" name="Text Box 81"/>
              <p:cNvSpPr txBox="1">
                <a:spLocks noChangeArrowheads="1"/>
              </p:cNvSpPr>
              <p:nvPr/>
            </p:nvSpPr>
            <p:spPr bwMode="auto">
              <a:xfrm>
                <a:off x="9868556" y="6149980"/>
                <a:ext cx="681038" cy="244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l" rtl="0"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pt-BR" sz="800" b="0" kern="1200" dirty="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rPr>
                  <a:t>Ilhéus</a:t>
                </a:r>
              </a:p>
            </p:txBody>
          </p:sp>
          <p:sp>
            <p:nvSpPr>
              <p:cNvPr id="25" name="Text Box 70"/>
              <p:cNvSpPr txBox="1">
                <a:spLocks noChangeArrowheads="1"/>
              </p:cNvSpPr>
              <p:nvPr/>
            </p:nvSpPr>
            <p:spPr bwMode="auto">
              <a:xfrm>
                <a:off x="8086725" y="7005637"/>
                <a:ext cx="1236662" cy="244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l" rtl="0"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pt-BR" sz="800" b="0" kern="1200" dirty="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rPr>
                  <a:t>Estrela d’Oeste</a:t>
                </a:r>
              </a:p>
            </p:txBody>
          </p:sp>
          <p:sp>
            <p:nvSpPr>
              <p:cNvPr id="26" name="Line 99"/>
              <p:cNvSpPr>
                <a:spLocks noChangeShapeType="1"/>
              </p:cNvSpPr>
              <p:nvPr/>
            </p:nvSpPr>
            <p:spPr bwMode="auto">
              <a:xfrm flipH="1">
                <a:off x="8108950" y="6613525"/>
                <a:ext cx="117475" cy="476250"/>
              </a:xfrm>
              <a:prstGeom prst="line">
                <a:avLst/>
              </a:prstGeom>
              <a:ln w="19050">
                <a:solidFill>
                  <a:srgbClr val="FFFF00"/>
                </a:solidFill>
                <a:headEnd/>
                <a:tailEnd/>
              </a:ln>
              <a:extLst/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  <p:txBody>
              <a:bodyPr wrap="square" anchor="ctr"/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pt-BR"/>
              </a:p>
            </p:txBody>
          </p:sp>
          <p:cxnSp>
            <p:nvCxnSpPr>
              <p:cNvPr id="27" name="Conector em curva 26"/>
              <p:cNvCxnSpPr>
                <a:cxnSpLocks noChangeShapeType="1"/>
              </p:cNvCxnSpPr>
              <p:nvPr/>
            </p:nvCxnSpPr>
            <p:spPr bwMode="auto">
              <a:xfrm rot="10800000" flipV="1">
                <a:off x="8416925" y="5810250"/>
                <a:ext cx="720725" cy="47625"/>
              </a:xfrm>
              <a:prstGeom prst="curvedConnector3">
                <a:avLst>
                  <a:gd name="adj1" fmla="val 50000"/>
                </a:avLst>
              </a:prstGeom>
              <a:noFill/>
              <a:ln w="38100">
                <a:solidFill>
                  <a:schemeClr val="accent6">
                    <a:lumMod val="75000"/>
                  </a:schemeClr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  <p:cxnSp>
            <p:nvCxnSpPr>
              <p:cNvPr id="28" name="Conector em curva 27"/>
              <p:cNvCxnSpPr>
                <a:cxnSpLocks noChangeShapeType="1"/>
              </p:cNvCxnSpPr>
              <p:nvPr/>
            </p:nvCxnSpPr>
            <p:spPr bwMode="auto">
              <a:xfrm rot="10800000">
                <a:off x="9569450" y="6119813"/>
                <a:ext cx="303213" cy="85725"/>
              </a:xfrm>
              <a:prstGeom prst="curvedConnector3">
                <a:avLst>
                  <a:gd name="adj1" fmla="val 50000"/>
                </a:avLst>
              </a:prstGeom>
              <a:ln w="19050">
                <a:solidFill>
                  <a:srgbClr val="FFFF00"/>
                </a:solidFill>
                <a:headEnd/>
                <a:tailEnd/>
              </a:ln>
              <a:extLst/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29" name="Conector em curva 28"/>
              <p:cNvCxnSpPr>
                <a:cxnSpLocks noChangeShapeType="1"/>
              </p:cNvCxnSpPr>
              <p:nvPr/>
            </p:nvCxnSpPr>
            <p:spPr bwMode="auto">
              <a:xfrm rot="10800000">
                <a:off x="9085263" y="5824538"/>
                <a:ext cx="476250" cy="269875"/>
              </a:xfrm>
              <a:prstGeom prst="curvedConnector3">
                <a:avLst>
                  <a:gd name="adj1" fmla="val 50000"/>
                </a:avLst>
              </a:prstGeom>
              <a:ln w="19050">
                <a:solidFill>
                  <a:srgbClr val="FFFF00"/>
                </a:solidFill>
                <a:headEnd/>
                <a:tailEnd/>
              </a:ln>
              <a:extLst/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sp>
            <p:nvSpPr>
              <p:cNvPr id="30" name="Text Box 30"/>
              <p:cNvSpPr txBox="1">
                <a:spLocks noChangeArrowheads="1"/>
              </p:cNvSpPr>
              <p:nvPr/>
            </p:nvSpPr>
            <p:spPr bwMode="auto">
              <a:xfrm>
                <a:off x="7276800" y="6503988"/>
                <a:ext cx="1462484" cy="244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l" rtl="0"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pt-BR" sz="800" b="0" kern="1200" dirty="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rPr>
                  <a:t>Ouro Verde</a:t>
                </a:r>
              </a:p>
            </p:txBody>
          </p:sp>
          <p:sp>
            <p:nvSpPr>
              <p:cNvPr id="31" name="Freeform 408"/>
              <p:cNvSpPr>
                <a:spLocks/>
              </p:cNvSpPr>
              <p:nvPr/>
            </p:nvSpPr>
            <p:spPr bwMode="auto">
              <a:xfrm>
                <a:off x="8453438" y="4681538"/>
                <a:ext cx="128587" cy="828675"/>
              </a:xfrm>
              <a:custGeom>
                <a:avLst/>
                <a:gdLst>
                  <a:gd name="T0" fmla="*/ 2147483647 w 120"/>
                  <a:gd name="T1" fmla="*/ 0 h 300"/>
                  <a:gd name="T2" fmla="*/ 2147483647 w 120"/>
                  <a:gd name="T3" fmla="*/ 2147483647 h 300"/>
                  <a:gd name="T4" fmla="*/ 2147483647 w 120"/>
                  <a:gd name="T5" fmla="*/ 2147483647 h 300"/>
                  <a:gd name="T6" fmla="*/ 2147483647 w 120"/>
                  <a:gd name="T7" fmla="*/ 2147483647 h 300"/>
                  <a:gd name="T8" fmla="*/ 2147483647 w 120"/>
                  <a:gd name="T9" fmla="*/ 2147483647 h 300"/>
                  <a:gd name="T10" fmla="*/ 2147483647 w 120"/>
                  <a:gd name="T11" fmla="*/ 2147483647 h 300"/>
                  <a:gd name="T12" fmla="*/ 2147483647 w 120"/>
                  <a:gd name="T13" fmla="*/ 2147483647 h 300"/>
                  <a:gd name="T14" fmla="*/ 2147483647 w 120"/>
                  <a:gd name="T15" fmla="*/ 2147483647 h 300"/>
                  <a:gd name="T16" fmla="*/ 2147483647 w 120"/>
                  <a:gd name="T17" fmla="*/ 2147483647 h 300"/>
                  <a:gd name="T18" fmla="*/ 2147483647 w 120"/>
                  <a:gd name="T19" fmla="*/ 2147483647 h 300"/>
                  <a:gd name="T20" fmla="*/ 0 w 120"/>
                  <a:gd name="T21" fmla="*/ 2147483647 h 3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20"/>
                  <a:gd name="T34" fmla="*/ 0 h 300"/>
                  <a:gd name="T35" fmla="*/ 120 w 120"/>
                  <a:gd name="T36" fmla="*/ 300 h 30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20" h="300">
                    <a:moveTo>
                      <a:pt x="120" y="0"/>
                    </a:moveTo>
                    <a:cubicBezTo>
                      <a:pt x="112" y="3"/>
                      <a:pt x="109" y="11"/>
                      <a:pt x="100" y="15"/>
                    </a:cubicBezTo>
                    <a:cubicBezTo>
                      <a:pt x="92" y="29"/>
                      <a:pt x="75" y="43"/>
                      <a:pt x="61" y="51"/>
                    </a:cubicBezTo>
                    <a:cubicBezTo>
                      <a:pt x="60" y="57"/>
                      <a:pt x="57" y="60"/>
                      <a:pt x="55" y="65"/>
                    </a:cubicBezTo>
                    <a:cubicBezTo>
                      <a:pt x="54" y="79"/>
                      <a:pt x="50" y="94"/>
                      <a:pt x="37" y="102"/>
                    </a:cubicBezTo>
                    <a:cubicBezTo>
                      <a:pt x="36" y="108"/>
                      <a:pt x="33" y="111"/>
                      <a:pt x="31" y="116"/>
                    </a:cubicBezTo>
                    <a:cubicBezTo>
                      <a:pt x="28" y="136"/>
                      <a:pt x="34" y="158"/>
                      <a:pt x="25" y="177"/>
                    </a:cubicBezTo>
                    <a:cubicBezTo>
                      <a:pt x="23" y="186"/>
                      <a:pt x="22" y="195"/>
                      <a:pt x="19" y="203"/>
                    </a:cubicBezTo>
                    <a:cubicBezTo>
                      <a:pt x="17" y="221"/>
                      <a:pt x="18" y="233"/>
                      <a:pt x="10" y="248"/>
                    </a:cubicBezTo>
                    <a:cubicBezTo>
                      <a:pt x="8" y="259"/>
                      <a:pt x="7" y="271"/>
                      <a:pt x="1" y="281"/>
                    </a:cubicBezTo>
                    <a:cubicBezTo>
                      <a:pt x="0" y="294"/>
                      <a:pt x="0" y="288"/>
                      <a:pt x="0" y="300"/>
                    </a:cubicBezTo>
                  </a:path>
                </a:pathLst>
              </a:custGeom>
              <a:ln w="19050">
                <a:solidFill>
                  <a:schemeClr val="accent3">
                    <a:lumMod val="50000"/>
                  </a:schemeClr>
                </a:solidFill>
                <a:headEnd/>
                <a:tailEnd/>
              </a:ln>
              <a:extLst/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  <p:txBody>
              <a:bodyPr wrap="square" anchor="ctr"/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l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pt-BR"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2" name="Freeform 438"/>
              <p:cNvSpPr>
                <a:spLocks/>
              </p:cNvSpPr>
              <p:nvPr/>
            </p:nvSpPr>
            <p:spPr bwMode="auto">
              <a:xfrm>
                <a:off x="7450138" y="6062663"/>
                <a:ext cx="852487" cy="179387"/>
              </a:xfrm>
              <a:custGeom>
                <a:avLst/>
                <a:gdLst>
                  <a:gd name="T0" fmla="*/ 0 w 1068"/>
                  <a:gd name="T1" fmla="*/ 2147483647 h 302"/>
                  <a:gd name="T2" fmla="*/ 2147483647 w 1068"/>
                  <a:gd name="T3" fmla="*/ 2147483647 h 302"/>
                  <a:gd name="T4" fmla="*/ 2147483647 w 1068"/>
                  <a:gd name="T5" fmla="*/ 2147483647 h 302"/>
                  <a:gd name="T6" fmla="*/ 2147483647 w 1068"/>
                  <a:gd name="T7" fmla="*/ 2147483647 h 302"/>
                  <a:gd name="T8" fmla="*/ 2147483647 w 1068"/>
                  <a:gd name="T9" fmla="*/ 2147483647 h 302"/>
                  <a:gd name="T10" fmla="*/ 2147483647 w 1068"/>
                  <a:gd name="T11" fmla="*/ 2147483647 h 302"/>
                  <a:gd name="T12" fmla="*/ 2147483647 w 1068"/>
                  <a:gd name="T13" fmla="*/ 2147483647 h 302"/>
                  <a:gd name="T14" fmla="*/ 2147483647 w 1068"/>
                  <a:gd name="T15" fmla="*/ 2147483647 h 302"/>
                  <a:gd name="T16" fmla="*/ 2147483647 w 1068"/>
                  <a:gd name="T17" fmla="*/ 2147483647 h 302"/>
                  <a:gd name="T18" fmla="*/ 2147483647 w 1068"/>
                  <a:gd name="T19" fmla="*/ 2147483647 h 302"/>
                  <a:gd name="T20" fmla="*/ 2147483647 w 1068"/>
                  <a:gd name="T21" fmla="*/ 2147483647 h 302"/>
                  <a:gd name="T22" fmla="*/ 2147483647 w 1068"/>
                  <a:gd name="T23" fmla="*/ 2147483647 h 302"/>
                  <a:gd name="T24" fmla="*/ 2147483647 w 1068"/>
                  <a:gd name="T25" fmla="*/ 2147483647 h 302"/>
                  <a:gd name="T26" fmla="*/ 2147483647 w 1068"/>
                  <a:gd name="T27" fmla="*/ 2147483647 h 302"/>
                  <a:gd name="T28" fmla="*/ 2147483647 w 1068"/>
                  <a:gd name="T29" fmla="*/ 2147483647 h 302"/>
                  <a:gd name="T30" fmla="*/ 2147483647 w 1068"/>
                  <a:gd name="T31" fmla="*/ 2147483647 h 30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068"/>
                  <a:gd name="T49" fmla="*/ 0 h 302"/>
                  <a:gd name="T50" fmla="*/ 1068 w 1068"/>
                  <a:gd name="T51" fmla="*/ 302 h 30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068" h="302">
                    <a:moveTo>
                      <a:pt x="0" y="47"/>
                    </a:moveTo>
                    <a:cubicBezTo>
                      <a:pt x="27" y="46"/>
                      <a:pt x="54" y="46"/>
                      <a:pt x="81" y="44"/>
                    </a:cubicBezTo>
                    <a:cubicBezTo>
                      <a:pt x="105" y="42"/>
                      <a:pt x="130" y="19"/>
                      <a:pt x="153" y="11"/>
                    </a:cubicBezTo>
                    <a:cubicBezTo>
                      <a:pt x="169" y="6"/>
                      <a:pt x="187" y="9"/>
                      <a:pt x="204" y="8"/>
                    </a:cubicBezTo>
                    <a:cubicBezTo>
                      <a:pt x="253" y="7"/>
                      <a:pt x="302" y="6"/>
                      <a:pt x="351" y="5"/>
                    </a:cubicBezTo>
                    <a:cubicBezTo>
                      <a:pt x="417" y="0"/>
                      <a:pt x="483" y="6"/>
                      <a:pt x="549" y="8"/>
                    </a:cubicBezTo>
                    <a:cubicBezTo>
                      <a:pt x="574" y="11"/>
                      <a:pt x="599" y="15"/>
                      <a:pt x="624" y="17"/>
                    </a:cubicBezTo>
                    <a:cubicBezTo>
                      <a:pt x="667" y="31"/>
                      <a:pt x="701" y="49"/>
                      <a:pt x="747" y="53"/>
                    </a:cubicBezTo>
                    <a:cubicBezTo>
                      <a:pt x="769" y="60"/>
                      <a:pt x="796" y="60"/>
                      <a:pt x="816" y="71"/>
                    </a:cubicBezTo>
                    <a:cubicBezTo>
                      <a:pt x="846" y="88"/>
                      <a:pt x="873" y="111"/>
                      <a:pt x="906" y="122"/>
                    </a:cubicBezTo>
                    <a:cubicBezTo>
                      <a:pt x="914" y="134"/>
                      <a:pt x="928" y="143"/>
                      <a:pt x="942" y="146"/>
                    </a:cubicBezTo>
                    <a:cubicBezTo>
                      <a:pt x="960" y="158"/>
                      <a:pt x="956" y="184"/>
                      <a:pt x="966" y="203"/>
                    </a:cubicBezTo>
                    <a:cubicBezTo>
                      <a:pt x="967" y="206"/>
                      <a:pt x="966" y="210"/>
                      <a:pt x="969" y="212"/>
                    </a:cubicBezTo>
                    <a:cubicBezTo>
                      <a:pt x="983" y="222"/>
                      <a:pt x="1005" y="219"/>
                      <a:pt x="1020" y="227"/>
                    </a:cubicBezTo>
                    <a:cubicBezTo>
                      <a:pt x="1038" y="237"/>
                      <a:pt x="1046" y="252"/>
                      <a:pt x="1062" y="263"/>
                    </a:cubicBezTo>
                    <a:cubicBezTo>
                      <a:pt x="1068" y="281"/>
                      <a:pt x="1065" y="269"/>
                      <a:pt x="1065" y="302"/>
                    </a:cubicBezTo>
                  </a:path>
                </a:pathLst>
              </a:custGeom>
              <a:noFill/>
              <a:ln w="38100">
                <a:solidFill>
                  <a:srgbClr val="FFC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t-BR"/>
              </a:p>
            </p:txBody>
          </p:sp>
          <p:sp>
            <p:nvSpPr>
              <p:cNvPr id="33" name="Text Box 70"/>
              <p:cNvSpPr txBox="1">
                <a:spLocks noChangeArrowheads="1"/>
              </p:cNvSpPr>
              <p:nvPr/>
            </p:nvSpPr>
            <p:spPr bwMode="auto">
              <a:xfrm>
                <a:off x="7724776" y="8837614"/>
                <a:ext cx="980280" cy="244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l" rtl="0"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pt-BR" sz="800" b="0" kern="1200" dirty="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rPr>
                  <a:t>Rio Grande</a:t>
                </a:r>
              </a:p>
            </p:txBody>
          </p:sp>
          <p:sp>
            <p:nvSpPr>
              <p:cNvPr id="34" name="Text Box 25"/>
              <p:cNvSpPr txBox="1">
                <a:spLocks noChangeArrowheads="1"/>
              </p:cNvSpPr>
              <p:nvPr/>
            </p:nvSpPr>
            <p:spPr bwMode="auto">
              <a:xfrm>
                <a:off x="6234908" y="6092739"/>
                <a:ext cx="1916325" cy="244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l" rtl="0"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pt-BR" sz="800" b="0" kern="1200" dirty="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rPr>
                  <a:t>Lucas do Rio Verde</a:t>
                </a:r>
              </a:p>
            </p:txBody>
          </p:sp>
          <p:cxnSp>
            <p:nvCxnSpPr>
              <p:cNvPr id="35" name="Conector em curva 34"/>
              <p:cNvCxnSpPr>
                <a:cxnSpLocks noChangeShapeType="1"/>
              </p:cNvCxnSpPr>
              <p:nvPr/>
            </p:nvCxnSpPr>
            <p:spPr bwMode="auto">
              <a:xfrm rot="10800000">
                <a:off x="7543800" y="8085138"/>
                <a:ext cx="736600" cy="115887"/>
              </a:xfrm>
              <a:prstGeom prst="curvedConnector3">
                <a:avLst>
                  <a:gd name="adj1" fmla="val 50000"/>
                </a:avLst>
              </a:prstGeom>
              <a:noFill/>
              <a:ln w="38100">
                <a:solidFill>
                  <a:srgbClr val="0070C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6" name="Text Box 15"/>
              <p:cNvSpPr txBox="1">
                <a:spLocks noChangeArrowheads="1"/>
              </p:cNvSpPr>
              <p:nvPr/>
            </p:nvSpPr>
            <p:spPr bwMode="auto">
              <a:xfrm>
                <a:off x="9840913" y="7150985"/>
                <a:ext cx="3504785" cy="557212"/>
              </a:xfrm>
              <a:prstGeom prst="rect">
                <a:avLst/>
              </a:prstGeom>
              <a:gradFill flip="none" rotWithShape="1">
                <a:gsLst>
                  <a:gs pos="9000">
                    <a:schemeClr val="tx2">
                      <a:lumMod val="40000"/>
                      <a:lumOff val="60000"/>
                    </a:schemeClr>
                  </a:gs>
                  <a:gs pos="99000">
                    <a:srgbClr val="FFFFFF"/>
                  </a:gs>
                </a:gsLst>
                <a:lin ang="16200000" scaled="1"/>
                <a:tileRect/>
              </a:gradFill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lIns="0" tIns="0" rIns="0" bIns="0" anchor="ctr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pt-BR" sz="1000" b="1" kern="1200" dirty="0" smtClean="0">
                    <a:solidFill>
                      <a:schemeClr val="dk1"/>
                    </a:solidFill>
                    <a:latin typeface="Arial" pitchFamily="34" charset="0"/>
                    <a:ea typeface="+mn-ea"/>
                    <a:cs typeface="Arial" pitchFamily="34" charset="0"/>
                  </a:rPr>
                  <a:t>Corredor </a:t>
                </a:r>
                <a:r>
                  <a:rPr lang="pt-BR" sz="1000" b="1" kern="1200" dirty="0">
                    <a:solidFill>
                      <a:schemeClr val="dk1"/>
                    </a:solidFill>
                    <a:latin typeface="Arial" pitchFamily="34" charset="0"/>
                    <a:ea typeface="+mn-ea"/>
                    <a:cs typeface="Arial" pitchFamily="34" charset="0"/>
                  </a:rPr>
                  <a:t>Ferroviário de Santa </a:t>
                </a:r>
                <a:r>
                  <a:rPr lang="pt-BR" sz="1000" b="1" kern="1200" dirty="0" smtClean="0">
                    <a:solidFill>
                      <a:schemeClr val="dk1"/>
                    </a:solidFill>
                    <a:latin typeface="Arial" pitchFamily="34" charset="0"/>
                    <a:ea typeface="+mn-ea"/>
                    <a:cs typeface="Arial" pitchFamily="34" charset="0"/>
                  </a:rPr>
                  <a:t>Catarina</a:t>
                </a:r>
              </a:p>
              <a:p>
                <a:pPr marL="0" indent="0" algn="ctr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pt-BR" sz="1000" b="1" dirty="0" err="1" smtClean="0">
                    <a:latin typeface="Arial" pitchFamily="34" charset="0"/>
                    <a:cs typeface="Arial" pitchFamily="34" charset="0"/>
                  </a:rPr>
                  <a:t>DionísioCerqueira</a:t>
                </a:r>
                <a:r>
                  <a:rPr lang="pt-BR" sz="1000" b="1" dirty="0" smtClean="0">
                    <a:latin typeface="Arial" pitchFamily="34" charset="0"/>
                    <a:cs typeface="Arial" pitchFamily="34" charset="0"/>
                  </a:rPr>
                  <a:t>/Itajaí</a:t>
                </a:r>
                <a:r>
                  <a:rPr lang="pt-BR" sz="1000" b="1" kern="1200" dirty="0" smtClean="0">
                    <a:solidFill>
                      <a:schemeClr val="dk1"/>
                    </a:solidFill>
                    <a:latin typeface="Arial" pitchFamily="34" charset="0"/>
                    <a:ea typeface="+mn-ea"/>
                    <a:cs typeface="Arial" pitchFamily="34" charset="0"/>
                  </a:rPr>
                  <a:t> </a:t>
                </a:r>
                <a:endParaRPr lang="pt-BR" sz="1000" b="1" kern="1200" dirty="0">
                  <a:solidFill>
                    <a:schemeClr val="dk1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37" name="Line 11"/>
              <p:cNvSpPr>
                <a:spLocks noChangeShapeType="1"/>
              </p:cNvSpPr>
              <p:nvPr/>
            </p:nvSpPr>
            <p:spPr bwMode="auto">
              <a:xfrm flipH="1">
                <a:off x="7761286" y="8551913"/>
                <a:ext cx="1621799" cy="0"/>
              </a:xfrm>
              <a:prstGeom prst="line">
                <a:avLst/>
              </a:prstGeom>
              <a:ln w="19050">
                <a:solidFill>
                  <a:srgbClr val="FF0000"/>
                </a:solidFill>
                <a:headEnd/>
                <a:tailEnd type="triangle" w="med" len="med"/>
              </a:ln>
              <a:ex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wrap="square"/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pt-BR"/>
              </a:p>
            </p:txBody>
          </p:sp>
          <p:sp>
            <p:nvSpPr>
              <p:cNvPr id="38" name="Text Box 70"/>
              <p:cNvSpPr txBox="1">
                <a:spLocks noChangeArrowheads="1"/>
              </p:cNvSpPr>
              <p:nvPr/>
            </p:nvSpPr>
            <p:spPr bwMode="auto">
              <a:xfrm>
                <a:off x="8247063" y="8075613"/>
                <a:ext cx="563562" cy="2095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l" rtl="0"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pt-BR" sz="800" b="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rPr>
                  <a:t>Itajaì</a:t>
                </a:r>
              </a:p>
            </p:txBody>
          </p:sp>
          <p:sp>
            <p:nvSpPr>
              <p:cNvPr id="39" name="Text Box 70"/>
              <p:cNvSpPr txBox="1">
                <a:spLocks noChangeArrowheads="1"/>
              </p:cNvSpPr>
              <p:nvPr/>
            </p:nvSpPr>
            <p:spPr bwMode="auto">
              <a:xfrm>
                <a:off x="6246647" y="7944864"/>
                <a:ext cx="1806575" cy="244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pt-BR" sz="800" b="0" dirty="0">
                    <a:latin typeface="Arial" pitchFamily="34" charset="0"/>
                    <a:cs typeface="Arial" pitchFamily="34" charset="0"/>
                  </a:rPr>
                  <a:t>Dionísio Cerqueira</a:t>
                </a:r>
              </a:p>
            </p:txBody>
          </p:sp>
          <p:sp>
            <p:nvSpPr>
              <p:cNvPr id="40" name="Oval 71"/>
              <p:cNvSpPr>
                <a:spLocks noChangeArrowheads="1"/>
              </p:cNvSpPr>
              <p:nvPr/>
            </p:nvSpPr>
            <p:spPr bwMode="auto">
              <a:xfrm>
                <a:off x="7551738" y="8066088"/>
                <a:ext cx="46037" cy="46037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square" anchor="ctr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457200"/>
                <a:endParaRPr lang="en-US" sz="1600" b="0">
                  <a:latin typeface="Arial Narrow" pitchFamily="34" charset="0"/>
                </a:endParaRPr>
              </a:p>
            </p:txBody>
          </p:sp>
          <p:sp>
            <p:nvSpPr>
              <p:cNvPr id="41" name="Oval 71"/>
              <p:cNvSpPr>
                <a:spLocks noChangeArrowheads="1"/>
              </p:cNvSpPr>
              <p:nvPr/>
            </p:nvSpPr>
            <p:spPr bwMode="auto">
              <a:xfrm>
                <a:off x="7723188" y="8912225"/>
                <a:ext cx="44450" cy="46038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square" anchor="ctr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457200"/>
                <a:endParaRPr lang="en-US" sz="1600" b="0">
                  <a:latin typeface="Arial Narrow" pitchFamily="34" charset="0"/>
                </a:endParaRPr>
              </a:p>
            </p:txBody>
          </p:sp>
          <p:sp>
            <p:nvSpPr>
              <p:cNvPr id="42" name="Oval 71"/>
              <p:cNvSpPr>
                <a:spLocks noChangeArrowheads="1"/>
              </p:cNvSpPr>
              <p:nvPr/>
            </p:nvSpPr>
            <p:spPr bwMode="auto">
              <a:xfrm>
                <a:off x="8251825" y="8172450"/>
                <a:ext cx="44450" cy="46038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square" anchor="ctr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457200"/>
                <a:endParaRPr lang="en-US" sz="1600" b="0">
                  <a:latin typeface="Arial Narrow" pitchFamily="34" charset="0"/>
                </a:endParaRPr>
              </a:p>
            </p:txBody>
          </p:sp>
          <p:sp>
            <p:nvSpPr>
              <p:cNvPr id="43" name="Text Box 70"/>
              <p:cNvSpPr txBox="1">
                <a:spLocks noChangeArrowheads="1"/>
              </p:cNvSpPr>
              <p:nvPr/>
            </p:nvSpPr>
            <p:spPr bwMode="auto">
              <a:xfrm>
                <a:off x="7923213" y="7229475"/>
                <a:ext cx="1044022" cy="244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l" rtl="0"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pt-BR" sz="800" b="0" kern="1200" dirty="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rPr>
                  <a:t>Panorama</a:t>
                </a:r>
              </a:p>
            </p:txBody>
          </p:sp>
          <p:cxnSp>
            <p:nvCxnSpPr>
              <p:cNvPr id="44" name="Conector em curva 43"/>
              <p:cNvCxnSpPr>
                <a:cxnSpLocks noChangeShapeType="1"/>
              </p:cNvCxnSpPr>
              <p:nvPr/>
            </p:nvCxnSpPr>
            <p:spPr bwMode="auto">
              <a:xfrm rot="10800000" flipV="1">
                <a:off x="7815263" y="7335838"/>
                <a:ext cx="107950" cy="631825"/>
              </a:xfrm>
              <a:prstGeom prst="curvedConnector2">
                <a:avLst/>
              </a:prstGeom>
              <a:noFill/>
              <a:ln w="3810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45" name="Text Box 70"/>
              <p:cNvSpPr txBox="1">
                <a:spLocks noChangeArrowheads="1"/>
              </p:cNvSpPr>
              <p:nvPr/>
            </p:nvSpPr>
            <p:spPr bwMode="auto">
              <a:xfrm>
                <a:off x="6681099" y="7747000"/>
                <a:ext cx="956364" cy="244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pt-BR" sz="800" b="0" dirty="0">
                    <a:latin typeface="Arial" pitchFamily="34" charset="0"/>
                    <a:cs typeface="Arial" pitchFamily="34" charset="0"/>
                  </a:rPr>
                  <a:t>Cascavel</a:t>
                </a:r>
              </a:p>
            </p:txBody>
          </p:sp>
          <p:sp>
            <p:nvSpPr>
              <p:cNvPr id="46" name="Oval 71"/>
              <p:cNvSpPr>
                <a:spLocks noChangeArrowheads="1"/>
              </p:cNvSpPr>
              <p:nvPr/>
            </p:nvSpPr>
            <p:spPr bwMode="auto">
              <a:xfrm>
                <a:off x="7545388" y="7786688"/>
                <a:ext cx="46037" cy="46037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square" anchor="ctr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457200"/>
                <a:endParaRPr lang="en-US" sz="1600" b="0">
                  <a:latin typeface="Arial Narrow" pitchFamily="34" charset="0"/>
                </a:endParaRPr>
              </a:p>
            </p:txBody>
          </p:sp>
          <p:cxnSp>
            <p:nvCxnSpPr>
              <p:cNvPr id="47" name="Conector em curva 46"/>
              <p:cNvCxnSpPr>
                <a:cxnSpLocks noChangeShapeType="1"/>
              </p:cNvCxnSpPr>
              <p:nvPr/>
            </p:nvCxnSpPr>
            <p:spPr bwMode="auto">
              <a:xfrm rot="5400000">
                <a:off x="7491413" y="8129588"/>
                <a:ext cx="536575" cy="128587"/>
              </a:xfrm>
              <a:prstGeom prst="curvedConnector3">
                <a:avLst>
                  <a:gd name="adj1" fmla="val 50000"/>
                </a:avLst>
              </a:prstGeom>
              <a:noFill/>
              <a:ln w="3810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48" name="Oval 71"/>
              <p:cNvSpPr>
                <a:spLocks noChangeArrowheads="1"/>
              </p:cNvSpPr>
              <p:nvPr/>
            </p:nvSpPr>
            <p:spPr bwMode="auto">
              <a:xfrm>
                <a:off x="8313738" y="6296025"/>
                <a:ext cx="44450" cy="46038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square" anchor="ctr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457200"/>
                <a:endParaRPr lang="en-US" sz="1600" b="0">
                  <a:latin typeface="Arial Narrow" pitchFamily="34" charset="0"/>
                </a:endParaRPr>
              </a:p>
            </p:txBody>
          </p:sp>
          <p:sp>
            <p:nvSpPr>
              <p:cNvPr id="49" name="Oval 71"/>
              <p:cNvSpPr>
                <a:spLocks noChangeArrowheads="1"/>
              </p:cNvSpPr>
              <p:nvPr/>
            </p:nvSpPr>
            <p:spPr bwMode="auto">
              <a:xfrm>
                <a:off x="8383588" y="5843588"/>
                <a:ext cx="44450" cy="46037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square" anchor="ctr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457200"/>
                <a:endParaRPr lang="en-US" sz="1600" b="0">
                  <a:latin typeface="Arial Narrow" pitchFamily="34" charset="0"/>
                </a:endParaRPr>
              </a:p>
            </p:txBody>
          </p:sp>
          <p:sp>
            <p:nvSpPr>
              <p:cNvPr id="50" name="Oval 71"/>
              <p:cNvSpPr>
                <a:spLocks noChangeArrowheads="1"/>
              </p:cNvSpPr>
              <p:nvPr/>
            </p:nvSpPr>
            <p:spPr bwMode="auto">
              <a:xfrm>
                <a:off x="9102725" y="5797550"/>
                <a:ext cx="46038" cy="46038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square" anchor="ctr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457200"/>
                <a:endParaRPr lang="en-US" sz="1600" b="0">
                  <a:latin typeface="Arial Narrow" pitchFamily="34" charset="0"/>
                </a:endParaRPr>
              </a:p>
            </p:txBody>
          </p:sp>
          <p:sp>
            <p:nvSpPr>
              <p:cNvPr id="51" name="Oval 71"/>
              <p:cNvSpPr>
                <a:spLocks noChangeArrowheads="1"/>
              </p:cNvSpPr>
              <p:nvPr/>
            </p:nvSpPr>
            <p:spPr bwMode="auto">
              <a:xfrm>
                <a:off x="9550400" y="6091238"/>
                <a:ext cx="44450" cy="44450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square" anchor="ctr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457200"/>
                <a:endParaRPr lang="en-US" sz="1600" b="0">
                  <a:latin typeface="Arial Narrow" pitchFamily="34" charset="0"/>
                </a:endParaRPr>
              </a:p>
            </p:txBody>
          </p:sp>
          <p:sp>
            <p:nvSpPr>
              <p:cNvPr id="52" name="Oval 71"/>
              <p:cNvSpPr>
                <a:spLocks noChangeArrowheads="1"/>
              </p:cNvSpPr>
              <p:nvPr/>
            </p:nvSpPr>
            <p:spPr bwMode="auto">
              <a:xfrm>
                <a:off x="9893300" y="6192838"/>
                <a:ext cx="44450" cy="46037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square" anchor="ctr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457200"/>
                <a:endParaRPr lang="en-US" sz="1600" b="0">
                  <a:latin typeface="Arial Narrow" pitchFamily="34" charset="0"/>
                </a:endParaRPr>
              </a:p>
            </p:txBody>
          </p:sp>
          <p:sp>
            <p:nvSpPr>
              <p:cNvPr id="53" name="Oval 71"/>
              <p:cNvSpPr>
                <a:spLocks noChangeArrowheads="1"/>
              </p:cNvSpPr>
              <p:nvPr/>
            </p:nvSpPr>
            <p:spPr bwMode="auto">
              <a:xfrm>
                <a:off x="8435975" y="5524500"/>
                <a:ext cx="46038" cy="46038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square" anchor="ctr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457200"/>
                <a:endParaRPr lang="en-US" sz="1600" b="0">
                  <a:latin typeface="Arial Narrow" pitchFamily="34" charset="0"/>
                </a:endParaRPr>
              </a:p>
            </p:txBody>
          </p:sp>
          <p:sp>
            <p:nvSpPr>
              <p:cNvPr id="54" name="Oval 71"/>
              <p:cNvSpPr>
                <a:spLocks noChangeArrowheads="1"/>
              </p:cNvSpPr>
              <p:nvPr/>
            </p:nvSpPr>
            <p:spPr bwMode="auto">
              <a:xfrm>
                <a:off x="8551863" y="4632325"/>
                <a:ext cx="44450" cy="46038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square" anchor="ctr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457200"/>
                <a:endParaRPr lang="en-US" sz="1600" b="0">
                  <a:latin typeface="Arial Narrow" pitchFamily="34" charset="0"/>
                </a:endParaRPr>
              </a:p>
            </p:txBody>
          </p:sp>
          <p:cxnSp>
            <p:nvCxnSpPr>
              <p:cNvPr id="55" name="Conector em curva 54"/>
              <p:cNvCxnSpPr>
                <a:cxnSpLocks noChangeShapeType="1"/>
              </p:cNvCxnSpPr>
              <p:nvPr/>
            </p:nvCxnSpPr>
            <p:spPr bwMode="auto">
              <a:xfrm rot="16200000" flipH="1">
                <a:off x="5888038" y="5280025"/>
                <a:ext cx="693737" cy="522288"/>
              </a:xfrm>
              <a:prstGeom prst="curvedConnector2">
                <a:avLst/>
              </a:prstGeom>
              <a:noFill/>
              <a:ln w="38100">
                <a:solidFill>
                  <a:srgbClr val="0070C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56" name="Oval 71"/>
              <p:cNvSpPr>
                <a:spLocks noChangeArrowheads="1"/>
              </p:cNvSpPr>
              <p:nvPr/>
            </p:nvSpPr>
            <p:spPr bwMode="auto">
              <a:xfrm>
                <a:off x="5954713" y="5146675"/>
                <a:ext cx="44450" cy="46038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square" anchor="ctr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457200"/>
                <a:endParaRPr lang="en-US" sz="1600" b="0">
                  <a:latin typeface="Arial Narrow" pitchFamily="34" charset="0"/>
                </a:endParaRPr>
              </a:p>
            </p:txBody>
          </p:sp>
          <p:sp>
            <p:nvSpPr>
              <p:cNvPr id="57" name="Oval 71"/>
              <p:cNvSpPr>
                <a:spLocks noChangeArrowheads="1"/>
              </p:cNvSpPr>
              <p:nvPr/>
            </p:nvSpPr>
            <p:spPr bwMode="auto">
              <a:xfrm>
                <a:off x="6494463" y="5864225"/>
                <a:ext cx="44450" cy="44450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square" anchor="ctr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457200"/>
                <a:endParaRPr lang="en-US" sz="1600" b="0">
                  <a:latin typeface="Arial Narrow" pitchFamily="34" charset="0"/>
                </a:endParaRPr>
              </a:p>
            </p:txBody>
          </p:sp>
          <p:sp>
            <p:nvSpPr>
              <p:cNvPr id="58" name="Text Box 60"/>
              <p:cNvSpPr txBox="1">
                <a:spLocks noChangeArrowheads="1"/>
              </p:cNvSpPr>
              <p:nvPr/>
            </p:nvSpPr>
            <p:spPr bwMode="auto">
              <a:xfrm>
                <a:off x="7711471" y="4513263"/>
                <a:ext cx="1029493" cy="244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l" rtl="0"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pt-BR" sz="800" b="0" kern="1200" dirty="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rPr>
                  <a:t>Açailândia</a:t>
                </a:r>
              </a:p>
            </p:txBody>
          </p:sp>
          <p:cxnSp>
            <p:nvCxnSpPr>
              <p:cNvPr id="59" name="Conector em curva 58"/>
              <p:cNvCxnSpPr>
                <a:cxnSpLocks noChangeShapeType="1"/>
              </p:cNvCxnSpPr>
              <p:nvPr/>
            </p:nvCxnSpPr>
            <p:spPr bwMode="auto">
              <a:xfrm>
                <a:off x="6554788" y="5902325"/>
                <a:ext cx="889000" cy="204788"/>
              </a:xfrm>
              <a:prstGeom prst="curvedConnector3">
                <a:avLst>
                  <a:gd name="adj1" fmla="val 50000"/>
                </a:avLst>
              </a:prstGeom>
              <a:ln w="28575">
                <a:solidFill>
                  <a:srgbClr val="FF0000"/>
                </a:solidFill>
                <a:headEnd/>
                <a:tailEnd/>
              </a:ln>
              <a:extLst/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sp>
            <p:nvSpPr>
              <p:cNvPr id="60" name="Oval 71"/>
              <p:cNvSpPr>
                <a:spLocks noChangeArrowheads="1"/>
              </p:cNvSpPr>
              <p:nvPr/>
            </p:nvSpPr>
            <p:spPr bwMode="auto">
              <a:xfrm>
                <a:off x="7443788" y="6083300"/>
                <a:ext cx="44450" cy="46038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square" anchor="ctr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457200"/>
                <a:endParaRPr lang="en-US" sz="1600" b="0">
                  <a:latin typeface="Arial Narrow" pitchFamily="34" charset="0"/>
                </a:endParaRPr>
              </a:p>
            </p:txBody>
          </p:sp>
          <p:sp>
            <p:nvSpPr>
              <p:cNvPr id="61" name="Text Box 15"/>
              <p:cNvSpPr txBox="1">
                <a:spLocks noChangeArrowheads="1"/>
              </p:cNvSpPr>
              <p:nvPr/>
            </p:nvSpPr>
            <p:spPr bwMode="auto">
              <a:xfrm>
                <a:off x="2073234" y="3967552"/>
                <a:ext cx="2451670" cy="545711"/>
              </a:xfrm>
              <a:prstGeom prst="rect">
                <a:avLst/>
              </a:prstGeom>
              <a:gradFill flip="none" rotWithShape="1">
                <a:gsLst>
                  <a:gs pos="2000">
                    <a:schemeClr val="tx2">
                      <a:lumMod val="40000"/>
                      <a:lumOff val="60000"/>
                    </a:schemeClr>
                  </a:gs>
                  <a:gs pos="96000">
                    <a:srgbClr val="FFFFFF"/>
                  </a:gs>
                </a:gsLst>
                <a:lin ang="16200000" scaled="1"/>
                <a:tileRect/>
              </a:gradFill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lIns="0" tIns="0" rIns="0" bIns="0" anchor="ctr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pt-BR" sz="1000" b="1" kern="1200" dirty="0" smtClean="0">
                    <a:solidFill>
                      <a:schemeClr val="dk1"/>
                    </a:solidFill>
                    <a:latin typeface="Arial" pitchFamily="34" charset="0"/>
                    <a:ea typeface="+mn-ea"/>
                    <a:cs typeface="Arial" pitchFamily="34" charset="0"/>
                  </a:rPr>
                  <a:t>Ferrovia Transcontinental</a:t>
                </a:r>
              </a:p>
              <a:p>
                <a:pPr marL="0" indent="0" algn="ctr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pt-BR" sz="1000" b="1" dirty="0" smtClean="0">
                    <a:latin typeface="Arial" pitchFamily="34" charset="0"/>
                    <a:cs typeface="Arial" pitchFamily="34" charset="0"/>
                  </a:rPr>
                  <a:t>Porto Velho/Vilhena</a:t>
                </a:r>
                <a:endParaRPr lang="pt-BR" sz="1000" b="1" kern="1200" dirty="0">
                  <a:solidFill>
                    <a:sysClr val="windowText" lastClr="000000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2" name="Line 11"/>
              <p:cNvSpPr>
                <a:spLocks noChangeShapeType="1"/>
              </p:cNvSpPr>
              <p:nvPr/>
            </p:nvSpPr>
            <p:spPr bwMode="auto">
              <a:xfrm>
                <a:off x="4540226" y="4310628"/>
                <a:ext cx="1511324" cy="1340872"/>
              </a:xfrm>
              <a:prstGeom prst="line">
                <a:avLst/>
              </a:prstGeom>
              <a:ln w="19050">
                <a:solidFill>
                  <a:srgbClr val="FF0000"/>
                </a:solidFill>
                <a:headEnd/>
                <a:tailEnd type="triangle" w="med" len="med"/>
              </a:ln>
              <a:ex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wrap="square"/>
              <a:lstStyle/>
              <a:p>
                <a:endParaRPr lang="pt-BR" sz="1100"/>
              </a:p>
            </p:txBody>
          </p:sp>
          <p:sp>
            <p:nvSpPr>
              <p:cNvPr id="63" name="Text Box 25"/>
              <p:cNvSpPr txBox="1">
                <a:spLocks noChangeArrowheads="1"/>
              </p:cNvSpPr>
              <p:nvPr/>
            </p:nvSpPr>
            <p:spPr bwMode="auto">
              <a:xfrm>
                <a:off x="6472238" y="5700712"/>
                <a:ext cx="850106" cy="244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l" rtl="0"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pt-BR" sz="800" b="0" kern="1200" dirty="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rPr>
                  <a:t>Vilhena</a:t>
                </a:r>
              </a:p>
            </p:txBody>
          </p:sp>
          <p:sp>
            <p:nvSpPr>
              <p:cNvPr id="64" name="Text Box 25"/>
              <p:cNvSpPr txBox="1">
                <a:spLocks noChangeArrowheads="1"/>
              </p:cNvSpPr>
              <p:nvPr/>
            </p:nvSpPr>
            <p:spPr bwMode="auto">
              <a:xfrm>
                <a:off x="5893032" y="4926196"/>
                <a:ext cx="984084" cy="244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l" rtl="0"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pt-BR" sz="800" b="0" kern="1200" dirty="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rPr>
                  <a:t>Porto Velho</a:t>
                </a:r>
              </a:p>
            </p:txBody>
          </p:sp>
          <p:sp>
            <p:nvSpPr>
              <p:cNvPr id="65" name="Oval 71"/>
              <p:cNvSpPr>
                <a:spLocks noChangeArrowheads="1"/>
              </p:cNvSpPr>
              <p:nvPr/>
            </p:nvSpPr>
            <p:spPr bwMode="auto">
              <a:xfrm>
                <a:off x="7761288" y="8064500"/>
                <a:ext cx="46037" cy="46038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square" anchor="ctr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457200"/>
                <a:endParaRPr lang="en-US" sz="1600" b="0">
                  <a:latin typeface="Arial Narrow" pitchFamily="34" charset="0"/>
                </a:endParaRPr>
              </a:p>
            </p:txBody>
          </p:sp>
          <p:sp>
            <p:nvSpPr>
              <p:cNvPr id="66" name="Text Box 70"/>
              <p:cNvSpPr txBox="1">
                <a:spLocks noChangeArrowheads="1"/>
              </p:cNvSpPr>
              <p:nvPr/>
            </p:nvSpPr>
            <p:spPr bwMode="auto">
              <a:xfrm>
                <a:off x="7750173" y="7916863"/>
                <a:ext cx="1053882" cy="244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l" rtl="0"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pt-BR" sz="800" b="0" kern="1200" dirty="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rPr>
                  <a:t>Chapecó</a:t>
                </a:r>
              </a:p>
            </p:txBody>
          </p:sp>
          <p:cxnSp>
            <p:nvCxnSpPr>
              <p:cNvPr id="67" name="Conector em curva 66"/>
              <p:cNvCxnSpPr>
                <a:cxnSpLocks noChangeShapeType="1"/>
              </p:cNvCxnSpPr>
              <p:nvPr/>
            </p:nvCxnSpPr>
            <p:spPr bwMode="auto">
              <a:xfrm rot="10800000" flipV="1">
                <a:off x="7908925" y="7104063"/>
                <a:ext cx="168275" cy="200025"/>
              </a:xfrm>
              <a:prstGeom prst="curvedConnector2">
                <a:avLst/>
              </a:prstGeom>
              <a:noFill/>
              <a:ln w="50800">
                <a:solidFill>
                  <a:srgbClr val="FFC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  <p:sp>
            <p:nvSpPr>
              <p:cNvPr id="68" name="Oval 71"/>
              <p:cNvSpPr>
                <a:spLocks noChangeArrowheads="1"/>
              </p:cNvSpPr>
              <p:nvPr/>
            </p:nvSpPr>
            <p:spPr bwMode="auto">
              <a:xfrm>
                <a:off x="7886700" y="7304088"/>
                <a:ext cx="44450" cy="46037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square" anchor="ctr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457200"/>
                <a:endParaRPr lang="en-US" sz="1600" b="0">
                  <a:latin typeface="Arial Narrow" pitchFamily="34" charset="0"/>
                </a:endParaRPr>
              </a:p>
            </p:txBody>
          </p:sp>
          <p:sp>
            <p:nvSpPr>
              <p:cNvPr id="69" name="Oval 71"/>
              <p:cNvSpPr>
                <a:spLocks noChangeArrowheads="1"/>
              </p:cNvSpPr>
              <p:nvPr/>
            </p:nvSpPr>
            <p:spPr bwMode="auto">
              <a:xfrm>
                <a:off x="8077200" y="7080250"/>
                <a:ext cx="44450" cy="46038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square" anchor="ctr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457200"/>
                <a:endParaRPr lang="en-US" sz="1600" b="0">
                  <a:latin typeface="Arial Narrow" pitchFamily="34" charset="0"/>
                </a:endParaRPr>
              </a:p>
            </p:txBody>
          </p:sp>
          <p:sp>
            <p:nvSpPr>
              <p:cNvPr id="70" name="Text Box 15"/>
              <p:cNvSpPr txBox="1">
                <a:spLocks noChangeArrowheads="1"/>
              </p:cNvSpPr>
              <p:nvPr/>
            </p:nvSpPr>
            <p:spPr bwMode="auto">
              <a:xfrm>
                <a:off x="9383087" y="8314670"/>
                <a:ext cx="3233737" cy="522287"/>
              </a:xfrm>
              <a:prstGeom prst="rect">
                <a:avLst/>
              </a:prstGeom>
              <a:gradFill flip="none" rotWithShape="1">
                <a:gsLst>
                  <a:gs pos="0">
                    <a:srgbClr val="FF5353"/>
                  </a:gs>
                  <a:gs pos="99000">
                    <a:srgbClr val="FFFFFF"/>
                  </a:gs>
                </a:gsLst>
                <a:lin ang="16200000" scaled="1"/>
                <a:tileRect/>
              </a:gradFill>
              <a:ln>
                <a:solidFill>
                  <a:srgbClr val="FF0000"/>
                </a:solidFill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lIns="0" tIns="0" rIns="0" bIns="0" anchor="ctr"/>
              <a:lstStyle>
                <a:defPPr>
                  <a:defRPr lang="pt-BR"/>
                </a:defPPr>
                <a:lvl1pPr indent="0" algn="ctr" fontAlgn="base">
                  <a:spcBef>
                    <a:spcPct val="0"/>
                  </a:spcBef>
                  <a:spcAft>
                    <a:spcPct val="0"/>
                  </a:spcAft>
                  <a:defRPr sz="1100">
                    <a:latin typeface="Arial" pitchFamily="34" charset="0"/>
                    <a:cs typeface="Arial" pitchFamily="34" charset="0"/>
                  </a:defRPr>
                </a:lvl1pPr>
                <a:lvl2pPr indent="0">
                  <a:defRPr sz="1100"/>
                </a:lvl2pPr>
                <a:lvl3pPr indent="0">
                  <a:defRPr sz="1100"/>
                </a:lvl3pPr>
                <a:lvl4pPr indent="0">
                  <a:defRPr sz="1100"/>
                </a:lvl4pPr>
                <a:lvl5pPr indent="0">
                  <a:defRPr sz="1100"/>
                </a:lvl5pPr>
                <a:lvl6pPr indent="0">
                  <a:defRPr sz="1100"/>
                </a:lvl6pPr>
                <a:lvl7pPr indent="0">
                  <a:defRPr sz="1100"/>
                </a:lvl7pPr>
                <a:lvl8pPr indent="0">
                  <a:defRPr sz="1100"/>
                </a:lvl8pPr>
                <a:lvl9pPr indent="0">
                  <a:defRPr sz="1100"/>
                </a:lvl9pPr>
              </a:lstStyle>
              <a:p>
                <a:endParaRPr lang="pt-BR" dirty="0"/>
              </a:p>
              <a:p>
                <a:r>
                  <a:rPr lang="pt-BR" sz="1000" b="1" dirty="0"/>
                  <a:t>Chapecó/Rio Grande/RS</a:t>
                </a:r>
              </a:p>
              <a:p>
                <a:endParaRPr lang="pt-BR" sz="1000" b="1" dirty="0"/>
              </a:p>
            </p:txBody>
          </p:sp>
          <p:sp>
            <p:nvSpPr>
              <p:cNvPr id="71" name="Line 11"/>
              <p:cNvSpPr>
                <a:spLocks noChangeShapeType="1"/>
              </p:cNvSpPr>
              <p:nvPr/>
            </p:nvSpPr>
            <p:spPr bwMode="auto">
              <a:xfrm flipH="1">
                <a:off x="8072435" y="7429590"/>
                <a:ext cx="1796120" cy="722223"/>
              </a:xfrm>
              <a:prstGeom prst="line">
                <a:avLst/>
              </a:prstGeom>
              <a:ln w="19050">
                <a:solidFill>
                  <a:srgbClr val="FF0000"/>
                </a:solidFill>
                <a:headEnd/>
                <a:tailEnd type="triangle" w="med" len="med"/>
              </a:ln>
              <a:extLst/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  <p:txBody>
              <a:bodyPr wrap="square"/>
              <a:lstStyle/>
              <a:p>
                <a:endParaRPr lang="pt-BR" sz="1100"/>
              </a:p>
            </p:txBody>
          </p:sp>
          <p:sp>
            <p:nvSpPr>
              <p:cNvPr id="72" name="Text Box 25"/>
              <p:cNvSpPr txBox="1">
                <a:spLocks noChangeArrowheads="1"/>
              </p:cNvSpPr>
              <p:nvPr/>
            </p:nvSpPr>
            <p:spPr bwMode="auto">
              <a:xfrm>
                <a:off x="8280778" y="6068395"/>
                <a:ext cx="1046559" cy="244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l" rtl="0"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pt-BR" sz="800" b="0" kern="1200" dirty="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rPr>
                  <a:t>Campinorte</a:t>
                </a:r>
              </a:p>
            </p:txBody>
          </p:sp>
          <p:sp>
            <p:nvSpPr>
              <p:cNvPr id="73" name="Oval 71"/>
              <p:cNvSpPr>
                <a:spLocks noChangeArrowheads="1"/>
              </p:cNvSpPr>
              <p:nvPr/>
            </p:nvSpPr>
            <p:spPr bwMode="auto">
              <a:xfrm>
                <a:off x="8318500" y="6216650"/>
                <a:ext cx="44450" cy="46038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square" anchor="ctr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457200"/>
                <a:endParaRPr lang="en-US" sz="1600" b="0">
                  <a:latin typeface="Arial Narrow" pitchFamily="34" charset="0"/>
                </a:endParaRPr>
              </a:p>
            </p:txBody>
          </p:sp>
          <p:sp>
            <p:nvSpPr>
              <p:cNvPr id="74" name="Line 41"/>
              <p:cNvSpPr>
                <a:spLocks noChangeShapeType="1"/>
              </p:cNvSpPr>
              <p:nvPr/>
            </p:nvSpPr>
            <p:spPr bwMode="auto">
              <a:xfrm flipH="1">
                <a:off x="8226425" y="6442075"/>
                <a:ext cx="125413" cy="155575"/>
              </a:xfrm>
              <a:prstGeom prst="line">
                <a:avLst/>
              </a:prstGeom>
              <a:ln w="19050">
                <a:solidFill>
                  <a:srgbClr val="FFFF00"/>
                </a:solidFill>
                <a:headEnd/>
                <a:tailEnd/>
              </a:ln>
              <a:extLst/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  <p:txBody>
              <a:bodyPr wrap="square" anchor="ctr"/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l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pt-BR"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75" name="Oval 71"/>
              <p:cNvSpPr>
                <a:spLocks noChangeArrowheads="1"/>
              </p:cNvSpPr>
              <p:nvPr/>
            </p:nvSpPr>
            <p:spPr bwMode="auto">
              <a:xfrm>
                <a:off x="8197850" y="6581775"/>
                <a:ext cx="44450" cy="46038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square" anchor="ctr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457200"/>
                <a:endParaRPr lang="en-US" sz="1600" b="0">
                  <a:latin typeface="Arial Narrow" pitchFamily="34" charset="0"/>
                </a:endParaRPr>
              </a:p>
            </p:txBody>
          </p:sp>
          <p:sp>
            <p:nvSpPr>
              <p:cNvPr id="76" name="Oval 71"/>
              <p:cNvSpPr>
                <a:spLocks noChangeArrowheads="1"/>
              </p:cNvSpPr>
              <p:nvPr/>
            </p:nvSpPr>
            <p:spPr bwMode="auto">
              <a:xfrm>
                <a:off x="8364538" y="6507163"/>
                <a:ext cx="44450" cy="46037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square" anchor="ctr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457200"/>
                <a:endParaRPr lang="en-US" sz="1600" b="0">
                  <a:latin typeface="Arial Narrow" pitchFamily="34" charset="0"/>
                </a:endParaRPr>
              </a:p>
            </p:txBody>
          </p:sp>
          <p:cxnSp>
            <p:nvCxnSpPr>
              <p:cNvPr id="77" name="Conector em curva 76"/>
              <p:cNvCxnSpPr>
                <a:cxnSpLocks noChangeShapeType="1"/>
              </p:cNvCxnSpPr>
              <p:nvPr/>
            </p:nvCxnSpPr>
            <p:spPr bwMode="auto">
              <a:xfrm rot="16200000" flipH="1">
                <a:off x="7516813" y="8655050"/>
                <a:ext cx="433387" cy="74613"/>
              </a:xfrm>
              <a:prstGeom prst="curvedConnector3">
                <a:avLst>
                  <a:gd name="adj1" fmla="val 50000"/>
                </a:avLst>
              </a:prstGeom>
              <a:noFill/>
              <a:ln w="3810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sp>
        <p:nvSpPr>
          <p:cNvPr id="93" name="Text Box 15"/>
          <p:cNvSpPr txBox="1">
            <a:spLocks noChangeArrowheads="1"/>
          </p:cNvSpPr>
          <p:nvPr/>
        </p:nvSpPr>
        <p:spPr bwMode="auto">
          <a:xfrm>
            <a:off x="285130" y="6129746"/>
            <a:ext cx="463622" cy="145018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99000">
                <a:srgbClr val="FFFFFF"/>
              </a:gs>
            </a:gsLst>
            <a:lin ang="16200000" scaled="1"/>
            <a:tileRect/>
          </a:gradFill>
          <a:ln>
            <a:solidFill>
              <a:srgbClr val="FFC000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0" tIns="0" rIns="0" bIns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pt-BR" sz="1000" b="1" kern="1200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4" name="Text Box 15"/>
          <p:cNvSpPr txBox="1">
            <a:spLocks noChangeArrowheads="1"/>
          </p:cNvSpPr>
          <p:nvPr/>
        </p:nvSpPr>
        <p:spPr bwMode="auto">
          <a:xfrm>
            <a:off x="288093" y="6345504"/>
            <a:ext cx="463622" cy="14501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99000">
                <a:srgbClr val="FFFFFF"/>
              </a:gs>
            </a:gsLst>
            <a:lin ang="16200000" scaled="1"/>
            <a:tileRect/>
          </a:gradFill>
          <a:ln>
            <a:solidFill>
              <a:srgbClr val="FFC000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0" tIns="0" rIns="0" bIns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pt-BR" sz="1000" b="1" kern="1200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6" name="CaixaDeTexto 95"/>
          <p:cNvSpPr txBox="1"/>
          <p:nvPr/>
        </p:nvSpPr>
        <p:spPr>
          <a:xfrm>
            <a:off x="761589" y="6332933"/>
            <a:ext cx="183964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dirty="0" smtClean="0">
                <a:latin typeface="Arial" pitchFamily="34" charset="0"/>
                <a:cs typeface="Arial" pitchFamily="34" charset="0"/>
              </a:rPr>
              <a:t>Estudos e Projetos - a licitar</a:t>
            </a:r>
            <a:endParaRPr lang="pt-BR" sz="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7" name="CaixaDeTexto 96"/>
          <p:cNvSpPr txBox="1"/>
          <p:nvPr/>
        </p:nvSpPr>
        <p:spPr>
          <a:xfrm>
            <a:off x="760182" y="6099283"/>
            <a:ext cx="185820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900" dirty="0" smtClean="0">
                <a:latin typeface="Arial" pitchFamily="34" charset="0"/>
                <a:cs typeface="Arial" pitchFamily="34" charset="0"/>
              </a:rPr>
              <a:t>Estudos e Projetos - contratados</a:t>
            </a:r>
            <a:endParaRPr lang="pt-BR" sz="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9" name="Text Box 15"/>
          <p:cNvSpPr txBox="1">
            <a:spLocks noChangeArrowheads="1"/>
          </p:cNvSpPr>
          <p:nvPr/>
        </p:nvSpPr>
        <p:spPr bwMode="auto">
          <a:xfrm>
            <a:off x="756510" y="5128266"/>
            <a:ext cx="2375857" cy="460974"/>
          </a:xfrm>
          <a:prstGeom prst="rect">
            <a:avLst/>
          </a:prstGeom>
          <a:gradFill flip="none" rotWithShape="1">
            <a:gsLst>
              <a:gs pos="0">
                <a:srgbClr val="FF5353"/>
              </a:gs>
              <a:gs pos="99000">
                <a:srgbClr val="FFFFFF"/>
              </a:gs>
            </a:gsLst>
            <a:lin ang="16200000" scaled="1"/>
            <a:tileRect/>
          </a:gradFill>
          <a:ln>
            <a:solidFill>
              <a:srgbClr val="FF0000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0" tIns="0" rIns="0" bIns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pt-BR" sz="1100" kern="1200" dirty="0">
              <a:solidFill>
                <a:schemeClr val="dk1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marL="0" indent="0" algn="ctr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000" b="1" kern="1200" dirty="0" smtClean="0">
                <a:solidFill>
                  <a:schemeClr val="dk1"/>
                </a:solidFill>
                <a:latin typeface="Arial" pitchFamily="34" charset="0"/>
                <a:ea typeface="+mn-ea"/>
                <a:cs typeface="Arial" pitchFamily="34" charset="0"/>
              </a:rPr>
              <a:t>Panorama/Chapecó</a:t>
            </a:r>
            <a:endParaRPr lang="pt-BR" sz="1000" b="1" kern="1200" dirty="0">
              <a:solidFill>
                <a:schemeClr val="dk1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marL="0" indent="0"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pt-BR" sz="1100" kern="1200" dirty="0">
              <a:solidFill>
                <a:schemeClr val="dk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0" name="Line 11"/>
          <p:cNvSpPr>
            <a:spLocks noChangeShapeType="1"/>
          </p:cNvSpPr>
          <p:nvPr/>
        </p:nvSpPr>
        <p:spPr bwMode="auto">
          <a:xfrm>
            <a:off x="3132367" y="5385077"/>
            <a:ext cx="1547537" cy="0"/>
          </a:xfrm>
          <a:prstGeom prst="line">
            <a:avLst/>
          </a:prstGeom>
          <a:ln w="19050">
            <a:solidFill>
              <a:srgbClr val="FF0000"/>
            </a:solidFill>
            <a:headEnd/>
            <a:tailEnd type="triangle" w="med" len="med"/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pt-BR"/>
          </a:p>
        </p:txBody>
      </p:sp>
      <p:sp>
        <p:nvSpPr>
          <p:cNvPr id="91" name="Text Box 15"/>
          <p:cNvSpPr txBox="1">
            <a:spLocks noChangeArrowheads="1"/>
          </p:cNvSpPr>
          <p:nvPr/>
        </p:nvSpPr>
        <p:spPr bwMode="auto">
          <a:xfrm>
            <a:off x="288093" y="3904696"/>
            <a:ext cx="2375857" cy="460974"/>
          </a:xfrm>
          <a:prstGeom prst="rect">
            <a:avLst/>
          </a:prstGeom>
          <a:gradFill flip="none" rotWithShape="1">
            <a:gsLst>
              <a:gs pos="0">
                <a:srgbClr val="FF5353"/>
              </a:gs>
              <a:gs pos="99000">
                <a:srgbClr val="FFFFFF"/>
              </a:gs>
            </a:gsLst>
            <a:lin ang="16200000" scaled="1"/>
            <a:tileRect/>
          </a:gradFill>
          <a:ln>
            <a:solidFill>
              <a:srgbClr val="FF0000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0" tIns="0" rIns="0" bIns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pt-BR" sz="1100" kern="1200" dirty="0">
              <a:solidFill>
                <a:schemeClr val="dk1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000" b="1" dirty="0">
                <a:latin typeface="Arial" pitchFamily="34" charset="0"/>
                <a:cs typeface="Arial" pitchFamily="34" charset="0"/>
              </a:rPr>
              <a:t>Ferrovia Transcontinental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000" b="1" dirty="0" smtClean="0">
                <a:latin typeface="Arial" pitchFamily="34" charset="0"/>
                <a:cs typeface="Arial" pitchFamily="34" charset="0"/>
              </a:rPr>
              <a:t>Vilhena/Lucas do Rio Verde</a:t>
            </a:r>
            <a:endParaRPr lang="pt-BR" sz="1000" b="1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pt-BR" sz="1100" kern="1200" dirty="0">
              <a:solidFill>
                <a:schemeClr val="dk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2" name="Line 11"/>
          <p:cNvSpPr>
            <a:spLocks noChangeShapeType="1"/>
          </p:cNvSpPr>
          <p:nvPr/>
        </p:nvSpPr>
        <p:spPr bwMode="auto">
          <a:xfrm flipV="1">
            <a:off x="2663950" y="3904696"/>
            <a:ext cx="1313572" cy="278826"/>
          </a:xfrm>
          <a:prstGeom prst="line">
            <a:avLst/>
          </a:prstGeom>
          <a:ln w="19050">
            <a:solidFill>
              <a:srgbClr val="FF0000"/>
            </a:solidFill>
            <a:headEnd/>
            <a:tailEnd type="triangle" w="med" len="med"/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3893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aixaDeTexto 15"/>
          <p:cNvSpPr txBox="1"/>
          <p:nvPr/>
        </p:nvSpPr>
        <p:spPr>
          <a:xfrm>
            <a:off x="146836" y="53165"/>
            <a:ext cx="16888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 smtClean="0">
                <a:solidFill>
                  <a:schemeClr val="bg1"/>
                </a:solidFill>
                <a:latin typeface="Arial Black" pitchFamily="34" charset="0"/>
              </a:rPr>
              <a:t>VALEC</a:t>
            </a:r>
            <a:endParaRPr lang="pt-BR" sz="3200" dirty="0">
              <a:solidFill>
                <a:schemeClr val="bg1"/>
              </a:solidFill>
              <a:latin typeface="Arial Black" pitchFamily="34" charset="0"/>
            </a:endParaRPr>
          </a:p>
        </p:txBody>
      </p:sp>
      <p:cxnSp>
        <p:nvCxnSpPr>
          <p:cNvPr id="18" name="Conector reto 17"/>
          <p:cNvCxnSpPr/>
          <p:nvPr/>
        </p:nvCxnSpPr>
        <p:spPr>
          <a:xfrm>
            <a:off x="285130" y="601845"/>
            <a:ext cx="1343155" cy="0"/>
          </a:xfrm>
          <a:prstGeom prst="line">
            <a:avLst/>
          </a:prstGeom>
          <a:ln w="730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tângulo 18"/>
          <p:cNvSpPr/>
          <p:nvPr/>
        </p:nvSpPr>
        <p:spPr>
          <a:xfrm>
            <a:off x="0" y="-27384"/>
            <a:ext cx="9144000" cy="90872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 smtClean="0"/>
              <a:t>                 </a:t>
            </a: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FERROVIA DE INTEGRAÇÃO OESTE LESTE</a:t>
            </a:r>
          </a:p>
          <a:p>
            <a:pPr algn="ctr"/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Ilhéus - Barreiras</a:t>
            </a:r>
            <a:endParaRPr lang="pt-B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173605" y="53165"/>
            <a:ext cx="16888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 smtClean="0">
                <a:solidFill>
                  <a:schemeClr val="bg1"/>
                </a:solidFill>
                <a:latin typeface="Arial Black" pitchFamily="34" charset="0"/>
              </a:rPr>
              <a:t>VALEC</a:t>
            </a:r>
            <a:endParaRPr lang="pt-BR" sz="3200" dirty="0">
              <a:solidFill>
                <a:schemeClr val="bg1"/>
              </a:solidFill>
              <a:latin typeface="Arial Black" pitchFamily="34" charset="0"/>
            </a:endParaRPr>
          </a:p>
        </p:txBody>
      </p:sp>
      <p:cxnSp>
        <p:nvCxnSpPr>
          <p:cNvPr id="21" name="Conector reto 20"/>
          <p:cNvCxnSpPr/>
          <p:nvPr/>
        </p:nvCxnSpPr>
        <p:spPr>
          <a:xfrm>
            <a:off x="351586" y="584110"/>
            <a:ext cx="1343155" cy="0"/>
          </a:xfrm>
          <a:prstGeom prst="line">
            <a:avLst/>
          </a:prstGeom>
          <a:ln w="730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/>
        </p:nvSpPr>
        <p:spPr>
          <a:xfrm>
            <a:off x="2317750" y="1198563"/>
            <a:ext cx="4676775" cy="6302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900" b="1" dirty="0">
                <a:solidFill>
                  <a:srgbClr val="4F81BD">
                    <a:lumMod val="75000"/>
                  </a:srgbClr>
                </a:solidFill>
              </a:rPr>
              <a:t>DESEMBOLSO FINANCEIRO - ACUMULADO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600" b="1" dirty="0">
                <a:solidFill>
                  <a:srgbClr val="4F81BD">
                    <a:lumMod val="75000"/>
                  </a:srgbClr>
                </a:solidFill>
              </a:rPr>
              <a:t>(milhões de R$)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38" y="1981200"/>
            <a:ext cx="8382000" cy="4629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1534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aixaDeTexto 15"/>
          <p:cNvSpPr txBox="1"/>
          <p:nvPr/>
        </p:nvSpPr>
        <p:spPr>
          <a:xfrm>
            <a:off x="146836" y="53165"/>
            <a:ext cx="16888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 smtClean="0">
                <a:solidFill>
                  <a:schemeClr val="bg1"/>
                </a:solidFill>
                <a:latin typeface="Arial Black" pitchFamily="34" charset="0"/>
              </a:rPr>
              <a:t>VALEC</a:t>
            </a:r>
            <a:endParaRPr lang="pt-BR" sz="3200" dirty="0">
              <a:solidFill>
                <a:schemeClr val="bg1"/>
              </a:solidFill>
              <a:latin typeface="Arial Black" pitchFamily="34" charset="0"/>
            </a:endParaRPr>
          </a:p>
        </p:txBody>
      </p:sp>
      <p:cxnSp>
        <p:nvCxnSpPr>
          <p:cNvPr id="18" name="Conector reto 17"/>
          <p:cNvCxnSpPr/>
          <p:nvPr/>
        </p:nvCxnSpPr>
        <p:spPr>
          <a:xfrm>
            <a:off x="285130" y="601845"/>
            <a:ext cx="1343155" cy="0"/>
          </a:xfrm>
          <a:prstGeom prst="line">
            <a:avLst/>
          </a:prstGeom>
          <a:ln w="730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tângulo 18"/>
          <p:cNvSpPr/>
          <p:nvPr/>
        </p:nvSpPr>
        <p:spPr>
          <a:xfrm>
            <a:off x="0" y="-27384"/>
            <a:ext cx="9144000" cy="90872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 smtClean="0"/>
              <a:t>                 </a:t>
            </a:r>
          </a:p>
          <a:p>
            <a:pPr algn="ctr"/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VALEC </a:t>
            </a:r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FNS/FIOL</a:t>
            </a:r>
          </a:p>
          <a:p>
            <a:pPr algn="ctr"/>
            <a:r>
              <a:rPr lang="pt-BR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</a:t>
            </a:r>
            <a:endParaRPr lang="pt-BR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173605" y="53165"/>
            <a:ext cx="16888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 smtClean="0">
                <a:solidFill>
                  <a:schemeClr val="bg1"/>
                </a:solidFill>
                <a:latin typeface="Arial Black" pitchFamily="34" charset="0"/>
              </a:rPr>
              <a:t>VALEC</a:t>
            </a:r>
            <a:endParaRPr lang="pt-BR" sz="3200" dirty="0">
              <a:solidFill>
                <a:schemeClr val="bg1"/>
              </a:solidFill>
              <a:latin typeface="Arial Black" pitchFamily="34" charset="0"/>
            </a:endParaRPr>
          </a:p>
        </p:txBody>
      </p:sp>
      <p:cxnSp>
        <p:nvCxnSpPr>
          <p:cNvPr id="21" name="Conector reto 20"/>
          <p:cNvCxnSpPr/>
          <p:nvPr/>
        </p:nvCxnSpPr>
        <p:spPr>
          <a:xfrm>
            <a:off x="351586" y="584110"/>
            <a:ext cx="1343155" cy="0"/>
          </a:xfrm>
          <a:prstGeom prst="line">
            <a:avLst/>
          </a:prstGeom>
          <a:ln w="730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/>
        </p:nvSpPr>
        <p:spPr>
          <a:xfrm>
            <a:off x="2317750" y="1198563"/>
            <a:ext cx="4676775" cy="6302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900" b="1" dirty="0">
                <a:solidFill>
                  <a:srgbClr val="4F81BD">
                    <a:lumMod val="75000"/>
                  </a:srgbClr>
                </a:solidFill>
              </a:rPr>
              <a:t>DESEMBOLSO FINANCEIRO - ACUMULADO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600" b="1" dirty="0">
                <a:solidFill>
                  <a:srgbClr val="4F81BD">
                    <a:lumMod val="75000"/>
                  </a:srgbClr>
                </a:solidFill>
              </a:rPr>
              <a:t>(milhões de R$)</a:t>
            </a:r>
          </a:p>
        </p:txBody>
      </p:sp>
      <p:graphicFrame>
        <p:nvGraphicFramePr>
          <p:cNvPr id="11" name="Gráfico 10"/>
          <p:cNvGraphicFramePr>
            <a:graphicFrameLocks/>
          </p:cNvGraphicFramePr>
          <p:nvPr/>
        </p:nvGraphicFramePr>
        <p:xfrm>
          <a:off x="266700" y="1905000"/>
          <a:ext cx="8610600" cy="47576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6040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aixaDeTexto 15"/>
          <p:cNvSpPr txBox="1"/>
          <p:nvPr/>
        </p:nvSpPr>
        <p:spPr>
          <a:xfrm>
            <a:off x="146836" y="53165"/>
            <a:ext cx="16888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 smtClean="0">
                <a:solidFill>
                  <a:prstClr val="white"/>
                </a:solidFill>
                <a:latin typeface="Arial Black" pitchFamily="34" charset="0"/>
              </a:rPr>
              <a:t>VALEC</a:t>
            </a:r>
            <a:endParaRPr lang="pt-BR" sz="3200" dirty="0">
              <a:solidFill>
                <a:prstClr val="white"/>
              </a:solidFill>
              <a:latin typeface="Arial Black" pitchFamily="34" charset="0"/>
            </a:endParaRPr>
          </a:p>
        </p:txBody>
      </p:sp>
      <p:cxnSp>
        <p:nvCxnSpPr>
          <p:cNvPr id="18" name="Conector reto 17"/>
          <p:cNvCxnSpPr/>
          <p:nvPr/>
        </p:nvCxnSpPr>
        <p:spPr>
          <a:xfrm>
            <a:off x="285130" y="601845"/>
            <a:ext cx="1343155" cy="0"/>
          </a:xfrm>
          <a:prstGeom prst="line">
            <a:avLst/>
          </a:prstGeom>
          <a:ln w="730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tângulo 18"/>
          <p:cNvSpPr/>
          <p:nvPr/>
        </p:nvSpPr>
        <p:spPr>
          <a:xfrm>
            <a:off x="0" y="-27384"/>
            <a:ext cx="9144000" cy="90872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 smtClean="0">
                <a:solidFill>
                  <a:srgbClr val="FFFF00"/>
                </a:solidFill>
              </a:rPr>
              <a:t>     </a:t>
            </a:r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VALEC – FNS/FIOL</a:t>
            </a:r>
          </a:p>
        </p:txBody>
      </p:sp>
      <p:sp>
        <p:nvSpPr>
          <p:cNvPr id="20" name="CaixaDeTexto 19"/>
          <p:cNvSpPr txBox="1"/>
          <p:nvPr/>
        </p:nvSpPr>
        <p:spPr>
          <a:xfrm>
            <a:off x="173605" y="53165"/>
            <a:ext cx="16888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 smtClean="0">
                <a:solidFill>
                  <a:prstClr val="white"/>
                </a:solidFill>
                <a:latin typeface="Arial Black" pitchFamily="34" charset="0"/>
              </a:rPr>
              <a:t>VALEC</a:t>
            </a:r>
            <a:endParaRPr lang="pt-BR" sz="3200" dirty="0">
              <a:solidFill>
                <a:prstClr val="white"/>
              </a:solidFill>
              <a:latin typeface="Arial Black" pitchFamily="34" charset="0"/>
            </a:endParaRPr>
          </a:p>
        </p:txBody>
      </p:sp>
      <p:cxnSp>
        <p:nvCxnSpPr>
          <p:cNvPr id="21" name="Conector reto 20"/>
          <p:cNvCxnSpPr/>
          <p:nvPr/>
        </p:nvCxnSpPr>
        <p:spPr>
          <a:xfrm>
            <a:off x="351586" y="584110"/>
            <a:ext cx="1343155" cy="0"/>
          </a:xfrm>
          <a:prstGeom prst="line">
            <a:avLst/>
          </a:prstGeom>
          <a:ln w="730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Diagrama 9"/>
          <p:cNvGraphicFramePr/>
          <p:nvPr>
            <p:extLst>
              <p:ext uri="{D42A27DB-BD31-4B8C-83A1-F6EECF244321}">
                <p14:modId xmlns:p14="http://schemas.microsoft.com/office/powerpoint/2010/main" val="2910820206"/>
              </p:ext>
            </p:extLst>
          </p:nvPr>
        </p:nvGraphicFramePr>
        <p:xfrm>
          <a:off x="2051720" y="2348880"/>
          <a:ext cx="4866476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CaixaDeTexto 8"/>
          <p:cNvSpPr txBox="1"/>
          <p:nvPr/>
        </p:nvSpPr>
        <p:spPr>
          <a:xfrm>
            <a:off x="3275855" y="1429266"/>
            <a:ext cx="2549673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2400" b="1" dirty="0" smtClean="0">
                <a:solidFill>
                  <a:srgbClr val="4F81BD">
                    <a:lumMod val="75000"/>
                  </a:srgbClr>
                </a:solidFill>
              </a:rPr>
              <a:t>RISCOS/DESAFIOS </a:t>
            </a:r>
            <a:endParaRPr lang="pt-BR" sz="2400" b="1" dirty="0">
              <a:solidFill>
                <a:srgbClr val="4F81BD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269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98169"/>
            <a:ext cx="6618288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rma livre 4"/>
          <p:cNvSpPr/>
          <p:nvPr/>
        </p:nvSpPr>
        <p:spPr>
          <a:xfrm>
            <a:off x="4427538" y="109538"/>
            <a:ext cx="4645025" cy="6748462"/>
          </a:xfrm>
          <a:custGeom>
            <a:avLst/>
            <a:gdLst>
              <a:gd name="connsiteX0" fmla="*/ 0 w 4561114"/>
              <a:gd name="connsiteY0" fmla="*/ 10886 h 6629400"/>
              <a:gd name="connsiteX1" fmla="*/ 1730828 w 4561114"/>
              <a:gd name="connsiteY1" fmla="*/ 10886 h 6629400"/>
              <a:gd name="connsiteX2" fmla="*/ 2797628 w 4561114"/>
              <a:gd name="connsiteY2" fmla="*/ 4691743 h 6629400"/>
              <a:gd name="connsiteX3" fmla="*/ 3951514 w 4561114"/>
              <a:gd name="connsiteY3" fmla="*/ 0 h 6629400"/>
              <a:gd name="connsiteX4" fmla="*/ 4561114 w 4561114"/>
              <a:gd name="connsiteY4" fmla="*/ 10886 h 6629400"/>
              <a:gd name="connsiteX5" fmla="*/ 4561114 w 4561114"/>
              <a:gd name="connsiteY5" fmla="*/ 3624943 h 6629400"/>
              <a:gd name="connsiteX6" fmla="*/ 3657600 w 4561114"/>
              <a:gd name="connsiteY6" fmla="*/ 6629400 h 6629400"/>
              <a:gd name="connsiteX7" fmla="*/ 1915885 w 4561114"/>
              <a:gd name="connsiteY7" fmla="*/ 6629400 h 6629400"/>
              <a:gd name="connsiteX8" fmla="*/ 0 w 4561114"/>
              <a:gd name="connsiteY8" fmla="*/ 10886 h 662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61114" h="6629400">
                <a:moveTo>
                  <a:pt x="0" y="10886"/>
                </a:moveTo>
                <a:lnTo>
                  <a:pt x="1730828" y="10886"/>
                </a:lnTo>
                <a:lnTo>
                  <a:pt x="2797628" y="4691743"/>
                </a:lnTo>
                <a:lnTo>
                  <a:pt x="3951514" y="0"/>
                </a:lnTo>
                <a:lnTo>
                  <a:pt x="4561114" y="10886"/>
                </a:lnTo>
                <a:lnTo>
                  <a:pt x="4561114" y="3624943"/>
                </a:lnTo>
                <a:lnTo>
                  <a:pt x="3657600" y="6629400"/>
                </a:lnTo>
                <a:lnTo>
                  <a:pt x="1915885" y="6629400"/>
                </a:lnTo>
                <a:lnTo>
                  <a:pt x="0" y="1088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4340" name="Retângulo 5"/>
          <p:cNvSpPr>
            <a:spLocks noChangeArrowheads="1"/>
          </p:cNvSpPr>
          <p:nvPr/>
        </p:nvSpPr>
        <p:spPr bwMode="auto">
          <a:xfrm>
            <a:off x="6083300" y="5694363"/>
            <a:ext cx="25273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 sz="1300">
                <a:latin typeface="Arial Black" pitchFamily="34" charset="0"/>
              </a:rPr>
              <a:t>Engenharia, Construções</a:t>
            </a:r>
          </a:p>
          <a:p>
            <a:r>
              <a:rPr lang="pt-BR" sz="1300">
                <a:latin typeface="Arial Black" pitchFamily="34" charset="0"/>
              </a:rPr>
              <a:t>e Ferrovias S.A.</a:t>
            </a:r>
          </a:p>
        </p:txBody>
      </p:sp>
      <p:pic>
        <p:nvPicPr>
          <p:cNvPr id="14341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675" y="5402263"/>
            <a:ext cx="225425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Retângulo 7"/>
          <p:cNvSpPr>
            <a:spLocks noChangeArrowheads="1"/>
          </p:cNvSpPr>
          <p:nvPr/>
        </p:nvSpPr>
        <p:spPr bwMode="auto">
          <a:xfrm>
            <a:off x="6018213" y="4686300"/>
            <a:ext cx="2535237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pt-BR" sz="5000">
                <a:latin typeface="Arial Black" pitchFamily="34" charset="0"/>
              </a:rPr>
              <a:t>VALEC</a:t>
            </a:r>
          </a:p>
        </p:txBody>
      </p:sp>
      <p:pic>
        <p:nvPicPr>
          <p:cNvPr id="14344" name="Picture 2" descr="http://www2.transportes.gov.br/bit/01-inicial/botoes/top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0"/>
            <a:ext cx="9158288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6" name="CaixaDeTexto 10"/>
          <p:cNvSpPr txBox="1">
            <a:spLocks noChangeArrowheads="1"/>
          </p:cNvSpPr>
          <p:nvPr/>
        </p:nvSpPr>
        <p:spPr bwMode="auto">
          <a:xfrm>
            <a:off x="549876" y="1268760"/>
            <a:ext cx="3455987" cy="2708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sz="2600" b="1" dirty="0" smtClean="0"/>
              <a:t>MUITO OBRIGADO!</a:t>
            </a:r>
          </a:p>
          <a:p>
            <a:pPr algn="ctr" eaLnBrk="1" hangingPunct="1">
              <a:lnSpc>
                <a:spcPct val="150000"/>
              </a:lnSpc>
            </a:pPr>
            <a:endParaRPr lang="en-US" sz="1600" b="1" dirty="0" smtClean="0"/>
          </a:p>
          <a:p>
            <a:pPr algn="ctr" eaLnBrk="1" hangingPunct="1">
              <a:lnSpc>
                <a:spcPct val="150000"/>
              </a:lnSpc>
            </a:pPr>
            <a:endParaRPr lang="en-US" sz="1600" b="1" dirty="0"/>
          </a:p>
          <a:p>
            <a:pPr algn="ctr" eaLnBrk="1" hangingPunct="1">
              <a:lnSpc>
                <a:spcPct val="150000"/>
              </a:lnSpc>
            </a:pPr>
            <a:r>
              <a:rPr lang="en-US" sz="1600" b="1" dirty="0" smtClean="0"/>
              <a:t>JAIR CAMPOS GALVÃO</a:t>
            </a:r>
          </a:p>
          <a:p>
            <a:pPr algn="ctr" eaLnBrk="1" hangingPunct="1"/>
            <a:r>
              <a:rPr lang="en-US" sz="1400" dirty="0" err="1" smtClean="0"/>
              <a:t>Diretor</a:t>
            </a:r>
            <a:r>
              <a:rPr lang="en-US" sz="1400" dirty="0"/>
              <a:t> </a:t>
            </a:r>
            <a:r>
              <a:rPr lang="en-US" sz="1400" dirty="0" smtClean="0"/>
              <a:t>de </a:t>
            </a:r>
            <a:r>
              <a:rPr lang="en-US" sz="1400" dirty="0" err="1" smtClean="0"/>
              <a:t>Planejamento</a:t>
            </a:r>
            <a:r>
              <a:rPr lang="en-US" sz="1400" dirty="0" smtClean="0"/>
              <a:t> </a:t>
            </a:r>
          </a:p>
          <a:p>
            <a:pPr algn="ctr" eaLnBrk="1" hangingPunct="1"/>
            <a:endParaRPr lang="en-US" sz="1500" dirty="0"/>
          </a:p>
          <a:p>
            <a:pPr eaLnBrk="1" hangingPunct="1"/>
            <a:r>
              <a:rPr lang="en-US" sz="1600" dirty="0" smtClean="0"/>
              <a:t>       </a:t>
            </a:r>
            <a:r>
              <a:rPr lang="en-US" sz="1600" dirty="0" smtClean="0"/>
              <a:t> </a:t>
            </a:r>
            <a:r>
              <a:rPr lang="en-US" sz="1200" dirty="0" smtClean="0"/>
              <a:t>61.2029-6451</a:t>
            </a:r>
            <a:endParaRPr lang="en-US" sz="1200" dirty="0" smtClean="0"/>
          </a:p>
          <a:p>
            <a:pPr eaLnBrk="1" hangingPunct="1"/>
            <a:r>
              <a:rPr lang="en-US" sz="1200" dirty="0"/>
              <a:t> </a:t>
            </a:r>
            <a:r>
              <a:rPr lang="en-US" sz="1200" dirty="0" smtClean="0"/>
              <a:t>         jair.galvao@valec.gov.br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4077729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aixaDeTexto 15"/>
          <p:cNvSpPr txBox="1"/>
          <p:nvPr/>
        </p:nvSpPr>
        <p:spPr>
          <a:xfrm>
            <a:off x="146836" y="53165"/>
            <a:ext cx="16888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 smtClean="0">
                <a:solidFill>
                  <a:schemeClr val="bg1"/>
                </a:solidFill>
                <a:latin typeface="Arial Black" pitchFamily="34" charset="0"/>
              </a:rPr>
              <a:t>VALEC</a:t>
            </a:r>
            <a:endParaRPr lang="pt-BR" sz="3200" dirty="0">
              <a:solidFill>
                <a:schemeClr val="bg1"/>
              </a:solidFill>
              <a:latin typeface="Arial Black" pitchFamily="34" charset="0"/>
            </a:endParaRPr>
          </a:p>
        </p:txBody>
      </p:sp>
      <p:cxnSp>
        <p:nvCxnSpPr>
          <p:cNvPr id="18" name="Conector reto 17"/>
          <p:cNvCxnSpPr/>
          <p:nvPr/>
        </p:nvCxnSpPr>
        <p:spPr>
          <a:xfrm>
            <a:off x="285130" y="601845"/>
            <a:ext cx="1343155" cy="0"/>
          </a:xfrm>
          <a:prstGeom prst="line">
            <a:avLst/>
          </a:prstGeom>
          <a:ln w="730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tângulo 18"/>
          <p:cNvSpPr/>
          <p:nvPr/>
        </p:nvSpPr>
        <p:spPr>
          <a:xfrm>
            <a:off x="0" y="-27384"/>
            <a:ext cx="9144000" cy="90872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 smtClean="0"/>
              <a:t>        </a:t>
            </a: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ESTUDOS E PROJETOS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173605" y="53165"/>
            <a:ext cx="16888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 smtClean="0">
                <a:solidFill>
                  <a:schemeClr val="bg1"/>
                </a:solidFill>
                <a:latin typeface="Arial Black" pitchFamily="34" charset="0"/>
              </a:rPr>
              <a:t>VALEC</a:t>
            </a:r>
            <a:endParaRPr lang="pt-BR" sz="3200" dirty="0">
              <a:solidFill>
                <a:schemeClr val="bg1"/>
              </a:solidFill>
              <a:latin typeface="Arial Black" pitchFamily="34" charset="0"/>
            </a:endParaRPr>
          </a:p>
        </p:txBody>
      </p:sp>
      <p:cxnSp>
        <p:nvCxnSpPr>
          <p:cNvPr id="21" name="Conector reto 20"/>
          <p:cNvCxnSpPr/>
          <p:nvPr/>
        </p:nvCxnSpPr>
        <p:spPr>
          <a:xfrm>
            <a:off x="351586" y="584110"/>
            <a:ext cx="1343155" cy="0"/>
          </a:xfrm>
          <a:prstGeom prst="line">
            <a:avLst/>
          </a:prstGeom>
          <a:ln w="730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Diagrama 10"/>
          <p:cNvGraphicFramePr/>
          <p:nvPr>
            <p:extLst>
              <p:ext uri="{D42A27DB-BD31-4B8C-83A1-F6EECF244321}">
                <p14:modId xmlns:p14="http://schemas.microsoft.com/office/powerpoint/2010/main" val="110360597"/>
              </p:ext>
            </p:extLst>
          </p:nvPr>
        </p:nvGraphicFramePr>
        <p:xfrm>
          <a:off x="2699792" y="1268760"/>
          <a:ext cx="4015644" cy="5997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Diagrama 9"/>
          <p:cNvGraphicFramePr/>
          <p:nvPr>
            <p:extLst>
              <p:ext uri="{D42A27DB-BD31-4B8C-83A1-F6EECF244321}">
                <p14:modId xmlns:p14="http://schemas.microsoft.com/office/powerpoint/2010/main" val="3663263767"/>
              </p:ext>
            </p:extLst>
          </p:nvPr>
        </p:nvGraphicFramePr>
        <p:xfrm>
          <a:off x="611561" y="1556792"/>
          <a:ext cx="8064896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6449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aixaDeTexto 15"/>
          <p:cNvSpPr txBox="1"/>
          <p:nvPr/>
        </p:nvSpPr>
        <p:spPr>
          <a:xfrm>
            <a:off x="146836" y="53165"/>
            <a:ext cx="16888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 smtClean="0">
                <a:solidFill>
                  <a:schemeClr val="bg1"/>
                </a:solidFill>
                <a:latin typeface="Arial Black" pitchFamily="34" charset="0"/>
              </a:rPr>
              <a:t>VALEC</a:t>
            </a:r>
            <a:endParaRPr lang="pt-BR" sz="3200" dirty="0">
              <a:solidFill>
                <a:schemeClr val="bg1"/>
              </a:solidFill>
              <a:latin typeface="Arial Black" pitchFamily="34" charset="0"/>
            </a:endParaRPr>
          </a:p>
        </p:txBody>
      </p:sp>
      <p:cxnSp>
        <p:nvCxnSpPr>
          <p:cNvPr id="18" name="Conector reto 17"/>
          <p:cNvCxnSpPr/>
          <p:nvPr/>
        </p:nvCxnSpPr>
        <p:spPr>
          <a:xfrm>
            <a:off x="285130" y="601845"/>
            <a:ext cx="1343155" cy="0"/>
          </a:xfrm>
          <a:prstGeom prst="line">
            <a:avLst/>
          </a:prstGeom>
          <a:ln w="730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tângulo 18"/>
          <p:cNvSpPr/>
          <p:nvPr/>
        </p:nvSpPr>
        <p:spPr>
          <a:xfrm>
            <a:off x="0" y="-27384"/>
            <a:ext cx="9144000" cy="90872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 smtClean="0">
                <a:solidFill>
                  <a:srgbClr val="FFFF00"/>
                </a:solidFill>
              </a:rPr>
              <a:t>     </a:t>
            </a: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ESTUDOS E PROJETOS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173605" y="53165"/>
            <a:ext cx="16888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 smtClean="0">
                <a:solidFill>
                  <a:schemeClr val="bg1"/>
                </a:solidFill>
                <a:latin typeface="Arial Black" pitchFamily="34" charset="0"/>
              </a:rPr>
              <a:t>VALEC</a:t>
            </a:r>
            <a:endParaRPr lang="pt-BR" sz="3200" dirty="0">
              <a:solidFill>
                <a:schemeClr val="bg1"/>
              </a:solidFill>
              <a:latin typeface="Arial Black" pitchFamily="34" charset="0"/>
            </a:endParaRPr>
          </a:p>
        </p:txBody>
      </p:sp>
      <p:cxnSp>
        <p:nvCxnSpPr>
          <p:cNvPr id="21" name="Conector reto 20"/>
          <p:cNvCxnSpPr/>
          <p:nvPr/>
        </p:nvCxnSpPr>
        <p:spPr>
          <a:xfrm>
            <a:off x="351586" y="584110"/>
            <a:ext cx="1343155" cy="0"/>
          </a:xfrm>
          <a:prstGeom prst="line">
            <a:avLst/>
          </a:prstGeom>
          <a:ln w="730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Diagrama 10"/>
          <p:cNvGraphicFramePr/>
          <p:nvPr>
            <p:extLst>
              <p:ext uri="{D42A27DB-BD31-4B8C-83A1-F6EECF244321}">
                <p14:modId xmlns:p14="http://schemas.microsoft.com/office/powerpoint/2010/main" val="3334022650"/>
              </p:ext>
            </p:extLst>
          </p:nvPr>
        </p:nvGraphicFramePr>
        <p:xfrm>
          <a:off x="2699792" y="1268760"/>
          <a:ext cx="4015644" cy="5997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Diagrama 9"/>
          <p:cNvGraphicFramePr/>
          <p:nvPr>
            <p:extLst>
              <p:ext uri="{D42A27DB-BD31-4B8C-83A1-F6EECF244321}">
                <p14:modId xmlns:p14="http://schemas.microsoft.com/office/powerpoint/2010/main" val="2474761528"/>
              </p:ext>
            </p:extLst>
          </p:nvPr>
        </p:nvGraphicFramePr>
        <p:xfrm>
          <a:off x="1023163" y="1628800"/>
          <a:ext cx="7365261" cy="367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23667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aixaDeTexto 15"/>
          <p:cNvSpPr txBox="1"/>
          <p:nvPr/>
        </p:nvSpPr>
        <p:spPr>
          <a:xfrm>
            <a:off x="146836" y="53165"/>
            <a:ext cx="16888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 smtClean="0">
                <a:solidFill>
                  <a:schemeClr val="bg1"/>
                </a:solidFill>
                <a:latin typeface="Arial Black" pitchFamily="34" charset="0"/>
              </a:rPr>
              <a:t>VALEC</a:t>
            </a:r>
            <a:endParaRPr lang="pt-BR" sz="3200" dirty="0">
              <a:solidFill>
                <a:schemeClr val="bg1"/>
              </a:solidFill>
              <a:latin typeface="Arial Black" pitchFamily="34" charset="0"/>
            </a:endParaRPr>
          </a:p>
        </p:txBody>
      </p:sp>
      <p:cxnSp>
        <p:nvCxnSpPr>
          <p:cNvPr id="18" name="Conector reto 17"/>
          <p:cNvCxnSpPr/>
          <p:nvPr/>
        </p:nvCxnSpPr>
        <p:spPr>
          <a:xfrm>
            <a:off x="285130" y="601845"/>
            <a:ext cx="1343155" cy="0"/>
          </a:xfrm>
          <a:prstGeom prst="line">
            <a:avLst/>
          </a:prstGeom>
          <a:ln w="730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tângulo 18"/>
          <p:cNvSpPr/>
          <p:nvPr/>
        </p:nvSpPr>
        <p:spPr>
          <a:xfrm>
            <a:off x="0" y="-27384"/>
            <a:ext cx="9144000" cy="90872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 smtClean="0"/>
              <a:t>            </a:t>
            </a: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OBRAS EM EXECUÇÃO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173605" y="53165"/>
            <a:ext cx="16888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 smtClean="0">
                <a:solidFill>
                  <a:schemeClr val="bg1"/>
                </a:solidFill>
                <a:latin typeface="Arial Black" pitchFamily="34" charset="0"/>
              </a:rPr>
              <a:t>VALEC</a:t>
            </a:r>
            <a:endParaRPr lang="pt-BR" sz="3200" dirty="0">
              <a:solidFill>
                <a:schemeClr val="bg1"/>
              </a:solidFill>
              <a:latin typeface="Arial Black" pitchFamily="34" charset="0"/>
            </a:endParaRPr>
          </a:p>
        </p:txBody>
      </p:sp>
      <p:cxnSp>
        <p:nvCxnSpPr>
          <p:cNvPr id="21" name="Conector reto 20"/>
          <p:cNvCxnSpPr/>
          <p:nvPr/>
        </p:nvCxnSpPr>
        <p:spPr>
          <a:xfrm>
            <a:off x="351586" y="584110"/>
            <a:ext cx="1343155" cy="0"/>
          </a:xfrm>
          <a:prstGeom prst="line">
            <a:avLst/>
          </a:prstGeom>
          <a:ln w="730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upo 3"/>
          <p:cNvGrpSpPr/>
          <p:nvPr/>
        </p:nvGrpSpPr>
        <p:grpSpPr>
          <a:xfrm>
            <a:off x="828530" y="1489134"/>
            <a:ext cx="8044804" cy="5108218"/>
            <a:chOff x="-13332" y="1083356"/>
            <a:chExt cx="10949640" cy="5787651"/>
          </a:xfrm>
        </p:grpSpPr>
        <p:pic>
          <p:nvPicPr>
            <p:cNvPr id="9" name="Picture 2" descr="mapa-hidro-ferro-limpo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43" t="10683" r="14432" b="3308"/>
            <a:stretch>
              <a:fillRect/>
            </a:stretch>
          </p:blipFill>
          <p:spPr bwMode="auto">
            <a:xfrm>
              <a:off x="947738" y="1083356"/>
              <a:ext cx="7145338" cy="5745162"/>
            </a:xfrm>
            <a:prstGeom prst="rect">
              <a:avLst/>
            </a:prstGeom>
            <a:ln w="19050">
              <a:headEnd/>
              <a:tailEnd type="triangle" w="med" len="med"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" name="Grupo 2"/>
            <p:cNvGrpSpPr/>
            <p:nvPr/>
          </p:nvGrpSpPr>
          <p:grpSpPr>
            <a:xfrm>
              <a:off x="-13332" y="2302556"/>
              <a:ext cx="10949640" cy="4568451"/>
              <a:chOff x="2860043" y="4513263"/>
              <a:chExt cx="10949640" cy="4568451"/>
            </a:xfrm>
          </p:grpSpPr>
          <p:sp>
            <p:nvSpPr>
              <p:cNvPr id="10" name="Text Box 4"/>
              <p:cNvSpPr txBox="1">
                <a:spLocks noChangeArrowheads="1"/>
              </p:cNvSpPr>
              <p:nvPr/>
            </p:nvSpPr>
            <p:spPr bwMode="auto">
              <a:xfrm>
                <a:off x="5497513" y="7759700"/>
                <a:ext cx="184150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1" hangingPunct="1"/>
                <a:endParaRPr lang="en-US" b="1">
                  <a:latin typeface="Arial Narrow" pitchFamily="34" charset="0"/>
                </a:endParaRPr>
              </a:p>
            </p:txBody>
          </p:sp>
          <p:sp>
            <p:nvSpPr>
              <p:cNvPr id="11" name="Text Box 22"/>
              <p:cNvSpPr txBox="1">
                <a:spLocks noChangeArrowheads="1"/>
              </p:cNvSpPr>
              <p:nvPr/>
            </p:nvSpPr>
            <p:spPr bwMode="auto">
              <a:xfrm>
                <a:off x="7435985" y="5733094"/>
                <a:ext cx="1107281" cy="2219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l" rtl="0"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pt-BR" sz="800" b="0" kern="1200" dirty="0" err="1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rPr>
                  <a:t>Figueirópolis</a:t>
                </a:r>
                <a:endParaRPr lang="pt-BR" sz="800" b="0" kern="1200" dirty="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2" name="Text Box 25"/>
              <p:cNvSpPr txBox="1">
                <a:spLocks noChangeArrowheads="1"/>
              </p:cNvSpPr>
              <p:nvPr/>
            </p:nvSpPr>
            <p:spPr bwMode="auto">
              <a:xfrm>
                <a:off x="7661187" y="6219824"/>
                <a:ext cx="871536" cy="244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l" rtl="0"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pt-BR" sz="800" b="0" kern="1200" dirty="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rPr>
                  <a:t>Uruaçu</a:t>
                </a:r>
              </a:p>
            </p:txBody>
          </p:sp>
          <p:sp>
            <p:nvSpPr>
              <p:cNvPr id="13" name="Text Box 26"/>
              <p:cNvSpPr txBox="1">
                <a:spLocks noChangeArrowheads="1"/>
              </p:cNvSpPr>
              <p:nvPr/>
            </p:nvSpPr>
            <p:spPr bwMode="auto">
              <a:xfrm>
                <a:off x="8878758" y="5580421"/>
                <a:ext cx="969170" cy="244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l" rtl="0"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pt-BR" sz="800" b="0" kern="1200" dirty="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rPr>
                  <a:t>Barreiras</a:t>
                </a:r>
              </a:p>
            </p:txBody>
          </p:sp>
          <p:sp>
            <p:nvSpPr>
              <p:cNvPr id="14" name="Text Box 27"/>
              <p:cNvSpPr txBox="1">
                <a:spLocks noChangeArrowheads="1"/>
              </p:cNvSpPr>
              <p:nvPr/>
            </p:nvSpPr>
            <p:spPr bwMode="auto">
              <a:xfrm>
                <a:off x="9523355" y="5940430"/>
                <a:ext cx="1046163" cy="2095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l" rtl="0"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pt-BR" sz="800" b="0" kern="1200" dirty="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rPr>
                  <a:t>Caetité</a:t>
                </a:r>
              </a:p>
            </p:txBody>
          </p:sp>
          <p:sp>
            <p:nvSpPr>
              <p:cNvPr id="15" name="Text Box 30"/>
              <p:cNvSpPr txBox="1">
                <a:spLocks noChangeArrowheads="1"/>
              </p:cNvSpPr>
              <p:nvPr/>
            </p:nvSpPr>
            <p:spPr bwMode="auto">
              <a:xfrm>
                <a:off x="8347249" y="6459538"/>
                <a:ext cx="922337" cy="244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l" rtl="0"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pt-BR" sz="800" b="0" kern="1200" dirty="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rPr>
                  <a:t>Anápolis</a:t>
                </a:r>
              </a:p>
            </p:txBody>
          </p:sp>
          <p:sp>
            <p:nvSpPr>
              <p:cNvPr id="17" name="Line 41"/>
              <p:cNvSpPr>
                <a:spLocks noChangeShapeType="1"/>
              </p:cNvSpPr>
              <p:nvPr/>
            </p:nvSpPr>
            <p:spPr bwMode="auto">
              <a:xfrm>
                <a:off x="8332788" y="6346825"/>
                <a:ext cx="34925" cy="155575"/>
              </a:xfrm>
              <a:prstGeom prst="line">
                <a:avLst/>
              </a:prstGeom>
              <a:ln w="19050">
                <a:solidFill>
                  <a:srgbClr val="FFFF00"/>
                </a:solidFill>
                <a:headEnd/>
                <a:tailEnd/>
              </a:ln>
              <a:extLst/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  <p:txBody>
              <a:bodyPr wrap="square" anchor="ctr"/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l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pt-BR"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Line 57"/>
              <p:cNvSpPr>
                <a:spLocks noChangeShapeType="1"/>
              </p:cNvSpPr>
              <p:nvPr/>
            </p:nvSpPr>
            <p:spPr bwMode="auto">
              <a:xfrm>
                <a:off x="8320088" y="5589588"/>
                <a:ext cx="125412" cy="738187"/>
              </a:xfrm>
              <a:custGeom>
                <a:avLst/>
                <a:gdLst>
                  <a:gd name="T0" fmla="*/ 2147483647 w 64"/>
                  <a:gd name="T1" fmla="*/ 0 h 380"/>
                  <a:gd name="T2" fmla="*/ 0 w 64"/>
                  <a:gd name="T3" fmla="*/ 2147483647 h 380"/>
                  <a:gd name="T4" fmla="*/ 0 60000 65536"/>
                  <a:gd name="T5" fmla="*/ 0 60000 65536"/>
                  <a:gd name="T6" fmla="*/ 0 w 64"/>
                  <a:gd name="T7" fmla="*/ 0 h 380"/>
                  <a:gd name="T8" fmla="*/ 64 w 64"/>
                  <a:gd name="T9" fmla="*/ 380 h 38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64" h="380">
                    <a:moveTo>
                      <a:pt x="64" y="0"/>
                    </a:moveTo>
                    <a:lnTo>
                      <a:pt x="0" y="380"/>
                    </a:lnTo>
                  </a:path>
                </a:pathLst>
              </a:custGeom>
              <a:ln w="19050">
                <a:solidFill>
                  <a:srgbClr val="FFFF00"/>
                </a:solidFill>
                <a:headEnd/>
                <a:tailEnd/>
              </a:ln>
              <a:extLst/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  <p:txBody>
              <a:bodyPr wrap="square" anchor="ctr"/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l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pt-BR"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3" name="Text Box 60"/>
              <p:cNvSpPr txBox="1">
                <a:spLocks noChangeArrowheads="1"/>
              </p:cNvSpPr>
              <p:nvPr/>
            </p:nvSpPr>
            <p:spPr bwMode="auto">
              <a:xfrm>
                <a:off x="8416925" y="5351463"/>
                <a:ext cx="812800" cy="244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l" rtl="0"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pt-BR" sz="800" b="0" kern="1200" dirty="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rPr>
                  <a:t>Palmas</a:t>
                </a:r>
              </a:p>
            </p:txBody>
          </p:sp>
          <p:sp>
            <p:nvSpPr>
              <p:cNvPr id="24" name="Text Box 81"/>
              <p:cNvSpPr txBox="1">
                <a:spLocks noChangeArrowheads="1"/>
              </p:cNvSpPr>
              <p:nvPr/>
            </p:nvSpPr>
            <p:spPr bwMode="auto">
              <a:xfrm>
                <a:off x="9868556" y="6149980"/>
                <a:ext cx="681038" cy="244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l" rtl="0"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pt-BR" sz="800" b="0" kern="1200" dirty="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rPr>
                  <a:t>Ilhéus</a:t>
                </a:r>
              </a:p>
            </p:txBody>
          </p:sp>
          <p:sp>
            <p:nvSpPr>
              <p:cNvPr id="25" name="Text Box 70"/>
              <p:cNvSpPr txBox="1">
                <a:spLocks noChangeArrowheads="1"/>
              </p:cNvSpPr>
              <p:nvPr/>
            </p:nvSpPr>
            <p:spPr bwMode="auto">
              <a:xfrm>
                <a:off x="8086725" y="7005637"/>
                <a:ext cx="1236662" cy="244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l" rtl="0"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pt-BR" sz="800" b="0" kern="1200" dirty="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rPr>
                  <a:t>Estrela d’Oeste</a:t>
                </a:r>
              </a:p>
            </p:txBody>
          </p:sp>
          <p:sp>
            <p:nvSpPr>
              <p:cNvPr id="26" name="Line 99"/>
              <p:cNvSpPr>
                <a:spLocks noChangeShapeType="1"/>
              </p:cNvSpPr>
              <p:nvPr/>
            </p:nvSpPr>
            <p:spPr bwMode="auto">
              <a:xfrm flipH="1">
                <a:off x="8108950" y="6613525"/>
                <a:ext cx="117475" cy="476250"/>
              </a:xfrm>
              <a:prstGeom prst="line">
                <a:avLst/>
              </a:prstGeom>
              <a:ln w="19050">
                <a:solidFill>
                  <a:srgbClr val="FFFF00"/>
                </a:solidFill>
                <a:headEnd/>
                <a:tailEnd/>
              </a:ln>
              <a:extLst/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  <p:txBody>
              <a:bodyPr wrap="square" anchor="ctr"/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pt-BR"/>
              </a:p>
            </p:txBody>
          </p:sp>
          <p:cxnSp>
            <p:nvCxnSpPr>
              <p:cNvPr id="27" name="Conector em curva 26"/>
              <p:cNvCxnSpPr>
                <a:cxnSpLocks noChangeShapeType="1"/>
              </p:cNvCxnSpPr>
              <p:nvPr/>
            </p:nvCxnSpPr>
            <p:spPr bwMode="auto">
              <a:xfrm rot="10800000" flipV="1">
                <a:off x="8416925" y="5810250"/>
                <a:ext cx="720725" cy="47625"/>
              </a:xfrm>
              <a:prstGeom prst="curvedConnector3">
                <a:avLst>
                  <a:gd name="adj1" fmla="val 50000"/>
                </a:avLst>
              </a:prstGeom>
              <a:noFill/>
              <a:ln w="38100">
                <a:solidFill>
                  <a:schemeClr val="accent6">
                    <a:lumMod val="75000"/>
                  </a:schemeClr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  <p:cxnSp>
            <p:nvCxnSpPr>
              <p:cNvPr id="28" name="Conector em curva 27"/>
              <p:cNvCxnSpPr>
                <a:cxnSpLocks noChangeShapeType="1"/>
              </p:cNvCxnSpPr>
              <p:nvPr/>
            </p:nvCxnSpPr>
            <p:spPr bwMode="auto">
              <a:xfrm rot="10800000">
                <a:off x="9569450" y="6119813"/>
                <a:ext cx="303213" cy="85725"/>
              </a:xfrm>
              <a:prstGeom prst="curvedConnector3">
                <a:avLst>
                  <a:gd name="adj1" fmla="val 50000"/>
                </a:avLst>
              </a:prstGeom>
              <a:ln w="19050">
                <a:solidFill>
                  <a:srgbClr val="FFFF00"/>
                </a:solidFill>
                <a:headEnd/>
                <a:tailEnd/>
              </a:ln>
              <a:extLst/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29" name="Conector em curva 28"/>
              <p:cNvCxnSpPr>
                <a:cxnSpLocks noChangeShapeType="1"/>
              </p:cNvCxnSpPr>
              <p:nvPr/>
            </p:nvCxnSpPr>
            <p:spPr bwMode="auto">
              <a:xfrm rot="10800000">
                <a:off x="9085263" y="5824538"/>
                <a:ext cx="476250" cy="269875"/>
              </a:xfrm>
              <a:prstGeom prst="curvedConnector3">
                <a:avLst>
                  <a:gd name="adj1" fmla="val 50000"/>
                </a:avLst>
              </a:prstGeom>
              <a:ln w="19050">
                <a:solidFill>
                  <a:srgbClr val="FFFF00"/>
                </a:solidFill>
                <a:headEnd/>
                <a:tailEnd/>
              </a:ln>
              <a:extLst/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sp>
            <p:nvSpPr>
              <p:cNvPr id="30" name="Text Box 30"/>
              <p:cNvSpPr txBox="1">
                <a:spLocks noChangeArrowheads="1"/>
              </p:cNvSpPr>
              <p:nvPr/>
            </p:nvSpPr>
            <p:spPr bwMode="auto">
              <a:xfrm>
                <a:off x="7276800" y="6503988"/>
                <a:ext cx="1462484" cy="244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l" rtl="0"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pt-BR" sz="800" b="0" kern="1200" dirty="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rPr>
                  <a:t>Ouro Verde</a:t>
                </a:r>
              </a:p>
            </p:txBody>
          </p:sp>
          <p:sp>
            <p:nvSpPr>
              <p:cNvPr id="31" name="Freeform 408"/>
              <p:cNvSpPr>
                <a:spLocks/>
              </p:cNvSpPr>
              <p:nvPr/>
            </p:nvSpPr>
            <p:spPr bwMode="auto">
              <a:xfrm>
                <a:off x="8453438" y="4681538"/>
                <a:ext cx="128587" cy="828675"/>
              </a:xfrm>
              <a:custGeom>
                <a:avLst/>
                <a:gdLst>
                  <a:gd name="T0" fmla="*/ 2147483647 w 120"/>
                  <a:gd name="T1" fmla="*/ 0 h 300"/>
                  <a:gd name="T2" fmla="*/ 2147483647 w 120"/>
                  <a:gd name="T3" fmla="*/ 2147483647 h 300"/>
                  <a:gd name="T4" fmla="*/ 2147483647 w 120"/>
                  <a:gd name="T5" fmla="*/ 2147483647 h 300"/>
                  <a:gd name="T6" fmla="*/ 2147483647 w 120"/>
                  <a:gd name="T7" fmla="*/ 2147483647 h 300"/>
                  <a:gd name="T8" fmla="*/ 2147483647 w 120"/>
                  <a:gd name="T9" fmla="*/ 2147483647 h 300"/>
                  <a:gd name="T10" fmla="*/ 2147483647 w 120"/>
                  <a:gd name="T11" fmla="*/ 2147483647 h 300"/>
                  <a:gd name="T12" fmla="*/ 2147483647 w 120"/>
                  <a:gd name="T13" fmla="*/ 2147483647 h 300"/>
                  <a:gd name="T14" fmla="*/ 2147483647 w 120"/>
                  <a:gd name="T15" fmla="*/ 2147483647 h 300"/>
                  <a:gd name="T16" fmla="*/ 2147483647 w 120"/>
                  <a:gd name="T17" fmla="*/ 2147483647 h 300"/>
                  <a:gd name="T18" fmla="*/ 2147483647 w 120"/>
                  <a:gd name="T19" fmla="*/ 2147483647 h 300"/>
                  <a:gd name="T20" fmla="*/ 0 w 120"/>
                  <a:gd name="T21" fmla="*/ 2147483647 h 3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20"/>
                  <a:gd name="T34" fmla="*/ 0 h 300"/>
                  <a:gd name="T35" fmla="*/ 120 w 120"/>
                  <a:gd name="T36" fmla="*/ 300 h 30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20" h="300">
                    <a:moveTo>
                      <a:pt x="120" y="0"/>
                    </a:moveTo>
                    <a:cubicBezTo>
                      <a:pt x="112" y="3"/>
                      <a:pt x="109" y="11"/>
                      <a:pt x="100" y="15"/>
                    </a:cubicBezTo>
                    <a:cubicBezTo>
                      <a:pt x="92" y="29"/>
                      <a:pt x="75" y="43"/>
                      <a:pt x="61" y="51"/>
                    </a:cubicBezTo>
                    <a:cubicBezTo>
                      <a:pt x="60" y="57"/>
                      <a:pt x="57" y="60"/>
                      <a:pt x="55" y="65"/>
                    </a:cubicBezTo>
                    <a:cubicBezTo>
                      <a:pt x="54" y="79"/>
                      <a:pt x="50" y="94"/>
                      <a:pt x="37" y="102"/>
                    </a:cubicBezTo>
                    <a:cubicBezTo>
                      <a:pt x="36" y="108"/>
                      <a:pt x="33" y="111"/>
                      <a:pt x="31" y="116"/>
                    </a:cubicBezTo>
                    <a:cubicBezTo>
                      <a:pt x="28" y="136"/>
                      <a:pt x="34" y="158"/>
                      <a:pt x="25" y="177"/>
                    </a:cubicBezTo>
                    <a:cubicBezTo>
                      <a:pt x="23" y="186"/>
                      <a:pt x="22" y="195"/>
                      <a:pt x="19" y="203"/>
                    </a:cubicBezTo>
                    <a:cubicBezTo>
                      <a:pt x="17" y="221"/>
                      <a:pt x="18" y="233"/>
                      <a:pt x="10" y="248"/>
                    </a:cubicBezTo>
                    <a:cubicBezTo>
                      <a:pt x="8" y="259"/>
                      <a:pt x="7" y="271"/>
                      <a:pt x="1" y="281"/>
                    </a:cubicBezTo>
                    <a:cubicBezTo>
                      <a:pt x="0" y="294"/>
                      <a:pt x="0" y="288"/>
                      <a:pt x="0" y="300"/>
                    </a:cubicBezTo>
                  </a:path>
                </a:pathLst>
              </a:custGeom>
              <a:ln w="19050">
                <a:solidFill>
                  <a:schemeClr val="accent3">
                    <a:lumMod val="50000"/>
                  </a:schemeClr>
                </a:solidFill>
                <a:headEnd/>
                <a:tailEnd/>
              </a:ln>
              <a:extLst/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  <p:txBody>
              <a:bodyPr wrap="square" anchor="ctr"/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l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pt-BR"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2" name="Freeform 438"/>
              <p:cNvSpPr>
                <a:spLocks/>
              </p:cNvSpPr>
              <p:nvPr/>
            </p:nvSpPr>
            <p:spPr bwMode="auto">
              <a:xfrm>
                <a:off x="7450138" y="6062663"/>
                <a:ext cx="852487" cy="179387"/>
              </a:xfrm>
              <a:custGeom>
                <a:avLst/>
                <a:gdLst>
                  <a:gd name="T0" fmla="*/ 0 w 1068"/>
                  <a:gd name="T1" fmla="*/ 2147483647 h 302"/>
                  <a:gd name="T2" fmla="*/ 2147483647 w 1068"/>
                  <a:gd name="T3" fmla="*/ 2147483647 h 302"/>
                  <a:gd name="T4" fmla="*/ 2147483647 w 1068"/>
                  <a:gd name="T5" fmla="*/ 2147483647 h 302"/>
                  <a:gd name="T6" fmla="*/ 2147483647 w 1068"/>
                  <a:gd name="T7" fmla="*/ 2147483647 h 302"/>
                  <a:gd name="T8" fmla="*/ 2147483647 w 1068"/>
                  <a:gd name="T9" fmla="*/ 2147483647 h 302"/>
                  <a:gd name="T10" fmla="*/ 2147483647 w 1068"/>
                  <a:gd name="T11" fmla="*/ 2147483647 h 302"/>
                  <a:gd name="T12" fmla="*/ 2147483647 w 1068"/>
                  <a:gd name="T13" fmla="*/ 2147483647 h 302"/>
                  <a:gd name="T14" fmla="*/ 2147483647 w 1068"/>
                  <a:gd name="T15" fmla="*/ 2147483647 h 302"/>
                  <a:gd name="T16" fmla="*/ 2147483647 w 1068"/>
                  <a:gd name="T17" fmla="*/ 2147483647 h 302"/>
                  <a:gd name="T18" fmla="*/ 2147483647 w 1068"/>
                  <a:gd name="T19" fmla="*/ 2147483647 h 302"/>
                  <a:gd name="T20" fmla="*/ 2147483647 w 1068"/>
                  <a:gd name="T21" fmla="*/ 2147483647 h 302"/>
                  <a:gd name="T22" fmla="*/ 2147483647 w 1068"/>
                  <a:gd name="T23" fmla="*/ 2147483647 h 302"/>
                  <a:gd name="T24" fmla="*/ 2147483647 w 1068"/>
                  <a:gd name="T25" fmla="*/ 2147483647 h 302"/>
                  <a:gd name="T26" fmla="*/ 2147483647 w 1068"/>
                  <a:gd name="T27" fmla="*/ 2147483647 h 302"/>
                  <a:gd name="T28" fmla="*/ 2147483647 w 1068"/>
                  <a:gd name="T29" fmla="*/ 2147483647 h 302"/>
                  <a:gd name="T30" fmla="*/ 2147483647 w 1068"/>
                  <a:gd name="T31" fmla="*/ 2147483647 h 30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068"/>
                  <a:gd name="T49" fmla="*/ 0 h 302"/>
                  <a:gd name="T50" fmla="*/ 1068 w 1068"/>
                  <a:gd name="T51" fmla="*/ 302 h 30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068" h="302">
                    <a:moveTo>
                      <a:pt x="0" y="47"/>
                    </a:moveTo>
                    <a:cubicBezTo>
                      <a:pt x="27" y="46"/>
                      <a:pt x="54" y="46"/>
                      <a:pt x="81" y="44"/>
                    </a:cubicBezTo>
                    <a:cubicBezTo>
                      <a:pt x="105" y="42"/>
                      <a:pt x="130" y="19"/>
                      <a:pt x="153" y="11"/>
                    </a:cubicBezTo>
                    <a:cubicBezTo>
                      <a:pt x="169" y="6"/>
                      <a:pt x="187" y="9"/>
                      <a:pt x="204" y="8"/>
                    </a:cubicBezTo>
                    <a:cubicBezTo>
                      <a:pt x="253" y="7"/>
                      <a:pt x="302" y="6"/>
                      <a:pt x="351" y="5"/>
                    </a:cubicBezTo>
                    <a:cubicBezTo>
                      <a:pt x="417" y="0"/>
                      <a:pt x="483" y="6"/>
                      <a:pt x="549" y="8"/>
                    </a:cubicBezTo>
                    <a:cubicBezTo>
                      <a:pt x="574" y="11"/>
                      <a:pt x="599" y="15"/>
                      <a:pt x="624" y="17"/>
                    </a:cubicBezTo>
                    <a:cubicBezTo>
                      <a:pt x="667" y="31"/>
                      <a:pt x="701" y="49"/>
                      <a:pt x="747" y="53"/>
                    </a:cubicBezTo>
                    <a:cubicBezTo>
                      <a:pt x="769" y="60"/>
                      <a:pt x="796" y="60"/>
                      <a:pt x="816" y="71"/>
                    </a:cubicBezTo>
                    <a:cubicBezTo>
                      <a:pt x="846" y="88"/>
                      <a:pt x="873" y="111"/>
                      <a:pt x="906" y="122"/>
                    </a:cubicBezTo>
                    <a:cubicBezTo>
                      <a:pt x="914" y="134"/>
                      <a:pt x="928" y="143"/>
                      <a:pt x="942" y="146"/>
                    </a:cubicBezTo>
                    <a:cubicBezTo>
                      <a:pt x="960" y="158"/>
                      <a:pt x="956" y="184"/>
                      <a:pt x="966" y="203"/>
                    </a:cubicBezTo>
                    <a:cubicBezTo>
                      <a:pt x="967" y="206"/>
                      <a:pt x="966" y="210"/>
                      <a:pt x="969" y="212"/>
                    </a:cubicBezTo>
                    <a:cubicBezTo>
                      <a:pt x="983" y="222"/>
                      <a:pt x="1005" y="219"/>
                      <a:pt x="1020" y="227"/>
                    </a:cubicBezTo>
                    <a:cubicBezTo>
                      <a:pt x="1038" y="237"/>
                      <a:pt x="1046" y="252"/>
                      <a:pt x="1062" y="263"/>
                    </a:cubicBezTo>
                    <a:cubicBezTo>
                      <a:pt x="1068" y="281"/>
                      <a:pt x="1065" y="269"/>
                      <a:pt x="1065" y="302"/>
                    </a:cubicBezTo>
                  </a:path>
                </a:pathLst>
              </a:custGeom>
              <a:noFill/>
              <a:ln w="38100">
                <a:solidFill>
                  <a:srgbClr val="FFC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t-BR"/>
              </a:p>
            </p:txBody>
          </p:sp>
          <p:sp>
            <p:nvSpPr>
              <p:cNvPr id="33" name="Text Box 70"/>
              <p:cNvSpPr txBox="1">
                <a:spLocks noChangeArrowheads="1"/>
              </p:cNvSpPr>
              <p:nvPr/>
            </p:nvSpPr>
            <p:spPr bwMode="auto">
              <a:xfrm>
                <a:off x="7724776" y="8837614"/>
                <a:ext cx="980280" cy="244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l" rtl="0"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pt-BR" sz="800" b="0" kern="1200" dirty="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rPr>
                  <a:t>Rio Grande</a:t>
                </a:r>
              </a:p>
            </p:txBody>
          </p:sp>
          <p:sp>
            <p:nvSpPr>
              <p:cNvPr id="34" name="Text Box 25"/>
              <p:cNvSpPr txBox="1">
                <a:spLocks noChangeArrowheads="1"/>
              </p:cNvSpPr>
              <p:nvPr/>
            </p:nvSpPr>
            <p:spPr bwMode="auto">
              <a:xfrm>
                <a:off x="6234908" y="6092739"/>
                <a:ext cx="1916325" cy="244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l" rtl="0"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pt-BR" sz="800" b="0" kern="1200" dirty="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rPr>
                  <a:t>Lucas do Rio Verde</a:t>
                </a:r>
              </a:p>
            </p:txBody>
          </p:sp>
          <p:cxnSp>
            <p:nvCxnSpPr>
              <p:cNvPr id="35" name="Conector em curva 34"/>
              <p:cNvCxnSpPr>
                <a:cxnSpLocks noChangeShapeType="1"/>
              </p:cNvCxnSpPr>
              <p:nvPr/>
            </p:nvCxnSpPr>
            <p:spPr bwMode="auto">
              <a:xfrm rot="10800000">
                <a:off x="7543800" y="8085138"/>
                <a:ext cx="736600" cy="115887"/>
              </a:xfrm>
              <a:prstGeom prst="curvedConnector3">
                <a:avLst>
                  <a:gd name="adj1" fmla="val 50000"/>
                </a:avLst>
              </a:prstGeom>
              <a:noFill/>
              <a:ln w="38100">
                <a:solidFill>
                  <a:srgbClr val="0070C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8" name="Text Box 70"/>
              <p:cNvSpPr txBox="1">
                <a:spLocks noChangeArrowheads="1"/>
              </p:cNvSpPr>
              <p:nvPr/>
            </p:nvSpPr>
            <p:spPr bwMode="auto">
              <a:xfrm>
                <a:off x="8247063" y="8075613"/>
                <a:ext cx="563562" cy="2095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l" rtl="0"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pt-BR" sz="800" b="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rPr>
                  <a:t>Itajaì</a:t>
                </a:r>
              </a:p>
            </p:txBody>
          </p:sp>
          <p:sp>
            <p:nvSpPr>
              <p:cNvPr id="39" name="Text Box 70"/>
              <p:cNvSpPr txBox="1">
                <a:spLocks noChangeArrowheads="1"/>
              </p:cNvSpPr>
              <p:nvPr/>
            </p:nvSpPr>
            <p:spPr bwMode="auto">
              <a:xfrm>
                <a:off x="6246647" y="7944864"/>
                <a:ext cx="1806575" cy="244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pt-BR" sz="800" b="0" dirty="0">
                    <a:latin typeface="Arial" pitchFamily="34" charset="0"/>
                    <a:cs typeface="Arial" pitchFamily="34" charset="0"/>
                  </a:rPr>
                  <a:t>Dionísio Cerqueira</a:t>
                </a:r>
              </a:p>
            </p:txBody>
          </p:sp>
          <p:sp>
            <p:nvSpPr>
              <p:cNvPr id="40" name="Oval 71"/>
              <p:cNvSpPr>
                <a:spLocks noChangeArrowheads="1"/>
              </p:cNvSpPr>
              <p:nvPr/>
            </p:nvSpPr>
            <p:spPr bwMode="auto">
              <a:xfrm>
                <a:off x="7551738" y="8066088"/>
                <a:ext cx="46037" cy="46037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square" anchor="ctr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457200"/>
                <a:endParaRPr lang="en-US" sz="1600" b="0">
                  <a:latin typeface="Arial Narrow" pitchFamily="34" charset="0"/>
                </a:endParaRPr>
              </a:p>
            </p:txBody>
          </p:sp>
          <p:sp>
            <p:nvSpPr>
              <p:cNvPr id="41" name="Oval 71"/>
              <p:cNvSpPr>
                <a:spLocks noChangeArrowheads="1"/>
              </p:cNvSpPr>
              <p:nvPr/>
            </p:nvSpPr>
            <p:spPr bwMode="auto">
              <a:xfrm>
                <a:off x="7723188" y="8912225"/>
                <a:ext cx="44450" cy="46038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square" anchor="ctr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457200"/>
                <a:endParaRPr lang="en-US" sz="1600" b="0">
                  <a:latin typeface="Arial Narrow" pitchFamily="34" charset="0"/>
                </a:endParaRPr>
              </a:p>
            </p:txBody>
          </p:sp>
          <p:sp>
            <p:nvSpPr>
              <p:cNvPr id="42" name="Oval 71"/>
              <p:cNvSpPr>
                <a:spLocks noChangeArrowheads="1"/>
              </p:cNvSpPr>
              <p:nvPr/>
            </p:nvSpPr>
            <p:spPr bwMode="auto">
              <a:xfrm>
                <a:off x="8251825" y="8172450"/>
                <a:ext cx="44450" cy="46038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square" anchor="ctr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457200"/>
                <a:endParaRPr lang="en-US" sz="1600" b="0">
                  <a:latin typeface="Arial Narrow" pitchFamily="34" charset="0"/>
                </a:endParaRPr>
              </a:p>
            </p:txBody>
          </p:sp>
          <p:sp>
            <p:nvSpPr>
              <p:cNvPr id="43" name="Text Box 70"/>
              <p:cNvSpPr txBox="1">
                <a:spLocks noChangeArrowheads="1"/>
              </p:cNvSpPr>
              <p:nvPr/>
            </p:nvSpPr>
            <p:spPr bwMode="auto">
              <a:xfrm>
                <a:off x="7923213" y="7229475"/>
                <a:ext cx="1044022" cy="244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l" rtl="0"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pt-BR" sz="800" b="0" kern="1200" dirty="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rPr>
                  <a:t>Panorama</a:t>
                </a:r>
              </a:p>
            </p:txBody>
          </p:sp>
          <p:cxnSp>
            <p:nvCxnSpPr>
              <p:cNvPr id="44" name="Conector em curva 43"/>
              <p:cNvCxnSpPr>
                <a:cxnSpLocks noChangeShapeType="1"/>
              </p:cNvCxnSpPr>
              <p:nvPr/>
            </p:nvCxnSpPr>
            <p:spPr bwMode="auto">
              <a:xfrm rot="10800000" flipV="1">
                <a:off x="7815263" y="7335838"/>
                <a:ext cx="107950" cy="631825"/>
              </a:xfrm>
              <a:prstGeom prst="curvedConnector2">
                <a:avLst/>
              </a:prstGeom>
              <a:noFill/>
              <a:ln w="3810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45" name="Text Box 70"/>
              <p:cNvSpPr txBox="1">
                <a:spLocks noChangeArrowheads="1"/>
              </p:cNvSpPr>
              <p:nvPr/>
            </p:nvSpPr>
            <p:spPr bwMode="auto">
              <a:xfrm>
                <a:off x="6681099" y="7747000"/>
                <a:ext cx="956364" cy="244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pt-BR" sz="800" b="0" dirty="0">
                    <a:latin typeface="Arial" pitchFamily="34" charset="0"/>
                    <a:cs typeface="Arial" pitchFamily="34" charset="0"/>
                  </a:rPr>
                  <a:t>Cascavel</a:t>
                </a:r>
              </a:p>
            </p:txBody>
          </p:sp>
          <p:sp>
            <p:nvSpPr>
              <p:cNvPr id="46" name="Oval 71"/>
              <p:cNvSpPr>
                <a:spLocks noChangeArrowheads="1"/>
              </p:cNvSpPr>
              <p:nvPr/>
            </p:nvSpPr>
            <p:spPr bwMode="auto">
              <a:xfrm>
                <a:off x="7545388" y="7786688"/>
                <a:ext cx="46037" cy="46037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square" anchor="ctr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457200"/>
                <a:endParaRPr lang="en-US" sz="1600" b="0">
                  <a:latin typeface="Arial Narrow" pitchFamily="34" charset="0"/>
                </a:endParaRPr>
              </a:p>
            </p:txBody>
          </p:sp>
          <p:cxnSp>
            <p:nvCxnSpPr>
              <p:cNvPr id="47" name="Conector em curva 46"/>
              <p:cNvCxnSpPr>
                <a:cxnSpLocks noChangeShapeType="1"/>
              </p:cNvCxnSpPr>
              <p:nvPr/>
            </p:nvCxnSpPr>
            <p:spPr bwMode="auto">
              <a:xfrm rot="5400000">
                <a:off x="7491413" y="8129588"/>
                <a:ext cx="536575" cy="128587"/>
              </a:xfrm>
              <a:prstGeom prst="curvedConnector3">
                <a:avLst>
                  <a:gd name="adj1" fmla="val 50000"/>
                </a:avLst>
              </a:prstGeom>
              <a:noFill/>
              <a:ln w="3810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48" name="Oval 71"/>
              <p:cNvSpPr>
                <a:spLocks noChangeArrowheads="1"/>
              </p:cNvSpPr>
              <p:nvPr/>
            </p:nvSpPr>
            <p:spPr bwMode="auto">
              <a:xfrm>
                <a:off x="8313738" y="6296025"/>
                <a:ext cx="44450" cy="46038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square" anchor="ctr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457200"/>
                <a:endParaRPr lang="en-US" sz="1600" b="0">
                  <a:latin typeface="Arial Narrow" pitchFamily="34" charset="0"/>
                </a:endParaRPr>
              </a:p>
            </p:txBody>
          </p:sp>
          <p:sp>
            <p:nvSpPr>
              <p:cNvPr id="49" name="Oval 71"/>
              <p:cNvSpPr>
                <a:spLocks noChangeArrowheads="1"/>
              </p:cNvSpPr>
              <p:nvPr/>
            </p:nvSpPr>
            <p:spPr bwMode="auto">
              <a:xfrm>
                <a:off x="8383588" y="5843588"/>
                <a:ext cx="44450" cy="46037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square" anchor="ctr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457200"/>
                <a:endParaRPr lang="en-US" sz="1600" b="0">
                  <a:latin typeface="Arial Narrow" pitchFamily="34" charset="0"/>
                </a:endParaRPr>
              </a:p>
            </p:txBody>
          </p:sp>
          <p:sp>
            <p:nvSpPr>
              <p:cNvPr id="50" name="Oval 71"/>
              <p:cNvSpPr>
                <a:spLocks noChangeArrowheads="1"/>
              </p:cNvSpPr>
              <p:nvPr/>
            </p:nvSpPr>
            <p:spPr bwMode="auto">
              <a:xfrm>
                <a:off x="9102725" y="5797550"/>
                <a:ext cx="46038" cy="46038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square" anchor="ctr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457200"/>
                <a:endParaRPr lang="en-US" sz="1600" b="0">
                  <a:latin typeface="Arial Narrow" pitchFamily="34" charset="0"/>
                </a:endParaRPr>
              </a:p>
            </p:txBody>
          </p:sp>
          <p:sp>
            <p:nvSpPr>
              <p:cNvPr id="51" name="Oval 71"/>
              <p:cNvSpPr>
                <a:spLocks noChangeArrowheads="1"/>
              </p:cNvSpPr>
              <p:nvPr/>
            </p:nvSpPr>
            <p:spPr bwMode="auto">
              <a:xfrm>
                <a:off x="9550400" y="6091238"/>
                <a:ext cx="44450" cy="44450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square" anchor="ctr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457200"/>
                <a:endParaRPr lang="en-US" sz="1600" b="0">
                  <a:latin typeface="Arial Narrow" pitchFamily="34" charset="0"/>
                </a:endParaRPr>
              </a:p>
            </p:txBody>
          </p:sp>
          <p:sp>
            <p:nvSpPr>
              <p:cNvPr id="52" name="Oval 71"/>
              <p:cNvSpPr>
                <a:spLocks noChangeArrowheads="1"/>
              </p:cNvSpPr>
              <p:nvPr/>
            </p:nvSpPr>
            <p:spPr bwMode="auto">
              <a:xfrm>
                <a:off x="9893300" y="6192838"/>
                <a:ext cx="44450" cy="46037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square" anchor="ctr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457200"/>
                <a:endParaRPr lang="en-US" sz="1600" b="0">
                  <a:latin typeface="Arial Narrow" pitchFamily="34" charset="0"/>
                </a:endParaRPr>
              </a:p>
            </p:txBody>
          </p:sp>
          <p:sp>
            <p:nvSpPr>
              <p:cNvPr id="53" name="Oval 71"/>
              <p:cNvSpPr>
                <a:spLocks noChangeArrowheads="1"/>
              </p:cNvSpPr>
              <p:nvPr/>
            </p:nvSpPr>
            <p:spPr bwMode="auto">
              <a:xfrm>
                <a:off x="8435975" y="5524500"/>
                <a:ext cx="46038" cy="46038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square" anchor="ctr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457200"/>
                <a:endParaRPr lang="en-US" sz="1600" b="0">
                  <a:latin typeface="Arial Narrow" pitchFamily="34" charset="0"/>
                </a:endParaRPr>
              </a:p>
            </p:txBody>
          </p:sp>
          <p:sp>
            <p:nvSpPr>
              <p:cNvPr id="54" name="Oval 71"/>
              <p:cNvSpPr>
                <a:spLocks noChangeArrowheads="1"/>
              </p:cNvSpPr>
              <p:nvPr/>
            </p:nvSpPr>
            <p:spPr bwMode="auto">
              <a:xfrm>
                <a:off x="8551863" y="4632325"/>
                <a:ext cx="44450" cy="46038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square" anchor="ctr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457200"/>
                <a:endParaRPr lang="en-US" sz="1600" b="0">
                  <a:latin typeface="Arial Narrow" pitchFamily="34" charset="0"/>
                </a:endParaRPr>
              </a:p>
            </p:txBody>
          </p:sp>
          <p:cxnSp>
            <p:nvCxnSpPr>
              <p:cNvPr id="55" name="Conector em curva 54"/>
              <p:cNvCxnSpPr>
                <a:cxnSpLocks noChangeShapeType="1"/>
              </p:cNvCxnSpPr>
              <p:nvPr/>
            </p:nvCxnSpPr>
            <p:spPr bwMode="auto">
              <a:xfrm rot="16200000" flipH="1">
                <a:off x="5888038" y="5280025"/>
                <a:ext cx="693737" cy="522288"/>
              </a:xfrm>
              <a:prstGeom prst="curvedConnector2">
                <a:avLst/>
              </a:prstGeom>
              <a:noFill/>
              <a:ln w="38100">
                <a:solidFill>
                  <a:srgbClr val="0070C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56" name="Oval 71"/>
              <p:cNvSpPr>
                <a:spLocks noChangeArrowheads="1"/>
              </p:cNvSpPr>
              <p:nvPr/>
            </p:nvSpPr>
            <p:spPr bwMode="auto">
              <a:xfrm>
                <a:off x="5954713" y="5146675"/>
                <a:ext cx="44450" cy="46038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square" anchor="ctr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457200"/>
                <a:endParaRPr lang="en-US" sz="1600" b="0">
                  <a:latin typeface="Arial Narrow" pitchFamily="34" charset="0"/>
                </a:endParaRPr>
              </a:p>
            </p:txBody>
          </p:sp>
          <p:sp>
            <p:nvSpPr>
              <p:cNvPr id="57" name="Oval 71"/>
              <p:cNvSpPr>
                <a:spLocks noChangeArrowheads="1"/>
              </p:cNvSpPr>
              <p:nvPr/>
            </p:nvSpPr>
            <p:spPr bwMode="auto">
              <a:xfrm>
                <a:off x="6494463" y="5864225"/>
                <a:ext cx="44450" cy="44450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square" anchor="ctr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457200"/>
                <a:endParaRPr lang="en-US" sz="1600" b="0">
                  <a:latin typeface="Arial Narrow" pitchFamily="34" charset="0"/>
                </a:endParaRPr>
              </a:p>
            </p:txBody>
          </p:sp>
          <p:sp>
            <p:nvSpPr>
              <p:cNvPr id="58" name="Text Box 60"/>
              <p:cNvSpPr txBox="1">
                <a:spLocks noChangeArrowheads="1"/>
              </p:cNvSpPr>
              <p:nvPr/>
            </p:nvSpPr>
            <p:spPr bwMode="auto">
              <a:xfrm>
                <a:off x="7711471" y="4513263"/>
                <a:ext cx="1029493" cy="244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l" rtl="0"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pt-BR" sz="800" b="0" kern="1200" dirty="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rPr>
                  <a:t>Açailândia</a:t>
                </a:r>
              </a:p>
            </p:txBody>
          </p:sp>
          <p:sp>
            <p:nvSpPr>
              <p:cNvPr id="60" name="Oval 71"/>
              <p:cNvSpPr>
                <a:spLocks noChangeArrowheads="1"/>
              </p:cNvSpPr>
              <p:nvPr/>
            </p:nvSpPr>
            <p:spPr bwMode="auto">
              <a:xfrm>
                <a:off x="7443788" y="6083300"/>
                <a:ext cx="44450" cy="46038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square" anchor="ctr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457200"/>
                <a:endParaRPr lang="en-US" sz="1600" b="0">
                  <a:latin typeface="Arial Narrow" pitchFamily="34" charset="0"/>
                </a:endParaRPr>
              </a:p>
            </p:txBody>
          </p:sp>
          <p:sp>
            <p:nvSpPr>
              <p:cNvPr id="63" name="Text Box 25"/>
              <p:cNvSpPr txBox="1">
                <a:spLocks noChangeArrowheads="1"/>
              </p:cNvSpPr>
              <p:nvPr/>
            </p:nvSpPr>
            <p:spPr bwMode="auto">
              <a:xfrm>
                <a:off x="6472238" y="5700712"/>
                <a:ext cx="850106" cy="244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l" rtl="0"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pt-BR" sz="800" b="0" kern="1200" dirty="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rPr>
                  <a:t>Vilhena</a:t>
                </a:r>
              </a:p>
            </p:txBody>
          </p:sp>
          <p:sp>
            <p:nvSpPr>
              <p:cNvPr id="64" name="Text Box 25"/>
              <p:cNvSpPr txBox="1">
                <a:spLocks noChangeArrowheads="1"/>
              </p:cNvSpPr>
              <p:nvPr/>
            </p:nvSpPr>
            <p:spPr bwMode="auto">
              <a:xfrm>
                <a:off x="5893032" y="4926196"/>
                <a:ext cx="984084" cy="244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l" rtl="0"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pt-BR" sz="800" b="0" kern="1200" dirty="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rPr>
                  <a:t>Porto Velho</a:t>
                </a:r>
              </a:p>
            </p:txBody>
          </p:sp>
          <p:sp>
            <p:nvSpPr>
              <p:cNvPr id="65" name="Oval 71"/>
              <p:cNvSpPr>
                <a:spLocks noChangeArrowheads="1"/>
              </p:cNvSpPr>
              <p:nvPr/>
            </p:nvSpPr>
            <p:spPr bwMode="auto">
              <a:xfrm>
                <a:off x="7761288" y="8064500"/>
                <a:ext cx="46037" cy="46038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square" anchor="ctr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457200"/>
                <a:endParaRPr lang="en-US" sz="1600" b="0">
                  <a:latin typeface="Arial Narrow" pitchFamily="34" charset="0"/>
                </a:endParaRPr>
              </a:p>
            </p:txBody>
          </p:sp>
          <p:sp>
            <p:nvSpPr>
              <p:cNvPr id="66" name="Text Box 70"/>
              <p:cNvSpPr txBox="1">
                <a:spLocks noChangeArrowheads="1"/>
              </p:cNvSpPr>
              <p:nvPr/>
            </p:nvSpPr>
            <p:spPr bwMode="auto">
              <a:xfrm>
                <a:off x="7750173" y="7916863"/>
                <a:ext cx="1053882" cy="244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l" rtl="0"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pt-BR" sz="800" b="0" kern="1200" dirty="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rPr>
                  <a:t>Chapecó</a:t>
                </a:r>
              </a:p>
            </p:txBody>
          </p:sp>
          <p:cxnSp>
            <p:nvCxnSpPr>
              <p:cNvPr id="67" name="Conector em curva 66"/>
              <p:cNvCxnSpPr>
                <a:cxnSpLocks noChangeShapeType="1"/>
              </p:cNvCxnSpPr>
              <p:nvPr/>
            </p:nvCxnSpPr>
            <p:spPr bwMode="auto">
              <a:xfrm rot="10800000" flipV="1">
                <a:off x="7908925" y="7104063"/>
                <a:ext cx="168275" cy="200025"/>
              </a:xfrm>
              <a:prstGeom prst="curvedConnector2">
                <a:avLst/>
              </a:prstGeom>
              <a:noFill/>
              <a:ln w="50800">
                <a:solidFill>
                  <a:srgbClr val="FFC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  <p:sp>
            <p:nvSpPr>
              <p:cNvPr id="68" name="Oval 71"/>
              <p:cNvSpPr>
                <a:spLocks noChangeArrowheads="1"/>
              </p:cNvSpPr>
              <p:nvPr/>
            </p:nvSpPr>
            <p:spPr bwMode="auto">
              <a:xfrm>
                <a:off x="7886700" y="7304088"/>
                <a:ext cx="44450" cy="46037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square" anchor="ctr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457200"/>
                <a:endParaRPr lang="en-US" sz="1600" b="0">
                  <a:latin typeface="Arial Narrow" pitchFamily="34" charset="0"/>
                </a:endParaRPr>
              </a:p>
            </p:txBody>
          </p:sp>
          <p:sp>
            <p:nvSpPr>
              <p:cNvPr id="69" name="Oval 71"/>
              <p:cNvSpPr>
                <a:spLocks noChangeArrowheads="1"/>
              </p:cNvSpPr>
              <p:nvPr/>
            </p:nvSpPr>
            <p:spPr bwMode="auto">
              <a:xfrm>
                <a:off x="8077200" y="7080250"/>
                <a:ext cx="44450" cy="46038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square" anchor="ctr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457200"/>
                <a:endParaRPr lang="en-US" sz="1600" b="0">
                  <a:latin typeface="Arial Narrow" pitchFamily="34" charset="0"/>
                </a:endParaRPr>
              </a:p>
            </p:txBody>
          </p:sp>
          <p:sp>
            <p:nvSpPr>
              <p:cNvPr id="72" name="Text Box 25"/>
              <p:cNvSpPr txBox="1">
                <a:spLocks noChangeArrowheads="1"/>
              </p:cNvSpPr>
              <p:nvPr/>
            </p:nvSpPr>
            <p:spPr bwMode="auto">
              <a:xfrm>
                <a:off x="8280778" y="6068395"/>
                <a:ext cx="1046559" cy="244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l" rtl="0"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pt-BR" sz="800" b="0" kern="1200" dirty="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rPr>
                  <a:t>Campinorte</a:t>
                </a:r>
              </a:p>
            </p:txBody>
          </p:sp>
          <p:sp>
            <p:nvSpPr>
              <p:cNvPr id="73" name="Oval 71"/>
              <p:cNvSpPr>
                <a:spLocks noChangeArrowheads="1"/>
              </p:cNvSpPr>
              <p:nvPr/>
            </p:nvSpPr>
            <p:spPr bwMode="auto">
              <a:xfrm>
                <a:off x="8318500" y="6216650"/>
                <a:ext cx="44450" cy="46038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square" anchor="ctr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457200"/>
                <a:endParaRPr lang="en-US" sz="1600" b="0">
                  <a:latin typeface="Arial Narrow" pitchFamily="34" charset="0"/>
                </a:endParaRPr>
              </a:p>
            </p:txBody>
          </p:sp>
          <p:sp>
            <p:nvSpPr>
              <p:cNvPr id="74" name="Line 41"/>
              <p:cNvSpPr>
                <a:spLocks noChangeShapeType="1"/>
              </p:cNvSpPr>
              <p:nvPr/>
            </p:nvSpPr>
            <p:spPr bwMode="auto">
              <a:xfrm flipH="1">
                <a:off x="8226425" y="6442075"/>
                <a:ext cx="125413" cy="155575"/>
              </a:xfrm>
              <a:prstGeom prst="line">
                <a:avLst/>
              </a:prstGeom>
              <a:ln w="19050">
                <a:solidFill>
                  <a:srgbClr val="FFFF00"/>
                </a:solidFill>
                <a:headEnd/>
                <a:tailEnd/>
              </a:ln>
              <a:extLst/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  <p:txBody>
              <a:bodyPr wrap="square" anchor="ctr"/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l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pt-BR"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75" name="Oval 71"/>
              <p:cNvSpPr>
                <a:spLocks noChangeArrowheads="1"/>
              </p:cNvSpPr>
              <p:nvPr/>
            </p:nvSpPr>
            <p:spPr bwMode="auto">
              <a:xfrm>
                <a:off x="8197850" y="6581775"/>
                <a:ext cx="44450" cy="46038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square" anchor="ctr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457200"/>
                <a:endParaRPr lang="en-US" sz="1600" b="0">
                  <a:latin typeface="Arial Narrow" pitchFamily="34" charset="0"/>
                </a:endParaRPr>
              </a:p>
            </p:txBody>
          </p:sp>
          <p:sp>
            <p:nvSpPr>
              <p:cNvPr id="76" name="Oval 71"/>
              <p:cNvSpPr>
                <a:spLocks noChangeArrowheads="1"/>
              </p:cNvSpPr>
              <p:nvPr/>
            </p:nvSpPr>
            <p:spPr bwMode="auto">
              <a:xfrm>
                <a:off x="8364538" y="6507163"/>
                <a:ext cx="44450" cy="46037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square" anchor="ctr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457200"/>
                <a:endParaRPr lang="en-US" sz="1600" b="0">
                  <a:latin typeface="Arial Narrow" pitchFamily="34" charset="0"/>
                </a:endParaRPr>
              </a:p>
            </p:txBody>
          </p:sp>
          <p:cxnSp>
            <p:nvCxnSpPr>
              <p:cNvPr id="77" name="Conector em curva 76"/>
              <p:cNvCxnSpPr>
                <a:cxnSpLocks noChangeShapeType="1"/>
              </p:cNvCxnSpPr>
              <p:nvPr/>
            </p:nvCxnSpPr>
            <p:spPr bwMode="auto">
              <a:xfrm rot="16200000" flipH="1">
                <a:off x="7516813" y="8655050"/>
                <a:ext cx="433387" cy="74613"/>
              </a:xfrm>
              <a:prstGeom prst="curvedConnector3">
                <a:avLst>
                  <a:gd name="adj1" fmla="val 50000"/>
                </a:avLst>
              </a:prstGeom>
              <a:noFill/>
              <a:ln w="3810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80" name="Text Box 15"/>
              <p:cNvSpPr txBox="1">
                <a:spLocks noChangeArrowheads="1"/>
              </p:cNvSpPr>
              <p:nvPr/>
            </p:nvSpPr>
            <p:spPr bwMode="auto">
              <a:xfrm>
                <a:off x="10623570" y="5719621"/>
                <a:ext cx="3186113" cy="498475"/>
              </a:xfrm>
              <a:prstGeom prst="rect">
                <a:avLst/>
              </a:prstGeom>
              <a:gradFill flip="none" rotWithShape="1">
                <a:gsLst>
                  <a:gs pos="0">
                    <a:srgbClr val="FFC000"/>
                  </a:gs>
                  <a:gs pos="99000">
                    <a:srgbClr val="FFFFFF"/>
                  </a:gs>
                </a:gsLst>
                <a:lin ang="16200000" scaled="1"/>
                <a:tileRect/>
              </a:gradFill>
              <a:ln>
                <a:solidFill>
                  <a:schemeClr val="accent6">
                    <a:lumMod val="75000"/>
                  </a:schemeClr>
                </a:solidFill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lIns="0" tIns="0" rIns="0" bIns="0" anchor="ctr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pt-BR" sz="1000" b="1" kern="1200" dirty="0">
                    <a:solidFill>
                      <a:schemeClr val="dk1"/>
                    </a:solidFill>
                    <a:latin typeface="Arial" pitchFamily="34" charset="0"/>
                    <a:ea typeface="+mn-ea"/>
                    <a:cs typeface="Arial" pitchFamily="34" charset="0"/>
                  </a:rPr>
                  <a:t>Ferrovia de Integração</a:t>
                </a:r>
                <a:r>
                  <a:rPr lang="pt-BR" sz="1000" b="1" kern="1200" baseline="0" dirty="0">
                    <a:solidFill>
                      <a:schemeClr val="dk1"/>
                    </a:solidFill>
                    <a:latin typeface="Arial" pitchFamily="34" charset="0"/>
                    <a:ea typeface="+mn-ea"/>
                    <a:cs typeface="Arial" pitchFamily="34" charset="0"/>
                  </a:rPr>
                  <a:t> Oeste </a:t>
                </a:r>
                <a:r>
                  <a:rPr lang="pt-BR" sz="1000" b="1" kern="1200" baseline="0" dirty="0" smtClean="0">
                    <a:solidFill>
                      <a:schemeClr val="dk1"/>
                    </a:solidFill>
                    <a:latin typeface="Arial" pitchFamily="34" charset="0"/>
                    <a:ea typeface="+mn-ea"/>
                    <a:cs typeface="Arial" pitchFamily="34" charset="0"/>
                  </a:rPr>
                  <a:t>Leste</a:t>
                </a:r>
              </a:p>
              <a:p>
                <a:pPr marL="0" indent="0" algn="ctr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pt-BR" sz="1000" b="1" dirty="0" smtClean="0">
                    <a:latin typeface="Arial" pitchFamily="34" charset="0"/>
                    <a:cs typeface="Arial" pitchFamily="34" charset="0"/>
                  </a:rPr>
                  <a:t>Ilhéus/Caetité/Barreiras</a:t>
                </a:r>
                <a:endParaRPr lang="pt-BR" sz="1000" b="1" kern="1200" dirty="0">
                  <a:solidFill>
                    <a:sysClr val="windowText" lastClr="000000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81" name="Line 11"/>
              <p:cNvSpPr>
                <a:spLocks noChangeShapeType="1"/>
              </p:cNvSpPr>
              <p:nvPr/>
            </p:nvSpPr>
            <p:spPr bwMode="auto">
              <a:xfrm flipH="1">
                <a:off x="9328148" y="5940468"/>
                <a:ext cx="1313522" cy="31708"/>
              </a:xfrm>
              <a:prstGeom prst="line">
                <a:avLst/>
              </a:prstGeom>
              <a:ln w="19050">
                <a:solidFill>
                  <a:srgbClr val="FF0000"/>
                </a:solidFill>
                <a:headEnd/>
                <a:tailEnd type="triangle" w="med" len="med"/>
              </a:ln>
              <a:ex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wrap="square"/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pt-BR"/>
              </a:p>
            </p:txBody>
          </p:sp>
          <p:sp>
            <p:nvSpPr>
              <p:cNvPr id="82" name="Text Box 15"/>
              <p:cNvSpPr txBox="1">
                <a:spLocks noChangeArrowheads="1"/>
              </p:cNvSpPr>
              <p:nvPr/>
            </p:nvSpPr>
            <p:spPr bwMode="auto">
              <a:xfrm>
                <a:off x="2860043" y="6470974"/>
                <a:ext cx="3186113" cy="496887"/>
              </a:xfrm>
              <a:prstGeom prst="rect">
                <a:avLst/>
              </a:prstGeom>
              <a:gradFill flip="none" rotWithShape="1">
                <a:gsLst>
                  <a:gs pos="0">
                    <a:srgbClr val="FFC000"/>
                  </a:gs>
                  <a:gs pos="99000">
                    <a:srgbClr val="FFFFFF"/>
                  </a:gs>
                </a:gsLst>
                <a:lin ang="16200000" scaled="1"/>
                <a:tileRect/>
              </a:gradFill>
              <a:ln>
                <a:solidFill>
                  <a:srgbClr val="FFC000"/>
                </a:solidFill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lIns="0" tIns="0" rIns="0" bIns="0" anchor="ctr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pt-BR" sz="1000" b="1" kern="1200" dirty="0">
                    <a:solidFill>
                      <a:schemeClr val="dk1"/>
                    </a:solidFill>
                    <a:latin typeface="Arial" pitchFamily="34" charset="0"/>
                    <a:cs typeface="Arial" pitchFamily="34" charset="0"/>
                  </a:rPr>
                  <a:t>Ferrovia</a:t>
                </a:r>
                <a:r>
                  <a:rPr lang="pt-BR" sz="1000" b="1" kern="1200" baseline="0" dirty="0">
                    <a:solidFill>
                      <a:schemeClr val="dk1"/>
                    </a:solidFill>
                    <a:latin typeface="Arial" pitchFamily="34" charset="0"/>
                    <a:cs typeface="Arial" pitchFamily="34" charset="0"/>
                  </a:rPr>
                  <a:t> Norte Sul - Extensão </a:t>
                </a:r>
                <a:r>
                  <a:rPr lang="pt-BR" sz="1000" b="1" kern="1200" baseline="0" dirty="0" smtClean="0">
                    <a:solidFill>
                      <a:schemeClr val="dk1"/>
                    </a:solidFill>
                    <a:latin typeface="Arial" pitchFamily="34" charset="0"/>
                    <a:cs typeface="Arial" pitchFamily="34" charset="0"/>
                  </a:rPr>
                  <a:t>Sul</a:t>
                </a:r>
              </a:p>
              <a:p>
                <a:pPr marL="0" indent="0" algn="ctr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pt-BR" sz="1000" b="1" dirty="0" smtClean="0">
                    <a:latin typeface="Arial" pitchFamily="34" charset="0"/>
                    <a:cs typeface="Arial" pitchFamily="34" charset="0"/>
                  </a:rPr>
                  <a:t>Ouro Verde/Estrela d’Oeste</a:t>
                </a:r>
                <a:endParaRPr lang="pt-BR" sz="1000" b="1" kern="1200" dirty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3" name="Line 11"/>
              <p:cNvSpPr>
                <a:spLocks noChangeShapeType="1"/>
              </p:cNvSpPr>
              <p:nvPr/>
            </p:nvSpPr>
            <p:spPr bwMode="auto">
              <a:xfrm>
                <a:off x="6051550" y="6703638"/>
                <a:ext cx="2124076" cy="31767"/>
              </a:xfrm>
              <a:prstGeom prst="line">
                <a:avLst/>
              </a:prstGeom>
              <a:ln w="19050">
                <a:solidFill>
                  <a:srgbClr val="FF0000"/>
                </a:solidFill>
                <a:headEnd/>
                <a:tailEnd type="triangle" w="med" len="med"/>
              </a:ln>
              <a:ex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wrap="square"/>
              <a:lstStyle/>
              <a:p>
                <a:endParaRPr lang="pt-BR" sz="1100"/>
              </a:p>
            </p:txBody>
          </p:sp>
        </p:grpSp>
      </p:grpSp>
      <p:sp>
        <p:nvSpPr>
          <p:cNvPr id="85" name="Text Box 15"/>
          <p:cNvSpPr txBox="1">
            <a:spLocks noChangeArrowheads="1"/>
          </p:cNvSpPr>
          <p:nvPr/>
        </p:nvSpPr>
        <p:spPr bwMode="auto">
          <a:xfrm>
            <a:off x="6654073" y="1940623"/>
            <a:ext cx="2340867" cy="439957"/>
          </a:xfrm>
          <a:prstGeom prst="rect">
            <a:avLst/>
          </a:prstGeom>
          <a:gradFill flip="none" rotWithShape="1">
            <a:gsLst>
              <a:gs pos="0">
                <a:srgbClr val="FFC000"/>
              </a:gs>
              <a:gs pos="99000">
                <a:srgbClr val="FFFFFF"/>
              </a:gs>
            </a:gsLst>
            <a:lin ang="16200000" scaled="1"/>
            <a:tileRect/>
          </a:gradFill>
          <a:ln>
            <a:solidFill>
              <a:schemeClr val="accent6">
                <a:lumMod val="7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0" tIns="0" rIns="0" bIns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000" b="1" kern="1200" dirty="0">
                <a:solidFill>
                  <a:schemeClr val="dk1"/>
                </a:solidFill>
                <a:latin typeface="Arial" pitchFamily="34" charset="0"/>
                <a:ea typeface="+mn-ea"/>
                <a:cs typeface="Arial" pitchFamily="34" charset="0"/>
              </a:rPr>
              <a:t>Ferrovia </a:t>
            </a:r>
            <a:r>
              <a:rPr lang="pt-BR" sz="1000" b="1" kern="1200" dirty="0" smtClean="0">
                <a:solidFill>
                  <a:schemeClr val="dk1"/>
                </a:solidFill>
                <a:latin typeface="Arial" pitchFamily="34" charset="0"/>
                <a:ea typeface="+mn-ea"/>
                <a:cs typeface="Arial" pitchFamily="34" charset="0"/>
              </a:rPr>
              <a:t>Norte Sul</a:t>
            </a:r>
          </a:p>
          <a:p>
            <a:pPr marL="0" indent="0" algn="ctr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000" b="1" dirty="0" smtClean="0">
                <a:latin typeface="Arial" pitchFamily="34" charset="0"/>
                <a:cs typeface="Arial" pitchFamily="34" charset="0"/>
              </a:rPr>
              <a:t>Palmas/Anápolis</a:t>
            </a:r>
            <a:endParaRPr lang="pt-BR" sz="1000" b="1" kern="1200" dirty="0">
              <a:solidFill>
                <a:sysClr val="windowText" lastClr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6" name="Line 11"/>
          <p:cNvSpPr>
            <a:spLocks noChangeShapeType="1"/>
          </p:cNvSpPr>
          <p:nvPr/>
        </p:nvSpPr>
        <p:spPr bwMode="auto">
          <a:xfrm flipH="1">
            <a:off x="4905390" y="2160601"/>
            <a:ext cx="1748682" cy="1454208"/>
          </a:xfrm>
          <a:prstGeom prst="line">
            <a:avLst/>
          </a:prstGeom>
          <a:ln w="19050">
            <a:solidFill>
              <a:srgbClr val="FF0000"/>
            </a:solidFill>
            <a:headEnd/>
            <a:tailEnd type="triangle" w="med" len="med"/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/>
          <a:lstStyle/>
          <a:p>
            <a:endParaRPr lang="pt-BR" sz="1100"/>
          </a:p>
        </p:txBody>
      </p:sp>
      <p:cxnSp>
        <p:nvCxnSpPr>
          <p:cNvPr id="91" name="Conector em curva 90"/>
          <p:cNvCxnSpPr>
            <a:cxnSpLocks noChangeShapeType="1"/>
          </p:cNvCxnSpPr>
          <p:nvPr/>
        </p:nvCxnSpPr>
        <p:spPr bwMode="auto">
          <a:xfrm>
            <a:off x="3543094" y="3791203"/>
            <a:ext cx="653157" cy="180747"/>
          </a:xfrm>
          <a:prstGeom prst="curvedConnector3">
            <a:avLst>
              <a:gd name="adj1" fmla="val 50000"/>
            </a:avLst>
          </a:prstGeom>
          <a:ln w="28575">
            <a:solidFill>
              <a:srgbClr val="FF0000"/>
            </a:solidFill>
            <a:headEnd/>
            <a:tailEnd/>
          </a:ln>
          <a:extLst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4508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aixaDeTexto 15"/>
          <p:cNvSpPr txBox="1"/>
          <p:nvPr/>
        </p:nvSpPr>
        <p:spPr>
          <a:xfrm>
            <a:off x="146836" y="53165"/>
            <a:ext cx="16888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 smtClean="0">
                <a:solidFill>
                  <a:prstClr val="white"/>
                </a:solidFill>
                <a:latin typeface="Arial Black" pitchFamily="34" charset="0"/>
              </a:rPr>
              <a:t>VALEC</a:t>
            </a:r>
            <a:endParaRPr lang="pt-BR" sz="3200" dirty="0">
              <a:solidFill>
                <a:prstClr val="white"/>
              </a:solidFill>
              <a:latin typeface="Arial Black" pitchFamily="34" charset="0"/>
            </a:endParaRPr>
          </a:p>
        </p:txBody>
      </p:sp>
      <p:cxnSp>
        <p:nvCxnSpPr>
          <p:cNvPr id="18" name="Conector reto 17"/>
          <p:cNvCxnSpPr/>
          <p:nvPr/>
        </p:nvCxnSpPr>
        <p:spPr>
          <a:xfrm>
            <a:off x="285130" y="601845"/>
            <a:ext cx="1343155" cy="0"/>
          </a:xfrm>
          <a:prstGeom prst="line">
            <a:avLst/>
          </a:prstGeom>
          <a:ln w="730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tângulo 18"/>
          <p:cNvSpPr/>
          <p:nvPr/>
        </p:nvSpPr>
        <p:spPr>
          <a:xfrm>
            <a:off x="0" y="-27384"/>
            <a:ext cx="9144000" cy="90872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 smtClean="0">
                <a:solidFill>
                  <a:prstClr val="white"/>
                </a:solidFill>
              </a:rPr>
              <a:t>                      </a:t>
            </a:r>
          </a:p>
          <a:p>
            <a:pPr algn="ctr"/>
            <a:r>
              <a:rPr lang="pt-BR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</a:t>
            </a: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FERROVIA </a:t>
            </a:r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NORTE SUL – EXTENSÃO SUL</a:t>
            </a:r>
          </a:p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</a:t>
            </a:r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Ouro </a:t>
            </a:r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Verde – Estrela d’Oeste</a:t>
            </a:r>
          </a:p>
          <a:p>
            <a:pPr algn="ctr"/>
            <a:endParaRPr lang="pt-BR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173605" y="53165"/>
            <a:ext cx="16888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 smtClean="0">
                <a:solidFill>
                  <a:prstClr val="white"/>
                </a:solidFill>
                <a:latin typeface="Arial Black" pitchFamily="34" charset="0"/>
              </a:rPr>
              <a:t>VALEC</a:t>
            </a:r>
            <a:endParaRPr lang="pt-BR" sz="3200" dirty="0">
              <a:solidFill>
                <a:prstClr val="white"/>
              </a:solidFill>
              <a:latin typeface="Arial Black" pitchFamily="34" charset="0"/>
            </a:endParaRPr>
          </a:p>
        </p:txBody>
      </p:sp>
      <p:cxnSp>
        <p:nvCxnSpPr>
          <p:cNvPr id="21" name="Conector reto 20"/>
          <p:cNvCxnSpPr/>
          <p:nvPr/>
        </p:nvCxnSpPr>
        <p:spPr>
          <a:xfrm>
            <a:off x="351586" y="584110"/>
            <a:ext cx="1343155" cy="0"/>
          </a:xfrm>
          <a:prstGeom prst="line">
            <a:avLst/>
          </a:prstGeom>
          <a:ln w="730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962" y="936104"/>
            <a:ext cx="7892822" cy="587727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7730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aixaDeTexto 15"/>
          <p:cNvSpPr txBox="1"/>
          <p:nvPr/>
        </p:nvSpPr>
        <p:spPr>
          <a:xfrm>
            <a:off x="146836" y="53165"/>
            <a:ext cx="16888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 smtClean="0">
                <a:solidFill>
                  <a:prstClr val="white"/>
                </a:solidFill>
                <a:latin typeface="Arial Black" pitchFamily="34" charset="0"/>
              </a:rPr>
              <a:t>VALEC</a:t>
            </a:r>
            <a:endParaRPr lang="pt-BR" sz="3200" dirty="0">
              <a:solidFill>
                <a:prstClr val="white"/>
              </a:solidFill>
              <a:latin typeface="Arial Black" pitchFamily="34" charset="0"/>
            </a:endParaRPr>
          </a:p>
        </p:txBody>
      </p:sp>
      <p:cxnSp>
        <p:nvCxnSpPr>
          <p:cNvPr id="18" name="Conector reto 17"/>
          <p:cNvCxnSpPr/>
          <p:nvPr/>
        </p:nvCxnSpPr>
        <p:spPr>
          <a:xfrm>
            <a:off x="285130" y="601845"/>
            <a:ext cx="1343155" cy="0"/>
          </a:xfrm>
          <a:prstGeom prst="line">
            <a:avLst/>
          </a:prstGeom>
          <a:ln w="730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tângulo 18"/>
          <p:cNvSpPr/>
          <p:nvPr/>
        </p:nvSpPr>
        <p:spPr>
          <a:xfrm>
            <a:off x="0" y="-27384"/>
            <a:ext cx="9144000" cy="90872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 smtClean="0">
                <a:solidFill>
                  <a:prstClr val="white"/>
                </a:solidFill>
              </a:rPr>
              <a:t>                    </a:t>
            </a:r>
          </a:p>
          <a:p>
            <a:pPr algn="ctr"/>
            <a:r>
              <a:rPr lang="pt-BR" sz="2800" dirty="0" smtClean="0">
                <a:solidFill>
                  <a:prstClr val="white"/>
                </a:solidFill>
              </a:rPr>
              <a:t>              </a:t>
            </a: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FERROVIA </a:t>
            </a:r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NORTE SUL – EXTENSÃO SUL</a:t>
            </a:r>
          </a:p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</a:t>
            </a:r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Ouro Verde – Estrela d’Oeste</a:t>
            </a:r>
          </a:p>
          <a:p>
            <a:pPr algn="ctr"/>
            <a:endParaRPr lang="pt-BR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173605" y="53165"/>
            <a:ext cx="16888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 smtClean="0">
                <a:solidFill>
                  <a:prstClr val="white"/>
                </a:solidFill>
                <a:latin typeface="Arial Black" pitchFamily="34" charset="0"/>
              </a:rPr>
              <a:t>VALEC</a:t>
            </a:r>
            <a:endParaRPr lang="pt-BR" sz="3200" dirty="0">
              <a:solidFill>
                <a:prstClr val="white"/>
              </a:solidFill>
              <a:latin typeface="Arial Black" pitchFamily="34" charset="0"/>
            </a:endParaRPr>
          </a:p>
        </p:txBody>
      </p:sp>
      <p:cxnSp>
        <p:nvCxnSpPr>
          <p:cNvPr id="21" name="Conector reto 20"/>
          <p:cNvCxnSpPr/>
          <p:nvPr/>
        </p:nvCxnSpPr>
        <p:spPr>
          <a:xfrm>
            <a:off x="351586" y="584110"/>
            <a:ext cx="1343155" cy="0"/>
          </a:xfrm>
          <a:prstGeom prst="line">
            <a:avLst/>
          </a:prstGeom>
          <a:ln w="730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Diagrama 8"/>
          <p:cNvGraphicFramePr/>
          <p:nvPr>
            <p:extLst>
              <p:ext uri="{D42A27DB-BD31-4B8C-83A1-F6EECF244321}">
                <p14:modId xmlns:p14="http://schemas.microsoft.com/office/powerpoint/2010/main" val="366397914"/>
              </p:ext>
            </p:extLst>
          </p:nvPr>
        </p:nvGraphicFramePr>
        <p:xfrm>
          <a:off x="2138762" y="1772816"/>
          <a:ext cx="4866476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190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aixaDeTexto 15"/>
          <p:cNvSpPr txBox="1"/>
          <p:nvPr/>
        </p:nvSpPr>
        <p:spPr>
          <a:xfrm>
            <a:off x="146836" y="53165"/>
            <a:ext cx="16888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 smtClean="0">
                <a:solidFill>
                  <a:prstClr val="white"/>
                </a:solidFill>
                <a:latin typeface="Arial Black" pitchFamily="34" charset="0"/>
              </a:rPr>
              <a:t>VALEC</a:t>
            </a:r>
            <a:endParaRPr lang="pt-BR" sz="3200" dirty="0">
              <a:solidFill>
                <a:prstClr val="white"/>
              </a:solidFill>
              <a:latin typeface="Arial Black" pitchFamily="34" charset="0"/>
            </a:endParaRPr>
          </a:p>
        </p:txBody>
      </p:sp>
      <p:cxnSp>
        <p:nvCxnSpPr>
          <p:cNvPr id="18" name="Conector reto 17"/>
          <p:cNvCxnSpPr/>
          <p:nvPr/>
        </p:nvCxnSpPr>
        <p:spPr>
          <a:xfrm>
            <a:off x="285130" y="601845"/>
            <a:ext cx="1343155" cy="0"/>
          </a:xfrm>
          <a:prstGeom prst="line">
            <a:avLst/>
          </a:prstGeom>
          <a:ln w="730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tângulo 18"/>
          <p:cNvSpPr/>
          <p:nvPr/>
        </p:nvSpPr>
        <p:spPr>
          <a:xfrm>
            <a:off x="0" y="-27384"/>
            <a:ext cx="9144000" cy="90872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 smtClean="0">
                <a:solidFill>
                  <a:srgbClr val="FFFF00"/>
                </a:solidFill>
              </a:rPr>
              <a:t>                     </a:t>
            </a:r>
          </a:p>
          <a:p>
            <a:pPr algn="ctr"/>
            <a:r>
              <a:rPr lang="pt-BR" sz="2800" dirty="0" smtClean="0">
                <a:solidFill>
                  <a:srgbClr val="FFFF00"/>
                </a:solidFill>
              </a:rPr>
              <a:t>               </a:t>
            </a: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FERROVIA </a:t>
            </a:r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NORTE SUL – EXTENSÃO SUL</a:t>
            </a:r>
          </a:p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</a:t>
            </a:r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Ouro Verde – Estrela d’Oeste</a:t>
            </a:r>
          </a:p>
          <a:p>
            <a:pPr algn="ctr"/>
            <a:endParaRPr lang="pt-BR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173605" y="53165"/>
            <a:ext cx="16888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 smtClean="0">
                <a:solidFill>
                  <a:prstClr val="white"/>
                </a:solidFill>
                <a:latin typeface="Arial Black" pitchFamily="34" charset="0"/>
              </a:rPr>
              <a:t>VALEC</a:t>
            </a:r>
            <a:endParaRPr lang="pt-BR" sz="3200" dirty="0">
              <a:solidFill>
                <a:prstClr val="white"/>
              </a:solidFill>
              <a:latin typeface="Arial Black" pitchFamily="34" charset="0"/>
            </a:endParaRPr>
          </a:p>
        </p:txBody>
      </p:sp>
      <p:cxnSp>
        <p:nvCxnSpPr>
          <p:cNvPr id="21" name="Conector reto 20"/>
          <p:cNvCxnSpPr/>
          <p:nvPr/>
        </p:nvCxnSpPr>
        <p:spPr>
          <a:xfrm>
            <a:off x="351586" y="584110"/>
            <a:ext cx="1343155" cy="0"/>
          </a:xfrm>
          <a:prstGeom prst="line">
            <a:avLst/>
          </a:prstGeom>
          <a:ln w="730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Diagrama 9"/>
          <p:cNvGraphicFramePr/>
          <p:nvPr>
            <p:extLst>
              <p:ext uri="{D42A27DB-BD31-4B8C-83A1-F6EECF244321}">
                <p14:modId xmlns:p14="http://schemas.microsoft.com/office/powerpoint/2010/main" val="512746703"/>
              </p:ext>
            </p:extLst>
          </p:nvPr>
        </p:nvGraphicFramePr>
        <p:xfrm>
          <a:off x="1862465" y="1556792"/>
          <a:ext cx="5544616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10483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3242</TotalTime>
  <Words>1502</Words>
  <Application>Microsoft Office PowerPoint</Application>
  <PresentationFormat>Apresentação na tela (4:3)</PresentationFormat>
  <Paragraphs>593</Paragraphs>
  <Slides>33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33</vt:i4>
      </vt:variant>
    </vt:vector>
  </HeadingPairs>
  <TitlesOfParts>
    <vt:vector size="35" baseType="lpstr">
      <vt:lpstr>Tema do Office</vt:lpstr>
      <vt:lpstr>Documento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hailton.andrade</dc:creator>
  <cp:lastModifiedBy>Jair Campos Galvão</cp:lastModifiedBy>
  <cp:revision>274</cp:revision>
  <cp:lastPrinted>2013-04-10T11:51:58Z</cp:lastPrinted>
  <dcterms:created xsi:type="dcterms:W3CDTF">2011-11-30T11:06:47Z</dcterms:created>
  <dcterms:modified xsi:type="dcterms:W3CDTF">2013-04-10T11:54:57Z</dcterms:modified>
</cp:coreProperties>
</file>