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307" r:id="rId3"/>
    <p:sldId id="261" r:id="rId4"/>
    <p:sldId id="262" r:id="rId5"/>
    <p:sldId id="263" r:id="rId6"/>
    <p:sldId id="297" r:id="rId7"/>
    <p:sldId id="298" r:id="rId8"/>
    <p:sldId id="302" r:id="rId9"/>
    <p:sldId id="267" r:id="rId10"/>
    <p:sldId id="306" r:id="rId11"/>
    <p:sldId id="268" r:id="rId12"/>
    <p:sldId id="269" r:id="rId13"/>
    <p:sldId id="293" r:id="rId14"/>
    <p:sldId id="308" r:id="rId15"/>
  </p:sldIdLst>
  <p:sldSz cx="9144000" cy="6858000" type="screen4x3"/>
  <p:notesSz cx="6648450" cy="98504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zabel Cristina Arrais" initials="icabt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66"/>
    <a:srgbClr val="000000"/>
    <a:srgbClr val="CCFFCC"/>
    <a:srgbClr val="B9CDE5"/>
    <a:srgbClr val="F3F7FB"/>
    <a:srgbClr val="000099"/>
    <a:srgbClr val="00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34567" autoAdjust="0"/>
    <p:restoredTop sz="86475" autoAdjust="0"/>
  </p:normalViewPr>
  <p:slideViewPr>
    <p:cSldViewPr>
      <p:cViewPr>
        <p:scale>
          <a:sx n="75" d="100"/>
          <a:sy n="75" d="100"/>
        </p:scale>
        <p:origin x="-122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B126B0-AB35-447E-BE70-730024F35B83}" type="datetimeFigureOut">
              <a:rPr lang="pt-BR" smtClean="0"/>
              <a:pPr/>
              <a:t>09/04/2013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18751-737F-4DC9-87B7-86D23EB4020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77290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105371F-F3AD-493D-9A77-31E1F5FCCDDE}" type="datetimeFigureOut">
              <a:rPr lang="pt-BR"/>
              <a:pPr>
                <a:defRPr/>
              </a:pPr>
              <a:t>09/04/2013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5D4A49-2A9E-4C1F-A5CE-42448FC0D4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4128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741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FD1ECD-616B-43F8-A365-3E95DF1EE7D3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4035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58E6C3-89B1-40DE-BB49-F7A34DBC0E7B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789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CDB3DB-DB43-4330-AC89-C7FFE547DC08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9939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EBEF2F-26C8-44D7-84EB-5EAEBDCEE35D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50179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968828-DE70-4109-AB86-7849FA1BE9CE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5632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B8B742-DD29-4EA9-B2C3-982844452D6C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150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173E5C-2B23-4660-9CB7-AAA77834F7EE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3555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D4DA25-2305-454A-AC9F-133419B47FE6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560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D1150C-638A-4233-97C6-7C06EC2DE6E5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765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833837-A1D0-4D17-8858-BBC24CD06EA2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174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C047A8-DFCE-434E-BCD0-4ED269E662F9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174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C047A8-DFCE-434E-BCD0-4ED269E662F9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5603" name="Espaço Reservado para Número de Slide 3"/>
          <p:cNvSpPr txBox="1">
            <a:spLocks noGrp="1"/>
          </p:cNvSpPr>
          <p:nvPr/>
        </p:nvSpPr>
        <p:spPr bwMode="auto">
          <a:xfrm>
            <a:off x="3765916" y="9356206"/>
            <a:ext cx="2880995" cy="49252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78AD5E0-30AC-4724-8A86-B85B31740268}" type="slidenum">
              <a:rPr lang="pt-BR" sz="1200">
                <a:latin typeface="+mn-lt"/>
              </a:rPr>
              <a:pPr algn="r">
                <a:defRPr/>
              </a:pPr>
              <a:t>8</a:t>
            </a:fld>
            <a:endParaRPr lang="pt-BR" sz="1200">
              <a:latin typeface="+mn-lt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35B8CB-9863-46DA-8FD2-C0DE68849CCE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0287C-E409-4BA5-A18A-F181B3A69390}" type="datetimeFigureOut">
              <a:rPr lang="pt-BR"/>
              <a:pPr>
                <a:defRPr/>
              </a:pPr>
              <a:t>09/04/2013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E2392-2823-46AD-B2E1-9303CD678A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CDCA6-0A5B-4E05-9128-1C86054BFAA3}" type="datetimeFigureOut">
              <a:rPr lang="pt-BR"/>
              <a:pPr>
                <a:defRPr/>
              </a:pPr>
              <a:t>09/04/2013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F39B8-39D2-46CF-9BB1-736B52C79C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B41DF-4A7A-4C66-A4E7-E1DB012B129A}" type="datetimeFigureOut">
              <a:rPr lang="pt-BR"/>
              <a:pPr>
                <a:defRPr/>
              </a:pPr>
              <a:t>09/04/2013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47286-606D-45BA-AAEF-2501F0861D4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EC85-49F5-46D7-99E8-BC5B8297052E}" type="datetimeFigureOut">
              <a:rPr lang="pt-BR"/>
              <a:pPr>
                <a:defRPr/>
              </a:pPr>
              <a:t>09/04/2013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6AE43-8CB3-4A2F-89F1-5FE11CB1F1C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AF2B1-87AB-4016-B066-F4DBD3A96F6C}" type="datetimeFigureOut">
              <a:rPr lang="pt-BR"/>
              <a:pPr>
                <a:defRPr/>
              </a:pPr>
              <a:t>09/04/2013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CB999-749B-43EF-9B1F-31DE2C009F3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9B021-7BD8-4AD1-88FC-46E7D10406FC}" type="datetimeFigureOut">
              <a:rPr lang="pt-BR"/>
              <a:pPr>
                <a:defRPr/>
              </a:pPr>
              <a:t>09/04/2013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8C93A-2779-4405-89E9-80652BB6375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76D23-48F7-4B75-89FF-94E49F42C855}" type="datetimeFigureOut">
              <a:rPr lang="pt-BR"/>
              <a:pPr>
                <a:defRPr/>
              </a:pPr>
              <a:t>09/04/2013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4EDD9-27CE-47C2-9122-6F6227899FF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22514-320D-4D9C-977D-EA606E18B8BA}" type="datetimeFigureOut">
              <a:rPr lang="pt-BR"/>
              <a:pPr>
                <a:defRPr/>
              </a:pPr>
              <a:t>09/04/2013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08D86-9EF0-446A-A7A6-46643D7F5DB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329EF-A751-4F7A-B279-5E170D3146A4}" type="datetimeFigureOut">
              <a:rPr lang="pt-BR"/>
              <a:pPr>
                <a:defRPr/>
              </a:pPr>
              <a:t>09/04/2013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58312-CEF4-456E-ABBB-70E8C3EA28B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481B3-D823-4B8D-93BF-D5F92F7618B8}" type="datetimeFigureOut">
              <a:rPr lang="pt-BR"/>
              <a:pPr>
                <a:defRPr/>
              </a:pPr>
              <a:t>09/04/2013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C6971-748F-41D8-BE69-B45FC19CA29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D3393-E3F6-41A3-9517-97140A55B35C}" type="datetimeFigureOut">
              <a:rPr lang="pt-BR"/>
              <a:pPr>
                <a:defRPr/>
              </a:pPr>
              <a:t>09/04/2013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B2328-C169-41D9-A59E-61ECFF8C78A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1F7C7C-038F-4150-9EA3-1C71DA68252F}" type="datetimeFigureOut">
              <a:rPr lang="pt-BR"/>
              <a:pPr>
                <a:defRPr/>
              </a:pPr>
              <a:t>09/04/2013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18EC8A-E014-40CB-909D-E165A0978DA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avbrasil.gov.br/" TargetMode="External"/><Relationship Id="rId4" Type="http://schemas.openxmlformats.org/officeDocument/2006/relationships/hyperlink" Target="http://www.antt.gov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Espaço Reservado para Conteúdo 3" descr="bases_apresentação_power_point2.jpg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23750" y="0"/>
            <a:ext cx="9144000" cy="6861175"/>
          </a:xfrm>
        </p:spPr>
      </p:pic>
      <p:sp>
        <p:nvSpPr>
          <p:cNvPr id="16386" name="Título 4"/>
          <p:cNvSpPr>
            <a:spLocks noGrp="1"/>
          </p:cNvSpPr>
          <p:nvPr>
            <p:ph type="ctrTitle"/>
          </p:nvPr>
        </p:nvSpPr>
        <p:spPr>
          <a:xfrm>
            <a:off x="47246" y="1114499"/>
            <a:ext cx="9001125" cy="1522413"/>
          </a:xfrm>
        </p:spPr>
        <p:txBody>
          <a:bodyPr/>
          <a:lstStyle/>
          <a:p>
            <a:pPr eaLnBrk="1" hangingPunct="1"/>
            <a:r>
              <a:rPr lang="pt-BR" sz="3200" dirty="0" smtClean="0">
                <a:solidFill>
                  <a:schemeClr val="bg1"/>
                </a:solidFill>
              </a:rPr>
              <a:t>EDITAL Nº 001/2012</a:t>
            </a:r>
            <a:br>
              <a:rPr lang="pt-BR" sz="3200" dirty="0" smtClean="0">
                <a:solidFill>
                  <a:schemeClr val="bg1"/>
                </a:solidFill>
              </a:rPr>
            </a:br>
            <a:r>
              <a:rPr lang="pt-BR" sz="2000" dirty="0" smtClean="0">
                <a:solidFill>
                  <a:schemeClr val="bg1"/>
                </a:solidFill>
              </a:rPr>
              <a:t/>
            </a:r>
            <a:br>
              <a:rPr lang="pt-BR" sz="2000" dirty="0" smtClean="0">
                <a:solidFill>
                  <a:schemeClr val="bg1"/>
                </a:solidFill>
              </a:rPr>
            </a:br>
            <a:r>
              <a:rPr lang="pt-BR" sz="3200" dirty="0" smtClean="0">
                <a:solidFill>
                  <a:schemeClr val="bg1"/>
                </a:solidFill>
              </a:rPr>
              <a:t>TAV RIO DE JANEIRO – CAMPINAS</a:t>
            </a:r>
            <a:br>
              <a:rPr lang="pt-BR" sz="3200" dirty="0" smtClean="0">
                <a:solidFill>
                  <a:schemeClr val="bg1"/>
                </a:solidFill>
              </a:rPr>
            </a:br>
            <a:r>
              <a:rPr lang="pt-BR" sz="3200" dirty="0">
                <a:solidFill>
                  <a:schemeClr val="bg1"/>
                </a:solidFill>
              </a:rPr>
              <a:t/>
            </a:r>
            <a:br>
              <a:rPr lang="pt-BR" sz="3200" dirty="0">
                <a:solidFill>
                  <a:schemeClr val="bg1"/>
                </a:solidFill>
              </a:rPr>
            </a:br>
            <a:r>
              <a:rPr lang="pt-BR" sz="3200" dirty="0" smtClean="0">
                <a:solidFill>
                  <a:schemeClr val="bg1"/>
                </a:solidFill>
              </a:rPr>
              <a:t>(</a:t>
            </a:r>
            <a:r>
              <a:rPr lang="pt-BR" sz="2800" dirty="0" smtClean="0">
                <a:solidFill>
                  <a:schemeClr val="bg1"/>
                </a:solidFill>
              </a:rPr>
              <a:t>10.04.2013)</a:t>
            </a:r>
            <a:r>
              <a:rPr lang="pt-BR" sz="3200" dirty="0" smtClean="0">
                <a:solidFill>
                  <a:schemeClr val="bg1"/>
                </a:solidFill>
              </a:rPr>
              <a:t/>
            </a:r>
            <a:br>
              <a:rPr lang="pt-BR" sz="3200" dirty="0" smtClean="0">
                <a:solidFill>
                  <a:schemeClr val="bg1"/>
                </a:solidFill>
              </a:rPr>
            </a:br>
            <a:endParaRPr lang="pt-BR" sz="3200" dirty="0" smtClean="0">
              <a:solidFill>
                <a:schemeClr val="bg1"/>
              </a:solidFill>
            </a:endParaRPr>
          </a:p>
        </p:txBody>
      </p:sp>
      <p:pic>
        <p:nvPicPr>
          <p:cNvPr id="16387" name="Imagem 6" descr="testa.jpg"/>
          <p:cNvPicPr>
            <a:picLocks noChangeAspect="1"/>
          </p:cNvPicPr>
          <p:nvPr/>
        </p:nvPicPr>
        <p:blipFill>
          <a:blip r:embed="rId4" cstate="print"/>
          <a:srcRect l="12431" r="44566"/>
          <a:stretch>
            <a:fillRect/>
          </a:stretch>
        </p:blipFill>
        <p:spPr bwMode="auto">
          <a:xfrm>
            <a:off x="0" y="3654425"/>
            <a:ext cx="914400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ítulo 4"/>
          <p:cNvSpPr txBox="1">
            <a:spLocks/>
          </p:cNvSpPr>
          <p:nvPr/>
        </p:nvSpPr>
        <p:spPr>
          <a:xfrm>
            <a:off x="571500" y="173038"/>
            <a:ext cx="7772400" cy="14700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pt-BR" sz="44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Espaço Reservado para Conteúdo 3" descr="bases_apresentação_power_point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61175"/>
          </a:xfrm>
        </p:spPr>
      </p:pic>
      <p:sp>
        <p:nvSpPr>
          <p:cNvPr id="55299" name="CaixaDeTexto 7"/>
          <p:cNvSpPr txBox="1">
            <a:spLocks noChangeArrowheads="1"/>
          </p:cNvSpPr>
          <p:nvPr/>
        </p:nvSpPr>
        <p:spPr bwMode="auto">
          <a:xfrm>
            <a:off x="318268" y="2399925"/>
            <a:ext cx="8358188" cy="2385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t-BR" dirty="0">
              <a:latin typeface="Calibri" pitchFamily="34" charset="0"/>
            </a:endParaRPr>
          </a:p>
          <a:p>
            <a:pPr marL="717550" lvl="1" indent="-266700" algn="just">
              <a:spcAft>
                <a:spcPts val="600"/>
              </a:spcAft>
              <a:buFontTx/>
              <a:buBlip>
                <a:blip r:embed="rId4"/>
              </a:buBlip>
            </a:pPr>
            <a:r>
              <a:rPr lang="pt-BR" dirty="0" smtClean="0">
                <a:latin typeface="Calibri" pitchFamily="34" charset="0"/>
              </a:rPr>
              <a:t>Liberdade </a:t>
            </a:r>
            <a:r>
              <a:rPr lang="pt-BR" dirty="0">
                <a:latin typeface="Calibri" pitchFamily="34" charset="0"/>
              </a:rPr>
              <a:t>tarifária, exceto para os serviços ferroviários, com ou sem paradas, prestados na Classe Econômica entre Rio de Janeiro - São Paulo, cujo valor </a:t>
            </a:r>
            <a:r>
              <a:rPr lang="pt-BR" dirty="0" smtClean="0">
                <a:latin typeface="Calibri" pitchFamily="34" charset="0"/>
              </a:rPr>
              <a:t>está limitado à tarifa-teto </a:t>
            </a:r>
            <a:r>
              <a:rPr lang="pt-BR" dirty="0">
                <a:latin typeface="Calibri" pitchFamily="34" charset="0"/>
              </a:rPr>
              <a:t>quilométrica </a:t>
            </a:r>
            <a:r>
              <a:rPr lang="pt-BR" dirty="0" smtClean="0">
                <a:latin typeface="Calibri" pitchFamily="34" charset="0"/>
              </a:rPr>
              <a:t>de R$0,49 </a:t>
            </a:r>
            <a:r>
              <a:rPr lang="pt-BR" dirty="0">
                <a:latin typeface="Calibri" pitchFamily="34" charset="0"/>
              </a:rPr>
              <a:t>(preço de dezembro de 2008).</a:t>
            </a:r>
          </a:p>
          <a:p>
            <a:pPr lvl="1" algn="just"/>
            <a:endParaRPr lang="pt-BR" dirty="0">
              <a:solidFill>
                <a:srgbClr val="FF0000"/>
              </a:solidFill>
              <a:latin typeface="Calibri" pitchFamily="34" charset="0"/>
            </a:endParaRPr>
          </a:p>
          <a:p>
            <a:pPr lvl="1" algn="just">
              <a:buFontTx/>
              <a:buBlip>
                <a:blip r:embed="rId4"/>
              </a:buBlip>
            </a:pPr>
            <a:r>
              <a:rPr lang="pt-BR" dirty="0">
                <a:solidFill>
                  <a:srgbClr val="FF0000"/>
                </a:solidFill>
                <a:latin typeface="Calibri" pitchFamily="34" charset="0"/>
              </a:rPr>
              <a:t>  </a:t>
            </a:r>
            <a:r>
              <a:rPr lang="pt-BR" dirty="0">
                <a:latin typeface="Calibri" pitchFamily="34" charset="0"/>
              </a:rPr>
              <a:t>Reajuste anual pelo Índice Nacional de Preços ao Consumidor Amplo </a:t>
            </a:r>
            <a:r>
              <a:rPr lang="pt-BR" dirty="0" smtClean="0">
                <a:latin typeface="Calibri" pitchFamily="34" charset="0"/>
              </a:rPr>
              <a:t>– IPCA.</a:t>
            </a:r>
            <a:endParaRPr lang="pt-BR" b="1" dirty="0">
              <a:latin typeface="Calibri" pitchFamily="34" charset="0"/>
            </a:endParaRPr>
          </a:p>
          <a:p>
            <a:pPr algn="just"/>
            <a:endParaRPr lang="pt-BR" dirty="0">
              <a:latin typeface="Calibri" pitchFamily="34" charset="0"/>
            </a:endParaRPr>
          </a:p>
          <a:p>
            <a:pPr algn="just"/>
            <a:endParaRPr lang="pt-BR" dirty="0">
              <a:latin typeface="Calibri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19971" y="207310"/>
            <a:ext cx="9143999" cy="82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3000" dirty="0" smtClean="0"/>
              <a:t>EDITAL Nº 001/2012- TAV RIO DE JANEIRO - CAMPINAS</a:t>
            </a:r>
          </a:p>
        </p:txBody>
      </p:sp>
      <p:sp>
        <p:nvSpPr>
          <p:cNvPr id="7" name="Retângulo 6"/>
          <p:cNvSpPr/>
          <p:nvPr/>
        </p:nvSpPr>
        <p:spPr>
          <a:xfrm>
            <a:off x="-36512" y="1340768"/>
            <a:ext cx="9163970" cy="1008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>
                <a:solidFill>
                  <a:srgbClr val="000099"/>
                </a:solidFill>
                <a:latin typeface="Calibri" pitchFamily="34" charset="0"/>
              </a:rPr>
              <a:t>MINUTA DO </a:t>
            </a:r>
            <a:r>
              <a:rPr lang="pt-BR" sz="2300" b="1" dirty="0" smtClean="0">
                <a:solidFill>
                  <a:srgbClr val="000099"/>
                </a:solidFill>
                <a:latin typeface="Calibri" pitchFamily="34" charset="0"/>
              </a:rPr>
              <a:t>CONTRATO - </a:t>
            </a:r>
            <a:r>
              <a:rPr lang="pt-BR" sz="2300" b="1" dirty="0">
                <a:solidFill>
                  <a:srgbClr val="000099"/>
                </a:solidFill>
                <a:latin typeface="Calibri" pitchFamily="34" charset="0"/>
              </a:rPr>
              <a:t>REGIME TARIFÁRIO</a:t>
            </a:r>
          </a:p>
          <a:p>
            <a:pPr algn="ctr"/>
            <a:endParaRPr lang="pt-BR" sz="2300" b="1" dirty="0">
              <a:solidFill>
                <a:srgbClr val="00009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43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Espaço Reservado para Conteúdo 3" descr="bases_apresentação_power_point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6512" y="0"/>
            <a:ext cx="9144000" cy="6861175"/>
          </a:xfrm>
        </p:spPr>
      </p:pic>
      <p:sp>
        <p:nvSpPr>
          <p:cNvPr id="38915" name="CaixaDeTexto 7"/>
          <p:cNvSpPr txBox="1">
            <a:spLocks noChangeArrowheads="1"/>
          </p:cNvSpPr>
          <p:nvPr/>
        </p:nvSpPr>
        <p:spPr bwMode="auto">
          <a:xfrm>
            <a:off x="467544" y="2060848"/>
            <a:ext cx="8424936" cy="35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FontTx/>
              <a:buBlip>
                <a:blip r:embed="rId4"/>
              </a:buBlip>
            </a:pPr>
            <a:r>
              <a:rPr lang="pt-BR" dirty="0" smtClean="0">
                <a:latin typeface="Calibri" pitchFamily="34" charset="0"/>
              </a:rPr>
              <a:t> </a:t>
            </a:r>
            <a:r>
              <a:rPr lang="pt-BR" dirty="0">
                <a:latin typeface="Calibri" pitchFamily="34" charset="0"/>
              </a:rPr>
              <a:t>Elaboração do Projeto Executivo;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Blip>
                <a:blip r:embed="rId4"/>
              </a:buBlip>
            </a:pPr>
            <a:r>
              <a:rPr lang="pt-BR" dirty="0">
                <a:latin typeface="Calibri" pitchFamily="34" charset="0"/>
              </a:rPr>
              <a:t> Elaboração do Decreto de Utilidade Pública – DUP;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Blip>
                <a:blip r:embed="rId4"/>
              </a:buBlip>
            </a:pPr>
            <a:r>
              <a:rPr lang="pt-BR" dirty="0" smtClean="0">
                <a:latin typeface="Calibri" pitchFamily="34" charset="0"/>
              </a:rPr>
              <a:t> Execução </a:t>
            </a:r>
            <a:r>
              <a:rPr lang="pt-BR" dirty="0">
                <a:latin typeface="Calibri" pitchFamily="34" charset="0"/>
              </a:rPr>
              <a:t>das desapropriações e reassentamentos;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Blip>
                <a:blip r:embed="rId4"/>
              </a:buBlip>
            </a:pPr>
            <a:r>
              <a:rPr lang="pt-BR" dirty="0" smtClean="0">
                <a:latin typeface="Calibri" pitchFamily="34" charset="0"/>
              </a:rPr>
              <a:t> Construção </a:t>
            </a:r>
            <a:r>
              <a:rPr lang="pt-BR" dirty="0">
                <a:latin typeface="Calibri" pitchFamily="34" charset="0"/>
              </a:rPr>
              <a:t>e disponibilização da Infraestrutura à Concessionária de Operação; 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Blip>
                <a:blip r:embed="rId4"/>
              </a:buBlip>
            </a:pPr>
            <a:r>
              <a:rPr lang="pt-BR" dirty="0" smtClean="0">
                <a:latin typeface="Calibri" pitchFamily="34" charset="0"/>
              </a:rPr>
              <a:t> Obtenção </a:t>
            </a:r>
            <a:r>
              <a:rPr lang="pt-BR" dirty="0">
                <a:latin typeface="Calibri" pitchFamily="34" charset="0"/>
              </a:rPr>
              <a:t>das Licenças Ambientais Prévia e de </a:t>
            </a:r>
            <a:r>
              <a:rPr lang="pt-BR" dirty="0" smtClean="0">
                <a:latin typeface="Calibri" pitchFamily="34" charset="0"/>
              </a:rPr>
              <a:t>Instalação para obras de infraestrutura;</a:t>
            </a:r>
          </a:p>
          <a:p>
            <a:pPr>
              <a:spcBef>
                <a:spcPts val="1200"/>
              </a:spcBef>
              <a:spcAft>
                <a:spcPts val="0"/>
              </a:spcAft>
              <a:buFontTx/>
              <a:buBlip>
                <a:blip r:embed="rId4"/>
              </a:buBlip>
            </a:pPr>
            <a:r>
              <a:rPr lang="pt-BR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Obtenção de LP, LI e Licença de Operação para implantação da rede pública de linhas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   de transmissão e distribuição de energia elétrica .</a:t>
            </a:r>
            <a:endParaRPr lang="pt-BR" dirty="0">
              <a:latin typeface="Calibri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19971" y="207310"/>
            <a:ext cx="9143999" cy="82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3000" dirty="0" smtClean="0"/>
              <a:t>EDITAL Nº 001/2012- TAV RIO DE JANEIRO - CAMPINAS</a:t>
            </a:r>
          </a:p>
        </p:txBody>
      </p:sp>
      <p:sp>
        <p:nvSpPr>
          <p:cNvPr id="3" name="Retângulo 2"/>
          <p:cNvSpPr/>
          <p:nvPr/>
        </p:nvSpPr>
        <p:spPr>
          <a:xfrm>
            <a:off x="16542" y="908720"/>
            <a:ext cx="9163970" cy="1008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>
                <a:solidFill>
                  <a:srgbClr val="000099"/>
                </a:solidFill>
                <a:latin typeface="Calibri" pitchFamily="34" charset="0"/>
              </a:rPr>
              <a:t>MINUTA DO </a:t>
            </a:r>
            <a:r>
              <a:rPr lang="pt-BR" sz="2300" b="1" dirty="0" smtClean="0">
                <a:solidFill>
                  <a:srgbClr val="000099"/>
                </a:solidFill>
                <a:latin typeface="Calibri" pitchFamily="34" charset="0"/>
              </a:rPr>
              <a:t>CONTRATO - RESPONSABILIDADES </a:t>
            </a:r>
            <a:r>
              <a:rPr lang="pt-BR" sz="2300" b="1" dirty="0">
                <a:solidFill>
                  <a:srgbClr val="000099"/>
                </a:solidFill>
                <a:latin typeface="Calibri" pitchFamily="34" charset="0"/>
              </a:rPr>
              <a:t>DO PODER CONCEDENTE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Espaço Reservado para Conteúdo 3" descr="bases_apresentação_power_point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61175"/>
          </a:xfrm>
        </p:spPr>
      </p:pic>
      <p:sp>
        <p:nvSpPr>
          <p:cNvPr id="40963" name="CaixaDeTexto 7"/>
          <p:cNvSpPr txBox="1">
            <a:spLocks noChangeArrowheads="1"/>
          </p:cNvSpPr>
          <p:nvPr/>
        </p:nvSpPr>
        <p:spPr bwMode="auto">
          <a:xfrm>
            <a:off x="107504" y="1700808"/>
            <a:ext cx="8928992" cy="4670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Blip>
                <a:blip r:embed="rId4"/>
              </a:buBlip>
            </a:pPr>
            <a:r>
              <a:rPr lang="pt-BR" sz="1700" dirty="0" smtClean="0">
                <a:latin typeface="Calibri" pitchFamily="34" charset="0"/>
              </a:rPr>
              <a:t> Operação, </a:t>
            </a:r>
            <a:r>
              <a:rPr lang="pt-BR" sz="1700" dirty="0">
                <a:latin typeface="Calibri" pitchFamily="34" charset="0"/>
              </a:rPr>
              <a:t>manutenção </a:t>
            </a:r>
            <a:r>
              <a:rPr lang="pt-BR" sz="1700" dirty="0" smtClean="0">
                <a:latin typeface="Calibri" pitchFamily="34" charset="0"/>
              </a:rPr>
              <a:t>e conservação do </a:t>
            </a:r>
            <a:r>
              <a:rPr lang="pt-BR" sz="1700" dirty="0">
                <a:latin typeface="Calibri" pitchFamily="34" charset="0"/>
              </a:rPr>
              <a:t>sistema </a:t>
            </a:r>
            <a:r>
              <a:rPr lang="pt-BR" sz="1700" dirty="0" smtClean="0">
                <a:latin typeface="Calibri" pitchFamily="34" charset="0"/>
              </a:rPr>
              <a:t>TAV Rio-Campinas de acordo com indicadores 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pt-BR" sz="1700" dirty="0">
                <a:latin typeface="Calibri" pitchFamily="34" charset="0"/>
              </a:rPr>
              <a:t> </a:t>
            </a:r>
            <a:r>
              <a:rPr lang="pt-BR" sz="1700" dirty="0" smtClean="0">
                <a:latin typeface="Calibri" pitchFamily="34" charset="0"/>
              </a:rPr>
              <a:t>   de desempenho estabelecidos no Edital, compreendendo a obrigação de: </a:t>
            </a:r>
            <a:endParaRPr lang="pt-BR" sz="1700" dirty="0">
              <a:latin typeface="Calibri" pitchFamily="34" charset="0"/>
            </a:endParaRPr>
          </a:p>
          <a:p>
            <a:pPr marL="648000" lvl="1" indent="-180000" algn="just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sz="1700" dirty="0" smtClean="0">
                <a:latin typeface="Calibri" pitchFamily="34" charset="0"/>
              </a:rPr>
              <a:t> Fornecimento </a:t>
            </a:r>
            <a:r>
              <a:rPr lang="pt-BR" sz="1700" dirty="0">
                <a:latin typeface="Calibri" pitchFamily="34" charset="0"/>
              </a:rPr>
              <a:t>e montagem </a:t>
            </a:r>
            <a:r>
              <a:rPr lang="pt-BR" sz="1700" dirty="0" smtClean="0">
                <a:latin typeface="Calibri" pitchFamily="34" charset="0"/>
              </a:rPr>
              <a:t>dos sistemas de eletrificação</a:t>
            </a:r>
            <a:r>
              <a:rPr lang="pt-BR" sz="1700" dirty="0">
                <a:latin typeface="Calibri" pitchFamily="34" charset="0"/>
              </a:rPr>
              <a:t>, </a:t>
            </a:r>
            <a:r>
              <a:rPr lang="pt-BR" sz="1700" dirty="0" smtClean="0">
                <a:latin typeface="Calibri" pitchFamily="34" charset="0"/>
              </a:rPr>
              <a:t>sinalização, telecomunicação e   </a:t>
            </a:r>
          </a:p>
          <a:p>
            <a:pPr marL="648000" lvl="1" indent="-180000" algn="just">
              <a:spcBef>
                <a:spcPts val="0"/>
              </a:spcBef>
              <a:spcAft>
                <a:spcPts val="600"/>
              </a:spcAft>
              <a:buClr>
                <a:srgbClr val="0000CC"/>
              </a:buClr>
            </a:pPr>
            <a:r>
              <a:rPr lang="pt-BR" sz="1700" dirty="0" smtClean="0">
                <a:latin typeface="Calibri" pitchFamily="34" charset="0"/>
              </a:rPr>
              <a:t>     de segurança, do material rodante e da proteção acústica;</a:t>
            </a:r>
          </a:p>
          <a:p>
            <a:pPr marL="648000" lvl="1" indent="-180000" algn="just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sz="1700" dirty="0" smtClean="0">
                <a:latin typeface="Calibri" pitchFamily="34" charset="0"/>
              </a:rPr>
              <a:t> Comissionamento e certificação dos sistemas e do material rodante;</a:t>
            </a:r>
          </a:p>
          <a:p>
            <a:pPr marL="648000" lvl="1" indent="-180000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sz="1700" dirty="0">
                <a:latin typeface="Calibri" pitchFamily="34" charset="0"/>
              </a:rPr>
              <a:t> </a:t>
            </a:r>
            <a:r>
              <a:rPr lang="pt-BR" sz="1700" dirty="0" smtClean="0">
                <a:latin typeface="Calibri" pitchFamily="34" charset="0"/>
              </a:rPr>
              <a:t>Transferência da Tecnologia implantada;</a:t>
            </a:r>
            <a:endParaRPr lang="pt-BR" sz="1700" dirty="0">
              <a:latin typeface="Calibri" pitchFamily="34" charset="0"/>
            </a:endParaRPr>
          </a:p>
          <a:p>
            <a:pPr marL="648000" lvl="1" indent="-180000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sz="1700" dirty="0" smtClean="0">
                <a:latin typeface="Calibri" pitchFamily="34" charset="0"/>
              </a:rPr>
              <a:t> Elaboração de projeto</a:t>
            </a:r>
            <a:r>
              <a:rPr lang="pt-BR" sz="1700" dirty="0">
                <a:latin typeface="Calibri" pitchFamily="34" charset="0"/>
              </a:rPr>
              <a:t>, implantação e operação dos dispositivos de controle ambiental</a:t>
            </a:r>
            <a:r>
              <a:rPr lang="pt-BR" sz="1700" dirty="0" smtClean="0">
                <a:latin typeface="Calibri" pitchFamily="34" charset="0"/>
              </a:rPr>
              <a:t>;</a:t>
            </a:r>
          </a:p>
          <a:p>
            <a:pPr marL="648000" lvl="1" indent="-180000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sz="1700" dirty="0" smtClean="0">
                <a:latin typeface="Calibri" pitchFamily="34" charset="0"/>
              </a:rPr>
              <a:t> Efetuar os reinvestimentos </a:t>
            </a:r>
            <a:r>
              <a:rPr lang="pt-BR" sz="1700" dirty="0">
                <a:latin typeface="Calibri" pitchFamily="34" charset="0"/>
              </a:rPr>
              <a:t>no sistema </a:t>
            </a:r>
            <a:r>
              <a:rPr lang="pt-BR" sz="1700" dirty="0" smtClean="0">
                <a:latin typeface="Calibri" pitchFamily="34" charset="0"/>
              </a:rPr>
              <a:t>TAV Rio-Campinas;</a:t>
            </a:r>
            <a:endParaRPr lang="pt-BR" sz="1700" dirty="0">
              <a:latin typeface="Calibri" pitchFamily="34" charset="0"/>
            </a:endParaRPr>
          </a:p>
          <a:p>
            <a:pPr marL="648000" lvl="1" indent="-180000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sz="1700" dirty="0" smtClean="0">
                <a:latin typeface="Calibri" pitchFamily="34" charset="0"/>
              </a:rPr>
              <a:t> Obtenção </a:t>
            </a:r>
            <a:r>
              <a:rPr lang="pt-BR" sz="1700" dirty="0">
                <a:latin typeface="Calibri" pitchFamily="34" charset="0"/>
              </a:rPr>
              <a:t>da Licença Ambiental de Operação do sistema TAV</a:t>
            </a:r>
            <a:r>
              <a:rPr lang="pt-BR" sz="1700" dirty="0" smtClean="0">
                <a:latin typeface="Calibri" pitchFamily="34" charset="0"/>
              </a:rPr>
              <a:t> Rio-Campinas;</a:t>
            </a:r>
          </a:p>
          <a:p>
            <a:pPr marL="648000" lvl="1" indent="-180000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sz="1700" dirty="0" smtClean="0">
                <a:latin typeface="Calibri" pitchFamily="34" charset="0"/>
              </a:rPr>
              <a:t> Operação </a:t>
            </a:r>
            <a:r>
              <a:rPr lang="pt-BR" sz="1700" dirty="0">
                <a:latin typeface="Calibri" pitchFamily="34" charset="0"/>
              </a:rPr>
              <a:t>das áreas funcionais</a:t>
            </a:r>
            <a:r>
              <a:rPr lang="pt-BR" sz="1700" dirty="0" smtClean="0">
                <a:latin typeface="Calibri" pitchFamily="34" charset="0"/>
              </a:rPr>
              <a:t>;</a:t>
            </a:r>
          </a:p>
          <a:p>
            <a:pPr marL="648000" lvl="1" indent="-180000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sz="1700" dirty="0" smtClean="0">
                <a:latin typeface="Calibri" pitchFamily="34" charset="0"/>
              </a:rPr>
              <a:t> Pagamento </a:t>
            </a:r>
            <a:r>
              <a:rPr lang="pt-BR" sz="1700" dirty="0">
                <a:latin typeface="Calibri" pitchFamily="34" charset="0"/>
              </a:rPr>
              <a:t>pela </a:t>
            </a:r>
            <a:r>
              <a:rPr lang="pt-BR" sz="1700" dirty="0" smtClean="0">
                <a:latin typeface="Calibri" pitchFamily="34" charset="0"/>
              </a:rPr>
              <a:t>outorga.</a:t>
            </a:r>
            <a:endParaRPr lang="pt-BR" sz="1700" dirty="0">
              <a:latin typeface="Calibri" pitchFamily="34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endParaRPr lang="pt-BR" dirty="0">
              <a:latin typeface="Calibri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6542" y="692696"/>
            <a:ext cx="9163970" cy="1008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>
                <a:solidFill>
                  <a:srgbClr val="000099"/>
                </a:solidFill>
                <a:latin typeface="Calibri" pitchFamily="34" charset="0"/>
              </a:rPr>
              <a:t>MINUTA DO </a:t>
            </a:r>
            <a:r>
              <a:rPr lang="pt-BR" sz="2300" b="1" dirty="0" smtClean="0">
                <a:solidFill>
                  <a:srgbClr val="000099"/>
                </a:solidFill>
                <a:latin typeface="Calibri" pitchFamily="34" charset="0"/>
              </a:rPr>
              <a:t>CONTRATO - RESPONSABILIDADES DA CONCESSIONÁRIA</a:t>
            </a:r>
            <a:endParaRPr lang="pt-BR" sz="23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19971" y="207310"/>
            <a:ext cx="9143999" cy="82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3000" dirty="0" smtClean="0"/>
              <a:t>EDITAL Nº 001/2012- TAV RIO DE JANEIRO - CAMPINAS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Espaço Reservado para Conteúdo 3" descr="bases_apresentação_power_point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2604" y="-1701"/>
            <a:ext cx="9146604" cy="6861175"/>
          </a:xfrm>
          <a:effectLst/>
        </p:spPr>
      </p:pic>
      <p:sp>
        <p:nvSpPr>
          <p:cNvPr id="57346" name="Título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pt-BR" sz="3000" dirty="0" smtClean="0"/>
              <a:t>TAV RIO DE JANEIRO - CAMPINAS</a:t>
            </a:r>
          </a:p>
        </p:txBody>
      </p:sp>
      <p:sp>
        <p:nvSpPr>
          <p:cNvPr id="5" name="Rectangle 1026"/>
          <p:cNvSpPr>
            <a:spLocks noChangeArrowheads="1"/>
          </p:cNvSpPr>
          <p:nvPr/>
        </p:nvSpPr>
        <p:spPr bwMode="auto">
          <a:xfrm>
            <a:off x="0" y="923578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BR" sz="2000" dirty="0">
                <a:cs typeface="Arial" pitchFamily="34" charset="0"/>
              </a:rPr>
              <a:t>CRONOGRAMA </a:t>
            </a:r>
            <a:r>
              <a:rPr lang="pt-BR" sz="2000" dirty="0" smtClean="0">
                <a:cs typeface="Arial" pitchFamily="34" charset="0"/>
              </a:rPr>
              <a:t>DO PROCESSO DE LICITAÇÃO</a:t>
            </a:r>
            <a:endParaRPr lang="pt-BR" sz="2000" dirty="0">
              <a:cs typeface="Arial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8572" y="3314204"/>
            <a:ext cx="893763" cy="600075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Aviso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Audiência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Pública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722123" y="3282950"/>
            <a:ext cx="877887" cy="430212"/>
          </a:xfrm>
          <a:prstGeom prst="rect">
            <a:avLst/>
          </a:prstGeom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Publicação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Edital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429229" y="3879080"/>
            <a:ext cx="1490662" cy="600075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 Sessões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Presenciais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(11.09 a 21.09.2012)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5100149" y="3904927"/>
            <a:ext cx="820738" cy="430212"/>
          </a:xfrm>
          <a:prstGeom prst="rect">
            <a:avLst/>
          </a:prstGeom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Entrega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Propostas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5786875" y="3301280"/>
            <a:ext cx="590226" cy="261610"/>
          </a:xfrm>
          <a:prstGeom prst="rect">
            <a:avLst/>
          </a:prstGeom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extrusionH="76200" contourW="12700" prstMaterial="clear">
            <a:bevelT h="63500"/>
            <a:extrusionClr>
              <a:schemeClr val="accent1">
                <a:lumMod val="20000"/>
                <a:lumOff val="80000"/>
              </a:schemeClr>
            </a:extrusionClr>
            <a:contourClr>
              <a:schemeClr val="tx2"/>
            </a:contourClr>
          </a:sp3d>
        </p:spPr>
        <p:style>
          <a:lnRef idx="2">
            <a:schemeClr val="accent1"/>
          </a:lnRef>
          <a:fillRef idx="1003">
            <a:schemeClr val="dk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b="1" dirty="0" smtClean="0">
                <a:solidFill>
                  <a:srgbClr val="000066"/>
                </a:solidFill>
                <a:cs typeface="Arial" pitchFamily="34" charset="0"/>
              </a:rPr>
              <a:t>LEILÃO</a:t>
            </a:r>
            <a:endParaRPr lang="pt-BR" sz="1100" b="1" dirty="0">
              <a:solidFill>
                <a:srgbClr val="000066"/>
              </a:solidFill>
              <a:cs typeface="Arial" pitchFamily="34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8225143" y="3604790"/>
            <a:ext cx="1096962" cy="431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Assinatura Contrato </a:t>
            </a:r>
          </a:p>
        </p:txBody>
      </p:sp>
      <p:cxnSp>
        <p:nvCxnSpPr>
          <p:cNvPr id="27" name="Conector reto 26"/>
          <p:cNvCxnSpPr/>
          <p:nvPr/>
        </p:nvCxnSpPr>
        <p:spPr>
          <a:xfrm rot="5400000">
            <a:off x="5981991" y="3177975"/>
            <a:ext cx="198437" cy="1587"/>
          </a:xfrm>
          <a:prstGeom prst="line">
            <a:avLst/>
          </a:prstGeom>
          <a:ln>
            <a:solidFill>
              <a:srgbClr val="00006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rot="5400000">
            <a:off x="8502161" y="3333234"/>
            <a:ext cx="530225" cy="1588"/>
          </a:xfrm>
          <a:prstGeom prst="line">
            <a:avLst/>
          </a:prstGeom>
          <a:ln>
            <a:solidFill>
              <a:srgbClr val="00006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luxograma: Conector 28"/>
          <p:cNvSpPr/>
          <p:nvPr/>
        </p:nvSpPr>
        <p:spPr>
          <a:xfrm>
            <a:off x="448279" y="2895178"/>
            <a:ext cx="65088" cy="13335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30" name="CaixaDeTexto 81"/>
          <p:cNvSpPr txBox="1">
            <a:spLocks noChangeArrowheads="1"/>
          </p:cNvSpPr>
          <p:nvPr/>
        </p:nvSpPr>
        <p:spPr bwMode="auto">
          <a:xfrm>
            <a:off x="111219" y="2571510"/>
            <a:ext cx="78098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pt-BR" sz="1200" dirty="0" smtClean="0">
                <a:cs typeface="Arial" pitchFamily="34" charset="0"/>
              </a:rPr>
              <a:t>23/08/12</a:t>
            </a:r>
            <a:endParaRPr lang="pt-BR" sz="1200" dirty="0">
              <a:cs typeface="Arial" pitchFamily="34" charset="0"/>
            </a:endParaRPr>
          </a:p>
        </p:txBody>
      </p:sp>
      <p:sp>
        <p:nvSpPr>
          <p:cNvPr id="31" name="CaixaDeTexto 82"/>
          <p:cNvSpPr txBox="1">
            <a:spLocks noChangeArrowheads="1"/>
          </p:cNvSpPr>
          <p:nvPr/>
        </p:nvSpPr>
        <p:spPr bwMode="auto">
          <a:xfrm>
            <a:off x="1777431" y="2571135"/>
            <a:ext cx="78098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pt-BR" sz="1200" dirty="0" smtClean="0">
                <a:cs typeface="Arial" pitchFamily="34" charset="0"/>
              </a:rPr>
              <a:t>13/12/12</a:t>
            </a:r>
            <a:endParaRPr lang="pt-BR" sz="1200" dirty="0">
              <a:cs typeface="Arial" pitchFamily="34" charset="0"/>
            </a:endParaRPr>
          </a:p>
        </p:txBody>
      </p:sp>
      <p:sp>
        <p:nvSpPr>
          <p:cNvPr id="32" name="CaixaDeTexto 102"/>
          <p:cNvSpPr txBox="1">
            <a:spLocks noChangeArrowheads="1"/>
          </p:cNvSpPr>
          <p:nvPr/>
        </p:nvSpPr>
        <p:spPr bwMode="auto">
          <a:xfrm>
            <a:off x="5110221" y="2576284"/>
            <a:ext cx="78098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pt-BR" sz="1200" dirty="0" smtClean="0">
                <a:solidFill>
                  <a:srgbClr val="FF0000"/>
                </a:solidFill>
                <a:cs typeface="Arial" pitchFamily="34" charset="0"/>
              </a:rPr>
              <a:t>13/08/13</a:t>
            </a:r>
            <a:endParaRPr lang="pt-BR" sz="12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33" name="CaixaDeTexto 103"/>
          <p:cNvSpPr txBox="1">
            <a:spLocks noChangeArrowheads="1"/>
          </p:cNvSpPr>
          <p:nvPr/>
        </p:nvSpPr>
        <p:spPr bwMode="auto">
          <a:xfrm>
            <a:off x="5685774" y="2214389"/>
            <a:ext cx="780983" cy="27699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pt-BR" sz="1200" dirty="0" smtClean="0">
                <a:solidFill>
                  <a:srgbClr val="FF0000"/>
                </a:solidFill>
                <a:cs typeface="Arial" pitchFamily="34" charset="0"/>
              </a:rPr>
              <a:t>19/09/13</a:t>
            </a:r>
            <a:endParaRPr lang="pt-BR" sz="12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6568959" y="3903091"/>
            <a:ext cx="1158875" cy="430213"/>
          </a:xfrm>
          <a:prstGeom prst="rect">
            <a:avLst/>
          </a:prstGeom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Homologação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Concessionário</a:t>
            </a:r>
          </a:p>
        </p:txBody>
      </p:sp>
      <p:sp>
        <p:nvSpPr>
          <p:cNvPr id="35" name="CaixaDeTexto 173"/>
          <p:cNvSpPr txBox="1">
            <a:spLocks noChangeArrowheads="1"/>
          </p:cNvSpPr>
          <p:nvPr/>
        </p:nvSpPr>
        <p:spPr bwMode="auto">
          <a:xfrm>
            <a:off x="8370135" y="2567238"/>
            <a:ext cx="78098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pt-BR" sz="1200" dirty="0" smtClean="0">
                <a:solidFill>
                  <a:srgbClr val="FF0000"/>
                </a:solidFill>
                <a:cs typeface="Arial" pitchFamily="34" charset="0"/>
              </a:rPr>
              <a:t>27/02/14</a:t>
            </a:r>
            <a:endParaRPr lang="pt-BR" sz="1200" dirty="0">
              <a:solidFill>
                <a:srgbClr val="FF0000"/>
              </a:solidFill>
              <a:cs typeface="Arial" pitchFamily="34" charset="0"/>
            </a:endParaRPr>
          </a:p>
        </p:txBody>
      </p:sp>
      <p:cxnSp>
        <p:nvCxnSpPr>
          <p:cNvPr id="36" name="Conector reto 35"/>
          <p:cNvCxnSpPr/>
          <p:nvPr/>
        </p:nvCxnSpPr>
        <p:spPr>
          <a:xfrm rot="5400000">
            <a:off x="378429" y="3209429"/>
            <a:ext cx="198438" cy="1587"/>
          </a:xfrm>
          <a:prstGeom prst="line">
            <a:avLst/>
          </a:prstGeom>
          <a:ln>
            <a:solidFill>
              <a:srgbClr val="00006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/>
          <p:cNvCxnSpPr/>
          <p:nvPr/>
        </p:nvCxnSpPr>
        <p:spPr>
          <a:xfrm rot="5400000">
            <a:off x="2047565" y="3158059"/>
            <a:ext cx="198437" cy="1587"/>
          </a:xfrm>
          <a:prstGeom prst="line">
            <a:avLst/>
          </a:prstGeom>
          <a:ln>
            <a:solidFill>
              <a:srgbClr val="00006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>
            <a:off x="1168359" y="3107903"/>
            <a:ext cx="0" cy="771177"/>
          </a:xfrm>
          <a:prstGeom prst="line">
            <a:avLst/>
          </a:prstGeom>
          <a:ln>
            <a:solidFill>
              <a:srgbClr val="00006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ixaDeTexto 38"/>
          <p:cNvSpPr txBox="1"/>
          <p:nvPr/>
        </p:nvSpPr>
        <p:spPr>
          <a:xfrm>
            <a:off x="1547664" y="1360959"/>
            <a:ext cx="657423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0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 1ª Etapa: Concessão da Operação</a:t>
            </a:r>
            <a:endParaRPr lang="pt-BR" sz="2000" dirty="0">
              <a:solidFill>
                <a:schemeClr val="tx2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40" name="CaixaDeTexto 103"/>
          <p:cNvSpPr txBox="1">
            <a:spLocks noChangeArrowheads="1"/>
          </p:cNvSpPr>
          <p:nvPr/>
        </p:nvSpPr>
        <p:spPr bwMode="auto">
          <a:xfrm>
            <a:off x="6743130" y="2554662"/>
            <a:ext cx="7725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pt-BR" sz="1200" dirty="0" smtClean="0">
                <a:solidFill>
                  <a:srgbClr val="FF0000"/>
                </a:solidFill>
                <a:cs typeface="Arial" pitchFamily="34" charset="0"/>
              </a:rPr>
              <a:t>20/11/13</a:t>
            </a:r>
            <a:endParaRPr lang="pt-BR" sz="1200" dirty="0">
              <a:solidFill>
                <a:srgbClr val="FF0000"/>
              </a:solidFill>
              <a:cs typeface="Arial" pitchFamily="34" charset="0"/>
            </a:endParaRPr>
          </a:p>
        </p:txBody>
      </p:sp>
      <p:cxnSp>
        <p:nvCxnSpPr>
          <p:cNvPr id="41" name="Conector reto 40"/>
          <p:cNvCxnSpPr/>
          <p:nvPr/>
        </p:nvCxnSpPr>
        <p:spPr>
          <a:xfrm>
            <a:off x="5507889" y="3077095"/>
            <a:ext cx="0" cy="771177"/>
          </a:xfrm>
          <a:prstGeom prst="line">
            <a:avLst/>
          </a:prstGeom>
          <a:ln>
            <a:solidFill>
              <a:srgbClr val="00006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>
            <a:off x="7139225" y="3091953"/>
            <a:ext cx="0" cy="771177"/>
          </a:xfrm>
          <a:prstGeom prst="line">
            <a:avLst/>
          </a:prstGeom>
          <a:ln>
            <a:solidFill>
              <a:srgbClr val="00006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aixaDeTexto 47"/>
          <p:cNvSpPr txBox="1"/>
          <p:nvPr/>
        </p:nvSpPr>
        <p:spPr>
          <a:xfrm>
            <a:off x="736311" y="5200298"/>
            <a:ext cx="1031052" cy="584775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 smtClean="0">
                <a:solidFill>
                  <a:srgbClr val="000066"/>
                </a:solidFill>
                <a:cs typeface="Arial" pitchFamily="34" charset="0"/>
              </a:rPr>
              <a:t>Audiência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 smtClean="0">
                <a:solidFill>
                  <a:srgbClr val="000066"/>
                </a:solidFill>
                <a:cs typeface="Arial" pitchFamily="34" charset="0"/>
              </a:rPr>
              <a:t>Pública </a:t>
            </a:r>
            <a:endParaRPr lang="pt-BR" sz="1600" b="1" dirty="0">
              <a:solidFill>
                <a:srgbClr val="000066"/>
              </a:solidFill>
              <a:cs typeface="Arial" pitchFamily="34" charset="0"/>
            </a:endParaRPr>
          </a:p>
        </p:txBody>
      </p:sp>
      <p:sp>
        <p:nvSpPr>
          <p:cNvPr id="49" name="CaixaDeTexto 48"/>
          <p:cNvSpPr txBox="1"/>
          <p:nvPr/>
        </p:nvSpPr>
        <p:spPr>
          <a:xfrm>
            <a:off x="2697057" y="5225559"/>
            <a:ext cx="2272097" cy="338554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 smtClean="0">
                <a:solidFill>
                  <a:srgbClr val="000066"/>
                </a:solidFill>
                <a:cs typeface="Arial" pitchFamily="34" charset="0"/>
              </a:rPr>
              <a:t>Elaboração de Propostas</a:t>
            </a:r>
            <a:endParaRPr lang="pt-BR" sz="1600" b="1" dirty="0">
              <a:solidFill>
                <a:srgbClr val="000066"/>
              </a:solidFill>
              <a:cs typeface="Arial" pitchFamily="34" charset="0"/>
            </a:endParaRPr>
          </a:p>
        </p:txBody>
      </p:sp>
      <p:sp>
        <p:nvSpPr>
          <p:cNvPr id="50" name="CaixaDeTexto 49"/>
          <p:cNvSpPr txBox="1"/>
          <p:nvPr/>
        </p:nvSpPr>
        <p:spPr>
          <a:xfrm>
            <a:off x="5669536" y="5225559"/>
            <a:ext cx="1303947" cy="584775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 smtClean="0">
                <a:solidFill>
                  <a:srgbClr val="000066"/>
                </a:solidFill>
                <a:cs typeface="Arial" pitchFamily="34" charset="0"/>
              </a:rPr>
              <a:t>Avaliação de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 smtClean="0">
                <a:solidFill>
                  <a:srgbClr val="000066"/>
                </a:solidFill>
                <a:cs typeface="Arial" pitchFamily="34" charset="0"/>
              </a:rPr>
              <a:t>Propostas</a:t>
            </a:r>
            <a:endParaRPr lang="pt-BR" sz="1600" b="1" dirty="0">
              <a:solidFill>
                <a:srgbClr val="000066"/>
              </a:solidFill>
              <a:cs typeface="Arial" pitchFamily="34" charset="0"/>
            </a:endParaRPr>
          </a:p>
        </p:txBody>
      </p:sp>
      <p:cxnSp>
        <p:nvCxnSpPr>
          <p:cNvPr id="53" name="Conector reto 52"/>
          <p:cNvCxnSpPr/>
          <p:nvPr/>
        </p:nvCxnSpPr>
        <p:spPr>
          <a:xfrm rot="5400000">
            <a:off x="5184812" y="5297592"/>
            <a:ext cx="642942" cy="1588"/>
          </a:xfrm>
          <a:prstGeom prst="line">
            <a:avLst/>
          </a:prstGeom>
          <a:ln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to 53"/>
          <p:cNvCxnSpPr/>
          <p:nvPr/>
        </p:nvCxnSpPr>
        <p:spPr>
          <a:xfrm rot="5400000">
            <a:off x="8448610" y="5285717"/>
            <a:ext cx="642942" cy="1588"/>
          </a:xfrm>
          <a:prstGeom prst="line">
            <a:avLst/>
          </a:prstGeom>
          <a:ln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to 55"/>
          <p:cNvCxnSpPr/>
          <p:nvPr/>
        </p:nvCxnSpPr>
        <p:spPr>
          <a:xfrm>
            <a:off x="480823" y="5177766"/>
            <a:ext cx="8288464" cy="1588"/>
          </a:xfrm>
          <a:prstGeom prst="line">
            <a:avLst/>
          </a:prstGeom>
          <a:ln>
            <a:solidFill>
              <a:srgbClr val="0000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to 56"/>
          <p:cNvCxnSpPr/>
          <p:nvPr/>
        </p:nvCxnSpPr>
        <p:spPr>
          <a:xfrm>
            <a:off x="502817" y="2950008"/>
            <a:ext cx="8266470" cy="2293"/>
          </a:xfrm>
          <a:prstGeom prst="line">
            <a:avLst/>
          </a:prstGeom>
          <a:ln w="28575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upo 82"/>
          <p:cNvGrpSpPr>
            <a:grpSpLocks/>
          </p:cNvGrpSpPr>
          <p:nvPr/>
        </p:nvGrpSpPr>
        <p:grpSpPr bwMode="auto">
          <a:xfrm>
            <a:off x="1024343" y="2890478"/>
            <a:ext cx="312738" cy="119062"/>
            <a:chOff x="1285852" y="2357430"/>
            <a:chExt cx="430216" cy="142876"/>
          </a:xfrm>
        </p:grpSpPr>
        <p:sp>
          <p:nvSpPr>
            <p:cNvPr id="8" name="Retângulo 7"/>
            <p:cNvSpPr/>
            <p:nvPr/>
          </p:nvSpPr>
          <p:spPr>
            <a:xfrm>
              <a:off x="1285852" y="2357430"/>
              <a:ext cx="428031" cy="142876"/>
            </a:xfrm>
            <a:prstGeom prst="rect">
              <a:avLst/>
            </a:prstGeom>
            <a:solidFill>
              <a:srgbClr val="FFC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cs typeface="Arial" pitchFamily="34" charset="0"/>
              </a:endParaRPr>
            </a:p>
          </p:txBody>
        </p:sp>
        <p:cxnSp>
          <p:nvCxnSpPr>
            <p:cNvPr id="9" name="Conector reto 8"/>
            <p:cNvCxnSpPr/>
            <p:nvPr/>
          </p:nvCxnSpPr>
          <p:spPr>
            <a:xfrm rot="5400000">
              <a:off x="1285389" y="2427776"/>
              <a:ext cx="142876" cy="218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to 9"/>
            <p:cNvCxnSpPr/>
            <p:nvPr/>
          </p:nvCxnSpPr>
          <p:spPr>
            <a:xfrm rot="5400000">
              <a:off x="1215506" y="2427776"/>
              <a:ext cx="142876" cy="218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to 10"/>
            <p:cNvCxnSpPr/>
            <p:nvPr/>
          </p:nvCxnSpPr>
          <p:spPr>
            <a:xfrm rot="5400000">
              <a:off x="1572563" y="2428868"/>
              <a:ext cx="142876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rot="5400000">
              <a:off x="1501589" y="2427776"/>
              <a:ext cx="142876" cy="218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rot="5400000">
              <a:off x="1643538" y="2427776"/>
              <a:ext cx="142876" cy="218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to 13"/>
            <p:cNvCxnSpPr/>
            <p:nvPr/>
          </p:nvCxnSpPr>
          <p:spPr>
            <a:xfrm rot="5400000">
              <a:off x="1356364" y="2428868"/>
              <a:ext cx="142876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to 14"/>
            <p:cNvCxnSpPr/>
            <p:nvPr/>
          </p:nvCxnSpPr>
          <p:spPr>
            <a:xfrm rot="5400000">
              <a:off x="1427339" y="2427776"/>
              <a:ext cx="142876" cy="218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Fluxograma: Conector 17"/>
          <p:cNvSpPr/>
          <p:nvPr/>
        </p:nvSpPr>
        <p:spPr>
          <a:xfrm>
            <a:off x="2116071" y="2879828"/>
            <a:ext cx="65087" cy="13335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20" name="Fluxograma: Conector 19"/>
          <p:cNvSpPr/>
          <p:nvPr/>
        </p:nvSpPr>
        <p:spPr>
          <a:xfrm>
            <a:off x="5472467" y="2895178"/>
            <a:ext cx="65088" cy="13335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22" name="Fluxograma: Conector 21"/>
          <p:cNvSpPr/>
          <p:nvPr/>
        </p:nvSpPr>
        <p:spPr>
          <a:xfrm>
            <a:off x="6043790" y="2895178"/>
            <a:ext cx="65088" cy="13335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24" name="Fluxograma: Conector 23"/>
          <p:cNvSpPr/>
          <p:nvPr/>
        </p:nvSpPr>
        <p:spPr>
          <a:xfrm>
            <a:off x="7097900" y="2890415"/>
            <a:ext cx="65087" cy="13335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25" name="Fluxograma: Conector 24"/>
          <p:cNvSpPr/>
          <p:nvPr/>
        </p:nvSpPr>
        <p:spPr>
          <a:xfrm>
            <a:off x="8729199" y="2903115"/>
            <a:ext cx="65088" cy="13335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cs typeface="Arial" pitchFamily="34" charset="0"/>
            </a:endParaRPr>
          </a:p>
        </p:txBody>
      </p:sp>
      <p:cxnSp>
        <p:nvCxnSpPr>
          <p:cNvPr id="59" name="Conector reto 58"/>
          <p:cNvCxnSpPr/>
          <p:nvPr/>
        </p:nvCxnSpPr>
        <p:spPr>
          <a:xfrm rot="5400000">
            <a:off x="127602" y="5297592"/>
            <a:ext cx="642942" cy="1588"/>
          </a:xfrm>
          <a:prstGeom prst="line">
            <a:avLst/>
          </a:prstGeom>
          <a:ln>
            <a:solidFill>
              <a:srgbClr val="00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ixaDeTexto 63"/>
          <p:cNvSpPr txBox="1"/>
          <p:nvPr/>
        </p:nvSpPr>
        <p:spPr>
          <a:xfrm>
            <a:off x="2105441" y="3909086"/>
            <a:ext cx="1079142" cy="600164"/>
          </a:xfrm>
          <a:prstGeom prst="rect">
            <a:avLst/>
          </a:prstGeom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 smtClean="0">
                <a:cs typeface="Arial" pitchFamily="34" charset="0"/>
              </a:rPr>
              <a:t>1ª. Reunião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 smtClean="0">
                <a:cs typeface="Arial" pitchFamily="34" charset="0"/>
              </a:rPr>
              <a:t>Esclarecimento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 smtClean="0">
                <a:cs typeface="Arial" pitchFamily="34" charset="0"/>
              </a:rPr>
              <a:t>BM&amp;FBOVESPA</a:t>
            </a:r>
          </a:p>
        </p:txBody>
      </p:sp>
      <p:sp>
        <p:nvSpPr>
          <p:cNvPr id="67" name="Fluxograma: Conector 66"/>
          <p:cNvSpPr/>
          <p:nvPr/>
        </p:nvSpPr>
        <p:spPr>
          <a:xfrm>
            <a:off x="2596644" y="2887444"/>
            <a:ext cx="65087" cy="13335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68" name="CaixaDeTexto 67"/>
          <p:cNvSpPr txBox="1"/>
          <p:nvPr/>
        </p:nvSpPr>
        <p:spPr>
          <a:xfrm>
            <a:off x="3053207" y="3906017"/>
            <a:ext cx="1079142" cy="600164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 smtClean="0">
                <a:cs typeface="Arial" pitchFamily="34" charset="0"/>
              </a:rPr>
              <a:t>2ª</a:t>
            </a:r>
            <a:r>
              <a:rPr lang="pt-BR" sz="1100" dirty="0">
                <a:cs typeface="Arial" pitchFamily="34" charset="0"/>
              </a:rPr>
              <a:t>. Reunião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cs typeface="Arial" pitchFamily="34" charset="0"/>
              </a:rPr>
              <a:t>Esclarecimento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 smtClean="0">
                <a:cs typeface="Arial" pitchFamily="34" charset="0"/>
              </a:rPr>
              <a:t>BM&amp;FBOVESPA</a:t>
            </a:r>
          </a:p>
        </p:txBody>
      </p:sp>
      <p:sp>
        <p:nvSpPr>
          <p:cNvPr id="71" name="Fluxograma: Conector 70"/>
          <p:cNvSpPr/>
          <p:nvPr/>
        </p:nvSpPr>
        <p:spPr>
          <a:xfrm>
            <a:off x="4086779" y="2887444"/>
            <a:ext cx="65087" cy="13335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cs typeface="Arial" pitchFamily="34" charset="0"/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2633027" y="3069680"/>
            <a:ext cx="0" cy="771177"/>
          </a:xfrm>
          <a:prstGeom prst="line">
            <a:avLst/>
          </a:prstGeom>
          <a:ln>
            <a:solidFill>
              <a:srgbClr val="00006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to 61"/>
          <p:cNvCxnSpPr/>
          <p:nvPr/>
        </p:nvCxnSpPr>
        <p:spPr>
          <a:xfrm>
            <a:off x="3592756" y="3071374"/>
            <a:ext cx="0" cy="771177"/>
          </a:xfrm>
          <a:prstGeom prst="line">
            <a:avLst/>
          </a:prstGeom>
          <a:ln>
            <a:solidFill>
              <a:srgbClr val="00006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luxograma: Conector 62"/>
          <p:cNvSpPr/>
          <p:nvPr/>
        </p:nvSpPr>
        <p:spPr>
          <a:xfrm>
            <a:off x="3554148" y="2887166"/>
            <a:ext cx="65087" cy="13335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165838" y="4714679"/>
            <a:ext cx="1942851" cy="46340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4" name="CaixaDeTexto 82"/>
          <p:cNvSpPr txBox="1">
            <a:spLocks noChangeArrowheads="1"/>
          </p:cNvSpPr>
          <p:nvPr/>
        </p:nvSpPr>
        <p:spPr bwMode="auto">
          <a:xfrm>
            <a:off x="2242669" y="2211095"/>
            <a:ext cx="780983" cy="276999"/>
          </a:xfrm>
          <a:prstGeom prst="rect">
            <a:avLst/>
          </a:prstGeom>
          <a:solidFill>
            <a:schemeClr val="bg1"/>
          </a:solidFill>
          <a:ln w="3175">
            <a:solidFill>
              <a:srgbClr val="FF0000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pt-BR" sz="1200" dirty="0" smtClean="0">
                <a:solidFill>
                  <a:srgbClr val="FF0000"/>
                </a:solidFill>
                <a:cs typeface="Arial" pitchFamily="34" charset="0"/>
              </a:rPr>
              <a:t>29/01/13</a:t>
            </a:r>
            <a:endParaRPr lang="pt-BR" sz="12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76" name="CaixaDeTexto 82"/>
          <p:cNvSpPr txBox="1">
            <a:spLocks noChangeArrowheads="1"/>
          </p:cNvSpPr>
          <p:nvPr/>
        </p:nvSpPr>
        <p:spPr bwMode="auto">
          <a:xfrm>
            <a:off x="3195688" y="2213248"/>
            <a:ext cx="780983" cy="276999"/>
          </a:xfrm>
          <a:prstGeom prst="rect">
            <a:avLst/>
          </a:prstGeom>
          <a:noFill/>
          <a:ln w="31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pt-BR" sz="1200" smtClean="0">
                <a:solidFill>
                  <a:srgbClr val="FF0000"/>
                </a:solidFill>
                <a:cs typeface="Arial" pitchFamily="34" charset="0"/>
              </a:rPr>
              <a:t>19/03/13</a:t>
            </a:r>
            <a:endParaRPr lang="pt-BR" sz="12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78" name="CaixaDeTexto 77"/>
          <p:cNvSpPr txBox="1"/>
          <p:nvPr/>
        </p:nvSpPr>
        <p:spPr>
          <a:xfrm>
            <a:off x="2130347" y="4684519"/>
            <a:ext cx="1977722" cy="52322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 smtClean="0">
                <a:solidFill>
                  <a:srgbClr val="000066"/>
                </a:solidFill>
                <a:cs typeface="Arial" pitchFamily="34" charset="0"/>
              </a:rPr>
              <a:t>Fase de Esclarecimentos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66"/>
                </a:solidFill>
                <a:cs typeface="Arial" pitchFamily="34" charset="0"/>
              </a:rPr>
              <a:t>a</a:t>
            </a:r>
            <a:r>
              <a:rPr lang="pt-BR" sz="1400" b="1" dirty="0" smtClean="0">
                <a:solidFill>
                  <a:srgbClr val="000066"/>
                </a:solidFill>
                <a:cs typeface="Arial" pitchFamily="34" charset="0"/>
              </a:rPr>
              <a:t>o Edital</a:t>
            </a:r>
            <a:endParaRPr lang="pt-BR" sz="1400" b="1" dirty="0">
              <a:solidFill>
                <a:srgbClr val="000066"/>
              </a:solidFill>
              <a:cs typeface="Arial" pitchFamily="34" charset="0"/>
            </a:endParaRPr>
          </a:p>
        </p:txBody>
      </p:sp>
      <p:sp>
        <p:nvSpPr>
          <p:cNvPr id="79" name="CaixaDeTexto 82"/>
          <p:cNvSpPr txBox="1">
            <a:spLocks noChangeArrowheads="1"/>
          </p:cNvSpPr>
          <p:nvPr/>
        </p:nvSpPr>
        <p:spPr bwMode="auto">
          <a:xfrm>
            <a:off x="3731643" y="2574189"/>
            <a:ext cx="78098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pt-BR" sz="1200" dirty="0" smtClean="0">
                <a:cs typeface="Arial" pitchFamily="34" charset="0"/>
              </a:rPr>
              <a:t>16/04/13</a:t>
            </a:r>
            <a:endParaRPr lang="pt-BR" sz="1200" dirty="0">
              <a:cs typeface="Arial" pitchFamily="34" charset="0"/>
            </a:endParaRPr>
          </a:p>
        </p:txBody>
      </p:sp>
      <p:cxnSp>
        <p:nvCxnSpPr>
          <p:cNvPr id="57357" name="Conector reto 57356"/>
          <p:cNvCxnSpPr/>
          <p:nvPr/>
        </p:nvCxnSpPr>
        <p:spPr>
          <a:xfrm>
            <a:off x="2159432" y="3713162"/>
            <a:ext cx="0" cy="1906695"/>
          </a:xfrm>
          <a:prstGeom prst="line">
            <a:avLst/>
          </a:prstGeom>
          <a:ln>
            <a:solidFill>
              <a:srgbClr val="00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to 89"/>
          <p:cNvCxnSpPr/>
          <p:nvPr/>
        </p:nvCxnSpPr>
        <p:spPr>
          <a:xfrm flipH="1">
            <a:off x="4108069" y="3097088"/>
            <a:ext cx="17595" cy="1617591"/>
          </a:xfrm>
          <a:prstGeom prst="line">
            <a:avLst/>
          </a:prstGeom>
          <a:ln>
            <a:solidFill>
              <a:srgbClr val="000066"/>
            </a:solidFill>
            <a:prstDash val="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68" name="Conector reto 57367"/>
          <p:cNvCxnSpPr/>
          <p:nvPr/>
        </p:nvCxnSpPr>
        <p:spPr>
          <a:xfrm flipV="1">
            <a:off x="2632808" y="2491232"/>
            <a:ext cx="0" cy="39593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to 101"/>
          <p:cNvCxnSpPr/>
          <p:nvPr/>
        </p:nvCxnSpPr>
        <p:spPr>
          <a:xfrm flipV="1">
            <a:off x="3587328" y="2488723"/>
            <a:ext cx="0" cy="39593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ector reto 103"/>
          <p:cNvCxnSpPr/>
          <p:nvPr/>
        </p:nvCxnSpPr>
        <p:spPr>
          <a:xfrm flipV="1">
            <a:off x="6073170" y="2494145"/>
            <a:ext cx="0" cy="39593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/>
          <p:nvPr/>
        </p:nvCxnSpPr>
        <p:spPr>
          <a:xfrm rot="5400000">
            <a:off x="6818495" y="5333853"/>
            <a:ext cx="642942" cy="1588"/>
          </a:xfrm>
          <a:prstGeom prst="line">
            <a:avLst/>
          </a:prstGeom>
          <a:ln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aixaDeTexto 68"/>
          <p:cNvSpPr txBox="1"/>
          <p:nvPr/>
        </p:nvSpPr>
        <p:spPr>
          <a:xfrm>
            <a:off x="7299861" y="5229200"/>
            <a:ext cx="1305229" cy="584775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 smtClean="0">
                <a:solidFill>
                  <a:srgbClr val="000066"/>
                </a:solidFill>
                <a:cs typeface="Arial" pitchFamily="34" charset="0"/>
              </a:rPr>
              <a:t>Formalização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 smtClean="0">
                <a:solidFill>
                  <a:srgbClr val="000066"/>
                </a:solidFill>
                <a:cs typeface="Arial" pitchFamily="34" charset="0"/>
              </a:rPr>
              <a:t>do Contrato</a:t>
            </a:r>
            <a:endParaRPr lang="pt-BR" sz="1600" b="1" dirty="0">
              <a:solidFill>
                <a:srgbClr val="000066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89" name="Espaço Reservado para Conteúdo 3" descr="bases_apresentação_power_point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61175"/>
          </a:xfrm>
        </p:spPr>
      </p:pic>
      <p:sp>
        <p:nvSpPr>
          <p:cNvPr id="3" name="CaixaDeTexto 2"/>
          <p:cNvSpPr txBox="1"/>
          <p:nvPr/>
        </p:nvSpPr>
        <p:spPr>
          <a:xfrm>
            <a:off x="2071670" y="4392443"/>
            <a:ext cx="5072098" cy="1608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500" dirty="0" smtClean="0">
                <a:hlinkClick r:id="rId4"/>
              </a:rPr>
              <a:t>www.antt.gov.br</a:t>
            </a:r>
            <a:endParaRPr lang="pt-BR" sz="3500" dirty="0" smtClean="0"/>
          </a:p>
          <a:p>
            <a:pPr algn="ctr">
              <a:lnSpc>
                <a:spcPct val="150000"/>
              </a:lnSpc>
            </a:pPr>
            <a:r>
              <a:rPr lang="pt-BR" sz="3500" dirty="0" smtClean="0">
                <a:hlinkClick r:id="rId5"/>
              </a:rPr>
              <a:t>www.tavbrasil.gov.br</a:t>
            </a:r>
            <a:endParaRPr lang="pt-BR" sz="3500" dirty="0"/>
          </a:p>
        </p:txBody>
      </p:sp>
    </p:spTree>
    <p:extLst>
      <p:ext uri="{BB962C8B-B14F-4D97-AF65-F5344CB8AC3E}">
        <p14:creationId xmlns:p14="http://schemas.microsoft.com/office/powerpoint/2010/main" val="295540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Espaço Reservado para Conteúdo 3" descr="bases_apresentação_power_point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61175"/>
          </a:xfrm>
        </p:spPr>
      </p:pic>
      <p:sp>
        <p:nvSpPr>
          <p:cNvPr id="20482" name="Título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pt-BR" sz="3000" dirty="0" smtClean="0"/>
              <a:t>TAV RIO DE JANEIRO - CAMPINAS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28625" y="1340768"/>
            <a:ext cx="8358188" cy="45704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300" b="1" dirty="0">
                <a:solidFill>
                  <a:srgbClr val="000099"/>
                </a:solidFill>
                <a:latin typeface="+mn-lt"/>
                <a:cs typeface="+mn-cs"/>
              </a:rPr>
              <a:t>ESTRATÉGIA DE IMPLANTAÇÃO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2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  <a:p>
            <a:pPr marL="1257300" indent="-1257300" algn="just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b="1" dirty="0">
                <a:latin typeface="+mn-lt"/>
                <a:cs typeface="+mn-cs"/>
              </a:rPr>
              <a:t>1ª </a:t>
            </a:r>
            <a:r>
              <a:rPr lang="pt-BR" b="1" dirty="0" smtClean="0">
                <a:latin typeface="+mn-lt"/>
                <a:cs typeface="+mn-cs"/>
              </a:rPr>
              <a:t>ETAPA</a:t>
            </a:r>
            <a:r>
              <a:rPr lang="pt-BR" dirty="0" smtClean="0">
                <a:latin typeface="+mn-lt"/>
                <a:cs typeface="+mn-cs"/>
              </a:rPr>
              <a:t>:	Operação e manutenção </a:t>
            </a:r>
            <a:r>
              <a:rPr lang="pt-BR" dirty="0">
                <a:latin typeface="+mn-lt"/>
                <a:cs typeface="+mn-cs"/>
              </a:rPr>
              <a:t>do </a:t>
            </a:r>
            <a:r>
              <a:rPr lang="pt-BR" dirty="0" smtClean="0">
                <a:latin typeface="+mn-lt"/>
                <a:cs typeface="+mn-cs"/>
              </a:rPr>
              <a:t>sistema TAV, fornecimento e montagem da proteção acústica, sistemas e material rodante, </a:t>
            </a:r>
            <a:r>
              <a:rPr lang="pt-BR" dirty="0">
                <a:latin typeface="+mn-lt"/>
                <a:cs typeface="+mn-cs"/>
              </a:rPr>
              <a:t>bem como a transferência da tecnologia implantada</a:t>
            </a:r>
            <a:r>
              <a:rPr lang="pt-BR" dirty="0" smtClean="0">
                <a:latin typeface="+mn-lt"/>
                <a:cs typeface="+mn-cs"/>
              </a:rPr>
              <a:t>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latin typeface="+mn-lt"/>
                <a:cs typeface="+mn-cs"/>
              </a:rPr>
              <a:t> </a:t>
            </a:r>
          </a:p>
          <a:p>
            <a:pPr marL="1257300" indent="-1257300" algn="just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b="1" dirty="0">
                <a:latin typeface="+mn-lt"/>
                <a:cs typeface="+mn-cs"/>
              </a:rPr>
              <a:t>2ª ETAPA</a:t>
            </a:r>
            <a:r>
              <a:rPr lang="pt-BR" dirty="0">
                <a:latin typeface="+mn-lt"/>
                <a:cs typeface="+mn-cs"/>
              </a:rPr>
              <a:t>:    </a:t>
            </a:r>
            <a:r>
              <a:rPr lang="pt-BR" dirty="0" smtClean="0">
                <a:latin typeface="+mn-lt"/>
                <a:cs typeface="+mn-cs"/>
              </a:rPr>
              <a:t>	Projeto </a:t>
            </a:r>
            <a:r>
              <a:rPr lang="pt-BR" dirty="0">
                <a:latin typeface="+mn-lt"/>
                <a:cs typeface="+mn-cs"/>
              </a:rPr>
              <a:t>Executivo elaborado pelo Poder Concedente, que considerará, entre outros, os parâmetros da tecnologia ofertada, como, por exemplo, seções de túneis, pontes e viadutos.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latin typeface="+mn-lt"/>
                <a:cs typeface="+mn-cs"/>
              </a:rPr>
              <a:t> </a:t>
            </a:r>
          </a:p>
          <a:p>
            <a:pPr marL="1343025" indent="-1343025" algn="just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b="1" dirty="0">
                <a:latin typeface="+mn-lt"/>
                <a:cs typeface="+mn-cs"/>
              </a:rPr>
              <a:t>3ª ETAPA</a:t>
            </a:r>
            <a:r>
              <a:rPr lang="pt-BR" dirty="0">
                <a:latin typeface="+mn-lt"/>
                <a:cs typeface="+mn-cs"/>
              </a:rPr>
              <a:t>: </a:t>
            </a:r>
            <a:r>
              <a:rPr lang="pt-BR" dirty="0" smtClean="0">
                <a:latin typeface="+mn-lt"/>
                <a:cs typeface="+mn-cs"/>
              </a:rPr>
              <a:t> Construção </a:t>
            </a:r>
            <a:r>
              <a:rPr lang="pt-BR" dirty="0">
                <a:latin typeface="+mn-lt"/>
                <a:cs typeface="+mn-cs"/>
              </a:rPr>
              <a:t>da infraestrutura ferroviária, das demais instalações e </a:t>
            </a:r>
            <a:r>
              <a:rPr lang="pt-BR" dirty="0" smtClean="0">
                <a:latin typeface="+mn-lt"/>
                <a:cs typeface="+mn-cs"/>
              </a:rPr>
              <a:t>edificações do </a:t>
            </a:r>
            <a:r>
              <a:rPr lang="pt-BR" dirty="0">
                <a:latin typeface="+mn-lt"/>
                <a:cs typeface="+mn-cs"/>
              </a:rPr>
              <a:t>sistema</a:t>
            </a:r>
            <a:r>
              <a:rPr lang="pt-BR" dirty="0" smtClean="0">
                <a:latin typeface="+mn-lt"/>
                <a:cs typeface="+mn-cs"/>
              </a:rPr>
              <a:t>. </a:t>
            </a:r>
            <a:endParaRPr lang="pt-BR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465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Espaço Reservado para Conteúdo 3" descr="bases_apresentação_power_point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61175"/>
          </a:xfrm>
        </p:spPr>
      </p:pic>
      <p:sp>
        <p:nvSpPr>
          <p:cNvPr id="22530" name="Título 1"/>
          <p:cNvSpPr>
            <a:spLocks noGrp="1"/>
          </p:cNvSpPr>
          <p:nvPr>
            <p:ph type="title"/>
          </p:nvPr>
        </p:nvSpPr>
        <p:spPr>
          <a:xfrm>
            <a:off x="0" y="190000"/>
            <a:ext cx="9143999" cy="824837"/>
          </a:xfrm>
        </p:spPr>
        <p:txBody>
          <a:bodyPr/>
          <a:lstStyle/>
          <a:p>
            <a:pPr eaLnBrk="1" hangingPunct="1"/>
            <a:r>
              <a:rPr lang="pt-BR" sz="3000" dirty="0" smtClean="0"/>
              <a:t>EDITAL Nº 001/2012- TAV RIO DE JANEIRO - CAMPINAS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0" y="1340768"/>
            <a:ext cx="8892479" cy="4755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4200"/>
              </a:spcAft>
              <a:defRPr/>
            </a:pPr>
            <a:r>
              <a:rPr lang="pt-BR" sz="2300" b="1" dirty="0" smtClean="0">
                <a:solidFill>
                  <a:srgbClr val="000099"/>
                </a:solidFill>
                <a:latin typeface="+mn-lt"/>
                <a:cs typeface="+mn-cs"/>
              </a:rPr>
              <a:t>OBJETO: CONCESSÃO </a:t>
            </a:r>
            <a:r>
              <a:rPr lang="pt-BR" sz="2300" b="1" dirty="0">
                <a:solidFill>
                  <a:srgbClr val="000099"/>
                </a:solidFill>
                <a:latin typeface="+mn-lt"/>
                <a:cs typeface="+mn-cs"/>
              </a:rPr>
              <a:t>DA OPERAÇÃO </a:t>
            </a: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4"/>
              </a:buBlip>
              <a:defRPr/>
            </a:pPr>
            <a:r>
              <a:rPr lang="pt-BR" kern="1800" dirty="0">
                <a:latin typeface="+mn-lt"/>
                <a:cs typeface="+mn-cs"/>
              </a:rPr>
              <a:t> Outorga do direito à exploração de serviços públicos de transporte ferroviário </a:t>
            </a:r>
            <a:r>
              <a:rPr lang="pt-BR" kern="1800" dirty="0" smtClean="0">
                <a:latin typeface="+mn-lt"/>
                <a:cs typeface="+mn-cs"/>
              </a:rPr>
              <a:t>de</a:t>
            </a:r>
          </a:p>
          <a:p>
            <a:pPr lvl="1" algn="just" fontAlgn="auto">
              <a:spcBef>
                <a:spcPts val="0"/>
              </a:spcBef>
              <a:spcAft>
                <a:spcPts val="1800"/>
              </a:spcAft>
              <a:defRPr/>
            </a:pPr>
            <a:r>
              <a:rPr lang="pt-BR" kern="1800" dirty="0">
                <a:latin typeface="+mn-lt"/>
                <a:cs typeface="+mn-cs"/>
              </a:rPr>
              <a:t> </a:t>
            </a:r>
            <a:r>
              <a:rPr lang="pt-BR" kern="1800" dirty="0" smtClean="0">
                <a:latin typeface="+mn-lt"/>
                <a:cs typeface="+mn-cs"/>
              </a:rPr>
              <a:t>   passageiros</a:t>
            </a:r>
            <a:r>
              <a:rPr lang="pt-BR" kern="1800" dirty="0">
                <a:latin typeface="+mn-lt"/>
                <a:cs typeface="+mn-cs"/>
              </a:rPr>
              <a:t>;</a:t>
            </a:r>
          </a:p>
          <a:p>
            <a:pPr marL="1080000" lvl="2" indent="-144000" algn="just" fontAlgn="auto">
              <a:spcBef>
                <a:spcPts val="0"/>
              </a:spcBef>
              <a:spcAft>
                <a:spcPts val="1800"/>
              </a:spcAft>
              <a:buClr>
                <a:srgbClr val="0000CC"/>
              </a:buClr>
              <a:buFont typeface="Wingdings" pitchFamily="2" charset="2"/>
              <a:buChar char="§"/>
              <a:defRPr/>
            </a:pPr>
            <a:r>
              <a:rPr lang="pt-BR" kern="1800" dirty="0" smtClean="0">
                <a:latin typeface="+mn-lt"/>
                <a:cs typeface="+mn-cs"/>
              </a:rPr>
              <a:t>Definição </a:t>
            </a:r>
            <a:r>
              <a:rPr lang="pt-BR" kern="1800" dirty="0">
                <a:latin typeface="+mn-lt"/>
                <a:cs typeface="+mn-cs"/>
              </a:rPr>
              <a:t>da tecnologia </a:t>
            </a:r>
            <a:r>
              <a:rPr lang="pt-BR" kern="1800" dirty="0" smtClean="0">
                <a:latin typeface="+mn-lt"/>
                <a:cs typeface="+mn-cs"/>
              </a:rPr>
              <a:t>do sistema TAV a ser implantado;</a:t>
            </a:r>
          </a:p>
          <a:p>
            <a:pPr marL="1080000" lvl="2" indent="-144000" algn="just" fontAlgn="auto">
              <a:spcBef>
                <a:spcPts val="0"/>
              </a:spcBef>
              <a:spcAft>
                <a:spcPts val="1800"/>
              </a:spcAft>
              <a:buClr>
                <a:srgbClr val="0000CC"/>
              </a:buClr>
              <a:buFont typeface="Wingdings" pitchFamily="2" charset="2"/>
              <a:buChar char="§"/>
              <a:defRPr/>
            </a:pPr>
            <a:r>
              <a:rPr lang="pt-BR" dirty="0" smtClean="0">
                <a:latin typeface="+mj-lt"/>
              </a:rPr>
              <a:t>Inclui a responsabilidade pela operação </a:t>
            </a:r>
            <a:r>
              <a:rPr lang="pt-BR" dirty="0">
                <a:latin typeface="+mj-lt"/>
              </a:rPr>
              <a:t>e manutenção do sistema </a:t>
            </a:r>
            <a:r>
              <a:rPr lang="pt-BR" dirty="0" smtClean="0">
                <a:latin typeface="+mj-lt"/>
              </a:rPr>
              <a:t>TAV, precedida   pelo fornecimento e </a:t>
            </a:r>
            <a:r>
              <a:rPr lang="pt-BR" dirty="0">
                <a:latin typeface="+mj-lt"/>
              </a:rPr>
              <a:t>montagem de sistemas </a:t>
            </a:r>
            <a:r>
              <a:rPr lang="pt-BR" dirty="0" smtClean="0">
                <a:latin typeface="+mj-lt"/>
              </a:rPr>
              <a:t>operacionais </a:t>
            </a:r>
            <a:r>
              <a:rPr lang="pt-BR" dirty="0">
                <a:latin typeface="+mj-lt"/>
              </a:rPr>
              <a:t>(</a:t>
            </a:r>
            <a:r>
              <a:rPr lang="pt-BR" dirty="0" smtClean="0">
                <a:latin typeface="+mj-lt"/>
              </a:rPr>
              <a:t>eletrificação, sinalização e  telecomunicação), de sistema </a:t>
            </a:r>
            <a:r>
              <a:rPr lang="pt-BR" dirty="0">
                <a:latin typeface="+mj-lt"/>
              </a:rPr>
              <a:t>segurança, </a:t>
            </a:r>
            <a:r>
              <a:rPr lang="pt-BR" dirty="0" smtClean="0">
                <a:latin typeface="+mj-lt"/>
              </a:rPr>
              <a:t>de material </a:t>
            </a:r>
            <a:r>
              <a:rPr lang="pt-BR" dirty="0">
                <a:latin typeface="+mj-lt"/>
              </a:rPr>
              <a:t>rodante e </a:t>
            </a:r>
            <a:r>
              <a:rPr lang="pt-BR" dirty="0" smtClean="0">
                <a:latin typeface="+mj-lt"/>
              </a:rPr>
              <a:t>de proteção acústica</a:t>
            </a:r>
            <a:r>
              <a:rPr lang="pt-BR" dirty="0">
                <a:latin typeface="+mj-lt"/>
              </a:rPr>
              <a:t>;</a:t>
            </a:r>
          </a:p>
          <a:p>
            <a:pPr marL="1080000" lvl="2" indent="-144000" algn="just" fontAlgn="auto">
              <a:spcBef>
                <a:spcPts val="600"/>
              </a:spcBef>
              <a:spcAft>
                <a:spcPts val="1800"/>
              </a:spcAft>
              <a:buClr>
                <a:srgbClr val="0000CC"/>
              </a:buClr>
              <a:buFont typeface="Wingdings" pitchFamily="2" charset="2"/>
              <a:buChar char="§"/>
              <a:defRPr/>
            </a:pPr>
            <a:r>
              <a:rPr lang="pt-BR" kern="1800" dirty="0" smtClean="0">
                <a:latin typeface="+mn-lt"/>
                <a:cs typeface="+mn-cs"/>
              </a:rPr>
              <a:t>Responsabilidade </a:t>
            </a:r>
            <a:r>
              <a:rPr lang="pt-BR" kern="1800" dirty="0">
                <a:latin typeface="+mn-lt"/>
                <a:cs typeface="+mn-cs"/>
              </a:rPr>
              <a:t>pela transferência </a:t>
            </a:r>
            <a:r>
              <a:rPr lang="pt-BR" kern="1800" dirty="0" smtClean="0">
                <a:latin typeface="+mn-lt"/>
                <a:cs typeface="+mn-cs"/>
              </a:rPr>
              <a:t>da tecnologia do sistema TAV implantado.</a:t>
            </a:r>
            <a:endParaRPr lang="pt-BR" kern="1800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Espaço Reservado para Conteúdo 3" descr="bases_apresentação_power_point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-71438"/>
            <a:ext cx="9144000" cy="6861176"/>
          </a:xfrm>
        </p:spPr>
      </p:pic>
      <p:sp>
        <p:nvSpPr>
          <p:cNvPr id="24579" name="CaixaDeTexto 7"/>
          <p:cNvSpPr txBox="1">
            <a:spLocks noChangeArrowheads="1"/>
          </p:cNvSpPr>
          <p:nvPr/>
        </p:nvSpPr>
        <p:spPr bwMode="auto">
          <a:xfrm>
            <a:off x="177614" y="1247849"/>
            <a:ext cx="8786874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pt-BR" sz="1400" b="1" dirty="0">
              <a:latin typeface="Calibri" pitchFamily="34" charset="0"/>
            </a:endParaRPr>
          </a:p>
          <a:p>
            <a:pPr algn="ctr">
              <a:spcAft>
                <a:spcPts val="2400"/>
              </a:spcAft>
            </a:pPr>
            <a:r>
              <a:rPr lang="pt-BR" sz="2300" b="1" dirty="0" smtClean="0">
                <a:solidFill>
                  <a:srgbClr val="000099"/>
                </a:solidFill>
                <a:latin typeface="Calibri" pitchFamily="34" charset="0"/>
              </a:rPr>
              <a:t>FASES DO PROCESSO DE LICITAÇÃO </a:t>
            </a:r>
          </a:p>
          <a:p>
            <a:pPr>
              <a:spcAft>
                <a:spcPts val="1200"/>
              </a:spcAft>
            </a:pPr>
            <a:r>
              <a:rPr lang="pt-BR" b="1" dirty="0" smtClean="0">
                <a:latin typeface="Calibri" pitchFamily="34" charset="0"/>
              </a:rPr>
              <a:t>1ª </a:t>
            </a:r>
            <a:r>
              <a:rPr lang="pt-BR" b="1" dirty="0">
                <a:latin typeface="Calibri" pitchFamily="34" charset="0"/>
              </a:rPr>
              <a:t>Fase: </a:t>
            </a:r>
            <a:r>
              <a:rPr lang="pt-BR" dirty="0">
                <a:latin typeface="Calibri" pitchFamily="34" charset="0"/>
              </a:rPr>
              <a:t>pré-qualificação financeira e técnica: </a:t>
            </a:r>
          </a:p>
          <a:p>
            <a:endParaRPr lang="pt-BR" sz="900" dirty="0">
              <a:latin typeface="Calibri" pitchFamily="34" charset="0"/>
            </a:endParaRPr>
          </a:p>
          <a:p>
            <a:pPr marL="450850" lvl="1" indent="-177800" algn="just">
              <a:spcAft>
                <a:spcPts val="1800"/>
              </a:spcAft>
              <a:buFontTx/>
              <a:buBlip>
                <a:blip r:embed="rId4"/>
              </a:buBlip>
              <a:tabLst>
                <a:tab pos="450850" algn="l"/>
                <a:tab pos="542925" algn="l"/>
              </a:tabLst>
            </a:pPr>
            <a:r>
              <a:rPr lang="pt-BR" dirty="0" smtClean="0">
                <a:latin typeface="Calibri" pitchFamily="34" charset="0"/>
              </a:rPr>
              <a:t>Garantia </a:t>
            </a:r>
            <a:r>
              <a:rPr lang="pt-BR" dirty="0">
                <a:latin typeface="Calibri" pitchFamily="34" charset="0"/>
              </a:rPr>
              <a:t>da Proposta;</a:t>
            </a:r>
          </a:p>
          <a:p>
            <a:pPr marL="450850" lvl="1" indent="-177800" algn="just">
              <a:spcAft>
                <a:spcPts val="1800"/>
              </a:spcAft>
              <a:buFontTx/>
              <a:buBlip>
                <a:blip r:embed="rId4"/>
              </a:buBlip>
              <a:tabLst>
                <a:tab pos="450850" algn="l"/>
                <a:tab pos="542925" algn="l"/>
              </a:tabLst>
            </a:pP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Documentos de comprovação da habilitação técnica das Proponentes</a:t>
            </a:r>
          </a:p>
          <a:p>
            <a:pPr marL="450850" lvl="1" indent="-177800" algn="just">
              <a:spcBef>
                <a:spcPts val="600"/>
              </a:spcBef>
              <a:spcAft>
                <a:spcPts val="1800"/>
              </a:spcAft>
              <a:buFontTx/>
              <a:buBlip>
                <a:blip r:embed="rId4"/>
              </a:buBlip>
              <a:tabLst>
                <a:tab pos="450850" algn="l"/>
                <a:tab pos="542925" algn="l"/>
              </a:tabLst>
            </a:pPr>
            <a:r>
              <a:rPr lang="pt-BR" dirty="0" smtClean="0">
                <a:latin typeface="Calibri" pitchFamily="34" charset="0"/>
              </a:rPr>
              <a:t>Documento  de comprovação de que a Proponente detém o estado da arte do padrão de TAV ofertado e que se compromete em transferir essa tecnologia.</a:t>
            </a:r>
            <a:endParaRPr lang="pt-BR" dirty="0">
              <a:solidFill>
                <a:srgbClr val="FF0000"/>
              </a:solidFill>
              <a:latin typeface="Calibri" pitchFamily="34" charset="0"/>
            </a:endParaRPr>
          </a:p>
          <a:p>
            <a:pPr marL="450850" lvl="1" indent="-177800" algn="just">
              <a:spcAft>
                <a:spcPts val="1800"/>
              </a:spcAft>
              <a:tabLst>
                <a:tab pos="450850" algn="l"/>
                <a:tab pos="542925" algn="l"/>
              </a:tabLst>
            </a:pPr>
            <a:endParaRPr lang="pt-BR" dirty="0" smtClean="0">
              <a:latin typeface="Calibri" pitchFamily="34" charset="0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0" y="130625"/>
            <a:ext cx="9143999" cy="824837"/>
          </a:xfrm>
        </p:spPr>
        <p:txBody>
          <a:bodyPr/>
          <a:lstStyle/>
          <a:p>
            <a:pPr eaLnBrk="1" hangingPunct="1"/>
            <a:r>
              <a:rPr lang="pt-BR" sz="3000" dirty="0" smtClean="0"/>
              <a:t>EDITAL Nº 001/2012- TAV RIO DE JANEIRO - CAMPINAS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Espaço Reservado para Conteúdo 3" descr="bases_apresentação_power_point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61175"/>
          </a:xfrm>
        </p:spPr>
      </p:pic>
      <p:sp>
        <p:nvSpPr>
          <p:cNvPr id="28675" name="CaixaDeTexto 7"/>
          <p:cNvSpPr txBox="1">
            <a:spLocks noChangeArrowheads="1"/>
          </p:cNvSpPr>
          <p:nvPr/>
        </p:nvSpPr>
        <p:spPr bwMode="auto">
          <a:xfrm>
            <a:off x="107504" y="1286465"/>
            <a:ext cx="8928992" cy="450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pt-BR" b="1" dirty="0" smtClean="0">
              <a:latin typeface="Calibri" pitchFamily="34" charset="0"/>
            </a:endParaRPr>
          </a:p>
          <a:p>
            <a:pPr algn="ctr">
              <a:spcAft>
                <a:spcPts val="0"/>
              </a:spcAft>
            </a:pPr>
            <a:r>
              <a:rPr lang="pt-BR" sz="2300" b="1" dirty="0">
                <a:solidFill>
                  <a:srgbClr val="000099"/>
                </a:solidFill>
                <a:latin typeface="Calibri" pitchFamily="34" charset="0"/>
              </a:rPr>
              <a:t>FASES DO PROCESSO DE LICITAÇÃO </a:t>
            </a:r>
          </a:p>
          <a:p>
            <a:pPr algn="ctr">
              <a:spcAft>
                <a:spcPts val="0"/>
              </a:spcAft>
            </a:pPr>
            <a:endParaRPr lang="pt-BR" b="1" dirty="0">
              <a:latin typeface="Calibri" pitchFamily="34" charset="0"/>
            </a:endParaRPr>
          </a:p>
          <a:p>
            <a:pPr algn="just">
              <a:spcAft>
                <a:spcPts val="0"/>
              </a:spcAft>
            </a:pPr>
            <a:endParaRPr lang="pt-BR" b="1" dirty="0" smtClean="0">
              <a:latin typeface="Calibri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b="1" dirty="0" smtClean="0">
                <a:latin typeface="Calibri" pitchFamily="34" charset="0"/>
              </a:rPr>
              <a:t>2ª Fase:  </a:t>
            </a:r>
            <a:r>
              <a:rPr lang="pt-BR" dirty="0" smtClean="0">
                <a:latin typeface="Calibri" pitchFamily="34" charset="0"/>
              </a:rPr>
              <a:t>Leilão de lance único na </a:t>
            </a:r>
            <a:r>
              <a:rPr lang="pt-BR" dirty="0" err="1" smtClean="0">
                <a:latin typeface="Calibri" pitchFamily="34" charset="0"/>
              </a:rPr>
              <a:t>BM&amp;FBovespa</a:t>
            </a:r>
            <a:r>
              <a:rPr lang="pt-BR" dirty="0" smtClean="0">
                <a:latin typeface="Calibri" pitchFamily="34" charset="0"/>
              </a:rPr>
              <a:t> para classificação das Propostas Econômicas, </a:t>
            </a:r>
          </a:p>
          <a:p>
            <a:pPr algn="just">
              <a:spcAft>
                <a:spcPts val="0"/>
              </a:spcAft>
            </a:pPr>
            <a:r>
              <a:rPr lang="pt-BR" dirty="0" smtClean="0">
                <a:latin typeface="Calibri" pitchFamily="34" charset="0"/>
              </a:rPr>
              <a:t>                determinadas pela Nota Final obtida considerando o Valor de Referência  pelo </a:t>
            </a:r>
          </a:p>
          <a:p>
            <a:pPr algn="just">
              <a:spcAft>
                <a:spcPts val="0"/>
              </a:spcAft>
            </a:pPr>
            <a:r>
              <a:rPr lang="pt-BR" dirty="0" smtClean="0">
                <a:latin typeface="Calibri" pitchFamily="34" charset="0"/>
              </a:rPr>
              <a:t>                Pagamento pela Outorga e o Valor Estimado dos custos das obras de arte especiais </a:t>
            </a:r>
          </a:p>
          <a:p>
            <a:pPr algn="just">
              <a:spcAft>
                <a:spcPts val="1200"/>
              </a:spcAft>
            </a:pPr>
            <a:r>
              <a:rPr lang="pt-BR" dirty="0" smtClean="0">
                <a:latin typeface="Calibri" pitchFamily="34" charset="0"/>
              </a:rPr>
              <a:t>                propostos. </a:t>
            </a:r>
            <a:endParaRPr lang="pt-BR" b="1" dirty="0" smtClean="0">
              <a:latin typeface="Calibri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b="1" dirty="0" smtClean="0">
                <a:latin typeface="Calibri" pitchFamily="34" charset="0"/>
              </a:rPr>
              <a:t>3ª </a:t>
            </a:r>
            <a:r>
              <a:rPr lang="pt-BR" b="1" dirty="0">
                <a:latin typeface="Calibri" pitchFamily="34" charset="0"/>
              </a:rPr>
              <a:t>Fase: </a:t>
            </a:r>
            <a:r>
              <a:rPr lang="pt-BR" b="1" dirty="0" smtClean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Avaliação </a:t>
            </a:r>
            <a:r>
              <a:rPr lang="pt-BR" dirty="0">
                <a:latin typeface="Calibri" pitchFamily="34" charset="0"/>
              </a:rPr>
              <a:t>dos </a:t>
            </a:r>
            <a:r>
              <a:rPr lang="pt-BR" dirty="0" smtClean="0">
                <a:latin typeface="Calibri" pitchFamily="34" charset="0"/>
              </a:rPr>
              <a:t>Documentos </a:t>
            </a:r>
            <a:r>
              <a:rPr lang="pt-BR" dirty="0">
                <a:latin typeface="Calibri" pitchFamily="34" charset="0"/>
              </a:rPr>
              <a:t>de </a:t>
            </a:r>
            <a:r>
              <a:rPr lang="pt-BR" dirty="0" smtClean="0">
                <a:latin typeface="Calibri" pitchFamily="34" charset="0"/>
              </a:rPr>
              <a:t>Qualificação </a:t>
            </a:r>
            <a:r>
              <a:rPr lang="pt-BR" dirty="0">
                <a:latin typeface="Calibri" pitchFamily="34" charset="0"/>
              </a:rPr>
              <a:t>da proponente classificada  em primeiro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pt-BR" dirty="0" smtClean="0">
                <a:latin typeface="Calibri" pitchFamily="34" charset="0"/>
              </a:rPr>
              <a:t>                lugar e da </a:t>
            </a:r>
            <a:r>
              <a:rPr lang="pt-BR" dirty="0">
                <a:latin typeface="Calibri" pitchFamily="34" charset="0"/>
              </a:rPr>
              <a:t>conformidade, consistência e exequibilidade </a:t>
            </a:r>
            <a:r>
              <a:rPr lang="pt-BR" dirty="0" smtClean="0">
                <a:latin typeface="Calibri" pitchFamily="34" charset="0"/>
              </a:rPr>
              <a:t>do seu Projeto </a:t>
            </a:r>
            <a:r>
              <a:rPr lang="pt-BR" dirty="0">
                <a:latin typeface="Calibri" pitchFamily="34" charset="0"/>
              </a:rPr>
              <a:t>Funcional </a:t>
            </a:r>
            <a:r>
              <a:rPr lang="pt-BR" dirty="0" smtClean="0">
                <a:latin typeface="Calibri" pitchFamily="34" charset="0"/>
              </a:rPr>
              <a:t>e </a:t>
            </a: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  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               Plano </a:t>
            </a:r>
            <a:r>
              <a:rPr lang="pt-BR" dirty="0">
                <a:latin typeface="Calibri" pitchFamily="34" charset="0"/>
              </a:rPr>
              <a:t>de </a:t>
            </a:r>
            <a:r>
              <a:rPr lang="pt-BR" dirty="0" smtClean="0">
                <a:latin typeface="Calibri" pitchFamily="34" charset="0"/>
              </a:rPr>
              <a:t>Negócios.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pt-BR" b="1" dirty="0" smtClean="0">
                <a:latin typeface="Calibri" pitchFamily="34" charset="0"/>
              </a:rPr>
              <a:t>4ª Fase:  </a:t>
            </a:r>
            <a:r>
              <a:rPr lang="pt-BR" dirty="0" smtClean="0">
                <a:latin typeface="Calibri" pitchFamily="34" charset="0"/>
              </a:rPr>
              <a:t>Homologação</a:t>
            </a:r>
            <a:r>
              <a:rPr lang="pt-BR" dirty="0">
                <a:latin typeface="Calibri" pitchFamily="34" charset="0"/>
              </a:rPr>
              <a:t>, Adjudicação e Assinatura do Contrato de Concessão.</a:t>
            </a:r>
          </a:p>
          <a:p>
            <a:endParaRPr lang="pt-BR" dirty="0">
              <a:latin typeface="Calibri" pitchFamily="34" charset="0"/>
            </a:endParaRPr>
          </a:p>
          <a:p>
            <a:pPr algn="ctr"/>
            <a:endParaRPr lang="pt-BR" dirty="0">
              <a:latin typeface="Calibri" pitchFamily="34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0" y="190000"/>
            <a:ext cx="9143999" cy="824837"/>
          </a:xfrm>
        </p:spPr>
        <p:txBody>
          <a:bodyPr/>
          <a:lstStyle/>
          <a:p>
            <a:pPr eaLnBrk="1" hangingPunct="1"/>
            <a:r>
              <a:rPr lang="pt-BR" sz="3000" dirty="0" smtClean="0"/>
              <a:t>EDITAL Nº 001/2012- TAV RIO DE JANEIRO - CAMPINAS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Espaço Reservado para Conteúdo 3" descr="bases_apresentação_power_point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61175"/>
          </a:xfrm>
        </p:spPr>
      </p:pic>
      <p:sp>
        <p:nvSpPr>
          <p:cNvPr id="32771" name="CaixaDeTexto 7"/>
          <p:cNvSpPr txBox="1">
            <a:spLocks noChangeArrowheads="1"/>
          </p:cNvSpPr>
          <p:nvPr/>
        </p:nvSpPr>
        <p:spPr bwMode="auto">
          <a:xfrm>
            <a:off x="251521" y="1340470"/>
            <a:ext cx="8640959" cy="5616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pt-BR" sz="2300" b="1" dirty="0" smtClean="0">
                <a:solidFill>
                  <a:srgbClr val="000099"/>
                </a:solidFill>
                <a:latin typeface="Calibri" pitchFamily="34" charset="0"/>
              </a:rPr>
              <a:t>DOCUMENTAÇÃO NECESSÁRIA</a:t>
            </a:r>
            <a:endParaRPr lang="pt-BR" sz="2300" b="1" dirty="0">
              <a:solidFill>
                <a:srgbClr val="000099"/>
              </a:solidFill>
              <a:latin typeface="Calibri" pitchFamily="34" charset="0"/>
            </a:endParaRPr>
          </a:p>
          <a:p>
            <a:pPr algn="ctr"/>
            <a:endParaRPr lang="pt-BR" sz="1200" dirty="0">
              <a:latin typeface="Calibri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Tx/>
              <a:buBlip>
                <a:blip r:embed="rId4"/>
              </a:buBlip>
            </a:pPr>
            <a:r>
              <a:rPr lang="pt-BR" sz="2000" dirty="0">
                <a:latin typeface="Calibri" pitchFamily="34" charset="0"/>
              </a:rPr>
              <a:t> </a:t>
            </a:r>
            <a:r>
              <a:rPr lang="pt-BR" sz="2000" dirty="0" smtClean="0">
                <a:latin typeface="Calibri" pitchFamily="34" charset="0"/>
              </a:rPr>
              <a:t>Volume 1 – Garantia da Proposta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Tx/>
              <a:buBlip>
                <a:blip r:embed="rId4"/>
              </a:buBlip>
            </a:pPr>
            <a:r>
              <a:rPr lang="pt-BR" sz="2000" dirty="0">
                <a:latin typeface="Calibri" pitchFamily="34" charset="0"/>
              </a:rPr>
              <a:t> </a:t>
            </a:r>
            <a:r>
              <a:rPr lang="pt-BR" sz="2000" dirty="0" smtClean="0">
                <a:latin typeface="Calibri" pitchFamily="34" charset="0"/>
              </a:rPr>
              <a:t>Volume 2 – Documentos de Pré-Qualificação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Tx/>
              <a:buBlip>
                <a:blip r:embed="rId4"/>
              </a:buBlip>
            </a:pPr>
            <a:r>
              <a:rPr lang="pt-BR" sz="2000" dirty="0" smtClean="0">
                <a:latin typeface="Calibri" pitchFamily="34" charset="0"/>
              </a:rPr>
              <a:t> Volume 3 – Proposta Econômica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Tx/>
              <a:buBlip>
                <a:blip r:embed="rId4"/>
              </a:buBlip>
            </a:pPr>
            <a:r>
              <a:rPr lang="pt-BR" sz="2000" dirty="0">
                <a:latin typeface="Calibri" pitchFamily="34" charset="0"/>
              </a:rPr>
              <a:t> </a:t>
            </a:r>
            <a:r>
              <a:rPr lang="pt-BR" sz="2000" dirty="0" smtClean="0">
                <a:latin typeface="Calibri" pitchFamily="34" charset="0"/>
              </a:rPr>
              <a:t>Volume 4 – Documentos de Qualificação</a:t>
            </a:r>
            <a:endParaRPr lang="pt-BR" sz="2000" dirty="0">
              <a:latin typeface="Calibri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Tx/>
              <a:buBlip>
                <a:blip r:embed="rId4"/>
              </a:buBlip>
            </a:pPr>
            <a:r>
              <a:rPr lang="pt-BR" sz="2000" dirty="0">
                <a:latin typeface="Calibri" pitchFamily="34" charset="0"/>
              </a:rPr>
              <a:t> </a:t>
            </a:r>
            <a:r>
              <a:rPr lang="pt-BR" sz="2000" dirty="0" smtClean="0">
                <a:latin typeface="Calibri" pitchFamily="34" charset="0"/>
              </a:rPr>
              <a:t>Volume 5 – Projeto Funcional e Plano de Negócios </a:t>
            </a:r>
          </a:p>
          <a:p>
            <a:pPr lvl="1" algn="just"/>
            <a:r>
              <a:rPr lang="pt-BR" sz="2000" dirty="0">
                <a:latin typeface="Calibri" pitchFamily="34" charset="0"/>
              </a:rPr>
              <a:t> </a:t>
            </a:r>
            <a:r>
              <a:rPr lang="pt-BR" sz="2000" dirty="0" smtClean="0">
                <a:latin typeface="Calibri" pitchFamily="34" charset="0"/>
              </a:rPr>
              <a:t>   </a:t>
            </a:r>
            <a:endParaRPr lang="pt-BR" sz="2000" dirty="0">
              <a:latin typeface="Calibri" pitchFamily="34" charset="0"/>
            </a:endParaRPr>
          </a:p>
          <a:p>
            <a:pPr algn="just"/>
            <a:endParaRPr lang="pt-BR" sz="1700" dirty="0">
              <a:latin typeface="Calibri" pitchFamily="34" charset="0"/>
            </a:endParaRPr>
          </a:p>
          <a:p>
            <a:pPr lvl="1" algn="just"/>
            <a:endParaRPr lang="pt-BR" dirty="0">
              <a:latin typeface="Calibri" pitchFamily="34" charset="0"/>
            </a:endParaRPr>
          </a:p>
          <a:p>
            <a:pPr algn="just"/>
            <a:endParaRPr lang="pt-BR" b="1" dirty="0">
              <a:latin typeface="Calibri" pitchFamily="34" charset="0"/>
            </a:endParaRPr>
          </a:p>
          <a:p>
            <a:pPr algn="just"/>
            <a:endParaRPr lang="pt-BR" dirty="0">
              <a:latin typeface="Calibri" pitchFamily="34" charset="0"/>
            </a:endParaRPr>
          </a:p>
          <a:p>
            <a:pPr algn="just"/>
            <a:endParaRPr lang="pt-BR" dirty="0">
              <a:latin typeface="Calibri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19971" y="207310"/>
            <a:ext cx="9143999" cy="82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3000" dirty="0" smtClean="0"/>
              <a:t>EDITAL Nº 001/2012- TAV RIO DE JANEIRO - CAMPINAS</a:t>
            </a:r>
          </a:p>
        </p:txBody>
      </p:sp>
    </p:spTree>
    <p:extLst>
      <p:ext uri="{BB962C8B-B14F-4D97-AF65-F5344CB8AC3E}">
        <p14:creationId xmlns:p14="http://schemas.microsoft.com/office/powerpoint/2010/main" val="50948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Espaço Reservado para Conteúdo 3" descr="bases_apresentação_power_point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61175"/>
          </a:xfrm>
        </p:spPr>
      </p:pic>
      <p:sp>
        <p:nvSpPr>
          <p:cNvPr id="32771" name="CaixaDeTexto 7"/>
          <p:cNvSpPr txBox="1">
            <a:spLocks noChangeArrowheads="1"/>
          </p:cNvSpPr>
          <p:nvPr/>
        </p:nvSpPr>
        <p:spPr bwMode="auto">
          <a:xfrm>
            <a:off x="179512" y="993361"/>
            <a:ext cx="8640959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pt-BR" sz="2300" b="1" dirty="0" smtClean="0">
                <a:solidFill>
                  <a:srgbClr val="000099"/>
                </a:solidFill>
                <a:latin typeface="Calibri" pitchFamily="34" charset="0"/>
              </a:rPr>
              <a:t>PRÉ-QUALIFICAÇÃO REQUERIDA</a:t>
            </a:r>
            <a:endParaRPr lang="pt-BR" sz="1200" dirty="0">
              <a:latin typeface="Calibri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Tx/>
              <a:buBlip>
                <a:blip r:embed="rId4"/>
              </a:buBlip>
            </a:pPr>
            <a:r>
              <a:rPr lang="pt-BR" sz="2000" dirty="0">
                <a:latin typeface="Calibri" pitchFamily="34" charset="0"/>
              </a:rPr>
              <a:t> </a:t>
            </a:r>
            <a:r>
              <a:rPr lang="pt-BR" sz="2000" dirty="0" smtClean="0">
                <a:latin typeface="Calibri" pitchFamily="34" charset="0"/>
              </a:rPr>
              <a:t>Comprovação de operação de sistema de TAV durante os últimos 5 anos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  <a:buFontTx/>
              <a:buBlip>
                <a:blip r:embed="rId4"/>
              </a:buBlip>
            </a:pPr>
            <a:r>
              <a:rPr lang="pt-BR" sz="2000" dirty="0">
                <a:latin typeface="Calibri" pitchFamily="34" charset="0"/>
              </a:rPr>
              <a:t> </a:t>
            </a:r>
            <a:r>
              <a:rPr lang="pt-BR" sz="2000" dirty="0" smtClean="0">
                <a:latin typeface="Calibri" pitchFamily="34" charset="0"/>
              </a:rPr>
              <a:t>Declaração de que não participou, neste período, da operação de sistema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pt-BR" sz="2000" dirty="0" smtClean="0">
                <a:latin typeface="Calibri" pitchFamily="34" charset="0"/>
              </a:rPr>
              <a:t>    de TAV </a:t>
            </a:r>
            <a:r>
              <a:rPr lang="pt-BR" sz="2000" dirty="0">
                <a:latin typeface="Calibri" pitchFamily="34" charset="0"/>
              </a:rPr>
              <a:t>onde tenha ocorrido acidente fatal</a:t>
            </a:r>
          </a:p>
          <a:p>
            <a:pPr lvl="1" algn="just">
              <a:buFontTx/>
              <a:buBlip>
                <a:blip r:embed="rId4"/>
              </a:buBlip>
            </a:pPr>
            <a:r>
              <a:rPr lang="pt-BR" sz="2000" dirty="0">
                <a:latin typeface="Calibri" pitchFamily="34" charset="0"/>
              </a:rPr>
              <a:t> </a:t>
            </a:r>
            <a:r>
              <a:rPr lang="pt-BR" sz="2000" dirty="0" smtClean="0">
                <a:latin typeface="Calibri" pitchFamily="34" charset="0"/>
              </a:rPr>
              <a:t>Comprovação de experiência na implantação de sistemas operacionais, de</a:t>
            </a:r>
          </a:p>
          <a:p>
            <a:pPr lvl="1" algn="just">
              <a:spcAft>
                <a:spcPts val="1200"/>
              </a:spcAft>
            </a:pPr>
            <a:r>
              <a:rPr lang="pt-BR" sz="2000" dirty="0">
                <a:latin typeface="Calibri" pitchFamily="34" charset="0"/>
              </a:rPr>
              <a:t> </a:t>
            </a:r>
            <a:r>
              <a:rPr lang="pt-BR" sz="2000" dirty="0" smtClean="0">
                <a:latin typeface="Calibri" pitchFamily="34" charset="0"/>
              </a:rPr>
              <a:t>   estações e de outras instalações físicas compatíveis com sistema de TAV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  <a:buFontTx/>
              <a:buBlip>
                <a:blip r:embed="rId4"/>
              </a:buBlip>
            </a:pPr>
            <a:r>
              <a:rPr lang="pt-BR" sz="2000" dirty="0">
                <a:latin typeface="Calibri" pitchFamily="34" charset="0"/>
              </a:rPr>
              <a:t> Comprovação de </a:t>
            </a:r>
            <a:r>
              <a:rPr lang="pt-BR" sz="2000" dirty="0" smtClean="0">
                <a:latin typeface="Calibri" pitchFamily="34" charset="0"/>
              </a:rPr>
              <a:t>experiência no desenvolvimento de projeto e fabricação 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pt-BR" sz="2000" dirty="0">
                <a:latin typeface="Calibri" pitchFamily="34" charset="0"/>
              </a:rPr>
              <a:t> </a:t>
            </a:r>
            <a:r>
              <a:rPr lang="pt-BR" sz="2000" dirty="0" smtClean="0">
                <a:latin typeface="Calibri" pitchFamily="34" charset="0"/>
              </a:rPr>
              <a:t>   de material rodante</a:t>
            </a:r>
            <a:endParaRPr lang="pt-BR" sz="2000" dirty="0">
              <a:latin typeface="Calibri" pitchFamily="34" charset="0"/>
            </a:endParaRPr>
          </a:p>
          <a:p>
            <a:pPr lvl="1" algn="just">
              <a:spcBef>
                <a:spcPts val="0"/>
              </a:spcBef>
              <a:spcAft>
                <a:spcPts val="0"/>
              </a:spcAft>
              <a:buFontTx/>
              <a:buBlip>
                <a:blip r:embed="rId4"/>
              </a:buBlip>
            </a:pPr>
            <a:r>
              <a:rPr lang="pt-BR" sz="2000" dirty="0">
                <a:latin typeface="Calibri" pitchFamily="34" charset="0"/>
              </a:rPr>
              <a:t> </a:t>
            </a:r>
            <a:r>
              <a:rPr lang="pt-BR" sz="2000" dirty="0" smtClean="0">
                <a:latin typeface="Calibri" pitchFamily="34" charset="0"/>
              </a:rPr>
              <a:t>Declaração da Provedora de Tecnologia de que detém, direta ou por meio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latin typeface="Calibri" pitchFamily="34" charset="0"/>
              </a:rPr>
              <a:t> </a:t>
            </a:r>
            <a:r>
              <a:rPr lang="pt-BR" sz="2000" dirty="0" smtClean="0">
                <a:latin typeface="Calibri" pitchFamily="34" charset="0"/>
              </a:rPr>
              <a:t>   de suas contratadas, o estado da arte da tecnologia de TAV 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endParaRPr lang="pt-BR" sz="2000" dirty="0">
              <a:latin typeface="Calibri" pitchFamily="34" charset="0"/>
            </a:endParaRPr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pt-BR" sz="2000" b="1" dirty="0" smtClean="0">
                <a:latin typeface="Calibri" pitchFamily="34" charset="0"/>
              </a:rPr>
              <a:t>As exigências de Pré-Qualificação podem ser comprovadas por membros do Consórcio ou por sociedades subcontratadas que não integram o Consórcio</a:t>
            </a:r>
            <a:endParaRPr lang="pt-BR" b="1" dirty="0">
              <a:latin typeface="Calibri" pitchFamily="34" charset="0"/>
            </a:endParaRPr>
          </a:p>
          <a:p>
            <a:pPr algn="just"/>
            <a:endParaRPr lang="pt-BR" b="1" dirty="0">
              <a:latin typeface="Calibri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19971" y="207310"/>
            <a:ext cx="9143999" cy="82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3000" dirty="0" smtClean="0"/>
              <a:t>EDITAL Nº 001/2012- TAV RIO DE JANEIRO - CAMPINAS</a:t>
            </a:r>
          </a:p>
        </p:txBody>
      </p:sp>
    </p:spTree>
    <p:extLst>
      <p:ext uri="{BB962C8B-B14F-4D97-AF65-F5344CB8AC3E}">
        <p14:creationId xmlns:p14="http://schemas.microsoft.com/office/powerpoint/2010/main" val="50948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Espaço Reservado para Conteúdo 3" descr="bases_apresentação_power_point4.jpg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-24"/>
            <a:ext cx="9144000" cy="6861175"/>
          </a:xfrm>
        </p:spPr>
      </p:pic>
      <p:sp>
        <p:nvSpPr>
          <p:cNvPr id="8" name="CaixaDeTexto 7"/>
          <p:cNvSpPr txBox="1"/>
          <p:nvPr/>
        </p:nvSpPr>
        <p:spPr>
          <a:xfrm>
            <a:off x="428625" y="1230660"/>
            <a:ext cx="8358188" cy="51860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300" b="1" dirty="0" smtClean="0">
                <a:solidFill>
                  <a:srgbClr val="000099"/>
                </a:solidFill>
                <a:latin typeface="Calibri" pitchFamily="34" charset="0"/>
              </a:rPr>
              <a:t>DOCUMENTOS DE QUALIFICAÇÃO</a:t>
            </a:r>
          </a:p>
          <a:p>
            <a:pPr algn="ctr">
              <a:spcAft>
                <a:spcPts val="600"/>
              </a:spcAft>
            </a:pPr>
            <a:endParaRPr lang="pt-BR" sz="2300" b="1" dirty="0">
              <a:solidFill>
                <a:srgbClr val="000099"/>
              </a:solidFill>
              <a:latin typeface="Calibri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Blip>
                <a:blip r:embed="rId4"/>
              </a:buBlip>
            </a:pP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A Proponente individual ou cada um dos membros do Consórcio deve apresentar:</a:t>
            </a:r>
          </a:p>
          <a:p>
            <a:pPr marL="630000" lvl="1" indent="-183600" algn="just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dirty="0">
                <a:latin typeface="Calibri" pitchFamily="34" charset="0"/>
              </a:rPr>
              <a:t>Documentação </a:t>
            </a:r>
            <a:r>
              <a:rPr lang="pt-BR" dirty="0" smtClean="0">
                <a:latin typeface="Calibri" pitchFamily="34" charset="0"/>
              </a:rPr>
              <a:t>relativa à regularidade jurídica;</a:t>
            </a:r>
          </a:p>
          <a:p>
            <a:pPr marL="630000" lvl="1" indent="-183600" algn="just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dirty="0" smtClean="0">
                <a:latin typeface="Calibri" pitchFamily="34" charset="0"/>
              </a:rPr>
              <a:t>Documentação </a:t>
            </a:r>
            <a:r>
              <a:rPr lang="pt-BR" dirty="0">
                <a:latin typeface="Calibri" pitchFamily="34" charset="0"/>
              </a:rPr>
              <a:t>relativa à qualificação econômico-financeira; </a:t>
            </a:r>
          </a:p>
          <a:p>
            <a:pPr marL="628650" lvl="1" indent="-182563" algn="just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  <a:tabLst>
                <a:tab pos="542925" algn="l"/>
              </a:tabLst>
            </a:pPr>
            <a:r>
              <a:rPr lang="pt-BR" dirty="0">
                <a:latin typeface="Calibri" pitchFamily="34" charset="0"/>
              </a:rPr>
              <a:t>Documentação relativa à regularidade fiscal e </a:t>
            </a:r>
            <a:r>
              <a:rPr lang="pt-BR" dirty="0" smtClean="0">
                <a:latin typeface="Calibri" pitchFamily="34" charset="0"/>
              </a:rPr>
              <a:t>trabalhista;</a:t>
            </a:r>
          </a:p>
          <a:p>
            <a:pPr marL="628650" lvl="1" indent="-182563" algn="just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  <a:tabLst>
                <a:tab pos="542925" algn="l"/>
              </a:tabLst>
            </a:pPr>
            <a:r>
              <a:rPr lang="pt-BR" dirty="0" smtClean="0">
                <a:latin typeface="Calibri" pitchFamily="34" charset="0"/>
              </a:rPr>
              <a:t>Outros documentos.</a:t>
            </a:r>
          </a:p>
          <a:p>
            <a:pPr marL="446087" lvl="1" algn="just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tabLst>
                <a:tab pos="542925" algn="l"/>
              </a:tabLst>
            </a:pPr>
            <a:endParaRPr lang="pt-BR" dirty="0">
              <a:latin typeface="Calibri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Blip>
                <a:blip r:embed="rId4"/>
              </a:buBlip>
            </a:pPr>
            <a:r>
              <a:rPr lang="pt-BR" dirty="0" smtClean="0">
                <a:latin typeface="Calibri" pitchFamily="34" charset="0"/>
              </a:rPr>
              <a:t>Documentação relativa à regularidade jurídica do Consórcio:</a:t>
            </a:r>
          </a:p>
          <a:p>
            <a:pPr marL="630000" lvl="1" indent="-183600" algn="just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dirty="0" smtClean="0">
                <a:latin typeface="Calibri" pitchFamily="34" charset="0"/>
              </a:rPr>
              <a:t>Termo de Compromisso ou instrumento de constituição do Consórcio. </a:t>
            </a:r>
          </a:p>
          <a:p>
            <a:pPr indent="-108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pt-BR" dirty="0" smtClean="0">
              <a:latin typeface="Calibri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tabLst>
                <a:tab pos="542925" algn="l"/>
              </a:tabLst>
            </a:pPr>
            <a:endParaRPr lang="pt-BR" dirty="0" smtClean="0">
              <a:latin typeface="Calibri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19971" y="207310"/>
            <a:ext cx="9143999" cy="82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3000" dirty="0" smtClean="0"/>
              <a:t>EDITAL Nº 001/2012- TAV RIO DE JANEIRO - CAMPINAS</a:t>
            </a:r>
          </a:p>
        </p:txBody>
      </p:sp>
    </p:spTree>
    <p:extLst>
      <p:ext uri="{BB962C8B-B14F-4D97-AF65-F5344CB8AC3E}">
        <p14:creationId xmlns:p14="http://schemas.microsoft.com/office/powerpoint/2010/main" val="337826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Espaço Reservado para Conteúdo 3" descr="bases_apresentação_power_point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61175"/>
          </a:xfrm>
        </p:spPr>
      </p:pic>
      <p:sp>
        <p:nvSpPr>
          <p:cNvPr id="36867" name="CaixaDeTexto 7"/>
          <p:cNvSpPr txBox="1">
            <a:spLocks noChangeArrowheads="1"/>
          </p:cNvSpPr>
          <p:nvPr/>
        </p:nvSpPr>
        <p:spPr bwMode="auto">
          <a:xfrm>
            <a:off x="428624" y="1052736"/>
            <a:ext cx="8535864" cy="500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3000"/>
              </a:spcAft>
            </a:pPr>
            <a:r>
              <a:rPr lang="pt-BR" sz="2300" b="1" dirty="0">
                <a:solidFill>
                  <a:srgbClr val="000099"/>
                </a:solidFill>
                <a:latin typeface="Calibri" pitchFamily="34" charset="0"/>
              </a:rPr>
              <a:t>MINUTA DO CONTRATO DE CONCESSÃO</a:t>
            </a:r>
          </a:p>
          <a:p>
            <a:pPr algn="just">
              <a:spcAft>
                <a:spcPts val="600"/>
              </a:spcAft>
              <a:buFontTx/>
              <a:buBlip>
                <a:blip r:embed="rId4"/>
              </a:buBlip>
            </a:pPr>
            <a:r>
              <a:rPr lang="pt-BR" b="1" dirty="0">
                <a:latin typeface="Calibri" pitchFamily="34" charset="0"/>
              </a:rPr>
              <a:t> REMUNERAÇÃO: </a:t>
            </a:r>
          </a:p>
          <a:p>
            <a:pPr marL="648000" lvl="1" indent="-180000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dirty="0" smtClean="0">
                <a:latin typeface="Calibri" pitchFamily="34" charset="0"/>
              </a:rPr>
              <a:t>Tarifas</a:t>
            </a:r>
            <a:r>
              <a:rPr lang="pt-BR" dirty="0">
                <a:latin typeface="Calibri" pitchFamily="34" charset="0"/>
              </a:rPr>
              <a:t>;</a:t>
            </a:r>
          </a:p>
          <a:p>
            <a:pPr marL="648000" lvl="1" indent="-180000" algn="just"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dirty="0" smtClean="0">
                <a:latin typeface="Calibri" pitchFamily="34" charset="0"/>
              </a:rPr>
              <a:t>Receitas </a:t>
            </a:r>
            <a:r>
              <a:rPr lang="pt-BR" dirty="0">
                <a:latin typeface="Calibri" pitchFamily="34" charset="0"/>
              </a:rPr>
              <a:t>extraordinárias (por exemplo: exploração das áreas funcionais, transporte de pequenas cargas</a:t>
            </a:r>
            <a:r>
              <a:rPr lang="pt-BR" dirty="0" smtClean="0">
                <a:latin typeface="Calibri" pitchFamily="34" charset="0"/>
              </a:rPr>
              <a:t>).</a:t>
            </a:r>
            <a:endParaRPr lang="pt-BR" dirty="0">
              <a:latin typeface="Calibri" pitchFamily="34" charset="0"/>
            </a:endParaRPr>
          </a:p>
          <a:p>
            <a:r>
              <a:rPr lang="pt-BR" dirty="0">
                <a:latin typeface="Calibri" pitchFamily="34" charset="0"/>
              </a:rPr>
              <a:t> </a:t>
            </a:r>
          </a:p>
          <a:p>
            <a:pPr algn="just">
              <a:spcAft>
                <a:spcPts val="1200"/>
              </a:spcAft>
              <a:buFontTx/>
              <a:buBlip>
                <a:blip r:embed="rId4"/>
              </a:buBlip>
            </a:pPr>
            <a:r>
              <a:rPr lang="pt-BR" b="1" dirty="0">
                <a:latin typeface="Calibri" pitchFamily="34" charset="0"/>
              </a:rPr>
              <a:t> PRAZOS:</a:t>
            </a:r>
            <a:r>
              <a:rPr lang="pt-BR" dirty="0">
                <a:latin typeface="Calibri" pitchFamily="34" charset="0"/>
              </a:rPr>
              <a:t> </a:t>
            </a:r>
            <a:endParaRPr lang="pt-BR" dirty="0" smtClean="0">
              <a:latin typeface="Calibri" pitchFamily="34" charset="0"/>
            </a:endParaRPr>
          </a:p>
          <a:p>
            <a:pPr marL="648000" lvl="1" indent="-180000" algn="just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0000CC"/>
                </a:solidFill>
                <a:latin typeface="Calibri" pitchFamily="34" charset="0"/>
              </a:rPr>
              <a:t>1 ano </a:t>
            </a:r>
            <a:r>
              <a:rPr lang="pt-BR" dirty="0" smtClean="0">
                <a:latin typeface="Calibri" pitchFamily="34" charset="0"/>
              </a:rPr>
              <a:t>– para o início </a:t>
            </a:r>
            <a:r>
              <a:rPr lang="pt-BR" dirty="0">
                <a:latin typeface="Calibri" pitchFamily="34" charset="0"/>
              </a:rPr>
              <a:t>da operação comercial da integralidade do </a:t>
            </a:r>
            <a:r>
              <a:rPr lang="pt-BR" dirty="0" smtClean="0">
                <a:latin typeface="Calibri" pitchFamily="34" charset="0"/>
              </a:rPr>
              <a:t>sistema TAV Rio de</a:t>
            </a:r>
          </a:p>
          <a:p>
            <a:pPr marL="450850" lvl="1" algn="just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                 Janeiro - Campinas, prazo contado a partir da cessão da integralidade da               </a:t>
            </a:r>
          </a:p>
          <a:p>
            <a:pPr marL="450850" lvl="1" algn="just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</a:pP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                 infraestrutura. </a:t>
            </a:r>
            <a:endParaRPr lang="pt-BR" dirty="0">
              <a:latin typeface="Calibri" pitchFamily="34" charset="0"/>
            </a:endParaRPr>
          </a:p>
          <a:p>
            <a:pPr marL="648000" lvl="1" indent="-180000" algn="just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0000CC"/>
                </a:solidFill>
                <a:latin typeface="Calibri" pitchFamily="34" charset="0"/>
              </a:rPr>
              <a:t>40 </a:t>
            </a:r>
            <a:r>
              <a:rPr lang="pt-BR" b="1" dirty="0">
                <a:solidFill>
                  <a:srgbClr val="0000CC"/>
                </a:solidFill>
                <a:latin typeface="Calibri" pitchFamily="34" charset="0"/>
              </a:rPr>
              <a:t>anos </a:t>
            </a:r>
            <a:r>
              <a:rPr lang="pt-BR" dirty="0">
                <a:latin typeface="Calibri" pitchFamily="34" charset="0"/>
              </a:rPr>
              <a:t>– </a:t>
            </a:r>
            <a:r>
              <a:rPr lang="pt-BR" dirty="0" smtClean="0">
                <a:latin typeface="Calibri" pitchFamily="34" charset="0"/>
              </a:rPr>
              <a:t>período de Concessão, </a:t>
            </a:r>
            <a:r>
              <a:rPr lang="pt-BR" dirty="0">
                <a:latin typeface="Calibri" pitchFamily="34" charset="0"/>
              </a:rPr>
              <a:t>contado a partir da entrada em operação da </a:t>
            </a:r>
            <a:endParaRPr lang="pt-BR" dirty="0" smtClean="0">
              <a:latin typeface="Calibri" pitchFamily="34" charset="0"/>
            </a:endParaRP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</a:pPr>
            <a:r>
              <a:rPr lang="pt-BR" dirty="0" smtClean="0">
                <a:latin typeface="Calibri" pitchFamily="34" charset="0"/>
              </a:rPr>
              <a:t>                      integralidade </a:t>
            </a:r>
            <a:r>
              <a:rPr lang="pt-BR" dirty="0">
                <a:latin typeface="Calibri" pitchFamily="34" charset="0"/>
              </a:rPr>
              <a:t>do sistema </a:t>
            </a:r>
            <a:r>
              <a:rPr lang="pt-BR" dirty="0" smtClean="0">
                <a:latin typeface="Calibri" pitchFamily="34" charset="0"/>
              </a:rPr>
              <a:t>TAV Rio-Campinas.</a:t>
            </a:r>
            <a:endParaRPr lang="pt-BR" dirty="0">
              <a:latin typeface="Calibri" pitchFamily="34" charset="0"/>
            </a:endParaRPr>
          </a:p>
          <a:p>
            <a:pPr algn="just"/>
            <a:endParaRPr lang="pt-BR" dirty="0">
              <a:latin typeface="Calibri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19971" y="207310"/>
            <a:ext cx="9143999" cy="82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3000" dirty="0" smtClean="0"/>
              <a:t>EDITAL Nº 001/2012- TAV RIO DE JANEIRO - CAMPINAS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5846</TotalTime>
  <Words>930</Words>
  <Application>Microsoft Office PowerPoint</Application>
  <PresentationFormat>Apresentação na tela (4:3)</PresentationFormat>
  <Paragraphs>171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EDITAL Nº 001/2012  TAV RIO DE JANEIRO – CAMPINAS  (10.04.2013) </vt:lpstr>
      <vt:lpstr>TAV RIO DE JANEIRO - CAMPINAS</vt:lpstr>
      <vt:lpstr>EDITAL Nº 001/2012- TAV RIO DE JANEIRO - CAMPINAS</vt:lpstr>
      <vt:lpstr>EDITAL Nº 001/2012- TAV RIO DE JANEIRO - CAMPINAS</vt:lpstr>
      <vt:lpstr>EDITAL Nº 001/2012- TAV RIO DE JANEIRO - CAMPINAS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TAV RIO DE JANEIRO - CAMPINAS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Título: Modelo de Apresentação</dc:title>
  <dc:creator>Raul</dc:creator>
  <cp:lastModifiedBy>Roberto Dias David</cp:lastModifiedBy>
  <cp:revision>450</cp:revision>
  <cp:lastPrinted>2013-01-28T16:51:48Z</cp:lastPrinted>
  <dcterms:created xsi:type="dcterms:W3CDTF">2012-03-23T17:40:35Z</dcterms:created>
  <dcterms:modified xsi:type="dcterms:W3CDTF">2013-04-09T14:01:01Z</dcterms:modified>
</cp:coreProperties>
</file>