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9" r:id="rId3"/>
    <p:sldId id="293" r:id="rId4"/>
    <p:sldId id="292" r:id="rId5"/>
    <p:sldId id="298" r:id="rId6"/>
    <p:sldId id="289" r:id="rId7"/>
    <p:sldId id="294" r:id="rId8"/>
    <p:sldId id="295" r:id="rId9"/>
    <p:sldId id="297" r:id="rId10"/>
    <p:sldId id="299" r:id="rId11"/>
    <p:sldId id="300" r:id="rId12"/>
    <p:sldId id="258" r:id="rId13"/>
  </p:sldIdLst>
  <p:sldSz cx="9144000" cy="6858000" type="screen4x3"/>
  <p:notesSz cx="6794500" cy="99822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D19A7"/>
    <a:srgbClr val="4280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91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91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4F86F-F511-4731-8E72-D3B4DE7FAE32}" type="datetimeFigureOut">
              <a:rPr lang="pt-BR" smtClean="0"/>
              <a:t>09/04/2013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81358"/>
            <a:ext cx="2944283" cy="4991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8645" y="9481358"/>
            <a:ext cx="2944283" cy="4991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BDCC8-4B61-4BC3-AC4B-91D081F149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79768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91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91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B9A117C-CFE8-4162-9B16-A570F6362400}" type="datetimeFigureOut">
              <a:rPr lang="pt-BR"/>
              <a:pPr>
                <a:defRPr/>
              </a:pPr>
              <a:t>09/04/2013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49300"/>
            <a:ext cx="4991100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0" y="4741545"/>
            <a:ext cx="5435600" cy="4491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81358"/>
            <a:ext cx="2944283" cy="4991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8645" y="9481358"/>
            <a:ext cx="2944283" cy="4991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139CFAB-7C17-4E27-9246-3D0CAB9DBC4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9230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536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7544D99-D61C-4F8D-83A0-BA1B8A8CFE68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2150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DD8903-FF71-4753-9085-BE095D4AC08E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2150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DD8903-FF71-4753-9085-BE095D4AC08E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6656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91970E4-D453-43FE-991D-792277387B57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945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CD2344-5A42-414F-8934-80FB54406D5F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2150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DD8903-FF71-4753-9085-BE095D4AC08E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2150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DD8903-FF71-4753-9085-BE095D4AC08E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2150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DD8903-FF71-4753-9085-BE095D4AC08E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2150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DD8903-FF71-4753-9085-BE095D4AC08E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2150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DD8903-FF71-4753-9085-BE095D4AC08E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2150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DD8903-FF71-4753-9085-BE095D4AC08E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2150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DD8903-FF71-4753-9085-BE095D4AC08E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07D8C-BD6B-47DD-B198-2BA1B0671841}" type="datetimeFigureOut">
              <a:rPr lang="pt-BR"/>
              <a:pPr>
                <a:defRPr/>
              </a:pPr>
              <a:t>09/04/2013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68248-D29F-4B86-9AFE-09747814029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EF680-ED0D-416C-99FB-46A9106B8BFB}" type="datetimeFigureOut">
              <a:rPr lang="pt-BR"/>
              <a:pPr>
                <a:defRPr/>
              </a:pPr>
              <a:t>09/04/2013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DA38D-4480-497B-9ED5-2378F36080F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0AE36-607A-4696-B2FF-2D6EA8AEAD16}" type="datetimeFigureOut">
              <a:rPr lang="pt-BR"/>
              <a:pPr>
                <a:defRPr/>
              </a:pPr>
              <a:t>09/04/2013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D29D8-E16A-4E24-B655-489CBFEC936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0A8BC-AAEA-4657-9CCD-CFD15C70841E}" type="datetimeFigureOut">
              <a:rPr lang="pt-BR"/>
              <a:pPr>
                <a:defRPr/>
              </a:pPr>
              <a:t>09/04/2013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4D34D-6160-48E6-96E7-C7C83576E03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AA3F8-5B31-45B1-9628-7C6F4BB6DEA7}" type="datetimeFigureOut">
              <a:rPr lang="pt-BR"/>
              <a:pPr>
                <a:defRPr/>
              </a:pPr>
              <a:t>09/04/2013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B2E54-B096-40C5-856C-91981932A3A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02916-4C90-4E27-876F-2E76632279DD}" type="datetimeFigureOut">
              <a:rPr lang="pt-BR"/>
              <a:pPr>
                <a:defRPr/>
              </a:pPr>
              <a:t>09/04/2013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1848B-6C86-469C-AF8F-FD43927895F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09C18-8380-4A41-BBFA-EC477D5AB5DA}" type="datetimeFigureOut">
              <a:rPr lang="pt-BR"/>
              <a:pPr>
                <a:defRPr/>
              </a:pPr>
              <a:t>09/04/2013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56DFE-8D3B-4F44-8EAD-AEC8E99DE28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0AE42-F814-4B05-8376-7B08BA9152E5}" type="datetimeFigureOut">
              <a:rPr lang="pt-BR"/>
              <a:pPr>
                <a:defRPr/>
              </a:pPr>
              <a:t>09/04/2013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13197-6C21-4FBF-A0A4-11315387D59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2D8A6-F878-4697-BDCF-469F26B2AEFD}" type="datetimeFigureOut">
              <a:rPr lang="pt-BR"/>
              <a:pPr>
                <a:defRPr/>
              </a:pPr>
              <a:t>09/04/2013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1B149-4C91-4021-8762-0F5BF442753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A9597-CD10-49BC-926E-DD43A41C0D96}" type="datetimeFigureOut">
              <a:rPr lang="pt-BR"/>
              <a:pPr>
                <a:defRPr/>
              </a:pPr>
              <a:t>09/04/2013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46AB5-97D0-4080-864D-9E4949D47EE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C8670-C782-459F-AF99-16EFC2416DFE}" type="datetimeFigureOut">
              <a:rPr lang="pt-BR"/>
              <a:pPr>
                <a:defRPr/>
              </a:pPr>
              <a:t>09/04/2013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38E43-9D06-4F05-9CB1-CD1C2881235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9FE38F-93FB-43DA-8F42-337D10DB256C}" type="datetimeFigureOut">
              <a:rPr lang="pt-BR"/>
              <a:pPr>
                <a:defRPr/>
              </a:pPr>
              <a:t>09/04/2013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1F5D9E-B267-4401-80BA-BF86026B173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Imagem 3" descr="bases_apresentação_power_poi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ítulo 4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1470025"/>
          </a:xfrm>
        </p:spPr>
        <p:txBody>
          <a:bodyPr/>
          <a:lstStyle/>
          <a:p>
            <a:r>
              <a:rPr lang="pt-BR" b="1" dirty="0"/>
              <a:t/>
            </a:r>
            <a:br>
              <a:rPr lang="pt-BR" b="1" dirty="0"/>
            </a:br>
            <a:r>
              <a:rPr lang="pt-BR" b="1" dirty="0"/>
              <a:t>Câmara dos Deputados </a:t>
            </a: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Audiência Pública</a:t>
            </a:r>
            <a:br>
              <a:rPr lang="pt-BR" b="1" dirty="0" smtClean="0"/>
            </a:br>
            <a:r>
              <a:rPr lang="pt-BR" sz="4000" dirty="0" smtClean="0"/>
              <a:t>Comissão de Viação e Transportes (CVT)</a:t>
            </a:r>
          </a:p>
        </p:txBody>
      </p:sp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>
          <a:xfrm>
            <a:off x="1371600" y="3620616"/>
            <a:ext cx="6400800" cy="1752600"/>
          </a:xfrm>
        </p:spPr>
        <p:txBody>
          <a:bodyPr>
            <a:normAutofit fontScale="92500"/>
          </a:bodyPr>
          <a:lstStyle/>
          <a:p>
            <a:r>
              <a:rPr lang="pt-BR" dirty="0" smtClean="0">
                <a:solidFill>
                  <a:srgbClr val="898989"/>
                </a:solidFill>
              </a:rPr>
              <a:t>Requerimento nº 170: PAC 2 – Ferrovias</a:t>
            </a:r>
          </a:p>
          <a:p>
            <a:r>
              <a:rPr lang="pt-BR" sz="1800" dirty="0" smtClean="0">
                <a:solidFill>
                  <a:srgbClr val="898989"/>
                </a:solidFill>
              </a:rPr>
              <a:t>FICO (Trecho Lucas do Rio Verde/MT – Água Boa/MT – </a:t>
            </a:r>
            <a:r>
              <a:rPr lang="pt-BR" sz="1800" dirty="0" err="1" smtClean="0">
                <a:solidFill>
                  <a:srgbClr val="898989"/>
                </a:solidFill>
              </a:rPr>
              <a:t>Campinorte</a:t>
            </a:r>
            <a:r>
              <a:rPr lang="pt-BR" sz="1800" dirty="0" smtClean="0">
                <a:solidFill>
                  <a:srgbClr val="898989"/>
                </a:solidFill>
              </a:rPr>
              <a:t>/MT)</a:t>
            </a:r>
          </a:p>
          <a:p>
            <a:r>
              <a:rPr lang="pt-BR" sz="1800" dirty="0" smtClean="0">
                <a:solidFill>
                  <a:srgbClr val="898989"/>
                </a:solidFill>
              </a:rPr>
              <a:t>FERRONORTE (Trecho Rondonópolis/MT – Cuiabá/MT)</a:t>
            </a:r>
          </a:p>
          <a:p>
            <a:endParaRPr lang="pt-BR" dirty="0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Espaço Reservado para Conteúdo 3" descr="bases_apresentação_power_point4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61175"/>
          </a:xfrm>
        </p:spPr>
      </p:pic>
      <p:sp>
        <p:nvSpPr>
          <p:cNvPr id="20482" name="Título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algn="r"/>
            <a:r>
              <a:rPr lang="pt-BR" sz="3000" dirty="0"/>
              <a:t>FERRONORTE (Trecho Rondonópolis/MT – Cuiabá/MT</a:t>
            </a:r>
            <a:r>
              <a:rPr lang="pt-BR" sz="3000" dirty="0" smtClean="0"/>
              <a:t>)</a:t>
            </a:r>
            <a:endParaRPr lang="pt-BR" sz="3000" dirty="0"/>
          </a:p>
        </p:txBody>
      </p:sp>
      <p:sp>
        <p:nvSpPr>
          <p:cNvPr id="210" name="Espaço Reservado para Conteúdo 2"/>
          <p:cNvSpPr txBox="1">
            <a:spLocks/>
          </p:cNvSpPr>
          <p:nvPr/>
        </p:nvSpPr>
        <p:spPr>
          <a:xfrm>
            <a:off x="457200" y="980729"/>
            <a:ext cx="8229600" cy="648071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3000" dirty="0" smtClean="0">
                <a:latin typeface="+mn-lt"/>
                <a:cs typeface="+mn-cs"/>
              </a:rPr>
              <a:t>Mapa de Situação:</a:t>
            </a:r>
            <a:endParaRPr lang="pt-BR" sz="3000" dirty="0">
              <a:latin typeface="+mn-lt"/>
              <a:cs typeface="+mn-cs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00017"/>
            <a:ext cx="3534153" cy="509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3" name="Text Box 66"/>
          <p:cNvSpPr txBox="1">
            <a:spLocks noChangeArrowheads="1"/>
          </p:cNvSpPr>
          <p:nvPr/>
        </p:nvSpPr>
        <p:spPr bwMode="auto">
          <a:xfrm>
            <a:off x="3851920" y="1524000"/>
            <a:ext cx="10461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pt-BR" sz="900" b="1" dirty="0" smtClean="0">
                <a:latin typeface="Arial Narrow" pitchFamily="34" charset="0"/>
              </a:rPr>
              <a:t>Santarém</a:t>
            </a:r>
            <a:endParaRPr lang="pt-BR" sz="1400" b="1" dirty="0">
              <a:latin typeface="Arial Narrow" pitchFamily="34" charset="0"/>
            </a:endParaRPr>
          </a:p>
        </p:txBody>
      </p:sp>
      <p:sp>
        <p:nvSpPr>
          <p:cNvPr id="214" name="Text Box 66"/>
          <p:cNvSpPr txBox="1">
            <a:spLocks noChangeArrowheads="1"/>
          </p:cNvSpPr>
          <p:nvPr/>
        </p:nvSpPr>
        <p:spPr bwMode="auto">
          <a:xfrm>
            <a:off x="3021782" y="5648672"/>
            <a:ext cx="10461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pt-BR" sz="900" b="1" dirty="0" smtClean="0">
                <a:latin typeface="Arial Narrow" pitchFamily="34" charset="0"/>
              </a:rPr>
              <a:t>Cuiabá</a:t>
            </a:r>
            <a:endParaRPr lang="pt-BR" sz="1400" b="1" dirty="0">
              <a:latin typeface="Arial Narrow" pitchFamily="34" charset="0"/>
            </a:endParaRPr>
          </a:p>
        </p:txBody>
      </p:sp>
      <p:sp>
        <p:nvSpPr>
          <p:cNvPr id="215" name="Text Box 66"/>
          <p:cNvSpPr txBox="1">
            <a:spLocks noChangeArrowheads="1"/>
          </p:cNvSpPr>
          <p:nvPr/>
        </p:nvSpPr>
        <p:spPr bwMode="auto">
          <a:xfrm>
            <a:off x="4173910" y="6021288"/>
            <a:ext cx="10461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pt-BR" sz="900" b="1" dirty="0" smtClean="0">
                <a:latin typeface="Arial Narrow" pitchFamily="34" charset="0"/>
              </a:rPr>
              <a:t>Rondonópolis</a:t>
            </a:r>
            <a:endParaRPr lang="pt-BR" sz="1400" b="1" dirty="0">
              <a:latin typeface="Arial Narrow" pitchFamily="34" charset="0"/>
            </a:endParaRPr>
          </a:p>
        </p:txBody>
      </p:sp>
      <p:sp>
        <p:nvSpPr>
          <p:cNvPr id="216" name="Line 52"/>
          <p:cNvSpPr>
            <a:spLocks noChangeShapeType="1"/>
          </p:cNvSpPr>
          <p:nvPr/>
        </p:nvSpPr>
        <p:spPr bwMode="auto">
          <a:xfrm>
            <a:off x="2428006" y="2905125"/>
            <a:ext cx="1745903" cy="371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17" name="Oval 108"/>
          <p:cNvSpPr>
            <a:spLocks noChangeArrowheads="1"/>
          </p:cNvSpPr>
          <p:nvPr/>
        </p:nvSpPr>
        <p:spPr bwMode="auto">
          <a:xfrm>
            <a:off x="67394" y="2514600"/>
            <a:ext cx="2552700" cy="43279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457200"/>
            <a:r>
              <a:rPr lang="pt-BR" sz="1000" b="1" dirty="0" smtClean="0">
                <a:latin typeface="Arial Narrow" pitchFamily="34" charset="0"/>
              </a:rPr>
              <a:t>Trecho Cuiabá/MT – Santarém/PA em estudo pela ANTT</a:t>
            </a:r>
            <a:endParaRPr lang="pt-BR" sz="1000" b="1" dirty="0">
              <a:latin typeface="Arial Narrow" pitchFamily="34" charset="0"/>
            </a:endParaRPr>
          </a:p>
        </p:txBody>
      </p:sp>
      <p:sp>
        <p:nvSpPr>
          <p:cNvPr id="218" name="Oval 108"/>
          <p:cNvSpPr>
            <a:spLocks noChangeArrowheads="1"/>
          </p:cNvSpPr>
          <p:nvPr/>
        </p:nvSpPr>
        <p:spPr bwMode="auto">
          <a:xfrm>
            <a:off x="6285949" y="4653136"/>
            <a:ext cx="2552700" cy="64918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457200"/>
            <a:r>
              <a:rPr lang="pt-BR" sz="1000" b="1" dirty="0" smtClean="0">
                <a:latin typeface="Arial Narrow" pitchFamily="34" charset="0"/>
              </a:rPr>
              <a:t>Trecho Rondonópolis/MT - Cuiabá/MT incluído no PAC e em estudo pela ANTT</a:t>
            </a:r>
            <a:endParaRPr lang="pt-BR" sz="1000" b="1" dirty="0">
              <a:latin typeface="Arial Narrow" pitchFamily="34" charset="0"/>
            </a:endParaRPr>
          </a:p>
        </p:txBody>
      </p:sp>
      <p:sp>
        <p:nvSpPr>
          <p:cNvPr id="219" name="Line 52"/>
          <p:cNvSpPr>
            <a:spLocks noChangeShapeType="1"/>
          </p:cNvSpPr>
          <p:nvPr/>
        </p:nvSpPr>
        <p:spPr bwMode="auto">
          <a:xfrm flipH="1">
            <a:off x="4173909" y="5229200"/>
            <a:ext cx="2342306" cy="6480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077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Espaço Reservado para Conteúdo 3" descr="bases_apresentação_power_point4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61175"/>
          </a:xfrm>
        </p:spPr>
      </p:pic>
      <p:sp>
        <p:nvSpPr>
          <p:cNvPr id="20482" name="Título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algn="r"/>
            <a:r>
              <a:rPr lang="pt-BR" sz="3000" dirty="0"/>
              <a:t>FERRONORTE (Trecho Rondonópolis/MT – Cuiabá/MT</a:t>
            </a:r>
            <a:r>
              <a:rPr lang="pt-BR" sz="3000" dirty="0" smtClean="0"/>
              <a:t>)</a:t>
            </a:r>
            <a:endParaRPr lang="pt-BR" sz="30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362200" y="908720"/>
            <a:ext cx="66167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200" b="1" dirty="0">
                <a:solidFill>
                  <a:srgbClr val="000000"/>
                </a:solidFill>
                <a:latin typeface="+mn-lt"/>
              </a:rPr>
              <a:t>UF: </a:t>
            </a:r>
            <a:r>
              <a:rPr lang="pt-BR" sz="1200" dirty="0">
                <a:solidFill>
                  <a:srgbClr val="000000"/>
                </a:solidFill>
                <a:latin typeface="+mn-lt"/>
              </a:rPr>
              <a:t>MT</a:t>
            </a:r>
            <a:endParaRPr lang="pt-BR" dirty="0">
              <a:latin typeface="+mn-lt"/>
            </a:endParaRPr>
          </a:p>
          <a:p>
            <a:pPr eaLnBrk="1" hangingPunct="1"/>
            <a:r>
              <a:rPr lang="pt-BR" sz="1200" b="1" dirty="0">
                <a:solidFill>
                  <a:srgbClr val="000000"/>
                </a:solidFill>
                <a:latin typeface="+mn-lt"/>
              </a:rPr>
              <a:t>TIPOLOGIA: </a:t>
            </a:r>
            <a:r>
              <a:rPr lang="pt-BR" sz="1200" dirty="0">
                <a:solidFill>
                  <a:srgbClr val="000000"/>
                </a:solidFill>
                <a:latin typeface="+mn-lt"/>
              </a:rPr>
              <a:t>Logística &gt; Transporte &gt; Ferrovia &gt; Estudos e Projetos - Ferrovias</a:t>
            </a:r>
            <a:endParaRPr lang="pt-BR" dirty="0">
              <a:latin typeface="+mn-lt"/>
            </a:endParaRPr>
          </a:p>
          <a:p>
            <a:pPr eaLnBrk="1" hangingPunct="1"/>
            <a:r>
              <a:rPr lang="pt-BR" sz="1200" b="1" dirty="0">
                <a:solidFill>
                  <a:srgbClr val="000000"/>
                </a:solidFill>
                <a:latin typeface="+mn-lt"/>
              </a:rPr>
              <a:t>EXECUTOR: </a:t>
            </a:r>
            <a:r>
              <a:rPr lang="pt-BR" sz="1200" dirty="0">
                <a:solidFill>
                  <a:srgbClr val="000000"/>
                </a:solidFill>
                <a:latin typeface="+mn-lt"/>
              </a:rPr>
              <a:t>ANTT</a:t>
            </a:r>
            <a:endParaRPr lang="pt-BR" dirty="0">
              <a:latin typeface="+mn-lt"/>
            </a:endParaRPr>
          </a:p>
          <a:p>
            <a:pPr eaLnBrk="1" hangingPunct="1"/>
            <a:r>
              <a:rPr lang="pt-BR" sz="1200" b="1" dirty="0" smtClean="0">
                <a:solidFill>
                  <a:srgbClr val="000000"/>
                </a:solidFill>
                <a:latin typeface="+mn-lt"/>
              </a:rPr>
              <a:t>ÓRGÃO </a:t>
            </a:r>
            <a:r>
              <a:rPr lang="pt-BR" sz="1200" b="1" dirty="0">
                <a:solidFill>
                  <a:srgbClr val="000000"/>
                </a:solidFill>
                <a:latin typeface="+mn-lt"/>
              </a:rPr>
              <a:t>RESPONSÁVEL LOCAL: </a:t>
            </a:r>
            <a:r>
              <a:rPr lang="pt-BR" sz="1200" dirty="0">
                <a:solidFill>
                  <a:srgbClr val="000000"/>
                </a:solidFill>
                <a:latin typeface="+mn-lt"/>
              </a:rPr>
              <a:t>Ministério dos Transportes</a:t>
            </a:r>
            <a:endParaRPr lang="pt-BR" dirty="0">
              <a:latin typeface="+mn-lt"/>
            </a:endParaRPr>
          </a:p>
          <a:p>
            <a:pPr eaLnBrk="1" hangingPunct="1"/>
            <a:r>
              <a:rPr lang="pt-BR" sz="1200" b="1" dirty="0">
                <a:solidFill>
                  <a:srgbClr val="000000"/>
                </a:solidFill>
                <a:latin typeface="+mn-lt"/>
              </a:rPr>
              <a:t>META - PAC: </a:t>
            </a:r>
            <a:r>
              <a:rPr lang="pt-BR" sz="1200" dirty="0">
                <a:solidFill>
                  <a:srgbClr val="000000"/>
                </a:solidFill>
                <a:latin typeface="+mn-lt"/>
              </a:rPr>
              <a:t>1,00 Projeto</a:t>
            </a:r>
            <a:endParaRPr lang="pt-BR" dirty="0">
              <a:latin typeface="+mn-lt"/>
            </a:endParaRPr>
          </a:p>
          <a:p>
            <a:pPr eaLnBrk="1" hangingPunct="1"/>
            <a:r>
              <a:rPr lang="pt-BR" sz="1200" b="1" dirty="0" smtClean="0">
                <a:solidFill>
                  <a:srgbClr val="000000"/>
                </a:solidFill>
                <a:latin typeface="+mn-lt"/>
              </a:rPr>
              <a:t>INVEST</a:t>
            </a:r>
            <a:r>
              <a:rPr lang="pt-BR" sz="1200" b="1" dirty="0">
                <a:solidFill>
                  <a:srgbClr val="000000"/>
                </a:solidFill>
                <a:latin typeface="+mn-lt"/>
              </a:rPr>
              <a:t>. TOTAL: </a:t>
            </a:r>
            <a:r>
              <a:rPr lang="pt-BR" sz="1200" dirty="0">
                <a:solidFill>
                  <a:srgbClr val="000000"/>
                </a:solidFill>
                <a:latin typeface="+mn-lt"/>
              </a:rPr>
              <a:t> R$ 15,0 milhões</a:t>
            </a:r>
            <a:endParaRPr lang="pt-BR" dirty="0">
              <a:latin typeface="+mn-lt"/>
            </a:endParaRPr>
          </a:p>
          <a:p>
            <a:pPr eaLnBrk="1" hangingPunct="1"/>
            <a:r>
              <a:rPr lang="pt-BR" sz="1200" b="1" dirty="0">
                <a:solidFill>
                  <a:srgbClr val="000000"/>
                </a:solidFill>
                <a:latin typeface="+mn-lt"/>
              </a:rPr>
              <a:t>DATA DE INÍCIO: </a:t>
            </a:r>
            <a:r>
              <a:rPr lang="pt-BR" sz="1200" dirty="0">
                <a:solidFill>
                  <a:srgbClr val="000000"/>
                </a:solidFill>
                <a:latin typeface="+mn-lt"/>
              </a:rPr>
              <a:t>15/04/2013</a:t>
            </a:r>
            <a:endParaRPr lang="pt-BR" dirty="0">
              <a:latin typeface="+mn-lt"/>
            </a:endParaRPr>
          </a:p>
          <a:p>
            <a:pPr eaLnBrk="1" hangingPunct="1"/>
            <a:r>
              <a:rPr lang="pt-BR" sz="1200" b="1" dirty="0">
                <a:solidFill>
                  <a:srgbClr val="000000"/>
                </a:solidFill>
                <a:latin typeface="+mn-lt"/>
              </a:rPr>
              <a:t>DATA DE CONCLUSÃO: </a:t>
            </a:r>
            <a:r>
              <a:rPr lang="pt-BR" sz="1200" dirty="0">
                <a:solidFill>
                  <a:srgbClr val="000000"/>
                </a:solidFill>
                <a:latin typeface="+mn-lt"/>
              </a:rPr>
              <a:t>30/05/2014</a:t>
            </a:r>
            <a:endParaRPr lang="pt-BR" dirty="0">
              <a:latin typeface="+mn-lt"/>
            </a:endParaRPr>
          </a:p>
          <a:p>
            <a:pPr eaLnBrk="1" hangingPunct="1"/>
            <a:r>
              <a:rPr lang="pt-BR" sz="1200" b="1" dirty="0">
                <a:solidFill>
                  <a:srgbClr val="000000"/>
                </a:solidFill>
                <a:latin typeface="+mn-lt"/>
              </a:rPr>
              <a:t>ESTÁGIO: </a:t>
            </a:r>
            <a:r>
              <a:rPr lang="pt-BR" sz="1200" dirty="0">
                <a:solidFill>
                  <a:srgbClr val="000000"/>
                </a:solidFill>
                <a:latin typeface="+mn-lt"/>
              </a:rPr>
              <a:t>Ação Preparatória</a:t>
            </a:r>
            <a:endParaRPr lang="pt-BR" dirty="0">
              <a:latin typeface="+mn-lt"/>
            </a:endParaRPr>
          </a:p>
          <a:p>
            <a:pPr eaLnBrk="1" hangingPunct="1"/>
            <a:endParaRPr lang="pt-BR" dirty="0">
              <a:latin typeface="+mn-lt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362200" y="2708920"/>
            <a:ext cx="6553200" cy="406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b="1" dirty="0">
                <a:solidFill>
                  <a:srgbClr val="000000"/>
                </a:solidFill>
                <a:latin typeface="+mn-lt"/>
              </a:rPr>
              <a:t>RESULTADOS</a:t>
            </a:r>
            <a:endParaRPr lang="pt-BR" dirty="0">
              <a:latin typeface="+mn-lt"/>
            </a:endParaRPr>
          </a:p>
          <a:p>
            <a:pPr marL="171450" indent="-171450" algn="just">
              <a:spcAft>
                <a:spcPct val="8000"/>
              </a:spcAft>
              <a:buFont typeface="Arial" pitchFamily="34" charset="0"/>
              <a:buChar char="•"/>
              <a:defRPr/>
            </a:pPr>
            <a:r>
              <a:rPr lang="pt-BR" sz="1400" b="1" dirty="0" smtClean="0">
                <a:solidFill>
                  <a:srgbClr val="000000"/>
                </a:solidFill>
                <a:latin typeface="+mn-lt"/>
              </a:rPr>
              <a:t>Assinado </a:t>
            </a:r>
            <a:r>
              <a:rPr lang="pt-BR" sz="1400" b="1" dirty="0">
                <a:solidFill>
                  <a:srgbClr val="000000"/>
                </a:solidFill>
                <a:latin typeface="+mn-lt"/>
              </a:rPr>
              <a:t>Termo de Compromisso entre </a:t>
            </a:r>
            <a:r>
              <a:rPr lang="pt-BR" sz="1400" b="1" dirty="0" smtClean="0">
                <a:solidFill>
                  <a:srgbClr val="000000"/>
                </a:solidFill>
                <a:latin typeface="+mn-lt"/>
              </a:rPr>
              <a:t>ANTT</a:t>
            </a:r>
            <a:r>
              <a:rPr lang="pt-BR" sz="1400" b="1" dirty="0">
                <a:solidFill>
                  <a:srgbClr val="000000"/>
                </a:solidFill>
                <a:latin typeface="+mn-lt"/>
              </a:rPr>
              <a:t>, </a:t>
            </a:r>
            <a:r>
              <a:rPr lang="pt-BR" sz="1400" b="1" dirty="0" smtClean="0">
                <a:solidFill>
                  <a:srgbClr val="000000"/>
                </a:solidFill>
                <a:latin typeface="+mn-lt"/>
              </a:rPr>
              <a:t>VALEC</a:t>
            </a:r>
            <a:r>
              <a:rPr lang="pt-BR" sz="1400" b="1" dirty="0">
                <a:solidFill>
                  <a:srgbClr val="000000"/>
                </a:solidFill>
                <a:latin typeface="+mn-lt"/>
              </a:rPr>
              <a:t>, DNIT e Governo do Estado do Mato </a:t>
            </a:r>
            <a:r>
              <a:rPr lang="pt-BR" sz="1400" b="1" dirty="0" smtClean="0">
                <a:solidFill>
                  <a:srgbClr val="000000"/>
                </a:solidFill>
                <a:latin typeface="+mn-lt"/>
              </a:rPr>
              <a:t>Grosso para </a:t>
            </a:r>
            <a:r>
              <a:rPr lang="pt-BR" sz="1400" b="1" dirty="0">
                <a:solidFill>
                  <a:srgbClr val="000000"/>
                </a:solidFill>
                <a:latin typeface="+mn-lt"/>
              </a:rPr>
              <a:t>a realização de </a:t>
            </a:r>
            <a:r>
              <a:rPr lang="pt-BR" sz="1400" b="1" dirty="0" smtClean="0">
                <a:solidFill>
                  <a:srgbClr val="000000"/>
                </a:solidFill>
                <a:latin typeface="+mn-lt"/>
              </a:rPr>
              <a:t>Estudos </a:t>
            </a:r>
            <a:r>
              <a:rPr lang="pt-BR" sz="1400" b="1" dirty="0">
                <a:solidFill>
                  <a:srgbClr val="000000"/>
                </a:solidFill>
                <a:latin typeface="+mn-lt"/>
              </a:rPr>
              <a:t>de </a:t>
            </a:r>
            <a:r>
              <a:rPr lang="pt-BR" sz="1400" b="1" dirty="0" smtClean="0">
                <a:solidFill>
                  <a:srgbClr val="000000"/>
                </a:solidFill>
                <a:latin typeface="+mn-lt"/>
              </a:rPr>
              <a:t>Viabilidade </a:t>
            </a:r>
            <a:r>
              <a:rPr lang="pt-BR" sz="1400" b="1" dirty="0">
                <a:solidFill>
                  <a:srgbClr val="000000"/>
                </a:solidFill>
                <a:latin typeface="+mn-lt"/>
              </a:rPr>
              <a:t>Técnica, Econômica e </a:t>
            </a:r>
            <a:r>
              <a:rPr lang="pt-BR" sz="1400" b="1" dirty="0" smtClean="0">
                <a:solidFill>
                  <a:srgbClr val="000000"/>
                </a:solidFill>
                <a:latin typeface="+mn-lt"/>
              </a:rPr>
              <a:t>Ambiental (EVTEA);</a:t>
            </a:r>
          </a:p>
          <a:p>
            <a:pPr marL="171450" indent="-171450" algn="just">
              <a:spcAft>
                <a:spcPct val="8000"/>
              </a:spcAft>
              <a:buFont typeface="Arial" pitchFamily="34" charset="0"/>
              <a:buChar char="•"/>
              <a:defRPr/>
            </a:pPr>
            <a:r>
              <a:rPr lang="pt-BR" sz="1400" b="1" dirty="0" smtClean="0">
                <a:solidFill>
                  <a:srgbClr val="000000"/>
                </a:solidFill>
                <a:latin typeface="+mn-lt"/>
              </a:rPr>
              <a:t>Termo </a:t>
            </a:r>
            <a:r>
              <a:rPr lang="pt-BR" sz="1400" b="1" dirty="0">
                <a:solidFill>
                  <a:srgbClr val="000000"/>
                </a:solidFill>
                <a:latin typeface="+mn-lt"/>
              </a:rPr>
              <a:t>de Referência </a:t>
            </a:r>
            <a:r>
              <a:rPr lang="pt-BR" sz="1400" b="1" dirty="0" smtClean="0">
                <a:solidFill>
                  <a:srgbClr val="000000"/>
                </a:solidFill>
                <a:latin typeface="+mn-lt"/>
              </a:rPr>
              <a:t>(TR) </a:t>
            </a:r>
            <a:r>
              <a:rPr lang="pt-BR" sz="1400" b="1" dirty="0">
                <a:solidFill>
                  <a:srgbClr val="000000"/>
                </a:solidFill>
                <a:latin typeface="+mn-lt"/>
              </a:rPr>
              <a:t>do estudo </a:t>
            </a:r>
            <a:r>
              <a:rPr lang="pt-BR" sz="1400" b="1" dirty="0" smtClean="0">
                <a:solidFill>
                  <a:srgbClr val="000000"/>
                </a:solidFill>
                <a:latin typeface="+mn-lt"/>
              </a:rPr>
              <a:t>finalizado </a:t>
            </a:r>
            <a:r>
              <a:rPr lang="pt-BR" sz="1400" b="1" dirty="0">
                <a:solidFill>
                  <a:srgbClr val="000000"/>
                </a:solidFill>
                <a:latin typeface="+mn-lt"/>
              </a:rPr>
              <a:t>pela </a:t>
            </a:r>
            <a:r>
              <a:rPr lang="pt-BR" sz="1400" b="1" dirty="0" smtClean="0">
                <a:solidFill>
                  <a:srgbClr val="000000"/>
                </a:solidFill>
                <a:latin typeface="+mn-lt"/>
              </a:rPr>
              <a:t>ANTT (inclui o trecho Cuiabá/MT – Santarém/PA);</a:t>
            </a:r>
            <a:endParaRPr lang="pt-BR" sz="1400" b="1" dirty="0">
              <a:solidFill>
                <a:srgbClr val="000000"/>
              </a:solidFill>
              <a:latin typeface="+mn-lt"/>
            </a:endParaRPr>
          </a:p>
          <a:p>
            <a:pPr marL="171450" indent="-171450" algn="just">
              <a:spcAft>
                <a:spcPct val="8000"/>
              </a:spcAft>
              <a:buFont typeface="Arial" pitchFamily="34" charset="0"/>
              <a:buChar char="•"/>
              <a:defRPr/>
            </a:pPr>
            <a:r>
              <a:rPr lang="pt-BR" sz="1400" b="1" dirty="0" smtClean="0">
                <a:solidFill>
                  <a:srgbClr val="000000"/>
                </a:solidFill>
                <a:latin typeface="+mn-lt"/>
              </a:rPr>
              <a:t>Plano </a:t>
            </a:r>
            <a:r>
              <a:rPr lang="pt-BR" sz="1400" b="1" dirty="0">
                <a:solidFill>
                  <a:srgbClr val="000000"/>
                </a:solidFill>
                <a:latin typeface="+mn-lt"/>
              </a:rPr>
              <a:t>de Trabalho </a:t>
            </a:r>
            <a:r>
              <a:rPr lang="pt-BR" sz="1400" b="1" dirty="0" smtClean="0">
                <a:solidFill>
                  <a:srgbClr val="000000"/>
                </a:solidFill>
                <a:latin typeface="+mn-lt"/>
              </a:rPr>
              <a:t>apresentado </a:t>
            </a:r>
            <a:r>
              <a:rPr lang="pt-BR" sz="1400" b="1" dirty="0">
                <a:solidFill>
                  <a:srgbClr val="000000"/>
                </a:solidFill>
                <a:latin typeface="+mn-lt"/>
              </a:rPr>
              <a:t>pela </a:t>
            </a:r>
            <a:r>
              <a:rPr lang="pt-BR" sz="1400" b="1" dirty="0">
                <a:solidFill>
                  <a:srgbClr val="000000"/>
                </a:solidFill>
                <a:latin typeface="+mn-lt"/>
              </a:rPr>
              <a:t>Universidade Federal de Santa Catarina </a:t>
            </a:r>
            <a:r>
              <a:rPr lang="pt-BR" sz="1400" b="1" dirty="0" smtClean="0">
                <a:solidFill>
                  <a:srgbClr val="000000"/>
                </a:solidFill>
                <a:latin typeface="+mn-lt"/>
              </a:rPr>
              <a:t>(UFSC) </a:t>
            </a:r>
            <a:r>
              <a:rPr lang="pt-BR" sz="1400" b="1" dirty="0">
                <a:solidFill>
                  <a:srgbClr val="000000"/>
                </a:solidFill>
                <a:latin typeface="+mn-lt"/>
              </a:rPr>
              <a:t>em </a:t>
            </a:r>
            <a:r>
              <a:rPr lang="pt-BR" sz="1400" b="1" dirty="0" smtClean="0">
                <a:solidFill>
                  <a:srgbClr val="000000"/>
                </a:solidFill>
                <a:latin typeface="+mn-lt"/>
              </a:rPr>
              <a:t>10/01/2013 de acordo com metodologia utilizada no PIL.</a:t>
            </a:r>
            <a:endParaRPr lang="pt-BR" sz="1400" b="1" dirty="0">
              <a:solidFill>
                <a:srgbClr val="000000"/>
              </a:solidFill>
              <a:latin typeface="+mn-lt"/>
            </a:endParaRPr>
          </a:p>
          <a:p>
            <a:pPr marL="1588" indent="-1588" algn="just">
              <a:spcAft>
                <a:spcPct val="8000"/>
              </a:spcAft>
              <a:defRPr/>
            </a:pPr>
            <a:endParaRPr lang="pt-BR" sz="1400" b="1" dirty="0">
              <a:solidFill>
                <a:srgbClr val="000000"/>
              </a:solidFill>
              <a:latin typeface="+mn-lt"/>
            </a:endParaRPr>
          </a:p>
          <a:p>
            <a:pPr algn="just">
              <a:defRPr/>
            </a:pPr>
            <a:r>
              <a:rPr lang="pt-BR" b="1" dirty="0" smtClean="0">
                <a:solidFill>
                  <a:srgbClr val="000000"/>
                </a:solidFill>
                <a:latin typeface="+mn-lt"/>
              </a:rPr>
              <a:t>PROVIDÊNCIAS</a:t>
            </a:r>
            <a:endParaRPr lang="pt-BR" b="1" dirty="0">
              <a:solidFill>
                <a:srgbClr val="000000"/>
              </a:solidFill>
              <a:latin typeface="+mn-lt"/>
            </a:endParaRPr>
          </a:p>
          <a:p>
            <a:pPr marL="171450" indent="-171450" algn="just">
              <a:spcAft>
                <a:spcPct val="8000"/>
              </a:spcAft>
              <a:buFont typeface="Arial" pitchFamily="34" charset="0"/>
              <a:buChar char="•"/>
              <a:defRPr/>
            </a:pPr>
            <a:r>
              <a:rPr lang="pt-BR" sz="1400" b="1" dirty="0" smtClean="0">
                <a:solidFill>
                  <a:srgbClr val="000000"/>
                </a:solidFill>
                <a:latin typeface="+mn-lt"/>
              </a:rPr>
              <a:t>Celebrar Termo </a:t>
            </a:r>
            <a:r>
              <a:rPr lang="pt-BR" sz="1400" b="1" dirty="0">
                <a:solidFill>
                  <a:srgbClr val="000000"/>
                </a:solidFill>
                <a:latin typeface="+mn-lt"/>
              </a:rPr>
              <a:t>de Cooperação Técnica </a:t>
            </a:r>
            <a:r>
              <a:rPr lang="pt-BR" sz="1400" b="1" dirty="0" smtClean="0">
                <a:solidFill>
                  <a:srgbClr val="000000"/>
                </a:solidFill>
                <a:latin typeface="+mn-lt"/>
              </a:rPr>
              <a:t>(TCT) com </a:t>
            </a:r>
            <a:r>
              <a:rPr lang="pt-BR" sz="1400" b="1" dirty="0">
                <a:solidFill>
                  <a:srgbClr val="000000"/>
                </a:solidFill>
                <a:latin typeface="+mn-lt"/>
              </a:rPr>
              <a:t>a </a:t>
            </a:r>
            <a:r>
              <a:rPr lang="pt-BR" sz="1400" b="1" dirty="0" smtClean="0">
                <a:solidFill>
                  <a:srgbClr val="000000"/>
                </a:solidFill>
                <a:latin typeface="+mn-lt"/>
              </a:rPr>
              <a:t>UFSC conforme </a:t>
            </a:r>
            <a:r>
              <a:rPr lang="pt-BR" sz="1400" b="1" dirty="0">
                <a:solidFill>
                  <a:srgbClr val="000000"/>
                </a:solidFill>
                <a:latin typeface="+mn-lt"/>
              </a:rPr>
              <a:t>a nova Portaria Conjunta nº 8, de 7 de novembro de 2012, dos Ministérios do Planejamento, Orçamento e Gestão, da Fazenda e da Controladoria-Geral da </a:t>
            </a:r>
            <a:r>
              <a:rPr lang="pt-BR" sz="1400" b="1" dirty="0" smtClean="0">
                <a:solidFill>
                  <a:srgbClr val="000000"/>
                </a:solidFill>
                <a:latin typeface="+mn-lt"/>
              </a:rPr>
              <a:t>União (aguardando análise pela PRG/ANTT);</a:t>
            </a:r>
            <a:endParaRPr lang="pt-BR" sz="1400" b="1" dirty="0">
              <a:solidFill>
                <a:srgbClr val="000000"/>
              </a:solidFill>
              <a:latin typeface="+mn-lt"/>
            </a:endParaRPr>
          </a:p>
          <a:p>
            <a:pPr marL="171450" indent="-171450" algn="just">
              <a:spcAft>
                <a:spcPct val="8000"/>
              </a:spcAft>
              <a:buFont typeface="Arial" pitchFamily="34" charset="0"/>
              <a:buChar char="•"/>
              <a:defRPr/>
            </a:pPr>
            <a:r>
              <a:rPr lang="pt-BR" sz="1400" b="1" dirty="0" smtClean="0">
                <a:solidFill>
                  <a:srgbClr val="000000"/>
                </a:solidFill>
                <a:latin typeface="+mn-lt"/>
              </a:rPr>
              <a:t>Iniciar os </a:t>
            </a:r>
            <a:r>
              <a:rPr lang="pt-BR" sz="1400" b="1" dirty="0">
                <a:solidFill>
                  <a:srgbClr val="000000"/>
                </a:solidFill>
                <a:latin typeface="+mn-lt"/>
              </a:rPr>
              <a:t>estudos </a:t>
            </a:r>
            <a:r>
              <a:rPr lang="pt-BR" sz="1400" b="1" dirty="0" smtClean="0">
                <a:solidFill>
                  <a:srgbClr val="000000"/>
                </a:solidFill>
                <a:latin typeface="+mn-lt"/>
              </a:rPr>
              <a:t>em maio/2013;</a:t>
            </a:r>
            <a:endParaRPr lang="pt-BR" sz="1400" b="1" dirty="0">
              <a:solidFill>
                <a:srgbClr val="000000"/>
              </a:solidFill>
              <a:latin typeface="+mn-lt"/>
            </a:endParaRPr>
          </a:p>
          <a:p>
            <a:pPr marL="171450" indent="-171450" algn="just">
              <a:spcAft>
                <a:spcPct val="8000"/>
              </a:spcAft>
              <a:buFont typeface="Arial" pitchFamily="34" charset="0"/>
              <a:buChar char="•"/>
              <a:defRPr/>
            </a:pPr>
            <a:r>
              <a:rPr lang="pt-BR" sz="1400" b="1" dirty="0" smtClean="0">
                <a:solidFill>
                  <a:srgbClr val="000000"/>
                </a:solidFill>
                <a:latin typeface="+mn-lt"/>
              </a:rPr>
              <a:t>Concluir EVTEA </a:t>
            </a:r>
            <a:r>
              <a:rPr lang="pt-BR" sz="1400" b="1" dirty="0">
                <a:solidFill>
                  <a:srgbClr val="000000"/>
                </a:solidFill>
                <a:latin typeface="+mn-lt"/>
              </a:rPr>
              <a:t>até </a:t>
            </a:r>
            <a:r>
              <a:rPr lang="pt-BR" sz="1400" b="1" dirty="0" smtClean="0">
                <a:solidFill>
                  <a:srgbClr val="000000"/>
                </a:solidFill>
                <a:latin typeface="+mn-lt"/>
              </a:rPr>
              <a:t>30/05/2014.</a:t>
            </a:r>
            <a:endParaRPr lang="pt-BR" sz="1400" dirty="0">
              <a:latin typeface="+mn-lt"/>
            </a:endParaRPr>
          </a:p>
          <a:p>
            <a:pPr algn="just">
              <a:defRPr/>
            </a:pPr>
            <a:endParaRPr lang="pt-BR" dirty="0">
              <a:latin typeface="+mn-lt"/>
            </a:endParaRPr>
          </a:p>
        </p:txBody>
      </p:sp>
      <p:pic>
        <p:nvPicPr>
          <p:cNvPr id="20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1905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049653"/>
            <a:ext cx="1310672" cy="1890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774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smtClean="0"/>
          </a:p>
        </p:txBody>
      </p:sp>
      <p:pic>
        <p:nvPicPr>
          <p:cNvPr id="65538" name="Espaço Reservado para Conteúdo 3" descr="bases_apresentação_power_point3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0825" cy="6858000"/>
          </a:xfrm>
        </p:spPr>
      </p:pic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1033264" y="1168152"/>
            <a:ext cx="7067128" cy="118072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pt-BR" sz="3800" b="1" dirty="0" smtClean="0">
                <a:latin typeface="+mn-lt"/>
                <a:cs typeface="+mn-cs"/>
              </a:rPr>
              <a:t>Obrigado!</a:t>
            </a:r>
            <a:endParaRPr lang="pt-BR" sz="3800" b="1" i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Espaço Reservado para Conteúdo 3" descr="bases_apresentação_power_point4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61175"/>
          </a:xfrm>
        </p:spPr>
      </p:pic>
      <p:sp>
        <p:nvSpPr>
          <p:cNvPr id="18434" name="Título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algn="r"/>
            <a:r>
              <a:rPr lang="pt-BR" sz="3000" dirty="0" smtClean="0"/>
              <a:t>Agenda</a:t>
            </a:r>
          </a:p>
        </p:txBody>
      </p:sp>
      <p:sp>
        <p:nvSpPr>
          <p:cNvPr id="18435" name="Espaço Reservado para Conteúdo 2"/>
          <p:cNvSpPr txBox="1">
            <a:spLocks/>
          </p:cNvSpPr>
          <p:nvPr/>
        </p:nvSpPr>
        <p:spPr bwMode="auto">
          <a:xfrm>
            <a:off x="457200" y="119675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pt-BR" sz="3000" dirty="0" smtClean="0">
              <a:latin typeface="Calibri" pitchFamily="34" charset="0"/>
            </a:endParaRPr>
          </a:p>
          <a:p>
            <a:pPr>
              <a:spcBef>
                <a:spcPct val="20000"/>
              </a:spcBef>
            </a:pPr>
            <a:r>
              <a:rPr lang="pt-BR" sz="3000" dirty="0" smtClean="0">
                <a:latin typeface="Calibri" pitchFamily="34" charset="0"/>
              </a:rPr>
              <a:t>Projeto “</a:t>
            </a:r>
            <a:r>
              <a:rPr lang="pt-BR" sz="3000" dirty="0" smtClean="0">
                <a:latin typeface="Calibri" pitchFamily="34" charset="0"/>
              </a:rPr>
              <a:t>FICO, EF-354 </a:t>
            </a:r>
            <a:r>
              <a:rPr lang="pt-BR" sz="3000" dirty="0">
                <a:latin typeface="Calibri" pitchFamily="34" charset="0"/>
              </a:rPr>
              <a:t>(Trecho Lucas do Rio Verde/MT – Água Boa/MT – </a:t>
            </a:r>
            <a:r>
              <a:rPr lang="pt-BR" sz="3000" dirty="0" err="1" smtClean="0">
                <a:latin typeface="Calibri" pitchFamily="34" charset="0"/>
              </a:rPr>
              <a:t>Campinorte</a:t>
            </a:r>
            <a:r>
              <a:rPr lang="pt-BR" sz="3000" dirty="0" smtClean="0">
                <a:latin typeface="Calibri" pitchFamily="34" charset="0"/>
              </a:rPr>
              <a:t>/MT</a:t>
            </a:r>
            <a:r>
              <a:rPr lang="pt-BR" sz="3000" dirty="0" smtClean="0">
                <a:latin typeface="Calibri" pitchFamily="34" charset="0"/>
              </a:rPr>
              <a:t>)”</a:t>
            </a:r>
            <a:endParaRPr lang="pt-BR" sz="3000" dirty="0" smtClean="0">
              <a:latin typeface="Calibri" pitchFamily="34" charset="0"/>
            </a:endParaRPr>
          </a:p>
          <a:p>
            <a:pPr>
              <a:spcBef>
                <a:spcPct val="20000"/>
              </a:spcBef>
            </a:pPr>
            <a:endParaRPr lang="pt-BR" sz="3000" dirty="0" smtClean="0">
              <a:latin typeface="Calibri" pitchFamily="34" charset="0"/>
            </a:endParaRPr>
          </a:p>
          <a:p>
            <a:pPr>
              <a:spcBef>
                <a:spcPct val="20000"/>
              </a:spcBef>
            </a:pPr>
            <a:r>
              <a:rPr lang="pt-BR" sz="3000" dirty="0" smtClean="0">
                <a:latin typeface="Calibri" pitchFamily="34" charset="0"/>
              </a:rPr>
              <a:t>Projeto “FERRONORTE, EF-170 (Trecho Rondonópolis/MT – Cuiabá/MT)”</a:t>
            </a:r>
          </a:p>
          <a:p>
            <a:pPr>
              <a:spcBef>
                <a:spcPct val="20000"/>
              </a:spcBef>
            </a:pPr>
            <a:endParaRPr lang="pt-BR" sz="3000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Espaço Reservado para Conteúdo 3" descr="bases_apresentação_power_point4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61175"/>
          </a:xfrm>
        </p:spPr>
      </p:pic>
      <p:sp>
        <p:nvSpPr>
          <p:cNvPr id="20482" name="Título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algn="r"/>
            <a:r>
              <a:rPr lang="pt-BR" sz="3000" dirty="0" smtClean="0"/>
              <a:t>PAC 2 – Ferrovias</a:t>
            </a:r>
            <a:endParaRPr lang="pt-BR" sz="3000" dirty="0"/>
          </a:p>
        </p:txBody>
      </p:sp>
      <p:sp>
        <p:nvSpPr>
          <p:cNvPr id="271" name="Text Box 103"/>
          <p:cNvSpPr txBox="1">
            <a:spLocks noChangeArrowheads="1"/>
          </p:cNvSpPr>
          <p:nvPr/>
        </p:nvSpPr>
        <p:spPr bwMode="auto">
          <a:xfrm>
            <a:off x="7792035" y="3957783"/>
            <a:ext cx="1219200" cy="720839"/>
          </a:xfrm>
          <a:prstGeom prst="rect">
            <a:avLst/>
          </a:prstGeom>
          <a:noFill/>
          <a:ln w="9398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lnSpc>
                <a:spcPct val="70000"/>
              </a:lnSpc>
              <a:spcBef>
                <a:spcPct val="300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1100" b="1" dirty="0">
              <a:solidFill>
                <a:srgbClr val="000000"/>
              </a:solidFill>
              <a:latin typeface="Arial Narrow" pitchFamily="34" charset="0"/>
            </a:endParaRPr>
          </a:p>
          <a:p>
            <a:pPr defTabSz="449263">
              <a:lnSpc>
                <a:spcPct val="70000"/>
              </a:lnSpc>
              <a:spcBef>
                <a:spcPct val="300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100" b="1" dirty="0" smtClean="0">
                <a:solidFill>
                  <a:srgbClr val="000000"/>
                </a:solidFill>
                <a:latin typeface="Arial Narrow" pitchFamily="34" charset="0"/>
              </a:rPr>
              <a:t>PAC </a:t>
            </a:r>
            <a:r>
              <a:rPr lang="pt-BR" sz="1100" b="1" dirty="0" smtClean="0">
                <a:solidFill>
                  <a:srgbClr val="000000"/>
                </a:solidFill>
                <a:latin typeface="Arial Narrow" pitchFamily="34" charset="0"/>
                <a:sym typeface="Wingdings" pitchFamily="2" charset="2"/>
              </a:rPr>
              <a:t> </a:t>
            </a:r>
            <a:r>
              <a:rPr lang="pt-BR" sz="1100" b="1" dirty="0" smtClean="0">
                <a:solidFill>
                  <a:srgbClr val="000000"/>
                </a:solidFill>
                <a:latin typeface="Arial Narrow" pitchFamily="34" charset="0"/>
              </a:rPr>
              <a:t>PIL </a:t>
            </a:r>
            <a:endParaRPr lang="pt-BR" sz="1100" b="1" dirty="0">
              <a:solidFill>
                <a:srgbClr val="000000"/>
              </a:solidFill>
              <a:latin typeface="Arial Narrow" pitchFamily="34" charset="0"/>
            </a:endParaRPr>
          </a:p>
          <a:p>
            <a:pPr defTabSz="449263">
              <a:lnSpc>
                <a:spcPct val="70000"/>
              </a:lnSpc>
              <a:spcBef>
                <a:spcPct val="300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100" b="1" dirty="0">
                <a:latin typeface="Arial Narrow" pitchFamily="34" charset="0"/>
              </a:rPr>
              <a:t>Preexistente</a:t>
            </a:r>
          </a:p>
          <a:p>
            <a:pPr defTabSz="449263">
              <a:lnSpc>
                <a:spcPct val="70000"/>
              </a:lnSpc>
              <a:spcBef>
                <a:spcPct val="300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100" b="1" dirty="0">
                <a:solidFill>
                  <a:srgbClr val="000000"/>
                </a:solidFill>
                <a:latin typeface="Arial Narrow" pitchFamily="34" charset="0"/>
              </a:rPr>
              <a:t>PAC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-18331" y="765175"/>
            <a:ext cx="7857991" cy="5981700"/>
            <a:chOff x="-18331" y="765175"/>
            <a:chExt cx="7857991" cy="5981700"/>
          </a:xfrm>
        </p:grpSpPr>
        <p:pic>
          <p:nvPicPr>
            <p:cNvPr id="163" name="Picture 2" descr="mapa-hidro-ferro-limpo"/>
            <p:cNvPicPr>
              <a:picLocks noChangeAspect="1" noChangeArrowheads="1"/>
            </p:cNvPicPr>
            <p:nvPr/>
          </p:nvPicPr>
          <p:blipFill>
            <a:blip r:embed="rId4" cstate="print"/>
            <a:srcRect l="7343" t="10683" r="14432" b="3308"/>
            <a:stretch>
              <a:fillRect/>
            </a:stretch>
          </p:blipFill>
          <p:spPr bwMode="auto">
            <a:xfrm>
              <a:off x="-18331" y="765175"/>
              <a:ext cx="7439025" cy="5981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" name="Text Box 4"/>
            <p:cNvSpPr txBox="1">
              <a:spLocks noChangeArrowheads="1"/>
            </p:cNvSpPr>
            <p:nvPr/>
          </p:nvSpPr>
          <p:spPr bwMode="auto">
            <a:xfrm>
              <a:off x="1727919" y="5246688"/>
              <a:ext cx="184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endParaRPr lang="en-US" b="1">
                <a:latin typeface="Arial Narrow" pitchFamily="34" charset="0"/>
              </a:endParaRPr>
            </a:p>
          </p:txBody>
        </p:sp>
        <p:sp>
          <p:nvSpPr>
            <p:cNvPr id="165" name="Line 4"/>
            <p:cNvSpPr>
              <a:spLocks noChangeShapeType="1"/>
            </p:cNvSpPr>
            <p:nvPr/>
          </p:nvSpPr>
          <p:spPr bwMode="auto">
            <a:xfrm>
              <a:off x="3510681" y="3924300"/>
              <a:ext cx="414337" cy="395288"/>
            </a:xfrm>
            <a:custGeom>
              <a:avLst/>
              <a:gdLst>
                <a:gd name="T0" fmla="*/ 2147483647 w 115"/>
                <a:gd name="T1" fmla="*/ 2147483647 h 117"/>
                <a:gd name="T2" fmla="*/ 0 w 115"/>
                <a:gd name="T3" fmla="*/ 0 h 117"/>
                <a:gd name="T4" fmla="*/ 0 60000 65536"/>
                <a:gd name="T5" fmla="*/ 0 60000 65536"/>
                <a:gd name="T6" fmla="*/ 0 w 115"/>
                <a:gd name="T7" fmla="*/ 0 h 117"/>
                <a:gd name="T8" fmla="*/ 115 w 115"/>
                <a:gd name="T9" fmla="*/ 117 h 11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5" h="117">
                  <a:moveTo>
                    <a:pt x="115" y="117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8" name="Freeform 7"/>
            <p:cNvSpPr>
              <a:spLocks/>
            </p:cNvSpPr>
            <p:nvPr/>
          </p:nvSpPr>
          <p:spPr bwMode="auto">
            <a:xfrm>
              <a:off x="5614119" y="2814638"/>
              <a:ext cx="1376363" cy="123825"/>
            </a:xfrm>
            <a:custGeom>
              <a:avLst/>
              <a:gdLst>
                <a:gd name="T0" fmla="*/ 0 w 867"/>
                <a:gd name="T1" fmla="*/ 2147483647 h 78"/>
                <a:gd name="T2" fmla="*/ 2147483647 w 867"/>
                <a:gd name="T3" fmla="*/ 2147483647 h 78"/>
                <a:gd name="T4" fmla="*/ 2147483647 w 867"/>
                <a:gd name="T5" fmla="*/ 2147483647 h 78"/>
                <a:gd name="T6" fmla="*/ 2147483647 w 867"/>
                <a:gd name="T7" fmla="*/ 2147483647 h 78"/>
                <a:gd name="T8" fmla="*/ 2147483647 w 867"/>
                <a:gd name="T9" fmla="*/ 2147483647 h 78"/>
                <a:gd name="T10" fmla="*/ 2147483647 w 867"/>
                <a:gd name="T11" fmla="*/ 2147483647 h 78"/>
                <a:gd name="T12" fmla="*/ 2147483647 w 867"/>
                <a:gd name="T13" fmla="*/ 0 h 78"/>
                <a:gd name="T14" fmla="*/ 2147483647 w 867"/>
                <a:gd name="T15" fmla="*/ 2147483647 h 78"/>
                <a:gd name="T16" fmla="*/ 2147483647 w 867"/>
                <a:gd name="T17" fmla="*/ 2147483647 h 78"/>
                <a:gd name="T18" fmla="*/ 2147483647 w 867"/>
                <a:gd name="T19" fmla="*/ 2147483647 h 78"/>
                <a:gd name="T20" fmla="*/ 2147483647 w 867"/>
                <a:gd name="T21" fmla="*/ 2147483647 h 78"/>
                <a:gd name="T22" fmla="*/ 2147483647 w 867"/>
                <a:gd name="T23" fmla="*/ 2147483647 h 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67"/>
                <a:gd name="T37" fmla="*/ 0 h 78"/>
                <a:gd name="T38" fmla="*/ 867 w 867"/>
                <a:gd name="T39" fmla="*/ 78 h 7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67" h="78">
                  <a:moveTo>
                    <a:pt x="0" y="48"/>
                  </a:moveTo>
                  <a:lnTo>
                    <a:pt x="63" y="24"/>
                  </a:lnTo>
                  <a:lnTo>
                    <a:pt x="192" y="12"/>
                  </a:lnTo>
                  <a:lnTo>
                    <a:pt x="330" y="18"/>
                  </a:lnTo>
                  <a:lnTo>
                    <a:pt x="480" y="36"/>
                  </a:lnTo>
                  <a:lnTo>
                    <a:pt x="555" y="12"/>
                  </a:lnTo>
                  <a:lnTo>
                    <a:pt x="582" y="0"/>
                  </a:lnTo>
                  <a:lnTo>
                    <a:pt x="609" y="39"/>
                  </a:lnTo>
                  <a:lnTo>
                    <a:pt x="636" y="78"/>
                  </a:lnTo>
                  <a:lnTo>
                    <a:pt x="759" y="72"/>
                  </a:lnTo>
                  <a:lnTo>
                    <a:pt x="837" y="54"/>
                  </a:lnTo>
                  <a:lnTo>
                    <a:pt x="867" y="61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69" name="Freeform 8"/>
            <p:cNvSpPr>
              <a:spLocks/>
            </p:cNvSpPr>
            <p:nvPr/>
          </p:nvSpPr>
          <p:spPr bwMode="auto">
            <a:xfrm>
              <a:off x="6261819" y="2124075"/>
              <a:ext cx="157163" cy="733425"/>
            </a:xfrm>
            <a:custGeom>
              <a:avLst/>
              <a:gdLst>
                <a:gd name="T0" fmla="*/ 2147483647 w 99"/>
                <a:gd name="T1" fmla="*/ 2147483647 h 453"/>
                <a:gd name="T2" fmla="*/ 2147483647 w 99"/>
                <a:gd name="T3" fmla="*/ 2147483647 h 453"/>
                <a:gd name="T4" fmla="*/ 2147483647 w 99"/>
                <a:gd name="T5" fmla="*/ 2147483647 h 453"/>
                <a:gd name="T6" fmla="*/ 0 w 99"/>
                <a:gd name="T7" fmla="*/ 2147483647 h 453"/>
                <a:gd name="T8" fmla="*/ 2147483647 w 99"/>
                <a:gd name="T9" fmla="*/ 2147483647 h 453"/>
                <a:gd name="T10" fmla="*/ 2147483647 w 99"/>
                <a:gd name="T11" fmla="*/ 2147483647 h 453"/>
                <a:gd name="T12" fmla="*/ 2147483647 w 99"/>
                <a:gd name="T13" fmla="*/ 2147483647 h 453"/>
                <a:gd name="T14" fmla="*/ 2147483647 w 99"/>
                <a:gd name="T15" fmla="*/ 0 h 4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453"/>
                <a:gd name="T26" fmla="*/ 99 w 99"/>
                <a:gd name="T27" fmla="*/ 453 h 45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453">
                  <a:moveTo>
                    <a:pt x="36" y="453"/>
                  </a:moveTo>
                  <a:lnTo>
                    <a:pt x="33" y="384"/>
                  </a:lnTo>
                  <a:lnTo>
                    <a:pt x="36" y="318"/>
                  </a:lnTo>
                  <a:lnTo>
                    <a:pt x="0" y="285"/>
                  </a:lnTo>
                  <a:lnTo>
                    <a:pt x="12" y="222"/>
                  </a:lnTo>
                  <a:lnTo>
                    <a:pt x="42" y="144"/>
                  </a:lnTo>
                  <a:lnTo>
                    <a:pt x="72" y="51"/>
                  </a:lnTo>
                  <a:lnTo>
                    <a:pt x="99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0" name="Freeform 9"/>
            <p:cNvSpPr>
              <a:spLocks/>
            </p:cNvSpPr>
            <p:nvPr/>
          </p:nvSpPr>
          <p:spPr bwMode="auto">
            <a:xfrm>
              <a:off x="4667969" y="2952750"/>
              <a:ext cx="74613" cy="255588"/>
            </a:xfrm>
            <a:custGeom>
              <a:avLst/>
              <a:gdLst>
                <a:gd name="T0" fmla="*/ 0 w 52"/>
                <a:gd name="T1" fmla="*/ 2147483647 h 260"/>
                <a:gd name="T2" fmla="*/ 2147483647 w 52"/>
                <a:gd name="T3" fmla="*/ 0 h 260"/>
                <a:gd name="T4" fmla="*/ 0 60000 65536"/>
                <a:gd name="T5" fmla="*/ 0 60000 65536"/>
                <a:gd name="T6" fmla="*/ 0 w 52"/>
                <a:gd name="T7" fmla="*/ 0 h 260"/>
                <a:gd name="T8" fmla="*/ 52 w 52"/>
                <a:gd name="T9" fmla="*/ 260 h 26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2" h="260">
                  <a:moveTo>
                    <a:pt x="0" y="260"/>
                  </a:moveTo>
                  <a:lnTo>
                    <a:pt x="52" y="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auto">
            <a:xfrm>
              <a:off x="3274144" y="4762500"/>
              <a:ext cx="908050" cy="304800"/>
            </a:xfrm>
            <a:custGeom>
              <a:avLst/>
              <a:gdLst>
                <a:gd name="T0" fmla="*/ 0 w 531"/>
                <a:gd name="T1" fmla="*/ 2147483647 h 186"/>
                <a:gd name="T2" fmla="*/ 2147483647 w 531"/>
                <a:gd name="T3" fmla="*/ 2147483647 h 186"/>
                <a:gd name="T4" fmla="*/ 2147483647 w 531"/>
                <a:gd name="T5" fmla="*/ 2147483647 h 186"/>
                <a:gd name="T6" fmla="*/ 2147483647 w 531"/>
                <a:gd name="T7" fmla="*/ 2147483647 h 186"/>
                <a:gd name="T8" fmla="*/ 2147483647 w 531"/>
                <a:gd name="T9" fmla="*/ 2147483647 h 186"/>
                <a:gd name="T10" fmla="*/ 2147483647 w 531"/>
                <a:gd name="T11" fmla="*/ 2147483647 h 186"/>
                <a:gd name="T12" fmla="*/ 2147483647 w 531"/>
                <a:gd name="T13" fmla="*/ 2147483647 h 186"/>
                <a:gd name="T14" fmla="*/ 2147483647 w 531"/>
                <a:gd name="T15" fmla="*/ 2147483647 h 186"/>
                <a:gd name="T16" fmla="*/ 2147483647 w 531"/>
                <a:gd name="T17" fmla="*/ 0 h 1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31"/>
                <a:gd name="T28" fmla="*/ 0 h 186"/>
                <a:gd name="T29" fmla="*/ 531 w 531"/>
                <a:gd name="T30" fmla="*/ 186 h 1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31" h="186">
                  <a:moveTo>
                    <a:pt x="0" y="44"/>
                  </a:moveTo>
                  <a:cubicBezTo>
                    <a:pt x="44" y="59"/>
                    <a:pt x="80" y="70"/>
                    <a:pt x="124" y="80"/>
                  </a:cubicBezTo>
                  <a:cubicBezTo>
                    <a:pt x="136" y="83"/>
                    <a:pt x="147" y="86"/>
                    <a:pt x="159" y="89"/>
                  </a:cubicBezTo>
                  <a:cubicBezTo>
                    <a:pt x="177" y="94"/>
                    <a:pt x="212" y="106"/>
                    <a:pt x="212" y="106"/>
                  </a:cubicBezTo>
                  <a:cubicBezTo>
                    <a:pt x="261" y="139"/>
                    <a:pt x="324" y="153"/>
                    <a:pt x="381" y="168"/>
                  </a:cubicBezTo>
                  <a:cubicBezTo>
                    <a:pt x="405" y="174"/>
                    <a:pt x="452" y="186"/>
                    <a:pt x="452" y="186"/>
                  </a:cubicBezTo>
                  <a:cubicBezTo>
                    <a:pt x="508" y="148"/>
                    <a:pt x="478" y="108"/>
                    <a:pt x="505" y="53"/>
                  </a:cubicBezTo>
                  <a:cubicBezTo>
                    <a:pt x="510" y="44"/>
                    <a:pt x="517" y="36"/>
                    <a:pt x="522" y="27"/>
                  </a:cubicBezTo>
                  <a:cubicBezTo>
                    <a:pt x="526" y="18"/>
                    <a:pt x="531" y="0"/>
                    <a:pt x="531" y="0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5" name="Freeform 20"/>
            <p:cNvSpPr>
              <a:spLocks/>
            </p:cNvSpPr>
            <p:nvPr/>
          </p:nvSpPr>
          <p:spPr bwMode="auto">
            <a:xfrm>
              <a:off x="4779094" y="2641600"/>
              <a:ext cx="774700" cy="277813"/>
            </a:xfrm>
            <a:custGeom>
              <a:avLst/>
              <a:gdLst>
                <a:gd name="T0" fmla="*/ 2147483647 w 144"/>
                <a:gd name="T1" fmla="*/ 2147483647 h 94"/>
                <a:gd name="T2" fmla="*/ 2147483647 w 144"/>
                <a:gd name="T3" fmla="*/ 2147483647 h 94"/>
                <a:gd name="T4" fmla="*/ 2147483647 w 144"/>
                <a:gd name="T5" fmla="*/ 2147483647 h 94"/>
                <a:gd name="T6" fmla="*/ 0 w 144"/>
                <a:gd name="T7" fmla="*/ 2147483647 h 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"/>
                <a:gd name="T13" fmla="*/ 0 h 94"/>
                <a:gd name="T14" fmla="*/ 144 w 144"/>
                <a:gd name="T15" fmla="*/ 94 h 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" h="94">
                  <a:moveTo>
                    <a:pt x="144" y="94"/>
                  </a:moveTo>
                  <a:cubicBezTo>
                    <a:pt x="101" y="80"/>
                    <a:pt x="119" y="89"/>
                    <a:pt x="90" y="70"/>
                  </a:cubicBezTo>
                  <a:cubicBezTo>
                    <a:pt x="73" y="20"/>
                    <a:pt x="86" y="38"/>
                    <a:pt x="42" y="16"/>
                  </a:cubicBezTo>
                  <a:cubicBezTo>
                    <a:pt x="9" y="0"/>
                    <a:pt x="40" y="4"/>
                    <a:pt x="0" y="4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6" name="Text Box 21"/>
            <p:cNvSpPr txBox="1">
              <a:spLocks noChangeArrowheads="1"/>
            </p:cNvSpPr>
            <p:nvPr/>
          </p:nvSpPr>
          <p:spPr bwMode="auto">
            <a:xfrm>
              <a:off x="5172794" y="2614613"/>
              <a:ext cx="1046163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pt-BR" sz="900" b="1">
                  <a:latin typeface="Arial Narrow" pitchFamily="34" charset="0"/>
                </a:rPr>
                <a:t>Eliseu Martins</a:t>
              </a:r>
              <a:endParaRPr lang="pt-BR" sz="1400" b="1">
                <a:latin typeface="Arial Narrow" pitchFamily="34" charset="0"/>
              </a:endParaRPr>
            </a:p>
          </p:txBody>
        </p:sp>
        <p:sp>
          <p:nvSpPr>
            <p:cNvPr id="177" name="Text Box 22"/>
            <p:cNvSpPr txBox="1">
              <a:spLocks noChangeArrowheads="1"/>
            </p:cNvSpPr>
            <p:nvPr/>
          </p:nvSpPr>
          <p:spPr bwMode="auto">
            <a:xfrm>
              <a:off x="3718644" y="3287713"/>
              <a:ext cx="104775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pt-BR" sz="900" b="1">
                  <a:latin typeface="Arial Narrow" pitchFamily="34" charset="0"/>
                </a:rPr>
                <a:t>Figueirópolis</a:t>
              </a:r>
            </a:p>
          </p:txBody>
        </p:sp>
        <p:sp>
          <p:nvSpPr>
            <p:cNvPr id="178" name="Text Box 23"/>
            <p:cNvSpPr txBox="1">
              <a:spLocks noChangeArrowheads="1"/>
            </p:cNvSpPr>
            <p:nvPr/>
          </p:nvSpPr>
          <p:spPr bwMode="auto">
            <a:xfrm>
              <a:off x="3028082" y="3068638"/>
              <a:ext cx="10477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pt-BR" sz="900" b="1">
                  <a:latin typeface="Arial Narrow" pitchFamily="34" charset="0"/>
                </a:rPr>
                <a:t>Lucas de Rio Verde</a:t>
              </a:r>
              <a:endParaRPr lang="pt-BR" sz="1400" b="1">
                <a:latin typeface="Arial Narrow" pitchFamily="34" charset="0"/>
              </a:endParaRPr>
            </a:p>
          </p:txBody>
        </p:sp>
        <p:sp>
          <p:nvSpPr>
            <p:cNvPr id="179" name="Text Box 24"/>
            <p:cNvSpPr txBox="1">
              <a:spLocks noChangeArrowheads="1"/>
            </p:cNvSpPr>
            <p:nvPr/>
          </p:nvSpPr>
          <p:spPr bwMode="auto">
            <a:xfrm>
              <a:off x="2029544" y="3276600"/>
              <a:ext cx="1046163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pt-BR" sz="900" b="1">
                  <a:latin typeface="Arial Narrow" pitchFamily="34" charset="0"/>
                </a:rPr>
                <a:t>Vilhena</a:t>
              </a:r>
              <a:endParaRPr lang="pt-BR" sz="1400" b="1">
                <a:latin typeface="Arial Narrow" pitchFamily="34" charset="0"/>
              </a:endParaRPr>
            </a:p>
          </p:txBody>
        </p:sp>
        <p:sp>
          <p:nvSpPr>
            <p:cNvPr id="180" name="Text Box 25"/>
            <p:cNvSpPr txBox="1">
              <a:spLocks noChangeArrowheads="1"/>
            </p:cNvSpPr>
            <p:nvPr/>
          </p:nvSpPr>
          <p:spPr bwMode="auto">
            <a:xfrm>
              <a:off x="4361582" y="3694113"/>
              <a:ext cx="1044575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pt-BR" sz="900" b="1">
                  <a:latin typeface="Arial Narrow" pitchFamily="34" charset="0"/>
                </a:rPr>
                <a:t>Uruaçu</a:t>
              </a:r>
              <a:endParaRPr lang="pt-BR" sz="1400" b="1">
                <a:latin typeface="Arial Narrow" pitchFamily="34" charset="0"/>
              </a:endParaRPr>
            </a:p>
          </p:txBody>
        </p:sp>
        <p:sp>
          <p:nvSpPr>
            <p:cNvPr id="181" name="Text Box 26"/>
            <p:cNvSpPr txBox="1">
              <a:spLocks noChangeArrowheads="1"/>
            </p:cNvSpPr>
            <p:nvPr/>
          </p:nvSpPr>
          <p:spPr bwMode="auto">
            <a:xfrm>
              <a:off x="4583832" y="3157538"/>
              <a:ext cx="1046162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pt-BR" sz="900" b="1">
                  <a:latin typeface="Arial Narrow" pitchFamily="34" charset="0"/>
                </a:rPr>
                <a:t>Luís Eduardo</a:t>
              </a:r>
              <a:endParaRPr lang="pt-BR" sz="1400" b="1">
                <a:latin typeface="Arial Narrow" pitchFamily="34" charset="0"/>
              </a:endParaRPr>
            </a:p>
          </p:txBody>
        </p:sp>
        <p:sp>
          <p:nvSpPr>
            <p:cNvPr id="182" name="Text Box 27"/>
            <p:cNvSpPr txBox="1">
              <a:spLocks noChangeArrowheads="1"/>
            </p:cNvSpPr>
            <p:nvPr/>
          </p:nvSpPr>
          <p:spPr bwMode="auto">
            <a:xfrm>
              <a:off x="5191844" y="3224213"/>
              <a:ext cx="1046163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pt-BR" sz="900" b="1">
                  <a:latin typeface="Arial Narrow" pitchFamily="34" charset="0"/>
                </a:rPr>
                <a:t>Barreiras</a:t>
              </a:r>
              <a:endParaRPr lang="pt-BR" sz="1400" b="1">
                <a:latin typeface="Arial Narrow" pitchFamily="34" charset="0"/>
              </a:endParaRPr>
            </a:p>
          </p:txBody>
        </p:sp>
        <p:sp>
          <p:nvSpPr>
            <p:cNvPr id="183" name="Text Box 28"/>
            <p:cNvSpPr txBox="1">
              <a:spLocks noChangeArrowheads="1"/>
            </p:cNvSpPr>
            <p:nvPr/>
          </p:nvSpPr>
          <p:spPr bwMode="auto">
            <a:xfrm>
              <a:off x="5098182" y="3810000"/>
              <a:ext cx="1046162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pt-BR" sz="900" b="1">
                  <a:latin typeface="Arial Narrow" pitchFamily="34" charset="0"/>
                </a:rPr>
                <a:t>Brumado</a:t>
              </a:r>
            </a:p>
          </p:txBody>
        </p:sp>
        <p:sp>
          <p:nvSpPr>
            <p:cNvPr id="184" name="Text Box 30"/>
            <p:cNvSpPr txBox="1">
              <a:spLocks noChangeArrowheads="1"/>
            </p:cNvSpPr>
            <p:nvPr/>
          </p:nvSpPr>
          <p:spPr bwMode="auto">
            <a:xfrm>
              <a:off x="4361582" y="4016375"/>
              <a:ext cx="1044575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pt-BR" sz="900" b="1">
                  <a:latin typeface="Arial Narrow" pitchFamily="34" charset="0"/>
                </a:rPr>
                <a:t>Anápolis</a:t>
              </a:r>
              <a:endParaRPr lang="pt-BR" sz="1400" b="1">
                <a:latin typeface="Arial Narrow" pitchFamily="34" charset="0"/>
              </a:endParaRPr>
            </a:p>
          </p:txBody>
        </p:sp>
        <p:sp>
          <p:nvSpPr>
            <p:cNvPr id="185" name="Text Box 31"/>
            <p:cNvSpPr txBox="1">
              <a:spLocks noChangeArrowheads="1"/>
            </p:cNvSpPr>
            <p:nvPr/>
          </p:nvSpPr>
          <p:spPr bwMode="auto">
            <a:xfrm>
              <a:off x="3564657" y="5053013"/>
              <a:ext cx="104775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pt-BR" sz="900" b="1">
                  <a:latin typeface="Arial Narrow" pitchFamily="34" charset="0"/>
                </a:rPr>
                <a:t>Panorama</a:t>
              </a:r>
              <a:endParaRPr lang="pt-BR" sz="1400" b="1">
                <a:latin typeface="Arial Narrow" pitchFamily="34" charset="0"/>
              </a:endParaRPr>
            </a:p>
          </p:txBody>
        </p:sp>
        <p:sp>
          <p:nvSpPr>
            <p:cNvPr id="186" name="Text Box 32"/>
            <p:cNvSpPr txBox="1">
              <a:spLocks noChangeArrowheads="1"/>
            </p:cNvSpPr>
            <p:nvPr/>
          </p:nvSpPr>
          <p:spPr bwMode="auto">
            <a:xfrm>
              <a:off x="2577232" y="4616450"/>
              <a:ext cx="104775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pt-BR" sz="900" b="1">
                  <a:latin typeface="Arial Narrow" pitchFamily="34" charset="0"/>
                </a:rPr>
                <a:t>Porto Murtinho</a:t>
              </a:r>
              <a:endParaRPr lang="pt-BR" sz="1400" b="1">
                <a:latin typeface="Arial Narrow" pitchFamily="34" charset="0"/>
              </a:endParaRPr>
            </a:p>
          </p:txBody>
        </p:sp>
        <p:sp>
          <p:nvSpPr>
            <p:cNvPr id="187" name="Oval 35"/>
            <p:cNvSpPr>
              <a:spLocks noChangeArrowheads="1"/>
            </p:cNvSpPr>
            <p:nvPr/>
          </p:nvSpPr>
          <p:spPr bwMode="auto">
            <a:xfrm>
              <a:off x="4029794" y="4976813"/>
              <a:ext cx="80963" cy="8096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188" name="Oval 36"/>
            <p:cNvSpPr>
              <a:spLocks noChangeArrowheads="1"/>
            </p:cNvSpPr>
            <p:nvPr/>
          </p:nvSpPr>
          <p:spPr bwMode="auto">
            <a:xfrm>
              <a:off x="3209057" y="4819650"/>
              <a:ext cx="80962" cy="8096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189" name="Oval 38"/>
            <p:cNvSpPr>
              <a:spLocks noChangeArrowheads="1"/>
            </p:cNvSpPr>
            <p:nvPr/>
          </p:nvSpPr>
          <p:spPr bwMode="auto">
            <a:xfrm>
              <a:off x="5549032" y="2843213"/>
              <a:ext cx="80962" cy="8096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190" name="Line 41"/>
            <p:cNvSpPr>
              <a:spLocks noChangeShapeType="1"/>
            </p:cNvSpPr>
            <p:nvPr/>
          </p:nvSpPr>
          <p:spPr bwMode="auto">
            <a:xfrm>
              <a:off x="4563194" y="3833813"/>
              <a:ext cx="0" cy="3048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auto">
            <a:xfrm>
              <a:off x="5525219" y="3476625"/>
              <a:ext cx="666750" cy="396875"/>
            </a:xfrm>
            <a:custGeom>
              <a:avLst/>
              <a:gdLst>
                <a:gd name="T0" fmla="*/ 0 w 420"/>
                <a:gd name="T1" fmla="*/ 0 h 250"/>
                <a:gd name="T2" fmla="*/ 2147483647 w 420"/>
                <a:gd name="T3" fmla="*/ 2147483647 h 250"/>
                <a:gd name="T4" fmla="*/ 2147483647 w 420"/>
                <a:gd name="T5" fmla="*/ 2147483647 h 250"/>
                <a:gd name="T6" fmla="*/ 2147483647 w 420"/>
                <a:gd name="T7" fmla="*/ 2147483647 h 2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0"/>
                <a:gd name="T13" fmla="*/ 0 h 250"/>
                <a:gd name="T14" fmla="*/ 420 w 420"/>
                <a:gd name="T15" fmla="*/ 250 h 2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0" h="250">
                  <a:moveTo>
                    <a:pt x="0" y="0"/>
                  </a:moveTo>
                  <a:cubicBezTo>
                    <a:pt x="5" y="21"/>
                    <a:pt x="12" y="89"/>
                    <a:pt x="34" y="128"/>
                  </a:cubicBezTo>
                  <a:cubicBezTo>
                    <a:pt x="56" y="167"/>
                    <a:pt x="66" y="215"/>
                    <a:pt x="131" y="233"/>
                  </a:cubicBezTo>
                  <a:cubicBezTo>
                    <a:pt x="195" y="250"/>
                    <a:pt x="372" y="233"/>
                    <a:pt x="420" y="233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2" name="Oval 45"/>
            <p:cNvSpPr>
              <a:spLocks noChangeArrowheads="1"/>
            </p:cNvSpPr>
            <p:nvPr/>
          </p:nvSpPr>
          <p:spPr bwMode="auto">
            <a:xfrm>
              <a:off x="5629994" y="3757613"/>
              <a:ext cx="80963" cy="8096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auto">
            <a:xfrm>
              <a:off x="4639394" y="3363913"/>
              <a:ext cx="838200" cy="88900"/>
            </a:xfrm>
            <a:custGeom>
              <a:avLst/>
              <a:gdLst>
                <a:gd name="T0" fmla="*/ 0 w 528"/>
                <a:gd name="T1" fmla="*/ 2147483647 h 56"/>
                <a:gd name="T2" fmla="*/ 2147483647 w 528"/>
                <a:gd name="T3" fmla="*/ 2147483647 h 56"/>
                <a:gd name="T4" fmla="*/ 2147483647 w 528"/>
                <a:gd name="T5" fmla="*/ 2147483647 h 56"/>
                <a:gd name="T6" fmla="*/ 0 60000 65536"/>
                <a:gd name="T7" fmla="*/ 0 60000 65536"/>
                <a:gd name="T8" fmla="*/ 0 60000 65536"/>
                <a:gd name="T9" fmla="*/ 0 w 528"/>
                <a:gd name="T10" fmla="*/ 0 h 56"/>
                <a:gd name="T11" fmla="*/ 528 w 528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8" h="56">
                  <a:moveTo>
                    <a:pt x="0" y="8"/>
                  </a:moveTo>
                  <a:cubicBezTo>
                    <a:pt x="100" y="4"/>
                    <a:pt x="200" y="0"/>
                    <a:pt x="288" y="8"/>
                  </a:cubicBezTo>
                  <a:cubicBezTo>
                    <a:pt x="376" y="16"/>
                    <a:pt x="452" y="36"/>
                    <a:pt x="528" y="56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" name="Line 49"/>
            <p:cNvSpPr>
              <a:spLocks noChangeShapeType="1"/>
            </p:cNvSpPr>
            <p:nvPr/>
          </p:nvSpPr>
          <p:spPr bwMode="auto">
            <a:xfrm flipV="1">
              <a:off x="2883619" y="4819649"/>
              <a:ext cx="1204913" cy="6969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6" name="Line 52"/>
            <p:cNvSpPr>
              <a:spLocks noChangeShapeType="1"/>
            </p:cNvSpPr>
            <p:nvPr/>
          </p:nvSpPr>
          <p:spPr bwMode="auto">
            <a:xfrm>
              <a:off x="2428007" y="2905125"/>
              <a:ext cx="754062" cy="3714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8" name="Oval 56"/>
            <p:cNvSpPr>
              <a:spLocks noChangeArrowheads="1"/>
            </p:cNvSpPr>
            <p:nvPr/>
          </p:nvSpPr>
          <p:spPr bwMode="auto">
            <a:xfrm>
              <a:off x="5060082" y="3343275"/>
              <a:ext cx="80962" cy="79375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199" name="Line 57"/>
            <p:cNvSpPr>
              <a:spLocks noChangeShapeType="1"/>
            </p:cNvSpPr>
            <p:nvPr/>
          </p:nvSpPr>
          <p:spPr bwMode="auto">
            <a:xfrm>
              <a:off x="4550494" y="3211513"/>
              <a:ext cx="101600" cy="603250"/>
            </a:xfrm>
            <a:custGeom>
              <a:avLst/>
              <a:gdLst>
                <a:gd name="T0" fmla="*/ 2147483647 w 64"/>
                <a:gd name="T1" fmla="*/ 0 h 380"/>
                <a:gd name="T2" fmla="*/ 0 w 64"/>
                <a:gd name="T3" fmla="*/ 2147483647 h 380"/>
                <a:gd name="T4" fmla="*/ 0 60000 65536"/>
                <a:gd name="T5" fmla="*/ 0 60000 65536"/>
                <a:gd name="T6" fmla="*/ 0 w 64"/>
                <a:gd name="T7" fmla="*/ 0 h 380"/>
                <a:gd name="T8" fmla="*/ 64 w 64"/>
                <a:gd name="T9" fmla="*/ 380 h 38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4" h="380">
                  <a:moveTo>
                    <a:pt x="64" y="0"/>
                  </a:moveTo>
                  <a:lnTo>
                    <a:pt x="0" y="38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0" name="Oval 58"/>
            <p:cNvSpPr>
              <a:spLocks noChangeArrowheads="1"/>
            </p:cNvSpPr>
            <p:nvPr/>
          </p:nvSpPr>
          <p:spPr bwMode="auto">
            <a:xfrm>
              <a:off x="4563194" y="3376613"/>
              <a:ext cx="79375" cy="79375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201" name="Oval 59"/>
            <p:cNvSpPr>
              <a:spLocks noChangeArrowheads="1"/>
            </p:cNvSpPr>
            <p:nvPr/>
          </p:nvSpPr>
          <p:spPr bwMode="auto">
            <a:xfrm>
              <a:off x="4636219" y="3148013"/>
              <a:ext cx="79375" cy="79375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202" name="Text Box 60"/>
            <p:cNvSpPr txBox="1">
              <a:spLocks noChangeArrowheads="1"/>
            </p:cNvSpPr>
            <p:nvPr/>
          </p:nvSpPr>
          <p:spPr bwMode="auto">
            <a:xfrm>
              <a:off x="3896444" y="2995613"/>
              <a:ext cx="104775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pt-BR" sz="900" b="1">
                  <a:latin typeface="Arial Narrow" pitchFamily="34" charset="0"/>
                </a:rPr>
                <a:t>Palmas</a:t>
              </a:r>
              <a:endParaRPr lang="pt-BR" sz="1400" b="1">
                <a:latin typeface="Arial Narrow" pitchFamily="34" charset="0"/>
              </a:endParaRPr>
            </a:p>
          </p:txBody>
        </p:sp>
        <p:sp>
          <p:nvSpPr>
            <p:cNvPr id="203" name="Line 61"/>
            <p:cNvSpPr>
              <a:spLocks noChangeShapeType="1"/>
            </p:cNvSpPr>
            <p:nvPr/>
          </p:nvSpPr>
          <p:spPr bwMode="auto">
            <a:xfrm>
              <a:off x="4740994" y="2614613"/>
              <a:ext cx="50800" cy="217487"/>
            </a:xfrm>
            <a:custGeom>
              <a:avLst/>
              <a:gdLst>
                <a:gd name="T0" fmla="*/ 0 w 32"/>
                <a:gd name="T1" fmla="*/ 2147483647 h 137"/>
                <a:gd name="T2" fmla="*/ 2147483647 w 32"/>
                <a:gd name="T3" fmla="*/ 0 h 137"/>
                <a:gd name="T4" fmla="*/ 0 60000 65536"/>
                <a:gd name="T5" fmla="*/ 0 60000 65536"/>
                <a:gd name="T6" fmla="*/ 0 w 32"/>
                <a:gd name="T7" fmla="*/ 0 h 137"/>
                <a:gd name="T8" fmla="*/ 32 w 32"/>
                <a:gd name="T9" fmla="*/ 137 h 13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137">
                  <a:moveTo>
                    <a:pt x="0" y="137"/>
                  </a:moveTo>
                  <a:lnTo>
                    <a:pt x="32" y="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4" name="Oval 63"/>
            <p:cNvSpPr>
              <a:spLocks noChangeArrowheads="1"/>
            </p:cNvSpPr>
            <p:nvPr/>
          </p:nvSpPr>
          <p:spPr bwMode="auto">
            <a:xfrm>
              <a:off x="4737819" y="2566988"/>
              <a:ext cx="80963" cy="8096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205" name="Line 64"/>
            <p:cNvSpPr>
              <a:spLocks noChangeShapeType="1"/>
            </p:cNvSpPr>
            <p:nvPr/>
          </p:nvSpPr>
          <p:spPr bwMode="auto">
            <a:xfrm flipV="1">
              <a:off x="4791794" y="2309813"/>
              <a:ext cx="76200" cy="304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pt-BR"/>
            </a:p>
          </p:txBody>
        </p:sp>
        <p:sp>
          <p:nvSpPr>
            <p:cNvPr id="206" name="Text Box 66"/>
            <p:cNvSpPr txBox="1">
              <a:spLocks noChangeArrowheads="1"/>
            </p:cNvSpPr>
            <p:nvPr/>
          </p:nvSpPr>
          <p:spPr bwMode="auto">
            <a:xfrm>
              <a:off x="3953594" y="2081213"/>
              <a:ext cx="1046163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pt-BR" sz="900" b="1">
                  <a:latin typeface="Arial Narrow" pitchFamily="34" charset="0"/>
                </a:rPr>
                <a:t>Açailândia</a:t>
              </a:r>
              <a:endParaRPr lang="pt-BR" sz="1400" b="1">
                <a:latin typeface="Arial Narrow" pitchFamily="34" charset="0"/>
              </a:endParaRPr>
            </a:p>
          </p:txBody>
        </p:sp>
        <p:sp>
          <p:nvSpPr>
            <p:cNvPr id="207" name="Freeform 67"/>
            <p:cNvSpPr>
              <a:spLocks/>
            </p:cNvSpPr>
            <p:nvPr/>
          </p:nvSpPr>
          <p:spPr bwMode="auto">
            <a:xfrm>
              <a:off x="4525094" y="1928813"/>
              <a:ext cx="965200" cy="482600"/>
            </a:xfrm>
            <a:custGeom>
              <a:avLst/>
              <a:gdLst>
                <a:gd name="T0" fmla="*/ 0 w 608"/>
                <a:gd name="T1" fmla="*/ 2147483647 h 304"/>
                <a:gd name="T2" fmla="*/ 2147483647 w 608"/>
                <a:gd name="T3" fmla="*/ 2147483647 h 304"/>
                <a:gd name="T4" fmla="*/ 2147483647 w 608"/>
                <a:gd name="T5" fmla="*/ 2147483647 h 304"/>
                <a:gd name="T6" fmla="*/ 2147483647 w 608"/>
                <a:gd name="T7" fmla="*/ 2147483647 h 304"/>
                <a:gd name="T8" fmla="*/ 2147483647 w 608"/>
                <a:gd name="T9" fmla="*/ 2147483647 h 304"/>
                <a:gd name="T10" fmla="*/ 2147483647 w 608"/>
                <a:gd name="T11" fmla="*/ 2147483647 h 304"/>
                <a:gd name="T12" fmla="*/ 2147483647 w 608"/>
                <a:gd name="T13" fmla="*/ 2147483647 h 304"/>
                <a:gd name="T14" fmla="*/ 2147483647 w 608"/>
                <a:gd name="T15" fmla="*/ 2147483647 h 304"/>
                <a:gd name="T16" fmla="*/ 2147483647 w 608"/>
                <a:gd name="T17" fmla="*/ 2147483647 h 304"/>
                <a:gd name="T18" fmla="*/ 2147483647 w 608"/>
                <a:gd name="T19" fmla="*/ 2147483647 h 304"/>
                <a:gd name="T20" fmla="*/ 2147483647 w 608"/>
                <a:gd name="T21" fmla="*/ 0 h 3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08"/>
                <a:gd name="T34" fmla="*/ 0 h 304"/>
                <a:gd name="T35" fmla="*/ 608 w 608"/>
                <a:gd name="T36" fmla="*/ 304 h 30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08" h="304">
                  <a:moveTo>
                    <a:pt x="0" y="304"/>
                  </a:moveTo>
                  <a:cubicBezTo>
                    <a:pt x="15" y="294"/>
                    <a:pt x="31" y="294"/>
                    <a:pt x="48" y="288"/>
                  </a:cubicBezTo>
                  <a:cubicBezTo>
                    <a:pt x="72" y="252"/>
                    <a:pt x="105" y="244"/>
                    <a:pt x="144" y="240"/>
                  </a:cubicBezTo>
                  <a:cubicBezTo>
                    <a:pt x="170" y="231"/>
                    <a:pt x="198" y="237"/>
                    <a:pt x="224" y="228"/>
                  </a:cubicBezTo>
                  <a:cubicBezTo>
                    <a:pt x="247" y="205"/>
                    <a:pt x="307" y="189"/>
                    <a:pt x="340" y="184"/>
                  </a:cubicBezTo>
                  <a:cubicBezTo>
                    <a:pt x="396" y="165"/>
                    <a:pt x="339" y="173"/>
                    <a:pt x="460" y="168"/>
                  </a:cubicBezTo>
                  <a:cubicBezTo>
                    <a:pt x="472" y="150"/>
                    <a:pt x="491" y="152"/>
                    <a:pt x="508" y="140"/>
                  </a:cubicBezTo>
                  <a:cubicBezTo>
                    <a:pt x="517" y="126"/>
                    <a:pt x="524" y="117"/>
                    <a:pt x="540" y="112"/>
                  </a:cubicBezTo>
                  <a:cubicBezTo>
                    <a:pt x="550" y="82"/>
                    <a:pt x="535" y="118"/>
                    <a:pt x="556" y="92"/>
                  </a:cubicBezTo>
                  <a:cubicBezTo>
                    <a:pt x="568" y="77"/>
                    <a:pt x="555" y="70"/>
                    <a:pt x="576" y="56"/>
                  </a:cubicBezTo>
                  <a:cubicBezTo>
                    <a:pt x="589" y="36"/>
                    <a:pt x="598" y="21"/>
                    <a:pt x="608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pt-BR"/>
            </a:p>
          </p:txBody>
        </p:sp>
        <p:sp>
          <p:nvSpPr>
            <p:cNvPr id="208" name="Freeform 68"/>
            <p:cNvSpPr>
              <a:spLocks/>
            </p:cNvSpPr>
            <p:nvPr/>
          </p:nvSpPr>
          <p:spPr bwMode="auto">
            <a:xfrm>
              <a:off x="3928194" y="4291013"/>
              <a:ext cx="1481138" cy="1106487"/>
            </a:xfrm>
            <a:custGeom>
              <a:avLst/>
              <a:gdLst>
                <a:gd name="T0" fmla="*/ 2147483647 w 933"/>
                <a:gd name="T1" fmla="*/ 0 h 697"/>
                <a:gd name="T2" fmla="*/ 0 w 933"/>
                <a:gd name="T3" fmla="*/ 2147483647 h 697"/>
                <a:gd name="T4" fmla="*/ 2147483647 w 933"/>
                <a:gd name="T5" fmla="*/ 2147483647 h 697"/>
                <a:gd name="T6" fmla="*/ 2147483647 w 933"/>
                <a:gd name="T7" fmla="*/ 2147483647 h 697"/>
                <a:gd name="T8" fmla="*/ 2147483647 w 933"/>
                <a:gd name="T9" fmla="*/ 2147483647 h 697"/>
                <a:gd name="T10" fmla="*/ 2147483647 w 933"/>
                <a:gd name="T11" fmla="*/ 2147483647 h 697"/>
                <a:gd name="T12" fmla="*/ 2147483647 w 933"/>
                <a:gd name="T13" fmla="*/ 2147483647 h 697"/>
                <a:gd name="T14" fmla="*/ 2147483647 w 933"/>
                <a:gd name="T15" fmla="*/ 2147483647 h 697"/>
                <a:gd name="T16" fmla="*/ 2147483647 w 933"/>
                <a:gd name="T17" fmla="*/ 2147483647 h 697"/>
                <a:gd name="T18" fmla="*/ 2147483647 w 933"/>
                <a:gd name="T19" fmla="*/ 2147483647 h 697"/>
                <a:gd name="T20" fmla="*/ 2147483647 w 933"/>
                <a:gd name="T21" fmla="*/ 2147483647 h 697"/>
                <a:gd name="T22" fmla="*/ 2147483647 w 933"/>
                <a:gd name="T23" fmla="*/ 2147483647 h 697"/>
                <a:gd name="T24" fmla="*/ 2147483647 w 933"/>
                <a:gd name="T25" fmla="*/ 2147483647 h 697"/>
                <a:gd name="T26" fmla="*/ 2147483647 w 933"/>
                <a:gd name="T27" fmla="*/ 2147483647 h 697"/>
                <a:gd name="T28" fmla="*/ 2147483647 w 933"/>
                <a:gd name="T29" fmla="*/ 2147483647 h 697"/>
                <a:gd name="T30" fmla="*/ 2147483647 w 933"/>
                <a:gd name="T31" fmla="*/ 2147483647 h 697"/>
                <a:gd name="T32" fmla="*/ 2147483647 w 933"/>
                <a:gd name="T33" fmla="*/ 2147483647 h 697"/>
                <a:gd name="T34" fmla="*/ 2147483647 w 933"/>
                <a:gd name="T35" fmla="*/ 2147483647 h 697"/>
                <a:gd name="T36" fmla="*/ 2147483647 w 933"/>
                <a:gd name="T37" fmla="*/ 2147483647 h 697"/>
                <a:gd name="T38" fmla="*/ 2147483647 w 933"/>
                <a:gd name="T39" fmla="*/ 2147483647 h 697"/>
                <a:gd name="T40" fmla="*/ 2147483647 w 933"/>
                <a:gd name="T41" fmla="*/ 2147483647 h 697"/>
                <a:gd name="T42" fmla="*/ 2147483647 w 933"/>
                <a:gd name="T43" fmla="*/ 2147483647 h 697"/>
                <a:gd name="T44" fmla="*/ 2147483647 w 933"/>
                <a:gd name="T45" fmla="*/ 2147483647 h 697"/>
                <a:gd name="T46" fmla="*/ 2147483647 w 933"/>
                <a:gd name="T47" fmla="*/ 2147483647 h 697"/>
                <a:gd name="T48" fmla="*/ 2147483647 w 933"/>
                <a:gd name="T49" fmla="*/ 2147483647 h 697"/>
                <a:gd name="T50" fmla="*/ 2147483647 w 933"/>
                <a:gd name="T51" fmla="*/ 2147483647 h 697"/>
                <a:gd name="T52" fmla="*/ 2147483647 w 933"/>
                <a:gd name="T53" fmla="*/ 2147483647 h 697"/>
                <a:gd name="T54" fmla="*/ 2147483647 w 933"/>
                <a:gd name="T55" fmla="*/ 2147483647 h 697"/>
                <a:gd name="T56" fmla="*/ 2147483647 w 933"/>
                <a:gd name="T57" fmla="*/ 2147483647 h 697"/>
                <a:gd name="T58" fmla="*/ 2147483647 w 933"/>
                <a:gd name="T59" fmla="*/ 2147483647 h 697"/>
                <a:gd name="T60" fmla="*/ 2147483647 w 933"/>
                <a:gd name="T61" fmla="*/ 2147483647 h 697"/>
                <a:gd name="T62" fmla="*/ 2147483647 w 933"/>
                <a:gd name="T63" fmla="*/ 2147483647 h 697"/>
                <a:gd name="T64" fmla="*/ 2147483647 w 933"/>
                <a:gd name="T65" fmla="*/ 2147483647 h 697"/>
                <a:gd name="T66" fmla="*/ 2147483647 w 933"/>
                <a:gd name="T67" fmla="*/ 2147483647 h 697"/>
                <a:gd name="T68" fmla="*/ 2147483647 w 933"/>
                <a:gd name="T69" fmla="*/ 2147483647 h 697"/>
                <a:gd name="T70" fmla="*/ 2147483647 w 933"/>
                <a:gd name="T71" fmla="*/ 2147483647 h 697"/>
                <a:gd name="T72" fmla="*/ 2147483647 w 933"/>
                <a:gd name="T73" fmla="*/ 2147483647 h 697"/>
                <a:gd name="T74" fmla="*/ 2147483647 w 933"/>
                <a:gd name="T75" fmla="*/ 2147483647 h 697"/>
                <a:gd name="T76" fmla="*/ 2147483647 w 933"/>
                <a:gd name="T77" fmla="*/ 2147483647 h 697"/>
                <a:gd name="T78" fmla="*/ 2147483647 w 933"/>
                <a:gd name="T79" fmla="*/ 2147483647 h 697"/>
                <a:gd name="T80" fmla="*/ 2147483647 w 933"/>
                <a:gd name="T81" fmla="*/ 2147483647 h 697"/>
                <a:gd name="T82" fmla="*/ 2147483647 w 933"/>
                <a:gd name="T83" fmla="*/ 2147483647 h 6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33"/>
                <a:gd name="T127" fmla="*/ 0 h 697"/>
                <a:gd name="T128" fmla="*/ 933 w 933"/>
                <a:gd name="T129" fmla="*/ 697 h 69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33" h="697">
                  <a:moveTo>
                    <a:pt x="12" y="0"/>
                  </a:moveTo>
                  <a:cubicBezTo>
                    <a:pt x="9" y="28"/>
                    <a:pt x="8" y="47"/>
                    <a:pt x="0" y="72"/>
                  </a:cubicBezTo>
                  <a:cubicBezTo>
                    <a:pt x="8" y="104"/>
                    <a:pt x="3" y="106"/>
                    <a:pt x="32" y="116"/>
                  </a:cubicBezTo>
                  <a:cubicBezTo>
                    <a:pt x="50" y="110"/>
                    <a:pt x="49" y="122"/>
                    <a:pt x="64" y="132"/>
                  </a:cubicBezTo>
                  <a:cubicBezTo>
                    <a:pt x="73" y="159"/>
                    <a:pt x="91" y="162"/>
                    <a:pt x="116" y="168"/>
                  </a:cubicBezTo>
                  <a:cubicBezTo>
                    <a:pt x="126" y="183"/>
                    <a:pt x="130" y="199"/>
                    <a:pt x="136" y="216"/>
                  </a:cubicBezTo>
                  <a:cubicBezTo>
                    <a:pt x="143" y="237"/>
                    <a:pt x="204" y="247"/>
                    <a:pt x="220" y="252"/>
                  </a:cubicBezTo>
                  <a:cubicBezTo>
                    <a:pt x="236" y="257"/>
                    <a:pt x="252" y="263"/>
                    <a:pt x="268" y="268"/>
                  </a:cubicBezTo>
                  <a:cubicBezTo>
                    <a:pt x="277" y="271"/>
                    <a:pt x="292" y="284"/>
                    <a:pt x="292" y="284"/>
                  </a:cubicBezTo>
                  <a:cubicBezTo>
                    <a:pt x="311" y="312"/>
                    <a:pt x="365" y="314"/>
                    <a:pt x="396" y="324"/>
                  </a:cubicBezTo>
                  <a:cubicBezTo>
                    <a:pt x="399" y="328"/>
                    <a:pt x="401" y="333"/>
                    <a:pt x="404" y="336"/>
                  </a:cubicBezTo>
                  <a:cubicBezTo>
                    <a:pt x="407" y="339"/>
                    <a:pt x="413" y="340"/>
                    <a:pt x="416" y="344"/>
                  </a:cubicBezTo>
                  <a:cubicBezTo>
                    <a:pt x="424" y="354"/>
                    <a:pt x="415" y="360"/>
                    <a:pt x="428" y="368"/>
                  </a:cubicBezTo>
                  <a:cubicBezTo>
                    <a:pt x="435" y="372"/>
                    <a:pt x="445" y="371"/>
                    <a:pt x="452" y="376"/>
                  </a:cubicBezTo>
                  <a:cubicBezTo>
                    <a:pt x="456" y="379"/>
                    <a:pt x="460" y="381"/>
                    <a:pt x="464" y="384"/>
                  </a:cubicBezTo>
                  <a:cubicBezTo>
                    <a:pt x="476" y="403"/>
                    <a:pt x="480" y="417"/>
                    <a:pt x="500" y="424"/>
                  </a:cubicBezTo>
                  <a:cubicBezTo>
                    <a:pt x="505" y="440"/>
                    <a:pt x="514" y="443"/>
                    <a:pt x="508" y="460"/>
                  </a:cubicBezTo>
                  <a:cubicBezTo>
                    <a:pt x="518" y="489"/>
                    <a:pt x="509" y="479"/>
                    <a:pt x="528" y="492"/>
                  </a:cubicBezTo>
                  <a:cubicBezTo>
                    <a:pt x="533" y="500"/>
                    <a:pt x="541" y="507"/>
                    <a:pt x="544" y="516"/>
                  </a:cubicBezTo>
                  <a:cubicBezTo>
                    <a:pt x="545" y="520"/>
                    <a:pt x="545" y="525"/>
                    <a:pt x="548" y="528"/>
                  </a:cubicBezTo>
                  <a:cubicBezTo>
                    <a:pt x="555" y="535"/>
                    <a:pt x="572" y="544"/>
                    <a:pt x="572" y="544"/>
                  </a:cubicBezTo>
                  <a:cubicBezTo>
                    <a:pt x="583" y="560"/>
                    <a:pt x="587" y="563"/>
                    <a:pt x="576" y="580"/>
                  </a:cubicBezTo>
                  <a:cubicBezTo>
                    <a:pt x="581" y="595"/>
                    <a:pt x="585" y="604"/>
                    <a:pt x="580" y="620"/>
                  </a:cubicBezTo>
                  <a:cubicBezTo>
                    <a:pt x="607" y="638"/>
                    <a:pt x="641" y="642"/>
                    <a:pt x="668" y="660"/>
                  </a:cubicBezTo>
                  <a:cubicBezTo>
                    <a:pt x="672" y="672"/>
                    <a:pt x="676" y="697"/>
                    <a:pt x="684" y="672"/>
                  </a:cubicBezTo>
                  <a:cubicBezTo>
                    <a:pt x="687" y="645"/>
                    <a:pt x="685" y="623"/>
                    <a:pt x="708" y="608"/>
                  </a:cubicBezTo>
                  <a:cubicBezTo>
                    <a:pt x="724" y="560"/>
                    <a:pt x="760" y="567"/>
                    <a:pt x="804" y="564"/>
                  </a:cubicBezTo>
                  <a:cubicBezTo>
                    <a:pt x="817" y="544"/>
                    <a:pt x="808" y="555"/>
                    <a:pt x="836" y="536"/>
                  </a:cubicBezTo>
                  <a:cubicBezTo>
                    <a:pt x="840" y="533"/>
                    <a:pt x="848" y="528"/>
                    <a:pt x="848" y="528"/>
                  </a:cubicBezTo>
                  <a:cubicBezTo>
                    <a:pt x="868" y="529"/>
                    <a:pt x="889" y="527"/>
                    <a:pt x="908" y="532"/>
                  </a:cubicBezTo>
                  <a:cubicBezTo>
                    <a:pt x="917" y="534"/>
                    <a:pt x="932" y="548"/>
                    <a:pt x="932" y="548"/>
                  </a:cubicBezTo>
                  <a:cubicBezTo>
                    <a:pt x="931" y="555"/>
                    <a:pt x="933" y="564"/>
                    <a:pt x="928" y="568"/>
                  </a:cubicBezTo>
                  <a:cubicBezTo>
                    <a:pt x="924" y="571"/>
                    <a:pt x="919" y="564"/>
                    <a:pt x="916" y="560"/>
                  </a:cubicBezTo>
                  <a:cubicBezTo>
                    <a:pt x="906" y="547"/>
                    <a:pt x="908" y="538"/>
                    <a:pt x="892" y="528"/>
                  </a:cubicBezTo>
                  <a:cubicBezTo>
                    <a:pt x="882" y="514"/>
                    <a:pt x="874" y="514"/>
                    <a:pt x="864" y="500"/>
                  </a:cubicBezTo>
                  <a:cubicBezTo>
                    <a:pt x="867" y="471"/>
                    <a:pt x="873" y="448"/>
                    <a:pt x="880" y="420"/>
                  </a:cubicBezTo>
                  <a:cubicBezTo>
                    <a:pt x="876" y="394"/>
                    <a:pt x="872" y="368"/>
                    <a:pt x="896" y="352"/>
                  </a:cubicBezTo>
                  <a:cubicBezTo>
                    <a:pt x="903" y="331"/>
                    <a:pt x="898" y="344"/>
                    <a:pt x="916" y="316"/>
                  </a:cubicBezTo>
                  <a:cubicBezTo>
                    <a:pt x="921" y="308"/>
                    <a:pt x="932" y="292"/>
                    <a:pt x="932" y="292"/>
                  </a:cubicBezTo>
                  <a:cubicBezTo>
                    <a:pt x="928" y="243"/>
                    <a:pt x="925" y="229"/>
                    <a:pt x="892" y="196"/>
                  </a:cubicBezTo>
                  <a:cubicBezTo>
                    <a:pt x="888" y="180"/>
                    <a:pt x="885" y="170"/>
                    <a:pt x="876" y="156"/>
                  </a:cubicBezTo>
                  <a:cubicBezTo>
                    <a:pt x="880" y="139"/>
                    <a:pt x="886" y="124"/>
                    <a:pt x="864" y="12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pt-BR"/>
            </a:p>
          </p:txBody>
        </p:sp>
        <p:sp>
          <p:nvSpPr>
            <p:cNvPr id="209" name="Freeform 69"/>
            <p:cNvSpPr>
              <a:spLocks/>
            </p:cNvSpPr>
            <p:nvPr/>
          </p:nvSpPr>
          <p:spPr bwMode="auto">
            <a:xfrm>
              <a:off x="4105994" y="4983163"/>
              <a:ext cx="635000" cy="174625"/>
            </a:xfrm>
            <a:custGeom>
              <a:avLst/>
              <a:gdLst>
                <a:gd name="T0" fmla="*/ 0 w 400"/>
                <a:gd name="T1" fmla="*/ 0 h 110"/>
                <a:gd name="T2" fmla="*/ 2147483647 w 400"/>
                <a:gd name="T3" fmla="*/ 2147483647 h 110"/>
                <a:gd name="T4" fmla="*/ 2147483647 w 400"/>
                <a:gd name="T5" fmla="*/ 2147483647 h 110"/>
                <a:gd name="T6" fmla="*/ 2147483647 w 400"/>
                <a:gd name="T7" fmla="*/ 2147483647 h 110"/>
                <a:gd name="T8" fmla="*/ 2147483647 w 400"/>
                <a:gd name="T9" fmla="*/ 2147483647 h 110"/>
                <a:gd name="T10" fmla="*/ 2147483647 w 400"/>
                <a:gd name="T11" fmla="*/ 2147483647 h 110"/>
                <a:gd name="T12" fmla="*/ 2147483647 w 400"/>
                <a:gd name="T13" fmla="*/ 2147483647 h 1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0"/>
                <a:gd name="T22" fmla="*/ 0 h 110"/>
                <a:gd name="T23" fmla="*/ 400 w 400"/>
                <a:gd name="T24" fmla="*/ 110 h 1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0" h="110">
                  <a:moveTo>
                    <a:pt x="0" y="0"/>
                  </a:moveTo>
                  <a:cubicBezTo>
                    <a:pt x="33" y="11"/>
                    <a:pt x="16" y="7"/>
                    <a:pt x="52" y="12"/>
                  </a:cubicBezTo>
                  <a:cubicBezTo>
                    <a:pt x="72" y="19"/>
                    <a:pt x="92" y="29"/>
                    <a:pt x="112" y="36"/>
                  </a:cubicBezTo>
                  <a:cubicBezTo>
                    <a:pt x="151" y="49"/>
                    <a:pt x="190" y="59"/>
                    <a:pt x="228" y="76"/>
                  </a:cubicBezTo>
                  <a:cubicBezTo>
                    <a:pt x="251" y="86"/>
                    <a:pt x="252" y="83"/>
                    <a:pt x="276" y="88"/>
                  </a:cubicBezTo>
                  <a:cubicBezTo>
                    <a:pt x="287" y="90"/>
                    <a:pt x="308" y="96"/>
                    <a:pt x="308" y="96"/>
                  </a:cubicBezTo>
                  <a:cubicBezTo>
                    <a:pt x="341" y="85"/>
                    <a:pt x="400" y="110"/>
                    <a:pt x="400" y="6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pt-BR"/>
            </a:p>
          </p:txBody>
        </p:sp>
        <p:sp>
          <p:nvSpPr>
            <p:cNvPr id="210" name="Text Box 72"/>
            <p:cNvSpPr txBox="1">
              <a:spLocks noChangeArrowheads="1"/>
            </p:cNvSpPr>
            <p:nvPr/>
          </p:nvSpPr>
          <p:spPr bwMode="auto">
            <a:xfrm>
              <a:off x="6068144" y="2895600"/>
              <a:ext cx="9144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pt-BR" sz="900" b="1">
                  <a:latin typeface="Arial Narrow" pitchFamily="34" charset="0"/>
                </a:rPr>
                <a:t>Salgueiro</a:t>
              </a:r>
              <a:endParaRPr lang="pt-BR" sz="1400" b="1">
                <a:latin typeface="Arial Narrow" pitchFamily="34" charset="0"/>
              </a:endParaRPr>
            </a:p>
          </p:txBody>
        </p:sp>
        <p:sp>
          <p:nvSpPr>
            <p:cNvPr id="211" name="Oval 73"/>
            <p:cNvSpPr>
              <a:spLocks noChangeArrowheads="1"/>
            </p:cNvSpPr>
            <p:nvPr/>
          </p:nvSpPr>
          <p:spPr bwMode="auto">
            <a:xfrm>
              <a:off x="6323732" y="2832100"/>
              <a:ext cx="80962" cy="8096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212" name="Oval 74"/>
            <p:cNvSpPr>
              <a:spLocks noChangeArrowheads="1"/>
            </p:cNvSpPr>
            <p:nvPr/>
          </p:nvSpPr>
          <p:spPr bwMode="auto">
            <a:xfrm>
              <a:off x="6391994" y="2076450"/>
              <a:ext cx="80963" cy="8096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213" name="Oval 75"/>
            <p:cNvSpPr>
              <a:spLocks noChangeArrowheads="1"/>
            </p:cNvSpPr>
            <p:nvPr/>
          </p:nvSpPr>
          <p:spPr bwMode="auto">
            <a:xfrm>
              <a:off x="6920632" y="2843213"/>
              <a:ext cx="80962" cy="8096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214" name="Oval 76"/>
            <p:cNvSpPr>
              <a:spLocks noChangeArrowheads="1"/>
            </p:cNvSpPr>
            <p:nvPr/>
          </p:nvSpPr>
          <p:spPr bwMode="auto">
            <a:xfrm>
              <a:off x="5472832" y="1852613"/>
              <a:ext cx="80962" cy="8096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215" name="Oval 77"/>
            <p:cNvSpPr>
              <a:spLocks noChangeArrowheads="1"/>
            </p:cNvSpPr>
            <p:nvPr/>
          </p:nvSpPr>
          <p:spPr bwMode="auto">
            <a:xfrm>
              <a:off x="5401394" y="5200650"/>
              <a:ext cx="80963" cy="8096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216" name="Oval 78"/>
            <p:cNvSpPr>
              <a:spLocks noChangeArrowheads="1"/>
            </p:cNvSpPr>
            <p:nvPr/>
          </p:nvSpPr>
          <p:spPr bwMode="auto">
            <a:xfrm>
              <a:off x="5006107" y="5362575"/>
              <a:ext cx="80962" cy="8096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217" name="Text Box 79"/>
            <p:cNvSpPr txBox="1">
              <a:spLocks noChangeArrowheads="1"/>
            </p:cNvSpPr>
            <p:nvPr/>
          </p:nvSpPr>
          <p:spPr bwMode="auto">
            <a:xfrm>
              <a:off x="5915744" y="1905000"/>
              <a:ext cx="9144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pt-BR" sz="900" b="1">
                  <a:latin typeface="Arial Narrow" pitchFamily="34" charset="0"/>
                </a:rPr>
                <a:t>Pecém</a:t>
              </a:r>
              <a:endParaRPr lang="pt-BR" sz="1400" b="1">
                <a:latin typeface="Arial Narrow" pitchFamily="34" charset="0"/>
              </a:endParaRPr>
            </a:p>
          </p:txBody>
        </p:sp>
        <p:sp>
          <p:nvSpPr>
            <p:cNvPr id="218" name="Text Box 80"/>
            <p:cNvSpPr txBox="1">
              <a:spLocks noChangeArrowheads="1"/>
            </p:cNvSpPr>
            <p:nvPr/>
          </p:nvSpPr>
          <p:spPr bwMode="auto">
            <a:xfrm>
              <a:off x="6739657" y="2814638"/>
              <a:ext cx="9144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pt-BR" sz="900" b="1">
                  <a:latin typeface="Arial Narrow" pitchFamily="34" charset="0"/>
                </a:rPr>
                <a:t>Suape</a:t>
              </a:r>
              <a:endParaRPr lang="pt-BR" sz="1400" b="1">
                <a:latin typeface="Arial Narrow" pitchFamily="34" charset="0"/>
              </a:endParaRPr>
            </a:p>
          </p:txBody>
        </p:sp>
        <p:sp>
          <p:nvSpPr>
            <p:cNvPr id="219" name="Text Box 81"/>
            <p:cNvSpPr txBox="1">
              <a:spLocks noChangeArrowheads="1"/>
            </p:cNvSpPr>
            <p:nvPr/>
          </p:nvSpPr>
          <p:spPr bwMode="auto">
            <a:xfrm>
              <a:off x="5779219" y="3911600"/>
              <a:ext cx="9144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pt-BR" sz="900" b="1">
                  <a:latin typeface="Arial Narrow" pitchFamily="34" charset="0"/>
                </a:rPr>
                <a:t>Ilhéus</a:t>
              </a:r>
            </a:p>
          </p:txBody>
        </p:sp>
        <p:sp>
          <p:nvSpPr>
            <p:cNvPr id="220" name="Text Box 82"/>
            <p:cNvSpPr txBox="1">
              <a:spLocks noChangeArrowheads="1"/>
            </p:cNvSpPr>
            <p:nvPr/>
          </p:nvSpPr>
          <p:spPr bwMode="auto">
            <a:xfrm>
              <a:off x="5172794" y="5219700"/>
              <a:ext cx="9144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pt-BR" sz="900" b="1">
                  <a:latin typeface="Arial Narrow" pitchFamily="34" charset="0"/>
                </a:rPr>
                <a:t>Itaguaí</a:t>
              </a:r>
            </a:p>
          </p:txBody>
        </p:sp>
        <p:sp>
          <p:nvSpPr>
            <p:cNvPr id="221" name="Text Box 83"/>
            <p:cNvSpPr txBox="1">
              <a:spLocks noChangeArrowheads="1"/>
            </p:cNvSpPr>
            <p:nvPr/>
          </p:nvSpPr>
          <p:spPr bwMode="auto">
            <a:xfrm>
              <a:off x="4848944" y="5329238"/>
              <a:ext cx="9144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pt-BR" sz="900" b="1" dirty="0">
                  <a:latin typeface="Arial Narrow" pitchFamily="34" charset="0"/>
                </a:rPr>
                <a:t>Santos</a:t>
              </a:r>
            </a:p>
          </p:txBody>
        </p:sp>
        <p:sp>
          <p:nvSpPr>
            <p:cNvPr id="223" name="Oval 85"/>
            <p:cNvSpPr>
              <a:spLocks noChangeArrowheads="1"/>
            </p:cNvSpPr>
            <p:nvPr/>
          </p:nvSpPr>
          <p:spPr bwMode="auto">
            <a:xfrm>
              <a:off x="3663082" y="4057650"/>
              <a:ext cx="80962" cy="8096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226" name="Oval 89"/>
            <p:cNvSpPr>
              <a:spLocks noChangeArrowheads="1"/>
            </p:cNvSpPr>
            <p:nvPr/>
          </p:nvSpPr>
          <p:spPr bwMode="auto">
            <a:xfrm>
              <a:off x="3877394" y="4286250"/>
              <a:ext cx="80963" cy="8096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227" name="Text Box 90"/>
            <p:cNvSpPr txBox="1">
              <a:spLocks noChangeArrowheads="1"/>
            </p:cNvSpPr>
            <p:nvPr/>
          </p:nvSpPr>
          <p:spPr bwMode="auto">
            <a:xfrm>
              <a:off x="2658194" y="4057650"/>
              <a:ext cx="104775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pt-BR" sz="900" b="1">
                  <a:latin typeface="Arial Narrow" pitchFamily="34" charset="0"/>
                </a:rPr>
                <a:t>Rondonópolis</a:t>
              </a:r>
              <a:endParaRPr lang="pt-BR" sz="1400" b="1">
                <a:latin typeface="Arial Narrow" pitchFamily="34" charset="0"/>
              </a:endParaRPr>
            </a:p>
          </p:txBody>
        </p:sp>
        <p:sp>
          <p:nvSpPr>
            <p:cNvPr id="228" name="Text Box 91"/>
            <p:cNvSpPr txBox="1">
              <a:spLocks noChangeArrowheads="1"/>
            </p:cNvSpPr>
            <p:nvPr/>
          </p:nvSpPr>
          <p:spPr bwMode="auto">
            <a:xfrm>
              <a:off x="3040782" y="4227513"/>
              <a:ext cx="104775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pt-BR" sz="900" b="1">
                  <a:latin typeface="Arial Narrow" pitchFamily="34" charset="0"/>
                </a:rPr>
                <a:t>Alto Araguaia</a:t>
              </a:r>
              <a:endParaRPr lang="pt-BR" sz="1400" b="1">
                <a:latin typeface="Arial Narrow" pitchFamily="34" charset="0"/>
              </a:endParaRPr>
            </a:p>
          </p:txBody>
        </p:sp>
        <p:sp>
          <p:nvSpPr>
            <p:cNvPr id="229" name="Text Box 98"/>
            <p:cNvSpPr txBox="1">
              <a:spLocks noChangeArrowheads="1"/>
            </p:cNvSpPr>
            <p:nvPr/>
          </p:nvSpPr>
          <p:spPr bwMode="auto">
            <a:xfrm>
              <a:off x="3929782" y="2676525"/>
              <a:ext cx="104775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pt-BR" sz="900" b="1">
                  <a:latin typeface="Arial Narrow" pitchFamily="34" charset="0"/>
                </a:rPr>
                <a:t>Araguaína</a:t>
              </a:r>
              <a:endParaRPr lang="pt-BR" sz="1400" b="1">
                <a:latin typeface="Arial Narrow" pitchFamily="34" charset="0"/>
              </a:endParaRPr>
            </a:p>
          </p:txBody>
        </p:sp>
        <p:sp>
          <p:nvSpPr>
            <p:cNvPr id="230" name="Oval 99"/>
            <p:cNvSpPr>
              <a:spLocks noChangeArrowheads="1"/>
            </p:cNvSpPr>
            <p:nvPr/>
          </p:nvSpPr>
          <p:spPr bwMode="auto">
            <a:xfrm>
              <a:off x="5463307" y="3429000"/>
              <a:ext cx="79375" cy="8096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231" name="Freeform 19"/>
            <p:cNvSpPr>
              <a:spLocks/>
            </p:cNvSpPr>
            <p:nvPr/>
          </p:nvSpPr>
          <p:spPr bwMode="auto">
            <a:xfrm>
              <a:off x="2620094" y="3228975"/>
              <a:ext cx="1974850" cy="638175"/>
            </a:xfrm>
            <a:custGeom>
              <a:avLst/>
              <a:gdLst>
                <a:gd name="T0" fmla="*/ 2147483647 w 1178"/>
                <a:gd name="T1" fmla="*/ 2147483647 h 381"/>
                <a:gd name="T2" fmla="*/ 2147483647 w 1178"/>
                <a:gd name="T3" fmla="*/ 2147483647 h 381"/>
                <a:gd name="T4" fmla="*/ 2147483647 w 1178"/>
                <a:gd name="T5" fmla="*/ 2147483647 h 381"/>
                <a:gd name="T6" fmla="*/ 2147483647 w 1178"/>
                <a:gd name="T7" fmla="*/ 2147483647 h 381"/>
                <a:gd name="T8" fmla="*/ 2147483647 w 1178"/>
                <a:gd name="T9" fmla="*/ 2147483647 h 381"/>
                <a:gd name="T10" fmla="*/ 2147483647 w 1178"/>
                <a:gd name="T11" fmla="*/ 2147483647 h 381"/>
                <a:gd name="T12" fmla="*/ 2147483647 w 1178"/>
                <a:gd name="T13" fmla="*/ 2147483647 h 381"/>
                <a:gd name="T14" fmla="*/ 2147483647 w 1178"/>
                <a:gd name="T15" fmla="*/ 2147483647 h 381"/>
                <a:gd name="T16" fmla="*/ 2147483647 w 1178"/>
                <a:gd name="T17" fmla="*/ 2147483647 h 381"/>
                <a:gd name="T18" fmla="*/ 2147483647 w 1178"/>
                <a:gd name="T19" fmla="*/ 2147483647 h 381"/>
                <a:gd name="T20" fmla="*/ 2147483647 w 1178"/>
                <a:gd name="T21" fmla="*/ 2147483647 h 381"/>
                <a:gd name="T22" fmla="*/ 2147483647 w 1178"/>
                <a:gd name="T23" fmla="*/ 2147483647 h 381"/>
                <a:gd name="T24" fmla="*/ 0 w 1178"/>
                <a:gd name="T25" fmla="*/ 0 h 3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78"/>
                <a:gd name="T40" fmla="*/ 0 h 381"/>
                <a:gd name="T41" fmla="*/ 1178 w 1178"/>
                <a:gd name="T42" fmla="*/ 381 h 3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78" h="381">
                  <a:moveTo>
                    <a:pt x="1178" y="381"/>
                  </a:moveTo>
                  <a:cubicBezTo>
                    <a:pt x="1085" y="375"/>
                    <a:pt x="1014" y="373"/>
                    <a:pt x="930" y="345"/>
                  </a:cubicBezTo>
                  <a:cubicBezTo>
                    <a:pt x="877" y="310"/>
                    <a:pt x="859" y="304"/>
                    <a:pt x="797" y="292"/>
                  </a:cubicBezTo>
                  <a:cubicBezTo>
                    <a:pt x="757" y="264"/>
                    <a:pt x="727" y="236"/>
                    <a:pt x="682" y="221"/>
                  </a:cubicBezTo>
                  <a:cubicBezTo>
                    <a:pt x="641" y="161"/>
                    <a:pt x="690" y="221"/>
                    <a:pt x="638" y="186"/>
                  </a:cubicBezTo>
                  <a:cubicBezTo>
                    <a:pt x="572" y="141"/>
                    <a:pt x="646" y="171"/>
                    <a:pt x="585" y="150"/>
                  </a:cubicBezTo>
                  <a:cubicBezTo>
                    <a:pt x="579" y="141"/>
                    <a:pt x="576" y="129"/>
                    <a:pt x="567" y="124"/>
                  </a:cubicBezTo>
                  <a:cubicBezTo>
                    <a:pt x="554" y="117"/>
                    <a:pt x="537" y="119"/>
                    <a:pt x="523" y="115"/>
                  </a:cubicBezTo>
                  <a:cubicBezTo>
                    <a:pt x="465" y="99"/>
                    <a:pt x="425" y="87"/>
                    <a:pt x="363" y="79"/>
                  </a:cubicBezTo>
                  <a:cubicBezTo>
                    <a:pt x="301" y="58"/>
                    <a:pt x="378" y="82"/>
                    <a:pt x="274" y="62"/>
                  </a:cubicBezTo>
                  <a:cubicBezTo>
                    <a:pt x="233" y="54"/>
                    <a:pt x="262" y="53"/>
                    <a:pt x="221" y="35"/>
                  </a:cubicBezTo>
                  <a:cubicBezTo>
                    <a:pt x="193" y="23"/>
                    <a:pt x="125" y="20"/>
                    <a:pt x="106" y="17"/>
                  </a:cubicBezTo>
                  <a:cubicBezTo>
                    <a:pt x="67" y="11"/>
                    <a:pt x="39" y="0"/>
                    <a:pt x="0" y="0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32" name="Oval 39"/>
            <p:cNvSpPr>
              <a:spLocks noChangeArrowheads="1"/>
            </p:cNvSpPr>
            <p:nvPr/>
          </p:nvSpPr>
          <p:spPr bwMode="auto">
            <a:xfrm>
              <a:off x="3510682" y="3390900"/>
              <a:ext cx="80962" cy="8096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233" name="Text Box 70"/>
            <p:cNvSpPr txBox="1">
              <a:spLocks noChangeArrowheads="1"/>
            </p:cNvSpPr>
            <p:nvPr/>
          </p:nvSpPr>
          <p:spPr bwMode="auto">
            <a:xfrm>
              <a:off x="4107582" y="4568825"/>
              <a:ext cx="117475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pt-BR" sz="900" b="1">
                  <a:latin typeface="Arial Narrow" pitchFamily="34" charset="0"/>
                </a:rPr>
                <a:t>Estrela d’Oeste</a:t>
              </a:r>
            </a:p>
          </p:txBody>
        </p:sp>
        <p:sp>
          <p:nvSpPr>
            <p:cNvPr id="234" name="Oval 37"/>
            <p:cNvSpPr>
              <a:spLocks noChangeArrowheads="1"/>
            </p:cNvSpPr>
            <p:nvPr/>
          </p:nvSpPr>
          <p:spPr bwMode="auto">
            <a:xfrm>
              <a:off x="6163394" y="3833813"/>
              <a:ext cx="80963" cy="79375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235" name="Oval 42"/>
            <p:cNvSpPr>
              <a:spLocks noChangeArrowheads="1"/>
            </p:cNvSpPr>
            <p:nvPr/>
          </p:nvSpPr>
          <p:spPr bwMode="auto">
            <a:xfrm>
              <a:off x="4506044" y="3792538"/>
              <a:ext cx="80963" cy="8096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239" name="Oval 40"/>
            <p:cNvSpPr>
              <a:spLocks noChangeArrowheads="1"/>
            </p:cNvSpPr>
            <p:nvPr/>
          </p:nvSpPr>
          <p:spPr bwMode="auto">
            <a:xfrm>
              <a:off x="2577232" y="3195638"/>
              <a:ext cx="80962" cy="8096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240" name="Text Box 98"/>
            <p:cNvSpPr txBox="1">
              <a:spLocks noChangeArrowheads="1"/>
            </p:cNvSpPr>
            <p:nvPr/>
          </p:nvSpPr>
          <p:spPr bwMode="auto">
            <a:xfrm>
              <a:off x="4634632" y="2905125"/>
              <a:ext cx="6604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pt-BR" sz="900" b="1">
                  <a:latin typeface="Arial Narrow" pitchFamily="34" charset="0"/>
                </a:rPr>
                <a:t>Guaraí</a:t>
              </a:r>
            </a:p>
          </p:txBody>
        </p:sp>
        <p:sp>
          <p:nvSpPr>
            <p:cNvPr id="241" name="Freeform 100"/>
            <p:cNvSpPr>
              <a:spLocks/>
            </p:cNvSpPr>
            <p:nvPr/>
          </p:nvSpPr>
          <p:spPr bwMode="auto">
            <a:xfrm>
              <a:off x="4158382" y="4672013"/>
              <a:ext cx="76200" cy="147637"/>
            </a:xfrm>
            <a:custGeom>
              <a:avLst/>
              <a:gdLst>
                <a:gd name="T0" fmla="*/ 0 w 72"/>
                <a:gd name="T1" fmla="*/ 2147483647 h 138"/>
                <a:gd name="T2" fmla="*/ 2147483647 w 72"/>
                <a:gd name="T3" fmla="*/ 2147483647 h 138"/>
                <a:gd name="T4" fmla="*/ 2147483647 w 72"/>
                <a:gd name="T5" fmla="*/ 0 h 138"/>
                <a:gd name="T6" fmla="*/ 0 60000 65536"/>
                <a:gd name="T7" fmla="*/ 0 60000 65536"/>
                <a:gd name="T8" fmla="*/ 0 60000 65536"/>
                <a:gd name="T9" fmla="*/ 0 w 72"/>
                <a:gd name="T10" fmla="*/ 0 h 138"/>
                <a:gd name="T11" fmla="*/ 72 w 72"/>
                <a:gd name="T12" fmla="*/ 138 h 1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" h="138">
                  <a:moveTo>
                    <a:pt x="0" y="138"/>
                  </a:moveTo>
                  <a:cubicBezTo>
                    <a:pt x="33" y="116"/>
                    <a:pt x="42" y="114"/>
                    <a:pt x="54" y="78"/>
                  </a:cubicBezTo>
                  <a:cubicBezTo>
                    <a:pt x="60" y="2"/>
                    <a:pt x="38" y="17"/>
                    <a:pt x="72" y="0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42" name="Oval 71"/>
            <p:cNvSpPr>
              <a:spLocks noChangeArrowheads="1"/>
            </p:cNvSpPr>
            <p:nvPr/>
          </p:nvSpPr>
          <p:spPr bwMode="auto">
            <a:xfrm>
              <a:off x="4210769" y="4648200"/>
              <a:ext cx="80963" cy="8096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244" name="Text Box 33"/>
            <p:cNvSpPr txBox="1">
              <a:spLocks noChangeArrowheads="1"/>
            </p:cNvSpPr>
            <p:nvPr/>
          </p:nvSpPr>
          <p:spPr bwMode="auto">
            <a:xfrm>
              <a:off x="4652094" y="2449513"/>
              <a:ext cx="1046163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pt-BR" sz="900" b="1">
                  <a:latin typeface="Arial Narrow" pitchFamily="34" charset="0"/>
                </a:rPr>
                <a:t>Aguiarnópolis</a:t>
              </a:r>
            </a:p>
          </p:txBody>
        </p:sp>
        <p:sp>
          <p:nvSpPr>
            <p:cNvPr id="248" name="Oval 74"/>
            <p:cNvSpPr>
              <a:spLocks noChangeArrowheads="1"/>
            </p:cNvSpPr>
            <p:nvPr/>
          </p:nvSpPr>
          <p:spPr bwMode="auto">
            <a:xfrm>
              <a:off x="6249119" y="2547938"/>
              <a:ext cx="80963" cy="8096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249" name="Text Box 21"/>
            <p:cNvSpPr txBox="1">
              <a:spLocks noChangeArrowheads="1"/>
            </p:cNvSpPr>
            <p:nvPr/>
          </p:nvSpPr>
          <p:spPr bwMode="auto">
            <a:xfrm>
              <a:off x="5374407" y="2476500"/>
              <a:ext cx="1046162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pt-BR" sz="900" b="1">
                  <a:latin typeface="Arial Narrow" pitchFamily="34" charset="0"/>
                </a:rPr>
                <a:t>Missão Velha</a:t>
              </a:r>
              <a:endParaRPr lang="pt-BR" sz="1400" b="1">
                <a:latin typeface="Arial Narrow" pitchFamily="34" charset="0"/>
              </a:endParaRPr>
            </a:p>
          </p:txBody>
        </p:sp>
        <p:sp>
          <p:nvSpPr>
            <p:cNvPr id="252" name="Freeform 95"/>
            <p:cNvSpPr>
              <a:spLocks/>
            </p:cNvSpPr>
            <p:nvPr/>
          </p:nvSpPr>
          <p:spPr bwMode="auto">
            <a:xfrm>
              <a:off x="4721944" y="1701800"/>
              <a:ext cx="133350" cy="552450"/>
            </a:xfrm>
            <a:custGeom>
              <a:avLst/>
              <a:gdLst>
                <a:gd name="T0" fmla="*/ 0 w 84"/>
                <a:gd name="T1" fmla="*/ 0 h 348"/>
                <a:gd name="T2" fmla="*/ 2147483647 w 84"/>
                <a:gd name="T3" fmla="*/ 2147483647 h 348"/>
                <a:gd name="T4" fmla="*/ 2147483647 w 84"/>
                <a:gd name="T5" fmla="*/ 2147483647 h 348"/>
                <a:gd name="T6" fmla="*/ 2147483647 w 84"/>
                <a:gd name="T7" fmla="*/ 2147483647 h 348"/>
                <a:gd name="T8" fmla="*/ 2147483647 w 84"/>
                <a:gd name="T9" fmla="*/ 2147483647 h 348"/>
                <a:gd name="T10" fmla="*/ 2147483647 w 84"/>
                <a:gd name="T11" fmla="*/ 2147483647 h 3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"/>
                <a:gd name="T19" fmla="*/ 0 h 348"/>
                <a:gd name="T20" fmla="*/ 84 w 84"/>
                <a:gd name="T21" fmla="*/ 348 h 3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" h="348">
                  <a:moveTo>
                    <a:pt x="0" y="0"/>
                  </a:moveTo>
                  <a:cubicBezTo>
                    <a:pt x="14" y="3"/>
                    <a:pt x="40" y="12"/>
                    <a:pt x="40" y="12"/>
                  </a:cubicBezTo>
                  <a:cubicBezTo>
                    <a:pt x="48" y="35"/>
                    <a:pt x="50" y="57"/>
                    <a:pt x="56" y="80"/>
                  </a:cubicBezTo>
                  <a:cubicBezTo>
                    <a:pt x="60" y="138"/>
                    <a:pt x="57" y="199"/>
                    <a:pt x="68" y="256"/>
                  </a:cubicBezTo>
                  <a:cubicBezTo>
                    <a:pt x="69" y="284"/>
                    <a:pt x="67" y="312"/>
                    <a:pt x="72" y="340"/>
                  </a:cubicBezTo>
                  <a:cubicBezTo>
                    <a:pt x="73" y="345"/>
                    <a:pt x="84" y="348"/>
                    <a:pt x="84" y="348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53" name="Text Box 66"/>
            <p:cNvSpPr txBox="1">
              <a:spLocks noChangeArrowheads="1"/>
            </p:cNvSpPr>
            <p:nvPr/>
          </p:nvSpPr>
          <p:spPr bwMode="auto">
            <a:xfrm>
              <a:off x="4183782" y="1524000"/>
              <a:ext cx="1046162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pt-BR" sz="900" b="1" dirty="0">
                  <a:latin typeface="Arial Narrow" pitchFamily="34" charset="0"/>
                </a:rPr>
                <a:t>Barcarena</a:t>
              </a:r>
              <a:endParaRPr lang="pt-BR" sz="1400" b="1" dirty="0">
                <a:latin typeface="Arial Narrow" pitchFamily="34" charset="0"/>
              </a:endParaRPr>
            </a:p>
          </p:txBody>
        </p:sp>
        <p:sp>
          <p:nvSpPr>
            <p:cNvPr id="254" name="Line 10"/>
            <p:cNvSpPr>
              <a:spLocks noChangeShapeType="1"/>
            </p:cNvSpPr>
            <p:nvPr/>
          </p:nvSpPr>
          <p:spPr bwMode="auto">
            <a:xfrm flipH="1">
              <a:off x="4848944" y="1219200"/>
              <a:ext cx="930275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55" name="Line 10"/>
            <p:cNvSpPr>
              <a:spLocks noChangeShapeType="1"/>
            </p:cNvSpPr>
            <p:nvPr/>
          </p:nvSpPr>
          <p:spPr bwMode="auto">
            <a:xfrm>
              <a:off x="6053857" y="2911475"/>
              <a:ext cx="623887" cy="288925"/>
            </a:xfrm>
            <a:custGeom>
              <a:avLst/>
              <a:gdLst>
                <a:gd name="T0" fmla="*/ 2147483647 w 188"/>
                <a:gd name="T1" fmla="*/ 2147483647 h 188"/>
                <a:gd name="T2" fmla="*/ 0 w 188"/>
                <a:gd name="T3" fmla="*/ 0 h 188"/>
                <a:gd name="T4" fmla="*/ 0 60000 65536"/>
                <a:gd name="T5" fmla="*/ 0 60000 65536"/>
                <a:gd name="T6" fmla="*/ 0 w 188"/>
                <a:gd name="T7" fmla="*/ 0 h 188"/>
                <a:gd name="T8" fmla="*/ 188 w 188"/>
                <a:gd name="T9" fmla="*/ 188 h 18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88" h="188">
                  <a:moveTo>
                    <a:pt x="188" y="188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56" name="Line 99"/>
            <p:cNvSpPr>
              <a:spLocks noChangeShapeType="1"/>
            </p:cNvSpPr>
            <p:nvPr/>
          </p:nvSpPr>
          <p:spPr bwMode="auto">
            <a:xfrm flipH="1">
              <a:off x="4291732" y="4133850"/>
              <a:ext cx="258762" cy="538163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57" name="Oval 43"/>
            <p:cNvSpPr>
              <a:spLocks noChangeArrowheads="1"/>
            </p:cNvSpPr>
            <p:nvPr/>
          </p:nvSpPr>
          <p:spPr bwMode="auto">
            <a:xfrm>
              <a:off x="4496519" y="4095750"/>
              <a:ext cx="80963" cy="8096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258" name="Oval 65"/>
            <p:cNvSpPr>
              <a:spLocks noChangeArrowheads="1"/>
            </p:cNvSpPr>
            <p:nvPr/>
          </p:nvSpPr>
          <p:spPr bwMode="auto">
            <a:xfrm>
              <a:off x="4820369" y="2238375"/>
              <a:ext cx="80963" cy="8096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259" name="Freeform 9"/>
            <p:cNvSpPr>
              <a:spLocks/>
            </p:cNvSpPr>
            <p:nvPr/>
          </p:nvSpPr>
          <p:spPr bwMode="auto">
            <a:xfrm>
              <a:off x="4696544" y="2813050"/>
              <a:ext cx="74613" cy="255588"/>
            </a:xfrm>
            <a:custGeom>
              <a:avLst/>
              <a:gdLst>
                <a:gd name="T0" fmla="*/ 0 w 52"/>
                <a:gd name="T1" fmla="*/ 2147483647 h 260"/>
                <a:gd name="T2" fmla="*/ 2147483647 w 52"/>
                <a:gd name="T3" fmla="*/ 0 h 260"/>
                <a:gd name="T4" fmla="*/ 0 60000 65536"/>
                <a:gd name="T5" fmla="*/ 0 60000 65536"/>
                <a:gd name="T6" fmla="*/ 0 w 52"/>
                <a:gd name="T7" fmla="*/ 0 h 260"/>
                <a:gd name="T8" fmla="*/ 52 w 52"/>
                <a:gd name="T9" fmla="*/ 260 h 26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2" h="260">
                  <a:moveTo>
                    <a:pt x="0" y="260"/>
                  </a:moveTo>
                  <a:lnTo>
                    <a:pt x="52" y="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0" name="Oval 62"/>
            <p:cNvSpPr>
              <a:spLocks noChangeArrowheads="1"/>
            </p:cNvSpPr>
            <p:nvPr/>
          </p:nvSpPr>
          <p:spPr bwMode="auto">
            <a:xfrm>
              <a:off x="4712419" y="2767013"/>
              <a:ext cx="79375" cy="79375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261" name="Oval 59"/>
            <p:cNvSpPr>
              <a:spLocks noChangeArrowheads="1"/>
            </p:cNvSpPr>
            <p:nvPr/>
          </p:nvSpPr>
          <p:spPr bwMode="auto">
            <a:xfrm>
              <a:off x="4688607" y="2971800"/>
              <a:ext cx="79375" cy="79375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263" name="Oval 108"/>
            <p:cNvSpPr>
              <a:spLocks noChangeArrowheads="1"/>
            </p:cNvSpPr>
            <p:nvPr/>
          </p:nvSpPr>
          <p:spPr bwMode="auto">
            <a:xfrm>
              <a:off x="67394" y="2514600"/>
              <a:ext cx="2552700" cy="4413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457200"/>
              <a:r>
                <a:rPr lang="pt-BR" sz="1000" b="1" dirty="0">
                  <a:latin typeface="Arial Narrow" pitchFamily="34" charset="0"/>
                </a:rPr>
                <a:t>Ferrovia de Integração Centro-Oeste</a:t>
              </a:r>
            </a:p>
            <a:p>
              <a:pPr algn="ctr" defTabSz="457200"/>
              <a:r>
                <a:rPr lang="pt-BR" sz="1000" b="1" dirty="0">
                  <a:latin typeface="Arial Narrow" pitchFamily="34" charset="0"/>
                </a:rPr>
                <a:t> </a:t>
              </a:r>
              <a:r>
                <a:rPr lang="pt-BR" sz="1000" b="1" dirty="0" err="1" smtClean="0">
                  <a:latin typeface="Arial Narrow" pitchFamily="34" charset="0"/>
                </a:rPr>
                <a:t>Campinorte</a:t>
              </a:r>
              <a:r>
                <a:rPr lang="pt-BR" sz="1000" b="1" dirty="0" smtClean="0">
                  <a:latin typeface="Arial Narrow" pitchFamily="34" charset="0"/>
                </a:rPr>
                <a:t>/GO-Vilhena/RO</a:t>
              </a:r>
              <a:endParaRPr lang="pt-BR" sz="1000" b="1" dirty="0">
                <a:latin typeface="Arial Narrow" pitchFamily="34" charset="0"/>
              </a:endParaRPr>
            </a:p>
          </p:txBody>
        </p:sp>
        <p:sp>
          <p:nvSpPr>
            <p:cNvPr id="264" name="Oval 110"/>
            <p:cNvSpPr>
              <a:spLocks noChangeArrowheads="1"/>
            </p:cNvSpPr>
            <p:nvPr/>
          </p:nvSpPr>
          <p:spPr bwMode="auto">
            <a:xfrm>
              <a:off x="4086944" y="976313"/>
              <a:ext cx="3128963" cy="4413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457200"/>
              <a:r>
                <a:rPr lang="pt-BR" sz="1000" b="1" dirty="0">
                  <a:latin typeface="Arial Narrow" pitchFamily="34" charset="0"/>
                </a:rPr>
                <a:t>Prolongamento Norte da Ferrovia Norte-Sul</a:t>
              </a:r>
            </a:p>
            <a:p>
              <a:pPr algn="ctr" defTabSz="457200"/>
              <a:r>
                <a:rPr lang="pt-BR" sz="1000" b="1" dirty="0">
                  <a:latin typeface="Arial Narrow" pitchFamily="34" charset="0"/>
                </a:rPr>
                <a:t>Barcarena/PA-Açailândia/TO</a:t>
              </a:r>
            </a:p>
          </p:txBody>
        </p:sp>
        <p:sp>
          <p:nvSpPr>
            <p:cNvPr id="270" name="Oval 119"/>
            <p:cNvSpPr>
              <a:spLocks noChangeArrowheads="1"/>
            </p:cNvSpPr>
            <p:nvPr/>
          </p:nvSpPr>
          <p:spPr bwMode="auto">
            <a:xfrm>
              <a:off x="7676148" y="4187970"/>
              <a:ext cx="152400" cy="762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itchFamily="34" charset="0"/>
              </a:endParaRPr>
            </a:p>
          </p:txBody>
        </p:sp>
        <p:sp>
          <p:nvSpPr>
            <p:cNvPr id="272" name="Line 121"/>
            <p:cNvSpPr>
              <a:spLocks noChangeShapeType="1"/>
            </p:cNvSpPr>
            <p:nvPr/>
          </p:nvSpPr>
          <p:spPr bwMode="auto">
            <a:xfrm>
              <a:off x="7669798" y="4399108"/>
              <a:ext cx="16827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pt-BR"/>
            </a:p>
          </p:txBody>
        </p:sp>
        <p:sp>
          <p:nvSpPr>
            <p:cNvPr id="274" name="Line 123"/>
            <p:cNvSpPr>
              <a:spLocks noChangeShapeType="1"/>
            </p:cNvSpPr>
            <p:nvPr/>
          </p:nvSpPr>
          <p:spPr bwMode="auto">
            <a:xfrm>
              <a:off x="7671385" y="4564208"/>
              <a:ext cx="168275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pt-BR"/>
            </a:p>
          </p:txBody>
        </p:sp>
        <p:sp>
          <p:nvSpPr>
            <p:cNvPr id="279" name="Text Box 62"/>
            <p:cNvSpPr txBox="1">
              <a:spLocks noChangeArrowheads="1"/>
            </p:cNvSpPr>
            <p:nvPr/>
          </p:nvSpPr>
          <p:spPr bwMode="auto">
            <a:xfrm>
              <a:off x="3274144" y="5711825"/>
              <a:ext cx="10477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000" b="1">
                  <a:latin typeface="Arial Narrow" pitchFamily="34" charset="0"/>
                </a:rPr>
                <a:t>Chapecó</a:t>
              </a:r>
            </a:p>
          </p:txBody>
        </p:sp>
        <p:sp>
          <p:nvSpPr>
            <p:cNvPr id="280" name="Line 54"/>
            <p:cNvSpPr>
              <a:spLocks noChangeShapeType="1"/>
            </p:cNvSpPr>
            <p:nvPr/>
          </p:nvSpPr>
          <p:spPr bwMode="auto">
            <a:xfrm>
              <a:off x="3991694" y="5781675"/>
              <a:ext cx="533400" cy="762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1" name="Oval 67"/>
            <p:cNvSpPr>
              <a:spLocks noChangeArrowheads="1"/>
            </p:cNvSpPr>
            <p:nvPr/>
          </p:nvSpPr>
          <p:spPr bwMode="auto">
            <a:xfrm>
              <a:off x="4504457" y="5827713"/>
              <a:ext cx="80962" cy="8096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r"/>
              <a:endParaRPr lang="en-US" sz="2000" b="1">
                <a:latin typeface="Arial Narrow" pitchFamily="34" charset="0"/>
              </a:endParaRPr>
            </a:p>
          </p:txBody>
        </p:sp>
        <p:sp>
          <p:nvSpPr>
            <p:cNvPr id="282" name="Oval 63"/>
            <p:cNvSpPr>
              <a:spLocks noChangeArrowheads="1"/>
            </p:cNvSpPr>
            <p:nvPr/>
          </p:nvSpPr>
          <p:spPr bwMode="auto">
            <a:xfrm>
              <a:off x="4039319" y="5748338"/>
              <a:ext cx="80963" cy="8096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r"/>
              <a:endParaRPr lang="en-US" sz="2000" b="1">
                <a:latin typeface="Arial Narrow" pitchFamily="34" charset="0"/>
              </a:endParaRPr>
            </a:p>
          </p:txBody>
        </p:sp>
        <p:sp>
          <p:nvSpPr>
            <p:cNvPr id="283" name="Text Box 66"/>
            <p:cNvSpPr txBox="1">
              <a:spLocks noChangeArrowheads="1"/>
            </p:cNvSpPr>
            <p:nvPr/>
          </p:nvSpPr>
          <p:spPr bwMode="auto">
            <a:xfrm>
              <a:off x="4467944" y="5786438"/>
              <a:ext cx="5905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000" b="1">
                  <a:latin typeface="Arial Narrow" pitchFamily="34" charset="0"/>
                </a:rPr>
                <a:t>Itajaí</a:t>
              </a:r>
              <a:endParaRPr lang="pt-BR" sz="1600" b="1">
                <a:latin typeface="Arial Narrow" pitchFamily="34" charset="0"/>
              </a:endParaRPr>
            </a:p>
          </p:txBody>
        </p:sp>
        <p:sp>
          <p:nvSpPr>
            <p:cNvPr id="288" name="Oval 109"/>
            <p:cNvSpPr>
              <a:spLocks noChangeArrowheads="1"/>
            </p:cNvSpPr>
            <p:nvPr/>
          </p:nvSpPr>
          <p:spPr bwMode="auto">
            <a:xfrm>
              <a:off x="146769" y="5334000"/>
              <a:ext cx="3082925" cy="4327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457200"/>
              <a:r>
                <a:rPr lang="pt-BR" sz="1000" b="1">
                  <a:latin typeface="Arial Narrow" pitchFamily="34" charset="0"/>
                </a:rPr>
                <a:t>Prolongamento Sul da Ferrovia Norte-Sul</a:t>
              </a:r>
            </a:p>
            <a:p>
              <a:pPr algn="ctr" defTabSz="457200"/>
              <a:r>
                <a:rPr lang="pt-BR" sz="1000" b="1">
                  <a:latin typeface="Arial Narrow" pitchFamily="34" charset="0"/>
                </a:rPr>
                <a:t>Estrela d’Oeste /SP– Panorama/SP</a:t>
              </a:r>
            </a:p>
          </p:txBody>
        </p:sp>
        <p:sp>
          <p:nvSpPr>
            <p:cNvPr id="296" name="Line 87"/>
            <p:cNvSpPr>
              <a:spLocks noChangeShapeType="1"/>
            </p:cNvSpPr>
            <p:nvPr/>
          </p:nvSpPr>
          <p:spPr bwMode="auto">
            <a:xfrm flipV="1">
              <a:off x="2843932" y="5084763"/>
              <a:ext cx="966787" cy="865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97" name="Oval 109"/>
            <p:cNvSpPr>
              <a:spLocks noChangeArrowheads="1"/>
            </p:cNvSpPr>
            <p:nvPr/>
          </p:nvSpPr>
          <p:spPr bwMode="auto">
            <a:xfrm>
              <a:off x="75332" y="5805488"/>
              <a:ext cx="3082925" cy="4327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457200"/>
              <a:r>
                <a:rPr lang="pt-BR" sz="1000" b="1">
                  <a:latin typeface="Arial Narrow" pitchFamily="34" charset="0"/>
                </a:rPr>
                <a:t>Ferrovia  do Pantanal</a:t>
              </a:r>
            </a:p>
            <a:p>
              <a:pPr algn="ctr" defTabSz="457200"/>
              <a:r>
                <a:rPr lang="pt-BR" sz="1000" b="1">
                  <a:latin typeface="Arial Narrow" pitchFamily="34" charset="0"/>
                </a:rPr>
                <a:t>Panorama/SP - Porto Murtinho/MS</a:t>
              </a:r>
            </a:p>
          </p:txBody>
        </p:sp>
        <p:sp>
          <p:nvSpPr>
            <p:cNvPr id="298" name="Text Box 32"/>
            <p:cNvSpPr txBox="1">
              <a:spLocks noChangeArrowheads="1"/>
            </p:cNvSpPr>
            <p:nvPr/>
          </p:nvSpPr>
          <p:spPr bwMode="auto">
            <a:xfrm>
              <a:off x="2834407" y="4845050"/>
              <a:ext cx="1047750" cy="230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pt-BR" sz="900" b="1">
                  <a:latin typeface="Arial Narrow" pitchFamily="34" charset="0"/>
                </a:rPr>
                <a:t>Dourados</a:t>
              </a:r>
              <a:endParaRPr lang="pt-BR" sz="1400" b="1">
                <a:latin typeface="Arial Narrow" pitchFamily="34" charset="0"/>
              </a:endParaRPr>
            </a:p>
          </p:txBody>
        </p:sp>
        <p:sp>
          <p:nvSpPr>
            <p:cNvPr id="299" name="Forma livre 298"/>
            <p:cNvSpPr/>
            <p:nvPr/>
          </p:nvSpPr>
          <p:spPr>
            <a:xfrm>
              <a:off x="4034557" y="5062538"/>
              <a:ext cx="73025" cy="1460500"/>
            </a:xfrm>
            <a:custGeom>
              <a:avLst/>
              <a:gdLst>
                <a:gd name="connsiteX0" fmla="*/ 102358 w 102358"/>
                <a:gd name="connsiteY0" fmla="*/ 0 h 1460311"/>
                <a:gd name="connsiteX1" fmla="*/ 54591 w 102358"/>
                <a:gd name="connsiteY1" fmla="*/ 211541 h 1460311"/>
                <a:gd name="connsiteX2" fmla="*/ 27296 w 102358"/>
                <a:gd name="connsiteY2" fmla="*/ 409433 h 1460311"/>
                <a:gd name="connsiteX3" fmla="*/ 6824 w 102358"/>
                <a:gd name="connsiteY3" fmla="*/ 709684 h 1460311"/>
                <a:gd name="connsiteX4" fmla="*/ 0 w 102358"/>
                <a:gd name="connsiteY4" fmla="*/ 1009935 h 1460311"/>
                <a:gd name="connsiteX5" fmla="*/ 0 w 102358"/>
                <a:gd name="connsiteY5" fmla="*/ 1276066 h 1460311"/>
                <a:gd name="connsiteX6" fmla="*/ 6824 w 102358"/>
                <a:gd name="connsiteY6" fmla="*/ 1460311 h 1460311"/>
                <a:gd name="connsiteX7" fmla="*/ 6824 w 102358"/>
                <a:gd name="connsiteY7" fmla="*/ 1460311 h 146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358" h="1460311">
                  <a:moveTo>
                    <a:pt x="102358" y="0"/>
                  </a:moveTo>
                  <a:lnTo>
                    <a:pt x="54591" y="211541"/>
                  </a:lnTo>
                  <a:lnTo>
                    <a:pt x="27296" y="409433"/>
                  </a:lnTo>
                  <a:lnTo>
                    <a:pt x="6824" y="709684"/>
                  </a:lnTo>
                  <a:lnTo>
                    <a:pt x="0" y="1009935"/>
                  </a:lnTo>
                  <a:lnTo>
                    <a:pt x="0" y="1276066"/>
                  </a:lnTo>
                  <a:lnTo>
                    <a:pt x="6824" y="1460311"/>
                  </a:lnTo>
                  <a:lnTo>
                    <a:pt x="6824" y="1460311"/>
                  </a:lnTo>
                </a:path>
              </a:pathLst>
            </a:custGeom>
            <a:ln w="317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latin typeface="Arial Narrow" pitchFamily="34" charset="0"/>
              </a:endParaRPr>
            </a:p>
          </p:txBody>
        </p:sp>
        <p:sp>
          <p:nvSpPr>
            <p:cNvPr id="300" name="Text Box 62"/>
            <p:cNvSpPr txBox="1">
              <a:spLocks noChangeArrowheads="1"/>
            </p:cNvSpPr>
            <p:nvPr/>
          </p:nvSpPr>
          <p:spPr bwMode="auto">
            <a:xfrm>
              <a:off x="3097932" y="6450013"/>
              <a:ext cx="10477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000" b="1">
                  <a:latin typeface="Arial Narrow" pitchFamily="34" charset="0"/>
                </a:rPr>
                <a:t>Rio Grande</a:t>
              </a:r>
            </a:p>
          </p:txBody>
        </p:sp>
        <p:sp>
          <p:nvSpPr>
            <p:cNvPr id="301" name="Oval 67"/>
            <p:cNvSpPr>
              <a:spLocks noChangeArrowheads="1"/>
            </p:cNvSpPr>
            <p:nvPr/>
          </p:nvSpPr>
          <p:spPr bwMode="auto">
            <a:xfrm>
              <a:off x="4031382" y="6511925"/>
              <a:ext cx="79375" cy="8096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r"/>
              <a:endParaRPr lang="en-US" sz="2000" b="1">
                <a:latin typeface="Arial Narrow" pitchFamily="34" charset="0"/>
              </a:endParaRPr>
            </a:p>
          </p:txBody>
        </p:sp>
        <p:sp>
          <p:nvSpPr>
            <p:cNvPr id="303" name="Forma livre 302"/>
            <p:cNvSpPr/>
            <p:nvPr/>
          </p:nvSpPr>
          <p:spPr>
            <a:xfrm>
              <a:off x="3761507" y="5332413"/>
              <a:ext cx="787400" cy="254000"/>
            </a:xfrm>
            <a:custGeom>
              <a:avLst/>
              <a:gdLst>
                <a:gd name="connsiteX0" fmla="*/ 0 w 787651"/>
                <a:gd name="connsiteY0" fmla="*/ 0 h 253497"/>
                <a:gd name="connsiteX1" fmla="*/ 49794 w 787651"/>
                <a:gd name="connsiteY1" fmla="*/ 99588 h 253497"/>
                <a:gd name="connsiteX2" fmla="*/ 122221 w 787651"/>
                <a:gd name="connsiteY2" fmla="*/ 158436 h 253497"/>
                <a:gd name="connsiteX3" fmla="*/ 230863 w 787651"/>
                <a:gd name="connsiteY3" fmla="*/ 203703 h 253497"/>
                <a:gd name="connsiteX4" fmla="*/ 371192 w 787651"/>
                <a:gd name="connsiteY4" fmla="*/ 244444 h 253497"/>
                <a:gd name="connsiteX5" fmla="*/ 461726 w 787651"/>
                <a:gd name="connsiteY5" fmla="*/ 253497 h 253497"/>
                <a:gd name="connsiteX6" fmla="*/ 561315 w 787651"/>
                <a:gd name="connsiteY6" fmla="*/ 244444 h 253497"/>
                <a:gd name="connsiteX7" fmla="*/ 642796 w 787651"/>
                <a:gd name="connsiteY7" fmla="*/ 226337 h 253497"/>
                <a:gd name="connsiteX8" fmla="*/ 715223 w 787651"/>
                <a:gd name="connsiteY8" fmla="*/ 212757 h 253497"/>
                <a:gd name="connsiteX9" fmla="*/ 787651 w 787651"/>
                <a:gd name="connsiteY9" fmla="*/ 230863 h 253497"/>
                <a:gd name="connsiteX10" fmla="*/ 787651 w 787651"/>
                <a:gd name="connsiteY10" fmla="*/ 230863 h 25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7651" h="253497">
                  <a:moveTo>
                    <a:pt x="0" y="0"/>
                  </a:moveTo>
                  <a:lnTo>
                    <a:pt x="49794" y="99588"/>
                  </a:lnTo>
                  <a:lnTo>
                    <a:pt x="122221" y="158436"/>
                  </a:lnTo>
                  <a:lnTo>
                    <a:pt x="230863" y="203703"/>
                  </a:lnTo>
                  <a:lnTo>
                    <a:pt x="371192" y="244444"/>
                  </a:lnTo>
                  <a:lnTo>
                    <a:pt x="461726" y="253497"/>
                  </a:lnTo>
                  <a:lnTo>
                    <a:pt x="561315" y="244444"/>
                  </a:lnTo>
                  <a:lnTo>
                    <a:pt x="642796" y="226337"/>
                  </a:lnTo>
                  <a:lnTo>
                    <a:pt x="715223" y="212757"/>
                  </a:lnTo>
                  <a:lnTo>
                    <a:pt x="787651" y="230863"/>
                  </a:lnTo>
                  <a:lnTo>
                    <a:pt x="787651" y="230863"/>
                  </a:ln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04" name="Oval 36"/>
            <p:cNvSpPr>
              <a:spLocks noChangeArrowheads="1"/>
            </p:cNvSpPr>
            <p:nvPr/>
          </p:nvSpPr>
          <p:spPr bwMode="auto">
            <a:xfrm>
              <a:off x="3783732" y="5407025"/>
              <a:ext cx="80962" cy="8096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305" name="Oval 36"/>
            <p:cNvSpPr>
              <a:spLocks noChangeArrowheads="1"/>
            </p:cNvSpPr>
            <p:nvPr/>
          </p:nvSpPr>
          <p:spPr bwMode="auto">
            <a:xfrm>
              <a:off x="4082182" y="5516563"/>
              <a:ext cx="80962" cy="8096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306" name="Oval 36"/>
            <p:cNvSpPr>
              <a:spLocks noChangeArrowheads="1"/>
            </p:cNvSpPr>
            <p:nvPr/>
          </p:nvSpPr>
          <p:spPr bwMode="auto">
            <a:xfrm>
              <a:off x="4561607" y="5522913"/>
              <a:ext cx="80962" cy="8096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307" name="Text Box 66"/>
            <p:cNvSpPr txBox="1">
              <a:spLocks noChangeArrowheads="1"/>
            </p:cNvSpPr>
            <p:nvPr/>
          </p:nvSpPr>
          <p:spPr bwMode="auto">
            <a:xfrm>
              <a:off x="4571132" y="5451475"/>
              <a:ext cx="746125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000" b="1">
                  <a:latin typeface="Arial Narrow" pitchFamily="34" charset="0"/>
                </a:rPr>
                <a:t>Paranaguá</a:t>
              </a:r>
              <a:endParaRPr lang="pt-BR" sz="1600" b="1">
                <a:latin typeface="Arial Narrow" pitchFamily="34" charset="0"/>
              </a:endParaRPr>
            </a:p>
          </p:txBody>
        </p:sp>
        <p:sp>
          <p:nvSpPr>
            <p:cNvPr id="308" name="Text Box 66"/>
            <p:cNvSpPr txBox="1">
              <a:spLocks noChangeArrowheads="1"/>
            </p:cNvSpPr>
            <p:nvPr/>
          </p:nvSpPr>
          <p:spPr bwMode="auto">
            <a:xfrm>
              <a:off x="3991694" y="5326063"/>
              <a:ext cx="831850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000" b="1">
                  <a:latin typeface="Arial Narrow" pitchFamily="34" charset="0"/>
                </a:rPr>
                <a:t>Guarapuava</a:t>
              </a:r>
              <a:endParaRPr lang="pt-BR" sz="1600" b="1">
                <a:latin typeface="Arial Narrow" pitchFamily="34" charset="0"/>
              </a:endParaRPr>
            </a:p>
          </p:txBody>
        </p:sp>
        <p:sp>
          <p:nvSpPr>
            <p:cNvPr id="309" name="Text Box 66"/>
            <p:cNvSpPr txBox="1">
              <a:spLocks noChangeArrowheads="1"/>
            </p:cNvSpPr>
            <p:nvPr/>
          </p:nvSpPr>
          <p:spPr bwMode="auto">
            <a:xfrm>
              <a:off x="3196357" y="5332413"/>
              <a:ext cx="639762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000" b="1">
                  <a:latin typeface="Arial Narrow" pitchFamily="34" charset="0"/>
                </a:rPr>
                <a:t>Cascavel</a:t>
              </a:r>
              <a:endParaRPr lang="pt-BR" sz="1600" b="1">
                <a:latin typeface="Arial Narrow" pitchFamily="34" charset="0"/>
              </a:endParaRPr>
            </a:p>
          </p:txBody>
        </p:sp>
        <p:sp>
          <p:nvSpPr>
            <p:cNvPr id="310" name="Text Box 66"/>
            <p:cNvSpPr txBox="1">
              <a:spLocks noChangeArrowheads="1"/>
            </p:cNvSpPr>
            <p:nvPr/>
          </p:nvSpPr>
          <p:spPr bwMode="auto">
            <a:xfrm>
              <a:off x="2831232" y="5067300"/>
              <a:ext cx="966787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000" b="1">
                  <a:latin typeface="Arial Narrow" pitchFamily="34" charset="0"/>
                </a:rPr>
                <a:t>Novo Mundo</a:t>
              </a:r>
              <a:endParaRPr lang="pt-BR" sz="1600" b="1">
                <a:latin typeface="Arial Narrow" pitchFamily="34" charset="0"/>
              </a:endParaRPr>
            </a:p>
          </p:txBody>
        </p:sp>
        <p:sp>
          <p:nvSpPr>
            <p:cNvPr id="311" name="Oval 112"/>
            <p:cNvSpPr>
              <a:spLocks noChangeArrowheads="1"/>
            </p:cNvSpPr>
            <p:nvPr/>
          </p:nvSpPr>
          <p:spPr bwMode="auto">
            <a:xfrm>
              <a:off x="5114057" y="5503863"/>
              <a:ext cx="2262187" cy="4327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457200"/>
              <a:r>
                <a:rPr lang="pt-BR" sz="1000" b="1" dirty="0">
                  <a:latin typeface="Arial Narrow" pitchFamily="34" charset="0"/>
                </a:rPr>
                <a:t>Corredor Ferroviário do Paraná Maracaju/MS – Paranaguá/PR</a:t>
              </a:r>
            </a:p>
          </p:txBody>
        </p:sp>
        <p:sp>
          <p:nvSpPr>
            <p:cNvPr id="312" name="Line 60"/>
            <p:cNvSpPr>
              <a:spLocks noChangeShapeType="1"/>
            </p:cNvSpPr>
            <p:nvPr/>
          </p:nvSpPr>
          <p:spPr bwMode="auto">
            <a:xfrm flipH="1" flipV="1">
              <a:off x="4423494" y="5572125"/>
              <a:ext cx="717550" cy="139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13" name="CaixaDeTexto 4"/>
            <p:cNvSpPr txBox="1">
              <a:spLocks noChangeArrowheads="1"/>
            </p:cNvSpPr>
            <p:nvPr/>
          </p:nvSpPr>
          <p:spPr bwMode="auto">
            <a:xfrm>
              <a:off x="3385269" y="4556125"/>
              <a:ext cx="595313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900" b="1">
                  <a:latin typeface="Arial Narrow" pitchFamily="34" charset="0"/>
                </a:rPr>
                <a:t>Maracaju</a:t>
              </a:r>
            </a:p>
          </p:txBody>
        </p:sp>
        <p:sp>
          <p:nvSpPr>
            <p:cNvPr id="314" name="Oval 36"/>
            <p:cNvSpPr>
              <a:spLocks noChangeArrowheads="1"/>
            </p:cNvSpPr>
            <p:nvPr/>
          </p:nvSpPr>
          <p:spPr bwMode="auto">
            <a:xfrm>
              <a:off x="3582119" y="4721225"/>
              <a:ext cx="80963" cy="8096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315" name="Forma livre 314"/>
            <p:cNvSpPr/>
            <p:nvPr/>
          </p:nvSpPr>
          <p:spPr>
            <a:xfrm>
              <a:off x="3621807" y="4806950"/>
              <a:ext cx="176212" cy="603250"/>
            </a:xfrm>
            <a:custGeom>
              <a:avLst/>
              <a:gdLst>
                <a:gd name="connsiteX0" fmla="*/ 0 w 176543"/>
                <a:gd name="connsiteY0" fmla="*/ 0 h 602056"/>
                <a:gd name="connsiteX1" fmla="*/ 0 w 176543"/>
                <a:gd name="connsiteY1" fmla="*/ 271604 h 602056"/>
                <a:gd name="connsiteX2" fmla="*/ 176543 w 176543"/>
                <a:gd name="connsiteY2" fmla="*/ 602056 h 602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543" h="602056">
                  <a:moveTo>
                    <a:pt x="0" y="0"/>
                  </a:moveTo>
                  <a:lnTo>
                    <a:pt x="0" y="271604"/>
                  </a:lnTo>
                  <a:lnTo>
                    <a:pt x="176543" y="602056"/>
                  </a:ln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16" name="Oval 67"/>
            <p:cNvSpPr>
              <a:spLocks noChangeArrowheads="1"/>
            </p:cNvSpPr>
            <p:nvPr/>
          </p:nvSpPr>
          <p:spPr bwMode="auto">
            <a:xfrm>
              <a:off x="3607519" y="5103813"/>
              <a:ext cx="80963" cy="8096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r"/>
              <a:endParaRPr lang="en-US" sz="2000" b="1">
                <a:latin typeface="Arial Narrow" pitchFamily="34" charset="0"/>
              </a:endParaRPr>
            </a:p>
          </p:txBody>
        </p:sp>
        <p:sp>
          <p:nvSpPr>
            <p:cNvPr id="317" name="Oval 67"/>
            <p:cNvSpPr>
              <a:spLocks noChangeArrowheads="1"/>
            </p:cNvSpPr>
            <p:nvPr/>
          </p:nvSpPr>
          <p:spPr bwMode="auto">
            <a:xfrm>
              <a:off x="3601169" y="4913313"/>
              <a:ext cx="80963" cy="79375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r"/>
              <a:endParaRPr lang="en-US" sz="2000" b="1">
                <a:latin typeface="Arial Narrow" pitchFamily="34" charset="0"/>
              </a:endParaRPr>
            </a:p>
          </p:txBody>
        </p:sp>
      </p:grpSp>
      <p:sp>
        <p:nvSpPr>
          <p:cNvPr id="162" name="Text Box 90"/>
          <p:cNvSpPr txBox="1">
            <a:spLocks noChangeArrowheads="1"/>
          </p:cNvSpPr>
          <p:nvPr/>
        </p:nvSpPr>
        <p:spPr bwMode="auto">
          <a:xfrm>
            <a:off x="2732162" y="3776464"/>
            <a:ext cx="10477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pt-BR" sz="900" b="1" dirty="0" smtClean="0">
                <a:latin typeface="Arial Narrow" pitchFamily="34" charset="0"/>
              </a:rPr>
              <a:t>Cuiabá</a:t>
            </a:r>
            <a:endParaRPr lang="pt-BR" sz="1400" b="1" dirty="0">
              <a:latin typeface="Arial Narrow" pitchFamily="34" charset="0"/>
            </a:endParaRPr>
          </a:p>
        </p:txBody>
      </p:sp>
      <p:sp>
        <p:nvSpPr>
          <p:cNvPr id="320" name="Oval 85"/>
          <p:cNvSpPr>
            <a:spLocks noChangeArrowheads="1"/>
          </p:cNvSpPr>
          <p:nvPr/>
        </p:nvSpPr>
        <p:spPr bwMode="auto">
          <a:xfrm>
            <a:off x="3482926" y="3924101"/>
            <a:ext cx="80962" cy="809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/>
            <a:endParaRPr lang="en-US" sz="1600" b="1">
              <a:latin typeface="Arial Narrow" pitchFamily="34" charset="0"/>
            </a:endParaRPr>
          </a:p>
        </p:txBody>
      </p:sp>
      <p:pic>
        <p:nvPicPr>
          <p:cNvPr id="3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140" y="923925"/>
            <a:ext cx="13620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60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Espaço Reservado para Conteúdo 3" descr="bases_apresentação_power_point4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61175"/>
          </a:xfrm>
        </p:spPr>
      </p:pic>
      <p:sp>
        <p:nvSpPr>
          <p:cNvPr id="20482" name="Título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algn="r"/>
            <a:r>
              <a:rPr lang="pt-BR" sz="3000" dirty="0" smtClean="0"/>
              <a:t>PIL – Ferrovias</a:t>
            </a:r>
            <a:endParaRPr lang="pt-BR" sz="30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8304" y="908720"/>
            <a:ext cx="1579075" cy="666009"/>
          </a:xfrm>
          <a:prstGeom prst="rect">
            <a:avLst/>
          </a:prstGeom>
        </p:spPr>
      </p:pic>
      <p:pic>
        <p:nvPicPr>
          <p:cNvPr id="9" name="Imagem 2" descr="PLANO DE INVESTIMENTO EM LOGISTICA_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" t="17175" r="4555" b="25179"/>
          <a:stretch>
            <a:fillRect/>
          </a:stretch>
        </p:blipFill>
        <p:spPr bwMode="auto">
          <a:xfrm>
            <a:off x="17463" y="764753"/>
            <a:ext cx="6642769" cy="595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3" descr="PLANO DE INVESTIMENTO EM LOGISTICA_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" t="74210" r="57228" b="20174"/>
          <a:stretch>
            <a:fillRect/>
          </a:stretch>
        </p:blipFill>
        <p:spPr bwMode="auto">
          <a:xfrm>
            <a:off x="4211960" y="5521697"/>
            <a:ext cx="23399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2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Espaço Reservado para Conteúdo 3" descr="bases_apresentação_power_point4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61175"/>
          </a:xfrm>
        </p:spPr>
      </p:pic>
      <p:sp>
        <p:nvSpPr>
          <p:cNvPr id="20482" name="Título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algn="r"/>
            <a:r>
              <a:rPr lang="pt-BR" sz="3000" dirty="0"/>
              <a:t>FICO (Trecho Lucas do Rio Verde/MT – Água Boa/MT – </a:t>
            </a:r>
            <a:r>
              <a:rPr lang="pt-BR" sz="3000" dirty="0" err="1"/>
              <a:t>Campinorte</a:t>
            </a:r>
            <a:r>
              <a:rPr lang="pt-BR" sz="3000" dirty="0"/>
              <a:t>/MT</a:t>
            </a:r>
            <a:r>
              <a:rPr lang="pt-BR" sz="3000" dirty="0" smtClean="0"/>
              <a:t>)</a:t>
            </a:r>
            <a:endParaRPr lang="pt-BR" sz="3000" dirty="0"/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980729"/>
            <a:ext cx="8229600" cy="648071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3000" dirty="0" smtClean="0">
                <a:latin typeface="+mn-lt"/>
                <a:cs typeface="+mn-cs"/>
              </a:rPr>
              <a:t>Mapa de Situação:</a:t>
            </a:r>
            <a:endParaRPr lang="pt-BR" sz="3000" dirty="0">
              <a:latin typeface="+mn-lt"/>
              <a:cs typeface="+mn-cs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67544" y="3618324"/>
            <a:ext cx="46440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t-BR" sz="2800" b="1" i="1" dirty="0" smtClean="0">
                <a:solidFill>
                  <a:schemeClr val="bg1"/>
                </a:solidFill>
                <a:latin typeface="Trebuchet MS" pitchFamily="34" charset="0"/>
                <a:cs typeface="Times New Roman" pitchFamily="18" charset="0"/>
              </a:rPr>
              <a:t>AGENDA</a:t>
            </a:r>
            <a:endParaRPr kumimoji="0" lang="pt-BR" sz="4400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rebuchet MS" pitchFamily="34" charset="0"/>
            </a:endParaRPr>
          </a:p>
        </p:txBody>
      </p:sp>
      <p:pic>
        <p:nvPicPr>
          <p:cNvPr id="9" name="Imagem 8" descr="Mapa_Situacao_A3.png"/>
          <p:cNvPicPr>
            <a:picLocks noChangeAspect="1"/>
          </p:cNvPicPr>
          <p:nvPr/>
        </p:nvPicPr>
        <p:blipFill>
          <a:blip r:embed="rId4" cstate="print"/>
          <a:srcRect l="8167" t="4738" r="3583" b="23008"/>
          <a:stretch>
            <a:fillRect/>
          </a:stretch>
        </p:blipFill>
        <p:spPr>
          <a:xfrm>
            <a:off x="502920" y="1422236"/>
            <a:ext cx="8069580" cy="4671060"/>
          </a:xfrm>
          <a:prstGeom prst="rect">
            <a:avLst/>
          </a:prstGeom>
        </p:spPr>
      </p:pic>
      <p:pic>
        <p:nvPicPr>
          <p:cNvPr id="7" name="Imagem 2" descr="PLANO DE INVESTIMENTO EM LOGISTICA_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" t="17175" r="4555" b="25179"/>
          <a:stretch>
            <a:fillRect/>
          </a:stretch>
        </p:blipFill>
        <p:spPr bwMode="auto">
          <a:xfrm>
            <a:off x="171987" y="1988840"/>
            <a:ext cx="1368152" cy="122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683568" y="2420888"/>
            <a:ext cx="274046" cy="206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535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Espaço Reservado para Conteúdo 3" descr="bases_apresentação_power_point4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61175"/>
          </a:xfrm>
        </p:spPr>
      </p:pic>
      <p:sp>
        <p:nvSpPr>
          <p:cNvPr id="20482" name="Título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algn="r"/>
            <a:r>
              <a:rPr lang="pt-BR" sz="3000" dirty="0" smtClean="0"/>
              <a:t>FICO </a:t>
            </a:r>
            <a:r>
              <a:rPr lang="pt-BR" sz="3000" dirty="0"/>
              <a:t>(Trecho Lucas do Rio Verde/MT – Água Boa/MT – </a:t>
            </a:r>
            <a:r>
              <a:rPr lang="pt-BR" sz="3000" dirty="0" err="1"/>
              <a:t>Campinorte</a:t>
            </a:r>
            <a:r>
              <a:rPr lang="pt-BR" sz="3000" dirty="0"/>
              <a:t>/MT</a:t>
            </a:r>
            <a:r>
              <a:rPr lang="pt-BR" sz="3000" dirty="0" smtClean="0"/>
              <a:t>)</a:t>
            </a:r>
            <a:endParaRPr lang="pt-BR" sz="3000" dirty="0"/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980729"/>
            <a:ext cx="8229600" cy="4968551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3000" dirty="0" smtClean="0">
                <a:latin typeface="+mn-lt"/>
                <a:cs typeface="+mn-cs"/>
              </a:rPr>
              <a:t>Dados gerais:</a:t>
            </a: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pt-BR" sz="2400" dirty="0" smtClean="0">
                <a:latin typeface="+mn-lt"/>
                <a:cs typeface="+mn-cs"/>
              </a:rPr>
              <a:t>Extensão: 1.065km;</a:t>
            </a: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pt-BR" sz="2400" dirty="0" smtClean="0">
                <a:latin typeface="+mn-lt"/>
                <a:cs typeface="+mn-cs"/>
              </a:rPr>
              <a:t>Bitola: 1,60m;</a:t>
            </a: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pt-BR" sz="2400" dirty="0" smtClean="0">
                <a:latin typeface="+mn-lt"/>
                <a:cs typeface="+mn-cs"/>
              </a:rPr>
              <a:t>Raio mínimo: 500m;</a:t>
            </a:r>
            <a:endParaRPr lang="pt-BR" sz="2400" dirty="0" smtClean="0">
              <a:latin typeface="+mn-lt"/>
              <a:cs typeface="+mn-cs"/>
            </a:endParaRP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pt-BR" sz="2400" dirty="0" smtClean="0">
                <a:latin typeface="+mn-lt"/>
                <a:cs typeface="+mn-cs"/>
              </a:rPr>
              <a:t>Rampas máximas compensadas: 0,6% e 1,0%;</a:t>
            </a: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pt-BR" sz="2400" dirty="0" smtClean="0">
                <a:latin typeface="+mn-lt"/>
                <a:cs typeface="+mn-cs"/>
              </a:rPr>
              <a:t>Extensão entre pátios: 30km;</a:t>
            </a: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pt-BR" sz="2400" dirty="0" smtClean="0">
                <a:latin typeface="+mn-lt"/>
                <a:cs typeface="+mn-cs"/>
              </a:rPr>
              <a:t>Quantidade de pátios: 35;</a:t>
            </a:r>
            <a:endParaRPr lang="pt-BR" sz="2400" dirty="0" smtClean="0">
              <a:latin typeface="+mn-lt"/>
              <a:cs typeface="+mn-cs"/>
            </a:endParaRP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pt-BR" sz="2400" dirty="0" smtClean="0">
                <a:latin typeface="+mn-lt"/>
                <a:cs typeface="+mn-cs"/>
              </a:rPr>
              <a:t>Trem-tipo: 4 Locos + 150 Vagões;</a:t>
            </a: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pt-BR" sz="2400" dirty="0" smtClean="0">
                <a:latin typeface="+mn-lt"/>
                <a:cs typeface="+mn-cs"/>
              </a:rPr>
              <a:t>Capacidade de transporte: 9 pares de trens/dia (~ 38 MTPA);</a:t>
            </a: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pt-BR" sz="2400" dirty="0" smtClean="0">
                <a:latin typeface="+mn-lt"/>
                <a:cs typeface="+mn-cs"/>
              </a:rPr>
              <a:t>Principais demandas de transporte: produtos agrícolas;</a:t>
            </a: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pt-BR" sz="2400" dirty="0" smtClean="0">
                <a:latin typeface="+mn-lt"/>
                <a:cs typeface="+mn-cs"/>
              </a:rPr>
              <a:t>Estimativa de investimentos: ~R$ 8,4 bilhões;</a:t>
            </a:r>
            <a:endParaRPr lang="pt-BR" sz="2400" dirty="0" smtClean="0">
              <a:latin typeface="+mn-lt"/>
              <a:cs typeface="+mn-cs"/>
            </a:endParaRP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pt-BR" sz="2400" dirty="0" smtClean="0">
                <a:latin typeface="+mn-lt"/>
                <a:cs typeface="+mn-cs"/>
              </a:rPr>
              <a:t>Prazo de concessão: 35 anos.</a:t>
            </a:r>
            <a:endParaRPr lang="pt-BR" sz="2400" dirty="0">
              <a:latin typeface="+mn-lt"/>
              <a:cs typeface="+mn-cs"/>
            </a:endParaRPr>
          </a:p>
        </p:txBody>
      </p:sp>
      <p:pic>
        <p:nvPicPr>
          <p:cNvPr id="10" name="Imagem 9" descr="Mapa_Situacao_A3.png"/>
          <p:cNvPicPr>
            <a:picLocks noChangeAspect="1"/>
          </p:cNvPicPr>
          <p:nvPr/>
        </p:nvPicPr>
        <p:blipFill rotWithShape="1">
          <a:blip r:embed="rId4" cstate="print"/>
          <a:srcRect l="9831" t="34165" r="58019" b="24434"/>
          <a:stretch/>
        </p:blipFill>
        <p:spPr>
          <a:xfrm>
            <a:off x="6832898" y="1124744"/>
            <a:ext cx="2311102" cy="2104112"/>
          </a:xfrm>
          <a:prstGeom prst="rect">
            <a:avLst/>
          </a:prstGeom>
        </p:spPr>
      </p:pic>
      <p:pic>
        <p:nvPicPr>
          <p:cNvPr id="11" name="Imagem 2" descr="PLANO DE INVESTIMENTO EM LOGISTICA_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" t="17175" r="4555" b="25179"/>
          <a:stretch>
            <a:fillRect/>
          </a:stretch>
        </p:blipFill>
        <p:spPr bwMode="auto">
          <a:xfrm>
            <a:off x="5459600" y="1163559"/>
            <a:ext cx="1368152" cy="122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5971181" y="1595607"/>
            <a:ext cx="274046" cy="206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719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Espaço Reservado para Conteúdo 3" descr="bases_apresentação_power_point4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61175"/>
          </a:xfrm>
        </p:spPr>
      </p:pic>
      <p:sp>
        <p:nvSpPr>
          <p:cNvPr id="20482" name="Título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algn="r"/>
            <a:r>
              <a:rPr lang="pt-BR" sz="3000" dirty="0"/>
              <a:t>FICO (Trecho Lucas do Rio Verde/MT – Água Boa/MT – </a:t>
            </a:r>
            <a:r>
              <a:rPr lang="pt-BR" sz="3000" dirty="0" err="1"/>
              <a:t>Campinorte</a:t>
            </a:r>
            <a:r>
              <a:rPr lang="pt-BR" sz="3000" dirty="0"/>
              <a:t>/MT</a:t>
            </a:r>
            <a:r>
              <a:rPr lang="pt-BR" sz="3000" dirty="0" smtClean="0"/>
              <a:t>)</a:t>
            </a:r>
            <a:endParaRPr lang="pt-BR" sz="3000" dirty="0"/>
          </a:p>
        </p:txBody>
      </p:sp>
      <p:pic>
        <p:nvPicPr>
          <p:cNvPr id="6" name="Imagem 5" descr="Mapa Terras Indigenas.png"/>
          <p:cNvPicPr>
            <a:picLocks noChangeAspect="1"/>
          </p:cNvPicPr>
          <p:nvPr/>
        </p:nvPicPr>
        <p:blipFill>
          <a:blip r:embed="rId4" cstate="print"/>
          <a:srcRect b="30495"/>
          <a:stretch>
            <a:fillRect/>
          </a:stretch>
        </p:blipFill>
        <p:spPr>
          <a:xfrm>
            <a:off x="0" y="1484784"/>
            <a:ext cx="9144000" cy="4497466"/>
          </a:xfrm>
          <a:prstGeom prst="rect">
            <a:avLst/>
          </a:prstGeom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457200" y="980729"/>
            <a:ext cx="8229600" cy="648071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3000" dirty="0" smtClean="0">
                <a:latin typeface="+mn-lt"/>
                <a:cs typeface="+mn-cs"/>
              </a:rPr>
              <a:t>Traçado Referencial:</a:t>
            </a:r>
            <a:endParaRPr lang="pt-BR" sz="30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79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Espaço Reservado para Conteúdo 3" descr="bases_apresentação_power_point4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61175"/>
          </a:xfrm>
        </p:spPr>
      </p:pic>
      <p:sp>
        <p:nvSpPr>
          <p:cNvPr id="20482" name="Título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algn="r"/>
            <a:r>
              <a:rPr lang="pt-BR" sz="3000" dirty="0"/>
              <a:t>FICO (Trecho Lucas do Rio Verde/MT – Água Boa/MT – </a:t>
            </a:r>
            <a:r>
              <a:rPr lang="pt-BR" sz="3000" dirty="0" err="1"/>
              <a:t>Campinorte</a:t>
            </a:r>
            <a:r>
              <a:rPr lang="pt-BR" sz="3000" dirty="0"/>
              <a:t>/MT</a:t>
            </a:r>
            <a:r>
              <a:rPr lang="pt-BR" sz="3000" dirty="0" smtClean="0"/>
              <a:t>)</a:t>
            </a:r>
            <a:endParaRPr lang="pt-BR" sz="3000" dirty="0"/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457200" y="980729"/>
            <a:ext cx="8229600" cy="648071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3000" dirty="0" smtClean="0">
                <a:latin typeface="+mn-lt"/>
                <a:cs typeface="+mn-cs"/>
              </a:rPr>
              <a:t>Traçado Referencial (continuação):</a:t>
            </a:r>
            <a:endParaRPr lang="pt-BR" sz="3000" dirty="0">
              <a:latin typeface="+mn-lt"/>
              <a:cs typeface="+mn-cs"/>
            </a:endParaRPr>
          </a:p>
        </p:txBody>
      </p:sp>
      <p:pic>
        <p:nvPicPr>
          <p:cNvPr id="8" name="Imagem 7" descr="Mapa Terras Indigenas.png"/>
          <p:cNvPicPr>
            <a:picLocks noChangeAspect="1"/>
          </p:cNvPicPr>
          <p:nvPr/>
        </p:nvPicPr>
        <p:blipFill>
          <a:blip r:embed="rId4" cstate="print"/>
          <a:srcRect b="33957"/>
          <a:stretch>
            <a:fillRect/>
          </a:stretch>
        </p:blipFill>
        <p:spPr>
          <a:xfrm>
            <a:off x="-2947" y="1602451"/>
            <a:ext cx="9146947" cy="427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4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Espaço Reservado para Conteúdo 3" descr="bases_apresentação_power_point4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61175"/>
          </a:xfrm>
        </p:spPr>
      </p:pic>
      <p:sp>
        <p:nvSpPr>
          <p:cNvPr id="20482" name="Título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algn="r"/>
            <a:r>
              <a:rPr lang="pt-BR" sz="3000" dirty="0"/>
              <a:t>FICO (Trecho Lucas do Rio Verde/MT – Água Boa/MT – </a:t>
            </a:r>
            <a:r>
              <a:rPr lang="pt-BR" sz="3000" dirty="0" err="1"/>
              <a:t>Campinorte</a:t>
            </a:r>
            <a:r>
              <a:rPr lang="pt-BR" sz="3000" dirty="0"/>
              <a:t>/MT</a:t>
            </a:r>
            <a:r>
              <a:rPr lang="pt-BR" sz="3000" dirty="0" smtClean="0"/>
              <a:t>)</a:t>
            </a:r>
            <a:endParaRPr lang="pt-BR" sz="3000" dirty="0"/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457200" y="980729"/>
            <a:ext cx="8229600" cy="648071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3000" dirty="0" smtClean="0">
                <a:latin typeface="+mn-lt"/>
                <a:cs typeface="+mn-cs"/>
              </a:rPr>
              <a:t>Cronograma (status):</a:t>
            </a:r>
            <a:endParaRPr lang="pt-BR" sz="3000" dirty="0">
              <a:latin typeface="+mn-lt"/>
              <a:cs typeface="+mn-cs"/>
            </a:endParaRPr>
          </a:p>
        </p:txBody>
      </p:sp>
      <p:graphicFrame>
        <p:nvGraphicFramePr>
          <p:cNvPr id="5" name="Espaço Reservado para Tabela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8791105"/>
              </p:ext>
            </p:extLst>
          </p:nvPr>
        </p:nvGraphicFramePr>
        <p:xfrm>
          <a:off x="34186" y="1475870"/>
          <a:ext cx="9074318" cy="4617426"/>
        </p:xfrm>
        <a:graphic>
          <a:graphicData uri="http://schemas.openxmlformats.org/drawingml/2006/table">
            <a:tbl>
              <a:tblPr/>
              <a:tblGrid>
                <a:gridCol w="637779"/>
                <a:gridCol w="3259762"/>
                <a:gridCol w="283676"/>
                <a:gridCol w="298862"/>
                <a:gridCol w="277551"/>
                <a:gridCol w="239250"/>
                <a:gridCol w="239250"/>
                <a:gridCol w="307111"/>
                <a:gridCol w="274303"/>
                <a:gridCol w="291487"/>
                <a:gridCol w="239250"/>
                <a:gridCol w="239250"/>
                <a:gridCol w="291613"/>
                <a:gridCol w="239250"/>
                <a:gridCol w="283676"/>
                <a:gridCol w="298862"/>
                <a:gridCol w="277551"/>
                <a:gridCol w="253992"/>
                <a:gridCol w="260429"/>
                <a:gridCol w="307111"/>
                <a:gridCol w="274303"/>
              </a:tblGrid>
              <a:tr h="22249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Cronograma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2249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Dez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Jan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Fev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Abr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Mai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Jul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Set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Dez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Jan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Fev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Abr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89925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Planejado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Estudos preliminares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9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Revisão dos estudos preliminares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9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Tomada de subsídios/Reuniões participativas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9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Análise de contribuições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118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Adequação dos estudos e instrumentos de outorga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9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Aprovação do plano de outorgas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9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Análise do TCU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9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Audiências e </a:t>
                      </a:r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consultas </a:t>
                      </a: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públicas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9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Adequação dos instrumentos de outorga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118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Publicação do Edital e Recebimento de Proposta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925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Realizado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Estudos preliminares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9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Revisão dos estudos preliminares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9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Tomada de subsídios/Reuniões participativas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9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Análise de contribuições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118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Adequação dos estudos e instrumentos de outorga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9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Aprovação do plano de outorgas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9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Análise do TCU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9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Audiências e </a:t>
                      </a:r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consultas </a:t>
                      </a: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públicas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9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Adequação dos instrumentos de outorga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118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Publicação do Edital e Recebimento de Proposta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02" marR="7602" marT="760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367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1677</TotalTime>
  <Words>675</Words>
  <Application>Microsoft Office PowerPoint</Application>
  <PresentationFormat>Apresentação na tela (4:3)</PresentationFormat>
  <Paragraphs>549</Paragraphs>
  <Slides>12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3" baseType="lpstr">
      <vt:lpstr>Tema do Office</vt:lpstr>
      <vt:lpstr> Câmara dos Deputados   Audiência Pública Comissão de Viação e Transportes (CVT)</vt:lpstr>
      <vt:lpstr>Agenda</vt:lpstr>
      <vt:lpstr>PAC 2 – Ferrovias</vt:lpstr>
      <vt:lpstr>PIL – Ferrovias</vt:lpstr>
      <vt:lpstr>FICO (Trecho Lucas do Rio Verde/MT – Água Boa/MT – Campinorte/MT)</vt:lpstr>
      <vt:lpstr>FICO (Trecho Lucas do Rio Verde/MT – Água Boa/MT – Campinorte/MT)</vt:lpstr>
      <vt:lpstr>FICO (Trecho Lucas do Rio Verde/MT – Água Boa/MT – Campinorte/MT)</vt:lpstr>
      <vt:lpstr>FICO (Trecho Lucas do Rio Verde/MT – Água Boa/MT – Campinorte/MT)</vt:lpstr>
      <vt:lpstr>FICO (Trecho Lucas do Rio Verde/MT – Água Boa/MT – Campinorte/MT)</vt:lpstr>
      <vt:lpstr>FERRONORTE (Trecho Rondonópolis/MT – Cuiabá/MT)</vt:lpstr>
      <vt:lpstr>FERRONORTE (Trecho Rondonópolis/MT – Cuiabá/MT)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Título: Modelo de Apresentação</dc:title>
  <dc:creator>Raul</dc:creator>
  <cp:lastModifiedBy>Andre Luis Oliveira de Melo</cp:lastModifiedBy>
  <cp:revision>160</cp:revision>
  <cp:lastPrinted>2013-04-10T11:36:01Z</cp:lastPrinted>
  <dcterms:created xsi:type="dcterms:W3CDTF">2012-03-23T17:40:35Z</dcterms:created>
  <dcterms:modified xsi:type="dcterms:W3CDTF">2013-04-10T11:41:49Z</dcterms:modified>
</cp:coreProperties>
</file>