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79" r:id="rId2"/>
    <p:sldId id="280" r:id="rId3"/>
    <p:sldId id="258" r:id="rId4"/>
    <p:sldId id="277" r:id="rId5"/>
    <p:sldId id="284" r:id="rId6"/>
    <p:sldId id="275" r:id="rId7"/>
    <p:sldId id="278" r:id="rId8"/>
    <p:sldId id="262" r:id="rId9"/>
    <p:sldId id="266" r:id="rId10"/>
    <p:sldId id="272" r:id="rId11"/>
    <p:sldId id="261" r:id="rId12"/>
  </p:sldIdLst>
  <p:sldSz cx="9144000" cy="6858000" type="screen4x3"/>
  <p:notesSz cx="6794500" cy="99822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1692" y="-5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9110"/>
          </a:xfrm>
          <a:prstGeom prst="rect">
            <a:avLst/>
          </a:prstGeom>
        </p:spPr>
        <p:txBody>
          <a:bodyPr vert="horz" lIns="92885" tIns="46442" rIns="92885" bIns="46442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48645" y="0"/>
            <a:ext cx="2944283" cy="499110"/>
          </a:xfrm>
          <a:prstGeom prst="rect">
            <a:avLst/>
          </a:prstGeom>
        </p:spPr>
        <p:txBody>
          <a:bodyPr vert="horz" lIns="92885" tIns="46442" rIns="92885" bIns="46442" rtlCol="0"/>
          <a:lstStyle>
            <a:lvl1pPr algn="r">
              <a:defRPr sz="1200"/>
            </a:lvl1pPr>
          </a:lstStyle>
          <a:p>
            <a:fld id="{840068FC-6F63-478C-A8D9-057B2445ADAE}" type="datetimeFigureOut">
              <a:rPr lang="pt-BR" smtClean="0"/>
              <a:pPr/>
              <a:t>10/04/2013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81358"/>
            <a:ext cx="2944283" cy="499110"/>
          </a:xfrm>
          <a:prstGeom prst="rect">
            <a:avLst/>
          </a:prstGeom>
        </p:spPr>
        <p:txBody>
          <a:bodyPr vert="horz" lIns="92885" tIns="46442" rIns="92885" bIns="46442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48645" y="9481358"/>
            <a:ext cx="2944283" cy="499110"/>
          </a:xfrm>
          <a:prstGeom prst="rect">
            <a:avLst/>
          </a:prstGeom>
        </p:spPr>
        <p:txBody>
          <a:bodyPr vert="horz" lIns="92885" tIns="46442" rIns="92885" bIns="46442" rtlCol="0" anchor="b"/>
          <a:lstStyle>
            <a:lvl1pPr algn="r">
              <a:defRPr sz="1200"/>
            </a:lvl1pPr>
          </a:lstStyle>
          <a:p>
            <a:fld id="{1DDF0363-9A2A-4C15-A93C-51B7FA66A44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4736825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48100" y="0"/>
            <a:ext cx="2944813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7E1D36-83D1-4593-999D-ECD3756945B0}" type="datetimeFigureOut">
              <a:rPr lang="pt-BR" smtClean="0"/>
              <a:pPr/>
              <a:t>10/04/2013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49300"/>
            <a:ext cx="4991100" cy="37433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450" y="4741863"/>
            <a:ext cx="5435600" cy="44910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82138"/>
            <a:ext cx="2944813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48100" y="9482138"/>
            <a:ext cx="2944813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C06DEE-0DF7-4D47-9035-B1AB2AD9D8E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Espaço Reservado para Imagem de Slide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t-BR" smtClean="0"/>
          </a:p>
        </p:txBody>
      </p:sp>
      <p:sp>
        <p:nvSpPr>
          <p:cNvPr id="15363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7544D99-D61C-4F8D-83A0-BA1B8A8CFE68}" type="slidenum">
              <a:rPr lang="pt-BR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pt-BR"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Espaço Reservado para Imagem de Slide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t-BR" smtClean="0"/>
          </a:p>
        </p:txBody>
      </p:sp>
      <p:sp>
        <p:nvSpPr>
          <p:cNvPr id="19459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FCD2344-5A42-414F-8934-80FB54406D5F}" type="slidenum">
              <a:rPr lang="pt-BR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pt-BR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715347-2783-485A-8074-FB365517B0D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8B6155-C2AA-421D-ABCC-19338556B86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8D6E9C-00B8-4008-BCB5-A78BA434644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306A73-26D0-4624-A5C3-65329990A8F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C37650-55C5-44AC-BE96-01B417CE2BE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65F326-B5D7-4EE3-96AC-C92179E00E6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6EB02E-C17B-419A-A50F-EA256388DF3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1F0130-933D-41F9-A21F-B26359B772F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1CA02A-44D2-4CD2-8DBE-6DBE8CA50C0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693227-A47C-4006-AF78-EE7FD35FA52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5E34BD-91F0-46DF-8F8B-813F5A2C7DA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EC721E-1B2C-4B9E-8CB5-82406AFCEB7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A61DC160-CFFC-4B89-91C0-BFFB10CA9F9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Imagem 3" descr="bases_apresentação_power_point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6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8" name="Título 4"/>
          <p:cNvSpPr>
            <a:spLocks noGrp="1"/>
          </p:cNvSpPr>
          <p:nvPr>
            <p:ph type="ctrTitle"/>
          </p:nvPr>
        </p:nvSpPr>
        <p:spPr>
          <a:xfrm>
            <a:off x="685800" y="692696"/>
            <a:ext cx="7772400" cy="1470025"/>
          </a:xfrm>
        </p:spPr>
        <p:txBody>
          <a:bodyPr/>
          <a:lstStyle/>
          <a:p>
            <a:r>
              <a:rPr lang="pt-BR" b="1" dirty="0"/>
              <a:t/>
            </a:r>
            <a:br>
              <a:rPr lang="pt-BR" b="1" dirty="0"/>
            </a:br>
            <a:r>
              <a:rPr lang="pt-BR" b="1" dirty="0"/>
              <a:t>Câmara dos Deputados </a:t>
            </a: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 smtClean="0"/>
              <a:t>Audiência Pública</a:t>
            </a:r>
            <a:br>
              <a:rPr lang="pt-BR" b="1" dirty="0" smtClean="0"/>
            </a:br>
            <a:r>
              <a:rPr lang="pt-BR" sz="4000" dirty="0" smtClean="0"/>
              <a:t>Comissão de Viação e Transportes (CVT)</a:t>
            </a:r>
          </a:p>
        </p:txBody>
      </p:sp>
      <p:sp>
        <p:nvSpPr>
          <p:cNvPr id="6" name="Subtítulo 5"/>
          <p:cNvSpPr>
            <a:spLocks noGrp="1"/>
          </p:cNvSpPr>
          <p:nvPr>
            <p:ph type="subTitle" idx="1"/>
          </p:nvPr>
        </p:nvSpPr>
        <p:spPr>
          <a:xfrm>
            <a:off x="785786" y="3620616"/>
            <a:ext cx="7786742" cy="1752600"/>
          </a:xfrm>
        </p:spPr>
        <p:txBody>
          <a:bodyPr>
            <a:normAutofit/>
          </a:bodyPr>
          <a:lstStyle/>
          <a:p>
            <a:r>
              <a:rPr lang="pt-BR" b="1" dirty="0" smtClean="0">
                <a:solidFill>
                  <a:srgbClr val="898989"/>
                </a:solidFill>
              </a:rPr>
              <a:t>Requerimento nº 171: </a:t>
            </a:r>
          </a:p>
          <a:p>
            <a:r>
              <a:rPr lang="pt-BR" b="1" dirty="0" smtClean="0">
                <a:solidFill>
                  <a:srgbClr val="898989"/>
                </a:solidFill>
              </a:rPr>
              <a:t>Novo Marco Regulatório do Setor Ferroviário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ço Reservado para Conteúdo 3" descr="bases_apresentação_power_point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-31561"/>
            <a:ext cx="9143999" cy="6860419"/>
          </a:xfrm>
          <a:prstGeom prst="rect">
            <a:avLst/>
          </a:prstGeom>
        </p:spPr>
      </p:pic>
      <p:sp>
        <p:nvSpPr>
          <p:cNvPr id="2050" name="Text Box 4"/>
          <p:cNvSpPr txBox="1">
            <a:spLocks noChangeArrowheads="1"/>
          </p:cNvSpPr>
          <p:nvPr/>
        </p:nvSpPr>
        <p:spPr bwMode="auto">
          <a:xfrm>
            <a:off x="357158" y="0"/>
            <a:ext cx="831984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sz="3000" b="1" dirty="0" smtClean="0">
                <a:latin typeface="Swis721 BT" pitchFamily="34" charset="0"/>
              </a:rPr>
              <a:t>Regulamento  para Pactuar Metas de Produção por Trecho e Metas de Segurança</a:t>
            </a:r>
            <a:endParaRPr lang="pt-BR" sz="3000" b="1" dirty="0">
              <a:latin typeface="Swis721 BT" pitchFamily="34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357158" y="1214422"/>
            <a:ext cx="8501122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pt-BR" sz="2000" b="1" dirty="0" smtClean="0"/>
              <a:t> METAS DE PRODUÇÃO POR TRECHO:</a:t>
            </a:r>
          </a:p>
          <a:p>
            <a:endParaRPr lang="pt-BR" sz="2000" b="1" dirty="0" smtClean="0"/>
          </a:p>
          <a:p>
            <a:pPr lvl="1">
              <a:buFontTx/>
              <a:buChar char="-"/>
            </a:pPr>
            <a:r>
              <a:rPr lang="pt-BR" sz="2000" b="1" dirty="0"/>
              <a:t> </a:t>
            </a:r>
            <a:r>
              <a:rPr lang="pt-BR" sz="2000" dirty="0" smtClean="0"/>
              <a:t>Aperfeiçoamento da Atividade Regulatória de forma a Permitir Atuação  Pontual em Trechos Específicos;</a:t>
            </a:r>
          </a:p>
          <a:p>
            <a:pPr lvl="1">
              <a:buFontTx/>
              <a:buChar char="-"/>
            </a:pPr>
            <a:endParaRPr lang="pt-BR" sz="2000" dirty="0" smtClean="0"/>
          </a:p>
          <a:p>
            <a:pPr lvl="1">
              <a:buFontTx/>
              <a:buChar char="-"/>
            </a:pPr>
            <a:r>
              <a:rPr lang="pt-BR" sz="2000" dirty="0" smtClean="0"/>
              <a:t> Instrumento de Delimitação da Capacidade Ociosa dos Trechos Ferroviários, a qual é obrigatoriamente disponibilizada ao mercado (Direito de Passagem e Tráfego Mútuo)</a:t>
            </a:r>
          </a:p>
          <a:p>
            <a:pPr>
              <a:buFontTx/>
              <a:buChar char="-"/>
            </a:pPr>
            <a:endParaRPr lang="pt-BR" sz="2000" dirty="0" smtClean="0"/>
          </a:p>
          <a:p>
            <a:pPr>
              <a:buFontTx/>
              <a:buChar char="-"/>
            </a:pPr>
            <a:endParaRPr lang="pt-BR" sz="2000" dirty="0"/>
          </a:p>
          <a:p>
            <a:pPr>
              <a:buFontTx/>
              <a:buChar char="-"/>
            </a:pPr>
            <a:r>
              <a:rPr lang="pt-BR" sz="2000" dirty="0" smtClean="0"/>
              <a:t> </a:t>
            </a:r>
            <a:r>
              <a:rPr lang="pt-BR" sz="2000" b="1" dirty="0" smtClean="0"/>
              <a:t>METAS DE SEGURANÇA</a:t>
            </a:r>
            <a:r>
              <a:rPr lang="pt-BR" sz="2000" dirty="0" smtClean="0"/>
              <a:t>:</a:t>
            </a:r>
          </a:p>
          <a:p>
            <a:pPr>
              <a:buFontTx/>
              <a:buChar char="-"/>
            </a:pPr>
            <a:endParaRPr lang="pt-BR" sz="2000" dirty="0"/>
          </a:p>
          <a:p>
            <a:pPr lvl="1">
              <a:buFontTx/>
              <a:buChar char="-"/>
            </a:pPr>
            <a:r>
              <a:rPr lang="pt-BR" sz="2000" dirty="0" smtClean="0"/>
              <a:t> Parâmetros Objetivos e Homogêneos, baseados em referencias Internacionais, histórico das Concessionárias e Investimentos .</a:t>
            </a:r>
          </a:p>
          <a:p>
            <a:endParaRPr lang="pt-B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Espaço Reservado para Conteúdo 3" descr="bases_apresentação_power_point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-31561"/>
            <a:ext cx="9143999" cy="6860419"/>
          </a:xfrm>
          <a:prstGeom prst="rect">
            <a:avLst/>
          </a:prstGeom>
        </p:spPr>
      </p:pic>
      <p:sp>
        <p:nvSpPr>
          <p:cNvPr id="3" name="CaixaDeTexto 2"/>
          <p:cNvSpPr txBox="1"/>
          <p:nvPr/>
        </p:nvSpPr>
        <p:spPr>
          <a:xfrm>
            <a:off x="251520" y="1129854"/>
            <a:ext cx="87129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 smtClean="0"/>
              <a:t>AGÊNCIA NACIONAL DE TRANSPORTES TERRESTRES</a:t>
            </a:r>
            <a:endParaRPr lang="pt-BR" sz="2400" b="1" dirty="0"/>
          </a:p>
        </p:txBody>
      </p:sp>
      <p:sp>
        <p:nvSpPr>
          <p:cNvPr id="5" name="CaixaDeTexto 4"/>
          <p:cNvSpPr txBox="1"/>
          <p:nvPr/>
        </p:nvSpPr>
        <p:spPr>
          <a:xfrm>
            <a:off x="1285852" y="2924944"/>
            <a:ext cx="635798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600" b="1" dirty="0" smtClean="0"/>
              <a:t>OBRIGADO!</a:t>
            </a:r>
            <a:endParaRPr lang="pt-BR" sz="6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Espaço Reservado para Conteúdo 3" descr="bases_apresentação_power_point4.jpg"/>
          <p:cNvPicPr>
            <a:picLocks noGrp="1" noChangeAspect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0" y="0"/>
            <a:ext cx="9144000" cy="6861175"/>
          </a:xfrm>
        </p:spPr>
      </p:pic>
      <p:sp>
        <p:nvSpPr>
          <p:cNvPr id="18434" name="Título 1"/>
          <p:cNvSpPr>
            <a:spLocks noGrp="1"/>
          </p:cNvSpPr>
          <p:nvPr>
            <p:ph type="title"/>
          </p:nvPr>
        </p:nvSpPr>
        <p:spPr>
          <a:xfrm>
            <a:off x="468313" y="0"/>
            <a:ext cx="8229600" cy="1143000"/>
          </a:xfrm>
        </p:spPr>
        <p:txBody>
          <a:bodyPr/>
          <a:lstStyle/>
          <a:p>
            <a:pPr algn="r"/>
            <a:r>
              <a:rPr lang="pt-BR" sz="3000" smtClean="0"/>
              <a:t>Roteiro</a:t>
            </a:r>
            <a:endParaRPr lang="pt-BR" sz="3000" dirty="0" smtClean="0"/>
          </a:p>
        </p:txBody>
      </p:sp>
      <p:sp>
        <p:nvSpPr>
          <p:cNvPr id="18435" name="Espaço Reservado para Conteúdo 2"/>
          <p:cNvSpPr txBox="1">
            <a:spLocks/>
          </p:cNvSpPr>
          <p:nvPr/>
        </p:nvSpPr>
        <p:spPr bwMode="auto">
          <a:xfrm>
            <a:off x="428596" y="285728"/>
            <a:ext cx="8229600" cy="6572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endParaRPr lang="pt-BR" sz="3000" dirty="0" smtClean="0">
              <a:latin typeface="Calibri" pitchFamily="34" charset="0"/>
            </a:endParaRPr>
          </a:p>
          <a:p>
            <a:pPr marL="514350" indent="-514350"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pt-BR" sz="3000" dirty="0" smtClean="0">
                <a:latin typeface="Calibri" pitchFamily="34" charset="0"/>
              </a:rPr>
              <a:t>Contexto do mercado brasileiro de transporte ferroviário de cargas;</a:t>
            </a:r>
          </a:p>
          <a:p>
            <a:pPr marL="514350" indent="-514350"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pt-BR" sz="3000" dirty="0" smtClean="0">
                <a:latin typeface="Calibri" pitchFamily="34" charset="0"/>
              </a:rPr>
              <a:t>Objetivos do novo Marco Regulatório;</a:t>
            </a:r>
          </a:p>
          <a:p>
            <a:pPr marL="514350" indent="-514350"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pt-BR" sz="3000" dirty="0" smtClean="0">
                <a:latin typeface="Calibri" pitchFamily="34" charset="0"/>
              </a:rPr>
              <a:t>Resoluções ANTT: </a:t>
            </a:r>
          </a:p>
          <a:p>
            <a:pPr lvl="1">
              <a:buFont typeface="Arial" pitchFamily="34" charset="0"/>
              <a:buChar char="•"/>
            </a:pPr>
            <a:r>
              <a:rPr lang="pt-BR" sz="2000" dirty="0" smtClean="0"/>
              <a:t> Resolução 3.694/2011 (Regulamento dos Usuários dos Serviços de Transporte Ferroviário de Cargas);</a:t>
            </a:r>
          </a:p>
          <a:p>
            <a:pPr>
              <a:buFontTx/>
              <a:buChar char="-"/>
            </a:pPr>
            <a:endParaRPr lang="pt-BR" sz="2000" dirty="0" smtClean="0"/>
          </a:p>
          <a:p>
            <a:pPr lvl="1">
              <a:buFont typeface="Arial" pitchFamily="34" charset="0"/>
              <a:buChar char="•"/>
            </a:pPr>
            <a:r>
              <a:rPr lang="pt-BR" sz="2000" dirty="0" smtClean="0"/>
              <a:t> Resolução 3.695/2011 (Regulamento das Operações de Direito de Passagem e Tráfego Mútuo);</a:t>
            </a:r>
          </a:p>
          <a:p>
            <a:pPr lvl="1">
              <a:buFont typeface="Arial" pitchFamily="34" charset="0"/>
              <a:buChar char="•"/>
            </a:pPr>
            <a:endParaRPr lang="pt-BR" sz="2000" dirty="0" smtClean="0"/>
          </a:p>
          <a:p>
            <a:pPr lvl="1">
              <a:buFont typeface="Arial" pitchFamily="34" charset="0"/>
              <a:buChar char="•"/>
            </a:pPr>
            <a:r>
              <a:rPr lang="pt-BR" sz="2000" dirty="0" smtClean="0"/>
              <a:t>Resolução 3.696/2011 (Regulamento para Pactuar Metas de Produção por Trecho e Metas de Segurança).</a:t>
            </a:r>
            <a:endParaRPr lang="pt-BR" sz="3000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ço Reservado para Conteúdo 3" descr="bases_apresentação_power_point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-31561"/>
            <a:ext cx="9143999" cy="6860419"/>
          </a:xfrm>
          <a:prstGeom prst="rect">
            <a:avLst/>
          </a:prstGeom>
        </p:spPr>
      </p:pic>
      <p:sp>
        <p:nvSpPr>
          <p:cNvPr id="2050" name="Text Box 4"/>
          <p:cNvSpPr txBox="1">
            <a:spLocks noChangeArrowheads="1"/>
          </p:cNvSpPr>
          <p:nvPr/>
        </p:nvSpPr>
        <p:spPr bwMode="auto">
          <a:xfrm>
            <a:off x="571472" y="214290"/>
            <a:ext cx="8072466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sz="3200" b="1" dirty="0" smtClean="0">
                <a:latin typeface="Swis721 BT" pitchFamily="34" charset="0"/>
              </a:rPr>
              <a:t>CONCESSÕES FERROVIÁRIAS: UMA VISÃO DO MERCADO BRASILEIRO</a:t>
            </a:r>
            <a:endParaRPr lang="pt-BR" sz="3200" b="1" dirty="0">
              <a:latin typeface="Swis721 BT" pitchFamily="34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214282" y="1500174"/>
            <a:ext cx="871543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buFont typeface="Arial" pitchFamily="34" charset="0"/>
              <a:buChar char="•"/>
            </a:pPr>
            <a:r>
              <a:rPr lang="pt-BR" sz="2400" dirty="0" smtClean="0"/>
              <a:t> Produção </a:t>
            </a:r>
            <a:r>
              <a:rPr lang="pt-BR" sz="2400" dirty="0"/>
              <a:t>de transporte ferroviário </a:t>
            </a:r>
            <a:r>
              <a:rPr lang="pt-BR" sz="2400" dirty="0" smtClean="0"/>
              <a:t>voltada basicamente para </a:t>
            </a:r>
            <a:r>
              <a:rPr lang="pt-BR" sz="2400" dirty="0"/>
              <a:t>o mercado externo (exportação de commodities</a:t>
            </a:r>
            <a:r>
              <a:rPr lang="pt-BR" sz="2400" dirty="0" smtClean="0"/>
              <a:t>);</a:t>
            </a:r>
          </a:p>
          <a:p>
            <a:pPr lvl="0" algn="just">
              <a:buFont typeface="Arial" pitchFamily="34" charset="0"/>
              <a:buChar char="•"/>
            </a:pPr>
            <a:endParaRPr lang="pt-BR" sz="2400" dirty="0" smtClean="0"/>
          </a:p>
          <a:p>
            <a:pPr lvl="0" algn="just">
              <a:buFont typeface="Arial" pitchFamily="34" charset="0"/>
              <a:buChar char="•"/>
            </a:pPr>
            <a:r>
              <a:rPr lang="pt-BR" sz="2400" dirty="0" smtClean="0"/>
              <a:t> Forte </a:t>
            </a:r>
            <a:r>
              <a:rPr lang="pt-BR" sz="2400" dirty="0"/>
              <a:t>concentração de produção de transporte em commodities minerais - metálicos (minério de ferro) e commodities agrícolas (soja</a:t>
            </a:r>
            <a:r>
              <a:rPr lang="pt-BR" sz="2400" dirty="0" smtClean="0"/>
              <a:t>);</a:t>
            </a:r>
          </a:p>
          <a:p>
            <a:pPr lvl="0" algn="just">
              <a:buFont typeface="Arial" pitchFamily="34" charset="0"/>
              <a:buChar char="•"/>
            </a:pPr>
            <a:endParaRPr lang="pt-BR" sz="2400" dirty="0"/>
          </a:p>
          <a:p>
            <a:pPr lvl="0" algn="just">
              <a:buFont typeface="Arial" pitchFamily="34" charset="0"/>
              <a:buChar char="•"/>
            </a:pPr>
            <a:r>
              <a:rPr lang="pt-BR" sz="2400" dirty="0" smtClean="0"/>
              <a:t> Elevada concentração da produção </a:t>
            </a:r>
            <a:r>
              <a:rPr lang="pt-BR" sz="2400" dirty="0"/>
              <a:t>de transporte em apenas 1/3 da malha atual</a:t>
            </a:r>
            <a:r>
              <a:rPr lang="pt-BR" sz="2400" dirty="0" smtClean="0"/>
              <a:t>;</a:t>
            </a:r>
          </a:p>
          <a:p>
            <a:pPr lvl="0" algn="just">
              <a:buFont typeface="Arial" pitchFamily="34" charset="0"/>
              <a:buChar char="•"/>
            </a:pPr>
            <a:endParaRPr lang="pt-BR" sz="2400" dirty="0"/>
          </a:p>
          <a:p>
            <a:pPr lvl="0" algn="just">
              <a:buFont typeface="Arial" pitchFamily="34" charset="0"/>
              <a:buChar char="•"/>
            </a:pPr>
            <a:r>
              <a:rPr lang="pt-BR" sz="2400" dirty="0" smtClean="0"/>
              <a:t> Baixa participação dos fluxos </a:t>
            </a:r>
            <a:r>
              <a:rPr lang="pt-BR" sz="2400" dirty="0" err="1" smtClean="0"/>
              <a:t>intramodais</a:t>
            </a:r>
            <a:r>
              <a:rPr lang="pt-BR" sz="2400" dirty="0" smtClean="0"/>
              <a:t> (mais de uma ferrovia): </a:t>
            </a:r>
            <a:r>
              <a:rPr lang="pt-BR" sz="2400" b="1" dirty="0" smtClean="0"/>
              <a:t>cerca de </a:t>
            </a:r>
            <a:r>
              <a:rPr lang="pt-BR" sz="2400" b="1" dirty="0"/>
              <a:t>7 % da produção total de </a:t>
            </a:r>
            <a:r>
              <a:rPr lang="pt-BR" sz="2400" b="1" dirty="0" smtClean="0"/>
              <a:t>transporte</a:t>
            </a:r>
            <a:endParaRPr lang="pt-B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ço Reservado para Conteúdo 3" descr="bases_apresentação_power_point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-31561"/>
            <a:ext cx="9143999" cy="6860419"/>
          </a:xfrm>
          <a:prstGeom prst="rect">
            <a:avLst/>
          </a:prstGeom>
        </p:spPr>
      </p:pic>
      <p:sp>
        <p:nvSpPr>
          <p:cNvPr id="2050" name="Text Box 4"/>
          <p:cNvSpPr txBox="1">
            <a:spLocks noChangeArrowheads="1"/>
          </p:cNvSpPr>
          <p:nvPr/>
        </p:nvSpPr>
        <p:spPr bwMode="auto">
          <a:xfrm>
            <a:off x="642910" y="214290"/>
            <a:ext cx="807246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sz="2400" b="1" dirty="0" smtClean="0">
                <a:latin typeface="Swis721 BT" pitchFamily="34" charset="0"/>
              </a:rPr>
              <a:t>INTEROPERABILIDADE NO MERCADO DE TRANSPORTE FERROVIÁRIO DE CARGAS</a:t>
            </a:r>
            <a:endParaRPr lang="pt-BR" sz="2400" b="1" dirty="0">
              <a:latin typeface="Swis721 BT" pitchFamily="34" charset="0"/>
            </a:endParaRPr>
          </a:p>
        </p:txBody>
      </p:sp>
      <p:pic>
        <p:nvPicPr>
          <p:cNvPr id="4" name="Imagem 3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32678" y="1667709"/>
            <a:ext cx="6159628" cy="428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ço Reservado para Conteúdo 3" descr="bases_apresentação_power_point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-31561"/>
            <a:ext cx="9143999" cy="6860419"/>
          </a:xfrm>
          <a:prstGeom prst="rect">
            <a:avLst/>
          </a:prstGeom>
        </p:spPr>
      </p:pic>
      <p:sp>
        <p:nvSpPr>
          <p:cNvPr id="2050" name="Text Box 4"/>
          <p:cNvSpPr txBox="1">
            <a:spLocks noChangeArrowheads="1"/>
          </p:cNvSpPr>
          <p:nvPr/>
        </p:nvSpPr>
        <p:spPr bwMode="auto">
          <a:xfrm>
            <a:off x="642910" y="214290"/>
            <a:ext cx="807246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sz="2400" b="1" dirty="0" smtClean="0">
                <a:latin typeface="Swis721 BT" pitchFamily="34" charset="0"/>
              </a:rPr>
              <a:t>BAIXA PARTICIPAÇÃO DA FERROVIA NOS FLUXOS DE TRANSPORTE DE LONGAS DISTÂNCIAS</a:t>
            </a:r>
            <a:endParaRPr lang="pt-BR" sz="2400" b="1" dirty="0">
              <a:latin typeface="Swis721 BT" pitchFamily="34" charset="0"/>
            </a:endParaRPr>
          </a:p>
        </p:txBody>
      </p:sp>
      <p:pic>
        <p:nvPicPr>
          <p:cNvPr id="6" name="Imagem 5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28662" y="1357298"/>
            <a:ext cx="7643866" cy="4357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ço Reservado para Conteúdo 3" descr="bases_apresentação_power_point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-31561"/>
            <a:ext cx="9143999" cy="6860419"/>
          </a:xfrm>
          <a:prstGeom prst="rect">
            <a:avLst/>
          </a:prstGeom>
        </p:spPr>
      </p:pic>
      <p:sp>
        <p:nvSpPr>
          <p:cNvPr id="2050" name="Text Box 4"/>
          <p:cNvSpPr txBox="1">
            <a:spLocks noChangeArrowheads="1"/>
          </p:cNvSpPr>
          <p:nvPr/>
        </p:nvSpPr>
        <p:spPr bwMode="auto">
          <a:xfrm>
            <a:off x="714348" y="214290"/>
            <a:ext cx="8072466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sz="3000" b="1" dirty="0" smtClean="0">
                <a:latin typeface="Swis721 BT" pitchFamily="34" charset="0"/>
              </a:rPr>
              <a:t>PRINCIPAIS OBJETIVOS </a:t>
            </a:r>
            <a:r>
              <a:rPr lang="pt-BR" sz="3000" b="1" dirty="0" smtClean="0">
                <a:latin typeface="Swis721 BT" pitchFamily="34" charset="0"/>
              </a:rPr>
              <a:t>DA REVISÃO DO MARCO REGULATÓRIO </a:t>
            </a:r>
            <a:r>
              <a:rPr lang="pt-BR" sz="3000" b="1" dirty="0" smtClean="0">
                <a:latin typeface="Swis721 BT" pitchFamily="34" charset="0"/>
              </a:rPr>
              <a:t>FERROVIÁRIO</a:t>
            </a:r>
            <a:endParaRPr lang="pt-BR" sz="3000" b="1" dirty="0">
              <a:latin typeface="Swis721 BT" pitchFamily="34" charset="0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642910" y="2857496"/>
            <a:ext cx="7429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642910" y="1714488"/>
            <a:ext cx="7715304" cy="33978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SzPct val="100000"/>
              <a:buFont typeface="Arial" pitchFamily="34" charset="0"/>
              <a:buChar char="•"/>
            </a:pPr>
            <a:r>
              <a:rPr lang="pt-BR" sz="2400" dirty="0" smtClean="0"/>
              <a:t> Estimular a interoperabilidade dos subsistemas ferroviários, buscando ampliar a participação da ferrovia na matriz de transporte; </a:t>
            </a:r>
          </a:p>
          <a:p>
            <a:pPr algn="just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§"/>
            </a:pPr>
            <a:endParaRPr lang="pt-BR" sz="2400" dirty="0" smtClean="0"/>
          </a:p>
          <a:p>
            <a:pPr algn="just">
              <a:buSzPct val="100000"/>
              <a:buFont typeface="Arial" pitchFamily="34" charset="0"/>
              <a:buChar char="•"/>
            </a:pPr>
            <a:r>
              <a:rPr lang="pt-BR" sz="2400" dirty="0" smtClean="0"/>
              <a:t> Fomentar a competição intra-setorial (benefício ao usuário); e</a:t>
            </a:r>
          </a:p>
          <a:p>
            <a:pPr algn="just">
              <a:buClr>
                <a:schemeClr val="accent1"/>
              </a:buClr>
              <a:buSzPct val="65000"/>
              <a:buFont typeface="Arial" pitchFamily="34" charset="0"/>
              <a:buChar char="•"/>
            </a:pPr>
            <a:endParaRPr lang="pt-BR" sz="2400" dirty="0" smtClean="0"/>
          </a:p>
          <a:p>
            <a:pPr algn="just">
              <a:buSzPct val="100000"/>
              <a:buFont typeface="Arial" pitchFamily="34" charset="0"/>
              <a:buChar char="•"/>
            </a:pPr>
            <a:r>
              <a:rPr lang="pt-BR" sz="2400" dirty="0" smtClean="0"/>
              <a:t> Ampliar as possibilidades de </a:t>
            </a:r>
            <a:r>
              <a:rPr lang="pt-BR" sz="2400" dirty="0" smtClean="0"/>
              <a:t>financiamento; </a:t>
            </a:r>
            <a:endParaRPr lang="pt-BR" sz="2400" dirty="0" smtClean="0"/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ço Reservado para Conteúdo 3" descr="bases_apresentação_power_point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6860419"/>
          </a:xfrm>
          <a:prstGeom prst="rect">
            <a:avLst/>
          </a:prstGeom>
        </p:spPr>
      </p:pic>
      <p:sp>
        <p:nvSpPr>
          <p:cNvPr id="2050" name="Text Box 4"/>
          <p:cNvSpPr txBox="1">
            <a:spLocks noChangeArrowheads="1"/>
          </p:cNvSpPr>
          <p:nvPr/>
        </p:nvSpPr>
        <p:spPr bwMode="auto">
          <a:xfrm>
            <a:off x="642910" y="142852"/>
            <a:ext cx="8072466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sz="3000" b="1" dirty="0" smtClean="0">
                <a:latin typeface="Swis721 BT" pitchFamily="34" charset="0"/>
              </a:rPr>
              <a:t>A REVISÃO DO MARCO REGULATÓRIO FERROVIÁRIO NO BRASIL</a:t>
            </a:r>
            <a:endParaRPr lang="pt-BR" sz="3000" b="1" dirty="0">
              <a:latin typeface="Swis721 BT" pitchFamily="34" charset="0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642910" y="2857496"/>
            <a:ext cx="7429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714348" y="1643050"/>
            <a:ext cx="7715304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pt-BR" sz="2400" b="1" dirty="0" smtClean="0"/>
              <a:t> Resolução 3.694/2011 (Regulamento dos Usuários dos Serviços de Transporte Ferroviário de Cargas);</a:t>
            </a:r>
          </a:p>
          <a:p>
            <a:pPr>
              <a:buFontTx/>
              <a:buChar char="-"/>
            </a:pPr>
            <a:endParaRPr lang="pt-BR" dirty="0"/>
          </a:p>
          <a:p>
            <a:pPr>
              <a:buFont typeface="Arial" pitchFamily="34" charset="0"/>
              <a:buChar char="•"/>
            </a:pPr>
            <a:r>
              <a:rPr lang="pt-BR" sz="2400" b="1" dirty="0" smtClean="0"/>
              <a:t> </a:t>
            </a:r>
            <a:r>
              <a:rPr lang="pt-BR" sz="2400" b="1" dirty="0"/>
              <a:t>Resolução </a:t>
            </a:r>
            <a:r>
              <a:rPr lang="pt-BR" sz="2400" b="1" dirty="0" smtClean="0"/>
              <a:t>3.695/2011 (Regulamento das Operações de Direito de Passagem e Tráfego Mútuo);</a:t>
            </a:r>
          </a:p>
          <a:p>
            <a:endParaRPr lang="pt-BR" dirty="0"/>
          </a:p>
          <a:p>
            <a:pPr>
              <a:buFont typeface="Arial" pitchFamily="34" charset="0"/>
              <a:buChar char="•"/>
            </a:pPr>
            <a:r>
              <a:rPr lang="pt-BR" b="1" dirty="0" smtClean="0"/>
              <a:t> </a:t>
            </a:r>
            <a:r>
              <a:rPr lang="pt-BR" sz="2400" b="1" dirty="0"/>
              <a:t>Resolução </a:t>
            </a:r>
            <a:r>
              <a:rPr lang="pt-BR" sz="2400" b="1" dirty="0" smtClean="0"/>
              <a:t>3.696/2011 (Regulamento para Pactuar Metas de Produção por Trecho e Metas de Segurança).</a:t>
            </a:r>
            <a:endParaRPr lang="pt-BR" sz="2400" dirty="0"/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ço Reservado para Conteúdo 3" descr="bases_apresentação_power_point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-31561"/>
            <a:ext cx="9143999" cy="6860419"/>
          </a:xfrm>
          <a:prstGeom prst="rect">
            <a:avLst/>
          </a:prstGeom>
        </p:spPr>
      </p:pic>
      <p:sp>
        <p:nvSpPr>
          <p:cNvPr id="2050" name="Text Box 4"/>
          <p:cNvSpPr txBox="1">
            <a:spLocks noChangeArrowheads="1"/>
          </p:cNvSpPr>
          <p:nvPr/>
        </p:nvSpPr>
        <p:spPr bwMode="auto">
          <a:xfrm>
            <a:off x="642910" y="101598"/>
            <a:ext cx="8072466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sz="3000" b="1" dirty="0" smtClean="0">
                <a:latin typeface="Swis721 BT" pitchFamily="34" charset="0"/>
              </a:rPr>
              <a:t>Regulamento dos Usuários do Serviço de Transporte Ferroviário de Cargas</a:t>
            </a:r>
            <a:endParaRPr lang="pt-BR" sz="3000" b="1" dirty="0">
              <a:latin typeface="Swis721 BT" pitchFamily="34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571472" y="1428737"/>
            <a:ext cx="785818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400" b="1" u="sng" dirty="0" smtClean="0"/>
              <a:t>OBJETIVO</a:t>
            </a:r>
            <a:r>
              <a:rPr lang="pt-BR" sz="2400" b="1" dirty="0" smtClean="0"/>
              <a:t>: CONSOLIDAÇÃO DE DIREITOS DOS USUÁRIOS DO SERVIÇO DE TRANSPORTE FERROVIÁRIO DE CARGAS.</a:t>
            </a:r>
          </a:p>
          <a:p>
            <a:endParaRPr lang="pt-BR" sz="2400" dirty="0" smtClean="0"/>
          </a:p>
          <a:p>
            <a:endParaRPr lang="pt-BR" sz="2400" dirty="0" smtClean="0"/>
          </a:p>
          <a:p>
            <a:pPr>
              <a:buFontTx/>
              <a:buChar char="-"/>
            </a:pPr>
            <a:r>
              <a:rPr lang="pt-BR" sz="2400" dirty="0" smtClean="0"/>
              <a:t> </a:t>
            </a:r>
            <a:r>
              <a:rPr lang="pt-BR" sz="2400" b="1" dirty="0" smtClean="0"/>
              <a:t>DEFINIÇÃO DE SERVIÇO EXCLUSIVO E OPERAÇÕES ACESSÓRIAS</a:t>
            </a:r>
          </a:p>
          <a:p>
            <a:pPr lvl="1">
              <a:buFontTx/>
              <a:buChar char="-"/>
            </a:pPr>
            <a:r>
              <a:rPr lang="pt-BR" sz="2400" dirty="0"/>
              <a:t> </a:t>
            </a:r>
            <a:r>
              <a:rPr lang="pt-BR" sz="2400" dirty="0" smtClean="0"/>
              <a:t>serviço exclusivo: licenciamento, condução e abastecimento;</a:t>
            </a:r>
          </a:p>
          <a:p>
            <a:pPr lvl="1">
              <a:buFontTx/>
              <a:buChar char="-"/>
            </a:pPr>
            <a:r>
              <a:rPr lang="pt-BR" sz="2400" dirty="0"/>
              <a:t> </a:t>
            </a:r>
            <a:r>
              <a:rPr lang="pt-BR" sz="2400" dirty="0" smtClean="0"/>
              <a:t>possibilidade de contratação pelo usuário ou OTM; </a:t>
            </a:r>
            <a:endParaRPr lang="pt-BR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ço Reservado para Conteúdo 3" descr="bases_apresentação_power_point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-31561"/>
            <a:ext cx="9143999" cy="6860419"/>
          </a:xfrm>
          <a:prstGeom prst="rect">
            <a:avLst/>
          </a:prstGeom>
        </p:spPr>
      </p:pic>
      <p:sp>
        <p:nvSpPr>
          <p:cNvPr id="2050" name="Text Box 4"/>
          <p:cNvSpPr txBox="1">
            <a:spLocks noChangeArrowheads="1"/>
          </p:cNvSpPr>
          <p:nvPr/>
        </p:nvSpPr>
        <p:spPr bwMode="auto">
          <a:xfrm>
            <a:off x="357158" y="214290"/>
            <a:ext cx="8072466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sz="3000" b="1" dirty="0" smtClean="0">
                <a:latin typeface="Swis721 BT" pitchFamily="34" charset="0"/>
              </a:rPr>
              <a:t>Regulamento das Operações de Direito de Passagem e Tráfego Mútuo</a:t>
            </a:r>
            <a:endParaRPr lang="pt-BR" sz="3000" b="1" dirty="0">
              <a:latin typeface="Swis721 BT" pitchFamily="34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214282" y="1643050"/>
            <a:ext cx="8072494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u="sng" dirty="0" smtClean="0"/>
              <a:t>OBJETIVO</a:t>
            </a:r>
            <a:r>
              <a:rPr lang="pt-BR" sz="2000" b="1" dirty="0" smtClean="0"/>
              <a:t>: DISCIPLINAMENTO DOS PROCEDIMENTOS RELATIVOS AO COMPARTILHAMENTO DE INFRAESTRUTURA FERROVIÁRIA E DE RECURSOS OPERACIONAIS VISANDO À INTEGRAÇÃO DO SISTEMA FERROVIÁRIO NACIONAL.</a:t>
            </a:r>
          </a:p>
          <a:p>
            <a:pPr>
              <a:buFontTx/>
              <a:buChar char="-"/>
            </a:pPr>
            <a:endParaRPr lang="pt-BR" sz="2000" dirty="0"/>
          </a:p>
          <a:p>
            <a:pPr>
              <a:buFontTx/>
              <a:buChar char="-"/>
            </a:pPr>
            <a:r>
              <a:rPr lang="pt-BR" sz="2000" dirty="0" smtClean="0"/>
              <a:t> </a:t>
            </a:r>
            <a:r>
              <a:rPr lang="pt-BR" sz="2000" b="1" dirty="0" smtClean="0"/>
              <a:t>DISPOSIÇÕES GERAIS</a:t>
            </a:r>
          </a:p>
          <a:p>
            <a:pPr lvl="1">
              <a:buFontTx/>
              <a:buChar char="-"/>
            </a:pPr>
            <a:r>
              <a:rPr lang="pt-BR" sz="2000" dirty="0"/>
              <a:t> </a:t>
            </a:r>
            <a:r>
              <a:rPr lang="pt-BR" sz="2000" dirty="0" smtClean="0"/>
              <a:t>Definição de Capacidades (Instalada, Vinculada e Ociosa);</a:t>
            </a:r>
          </a:p>
          <a:p>
            <a:pPr lvl="1">
              <a:buFontTx/>
              <a:buChar char="-"/>
            </a:pPr>
            <a:r>
              <a:rPr lang="pt-BR" sz="2000" dirty="0"/>
              <a:t> </a:t>
            </a:r>
            <a:r>
              <a:rPr lang="pt-BR" sz="2000" dirty="0" smtClean="0"/>
              <a:t>Abrangência do Direito de Passagem : Recebimento ou Entrega de Cargas (§ 1º do Art. 3º);</a:t>
            </a:r>
          </a:p>
          <a:p>
            <a:pPr lvl="1">
              <a:buFontTx/>
              <a:buChar char="-"/>
            </a:pPr>
            <a:r>
              <a:rPr lang="pt-BR" sz="2000" dirty="0"/>
              <a:t> </a:t>
            </a:r>
            <a:r>
              <a:rPr lang="pt-BR" sz="2000" dirty="0" smtClean="0"/>
              <a:t>Vedação de Operações de Compartilhamento com </a:t>
            </a:r>
            <a:r>
              <a:rPr lang="pt-BR" sz="2000" u="sng" dirty="0" smtClean="0"/>
              <a:t>Origem e Destino</a:t>
            </a:r>
            <a:r>
              <a:rPr lang="pt-BR" sz="2000" dirty="0" smtClean="0"/>
              <a:t> na Malha da Cedente;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630</TotalTime>
  <Words>501</Words>
  <Application>Microsoft Office PowerPoint</Application>
  <PresentationFormat>Apresentação na tela (4:3)</PresentationFormat>
  <Paragraphs>64</Paragraphs>
  <Slides>11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2" baseType="lpstr">
      <vt:lpstr>Design padrão</vt:lpstr>
      <vt:lpstr> Câmara dos Deputados   Audiência Pública Comissão de Viação e Transportes (CVT)</vt:lpstr>
      <vt:lpstr>Roteiro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Sinart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Trimilique</dc:creator>
  <cp:lastModifiedBy>alexandre.porto</cp:lastModifiedBy>
  <cp:revision>127</cp:revision>
  <dcterms:created xsi:type="dcterms:W3CDTF">2006-12-19T15:03:54Z</dcterms:created>
  <dcterms:modified xsi:type="dcterms:W3CDTF">2013-04-10T11:58:14Z</dcterms:modified>
</cp:coreProperties>
</file>