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  <p:sldMasterId id="2147483883" r:id="rId2"/>
  </p:sldMasterIdLst>
  <p:notesMasterIdLst>
    <p:notesMasterId r:id="rId11"/>
  </p:notesMasterIdLst>
  <p:handoutMasterIdLst>
    <p:handoutMasterId r:id="rId12"/>
  </p:handoutMasterIdLst>
  <p:sldIdLst>
    <p:sldId id="1499" r:id="rId3"/>
    <p:sldId id="1679" r:id="rId4"/>
    <p:sldId id="1682" r:id="rId5"/>
    <p:sldId id="1690" r:id="rId6"/>
    <p:sldId id="1691" r:id="rId7"/>
    <p:sldId id="1692" r:id="rId8"/>
    <p:sldId id="1693" r:id="rId9"/>
    <p:sldId id="1382" r:id="rId10"/>
  </p:sldIdLst>
  <p:sldSz cx="9906000" cy="6858000" type="A4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himb" initials="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660033"/>
    <a:srgbClr val="FFCC00"/>
    <a:srgbClr val="004600"/>
    <a:srgbClr val="006600"/>
    <a:srgbClr val="336600"/>
    <a:srgbClr val="FF9900"/>
    <a:srgbClr val="DAB000"/>
    <a:srgbClr val="A828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78827" autoAdjust="0"/>
  </p:normalViewPr>
  <p:slideViewPr>
    <p:cSldViewPr snapToGrid="0">
      <p:cViewPr varScale="1">
        <p:scale>
          <a:sx n="58" d="100"/>
          <a:sy n="58" d="100"/>
        </p:scale>
        <p:origin x="-576" y="-96"/>
      </p:cViewPr>
      <p:guideLst>
        <p:guide orient="horz" pos="2112"/>
        <p:guide pos="3136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1908" y="-72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C81FB1-3FCF-4FB3-A74C-34BE54362E78}" type="doc">
      <dgm:prSet loTypeId="urn:microsoft.com/office/officeart/2005/8/layout/vList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pt-BR"/>
        </a:p>
      </dgm:t>
    </dgm:pt>
    <dgm:pt modelId="{C8B07A1D-7A77-4A83-BDDF-E9CF127E5D08}">
      <dgm:prSet phldrT="[Texto]"/>
      <dgm:spPr/>
      <dgm:t>
        <a:bodyPr/>
        <a:lstStyle/>
        <a:p>
          <a:r>
            <a:rPr lang="pt-BR" dirty="0" smtClean="0"/>
            <a:t>1º estágio</a:t>
          </a:r>
          <a:endParaRPr lang="pt-BR" dirty="0"/>
        </a:p>
      </dgm:t>
    </dgm:pt>
    <dgm:pt modelId="{8B4F33A4-982E-4517-9178-5D065B5F6CDA}" type="parTrans" cxnId="{92910FD3-462A-4D9C-ACC0-90CCF56085F2}">
      <dgm:prSet/>
      <dgm:spPr/>
      <dgm:t>
        <a:bodyPr/>
        <a:lstStyle/>
        <a:p>
          <a:endParaRPr lang="pt-BR"/>
        </a:p>
      </dgm:t>
    </dgm:pt>
    <dgm:pt modelId="{EDCA37F3-FF5B-4B2A-9FB2-9EFC5EEFF32A}" type="sibTrans" cxnId="{92910FD3-462A-4D9C-ACC0-90CCF56085F2}">
      <dgm:prSet/>
      <dgm:spPr/>
      <dgm:t>
        <a:bodyPr/>
        <a:lstStyle/>
        <a:p>
          <a:endParaRPr lang="pt-BR"/>
        </a:p>
      </dgm:t>
    </dgm:pt>
    <dgm:pt modelId="{649F3FD8-B68A-4868-BD72-EC07EEA2A969}">
      <dgm:prSet phldrT="[Texto]"/>
      <dgm:spPr/>
      <dgm:t>
        <a:bodyPr/>
        <a:lstStyle/>
        <a:p>
          <a:r>
            <a:rPr lang="pt-BR" dirty="0" smtClean="0"/>
            <a:t>Viabilidade técnica, econômico-financeira e ambiental</a:t>
          </a:r>
          <a:endParaRPr lang="pt-BR" dirty="0"/>
        </a:p>
      </dgm:t>
    </dgm:pt>
    <dgm:pt modelId="{BB8AD531-C11D-4B6A-8D0A-2FED7C22B554}" type="parTrans" cxnId="{674C2669-E79F-4BD9-9535-A9CBD4998874}">
      <dgm:prSet/>
      <dgm:spPr/>
      <dgm:t>
        <a:bodyPr/>
        <a:lstStyle/>
        <a:p>
          <a:endParaRPr lang="pt-BR"/>
        </a:p>
      </dgm:t>
    </dgm:pt>
    <dgm:pt modelId="{0DC097D4-D71E-4C6F-BCFE-17826773FBE9}" type="sibTrans" cxnId="{674C2669-E79F-4BD9-9535-A9CBD4998874}">
      <dgm:prSet/>
      <dgm:spPr/>
      <dgm:t>
        <a:bodyPr/>
        <a:lstStyle/>
        <a:p>
          <a:endParaRPr lang="pt-BR"/>
        </a:p>
      </dgm:t>
    </dgm:pt>
    <dgm:pt modelId="{E9A22CE9-1F61-476D-9AD6-525D686D24DC}">
      <dgm:prSet phldrT="[Texto]"/>
      <dgm:spPr/>
      <dgm:t>
        <a:bodyPr/>
        <a:lstStyle/>
        <a:p>
          <a:r>
            <a:rPr lang="pt-BR" dirty="0" smtClean="0"/>
            <a:t>2º estágio</a:t>
          </a:r>
          <a:endParaRPr lang="pt-BR" dirty="0"/>
        </a:p>
      </dgm:t>
    </dgm:pt>
    <dgm:pt modelId="{F04878DA-5F30-48B4-9BF6-FEB8A68B9EF7}" type="parTrans" cxnId="{CE90AC45-76D8-4BED-8E30-4DA9B90CDDA1}">
      <dgm:prSet/>
      <dgm:spPr/>
      <dgm:t>
        <a:bodyPr/>
        <a:lstStyle/>
        <a:p>
          <a:endParaRPr lang="pt-BR"/>
        </a:p>
      </dgm:t>
    </dgm:pt>
    <dgm:pt modelId="{770C6F16-2E87-4DEB-928A-26263EA2F85E}" type="sibTrans" cxnId="{CE90AC45-76D8-4BED-8E30-4DA9B90CDDA1}">
      <dgm:prSet/>
      <dgm:spPr/>
      <dgm:t>
        <a:bodyPr/>
        <a:lstStyle/>
        <a:p>
          <a:endParaRPr lang="pt-BR"/>
        </a:p>
      </dgm:t>
    </dgm:pt>
    <dgm:pt modelId="{4771A669-CBB0-4AD4-B809-414DAC1986D0}">
      <dgm:prSet phldrT="[Texto]"/>
      <dgm:spPr/>
      <dgm:t>
        <a:bodyPr/>
        <a:lstStyle/>
        <a:p>
          <a:r>
            <a:rPr lang="pt-BR" dirty="0" smtClean="0"/>
            <a:t>Edital e minuta de contrato</a:t>
          </a:r>
          <a:endParaRPr lang="pt-BR" dirty="0"/>
        </a:p>
      </dgm:t>
    </dgm:pt>
    <dgm:pt modelId="{C77B969D-3BB8-4542-9905-F9167DE7F7DD}" type="parTrans" cxnId="{D344754E-E38A-4CDE-A993-2EAB4E949290}">
      <dgm:prSet/>
      <dgm:spPr/>
      <dgm:t>
        <a:bodyPr/>
        <a:lstStyle/>
        <a:p>
          <a:endParaRPr lang="pt-BR"/>
        </a:p>
      </dgm:t>
    </dgm:pt>
    <dgm:pt modelId="{2708EF15-EFD7-4ADE-9BDE-BCF15BE88ED7}" type="sibTrans" cxnId="{D344754E-E38A-4CDE-A993-2EAB4E949290}">
      <dgm:prSet/>
      <dgm:spPr/>
      <dgm:t>
        <a:bodyPr/>
        <a:lstStyle/>
        <a:p>
          <a:endParaRPr lang="pt-BR"/>
        </a:p>
      </dgm:t>
    </dgm:pt>
    <dgm:pt modelId="{50C1A006-B53C-4AC1-BB97-7E2836AC2886}">
      <dgm:prSet phldrT="[Texto]"/>
      <dgm:spPr/>
      <dgm:t>
        <a:bodyPr/>
        <a:lstStyle/>
        <a:p>
          <a:r>
            <a:rPr lang="pt-BR" dirty="0" smtClean="0"/>
            <a:t>3º estágio</a:t>
          </a:r>
        </a:p>
      </dgm:t>
    </dgm:pt>
    <dgm:pt modelId="{C7B7FB7B-8ABF-4DB1-A43A-9A3EAE19DA0C}" type="parTrans" cxnId="{52DCBF2D-305D-4F00-9284-8141425AA94C}">
      <dgm:prSet/>
      <dgm:spPr/>
      <dgm:t>
        <a:bodyPr/>
        <a:lstStyle/>
        <a:p>
          <a:endParaRPr lang="pt-BR"/>
        </a:p>
      </dgm:t>
    </dgm:pt>
    <dgm:pt modelId="{2D3B4B01-15B3-4AD2-AF25-9DD404FE275C}" type="sibTrans" cxnId="{52DCBF2D-305D-4F00-9284-8141425AA94C}">
      <dgm:prSet/>
      <dgm:spPr/>
      <dgm:t>
        <a:bodyPr/>
        <a:lstStyle/>
        <a:p>
          <a:endParaRPr lang="pt-BR"/>
        </a:p>
      </dgm:t>
    </dgm:pt>
    <dgm:pt modelId="{9196F248-1F6D-47DD-819D-95275DA3E04F}">
      <dgm:prSet phldrT="[Texto]"/>
      <dgm:spPr/>
      <dgm:t>
        <a:bodyPr/>
        <a:lstStyle/>
        <a:p>
          <a:r>
            <a:rPr lang="pt-BR" dirty="0" smtClean="0"/>
            <a:t>Habilitação e julgamento da licitação</a:t>
          </a:r>
        </a:p>
      </dgm:t>
    </dgm:pt>
    <dgm:pt modelId="{C3669DA2-7873-4181-B645-F076B7881C26}" type="parTrans" cxnId="{96FA42E4-7789-481C-B158-CCC6609E91F2}">
      <dgm:prSet/>
      <dgm:spPr/>
      <dgm:t>
        <a:bodyPr/>
        <a:lstStyle/>
        <a:p>
          <a:endParaRPr lang="pt-BR"/>
        </a:p>
      </dgm:t>
    </dgm:pt>
    <dgm:pt modelId="{81B8FACB-E610-4F8A-8466-BA52B7443224}" type="sibTrans" cxnId="{96FA42E4-7789-481C-B158-CCC6609E91F2}">
      <dgm:prSet/>
      <dgm:spPr/>
      <dgm:t>
        <a:bodyPr/>
        <a:lstStyle/>
        <a:p>
          <a:endParaRPr lang="pt-BR"/>
        </a:p>
      </dgm:t>
    </dgm:pt>
    <dgm:pt modelId="{993F3AA4-98FA-4714-9AF9-B87441617C54}">
      <dgm:prSet phldrT="[Texto]"/>
      <dgm:spPr/>
      <dgm:t>
        <a:bodyPr/>
        <a:lstStyle/>
        <a:p>
          <a:r>
            <a:rPr lang="pt-BR" dirty="0" smtClean="0"/>
            <a:t>4º estágio</a:t>
          </a:r>
        </a:p>
      </dgm:t>
    </dgm:pt>
    <dgm:pt modelId="{92C7C3C0-28AD-489A-92AF-2E18BC8E1D94}" type="parTrans" cxnId="{62480E3F-58F6-4FC0-90FF-DFFF959F032B}">
      <dgm:prSet/>
      <dgm:spPr/>
      <dgm:t>
        <a:bodyPr/>
        <a:lstStyle/>
        <a:p>
          <a:endParaRPr lang="pt-BR"/>
        </a:p>
      </dgm:t>
    </dgm:pt>
    <dgm:pt modelId="{04A9A1DA-2FC7-4A3B-96B7-EE3716FE0A5F}" type="sibTrans" cxnId="{62480E3F-58F6-4FC0-90FF-DFFF959F032B}">
      <dgm:prSet/>
      <dgm:spPr/>
      <dgm:t>
        <a:bodyPr/>
        <a:lstStyle/>
        <a:p>
          <a:endParaRPr lang="pt-BR"/>
        </a:p>
      </dgm:t>
    </dgm:pt>
    <dgm:pt modelId="{985F0D0B-E80C-45EB-B10E-EF8B5F494CC2}">
      <dgm:prSet phldrT="[Texto]"/>
      <dgm:spPr/>
      <dgm:t>
        <a:bodyPr/>
        <a:lstStyle/>
        <a:p>
          <a:r>
            <a:rPr lang="pt-BR" dirty="0" smtClean="0"/>
            <a:t>Assinatura do contrato</a:t>
          </a:r>
        </a:p>
      </dgm:t>
    </dgm:pt>
    <dgm:pt modelId="{553091B5-7FB0-469F-A870-318468147EBD}" type="parTrans" cxnId="{764DA38B-6B06-41DF-8A8C-D0E1E0652647}">
      <dgm:prSet/>
      <dgm:spPr/>
      <dgm:t>
        <a:bodyPr/>
        <a:lstStyle/>
        <a:p>
          <a:endParaRPr lang="pt-BR"/>
        </a:p>
      </dgm:t>
    </dgm:pt>
    <dgm:pt modelId="{3334DC28-4AB6-48DD-82FC-7A4D43C7AC66}" type="sibTrans" cxnId="{764DA38B-6B06-41DF-8A8C-D0E1E0652647}">
      <dgm:prSet/>
      <dgm:spPr/>
      <dgm:t>
        <a:bodyPr/>
        <a:lstStyle/>
        <a:p>
          <a:endParaRPr lang="pt-BR"/>
        </a:p>
      </dgm:t>
    </dgm:pt>
    <dgm:pt modelId="{5C5137DC-5253-49C5-A4E9-0559C4407FC6}" type="pres">
      <dgm:prSet presAssocID="{EDC81FB1-3FCF-4FB3-A74C-34BE54362E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F8D8B2E-FB66-4964-9F88-88B46F327C5F}" type="pres">
      <dgm:prSet presAssocID="{C8B07A1D-7A77-4A83-BDDF-E9CF127E5D08}" presName="parentText" presStyleLbl="node1" presStyleIdx="0" presStyleCnt="4" custLinFactNeighborY="115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9A2C48E-9C46-4D58-BC2F-46071DBC6A09}" type="pres">
      <dgm:prSet presAssocID="{C8B07A1D-7A77-4A83-BDDF-E9CF127E5D08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E99A23-D00A-46BA-8DC0-07FB10CD72AB}" type="pres">
      <dgm:prSet presAssocID="{E9A22CE9-1F61-476D-9AD6-525D686D24D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D84BC7-48D5-445D-A81A-D44DCC6D9269}" type="pres">
      <dgm:prSet presAssocID="{E9A22CE9-1F61-476D-9AD6-525D686D24DC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4599CE-EC0A-4228-96E8-ED35EEF70F2F}" type="pres">
      <dgm:prSet presAssocID="{50C1A006-B53C-4AC1-BB97-7E2836AC2886}" presName="parentText" presStyleLbl="node1" presStyleIdx="2" presStyleCnt="4" custLinFactNeighborY="576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F9919B-64B0-4E94-8366-44D65F1BF7EE}" type="pres">
      <dgm:prSet presAssocID="{50C1A006-B53C-4AC1-BB97-7E2836AC2886}" presName="childText" presStyleLbl="revTx" presStyleIdx="2" presStyleCnt="4" custLinFactNeighborY="136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F0E7CA-0794-4C1C-B035-942A03521938}" type="pres">
      <dgm:prSet presAssocID="{993F3AA4-98FA-4714-9AF9-B87441617C54}" presName="parentText" presStyleLbl="node1" presStyleIdx="3" presStyleCnt="4" custLinFactNeighborY="3384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4BA7D0-ABFB-4F2B-B78F-63A6E41CA66B}" type="pres">
      <dgm:prSet presAssocID="{993F3AA4-98FA-4714-9AF9-B87441617C54}" presName="childText" presStyleLbl="revTx" presStyleIdx="3" presStyleCnt="4" custLinFactNeighborY="317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7157D03-51DB-4761-877E-79E3A592880E}" type="presOf" srcId="{649F3FD8-B68A-4868-BD72-EC07EEA2A969}" destId="{59A2C48E-9C46-4D58-BC2F-46071DBC6A09}" srcOrd="0" destOrd="0" presId="urn:microsoft.com/office/officeart/2005/8/layout/vList2"/>
    <dgm:cxn modelId="{62480E3F-58F6-4FC0-90FF-DFFF959F032B}" srcId="{EDC81FB1-3FCF-4FB3-A74C-34BE54362E78}" destId="{993F3AA4-98FA-4714-9AF9-B87441617C54}" srcOrd="3" destOrd="0" parTransId="{92C7C3C0-28AD-489A-92AF-2E18BC8E1D94}" sibTransId="{04A9A1DA-2FC7-4A3B-96B7-EE3716FE0A5F}"/>
    <dgm:cxn modelId="{2A299A6A-D2E4-417D-8890-F824E0FD0025}" type="presOf" srcId="{985F0D0B-E80C-45EB-B10E-EF8B5F494CC2}" destId="{FC4BA7D0-ABFB-4F2B-B78F-63A6E41CA66B}" srcOrd="0" destOrd="0" presId="urn:microsoft.com/office/officeart/2005/8/layout/vList2"/>
    <dgm:cxn modelId="{52DCBF2D-305D-4F00-9284-8141425AA94C}" srcId="{EDC81FB1-3FCF-4FB3-A74C-34BE54362E78}" destId="{50C1A006-B53C-4AC1-BB97-7E2836AC2886}" srcOrd="2" destOrd="0" parTransId="{C7B7FB7B-8ABF-4DB1-A43A-9A3EAE19DA0C}" sibTransId="{2D3B4B01-15B3-4AD2-AF25-9DD404FE275C}"/>
    <dgm:cxn modelId="{D344754E-E38A-4CDE-A993-2EAB4E949290}" srcId="{E9A22CE9-1F61-476D-9AD6-525D686D24DC}" destId="{4771A669-CBB0-4AD4-B809-414DAC1986D0}" srcOrd="0" destOrd="0" parTransId="{C77B969D-3BB8-4542-9905-F9167DE7F7DD}" sibTransId="{2708EF15-EFD7-4ADE-9BDE-BCF15BE88ED7}"/>
    <dgm:cxn modelId="{54F0C783-A459-47B4-84B4-C4E6C1545F2E}" type="presOf" srcId="{4771A669-CBB0-4AD4-B809-414DAC1986D0}" destId="{FBD84BC7-48D5-445D-A81A-D44DCC6D9269}" srcOrd="0" destOrd="0" presId="urn:microsoft.com/office/officeart/2005/8/layout/vList2"/>
    <dgm:cxn modelId="{3EB7AA27-DEA7-4D3B-B3DF-80D7EB18E7D3}" type="presOf" srcId="{50C1A006-B53C-4AC1-BB97-7E2836AC2886}" destId="{1E4599CE-EC0A-4228-96E8-ED35EEF70F2F}" srcOrd="0" destOrd="0" presId="urn:microsoft.com/office/officeart/2005/8/layout/vList2"/>
    <dgm:cxn modelId="{92910FD3-462A-4D9C-ACC0-90CCF56085F2}" srcId="{EDC81FB1-3FCF-4FB3-A74C-34BE54362E78}" destId="{C8B07A1D-7A77-4A83-BDDF-E9CF127E5D08}" srcOrd="0" destOrd="0" parTransId="{8B4F33A4-982E-4517-9178-5D065B5F6CDA}" sibTransId="{EDCA37F3-FF5B-4B2A-9FB2-9EFC5EEFF32A}"/>
    <dgm:cxn modelId="{BA232114-6670-4FDC-98FF-BE09242E2DDB}" type="presOf" srcId="{E9A22CE9-1F61-476D-9AD6-525D686D24DC}" destId="{6BE99A23-D00A-46BA-8DC0-07FB10CD72AB}" srcOrd="0" destOrd="0" presId="urn:microsoft.com/office/officeart/2005/8/layout/vList2"/>
    <dgm:cxn modelId="{674C2669-E79F-4BD9-9535-A9CBD4998874}" srcId="{C8B07A1D-7A77-4A83-BDDF-E9CF127E5D08}" destId="{649F3FD8-B68A-4868-BD72-EC07EEA2A969}" srcOrd="0" destOrd="0" parTransId="{BB8AD531-C11D-4B6A-8D0A-2FED7C22B554}" sibTransId="{0DC097D4-D71E-4C6F-BCFE-17826773FBE9}"/>
    <dgm:cxn modelId="{96FA42E4-7789-481C-B158-CCC6609E91F2}" srcId="{50C1A006-B53C-4AC1-BB97-7E2836AC2886}" destId="{9196F248-1F6D-47DD-819D-95275DA3E04F}" srcOrd="0" destOrd="0" parTransId="{C3669DA2-7873-4181-B645-F076B7881C26}" sibTransId="{81B8FACB-E610-4F8A-8466-BA52B7443224}"/>
    <dgm:cxn modelId="{16967100-C3A5-4AE7-86FC-216B7ADB6570}" type="presOf" srcId="{EDC81FB1-3FCF-4FB3-A74C-34BE54362E78}" destId="{5C5137DC-5253-49C5-A4E9-0559C4407FC6}" srcOrd="0" destOrd="0" presId="urn:microsoft.com/office/officeart/2005/8/layout/vList2"/>
    <dgm:cxn modelId="{CE90AC45-76D8-4BED-8E30-4DA9B90CDDA1}" srcId="{EDC81FB1-3FCF-4FB3-A74C-34BE54362E78}" destId="{E9A22CE9-1F61-476D-9AD6-525D686D24DC}" srcOrd="1" destOrd="0" parTransId="{F04878DA-5F30-48B4-9BF6-FEB8A68B9EF7}" sibTransId="{770C6F16-2E87-4DEB-928A-26263EA2F85E}"/>
    <dgm:cxn modelId="{25E70943-EB0C-4F70-A564-7FE357CD18BD}" type="presOf" srcId="{9196F248-1F6D-47DD-819D-95275DA3E04F}" destId="{3AF9919B-64B0-4E94-8366-44D65F1BF7EE}" srcOrd="0" destOrd="0" presId="urn:microsoft.com/office/officeart/2005/8/layout/vList2"/>
    <dgm:cxn modelId="{5251395C-5EDE-4917-A27A-8D714B56DB5F}" type="presOf" srcId="{993F3AA4-98FA-4714-9AF9-B87441617C54}" destId="{96F0E7CA-0794-4C1C-B035-942A03521938}" srcOrd="0" destOrd="0" presId="urn:microsoft.com/office/officeart/2005/8/layout/vList2"/>
    <dgm:cxn modelId="{764DA38B-6B06-41DF-8A8C-D0E1E0652647}" srcId="{993F3AA4-98FA-4714-9AF9-B87441617C54}" destId="{985F0D0B-E80C-45EB-B10E-EF8B5F494CC2}" srcOrd="0" destOrd="0" parTransId="{553091B5-7FB0-469F-A870-318468147EBD}" sibTransId="{3334DC28-4AB6-48DD-82FC-7A4D43C7AC66}"/>
    <dgm:cxn modelId="{DF78397E-0D13-4C34-81FB-707329304BA7}" type="presOf" srcId="{C8B07A1D-7A77-4A83-BDDF-E9CF127E5D08}" destId="{DF8D8B2E-FB66-4964-9F88-88B46F327C5F}" srcOrd="0" destOrd="0" presId="urn:microsoft.com/office/officeart/2005/8/layout/vList2"/>
    <dgm:cxn modelId="{0B9D71A9-6170-4AB5-AB2B-164C9F1A348A}" type="presParOf" srcId="{5C5137DC-5253-49C5-A4E9-0559C4407FC6}" destId="{DF8D8B2E-FB66-4964-9F88-88B46F327C5F}" srcOrd="0" destOrd="0" presId="urn:microsoft.com/office/officeart/2005/8/layout/vList2"/>
    <dgm:cxn modelId="{31F90931-939E-40AE-8313-7A1D832A5FD6}" type="presParOf" srcId="{5C5137DC-5253-49C5-A4E9-0559C4407FC6}" destId="{59A2C48E-9C46-4D58-BC2F-46071DBC6A09}" srcOrd="1" destOrd="0" presId="urn:microsoft.com/office/officeart/2005/8/layout/vList2"/>
    <dgm:cxn modelId="{1F955771-0A23-4168-85B7-506CAEA9FD95}" type="presParOf" srcId="{5C5137DC-5253-49C5-A4E9-0559C4407FC6}" destId="{6BE99A23-D00A-46BA-8DC0-07FB10CD72AB}" srcOrd="2" destOrd="0" presId="urn:microsoft.com/office/officeart/2005/8/layout/vList2"/>
    <dgm:cxn modelId="{04E1EB30-1D3E-4159-93F1-88E82109D3C6}" type="presParOf" srcId="{5C5137DC-5253-49C5-A4E9-0559C4407FC6}" destId="{FBD84BC7-48D5-445D-A81A-D44DCC6D9269}" srcOrd="3" destOrd="0" presId="urn:microsoft.com/office/officeart/2005/8/layout/vList2"/>
    <dgm:cxn modelId="{CFC41CD8-9FB8-49BF-A379-CB5EF1CB2A24}" type="presParOf" srcId="{5C5137DC-5253-49C5-A4E9-0559C4407FC6}" destId="{1E4599CE-EC0A-4228-96E8-ED35EEF70F2F}" srcOrd="4" destOrd="0" presId="urn:microsoft.com/office/officeart/2005/8/layout/vList2"/>
    <dgm:cxn modelId="{0331C09C-D942-4973-980E-A89418B91A40}" type="presParOf" srcId="{5C5137DC-5253-49C5-A4E9-0559C4407FC6}" destId="{3AF9919B-64B0-4E94-8366-44D65F1BF7EE}" srcOrd="5" destOrd="0" presId="urn:microsoft.com/office/officeart/2005/8/layout/vList2"/>
    <dgm:cxn modelId="{53F1B186-1B10-4A90-BDA2-25A1AE5108D7}" type="presParOf" srcId="{5C5137DC-5253-49C5-A4E9-0559C4407FC6}" destId="{96F0E7CA-0794-4C1C-B035-942A03521938}" srcOrd="6" destOrd="0" presId="urn:microsoft.com/office/officeart/2005/8/layout/vList2"/>
    <dgm:cxn modelId="{40DD59DC-DB02-4C40-AB0C-D929F8E57BE4}" type="presParOf" srcId="{5C5137DC-5253-49C5-A4E9-0559C4407FC6}" destId="{FC4BA7D0-ABFB-4F2B-B78F-63A6E41CA66B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D8B2E-FB66-4964-9F88-88B46F327C5F}">
      <dsp:nvSpPr>
        <dsp:cNvPr id="0" name=""/>
        <dsp:cNvSpPr/>
      </dsp:nvSpPr>
      <dsp:spPr>
        <a:xfrm>
          <a:off x="0" y="91820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1º estágio</a:t>
          </a:r>
          <a:endParaRPr lang="pt-BR" sz="2300" kern="1200" dirty="0"/>
        </a:p>
      </dsp:txBody>
      <dsp:txXfrm>
        <a:off x="26930" y="118750"/>
        <a:ext cx="4541119" cy="497795"/>
      </dsp:txXfrm>
    </dsp:sp>
    <dsp:sp modelId="{59A2C48E-9C46-4D58-BC2F-46071DBC6A09}">
      <dsp:nvSpPr>
        <dsp:cNvPr id="0" name=""/>
        <dsp:cNvSpPr/>
      </dsp:nvSpPr>
      <dsp:spPr>
        <a:xfrm>
          <a:off x="0" y="636881"/>
          <a:ext cx="4594979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Viabilidade técnica, econômico-financeira e ambiental</a:t>
          </a:r>
          <a:endParaRPr lang="pt-BR" sz="1800" kern="1200" dirty="0"/>
        </a:p>
      </dsp:txBody>
      <dsp:txXfrm>
        <a:off x="0" y="636881"/>
        <a:ext cx="4594979" cy="571320"/>
      </dsp:txXfrm>
    </dsp:sp>
    <dsp:sp modelId="{6BE99A23-D00A-46BA-8DC0-07FB10CD72AB}">
      <dsp:nvSpPr>
        <dsp:cNvPr id="0" name=""/>
        <dsp:cNvSpPr/>
      </dsp:nvSpPr>
      <dsp:spPr>
        <a:xfrm>
          <a:off x="0" y="1208202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2º estágio</a:t>
          </a:r>
          <a:endParaRPr lang="pt-BR" sz="2300" kern="1200" dirty="0"/>
        </a:p>
      </dsp:txBody>
      <dsp:txXfrm>
        <a:off x="26930" y="1235132"/>
        <a:ext cx="4541119" cy="497795"/>
      </dsp:txXfrm>
    </dsp:sp>
    <dsp:sp modelId="{FBD84BC7-48D5-445D-A81A-D44DCC6D9269}">
      <dsp:nvSpPr>
        <dsp:cNvPr id="0" name=""/>
        <dsp:cNvSpPr/>
      </dsp:nvSpPr>
      <dsp:spPr>
        <a:xfrm>
          <a:off x="0" y="1759857"/>
          <a:ext cx="4594979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Edital e minuta de contrato</a:t>
          </a:r>
          <a:endParaRPr lang="pt-BR" sz="1800" kern="1200" dirty="0"/>
        </a:p>
      </dsp:txBody>
      <dsp:txXfrm>
        <a:off x="0" y="1759857"/>
        <a:ext cx="4594979" cy="380880"/>
      </dsp:txXfrm>
    </dsp:sp>
    <dsp:sp modelId="{1E4599CE-EC0A-4228-96E8-ED35EEF70F2F}">
      <dsp:nvSpPr>
        <dsp:cNvPr id="0" name=""/>
        <dsp:cNvSpPr/>
      </dsp:nvSpPr>
      <dsp:spPr>
        <a:xfrm>
          <a:off x="0" y="2162675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3º estágio</a:t>
          </a:r>
        </a:p>
      </dsp:txBody>
      <dsp:txXfrm>
        <a:off x="26930" y="2189605"/>
        <a:ext cx="4541119" cy="497795"/>
      </dsp:txXfrm>
    </dsp:sp>
    <dsp:sp modelId="{3AF9919B-64B0-4E94-8366-44D65F1BF7EE}">
      <dsp:nvSpPr>
        <dsp:cNvPr id="0" name=""/>
        <dsp:cNvSpPr/>
      </dsp:nvSpPr>
      <dsp:spPr>
        <a:xfrm>
          <a:off x="0" y="2767577"/>
          <a:ext cx="4594979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Habilitação e julgamento da licitação</a:t>
          </a:r>
        </a:p>
      </dsp:txBody>
      <dsp:txXfrm>
        <a:off x="0" y="2767577"/>
        <a:ext cx="4594979" cy="380880"/>
      </dsp:txXfrm>
    </dsp:sp>
    <dsp:sp modelId="{96F0E7CA-0794-4C1C-B035-942A03521938}">
      <dsp:nvSpPr>
        <dsp:cNvPr id="0" name=""/>
        <dsp:cNvSpPr/>
      </dsp:nvSpPr>
      <dsp:spPr>
        <a:xfrm>
          <a:off x="0" y="3202161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4º estágio</a:t>
          </a:r>
        </a:p>
      </dsp:txBody>
      <dsp:txXfrm>
        <a:off x="26930" y="3229091"/>
        <a:ext cx="4541119" cy="497795"/>
      </dsp:txXfrm>
    </dsp:sp>
    <dsp:sp modelId="{FC4BA7D0-ABFB-4F2B-B78F-63A6E41CA66B}">
      <dsp:nvSpPr>
        <dsp:cNvPr id="0" name=""/>
        <dsp:cNvSpPr/>
      </dsp:nvSpPr>
      <dsp:spPr>
        <a:xfrm>
          <a:off x="0" y="3710154"/>
          <a:ext cx="4594979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Assinatura do contrato</a:t>
          </a:r>
        </a:p>
      </dsp:txBody>
      <dsp:txXfrm>
        <a:off x="0" y="3710154"/>
        <a:ext cx="4594979" cy="38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spcBef>
                <a:spcPct val="5000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5000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064626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spcBef>
                <a:spcPct val="5000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9064626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5000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fld id="{50A7212A-FF35-4FC1-B05E-7E20592ECED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62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7425" y="696913"/>
            <a:ext cx="503555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9"/>
            <a:ext cx="51403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42413"/>
            <a:ext cx="303847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9142413"/>
            <a:ext cx="303847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fld id="{3E996E06-31D1-4E35-8F3F-AAF76470BA6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225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25000"/>
      <a:buChar char=" 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90500" indent="-127000" algn="l" rtl="0" eaLnBrk="0" fontAlgn="base" hangingPunct="0">
      <a:spcBef>
        <a:spcPct val="30000"/>
      </a:spcBef>
      <a:spcAft>
        <a:spcPct val="0"/>
      </a:spcAft>
      <a:buSzPct val="65000"/>
      <a:buFont typeface="Wingding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81000" indent="-127000" algn="l" rtl="0" eaLnBrk="0" fontAlgn="base" hangingPunct="0">
      <a:spcBef>
        <a:spcPct val="30000"/>
      </a:spcBef>
      <a:spcAft>
        <a:spcPct val="0"/>
      </a:spcAft>
      <a:buSzPct val="10000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571500" indent="-127000" algn="l" rtl="0" eaLnBrk="0" fontAlgn="base" hangingPunct="0">
      <a:spcBef>
        <a:spcPct val="30000"/>
      </a:spcBef>
      <a:spcAft>
        <a:spcPct val="0"/>
      </a:spcAft>
      <a:buSzPct val="55000"/>
      <a:buFont typeface="Wingdings" pitchFamily="2" charset="2"/>
      <a:buChar char="¡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indent="-127000" algn="l" rtl="0" eaLnBrk="0" fontAlgn="base" hangingPunct="0">
      <a:spcBef>
        <a:spcPct val="30000"/>
      </a:spcBef>
      <a:spcAft>
        <a:spcPct val="0"/>
      </a:spcAft>
      <a:buSzPct val="100000"/>
      <a:buChar char="–"/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835319-0445-476A-A5F4-17FC85F74158}" type="slidenum">
              <a:rPr lang="en-US" smtClean="0">
                <a:latin typeface="Arial" pitchFamily="34" charset="0"/>
                <a:cs typeface="Times New Roman" pitchFamily="18" charset="0"/>
              </a:rPr>
              <a:pPr/>
              <a:t>2</a:t>
            </a:fld>
            <a:endParaRPr lang="en-US" dirty="0" smtClean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buNone/>
            </a:pPr>
            <a:endParaRPr lang="pt-BR" noProof="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3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7138" cy="348773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6"/>
            <a:ext cx="5140325" cy="4183063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spcBef>
                <a:spcPts val="1200"/>
              </a:spcBef>
              <a:buNone/>
            </a:pPr>
            <a:endParaRPr lang="pt-BR" sz="1200" b="0" dirty="0" smtClean="0"/>
          </a:p>
          <a:p>
            <a:pPr lvl="2"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spcBef>
                <a:spcPts val="1200"/>
              </a:spcBef>
              <a:buNone/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buNone/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spcBef>
                <a:spcPts val="1200"/>
              </a:spcBef>
              <a:buNone/>
            </a:pPr>
            <a:endParaRPr lang="en-GB" baseline="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5000" y="2130428"/>
            <a:ext cx="83499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01000" y="4006800"/>
            <a:ext cx="6942000" cy="86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55EEA-443E-4EBC-8338-E6841963C6E0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FEA89-5667-4638-BB9A-C341115B8AB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5C9C1-4810-44B0-A5FC-2A3AC46ECA3F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4C135-5FAC-4961-9AF6-8DD178A94CB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57ED6-55B8-46B1-B9B9-6CB80491DF91}" type="datetimeFigureOut">
              <a:rPr lang="pt-BR" smtClean="0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42BF-2910-43E8-8D33-8AF1954BA8C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E20C-7DE3-4584-90E7-5AE29EED856D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DAAEE-32DA-4870-A64B-FDE9E72B750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dirty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BE521-39C3-403A-B043-088B8F1CD504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EF525-6379-41E9-8476-585C71C2D71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0771-21A5-4EFE-A7EF-03851B6262A7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A0C10-2072-483A-BB24-E458943C582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FBD65-1CD9-4AA6-917F-A457E7227469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783CF-A1DC-4427-8FCB-EC0FE968E00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741002" y="1602000"/>
            <a:ext cx="8657431" cy="3556800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2F57ED6-55B8-46B1-B9B9-6CB80491DF91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D5F42BF-2910-43E8-8D33-8AF1954BA8C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2B8FF-3C0F-437E-B298-7320BDA4AFCF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911AB-828C-4CB2-954B-3DA55997942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A187-4ED7-4974-89E5-1F1E23D069E7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37268-45B1-44DA-A03E-84ECC4F0DF3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C6E42-C189-46C3-84A4-4EB928F8915D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BF66-8172-49D6-A376-425C05DC7DC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9E5B4-819A-4BC4-B23D-A9315B022540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FF5E0-52A0-49BF-929D-BC7E4BBA1A6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350838" y="474663"/>
            <a:ext cx="70977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41363" y="1600200"/>
            <a:ext cx="8656637" cy="355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78" r:id="rId2"/>
    <p:sldLayoutId id="2147483879" r:id="rId3"/>
    <p:sldLayoutId id="2147483880" r:id="rId4"/>
    <p:sldLayoutId id="2147483882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66F77A-DD81-4D53-AC88-3407156F4E58}" type="datetimeFigureOut">
              <a:rPr lang="pt-BR"/>
              <a:pPr>
                <a:defRPr/>
              </a:pPr>
              <a:t>04/06/2013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DC4579-5617-4A4B-9213-BE5C6A91B2B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905999" cy="685799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1101564" y="1212545"/>
            <a:ext cx="870558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Acompanhamento pelo TCU da outorga do serviço de </a:t>
            </a:r>
            <a:r>
              <a:rPr lang="pt-BR" sz="2400" dirty="0" smtClean="0">
                <a:solidFill>
                  <a:schemeClr val="accent1">
                    <a:lumMod val="50000"/>
                  </a:schemeClr>
                </a:solidFill>
              </a:rPr>
              <a:t>Transporte Rodoviário Interestadual e Internacional de Passageiros (TRIIP)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0" i="1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Audiência Pública da Comissão de Viação e Transportes da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0" i="1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Câmara dos Deputados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4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Brasília, 04 de junho de 2013</a:t>
            </a:r>
            <a:br>
              <a:rPr lang="pt-BR" sz="14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</a:b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Secretaria de Fiscalização de Desestatização e Regulação de Transportes</a:t>
            </a:r>
            <a:br>
              <a:rPr lang="pt-BR" sz="14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</a:br>
            <a:r>
              <a:rPr lang="pt-BR" sz="14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Davi Ferreira Gomes Barreto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t-BR" sz="2800" b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Controle externo </a:t>
            </a: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da regulação pelo TCU </a:t>
            </a:r>
          </a:p>
          <a:p>
            <a:pPr lvl="0" algn="ctr">
              <a:spcBef>
                <a:spcPct val="0"/>
              </a:spcBef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Atuação </a:t>
            </a:r>
            <a:r>
              <a:rPr lang="pt-BR" sz="2800" b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junto aos </a:t>
            </a: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entes reguladores</a:t>
            </a: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279699" y="1674457"/>
            <a:ext cx="2398955" cy="2176781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/>
            <a:r>
              <a:rPr lang="pt-BR" sz="2400" dirty="0">
                <a:solidFill>
                  <a:schemeClr val="bg1"/>
                </a:solidFill>
                <a:latin typeface="+mj-lt"/>
              </a:rPr>
              <a:t>O TCU atua em diferentes momentos da regulação...</a:t>
            </a: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52332" y="4476998"/>
            <a:ext cx="8643044" cy="1479302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 eaLnBrk="0" hangingPunct="0">
              <a:lnSpc>
                <a:spcPct val="120000"/>
              </a:lnSpc>
            </a:pPr>
            <a:r>
              <a:rPr lang="pt-BR" sz="2400" dirty="0">
                <a:latin typeface="+mj-lt"/>
              </a:rPr>
              <a:t>A fiscalização dos contratos de concessão é de responsabilidade das agências </a:t>
            </a:r>
            <a:r>
              <a:rPr lang="pt-BR" sz="2400" dirty="0" smtClean="0">
                <a:latin typeface="+mj-lt"/>
              </a:rPr>
              <a:t>reguladoras. Cabe </a:t>
            </a:r>
            <a:r>
              <a:rPr lang="pt-BR" sz="2400" dirty="0">
                <a:latin typeface="+mj-lt"/>
              </a:rPr>
              <a:t>ao TCU fiscalizar a atuação </a:t>
            </a:r>
            <a:r>
              <a:rPr lang="pt-BR" sz="2400" dirty="0" smtClean="0">
                <a:latin typeface="+mj-lt"/>
              </a:rPr>
              <a:t>(governança) do </a:t>
            </a:r>
            <a:r>
              <a:rPr lang="pt-BR" sz="2400" dirty="0">
                <a:latin typeface="+mj-lt"/>
              </a:rPr>
              <a:t>ente </a:t>
            </a:r>
            <a:r>
              <a:rPr lang="pt-BR" sz="2400" dirty="0" smtClean="0">
                <a:latin typeface="+mj-lt"/>
              </a:rPr>
              <a:t>regulador.</a:t>
            </a:r>
            <a:endParaRPr lang="pt-BR" sz="2400" dirty="0">
              <a:latin typeface="+mj-lt"/>
            </a:endParaRPr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3453205" y="1674457"/>
            <a:ext cx="2398955" cy="2176781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/>
            <a:r>
              <a:rPr lang="pt-BR" sz="2400" dirty="0">
                <a:solidFill>
                  <a:schemeClr val="bg1"/>
                </a:solidFill>
                <a:latin typeface="+mj-lt"/>
              </a:rPr>
              <a:t>... com foco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em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desempenho e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regularidade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...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6648226" y="1674457"/>
            <a:ext cx="2398955" cy="2176781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/>
            <a:r>
              <a:rPr lang="pt-BR" sz="2400" dirty="0">
                <a:solidFill>
                  <a:schemeClr val="bg1"/>
                </a:solidFill>
                <a:latin typeface="+mj-lt"/>
              </a:rPr>
              <a:t>... buscando agregar valor aos resultados da agência.</a:t>
            </a:r>
          </a:p>
        </p:txBody>
      </p:sp>
      <p:sp>
        <p:nvSpPr>
          <p:cNvPr id="24" name="Seta para a direita 22"/>
          <p:cNvSpPr/>
          <p:nvPr/>
        </p:nvSpPr>
        <p:spPr>
          <a:xfrm>
            <a:off x="2936838" y="2538805"/>
            <a:ext cx="355002" cy="451821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endParaRPr lang="pt-BR" sz="24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5" name="Seta para a direita 23"/>
          <p:cNvSpPr/>
          <p:nvPr/>
        </p:nvSpPr>
        <p:spPr>
          <a:xfrm>
            <a:off x="6121101" y="2538805"/>
            <a:ext cx="355002" cy="451821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endParaRPr lang="pt-BR" sz="24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7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de cantos arredondados 32"/>
          <p:cNvSpPr/>
          <p:nvPr/>
        </p:nvSpPr>
        <p:spPr>
          <a:xfrm>
            <a:off x="4516915" y="1366093"/>
            <a:ext cx="5190756" cy="4821766"/>
          </a:xfrm>
          <a:prstGeom prst="roundRect">
            <a:avLst>
              <a:gd name="adj" fmla="val 5258"/>
            </a:avLst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754717" y="1335806"/>
            <a:ext cx="47151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Instrução Normativa TCU  27/1998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4748270" y="1873212"/>
            <a:ext cx="4749635" cy="4154127"/>
          </a:xfrm>
          <a:prstGeom prst="roundRect">
            <a:avLst>
              <a:gd name="adj" fmla="val 434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graphicFrame>
        <p:nvGraphicFramePr>
          <p:cNvPr id="26" name="Diagrama 25"/>
          <p:cNvGraphicFramePr/>
          <p:nvPr/>
        </p:nvGraphicFramePr>
        <p:xfrm>
          <a:off x="4822117" y="1941534"/>
          <a:ext cx="4594979" cy="4091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Controle externo da regulação pelo TCU 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Normativos do TCU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49519" y="1793906"/>
            <a:ext cx="3880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600" u="sng" dirty="0" smtClean="0">
                <a:latin typeface="+mj-lt"/>
              </a:rPr>
              <a:t>Controle Concomitante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pt-BR" sz="2400" dirty="0" smtClean="0">
              <a:latin typeface="+mj-lt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>
                <a:latin typeface="+mj-lt"/>
              </a:rPr>
              <a:t>Permite correção de falhas antes do lançamento do edital, antes da licitação e antes  da assinatura do contrato, com menor custo para  o processo regulatório.</a:t>
            </a:r>
            <a:endParaRPr lang="pt-BR" sz="2400" dirty="0">
              <a:latin typeface="+mj-lt"/>
            </a:endParaRPr>
          </a:p>
        </p:txBody>
      </p:sp>
      <p:sp>
        <p:nvSpPr>
          <p:cNvPr id="14" name="Seta para baixo 13"/>
          <p:cNvSpPr/>
          <p:nvPr/>
        </p:nvSpPr>
        <p:spPr>
          <a:xfrm>
            <a:off x="2045070" y="2444968"/>
            <a:ext cx="489857" cy="4245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TRIIP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Contexto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37507" y="1329661"/>
            <a:ext cx="9319852" cy="482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0" indent="-190500" algn="just" eaLnBrk="0" hangingPunct="0">
              <a:spcBef>
                <a:spcPts val="1800"/>
              </a:spcBef>
              <a:buSzPct val="100000"/>
              <a:buFont typeface="Arial" pitchFamily="34" charset="0"/>
              <a:buChar char="•"/>
              <a:defRPr/>
            </a:pPr>
            <a:r>
              <a:rPr lang="pt-BR" sz="2000" b="0" dirty="0" smtClean="0">
                <a:cs typeface="Arial" charset="0"/>
              </a:rPr>
              <a:t>Os serviços de transporte rodoviário interestadual e internacional de passageiros (TRIIP) no Brasil são responsáveis por uma movimentação superior a 140 milhões de usuários/ano</a:t>
            </a:r>
            <a:r>
              <a:rPr lang="pt-BR" sz="2000" b="0" baseline="30000" dirty="0" smtClean="0">
                <a:cs typeface="Arial" charset="0"/>
              </a:rPr>
              <a:t>1</a:t>
            </a:r>
            <a:r>
              <a:rPr lang="pt-BR" sz="2000" b="0" dirty="0" smtClean="0">
                <a:cs typeface="Arial" charset="0"/>
              </a:rPr>
              <a:t>. </a:t>
            </a:r>
          </a:p>
          <a:p>
            <a:pPr marL="190500" indent="-190500" algn="just" eaLnBrk="0" hangingPunct="0">
              <a:spcBef>
                <a:spcPts val="1800"/>
              </a:spcBef>
              <a:buSzPct val="100000"/>
              <a:buFont typeface="Arial" pitchFamily="34" charset="0"/>
              <a:buChar char="•"/>
              <a:defRPr/>
            </a:pPr>
            <a:r>
              <a:rPr lang="pt-BR" sz="2000" b="0" dirty="0" smtClean="0">
                <a:cs typeface="Arial" charset="0"/>
              </a:rPr>
              <a:t>98% dos serviços TRIIP não foram licitados conforme determina a legislação e operam com autorizações especiais.</a:t>
            </a:r>
          </a:p>
          <a:p>
            <a:pPr marL="190500" indent="-190500" algn="just" eaLnBrk="0" hangingPunct="0">
              <a:spcBef>
                <a:spcPts val="1800"/>
              </a:spcBef>
              <a:buSzPct val="100000"/>
              <a:buFont typeface="Arial" pitchFamily="34" charset="0"/>
              <a:buChar char="•"/>
              <a:defRPr/>
            </a:pPr>
            <a:r>
              <a:rPr lang="pt-BR" sz="2000" b="0" dirty="0" smtClean="0">
                <a:cs typeface="Arial" charset="0"/>
              </a:rPr>
              <a:t>Espera-se que a licitação do TRIIP possa promover: </a:t>
            </a:r>
          </a:p>
          <a:p>
            <a:pPr marL="647700" lvl="1" indent="-190500" algn="just" eaLnBrk="0" hangingPunct="0">
              <a:spcBef>
                <a:spcPts val="900"/>
              </a:spcBef>
              <a:buSzPct val="100000"/>
              <a:buFont typeface="Arial" pitchFamily="34" charset="0"/>
              <a:buChar char="–"/>
              <a:defRPr/>
            </a:pPr>
            <a:r>
              <a:rPr lang="pt-BR" sz="2000" b="0" dirty="0" smtClean="0">
                <a:cs typeface="Arial" charset="0"/>
              </a:rPr>
              <a:t>racionalização e expansão da oferta do serviço;</a:t>
            </a:r>
          </a:p>
          <a:p>
            <a:pPr marL="647700" lvl="1" indent="-190500" algn="just" eaLnBrk="0" hangingPunct="0">
              <a:spcBef>
                <a:spcPts val="900"/>
              </a:spcBef>
              <a:buSzPct val="100000"/>
              <a:buFont typeface="Arial" pitchFamily="34" charset="0"/>
              <a:buChar char="–"/>
              <a:defRPr/>
            </a:pPr>
            <a:r>
              <a:rPr lang="pt-BR" sz="2000" b="0" dirty="0" smtClean="0">
                <a:cs typeface="Arial" charset="0"/>
              </a:rPr>
              <a:t>aumento da segurança dos passageiros e da qualidade;</a:t>
            </a:r>
          </a:p>
          <a:p>
            <a:pPr marL="647700" lvl="1" indent="-190500" algn="just" eaLnBrk="0" hangingPunct="0">
              <a:spcBef>
                <a:spcPts val="900"/>
              </a:spcBef>
              <a:buSzPct val="100000"/>
              <a:buFont typeface="Arial" pitchFamily="34" charset="0"/>
              <a:buChar char="–"/>
              <a:defRPr/>
            </a:pPr>
            <a:r>
              <a:rPr lang="pt-BR" sz="2000" b="0" dirty="0" smtClean="0">
                <a:cs typeface="Arial" charset="0"/>
              </a:rPr>
              <a:t>maior competição e modicidade tarifária no setor.</a:t>
            </a:r>
          </a:p>
          <a:p>
            <a:pPr marL="190500" indent="-190500" algn="just" eaLnBrk="0" hangingPunct="0">
              <a:spcBef>
                <a:spcPts val="1800"/>
              </a:spcBef>
              <a:buSzPct val="100000"/>
              <a:buFont typeface="Arial" pitchFamily="34" charset="0"/>
              <a:buChar char="•"/>
              <a:defRPr/>
            </a:pPr>
            <a:r>
              <a:rPr lang="pt-BR" sz="2000" b="0" dirty="0" smtClean="0">
                <a:cs typeface="Arial" charset="0"/>
              </a:rPr>
              <a:t>Desde 2002, o TCU se esforça para garantir a licitação para o serviços de transporte interestadual de passageiros, conforme preconiza a Constituição Federal.</a:t>
            </a:r>
            <a:endParaRPr lang="pt-BR" sz="2000" dirty="0">
              <a:solidFill>
                <a:srgbClr val="0070C0"/>
              </a:solidFill>
              <a:cs typeface="Arial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62839" y="6313117"/>
            <a:ext cx="70521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0" baseline="30000" dirty="0" smtClean="0"/>
              <a:t>1. </a:t>
            </a:r>
            <a:r>
              <a:rPr lang="pt-BR" sz="1100" b="0" dirty="0" smtClean="0"/>
              <a:t>Passageiros transportados nos serviços regulares e nos serviços fretados.  Anuário Estatístico ANTT 2008 e Sistema de Autorização de Viagem – SISAUT.</a:t>
            </a:r>
            <a:endParaRPr lang="pt-BR" sz="11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TRIIP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Histórico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439387" y="3230080"/>
            <a:ext cx="8835242" cy="1056904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81892" y="357446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1998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066306" y="357446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2002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248892" y="357446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2009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018316" y="357446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2012</a:t>
            </a:r>
            <a:endParaRPr lang="pt-BR" dirty="0"/>
          </a:p>
        </p:txBody>
      </p:sp>
      <p:sp>
        <p:nvSpPr>
          <p:cNvPr id="16" name="Texto explicativo retangular com cantos arredondados 15"/>
          <p:cNvSpPr/>
          <p:nvPr/>
        </p:nvSpPr>
        <p:spPr>
          <a:xfrm>
            <a:off x="213755" y="4358238"/>
            <a:ext cx="2244437" cy="1793174"/>
          </a:xfrm>
          <a:prstGeom prst="wedgeRoundRectCallout">
            <a:avLst>
              <a:gd name="adj1" fmla="val -21770"/>
              <a:gd name="adj2" fmla="val -59258"/>
              <a:gd name="adj3" fmla="val 1666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Decreto 2.521/1998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Marco regulatório para o serviço de transporte de passageiros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17" name="Texto explicativo retangular com cantos arredondados 16"/>
          <p:cNvSpPr/>
          <p:nvPr/>
        </p:nvSpPr>
        <p:spPr>
          <a:xfrm>
            <a:off x="1163771" y="1377537"/>
            <a:ext cx="3408229" cy="1579419"/>
          </a:xfrm>
          <a:prstGeom prst="wedgeRoundRectCallout">
            <a:avLst>
              <a:gd name="adj1" fmla="val 22446"/>
              <a:gd name="adj2" fmla="val 56783"/>
              <a:gd name="adj3" fmla="val 1666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Acompanhamento do TCU do processo de outorga do TRIIP, por meio de diversos Acórdãos </a:t>
            </a:r>
            <a:r>
              <a:rPr lang="pt-BR" sz="1600" b="0" dirty="0" smtClean="0">
                <a:solidFill>
                  <a:schemeClr val="tx1"/>
                </a:solidFill>
              </a:rPr>
              <a:t>(Decisões 427/02, 846/02 e 65/2003; Acórdãos 1.918/03, 1.926/04, 715/08, 2.517/09)</a:t>
            </a:r>
            <a:endParaRPr lang="pt-BR" sz="1600" b="0" dirty="0">
              <a:solidFill>
                <a:schemeClr val="tx1"/>
              </a:solidFill>
            </a:endParaRPr>
          </a:p>
        </p:txBody>
      </p:sp>
      <p:sp>
        <p:nvSpPr>
          <p:cNvPr id="18" name="Texto explicativo retangular com cantos arredondados 17"/>
          <p:cNvSpPr/>
          <p:nvPr/>
        </p:nvSpPr>
        <p:spPr>
          <a:xfrm>
            <a:off x="5189518" y="1698171"/>
            <a:ext cx="3562596" cy="1235031"/>
          </a:xfrm>
          <a:prstGeom prst="wedgeRoundRectCallout">
            <a:avLst>
              <a:gd name="adj1" fmla="val -33353"/>
              <a:gd name="adj2" fmla="val 85723"/>
              <a:gd name="adj3" fmla="val 1666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Determinação à ANTT para realizar licitação até 30/11/2010 e autorização para contratação direta dos estudos de demanda </a:t>
            </a:r>
            <a:r>
              <a:rPr lang="pt-BR" sz="1600" b="0" dirty="0" smtClean="0">
                <a:solidFill>
                  <a:schemeClr val="tx1"/>
                </a:solidFill>
              </a:rPr>
              <a:t>(Acórdão 2.517/09)</a:t>
            </a: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19" name="Texto explicativo retangular com cantos arredondados 18"/>
          <p:cNvSpPr/>
          <p:nvPr/>
        </p:nvSpPr>
        <p:spPr>
          <a:xfrm>
            <a:off x="7018315" y="4666996"/>
            <a:ext cx="2576947" cy="1508165"/>
          </a:xfrm>
          <a:prstGeom prst="wedgeRoundRectCallout">
            <a:avLst>
              <a:gd name="adj1" fmla="val -33613"/>
              <a:gd name="adj2" fmla="val -85550"/>
              <a:gd name="adj3" fmla="val 1666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Out/2012: TCU se manifestou favorável aos estudos de viabilidade apresentados pela ANTT</a:t>
            </a:r>
          </a:p>
          <a:p>
            <a:pPr algn="ctr"/>
            <a:r>
              <a:rPr lang="pt-BR" sz="1600" b="0" dirty="0" smtClean="0">
                <a:solidFill>
                  <a:schemeClr val="tx1"/>
                </a:solidFill>
              </a:rPr>
              <a:t>(Acórdão 2.903/12)</a:t>
            </a:r>
            <a:endParaRPr lang="pt-BR" sz="1600" b="0" dirty="0">
              <a:solidFill>
                <a:schemeClr val="tx1"/>
              </a:solidFill>
            </a:endParaRPr>
          </a:p>
        </p:txBody>
      </p:sp>
      <p:sp>
        <p:nvSpPr>
          <p:cNvPr id="20" name="Chave direita 19"/>
          <p:cNvSpPr/>
          <p:nvPr/>
        </p:nvSpPr>
        <p:spPr>
          <a:xfrm rot="16200000">
            <a:off x="3811980" y="1710043"/>
            <a:ext cx="326573" cy="3141026"/>
          </a:xfrm>
          <a:prstGeom prst="rightBrace">
            <a:avLst>
              <a:gd name="adj1" fmla="val 8333"/>
              <a:gd name="adj2" fmla="val 3942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Texto explicativo retangular com cantos arredondados 21"/>
          <p:cNvSpPr/>
          <p:nvPr/>
        </p:nvSpPr>
        <p:spPr>
          <a:xfrm>
            <a:off x="2873829" y="4370114"/>
            <a:ext cx="3515096" cy="1166390"/>
          </a:xfrm>
          <a:prstGeom prst="wedgeRoundRectCallout">
            <a:avLst>
              <a:gd name="adj1" fmla="val 11168"/>
              <a:gd name="adj2" fmla="val -73631"/>
              <a:gd name="adj3" fmla="val 1666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solidFill>
                  <a:schemeClr val="tx1"/>
                </a:solidFill>
              </a:rPr>
              <a:t>Criação do ProPass Brasil pela ANTT e estabelecimento de regime de autorização especial até 31/12/2009 </a:t>
            </a:r>
          </a:p>
          <a:p>
            <a:pPr algn="ctr"/>
            <a:r>
              <a:rPr lang="pt-BR" sz="1600" b="0" dirty="0" smtClean="0">
                <a:solidFill>
                  <a:schemeClr val="tx1"/>
                </a:solidFill>
              </a:rPr>
              <a:t>(Resoluções ANTT 2.868 e 2.869/2008)</a:t>
            </a:r>
            <a:endParaRPr lang="pt-BR" sz="1600" b="0" dirty="0">
              <a:solidFill>
                <a:schemeClr val="tx1"/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4429495" y="357446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2008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TRIIP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Decisões mais recentes do TCU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220686" y="1311388"/>
            <a:ext cx="717670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>
              <a:spcAft>
                <a:spcPts val="9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Exame dos efeitos da alteração efetuada na Lei 8.987/95 nos serviços de TRIIP e possibilidade de prorrogação dos atuais regimes de autorização especial.  </a:t>
            </a:r>
          </a:p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Determinação à ANTT para:</a:t>
            </a:r>
          </a:p>
          <a:p>
            <a:pPr marL="534988" lvl="1" indent="-261938" algn="just">
              <a:spcAft>
                <a:spcPts val="600"/>
              </a:spcAft>
              <a:buFont typeface="Calibri" pitchFamily="34" charset="0"/>
              <a:buChar char="–"/>
            </a:pPr>
            <a:r>
              <a:rPr lang="pt-BR" b="0" dirty="0" smtClean="0">
                <a:latin typeface="+mj-lt"/>
              </a:rPr>
              <a:t>licitar os serviços do TRIIP; e</a:t>
            </a:r>
          </a:p>
          <a:p>
            <a:pPr marL="534988" lvl="1" indent="-261938" algn="just">
              <a:spcAft>
                <a:spcPts val="600"/>
              </a:spcAft>
              <a:buFont typeface="Calibri" pitchFamily="34" charset="0"/>
              <a:buChar char="–"/>
            </a:pPr>
            <a:r>
              <a:rPr lang="pt-BR" b="0" dirty="0" smtClean="0">
                <a:latin typeface="+mj-lt"/>
              </a:rPr>
              <a:t>examinar a possibilidade de contratar diretamente empresa para promover pesquisas e estudos específicos de demanda.</a:t>
            </a:r>
          </a:p>
        </p:txBody>
      </p:sp>
      <p:sp>
        <p:nvSpPr>
          <p:cNvPr id="7" name="Retângulo 6"/>
          <p:cNvSpPr/>
          <p:nvPr/>
        </p:nvSpPr>
        <p:spPr>
          <a:xfrm>
            <a:off x="320265" y="1304522"/>
            <a:ext cx="1793545" cy="2246203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 smtClean="0">
                <a:solidFill>
                  <a:schemeClr val="tx1"/>
                </a:solidFill>
              </a:rPr>
              <a:t>Acórdão 2.517/2009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2276819" y="3816699"/>
            <a:ext cx="7308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320265" y="3970751"/>
            <a:ext cx="1793545" cy="2192546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 smtClean="0">
                <a:solidFill>
                  <a:schemeClr val="tx1"/>
                </a:solidFill>
              </a:rPr>
              <a:t>Acórdão 2.903/2012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2220686" y="3896306"/>
            <a:ext cx="717670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>
              <a:spcAft>
                <a:spcPts val="9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Acompanhamento da licitação dos serviços serviços regulares de transporte rodoviário interestadual de passageiros.</a:t>
            </a:r>
          </a:p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Análise dos estudos de viabilidade técnica e econômica, envolvendo:</a:t>
            </a:r>
          </a:p>
          <a:p>
            <a:pPr marL="534988" lvl="1" indent="-261938" algn="just">
              <a:spcAft>
                <a:spcPts val="600"/>
              </a:spcAft>
              <a:buFont typeface="Calibri" pitchFamily="34" charset="0"/>
              <a:buChar char="–"/>
            </a:pPr>
            <a:r>
              <a:rPr lang="pt-BR" b="0" dirty="0" smtClean="0">
                <a:latin typeface="+mj-lt"/>
              </a:rPr>
              <a:t>Atividades realizadas em função da licitação (e.g. audiências públicas)</a:t>
            </a:r>
          </a:p>
          <a:p>
            <a:pPr marL="534988" lvl="1" indent="-261938" algn="just">
              <a:spcAft>
                <a:spcPts val="600"/>
              </a:spcAft>
              <a:buFont typeface="Calibri" pitchFamily="34" charset="0"/>
              <a:buChar char="–"/>
            </a:pPr>
            <a:r>
              <a:rPr lang="pt-BR" b="0" dirty="0" smtClean="0">
                <a:latin typeface="+mj-lt"/>
              </a:rPr>
              <a:t>Estudos de demanda e parêmetros operacionais, financeiros e de investimentos.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TRIIP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Situação Atual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459266" y="1548731"/>
            <a:ext cx="5073041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</a:pPr>
            <a:r>
              <a:rPr lang="pt-BR" sz="2200" b="0" dirty="0" smtClean="0">
                <a:latin typeface="+mj-lt"/>
              </a:rPr>
              <a:t>Após a apreciação pelo TCU, em 24/10/2012, dos estudos de viabilidade técnica e econômica...</a:t>
            </a:r>
          </a:p>
          <a:p>
            <a:pPr marL="265113" lvl="1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200" b="0" dirty="0" smtClean="0">
                <a:latin typeface="+mj-lt"/>
              </a:rPr>
              <a:t>Em 20/12/2012, a ANTT informou que a licitação ocorreria no 1º trimestre de 2013;</a:t>
            </a:r>
          </a:p>
          <a:p>
            <a:pPr marL="265113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200" b="0" dirty="0" smtClean="0">
                <a:latin typeface="+mj-lt"/>
              </a:rPr>
              <a:t>Em 21/5/2013, o MT informou que suspendeu o processo de licitação e que avalia alternativas para a prestação dos serviços de transporte rodoviário interestadual de passageiro.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325678" y="1528176"/>
            <a:ext cx="3695177" cy="42212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lnSpc>
                <a:spcPct val="110000"/>
              </a:lnSpc>
              <a:spcAft>
                <a:spcPts val="600"/>
              </a:spcAft>
            </a:pPr>
            <a:r>
              <a:rPr lang="pt-BR" sz="2400" dirty="0" smtClean="0">
                <a:solidFill>
                  <a:schemeClr val="tx1"/>
                </a:solidFill>
              </a:rPr>
              <a:t>O TCU vem monitorando o andamento do processo de outorga, solicitando informações ao Ministério dos Transporte e à ANTT</a:t>
            </a:r>
          </a:p>
          <a:p>
            <a:pPr marL="0" lvl="1" algn="ctr">
              <a:lnSpc>
                <a:spcPct val="110000"/>
              </a:lnSpc>
              <a:spcAft>
                <a:spcPts val="600"/>
              </a:spcAft>
            </a:pPr>
            <a:r>
              <a:rPr lang="pt-BR" sz="2400" b="0" dirty="0" smtClean="0">
                <a:solidFill>
                  <a:schemeClr val="tx1"/>
                </a:solidFill>
              </a:rPr>
              <a:t>(TC 009.013/2010-5)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ctrTitle"/>
          </p:nvPr>
        </p:nvSpPr>
        <p:spPr>
          <a:xfrm>
            <a:off x="380144" y="158946"/>
            <a:ext cx="8721261" cy="9334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6600" dirty="0" smtClean="0">
                <a:solidFill>
                  <a:schemeClr val="accent1">
                    <a:lumMod val="50000"/>
                  </a:schemeClr>
                </a:solidFill>
              </a:rPr>
              <a:t>Obrigado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 bwMode="auto">
          <a:xfrm>
            <a:off x="246581" y="4020854"/>
            <a:ext cx="9277564" cy="24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lvl="0" algn="just">
              <a:defRPr/>
            </a:pPr>
            <a:endParaRPr kumimoji="0" lang="pt-BR" sz="290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kumimoji="0" lang="pt-BR" sz="29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Contato: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lvl="0" algn="just">
              <a:defRPr/>
            </a:pP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Secretaria</a:t>
            </a:r>
            <a:r>
              <a:rPr kumimoji="0" lang="pt-BR" sz="29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Fiscalização de Desestatização e Regulação de Transportes (SefidTransporte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  <a:p>
            <a:pPr lvl="0" algn="just"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sefidtransp@tcu.gov.br</a:t>
            </a:r>
          </a:p>
          <a:p>
            <a:pPr lvl="0" algn="just">
              <a:buFont typeface="Arial" pitchFamily="34" charset="0"/>
              <a:buChar char="•"/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Imagem 5" descr="TC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1674" y="1122611"/>
            <a:ext cx="4872735" cy="2627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_titl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22379</TotalTime>
  <Words>536</Words>
  <Application>Microsoft Office PowerPoint</Application>
  <PresentationFormat>Papel A4 (210 x 297 mm)</PresentationFormat>
  <Paragraphs>91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Tema do Office</vt:lpstr>
      <vt:lpstr>Tema_title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</vt:lpstr>
    </vt:vector>
  </TitlesOfParts>
  <Company>Monitor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Davi Barreto</dc:creator>
  <cp:lastModifiedBy>Rita Rocha Fukuhara de Carvalho</cp:lastModifiedBy>
  <cp:revision>1467</cp:revision>
  <dcterms:created xsi:type="dcterms:W3CDTF">2006-01-30T19:44:17Z</dcterms:created>
  <dcterms:modified xsi:type="dcterms:W3CDTF">2013-06-04T17:05:14Z</dcterms:modified>
</cp:coreProperties>
</file>