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17" r:id="rId2"/>
    <p:sldId id="418" r:id="rId3"/>
    <p:sldId id="419" r:id="rId4"/>
    <p:sldId id="428" r:id="rId5"/>
    <p:sldId id="422" r:id="rId6"/>
  </p:sldIdLst>
  <p:sldSz cx="9144000" cy="6858000" type="screen4x3"/>
  <p:notesSz cx="6648450" cy="98504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vina.silva" initials="l" lastIdx="1" clrIdx="0"/>
  <p:cmAuthor id="1" name="ana.lira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9" autoAdjust="0"/>
    <p:restoredTop sz="89435" autoAdjust="0"/>
  </p:normalViewPr>
  <p:slideViewPr>
    <p:cSldViewPr>
      <p:cViewPr>
        <p:scale>
          <a:sx n="80" d="100"/>
          <a:sy n="80" d="100"/>
        </p:scale>
        <p:origin x="-4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37980-6507-400B-BC72-D7370B28C8FF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DA3BA-1B8D-4F34-AB51-9E037FCCFFF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144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7F9AE-BDF1-4632-BD94-3E5490465285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218D8-6CD6-4999-9BAB-45D9FF16AF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65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buNone/>
              <a:defRPr/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0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D1759-0749-4B48-B8A9-6413E6858AB1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575ED-22BC-4D44-8FFA-1D9ED96B471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 descr="ABASSS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2530" name="Picture 2" descr="http://intra/ManualIdentiradeVisualANTT/_img/logo_Ass_vertical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24520" y="5998643"/>
            <a:ext cx="1557299" cy="78810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Pesquisas - Serviços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odoviários</a:t>
            </a: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42910" y="3071810"/>
          <a:ext cx="7143800" cy="2143138"/>
        </p:xfrm>
        <a:graphic>
          <a:graphicData uri="http://schemas.openxmlformats.org/drawingml/2006/table">
            <a:tbl>
              <a:tblPr/>
              <a:tblGrid>
                <a:gridCol w="5100175"/>
                <a:gridCol w="2043625"/>
              </a:tblGrid>
              <a:tr h="36619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Dados Pesquisa – Serviços Rodoviários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endParaRPr lang="pt-BR" sz="16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538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Linhas pesquisadas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2,2 mil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Pares O/D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19,1 mil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Questionários aplicados em terminais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862 mil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Viagens monitoradas durante todo o percurso 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3,3 mil 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Período de realização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Dez/09 a Abr/10 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57158" y="2059536"/>
            <a:ext cx="43027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Pesquisas - Serviços Rodoviários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5214942" y="3071810"/>
          <a:ext cx="3786182" cy="1573530"/>
        </p:xfrm>
        <a:graphic>
          <a:graphicData uri="http://schemas.openxmlformats.org/drawingml/2006/table">
            <a:tbl>
              <a:tblPr/>
              <a:tblGrid>
                <a:gridCol w="1814212"/>
                <a:gridCol w="1419818"/>
                <a:gridCol w="552152"/>
              </a:tblGrid>
              <a:tr h="2667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Extensão da Linha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Passageiros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%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até 500 km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38.306.549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de 500km a 1000km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15.880.544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mais de 1000km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12.568.626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Tw Cen MT"/>
                        </a:rPr>
                        <a:t>Total geral</a:t>
                      </a:r>
                      <a:r>
                        <a:rPr lang="pt-BR" sz="1600" b="0" i="0" u="none" strike="noStrike" dirty="0">
                          <a:solidFill>
                            <a:srgbClr val="FFFFFF"/>
                          </a:solidFill>
                          <a:latin typeface="Tw Cen MT"/>
                        </a:rPr>
                        <a:t> </a:t>
                      </a:r>
                      <a:endParaRPr lang="pt-BR" sz="1600" b="1" i="0" u="none" strike="noStrike" dirty="0">
                        <a:solidFill>
                          <a:srgbClr val="FFFFFF"/>
                        </a:solidFill>
                        <a:latin typeface="Tw Cen M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latin typeface="Tw Cen MT"/>
                        </a:rPr>
                        <a:t>66.755.719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Tw Cen MT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</a:tr>
            </a:tbl>
          </a:graphicData>
        </a:graphic>
      </p:graphicFrame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357290" y="2428868"/>
            <a:ext cx="2714644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Principais Ligações</a:t>
            </a: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357158" y="3062305"/>
          <a:ext cx="4726082" cy="2867025"/>
        </p:xfrm>
        <a:graphic>
          <a:graphicData uri="http://schemas.openxmlformats.org/drawingml/2006/table">
            <a:tbl>
              <a:tblPr/>
              <a:tblGrid>
                <a:gridCol w="1366847"/>
                <a:gridCol w="44450"/>
                <a:gridCol w="338577"/>
                <a:gridCol w="1307283"/>
                <a:gridCol w="44450"/>
                <a:gridCol w="401276"/>
                <a:gridCol w="44450"/>
                <a:gridCol w="1178749"/>
              </a:tblGrid>
              <a:tr h="361950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Ligação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85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Dem. Anual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854C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São Paulo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Rio de Janeiro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1.462.000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São Paulo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Curitiba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643.000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São Paulo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Belo Horizonte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605.000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Recife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João Pessoa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579.000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Rio de Janeiro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Belo Horizonte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Rio de Janeiro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Juiz de Fora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467.000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Brasília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Goiânia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446.000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Brasília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Formosa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446.000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Curitiba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Florianópolis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307.000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Curitiba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Joinville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306.000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5357818" y="2571744"/>
            <a:ext cx="3714776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Caracterização das Linhas por Extensão</a:t>
            </a:r>
            <a:endParaRPr kumimoji="0" lang="pt-BR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14282" y="1752600"/>
            <a:ext cx="90011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Pesquisa -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erviços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pt-BR" sz="2000" b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kumimoji="0" lang="pt-BR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emiurbanos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do DF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 </a:t>
            </a: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Entorno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785786" y="3357561"/>
          <a:ext cx="6715172" cy="2143141"/>
        </p:xfrm>
        <a:graphic>
          <a:graphicData uri="http://schemas.openxmlformats.org/drawingml/2006/table">
            <a:tbl>
              <a:tblPr/>
              <a:tblGrid>
                <a:gridCol w="4794165"/>
                <a:gridCol w="1921007"/>
              </a:tblGrid>
              <a:tr h="30616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Dados Pesquisa – Serviços </a:t>
                      </a:r>
                      <a:r>
                        <a:rPr lang="pt-BR" sz="16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Semiurbanos</a:t>
                      </a: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(DF/Entorno)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4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06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Linhas pesquisadas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551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6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Questionários aplicados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210 mil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6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Contagem de viagens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27,2 mil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6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Levantamento de Demanda nos Terminais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17,9 mil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6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Viagens monitoradas durante todo o percurso  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1,3 mil</a:t>
                      </a: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616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>
                          <a:solidFill>
                            <a:srgbClr val="4F6228"/>
                          </a:solidFill>
                          <a:latin typeface="Arial"/>
                        </a:rPr>
                        <a:t>Período de realização</a:t>
                      </a:r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endParaRPr lang="pt-BR" sz="1600" b="1" i="0" u="none" strike="noStrike">
                        <a:solidFill>
                          <a:srgbClr val="4F6228"/>
                        </a:solidFill>
                        <a:latin typeface="Arial"/>
                      </a:endParaRP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0" u="none" strike="noStrike" dirty="0">
                          <a:solidFill>
                            <a:srgbClr val="4F6228"/>
                          </a:solidFill>
                          <a:latin typeface="Arial"/>
                        </a:rPr>
                        <a:t>Jun/10 a Set/10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endParaRPr lang="pt-BR" sz="1600" b="1" i="0" u="none" strike="noStrike" dirty="0">
                        <a:solidFill>
                          <a:srgbClr val="4F6228"/>
                        </a:solidFill>
                        <a:latin typeface="Arial"/>
                      </a:endParaRPr>
                    </a:p>
                  </a:txBody>
                  <a:tcPr marL="7570" marR="7570" marT="75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57256" y="2357430"/>
            <a:ext cx="464347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pt-BR" sz="1400" dirty="0" smtClean="0">
              <a:latin typeface="Swis721 Cn BT" pitchFamily="34" charset="0"/>
            </a:endParaRPr>
          </a:p>
          <a:p>
            <a:pPr>
              <a:spcAft>
                <a:spcPts val="600"/>
              </a:spcAft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Demanda</a:t>
            </a:r>
          </a:p>
          <a:p>
            <a:endParaRPr lang="pt-BR" sz="1400" dirty="0" smtClean="0">
              <a:latin typeface="Swis721 Cn BT" pitchFamily="34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5" y="3786190"/>
            <a:ext cx="3449435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tângulo 6"/>
          <p:cNvSpPr/>
          <p:nvPr/>
        </p:nvSpPr>
        <p:spPr>
          <a:xfrm>
            <a:off x="2500330" y="2714620"/>
            <a:ext cx="4572000" cy="63094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pt-BR" sz="1500" dirty="0" smtClean="0">
                <a:latin typeface="Arial" pitchFamily="34" charset="0"/>
                <a:cs typeface="Arial" pitchFamily="34" charset="0"/>
              </a:rPr>
              <a:t>89 milhões de passageiros/ano </a:t>
            </a:r>
          </a:p>
          <a:p>
            <a:pPr>
              <a:spcAft>
                <a:spcPts val="600"/>
              </a:spcAft>
            </a:pPr>
            <a:r>
              <a:rPr lang="pt-BR" sz="1500" dirty="0" smtClean="0">
                <a:latin typeface="Arial" pitchFamily="34" charset="0"/>
                <a:cs typeface="Arial" pitchFamily="34" charset="0"/>
              </a:rPr>
              <a:t>Demanda muito concentrada nos períodos de pico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86191"/>
            <a:ext cx="5143536" cy="2186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tângulo 7"/>
          <p:cNvSpPr/>
          <p:nvPr/>
        </p:nvSpPr>
        <p:spPr>
          <a:xfrm>
            <a:off x="571472" y="2100196"/>
            <a:ext cx="64294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Pesquisa - Serviços </a:t>
            </a:r>
            <a:r>
              <a:rPr lang="pt-BR" sz="2000" b="1" dirty="0" err="1" smtClean="0">
                <a:latin typeface="Arial" pitchFamily="34" charset="0"/>
                <a:cs typeface="Arial" pitchFamily="34" charset="0"/>
              </a:rPr>
              <a:t>Semiurbanos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do DF e Entorno</a:t>
            </a:r>
          </a:p>
        </p:txBody>
      </p:sp>
      <p:sp>
        <p:nvSpPr>
          <p:cNvPr id="9" name="Retângulo 8"/>
          <p:cNvSpPr/>
          <p:nvPr/>
        </p:nvSpPr>
        <p:spPr>
          <a:xfrm>
            <a:off x="1785918" y="3416858"/>
            <a:ext cx="1957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b="1" dirty="0" smtClean="0"/>
              <a:t>Principais Ligações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912756" y="3428921"/>
            <a:ext cx="2594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pt-BR" b="1" dirty="0" smtClean="0"/>
              <a:t>Distribuição da Demanda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357158" y="2100196"/>
            <a:ext cx="50720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Premissas para a Licitação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85786" y="2731701"/>
            <a:ext cx="7215238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pt-BR" sz="1500" dirty="0" smtClean="0">
                <a:latin typeface="Swis721 Cn BT" pitchFamily="34" charset="0"/>
                <a:cs typeface="Arial" pitchFamily="34" charset="0"/>
              </a:rPr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Manter o atendimento integral ao mercado atualmente existente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Repassar ganhos de escala e operacionais decorrentes da consistência geográfica do atendimento para a modicidade tarifária (lotes de serviços)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Utilizar ônibus adequado ao tipo de serviço (rodoviário ou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semiurbano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Promover a concorrência pelo mercado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Instituir sistema automatizado de fiscalização e controle da operação</a:t>
            </a:r>
          </a:p>
          <a:p>
            <a:pPr lvl="0" algn="just" eaLnBrk="0" hangingPunct="0">
              <a:buFontTx/>
              <a:buChar char="•"/>
              <a:tabLst>
                <a:tab pos="457200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buFontTx/>
              <a:buChar char="•"/>
              <a:tabLst>
                <a:tab pos="457200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Permitir a adequação da oferta à demanda pelos serviços de transporte rodoviário e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semiurbano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de passageiros (flexibilização)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5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pt-BR" sz="15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6033</TotalTime>
  <Words>303</Words>
  <Application>Microsoft Office PowerPoint</Application>
  <PresentationFormat>Apresentação na tela (4:3)</PresentationFormat>
  <Paragraphs>152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lucas.castro</dc:creator>
  <cp:lastModifiedBy>Irai Silva Lopes de Sousa</cp:lastModifiedBy>
  <cp:revision>631</cp:revision>
  <dcterms:created xsi:type="dcterms:W3CDTF">2011-08-08T14:31:43Z</dcterms:created>
  <dcterms:modified xsi:type="dcterms:W3CDTF">2013-06-05T13:02:35Z</dcterms:modified>
</cp:coreProperties>
</file>