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432" r:id="rId2"/>
    <p:sldId id="408" r:id="rId3"/>
    <p:sldId id="435" r:id="rId4"/>
    <p:sldId id="416" r:id="rId5"/>
    <p:sldId id="436" r:id="rId6"/>
  </p:sldIdLst>
  <p:sldSz cx="9144000" cy="6858000" type="screen4x3"/>
  <p:notesSz cx="6648450" cy="9850438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levina.silva" initials="l" lastIdx="1" clrIdx="0"/>
  <p:cmAuthor id="1" name="ana.lira" initials="a" lastIdx="3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BC89EF96-8CEA-46FF-86C4-4CE0E7609802}" styleName="Estilo Claro 3 - Ênfase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3C2FFA5D-87B4-456A-9821-1D502468CF0F}" styleName="Estilo com Tema 1 - Ênfase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35758FB7-9AC5-4552-8A53-C91805E547FA}" styleName="Estilo com Tema 1 - Ênfase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689" autoAdjust="0"/>
    <p:restoredTop sz="89435" autoAdjust="0"/>
  </p:normalViewPr>
  <p:slideViewPr>
    <p:cSldViewPr>
      <p:cViewPr>
        <p:scale>
          <a:sx n="80" d="100"/>
          <a:sy n="80" d="100"/>
        </p:scale>
        <p:origin x="-438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242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0995" cy="49252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765916" y="0"/>
            <a:ext cx="2880995" cy="49252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3437980-6507-400B-BC72-D7370B28C8FF}" type="datetimeFigureOut">
              <a:rPr lang="pt-BR" smtClean="0"/>
              <a:pPr/>
              <a:t>05/06/2013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9356206"/>
            <a:ext cx="2880995" cy="49252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765916" y="9356206"/>
            <a:ext cx="2880995" cy="49252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85DA3BA-1B8D-4F34-AB51-9E037FCCFFF2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3414422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0995" cy="49252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765916" y="0"/>
            <a:ext cx="2880995" cy="49252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837F9AE-BDF1-4632-BD94-3E5490465285}" type="datetimeFigureOut">
              <a:rPr lang="pt-BR" smtClean="0"/>
              <a:pPr/>
              <a:t>05/06/2013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862013" y="738188"/>
            <a:ext cx="4924425" cy="36941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64845" y="4678958"/>
            <a:ext cx="5318760" cy="443269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9356206"/>
            <a:ext cx="2880995" cy="49252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765916" y="9356206"/>
            <a:ext cx="2880995" cy="49252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05218D8-6CD6-4999-9BAB-45D9FF16AFE5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626505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D1759-0749-4B48-B8A9-6413E6858AB1}" type="datetimeFigureOut">
              <a:rPr lang="pt-BR" smtClean="0"/>
              <a:pPr/>
              <a:t>05/06/2013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A575ED-22BC-4D44-8FFA-1D9ED96B471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D1759-0749-4B48-B8A9-6413E6858AB1}" type="datetimeFigureOut">
              <a:rPr lang="pt-BR" smtClean="0"/>
              <a:pPr/>
              <a:t>05/06/2013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A575ED-22BC-4D44-8FFA-1D9ED96B471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D1759-0749-4B48-B8A9-6413E6858AB1}" type="datetimeFigureOut">
              <a:rPr lang="pt-BR" smtClean="0"/>
              <a:pPr/>
              <a:t>05/06/2013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A575ED-22BC-4D44-8FFA-1D9ED96B471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2pPr>
              <a:buNone/>
              <a:defRPr/>
            </a:lvl2pPr>
          </a:lstStyle>
          <a:p>
            <a:pPr lvl="0"/>
            <a:r>
              <a:rPr lang="pt-BR" dirty="0" smtClean="0"/>
              <a:t>Clique para editar os estilos do texto mestre</a:t>
            </a:r>
          </a:p>
          <a:p>
            <a:pPr lvl="0"/>
            <a:r>
              <a:rPr lang="pt-BR" dirty="0" smtClean="0"/>
              <a:t>Segundo nível</a:t>
            </a:r>
          </a:p>
          <a:p>
            <a:pPr lvl="2"/>
            <a:r>
              <a:rPr lang="pt-BR" dirty="0" smtClean="0"/>
              <a:t>Terceiro nível</a:t>
            </a:r>
          </a:p>
          <a:p>
            <a:pPr lvl="3"/>
            <a:r>
              <a:rPr lang="pt-BR" dirty="0" smtClean="0"/>
              <a:t>Quarto nível</a:t>
            </a:r>
          </a:p>
          <a:p>
            <a:pPr lvl="4"/>
            <a:r>
              <a:rPr lang="pt-BR" dirty="0" smtClean="0"/>
              <a:t>Quinto nível</a:t>
            </a:r>
            <a:endParaRPr lang="pt-BR" dirty="0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D1759-0749-4B48-B8A9-6413E6858AB1}" type="datetimeFigureOut">
              <a:rPr lang="pt-BR" smtClean="0"/>
              <a:pPr/>
              <a:t>05/06/2013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A575ED-22BC-4D44-8FFA-1D9ED96B471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D1759-0749-4B48-B8A9-6413E6858AB1}" type="datetimeFigureOut">
              <a:rPr lang="pt-BR" smtClean="0"/>
              <a:pPr/>
              <a:t>05/06/2013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A575ED-22BC-4D44-8FFA-1D9ED96B471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D1759-0749-4B48-B8A9-6413E6858AB1}" type="datetimeFigureOut">
              <a:rPr lang="pt-BR" smtClean="0"/>
              <a:pPr/>
              <a:t>05/06/2013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A575ED-22BC-4D44-8FFA-1D9ED96B471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D1759-0749-4B48-B8A9-6413E6858AB1}" type="datetimeFigureOut">
              <a:rPr lang="pt-BR" smtClean="0"/>
              <a:pPr/>
              <a:t>05/06/2013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A575ED-22BC-4D44-8FFA-1D9ED96B471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D1759-0749-4B48-B8A9-6413E6858AB1}" type="datetimeFigureOut">
              <a:rPr lang="pt-BR" smtClean="0"/>
              <a:pPr/>
              <a:t>05/06/2013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A575ED-22BC-4D44-8FFA-1D9ED96B471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D1759-0749-4B48-B8A9-6413E6858AB1}" type="datetimeFigureOut">
              <a:rPr lang="pt-BR" smtClean="0"/>
              <a:pPr/>
              <a:t>05/06/2013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A575ED-22BC-4D44-8FFA-1D9ED96B471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D1759-0749-4B48-B8A9-6413E6858AB1}" type="datetimeFigureOut">
              <a:rPr lang="pt-BR" smtClean="0"/>
              <a:pPr/>
              <a:t>05/06/2013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A575ED-22BC-4D44-8FFA-1D9ED96B471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D1759-0749-4B48-B8A9-6413E6858AB1}" type="datetimeFigureOut">
              <a:rPr lang="pt-BR" smtClean="0"/>
              <a:pPr/>
              <a:t>05/06/2013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A575ED-22BC-4D44-8FFA-1D9ED96B471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1D1759-0749-4B48-B8A9-6413E6858AB1}" type="datetimeFigureOut">
              <a:rPr lang="pt-BR" smtClean="0"/>
              <a:pPr/>
              <a:t>05/06/2013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A575ED-22BC-4D44-8FFA-1D9ED96B471D}" type="slidenum">
              <a:rPr lang="pt-BR" smtClean="0"/>
              <a:pPr/>
              <a:t>‹nº›</a:t>
            </a:fld>
            <a:endParaRPr lang="pt-BR"/>
          </a:p>
        </p:txBody>
      </p:sp>
      <p:pic>
        <p:nvPicPr>
          <p:cNvPr id="8" name="Imagem 7" descr="ABASSS.jpg"/>
          <p:cNvPicPr>
            <a:picLocks noChangeAspect="1"/>
          </p:cNvPicPr>
          <p:nvPr/>
        </p:nvPicPr>
        <p:blipFill>
          <a:blip r:embed="rId13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22530" name="Picture 2" descr="http://intra/ManualIdentiradeVisualANTT/_img/logo_Ass_vertical.jpg"/>
          <p:cNvPicPr>
            <a:picLocks noChangeAspect="1" noChangeArrowheads="1"/>
          </p:cNvPicPr>
          <p:nvPr userDrawn="1"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7524520" y="5998643"/>
            <a:ext cx="1557299" cy="788107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dirty="0" smtClean="0"/>
          </a:p>
          <a:p>
            <a:endParaRPr lang="pt-BR" dirty="0"/>
          </a:p>
        </p:txBody>
      </p:sp>
      <p:sp>
        <p:nvSpPr>
          <p:cNvPr id="4" name="Retângulo 3"/>
          <p:cNvSpPr/>
          <p:nvPr/>
        </p:nvSpPr>
        <p:spPr>
          <a:xfrm>
            <a:off x="285720" y="2143116"/>
            <a:ext cx="8286808" cy="53860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2" indent="-342900"/>
            <a:r>
              <a:rPr lang="pt-BR" sz="2000" b="1" dirty="0" smtClean="0">
                <a:latin typeface="Arial" pitchFamily="34" charset="0"/>
                <a:cs typeface="Arial" pitchFamily="34" charset="0"/>
              </a:rPr>
              <a:t>Estrutura da Apresentação</a:t>
            </a:r>
          </a:p>
          <a:p>
            <a:pPr lvl="2" indent="-342900"/>
            <a:endParaRPr lang="pt-BR" sz="1600" dirty="0" smtClean="0">
              <a:latin typeface="Arial" pitchFamily="34" charset="0"/>
              <a:cs typeface="Arial" pitchFamily="34" charset="0"/>
            </a:endParaRPr>
          </a:p>
          <a:p>
            <a:pPr marL="342900" lvl="2" indent="-342900">
              <a:lnSpc>
                <a:spcPct val="150000"/>
              </a:lnSpc>
            </a:pPr>
            <a:r>
              <a:rPr lang="pt-BR" sz="1600" dirty="0" smtClean="0">
                <a:latin typeface="Arial" pitchFamily="34" charset="0"/>
                <a:cs typeface="Arial" pitchFamily="34" charset="0"/>
              </a:rPr>
              <a:t>		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- Introdução</a:t>
            </a:r>
          </a:p>
          <a:p>
            <a:pPr marL="342900" lvl="2" indent="-342900">
              <a:lnSpc>
                <a:spcPct val="150000"/>
              </a:lnSpc>
            </a:pPr>
            <a:r>
              <a:rPr lang="pt-BR" dirty="0" smtClean="0">
                <a:latin typeface="Arial" pitchFamily="34" charset="0"/>
                <a:cs typeface="Arial" pitchFamily="34" charset="0"/>
              </a:rPr>
              <a:t>		- Pesquisas – Serviços Rodoviários</a:t>
            </a:r>
          </a:p>
          <a:p>
            <a:pPr marL="342900" lvl="2" indent="-342900">
              <a:lnSpc>
                <a:spcPct val="150000"/>
              </a:lnSpc>
            </a:pPr>
            <a:r>
              <a:rPr lang="pt-BR" dirty="0" smtClean="0">
                <a:latin typeface="Arial" pitchFamily="34" charset="0"/>
                <a:cs typeface="Arial" pitchFamily="34" charset="0"/>
              </a:rPr>
              <a:t>		- Pesquisas – Serviços </a:t>
            </a:r>
            <a:r>
              <a:rPr lang="pt-BR" dirty="0" err="1" smtClean="0">
                <a:latin typeface="Arial" pitchFamily="34" charset="0"/>
                <a:cs typeface="Arial" pitchFamily="34" charset="0"/>
              </a:rPr>
              <a:t>Semiurbanos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 do DF e Entorno</a:t>
            </a:r>
          </a:p>
          <a:p>
            <a:pPr marL="342900" lvl="2" indent="-342900">
              <a:lnSpc>
                <a:spcPct val="150000"/>
              </a:lnSpc>
            </a:pPr>
            <a:r>
              <a:rPr lang="pt-BR" dirty="0" smtClean="0">
                <a:latin typeface="Arial" pitchFamily="34" charset="0"/>
                <a:cs typeface="Arial" pitchFamily="34" charset="0"/>
              </a:rPr>
              <a:t>		- Premissas para a Licitação</a:t>
            </a:r>
          </a:p>
          <a:p>
            <a:pPr marL="342900" lvl="2" indent="-342900">
              <a:lnSpc>
                <a:spcPct val="150000"/>
              </a:lnSpc>
            </a:pPr>
            <a:r>
              <a:rPr lang="pt-BR" dirty="0" smtClean="0">
                <a:latin typeface="Arial" pitchFamily="34" charset="0"/>
                <a:cs typeface="Arial" pitchFamily="34" charset="0"/>
              </a:rPr>
              <a:t>		- Principais Benefícios Projetados</a:t>
            </a:r>
          </a:p>
          <a:p>
            <a:pPr marL="342900" lvl="2" indent="-342900">
              <a:lnSpc>
                <a:spcPct val="150000"/>
              </a:lnSpc>
            </a:pPr>
            <a:r>
              <a:rPr lang="pt-BR" dirty="0" smtClean="0">
                <a:latin typeface="Arial" pitchFamily="34" charset="0"/>
                <a:cs typeface="Arial" pitchFamily="34" charset="0"/>
              </a:rPr>
              <a:t>		- Situação Atual – Serviços Rodoviários</a:t>
            </a:r>
          </a:p>
          <a:p>
            <a:pPr marL="342900" lvl="2" indent="-342900">
              <a:lnSpc>
                <a:spcPct val="150000"/>
              </a:lnSpc>
            </a:pPr>
            <a:r>
              <a:rPr lang="pt-BR" dirty="0" smtClean="0">
                <a:latin typeface="Arial" pitchFamily="34" charset="0"/>
                <a:cs typeface="Arial" pitchFamily="34" charset="0"/>
              </a:rPr>
              <a:t>		- Situação Atual – Serviços </a:t>
            </a:r>
            <a:r>
              <a:rPr lang="pt-BR" dirty="0" err="1" smtClean="0">
                <a:latin typeface="Arial" pitchFamily="34" charset="0"/>
                <a:cs typeface="Arial" pitchFamily="34" charset="0"/>
              </a:rPr>
              <a:t>Semiurbanos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 do DF e Entorno</a:t>
            </a:r>
          </a:p>
          <a:p>
            <a:pPr marL="342900" lvl="2" indent="-342900">
              <a:lnSpc>
                <a:spcPct val="150000"/>
              </a:lnSpc>
            </a:pPr>
            <a:r>
              <a:rPr lang="pt-BR" dirty="0" smtClean="0">
                <a:latin typeface="Arial" pitchFamily="34" charset="0"/>
                <a:cs typeface="Arial" pitchFamily="34" charset="0"/>
              </a:rPr>
              <a:t>		</a:t>
            </a:r>
          </a:p>
          <a:p>
            <a:pPr marL="342900" lvl="2" indent="-342900"/>
            <a:endParaRPr lang="pt-BR" sz="1600" dirty="0" smtClean="0">
              <a:latin typeface="Arial" pitchFamily="34" charset="0"/>
              <a:cs typeface="Arial" pitchFamily="34" charset="0"/>
            </a:endParaRPr>
          </a:p>
          <a:p>
            <a:pPr marL="342900" lvl="2" indent="-342900"/>
            <a:r>
              <a:rPr lang="pt-BR" sz="1600" dirty="0" smtClean="0">
                <a:latin typeface="Arial" pitchFamily="34" charset="0"/>
                <a:cs typeface="Arial" pitchFamily="34" charset="0"/>
              </a:rPr>
              <a:t>		</a:t>
            </a:r>
          </a:p>
          <a:p>
            <a:pPr marL="342900" lvl="2" indent="-342900"/>
            <a:endParaRPr lang="pt-BR" sz="1600" dirty="0" smtClean="0">
              <a:latin typeface="Arial" pitchFamily="34" charset="0"/>
              <a:cs typeface="Arial" pitchFamily="34" charset="0"/>
            </a:endParaRPr>
          </a:p>
          <a:p>
            <a:endParaRPr lang="pt-BR" sz="1500" b="1" dirty="0" smtClean="0">
              <a:latin typeface="Arial" pitchFamily="34" charset="0"/>
              <a:cs typeface="Arial" pitchFamily="34" charset="0"/>
            </a:endParaRPr>
          </a:p>
          <a:p>
            <a:r>
              <a:rPr lang="pt-BR" sz="1500" b="1" dirty="0" smtClean="0">
                <a:latin typeface="Arial" pitchFamily="34" charset="0"/>
                <a:cs typeface="Arial" pitchFamily="34" charset="0"/>
              </a:rPr>
              <a:t>	</a:t>
            </a:r>
            <a:endParaRPr lang="pt-BR" sz="1500" dirty="0" smtClean="0">
              <a:latin typeface="Arial" pitchFamily="34" charset="0"/>
              <a:cs typeface="Arial" pitchFamily="34" charset="0"/>
            </a:endParaRPr>
          </a:p>
          <a:p>
            <a:pPr lvl="3" indent="-342900">
              <a:buFont typeface="Arial" pitchFamily="34" charset="0"/>
              <a:buChar char="•"/>
            </a:pPr>
            <a:endParaRPr lang="pt-BR" sz="1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433417" y="2096690"/>
            <a:ext cx="8281987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vl="1" algn="just" eaLnBrk="0" hangingPunct="0">
              <a:spcBef>
                <a:spcPct val="0"/>
              </a:spcBef>
              <a:buNone/>
            </a:pPr>
            <a:endParaRPr lang="pt-BR" b="1" dirty="0" smtClean="0">
              <a:latin typeface="Swis721 BT" pitchFamily="34" charset="0"/>
            </a:endParaRPr>
          </a:p>
          <a:p>
            <a:pPr lvl="1" algn="just" eaLnBrk="0" hangingPunct="0">
              <a:spcBef>
                <a:spcPct val="0"/>
              </a:spcBef>
              <a:buNone/>
            </a:pPr>
            <a:endParaRPr lang="pt-BR" dirty="0"/>
          </a:p>
        </p:txBody>
      </p:sp>
      <p:sp>
        <p:nvSpPr>
          <p:cNvPr id="6" name="Retângulo 5"/>
          <p:cNvSpPr/>
          <p:nvPr/>
        </p:nvSpPr>
        <p:spPr>
          <a:xfrm>
            <a:off x="0" y="1643050"/>
            <a:ext cx="9144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FontTx/>
              <a:buNone/>
            </a:pPr>
            <a:r>
              <a:rPr lang="pt-BR" b="1" dirty="0">
                <a:solidFill>
                  <a:schemeClr val="bg1"/>
                </a:solidFill>
                <a:latin typeface="Swis721 Cn BT" pitchFamily="34" charset="0"/>
              </a:rPr>
              <a:t> </a:t>
            </a:r>
          </a:p>
        </p:txBody>
      </p:sp>
      <p:sp>
        <p:nvSpPr>
          <p:cNvPr id="5" name="Retângulo 4"/>
          <p:cNvSpPr/>
          <p:nvPr/>
        </p:nvSpPr>
        <p:spPr>
          <a:xfrm>
            <a:off x="285720" y="2618473"/>
            <a:ext cx="8286808" cy="37394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2" indent="-342900"/>
            <a:endParaRPr lang="pt-BR" sz="1600" dirty="0" smtClean="0">
              <a:latin typeface="Arial" pitchFamily="34" charset="0"/>
              <a:cs typeface="Arial" pitchFamily="34" charset="0"/>
            </a:endParaRPr>
          </a:p>
          <a:p>
            <a:pPr marL="342900" lvl="2" indent="-342900"/>
            <a:r>
              <a:rPr lang="pt-BR" sz="1600" dirty="0" smtClean="0">
                <a:latin typeface="Arial" pitchFamily="34" charset="0"/>
                <a:cs typeface="Arial" pitchFamily="34" charset="0"/>
              </a:rPr>
              <a:t>	Lei nº 10233/2001:	</a:t>
            </a:r>
          </a:p>
          <a:p>
            <a:pPr marL="342900" lvl="2" indent="-342900">
              <a:buFont typeface="Arial" charset="0"/>
              <a:buChar char="•"/>
            </a:pPr>
            <a:r>
              <a:rPr lang="pt-BR" sz="1600" dirty="0" smtClean="0">
                <a:latin typeface="Arial" pitchFamily="34" charset="0"/>
                <a:cs typeface="Arial" pitchFamily="34" charset="0"/>
              </a:rPr>
              <a:t>Transporte rodoviário interestadual e internacional de  passageiros: esfera de atuação da ANTT</a:t>
            </a:r>
          </a:p>
          <a:p>
            <a:pPr lvl="1"/>
            <a:endParaRPr lang="pt-BR" sz="1600" dirty="0" smtClean="0">
              <a:latin typeface="Arial" pitchFamily="34" charset="0"/>
              <a:cs typeface="Arial" pitchFamily="34" charset="0"/>
            </a:endParaRPr>
          </a:p>
          <a:p>
            <a:pPr lvl="1"/>
            <a:r>
              <a:rPr lang="pt-BR" sz="1600" dirty="0" smtClean="0">
                <a:latin typeface="Arial" pitchFamily="34" charset="0"/>
                <a:cs typeface="Arial" pitchFamily="34" charset="0"/>
              </a:rPr>
              <a:t>	[...]</a:t>
            </a:r>
          </a:p>
          <a:p>
            <a:pPr lvl="1"/>
            <a:r>
              <a:rPr lang="pt-BR" sz="1600" dirty="0" smtClean="0">
                <a:latin typeface="Arial" pitchFamily="34" charset="0"/>
                <a:cs typeface="Arial" pitchFamily="34" charset="0"/>
              </a:rPr>
              <a:t>	Art. 26. Cabe à ANTT, como atribuições específicas pertinentes ao Transporte 	Rodoviário:</a:t>
            </a:r>
          </a:p>
          <a:p>
            <a:pPr>
              <a:buFontTx/>
              <a:buNone/>
            </a:pPr>
            <a:r>
              <a:rPr lang="pt-BR" sz="1600" dirty="0" smtClean="0">
                <a:latin typeface="Arial" pitchFamily="34" charset="0"/>
                <a:cs typeface="Arial" pitchFamily="34" charset="0"/>
              </a:rPr>
              <a:t>	I – publicar os editais, julgar as licitações e celebrar os contratos de permissão 	para prestação de serviços de transporte rodoviário interestadual e 	internacional de passageiros;</a:t>
            </a:r>
          </a:p>
          <a:p>
            <a:pPr>
              <a:buFontTx/>
              <a:buNone/>
            </a:pPr>
            <a:r>
              <a:rPr lang="pt-BR" sz="1600" dirty="0" smtClean="0">
                <a:latin typeface="Arial" pitchFamily="34" charset="0"/>
                <a:cs typeface="Arial" pitchFamily="34" charset="0"/>
              </a:rPr>
              <a:t>	[...]</a:t>
            </a:r>
          </a:p>
          <a:p>
            <a:pPr>
              <a:buFontTx/>
              <a:buNone/>
            </a:pPr>
            <a:r>
              <a:rPr lang="pt-BR" sz="1600" dirty="0" smtClean="0">
                <a:latin typeface="Arial" pitchFamily="34" charset="0"/>
                <a:cs typeface="Arial" pitchFamily="34" charset="0"/>
              </a:rPr>
              <a:t>	</a:t>
            </a:r>
          </a:p>
          <a:p>
            <a:endParaRPr lang="pt-BR" sz="1500" dirty="0" smtClean="0">
              <a:latin typeface="Arial" pitchFamily="34" charset="0"/>
              <a:cs typeface="Arial" pitchFamily="34" charset="0"/>
            </a:endParaRPr>
          </a:p>
          <a:p>
            <a:pPr lvl="3" indent="-342900">
              <a:buFont typeface="Arial" pitchFamily="34" charset="0"/>
              <a:buChar char="•"/>
            </a:pPr>
            <a:endParaRPr lang="pt-BR" sz="1400" dirty="0" smtClean="0"/>
          </a:p>
        </p:txBody>
      </p:sp>
      <p:sp>
        <p:nvSpPr>
          <p:cNvPr id="7" name="Retângulo 6"/>
          <p:cNvSpPr/>
          <p:nvPr/>
        </p:nvSpPr>
        <p:spPr>
          <a:xfrm>
            <a:off x="55677" y="2214554"/>
            <a:ext cx="208743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2" indent="-342900"/>
            <a:r>
              <a:rPr lang="pt-BR" sz="2000" b="1" dirty="0" smtClean="0">
                <a:latin typeface="Arial" pitchFamily="34" charset="0"/>
                <a:cs typeface="Arial" pitchFamily="34" charset="0"/>
              </a:rPr>
              <a:t>Introdução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/>
          <p:cNvSpPr/>
          <p:nvPr/>
        </p:nvSpPr>
        <p:spPr>
          <a:xfrm>
            <a:off x="500034" y="2714620"/>
            <a:ext cx="8143932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 algn="just" eaLnBrk="0" hangingPunct="0"/>
            <a:r>
              <a:rPr lang="pt-BR" b="1" dirty="0" smtClean="0"/>
              <a:t>Necessidade de licitar todos os serviços de transporte rodoviário de passageiros – criação do </a:t>
            </a:r>
            <a:r>
              <a:rPr lang="pt-BR" b="1" dirty="0" err="1" smtClean="0"/>
              <a:t>ProPass</a:t>
            </a:r>
            <a:r>
              <a:rPr lang="pt-BR" b="1" dirty="0" smtClean="0"/>
              <a:t> Brasil (Deliberação nº 407/2008</a:t>
            </a:r>
            <a:r>
              <a:rPr lang="pt-BR" dirty="0" smtClean="0"/>
              <a:t>)</a:t>
            </a:r>
          </a:p>
          <a:p>
            <a:pPr lvl="1" algn="just" eaLnBrk="0" hangingPunct="0"/>
            <a:endParaRPr lang="pt-BR" b="1" dirty="0" smtClean="0"/>
          </a:p>
          <a:p>
            <a:pPr lvl="1" algn="just" eaLnBrk="0" hangingPunct="0"/>
            <a:r>
              <a:rPr lang="pt-BR" dirty="0" smtClean="0"/>
              <a:t>Art. 1º Criar o </a:t>
            </a:r>
            <a:r>
              <a:rPr lang="pt-BR" dirty="0" err="1" smtClean="0"/>
              <a:t>ProPass</a:t>
            </a:r>
            <a:r>
              <a:rPr lang="pt-BR" dirty="0" smtClean="0"/>
              <a:t> Brasil – Projeto da Rede Nacional de Transporte Rodoviário Interestadual e Internacional de Passageiros, que consiste na reestruturação do transporte rodoviário interestadual e internacional de passageiros, </a:t>
            </a:r>
            <a:r>
              <a:rPr lang="pt-BR" b="1" dirty="0" smtClean="0"/>
              <a:t>com distância superior a 75 km </a:t>
            </a:r>
            <a:r>
              <a:rPr lang="pt-BR" dirty="0" smtClean="0"/>
              <a:t>e com distância </a:t>
            </a:r>
            <a:r>
              <a:rPr lang="pt-BR" b="1" dirty="0" smtClean="0"/>
              <a:t>igual ou inferior a 75 km</a:t>
            </a:r>
            <a:r>
              <a:rPr lang="pt-BR" dirty="0" smtClean="0"/>
              <a:t>, decorrente da definição da nova rede de transporte, a partir da apresentação dos elementos operacionais e da disponibilização dos estudos de viabilidade econômico-financeiros dos serviços.</a:t>
            </a:r>
            <a:endParaRPr lang="pt-BR" dirty="0"/>
          </a:p>
        </p:txBody>
      </p:sp>
      <p:sp>
        <p:nvSpPr>
          <p:cNvPr id="5" name="Retângulo 4"/>
          <p:cNvSpPr/>
          <p:nvPr/>
        </p:nvSpPr>
        <p:spPr>
          <a:xfrm>
            <a:off x="357158" y="2143116"/>
            <a:ext cx="208743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2" indent="-342900"/>
            <a:r>
              <a:rPr lang="pt-BR" sz="2000" b="1" dirty="0" smtClean="0">
                <a:latin typeface="Arial" pitchFamily="34" charset="0"/>
                <a:cs typeface="Arial" pitchFamily="34" charset="0"/>
              </a:rPr>
              <a:t>Introdução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pt-BR" dirty="0" smtClean="0"/>
          </a:p>
          <a:p>
            <a:pPr lvl="2" indent="-342900">
              <a:buNone/>
            </a:pPr>
            <a:r>
              <a:rPr lang="pt-BR" sz="2000" b="1" dirty="0" smtClean="0">
                <a:latin typeface="Arial" pitchFamily="34" charset="0"/>
                <a:cs typeface="Arial" pitchFamily="34" charset="0"/>
              </a:rPr>
              <a:t>Introdução</a:t>
            </a:r>
          </a:p>
          <a:p>
            <a:pPr>
              <a:buFontTx/>
              <a:buNone/>
            </a:pPr>
            <a:r>
              <a:rPr lang="pt-BR" b="1" dirty="0" smtClean="0"/>
              <a:t>	</a:t>
            </a:r>
            <a:r>
              <a:rPr lang="pt-BR" sz="17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Limitação: </a:t>
            </a:r>
            <a:r>
              <a:rPr lang="pt-BR" sz="1700" dirty="0" smtClean="0">
                <a:latin typeface="Arial" pitchFamily="34" charset="0"/>
                <a:cs typeface="Arial" pitchFamily="34" charset="0"/>
              </a:rPr>
              <a:t>Informações disponíveis provenientes das empresas operadoras</a:t>
            </a:r>
          </a:p>
          <a:p>
            <a:pPr>
              <a:buFontTx/>
              <a:buNone/>
            </a:pPr>
            <a:r>
              <a:rPr lang="pt-BR" sz="1700" dirty="0" smtClean="0">
                <a:latin typeface="Arial" pitchFamily="34" charset="0"/>
                <a:cs typeface="Arial" pitchFamily="34" charset="0"/>
              </a:rPr>
              <a:t>		Atuação eficiente : </a:t>
            </a:r>
          </a:p>
          <a:p>
            <a:pPr>
              <a:buFontTx/>
              <a:buNone/>
            </a:pPr>
            <a:r>
              <a:rPr lang="pt-BR" sz="1700" dirty="0" smtClean="0">
                <a:latin typeface="Arial" pitchFamily="34" charset="0"/>
                <a:cs typeface="Arial" pitchFamily="34" charset="0"/>
              </a:rPr>
              <a:t>			- obtenção de dados confiáveis e precisos</a:t>
            </a:r>
          </a:p>
          <a:p>
            <a:pPr>
              <a:buFontTx/>
              <a:buNone/>
            </a:pPr>
            <a:r>
              <a:rPr lang="pt-BR" sz="1700" dirty="0" smtClean="0">
                <a:latin typeface="Arial" pitchFamily="34" charset="0"/>
                <a:cs typeface="Arial" pitchFamily="34" charset="0"/>
              </a:rPr>
              <a:t>			- reduzir a assimetria de informações</a:t>
            </a:r>
          </a:p>
          <a:p>
            <a:pPr>
              <a:buFontTx/>
              <a:buNone/>
            </a:pPr>
            <a:r>
              <a:rPr lang="pt-BR" sz="1700" dirty="0" smtClean="0">
                <a:latin typeface="Arial" pitchFamily="34" charset="0"/>
                <a:cs typeface="Arial" pitchFamily="34" charset="0"/>
              </a:rPr>
              <a:t>			- permitir a participação isonômica de proponentes no processo 		de licitação</a:t>
            </a:r>
          </a:p>
          <a:p>
            <a:pPr>
              <a:buFontTx/>
              <a:buNone/>
            </a:pPr>
            <a:r>
              <a:rPr lang="pt-BR" sz="1700" dirty="0" smtClean="0">
                <a:latin typeface="Arial" pitchFamily="34" charset="0"/>
                <a:cs typeface="Arial" pitchFamily="34" charset="0"/>
              </a:rPr>
              <a:t>	</a:t>
            </a:r>
          </a:p>
          <a:p>
            <a:pPr>
              <a:buFontTx/>
              <a:buNone/>
            </a:pPr>
            <a:r>
              <a:rPr lang="pt-BR" sz="1700" dirty="0" smtClean="0">
                <a:latin typeface="Arial" pitchFamily="34" charset="0"/>
                <a:cs typeface="Arial" pitchFamily="34" charset="0"/>
              </a:rPr>
              <a:t>	Necessidade de </a:t>
            </a:r>
            <a:r>
              <a:rPr lang="pt-BR" sz="1700" b="1" dirty="0" smtClean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pesquisas</a:t>
            </a:r>
            <a:r>
              <a:rPr lang="pt-BR" sz="1700" dirty="0" smtClean="0">
                <a:latin typeface="Arial" pitchFamily="34" charset="0"/>
                <a:cs typeface="Arial" pitchFamily="34" charset="0"/>
              </a:rPr>
              <a:t> para </a:t>
            </a:r>
            <a:r>
              <a:rPr lang="pt-BR" sz="1700" b="1" dirty="0" smtClean="0">
                <a:latin typeface="Arial" pitchFamily="34" charset="0"/>
                <a:cs typeface="Arial" pitchFamily="34" charset="0"/>
              </a:rPr>
              <a:t>identificar, caracterizar e mensurar os serviços de transporte rodoviário de passageiros</a:t>
            </a:r>
          </a:p>
          <a:p>
            <a:pPr>
              <a:buFontTx/>
              <a:buNone/>
            </a:pPr>
            <a:r>
              <a:rPr lang="pt-BR" sz="1700" dirty="0" smtClean="0">
                <a:latin typeface="Arial" pitchFamily="34" charset="0"/>
                <a:cs typeface="Arial" pitchFamily="34" charset="0"/>
              </a:rPr>
              <a:t>		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tângulo 4"/>
          <p:cNvSpPr/>
          <p:nvPr/>
        </p:nvSpPr>
        <p:spPr>
          <a:xfrm>
            <a:off x="357158" y="2143116"/>
            <a:ext cx="208743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2" indent="-342900"/>
            <a:r>
              <a:rPr lang="pt-BR" sz="2000" b="1" dirty="0" smtClean="0">
                <a:latin typeface="Arial" pitchFamily="34" charset="0"/>
                <a:cs typeface="Arial" pitchFamily="34" charset="0"/>
              </a:rPr>
              <a:t>Introdução</a:t>
            </a:r>
          </a:p>
        </p:txBody>
      </p:sp>
      <p:sp>
        <p:nvSpPr>
          <p:cNvPr id="7" name="Retângulo 6"/>
          <p:cNvSpPr/>
          <p:nvPr/>
        </p:nvSpPr>
        <p:spPr>
          <a:xfrm>
            <a:off x="1214430" y="2714620"/>
            <a:ext cx="6072214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1600" b="1" dirty="0" smtClean="0">
                <a:latin typeface="Arial" pitchFamily="34" charset="0"/>
                <a:cs typeface="Arial" pitchFamily="34" charset="0"/>
              </a:rPr>
              <a:t>Dois sistemas com características distintas</a:t>
            </a:r>
            <a:endParaRPr lang="pt-BR" sz="1600" dirty="0"/>
          </a:p>
        </p:txBody>
      </p:sp>
      <p:pic>
        <p:nvPicPr>
          <p:cNvPr id="8" name="Picture 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2844" y="3163277"/>
            <a:ext cx="8840014" cy="11944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0" name="Retângulo 9"/>
          <p:cNvSpPr/>
          <p:nvPr/>
        </p:nvSpPr>
        <p:spPr>
          <a:xfrm>
            <a:off x="1285852" y="4662082"/>
            <a:ext cx="6072214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1600" b="1" dirty="0" smtClean="0">
                <a:latin typeface="Arial" pitchFamily="34" charset="0"/>
                <a:cs typeface="Arial" pitchFamily="34" charset="0"/>
              </a:rPr>
              <a:t>Pesquisas específicas com metodologias distintas</a:t>
            </a:r>
            <a:endParaRPr lang="pt-BR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6034</TotalTime>
  <Words>116</Words>
  <Application>Microsoft Office PowerPoint</Application>
  <PresentationFormat>Apresentação na tela (4:3)</PresentationFormat>
  <Paragraphs>43</Paragraphs>
  <Slides>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5</vt:i4>
      </vt:variant>
    </vt:vector>
  </HeadingPairs>
  <TitlesOfParts>
    <vt:vector size="6" baseType="lpstr"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lucas.castro</dc:creator>
  <cp:lastModifiedBy>Irai Silva Lopes de Sousa</cp:lastModifiedBy>
  <cp:revision>630</cp:revision>
  <dcterms:created xsi:type="dcterms:W3CDTF">2011-08-08T14:31:43Z</dcterms:created>
  <dcterms:modified xsi:type="dcterms:W3CDTF">2013-06-05T12:58:58Z</dcterms:modified>
</cp:coreProperties>
</file>