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ppt/charts/chart31.xml" ContentType="application/vnd.openxmlformats-officedocument.drawingml.chart+xml"/>
  <Override PartName="/ppt/charts/style31.xml" ContentType="application/vnd.ms-office.chartstyle+xml"/>
  <Override PartName="/ppt/charts/colors31.xml" ContentType="application/vnd.ms-office.chartcolorstyle+xml"/>
  <Override PartName="/ppt/charts/chart32.xml" ContentType="application/vnd.openxmlformats-officedocument.drawingml.chart+xml"/>
  <Override PartName="/ppt/charts/style32.xml" ContentType="application/vnd.ms-office.chartstyle+xml"/>
  <Override PartName="/ppt/charts/colors32.xml" ContentType="application/vnd.ms-office.chartcolorstyle+xml"/>
  <Override PartName="/ppt/charts/chart33.xml" ContentType="application/vnd.openxmlformats-officedocument.drawingml.chart+xml"/>
  <Override PartName="/ppt/charts/style33.xml" ContentType="application/vnd.ms-office.chartstyle+xml"/>
  <Override PartName="/ppt/charts/colors33.xml" ContentType="application/vnd.ms-office.chartcolorstyle+xml"/>
  <Override PartName="/ppt/charts/chart34.xml" ContentType="application/vnd.openxmlformats-officedocument.drawingml.chart+xml"/>
  <Override PartName="/ppt/charts/style34.xml" ContentType="application/vnd.ms-office.chartstyle+xml"/>
  <Override PartName="/ppt/charts/colors34.xml" ContentType="application/vnd.ms-office.chartcolorstyle+xml"/>
  <Override PartName="/ppt/charts/chart35.xml" ContentType="application/vnd.openxmlformats-officedocument.drawingml.chart+xml"/>
  <Override PartName="/ppt/charts/style35.xml" ContentType="application/vnd.ms-office.chartstyle+xml"/>
  <Override PartName="/ppt/charts/colors3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9" r:id="rId3"/>
    <p:sldId id="281" r:id="rId4"/>
    <p:sldId id="349" r:id="rId5"/>
    <p:sldId id="284" r:id="rId6"/>
    <p:sldId id="291" r:id="rId7"/>
    <p:sldId id="328" r:id="rId8"/>
    <p:sldId id="329" r:id="rId9"/>
    <p:sldId id="270" r:id="rId10"/>
    <p:sldId id="271" r:id="rId11"/>
    <p:sldId id="283" r:id="rId12"/>
    <p:sldId id="290" r:id="rId13"/>
    <p:sldId id="331" r:id="rId14"/>
    <p:sldId id="339" r:id="rId15"/>
    <p:sldId id="286" r:id="rId16"/>
    <p:sldId id="289" r:id="rId17"/>
    <p:sldId id="348" r:id="rId18"/>
    <p:sldId id="315" r:id="rId19"/>
    <p:sldId id="341" r:id="rId20"/>
    <p:sldId id="343" r:id="rId21"/>
    <p:sldId id="342" r:id="rId22"/>
    <p:sldId id="344" r:id="rId23"/>
    <p:sldId id="345" r:id="rId24"/>
    <p:sldId id="327" r:id="rId25"/>
    <p:sldId id="314" r:id="rId26"/>
    <p:sldId id="316" r:id="rId27"/>
    <p:sldId id="317" r:id="rId28"/>
    <p:sldId id="321" r:id="rId29"/>
    <p:sldId id="346" r:id="rId30"/>
    <p:sldId id="351" r:id="rId31"/>
    <p:sldId id="352" r:id="rId32"/>
    <p:sldId id="332" r:id="rId33"/>
    <p:sldId id="340" r:id="rId34"/>
    <p:sldId id="324" r:id="rId35"/>
    <p:sldId id="333" r:id="rId36"/>
    <p:sldId id="337" r:id="rId37"/>
    <p:sldId id="334" r:id="rId38"/>
    <p:sldId id="335" r:id="rId39"/>
    <p:sldId id="336" r:id="rId40"/>
    <p:sldId id="322" r:id="rId41"/>
    <p:sldId id="268" r:id="rId42"/>
    <p:sldId id="263" r:id="rId43"/>
    <p:sldId id="272" r:id="rId44"/>
    <p:sldId id="273" r:id="rId45"/>
    <p:sldId id="274" r:id="rId46"/>
    <p:sldId id="276" r:id="rId47"/>
    <p:sldId id="277" r:id="rId48"/>
    <p:sldId id="275" r:id="rId49"/>
    <p:sldId id="278" r:id="rId50"/>
    <p:sldId id="279" r:id="rId51"/>
    <p:sldId id="313" r:id="rId52"/>
    <p:sldId id="280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Estilo Médio 3 - Ênfas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Estudos\Dados%20Gerais_Graficos_Fungetur_Setor%20Turismo_v4_202104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PulsoEmpresa_202006_quinzena_0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PulsoEmpresa_202008_quinzena_06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PMS_IBGE_v1_20210330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drue\Documents\Metadocuments\Turismo\Demandas_Turismo\Dados%20Gerais_Graficos_Fungetur_Setor%20Turismo_v3_PORRA.xlsx" TargetMode="External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Estudos\Dados%20Gerais_Graficos_Fungetur_Setor%20Turismo_v4_20210401.xlsx" TargetMode="External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historico-icva-02202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1.xml"/><Relationship Id="rId1" Type="http://schemas.microsoft.com/office/2011/relationships/chartStyle" Target="styl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2.xml"/><Relationship Id="rId1" Type="http://schemas.microsoft.com/office/2011/relationships/chartStyle" Target="styl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3.xml"/><Relationship Id="rId1" Type="http://schemas.microsoft.com/office/2011/relationships/chartStyle" Target="styl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4.xml"/><Relationship Id="rId1" Type="http://schemas.microsoft.com/office/2011/relationships/chartStyle" Target="styl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35.xml"/><Relationship Id="rId1" Type="http://schemas.microsoft.com/office/2011/relationships/chartStyle" Target="style35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PMS_IBGE_v1_2021033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PMS_IBGE_v1_20210330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Dados%20GErais_Graficos_Fungetur_Setor%20Turismo_v2_20210219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mtur.gov.br\ARQUIVOS\SNAIC\GSNAIC\Departamentos\DAINV\CGCRED\TCU_cr&#233;dito%20extraordin&#225;rio\Fal&#234;ncias-e-Recupera&#231;&#245;es-Judiciai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'IPEA_raio X'!$C$98</c:f>
              <c:strCache>
                <c:ptCount val="1"/>
                <c:pt idx="0">
                  <c:v>PIB ACT 2019 (FGV e IBGE)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800-437B-946A-A4EF9E4F07F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800-437B-946A-A4EF9E4F07FC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800-437B-946A-A4EF9E4F07FC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800-437B-946A-A4EF9E4F07FC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800-437B-946A-A4EF9E4F07FC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800-437B-946A-A4EF9E4F07FC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800-437B-946A-A4EF9E4F07FC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800-437B-946A-A4EF9E4F07FC}"/>
              </c:ext>
            </c:extLst>
          </c:dPt>
          <c:dLbls>
            <c:dLbl>
              <c:idx val="4"/>
              <c:layout>
                <c:manualLayout>
                  <c:x val="5.0065527584660291E-2"/>
                  <c:y val="4.365518949482098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5800-437B-946A-A4EF9E4F07F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9469927394034588E-2"/>
                  <c:y val="-4.5952831047179989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5800-437B-946A-A4EF9E4F07F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2.7814181991477911E-3"/>
                  <c:y val="-2.757169862830799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5800-437B-946A-A4EF9E4F07F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'IPEA_raio X'!$B$99:$B$106</c:f>
              <c:strCache>
                <c:ptCount val="8"/>
                <c:pt idx="0">
                  <c:v>Alojamento</c:v>
                </c:pt>
                <c:pt idx="1">
                  <c:v>Alimentação</c:v>
                </c:pt>
                <c:pt idx="2">
                  <c:v>Transporte Terrestre</c:v>
                </c:pt>
                <c:pt idx="3">
                  <c:v>Transporte Aquaviário</c:v>
                </c:pt>
                <c:pt idx="4">
                  <c:v>Transporte Aéreo</c:v>
                </c:pt>
                <c:pt idx="5">
                  <c:v>Aluguel de Transportes</c:v>
                </c:pt>
                <c:pt idx="6">
                  <c:v>Agência de Viagem</c:v>
                </c:pt>
                <c:pt idx="7">
                  <c:v>Cultura e Lazer</c:v>
                </c:pt>
              </c:strCache>
            </c:strRef>
          </c:cat>
          <c:val>
            <c:numRef>
              <c:f>'IPEA_raio X'!$C$99:$C$106</c:f>
              <c:numCache>
                <c:formatCode>_("R$"* #,##0.00_);_("R$"* \(#,##0.00\);_("R$"* "-"??_);_(@_)</c:formatCode>
                <c:ptCount val="8"/>
                <c:pt idx="0">
                  <c:v>39139062500</c:v>
                </c:pt>
                <c:pt idx="1">
                  <c:v>156556250000</c:v>
                </c:pt>
                <c:pt idx="2">
                  <c:v>44428124999.999992</c:v>
                </c:pt>
                <c:pt idx="3">
                  <c:v>1057812500</c:v>
                </c:pt>
                <c:pt idx="4">
                  <c:v>6346874999.999999</c:v>
                </c:pt>
                <c:pt idx="5">
                  <c:v>6346874999.999999</c:v>
                </c:pt>
                <c:pt idx="6">
                  <c:v>11635937500</c:v>
                </c:pt>
                <c:pt idx="7">
                  <c:v>5289062500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800-437B-946A-A4EF9E4F07F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Distribuição de Pareto - ACT</a:t>
            </a:r>
            <a:r>
              <a:rPr lang="pt-BR" baseline="0"/>
              <a:t> (2019)</a:t>
            </a:r>
            <a:endParaRPr lang="pt-B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13-4285-9C31-5ACAC28C86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13-4285-9C31-5ACAC28C86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413-4285-9C31-5ACAC28C86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413-4285-9C31-5ACAC28C86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413-4285-9C31-5ACAC28C86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413-4285-9C31-5ACAC28C86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413-4285-9C31-5ACAC28C867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413-4285-9C31-5ACAC28C8673}"/>
              </c:ext>
            </c:extLst>
          </c:dPt>
          <c:dLbls>
            <c:dLbl>
              <c:idx val="5"/>
              <c:layout>
                <c:manualLayout>
                  <c:x val="-1.4939304663592183E-2"/>
                  <c:y val="-1.39433532062713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413-4285-9C31-5ACAC28C867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'IPEA_raio X'!$C$86:$C$93</c:f>
              <c:strCache>
                <c:ptCount val="8"/>
                <c:pt idx="0">
                  <c:v>Alojamento</c:v>
                </c:pt>
                <c:pt idx="1">
                  <c:v>Alimentação</c:v>
                </c:pt>
                <c:pt idx="2">
                  <c:v>Transporte Terrestre</c:v>
                </c:pt>
                <c:pt idx="3">
                  <c:v>Transporte Aquaviário</c:v>
                </c:pt>
                <c:pt idx="4">
                  <c:v>Transporte Aéreo</c:v>
                </c:pt>
                <c:pt idx="5">
                  <c:v>Aluguel de Transportes</c:v>
                </c:pt>
                <c:pt idx="6">
                  <c:v>Agência de Viagem</c:v>
                </c:pt>
                <c:pt idx="7">
                  <c:v>Cultura e Lazer</c:v>
                </c:pt>
              </c:strCache>
            </c:strRef>
          </c:cat>
          <c:val>
            <c:numRef>
              <c:f>'IPEA_raio X'!$D$86:$D$93</c:f>
              <c:numCache>
                <c:formatCode>#,##0</c:formatCode>
                <c:ptCount val="8"/>
                <c:pt idx="0">
                  <c:v>35852</c:v>
                </c:pt>
                <c:pt idx="1">
                  <c:v>299450</c:v>
                </c:pt>
                <c:pt idx="2">
                  <c:v>33903</c:v>
                </c:pt>
                <c:pt idx="3">
                  <c:v>1077</c:v>
                </c:pt>
                <c:pt idx="4">
                  <c:v>897</c:v>
                </c:pt>
                <c:pt idx="5">
                  <c:v>12116</c:v>
                </c:pt>
                <c:pt idx="6">
                  <c:v>26041</c:v>
                </c:pt>
                <c:pt idx="7">
                  <c:v>40886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413-4285-9C31-5ACAC28C86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2000" dirty="0"/>
              <a:t>O encerramento foi em decorrência da pandemia (por</a:t>
            </a:r>
            <a:r>
              <a:rPr lang="pt-BR" sz="2000" baseline="0" dirty="0"/>
              <a:t> faixa de pessoal ocupado)</a:t>
            </a:r>
            <a:r>
              <a:rPr lang="pt-BR" sz="2000" dirty="0"/>
              <a:t>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Tab_02!$L$9</c:f>
              <c:strCache>
                <c:ptCount val="1"/>
                <c:pt idx="0">
                  <c:v>Sim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Tab_02!$K$10:$K$12</c:f>
              <c:strCache>
                <c:ptCount val="3"/>
                <c:pt idx="0">
                  <c:v>até 49</c:v>
                </c:pt>
                <c:pt idx="1">
                  <c:v>50 a 499</c:v>
                </c:pt>
                <c:pt idx="2">
                  <c:v>500 ou mais</c:v>
                </c:pt>
              </c:strCache>
            </c:strRef>
          </c:cat>
          <c:val>
            <c:numRef>
              <c:f>Tab_02!$L$10:$L$12</c:f>
              <c:numCache>
                <c:formatCode>0.00%</c:formatCode>
                <c:ptCount val="3"/>
                <c:pt idx="0">
                  <c:v>0.39249942550722561</c:v>
                </c:pt>
                <c:pt idx="1">
                  <c:v>0.74286708419000258</c:v>
                </c:pt>
                <c:pt idx="2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0B98-46D9-9546-79D5A2304AA8}"/>
            </c:ext>
          </c:extLst>
        </c:ser>
        <c:ser>
          <c:idx val="1"/>
          <c:order val="1"/>
          <c:tx>
            <c:strRef>
              <c:f>Tab_02!$M$9</c:f>
              <c:strCache>
                <c:ptCount val="1"/>
                <c:pt idx="0">
                  <c:v>Não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Tab_02!$K$10:$K$12</c:f>
              <c:strCache>
                <c:ptCount val="3"/>
                <c:pt idx="0">
                  <c:v>até 49</c:v>
                </c:pt>
                <c:pt idx="1">
                  <c:v>50 a 499</c:v>
                </c:pt>
                <c:pt idx="2">
                  <c:v>500 ou mais</c:v>
                </c:pt>
              </c:strCache>
            </c:strRef>
          </c:cat>
          <c:val>
            <c:numRef>
              <c:f>Tab_02!$M$10:$M$12</c:f>
              <c:numCache>
                <c:formatCode>0.00%</c:formatCode>
                <c:ptCount val="3"/>
                <c:pt idx="0">
                  <c:v>0.60164166227966775</c:v>
                </c:pt>
                <c:pt idx="1">
                  <c:v>0.14837248236249126</c:v>
                </c:pt>
                <c:pt idx="2">
                  <c:v>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0B98-46D9-9546-79D5A2304A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4789480"/>
        <c:axId val="194789872"/>
      </c:lineChart>
      <c:catAx>
        <c:axId val="194789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9872"/>
        <c:crosses val="autoZero"/>
        <c:auto val="1"/>
        <c:lblAlgn val="ctr"/>
        <c:lblOffset val="100"/>
        <c:noMultiLvlLbl val="0"/>
      </c:catAx>
      <c:valAx>
        <c:axId val="194789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9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Medidas adotadas pelas empresas durante a pandemia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Tab_10!$Y$8</c:f>
              <c:strCache>
                <c:ptCount val="1"/>
                <c:pt idx="0">
                  <c:v>Adiou o pagamento de impostos</c:v>
                </c:pt>
              </c:strCache>
            </c:strRef>
          </c:tx>
          <c:spPr>
            <a:solidFill>
              <a:schemeClr val="accent1">
                <a:shade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Tab_10!$X$10:$X$16</c:f>
              <c:strCache>
                <c:ptCount val="7"/>
                <c:pt idx="0">
                  <c:v>     Outros serviços (turismo)</c:v>
                </c:pt>
                <c:pt idx="1">
                  <c:v>Total</c:v>
                </c:pt>
                <c:pt idx="2">
                  <c:v>Norte</c:v>
                </c:pt>
                <c:pt idx="3">
                  <c:v>Nordeste</c:v>
                </c:pt>
                <c:pt idx="4">
                  <c:v>Sudeste</c:v>
                </c:pt>
                <c:pt idx="5">
                  <c:v>Sul</c:v>
                </c:pt>
                <c:pt idx="6">
                  <c:v>Centro-Oeste</c:v>
                </c:pt>
              </c:strCache>
            </c:strRef>
          </c:cat>
          <c:val>
            <c:numRef>
              <c:f>Tab_10!$Y$10:$Y$16</c:f>
              <c:numCache>
                <c:formatCode>0.00%</c:formatCode>
                <c:ptCount val="7"/>
                <c:pt idx="0">
                  <c:v>0.24016766115687666</c:v>
                </c:pt>
                <c:pt idx="1">
                  <c:v>0.23773416054015256</c:v>
                </c:pt>
                <c:pt idx="2">
                  <c:v>0.21065081107488701</c:v>
                </c:pt>
                <c:pt idx="3">
                  <c:v>0.14791712890056113</c:v>
                </c:pt>
                <c:pt idx="4">
                  <c:v>0.30503264548615983</c:v>
                </c:pt>
                <c:pt idx="5">
                  <c:v>0.18856132220104121</c:v>
                </c:pt>
                <c:pt idx="6">
                  <c:v>0.15968806795169194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D7A-4A98-8FE0-6AE97EAB5291}"/>
            </c:ext>
          </c:extLst>
        </c:ser>
        <c:ser>
          <c:idx val="1"/>
          <c:order val="1"/>
          <c:tx>
            <c:strRef>
              <c:f>Tab_10!$Z$8</c:f>
              <c:strCache>
                <c:ptCount val="1"/>
                <c:pt idx="0">
                  <c:v>Conseguiu uma linha de crédito emergencial para pagamento da folha salarial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Tab_10!$X$10:$X$16</c:f>
              <c:strCache>
                <c:ptCount val="7"/>
                <c:pt idx="0">
                  <c:v>     Outros serviços (turismo)</c:v>
                </c:pt>
                <c:pt idx="1">
                  <c:v>Total</c:v>
                </c:pt>
                <c:pt idx="2">
                  <c:v>Norte</c:v>
                </c:pt>
                <c:pt idx="3">
                  <c:v>Nordeste</c:v>
                </c:pt>
                <c:pt idx="4">
                  <c:v>Sudeste</c:v>
                </c:pt>
                <c:pt idx="5">
                  <c:v>Sul</c:v>
                </c:pt>
                <c:pt idx="6">
                  <c:v>Centro-Oeste</c:v>
                </c:pt>
              </c:strCache>
            </c:strRef>
          </c:cat>
          <c:val>
            <c:numRef>
              <c:f>Tab_10!$Z$10:$Z$16</c:f>
              <c:numCache>
                <c:formatCode>0.00%</c:formatCode>
                <c:ptCount val="7"/>
                <c:pt idx="0">
                  <c:v>3.1332457558382168E-2</c:v>
                </c:pt>
                <c:pt idx="1">
                  <c:v>0.10962951769419553</c:v>
                </c:pt>
                <c:pt idx="2">
                  <c:v>9.2501569279351617E-2</c:v>
                </c:pt>
                <c:pt idx="3">
                  <c:v>6.2421588275953406E-2</c:v>
                </c:pt>
                <c:pt idx="4">
                  <c:v>0.11599996213012695</c:v>
                </c:pt>
                <c:pt idx="5">
                  <c:v>0.14580420376674288</c:v>
                </c:pt>
                <c:pt idx="6">
                  <c:v>5.8773396346584315E-2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D7A-4A98-8FE0-6AE97EAB5291}"/>
            </c:ext>
          </c:extLst>
        </c:ser>
        <c:ser>
          <c:idx val="2"/>
          <c:order val="2"/>
          <c:tx>
            <c:strRef>
              <c:f>Tab_10!$AA$8</c:f>
              <c:strCache>
                <c:ptCount val="1"/>
                <c:pt idx="0">
                  <c:v>Antecipou férias dos funcionários</c:v>
                </c:pt>
              </c:strCache>
            </c:strRef>
          </c:tx>
          <c:spPr>
            <a:solidFill>
              <a:schemeClr val="accent1">
                <a:tint val="65000"/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Tab_10!$X$10:$X$16</c:f>
              <c:strCache>
                <c:ptCount val="7"/>
                <c:pt idx="0">
                  <c:v>     Outros serviços (turismo)</c:v>
                </c:pt>
                <c:pt idx="1">
                  <c:v>Total</c:v>
                </c:pt>
                <c:pt idx="2">
                  <c:v>Norte</c:v>
                </c:pt>
                <c:pt idx="3">
                  <c:v>Nordeste</c:v>
                </c:pt>
                <c:pt idx="4">
                  <c:v>Sudeste</c:v>
                </c:pt>
                <c:pt idx="5">
                  <c:v>Sul</c:v>
                </c:pt>
                <c:pt idx="6">
                  <c:v>Centro-Oeste</c:v>
                </c:pt>
              </c:strCache>
            </c:strRef>
          </c:cat>
          <c:val>
            <c:numRef>
              <c:f>Tab_10!$AA$10:$AA$16</c:f>
              <c:numCache>
                <c:formatCode>0.00%</c:formatCode>
                <c:ptCount val="7"/>
                <c:pt idx="0">
                  <c:v>9.7798250056610844E-2</c:v>
                </c:pt>
                <c:pt idx="1">
                  <c:v>0.20054502032866098</c:v>
                </c:pt>
                <c:pt idx="2">
                  <c:v>0.15915952716672679</c:v>
                </c:pt>
                <c:pt idx="3">
                  <c:v>0.16178811118720696</c:v>
                </c:pt>
                <c:pt idx="4">
                  <c:v>0.23603833879240108</c:v>
                </c:pt>
                <c:pt idx="5">
                  <c:v>0.17799854488338818</c:v>
                </c:pt>
                <c:pt idx="6">
                  <c:v>0.13991923539442391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D7A-4A98-8FE0-6AE97EAB529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4785168"/>
        <c:axId val="194785560"/>
      </c:barChart>
      <c:catAx>
        <c:axId val="194785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5560"/>
        <c:crosses val="autoZero"/>
        <c:auto val="1"/>
        <c:lblAlgn val="ctr"/>
        <c:lblOffset val="100"/>
        <c:noMultiLvlLbl val="0"/>
      </c:catAx>
      <c:valAx>
        <c:axId val="19478556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94785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Desembolsos de Seguro Desemprego (ACT)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INSS!$B$37</c:f>
              <c:strCache>
                <c:ptCount val="1"/>
                <c:pt idx="0">
                  <c:v>Saldo de desempregados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0"/>
                  <c:y val="-5.4514470658766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EC9-422F-8886-269A35F6D5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INSS!$E$32:$K$32</c:f>
              <c:strCache>
                <c:ptCount val="7"/>
                <c:pt idx="0">
                  <c:v>2020/03</c:v>
                </c:pt>
                <c:pt idx="1">
                  <c:v>2020/04</c:v>
                </c:pt>
                <c:pt idx="2">
                  <c:v>2020/05</c:v>
                </c:pt>
                <c:pt idx="3">
                  <c:v>2020/06</c:v>
                </c:pt>
                <c:pt idx="4">
                  <c:v>2020/07</c:v>
                </c:pt>
                <c:pt idx="5">
                  <c:v>2020/08</c:v>
                </c:pt>
                <c:pt idx="6">
                  <c:v>2020/09</c:v>
                </c:pt>
              </c:strCache>
            </c:strRef>
          </c:cat>
          <c:val>
            <c:numRef>
              <c:f>INSS!$E$37:$K$37</c:f>
              <c:numCache>
                <c:formatCode>#,##0</c:formatCode>
                <c:ptCount val="7"/>
                <c:pt idx="0">
                  <c:v>-108529</c:v>
                </c:pt>
                <c:pt idx="1">
                  <c:v>-184034</c:v>
                </c:pt>
                <c:pt idx="2">
                  <c:v>-78035</c:v>
                </c:pt>
                <c:pt idx="3">
                  <c:v>-50098</c:v>
                </c:pt>
                <c:pt idx="4">
                  <c:v>-38076</c:v>
                </c:pt>
                <c:pt idx="5">
                  <c:v>-23910</c:v>
                </c:pt>
                <c:pt idx="6">
                  <c:v>-1913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C9-422F-8886-269A35F6D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94790656"/>
        <c:axId val="194787912"/>
      </c:barChart>
      <c:lineChart>
        <c:grouping val="standard"/>
        <c:varyColors val="0"/>
        <c:ser>
          <c:idx val="1"/>
          <c:order val="1"/>
          <c:tx>
            <c:strRef>
              <c:f>INSS!$B$34</c:f>
              <c:strCache>
                <c:ptCount val="1"/>
                <c:pt idx="0">
                  <c:v>Valores pagos (seguro desemprego)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INSS!$E$38:$K$38</c:f>
              <c:numCache>
                <c:formatCode>_-[$R$-416]\ * #,##0.00_-;\-[$R$-416]\ * #,##0.00_-;_-[$R$-416]\ * "-"??_-;_-@_-</c:formatCode>
                <c:ptCount val="7"/>
                <c:pt idx="0">
                  <c:v>-143383377.96141714</c:v>
                </c:pt>
                <c:pt idx="1">
                  <c:v>-243199130.9359419</c:v>
                </c:pt>
                <c:pt idx="2">
                  <c:v>-103263273.95606452</c:v>
                </c:pt>
                <c:pt idx="3">
                  <c:v>-66290139.707220756</c:v>
                </c:pt>
                <c:pt idx="4">
                  <c:v>-50469781.897708878</c:v>
                </c:pt>
                <c:pt idx="5">
                  <c:v>-31701314.537458625</c:v>
                </c:pt>
                <c:pt idx="6">
                  <c:v>-2508506.0770210796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EC9-422F-8886-269A35F6D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788304"/>
        <c:axId val="194791048"/>
      </c:lineChart>
      <c:catAx>
        <c:axId val="1947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7912"/>
        <c:crosses val="autoZero"/>
        <c:auto val="1"/>
        <c:lblAlgn val="ctr"/>
        <c:lblOffset val="100"/>
        <c:noMultiLvlLbl val="0"/>
      </c:catAx>
      <c:valAx>
        <c:axId val="194787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90656"/>
        <c:crosses val="autoZero"/>
        <c:crossBetween val="between"/>
      </c:valAx>
      <c:valAx>
        <c:axId val="194791048"/>
        <c:scaling>
          <c:orientation val="minMax"/>
        </c:scaling>
        <c:delete val="0"/>
        <c:axPos val="r"/>
        <c:numFmt formatCode="_-[$R$-416]\ * #,##0.00_-;\-[$R$-416]\ * #,##0.00_-;_-[$R$-416]\ 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8304"/>
        <c:crosses val="max"/>
        <c:crossBetween val="between"/>
      </c:valAx>
      <c:catAx>
        <c:axId val="194788304"/>
        <c:scaling>
          <c:orientation val="minMax"/>
        </c:scaling>
        <c:delete val="1"/>
        <c:axPos val="b"/>
        <c:majorTickMark val="out"/>
        <c:minorTickMark val="none"/>
        <c:tickLblPos val="nextTo"/>
        <c:crossAx val="19479104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IBGE - PMS: Índice de Atividades Turísticas, Receitas Nominais - 2020-2021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IBGE_PMS!$B$7</c:f>
              <c:strCache>
                <c:ptCount val="1"/>
                <c:pt idx="0">
                  <c:v>Variação acumulada de 12 meses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78202605071251E-2"/>
                  <c:y val="-2.1183924503829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2187804342966466E-17"/>
                  <c:y val="-5.1181101304459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4496694645958644E-2"/>
                  <c:y val="7.4143735763401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0058781476703396E-2"/>
                  <c:y val="8.0498913114550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3210569996196555E-3"/>
                  <c:y val="-2.3913415159997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8.537244637232308E-3"/>
                  <c:y val="-1.3656381777747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4148978548929235E-3"/>
                  <c:y val="-7.15326020089074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2839309559621411E-2"/>
                  <c:y val="6.5427635046684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2544416767020241E-2"/>
                  <c:y val="8.4864969995556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4.0788636758795363E-2"/>
                  <c:y val="0.11369779246826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0.125084622714418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30E9-44F0-8D9A-0C06F70BA0F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1" u="none" strike="noStrike" kern="1200" cap="none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IBGE_PMS!$C$2:$O$2</c:f>
              <c:numCache>
                <c:formatCode>mmm\-yy</c:formatCode>
                <c:ptCount val="13"/>
                <c:pt idx="0">
                  <c:v>44197</c:v>
                </c:pt>
                <c:pt idx="1">
                  <c:v>44166</c:v>
                </c:pt>
                <c:pt idx="2">
                  <c:v>44136</c:v>
                </c:pt>
                <c:pt idx="3">
                  <c:v>44105</c:v>
                </c:pt>
                <c:pt idx="4">
                  <c:v>44075</c:v>
                </c:pt>
                <c:pt idx="5">
                  <c:v>44044</c:v>
                </c:pt>
                <c:pt idx="6">
                  <c:v>44013</c:v>
                </c:pt>
                <c:pt idx="7">
                  <c:v>43983</c:v>
                </c:pt>
                <c:pt idx="8">
                  <c:v>43952</c:v>
                </c:pt>
                <c:pt idx="9">
                  <c:v>43922</c:v>
                </c:pt>
                <c:pt idx="10">
                  <c:v>43891</c:v>
                </c:pt>
                <c:pt idx="11">
                  <c:v>43862</c:v>
                </c:pt>
                <c:pt idx="12">
                  <c:v>43831</c:v>
                </c:pt>
              </c:numCache>
            </c:numRef>
          </c:cat>
          <c:val>
            <c:numRef>
              <c:f>IBGE_PMS!$C$7:$O$7</c:f>
              <c:numCache>
                <c:formatCode>0.00%</c:formatCode>
                <c:ptCount val="13"/>
                <c:pt idx="0">
                  <c:v>-0.41399999999999998</c:v>
                </c:pt>
                <c:pt idx="1">
                  <c:v>-0.38100000000000001</c:v>
                </c:pt>
                <c:pt idx="2">
                  <c:v>-0.34699999999999998</c:v>
                </c:pt>
                <c:pt idx="3">
                  <c:v>-0.315</c:v>
                </c:pt>
                <c:pt idx="4">
                  <c:v>-0.28100000000000003</c:v>
                </c:pt>
                <c:pt idx="5">
                  <c:v>-0.24199999999999999</c:v>
                </c:pt>
                <c:pt idx="6">
                  <c:v>-0.19800000000000001</c:v>
                </c:pt>
                <c:pt idx="7">
                  <c:v>-0.13500000000000001</c:v>
                </c:pt>
                <c:pt idx="8">
                  <c:v>-7.6999999999999999E-2</c:v>
                </c:pt>
                <c:pt idx="9">
                  <c:v>-1.4999999999999999E-2</c:v>
                </c:pt>
                <c:pt idx="10">
                  <c:v>4.7E-2</c:v>
                </c:pt>
                <c:pt idx="11">
                  <c:v>7.9000000000000001E-2</c:v>
                </c:pt>
                <c:pt idx="12">
                  <c:v>7.6999999999999999E-2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C63E-4411-87E2-172AC98FB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927336"/>
        <c:axId val="193929688"/>
      </c:lineChart>
      <c:dateAx>
        <c:axId val="193927336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9688"/>
        <c:crosses val="autoZero"/>
        <c:auto val="1"/>
        <c:lblOffset val="100"/>
        <c:baseTimeUnit val="months"/>
      </c:dateAx>
      <c:valAx>
        <c:axId val="193929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7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Distribuição de Pareto - ACT</a:t>
            </a:r>
            <a:r>
              <a:rPr lang="pt-BR" baseline="0"/>
              <a:t> (2019)</a:t>
            </a:r>
            <a:endParaRPr lang="pt-B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413-4285-9C31-5ACAC28C867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413-4285-9C31-5ACAC28C867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413-4285-9C31-5ACAC28C867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413-4285-9C31-5ACAC28C867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413-4285-9C31-5ACAC28C867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413-4285-9C31-5ACAC28C867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413-4285-9C31-5ACAC28C867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413-4285-9C31-5ACAC28C8673}"/>
              </c:ext>
            </c:extLst>
          </c:dPt>
          <c:dLbls>
            <c:dLbl>
              <c:idx val="5"/>
              <c:layout>
                <c:manualLayout>
                  <c:x val="-1.4939304663592183E-2"/>
                  <c:y val="-1.394335320627132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F413-4285-9C31-5ACAC28C867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'IPEA_raio X'!$C$86:$C$93</c:f>
              <c:strCache>
                <c:ptCount val="8"/>
                <c:pt idx="0">
                  <c:v>Alojamento</c:v>
                </c:pt>
                <c:pt idx="1">
                  <c:v>Alimentação</c:v>
                </c:pt>
                <c:pt idx="2">
                  <c:v>Transporte Terrestre</c:v>
                </c:pt>
                <c:pt idx="3">
                  <c:v>Transporte Aquaviário</c:v>
                </c:pt>
                <c:pt idx="4">
                  <c:v>Transporte Aéreo</c:v>
                </c:pt>
                <c:pt idx="5">
                  <c:v>Aluguel de Transportes</c:v>
                </c:pt>
                <c:pt idx="6">
                  <c:v>Agência de Viagem</c:v>
                </c:pt>
                <c:pt idx="7">
                  <c:v>Cultura e Lazer</c:v>
                </c:pt>
              </c:strCache>
            </c:strRef>
          </c:cat>
          <c:val>
            <c:numRef>
              <c:f>'IPEA_raio X'!$D$86:$D$93</c:f>
              <c:numCache>
                <c:formatCode>#,##0</c:formatCode>
                <c:ptCount val="8"/>
                <c:pt idx="0">
                  <c:v>35852</c:v>
                </c:pt>
                <c:pt idx="1">
                  <c:v>299450</c:v>
                </c:pt>
                <c:pt idx="2">
                  <c:v>33903</c:v>
                </c:pt>
                <c:pt idx="3">
                  <c:v>1077</c:v>
                </c:pt>
                <c:pt idx="4">
                  <c:v>897</c:v>
                </c:pt>
                <c:pt idx="5">
                  <c:v>12116</c:v>
                </c:pt>
                <c:pt idx="6">
                  <c:v>26041</c:v>
                </c:pt>
                <c:pt idx="7">
                  <c:v>40886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413-4285-9C31-5ACAC28C867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dirty="0">
                <a:latin typeface="+mn-lt"/>
              </a:rPr>
              <a:t>Comparativo:</a:t>
            </a:r>
            <a:r>
              <a:rPr lang="pt-BR" baseline="0" dirty="0">
                <a:latin typeface="+mn-lt"/>
              </a:rPr>
              <a:t> atividade econômica e indexadores (INPC e SELIC)</a:t>
            </a:r>
            <a:endParaRPr lang="pt-BR" dirty="0">
              <a:latin typeface="+mn-lt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'ICC_PJ+_Kgiro'!$F$118</c:f>
              <c:strCache>
                <c:ptCount val="1"/>
                <c:pt idx="0">
                  <c:v>IBC-Br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5.3829928790492367E-3"/>
                  <c:y val="9.66447610845113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BC1-4740-961C-741612DD9DAB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0"/>
                  <c:y val="3.2693324611911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BC1-4740-961C-741612DD9D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'ICC_PJ+_Kgiro'!$E$119:$E$143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'ICC_PJ+_Kgiro'!$F$119:$F$143</c:f>
              <c:numCache>
                <c:formatCode>0.00%</c:formatCode>
                <c:ptCount val="25"/>
                <c:pt idx="0">
                  <c:v>1.26E-2</c:v>
                </c:pt>
                <c:pt idx="1">
                  <c:v>1.1299999999999999E-2</c:v>
                </c:pt>
                <c:pt idx="2">
                  <c:v>1.34E-2</c:v>
                </c:pt>
                <c:pt idx="3">
                  <c:v>1.1899999999999999E-2</c:v>
                </c:pt>
                <c:pt idx="4">
                  <c:v>8.8000000000000005E-3</c:v>
                </c:pt>
                <c:pt idx="5">
                  <c:v>1.54E-2</c:v>
                </c:pt>
                <c:pt idx="6">
                  <c:v>1.2800000000000001E-2</c:v>
                </c:pt>
                <c:pt idx="7">
                  <c:v>1.2500000000000001E-2</c:v>
                </c:pt>
                <c:pt idx="8">
                  <c:v>9.4999999999999998E-3</c:v>
                </c:pt>
                <c:pt idx="9">
                  <c:v>1.0500000000000001E-2</c:v>
                </c:pt>
                <c:pt idx="10">
                  <c:v>9.8999999999999991E-3</c:v>
                </c:pt>
                <c:pt idx="11">
                  <c:v>9.0000000000000011E-3</c:v>
                </c:pt>
                <c:pt idx="12">
                  <c:v>9.300000000000001E-3</c:v>
                </c:pt>
                <c:pt idx="13">
                  <c:v>8.6999999999999994E-3</c:v>
                </c:pt>
                <c:pt idx="14">
                  <c:v>6.8999999999999999E-3</c:v>
                </c:pt>
                <c:pt idx="15">
                  <c:v>7.0999999999999995E-3</c:v>
                </c:pt>
                <c:pt idx="16">
                  <c:v>-5.5000000000000005E-3</c:v>
                </c:pt>
                <c:pt idx="17">
                  <c:v>-2.1400000000000002E-2</c:v>
                </c:pt>
                <c:pt idx="18">
                  <c:v>-2.5399999999999999E-2</c:v>
                </c:pt>
                <c:pt idx="19">
                  <c:v>-3.0800000000000001E-2</c:v>
                </c:pt>
                <c:pt idx="20">
                  <c:v>-3.3700000000000001E-2</c:v>
                </c:pt>
                <c:pt idx="21">
                  <c:v>-3.6000000000000004E-2</c:v>
                </c:pt>
                <c:pt idx="22">
                  <c:v>-3.9800000000000002E-2</c:v>
                </c:pt>
                <c:pt idx="23">
                  <c:v>-4.1100000000000005E-2</c:v>
                </c:pt>
                <c:pt idx="24">
                  <c:v>-4.0500000000000001E-2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BC1-4740-961C-741612DD9DAB}"/>
            </c:ext>
          </c:extLst>
        </c:ser>
        <c:ser>
          <c:idx val="1"/>
          <c:order val="1"/>
          <c:tx>
            <c:strRef>
              <c:f>'ICC_PJ+_Kgiro'!$G$118</c:f>
              <c:strCache>
                <c:ptCount val="1"/>
                <c:pt idx="0">
                  <c:v>Taxa de juros - Selic acumulada no mês anualizada base 252 - % a.a.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8.1821441408419099E-17"/>
                  <c:y val="4.6973803071364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BC1-4740-961C-741612DD9DAB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1.636428828168382E-16"/>
                  <c:y val="3.2520325203252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BC1-4740-961C-741612DD9D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'ICC_PJ+_Kgiro'!$E$119:$E$143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'ICC_PJ+_Kgiro'!$G$119:$G$143</c:f>
              <c:numCache>
                <c:formatCode>0.00%</c:formatCode>
                <c:ptCount val="25"/>
                <c:pt idx="0">
                  <c:v>6.4000000000000001E-2</c:v>
                </c:pt>
                <c:pt idx="1">
                  <c:v>6.4000000000000001E-2</c:v>
                </c:pt>
                <c:pt idx="2">
                  <c:v>6.4000000000000001E-2</c:v>
                </c:pt>
                <c:pt idx="3">
                  <c:v>6.4000000000000001E-2</c:v>
                </c:pt>
                <c:pt idx="4">
                  <c:v>6.4000000000000001E-2</c:v>
                </c:pt>
                <c:pt idx="5">
                  <c:v>6.4000000000000001E-2</c:v>
                </c:pt>
                <c:pt idx="6">
                  <c:v>6.4000000000000001E-2</c:v>
                </c:pt>
                <c:pt idx="7">
                  <c:v>6.4000000000000001E-2</c:v>
                </c:pt>
                <c:pt idx="8">
                  <c:v>5.9000000000000004E-2</c:v>
                </c:pt>
                <c:pt idx="9">
                  <c:v>5.7099999999999998E-2</c:v>
                </c:pt>
                <c:pt idx="10">
                  <c:v>5.3800000000000001E-2</c:v>
                </c:pt>
                <c:pt idx="11">
                  <c:v>4.9000000000000002E-2</c:v>
                </c:pt>
                <c:pt idx="12">
                  <c:v>4.5899999999999996E-2</c:v>
                </c:pt>
                <c:pt idx="13">
                  <c:v>4.4000000000000004E-2</c:v>
                </c:pt>
                <c:pt idx="14">
                  <c:v>4.1900000000000007E-2</c:v>
                </c:pt>
                <c:pt idx="15">
                  <c:v>3.95E-2</c:v>
                </c:pt>
                <c:pt idx="16">
                  <c:v>3.6499999999999998E-2</c:v>
                </c:pt>
                <c:pt idx="17">
                  <c:v>3.0099999999999998E-2</c:v>
                </c:pt>
                <c:pt idx="18">
                  <c:v>2.58E-2</c:v>
                </c:pt>
                <c:pt idx="19">
                  <c:v>2.1499999999999998E-2</c:v>
                </c:pt>
                <c:pt idx="20">
                  <c:v>1.9400000000000001E-2</c:v>
                </c:pt>
                <c:pt idx="21">
                  <c:v>1.9E-2</c:v>
                </c:pt>
                <c:pt idx="22">
                  <c:v>1.9E-2</c:v>
                </c:pt>
                <c:pt idx="23">
                  <c:v>1.9E-2</c:v>
                </c:pt>
                <c:pt idx="24">
                  <c:v>1.9E-2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1BC1-4740-961C-741612DD9DAB}"/>
            </c:ext>
          </c:extLst>
        </c:ser>
        <c:ser>
          <c:idx val="2"/>
          <c:order val="2"/>
          <c:tx>
            <c:strRef>
              <c:f>'ICC_PJ+_Kgiro'!$H$118</c:f>
              <c:strCache>
                <c:ptCount val="1"/>
                <c:pt idx="0">
                  <c:v>INPC - Acumulado 12m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17"/>
              <c:layout>
                <c:manualLayout>
                  <c:x val="-8.1821441408419099E-17"/>
                  <c:y val="-1.8066847335140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BC1-4740-961C-741612DD9DAB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1.636428828168382E-16"/>
                  <c:y val="2.1680216802168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BC1-4740-961C-741612DD9D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'ICC_PJ+_Kgiro'!$E$119:$E$143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'ICC_PJ+_Kgiro'!$H$119:$H$143</c:f>
              <c:numCache>
                <c:formatCode>0.00%</c:formatCode>
                <c:ptCount val="25"/>
                <c:pt idx="0">
                  <c:v>5.5315000000000003E-2</c:v>
                </c:pt>
                <c:pt idx="1">
                  <c:v>5.4473000000000001E-2</c:v>
                </c:pt>
                <c:pt idx="2">
                  <c:v>5.1978999999999997E-2</c:v>
                </c:pt>
                <c:pt idx="3">
                  <c:v>4.7705999999999998E-2</c:v>
                </c:pt>
                <c:pt idx="4">
                  <c:v>3.8879000000000004E-2</c:v>
                </c:pt>
                <c:pt idx="5">
                  <c:v>2.9404E-2</c:v>
                </c:pt>
                <c:pt idx="6">
                  <c:v>2.6943000000000002E-2</c:v>
                </c:pt>
                <c:pt idx="7">
                  <c:v>2.3466000000000001E-2</c:v>
                </c:pt>
                <c:pt idx="8">
                  <c:v>2.0507000000000001E-2</c:v>
                </c:pt>
                <c:pt idx="9">
                  <c:v>2.4599000000000003E-2</c:v>
                </c:pt>
                <c:pt idx="10">
                  <c:v>3.3123E-2</c:v>
                </c:pt>
                <c:pt idx="11">
                  <c:v>3.9208E-2</c:v>
                </c:pt>
                <c:pt idx="12">
                  <c:v>4.3046000000000001E-2</c:v>
                </c:pt>
                <c:pt idx="13">
                  <c:v>4.4816000000000002E-2</c:v>
                </c:pt>
                <c:pt idx="14">
                  <c:v>3.3668000000000003E-2</c:v>
                </c:pt>
                <c:pt idx="15">
                  <c:v>2.5546000000000003E-2</c:v>
                </c:pt>
                <c:pt idx="16">
                  <c:v>2.9235999999999998E-2</c:v>
                </c:pt>
                <c:pt idx="17">
                  <c:v>3.2840000000000001E-2</c:v>
                </c:pt>
                <c:pt idx="18">
                  <c:v>3.1601999999999998E-2</c:v>
                </c:pt>
                <c:pt idx="19">
                  <c:v>3.3147999999999997E-2</c:v>
                </c:pt>
                <c:pt idx="20">
                  <c:v>4.7817999999999999E-2</c:v>
                </c:pt>
                <c:pt idx="21">
                  <c:v>5.0747E-2</c:v>
                </c:pt>
                <c:pt idx="22">
                  <c:v>4.6674E-2</c:v>
                </c:pt>
                <c:pt idx="23">
                  <c:v>3.9403000000000001E-2</c:v>
                </c:pt>
                <c:pt idx="24">
                  <c:v>3.5680999999999997E-2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1BC1-4740-961C-741612DD9D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3928512"/>
        <c:axId val="193925768"/>
      </c:lineChart>
      <c:catAx>
        <c:axId val="193928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5768"/>
        <c:crosses val="autoZero"/>
        <c:auto val="1"/>
        <c:lblAlgn val="ctr"/>
        <c:lblOffset val="100"/>
        <c:noMultiLvlLbl val="0"/>
      </c:catAx>
      <c:valAx>
        <c:axId val="193925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8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dirty="0"/>
              <a:t>Comparativo Indicador</a:t>
            </a:r>
            <a:r>
              <a:rPr lang="pt-BR" sz="1600" baseline="0" dirty="0"/>
              <a:t> de Custo de Crédito: Livre e Direcionado.</a:t>
            </a:r>
            <a:endParaRPr lang="pt-BR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9.3064754841151162E-2"/>
          <c:y val="6.5565398075240602E-2"/>
          <c:w val="0.87909419018016399"/>
          <c:h val="0.6399139170103737"/>
        </c:manualLayout>
      </c:layout>
      <c:lineChart>
        <c:grouping val="standard"/>
        <c:varyColors val="0"/>
        <c:ser>
          <c:idx val="0"/>
          <c:order val="0"/>
          <c:tx>
            <c:strRef>
              <c:f>'ICC_PJ+_Kgiro'!$L$118</c:f>
              <c:strCache>
                <c:ptCount val="1"/>
                <c:pt idx="0">
                  <c:v>27652 - Indicador de Custo do Crédito - ICC - Recursos Livres - Pessoas jurídicas - Capital de giro com prazo de até 365 dias - % a.a.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55E-4D01-9ED7-C7A43E86AC3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'ICC_PJ+_Kgiro'!$K$119:$K$143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'ICC_PJ+_Kgiro'!$L$119:$L$143</c:f>
              <c:numCache>
                <c:formatCode>0.00%</c:formatCode>
                <c:ptCount val="25"/>
                <c:pt idx="0">
                  <c:v>0.19059999999999999</c:v>
                </c:pt>
                <c:pt idx="1">
                  <c:v>0.19350000000000001</c:v>
                </c:pt>
                <c:pt idx="2">
                  <c:v>0.19219999999999998</c:v>
                </c:pt>
                <c:pt idx="3">
                  <c:v>0.19020000000000001</c:v>
                </c:pt>
                <c:pt idx="4">
                  <c:v>0.191</c:v>
                </c:pt>
                <c:pt idx="5">
                  <c:v>0.18760000000000002</c:v>
                </c:pt>
                <c:pt idx="6">
                  <c:v>0.1875</c:v>
                </c:pt>
                <c:pt idx="7">
                  <c:v>0.1862</c:v>
                </c:pt>
                <c:pt idx="8">
                  <c:v>0.18239999999999998</c:v>
                </c:pt>
                <c:pt idx="9">
                  <c:v>0.17859999999999998</c:v>
                </c:pt>
                <c:pt idx="10">
                  <c:v>0.17600000000000002</c:v>
                </c:pt>
                <c:pt idx="11">
                  <c:v>0.17430000000000001</c:v>
                </c:pt>
                <c:pt idx="12">
                  <c:v>0.1691</c:v>
                </c:pt>
                <c:pt idx="13">
                  <c:v>0.1704</c:v>
                </c:pt>
                <c:pt idx="14">
                  <c:v>0.1691</c:v>
                </c:pt>
                <c:pt idx="15">
                  <c:v>0.1623</c:v>
                </c:pt>
                <c:pt idx="16">
                  <c:v>0.15359999999999999</c:v>
                </c:pt>
                <c:pt idx="17">
                  <c:v>0.14580000000000001</c:v>
                </c:pt>
                <c:pt idx="18">
                  <c:v>0.14180000000000001</c:v>
                </c:pt>
                <c:pt idx="19">
                  <c:v>0.13720000000000002</c:v>
                </c:pt>
                <c:pt idx="20">
                  <c:v>0.13550000000000001</c:v>
                </c:pt>
                <c:pt idx="21">
                  <c:v>0.13189999999999999</c:v>
                </c:pt>
                <c:pt idx="22">
                  <c:v>0.13119999999999998</c:v>
                </c:pt>
                <c:pt idx="23">
                  <c:v>0.13070000000000001</c:v>
                </c:pt>
                <c:pt idx="24">
                  <c:v>0.12759999999999999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55E-4D01-9ED7-C7A43E86AC32}"/>
            </c:ext>
          </c:extLst>
        </c:ser>
        <c:ser>
          <c:idx val="1"/>
          <c:order val="1"/>
          <c:tx>
            <c:strRef>
              <c:f>'ICC_PJ+_Kgiro'!$M$118</c:f>
              <c:strCache>
                <c:ptCount val="1"/>
                <c:pt idx="0">
                  <c:v>27694 - Indicador de Custo do Crédito - ICC - Recursos Direcionados - Pessoas jurídicas - Capital de giro com recursos do BNDES - % a.a.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4"/>
              <c:layout>
                <c:manualLayout>
                  <c:x val="-6.9602637446713467E-3"/>
                  <c:y val="-3.3730158730158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55E-4D01-9ED7-C7A43E86AC3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'ICC_PJ+_Kgiro'!$K$119:$K$143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'ICC_PJ+_Kgiro'!$M$119:$M$143</c:f>
              <c:numCache>
                <c:formatCode>0.00%</c:formatCode>
                <c:ptCount val="25"/>
                <c:pt idx="0">
                  <c:v>0.17989999999999998</c:v>
                </c:pt>
                <c:pt idx="1">
                  <c:v>0.1802</c:v>
                </c:pt>
                <c:pt idx="2">
                  <c:v>0.18030000000000002</c:v>
                </c:pt>
                <c:pt idx="3">
                  <c:v>0.18149999999999999</c:v>
                </c:pt>
                <c:pt idx="4">
                  <c:v>0.1794</c:v>
                </c:pt>
                <c:pt idx="5">
                  <c:v>0.1784</c:v>
                </c:pt>
                <c:pt idx="6">
                  <c:v>0.17460000000000001</c:v>
                </c:pt>
                <c:pt idx="7">
                  <c:v>0.17249999999999999</c:v>
                </c:pt>
                <c:pt idx="8">
                  <c:v>0.1757</c:v>
                </c:pt>
                <c:pt idx="9">
                  <c:v>0.16699999999999998</c:v>
                </c:pt>
                <c:pt idx="10">
                  <c:v>0.16070000000000001</c:v>
                </c:pt>
                <c:pt idx="11">
                  <c:v>0.15429999999999999</c:v>
                </c:pt>
                <c:pt idx="12">
                  <c:v>0.1439</c:v>
                </c:pt>
                <c:pt idx="13">
                  <c:v>0.1449</c:v>
                </c:pt>
                <c:pt idx="14">
                  <c:v>0.14130000000000001</c:v>
                </c:pt>
                <c:pt idx="15">
                  <c:v>0.1361</c:v>
                </c:pt>
                <c:pt idx="16">
                  <c:v>0.111</c:v>
                </c:pt>
                <c:pt idx="17">
                  <c:v>0.1038</c:v>
                </c:pt>
                <c:pt idx="18">
                  <c:v>9.7200000000000009E-2</c:v>
                </c:pt>
                <c:pt idx="19">
                  <c:v>9.3900000000000011E-2</c:v>
                </c:pt>
                <c:pt idx="20">
                  <c:v>9.2200000000000004E-2</c:v>
                </c:pt>
                <c:pt idx="21">
                  <c:v>8.8499999999999995E-2</c:v>
                </c:pt>
                <c:pt idx="22">
                  <c:v>8.6400000000000005E-2</c:v>
                </c:pt>
                <c:pt idx="23">
                  <c:v>8.43E-2</c:v>
                </c:pt>
                <c:pt idx="24">
                  <c:v>8.3000000000000004E-2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55E-4D01-9ED7-C7A43E86AC32}"/>
            </c:ext>
          </c:extLst>
        </c:ser>
        <c:ser>
          <c:idx val="2"/>
          <c:order val="2"/>
          <c:tx>
            <c:strRef>
              <c:f>'ICC_PJ+_Kgiro'!$N$118</c:f>
              <c:strCache>
                <c:ptCount val="1"/>
                <c:pt idx="0">
                  <c:v>27695 - Indicador de Custo do Crédito - ICC - Recursos Direcionados - Pessoas jurídicas - Capital de giro com recursos do FUNGETUR - % a.a.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dLbls>
            <c:dLbl>
              <c:idx val="24"/>
              <c:layout>
                <c:manualLayout>
                  <c:x val="-6.9602637446713467E-3"/>
                  <c:y val="1.1904761904761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55E-4D01-9ED7-C7A43E86AC3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'ICC_PJ+_Kgiro'!$K$119:$K$143</c:f>
              <c:strCache>
                <c:ptCount val="25"/>
                <c:pt idx="0">
                  <c:v>2018-12-01</c:v>
                </c:pt>
                <c:pt idx="1">
                  <c:v>2019-01-01</c:v>
                </c:pt>
                <c:pt idx="2">
                  <c:v>2019-02-01</c:v>
                </c:pt>
                <c:pt idx="3">
                  <c:v>2019-03-01</c:v>
                </c:pt>
                <c:pt idx="4">
                  <c:v>2019-04-01</c:v>
                </c:pt>
                <c:pt idx="5">
                  <c:v>2019-05-01</c:v>
                </c:pt>
                <c:pt idx="6">
                  <c:v>2019-06-01</c:v>
                </c:pt>
                <c:pt idx="7">
                  <c:v>2019-07-01</c:v>
                </c:pt>
                <c:pt idx="8">
                  <c:v>2019-08-01</c:v>
                </c:pt>
                <c:pt idx="9">
                  <c:v>2019-09-01</c:v>
                </c:pt>
                <c:pt idx="10">
                  <c:v>2019-10-01</c:v>
                </c:pt>
                <c:pt idx="11">
                  <c:v>2019-11-01</c:v>
                </c:pt>
                <c:pt idx="12">
                  <c:v>2019-12-01</c:v>
                </c:pt>
                <c:pt idx="13">
                  <c:v>2020-01-01</c:v>
                </c:pt>
                <c:pt idx="14">
                  <c:v>2020-02-01</c:v>
                </c:pt>
                <c:pt idx="15">
                  <c:v>2020-03-01</c:v>
                </c:pt>
                <c:pt idx="16">
                  <c:v>2020-04-01</c:v>
                </c:pt>
                <c:pt idx="17">
                  <c:v>2020-05-01</c:v>
                </c:pt>
                <c:pt idx="18">
                  <c:v>2020-06-01</c:v>
                </c:pt>
                <c:pt idx="19">
                  <c:v>2020-07-01</c:v>
                </c:pt>
                <c:pt idx="20">
                  <c:v>2020-08-01</c:v>
                </c:pt>
                <c:pt idx="21">
                  <c:v>2020-09-01</c:v>
                </c:pt>
                <c:pt idx="22">
                  <c:v>2020-10-01</c:v>
                </c:pt>
                <c:pt idx="23">
                  <c:v>2020-11-01</c:v>
                </c:pt>
                <c:pt idx="24">
                  <c:v>2020-12-01</c:v>
                </c:pt>
              </c:strCache>
            </c:strRef>
          </c:cat>
          <c:val>
            <c:numRef>
              <c:f>'ICC_PJ+_Kgiro'!$N$119:$N$143</c:f>
              <c:numCache>
                <c:formatCode>0.00%</c:formatCode>
                <c:ptCount val="25"/>
                <c:pt idx="0">
                  <c:v>0.10531500000000001</c:v>
                </c:pt>
                <c:pt idx="1">
                  <c:v>0.10447300000000001</c:v>
                </c:pt>
                <c:pt idx="2">
                  <c:v>0.101979</c:v>
                </c:pt>
                <c:pt idx="3">
                  <c:v>9.7706000000000001E-2</c:v>
                </c:pt>
                <c:pt idx="4">
                  <c:v>8.8879000000000014E-2</c:v>
                </c:pt>
                <c:pt idx="5">
                  <c:v>7.9404000000000002E-2</c:v>
                </c:pt>
                <c:pt idx="6">
                  <c:v>7.6943000000000011E-2</c:v>
                </c:pt>
                <c:pt idx="7">
                  <c:v>7.3466000000000004E-2</c:v>
                </c:pt>
                <c:pt idx="8">
                  <c:v>7.0507E-2</c:v>
                </c:pt>
                <c:pt idx="9">
                  <c:v>7.4598999999999999E-2</c:v>
                </c:pt>
                <c:pt idx="10">
                  <c:v>8.3123000000000002E-2</c:v>
                </c:pt>
                <c:pt idx="11">
                  <c:v>8.920800000000001E-2</c:v>
                </c:pt>
                <c:pt idx="12">
                  <c:v>9.3046000000000004E-2</c:v>
                </c:pt>
                <c:pt idx="13">
                  <c:v>9.4816000000000011E-2</c:v>
                </c:pt>
                <c:pt idx="14">
                  <c:v>8.3668000000000006E-2</c:v>
                </c:pt>
                <c:pt idx="15">
                  <c:v>7.5546000000000002E-2</c:v>
                </c:pt>
                <c:pt idx="16">
                  <c:v>7.9236000000000001E-2</c:v>
                </c:pt>
                <c:pt idx="17">
                  <c:v>8.2839999999999997E-2</c:v>
                </c:pt>
                <c:pt idx="18">
                  <c:v>8.1602000000000008E-2</c:v>
                </c:pt>
                <c:pt idx="19">
                  <c:v>8.3148E-2</c:v>
                </c:pt>
                <c:pt idx="20">
                  <c:v>9.7818000000000002E-2</c:v>
                </c:pt>
                <c:pt idx="21">
                  <c:v>6.9000000000000006E-2</c:v>
                </c:pt>
                <c:pt idx="22">
                  <c:v>6.9000000000000006E-2</c:v>
                </c:pt>
                <c:pt idx="23">
                  <c:v>6.9000000000000006E-2</c:v>
                </c:pt>
                <c:pt idx="24">
                  <c:v>6.9000000000000006E-2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55E-4D01-9ED7-C7A43E86AC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7848088"/>
        <c:axId val="197846520"/>
      </c:lineChart>
      <c:catAx>
        <c:axId val="197848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6520"/>
        <c:crosses val="autoZero"/>
        <c:auto val="1"/>
        <c:lblAlgn val="ctr"/>
        <c:lblOffset val="100"/>
        <c:noMultiLvlLbl val="0"/>
      </c:catAx>
      <c:valAx>
        <c:axId val="197846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8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710773116438117E-2"/>
          <c:y val="0.83150742520821264"/>
          <c:w val="0.85057845376712382"/>
          <c:h val="0.15684488302598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Comparativo FUNGETUR (pós-fixado) com FCO BB (pré-fixado)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BDC-4D70-A0CD-BD6FE094F1E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'Fundos Constitucionais'!$D$29:$D$32</c:f>
              <c:strCache>
                <c:ptCount val="4"/>
                <c:pt idx="0">
                  <c:v>Teto Fungetur</c:v>
                </c:pt>
                <c:pt idx="1">
                  <c:v>FCO BB micro e peq</c:v>
                </c:pt>
                <c:pt idx="2">
                  <c:v>FCO BB média</c:v>
                </c:pt>
                <c:pt idx="3">
                  <c:v>FCO BB grande</c:v>
                </c:pt>
              </c:strCache>
            </c:strRef>
          </c:cat>
          <c:val>
            <c:numRef>
              <c:f>'Fundos Constitucionais'!$E$29:$E$32</c:f>
              <c:numCache>
                <c:formatCode>0.00%</c:formatCode>
                <c:ptCount val="4"/>
                <c:pt idx="0">
                  <c:v>6.9000000000000006E-2</c:v>
                </c:pt>
                <c:pt idx="1">
                  <c:v>6.2799999999999995E-2</c:v>
                </c:pt>
                <c:pt idx="2">
                  <c:v>6.9699999999999998E-2</c:v>
                </c:pt>
                <c:pt idx="3">
                  <c:v>7.6399999999999996E-2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3BDC-4D70-A0CD-BD6FE094F1EE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'Fundos Constitucionais'!$D$29:$D$32</c:f>
              <c:strCache>
                <c:ptCount val="4"/>
                <c:pt idx="0">
                  <c:v>Teto Fungetur</c:v>
                </c:pt>
                <c:pt idx="1">
                  <c:v>FCO BB micro e peq</c:v>
                </c:pt>
                <c:pt idx="2">
                  <c:v>FCO BB média</c:v>
                </c:pt>
                <c:pt idx="3">
                  <c:v>FCO BB grande</c:v>
                </c:pt>
              </c:strCache>
            </c:strRef>
          </c:cat>
          <c:val>
            <c:numRef>
              <c:f>'Fundos Constitucionais'!$F$29:$F$32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3BDC-4D70-A0CD-BD6FE094F1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7847304"/>
        <c:axId val="197850440"/>
      </c:barChart>
      <c:catAx>
        <c:axId val="197847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50440"/>
        <c:crosses val="autoZero"/>
        <c:auto val="1"/>
        <c:lblAlgn val="ctr"/>
        <c:lblOffset val="100"/>
        <c:noMultiLvlLbl val="0"/>
      </c:catAx>
      <c:valAx>
        <c:axId val="1978504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7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1600" dirty="0"/>
              <a:t>Capital de giro com prazo superior a 365d: pós-fixado Jan 2021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'Taxas de Juros'!$D$5</c:f>
              <c:strCache>
                <c:ptCount val="1"/>
                <c:pt idx="0">
                  <c:v>TAXAS MÉDIAS (a.a)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1442247424033671E-17"/>
                  <c:y val="-4.110996473175046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6.02946149399006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2884494848067341E-17"/>
                  <c:y val="-4.9331957678100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8.5768989696134682E-17"/>
                  <c:y val="-4.6591293362650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"/>
                  <c:y val="-3.2887971785400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-4.9331957678100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8.5768989696134682E-17"/>
                  <c:y val="-4.6591293362650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8.5768989696134682E-17"/>
                  <c:y val="-6.3035279255350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8.5768989696134682E-17"/>
                  <c:y val="-7.3997936517150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3FC3-4D02-A171-827696DD860B}"/>
                </c:ex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0"/>
                  <c:y val="-2.4665978839050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FC3-4D02-A171-827696DD860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'Taxas de Juros'!$C$6:$C$27</c:f>
              <c:strCache>
                <c:ptCount val="22"/>
                <c:pt idx="0">
                  <c:v>BCO BRADESCO S.A.</c:v>
                </c:pt>
                <c:pt idx="1">
                  <c:v>CAIXA ECONOMICA FEDERAL</c:v>
                </c:pt>
                <c:pt idx="2">
                  <c:v>ITAÚ UNIBANCO S.A.</c:v>
                </c:pt>
                <c:pt idx="3">
                  <c:v>BCO LUSO BRASILEIRO S.A.</c:v>
                </c:pt>
                <c:pt idx="4">
                  <c:v>BCO FIBRA S.A.</c:v>
                </c:pt>
                <c:pt idx="5">
                  <c:v>BCO PINE S.A.</c:v>
                </c:pt>
                <c:pt idx="6">
                  <c:v>BCO SANTANDER (BRASIL) S.A.</c:v>
                </c:pt>
                <c:pt idx="7">
                  <c:v>BANCO BTG PACTUAL S.A.</c:v>
                </c:pt>
                <c:pt idx="8">
                  <c:v>BCO MERCANTIL DO BRASIL S.A.</c:v>
                </c:pt>
                <c:pt idx="9">
                  <c:v>BCO SAFRA S.A.</c:v>
                </c:pt>
                <c:pt idx="10">
                  <c:v>BANCO ORIGINAL</c:v>
                </c:pt>
                <c:pt idx="11">
                  <c:v>BCO INDUSVAL S.A.</c:v>
                </c:pt>
                <c:pt idx="12">
                  <c:v>BCO GUANABARA S.A.</c:v>
                </c:pt>
                <c:pt idx="13">
                  <c:v>BCO DAYCOVAL S.A</c:v>
                </c:pt>
                <c:pt idx="14">
                  <c:v>BCO DO ESTADO DO RS S.A.</c:v>
                </c:pt>
                <c:pt idx="15">
                  <c:v>BCO DO BRASIL S.A.</c:v>
                </c:pt>
                <c:pt idx="16">
                  <c:v>ATRIA S.A. - CFI</c:v>
                </c:pt>
                <c:pt idx="17">
                  <c:v>BCO BANESTES S.A.</c:v>
                </c:pt>
                <c:pt idx="18">
                  <c:v>BCO ABC BRASIL S.A.</c:v>
                </c:pt>
                <c:pt idx="19">
                  <c:v>BCO SOFISA S.A.</c:v>
                </c:pt>
                <c:pt idx="20">
                  <c:v>BCO TRIANGULO S.A.</c:v>
                </c:pt>
                <c:pt idx="21">
                  <c:v>BCO DA AMAZONIA S.A.</c:v>
                </c:pt>
              </c:strCache>
            </c:strRef>
          </c:cat>
          <c:val>
            <c:numRef>
              <c:f>'Taxas de Juros'!$D$6:$D$27</c:f>
              <c:numCache>
                <c:formatCode>0.00%</c:formatCode>
                <c:ptCount val="22"/>
                <c:pt idx="0">
                  <c:v>6.13E-2</c:v>
                </c:pt>
                <c:pt idx="1">
                  <c:v>6.6400000000000001E-2</c:v>
                </c:pt>
                <c:pt idx="2">
                  <c:v>7.0599999999999996E-2</c:v>
                </c:pt>
                <c:pt idx="3">
                  <c:v>7.3099999999999998E-2</c:v>
                </c:pt>
                <c:pt idx="4">
                  <c:v>9.4399999999999998E-2</c:v>
                </c:pt>
                <c:pt idx="5">
                  <c:v>9.5600000000000004E-2</c:v>
                </c:pt>
                <c:pt idx="6">
                  <c:v>0.10279999999999999</c:v>
                </c:pt>
                <c:pt idx="7">
                  <c:v>0.1249</c:v>
                </c:pt>
                <c:pt idx="8">
                  <c:v>0.1263</c:v>
                </c:pt>
                <c:pt idx="9">
                  <c:v>0.13239999999999999</c:v>
                </c:pt>
                <c:pt idx="10">
                  <c:v>0.13669999999999999</c:v>
                </c:pt>
                <c:pt idx="11">
                  <c:v>0.13750000000000001</c:v>
                </c:pt>
                <c:pt idx="12">
                  <c:v>0.1386</c:v>
                </c:pt>
                <c:pt idx="13">
                  <c:v>0.1411</c:v>
                </c:pt>
                <c:pt idx="14">
                  <c:v>0.14199999999999999</c:v>
                </c:pt>
                <c:pt idx="15">
                  <c:v>0.1431</c:v>
                </c:pt>
                <c:pt idx="16">
                  <c:v>0.14599999999999999</c:v>
                </c:pt>
                <c:pt idx="17">
                  <c:v>0.14910000000000001</c:v>
                </c:pt>
                <c:pt idx="18">
                  <c:v>0.15380000000000002</c:v>
                </c:pt>
                <c:pt idx="19">
                  <c:v>0.15759999999999999</c:v>
                </c:pt>
                <c:pt idx="20">
                  <c:v>0.16539999999999999</c:v>
                </c:pt>
                <c:pt idx="21">
                  <c:v>0.2097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3FC3-4D02-A171-827696DD860B}"/>
            </c:ext>
          </c:extLst>
        </c:ser>
        <c:ser>
          <c:idx val="1"/>
          <c:order val="1"/>
          <c:tx>
            <c:strRef>
              <c:f>'Taxas de Juros'!$E$5</c:f>
              <c:strCache>
                <c:ptCount val="1"/>
                <c:pt idx="0">
                  <c:v>TAXA Máxima FUNGETUR (a.a)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'Taxas de Juros'!$C$6:$C$27</c:f>
              <c:strCache>
                <c:ptCount val="22"/>
                <c:pt idx="0">
                  <c:v>BCO BRADESCO S.A.</c:v>
                </c:pt>
                <c:pt idx="1">
                  <c:v>CAIXA ECONOMICA FEDERAL</c:v>
                </c:pt>
                <c:pt idx="2">
                  <c:v>ITAÚ UNIBANCO S.A.</c:v>
                </c:pt>
                <c:pt idx="3">
                  <c:v>BCO LUSO BRASILEIRO S.A.</c:v>
                </c:pt>
                <c:pt idx="4">
                  <c:v>BCO FIBRA S.A.</c:v>
                </c:pt>
                <c:pt idx="5">
                  <c:v>BCO PINE S.A.</c:v>
                </c:pt>
                <c:pt idx="6">
                  <c:v>BCO SANTANDER (BRASIL) S.A.</c:v>
                </c:pt>
                <c:pt idx="7">
                  <c:v>BANCO BTG PACTUAL S.A.</c:v>
                </c:pt>
                <c:pt idx="8">
                  <c:v>BCO MERCANTIL DO BRASIL S.A.</c:v>
                </c:pt>
                <c:pt idx="9">
                  <c:v>BCO SAFRA S.A.</c:v>
                </c:pt>
                <c:pt idx="10">
                  <c:v>BANCO ORIGINAL</c:v>
                </c:pt>
                <c:pt idx="11">
                  <c:v>BCO INDUSVAL S.A.</c:v>
                </c:pt>
                <c:pt idx="12">
                  <c:v>BCO GUANABARA S.A.</c:v>
                </c:pt>
                <c:pt idx="13">
                  <c:v>BCO DAYCOVAL S.A</c:v>
                </c:pt>
                <c:pt idx="14">
                  <c:v>BCO DO ESTADO DO RS S.A.</c:v>
                </c:pt>
                <c:pt idx="15">
                  <c:v>BCO DO BRASIL S.A.</c:v>
                </c:pt>
                <c:pt idx="16">
                  <c:v>ATRIA S.A. - CFI</c:v>
                </c:pt>
                <c:pt idx="17">
                  <c:v>BCO BANESTES S.A.</c:v>
                </c:pt>
                <c:pt idx="18">
                  <c:v>BCO ABC BRASIL S.A.</c:v>
                </c:pt>
                <c:pt idx="19">
                  <c:v>BCO SOFISA S.A.</c:v>
                </c:pt>
                <c:pt idx="20">
                  <c:v>BCO TRIANGULO S.A.</c:v>
                </c:pt>
                <c:pt idx="21">
                  <c:v>BCO DA AMAZONIA S.A.</c:v>
                </c:pt>
              </c:strCache>
            </c:strRef>
          </c:cat>
          <c:val>
            <c:numRef>
              <c:f>'Taxas de Juros'!$E$6:$E$27</c:f>
              <c:numCache>
                <c:formatCode>0.00%</c:formatCode>
                <c:ptCount val="22"/>
                <c:pt idx="0">
                  <c:v>6.9000000000000006E-2</c:v>
                </c:pt>
                <c:pt idx="1">
                  <c:v>6.9000000000000006E-2</c:v>
                </c:pt>
                <c:pt idx="2">
                  <c:v>6.9000000000000006E-2</c:v>
                </c:pt>
                <c:pt idx="3">
                  <c:v>6.9000000000000006E-2</c:v>
                </c:pt>
                <c:pt idx="4">
                  <c:v>6.9000000000000006E-2</c:v>
                </c:pt>
                <c:pt idx="5">
                  <c:v>6.9000000000000006E-2</c:v>
                </c:pt>
                <c:pt idx="6">
                  <c:v>6.9000000000000006E-2</c:v>
                </c:pt>
                <c:pt idx="7">
                  <c:v>6.9000000000000006E-2</c:v>
                </c:pt>
                <c:pt idx="8">
                  <c:v>6.9000000000000006E-2</c:v>
                </c:pt>
                <c:pt idx="9">
                  <c:v>6.9000000000000006E-2</c:v>
                </c:pt>
                <c:pt idx="10">
                  <c:v>6.9000000000000006E-2</c:v>
                </c:pt>
                <c:pt idx="11">
                  <c:v>6.9000000000000006E-2</c:v>
                </c:pt>
                <c:pt idx="12">
                  <c:v>6.9000000000000006E-2</c:v>
                </c:pt>
                <c:pt idx="13">
                  <c:v>6.9000000000000006E-2</c:v>
                </c:pt>
                <c:pt idx="14">
                  <c:v>6.9000000000000006E-2</c:v>
                </c:pt>
                <c:pt idx="15">
                  <c:v>6.9000000000000006E-2</c:v>
                </c:pt>
                <c:pt idx="16">
                  <c:v>6.9000000000000006E-2</c:v>
                </c:pt>
                <c:pt idx="17">
                  <c:v>6.9000000000000006E-2</c:v>
                </c:pt>
                <c:pt idx="18">
                  <c:v>6.9000000000000006E-2</c:v>
                </c:pt>
                <c:pt idx="19">
                  <c:v>6.9000000000000006E-2</c:v>
                </c:pt>
                <c:pt idx="20">
                  <c:v>6.9000000000000006E-2</c:v>
                </c:pt>
                <c:pt idx="21">
                  <c:v>6.9000000000000006E-2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B-3FC3-4D02-A171-827696DD8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848480"/>
        <c:axId val="197845736"/>
      </c:barChart>
      <c:lineChart>
        <c:grouping val="standard"/>
        <c:varyColors val="0"/>
        <c:ser>
          <c:idx val="2"/>
          <c:order val="2"/>
          <c:tx>
            <c:strRef>
              <c:f>'Taxas de Juros'!$F$5</c:f>
              <c:strCache>
                <c:ptCount val="1"/>
                <c:pt idx="0">
                  <c:v>Diferença entre as taxas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'Taxas de Juros'!$C$6:$C$27</c:f>
              <c:strCache>
                <c:ptCount val="22"/>
                <c:pt idx="0">
                  <c:v>BCO BRADESCO S.A.</c:v>
                </c:pt>
                <c:pt idx="1">
                  <c:v>CAIXA ECONOMICA FEDERAL</c:v>
                </c:pt>
                <c:pt idx="2">
                  <c:v>ITAÚ UNIBANCO S.A.</c:v>
                </c:pt>
                <c:pt idx="3">
                  <c:v>BCO LUSO BRASILEIRO S.A.</c:v>
                </c:pt>
                <c:pt idx="4">
                  <c:v>BCO FIBRA S.A.</c:v>
                </c:pt>
                <c:pt idx="5">
                  <c:v>BCO PINE S.A.</c:v>
                </c:pt>
                <c:pt idx="6">
                  <c:v>BCO SANTANDER (BRASIL) S.A.</c:v>
                </c:pt>
                <c:pt idx="7">
                  <c:v>BANCO BTG PACTUAL S.A.</c:v>
                </c:pt>
                <c:pt idx="8">
                  <c:v>BCO MERCANTIL DO BRASIL S.A.</c:v>
                </c:pt>
                <c:pt idx="9">
                  <c:v>BCO SAFRA S.A.</c:v>
                </c:pt>
                <c:pt idx="10">
                  <c:v>BANCO ORIGINAL</c:v>
                </c:pt>
                <c:pt idx="11">
                  <c:v>BCO INDUSVAL S.A.</c:v>
                </c:pt>
                <c:pt idx="12">
                  <c:v>BCO GUANABARA S.A.</c:v>
                </c:pt>
                <c:pt idx="13">
                  <c:v>BCO DAYCOVAL S.A</c:v>
                </c:pt>
                <c:pt idx="14">
                  <c:v>BCO DO ESTADO DO RS S.A.</c:v>
                </c:pt>
                <c:pt idx="15">
                  <c:v>BCO DO BRASIL S.A.</c:v>
                </c:pt>
                <c:pt idx="16">
                  <c:v>ATRIA S.A. - CFI</c:v>
                </c:pt>
                <c:pt idx="17">
                  <c:v>BCO BANESTES S.A.</c:v>
                </c:pt>
                <c:pt idx="18">
                  <c:v>BCO ABC BRASIL S.A.</c:v>
                </c:pt>
                <c:pt idx="19">
                  <c:v>BCO SOFISA S.A.</c:v>
                </c:pt>
                <c:pt idx="20">
                  <c:v>BCO TRIANGULO S.A.</c:v>
                </c:pt>
                <c:pt idx="21">
                  <c:v>BCO DA AMAZONIA S.A.</c:v>
                </c:pt>
              </c:strCache>
            </c:strRef>
          </c:cat>
          <c:val>
            <c:numRef>
              <c:f>'Taxas de Juros'!$F$6:$F$27</c:f>
              <c:numCache>
                <c:formatCode>0.00%</c:formatCode>
                <c:ptCount val="22"/>
                <c:pt idx="0">
                  <c:v>-7.7000000000000055E-3</c:v>
                </c:pt>
                <c:pt idx="1">
                  <c:v>-2.6000000000000051E-3</c:v>
                </c:pt>
                <c:pt idx="2">
                  <c:v>1.5999999999999903E-3</c:v>
                </c:pt>
                <c:pt idx="3">
                  <c:v>4.0999999999999925E-3</c:v>
                </c:pt>
                <c:pt idx="4">
                  <c:v>2.5399999999999992E-2</c:v>
                </c:pt>
                <c:pt idx="5">
                  <c:v>2.6599999999999999E-2</c:v>
                </c:pt>
                <c:pt idx="6">
                  <c:v>3.3799999999999983E-2</c:v>
                </c:pt>
                <c:pt idx="7">
                  <c:v>5.5899999999999991E-2</c:v>
                </c:pt>
                <c:pt idx="8">
                  <c:v>5.729999999999999E-2</c:v>
                </c:pt>
                <c:pt idx="9">
                  <c:v>6.3399999999999984E-2</c:v>
                </c:pt>
                <c:pt idx="10">
                  <c:v>6.7699999999999982E-2</c:v>
                </c:pt>
                <c:pt idx="11">
                  <c:v>6.8500000000000005E-2</c:v>
                </c:pt>
                <c:pt idx="12">
                  <c:v>6.9599999999999995E-2</c:v>
                </c:pt>
                <c:pt idx="13">
                  <c:v>7.2099999999999997E-2</c:v>
                </c:pt>
                <c:pt idx="14">
                  <c:v>7.2999999999999982E-2</c:v>
                </c:pt>
                <c:pt idx="15">
                  <c:v>7.4099999999999999E-2</c:v>
                </c:pt>
                <c:pt idx="16">
                  <c:v>7.6999999999999985E-2</c:v>
                </c:pt>
                <c:pt idx="17">
                  <c:v>8.0100000000000005E-2</c:v>
                </c:pt>
                <c:pt idx="18">
                  <c:v>8.4800000000000014E-2</c:v>
                </c:pt>
                <c:pt idx="19">
                  <c:v>8.8599999999999984E-2</c:v>
                </c:pt>
                <c:pt idx="20">
                  <c:v>9.6399999999999986E-2</c:v>
                </c:pt>
                <c:pt idx="21">
                  <c:v>0.14069999999999999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3FC3-4D02-A171-827696DD86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846128"/>
        <c:axId val="197850832"/>
      </c:lineChart>
      <c:catAx>
        <c:axId val="197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5736"/>
        <c:crosses val="autoZero"/>
        <c:auto val="1"/>
        <c:lblAlgn val="ctr"/>
        <c:lblOffset val="100"/>
        <c:noMultiLvlLbl val="0"/>
      </c:catAx>
      <c:valAx>
        <c:axId val="197845736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8480"/>
        <c:crosses val="autoZero"/>
        <c:crossBetween val="between"/>
      </c:valAx>
      <c:valAx>
        <c:axId val="19785083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6128"/>
        <c:crosses val="max"/>
        <c:crossBetween val="between"/>
      </c:valAx>
      <c:catAx>
        <c:axId val="1978461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7850832"/>
        <c:crosses val="autoZero"/>
        <c:auto val="1"/>
        <c:lblAlgn val="ctr"/>
        <c:lblOffset val="100"/>
        <c:noMultiLvlLbl val="0"/>
      </c:cat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'Est Capacidade Instalada'!$B$5</c:f>
              <c:strCache>
                <c:ptCount val="1"/>
                <c:pt idx="0">
                  <c:v>Hotéis e Pousadas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Instalada'!$C$5:$N$5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0.75</c:v>
                </c:pt>
                <c:pt idx="3">
                  <c:v>0.1</c:v>
                </c:pt>
                <c:pt idx="4">
                  <c:v>0.11</c:v>
                </c:pt>
                <c:pt idx="5">
                  <c:v>0.25</c:v>
                </c:pt>
                <c:pt idx="6">
                  <c:v>0.45</c:v>
                </c:pt>
                <c:pt idx="7">
                  <c:v>0.5</c:v>
                </c:pt>
                <c:pt idx="8">
                  <c:v>0.56999999999999995</c:v>
                </c:pt>
                <c:pt idx="9">
                  <c:v>0.69</c:v>
                </c:pt>
                <c:pt idx="10">
                  <c:v>0.75</c:v>
                </c:pt>
                <c:pt idx="11">
                  <c:v>0.82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8A6-4348-A458-16879D20CAE5}"/>
            </c:ext>
          </c:extLst>
        </c:ser>
        <c:ser>
          <c:idx val="1"/>
          <c:order val="1"/>
          <c:tx>
            <c:strRef>
              <c:f>'Est Capacidade Instalada'!$B$6</c:f>
              <c:strCache>
                <c:ptCount val="1"/>
                <c:pt idx="0">
                  <c:v>Bares e Restaurantes</c:v>
                </c:pt>
              </c:strCache>
            </c:strRef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Instalada'!$C$6:$N$6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0.8</c:v>
                </c:pt>
                <c:pt idx="3">
                  <c:v>0.42</c:v>
                </c:pt>
                <c:pt idx="4">
                  <c:v>0.47</c:v>
                </c:pt>
                <c:pt idx="5">
                  <c:v>0.51</c:v>
                </c:pt>
                <c:pt idx="6">
                  <c:v>0.6</c:v>
                </c:pt>
                <c:pt idx="7">
                  <c:v>0.65</c:v>
                </c:pt>
                <c:pt idx="8">
                  <c:v>0.7</c:v>
                </c:pt>
                <c:pt idx="9">
                  <c:v>0.73</c:v>
                </c:pt>
                <c:pt idx="10">
                  <c:v>0.8</c:v>
                </c:pt>
                <c:pt idx="11">
                  <c:v>0.85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8A6-4348-A458-16879D20CAE5}"/>
            </c:ext>
          </c:extLst>
        </c:ser>
        <c:ser>
          <c:idx val="2"/>
          <c:order val="2"/>
          <c:tx>
            <c:strRef>
              <c:f>'Est Capacidade Instalada'!$B$7</c:f>
              <c:strCache>
                <c:ptCount val="1"/>
                <c:pt idx="0">
                  <c:v>Transporte rodoviário</c:v>
                </c:pt>
              </c:strCache>
            </c:strRef>
          </c:tx>
          <c:spPr>
            <a:ln w="22225" cap="rnd" cmpd="sng" algn="ctr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Instalada'!$C$7:$N$7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0.67</c:v>
                </c:pt>
                <c:pt idx="3">
                  <c:v>0.1</c:v>
                </c:pt>
                <c:pt idx="4">
                  <c:v>0.15</c:v>
                </c:pt>
                <c:pt idx="5">
                  <c:v>0.25</c:v>
                </c:pt>
                <c:pt idx="6">
                  <c:v>0.45</c:v>
                </c:pt>
                <c:pt idx="7">
                  <c:v>0.43</c:v>
                </c:pt>
                <c:pt idx="8">
                  <c:v>0.6</c:v>
                </c:pt>
                <c:pt idx="9">
                  <c:v>0.65</c:v>
                </c:pt>
                <c:pt idx="10">
                  <c:v>0.72</c:v>
                </c:pt>
                <c:pt idx="11">
                  <c:v>0.8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8A6-4348-A458-16879D20CAE5}"/>
            </c:ext>
          </c:extLst>
        </c:ser>
        <c:ser>
          <c:idx val="3"/>
          <c:order val="3"/>
          <c:tx>
            <c:strRef>
              <c:f>'Est Capacidade Instalada'!$B$8</c:f>
              <c:strCache>
                <c:ptCount val="1"/>
                <c:pt idx="0">
                  <c:v>Transporte aéreo</c:v>
                </c:pt>
              </c:strCache>
            </c:strRef>
          </c:tx>
          <c:spPr>
            <a:ln w="22225" cap="rnd" cmpd="sng" algn="ctr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Instalada'!$C$8:$N$8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0.65</c:v>
                </c:pt>
                <c:pt idx="3">
                  <c:v>0.08</c:v>
                </c:pt>
                <c:pt idx="4">
                  <c:v>0.09</c:v>
                </c:pt>
                <c:pt idx="5">
                  <c:v>0.28000000000000003</c:v>
                </c:pt>
                <c:pt idx="6">
                  <c:v>0.5</c:v>
                </c:pt>
                <c:pt idx="7">
                  <c:v>0.53</c:v>
                </c:pt>
                <c:pt idx="8">
                  <c:v>0.6</c:v>
                </c:pt>
                <c:pt idx="9">
                  <c:v>0.7</c:v>
                </c:pt>
                <c:pt idx="10">
                  <c:v>0.79</c:v>
                </c:pt>
                <c:pt idx="11">
                  <c:v>0.86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28A6-4348-A458-16879D20CAE5}"/>
            </c:ext>
          </c:extLst>
        </c:ser>
        <c:ser>
          <c:idx val="4"/>
          <c:order val="4"/>
          <c:tx>
            <c:strRef>
              <c:f>'Est Capacidade Instalada'!$B$9</c:f>
              <c:strCache>
                <c:ptCount val="1"/>
                <c:pt idx="0">
                  <c:v>Outros transportes e serviços auxiliares dos transportes</c:v>
                </c:pt>
              </c:strCache>
            </c:strRef>
          </c:tx>
          <c:spPr>
            <a:ln w="22225" cap="rnd" cmpd="sng" algn="ctr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Instalada'!$C$9:$N$9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0.6</c:v>
                </c:pt>
                <c:pt idx="3">
                  <c:v>0.05</c:v>
                </c:pt>
                <c:pt idx="4">
                  <c:v>0.06</c:v>
                </c:pt>
                <c:pt idx="5">
                  <c:v>0.2</c:v>
                </c:pt>
                <c:pt idx="6">
                  <c:v>0.35</c:v>
                </c:pt>
                <c:pt idx="7">
                  <c:v>0.42</c:v>
                </c:pt>
                <c:pt idx="8">
                  <c:v>0.5</c:v>
                </c:pt>
                <c:pt idx="9">
                  <c:v>0.6</c:v>
                </c:pt>
                <c:pt idx="10">
                  <c:v>0.7</c:v>
                </c:pt>
                <c:pt idx="11">
                  <c:v>0.8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28A6-4348-A458-16879D20CAE5}"/>
            </c:ext>
          </c:extLst>
        </c:ser>
        <c:ser>
          <c:idx val="5"/>
          <c:order val="5"/>
          <c:tx>
            <c:strRef>
              <c:f>'Est Capacidade Instalada'!$B$10</c:f>
              <c:strCache>
                <c:ptCount val="1"/>
                <c:pt idx="0">
                  <c:v>Atividades de agências e organizadores de viagens</c:v>
                </c:pt>
              </c:strCache>
            </c:strRef>
          </c:tx>
          <c:spPr>
            <a:ln w="22225" cap="rnd" cmpd="sng" algn="ctr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Instalada'!$C$10:$N$10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0.55000000000000004</c:v>
                </c:pt>
                <c:pt idx="3">
                  <c:v>0.05</c:v>
                </c:pt>
                <c:pt idx="4">
                  <c:v>0.05</c:v>
                </c:pt>
                <c:pt idx="5">
                  <c:v>0.15</c:v>
                </c:pt>
                <c:pt idx="6">
                  <c:v>0.3</c:v>
                </c:pt>
                <c:pt idx="7">
                  <c:v>0.27</c:v>
                </c:pt>
                <c:pt idx="8">
                  <c:v>0.35</c:v>
                </c:pt>
                <c:pt idx="9">
                  <c:v>0.47</c:v>
                </c:pt>
                <c:pt idx="10">
                  <c:v>0.6</c:v>
                </c:pt>
                <c:pt idx="11">
                  <c:v>0.75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28A6-4348-A458-16879D20CAE5}"/>
            </c:ext>
          </c:extLst>
        </c:ser>
        <c:ser>
          <c:idx val="6"/>
          <c:order val="6"/>
          <c:tx>
            <c:strRef>
              <c:f>'Est Capacidade Instalada'!$B$11</c:f>
              <c:strCache>
                <c:ptCount val="1"/>
                <c:pt idx="0">
                  <c:v>Aluguel de bens móveis</c:v>
                </c:pt>
              </c:strCache>
            </c:strRef>
          </c:tx>
          <c:spPr>
            <a:ln w="22225" cap="rnd" cmpd="sng" algn="ctr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Instalada'!$C$11:$N$11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0.75</c:v>
                </c:pt>
                <c:pt idx="3">
                  <c:v>0.05</c:v>
                </c:pt>
                <c:pt idx="4">
                  <c:v>0.09</c:v>
                </c:pt>
                <c:pt idx="5">
                  <c:v>0.22</c:v>
                </c:pt>
                <c:pt idx="6">
                  <c:v>0.41</c:v>
                </c:pt>
                <c:pt idx="7">
                  <c:v>0.5</c:v>
                </c:pt>
                <c:pt idx="8">
                  <c:v>0.65</c:v>
                </c:pt>
                <c:pt idx="9">
                  <c:v>0.75</c:v>
                </c:pt>
                <c:pt idx="10">
                  <c:v>0.85</c:v>
                </c:pt>
                <c:pt idx="11">
                  <c:v>0.93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28A6-4348-A458-16879D20CAE5}"/>
            </c:ext>
          </c:extLst>
        </c:ser>
        <c:ser>
          <c:idx val="7"/>
          <c:order val="7"/>
          <c:tx>
            <c:strRef>
              <c:f>'Est Capacidade Instalada'!$B$12</c:f>
              <c:strCache>
                <c:ptCount val="1"/>
                <c:pt idx="0">
                  <c:v>Atividades recreativas, culturais e desportivas</c:v>
                </c:pt>
              </c:strCache>
            </c:strRef>
          </c:tx>
          <c:spPr>
            <a:ln w="22225" cap="rnd" cmpd="sng" algn="ctr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'Est Capacidade Instalada'!$C$4:$N$4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'Est Capacidade Instalada'!$C$12:$N$12</c:f>
              <c:numCache>
                <c:formatCode>0.00%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0.5</c:v>
                </c:pt>
                <c:pt idx="3">
                  <c:v>0.05</c:v>
                </c:pt>
                <c:pt idx="4">
                  <c:v>7.0000000000000007E-2</c:v>
                </c:pt>
                <c:pt idx="5">
                  <c:v>0.19</c:v>
                </c:pt>
                <c:pt idx="6">
                  <c:v>0.33</c:v>
                </c:pt>
                <c:pt idx="7">
                  <c:v>0.45</c:v>
                </c:pt>
                <c:pt idx="8">
                  <c:v>0.6</c:v>
                </c:pt>
                <c:pt idx="9">
                  <c:v>0.64</c:v>
                </c:pt>
                <c:pt idx="10">
                  <c:v>0.72</c:v>
                </c:pt>
                <c:pt idx="11">
                  <c:v>0.86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28A6-4348-A458-16879D20CA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852504"/>
        <c:axId val="97851720"/>
      </c:lineChart>
      <c:catAx>
        <c:axId val="97852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1720"/>
        <c:crosses val="autoZero"/>
        <c:auto val="1"/>
        <c:lblAlgn val="ctr"/>
        <c:lblOffset val="100"/>
        <c:noMultiLvlLbl val="0"/>
      </c:catAx>
      <c:valAx>
        <c:axId val="97851720"/>
        <c:scaling>
          <c:orientation val="minMax"/>
        </c:scaling>
        <c:delete val="0"/>
        <c:axPos val="l"/>
        <c:majorGridlines>
          <c:spPr>
            <a:ln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250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 sz="1200"/>
      </a:pPr>
      <a:endParaRPr lang="pt-BR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640-4C81-A2F6-9D356A1DFB9E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640-4C81-A2F6-9D356A1DFB9E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640-4C81-A2F6-9D356A1DFB9E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R$ 68,6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98B0-4C9F-9A1D-886B8023EB4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R$ 121,1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640-4C81-A2F6-9D356A1DFB9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R$ 769,3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640-4C81-A2F6-9D356A1DFB9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R$</a:t>
                    </a:r>
                    <a:r>
                      <a:rPr lang="en-US" baseline="0" dirty="0"/>
                      <a:t> 56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640-4C81-A2F6-9D356A1DFB9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68.599999999999994</c:v>
                </c:pt>
                <c:pt idx="1">
                  <c:v>121.1</c:v>
                </c:pt>
                <c:pt idx="2">
                  <c:v>754.6</c:v>
                </c:pt>
                <c:pt idx="3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640-4C81-A2F6-9D356A1DFB9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849264"/>
        <c:axId val="197848872"/>
      </c:barChart>
      <c:catAx>
        <c:axId val="19784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8872"/>
        <c:crosses val="autoZero"/>
        <c:auto val="1"/>
        <c:lblAlgn val="ctr"/>
        <c:lblOffset val="100"/>
        <c:noMultiLvlLbl val="0"/>
      </c:catAx>
      <c:valAx>
        <c:axId val="197848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01C-4CB9-B787-B5D5A178A8A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01C-4CB9-B787-B5D5A178A8A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01C-4CB9-B787-B5D5A178A8A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01C-4CB9-B787-B5D5A178A8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Planilha1!$B$2:$B$5</c:f>
              <c:numCache>
                <c:formatCode>General</c:formatCode>
                <c:ptCount val="4"/>
                <c:pt idx="0">
                  <c:v>66.760000000000005</c:v>
                </c:pt>
                <c:pt idx="1">
                  <c:v>286.48</c:v>
                </c:pt>
                <c:pt idx="2">
                  <c:v>216.48</c:v>
                </c:pt>
                <c:pt idx="3" formatCode="#,##0.00">
                  <c:v>5032.3100000000004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01C-4CB9-B787-B5D5A178A8A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97845344"/>
        <c:axId val="197847696"/>
      </c:barChart>
      <c:catAx>
        <c:axId val="197845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7696"/>
        <c:crosses val="autoZero"/>
        <c:auto val="1"/>
        <c:lblAlgn val="ctr"/>
        <c:lblOffset val="100"/>
        <c:noMultiLvlLbl val="0"/>
      </c:catAx>
      <c:valAx>
        <c:axId val="19784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84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5.0386473429951735E-2"/>
                  <c:y val="-6.35241390119545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8D16-4A52-8583-739FDAD25491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333960972269861E-2"/>
                  <c:y val="-3.72563565505598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D16-4A52-8583-739FDAD2549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Planilha1!$A$2:$A$5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Planilha1!$B$2:$B$5</c:f>
              <c:numCache>
                <c:formatCode>#,##0</c:formatCode>
                <c:ptCount val="4"/>
                <c:pt idx="0">
                  <c:v>3005</c:v>
                </c:pt>
                <c:pt idx="1">
                  <c:v>3662</c:v>
                </c:pt>
                <c:pt idx="2">
                  <c:v>41500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D16-4A52-8583-739FDAD254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500056"/>
        <c:axId val="198494176"/>
      </c:lineChart>
      <c:catAx>
        <c:axId val="198500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4176"/>
        <c:crosses val="autoZero"/>
        <c:auto val="1"/>
        <c:lblAlgn val="ctr"/>
        <c:lblOffset val="100"/>
        <c:noMultiLvlLbl val="0"/>
      </c:catAx>
      <c:valAx>
        <c:axId val="198494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5000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Peso das despesas sobre a receita operacional líquida 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0796598231697978"/>
          <c:y val="9.4525764950263741E-2"/>
          <c:w val="0.86714428027502632"/>
          <c:h val="0.6806316722248846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'Tab04'!$B$45</c:f>
              <c:strCache>
                <c:ptCount val="1"/>
                <c:pt idx="0">
                  <c:v>5 - Peso do consumo intermediário sobre a receita líquida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2000"/>
                    <a:alpha val="60000"/>
                    <a:satMod val="109000"/>
                    <a:lumMod val="110000"/>
                  </a:schemeClr>
                </a:gs>
                <a:gs pos="100000">
                  <a:schemeClr val="accent1">
                    <a:tint val="78000"/>
                    <a:alpha val="92000"/>
                    <a:satMod val="109000"/>
                    <a:lumMod val="100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'Tab04'!$A$46:$A$48</c:f>
              <c:strCache>
                <c:ptCount val="3"/>
                <c:pt idx="0">
                  <c:v>Meios de Hospedagem</c:v>
                </c:pt>
                <c:pt idx="1">
                  <c:v>Alimentação</c:v>
                </c:pt>
                <c:pt idx="2">
                  <c:v>Atividades culturais, recreativas e esportivas</c:v>
                </c:pt>
              </c:strCache>
            </c:strRef>
          </c:cat>
          <c:val>
            <c:numRef>
              <c:f>'Tab04'!$B$46:$B$48</c:f>
              <c:numCache>
                <c:formatCode>0.00%</c:formatCode>
                <c:ptCount val="3"/>
                <c:pt idx="0">
                  <c:v>0.44499163506017919</c:v>
                </c:pt>
                <c:pt idx="1">
                  <c:v>0.51359345107850751</c:v>
                </c:pt>
                <c:pt idx="2">
                  <c:v>0.39706113700796714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10-46DF-A516-B1E403C4D38D}"/>
            </c:ext>
          </c:extLst>
        </c:ser>
        <c:ser>
          <c:idx val="1"/>
          <c:order val="1"/>
          <c:tx>
            <c:strRef>
              <c:f>'Tab04'!$C$45</c:f>
              <c:strCache>
                <c:ptCount val="1"/>
                <c:pt idx="0">
                  <c:v>7 - Peso dos gastos com pessoal sobre a receita líquida</c:v>
                </c:pt>
              </c:strCache>
            </c:strRef>
          </c:tx>
          <c:spPr>
            <a:solidFill>
              <a:srgbClr val="92D050"/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'Tab04'!$A$46:$A$48</c:f>
              <c:strCache>
                <c:ptCount val="3"/>
                <c:pt idx="0">
                  <c:v>Meios de Hospedagem</c:v>
                </c:pt>
                <c:pt idx="1">
                  <c:v>Alimentação</c:v>
                </c:pt>
                <c:pt idx="2">
                  <c:v>Atividades culturais, recreativas e esportivas</c:v>
                </c:pt>
              </c:strCache>
            </c:strRef>
          </c:cat>
          <c:val>
            <c:numRef>
              <c:f>'Tab04'!$C$46:$C$48</c:f>
              <c:numCache>
                <c:formatCode>0.00%</c:formatCode>
                <c:ptCount val="3"/>
                <c:pt idx="0" formatCode="0.000%">
                  <c:v>0.39829042103058659</c:v>
                </c:pt>
                <c:pt idx="1">
                  <c:v>0.33350900527662913</c:v>
                </c:pt>
                <c:pt idx="2">
                  <c:v>0.3268549655316263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10-46DF-A516-B1E403C4D3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496528"/>
        <c:axId val="198498488"/>
      </c:barChart>
      <c:catAx>
        <c:axId val="19849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8488"/>
        <c:crosses val="autoZero"/>
        <c:auto val="1"/>
        <c:lblAlgn val="ctr"/>
        <c:lblOffset val="100"/>
        <c:noMultiLvlLbl val="0"/>
      </c:catAx>
      <c:valAx>
        <c:axId val="198498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/>
              <a:t>Composição</a:t>
            </a:r>
            <a:r>
              <a:rPr lang="pt-BR" sz="2000" baseline="0"/>
              <a:t> das Despesas (2018)</a:t>
            </a:r>
            <a:endParaRPr lang="pt-BR" sz="20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'Tab04'!$C$40</c:f>
              <c:strCache>
                <c:ptCount val="1"/>
                <c:pt idx="0">
                  <c:v>5 - Consumo intermediário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5.7971014492753659E-3"/>
                  <c:y val="6.151550620487957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F9C-46F1-90ED-C54C41AF8422}"/>
                </c:ext>
                <c:ext xmlns:c15="http://schemas.microsoft.com/office/drawing/2012/chart" uri="{CE6537A1-D6FC-4f65-9D91-7224C49458BB}">
                  <c15:layout>
                    <c:manualLayout>
                      <c:w val="0.30968647518622527"/>
                      <c:h val="0.1636601082586096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484999059253096E-7"/>
                  <c:y val="2.17453525671470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F9C-46F1-90ED-C54C41AF8422}"/>
                </c:ext>
                <c:ext xmlns:c15="http://schemas.microsoft.com/office/drawing/2012/chart" uri="{CE6537A1-D6FC-4f65-9D91-7224C49458BB}">
                  <c15:layout>
                    <c:manualLayout>
                      <c:w val="0.2816363709459731"/>
                      <c:h val="0.1636601082586096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'Tab04'!$A$41:$A$43</c:f>
              <c:strCache>
                <c:ptCount val="3"/>
                <c:pt idx="0">
                  <c:v>Meios de Hospedagem</c:v>
                </c:pt>
                <c:pt idx="1">
                  <c:v>Alimentação</c:v>
                </c:pt>
                <c:pt idx="2">
                  <c:v>Atividades culturais, recreativas e esportivas</c:v>
                </c:pt>
              </c:strCache>
            </c:strRef>
          </c:cat>
          <c:val>
            <c:numRef>
              <c:f>'Tab04'!$C$41:$C$43</c:f>
              <c:numCache>
                <c:formatCode>_("R$"* #,##0.00_);_("R$"* \(#,##0.00\);_("R$"* "-"??_);_(@_)</c:formatCode>
                <c:ptCount val="3"/>
                <c:pt idx="0">
                  <c:v>-11161577</c:v>
                </c:pt>
                <c:pt idx="1">
                  <c:v>-63496565</c:v>
                </c:pt>
                <c:pt idx="2">
                  <c:v>-4848533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0F9C-46F1-90ED-C54C41AF8422}"/>
            </c:ext>
          </c:extLst>
        </c:ser>
        <c:ser>
          <c:idx val="1"/>
          <c:order val="1"/>
          <c:tx>
            <c:strRef>
              <c:f>'Tab04'!$D$40</c:f>
              <c:strCache>
                <c:ptCount val="1"/>
                <c:pt idx="0">
                  <c:v>7 - Gastos com pessoal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1.1733424626269608E-3"/>
                  <c:y val="-0.1445590056305398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F9C-46F1-90ED-C54C41AF8422}"/>
                </c:ext>
                <c:ext xmlns:c15="http://schemas.microsoft.com/office/drawing/2012/chart" uri="{CE6537A1-D6FC-4f65-9D91-7224C49458BB}">
                  <c15:layout>
                    <c:manualLayout>
                      <c:w val="0.27175795585726831"/>
                      <c:h val="0.1636601082586096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3.4804183393923704E-3"/>
                  <c:y val="-0.1045750118093065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F9C-46F1-90ED-C54C41AF8422}"/>
                </c:ext>
                <c:ext xmlns:c15="http://schemas.microsoft.com/office/drawing/2012/chart" uri="{CE6537A1-D6FC-4f65-9D91-7224C49458BB}">
                  <c15:layout>
                    <c:manualLayout>
                      <c:w val="0.28163614121538966"/>
                      <c:h val="0.1636601082586096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'Tab04'!$A$41:$A$43</c:f>
              <c:strCache>
                <c:ptCount val="3"/>
                <c:pt idx="0">
                  <c:v>Meios de Hospedagem</c:v>
                </c:pt>
                <c:pt idx="1">
                  <c:v>Alimentação</c:v>
                </c:pt>
                <c:pt idx="2">
                  <c:v>Atividades culturais, recreativas e esportivas</c:v>
                </c:pt>
              </c:strCache>
            </c:strRef>
          </c:cat>
          <c:val>
            <c:numRef>
              <c:f>'Tab04'!$D$41:$D$43</c:f>
              <c:numCache>
                <c:formatCode>_("R$"* #,##0.00_);_("R$"* \(#,##0.00\);_("R$"* "-"??_);_(@_)</c:formatCode>
                <c:ptCount val="3"/>
                <c:pt idx="0">
                  <c:v>-9990186</c:v>
                </c:pt>
                <c:pt idx="1">
                  <c:v>-41232372</c:v>
                </c:pt>
                <c:pt idx="2">
                  <c:v>-3991242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0F9C-46F1-90ED-C54C41AF842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98494960"/>
        <c:axId val="198494568"/>
      </c:barChart>
      <c:catAx>
        <c:axId val="19849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4568"/>
        <c:crosses val="autoZero"/>
        <c:auto val="1"/>
        <c:lblAlgn val="ctr"/>
        <c:lblOffset val="100"/>
        <c:noMultiLvlLbl val="0"/>
      </c:catAx>
      <c:valAx>
        <c:axId val="198494568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(&quot;R$&quot;* #,##0.00_);_(&quot;R$&quot;* \(#,##0.00\);_(&quot;R$&quot;* &quot;-&quot;??_);_(@_)" sourceLinked="1"/>
        <c:majorTickMark val="none"/>
        <c:minorTickMark val="none"/>
        <c:tickLblPos val="nextTo"/>
        <c:crossAx val="198494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Desemprego e Saldo (ACT) em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Desemprego_CAGED!$A$49</c:f>
              <c:strCache>
                <c:ptCount val="1"/>
                <c:pt idx="0">
                  <c:v>Desligamentos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Desemprego_CAGED!$B$48:$K$48</c:f>
              <c:strCache>
                <c:ptCount val="10"/>
                <c:pt idx="0">
                  <c:v>Março</c:v>
                </c:pt>
                <c:pt idx="1">
                  <c:v>Abril</c:v>
                </c:pt>
                <c:pt idx="2">
                  <c:v>Maio</c:v>
                </c:pt>
                <c:pt idx="3">
                  <c:v>Junho</c:v>
                </c:pt>
                <c:pt idx="4">
                  <c:v>Julho</c:v>
                </c:pt>
                <c:pt idx="5">
                  <c:v>Agosto</c:v>
                </c:pt>
                <c:pt idx="6">
                  <c:v>Setembro</c:v>
                </c:pt>
                <c:pt idx="7">
                  <c:v>Outubro</c:v>
                </c:pt>
                <c:pt idx="8">
                  <c:v>Novembro</c:v>
                </c:pt>
                <c:pt idx="9">
                  <c:v>Dezembro</c:v>
                </c:pt>
              </c:strCache>
            </c:strRef>
          </c:cat>
          <c:val>
            <c:numRef>
              <c:f>Desemprego_CAGED!$B$49:$K$49</c:f>
              <c:numCache>
                <c:formatCode>#,##0</c:formatCode>
                <c:ptCount val="10"/>
                <c:pt idx="0">
                  <c:v>204981</c:v>
                </c:pt>
                <c:pt idx="1">
                  <c:v>201430</c:v>
                </c:pt>
                <c:pt idx="2">
                  <c:v>96861</c:v>
                </c:pt>
                <c:pt idx="3">
                  <c:v>73951</c:v>
                </c:pt>
                <c:pt idx="4">
                  <c:v>70987</c:v>
                </c:pt>
                <c:pt idx="5">
                  <c:v>74603</c:v>
                </c:pt>
                <c:pt idx="6">
                  <c:v>43435</c:v>
                </c:pt>
                <c:pt idx="7">
                  <c:v>69522</c:v>
                </c:pt>
                <c:pt idx="8">
                  <c:v>67994</c:v>
                </c:pt>
                <c:pt idx="9">
                  <c:v>71185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6B0-4209-88F6-C86B54C5E01C}"/>
            </c:ext>
          </c:extLst>
        </c:ser>
        <c:ser>
          <c:idx val="1"/>
          <c:order val="1"/>
          <c:tx>
            <c:strRef>
              <c:f>Desemprego_CAGED!$A$50</c:f>
              <c:strCache>
                <c:ptCount val="1"/>
                <c:pt idx="0">
                  <c:v>Saldo 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6.0725899673598913E-2"/>
                  <c:y val="5.00175039383861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6CD-454A-9AD1-8281EBE2432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0725899673598913E-2"/>
                  <c:y val="5.27962541571852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6CD-454A-9AD1-8281EBE2432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4764130258634282E-2"/>
                  <c:y val="8.61412567827761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6CD-454A-9AD1-8281EBE2432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7165667696428273E-2"/>
                  <c:y val="-4.16812532819885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6CD-454A-9AD1-8281EBE2432D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5.4764130258634233E-2"/>
                  <c:y val="-2.73741769784848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6E4-47EF-9B68-8FAA580B5794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5964898977531256E-2"/>
                  <c:y val="-1.520787609915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6E4-47EF-9B68-8FAA580B579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Desemprego_CAGED!$B$48:$K$48</c:f>
              <c:strCache>
                <c:ptCount val="10"/>
                <c:pt idx="0">
                  <c:v>Março</c:v>
                </c:pt>
                <c:pt idx="1">
                  <c:v>Abril</c:v>
                </c:pt>
                <c:pt idx="2">
                  <c:v>Maio</c:v>
                </c:pt>
                <c:pt idx="3">
                  <c:v>Junho</c:v>
                </c:pt>
                <c:pt idx="4">
                  <c:v>Julho</c:v>
                </c:pt>
                <c:pt idx="5">
                  <c:v>Agosto</c:v>
                </c:pt>
                <c:pt idx="6">
                  <c:v>Setembro</c:v>
                </c:pt>
                <c:pt idx="7">
                  <c:v>Outubro</c:v>
                </c:pt>
                <c:pt idx="8">
                  <c:v>Novembro</c:v>
                </c:pt>
                <c:pt idx="9">
                  <c:v>Dezembro</c:v>
                </c:pt>
              </c:strCache>
            </c:strRef>
          </c:cat>
          <c:val>
            <c:numRef>
              <c:f>Desemprego_CAGED!$B$50:$K$50</c:f>
              <c:numCache>
                <c:formatCode>#,##0</c:formatCode>
                <c:ptCount val="10"/>
                <c:pt idx="0">
                  <c:v>-108529</c:v>
                </c:pt>
                <c:pt idx="1">
                  <c:v>-184034</c:v>
                </c:pt>
                <c:pt idx="2">
                  <c:v>-78035</c:v>
                </c:pt>
                <c:pt idx="3">
                  <c:v>-50098</c:v>
                </c:pt>
                <c:pt idx="4">
                  <c:v>-38076</c:v>
                </c:pt>
                <c:pt idx="5">
                  <c:v>-23910</c:v>
                </c:pt>
                <c:pt idx="6">
                  <c:v>-1913</c:v>
                </c:pt>
                <c:pt idx="7">
                  <c:v>32458</c:v>
                </c:pt>
                <c:pt idx="8">
                  <c:v>34150</c:v>
                </c:pt>
                <c:pt idx="9" formatCode="General">
                  <c:v>29547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6B0-4209-88F6-C86B54C5E0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98493784"/>
        <c:axId val="198498096"/>
      </c:lineChart>
      <c:catAx>
        <c:axId val="19849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8096"/>
        <c:crosses val="autoZero"/>
        <c:auto val="1"/>
        <c:lblAlgn val="ctr"/>
        <c:lblOffset val="100"/>
        <c:noMultiLvlLbl val="0"/>
      </c:catAx>
      <c:valAx>
        <c:axId val="19849809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19849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Número de Desligamentos 2020 (ACT)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979-4362-B1D4-2B9F6538B76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979-4362-B1D4-2B9F6538B76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Desemprego_CAGED!$A$53:$A$54</c:f>
              <c:strCache>
                <c:ptCount val="2"/>
                <c:pt idx="0">
                  <c:v>Formal</c:v>
                </c:pt>
                <c:pt idx="1">
                  <c:v>Informal (est)</c:v>
                </c:pt>
              </c:strCache>
            </c:strRef>
          </c:cat>
          <c:val>
            <c:numRef>
              <c:f>Desemprego_CAGED!$B$53:$B$54</c:f>
              <c:numCache>
                <c:formatCode>_-* #,##0_-;\-* #,##0_-;_-* "-"??_-;_-@_-</c:formatCode>
                <c:ptCount val="2"/>
                <c:pt idx="0">
                  <c:v>-484595</c:v>
                </c:pt>
                <c:pt idx="1">
                  <c:v>-491686.31078218197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979-4362-B1D4-2B9F6538B76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/>
              <a:t>Desempenho da população em idade ativa (PIA) durante a pandemia (2020)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'Força de Trabalho'!$A$32</c:f>
              <c:strCache>
                <c:ptCount val="1"/>
                <c:pt idx="0">
                  <c:v>Pessoas de 14 anos ou mais de idade, ocupadas na semana de referência (mil)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'Força de Trabalho'!$B$31:$E$31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Trabalho'!$B$32:$E$32</c:f>
              <c:numCache>
                <c:formatCode>_-* #,##0_-;\-* #,##0_-;_-* "-"??_-;_-@_-</c:formatCode>
                <c:ptCount val="4"/>
                <c:pt idx="0">
                  <c:v>94552</c:v>
                </c:pt>
                <c:pt idx="1">
                  <c:v>92223</c:v>
                </c:pt>
                <c:pt idx="2">
                  <c:v>83347</c:v>
                </c:pt>
                <c:pt idx="3">
                  <c:v>82464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5E-4EFB-A286-F75BA8D163CD}"/>
            </c:ext>
          </c:extLst>
        </c:ser>
        <c:ser>
          <c:idx val="1"/>
          <c:order val="1"/>
          <c:tx>
            <c:strRef>
              <c:f>'Força de Trabalho'!$A$33</c:f>
              <c:strCache>
                <c:ptCount val="1"/>
                <c:pt idx="0">
                  <c:v>Pessoas de 14 anos ou mais de idade, desocupadas na semana de referência (mil)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3264033264033266E-2"/>
                  <c:y val="6.1930783242258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7720027720027719E-2"/>
                  <c:y val="5.4644808743169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3264033264033314E-2"/>
                  <c:y val="5.8287795992714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0492030492030493E-2"/>
                  <c:y val="5.8288082842103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2C5E-4EFB-A286-F75BA8D163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'Força de Trabalho'!$B$31:$E$31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Trabalho'!$B$33:$E$33</c:f>
              <c:numCache>
                <c:formatCode>_-* #,##0_-;\-* #,##0_-;_-* "-"??_-;_-@_-</c:formatCode>
                <c:ptCount val="4"/>
                <c:pt idx="0">
                  <c:v>-11632</c:v>
                </c:pt>
                <c:pt idx="1">
                  <c:v>-12850</c:v>
                </c:pt>
                <c:pt idx="2">
                  <c:v>-12791</c:v>
                </c:pt>
                <c:pt idx="3">
                  <c:v>-14092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C5E-4EFB-A286-F75BA8D163CD}"/>
            </c:ext>
          </c:extLst>
        </c:ser>
        <c:ser>
          <c:idx val="2"/>
          <c:order val="2"/>
          <c:tx>
            <c:strRef>
              <c:f>'Força de Trabalho'!$A$34</c:f>
              <c:strCache>
                <c:ptCount val="1"/>
                <c:pt idx="0">
                  <c:v>Pessoas de 14 anos ou mais de idade, fora da força de trabalho, na semana de referência (mil)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20235620235620239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9958419958419962"/>
                  <c:y val="6.678732804207209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8295218295218296"/>
                  <c:y val="3.6435609483241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2C5E-4EFB-A286-F75BA8D163CD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7463617463617465"/>
                  <c:y val="3.64327409893435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2C5E-4EFB-A286-F75BA8D163C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'Força de Trabalho'!$B$31:$E$31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Trabalho'!$B$34:$E$34</c:f>
              <c:numCache>
                <c:formatCode>_-* #,##0_-;\-* #,##0_-;_-* "-"??_-;_-@_-</c:formatCode>
                <c:ptCount val="4"/>
                <c:pt idx="0">
                  <c:v>-65429</c:v>
                </c:pt>
                <c:pt idx="1">
                  <c:v>-67281</c:v>
                </c:pt>
                <c:pt idx="2">
                  <c:v>-77781</c:v>
                </c:pt>
                <c:pt idx="3">
                  <c:v>-78565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2C5E-4EFB-A286-F75BA8D16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8493000"/>
        <c:axId val="198498880"/>
      </c:barChart>
      <c:catAx>
        <c:axId val="198493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8880"/>
        <c:crosses val="autoZero"/>
        <c:auto val="1"/>
        <c:lblAlgn val="ctr"/>
        <c:lblOffset val="100"/>
        <c:noMultiLvlLbl val="0"/>
      </c:catAx>
      <c:valAx>
        <c:axId val="1984988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8493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Variável - Taxa de participação na força de trabalho, na semana de referência, das pessoas de 14 anos ou mais de idade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'Força de Trabalho'!$A$18</c:f>
              <c:strCache>
                <c:ptCount val="1"/>
                <c:pt idx="0">
                  <c:v>Variável - Taxa de participação na força de trabalho, na semana de referência, das pessoas de 14 anos ou mais de idade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'Força de Trabalho'!$B$17:$E$17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Trabalho'!$B$18:$E$18</c:f>
              <c:numCache>
                <c:formatCode>0.00%</c:formatCode>
                <c:ptCount val="4"/>
                <c:pt idx="0">
                  <c:v>0.61899999999999999</c:v>
                </c:pt>
                <c:pt idx="1">
                  <c:v>0.61</c:v>
                </c:pt>
                <c:pt idx="2">
                  <c:v>0.55300000000000005</c:v>
                </c:pt>
                <c:pt idx="3">
                  <c:v>0.55100000000000005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ED-4A95-9368-87A79258EB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4"/>
        <c:overlap val="-22"/>
        <c:axId val="197423792"/>
        <c:axId val="197424184"/>
      </c:barChart>
      <c:catAx>
        <c:axId val="197423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4184"/>
        <c:crosses val="autoZero"/>
        <c:auto val="1"/>
        <c:lblAlgn val="ctr"/>
        <c:lblOffset val="100"/>
        <c:noMultiLvlLbl val="0"/>
      </c:catAx>
      <c:valAx>
        <c:axId val="197424184"/>
        <c:scaling>
          <c:orientation val="minMax"/>
        </c:scaling>
        <c:delete val="0"/>
        <c:axPos val="l"/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3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Queda na ocupação vis-à-vis participação na força de trabalho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'Força de Trabalho'!$G$9</c:f>
              <c:strCache>
                <c:ptCount val="1"/>
                <c:pt idx="0">
                  <c:v>Pessoas de 14 anos ou mais de idade, ocupadas na semana de referência (milhar de pessoas)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3FF-4112-A295-B0BE43BE3C1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1.76240444391128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3FF-4112-A295-B0BE43BE3C1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8624005668736717E-3"/>
                  <c:y val="-5.6969916388326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3FF-4112-A295-B0BE43BE3C1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Trabalho'!$H$9:$K$9</c:f>
              <c:numCache>
                <c:formatCode>_-* #,##0_-;\-* #,##0_-;_-* "-"??_-;_-@_-</c:formatCode>
                <c:ptCount val="4"/>
                <c:pt idx="0">
                  <c:v>94552</c:v>
                </c:pt>
                <c:pt idx="1">
                  <c:v>92223</c:v>
                </c:pt>
                <c:pt idx="2">
                  <c:v>83347</c:v>
                </c:pt>
                <c:pt idx="3">
                  <c:v>82464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3FF-4112-A295-B0BE43BE3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7419088"/>
        <c:axId val="197421440"/>
      </c:barChart>
      <c:lineChart>
        <c:grouping val="standard"/>
        <c:varyColors val="0"/>
        <c:ser>
          <c:idx val="1"/>
          <c:order val="1"/>
          <c:tx>
            <c:strRef>
              <c:f>'Força de Trabalho'!$G$10</c:f>
              <c:strCache>
                <c:ptCount val="1"/>
                <c:pt idx="0">
                  <c:v>Peso na força de trabalho das pessoas ocupadas de 14 anos ou mais de idade (semana de referência)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Trabalho'!$H$10:$K$10</c:f>
              <c:numCache>
                <c:formatCode>0.00%</c:formatCode>
                <c:ptCount val="4"/>
                <c:pt idx="0">
                  <c:v>0.89045430573344386</c:v>
                </c:pt>
                <c:pt idx="1">
                  <c:v>0.87770407240680293</c:v>
                </c:pt>
                <c:pt idx="2">
                  <c:v>0.86695167363581516</c:v>
                </c:pt>
                <c:pt idx="3">
                  <c:v>0.85405360619743986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C3FF-4112-A295-B0BE43BE3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424968"/>
        <c:axId val="197423400"/>
      </c:lineChart>
      <c:catAx>
        <c:axId val="197419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1440"/>
        <c:crosses val="autoZero"/>
        <c:auto val="1"/>
        <c:lblAlgn val="ctr"/>
        <c:lblOffset val="100"/>
        <c:noMultiLvlLbl val="0"/>
      </c:catAx>
      <c:valAx>
        <c:axId val="197421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19088"/>
        <c:crosses val="autoZero"/>
        <c:crossBetween val="between"/>
      </c:valAx>
      <c:valAx>
        <c:axId val="197423400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4968"/>
        <c:crosses val="max"/>
        <c:crossBetween val="between"/>
      </c:valAx>
      <c:catAx>
        <c:axId val="197424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74234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3494010109168932E-2"/>
          <c:y val="0.85840768685881552"/>
          <c:w val="0.92281038885164091"/>
          <c:h val="0.141592313141184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/>
              <a:t>IVCA - 2019-2020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rgbClr val="FF0000"/>
              </a:solidFill>
              <a:prstDash val="lgDashDot"/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9341364047421201E-2"/>
                  <c:y val="-5.8830750416331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8858145451677223E-2"/>
                  <c:y val="-2.9959758281003257E-1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2.4682155782646122E-2"/>
                  <c:y val="-0.104588000740145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0506166113614976E-2"/>
                  <c:y val="-5.8830750416331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0506166113614976E-2"/>
                  <c:y val="-4.57572503238136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2.9341364047421246E-2"/>
                  <c:y val="-4.2488875300684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2.9341364047421201E-2"/>
                  <c:y val="2.61470001850363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3.0506166113615063E-2"/>
                  <c:y val="-3.92205002775545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3.0506166113614976E-2"/>
                  <c:y val="-4.57572503238136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3.6647607936796105E-2"/>
                  <c:y val="2.94153752081658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-3.3313339093142061E-2"/>
                  <c:y val="0.1634187511564771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-3.2148537026948198E-2"/>
                  <c:y val="7.5172625531979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2.2830120497397997E-2"/>
                  <c:y val="7.84410005551089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-3.6647607936796188E-2"/>
                  <c:y val="0.107856375763274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4"/>
              <c:layout>
                <c:manualLayout>
                  <c:x val="-3.414860306297085E-2"/>
                  <c:y val="6.53675004625908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62CF-45F5-9058-46ECD81D90A5}"/>
                </c:ex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0"/>
                  <c:y val="0.1405401259945703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62CF-45F5-9058-46ECD81D90A5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Planilha1!$D$102:$D$127</c:f>
              <c:numCache>
                <c:formatCode>mmm\-yy</c:formatCode>
                <c:ptCount val="26"/>
                <c:pt idx="0">
                  <c:v>43466</c:v>
                </c:pt>
                <c:pt idx="1">
                  <c:v>43517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</c:numCache>
            </c:numRef>
          </c:cat>
          <c:val>
            <c:numRef>
              <c:f>Planilha1!$E$102:$E$127</c:f>
              <c:numCache>
                <c:formatCode>0.0%</c:formatCode>
                <c:ptCount val="26"/>
                <c:pt idx="0">
                  <c:v>3.4000000000000002E-2</c:v>
                </c:pt>
                <c:pt idx="1">
                  <c:v>3.7999999999999999E-2</c:v>
                </c:pt>
                <c:pt idx="2">
                  <c:v>2.1000000000000001E-2</c:v>
                </c:pt>
                <c:pt idx="3">
                  <c:v>8.0000000000000002E-3</c:v>
                </c:pt>
                <c:pt idx="4">
                  <c:v>6.0000000000000001E-3</c:v>
                </c:pt>
                <c:pt idx="5">
                  <c:v>1.9E-2</c:v>
                </c:pt>
                <c:pt idx="6">
                  <c:v>2.1000000000000001E-2</c:v>
                </c:pt>
                <c:pt idx="7">
                  <c:v>1.4E-2</c:v>
                </c:pt>
                <c:pt idx="8">
                  <c:v>4.8000000000000001E-2</c:v>
                </c:pt>
                <c:pt idx="9">
                  <c:v>3.9E-2</c:v>
                </c:pt>
                <c:pt idx="10">
                  <c:v>4.2999999999999997E-2</c:v>
                </c:pt>
                <c:pt idx="11">
                  <c:v>2.5000000000000001E-2</c:v>
                </c:pt>
                <c:pt idx="12">
                  <c:v>2.5999999999999999E-2</c:v>
                </c:pt>
                <c:pt idx="13">
                  <c:v>3.7000000000000005E-2</c:v>
                </c:pt>
                <c:pt idx="14">
                  <c:v>-0.125</c:v>
                </c:pt>
                <c:pt idx="15">
                  <c:v>-0.371</c:v>
                </c:pt>
                <c:pt idx="16">
                  <c:v>-0.29399999999999998</c:v>
                </c:pt>
                <c:pt idx="17">
                  <c:v>-0.249</c:v>
                </c:pt>
                <c:pt idx="18">
                  <c:v>-0.20699999999999999</c:v>
                </c:pt>
                <c:pt idx="19">
                  <c:v>-0.125</c:v>
                </c:pt>
                <c:pt idx="20">
                  <c:v>-7.400000000000001E-2</c:v>
                </c:pt>
                <c:pt idx="21">
                  <c:v>-8.4000000000000005E-2</c:v>
                </c:pt>
                <c:pt idx="22">
                  <c:v>-0.09</c:v>
                </c:pt>
                <c:pt idx="23">
                  <c:v>-0.109</c:v>
                </c:pt>
                <c:pt idx="24">
                  <c:v>-0.10299999999999999</c:v>
                </c:pt>
                <c:pt idx="25">
                  <c:v>-0.121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0D1-4371-84F5-F7457380445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97855640"/>
        <c:axId val="97856816"/>
      </c:lineChart>
      <c:dateAx>
        <c:axId val="97855640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6816"/>
        <c:crosses val="autoZero"/>
        <c:auto val="1"/>
        <c:lblOffset val="100"/>
        <c:baseTimeUnit val="days"/>
      </c:dateAx>
      <c:valAx>
        <c:axId val="97856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  <a:alpha val="54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564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Evolução do desemprego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'Força de Trabalho'!$G$11</c:f>
              <c:strCache>
                <c:ptCount val="1"/>
                <c:pt idx="0">
                  <c:v>Pessoas de 14 anos ou mais de idade, desocupadas na semana de referência (milhar de pessoas)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B54-4FA5-BBFF-2AB435E3B47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B54-4FA5-BBFF-2AB435E3B47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Trabalho'!$H$11:$K$11</c:f>
              <c:numCache>
                <c:formatCode>_-* #,##0_-;\-* #,##0_-;_-* "-"??_-;_-@_-</c:formatCode>
                <c:ptCount val="4"/>
                <c:pt idx="0">
                  <c:v>11632</c:v>
                </c:pt>
                <c:pt idx="1">
                  <c:v>12850</c:v>
                </c:pt>
                <c:pt idx="2">
                  <c:v>12791</c:v>
                </c:pt>
                <c:pt idx="3">
                  <c:v>14092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B54-4FA5-BBFF-2AB435E3B4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425360"/>
        <c:axId val="197426536"/>
      </c:barChart>
      <c:lineChart>
        <c:grouping val="standard"/>
        <c:varyColors val="0"/>
        <c:ser>
          <c:idx val="1"/>
          <c:order val="1"/>
          <c:tx>
            <c:strRef>
              <c:f>'Força de Trabalho'!$G$12</c:f>
              <c:strCache>
                <c:ptCount val="1"/>
                <c:pt idx="0">
                  <c:v>Taxa de desemprego (%), desocupadas na semana de referência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0"/>
                  <c:y val="3.0454816477186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7B54-4FA5-BBFF-2AB435E3B47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6639412498016425E-17"/>
                  <c:y val="2.3928784374932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B54-4FA5-BBFF-2AB435E3B47E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3327882499603285E-16"/>
                  <c:y val="1.9578096306762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B54-4FA5-BBFF-2AB435E3B47E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Trabalho'!$H$12:$K$12</c:f>
              <c:numCache>
                <c:formatCode>0.00%</c:formatCode>
                <c:ptCount val="4"/>
                <c:pt idx="0">
                  <c:v>0.10954569426655617</c:v>
                </c:pt>
                <c:pt idx="1">
                  <c:v>0.12229592759319712</c:v>
                </c:pt>
                <c:pt idx="2">
                  <c:v>0.13304832636418482</c:v>
                </c:pt>
                <c:pt idx="3">
                  <c:v>0.14594639380256016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B54-4FA5-BBFF-2AB435E3B4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425752"/>
        <c:axId val="197421832"/>
      </c:lineChart>
      <c:catAx>
        <c:axId val="197425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6536"/>
        <c:crosses val="autoZero"/>
        <c:auto val="1"/>
        <c:lblAlgn val="ctr"/>
        <c:lblOffset val="100"/>
        <c:noMultiLvlLbl val="0"/>
      </c:catAx>
      <c:valAx>
        <c:axId val="197426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5360"/>
        <c:crosses val="autoZero"/>
        <c:crossBetween val="between"/>
      </c:valAx>
      <c:valAx>
        <c:axId val="19742183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5752"/>
        <c:crosses val="max"/>
        <c:crossBetween val="between"/>
      </c:valAx>
      <c:catAx>
        <c:axId val="1974257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74218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9711307288613716E-2"/>
          <c:y val="0.82752570717094454"/>
          <c:w val="0.86057738542277262"/>
          <c:h val="0.172474292829055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pt-BR"/>
    </a:p>
  </c:txPr>
  <c:externalData r:id="rId3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Evolução da população fora da força de trabalho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'Força de Trabalho'!$G$13</c:f>
              <c:strCache>
                <c:ptCount val="1"/>
                <c:pt idx="0">
                  <c:v>Pessoas de 14 anos ou mais de idade, fora da força de trabalho, na semana de referência (milhar de pessoas)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769-4E21-8F41-F70A720E73D8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1.384133154477106E-16"/>
                  <c:y val="-2.7443846827622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769-4E21-8F41-F70A720E73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Trabalho'!$H$13:$K$13</c:f>
              <c:numCache>
                <c:formatCode>_-* #,##0_-;\-* #,##0_-;_-* "-"??_-;_-@_-</c:formatCode>
                <c:ptCount val="4"/>
                <c:pt idx="0">
                  <c:v>65429</c:v>
                </c:pt>
                <c:pt idx="1">
                  <c:v>67281</c:v>
                </c:pt>
                <c:pt idx="2">
                  <c:v>77781</c:v>
                </c:pt>
                <c:pt idx="3">
                  <c:v>78565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769-4E21-8F41-F70A720E7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197420264"/>
        <c:axId val="197422224"/>
      </c:barChart>
      <c:lineChart>
        <c:grouping val="standard"/>
        <c:varyColors val="0"/>
        <c:ser>
          <c:idx val="1"/>
          <c:order val="1"/>
          <c:tx>
            <c:strRef>
              <c:f>'Força de Trabalho'!$G$14</c:f>
              <c:strCache>
                <c:ptCount val="1"/>
                <c:pt idx="0">
                  <c:v>Peso relativo às pessoas ocupadas das pessoas de 14 anos ou mais de idade, fora da força de trabalho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1.581403688779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769-4E21-8F41-F70A720E73D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8874761055928443E-3"/>
                  <c:y val="3.534143733051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769-4E21-8F41-F70A720E73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Trabalho'!$H$8:$K$8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Trabalho'!$H$14:$K$14</c:f>
              <c:numCache>
                <c:formatCode>0.00%</c:formatCode>
                <c:ptCount val="4"/>
                <c:pt idx="0">
                  <c:v>0.61618511263467191</c:v>
                </c:pt>
                <c:pt idx="1">
                  <c:v>0.64032624936948601</c:v>
                </c:pt>
                <c:pt idx="2">
                  <c:v>0.80905573238469697</c:v>
                </c:pt>
                <c:pt idx="3">
                  <c:v>0.81367289448610136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0769-4E21-8F41-F70A720E7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420656"/>
        <c:axId val="197419480"/>
      </c:lineChart>
      <c:catAx>
        <c:axId val="197420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2224"/>
        <c:crosses val="autoZero"/>
        <c:auto val="1"/>
        <c:lblAlgn val="ctr"/>
        <c:lblOffset val="100"/>
        <c:noMultiLvlLbl val="0"/>
      </c:catAx>
      <c:valAx>
        <c:axId val="19742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0264"/>
        <c:crosses val="autoZero"/>
        <c:crossBetween val="between"/>
      </c:valAx>
      <c:valAx>
        <c:axId val="197419480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0656"/>
        <c:crosses val="max"/>
        <c:crossBetween val="between"/>
      </c:valAx>
      <c:catAx>
        <c:axId val="197420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74194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7958188658762448E-2"/>
          <c:y val="0.82297174633702308"/>
          <c:w val="0.88408340486742576"/>
          <c:h val="0.173424651081889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Evolução da Desocupação durante a pandemia (mil pessoas)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'Força de Trabalho'!$A$22</c:f>
              <c:strCache>
                <c:ptCount val="1"/>
                <c:pt idx="0">
                  <c:v>Variável - Pessoas de 14 anos ou mais de idade, ocupadas na semana de referência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'Força de Trabalho'!$B$21:$E$21</c:f>
              <c:strCache>
                <c:ptCount val="4"/>
                <c:pt idx="0">
                  <c:v>4ºT 2019</c:v>
                </c:pt>
                <c:pt idx="1">
                  <c:v>1º T 2020</c:v>
                </c:pt>
                <c:pt idx="2">
                  <c:v>2º T 2020</c:v>
                </c:pt>
                <c:pt idx="3">
                  <c:v>3º T 2020</c:v>
                </c:pt>
              </c:strCache>
            </c:strRef>
          </c:cat>
          <c:val>
            <c:numRef>
              <c:f>'Força de Trabalho'!$B$22:$E$22</c:f>
              <c:numCache>
                <c:formatCode>_-* #,##0_-;\-* #,##0_-;_-* "-"??_-;_-@_-</c:formatCode>
                <c:ptCount val="4"/>
                <c:pt idx="0">
                  <c:v>94552</c:v>
                </c:pt>
                <c:pt idx="1">
                  <c:v>92223</c:v>
                </c:pt>
                <c:pt idx="2">
                  <c:v>83347</c:v>
                </c:pt>
                <c:pt idx="3">
                  <c:v>82464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F2-451B-935F-3B29724ED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7422616"/>
        <c:axId val="199830296"/>
      </c:barChart>
      <c:lineChart>
        <c:grouping val="standard"/>
        <c:varyColors val="0"/>
        <c:ser>
          <c:idx val="1"/>
          <c:order val="1"/>
          <c:tx>
            <c:strRef>
              <c:f>'Força de Trabalho'!$A$23</c:f>
              <c:strCache>
                <c:ptCount val="1"/>
                <c:pt idx="0">
                  <c:v>Perda líquida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4BF2-451B-935F-3B29724EDB02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BF2-451B-935F-3B29724EDB02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BF2-451B-935F-3B29724EDB0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'Força de Trabalho'!$B$23:$E$23</c:f>
              <c:numCache>
                <c:formatCode>_-* #,##0_-;\-* #,##0_-;_-* "-"??_-;_-@_-</c:formatCode>
                <c:ptCount val="4"/>
                <c:pt idx="0" formatCode="General">
                  <c:v>0</c:v>
                </c:pt>
                <c:pt idx="1">
                  <c:v>-2329</c:v>
                </c:pt>
                <c:pt idx="2">
                  <c:v>-8876</c:v>
                </c:pt>
                <c:pt idx="3">
                  <c:v>-883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4BF2-451B-935F-3B29724EDB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835000"/>
        <c:axId val="199834608"/>
      </c:lineChart>
      <c:catAx>
        <c:axId val="197422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0296"/>
        <c:crosses val="autoZero"/>
        <c:auto val="1"/>
        <c:lblAlgn val="ctr"/>
        <c:lblOffset val="100"/>
        <c:noMultiLvlLbl val="0"/>
      </c:catAx>
      <c:valAx>
        <c:axId val="199830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7422616"/>
        <c:crosses val="autoZero"/>
        <c:crossBetween val="between"/>
      </c:valAx>
      <c:valAx>
        <c:axId val="19983460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5000"/>
        <c:crosses val="max"/>
        <c:crossBetween val="between"/>
      </c:valAx>
      <c:catAx>
        <c:axId val="199835000"/>
        <c:scaling>
          <c:orientation val="minMax"/>
        </c:scaling>
        <c:delete val="1"/>
        <c:axPos val="b"/>
        <c:majorTickMark val="out"/>
        <c:minorTickMark val="none"/>
        <c:tickLblPos val="nextTo"/>
        <c:crossAx val="19983460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BRASIL - Seguro-Desemprego Trabalhador Formal: Quantidade de Parcelas Pagas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INSS!$A$5</c:f>
              <c:strCache>
                <c:ptCount val="1"/>
                <c:pt idx="0">
                  <c:v>BRASIL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02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F01A-4D70-BB01-1B161010CF11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INSS!$B$4:$DF$4</c:f>
              <c:strCache>
                <c:ptCount val="109"/>
                <c:pt idx="0">
                  <c:v>2012/01</c:v>
                </c:pt>
                <c:pt idx="1">
                  <c:v>2012/02</c:v>
                </c:pt>
                <c:pt idx="2">
                  <c:v>2012/03</c:v>
                </c:pt>
                <c:pt idx="3">
                  <c:v>2012/04</c:v>
                </c:pt>
                <c:pt idx="4">
                  <c:v>2012/05</c:v>
                </c:pt>
                <c:pt idx="5">
                  <c:v>2012/06</c:v>
                </c:pt>
                <c:pt idx="6">
                  <c:v>2012/07</c:v>
                </c:pt>
                <c:pt idx="7">
                  <c:v>2012/08</c:v>
                </c:pt>
                <c:pt idx="8">
                  <c:v>2012/09</c:v>
                </c:pt>
                <c:pt idx="9">
                  <c:v>2012/10</c:v>
                </c:pt>
                <c:pt idx="10">
                  <c:v>2012/11</c:v>
                </c:pt>
                <c:pt idx="11">
                  <c:v>2012/12</c:v>
                </c:pt>
                <c:pt idx="12">
                  <c:v>2013/01</c:v>
                </c:pt>
                <c:pt idx="13">
                  <c:v>2013/02</c:v>
                </c:pt>
                <c:pt idx="14">
                  <c:v>2013/03</c:v>
                </c:pt>
                <c:pt idx="15">
                  <c:v>2013/04</c:v>
                </c:pt>
                <c:pt idx="16">
                  <c:v>2013/05</c:v>
                </c:pt>
                <c:pt idx="17">
                  <c:v>2013/06</c:v>
                </c:pt>
                <c:pt idx="18">
                  <c:v>2013/07</c:v>
                </c:pt>
                <c:pt idx="19">
                  <c:v>2013/08</c:v>
                </c:pt>
                <c:pt idx="20">
                  <c:v>2013/09</c:v>
                </c:pt>
                <c:pt idx="21">
                  <c:v>2013/10</c:v>
                </c:pt>
                <c:pt idx="22">
                  <c:v>2013/11</c:v>
                </c:pt>
                <c:pt idx="23">
                  <c:v>2013/12</c:v>
                </c:pt>
                <c:pt idx="24">
                  <c:v>2014/01</c:v>
                </c:pt>
                <c:pt idx="25">
                  <c:v>2014/02</c:v>
                </c:pt>
                <c:pt idx="26">
                  <c:v>2014/03</c:v>
                </c:pt>
                <c:pt idx="27">
                  <c:v>2014/04</c:v>
                </c:pt>
                <c:pt idx="28">
                  <c:v>2014/05</c:v>
                </c:pt>
                <c:pt idx="29">
                  <c:v>2014/06</c:v>
                </c:pt>
                <c:pt idx="30">
                  <c:v>2014/07</c:v>
                </c:pt>
                <c:pt idx="31">
                  <c:v>2014/08</c:v>
                </c:pt>
                <c:pt idx="32">
                  <c:v>2014/09</c:v>
                </c:pt>
                <c:pt idx="33">
                  <c:v>2014/10</c:v>
                </c:pt>
                <c:pt idx="34">
                  <c:v>2014/11</c:v>
                </c:pt>
                <c:pt idx="35">
                  <c:v>2014/12</c:v>
                </c:pt>
                <c:pt idx="36">
                  <c:v>2015/01</c:v>
                </c:pt>
                <c:pt idx="37">
                  <c:v>2015/02</c:v>
                </c:pt>
                <c:pt idx="38">
                  <c:v>2015/03</c:v>
                </c:pt>
                <c:pt idx="39">
                  <c:v>2015/04</c:v>
                </c:pt>
                <c:pt idx="40">
                  <c:v>2015/05</c:v>
                </c:pt>
                <c:pt idx="41">
                  <c:v>2015/06</c:v>
                </c:pt>
                <c:pt idx="42">
                  <c:v>2015/07</c:v>
                </c:pt>
                <c:pt idx="43">
                  <c:v>2015/08</c:v>
                </c:pt>
                <c:pt idx="44">
                  <c:v>2015/09</c:v>
                </c:pt>
                <c:pt idx="45">
                  <c:v>2015/10</c:v>
                </c:pt>
                <c:pt idx="46">
                  <c:v>2015/11</c:v>
                </c:pt>
                <c:pt idx="47">
                  <c:v>2015/12</c:v>
                </c:pt>
                <c:pt idx="48">
                  <c:v>2016/01</c:v>
                </c:pt>
                <c:pt idx="49">
                  <c:v>2016/02</c:v>
                </c:pt>
                <c:pt idx="50">
                  <c:v>2016/03</c:v>
                </c:pt>
                <c:pt idx="51">
                  <c:v>2016/04</c:v>
                </c:pt>
                <c:pt idx="52">
                  <c:v>2016/05</c:v>
                </c:pt>
                <c:pt idx="53">
                  <c:v>2016/06</c:v>
                </c:pt>
                <c:pt idx="54">
                  <c:v>2016/07</c:v>
                </c:pt>
                <c:pt idx="55">
                  <c:v>2016/08</c:v>
                </c:pt>
                <c:pt idx="56">
                  <c:v>2016/09</c:v>
                </c:pt>
                <c:pt idx="57">
                  <c:v>2016/10</c:v>
                </c:pt>
                <c:pt idx="58">
                  <c:v>2016/11</c:v>
                </c:pt>
                <c:pt idx="59">
                  <c:v>2016/12</c:v>
                </c:pt>
                <c:pt idx="60">
                  <c:v>2017/01</c:v>
                </c:pt>
                <c:pt idx="61">
                  <c:v>2017/02</c:v>
                </c:pt>
                <c:pt idx="62">
                  <c:v>2017/03</c:v>
                </c:pt>
                <c:pt idx="63">
                  <c:v>2017/04</c:v>
                </c:pt>
                <c:pt idx="64">
                  <c:v>2017/05</c:v>
                </c:pt>
                <c:pt idx="65">
                  <c:v>2017/06</c:v>
                </c:pt>
                <c:pt idx="66">
                  <c:v>2017/07</c:v>
                </c:pt>
                <c:pt idx="67">
                  <c:v>2017/08</c:v>
                </c:pt>
                <c:pt idx="68">
                  <c:v>2017/09</c:v>
                </c:pt>
                <c:pt idx="69">
                  <c:v>2017/10</c:v>
                </c:pt>
                <c:pt idx="70">
                  <c:v>2017/11</c:v>
                </c:pt>
                <c:pt idx="71">
                  <c:v>2017/12</c:v>
                </c:pt>
                <c:pt idx="72">
                  <c:v>2018/01</c:v>
                </c:pt>
                <c:pt idx="73">
                  <c:v>2018/02</c:v>
                </c:pt>
                <c:pt idx="74">
                  <c:v>2018/03</c:v>
                </c:pt>
                <c:pt idx="75">
                  <c:v>2018/04</c:v>
                </c:pt>
                <c:pt idx="76">
                  <c:v>2018/05</c:v>
                </c:pt>
                <c:pt idx="77">
                  <c:v>2018/06</c:v>
                </c:pt>
                <c:pt idx="78">
                  <c:v>2018/07</c:v>
                </c:pt>
                <c:pt idx="79">
                  <c:v>2018/08</c:v>
                </c:pt>
                <c:pt idx="80">
                  <c:v>2018/09</c:v>
                </c:pt>
                <c:pt idx="81">
                  <c:v>2018/10</c:v>
                </c:pt>
                <c:pt idx="82">
                  <c:v>2018/11</c:v>
                </c:pt>
                <c:pt idx="83">
                  <c:v>2018/12</c:v>
                </c:pt>
                <c:pt idx="84">
                  <c:v>2019/01</c:v>
                </c:pt>
                <c:pt idx="85">
                  <c:v>2019/02</c:v>
                </c:pt>
                <c:pt idx="86">
                  <c:v>2019/03</c:v>
                </c:pt>
                <c:pt idx="87">
                  <c:v>2019/04</c:v>
                </c:pt>
                <c:pt idx="88">
                  <c:v>2019/05</c:v>
                </c:pt>
                <c:pt idx="89">
                  <c:v>2019/06</c:v>
                </c:pt>
                <c:pt idx="90">
                  <c:v>2019/07</c:v>
                </c:pt>
                <c:pt idx="91">
                  <c:v>2019/08</c:v>
                </c:pt>
                <c:pt idx="92">
                  <c:v>2019/09</c:v>
                </c:pt>
                <c:pt idx="93">
                  <c:v>2019/10</c:v>
                </c:pt>
                <c:pt idx="94">
                  <c:v>2019/11</c:v>
                </c:pt>
                <c:pt idx="95">
                  <c:v>2019/12</c:v>
                </c:pt>
                <c:pt idx="96">
                  <c:v>2020/01</c:v>
                </c:pt>
                <c:pt idx="97">
                  <c:v>2020/02</c:v>
                </c:pt>
                <c:pt idx="98">
                  <c:v>2020/03</c:v>
                </c:pt>
                <c:pt idx="99">
                  <c:v>2020/04</c:v>
                </c:pt>
                <c:pt idx="100">
                  <c:v>2020/05</c:v>
                </c:pt>
                <c:pt idx="101">
                  <c:v>2020/06</c:v>
                </c:pt>
                <c:pt idx="102">
                  <c:v>2020/07</c:v>
                </c:pt>
                <c:pt idx="103">
                  <c:v>2020/08</c:v>
                </c:pt>
                <c:pt idx="104">
                  <c:v>2020/09</c:v>
                </c:pt>
                <c:pt idx="105">
                  <c:v>2020/10</c:v>
                </c:pt>
                <c:pt idx="106">
                  <c:v>2020/11</c:v>
                </c:pt>
                <c:pt idx="107">
                  <c:v>2020/12</c:v>
                </c:pt>
                <c:pt idx="108">
                  <c:v>2021/01</c:v>
                </c:pt>
              </c:strCache>
            </c:strRef>
          </c:cat>
          <c:val>
            <c:numRef>
              <c:f>INSS!$B$5:$DF$5</c:f>
              <c:numCache>
                <c:formatCode>#,##0</c:formatCode>
                <c:ptCount val="109"/>
                <c:pt idx="0">
                  <c:v>2563767</c:v>
                </c:pt>
                <c:pt idx="1">
                  <c:v>2385346</c:v>
                </c:pt>
                <c:pt idx="2">
                  <c:v>2518605</c:v>
                </c:pt>
                <c:pt idx="3">
                  <c:v>2600624</c:v>
                </c:pt>
                <c:pt idx="4">
                  <c:v>2741114</c:v>
                </c:pt>
                <c:pt idx="5">
                  <c:v>2665787</c:v>
                </c:pt>
                <c:pt idx="6">
                  <c:v>2905857</c:v>
                </c:pt>
                <c:pt idx="7">
                  <c:v>2847347</c:v>
                </c:pt>
                <c:pt idx="8">
                  <c:v>2483982</c:v>
                </c:pt>
                <c:pt idx="9">
                  <c:v>2911054</c:v>
                </c:pt>
                <c:pt idx="10">
                  <c:v>2619249</c:v>
                </c:pt>
                <c:pt idx="11">
                  <c:v>2507248</c:v>
                </c:pt>
                <c:pt idx="12">
                  <c:v>2763992</c:v>
                </c:pt>
                <c:pt idx="13">
                  <c:v>2520513</c:v>
                </c:pt>
                <c:pt idx="14">
                  <c:v>2498044</c:v>
                </c:pt>
                <c:pt idx="15">
                  <c:v>3002760</c:v>
                </c:pt>
                <c:pt idx="16">
                  <c:v>2910190</c:v>
                </c:pt>
                <c:pt idx="17">
                  <c:v>2809238</c:v>
                </c:pt>
                <c:pt idx="18">
                  <c:v>3196103</c:v>
                </c:pt>
                <c:pt idx="19">
                  <c:v>3038719</c:v>
                </c:pt>
                <c:pt idx="20">
                  <c:v>2939711</c:v>
                </c:pt>
                <c:pt idx="21">
                  <c:v>3046498</c:v>
                </c:pt>
                <c:pt idx="22">
                  <c:v>2709119</c:v>
                </c:pt>
                <c:pt idx="23">
                  <c:v>2877151</c:v>
                </c:pt>
                <c:pt idx="24">
                  <c:v>2796176</c:v>
                </c:pt>
                <c:pt idx="25">
                  <c:v>2597233</c:v>
                </c:pt>
                <c:pt idx="26">
                  <c:v>2810672</c:v>
                </c:pt>
                <c:pt idx="27">
                  <c:v>2797761</c:v>
                </c:pt>
                <c:pt idx="28">
                  <c:v>2879524</c:v>
                </c:pt>
                <c:pt idx="29">
                  <c:v>2929336</c:v>
                </c:pt>
                <c:pt idx="30">
                  <c:v>3017736</c:v>
                </c:pt>
                <c:pt idx="31">
                  <c:v>2875361</c:v>
                </c:pt>
                <c:pt idx="32">
                  <c:v>3179213</c:v>
                </c:pt>
                <c:pt idx="33">
                  <c:v>3146395</c:v>
                </c:pt>
                <c:pt idx="34">
                  <c:v>2818547</c:v>
                </c:pt>
                <c:pt idx="35">
                  <c:v>3253089</c:v>
                </c:pt>
                <c:pt idx="36">
                  <c:v>2958636</c:v>
                </c:pt>
                <c:pt idx="37">
                  <c:v>2685794</c:v>
                </c:pt>
                <c:pt idx="38">
                  <c:v>3048994</c:v>
                </c:pt>
                <c:pt idx="39">
                  <c:v>2915450</c:v>
                </c:pt>
                <c:pt idx="40">
                  <c:v>2731876</c:v>
                </c:pt>
                <c:pt idx="41">
                  <c:v>2908890</c:v>
                </c:pt>
                <c:pt idx="42">
                  <c:v>2815850</c:v>
                </c:pt>
                <c:pt idx="43">
                  <c:v>2768773</c:v>
                </c:pt>
                <c:pt idx="44">
                  <c:v>2716812</c:v>
                </c:pt>
                <c:pt idx="45">
                  <c:v>2728422</c:v>
                </c:pt>
                <c:pt idx="46">
                  <c:v>2587528</c:v>
                </c:pt>
                <c:pt idx="47">
                  <c:v>2651744</c:v>
                </c:pt>
                <c:pt idx="48">
                  <c:v>2488381</c:v>
                </c:pt>
                <c:pt idx="49">
                  <c:v>2533031</c:v>
                </c:pt>
                <c:pt idx="50">
                  <c:v>2537338</c:v>
                </c:pt>
                <c:pt idx="51">
                  <c:v>2535237</c:v>
                </c:pt>
                <c:pt idx="52">
                  <c:v>2624801</c:v>
                </c:pt>
                <c:pt idx="53">
                  <c:v>2591471</c:v>
                </c:pt>
                <c:pt idx="54">
                  <c:v>2606868</c:v>
                </c:pt>
                <c:pt idx="55">
                  <c:v>2964409</c:v>
                </c:pt>
                <c:pt idx="56">
                  <c:v>2539286</c:v>
                </c:pt>
                <c:pt idx="57">
                  <c:v>2661782</c:v>
                </c:pt>
                <c:pt idx="58">
                  <c:v>2430375</c:v>
                </c:pt>
                <c:pt idx="59">
                  <c:v>2372558</c:v>
                </c:pt>
                <c:pt idx="60">
                  <c:v>2488746</c:v>
                </c:pt>
                <c:pt idx="61">
                  <c:v>1966003</c:v>
                </c:pt>
                <c:pt idx="62">
                  <c:v>2757592</c:v>
                </c:pt>
                <c:pt idx="63">
                  <c:v>2295876</c:v>
                </c:pt>
                <c:pt idx="64">
                  <c:v>2552032</c:v>
                </c:pt>
                <c:pt idx="65">
                  <c:v>2449813</c:v>
                </c:pt>
                <c:pt idx="66">
                  <c:v>2525137</c:v>
                </c:pt>
                <c:pt idx="67">
                  <c:v>2523378</c:v>
                </c:pt>
                <c:pt idx="68">
                  <c:v>2321758</c:v>
                </c:pt>
                <c:pt idx="69">
                  <c:v>2493590</c:v>
                </c:pt>
                <c:pt idx="70">
                  <c:v>2281584</c:v>
                </c:pt>
                <c:pt idx="71">
                  <c:v>2106565</c:v>
                </c:pt>
                <c:pt idx="72">
                  <c:v>2345538</c:v>
                </c:pt>
                <c:pt idx="73">
                  <c:v>2000597</c:v>
                </c:pt>
                <c:pt idx="74">
                  <c:v>2031017</c:v>
                </c:pt>
                <c:pt idx="75">
                  <c:v>2270937</c:v>
                </c:pt>
                <c:pt idx="76">
                  <c:v>2218036</c:v>
                </c:pt>
                <c:pt idx="77">
                  <c:v>2286573</c:v>
                </c:pt>
                <c:pt idx="78">
                  <c:v>2415931</c:v>
                </c:pt>
                <c:pt idx="79">
                  <c:v>2393589</c:v>
                </c:pt>
                <c:pt idx="80">
                  <c:v>2144538</c:v>
                </c:pt>
                <c:pt idx="81">
                  <c:v>2432733</c:v>
                </c:pt>
                <c:pt idx="82">
                  <c:v>2214135</c:v>
                </c:pt>
                <c:pt idx="83">
                  <c:v>2121484</c:v>
                </c:pt>
                <c:pt idx="84">
                  <c:v>2167945</c:v>
                </c:pt>
                <c:pt idx="85">
                  <c:v>1990660</c:v>
                </c:pt>
                <c:pt idx="86">
                  <c:v>2033352</c:v>
                </c:pt>
                <c:pt idx="87">
                  <c:v>2254869</c:v>
                </c:pt>
                <c:pt idx="88">
                  <c:v>2281780</c:v>
                </c:pt>
                <c:pt idx="89">
                  <c:v>2177398</c:v>
                </c:pt>
                <c:pt idx="90">
                  <c:v>2511304</c:v>
                </c:pt>
                <c:pt idx="91">
                  <c:v>2330605</c:v>
                </c:pt>
                <c:pt idx="92">
                  <c:v>2364064</c:v>
                </c:pt>
                <c:pt idx="93">
                  <c:v>2341306</c:v>
                </c:pt>
                <c:pt idx="94">
                  <c:v>2063556</c:v>
                </c:pt>
                <c:pt idx="95">
                  <c:v>2249846</c:v>
                </c:pt>
                <c:pt idx="96">
                  <c:v>2109581</c:v>
                </c:pt>
                <c:pt idx="97">
                  <c:v>1911153</c:v>
                </c:pt>
                <c:pt idx="98">
                  <c:v>2059028</c:v>
                </c:pt>
                <c:pt idx="99">
                  <c:v>1946808</c:v>
                </c:pt>
                <c:pt idx="100">
                  <c:v>2098231</c:v>
                </c:pt>
                <c:pt idx="101">
                  <c:v>2690653</c:v>
                </c:pt>
                <c:pt idx="102">
                  <c:v>2798654</c:v>
                </c:pt>
                <c:pt idx="103">
                  <c:v>2746099</c:v>
                </c:pt>
                <c:pt idx="104">
                  <c:v>2568390</c:v>
                </c:pt>
                <c:pt idx="105">
                  <c:v>2279844</c:v>
                </c:pt>
                <c:pt idx="106">
                  <c:v>1982298</c:v>
                </c:pt>
                <c:pt idx="107">
                  <c:v>1848812</c:v>
                </c:pt>
                <c:pt idx="108">
                  <c:v>1654420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F01A-4D70-BB01-1B161010CF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9829512"/>
        <c:axId val="199827552"/>
      </c:lineChart>
      <c:catAx>
        <c:axId val="199829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27552"/>
        <c:crosses val="autoZero"/>
        <c:auto val="1"/>
        <c:lblAlgn val="ctr"/>
        <c:lblOffset val="100"/>
        <c:noMultiLvlLbl val="0"/>
      </c:catAx>
      <c:valAx>
        <c:axId val="199827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29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INSS!$B$34</c:f>
              <c:strCache>
                <c:ptCount val="1"/>
                <c:pt idx="0">
                  <c:v>Valores pagos (seguro desemprego)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D513-4730-95E9-BA1935F840FA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9033474776049031E-2"/>
                  <c:y val="-8.4901096603713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513-4730-95E9-BA1935F840F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INSS!$E$32:$O$32</c:f>
              <c:strCache>
                <c:ptCount val="11"/>
                <c:pt idx="0">
                  <c:v>2020/03</c:v>
                </c:pt>
                <c:pt idx="1">
                  <c:v>2020/04</c:v>
                </c:pt>
                <c:pt idx="2">
                  <c:v>2020/05</c:v>
                </c:pt>
                <c:pt idx="3">
                  <c:v>2020/06</c:v>
                </c:pt>
                <c:pt idx="4">
                  <c:v>2020/07</c:v>
                </c:pt>
                <c:pt idx="5">
                  <c:v>2020/08</c:v>
                </c:pt>
                <c:pt idx="6">
                  <c:v>2020/09</c:v>
                </c:pt>
                <c:pt idx="7">
                  <c:v>2020/10</c:v>
                </c:pt>
                <c:pt idx="8">
                  <c:v>2020/11</c:v>
                </c:pt>
                <c:pt idx="9">
                  <c:v>2020/12</c:v>
                </c:pt>
                <c:pt idx="10">
                  <c:v>2021/01</c:v>
                </c:pt>
              </c:strCache>
            </c:strRef>
          </c:cat>
          <c:val>
            <c:numRef>
              <c:f>INSS!$E$34:$O$34</c:f>
              <c:numCache>
                <c:formatCode>_-[$R$-416]\ * #,##0.00_-;\-[$R$-416]\ * #,##0.00_-;_-[$R$-416]\ * "-"??_-;_-@_-</c:formatCode>
                <c:ptCount val="11"/>
                <c:pt idx="0">
                  <c:v>2720290336.7500005</c:v>
                </c:pt>
                <c:pt idx="1">
                  <c:v>2572687729.9799995</c:v>
                </c:pt>
                <c:pt idx="2">
                  <c:v>2776577209.9200001</c:v>
                </c:pt>
                <c:pt idx="3">
                  <c:v>3560297083.1900005</c:v>
                </c:pt>
                <c:pt idx="4">
                  <c:v>3709619103.5599995</c:v>
                </c:pt>
                <c:pt idx="5">
                  <c:v>3640943042.6599994</c:v>
                </c:pt>
                <c:pt idx="6">
                  <c:v>3367915276.0900002</c:v>
                </c:pt>
                <c:pt idx="7">
                  <c:v>3025869791.0799999</c:v>
                </c:pt>
                <c:pt idx="8">
                  <c:v>2637371643.7399998</c:v>
                </c:pt>
                <c:pt idx="9">
                  <c:v>2462515730.4799995</c:v>
                </c:pt>
                <c:pt idx="10">
                  <c:v>2243388801.5300002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513-4730-95E9-BA1935F84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9832256"/>
        <c:axId val="199829904"/>
      </c:barChart>
      <c:lineChart>
        <c:grouping val="standard"/>
        <c:varyColors val="0"/>
        <c:ser>
          <c:idx val="0"/>
          <c:order val="0"/>
          <c:tx>
            <c:strRef>
              <c:f>INSS!$B$33</c:f>
              <c:strCache>
                <c:ptCount val="1"/>
                <c:pt idx="0">
                  <c:v>Quantidade de parcelas pagas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D513-4730-95E9-BA1935F840FA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1.1315417256011177E-2"/>
                  <c:y val="-3.85914075471422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D513-4730-95E9-BA1935F840FA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INSS!$E$32:$O$32</c:f>
              <c:strCache>
                <c:ptCount val="11"/>
                <c:pt idx="0">
                  <c:v>2020/03</c:v>
                </c:pt>
                <c:pt idx="1">
                  <c:v>2020/04</c:v>
                </c:pt>
                <c:pt idx="2">
                  <c:v>2020/05</c:v>
                </c:pt>
                <c:pt idx="3">
                  <c:v>2020/06</c:v>
                </c:pt>
                <c:pt idx="4">
                  <c:v>2020/07</c:v>
                </c:pt>
                <c:pt idx="5">
                  <c:v>2020/08</c:v>
                </c:pt>
                <c:pt idx="6">
                  <c:v>2020/09</c:v>
                </c:pt>
                <c:pt idx="7">
                  <c:v>2020/10</c:v>
                </c:pt>
                <c:pt idx="8">
                  <c:v>2020/11</c:v>
                </c:pt>
                <c:pt idx="9">
                  <c:v>2020/12</c:v>
                </c:pt>
                <c:pt idx="10">
                  <c:v>2021/01</c:v>
                </c:pt>
              </c:strCache>
            </c:strRef>
          </c:cat>
          <c:val>
            <c:numRef>
              <c:f>INSS!$E$33:$O$33</c:f>
              <c:numCache>
                <c:formatCode>#,##0</c:formatCode>
                <c:ptCount val="11"/>
                <c:pt idx="0">
                  <c:v>2059028</c:v>
                </c:pt>
                <c:pt idx="1">
                  <c:v>1946808</c:v>
                </c:pt>
                <c:pt idx="2">
                  <c:v>2098231</c:v>
                </c:pt>
                <c:pt idx="3">
                  <c:v>2690653</c:v>
                </c:pt>
                <c:pt idx="4">
                  <c:v>2798654</c:v>
                </c:pt>
                <c:pt idx="5">
                  <c:v>2746099</c:v>
                </c:pt>
                <c:pt idx="6">
                  <c:v>2568390</c:v>
                </c:pt>
                <c:pt idx="7">
                  <c:v>2279844</c:v>
                </c:pt>
                <c:pt idx="8">
                  <c:v>1982298</c:v>
                </c:pt>
                <c:pt idx="9">
                  <c:v>1848812</c:v>
                </c:pt>
                <c:pt idx="10">
                  <c:v>1654420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513-4730-95E9-BA1935F84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830688"/>
        <c:axId val="199833824"/>
      </c:lineChart>
      <c:catAx>
        <c:axId val="19983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3824"/>
        <c:crosses val="autoZero"/>
        <c:auto val="1"/>
        <c:lblAlgn val="ctr"/>
        <c:lblOffset val="100"/>
        <c:noMultiLvlLbl val="0"/>
      </c:catAx>
      <c:valAx>
        <c:axId val="19983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0688"/>
        <c:crosses val="autoZero"/>
        <c:crossBetween val="between"/>
      </c:valAx>
      <c:valAx>
        <c:axId val="199829904"/>
        <c:scaling>
          <c:orientation val="minMax"/>
        </c:scaling>
        <c:delete val="0"/>
        <c:axPos val="r"/>
        <c:numFmt formatCode="_-[$R$-416]\ * #,##0.00_-;\-[$R$-416]\ * #,##0.00_-;_-[$R$-416]\ 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2256"/>
        <c:crosses val="max"/>
        <c:crossBetween val="between"/>
      </c:valAx>
      <c:catAx>
        <c:axId val="1998322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98299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Desembolsos de Seguro Desemprego (ACT) - 2020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INSS!$B$37</c:f>
              <c:strCache>
                <c:ptCount val="1"/>
                <c:pt idx="0">
                  <c:v>Saldo de desempregados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0"/>
                  <c:y val="-5.4514470658766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2EC9-422F-8886-269A35F6D52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INSS!$E$32:$K$32</c:f>
              <c:strCache>
                <c:ptCount val="7"/>
                <c:pt idx="0">
                  <c:v>2020/03</c:v>
                </c:pt>
                <c:pt idx="1">
                  <c:v>2020/04</c:v>
                </c:pt>
                <c:pt idx="2">
                  <c:v>2020/05</c:v>
                </c:pt>
                <c:pt idx="3">
                  <c:v>2020/06</c:v>
                </c:pt>
                <c:pt idx="4">
                  <c:v>2020/07</c:v>
                </c:pt>
                <c:pt idx="5">
                  <c:v>2020/08</c:v>
                </c:pt>
                <c:pt idx="6">
                  <c:v>2020/09</c:v>
                </c:pt>
              </c:strCache>
            </c:strRef>
          </c:cat>
          <c:val>
            <c:numRef>
              <c:f>INSS!$E$37:$K$37</c:f>
              <c:numCache>
                <c:formatCode>#,##0</c:formatCode>
                <c:ptCount val="7"/>
                <c:pt idx="0">
                  <c:v>-108529</c:v>
                </c:pt>
                <c:pt idx="1">
                  <c:v>-184034</c:v>
                </c:pt>
                <c:pt idx="2">
                  <c:v>-78035</c:v>
                </c:pt>
                <c:pt idx="3">
                  <c:v>-50098</c:v>
                </c:pt>
                <c:pt idx="4">
                  <c:v>-38076</c:v>
                </c:pt>
                <c:pt idx="5">
                  <c:v>-23910</c:v>
                </c:pt>
                <c:pt idx="6">
                  <c:v>-1913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C9-422F-8886-269A35F6D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7"/>
        <c:axId val="199831080"/>
        <c:axId val="199827944"/>
      </c:barChart>
      <c:lineChart>
        <c:grouping val="standard"/>
        <c:varyColors val="0"/>
        <c:ser>
          <c:idx val="1"/>
          <c:order val="1"/>
          <c:tx>
            <c:strRef>
              <c:f>INSS!$B$34</c:f>
              <c:strCache>
                <c:ptCount val="1"/>
                <c:pt idx="0">
                  <c:v>Valores pagos (seguro desemprego)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val>
            <c:numRef>
              <c:f>INSS!$E$38:$K$38</c:f>
              <c:numCache>
                <c:formatCode>_-[$R$-416]\ * #,##0.00_-;\-[$R$-416]\ * #,##0.00_-;_-[$R$-416]\ * "-"??_-;_-@_-</c:formatCode>
                <c:ptCount val="7"/>
                <c:pt idx="0">
                  <c:v>-143383377.96141714</c:v>
                </c:pt>
                <c:pt idx="1">
                  <c:v>-243199130.9359419</c:v>
                </c:pt>
                <c:pt idx="2">
                  <c:v>-103263273.95606452</c:v>
                </c:pt>
                <c:pt idx="3">
                  <c:v>-66290139.707220756</c:v>
                </c:pt>
                <c:pt idx="4">
                  <c:v>-50469781.897708878</c:v>
                </c:pt>
                <c:pt idx="5">
                  <c:v>-31701314.537458625</c:v>
                </c:pt>
                <c:pt idx="6">
                  <c:v>-2508506.0770210796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EC9-422F-8886-269A35F6D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9832648"/>
        <c:axId val="199831472"/>
      </c:lineChart>
      <c:catAx>
        <c:axId val="199831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27944"/>
        <c:crosses val="autoZero"/>
        <c:auto val="1"/>
        <c:lblAlgn val="ctr"/>
        <c:lblOffset val="100"/>
        <c:noMultiLvlLbl val="0"/>
      </c:catAx>
      <c:valAx>
        <c:axId val="199827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1080"/>
        <c:crosses val="autoZero"/>
        <c:crossBetween val="between"/>
      </c:valAx>
      <c:valAx>
        <c:axId val="199831472"/>
        <c:scaling>
          <c:orientation val="minMax"/>
        </c:scaling>
        <c:delete val="0"/>
        <c:axPos val="r"/>
        <c:numFmt formatCode="_-[$R$-416]\ * #,##0.00_-;\-[$R$-416]\ * #,##0.00_-;_-[$R$-416]\ * &quot;-&quot;??_-;_-@_-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9832648"/>
        <c:crosses val="max"/>
        <c:crossBetween val="between"/>
      </c:valAx>
      <c:catAx>
        <c:axId val="199832648"/>
        <c:scaling>
          <c:orientation val="minMax"/>
        </c:scaling>
        <c:delete val="1"/>
        <c:axPos val="b"/>
        <c:majorTickMark val="out"/>
        <c:minorTickMark val="none"/>
        <c:tickLblPos val="nextTo"/>
        <c:crossAx val="1998314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IBGE - PMS: Índice de Atividades Turísticas, Receitas Nominais - 2020-2021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IBGE_PMS!$B$6</c:f>
              <c:strCache>
                <c:ptCount val="1"/>
                <c:pt idx="0">
                  <c:v>Variação mensal (base: igual mês do ano anterior)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801468306166945E-2"/>
                  <c:y val="1.36482936811892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102376266560893E-2"/>
                  <c:y val="-4.6604633908424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8934607815213754E-2"/>
                  <c:y val="4.6604633908424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956405210142568E-2"/>
                  <c:y val="2.11839245038291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8540289435816073E-3"/>
                  <c:y val="2.5420709404594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5.9328926194611435E-2"/>
                  <c:y val="7.767349255655928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3596055190142033E-16"/>
                  <c:y val="2.96574943053606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3719814182503895"/>
                  <c:y val="-2.33023169542120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0.17427872069667108"/>
                  <c:y val="-1.2710354702297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7.045309985610107E-2"/>
                  <c:y val="-8.2617305564933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0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5.5620868307448217E-2"/>
                  <c:y val="-4.2367849007658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2.54207094045948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30E9-44F0-8D9A-0C06F70BA0F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IBGE_PMS!$C$2:$O$2</c:f>
              <c:numCache>
                <c:formatCode>mmm\-yy</c:formatCode>
                <c:ptCount val="13"/>
                <c:pt idx="0">
                  <c:v>44197</c:v>
                </c:pt>
                <c:pt idx="1">
                  <c:v>44166</c:v>
                </c:pt>
                <c:pt idx="2">
                  <c:v>44136</c:v>
                </c:pt>
                <c:pt idx="3">
                  <c:v>44105</c:v>
                </c:pt>
                <c:pt idx="4">
                  <c:v>44075</c:v>
                </c:pt>
                <c:pt idx="5">
                  <c:v>44044</c:v>
                </c:pt>
                <c:pt idx="6">
                  <c:v>44013</c:v>
                </c:pt>
                <c:pt idx="7">
                  <c:v>43983</c:v>
                </c:pt>
                <c:pt idx="8">
                  <c:v>43952</c:v>
                </c:pt>
                <c:pt idx="9">
                  <c:v>43922</c:v>
                </c:pt>
                <c:pt idx="10">
                  <c:v>43891</c:v>
                </c:pt>
                <c:pt idx="11">
                  <c:v>43862</c:v>
                </c:pt>
                <c:pt idx="12">
                  <c:v>43831</c:v>
                </c:pt>
              </c:numCache>
            </c:numRef>
          </c:cat>
          <c:val>
            <c:numRef>
              <c:f>IBGE_PMS!$C$6:$O$6</c:f>
              <c:numCache>
                <c:formatCode>0.00%</c:formatCode>
                <c:ptCount val="13"/>
                <c:pt idx="0">
                  <c:v>-0.32600000000000001</c:v>
                </c:pt>
                <c:pt idx="1">
                  <c:v>-0.31</c:v>
                </c:pt>
                <c:pt idx="2">
                  <c:v>-0.316</c:v>
                </c:pt>
                <c:pt idx="3">
                  <c:v>-0.34699999999999998</c:v>
                </c:pt>
                <c:pt idx="4">
                  <c:v>-0.433</c:v>
                </c:pt>
                <c:pt idx="5">
                  <c:v>-0.49199999999999999</c:v>
                </c:pt>
                <c:pt idx="6">
                  <c:v>-0.61099999999999999</c:v>
                </c:pt>
                <c:pt idx="7">
                  <c:v>-0.61599999999999999</c:v>
                </c:pt>
                <c:pt idx="8">
                  <c:v>-0.65400000000000003</c:v>
                </c:pt>
                <c:pt idx="9">
                  <c:v>-0.67800000000000005</c:v>
                </c:pt>
                <c:pt idx="10">
                  <c:v>-0.29399999999999998</c:v>
                </c:pt>
                <c:pt idx="11">
                  <c:v>0.10199999999999999</c:v>
                </c:pt>
                <c:pt idx="12">
                  <c:v>4.5999999999999999E-2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63E-4411-87E2-172AC98FBB5F}"/>
            </c:ext>
          </c:extLst>
        </c:ser>
        <c:ser>
          <c:idx val="1"/>
          <c:order val="1"/>
          <c:tx>
            <c:strRef>
              <c:f>IBGE_PMS!$B$7</c:f>
              <c:strCache>
                <c:ptCount val="1"/>
                <c:pt idx="0">
                  <c:v>Variação acumulada de 12 meses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2978202605071251E-2"/>
                  <c:y val="-2.1183924503829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1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2187804342966466E-17"/>
                  <c:y val="-5.1181101304459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4496694645958644E-2"/>
                  <c:y val="7.4143735763401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5.0058781476703396E-2"/>
                  <c:y val="8.0498913114550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7.3210569996196555E-3"/>
                  <c:y val="-2.3913415159997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8.537244637232308E-3"/>
                  <c:y val="-1.3656381777747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2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3.4148978548929235E-3"/>
                  <c:y val="-7.153260200890741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30E9-44F0-8D9A-0C06F70BA0FC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2839309559621411E-2"/>
                  <c:y val="6.5427635046684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4.2544416767020241E-2"/>
                  <c:y val="8.4864969995556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4.0788636758795363E-2"/>
                  <c:y val="0.11369779246826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63E-4411-87E2-172AC98FBB5F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"/>
                  <c:y val="0.1250846227144186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30E9-44F0-8D9A-0C06F70BA0FC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1" u="none" strike="noStrike" kern="1200" cap="none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numRef>
              <c:f>IBGE_PMS!$C$2:$O$2</c:f>
              <c:numCache>
                <c:formatCode>mmm\-yy</c:formatCode>
                <c:ptCount val="13"/>
                <c:pt idx="0">
                  <c:v>44197</c:v>
                </c:pt>
                <c:pt idx="1">
                  <c:v>44166</c:v>
                </c:pt>
                <c:pt idx="2">
                  <c:v>44136</c:v>
                </c:pt>
                <c:pt idx="3">
                  <c:v>44105</c:v>
                </c:pt>
                <c:pt idx="4">
                  <c:v>44075</c:v>
                </c:pt>
                <c:pt idx="5">
                  <c:v>44044</c:v>
                </c:pt>
                <c:pt idx="6">
                  <c:v>44013</c:v>
                </c:pt>
                <c:pt idx="7">
                  <c:v>43983</c:v>
                </c:pt>
                <c:pt idx="8">
                  <c:v>43952</c:v>
                </c:pt>
                <c:pt idx="9">
                  <c:v>43922</c:v>
                </c:pt>
                <c:pt idx="10">
                  <c:v>43891</c:v>
                </c:pt>
                <c:pt idx="11">
                  <c:v>43862</c:v>
                </c:pt>
                <c:pt idx="12">
                  <c:v>43831</c:v>
                </c:pt>
              </c:numCache>
            </c:numRef>
          </c:cat>
          <c:val>
            <c:numRef>
              <c:f>IBGE_PMS!$C$7:$O$7</c:f>
              <c:numCache>
                <c:formatCode>0.00%</c:formatCode>
                <c:ptCount val="13"/>
                <c:pt idx="0">
                  <c:v>-0.41399999999999998</c:v>
                </c:pt>
                <c:pt idx="1">
                  <c:v>-0.38100000000000001</c:v>
                </c:pt>
                <c:pt idx="2">
                  <c:v>-0.34699999999999998</c:v>
                </c:pt>
                <c:pt idx="3">
                  <c:v>-0.315</c:v>
                </c:pt>
                <c:pt idx="4">
                  <c:v>-0.28100000000000003</c:v>
                </c:pt>
                <c:pt idx="5">
                  <c:v>-0.24199999999999999</c:v>
                </c:pt>
                <c:pt idx="6">
                  <c:v>-0.19800000000000001</c:v>
                </c:pt>
                <c:pt idx="7">
                  <c:v>-0.13500000000000001</c:v>
                </c:pt>
                <c:pt idx="8">
                  <c:v>-7.6999999999999999E-2</c:v>
                </c:pt>
                <c:pt idx="9">
                  <c:v>-1.4999999999999999E-2</c:v>
                </c:pt>
                <c:pt idx="10">
                  <c:v>4.7E-2</c:v>
                </c:pt>
                <c:pt idx="11">
                  <c:v>7.9000000000000001E-2</c:v>
                </c:pt>
                <c:pt idx="12">
                  <c:v>7.6999999999999999E-2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C63E-4411-87E2-172AC98FB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851328"/>
        <c:axId val="97852896"/>
      </c:lineChart>
      <c:dateAx>
        <c:axId val="9785132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2896"/>
        <c:crosses val="autoZero"/>
        <c:auto val="1"/>
        <c:lblOffset val="100"/>
        <c:baseTimeUnit val="months"/>
      </c:dateAx>
      <c:valAx>
        <c:axId val="9785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51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IBGE - PMS  Índice de Volume das Atividades Turísticas- 2020-2021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IBGE_PMS!$B$10</c:f>
              <c:strCache>
                <c:ptCount val="1"/>
                <c:pt idx="0">
                  <c:v>Variação mensal (base: igual mês do ano anterior)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401220753363497E-2"/>
                  <c:y val="-5.1575598332559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1588339267937406E-2"/>
                  <c:y val="-5.175040094245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4390780774664442E-2"/>
                  <c:y val="4.2605929057331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8503051883408743E-3"/>
                  <c:y val="4.9333181013752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5.38180156513665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7663186673766897E-2"/>
                  <c:y val="3.5878677100910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3738034079596603E-2"/>
                  <c:y val="4.7090763694945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0.19233247711435145"/>
                  <c:y val="-4.48483463761388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0.15308095117264706"/>
                  <c:y val="-8.22210185320322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1.9625762970852188E-2"/>
                  <c:y val="-2.91514251444902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2.7476068159193064E-2"/>
                  <c:y val="2.46665905068762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9625762970852186E-3"/>
                  <c:y val="-6.50301022454013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C-8F83-4161-85E5-454B3BB3F3D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IBGE_PMS!$C$2:$O$2</c:f>
              <c:numCache>
                <c:formatCode>mmm\-yy</c:formatCode>
                <c:ptCount val="13"/>
                <c:pt idx="0">
                  <c:v>44197</c:v>
                </c:pt>
                <c:pt idx="1">
                  <c:v>44166</c:v>
                </c:pt>
                <c:pt idx="2">
                  <c:v>44136</c:v>
                </c:pt>
                <c:pt idx="3">
                  <c:v>44105</c:v>
                </c:pt>
                <c:pt idx="4">
                  <c:v>44075</c:v>
                </c:pt>
                <c:pt idx="5">
                  <c:v>44044</c:v>
                </c:pt>
                <c:pt idx="6">
                  <c:v>44013</c:v>
                </c:pt>
                <c:pt idx="7">
                  <c:v>43983</c:v>
                </c:pt>
                <c:pt idx="8">
                  <c:v>43952</c:v>
                </c:pt>
                <c:pt idx="9">
                  <c:v>43922</c:v>
                </c:pt>
                <c:pt idx="10">
                  <c:v>43891</c:v>
                </c:pt>
                <c:pt idx="11">
                  <c:v>43862</c:v>
                </c:pt>
                <c:pt idx="12">
                  <c:v>43831</c:v>
                </c:pt>
              </c:numCache>
            </c:numRef>
          </c:cat>
          <c:val>
            <c:numRef>
              <c:f>IBGE_PMS!$C$10:$O$10</c:f>
              <c:numCache>
                <c:formatCode>0.00%</c:formatCode>
                <c:ptCount val="13"/>
                <c:pt idx="0">
                  <c:v>-0.29099999999999998</c:v>
                </c:pt>
                <c:pt idx="1">
                  <c:v>-0.29799999999999999</c:v>
                </c:pt>
                <c:pt idx="2">
                  <c:v>-0.29499999999999998</c:v>
                </c:pt>
                <c:pt idx="3">
                  <c:v>-0.33500000000000002</c:v>
                </c:pt>
                <c:pt idx="4">
                  <c:v>-0.38500000000000001</c:v>
                </c:pt>
                <c:pt idx="5">
                  <c:v>-0.44700000000000001</c:v>
                </c:pt>
                <c:pt idx="6">
                  <c:v>-0.56200000000000006</c:v>
                </c:pt>
                <c:pt idx="7">
                  <c:v>-0.58599999999999997</c:v>
                </c:pt>
                <c:pt idx="8">
                  <c:v>-0.65500000000000003</c:v>
                </c:pt>
                <c:pt idx="9">
                  <c:v>-0.67200000000000004</c:v>
                </c:pt>
                <c:pt idx="10">
                  <c:v>-0.28299999999999997</c:v>
                </c:pt>
                <c:pt idx="11">
                  <c:v>6.4000000000000001E-2</c:v>
                </c:pt>
                <c:pt idx="12">
                  <c:v>3.4000000000000002E-2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C73-4B7E-9524-AEEE74C01FB0}"/>
            </c:ext>
          </c:extLst>
        </c:ser>
        <c:ser>
          <c:idx val="1"/>
          <c:order val="1"/>
          <c:tx>
            <c:strRef>
              <c:f>IBGE_PMS!$B$11</c:f>
              <c:strCache>
                <c:ptCount val="1"/>
                <c:pt idx="0">
                  <c:v>Variação acumulada de 12 meses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9064407427130488E-2"/>
                  <c:y val="3.2267855512753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9.8128814854260941E-3"/>
                  <c:y val="4.5197951595921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9625917504418815E-2"/>
                  <c:y val="-5.5536025140499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4C73-4B7E-9524-AEEE74C01FB0}"/>
                </c:ext>
                <c:ext xmlns:c15="http://schemas.microsoft.com/office/drawing/2012/chart" uri="{CE6537A1-D6FC-4f65-9D91-7224C49458BB}">
                  <c15:layout>
                    <c:manualLayout>
                      <c:w val="0.12542516047538235"/>
                      <c:h val="5.3069189521519351E-2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7.8503051883408032E-3"/>
                  <c:y val="-4.5197951595921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1026983724215616E-2"/>
                  <c:y val="-8.5211858114663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9.87246295641358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1.1775457782511241E-2"/>
                  <c:y val="-6.72725195642090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4.1214102238789449E-2"/>
                  <c:y val="-1.5696921231648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1.17754577825113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8F83-4161-85E5-454B3BB3F3D0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6.6727594100897583E-2"/>
                  <c:y val="6.028306369295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7.0652746695067881E-2"/>
                  <c:y val="7.7756615086948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6.0839865209641929E-2"/>
                  <c:y val="9.0133699277005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4C73-4B7E-9524-AEEE74C01FB0}"/>
                </c:ex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-1.9625762970852186E-3"/>
                  <c:y val="0.115790308201720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4C73-4B7E-9524-AEEE74C01FB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IBGE_PMS!$C$2:$O$2</c:f>
              <c:numCache>
                <c:formatCode>mmm\-yy</c:formatCode>
                <c:ptCount val="13"/>
                <c:pt idx="0">
                  <c:v>44197</c:v>
                </c:pt>
                <c:pt idx="1">
                  <c:v>44166</c:v>
                </c:pt>
                <c:pt idx="2">
                  <c:v>44136</c:v>
                </c:pt>
                <c:pt idx="3">
                  <c:v>44105</c:v>
                </c:pt>
                <c:pt idx="4">
                  <c:v>44075</c:v>
                </c:pt>
                <c:pt idx="5">
                  <c:v>44044</c:v>
                </c:pt>
                <c:pt idx="6">
                  <c:v>44013</c:v>
                </c:pt>
                <c:pt idx="7">
                  <c:v>43983</c:v>
                </c:pt>
                <c:pt idx="8">
                  <c:v>43952</c:v>
                </c:pt>
                <c:pt idx="9">
                  <c:v>43922</c:v>
                </c:pt>
                <c:pt idx="10">
                  <c:v>43891</c:v>
                </c:pt>
                <c:pt idx="11">
                  <c:v>43862</c:v>
                </c:pt>
                <c:pt idx="12">
                  <c:v>43831</c:v>
                </c:pt>
              </c:numCache>
            </c:numRef>
          </c:cat>
          <c:val>
            <c:numRef>
              <c:f>IBGE_PMS!$C$11:$O$11</c:f>
              <c:numCache>
                <c:formatCode>0.00%</c:formatCode>
                <c:ptCount val="13"/>
                <c:pt idx="0">
                  <c:v>-0.39500000000000002</c:v>
                </c:pt>
                <c:pt idx="1">
                  <c:v>-0.36699999999999999</c:v>
                </c:pt>
                <c:pt idx="2">
                  <c:v>-0.33600000000000002</c:v>
                </c:pt>
                <c:pt idx="3">
                  <c:v>-0.309</c:v>
                </c:pt>
                <c:pt idx="4">
                  <c:v>-0.27700000000000002</c:v>
                </c:pt>
                <c:pt idx="5">
                  <c:v>-0.245</c:v>
                </c:pt>
                <c:pt idx="6">
                  <c:v>-0.20899999999999999</c:v>
                </c:pt>
                <c:pt idx="7">
                  <c:v>-0.157</c:v>
                </c:pt>
                <c:pt idx="8">
                  <c:v>-0.108</c:v>
                </c:pt>
                <c:pt idx="9">
                  <c:v>-5.0999999999999997E-2</c:v>
                </c:pt>
                <c:pt idx="10">
                  <c:v>3.0000000000000001E-3</c:v>
                </c:pt>
                <c:pt idx="11">
                  <c:v>2.7999999999999997E-2</c:v>
                </c:pt>
                <c:pt idx="12">
                  <c:v>2.7000000000000003E-2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4C73-4B7E-9524-AEEE74C01F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97849368"/>
        <c:axId val="97849760"/>
      </c:lineChart>
      <c:dateAx>
        <c:axId val="97849368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49760"/>
        <c:crosses val="autoZero"/>
        <c:auto val="1"/>
        <c:lblOffset val="100"/>
        <c:baseTimeUnit val="months"/>
      </c:dateAx>
      <c:valAx>
        <c:axId val="97849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97849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Taxa de Ocupação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'Est Capacidade Instalada'!$E$41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Instalada'!$E$42:$E$47</c:f>
              <c:numCache>
                <c:formatCode>0.00%</c:formatCode>
                <c:ptCount val="6"/>
                <c:pt idx="0">
                  <c:v>0.57069999999999999</c:v>
                </c:pt>
                <c:pt idx="1">
                  <c:v>0.64239999999999997</c:v>
                </c:pt>
                <c:pt idx="2">
                  <c:v>0.57779999999999998</c:v>
                </c:pt>
                <c:pt idx="3">
                  <c:v>0.58640000000000003</c:v>
                </c:pt>
                <c:pt idx="4">
                  <c:v>0.60550000000000004</c:v>
                </c:pt>
                <c:pt idx="5">
                  <c:v>0.59189999999999998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FE0-46BC-B8D6-013789216AA4}"/>
            </c:ext>
          </c:extLst>
        </c:ser>
        <c:ser>
          <c:idx val="1"/>
          <c:order val="1"/>
          <c:tx>
            <c:strRef>
              <c:f>'Est Capacidade Instalada'!$F$41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Instalada'!$F$42:$F$47</c:f>
              <c:numCache>
                <c:formatCode>0.00%</c:formatCode>
                <c:ptCount val="6"/>
                <c:pt idx="0">
                  <c:v>0.30159999999999998</c:v>
                </c:pt>
                <c:pt idx="1">
                  <c:v>0.3589</c:v>
                </c:pt>
                <c:pt idx="2">
                  <c:v>0.35709999999999997</c:v>
                </c:pt>
                <c:pt idx="3">
                  <c:v>0.28070000000000001</c:v>
                </c:pt>
                <c:pt idx="4">
                  <c:v>0.29459999999999997</c:v>
                </c:pt>
                <c:pt idx="5">
                  <c:v>0.29670000000000002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FE0-46BC-B8D6-013789216AA4}"/>
            </c:ext>
          </c:extLst>
        </c:ser>
        <c:ser>
          <c:idx val="2"/>
          <c:order val="2"/>
          <c:tx>
            <c:strRef>
              <c:f>'Est Capacidade Instalada'!$G$41</c:f>
              <c:strCache>
                <c:ptCount val="1"/>
                <c:pt idx="0">
                  <c:v>Variação</c:v>
                </c:pt>
              </c:strCache>
            </c:strRef>
          </c:tx>
          <c:spPr>
            <a:solidFill>
              <a:srgbClr val="FF0000"/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Instalada'!$G$42:$G$47</c:f>
              <c:numCache>
                <c:formatCode>0.00%</c:formatCode>
                <c:ptCount val="6"/>
                <c:pt idx="0">
                  <c:v>-0.47152619589977224</c:v>
                </c:pt>
                <c:pt idx="1">
                  <c:v>-0.44131382316313822</c:v>
                </c:pt>
                <c:pt idx="2">
                  <c:v>-0.38196607822776052</c:v>
                </c:pt>
                <c:pt idx="3">
                  <c:v>-0.52131650750341063</c:v>
                </c:pt>
                <c:pt idx="4">
                  <c:v>-0.51345995045417014</c:v>
                </c:pt>
                <c:pt idx="5">
                  <c:v>-0.4987328940699442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FE0-46BC-B8D6-013789216AA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93926552"/>
        <c:axId val="193926944"/>
      </c:barChart>
      <c:catAx>
        <c:axId val="193926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6944"/>
        <c:crosses val="autoZero"/>
        <c:auto val="1"/>
        <c:lblAlgn val="ctr"/>
        <c:lblOffset val="100"/>
        <c:noMultiLvlLbl val="0"/>
      </c:catAx>
      <c:valAx>
        <c:axId val="19392694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193926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RevPar 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areaChart>
        <c:grouping val="standard"/>
        <c:varyColors val="0"/>
        <c:ser>
          <c:idx val="2"/>
          <c:order val="2"/>
          <c:tx>
            <c:strRef>
              <c:f>'Est Capacidade Instalada'!$N$41</c:f>
              <c:strCache>
                <c:ptCount val="1"/>
                <c:pt idx="0">
                  <c:v>Variação %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dLbls>
            <c:dLbl>
              <c:idx val="0"/>
              <c:layout>
                <c:manualLayout>
                  <c:x val="8.3333333333333332E-3"/>
                  <c:y val="0.115740740740740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8.3333333333333072E-3"/>
                  <c:y val="0.129629629629629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0925337632079971E-17"/>
                  <c:y val="0.120370370370370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0.10648148148148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0185067526415994E-16"/>
                  <c:y val="0.106481481481481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777777777777676E-3"/>
                  <c:y val="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2B9-45D7-9A87-D691A85B468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Instalada'!$N$42:$N$47</c:f>
              <c:numCache>
                <c:formatCode>_(* #,##0.00_);_(* \(#,##0.00\);_(* "-"??_);_(@_)</c:formatCode>
                <c:ptCount val="6"/>
                <c:pt idx="0">
                  <c:v>-51.496576978188202</c:v>
                </c:pt>
                <c:pt idx="1">
                  <c:v>-40.565371024734979</c:v>
                </c:pt>
                <c:pt idx="2">
                  <c:v>-41.617647058823529</c:v>
                </c:pt>
                <c:pt idx="3">
                  <c:v>-55.661081337765417</c:v>
                </c:pt>
                <c:pt idx="4">
                  <c:v>-52.625161929436857</c:v>
                </c:pt>
                <c:pt idx="5">
                  <c:v>-52.88303130148271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2B9-45D7-9A87-D691A85B4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3924984"/>
        <c:axId val="193930864"/>
      </c:areaChart>
      <c:barChart>
        <c:barDir val="col"/>
        <c:grouping val="clustered"/>
        <c:varyColors val="0"/>
        <c:ser>
          <c:idx val="0"/>
          <c:order val="0"/>
          <c:tx>
            <c:strRef>
              <c:f>'Est Capacidade Instalada'!$L$41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dLbl>
              <c:idx val="1"/>
              <c:layout>
                <c:manualLayout>
                  <c:x val="-1.8783270051954402E-3"/>
                  <c:y val="-3.59711593440928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E2B9-45D7-9A87-D691A85B468F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4730172049063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A-E2B9-45D7-9A87-D691A85B468F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Instalada'!$L$42:$L$47</c:f>
              <c:numCache>
                <c:formatCode>_("R$"* #,##0.00_);_("R$"* \(#,##0.00\);_("R$"* "-"??_);_(@_)</c:formatCode>
                <c:ptCount val="6"/>
                <c:pt idx="0">
                  <c:v>125.62</c:v>
                </c:pt>
                <c:pt idx="1">
                  <c:v>127.35</c:v>
                </c:pt>
                <c:pt idx="2">
                  <c:v>108.8</c:v>
                </c:pt>
                <c:pt idx="3">
                  <c:v>147.41</c:v>
                </c:pt>
                <c:pt idx="4">
                  <c:v>131.22999999999999</c:v>
                </c:pt>
                <c:pt idx="5">
                  <c:v>139.61000000000001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E2B9-45D7-9A87-D691A85B4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193924984"/>
        <c:axId val="193930864"/>
      </c:barChart>
      <c:barChart>
        <c:barDir val="col"/>
        <c:grouping val="clustered"/>
        <c:varyColors val="0"/>
        <c:ser>
          <c:idx val="1"/>
          <c:order val="1"/>
          <c:tx>
            <c:strRef>
              <c:f>'Est Capacidade Instalada'!$M$41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'Est Capacidade Instalada'!$B$42:$B$47</c:f>
              <c:strCache>
                <c:ptCount val="6"/>
                <c:pt idx="0">
                  <c:v>CO</c:v>
                </c:pt>
                <c:pt idx="1">
                  <c:v>NE</c:v>
                </c:pt>
                <c:pt idx="2">
                  <c:v>N</c:v>
                </c:pt>
                <c:pt idx="3">
                  <c:v>SE</c:v>
                </c:pt>
                <c:pt idx="4">
                  <c:v>S</c:v>
                </c:pt>
                <c:pt idx="5">
                  <c:v>Brasil Jan a Dez 2020</c:v>
                </c:pt>
              </c:strCache>
            </c:strRef>
          </c:cat>
          <c:val>
            <c:numRef>
              <c:f>'Est Capacidade Instalada'!$M$42:$M$47</c:f>
              <c:numCache>
                <c:formatCode>_("R$"* #,##0.00_);_("R$"* \(#,##0.00\);_("R$"* "-"??_);_(@_)</c:formatCode>
                <c:ptCount val="6"/>
                <c:pt idx="0">
                  <c:v>60.93</c:v>
                </c:pt>
                <c:pt idx="1">
                  <c:v>75.69</c:v>
                </c:pt>
                <c:pt idx="2">
                  <c:v>63.52</c:v>
                </c:pt>
                <c:pt idx="3">
                  <c:v>65.36</c:v>
                </c:pt>
                <c:pt idx="4">
                  <c:v>62.17</c:v>
                </c:pt>
                <c:pt idx="5">
                  <c:v>65.78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E2B9-45D7-9A87-D691A85B46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axId val="193930080"/>
        <c:axId val="193928120"/>
      </c:barChart>
      <c:catAx>
        <c:axId val="193924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30864"/>
        <c:crosses val="autoZero"/>
        <c:auto val="1"/>
        <c:lblAlgn val="ctr"/>
        <c:lblOffset val="100"/>
        <c:noMultiLvlLbl val="0"/>
      </c:catAx>
      <c:valAx>
        <c:axId val="19393086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crossAx val="193924984"/>
        <c:crosses val="autoZero"/>
        <c:crossBetween val="between"/>
      </c:valAx>
      <c:valAx>
        <c:axId val="193928120"/>
        <c:scaling>
          <c:orientation val="minMax"/>
        </c:scaling>
        <c:delete val="0"/>
        <c:axPos val="r"/>
        <c:numFmt formatCode="_(&quot;R$&quot;* #,##0.00_);_(&quot;R$&quot;* \(#,##0.00\);_(&quot;R$&quot;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30080"/>
        <c:crosses val="max"/>
        <c:crossBetween val="between"/>
      </c:valAx>
      <c:catAx>
        <c:axId val="1939300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939281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t-BR"/>
              <a:t>Variação 2019/2020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'Falências e Recuperações'!$B$6:$B$7</c:f>
              <c:strCache>
                <c:ptCount val="2"/>
                <c:pt idx="0">
                  <c:v>Falências </c:v>
                </c:pt>
                <c:pt idx="1">
                  <c:v>Recuperações Judiciais</c:v>
                </c:pt>
              </c:strCache>
            </c:strRef>
          </c:cat>
          <c:val>
            <c:numRef>
              <c:f>'Falências e Recuperações'!$C$6:$C$7</c:f>
              <c:numCache>
                <c:formatCode>0.00%</c:formatCode>
                <c:ptCount val="2"/>
                <c:pt idx="0">
                  <c:v>0.127</c:v>
                </c:pt>
                <c:pt idx="1">
                  <c:v>0.13400000000000001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902-4A03-B29B-0F76535FB26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93928904"/>
        <c:axId val="193929296"/>
      </c:barChart>
      <c:catAx>
        <c:axId val="193928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3929296"/>
        <c:crosses val="autoZero"/>
        <c:auto val="1"/>
        <c:lblAlgn val="ctr"/>
        <c:lblOffset val="100"/>
        <c:noMultiLvlLbl val="0"/>
      </c:catAx>
      <c:valAx>
        <c:axId val="193929296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93928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pt-BR" sz="1800"/>
              <a:t>Falências e Recuperaçoes Judiciais 2019-2020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'Falências e Recuperações'!$B$187</c:f>
              <c:strCache>
                <c:ptCount val="1"/>
                <c:pt idx="0">
                  <c:v>Falências Requeridas  (méd 2011 = 100)</c:v>
                </c:pt>
              </c:strCache>
            </c:strRef>
          </c:tx>
          <c:spPr>
            <a:solidFill>
              <a:schemeClr val="accent1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numRef>
              <c:f>'Falências e Recuperações'!$A$188:$A$211</c:f>
              <c:numCache>
                <c:formatCode>mmm\-yy</c:formatCode>
                <c:ptCount val="2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</c:numCache>
            </c:numRef>
          </c:cat>
          <c:val>
            <c:numRef>
              <c:f>'Falências e Recuperações'!$B$188:$B$211</c:f>
              <c:numCache>
                <c:formatCode>#,##0.0_ ;\-#,##0.0\ </c:formatCode>
                <c:ptCount val="24"/>
                <c:pt idx="0">
                  <c:v>65.732484076433124</c:v>
                </c:pt>
                <c:pt idx="1">
                  <c:v>100.12738853503184</c:v>
                </c:pt>
                <c:pt idx="2">
                  <c:v>47.388535031847127</c:v>
                </c:pt>
                <c:pt idx="3">
                  <c:v>94.777070063694254</c:v>
                </c:pt>
                <c:pt idx="4">
                  <c:v>123.05732484076432</c:v>
                </c:pt>
                <c:pt idx="5">
                  <c:v>71.082802547770697</c:v>
                </c:pt>
                <c:pt idx="6">
                  <c:v>109.29936305732484</c:v>
                </c:pt>
                <c:pt idx="7">
                  <c:v>172.73885350318469</c:v>
                </c:pt>
                <c:pt idx="8">
                  <c:v>149.04458598726114</c:v>
                </c:pt>
                <c:pt idx="9">
                  <c:v>103.94904458598727</c:v>
                </c:pt>
                <c:pt idx="10">
                  <c:v>77.197452229299358</c:v>
                </c:pt>
                <c:pt idx="11">
                  <c:v>96.30573248407643</c:v>
                </c:pt>
                <c:pt idx="12">
                  <c:v>126.87898089171973</c:v>
                </c:pt>
                <c:pt idx="13">
                  <c:v>123.82165605095541</c:v>
                </c:pt>
                <c:pt idx="14">
                  <c:v>107.00636942675159</c:v>
                </c:pt>
                <c:pt idx="15">
                  <c:v>80.254777070063682</c:v>
                </c:pt>
                <c:pt idx="16">
                  <c:v>103.18471337579618</c:v>
                </c:pt>
                <c:pt idx="17">
                  <c:v>132.9936305732484</c:v>
                </c:pt>
                <c:pt idx="18">
                  <c:v>116.17834394904459</c:v>
                </c:pt>
                <c:pt idx="19">
                  <c:v>107.77070063694268</c:v>
                </c:pt>
                <c:pt idx="20">
                  <c:v>95.541401273885342</c:v>
                </c:pt>
                <c:pt idx="21">
                  <c:v>113.12101910828025</c:v>
                </c:pt>
                <c:pt idx="22">
                  <c:v>124.58598726114649</c:v>
                </c:pt>
                <c:pt idx="23">
                  <c:v>132.9936305732484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97A-4805-8AE7-FD1439703C1B}"/>
            </c:ext>
          </c:extLst>
        </c:ser>
        <c:ser>
          <c:idx val="2"/>
          <c:order val="2"/>
          <c:tx>
            <c:strRef>
              <c:f>'Falências e Recuperações'!$D$187</c:f>
              <c:strCache>
                <c:ptCount val="1"/>
                <c:pt idx="0">
                  <c:v>Recuperações Judiciais Pedidas (méd 2014 = 100)</c:v>
                </c:pt>
              </c:strCache>
            </c:strRef>
          </c:tx>
          <c:spPr>
            <a:solidFill>
              <a:schemeClr val="accent1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numRef>
              <c:f>'Falências e Recuperações'!$A$188:$A$211</c:f>
              <c:numCache>
                <c:formatCode>mmm\-yy</c:formatCode>
                <c:ptCount val="2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</c:numCache>
            </c:numRef>
          </c:cat>
          <c:val>
            <c:numRef>
              <c:f>'Falências e Recuperações'!$D$188:$D$211</c:f>
              <c:numCache>
                <c:formatCode>#,##0.0_ ;\-#,##0.0\ </c:formatCode>
                <c:ptCount val="24"/>
                <c:pt idx="0">
                  <c:v>220.7109737248841</c:v>
                </c:pt>
                <c:pt idx="1">
                  <c:v>172.48840803709427</c:v>
                </c:pt>
                <c:pt idx="2">
                  <c:v>152.08655332302939</c:v>
                </c:pt>
                <c:pt idx="3">
                  <c:v>241.11282843894898</c:v>
                </c:pt>
                <c:pt idx="4">
                  <c:v>255.95054095826893</c:v>
                </c:pt>
                <c:pt idx="5">
                  <c:v>148.37712519319939</c:v>
                </c:pt>
                <c:pt idx="6">
                  <c:v>170.63369397217929</c:v>
                </c:pt>
                <c:pt idx="7">
                  <c:v>320.86553323029369</c:v>
                </c:pt>
                <c:pt idx="8">
                  <c:v>209.58268933539412</c:v>
                </c:pt>
                <c:pt idx="9">
                  <c:v>170.63369397217929</c:v>
                </c:pt>
                <c:pt idx="10">
                  <c:v>152.08655332302939</c:v>
                </c:pt>
                <c:pt idx="11">
                  <c:v>127.97527047913447</c:v>
                </c:pt>
                <c:pt idx="12">
                  <c:v>137.24884080370941</c:v>
                </c:pt>
                <c:pt idx="13">
                  <c:v>179.90726429675425</c:v>
                </c:pt>
                <c:pt idx="14">
                  <c:v>179.90726429675425</c:v>
                </c:pt>
                <c:pt idx="15">
                  <c:v>135.39412673879445</c:v>
                </c:pt>
                <c:pt idx="16">
                  <c:v>131.68469860896445</c:v>
                </c:pt>
                <c:pt idx="17">
                  <c:v>254.09582689335397</c:v>
                </c:pt>
                <c:pt idx="18">
                  <c:v>296.75425038639878</c:v>
                </c:pt>
                <c:pt idx="19">
                  <c:v>250.38639876352397</c:v>
                </c:pt>
                <c:pt idx="20">
                  <c:v>196.59969088098919</c:v>
                </c:pt>
                <c:pt idx="21">
                  <c:v>285.62596599690886</c:v>
                </c:pt>
                <c:pt idx="22">
                  <c:v>172.48840803709427</c:v>
                </c:pt>
                <c:pt idx="23">
                  <c:v>166.92426584234931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97A-4805-8AE7-FD1439703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194792616"/>
        <c:axId val="194792224"/>
      </c:barChart>
      <c:lineChart>
        <c:grouping val="standard"/>
        <c:varyColors val="0"/>
        <c:ser>
          <c:idx val="1"/>
          <c:order val="1"/>
          <c:tx>
            <c:strRef>
              <c:f>'Falências e Recuperações'!$C$187</c:f>
              <c:strCache>
                <c:ptCount val="1"/>
                <c:pt idx="0">
                  <c:v>Falências Requeridas  % Ac 12 meses</c:v>
                </c:pt>
              </c:strCache>
            </c:strRef>
          </c:tx>
          <c:spPr>
            <a:ln w="22225" cap="rnd">
              <a:solidFill>
                <a:schemeClr val="accent1">
                  <a:shade val="86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'Falências e Recuperações'!$A$188:$A$211</c:f>
              <c:numCache>
                <c:formatCode>mmm\-yy</c:formatCode>
                <c:ptCount val="2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</c:numCache>
            </c:numRef>
          </c:cat>
          <c:val>
            <c:numRef>
              <c:f>'Falências e Recuperações'!$C$188:$C$211</c:f>
              <c:numCache>
                <c:formatCode>0.0%</c:formatCode>
                <c:ptCount val="24"/>
                <c:pt idx="0">
                  <c:v>-0.14532293986636957</c:v>
                </c:pt>
                <c:pt idx="1">
                  <c:v>-0.11704545454545479</c:v>
                </c:pt>
                <c:pt idx="2">
                  <c:v>-0.14956521739130435</c:v>
                </c:pt>
                <c:pt idx="3">
                  <c:v>-0.19104308390022662</c:v>
                </c:pt>
                <c:pt idx="4">
                  <c:v>-0.15171192443919701</c:v>
                </c:pt>
                <c:pt idx="5">
                  <c:v>-0.14848484848484844</c:v>
                </c:pt>
                <c:pt idx="6">
                  <c:v>-0.1165835411471321</c:v>
                </c:pt>
                <c:pt idx="7">
                  <c:v>-8.6313193588162695E-2</c:v>
                </c:pt>
                <c:pt idx="8">
                  <c:v>-1.7067003792667235E-2</c:v>
                </c:pt>
                <c:pt idx="9">
                  <c:v>-2.9504080351537953E-2</c:v>
                </c:pt>
                <c:pt idx="10">
                  <c:v>-2.5380710659898553E-2</c:v>
                </c:pt>
                <c:pt idx="11">
                  <c:v>3.2594524119947454E-2</c:v>
                </c:pt>
                <c:pt idx="12">
                  <c:v>8.4039087947882729E-2</c:v>
                </c:pt>
                <c:pt idx="13">
                  <c:v>9.0733590733591107E-2</c:v>
                </c:pt>
                <c:pt idx="14">
                  <c:v>0.20858895705521507</c:v>
                </c:pt>
                <c:pt idx="15">
                  <c:v>0.2291520672740015</c:v>
                </c:pt>
                <c:pt idx="16">
                  <c:v>0.20250521920668052</c:v>
                </c:pt>
                <c:pt idx="17">
                  <c:v>0.28754448398576504</c:v>
                </c:pt>
                <c:pt idx="18">
                  <c:v>0.28299223712067745</c:v>
                </c:pt>
                <c:pt idx="19">
                  <c:v>0.16936572199730082</c:v>
                </c:pt>
                <c:pt idx="20">
                  <c:v>6.945337620578762E-2</c:v>
                </c:pt>
                <c:pt idx="21">
                  <c:v>8.3441138421733507E-2</c:v>
                </c:pt>
                <c:pt idx="22">
                  <c:v>0.130859375</c:v>
                </c:pt>
                <c:pt idx="23">
                  <c:v>0.12689393939393945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97A-4805-8AE7-FD1439703C1B}"/>
            </c:ext>
          </c:extLst>
        </c:ser>
        <c:ser>
          <c:idx val="3"/>
          <c:order val="3"/>
          <c:tx>
            <c:strRef>
              <c:f>'Falências e Recuperações'!$E$187</c:f>
              <c:strCache>
                <c:ptCount val="1"/>
                <c:pt idx="0">
                  <c:v>Recuperações Judiciais Pedidas % Ac 12 meses</c:v>
                </c:pt>
              </c:strCache>
            </c:strRef>
          </c:tx>
          <c:spPr>
            <a:ln w="22225" cap="rnd">
              <a:solidFill>
                <a:srgbClr val="FF000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'Falências e Recuperações'!$A$188:$A$211</c:f>
              <c:numCache>
                <c:formatCode>mmm\-yy</c:formatCode>
                <c:ptCount val="2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</c:numCache>
            </c:numRef>
          </c:cat>
          <c:val>
            <c:numRef>
              <c:f>'Falências e Recuperações'!$E$188:$E$211</c:f>
              <c:numCache>
                <c:formatCode>0.0%</c:formatCode>
                <c:ptCount val="24"/>
                <c:pt idx="0">
                  <c:v>2.8241335044929539E-2</c:v>
                </c:pt>
                <c:pt idx="1">
                  <c:v>-6.5110565110565344E-2</c:v>
                </c:pt>
                <c:pt idx="2">
                  <c:v>-0.13056930693069324</c:v>
                </c:pt>
                <c:pt idx="3">
                  <c:v>-0.18976799524092813</c:v>
                </c:pt>
                <c:pt idx="4">
                  <c:v>-0.24488603156049082</c:v>
                </c:pt>
                <c:pt idx="5">
                  <c:v>-0.18402366863905328</c:v>
                </c:pt>
                <c:pt idx="6">
                  <c:v>-0.16325301204819265</c:v>
                </c:pt>
                <c:pt idx="7">
                  <c:v>-0.15064298836497247</c:v>
                </c:pt>
                <c:pt idx="8">
                  <c:v>-0.11987577639751568</c:v>
                </c:pt>
                <c:pt idx="9">
                  <c:v>-5.3615960099751003E-2</c:v>
                </c:pt>
                <c:pt idx="10">
                  <c:v>-5.9561128526645968E-2</c:v>
                </c:pt>
                <c:pt idx="11">
                  <c:v>-6.2728380024360431E-2</c:v>
                </c:pt>
                <c:pt idx="12">
                  <c:v>5.6179775280900124E-3</c:v>
                </c:pt>
                <c:pt idx="13">
                  <c:v>8.2785808147174622E-2</c:v>
                </c:pt>
                <c:pt idx="14">
                  <c:v>0.21637010676156621</c:v>
                </c:pt>
                <c:pt idx="15">
                  <c:v>0.23641703377386225</c:v>
                </c:pt>
                <c:pt idx="16">
                  <c:v>0.304953560371517</c:v>
                </c:pt>
                <c:pt idx="17">
                  <c:v>0.28208846990572867</c:v>
                </c:pt>
                <c:pt idx="18">
                  <c:v>0.31389488840892699</c:v>
                </c:pt>
                <c:pt idx="19">
                  <c:v>0.29848594087959612</c:v>
                </c:pt>
                <c:pt idx="20">
                  <c:v>0.27170077628793221</c:v>
                </c:pt>
                <c:pt idx="21">
                  <c:v>0.17193675889328075</c:v>
                </c:pt>
                <c:pt idx="22">
                  <c:v>0.20733333333333337</c:v>
                </c:pt>
                <c:pt idx="23">
                  <c:v>0.13385315139701115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97A-4805-8AE7-FD1439703C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4788696"/>
        <c:axId val="194789088"/>
      </c:lineChart>
      <c:dateAx>
        <c:axId val="19479261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92224"/>
        <c:crosses val="autoZero"/>
        <c:auto val="1"/>
        <c:lblOffset val="100"/>
        <c:baseTimeUnit val="months"/>
      </c:dateAx>
      <c:valAx>
        <c:axId val="19479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_ ;\-#,##0.0\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92616"/>
        <c:crosses val="autoZero"/>
        <c:crossBetween val="between"/>
      </c:valAx>
      <c:valAx>
        <c:axId val="194789088"/>
        <c:scaling>
          <c:orientation val="minMax"/>
        </c:scaling>
        <c:delete val="0"/>
        <c:axPos val="r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94788696"/>
        <c:crosses val="max"/>
        <c:crossBetween val="between"/>
      </c:valAx>
      <c:dateAx>
        <c:axId val="194788696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194789088"/>
        <c:crosses val="autoZero"/>
        <c:auto val="1"/>
        <c:lblOffset val="100"/>
        <c:baseTimeUnit val="months"/>
      </c:date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301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7.xml><?xml version="1.0" encoding="utf-8"?>
<cs:chartStyle xmlns:cs="http://schemas.microsoft.com/office/drawing/2012/chartStyle" xmlns:a="http://schemas.openxmlformats.org/drawingml/2006/main" id="3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32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4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  <a:alpha val="51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31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3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2DD5C4-FCB2-4D72-9880-D2FA37CA6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+mn-lt"/>
              </a:rPr>
              <a:t>Impactos das Políticas de Enfrentamento à Pandemia na Indústria do Turismo 2021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52EAF1D-A646-421C-9B61-B919C0DE1A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Ministério do Turismo</a:t>
            </a:r>
          </a:p>
        </p:txBody>
      </p:sp>
    </p:spTree>
    <p:extLst>
      <p:ext uri="{BB962C8B-B14F-4D97-AF65-F5344CB8AC3E}">
        <p14:creationId xmlns:p14="http://schemas.microsoft.com/office/powerpoint/2010/main" val="2747840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Impacto nas receitas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9384B05A-7700-409D-8902-67799A39A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549133"/>
              </p:ext>
            </p:extLst>
          </p:nvPr>
        </p:nvGraphicFramePr>
        <p:xfrm>
          <a:off x="4638502" y="803275"/>
          <a:ext cx="6761336" cy="56489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602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Impacto nos negócios</a:t>
            </a:r>
            <a:br>
              <a:rPr lang="pt-BR" b="1" dirty="0"/>
            </a:br>
            <a:r>
              <a:rPr lang="pt-BR" b="1" dirty="0"/>
              <a:t>Boa Vista Serviços (SCPC)</a:t>
            </a:r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1EE0049-6F84-4E2A-B84B-237C8496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1934" y="3946377"/>
            <a:ext cx="6281873" cy="2897336"/>
          </a:xfrm>
        </p:spPr>
        <p:txBody>
          <a:bodyPr>
            <a:normAutofit lnSpcReduction="10000"/>
          </a:bodyPr>
          <a:lstStyle/>
          <a:p>
            <a:r>
              <a:rPr lang="pt-BR" sz="2800" b="1" dirty="0">
                <a:solidFill>
                  <a:srgbClr val="FF0000"/>
                </a:solidFill>
              </a:rPr>
              <a:t>85%</a:t>
            </a:r>
            <a:r>
              <a:rPr lang="pt-BR" dirty="0"/>
              <a:t> do total de pedidos de falências restringiu-se a micro e pequenas empresas;</a:t>
            </a:r>
          </a:p>
          <a:p>
            <a:r>
              <a:rPr lang="pt-BR" b="1" dirty="0"/>
              <a:t>700 mil </a:t>
            </a:r>
            <a:r>
              <a:rPr lang="pt-BR" dirty="0"/>
              <a:t>empresas fecharam as portas durante os confinamentos coercitivos;</a:t>
            </a:r>
          </a:p>
          <a:p>
            <a:r>
              <a:rPr lang="pt-BR" dirty="0"/>
              <a:t>Fonte: Boa Vista Serviços (SCPC).</a:t>
            </a:r>
          </a:p>
          <a:p>
            <a:r>
              <a:rPr lang="pt-BR" i="1" dirty="0"/>
              <a:t>https://www.boavistaservicos.com.br/economia/falencias-e-recuperacoes-judiciais/</a:t>
            </a:r>
          </a:p>
          <a:p>
            <a:endParaRPr lang="pt-BR" dirty="0"/>
          </a:p>
          <a:p>
            <a:endParaRPr lang="pt-BR" dirty="0"/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44EE4A24-D94F-4F21-A1E2-A1BDAB9890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9759251"/>
              </p:ext>
            </p:extLst>
          </p:nvPr>
        </p:nvGraphicFramePr>
        <p:xfrm>
          <a:off x="5824636" y="501740"/>
          <a:ext cx="4322761" cy="320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3268015"/>
      </p:ext>
    </p:extLst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xmlns="" id="{50035DA4-5399-40B5-93A2-8E79F1F342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xmlns="" id="{C5486F71-0D93-48BA-A787-4B8FA3DBED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50" name="Freeform 5">
              <a:extLst>
                <a:ext uri="{FF2B5EF4-FFF2-40B4-BE49-F238E27FC236}">
                  <a16:creationId xmlns:a16="http://schemas.microsoft.com/office/drawing/2014/main" xmlns="" id="{15519F4C-CF3F-4BFF-8445-A31335E981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xmlns="" id="{53D0C846-62A4-458F-A921-DB09B7C130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7">
              <a:extLst>
                <a:ext uri="{FF2B5EF4-FFF2-40B4-BE49-F238E27FC236}">
                  <a16:creationId xmlns:a16="http://schemas.microsoft.com/office/drawing/2014/main" xmlns="" id="{B3363D0E-95B5-4206-93C7-E886DC1A36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">
              <a:extLst>
                <a:ext uri="{FF2B5EF4-FFF2-40B4-BE49-F238E27FC236}">
                  <a16:creationId xmlns:a16="http://schemas.microsoft.com/office/drawing/2014/main" xmlns="" id="{CFC827A6-9314-4678-B82E-C7FCBC3855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9">
              <a:extLst>
                <a:ext uri="{FF2B5EF4-FFF2-40B4-BE49-F238E27FC236}">
                  <a16:creationId xmlns:a16="http://schemas.microsoft.com/office/drawing/2014/main" xmlns="" id="{3B9A317B-A8C5-4957-81F4-90147E9221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0">
              <a:extLst>
                <a:ext uri="{FF2B5EF4-FFF2-40B4-BE49-F238E27FC236}">
                  <a16:creationId xmlns:a16="http://schemas.microsoft.com/office/drawing/2014/main" xmlns="" id="{E9A6A179-4D99-4C8D-BADC-CE9A0E7114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xmlns="" id="{A83F2278-2B4D-4C7C-A199-652E69FBAB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2">
              <a:extLst>
                <a:ext uri="{FF2B5EF4-FFF2-40B4-BE49-F238E27FC236}">
                  <a16:creationId xmlns:a16="http://schemas.microsoft.com/office/drawing/2014/main" xmlns="" id="{8DFBC880-B458-4B78-97A0-E1139E47FE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3">
              <a:extLst>
                <a:ext uri="{FF2B5EF4-FFF2-40B4-BE49-F238E27FC236}">
                  <a16:creationId xmlns:a16="http://schemas.microsoft.com/office/drawing/2014/main" xmlns="" id="{CCA70564-73BE-4A3E-B919-18B32D17DAA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4">
              <a:extLst>
                <a:ext uri="{FF2B5EF4-FFF2-40B4-BE49-F238E27FC236}">
                  <a16:creationId xmlns:a16="http://schemas.microsoft.com/office/drawing/2014/main" xmlns="" id="{68FAE93E-8DF7-4794-BAB3-A6212CD704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15">
              <a:extLst>
                <a:ext uri="{FF2B5EF4-FFF2-40B4-BE49-F238E27FC236}">
                  <a16:creationId xmlns:a16="http://schemas.microsoft.com/office/drawing/2014/main" xmlns="" id="{42AA2677-F8D2-4478-BF71-1AEF93FB6C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16">
              <a:extLst>
                <a:ext uri="{FF2B5EF4-FFF2-40B4-BE49-F238E27FC236}">
                  <a16:creationId xmlns:a16="http://schemas.microsoft.com/office/drawing/2014/main" xmlns="" id="{EBEC96C6-EDD7-4C36-A35D-C6B228D04BA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17">
              <a:extLst>
                <a:ext uri="{FF2B5EF4-FFF2-40B4-BE49-F238E27FC236}">
                  <a16:creationId xmlns:a16="http://schemas.microsoft.com/office/drawing/2014/main" xmlns="" id="{B2393DFB-30C1-4478-997C-1C7A1DF5F0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18">
              <a:extLst>
                <a:ext uri="{FF2B5EF4-FFF2-40B4-BE49-F238E27FC236}">
                  <a16:creationId xmlns:a16="http://schemas.microsoft.com/office/drawing/2014/main" xmlns="" id="{122F16BC-DD9B-46E9-8860-A1A3E51154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19">
              <a:extLst>
                <a:ext uri="{FF2B5EF4-FFF2-40B4-BE49-F238E27FC236}">
                  <a16:creationId xmlns:a16="http://schemas.microsoft.com/office/drawing/2014/main" xmlns="" id="{9FCFB71B-32B5-4252-B525-2A04A25BE3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0">
              <a:extLst>
                <a:ext uri="{FF2B5EF4-FFF2-40B4-BE49-F238E27FC236}">
                  <a16:creationId xmlns:a16="http://schemas.microsoft.com/office/drawing/2014/main" xmlns="" id="{C19A12E4-B299-4CE4-9211-020D21A6FF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21">
              <a:extLst>
                <a:ext uri="{FF2B5EF4-FFF2-40B4-BE49-F238E27FC236}">
                  <a16:creationId xmlns:a16="http://schemas.microsoft.com/office/drawing/2014/main" xmlns="" id="{D910CDFE-5B8E-4D45-8C12-C7B7112AD3E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22">
              <a:extLst>
                <a:ext uri="{FF2B5EF4-FFF2-40B4-BE49-F238E27FC236}">
                  <a16:creationId xmlns:a16="http://schemas.microsoft.com/office/drawing/2014/main" xmlns="" id="{97F16A99-072F-4C4A-BB72-F001A0D85D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23">
              <a:extLst>
                <a:ext uri="{FF2B5EF4-FFF2-40B4-BE49-F238E27FC236}">
                  <a16:creationId xmlns:a16="http://schemas.microsoft.com/office/drawing/2014/main" xmlns="" id="{68E85FB7-6018-4C2D-8532-59CCDB4F2AF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24">
              <a:extLst>
                <a:ext uri="{FF2B5EF4-FFF2-40B4-BE49-F238E27FC236}">
                  <a16:creationId xmlns:a16="http://schemas.microsoft.com/office/drawing/2014/main" xmlns="" id="{09423473-766D-42B7-B66B-6838C84FFF9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25">
              <a:extLst>
                <a:ext uri="{FF2B5EF4-FFF2-40B4-BE49-F238E27FC236}">
                  <a16:creationId xmlns:a16="http://schemas.microsoft.com/office/drawing/2014/main" xmlns="" id="{147136A4-F79F-464D-922E-92DB5DFF22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82CDD201-07A7-449A-9D87-41EEC6D80E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4672" y="4281677"/>
            <a:ext cx="10579607" cy="1771275"/>
            <a:chOff x="804672" y="3893141"/>
            <a:chExt cx="10579607" cy="1771275"/>
          </a:xfrm>
          <a:solidFill>
            <a:schemeClr val="tx2"/>
          </a:solidFill>
        </p:grpSpPr>
        <p:sp>
          <p:nvSpPr>
            <p:cNvPr id="73" name="Isosceles Triangle 39">
              <a:extLst>
                <a:ext uri="{FF2B5EF4-FFF2-40B4-BE49-F238E27FC236}">
                  <a16:creationId xmlns:a16="http://schemas.microsoft.com/office/drawing/2014/main" xmlns="" id="{8DF33221-BE19-4846-AFDB-E658B355FA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A168056B-DE12-469B-97B5-33F2E093A55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4672" y="3893141"/>
              <a:ext cx="10579607" cy="142021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968" y="4368773"/>
            <a:ext cx="10417231" cy="1250384"/>
          </a:xfrm>
        </p:spPr>
        <p:txBody>
          <a:bodyPr>
            <a:normAutofit/>
          </a:bodyPr>
          <a:lstStyle/>
          <a:p>
            <a:r>
              <a:rPr lang="pt-BR" sz="2800" b="1">
                <a:solidFill>
                  <a:schemeClr val="bg1"/>
                </a:solidFill>
              </a:rPr>
              <a:t>Impacto nos negócios</a:t>
            </a:r>
            <a:br>
              <a:rPr lang="pt-BR" sz="2800" b="1">
                <a:solidFill>
                  <a:schemeClr val="bg1"/>
                </a:solidFill>
              </a:rPr>
            </a:br>
            <a:r>
              <a:rPr lang="pt-BR" sz="2800" b="1">
                <a:solidFill>
                  <a:schemeClr val="bg1"/>
                </a:solidFill>
              </a:rPr>
              <a:t>Boa Vista Serviços (SCPC)</a:t>
            </a:r>
          </a:p>
        </p:txBody>
      </p:sp>
      <p:graphicFrame>
        <p:nvGraphicFramePr>
          <p:cNvPr id="44" name="Gráfico 34">
            <a:extLst>
              <a:ext uri="{FF2B5EF4-FFF2-40B4-BE49-F238E27FC236}">
                <a16:creationId xmlns:a16="http://schemas.microsoft.com/office/drawing/2014/main" xmlns="" id="{4BF225E3-F6B4-4286-9727-66C090F259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0541931"/>
              </p:ext>
            </p:extLst>
          </p:nvPr>
        </p:nvGraphicFramePr>
        <p:xfrm>
          <a:off x="824200" y="149629"/>
          <a:ext cx="10579607" cy="4030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FBE4FC39-9F15-4175-A65B-2D0EE1092E06}"/>
              </a:ext>
            </a:extLst>
          </p:cNvPr>
          <p:cNvSpPr/>
          <p:nvPr/>
        </p:nvSpPr>
        <p:spPr>
          <a:xfrm>
            <a:off x="5892383" y="565150"/>
            <a:ext cx="4748630" cy="1463155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1454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>
            <a:extLst>
              <a:ext uri="{FF2B5EF4-FFF2-40B4-BE49-F238E27FC236}">
                <a16:creationId xmlns:a16="http://schemas.microsoft.com/office/drawing/2014/main" xmlns="" id="{4DB07893-3BE3-42E0-BC35-1ED54907AA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6" name="Freeform 5">
              <a:extLst>
                <a:ext uri="{FF2B5EF4-FFF2-40B4-BE49-F238E27FC236}">
                  <a16:creationId xmlns:a16="http://schemas.microsoft.com/office/drawing/2014/main" xmlns="" id="{017C40D5-034D-4017-BF93-E3AF61334DE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6">
              <a:extLst>
                <a:ext uri="{FF2B5EF4-FFF2-40B4-BE49-F238E27FC236}">
                  <a16:creationId xmlns:a16="http://schemas.microsoft.com/office/drawing/2014/main" xmlns="" id="{8927D23A-8D45-4A3B-8292-9802CAFAEC3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7">
              <a:extLst>
                <a:ext uri="{FF2B5EF4-FFF2-40B4-BE49-F238E27FC236}">
                  <a16:creationId xmlns:a16="http://schemas.microsoft.com/office/drawing/2014/main" xmlns="" id="{54AC8502-82EF-488F-A769-2C9758D575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9" name="Freeform 8">
              <a:extLst>
                <a:ext uri="{FF2B5EF4-FFF2-40B4-BE49-F238E27FC236}">
                  <a16:creationId xmlns:a16="http://schemas.microsoft.com/office/drawing/2014/main" xmlns="" id="{45863BAB-21F5-40D8-8054-4F5A5A71E7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0" name="Freeform 9">
              <a:extLst>
                <a:ext uri="{FF2B5EF4-FFF2-40B4-BE49-F238E27FC236}">
                  <a16:creationId xmlns:a16="http://schemas.microsoft.com/office/drawing/2014/main" xmlns="" id="{D6CDFFA9-CB9B-4224-8693-FAE0CA75343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1" name="Freeform 10">
              <a:extLst>
                <a:ext uri="{FF2B5EF4-FFF2-40B4-BE49-F238E27FC236}">
                  <a16:creationId xmlns:a16="http://schemas.microsoft.com/office/drawing/2014/main" xmlns="" id="{B6A01934-284E-4BCA-8E7F-4EA1ADCD06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2" name="Freeform 11">
              <a:extLst>
                <a:ext uri="{FF2B5EF4-FFF2-40B4-BE49-F238E27FC236}">
                  <a16:creationId xmlns:a16="http://schemas.microsoft.com/office/drawing/2014/main" xmlns="" id="{BD25195C-9A0F-42C0-BCFA-8AE824C6B92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3" name="Freeform 12">
              <a:extLst>
                <a:ext uri="{FF2B5EF4-FFF2-40B4-BE49-F238E27FC236}">
                  <a16:creationId xmlns:a16="http://schemas.microsoft.com/office/drawing/2014/main" xmlns="" id="{B24C254B-4197-4951-84F7-896F441B104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4" name="Freeform 13">
              <a:extLst>
                <a:ext uri="{FF2B5EF4-FFF2-40B4-BE49-F238E27FC236}">
                  <a16:creationId xmlns:a16="http://schemas.microsoft.com/office/drawing/2014/main" xmlns="" id="{71F330C8-1F40-4D4E-B39D-0251795038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5" name="Freeform 14">
              <a:extLst>
                <a:ext uri="{FF2B5EF4-FFF2-40B4-BE49-F238E27FC236}">
                  <a16:creationId xmlns:a16="http://schemas.microsoft.com/office/drawing/2014/main" xmlns="" id="{2715F280-155E-440C-8A04-ADB44B96B0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6" name="Freeform 15">
              <a:extLst>
                <a:ext uri="{FF2B5EF4-FFF2-40B4-BE49-F238E27FC236}">
                  <a16:creationId xmlns:a16="http://schemas.microsoft.com/office/drawing/2014/main" xmlns="" id="{581EA02B-84E6-4BDF-802F-5380897207A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7" name="Freeform 16">
              <a:extLst>
                <a:ext uri="{FF2B5EF4-FFF2-40B4-BE49-F238E27FC236}">
                  <a16:creationId xmlns:a16="http://schemas.microsoft.com/office/drawing/2014/main" xmlns="" id="{0A8D6E22-477E-4554-9DD7-4AAF82DC8D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8" name="Freeform 17">
              <a:extLst>
                <a:ext uri="{FF2B5EF4-FFF2-40B4-BE49-F238E27FC236}">
                  <a16:creationId xmlns:a16="http://schemas.microsoft.com/office/drawing/2014/main" xmlns="" id="{FABD280D-079A-453F-BB67-25DE0CFFA7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9" name="Freeform 18">
              <a:extLst>
                <a:ext uri="{FF2B5EF4-FFF2-40B4-BE49-F238E27FC236}">
                  <a16:creationId xmlns:a16="http://schemas.microsoft.com/office/drawing/2014/main" xmlns="" id="{A65E1FB9-E675-439E-B4AD-7A83D28374D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0" name="Freeform 19">
              <a:extLst>
                <a:ext uri="{FF2B5EF4-FFF2-40B4-BE49-F238E27FC236}">
                  <a16:creationId xmlns:a16="http://schemas.microsoft.com/office/drawing/2014/main" xmlns="" id="{73F22E98-36D4-4717-BD18-7D82C5C6C2B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1" name="Freeform 20">
              <a:extLst>
                <a:ext uri="{FF2B5EF4-FFF2-40B4-BE49-F238E27FC236}">
                  <a16:creationId xmlns:a16="http://schemas.microsoft.com/office/drawing/2014/main" xmlns="" id="{8D514B26-F1E3-4FC5-9971-32D9BD659C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2" name="Freeform 21">
              <a:extLst>
                <a:ext uri="{FF2B5EF4-FFF2-40B4-BE49-F238E27FC236}">
                  <a16:creationId xmlns:a16="http://schemas.microsoft.com/office/drawing/2014/main" xmlns="" id="{625A493F-B70E-453E-879D-AF04AAC500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3" name="Freeform 22">
              <a:extLst>
                <a:ext uri="{FF2B5EF4-FFF2-40B4-BE49-F238E27FC236}">
                  <a16:creationId xmlns:a16="http://schemas.microsoft.com/office/drawing/2014/main" xmlns="" id="{F7B5899C-8596-4D71-8853-45318E1116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4" name="Freeform 23">
              <a:extLst>
                <a:ext uri="{FF2B5EF4-FFF2-40B4-BE49-F238E27FC236}">
                  <a16:creationId xmlns:a16="http://schemas.microsoft.com/office/drawing/2014/main" xmlns="" id="{3B9C14FC-56CE-46EA-B8CA-5AC43CEEBC8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xmlns="" id="{F20A4E56-ACC6-4224-90CA-D55AFD8706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xmlns="" id="{AC651636-2851-41D1-8CA5-308118F36F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8" name="Isosceles Triangle 127">
              <a:extLst>
                <a:ext uri="{FF2B5EF4-FFF2-40B4-BE49-F238E27FC236}">
                  <a16:creationId xmlns:a16="http://schemas.microsoft.com/office/drawing/2014/main" xmlns="" id="{59909CA5-DB2C-4B0F-A986-58751C05A5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9" name="Rectangle 128">
              <a:extLst>
                <a:ext uri="{FF2B5EF4-FFF2-40B4-BE49-F238E27FC236}">
                  <a16:creationId xmlns:a16="http://schemas.microsoft.com/office/drawing/2014/main" xmlns="" id="{8C7AC88B-4F8C-418E-9D03-D36DE2792A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31" name="Rectangle 130">
            <a:extLst>
              <a:ext uri="{FF2B5EF4-FFF2-40B4-BE49-F238E27FC236}">
                <a16:creationId xmlns:a16="http://schemas.microsoft.com/office/drawing/2014/main" xmlns="" id="{8A1FB2DD-F939-4CBA-ABDB-29E35D8BEA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32">
            <a:extLst>
              <a:ext uri="{FF2B5EF4-FFF2-40B4-BE49-F238E27FC236}">
                <a16:creationId xmlns:a16="http://schemas.microsoft.com/office/drawing/2014/main" xmlns="" id="{A2306E72-4678-4841-A0F6-AFEECD9F4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4" name="Freeform 5">
              <a:extLst>
                <a:ext uri="{FF2B5EF4-FFF2-40B4-BE49-F238E27FC236}">
                  <a16:creationId xmlns:a16="http://schemas.microsoft.com/office/drawing/2014/main" xmlns="" id="{8E5FF42C-D098-4EE3-B636-744F9A2705E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6">
              <a:extLst>
                <a:ext uri="{FF2B5EF4-FFF2-40B4-BE49-F238E27FC236}">
                  <a16:creationId xmlns:a16="http://schemas.microsoft.com/office/drawing/2014/main" xmlns="" id="{D3A105A7-0F44-492C-A33A-D5661AD975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7">
              <a:extLst>
                <a:ext uri="{FF2B5EF4-FFF2-40B4-BE49-F238E27FC236}">
                  <a16:creationId xmlns:a16="http://schemas.microsoft.com/office/drawing/2014/main" xmlns="" id="{42B5C533-8981-49E3-A535-D0CADF9311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8">
              <a:extLst>
                <a:ext uri="{FF2B5EF4-FFF2-40B4-BE49-F238E27FC236}">
                  <a16:creationId xmlns:a16="http://schemas.microsoft.com/office/drawing/2014/main" xmlns="" id="{D39599A7-F061-4457-8C3F-62809355A47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9">
              <a:extLst>
                <a:ext uri="{FF2B5EF4-FFF2-40B4-BE49-F238E27FC236}">
                  <a16:creationId xmlns:a16="http://schemas.microsoft.com/office/drawing/2014/main" xmlns="" id="{A6B43EB1-CA60-4B9E-8D27-9B0887B877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0">
              <a:extLst>
                <a:ext uri="{FF2B5EF4-FFF2-40B4-BE49-F238E27FC236}">
                  <a16:creationId xmlns:a16="http://schemas.microsoft.com/office/drawing/2014/main" xmlns="" id="{08D2414E-0DA7-4C56-95E1-F3926EED88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1">
              <a:extLst>
                <a:ext uri="{FF2B5EF4-FFF2-40B4-BE49-F238E27FC236}">
                  <a16:creationId xmlns:a16="http://schemas.microsoft.com/office/drawing/2014/main" xmlns="" id="{19966D48-4ACC-4AC0-9C9D-49F57671CF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2">
              <a:extLst>
                <a:ext uri="{FF2B5EF4-FFF2-40B4-BE49-F238E27FC236}">
                  <a16:creationId xmlns:a16="http://schemas.microsoft.com/office/drawing/2014/main" xmlns="" id="{15EC7369-59DF-4C60-B0E3-ECF88497AF6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3">
              <a:extLst>
                <a:ext uri="{FF2B5EF4-FFF2-40B4-BE49-F238E27FC236}">
                  <a16:creationId xmlns:a16="http://schemas.microsoft.com/office/drawing/2014/main" xmlns="" id="{81EB7200-856D-431E-BB9C-51206BE1D7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4">
              <a:extLst>
                <a:ext uri="{FF2B5EF4-FFF2-40B4-BE49-F238E27FC236}">
                  <a16:creationId xmlns:a16="http://schemas.microsoft.com/office/drawing/2014/main" xmlns="" id="{8BA702C9-BDE5-4D2B-B486-68C8730EE8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5">
              <a:extLst>
                <a:ext uri="{FF2B5EF4-FFF2-40B4-BE49-F238E27FC236}">
                  <a16:creationId xmlns:a16="http://schemas.microsoft.com/office/drawing/2014/main" xmlns="" id="{D46F8467-DA99-4476-A5FB-FB93829113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6">
              <a:extLst>
                <a:ext uri="{FF2B5EF4-FFF2-40B4-BE49-F238E27FC236}">
                  <a16:creationId xmlns:a16="http://schemas.microsoft.com/office/drawing/2014/main" xmlns="" id="{D1D3F243-9E9C-4242-967D-A546E642E1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7">
              <a:extLst>
                <a:ext uri="{FF2B5EF4-FFF2-40B4-BE49-F238E27FC236}">
                  <a16:creationId xmlns:a16="http://schemas.microsoft.com/office/drawing/2014/main" xmlns="" id="{06917902-FC8A-4D60-8048-3DFBD3E2E8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8">
              <a:extLst>
                <a:ext uri="{FF2B5EF4-FFF2-40B4-BE49-F238E27FC236}">
                  <a16:creationId xmlns:a16="http://schemas.microsoft.com/office/drawing/2014/main" xmlns="" id="{995A7C48-2EB6-4969-B323-7D607A3E093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9">
              <a:extLst>
                <a:ext uri="{FF2B5EF4-FFF2-40B4-BE49-F238E27FC236}">
                  <a16:creationId xmlns:a16="http://schemas.microsoft.com/office/drawing/2014/main" xmlns="" id="{71E39251-94EA-466C-8167-2552A4CA1A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20">
              <a:extLst>
                <a:ext uri="{FF2B5EF4-FFF2-40B4-BE49-F238E27FC236}">
                  <a16:creationId xmlns:a16="http://schemas.microsoft.com/office/drawing/2014/main" xmlns="" id="{F9AEAFF2-BFAC-48E1-8038-78812402085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21">
              <a:extLst>
                <a:ext uri="{FF2B5EF4-FFF2-40B4-BE49-F238E27FC236}">
                  <a16:creationId xmlns:a16="http://schemas.microsoft.com/office/drawing/2014/main" xmlns="" id="{F87BFF95-3D1E-45B2-945C-CFAFEC3D64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22">
              <a:extLst>
                <a:ext uri="{FF2B5EF4-FFF2-40B4-BE49-F238E27FC236}">
                  <a16:creationId xmlns:a16="http://schemas.microsoft.com/office/drawing/2014/main" xmlns="" id="{E79531B4-B233-4802-8EDF-96C75D0421E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23">
              <a:extLst>
                <a:ext uri="{FF2B5EF4-FFF2-40B4-BE49-F238E27FC236}">
                  <a16:creationId xmlns:a16="http://schemas.microsoft.com/office/drawing/2014/main" xmlns="" id="{01E8A3D8-8FFF-4C3A-BA7F-D11B1C6161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xmlns="" id="{B4BB06CC-48BD-4621-A671-5502A7BF0B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xmlns="" id="{A13B6631-6FCE-48BF-B70E-387713DF4C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Isosceles Triangle 39">
              <a:extLst>
                <a:ext uri="{FF2B5EF4-FFF2-40B4-BE49-F238E27FC236}">
                  <a16:creationId xmlns:a16="http://schemas.microsoft.com/office/drawing/2014/main" xmlns="" id="{DDB93067-F481-441A-A376-C0E7513B59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xmlns="" id="{B2CBF682-D16A-42C2-8992-90C6D1CF799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415" y="2075504"/>
            <a:ext cx="3654569" cy="2811806"/>
          </a:xfrm>
        </p:spPr>
        <p:txBody>
          <a:bodyPr vert="horz" lIns="228600" tIns="228600" rIns="228600" bIns="0" rtlCol="0" anchor="b"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pt-BR" sz="3400"/>
              <a:t>Grosso modo 85,36% das empresas empregam até 9 funcionários, o aéreo despontando fora da curva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xmlns="" id="{A7B753C6-0598-4947-9B65-3AD74C778E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xmlns="" id="{761921CE-3616-4496-AB61-66965738E1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1784124"/>
              </p:ext>
            </p:extLst>
          </p:nvPr>
        </p:nvGraphicFramePr>
        <p:xfrm>
          <a:off x="5757262" y="1328167"/>
          <a:ext cx="6120319" cy="428428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119316">
                  <a:extLst>
                    <a:ext uri="{9D8B030D-6E8A-4147-A177-3AD203B41FA5}">
                      <a16:colId xmlns:a16="http://schemas.microsoft.com/office/drawing/2014/main" xmlns="" val="2924423321"/>
                    </a:ext>
                  </a:extLst>
                </a:gridCol>
                <a:gridCol w="1266051">
                  <a:extLst>
                    <a:ext uri="{9D8B030D-6E8A-4147-A177-3AD203B41FA5}">
                      <a16:colId xmlns:a16="http://schemas.microsoft.com/office/drawing/2014/main" xmlns="" val="221449641"/>
                    </a:ext>
                  </a:extLst>
                </a:gridCol>
                <a:gridCol w="1359426">
                  <a:extLst>
                    <a:ext uri="{9D8B030D-6E8A-4147-A177-3AD203B41FA5}">
                      <a16:colId xmlns:a16="http://schemas.microsoft.com/office/drawing/2014/main" xmlns="" val="718608437"/>
                    </a:ext>
                  </a:extLst>
                </a:gridCol>
                <a:gridCol w="1375526">
                  <a:extLst>
                    <a:ext uri="{9D8B030D-6E8A-4147-A177-3AD203B41FA5}">
                      <a16:colId xmlns:a16="http://schemas.microsoft.com/office/drawing/2014/main" xmlns="" val="1383380090"/>
                    </a:ext>
                  </a:extLst>
                </a:gridCol>
              </a:tblGrid>
              <a:tr h="5880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ACTs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número de firmas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Curva de Pareto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Teto de empregados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extLst>
                  <a:ext uri="{0D108BD9-81ED-4DB2-BD59-A6C34878D82A}">
                    <a16:rowId xmlns:a16="http://schemas.microsoft.com/office/drawing/2014/main" xmlns="" val="1799153945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Alojamento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35.852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 dirty="0">
                          <a:effectLst/>
                        </a:rPr>
                        <a:t>80,17%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9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229427429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Alimentação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299.450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 dirty="0">
                          <a:effectLst/>
                        </a:rPr>
                        <a:t>88,82%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9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1066590936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Transporte Terrestre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33.903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88,87%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4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458504770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Transporte Aquaviário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1.077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80,13%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4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2381663997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Transporte Aéreo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897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77,00%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19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3679872210"/>
                  </a:ext>
                </a:extLst>
              </a:tr>
              <a:tr h="58807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Aluguel de Transportes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12.116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85,26%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4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2459514758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Agência de Viagem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26.041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89,13%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>
                          <a:effectLst/>
                        </a:rPr>
                        <a:t>até 4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1240988802"/>
                  </a:ext>
                </a:extLst>
              </a:tr>
              <a:tr h="43352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>
                          <a:effectLst/>
                        </a:rPr>
                        <a:t>Cultura e Lazer</a:t>
                      </a:r>
                      <a:endParaRPr lang="pt-BR" sz="16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9319" marR="19319" marT="19319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40.886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200" u="none" strike="noStrike">
                          <a:effectLst/>
                        </a:rPr>
                        <a:t>93,53%</a:t>
                      </a:r>
                      <a:endParaRPr lang="pt-BR" sz="2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u="none" strike="noStrike" dirty="0">
                          <a:effectLst/>
                        </a:rPr>
                        <a:t>até 4</a:t>
                      </a:r>
                      <a:endParaRPr lang="pt-BR" sz="2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9319" marR="19319" marT="19319" marB="0" anchor="b"/>
                </a:tc>
                <a:extLst>
                  <a:ext uri="{0D108BD9-81ED-4DB2-BD59-A6C34878D82A}">
                    <a16:rowId xmlns:a16="http://schemas.microsoft.com/office/drawing/2014/main" xmlns="" val="3202237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8955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+mn-lt"/>
              </a:rPr>
              <a:t>80% 450 mil empresas.</a:t>
            </a:r>
            <a:br>
              <a:rPr lang="pt-BR" sz="2800" dirty="0">
                <a:latin typeface="+mn-lt"/>
              </a:rPr>
            </a:br>
            <a:endParaRPr lang="pt-BR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xmlns="" id="{7270599C-A3A7-4D1C-A1B3-70FEF2DC1F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97834" y="1728132"/>
          <a:ext cx="2533476" cy="4145154"/>
        </p:xfrm>
        <a:graphic>
          <a:graphicData uri="http://schemas.openxmlformats.org/drawingml/2006/table">
            <a:tbl>
              <a:tblPr firstRow="1" lastRow="1">
                <a:tableStyleId>{6E25E649-3F16-4E02-A733-19D2CDBF48F0}</a:tableStyleId>
              </a:tblPr>
              <a:tblGrid>
                <a:gridCol w="1266738">
                  <a:extLst>
                    <a:ext uri="{9D8B030D-6E8A-4147-A177-3AD203B41FA5}">
                      <a16:colId xmlns:a16="http://schemas.microsoft.com/office/drawing/2014/main" xmlns="" val="487891007"/>
                    </a:ext>
                  </a:extLst>
                </a:gridCol>
                <a:gridCol w="1266738">
                  <a:extLst>
                    <a:ext uri="{9D8B030D-6E8A-4147-A177-3AD203B41FA5}">
                      <a16:colId xmlns:a16="http://schemas.microsoft.com/office/drawing/2014/main" xmlns="" val="1894245794"/>
                    </a:ext>
                  </a:extLst>
                </a:gridCol>
              </a:tblGrid>
              <a:tr h="294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ACT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número de firmas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81494655"/>
                  </a:ext>
                </a:extLst>
              </a:tr>
              <a:tr h="1898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Alojamento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35.852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71419706"/>
                  </a:ext>
                </a:extLst>
              </a:tr>
              <a:tr h="1898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Alimentação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299.450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50754110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Transporte Terrestre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33.903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37399484"/>
                  </a:ext>
                </a:extLst>
              </a:tr>
              <a:tr h="797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Transporte Aquaviário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1.077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38611731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Transporte Aéreo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897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27026803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Aluguel de Transportes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12.116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91891815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Agência de Viagem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26.041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6145773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Cultura e Lazer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40.886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20545338"/>
                  </a:ext>
                </a:extLst>
              </a:tr>
              <a:tr h="3439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Curva de Pareto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450.222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88065228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A046C3FD-8D09-4D91-B615-8C08EBB085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0430354"/>
              </p:ext>
            </p:extLst>
          </p:nvPr>
        </p:nvGraphicFramePr>
        <p:xfrm>
          <a:off x="7541534" y="1191516"/>
          <a:ext cx="4412331" cy="52183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30411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Autofit/>
          </a:bodyPr>
          <a:lstStyle/>
          <a:p>
            <a:r>
              <a:rPr lang="pt-BR" sz="3200" dirty="0">
                <a:latin typeface="+mn-lt"/>
              </a:rPr>
              <a:t>Impacto nos negócios:</a:t>
            </a:r>
            <a:br>
              <a:rPr lang="pt-BR" sz="3200" dirty="0">
                <a:latin typeface="+mn-lt"/>
              </a:rPr>
            </a:br>
            <a:r>
              <a:rPr lang="pt-BR" sz="3200" dirty="0">
                <a:latin typeface="+mn-lt"/>
              </a:rPr>
              <a:t>Pulso Empresa IBGE Covid-19</a:t>
            </a:r>
            <a:br>
              <a:rPr lang="pt-BR" sz="3200" dirty="0">
                <a:latin typeface="+mn-lt"/>
              </a:rPr>
            </a:br>
            <a:r>
              <a:rPr lang="pt-BR" sz="3200" dirty="0">
                <a:latin typeface="+mn-lt"/>
              </a:rPr>
              <a:t>1ª Quinzena de Junho</a:t>
            </a:r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1EE0049-6F84-4E2A-B84B-237C8496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1598" y="4232462"/>
            <a:ext cx="6281873" cy="2379405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</p:txBody>
      </p:sp>
      <p:graphicFrame>
        <p:nvGraphicFramePr>
          <p:cNvPr id="40" name="Gráfico 39">
            <a:extLst>
              <a:ext uri="{FF2B5EF4-FFF2-40B4-BE49-F238E27FC236}">
                <a16:creationId xmlns:a16="http://schemas.microsoft.com/office/drawing/2014/main" xmlns="" id="{AB376179-2AC2-44BB-A3AE-449A361A91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029331"/>
              </p:ext>
            </p:extLst>
          </p:nvPr>
        </p:nvGraphicFramePr>
        <p:xfrm>
          <a:off x="5395648" y="624789"/>
          <a:ext cx="5470791" cy="5425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2640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xmlns="" id="{D75627FE-0AC5-4349-AC08-45A58BEC9B8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F87AAF7B-2090-475D-9C3E-FDC03DD87A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xmlns="" id="{F2DCEC33-4B31-44BC-99CB-9E4845DC4C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xmlns="" id="{204E0A10-D288-4B22-87A1-737B0A37D1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xmlns="" id="{9A3E042E-4911-425A-84BB-04BF90D077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8">
              <a:extLst>
                <a:ext uri="{FF2B5EF4-FFF2-40B4-BE49-F238E27FC236}">
                  <a16:creationId xmlns:a16="http://schemas.microsoft.com/office/drawing/2014/main" xmlns="" id="{3A49226D-3129-4C5A-9641-3D03BEEA79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9">
              <a:extLst>
                <a:ext uri="{FF2B5EF4-FFF2-40B4-BE49-F238E27FC236}">
                  <a16:creationId xmlns:a16="http://schemas.microsoft.com/office/drawing/2014/main" xmlns="" id="{9CC3C315-B515-4DD8-AC22-9D8417B37F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0">
              <a:extLst>
                <a:ext uri="{FF2B5EF4-FFF2-40B4-BE49-F238E27FC236}">
                  <a16:creationId xmlns:a16="http://schemas.microsoft.com/office/drawing/2014/main" xmlns="" id="{1A961828-F78F-4D56-A98E-037806C637B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xmlns="" id="{739D4F9D-3728-42C1-8302-452D51321C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2">
              <a:extLst>
                <a:ext uri="{FF2B5EF4-FFF2-40B4-BE49-F238E27FC236}">
                  <a16:creationId xmlns:a16="http://schemas.microsoft.com/office/drawing/2014/main" xmlns="" id="{B4D9647E-354D-4CA8-B4A7-39172E5EAC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3">
              <a:extLst>
                <a:ext uri="{FF2B5EF4-FFF2-40B4-BE49-F238E27FC236}">
                  <a16:creationId xmlns:a16="http://schemas.microsoft.com/office/drawing/2014/main" xmlns="" id="{A3EC74E0-5222-4ACC-BCEC-1AA189D3BC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4">
              <a:extLst>
                <a:ext uri="{FF2B5EF4-FFF2-40B4-BE49-F238E27FC236}">
                  <a16:creationId xmlns:a16="http://schemas.microsoft.com/office/drawing/2014/main" xmlns="" id="{C0AE72B4-084D-42E6-ABED-5FD4650D4B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5">
              <a:extLst>
                <a:ext uri="{FF2B5EF4-FFF2-40B4-BE49-F238E27FC236}">
                  <a16:creationId xmlns:a16="http://schemas.microsoft.com/office/drawing/2014/main" xmlns="" id="{C9D1F5DD-8D50-4098-8D2B-10E2847527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6">
              <a:extLst>
                <a:ext uri="{FF2B5EF4-FFF2-40B4-BE49-F238E27FC236}">
                  <a16:creationId xmlns:a16="http://schemas.microsoft.com/office/drawing/2014/main" xmlns="" id="{D48F3941-C3C7-4589-AA46-067F6BB2D06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7">
              <a:extLst>
                <a:ext uri="{FF2B5EF4-FFF2-40B4-BE49-F238E27FC236}">
                  <a16:creationId xmlns:a16="http://schemas.microsoft.com/office/drawing/2014/main" xmlns="" id="{C16BBE9A-4BE3-4401-82C5-8041DB14E5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8">
              <a:extLst>
                <a:ext uri="{FF2B5EF4-FFF2-40B4-BE49-F238E27FC236}">
                  <a16:creationId xmlns:a16="http://schemas.microsoft.com/office/drawing/2014/main" xmlns="" id="{06180330-CCD3-4D14-A652-D60C28252D8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9">
              <a:extLst>
                <a:ext uri="{FF2B5EF4-FFF2-40B4-BE49-F238E27FC236}">
                  <a16:creationId xmlns:a16="http://schemas.microsoft.com/office/drawing/2014/main" xmlns="" id="{616C90F6-4133-43A5-B47C-7750FE2819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20">
              <a:extLst>
                <a:ext uri="{FF2B5EF4-FFF2-40B4-BE49-F238E27FC236}">
                  <a16:creationId xmlns:a16="http://schemas.microsoft.com/office/drawing/2014/main" xmlns="" id="{D7C03F90-E828-4414-8A53-92069FFB686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21">
              <a:extLst>
                <a:ext uri="{FF2B5EF4-FFF2-40B4-BE49-F238E27FC236}">
                  <a16:creationId xmlns:a16="http://schemas.microsoft.com/office/drawing/2014/main" xmlns="" id="{6ADDE443-75AA-4F32-A2EE-272C4347CE0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22">
              <a:extLst>
                <a:ext uri="{FF2B5EF4-FFF2-40B4-BE49-F238E27FC236}">
                  <a16:creationId xmlns:a16="http://schemas.microsoft.com/office/drawing/2014/main" xmlns="" id="{ACD281C1-1D59-453F-A33A-D83E39EB06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3">
              <a:extLst>
                <a:ext uri="{FF2B5EF4-FFF2-40B4-BE49-F238E27FC236}">
                  <a16:creationId xmlns:a16="http://schemas.microsoft.com/office/drawing/2014/main" xmlns="" id="{60217FAC-29FE-4D6B-9BB4-FF41AA7565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4">
              <a:extLst>
                <a:ext uri="{FF2B5EF4-FFF2-40B4-BE49-F238E27FC236}">
                  <a16:creationId xmlns:a16="http://schemas.microsoft.com/office/drawing/2014/main" xmlns="" id="{0D3CC33A-6E36-4A72-9965-8E20FB05D10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5">
              <a:extLst>
                <a:ext uri="{FF2B5EF4-FFF2-40B4-BE49-F238E27FC236}">
                  <a16:creationId xmlns:a16="http://schemas.microsoft.com/office/drawing/2014/main" xmlns="" id="{F128F04E-05CD-4035-A32B-6E9ABAB931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BC2574CF-1D35-4994-87BD-5A3378E1AB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3100" dirty="0">
                <a:solidFill>
                  <a:schemeClr val="tx1"/>
                </a:solidFill>
              </a:rPr>
              <a:t>Impacto nos negócios:</a:t>
            </a:r>
            <a:br>
              <a:rPr lang="pt-BR" sz="3100" dirty="0">
                <a:solidFill>
                  <a:schemeClr val="tx1"/>
                </a:solidFill>
              </a:rPr>
            </a:br>
            <a:r>
              <a:rPr lang="pt-BR" sz="3100" dirty="0">
                <a:solidFill>
                  <a:schemeClr val="tx1"/>
                </a:solidFill>
              </a:rPr>
              <a:t>Pulso Empresa IBGE Covid-19. 2ª quinzena de Agosto (2020)</a:t>
            </a:r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xmlns="" id="{68B6AB33-DFE6-4FE4-94FE-C9E25424AD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1EE0049-6F84-4E2A-B84B-237C8496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endParaRPr lang="pt-BR" dirty="0"/>
          </a:p>
          <a:p>
            <a:endParaRPr lang="pt-BR" dirty="0"/>
          </a:p>
        </p:txBody>
      </p:sp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xmlns="" id="{0B0EBB6B-D825-46B5-AFDB-78728057C2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6797258"/>
              </p:ext>
            </p:extLst>
          </p:nvPr>
        </p:nvGraphicFramePr>
        <p:xfrm>
          <a:off x="5950259" y="14287"/>
          <a:ext cx="5739570" cy="5774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2512432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163" y="2349925"/>
            <a:ext cx="3595448" cy="2456442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latin typeface="+mn-lt"/>
              </a:rPr>
              <a:t>Desligamentos líquidos = 484.595</a:t>
            </a:r>
            <a:br>
              <a:rPr lang="pt-BR" sz="2800" dirty="0">
                <a:latin typeface="+mn-lt"/>
              </a:rPr>
            </a:br>
            <a:r>
              <a:rPr lang="pt-BR" sz="3100" b="1" dirty="0">
                <a:solidFill>
                  <a:srgbClr val="FF0000"/>
                </a:solidFill>
                <a:latin typeface="+mn-lt"/>
              </a:rPr>
              <a:t>R$ 640.815.525,07 </a:t>
            </a:r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>Desligamentos totais = 974.949</a:t>
            </a:r>
            <a:br>
              <a:rPr lang="pt-BR" sz="2800" dirty="0">
                <a:latin typeface="+mn-lt"/>
              </a:rPr>
            </a:br>
            <a:r>
              <a:rPr lang="pt-BR" sz="3100" b="1" dirty="0">
                <a:solidFill>
                  <a:srgbClr val="FF0000"/>
                </a:solidFill>
                <a:latin typeface="+mn-lt"/>
              </a:rPr>
              <a:t>R$ 1.290.539.161,40 </a:t>
            </a:r>
            <a:endParaRPr lang="pt-BR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3A162649-9032-43BB-B1EB-AF4E4E80277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80682" y="803275"/>
          <a:ext cx="6819156" cy="5697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368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2DD5C4-FCB2-4D72-9880-D2FA37CA6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2. Políticas Empregadas ao Setor</a:t>
            </a:r>
          </a:p>
        </p:txBody>
      </p:sp>
    </p:spTree>
    <p:extLst>
      <p:ext uri="{BB962C8B-B14F-4D97-AF65-F5344CB8AC3E}">
        <p14:creationId xmlns:p14="http://schemas.microsoft.com/office/powerpoint/2010/main" val="1492785226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xmlns="" id="{D4D24F25-A316-45FE-A90C-AF55B4CB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816" y="2892944"/>
            <a:ext cx="3820580" cy="3678237"/>
          </a:xfrm>
        </p:spPr>
        <p:txBody>
          <a:bodyPr>
            <a:normAutofit lnSpcReduction="10000"/>
          </a:bodyPr>
          <a:lstStyle/>
          <a:p>
            <a:pPr>
              <a:buClr>
                <a:srgbClr val="FBAF12"/>
              </a:buClr>
            </a:pPr>
            <a:r>
              <a:rPr lang="pt-BR" dirty="0"/>
              <a:t>MP 936 – 01/04/2020 / Lei 10.020 06/07/2020</a:t>
            </a:r>
          </a:p>
          <a:p>
            <a:pPr>
              <a:buClr>
                <a:srgbClr val="FBAF12"/>
              </a:buClr>
            </a:pPr>
            <a:r>
              <a:rPr lang="pt-BR" dirty="0"/>
              <a:t>Alterou as relações trabalhistas ao temporariamente suspender os contratos de trabalho (force </a:t>
            </a:r>
            <a:r>
              <a:rPr lang="pt-BR" dirty="0" err="1"/>
              <a:t>majeure</a:t>
            </a:r>
            <a:r>
              <a:rPr lang="pt-BR" dirty="0"/>
              <a:t>) com fins de evitar os altos custos de desligamento;</a:t>
            </a:r>
          </a:p>
          <a:p>
            <a:pPr>
              <a:buClr>
                <a:srgbClr val="FBAF12"/>
              </a:buClr>
            </a:pPr>
            <a:r>
              <a:rPr lang="pt-BR" dirty="0"/>
              <a:t>Redução proporcional às horas trabalhadas (25%, 50%, 70%)</a:t>
            </a:r>
          </a:p>
          <a:p>
            <a:pPr>
              <a:buClr>
                <a:srgbClr val="FBAF12"/>
              </a:buClr>
            </a:pPr>
            <a:r>
              <a:rPr lang="pt-BR" dirty="0"/>
              <a:t>Acordo individual ou coletivo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xmlns="" id="{3A289869-6E59-4F89-A0A3-C458ADBD13EA}"/>
              </a:ext>
            </a:extLst>
          </p:cNvPr>
          <p:cNvCxnSpPr>
            <a:cxnSpLocks/>
          </p:cNvCxnSpPr>
          <p:nvPr/>
        </p:nvCxnSpPr>
        <p:spPr>
          <a:xfrm>
            <a:off x="6095516" y="1248979"/>
            <a:ext cx="0" cy="1320800"/>
          </a:xfrm>
          <a:prstGeom prst="line">
            <a:avLst/>
          </a:prstGeom>
          <a:ln w="1143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tângulo 3">
            <a:extLst>
              <a:ext uri="{FF2B5EF4-FFF2-40B4-BE49-F238E27FC236}">
                <a16:creationId xmlns:a16="http://schemas.microsoft.com/office/drawing/2014/main" xmlns="" id="{20860753-628E-4DE2-BD6B-658CCB974AF5}"/>
              </a:ext>
            </a:extLst>
          </p:cNvPr>
          <p:cNvSpPr/>
          <p:nvPr/>
        </p:nvSpPr>
        <p:spPr>
          <a:xfrm>
            <a:off x="9223868" y="1222242"/>
            <a:ext cx="1323473" cy="1347537"/>
          </a:xfrm>
          <a:custGeom>
            <a:avLst/>
            <a:gdLst>
              <a:gd name="connsiteX0" fmla="*/ 0 w 1320800"/>
              <a:gd name="connsiteY0" fmla="*/ 0 h 1320800"/>
              <a:gd name="connsiteX1" fmla="*/ 1320800 w 1320800"/>
              <a:gd name="connsiteY1" fmla="*/ 0 h 1320800"/>
              <a:gd name="connsiteX2" fmla="*/ 1320800 w 1320800"/>
              <a:gd name="connsiteY2" fmla="*/ 1320800 h 1320800"/>
              <a:gd name="connsiteX3" fmla="*/ 0 w 1320800"/>
              <a:gd name="connsiteY3" fmla="*/ 1320800 h 1320800"/>
              <a:gd name="connsiteX4" fmla="*/ 0 w 1320800"/>
              <a:gd name="connsiteY4" fmla="*/ 0 h 1320800"/>
              <a:gd name="connsiteX0" fmla="*/ 2673 w 1323473"/>
              <a:gd name="connsiteY0" fmla="*/ 0 h 1347537"/>
              <a:gd name="connsiteX1" fmla="*/ 0 w 1323473"/>
              <a:gd name="connsiteY1" fmla="*/ 1347537 h 1347537"/>
              <a:gd name="connsiteX2" fmla="*/ 1323473 w 1323473"/>
              <a:gd name="connsiteY2" fmla="*/ 1320800 h 1347537"/>
              <a:gd name="connsiteX3" fmla="*/ 2673 w 1323473"/>
              <a:gd name="connsiteY3" fmla="*/ 1320800 h 1347537"/>
              <a:gd name="connsiteX4" fmla="*/ 2673 w 1323473"/>
              <a:gd name="connsiteY4" fmla="*/ 0 h 1347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23473" h="1347537">
                <a:moveTo>
                  <a:pt x="2673" y="0"/>
                </a:moveTo>
                <a:lnTo>
                  <a:pt x="0" y="1347537"/>
                </a:lnTo>
                <a:lnTo>
                  <a:pt x="1323473" y="1320800"/>
                </a:lnTo>
                <a:lnTo>
                  <a:pt x="2673" y="1320800"/>
                </a:lnTo>
                <a:lnTo>
                  <a:pt x="2673" y="0"/>
                </a:lnTo>
                <a:close/>
              </a:path>
            </a:pathLst>
          </a:custGeom>
          <a:noFill/>
          <a:ln w="114300" cmpd="sng">
            <a:solidFill>
              <a:schemeClr val="accent1"/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ABAB5564-2744-4FBA-966D-768C98529AC9}"/>
              </a:ext>
            </a:extLst>
          </p:cNvPr>
          <p:cNvSpPr txBox="1"/>
          <p:nvPr/>
        </p:nvSpPr>
        <p:spPr>
          <a:xfrm>
            <a:off x="989998" y="2397948"/>
            <a:ext cx="32701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</a:rPr>
              <a:t>Quatro linhas de ação para mitigar os impactos</a:t>
            </a:r>
          </a:p>
        </p:txBody>
      </p:sp>
      <p:sp>
        <p:nvSpPr>
          <p:cNvPr id="10" name="Content Placeholder 37">
            <a:extLst>
              <a:ext uri="{FF2B5EF4-FFF2-40B4-BE49-F238E27FC236}">
                <a16:creationId xmlns:a16="http://schemas.microsoft.com/office/drawing/2014/main" xmlns="" id="{60224EE6-6F66-4376-95CA-326EF635AF62}"/>
              </a:ext>
            </a:extLst>
          </p:cNvPr>
          <p:cNvSpPr txBox="1">
            <a:spLocks/>
          </p:cNvSpPr>
          <p:nvPr/>
        </p:nvSpPr>
        <p:spPr>
          <a:xfrm>
            <a:off x="8170640" y="2853646"/>
            <a:ext cx="3820580" cy="367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BAF12"/>
              </a:buClr>
            </a:pPr>
            <a:r>
              <a:rPr lang="pt-BR" dirty="0"/>
              <a:t>MP 948 – 08/04/2020 / Lei 14.046 24/08/2020</a:t>
            </a:r>
          </a:p>
          <a:p>
            <a:pPr>
              <a:buClr>
                <a:srgbClr val="FBAF12"/>
              </a:buClr>
            </a:pPr>
            <a:r>
              <a:rPr lang="pt-BR" dirty="0"/>
              <a:t>Suspensão  e dilação nas regras de consumo, evitando desbalanço advindo do reembolso de reagendamentos e cancelamentos sem custo adicional, tarifa ou multa.</a:t>
            </a:r>
          </a:p>
        </p:txBody>
      </p:sp>
    </p:spTree>
    <p:extLst>
      <p:ext uri="{BB962C8B-B14F-4D97-AF65-F5344CB8AC3E}">
        <p14:creationId xmlns:p14="http://schemas.microsoft.com/office/powerpoint/2010/main" val="222293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5" grpId="0" animBg="1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2DD5C4-FCB2-4D72-9880-D2FA37CA6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>
                <a:latin typeface="+mn-lt"/>
              </a:rPr>
              <a:t>1. Impactos Econômicos nas Firmas e Força de Trabalho</a:t>
            </a:r>
          </a:p>
        </p:txBody>
      </p:sp>
    </p:spTree>
    <p:extLst>
      <p:ext uri="{BB962C8B-B14F-4D97-AF65-F5344CB8AC3E}">
        <p14:creationId xmlns:p14="http://schemas.microsoft.com/office/powerpoint/2010/main" val="2081876012"/>
      </p:ext>
    </p:extLst>
  </p:cSld>
  <p:clrMapOvr>
    <a:masterClrMapping/>
  </p:clrMapOvr>
  <p:transition spd="slow"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xmlns="" id="{D4D24F25-A316-45FE-A90C-AF55B4CB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9816" y="2892944"/>
            <a:ext cx="3820580" cy="3678237"/>
          </a:xfrm>
        </p:spPr>
        <p:txBody>
          <a:bodyPr>
            <a:normAutofit/>
          </a:bodyPr>
          <a:lstStyle/>
          <a:p>
            <a:pPr>
              <a:buClr>
                <a:srgbClr val="FBAF12"/>
              </a:buClr>
            </a:pPr>
            <a:r>
              <a:rPr lang="en-US" dirty="0"/>
              <a:t>MP 963 – 08/05/2020 / Lei 14.051 08/09/2020</a:t>
            </a:r>
          </a:p>
          <a:p>
            <a:pPr>
              <a:buClr>
                <a:srgbClr val="FBAF12"/>
              </a:buClr>
            </a:pPr>
            <a:r>
              <a:rPr lang="pt-BR" dirty="0"/>
              <a:t>Linha emergencial de crédito ofertada ao FUNGETUR, R$ 5bilhões;</a:t>
            </a:r>
          </a:p>
        </p:txBody>
      </p:sp>
      <p:sp>
        <p:nvSpPr>
          <p:cNvPr id="6" name="Retângulo 9">
            <a:extLst>
              <a:ext uri="{FF2B5EF4-FFF2-40B4-BE49-F238E27FC236}">
                <a16:creationId xmlns:a16="http://schemas.microsoft.com/office/drawing/2014/main" xmlns="" id="{DFDE441E-6411-4068-A67B-C9317892AC63}"/>
              </a:ext>
            </a:extLst>
          </p:cNvPr>
          <p:cNvSpPr/>
          <p:nvPr/>
        </p:nvSpPr>
        <p:spPr>
          <a:xfrm>
            <a:off x="5406952" y="2190839"/>
            <a:ext cx="1320800" cy="1325613"/>
          </a:xfrm>
          <a:custGeom>
            <a:avLst/>
            <a:gdLst>
              <a:gd name="connsiteX0" fmla="*/ 0 w 1320800"/>
              <a:gd name="connsiteY0" fmla="*/ 0 h 1320800"/>
              <a:gd name="connsiteX1" fmla="*/ 1320800 w 1320800"/>
              <a:gd name="connsiteY1" fmla="*/ 0 h 1320800"/>
              <a:gd name="connsiteX2" fmla="*/ 1320800 w 1320800"/>
              <a:gd name="connsiteY2" fmla="*/ 1320800 h 1320800"/>
              <a:gd name="connsiteX3" fmla="*/ 0 w 1320800"/>
              <a:gd name="connsiteY3" fmla="*/ 1320800 h 1320800"/>
              <a:gd name="connsiteX4" fmla="*/ 0 w 1320800"/>
              <a:gd name="connsiteY4" fmla="*/ 0 h 1320800"/>
              <a:gd name="connsiteX0" fmla="*/ 1320800 w 1320800"/>
              <a:gd name="connsiteY0" fmla="*/ 0 h 1320800"/>
              <a:gd name="connsiteX1" fmla="*/ 1320800 w 1320800"/>
              <a:gd name="connsiteY1" fmla="*/ 1320800 h 1320800"/>
              <a:gd name="connsiteX2" fmla="*/ 0 w 1320800"/>
              <a:gd name="connsiteY2" fmla="*/ 1320800 h 1320800"/>
              <a:gd name="connsiteX3" fmla="*/ 91440 w 1320800"/>
              <a:gd name="connsiteY3" fmla="*/ 91440 h 1320800"/>
              <a:gd name="connsiteX0" fmla="*/ 1349676 w 1349676"/>
              <a:gd name="connsiteY0" fmla="*/ 0 h 1320800"/>
              <a:gd name="connsiteX1" fmla="*/ 1349676 w 1349676"/>
              <a:gd name="connsiteY1" fmla="*/ 1320800 h 1320800"/>
              <a:gd name="connsiteX2" fmla="*/ 28876 w 1349676"/>
              <a:gd name="connsiteY2" fmla="*/ 1320800 h 1320800"/>
              <a:gd name="connsiteX3" fmla="*/ 0 w 1349676"/>
              <a:gd name="connsiteY3" fmla="*/ 31282 h 1320800"/>
              <a:gd name="connsiteX0" fmla="*/ 1320800 w 1320800"/>
              <a:gd name="connsiteY0" fmla="*/ 0 h 1320800"/>
              <a:gd name="connsiteX1" fmla="*/ 1320800 w 1320800"/>
              <a:gd name="connsiteY1" fmla="*/ 1320800 h 1320800"/>
              <a:gd name="connsiteX2" fmla="*/ 0 w 1320800"/>
              <a:gd name="connsiteY2" fmla="*/ 1320800 h 1320800"/>
              <a:gd name="connsiteX3" fmla="*/ 19250 w 1320800"/>
              <a:gd name="connsiteY3" fmla="*/ 31282 h 1320800"/>
              <a:gd name="connsiteX0" fmla="*/ 1320800 w 1320800"/>
              <a:gd name="connsiteY0" fmla="*/ 4813 h 1325613"/>
              <a:gd name="connsiteX1" fmla="*/ 1320800 w 1320800"/>
              <a:gd name="connsiteY1" fmla="*/ 1325613 h 1325613"/>
              <a:gd name="connsiteX2" fmla="*/ 0 w 1320800"/>
              <a:gd name="connsiteY2" fmla="*/ 1325613 h 1325613"/>
              <a:gd name="connsiteX3" fmla="*/ 7218 w 1320800"/>
              <a:gd name="connsiteY3" fmla="*/ 0 h 1325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0800" h="1325613">
                <a:moveTo>
                  <a:pt x="1320800" y="4813"/>
                </a:moveTo>
                <a:lnTo>
                  <a:pt x="1320800" y="1325613"/>
                </a:lnTo>
                <a:lnTo>
                  <a:pt x="0" y="1325613"/>
                </a:lnTo>
                <a:cubicBezTo>
                  <a:pt x="0" y="885346"/>
                  <a:pt x="7218" y="0"/>
                  <a:pt x="7218" y="0"/>
                </a:cubicBezTo>
              </a:path>
            </a:pathLst>
          </a:custGeom>
          <a:noFill/>
          <a:ln w="1143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05F858E6-EDE8-46EB-B9E3-62B041CA187C}"/>
              </a:ext>
            </a:extLst>
          </p:cNvPr>
          <p:cNvSpPr/>
          <p:nvPr/>
        </p:nvSpPr>
        <p:spPr>
          <a:xfrm>
            <a:off x="9171234" y="2108199"/>
            <a:ext cx="1320800" cy="1320800"/>
          </a:xfrm>
          <a:prstGeom prst="rect">
            <a:avLst/>
          </a:prstGeom>
          <a:noFill/>
          <a:ln w="114300" cmpd="sng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ontent Placeholder 37">
            <a:extLst>
              <a:ext uri="{FF2B5EF4-FFF2-40B4-BE49-F238E27FC236}">
                <a16:creationId xmlns:a16="http://schemas.microsoft.com/office/drawing/2014/main" xmlns="" id="{60224EE6-6F66-4376-95CA-326EF635AF62}"/>
              </a:ext>
            </a:extLst>
          </p:cNvPr>
          <p:cNvSpPr txBox="1">
            <a:spLocks/>
          </p:cNvSpPr>
          <p:nvPr/>
        </p:nvSpPr>
        <p:spPr>
          <a:xfrm>
            <a:off x="8170640" y="2853646"/>
            <a:ext cx="3820580" cy="3678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BAF12"/>
              </a:buClr>
            </a:pPr>
            <a:r>
              <a:rPr lang="pt-BR" dirty="0"/>
              <a:t>Protocolo de Biossegurança para as empresas do turismo;</a:t>
            </a:r>
          </a:p>
          <a:p>
            <a:pPr>
              <a:buClr>
                <a:srgbClr val="FBAF12"/>
              </a:buClr>
            </a:pPr>
            <a:r>
              <a:rPr lang="pt-BR" dirty="0"/>
              <a:t>Mais de 23 mil certificados concedidos em 2020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D4006BB6-FE9A-4BBA-BD72-EBD75A212C49}"/>
              </a:ext>
            </a:extLst>
          </p:cNvPr>
          <p:cNvSpPr txBox="1"/>
          <p:nvPr/>
        </p:nvSpPr>
        <p:spPr>
          <a:xfrm>
            <a:off x="961834" y="2397948"/>
            <a:ext cx="32701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>
                <a:solidFill>
                  <a:schemeClr val="bg1"/>
                </a:solidFill>
              </a:rPr>
              <a:t>Quatro linhas de ação para mitigar os impactos</a:t>
            </a:r>
          </a:p>
        </p:txBody>
      </p:sp>
    </p:spTree>
    <p:extLst>
      <p:ext uri="{BB962C8B-B14F-4D97-AF65-F5344CB8AC3E}">
        <p14:creationId xmlns:p14="http://schemas.microsoft.com/office/powerpoint/2010/main" val="307287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6" grpId="0" animBg="1"/>
      <p:bldP spid="7" grpId="0" animBg="1"/>
      <p:bldP spid="1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B953A443-294B-445A-8800-36348C074E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78C8B465-3B66-4260-BB99-1B5436C5CB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 flipV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A44A7F58-688E-4FAB-8F35-E1317E0DB8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C3F725EA-A7F4-43D1-8763-CCF81730A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37916536-9ECD-46FA-9321-9BC1FE6F7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60594951-6157-4770-B4CC-51E856E48A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61C659B4-5413-4C0E-94C0-77A62D13CD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F8898917-C433-46E2-B64C-9959DCBE4E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A74EDBCC-8167-46A3-88C0-700B697373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A67E927E-7541-4F1F-A650-7EA34A9242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BDD1CA3A-F54D-4B52-B5BE-1C1A034C2C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4F2C1832-F5EA-4570-B140-C9865C395E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070A83B1-3E47-43D5-8ECA-AF855C5824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BB2BA416-762A-4171-B3AE-8D821070D5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44488F53-1FA7-42B8-BBB3-D9B7CECFF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C652F543-6B84-4EB0-BA9A-FEE0FE8241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4C01ECC6-2CEF-411B-9452-1CFE016A4E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1E9C8CCE-FD1A-4B8A-B0DD-CCA1061627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12B88552-9617-441B-804E-7665EEDB0A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FF9BF7E7-292E-4502-8707-719880804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82861330-5217-4BBD-A029-50D39E363B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D6E86A53-83A6-4FC9-95CC-A82F6A53E2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ED068211-CA23-4F84-8EF1-532049651F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FA737F-3803-4B58-AF8D-2AB4DEEA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7122" y="2158421"/>
            <a:ext cx="3836856" cy="3359510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solidFill>
                  <a:schemeClr val="tx1"/>
                </a:solidFill>
              </a:rPr>
              <a:t>É importante ter em mente o contexto histórico no desenrolar da crise. Apenas a partir de outubro é que a velocidade de credenciamento , operações e ciência da existência da linha ganham impulso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61D56A8B-5514-48FA-8D32-52ABCDC69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2478390"/>
              </p:ext>
            </p:extLst>
          </p:nvPr>
        </p:nvGraphicFramePr>
        <p:xfrm>
          <a:off x="374317" y="205348"/>
          <a:ext cx="7437997" cy="650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5" name="Texto Explicativo: Seta para Cima 34">
            <a:extLst>
              <a:ext uri="{FF2B5EF4-FFF2-40B4-BE49-F238E27FC236}">
                <a16:creationId xmlns:a16="http://schemas.microsoft.com/office/drawing/2014/main" xmlns="" id="{37DC3E9C-15E7-4B77-8B8A-1524B7F868AA}"/>
              </a:ext>
            </a:extLst>
          </p:cNvPr>
          <p:cNvSpPr/>
          <p:nvPr/>
        </p:nvSpPr>
        <p:spPr>
          <a:xfrm>
            <a:off x="3498210" y="3755604"/>
            <a:ext cx="1726894" cy="1087821"/>
          </a:xfrm>
          <a:prstGeom prst="upArrowCallou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Lei 10.020 06/07</a:t>
            </a:r>
          </a:p>
        </p:txBody>
      </p:sp>
      <p:sp>
        <p:nvSpPr>
          <p:cNvPr id="37" name="Texto Explicativo: Seta para Cima 36">
            <a:extLst>
              <a:ext uri="{FF2B5EF4-FFF2-40B4-BE49-F238E27FC236}">
                <a16:creationId xmlns:a16="http://schemas.microsoft.com/office/drawing/2014/main" xmlns="" id="{7D009541-EE3C-40CC-B9E4-ED7B07098706}"/>
              </a:ext>
            </a:extLst>
          </p:cNvPr>
          <p:cNvSpPr/>
          <p:nvPr/>
        </p:nvSpPr>
        <p:spPr>
          <a:xfrm>
            <a:off x="2541894" y="2916325"/>
            <a:ext cx="1726894" cy="1087821"/>
          </a:xfrm>
          <a:prstGeom prst="upArrowCallout">
            <a:avLst/>
          </a:prstGeom>
          <a:noFill/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MP 963 08/05</a:t>
            </a:r>
          </a:p>
        </p:txBody>
      </p:sp>
      <p:sp>
        <p:nvSpPr>
          <p:cNvPr id="4" name="Texto Explicativo: Seta para Baixo 3">
            <a:extLst>
              <a:ext uri="{FF2B5EF4-FFF2-40B4-BE49-F238E27FC236}">
                <a16:creationId xmlns:a16="http://schemas.microsoft.com/office/drawing/2014/main" xmlns="" id="{96E6EA47-F150-442F-A12E-E9A6E3984E3E}"/>
              </a:ext>
            </a:extLst>
          </p:cNvPr>
          <p:cNvSpPr/>
          <p:nvPr/>
        </p:nvSpPr>
        <p:spPr>
          <a:xfrm>
            <a:off x="4558184" y="1444625"/>
            <a:ext cx="1485626" cy="918171"/>
          </a:xfrm>
          <a:prstGeom prst="downArrowCallou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Lei 14.046 24/08</a:t>
            </a:r>
          </a:p>
        </p:txBody>
      </p:sp>
      <p:sp>
        <p:nvSpPr>
          <p:cNvPr id="38" name="Texto Explicativo: Seta para Cima 37">
            <a:extLst>
              <a:ext uri="{FF2B5EF4-FFF2-40B4-BE49-F238E27FC236}">
                <a16:creationId xmlns:a16="http://schemas.microsoft.com/office/drawing/2014/main" xmlns="" id="{6696AB95-C972-45AC-BE47-5F0BE4EB81F0}"/>
              </a:ext>
            </a:extLst>
          </p:cNvPr>
          <p:cNvSpPr/>
          <p:nvPr/>
        </p:nvSpPr>
        <p:spPr>
          <a:xfrm>
            <a:off x="4536281" y="2885089"/>
            <a:ext cx="1726894" cy="1087821"/>
          </a:xfrm>
          <a:prstGeom prst="upArrowCallout">
            <a:avLst/>
          </a:prstGeom>
          <a:noFill/>
          <a:ln w="38100"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Lei 14.051 08/09</a:t>
            </a:r>
          </a:p>
        </p:txBody>
      </p:sp>
      <p:sp>
        <p:nvSpPr>
          <p:cNvPr id="39" name="Texto Explicativo: Seta para Baixo 38">
            <a:extLst>
              <a:ext uri="{FF2B5EF4-FFF2-40B4-BE49-F238E27FC236}">
                <a16:creationId xmlns:a16="http://schemas.microsoft.com/office/drawing/2014/main" xmlns="" id="{F56DF450-80B5-4C69-91A1-A799AE5DC1B4}"/>
              </a:ext>
            </a:extLst>
          </p:cNvPr>
          <p:cNvSpPr/>
          <p:nvPr/>
        </p:nvSpPr>
        <p:spPr>
          <a:xfrm>
            <a:off x="3645025" y="856951"/>
            <a:ext cx="1485626" cy="1087821"/>
          </a:xfrm>
          <a:prstGeom prst="downArrowCallou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Lei 14.051 06/07</a:t>
            </a:r>
          </a:p>
        </p:txBody>
      </p:sp>
    </p:spTree>
    <p:extLst>
      <p:ext uri="{BB962C8B-B14F-4D97-AF65-F5344CB8AC3E}">
        <p14:creationId xmlns:p14="http://schemas.microsoft.com/office/powerpoint/2010/main" val="171393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 animBg="1"/>
      <p:bldP spid="4" grpId="0" animBg="1"/>
      <p:bldP spid="38" grpId="0" animBg="1"/>
      <p:bldP spid="3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2DD5C4-FCB2-4D72-9880-D2FA37CA6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3. FUNGETUR</a:t>
            </a:r>
          </a:p>
        </p:txBody>
      </p:sp>
    </p:spTree>
    <p:extLst>
      <p:ext uri="{BB962C8B-B14F-4D97-AF65-F5344CB8AC3E}">
        <p14:creationId xmlns:p14="http://schemas.microsoft.com/office/powerpoint/2010/main" val="1553852253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latin typeface="+mn-lt"/>
              </a:rPr>
              <a:t>80% são micro e pequenas empresas. Somam 450 mil.</a:t>
            </a:r>
            <a:br>
              <a:rPr lang="pt-BR" sz="2800" dirty="0">
                <a:latin typeface="+mn-lt"/>
              </a:rPr>
            </a:br>
            <a:endParaRPr lang="pt-BR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xmlns="" id="{7270599C-A3A7-4D1C-A1B3-70FEF2DC1F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97834" y="1728132"/>
          <a:ext cx="2533476" cy="4145154"/>
        </p:xfrm>
        <a:graphic>
          <a:graphicData uri="http://schemas.openxmlformats.org/drawingml/2006/table">
            <a:tbl>
              <a:tblPr firstRow="1" lastRow="1">
                <a:tableStyleId>{6E25E649-3F16-4E02-A733-19D2CDBF48F0}</a:tableStyleId>
              </a:tblPr>
              <a:tblGrid>
                <a:gridCol w="1266738">
                  <a:extLst>
                    <a:ext uri="{9D8B030D-6E8A-4147-A177-3AD203B41FA5}">
                      <a16:colId xmlns:a16="http://schemas.microsoft.com/office/drawing/2014/main" xmlns="" val="487891007"/>
                    </a:ext>
                  </a:extLst>
                </a:gridCol>
                <a:gridCol w="1266738">
                  <a:extLst>
                    <a:ext uri="{9D8B030D-6E8A-4147-A177-3AD203B41FA5}">
                      <a16:colId xmlns:a16="http://schemas.microsoft.com/office/drawing/2014/main" xmlns="" val="1894245794"/>
                    </a:ext>
                  </a:extLst>
                </a:gridCol>
              </a:tblGrid>
              <a:tr h="29420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ACT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u="none" strike="noStrike" dirty="0">
                          <a:effectLst/>
                        </a:rPr>
                        <a:t>número de firmas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881494655"/>
                  </a:ext>
                </a:extLst>
              </a:tr>
              <a:tr h="1898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Alojamento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35.852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271419706"/>
                  </a:ext>
                </a:extLst>
              </a:tr>
              <a:tr h="18980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Alimentação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299.450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350754110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Transporte Terrestre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33.903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37399484"/>
                  </a:ext>
                </a:extLst>
              </a:tr>
              <a:tr h="79720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Transporte Aquaviário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1.077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38611731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Transporte Aéreo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897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627026803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Aluguel de Transportes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12.116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691891815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Agência de Viagem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26.041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6145773"/>
                  </a:ext>
                </a:extLst>
              </a:tr>
              <a:tr h="284714"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>
                          <a:effectLst/>
                        </a:rPr>
                        <a:t>Cultura e Lazer</a:t>
                      </a:r>
                      <a:endParaRPr lang="pt-BR" sz="14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40.886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20545338"/>
                  </a:ext>
                </a:extLst>
              </a:tr>
              <a:tr h="343914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Curva de Pareto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450.222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88065228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A046C3FD-8D09-4D91-B615-8C08EBB085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3854388"/>
              </p:ext>
            </p:extLst>
          </p:nvPr>
        </p:nvGraphicFramePr>
        <p:xfrm>
          <a:off x="7541534" y="528268"/>
          <a:ext cx="4318586" cy="53450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12086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xmlns="" id="{5FF58508-2B32-4080-BF44-7D24CA8DBB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8" r="-1" b="-1"/>
          <a:stretch/>
        </p:blipFill>
        <p:spPr>
          <a:xfrm>
            <a:off x="656805" y="969264"/>
            <a:ext cx="5641848" cy="4919472"/>
          </a:xfrm>
          <a:prstGeom prst="rect">
            <a:avLst/>
          </a:prstGeom>
          <a:ln w="12700">
            <a:noFill/>
          </a:ln>
        </p:spPr>
      </p:pic>
      <p:sp>
        <p:nvSpPr>
          <p:cNvPr id="38" name="Content Placeholder 37">
            <a:extLst>
              <a:ext uri="{FF2B5EF4-FFF2-40B4-BE49-F238E27FC236}">
                <a16:creationId xmlns:a16="http://schemas.microsoft.com/office/drawing/2014/main" xmlns="" id="{D4D24F25-A316-45FE-A90C-AF55B4CBAB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6170" y="2843021"/>
            <a:ext cx="4251915" cy="1171958"/>
          </a:xfrm>
        </p:spPr>
        <p:txBody>
          <a:bodyPr>
            <a:normAutofit/>
          </a:bodyPr>
          <a:lstStyle/>
          <a:p>
            <a:pPr>
              <a:buClr>
                <a:srgbClr val="FBAF12"/>
              </a:buClr>
            </a:pPr>
            <a:r>
              <a:rPr lang="pt-BR" dirty="0"/>
              <a:t>CADASTUR: 97.584 empresas com cadastro regular ou em implantação.</a:t>
            </a:r>
          </a:p>
          <a:p>
            <a:pPr>
              <a:buClr>
                <a:srgbClr val="FBAF1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275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latin typeface="+mn-lt"/>
              </a:rPr>
              <a:t>Alteramos o indexador do FUNGETUR para mantê-lo competitivo frente à queda da atividade econômica (IBC-Br)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xmlns="" id="{D018F07E-620A-43CC-AEB8-9BB1796A4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1602835"/>
              </p:ext>
            </p:extLst>
          </p:nvPr>
        </p:nvGraphicFramePr>
        <p:xfrm>
          <a:off x="4663522" y="238009"/>
          <a:ext cx="7077847" cy="5913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9" name="Conector reto 8">
            <a:extLst>
              <a:ext uri="{FF2B5EF4-FFF2-40B4-BE49-F238E27FC236}">
                <a16:creationId xmlns:a16="http://schemas.microsoft.com/office/drawing/2014/main" xmlns="" id="{D83399E6-909F-472A-B3BF-5F7DAE082093}"/>
              </a:ext>
            </a:extLst>
          </p:cNvPr>
          <p:cNvCxnSpPr/>
          <p:nvPr/>
        </p:nvCxnSpPr>
        <p:spPr>
          <a:xfrm>
            <a:off x="9754897" y="2204452"/>
            <a:ext cx="0" cy="3545037"/>
          </a:xfrm>
          <a:prstGeom prst="line">
            <a:avLst/>
          </a:prstGeom>
          <a:ln w="38100">
            <a:solidFill>
              <a:srgbClr val="00B0F0">
                <a:alpha val="4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28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latin typeface="+mn-lt"/>
              </a:rPr>
              <a:t>E quanto ao Indicador de Custo de Crédito Livre? Manteve-se competitivo vis-à-vis aqueles ofertados no mercado?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23385A99-67E8-4546-ABB6-DB4F292C1C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1517542"/>
              </p:ext>
            </p:extLst>
          </p:nvPr>
        </p:nvGraphicFramePr>
        <p:xfrm>
          <a:off x="4655128" y="228600"/>
          <a:ext cx="7298574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5465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3A24468C-7E9C-40AC-B064-9FF6A1B672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C4BF870F-BFC3-4068-A7DE-EFDB7CF8D5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1D52EFD2-6215-4B6E-9CA2-B63525B194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A36ADFB1-542B-43CB-B19A-0B366E8197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127B1880-8A25-4192-B927-7F158D8E48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40D8DB12-39F6-443E-9941-8C1888203A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13E7DD18-C53C-45E3-9D66-312E8C2DF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B789DAE3-E100-4945-8A7D-B8724A2EE4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3A99F642-6429-40B4-9BE2-B73D0AB620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C4E42894-7921-4EE2-9163-4DB2A06115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63BD761D-57D7-48BC-B411-C95380BF03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78A09113-61C5-4F28-9405-FFBC4CAB24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E2907580-511F-4FD7-8E3A-66695B7450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9731D4BD-990E-4109-B748-A892651283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920AFA28-66B8-46A6-A955-DEE77BB10A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150A18AE-5B9B-4B7F-8717-655EF5BA79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DBC34699-A4FA-44BF-8CCB-8B53C927E5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228EB2C7-CB90-4AFE-AF7F-461A21E542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DE0D4461-50A2-4D5A-8078-736E27273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07BA8392-3C66-488A-B1A0-56FEFC11FF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xmlns="" id="{D165F4ED-DA25-48F7-9AD1-65D157023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xmlns="" id="{4E20D117-46DB-4808-8984-A36BC0AB76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xmlns="" id="{E32503BC-BF4D-473E-89D5-0558CD652B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58B87EC9-91AF-4173-8501-36A0A5F0CC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E3D1CBCD-F1ED-492F-8890-27D0813686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Isosceles Triangle 22">
              <a:extLst>
                <a:ext uri="{FF2B5EF4-FFF2-40B4-BE49-F238E27FC236}">
                  <a16:creationId xmlns:a16="http://schemas.microsoft.com/office/drawing/2014/main" xmlns="" id="{5DFBAC36-6C8D-41EB-AFDB-D67F7EC720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353684B1-393D-4525-8F8F-B4115281F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pt-BR" sz="3700" dirty="0">
                <a:latin typeface="+mn-lt"/>
              </a:rPr>
              <a:t>Os Fundos Constitucionais não eram suficientes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6076BCF-9997-439C-B8A1-D0640A9D4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797595"/>
            <a:ext cx="6281873" cy="1812876"/>
          </a:xfrm>
        </p:spPr>
        <p:txBody>
          <a:bodyPr>
            <a:normAutofit fontScale="85000" lnSpcReduction="10000"/>
          </a:bodyPr>
          <a:lstStyle/>
          <a:p>
            <a:r>
              <a:rPr lang="pt-BR" dirty="0"/>
              <a:t>A soma dos três que têm fundos dedicados ao turismo (FCO, FNE e FNO) equivaleu a R$ 692,18 milhões;</a:t>
            </a:r>
          </a:p>
          <a:p>
            <a:r>
              <a:rPr lang="pt-BR" dirty="0"/>
              <a:t>Ou 13,84% da verba emergencial de R$ 5 bilhões concedida ao FUNGETUR.</a:t>
            </a:r>
          </a:p>
          <a:p>
            <a:r>
              <a:rPr lang="pt-BR" dirty="0"/>
              <a:t>As taxas têm competitividade relativa (considerando o teto).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339CCC8A-9645-4B4A-ABB7-9C925456D7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2017" y="3097161"/>
            <a:ext cx="6272264" cy="2960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BDDD01D4-CCB3-4CDC-A860-DAD23CC9C0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1095048"/>
              </p:ext>
            </p:extLst>
          </p:nvPr>
        </p:nvGraphicFramePr>
        <p:xfrm>
          <a:off x="5082160" y="3271186"/>
          <a:ext cx="6141777" cy="2623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72817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1" name="Rectangle 130">
            <a:extLst>
              <a:ext uri="{FF2B5EF4-FFF2-40B4-BE49-F238E27FC236}">
                <a16:creationId xmlns:a16="http://schemas.microsoft.com/office/drawing/2014/main" xmlns="" id="{B953A443-294B-445A-8800-36348C074E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3" name="Group 132">
            <a:extLst>
              <a:ext uri="{FF2B5EF4-FFF2-40B4-BE49-F238E27FC236}">
                <a16:creationId xmlns:a16="http://schemas.microsoft.com/office/drawing/2014/main" xmlns="" id="{78C8B465-3B66-4260-BB99-1B5436C5CB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 flipV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134" name="Freeform 5">
              <a:extLst>
                <a:ext uri="{FF2B5EF4-FFF2-40B4-BE49-F238E27FC236}">
                  <a16:creationId xmlns:a16="http://schemas.microsoft.com/office/drawing/2014/main" xmlns="" id="{A44A7F58-688E-4FAB-8F35-E1317E0DB8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6">
              <a:extLst>
                <a:ext uri="{FF2B5EF4-FFF2-40B4-BE49-F238E27FC236}">
                  <a16:creationId xmlns:a16="http://schemas.microsoft.com/office/drawing/2014/main" xmlns="" id="{C3F725EA-A7F4-43D1-8763-CCF81730A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7">
              <a:extLst>
                <a:ext uri="{FF2B5EF4-FFF2-40B4-BE49-F238E27FC236}">
                  <a16:creationId xmlns:a16="http://schemas.microsoft.com/office/drawing/2014/main" xmlns="" id="{37916536-9ECD-46FA-9321-9BC1FE6F7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8">
              <a:extLst>
                <a:ext uri="{FF2B5EF4-FFF2-40B4-BE49-F238E27FC236}">
                  <a16:creationId xmlns:a16="http://schemas.microsoft.com/office/drawing/2014/main" xmlns="" id="{60594951-6157-4770-B4CC-51E856E48A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9">
              <a:extLst>
                <a:ext uri="{FF2B5EF4-FFF2-40B4-BE49-F238E27FC236}">
                  <a16:creationId xmlns:a16="http://schemas.microsoft.com/office/drawing/2014/main" xmlns="" id="{61C659B4-5413-4C0E-94C0-77A62D13CD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0">
              <a:extLst>
                <a:ext uri="{FF2B5EF4-FFF2-40B4-BE49-F238E27FC236}">
                  <a16:creationId xmlns:a16="http://schemas.microsoft.com/office/drawing/2014/main" xmlns="" id="{F8898917-C433-46E2-B64C-9959DCBE4E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1">
              <a:extLst>
                <a:ext uri="{FF2B5EF4-FFF2-40B4-BE49-F238E27FC236}">
                  <a16:creationId xmlns:a16="http://schemas.microsoft.com/office/drawing/2014/main" xmlns="" id="{A74EDBCC-8167-46A3-88C0-700B697373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2">
              <a:extLst>
                <a:ext uri="{FF2B5EF4-FFF2-40B4-BE49-F238E27FC236}">
                  <a16:creationId xmlns:a16="http://schemas.microsoft.com/office/drawing/2014/main" xmlns="" id="{A67E927E-7541-4F1F-A650-7EA34A9242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3">
              <a:extLst>
                <a:ext uri="{FF2B5EF4-FFF2-40B4-BE49-F238E27FC236}">
                  <a16:creationId xmlns:a16="http://schemas.microsoft.com/office/drawing/2014/main" xmlns="" id="{BDD1CA3A-F54D-4B52-B5BE-1C1A034C2C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4">
              <a:extLst>
                <a:ext uri="{FF2B5EF4-FFF2-40B4-BE49-F238E27FC236}">
                  <a16:creationId xmlns:a16="http://schemas.microsoft.com/office/drawing/2014/main" xmlns="" id="{4F2C1832-F5EA-4570-B140-C9865C395E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5">
              <a:extLst>
                <a:ext uri="{FF2B5EF4-FFF2-40B4-BE49-F238E27FC236}">
                  <a16:creationId xmlns:a16="http://schemas.microsoft.com/office/drawing/2014/main" xmlns="" id="{070A83B1-3E47-43D5-8ECA-AF855C5824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6">
              <a:extLst>
                <a:ext uri="{FF2B5EF4-FFF2-40B4-BE49-F238E27FC236}">
                  <a16:creationId xmlns:a16="http://schemas.microsoft.com/office/drawing/2014/main" xmlns="" id="{BB2BA416-762A-4171-B3AE-8D821070D5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7">
              <a:extLst>
                <a:ext uri="{FF2B5EF4-FFF2-40B4-BE49-F238E27FC236}">
                  <a16:creationId xmlns:a16="http://schemas.microsoft.com/office/drawing/2014/main" xmlns="" id="{44488F53-1FA7-42B8-BBB3-D9B7CECFF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8">
              <a:extLst>
                <a:ext uri="{FF2B5EF4-FFF2-40B4-BE49-F238E27FC236}">
                  <a16:creationId xmlns:a16="http://schemas.microsoft.com/office/drawing/2014/main" xmlns="" id="{C652F543-6B84-4EB0-BA9A-FEE0FE8241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9">
              <a:extLst>
                <a:ext uri="{FF2B5EF4-FFF2-40B4-BE49-F238E27FC236}">
                  <a16:creationId xmlns:a16="http://schemas.microsoft.com/office/drawing/2014/main" xmlns="" id="{4C01ECC6-2CEF-411B-9452-1CFE016A4E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20">
              <a:extLst>
                <a:ext uri="{FF2B5EF4-FFF2-40B4-BE49-F238E27FC236}">
                  <a16:creationId xmlns:a16="http://schemas.microsoft.com/office/drawing/2014/main" xmlns="" id="{1E9C8CCE-FD1A-4B8A-B0DD-CCA1061627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21">
              <a:extLst>
                <a:ext uri="{FF2B5EF4-FFF2-40B4-BE49-F238E27FC236}">
                  <a16:creationId xmlns:a16="http://schemas.microsoft.com/office/drawing/2014/main" xmlns="" id="{12B88552-9617-441B-804E-7665EEDB0A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" name="Freeform 22">
              <a:extLst>
                <a:ext uri="{FF2B5EF4-FFF2-40B4-BE49-F238E27FC236}">
                  <a16:creationId xmlns:a16="http://schemas.microsoft.com/office/drawing/2014/main" xmlns="" id="{FF9BF7E7-292E-4502-8707-719880804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" name="Freeform 23">
              <a:extLst>
                <a:ext uri="{FF2B5EF4-FFF2-40B4-BE49-F238E27FC236}">
                  <a16:creationId xmlns:a16="http://schemas.microsoft.com/office/drawing/2014/main" xmlns="" id="{82861330-5217-4BBD-A029-50D39E363B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3" name="Freeform 24">
              <a:extLst>
                <a:ext uri="{FF2B5EF4-FFF2-40B4-BE49-F238E27FC236}">
                  <a16:creationId xmlns:a16="http://schemas.microsoft.com/office/drawing/2014/main" xmlns="" id="{D6E86A53-83A6-4FC9-95CC-A82F6A53E2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4" name="Freeform 25">
              <a:extLst>
                <a:ext uri="{FF2B5EF4-FFF2-40B4-BE49-F238E27FC236}">
                  <a16:creationId xmlns:a16="http://schemas.microsoft.com/office/drawing/2014/main" xmlns="" id="{ED068211-CA23-4F84-8EF1-532049651F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1092" y="2349925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solidFill>
                  <a:schemeClr val="tx1"/>
                </a:solidFill>
                <a:latin typeface="+mn-lt"/>
              </a:rPr>
              <a:t>Comparação 5%spread+Selic (</a:t>
            </a:r>
            <a:r>
              <a:rPr lang="pt-BR" sz="2800" dirty="0" err="1">
                <a:solidFill>
                  <a:schemeClr val="tx1"/>
                </a:solidFill>
                <a:latin typeface="+mn-lt"/>
              </a:rPr>
              <a:t>Fungetur</a:t>
            </a:r>
            <a:r>
              <a:rPr lang="pt-BR" sz="2800" dirty="0">
                <a:solidFill>
                  <a:schemeClr val="tx1"/>
                </a:solidFill>
                <a:latin typeface="+mn-lt"/>
              </a:rPr>
              <a:t>) com o mercado: </a:t>
            </a:r>
            <a:r>
              <a:rPr lang="pt-BR" sz="2800" i="1" dirty="0">
                <a:solidFill>
                  <a:schemeClr val="tx1"/>
                </a:solidFill>
                <a:latin typeface="+mn-lt"/>
              </a:rPr>
              <a:t>i</a:t>
            </a:r>
            <a:r>
              <a:rPr lang="pt-BR" sz="2800" dirty="0">
                <a:solidFill>
                  <a:schemeClr val="tx1"/>
                </a:solidFill>
                <a:latin typeface="+mn-lt"/>
              </a:rPr>
              <a:t> pós-fixado (</a:t>
            </a:r>
            <a:r>
              <a:rPr lang="pt-BR" sz="2800" dirty="0">
                <a:solidFill>
                  <a:schemeClr val="tx1"/>
                </a:solidFill>
                <a:latin typeface="Palatino Linotype" panose="02040502050505030304" pitchFamily="18" charset="0"/>
              </a:rPr>
              <a:t>&gt;</a:t>
            </a:r>
            <a:r>
              <a:rPr lang="pt-BR" sz="2800" dirty="0">
                <a:solidFill>
                  <a:schemeClr val="tx1"/>
                </a:solidFill>
                <a:latin typeface="+mn-lt"/>
              </a:rPr>
              <a:t>365d)</a:t>
            </a:r>
            <a:br>
              <a:rPr lang="pt-BR" sz="2800" dirty="0">
                <a:solidFill>
                  <a:schemeClr val="tx1"/>
                </a:solidFill>
                <a:latin typeface="+mn-lt"/>
              </a:rPr>
            </a:br>
            <a:r>
              <a:rPr lang="pt-BR" sz="2800" dirty="0">
                <a:solidFill>
                  <a:srgbClr val="FF0000"/>
                </a:solidFill>
                <a:latin typeface="+mn-lt"/>
              </a:rPr>
              <a:t>Obs. Antes da subida da SELIC a 2,75%</a:t>
            </a:r>
            <a:endParaRPr lang="pt-BR" sz="28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30" name="Espaço Reservado para Conteúdo 29">
            <a:extLst>
              <a:ext uri="{FF2B5EF4-FFF2-40B4-BE49-F238E27FC236}">
                <a16:creationId xmlns:a16="http://schemas.microsoft.com/office/drawing/2014/main" xmlns="" id="{5499F556-504B-4417-9A3D-03C7B56CF8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431338"/>
              </p:ext>
            </p:extLst>
          </p:nvPr>
        </p:nvGraphicFramePr>
        <p:xfrm>
          <a:off x="804671" y="798443"/>
          <a:ext cx="7115366" cy="5779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8773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4" name="Rectangle 81">
            <a:extLst>
              <a:ext uri="{FF2B5EF4-FFF2-40B4-BE49-F238E27FC236}">
                <a16:creationId xmlns:a16="http://schemas.microsoft.com/office/drawing/2014/main" xmlns="" id="{3A24468C-7E9C-40AC-B064-9FF6A1B672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5" name="Group 83">
            <a:extLst>
              <a:ext uri="{FF2B5EF4-FFF2-40B4-BE49-F238E27FC236}">
                <a16:creationId xmlns:a16="http://schemas.microsoft.com/office/drawing/2014/main" xmlns="" id="{C4BF870F-BFC3-4068-A7DE-EFDB7CF8D50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6" name="Freeform 5">
              <a:extLst>
                <a:ext uri="{FF2B5EF4-FFF2-40B4-BE49-F238E27FC236}">
                  <a16:creationId xmlns:a16="http://schemas.microsoft.com/office/drawing/2014/main" xmlns="" id="{1D52EFD2-6215-4B6E-9CA2-B63525B1943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6">
              <a:extLst>
                <a:ext uri="{FF2B5EF4-FFF2-40B4-BE49-F238E27FC236}">
                  <a16:creationId xmlns:a16="http://schemas.microsoft.com/office/drawing/2014/main" xmlns="" id="{A36ADFB1-542B-43CB-B19A-0B366E8197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xmlns="" id="{127B1880-8A25-4192-B927-7F158D8E488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xmlns="" id="{40D8DB12-39F6-443E-9941-8C1888203A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9">
              <a:extLst>
                <a:ext uri="{FF2B5EF4-FFF2-40B4-BE49-F238E27FC236}">
                  <a16:creationId xmlns:a16="http://schemas.microsoft.com/office/drawing/2014/main" xmlns="" id="{13E7DD18-C53C-45E3-9D66-312E8C2DF47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0">
              <a:extLst>
                <a:ext uri="{FF2B5EF4-FFF2-40B4-BE49-F238E27FC236}">
                  <a16:creationId xmlns:a16="http://schemas.microsoft.com/office/drawing/2014/main" xmlns="" id="{B789DAE3-E100-4945-8A7D-B8724A2EE4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1">
              <a:extLst>
                <a:ext uri="{FF2B5EF4-FFF2-40B4-BE49-F238E27FC236}">
                  <a16:creationId xmlns:a16="http://schemas.microsoft.com/office/drawing/2014/main" xmlns="" id="{3A99F642-6429-40B4-9BE2-B73D0AB620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2">
              <a:extLst>
                <a:ext uri="{FF2B5EF4-FFF2-40B4-BE49-F238E27FC236}">
                  <a16:creationId xmlns:a16="http://schemas.microsoft.com/office/drawing/2014/main" xmlns="" id="{C4E42894-7921-4EE2-9163-4DB2A06115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3">
              <a:extLst>
                <a:ext uri="{FF2B5EF4-FFF2-40B4-BE49-F238E27FC236}">
                  <a16:creationId xmlns:a16="http://schemas.microsoft.com/office/drawing/2014/main" xmlns="" id="{63BD761D-57D7-48BC-B411-C95380BF037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4">
              <a:extLst>
                <a:ext uri="{FF2B5EF4-FFF2-40B4-BE49-F238E27FC236}">
                  <a16:creationId xmlns:a16="http://schemas.microsoft.com/office/drawing/2014/main" xmlns="" id="{78A09113-61C5-4F28-9405-FFBC4CAB243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5">
              <a:extLst>
                <a:ext uri="{FF2B5EF4-FFF2-40B4-BE49-F238E27FC236}">
                  <a16:creationId xmlns:a16="http://schemas.microsoft.com/office/drawing/2014/main" xmlns="" id="{E2907580-511F-4FD7-8E3A-66695B7450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6">
              <a:extLst>
                <a:ext uri="{FF2B5EF4-FFF2-40B4-BE49-F238E27FC236}">
                  <a16:creationId xmlns:a16="http://schemas.microsoft.com/office/drawing/2014/main" xmlns="" id="{9731D4BD-990E-4109-B748-A892651283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7">
              <a:extLst>
                <a:ext uri="{FF2B5EF4-FFF2-40B4-BE49-F238E27FC236}">
                  <a16:creationId xmlns:a16="http://schemas.microsoft.com/office/drawing/2014/main" xmlns="" id="{920AFA28-66B8-46A6-A955-DEE77BB10A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8">
              <a:extLst>
                <a:ext uri="{FF2B5EF4-FFF2-40B4-BE49-F238E27FC236}">
                  <a16:creationId xmlns:a16="http://schemas.microsoft.com/office/drawing/2014/main" xmlns="" id="{150A18AE-5B9B-4B7F-8717-655EF5BA79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9">
              <a:extLst>
                <a:ext uri="{FF2B5EF4-FFF2-40B4-BE49-F238E27FC236}">
                  <a16:creationId xmlns:a16="http://schemas.microsoft.com/office/drawing/2014/main" xmlns="" id="{DBC34699-A4FA-44BF-8CCB-8B53C927E5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20">
              <a:extLst>
                <a:ext uri="{FF2B5EF4-FFF2-40B4-BE49-F238E27FC236}">
                  <a16:creationId xmlns:a16="http://schemas.microsoft.com/office/drawing/2014/main" xmlns="" id="{228EB2C7-CB90-4AFE-AF7F-461A21E542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21">
              <a:extLst>
                <a:ext uri="{FF2B5EF4-FFF2-40B4-BE49-F238E27FC236}">
                  <a16:creationId xmlns:a16="http://schemas.microsoft.com/office/drawing/2014/main" xmlns="" id="{DE0D4461-50A2-4D5A-8078-736E272736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22">
              <a:extLst>
                <a:ext uri="{FF2B5EF4-FFF2-40B4-BE49-F238E27FC236}">
                  <a16:creationId xmlns:a16="http://schemas.microsoft.com/office/drawing/2014/main" xmlns="" id="{07BA8392-3C66-488A-B1A0-56FEFC11FF9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23">
              <a:extLst>
                <a:ext uri="{FF2B5EF4-FFF2-40B4-BE49-F238E27FC236}">
                  <a16:creationId xmlns:a16="http://schemas.microsoft.com/office/drawing/2014/main" xmlns="" id="{D165F4ED-DA25-48F7-9AD1-65D1570238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24">
              <a:extLst>
                <a:ext uri="{FF2B5EF4-FFF2-40B4-BE49-F238E27FC236}">
                  <a16:creationId xmlns:a16="http://schemas.microsoft.com/office/drawing/2014/main" xmlns="" id="{4E20D117-46DB-4808-8984-A36BC0AB761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25">
              <a:extLst>
                <a:ext uri="{FF2B5EF4-FFF2-40B4-BE49-F238E27FC236}">
                  <a16:creationId xmlns:a16="http://schemas.microsoft.com/office/drawing/2014/main" xmlns="" id="{E32503BC-BF4D-473E-89D5-0558CD652B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37" name="Group 106">
            <a:extLst>
              <a:ext uri="{FF2B5EF4-FFF2-40B4-BE49-F238E27FC236}">
                <a16:creationId xmlns:a16="http://schemas.microsoft.com/office/drawing/2014/main" xmlns="" id="{58B87EC9-91AF-4173-8501-36A0A5F0CC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138" name="Rectangle 107">
              <a:extLst>
                <a:ext uri="{FF2B5EF4-FFF2-40B4-BE49-F238E27FC236}">
                  <a16:creationId xmlns:a16="http://schemas.microsoft.com/office/drawing/2014/main" xmlns="" id="{E3D1CBCD-F1ED-492F-8890-27D08136867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Isosceles Triangle 22">
              <a:extLst>
                <a:ext uri="{FF2B5EF4-FFF2-40B4-BE49-F238E27FC236}">
                  <a16:creationId xmlns:a16="http://schemas.microsoft.com/office/drawing/2014/main" xmlns="" id="{5DFBAC36-6C8D-41EB-AFDB-D67F7EC720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09">
              <a:extLst>
                <a:ext uri="{FF2B5EF4-FFF2-40B4-BE49-F238E27FC236}">
                  <a16:creationId xmlns:a16="http://schemas.microsoft.com/office/drawing/2014/main" xmlns="" id="{353684B1-393D-4525-8F8F-B4115281F86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 fontScale="90000"/>
          </a:bodyPr>
          <a:lstStyle/>
          <a:p>
            <a:r>
              <a:rPr lang="pt-BR" sz="3700" dirty="0">
                <a:latin typeface="+mn-lt"/>
              </a:rPr>
              <a:t>Performance do FUNGETUR</a:t>
            </a:r>
            <a:br>
              <a:rPr lang="pt-BR" sz="3700" dirty="0">
                <a:latin typeface="+mn-lt"/>
              </a:rPr>
            </a:br>
            <a:r>
              <a:rPr lang="pt-BR" sz="3700" dirty="0">
                <a:latin typeface="+mn-lt"/>
              </a:rPr>
              <a:t>Valor empenhado (R$ mi)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96076BCF-9997-439C-B8A1-D0640A9D4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797595"/>
            <a:ext cx="6281873" cy="181287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t-BR" sz="1400" dirty="0"/>
              <a:t>Empenhado: </a:t>
            </a:r>
          </a:p>
          <a:p>
            <a:pPr>
              <a:lnSpc>
                <a:spcPct val="110000"/>
              </a:lnSpc>
            </a:pPr>
            <a:r>
              <a:rPr lang="pt-BR" sz="1400" b="1" dirty="0"/>
              <a:t>R$ 5.032.311.767,00 = 100% [basicamente 7m] </a:t>
            </a:r>
            <a:endParaRPr lang="pt-BR" sz="1400" dirty="0"/>
          </a:p>
          <a:p>
            <a:pPr>
              <a:lnSpc>
                <a:spcPct val="110000"/>
              </a:lnSpc>
            </a:pPr>
            <a:r>
              <a:rPr lang="pt-BR" sz="1400" dirty="0"/>
              <a:t>Repassados (24/03/21): </a:t>
            </a:r>
          </a:p>
          <a:p>
            <a:pPr>
              <a:lnSpc>
                <a:spcPct val="110000"/>
              </a:lnSpc>
            </a:pPr>
            <a:r>
              <a:rPr lang="pt-BR" sz="1400" b="1" dirty="0"/>
              <a:t>R$ 3.452.317,99 = 68,60%</a:t>
            </a:r>
          </a:p>
          <a:p>
            <a:pPr>
              <a:lnSpc>
                <a:spcPct val="110000"/>
              </a:lnSpc>
            </a:pPr>
            <a:r>
              <a:rPr lang="pt-BR" sz="1400" b="1" dirty="0"/>
              <a:t>aumento de 1.375% comparado a 2019</a:t>
            </a:r>
          </a:p>
          <a:p>
            <a:pPr marL="0" indent="0">
              <a:lnSpc>
                <a:spcPct val="110000"/>
              </a:lnSpc>
              <a:buNone/>
            </a:pPr>
            <a:endParaRPr lang="pt-BR" sz="1400" dirty="0"/>
          </a:p>
        </p:txBody>
      </p:sp>
      <p:sp>
        <p:nvSpPr>
          <p:cNvPr id="141" name="Rectangle 111">
            <a:extLst>
              <a:ext uri="{FF2B5EF4-FFF2-40B4-BE49-F238E27FC236}">
                <a16:creationId xmlns:a16="http://schemas.microsoft.com/office/drawing/2014/main" xmlns="" id="{339CCC8A-9645-4B4A-ABB7-9C925456D7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2017" y="3097161"/>
            <a:ext cx="6272264" cy="29604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Espaço Reservado para Conteúdo 5">
            <a:extLst>
              <a:ext uri="{FF2B5EF4-FFF2-40B4-BE49-F238E27FC236}">
                <a16:creationId xmlns:a16="http://schemas.microsoft.com/office/drawing/2014/main" xmlns="" id="{FD7685D8-64AB-4104-AFE7-F13FDECED9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4460125"/>
              </p:ext>
            </p:extLst>
          </p:nvPr>
        </p:nvGraphicFramePr>
        <p:xfrm>
          <a:off x="5275007" y="3271186"/>
          <a:ext cx="5948930" cy="2623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038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40F2DE27-1297-4129-8109-8A8F621F6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EE3576CE-E327-4733-A289-BEFB35F754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EF2E2475-8B34-4000-B8B4-D1C0480EAC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AFF0158B-67CA-4E5D-82E9-032946005C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E791B238-571A-4C82-9B16-63D94A891B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70F10DD1-A998-4B23-8C15-31B7FD35E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AE6BBC61-DC1C-44DA-9B00-6F69CE21D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906CAA79-7669-426E-AB78-3E141D4751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DA6EE275-29A0-4962-AFA6-FAD32DF50F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2274EE13-0D62-4489-9B61-C616736FA1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471730B6-C7FB-45ED-BCC5-40FD45BF26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D6FE80FB-C4EF-4D79-9559-D63549F146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C9CBAF19-21AE-40E8-8965-D5E6042F25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EBA99019-E134-4FD1-9B9C-5F2DCAAA9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00B654CA-DF8B-44BB-BF62-5B028D5222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32411C03-987B-42CB-833D-E31A279010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5F9F126A-997B-4B39-8984-6563BA5D7F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49617DFE-E17F-4F67-9D22-C419793921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E5441641-3AA6-42CE-8E3B-D39246DDE4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6A578EBB-B60C-404B-B968-F9D46DC8BF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6A6D1E40-DD2C-4558-954C-47EC7417E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6C40FCAF-C578-4360-9094-9F66028B7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63EAC42D-DC17-4FCB-B8F4-6AFBDA29CF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BB7397-B92C-43FF-B487-84D60843C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133" y="423896"/>
            <a:ext cx="8673427" cy="1048945"/>
          </a:xfrm>
        </p:spPr>
        <p:txBody>
          <a:bodyPr>
            <a:normAutofit/>
          </a:bodyPr>
          <a:lstStyle/>
          <a:p>
            <a:r>
              <a:rPr lang="pt-BR" sz="3100" dirty="0">
                <a:solidFill>
                  <a:schemeClr val="tx1"/>
                </a:solidFill>
                <a:latin typeface="+mn-lt"/>
              </a:rPr>
              <a:t>PIB do Turismo em 2019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xmlns="" id="{6B52ED82-5157-4A3B-99FE-733F2F32D0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3767581"/>
              </p:ext>
            </p:extLst>
          </p:nvPr>
        </p:nvGraphicFramePr>
        <p:xfrm>
          <a:off x="5521482" y="1209079"/>
          <a:ext cx="5948360" cy="4372498"/>
        </p:xfrm>
        <a:graphic>
          <a:graphicData uri="http://schemas.openxmlformats.org/drawingml/2006/table">
            <a:tbl>
              <a:tblPr firstRow="1" firstCol="1" lastRow="1">
                <a:tableStyleId>{6E25E649-3F16-4E02-A733-19D2CDBF48F0}</a:tableStyleId>
              </a:tblPr>
              <a:tblGrid>
                <a:gridCol w="1221579">
                  <a:extLst>
                    <a:ext uri="{9D8B030D-6E8A-4147-A177-3AD203B41FA5}">
                      <a16:colId xmlns:a16="http://schemas.microsoft.com/office/drawing/2014/main" xmlns="" val="757763360"/>
                    </a:ext>
                  </a:extLst>
                </a:gridCol>
                <a:gridCol w="2398425">
                  <a:extLst>
                    <a:ext uri="{9D8B030D-6E8A-4147-A177-3AD203B41FA5}">
                      <a16:colId xmlns:a16="http://schemas.microsoft.com/office/drawing/2014/main" xmlns="" val="4076907852"/>
                    </a:ext>
                  </a:extLst>
                </a:gridCol>
                <a:gridCol w="1106777">
                  <a:extLst>
                    <a:ext uri="{9D8B030D-6E8A-4147-A177-3AD203B41FA5}">
                      <a16:colId xmlns:a16="http://schemas.microsoft.com/office/drawing/2014/main" xmlns="" val="1685844981"/>
                    </a:ext>
                  </a:extLst>
                </a:gridCol>
                <a:gridCol w="1221579">
                  <a:extLst>
                    <a:ext uri="{9D8B030D-6E8A-4147-A177-3AD203B41FA5}">
                      <a16:colId xmlns:a16="http://schemas.microsoft.com/office/drawing/2014/main" xmlns="" val="579523290"/>
                    </a:ext>
                  </a:extLst>
                </a:gridCol>
              </a:tblGrid>
              <a:tr h="656862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 dirty="0" err="1">
                          <a:effectLst/>
                        </a:rPr>
                        <a:t>ACTs</a:t>
                      </a:r>
                      <a:endParaRPr lang="pt-BR" sz="12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PIB ACT 2019 (FGV e IBGE)</a:t>
                      </a:r>
                      <a:endParaRPr lang="en-US" sz="12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Peso econômico relativo na ACT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400" u="none" strike="noStrike" dirty="0">
                          <a:effectLst/>
                        </a:rPr>
                        <a:t>número de firmas</a:t>
                      </a:r>
                      <a:endParaRPr lang="pt-BR" sz="1400" b="1" i="0" u="none" strike="noStrike" dirty="0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extLst>
                  <a:ext uri="{0D108BD9-81ED-4DB2-BD59-A6C34878D82A}">
                    <a16:rowId xmlns:a16="http://schemas.microsoft.com/office/drawing/2014/main" xmlns="" val="2184603081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Alojamento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39.139.062.500,00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14,45%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44.719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3944221522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Alimentação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156.556.250.000,00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57,81%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337.148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1717729680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Transporte Terrestre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44.428.125.000,00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16,41%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38.147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3258236170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Transporte Aquaviário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  1.057.812.500,00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0,39%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1.344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1420525967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Transporte Aéreo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  6.346.875.000,00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2,34%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1.165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2893093161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Aluguel de Transportes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  6.346.875.000,00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2,34%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14.211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3158789437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Agência de Viagem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11.635.937.500,00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4,30%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29.217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4267278834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200" u="none" strike="noStrike">
                          <a:effectLst/>
                        </a:rPr>
                        <a:t>Cultura e Lazer</a:t>
                      </a:r>
                      <a:endParaRPr lang="pt-BR" sz="1200" b="1" i="0" u="none" strike="noStrike">
                        <a:solidFill>
                          <a:srgbClr val="222222"/>
                        </a:solidFill>
                        <a:effectLst/>
                        <a:latin typeface="Inherit"/>
                      </a:endParaRPr>
                    </a:p>
                  </a:txBody>
                  <a:tcPr marL="10768" marR="10768" marT="1076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    5.289.062.500,00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1,95%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43.713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1480311770"/>
                  </a:ext>
                </a:extLst>
              </a:tr>
              <a:tr h="389810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Total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 R$         270.800.000.000,00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>
                          <a:effectLst/>
                        </a:rPr>
                        <a:t>100,00%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</a:rPr>
                        <a:t>509.664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768" marR="10768" marT="10768" marB="0" anchor="b"/>
                </a:tc>
                <a:extLst>
                  <a:ext uri="{0D108BD9-81ED-4DB2-BD59-A6C34878D82A}">
                    <a16:rowId xmlns:a16="http://schemas.microsoft.com/office/drawing/2014/main" xmlns="" val="1475701387"/>
                  </a:ext>
                </a:extLst>
              </a:tr>
            </a:tbl>
          </a:graphicData>
        </a:graphic>
      </p:graphicFrame>
      <p:graphicFrame>
        <p:nvGraphicFramePr>
          <p:cNvPr id="35" name="Gráfico 34">
            <a:extLst>
              <a:ext uri="{FF2B5EF4-FFF2-40B4-BE49-F238E27FC236}">
                <a16:creationId xmlns:a16="http://schemas.microsoft.com/office/drawing/2014/main" xmlns="" id="{7A991474-7C98-4A4D-8F03-ABE25C07C7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5168464"/>
              </p:ext>
            </p:extLst>
          </p:nvPr>
        </p:nvGraphicFramePr>
        <p:xfrm>
          <a:off x="549520" y="1198179"/>
          <a:ext cx="4566016" cy="552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E9388DD3-CA51-4A84-8018-1A585182CFAC}"/>
              </a:ext>
            </a:extLst>
          </p:cNvPr>
          <p:cNvSpPr txBox="1"/>
          <p:nvPr/>
        </p:nvSpPr>
        <p:spPr>
          <a:xfrm>
            <a:off x="5407772" y="5802997"/>
            <a:ext cx="6472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Em 2019, empregou aproximados 2,19 milhões de pessoas (empregos formais e informais)</a:t>
            </a:r>
          </a:p>
        </p:txBody>
      </p:sp>
    </p:spTree>
    <p:extLst>
      <p:ext uri="{BB962C8B-B14F-4D97-AF65-F5344CB8AC3E}">
        <p14:creationId xmlns:p14="http://schemas.microsoft.com/office/powerpoint/2010/main" val="2466874238"/>
      </p:ext>
    </p:extLst>
  </p:cSld>
  <p:clrMapOvr>
    <a:masterClrMapping/>
  </p:clrMapOvr>
  <p:transition spd="slow">
    <p:randomBar dir="vert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228600" tIns="228600" rIns="228600" bIns="0" rtlCol="0">
            <a:normAutofit/>
          </a:bodyPr>
          <a:lstStyle/>
          <a:p>
            <a:r>
              <a:rPr lang="pt-BR" dirty="0">
                <a:latin typeface="+mn-lt"/>
              </a:rPr>
              <a:t>Performance do FUNGETUR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73FAFFE8-3A93-4FBE-96ED-D17ED71746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10263" y="796925"/>
            <a:ext cx="6281737" cy="1812925"/>
          </a:xfrm>
        </p:spPr>
        <p:txBody>
          <a:bodyPr>
            <a:normAutofit/>
          </a:bodyPr>
          <a:lstStyle/>
          <a:p>
            <a:r>
              <a:rPr lang="pt-BR" dirty="0"/>
              <a:t>Valores empenhados (anual), 2018-2021 (R$ mi)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graphicFrame>
        <p:nvGraphicFramePr>
          <p:cNvPr id="37" name="Espaço Reservado para Conteúdo 5">
            <a:extLst>
              <a:ext uri="{FF2B5EF4-FFF2-40B4-BE49-F238E27FC236}">
                <a16:creationId xmlns:a16="http://schemas.microsoft.com/office/drawing/2014/main" xmlns="" id="{65A0876B-5E81-4B31-9CB2-3806B2D6B6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405488"/>
              </p:ext>
            </p:extLst>
          </p:nvPr>
        </p:nvGraphicFramePr>
        <p:xfrm>
          <a:off x="5469002" y="2073744"/>
          <a:ext cx="5915280" cy="4195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6" name="Retângulo: Cantos Arredondados 65">
            <a:extLst>
              <a:ext uri="{FF2B5EF4-FFF2-40B4-BE49-F238E27FC236}">
                <a16:creationId xmlns:a16="http://schemas.microsoft.com/office/drawing/2014/main" xmlns="" id="{55F174E8-7964-481A-96E4-AF9AF601A108}"/>
              </a:ext>
            </a:extLst>
          </p:cNvPr>
          <p:cNvSpPr/>
          <p:nvPr/>
        </p:nvSpPr>
        <p:spPr>
          <a:xfrm>
            <a:off x="6396617" y="3148039"/>
            <a:ext cx="3501196" cy="860214"/>
          </a:xfrm>
          <a:prstGeom prst="round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/>
              <a:t>Aumento de </a:t>
            </a:r>
            <a:r>
              <a:rPr lang="pt-BR" sz="4000" b="1" dirty="0"/>
              <a:t>1.656,6 %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864231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228600" tIns="228600" rIns="228600" bIns="228600" rtlCol="0" anchor="ctr">
            <a:normAutofit/>
          </a:bodyPr>
          <a:lstStyle/>
          <a:p>
            <a:r>
              <a:rPr lang="pt-BR" dirty="0">
                <a:latin typeface="+mn-lt"/>
              </a:rPr>
              <a:t>Performance do FUNGETUR</a:t>
            </a:r>
            <a:endParaRPr lang="en-US" dirty="0">
              <a:latin typeface="+mn-lt"/>
            </a:endParaRP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xmlns="" id="{73FAFFE8-3A93-4FBE-96ED-D17ED717460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910263" y="796925"/>
            <a:ext cx="6281737" cy="18129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Empregos diretos, mantidos ou gerados. 2018-2021</a:t>
            </a:r>
          </a:p>
          <a:p>
            <a:pPr marL="0"/>
            <a:endParaRPr lang="en-US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CB768910-8FCA-4A73-8B82-29C1DFFD77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8791315"/>
              </p:ext>
            </p:extLst>
          </p:nvPr>
        </p:nvGraphicFramePr>
        <p:xfrm>
          <a:off x="4884133" y="2065284"/>
          <a:ext cx="6917344" cy="433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3" name="Retângulo: Cantos Arredondados 62">
            <a:extLst>
              <a:ext uri="{FF2B5EF4-FFF2-40B4-BE49-F238E27FC236}">
                <a16:creationId xmlns:a16="http://schemas.microsoft.com/office/drawing/2014/main" xmlns="" id="{0A437356-57D7-46D9-9DB7-521F39456790}"/>
              </a:ext>
            </a:extLst>
          </p:cNvPr>
          <p:cNvSpPr/>
          <p:nvPr/>
        </p:nvSpPr>
        <p:spPr>
          <a:xfrm>
            <a:off x="8722375" y="3544499"/>
            <a:ext cx="3079102" cy="16795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Em 2021 chegou-se, até o momento, à marca de 2.277 empregos diretamente gerados e mantidos.</a:t>
            </a:r>
          </a:p>
        </p:txBody>
      </p:sp>
      <p:sp>
        <p:nvSpPr>
          <p:cNvPr id="68" name="Elipse 67">
            <a:extLst>
              <a:ext uri="{FF2B5EF4-FFF2-40B4-BE49-F238E27FC236}">
                <a16:creationId xmlns:a16="http://schemas.microsoft.com/office/drawing/2014/main" xmlns="" id="{053CB5C1-E1C3-4629-92DA-112855529221}"/>
              </a:ext>
            </a:extLst>
          </p:cNvPr>
          <p:cNvSpPr/>
          <p:nvPr/>
        </p:nvSpPr>
        <p:spPr>
          <a:xfrm>
            <a:off x="9114261" y="2009516"/>
            <a:ext cx="1147665" cy="600334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72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pt-BR" dirty="0">
                <a:latin typeface="+mn-lt"/>
              </a:rPr>
              <a:t>Peso das despesas principais, 2018</a:t>
            </a:r>
          </a:p>
        </p:txBody>
      </p:sp>
      <p:sp useBgFill="1">
        <p:nvSpPr>
          <p:cNvPr id="100" name="Rectangle 99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3" name="Espaço Reservado para Conteúdo 3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8005581"/>
              </p:ext>
            </p:extLst>
          </p:nvPr>
        </p:nvGraphicFramePr>
        <p:xfrm>
          <a:off x="4766582" y="266700"/>
          <a:ext cx="6633256" cy="6082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6095847" y="745093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84,32%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7949047" y="743294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84,71%</a:t>
            </a:r>
          </a:p>
        </p:txBody>
      </p:sp>
      <p:sp>
        <p:nvSpPr>
          <p:cNvPr id="36" name="CaixaDeTexto 35"/>
          <p:cNvSpPr txBox="1"/>
          <p:nvPr/>
        </p:nvSpPr>
        <p:spPr>
          <a:xfrm>
            <a:off x="9799490" y="1295038"/>
            <a:ext cx="1403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72,40%</a:t>
            </a:r>
          </a:p>
        </p:txBody>
      </p:sp>
    </p:spTree>
    <p:extLst>
      <p:ext uri="{BB962C8B-B14F-4D97-AF65-F5344CB8AC3E}">
        <p14:creationId xmlns:p14="http://schemas.microsoft.com/office/powerpoint/2010/main" val="34316140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800" dirty="0">
                <a:solidFill>
                  <a:schemeClr val="tx1"/>
                </a:solidFill>
                <a:latin typeface="+mn-lt"/>
              </a:rPr>
              <a:t>Composição das Despesas, por valor (R$ 1000) (IBGE – 2018)</a:t>
            </a:r>
          </a:p>
        </p:txBody>
      </p:sp>
      <p:graphicFrame>
        <p:nvGraphicFramePr>
          <p:cNvPr id="8" name="Espaço Reservado para Conteúdo 7">
            <a:extLst>
              <a:ext uri="{FF2B5EF4-FFF2-40B4-BE49-F238E27FC236}">
                <a16:creationId xmlns:a16="http://schemas.microsoft.com/office/drawing/2014/main" xmlns="" id="{9E03E338-3F33-4E2D-8119-7B3FAC2EC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5326047"/>
              </p:ext>
            </p:extLst>
          </p:nvPr>
        </p:nvGraphicFramePr>
        <p:xfrm>
          <a:off x="4776952" y="157655"/>
          <a:ext cx="6734011" cy="6574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40027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pt-BR" dirty="0">
                <a:latin typeface="+mn-lt"/>
              </a:rPr>
              <a:t>Pergunta</a:t>
            </a:r>
            <a:r>
              <a:rPr lang="en-US" dirty="0">
                <a:latin typeface="+mn-lt"/>
              </a:rPr>
              <a:t> fundamental</a:t>
            </a:r>
          </a:p>
        </p:txBody>
      </p:sp>
      <p:sp useBgFill="1">
        <p:nvSpPr>
          <p:cNvPr id="100" name="Rectangle 99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ontent Placeholder 66">
            <a:extLst>
              <a:ext uri="{FF2B5EF4-FFF2-40B4-BE49-F238E27FC236}">
                <a16:creationId xmlns:a16="http://schemas.microsoft.com/office/drawing/2014/main" xmlns="" id="{9C212F01-FB0B-492E-86C2-3018BBEB3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3" y="1751399"/>
            <a:ext cx="6324311" cy="3938202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Como garantir acesso ao crédito emergencial sem comprovação de faturamento por 13 meses!?</a:t>
            </a:r>
          </a:p>
          <a:p>
            <a:pPr algn="just"/>
            <a:r>
              <a:rPr lang="pt-BR" sz="2400" dirty="0"/>
              <a:t>Com o peso sobre o faturamento líquido que as despesas recorrentes representam para alguns segmentos do setor ultrapassando 70%?</a:t>
            </a:r>
          </a:p>
        </p:txBody>
      </p:sp>
    </p:spTree>
    <p:extLst>
      <p:ext uri="{BB962C8B-B14F-4D97-AF65-F5344CB8AC3E}">
        <p14:creationId xmlns:p14="http://schemas.microsoft.com/office/powerpoint/2010/main" val="7109989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E agora?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Gargalos:</a:t>
            </a:r>
          </a:p>
          <a:p>
            <a:r>
              <a:rPr lang="pt-BR" dirty="0"/>
              <a:t>Alteração da Lei do </a:t>
            </a:r>
            <a:r>
              <a:rPr lang="pt-BR" dirty="0" err="1"/>
              <a:t>Fungetur</a:t>
            </a:r>
            <a:r>
              <a:rPr lang="pt-BR" dirty="0"/>
              <a:t>, que aponta seus limites e obsolescência:</a:t>
            </a:r>
          </a:p>
          <a:p>
            <a:r>
              <a:rPr lang="pt-BR" dirty="0"/>
              <a:t>Compartilhamento de risco é crucial, já há liquidez no mercado;</a:t>
            </a:r>
          </a:p>
          <a:p>
            <a:r>
              <a:rPr lang="pt-BR" dirty="0"/>
              <a:t>Acesso aos Fundos Garantidores, sem reserva ao setor, terminou sem êxito</a:t>
            </a:r>
          </a:p>
          <a:p>
            <a:r>
              <a:rPr lang="pt-BR" dirty="0"/>
              <a:t>Alteração para permitir publicidade do Fundo, por ora limitado ao recurso orçamentário anual</a:t>
            </a:r>
          </a:p>
          <a:p>
            <a:r>
              <a:rPr lang="pt-BR" dirty="0"/>
              <a:t>Aumento das linhas dedicadas ao turismo nos Fundos Constitucionais: FNE, FCO, FN.</a:t>
            </a:r>
          </a:p>
          <a:p>
            <a:r>
              <a:rPr lang="pt-BR" dirty="0"/>
              <a:t>Prorrogação e suspensão dos prazos de carência para as linhas dos fundos constitucionais.</a:t>
            </a:r>
          </a:p>
        </p:txBody>
      </p:sp>
    </p:spTree>
    <p:extLst>
      <p:ext uri="{BB962C8B-B14F-4D97-AF65-F5344CB8AC3E}">
        <p14:creationId xmlns:p14="http://schemas.microsoft.com/office/powerpoint/2010/main" val="28219179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E agora?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Atualizações na Portaria nº 666, 25 de setembro de 2020:</a:t>
            </a:r>
          </a:p>
          <a:p>
            <a:r>
              <a:rPr lang="pt-BR" dirty="0"/>
              <a:t>Suspensão dos pagamentos de encargos e juros por até 8 meses – sendo os valores capitalizados durante o período e não ultrapassando o prazo máximo de amortização;</a:t>
            </a:r>
          </a:p>
          <a:p>
            <a:r>
              <a:rPr lang="pt-BR" dirty="0"/>
              <a:t>Prorrogação em até 8 meses nos prazos de carência.</a:t>
            </a:r>
          </a:p>
          <a:p>
            <a:r>
              <a:rPr lang="pt-BR" dirty="0"/>
              <a:t>Ambas as medidas têm validade até 31 de dezembro de 2021.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74354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E agora?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Atualizações na Portaria nº 666, 25 de setembro de 2020:</a:t>
            </a:r>
          </a:p>
          <a:p>
            <a:r>
              <a:rPr lang="pt-BR" dirty="0"/>
              <a:t>Valor financiável para projetos de investimento: R$ 50.000.000,00;</a:t>
            </a:r>
          </a:p>
          <a:p>
            <a:pPr lvl="1"/>
            <a:r>
              <a:rPr lang="pt-BR" dirty="0"/>
              <a:t>Participação no financiamento: até 80% do investimento </a:t>
            </a:r>
          </a:p>
          <a:p>
            <a:pPr lvl="1"/>
            <a:r>
              <a:rPr lang="pt-BR" dirty="0"/>
              <a:t>Encargos financeiros: SELIC + teto de até 5% a.a.</a:t>
            </a:r>
          </a:p>
          <a:p>
            <a:pPr lvl="1"/>
            <a:r>
              <a:rPr lang="pt-BR" dirty="0"/>
              <a:t>Atualização do principal: variação anual da taxa SELIC</a:t>
            </a:r>
          </a:p>
          <a:p>
            <a:pPr lvl="1"/>
            <a:r>
              <a:rPr lang="pt-BR" dirty="0"/>
              <a:t>Carência: até 60 meses + 8 meses</a:t>
            </a:r>
          </a:p>
          <a:p>
            <a:pPr lvl="1"/>
            <a:r>
              <a:rPr lang="pt-BR" dirty="0"/>
              <a:t>Prazos de amortização: até 240 meses </a:t>
            </a:r>
          </a:p>
          <a:p>
            <a:pPr lvl="1"/>
            <a:r>
              <a:rPr lang="pt-BR" dirty="0"/>
              <a:t>Sistema de amortização: SAC </a:t>
            </a:r>
          </a:p>
          <a:p>
            <a:pPr lvl="1"/>
            <a:r>
              <a:rPr lang="pt-BR" dirty="0"/>
              <a:t>Capital de giro associado: Até 30% do valor financiado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20201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E agora?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Valor financiável para aquisição de bens e equipamentos: R$ 30.000.000,00;</a:t>
            </a:r>
          </a:p>
          <a:p>
            <a:pPr lvl="1"/>
            <a:r>
              <a:rPr lang="pt-BR" dirty="0"/>
              <a:t>Participação no financiamento: até 100% do investimento </a:t>
            </a:r>
          </a:p>
          <a:p>
            <a:pPr lvl="1"/>
            <a:r>
              <a:rPr lang="pt-BR" dirty="0"/>
              <a:t>Encargos financeiros: SELIC + teto de até 5% a.a.</a:t>
            </a:r>
          </a:p>
          <a:p>
            <a:pPr lvl="1"/>
            <a:r>
              <a:rPr lang="pt-BR" dirty="0"/>
              <a:t>Atualização do principal: variação anual da taxa SELIC</a:t>
            </a:r>
          </a:p>
          <a:p>
            <a:pPr lvl="1"/>
            <a:r>
              <a:rPr lang="pt-BR" dirty="0"/>
              <a:t>Carência: até 12 meses + 8 meses</a:t>
            </a:r>
          </a:p>
          <a:p>
            <a:pPr lvl="1"/>
            <a:r>
              <a:rPr lang="pt-BR" dirty="0"/>
              <a:t>Prazos de amortização: até 60 meses </a:t>
            </a:r>
          </a:p>
          <a:p>
            <a:pPr lvl="1"/>
            <a:r>
              <a:rPr lang="pt-BR" dirty="0"/>
              <a:t>Sistema de amortização: SAC </a:t>
            </a:r>
          </a:p>
          <a:p>
            <a:pPr lvl="1"/>
            <a:r>
              <a:rPr lang="pt-BR" dirty="0"/>
              <a:t>Capital de giro associado: Até 30% do valor financiado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4968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latin typeface="+mn-lt"/>
              </a:rPr>
              <a:t>E agora?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Valor financiável para capital de giro isolado: R$ 30.000.000,00;</a:t>
            </a:r>
          </a:p>
          <a:p>
            <a:pPr lvl="1"/>
            <a:r>
              <a:rPr lang="pt-BR" dirty="0"/>
              <a:t>Participação no financiamento: até 100% do investimento </a:t>
            </a:r>
          </a:p>
          <a:p>
            <a:pPr lvl="1"/>
            <a:r>
              <a:rPr lang="pt-BR" dirty="0"/>
              <a:t>Encargos financeiros: SELIC + teto de até 5% a.a.</a:t>
            </a:r>
          </a:p>
          <a:p>
            <a:pPr lvl="1"/>
            <a:r>
              <a:rPr lang="pt-BR" dirty="0"/>
              <a:t>Atualização do principal: variação anual da taxa SELIC</a:t>
            </a:r>
          </a:p>
          <a:p>
            <a:pPr lvl="1"/>
            <a:r>
              <a:rPr lang="pt-BR" dirty="0"/>
              <a:t>Carência: até 12 meses + 8 meses</a:t>
            </a:r>
          </a:p>
          <a:p>
            <a:pPr lvl="1"/>
            <a:r>
              <a:rPr lang="pt-BR" dirty="0"/>
              <a:t>Prazos de amortização: até 60 meses </a:t>
            </a:r>
          </a:p>
          <a:p>
            <a:pPr lvl="1"/>
            <a:r>
              <a:rPr lang="pt-BR" dirty="0"/>
              <a:t>Sistema de amortização: SAC </a:t>
            </a:r>
          </a:p>
        </p:txBody>
      </p:sp>
    </p:spTree>
    <p:extLst>
      <p:ext uri="{BB962C8B-B14F-4D97-AF65-F5344CB8AC3E}">
        <p14:creationId xmlns:p14="http://schemas.microsoft.com/office/powerpoint/2010/main" val="2869659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40F2DE27-1297-4129-8109-8A8F621F6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EE3576CE-E327-4733-A289-BEFB35F754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EF2E2475-8B34-4000-B8B4-D1C0480EAC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AFF0158B-67CA-4E5D-82E9-032946005C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E791B238-571A-4C82-9B16-63D94A891B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70F10DD1-A998-4B23-8C15-31B7FD35E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AE6BBC61-DC1C-44DA-9B00-6F69CE21D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906CAA79-7669-426E-AB78-3E141D4751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DA6EE275-29A0-4962-AFA6-FAD32DF50F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2274EE13-0D62-4489-9B61-C616736FA1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471730B6-C7FB-45ED-BCC5-40FD45BF26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D6FE80FB-C4EF-4D79-9559-D63549F146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C9CBAF19-21AE-40E8-8965-D5E6042F25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EBA99019-E134-4FD1-9B9C-5F2DCAAA9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00B654CA-DF8B-44BB-BF62-5B028D5222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32411C03-987B-42CB-833D-E31A279010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5F9F126A-997B-4B39-8984-6563BA5D7F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49617DFE-E17F-4F67-9D22-C419793921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E5441641-3AA6-42CE-8E3B-D39246DDE4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6A578EBB-B60C-404B-B968-F9D46DC8BF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6A6D1E40-DD2C-4558-954C-47EC7417E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6C40FCAF-C578-4360-9094-9F66028B7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63EAC42D-DC17-4FCB-B8F4-6AFBDA29CF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5BB7397-B92C-43FF-B487-84D60843C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 fontScale="90000"/>
          </a:bodyPr>
          <a:lstStyle/>
          <a:p>
            <a:r>
              <a:rPr lang="pt-BR" sz="3100" dirty="0">
                <a:solidFill>
                  <a:schemeClr val="tx1"/>
                </a:solidFill>
                <a:latin typeface="+mn-lt"/>
              </a:rPr>
              <a:t>Perda da capacidade instalada estimada (FGV, abril 2020) – todas as ACT 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E6B0378A-77F1-41A2-9E77-FCC99008FC3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07568" y="1676851"/>
          <a:ext cx="10693870" cy="50001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59675073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>
            <a:normAutofit/>
          </a:bodyPr>
          <a:lstStyle/>
          <a:p>
            <a:r>
              <a:rPr lang="pt-BR" dirty="0">
                <a:latin typeface="+mn-lt"/>
              </a:rPr>
              <a:t>Contatos</a:t>
            </a:r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Logotipo, nome da empresa&#10;&#10;Descrição gerada automaticamente">
            <a:extLst>
              <a:ext uri="{FF2B5EF4-FFF2-40B4-BE49-F238E27FC236}">
                <a16:creationId xmlns:a16="http://schemas.microsoft.com/office/drawing/2014/main" xmlns="" id="{8E3B0F44-CBBF-429C-A309-0814137DAC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739" y="1281242"/>
            <a:ext cx="5946700" cy="1427208"/>
          </a:xfrm>
          <a:prstGeom prst="rect">
            <a:avLst/>
          </a:prstGeom>
          <a:ln w="9525">
            <a:noFill/>
          </a:ln>
        </p:spPr>
      </p:pic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E5E77D17-ED58-4A8E-9D4D-C7B3A1ADA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264" y="3018765"/>
            <a:ext cx="6281873" cy="334335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Lucas Felicio Fiuza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Secretário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Secretaria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Nacional de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Atração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Investimentos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Parcerias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Concessões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– SNAIC</a:t>
            </a:r>
          </a:p>
          <a:p>
            <a:pPr>
              <a:lnSpc>
                <a:spcPct val="110000"/>
              </a:lnSpc>
            </a:pPr>
            <a:r>
              <a:rPr lang="en-US" spc="148" dirty="0">
                <a:latin typeface="Cambria" panose="02040503050406030204" pitchFamily="18" charset="0"/>
                <a:ea typeface="Cambria" panose="02040503050406030204" pitchFamily="18" charset="0"/>
              </a:rPr>
              <a:t>João Daniel Ruettimann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Diretor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Departamento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Atração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de </a:t>
            </a:r>
            <a:r>
              <a:rPr lang="en-US" i="1" dirty="0" err="1">
                <a:latin typeface="Cambria" panose="02040503050406030204" pitchFamily="18" charset="0"/>
                <a:ea typeface="Cambria" panose="02040503050406030204" pitchFamily="18" charset="0"/>
              </a:rPr>
              <a:t>Investimentos</a:t>
            </a:r>
            <a:r>
              <a:rPr lang="en-US" i="1" dirty="0">
                <a:latin typeface="Cambria" panose="02040503050406030204" pitchFamily="18" charset="0"/>
                <a:ea typeface="Cambria" panose="02040503050406030204" pitchFamily="18" charset="0"/>
              </a:rPr>
              <a:t> - DAINV</a:t>
            </a:r>
          </a:p>
          <a:p>
            <a:pPr>
              <a:lnSpc>
                <a:spcPct val="110000"/>
              </a:lnSpc>
            </a:pPr>
            <a:r>
              <a:rPr lang="it-IT" dirty="0">
                <a:latin typeface="Cambria" panose="02040503050406030204" pitchFamily="18" charset="0"/>
                <a:ea typeface="Cambria" panose="02040503050406030204" pitchFamily="18" charset="0"/>
              </a:rPr>
              <a:t>joao.ruettimann@turismo.gov.br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0000"/>
              </a:lnSpc>
            </a:pPr>
            <a:endParaRPr lang="pt-BR" sz="1300" dirty="0"/>
          </a:p>
        </p:txBody>
      </p:sp>
    </p:spTree>
    <p:extLst>
      <p:ext uri="{BB962C8B-B14F-4D97-AF65-F5344CB8AC3E}">
        <p14:creationId xmlns:p14="http://schemas.microsoft.com/office/powerpoint/2010/main" val="290379181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52DD5C4-FCB2-4D72-9880-D2FA37CA6A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Anexo I: Impactos na Força de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52EAF1D-A646-421C-9B61-B919C0DE1A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4816281"/>
      </p:ext>
    </p:extLst>
  </p:cSld>
  <p:clrMapOvr>
    <a:masterClrMapping/>
  </p:clrMapOvr>
  <p:transition spd="slow">
    <p:wip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40F2DE27-1297-4129-8109-8A8F621F6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EE3576CE-E327-4733-A289-BEFB35F754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EF2E2475-8B34-4000-B8B4-D1C0480EAC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xmlns="" id="{AFF0158B-67CA-4E5D-82E9-032946005C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xmlns="" id="{E791B238-571A-4C82-9B16-63D94A891B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xmlns="" id="{70F10DD1-A998-4B23-8C15-31B7FD35E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xmlns="" id="{AE6BBC61-DC1C-44DA-9B00-6F69CE21D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xmlns="" id="{906CAA79-7669-426E-AB78-3E141D4751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xmlns="" id="{DA6EE275-29A0-4962-AFA6-FAD32DF50F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xmlns="" id="{2274EE13-0D62-4489-9B61-C616736FA1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xmlns="" id="{471730B6-C7FB-45ED-BCC5-40FD45BF26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xmlns="" id="{D6FE80FB-C4EF-4D79-9559-D63549F146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xmlns="" id="{C9CBAF19-21AE-40E8-8965-D5E6042F25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xmlns="" id="{EBA99019-E134-4FD1-9B9C-5F2DCAAA9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xmlns="" id="{00B654CA-DF8B-44BB-BF62-5B028D5222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xmlns="" id="{32411C03-987B-42CB-833D-E31A279010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xmlns="" id="{5F9F126A-997B-4B39-8984-6563BA5D7F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xmlns="" id="{49617DFE-E17F-4F67-9D22-C419793921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xmlns="" id="{E5441641-3AA6-42CE-8E3B-D39246DDE4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xmlns="" id="{6A578EBB-B60C-404B-B968-F9D46DC8BF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xmlns="" id="{6A6D1E40-DD2C-4558-954C-47EC7417E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xmlns="" id="{6C40FCAF-C578-4360-9094-9F66028B7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xmlns="" id="{63EAC42D-DC17-4FCB-B8F4-6AFBDA29CF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287" y="798881"/>
            <a:ext cx="8673427" cy="1048945"/>
          </a:xfrm>
        </p:spPr>
        <p:txBody>
          <a:bodyPr>
            <a:normAutofit/>
          </a:bodyPr>
          <a:lstStyle/>
          <a:p>
            <a:r>
              <a:rPr lang="pt-BR">
                <a:solidFill>
                  <a:schemeClr val="tx1"/>
                </a:solidFill>
              </a:rPr>
              <a:t>Impactos na força de trabalho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50B8A028-B763-41E7-ADE3-30982CEC87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1984853"/>
              </p:ext>
            </p:extLst>
          </p:nvPr>
        </p:nvGraphicFramePr>
        <p:xfrm>
          <a:off x="807722" y="1596044"/>
          <a:ext cx="10576558" cy="45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39824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Saldo de desempregados para 2020 = 388.440  postos</a:t>
            </a:r>
            <a:br>
              <a:rPr lang="pt-BR" dirty="0"/>
            </a:br>
            <a:endParaRPr lang="pt-BR" dirty="0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715A5D57-0896-4AB9-9E86-3C48D4F790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0593635"/>
              </p:ext>
            </p:extLst>
          </p:nvPr>
        </p:nvGraphicFramePr>
        <p:xfrm>
          <a:off x="5118100" y="465513"/>
          <a:ext cx="6519718" cy="5586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2C81CD58-F1B8-41A3-81E2-B24C276F7597}"/>
              </a:ext>
            </a:extLst>
          </p:cNvPr>
          <p:cNvSpPr txBox="1"/>
          <p:nvPr/>
        </p:nvSpPr>
        <p:spPr>
          <a:xfrm>
            <a:off x="1166767" y="5303520"/>
            <a:ext cx="29427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Mas houve recuperação mesmo a partir de outubro?  O que o número </a:t>
            </a:r>
            <a:r>
              <a:rPr lang="pt-BR" b="1" dirty="0"/>
              <a:t>oculta</a:t>
            </a:r>
            <a:r>
              <a:rPr lang="pt-B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731555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40F2DE27-1297-4129-8109-8A8F621F60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EE3576CE-E327-4733-A289-BEFB35F754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EF2E2475-8B34-4000-B8B4-D1C0480EACA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AFF0158B-67CA-4E5D-82E9-032946005C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E791B238-571A-4C82-9B16-63D94A891B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70F10DD1-A998-4B23-8C15-31B7FD35E93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AE6BBC61-DC1C-44DA-9B00-6F69CE21D8E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906CAA79-7669-426E-AB78-3E141D4751E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DA6EE275-29A0-4962-AFA6-FAD32DF50F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2274EE13-0D62-4489-9B61-C616736FA18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471730B6-C7FB-45ED-BCC5-40FD45BF26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D6FE80FB-C4EF-4D79-9559-D63549F146C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C9CBAF19-21AE-40E8-8965-D5E6042F25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EBA99019-E134-4FD1-9B9C-5F2DCAAA9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00B654CA-DF8B-44BB-BF62-5B028D5222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32411C03-987B-42CB-833D-E31A2790100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5F9F126A-997B-4B39-8984-6563BA5D7F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49617DFE-E17F-4F67-9D22-C419793921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E5441641-3AA6-42CE-8E3B-D39246DDE44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6A578EBB-B60C-404B-B968-F9D46DC8BF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xmlns="" id="{6A6D1E40-DD2C-4558-954C-47EC7417E6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xmlns="" id="{6C40FCAF-C578-4360-9094-9F66028B7B6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xmlns="" id="{63EAC42D-DC17-4FCB-B8F4-6AFBDA29CF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D0A65352-97BA-435B-A716-A1333518F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827981"/>
              </p:ext>
            </p:extLst>
          </p:nvPr>
        </p:nvGraphicFramePr>
        <p:xfrm>
          <a:off x="382880" y="1467919"/>
          <a:ext cx="11101889" cy="5016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8" name="Agrupar 7">
            <a:extLst>
              <a:ext uri="{FF2B5EF4-FFF2-40B4-BE49-F238E27FC236}">
                <a16:creationId xmlns:a16="http://schemas.microsoft.com/office/drawing/2014/main" xmlns="" id="{ACAE5B41-17F1-4AE0-91DB-19CC18D870FB}"/>
              </a:ext>
            </a:extLst>
          </p:cNvPr>
          <p:cNvGrpSpPr/>
          <p:nvPr/>
        </p:nvGrpSpPr>
        <p:grpSpPr>
          <a:xfrm>
            <a:off x="1001713" y="910166"/>
            <a:ext cx="8011438" cy="4498454"/>
            <a:chOff x="1001713" y="910166"/>
            <a:chExt cx="8011438" cy="4498454"/>
          </a:xfrm>
        </p:grpSpPr>
        <p:sp>
          <p:nvSpPr>
            <p:cNvPr id="2" name="CaixaDeTexto 1">
              <a:extLst>
                <a:ext uri="{FF2B5EF4-FFF2-40B4-BE49-F238E27FC236}">
                  <a16:creationId xmlns:a16="http://schemas.microsoft.com/office/drawing/2014/main" xmlns="" id="{C93AA5A2-B856-4156-95F7-6939C98BC404}"/>
                </a:ext>
              </a:extLst>
            </p:cNvPr>
            <p:cNvSpPr txBox="1"/>
            <p:nvPr/>
          </p:nvSpPr>
          <p:spPr>
            <a:xfrm>
              <a:off x="2034428" y="910166"/>
              <a:ext cx="69787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q"/>
              </a:pPr>
              <a:r>
                <a:rPr lang="pt-BR" dirty="0"/>
                <a:t>Crescimento de </a:t>
              </a:r>
              <a:r>
                <a:rPr lang="pt-BR" b="1" dirty="0">
                  <a:solidFill>
                    <a:srgbClr val="FF0000"/>
                  </a:solidFill>
                </a:rPr>
                <a:t>20,08%</a:t>
              </a:r>
              <a:r>
                <a:rPr lang="pt-BR" dirty="0"/>
                <a:t> das pessoas </a:t>
              </a:r>
              <a:r>
                <a:rPr lang="pt-BR" b="1" i="1" dirty="0"/>
                <a:t>fora</a:t>
              </a:r>
              <a:r>
                <a:rPr lang="pt-BR" dirty="0"/>
                <a:t> da força de trabalho</a:t>
              </a:r>
            </a:p>
          </p:txBody>
        </p:sp>
        <p:cxnSp>
          <p:nvCxnSpPr>
            <p:cNvPr id="6" name="Conector: Angulado 5">
              <a:extLst>
                <a:ext uri="{FF2B5EF4-FFF2-40B4-BE49-F238E27FC236}">
                  <a16:creationId xmlns:a16="http://schemas.microsoft.com/office/drawing/2014/main" xmlns="" id="{FA53E637-12BE-42B0-AB73-F2DC0318BDE7}"/>
                </a:ext>
              </a:extLst>
            </p:cNvPr>
            <p:cNvCxnSpPr>
              <a:endCxn id="2" idx="1"/>
            </p:cNvCxnSpPr>
            <p:nvPr/>
          </p:nvCxnSpPr>
          <p:spPr>
            <a:xfrm rot="5400000" flipH="1" flipV="1">
              <a:off x="-569573" y="2804619"/>
              <a:ext cx="4175287" cy="1032715"/>
            </a:xfrm>
            <a:prstGeom prst="bentConnector2">
              <a:avLst/>
            </a:prstGeom>
            <a:ln w="57150">
              <a:solidFill>
                <a:srgbClr val="FF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91090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800" dirty="0"/>
              <a:t>Considerável redução na taxa de participação, cerca de 13,13 milhões de pessoas deixaram a força de trabalho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D2EFE447-C98A-4143-92A7-BA6C84993A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555889"/>
              </p:ext>
            </p:extLst>
          </p:nvPr>
        </p:nvGraphicFramePr>
        <p:xfrm>
          <a:off x="5025143" y="1125537"/>
          <a:ext cx="6054020" cy="494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349246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pt-BR" sz="2800" dirty="0"/>
              <a:t>Considerável redução na taxa de participação, queda de 12,78%, 12 milhões perderam a ocupação até o 3º Tri 2020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2142BE76-56AB-4F5D-B528-F27688EFBEC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53458" y="247851"/>
          <a:ext cx="6819156" cy="6485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95375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+mn-lt"/>
              </a:rPr>
              <a:t>Taxa de desocupação no turismo = </a:t>
            </a:r>
            <a:r>
              <a:rPr lang="pt-BR" sz="2800" b="1" dirty="0">
                <a:solidFill>
                  <a:srgbClr val="FF0000"/>
                </a:solidFill>
                <a:latin typeface="+mn-lt"/>
              </a:rPr>
              <a:t>16,17%</a:t>
            </a:r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>Taxa nacional = 14,59%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E6ECDAC0-02F1-45C2-9F54-05DBB1CE24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7029009"/>
              </p:ext>
            </p:extLst>
          </p:nvPr>
        </p:nvGraphicFramePr>
        <p:xfrm>
          <a:off x="4417153" y="509921"/>
          <a:ext cx="6987776" cy="58381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222547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800" dirty="0"/>
              <a:t>Aumento de </a:t>
            </a:r>
            <a:r>
              <a:rPr lang="pt-BR" sz="2800" b="1" dirty="0">
                <a:solidFill>
                  <a:srgbClr val="FF0000"/>
                </a:solidFill>
              </a:rPr>
              <a:t>32% </a:t>
            </a:r>
            <a:r>
              <a:rPr lang="pt-BR" sz="2800" dirty="0"/>
              <a:t>daqueles que saíram da força de trabalho. 13,136 milhões a mais.</a:t>
            </a:r>
          </a:p>
        </p:txBody>
      </p:sp>
      <p:graphicFrame>
        <p:nvGraphicFramePr>
          <p:cNvPr id="9" name="Espaço Reservado para Conteúdo 8">
            <a:extLst>
              <a:ext uri="{FF2B5EF4-FFF2-40B4-BE49-F238E27FC236}">
                <a16:creationId xmlns:a16="http://schemas.microsoft.com/office/drawing/2014/main" xmlns="" id="{5058AD67-06A7-41D0-9BA1-D53752B18E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736677"/>
              </p:ext>
            </p:extLst>
          </p:nvPr>
        </p:nvGraphicFramePr>
        <p:xfrm>
          <a:off x="4671276" y="803275"/>
          <a:ext cx="6728562" cy="56215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086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800" dirty="0">
                <a:latin typeface="+mn-lt"/>
              </a:rPr>
              <a:t>Nenhuma recuperação em V- por ora.</a:t>
            </a:r>
            <a:br>
              <a:rPr lang="pt-BR" sz="2800" dirty="0">
                <a:latin typeface="+mn-lt"/>
              </a:rPr>
            </a:br>
            <a:endParaRPr lang="pt-BR" sz="2800" dirty="0"/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2C989429-7DAB-4C92-BBDF-A9B4296A87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078944"/>
              </p:ext>
            </p:extLst>
          </p:nvPr>
        </p:nvGraphicFramePr>
        <p:xfrm>
          <a:off x="5118100" y="803275"/>
          <a:ext cx="6281738" cy="524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0626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xmlns="" id="{EEBFE578-076D-486E-A9A6-1021DFC3A2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2CBA6443-6AAD-48B5-B23B-9A82492905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3" name="Freeform 5">
              <a:extLst>
                <a:ext uri="{FF2B5EF4-FFF2-40B4-BE49-F238E27FC236}">
                  <a16:creationId xmlns:a16="http://schemas.microsoft.com/office/drawing/2014/main" xmlns="" id="{3D7C0760-E0B7-4957-BDD4-7EA5B6F3FB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xmlns="" id="{EB69FDE5-28EA-4A27-8868-86EBEA358C8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">
              <a:extLst>
                <a:ext uri="{FF2B5EF4-FFF2-40B4-BE49-F238E27FC236}">
                  <a16:creationId xmlns:a16="http://schemas.microsoft.com/office/drawing/2014/main" xmlns="" id="{4D7EE149-3A69-452E-A729-CBE5BDE659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8">
              <a:extLst>
                <a:ext uri="{FF2B5EF4-FFF2-40B4-BE49-F238E27FC236}">
                  <a16:creationId xmlns:a16="http://schemas.microsoft.com/office/drawing/2014/main" xmlns="" id="{FA4563C1-61D3-4DEF-86FC-465F7E9D3AB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9">
              <a:extLst>
                <a:ext uri="{FF2B5EF4-FFF2-40B4-BE49-F238E27FC236}">
                  <a16:creationId xmlns:a16="http://schemas.microsoft.com/office/drawing/2014/main" xmlns="" id="{0A9D8708-7B06-440D-B0BD-8B40217A245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0">
              <a:extLst>
                <a:ext uri="{FF2B5EF4-FFF2-40B4-BE49-F238E27FC236}">
                  <a16:creationId xmlns:a16="http://schemas.microsoft.com/office/drawing/2014/main" xmlns="" id="{7A6A5A41-E61B-447D-A93D-09E2026DBF7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1">
              <a:extLst>
                <a:ext uri="{FF2B5EF4-FFF2-40B4-BE49-F238E27FC236}">
                  <a16:creationId xmlns:a16="http://schemas.microsoft.com/office/drawing/2014/main" xmlns="" id="{C7F3116D-DE91-4FC5-9B08-B15C8A48A9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2">
              <a:extLst>
                <a:ext uri="{FF2B5EF4-FFF2-40B4-BE49-F238E27FC236}">
                  <a16:creationId xmlns:a16="http://schemas.microsoft.com/office/drawing/2014/main" xmlns="" id="{59D4E2B9-ED28-4029-9897-045C602D960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3">
              <a:extLst>
                <a:ext uri="{FF2B5EF4-FFF2-40B4-BE49-F238E27FC236}">
                  <a16:creationId xmlns:a16="http://schemas.microsoft.com/office/drawing/2014/main" xmlns="" id="{D8853FF5-41D4-46A5-B876-A29320C72F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4">
              <a:extLst>
                <a:ext uri="{FF2B5EF4-FFF2-40B4-BE49-F238E27FC236}">
                  <a16:creationId xmlns:a16="http://schemas.microsoft.com/office/drawing/2014/main" xmlns="" id="{4A35CA74-FF57-493A-B935-FA6108997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5">
              <a:extLst>
                <a:ext uri="{FF2B5EF4-FFF2-40B4-BE49-F238E27FC236}">
                  <a16:creationId xmlns:a16="http://schemas.microsoft.com/office/drawing/2014/main" xmlns="" id="{7C1F6C8A-D186-4F7D-B1C1-95E14128EFB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6">
              <a:extLst>
                <a:ext uri="{FF2B5EF4-FFF2-40B4-BE49-F238E27FC236}">
                  <a16:creationId xmlns:a16="http://schemas.microsoft.com/office/drawing/2014/main" xmlns="" id="{CC414E3C-15E1-4D3C-94F3-DA332594CF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7">
              <a:extLst>
                <a:ext uri="{FF2B5EF4-FFF2-40B4-BE49-F238E27FC236}">
                  <a16:creationId xmlns:a16="http://schemas.microsoft.com/office/drawing/2014/main" xmlns="" id="{1CBB9BBD-5E76-4688-B104-083784471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8">
              <a:extLst>
                <a:ext uri="{FF2B5EF4-FFF2-40B4-BE49-F238E27FC236}">
                  <a16:creationId xmlns:a16="http://schemas.microsoft.com/office/drawing/2014/main" xmlns="" id="{944880F8-5573-4C00-830B-53FDC426849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9">
              <a:extLst>
                <a:ext uri="{FF2B5EF4-FFF2-40B4-BE49-F238E27FC236}">
                  <a16:creationId xmlns:a16="http://schemas.microsoft.com/office/drawing/2014/main" xmlns="" id="{F839EAE7-6C63-43B3-AA8E-EE93AD8565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0">
              <a:extLst>
                <a:ext uri="{FF2B5EF4-FFF2-40B4-BE49-F238E27FC236}">
                  <a16:creationId xmlns:a16="http://schemas.microsoft.com/office/drawing/2014/main" xmlns="" id="{C2B4420A-8A5D-44F6-8874-3E5FFF72E9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1">
              <a:extLst>
                <a:ext uri="{FF2B5EF4-FFF2-40B4-BE49-F238E27FC236}">
                  <a16:creationId xmlns:a16="http://schemas.microsoft.com/office/drawing/2014/main" xmlns="" id="{D35A8ECB-4DD0-4EE0-A43D-4A807D1351B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2">
              <a:extLst>
                <a:ext uri="{FF2B5EF4-FFF2-40B4-BE49-F238E27FC236}">
                  <a16:creationId xmlns:a16="http://schemas.microsoft.com/office/drawing/2014/main" xmlns="" id="{10117505-1C15-4179-B64B-08B38F6D49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3">
              <a:extLst>
                <a:ext uri="{FF2B5EF4-FFF2-40B4-BE49-F238E27FC236}">
                  <a16:creationId xmlns:a16="http://schemas.microsoft.com/office/drawing/2014/main" xmlns="" id="{340CE604-569C-4EDF-840D-7B7B1E2E67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4">
              <a:extLst>
                <a:ext uri="{FF2B5EF4-FFF2-40B4-BE49-F238E27FC236}">
                  <a16:creationId xmlns:a16="http://schemas.microsoft.com/office/drawing/2014/main" xmlns="" id="{E9A6D337-2A45-4076-8A10-833E12B2D6A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5">
              <a:extLst>
                <a:ext uri="{FF2B5EF4-FFF2-40B4-BE49-F238E27FC236}">
                  <a16:creationId xmlns:a16="http://schemas.microsoft.com/office/drawing/2014/main" xmlns="" id="{5F163DB6-D37C-44F3-B0D1-ECA09653EC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xmlns="" id="{9EDBA622-B13A-49B3-B531-8336221B28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xmlns="" id="{A013835D-BB03-48C5-8EC1-13B525D0E6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22">
              <a:extLst>
                <a:ext uri="{FF2B5EF4-FFF2-40B4-BE49-F238E27FC236}">
                  <a16:creationId xmlns:a16="http://schemas.microsoft.com/office/drawing/2014/main" xmlns="" id="{91EF513E-E2E4-4315-A562-AD14C9D1A1C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xmlns="" id="{B4CB332D-DE92-4BB5-8033-0E3E388DA31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58391"/>
            <a:ext cx="3498979" cy="2453676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en-US" dirty="0">
                <a:latin typeface="+mn-lt"/>
              </a:rPr>
              <a:t>Impacto nos negócios (Índice Cielo)</a:t>
            </a:r>
          </a:p>
        </p:txBody>
      </p:sp>
      <p:sp useBgFill="1">
        <p:nvSpPr>
          <p:cNvPr id="100" name="Rectangle 99">
            <a:extLst>
              <a:ext uri="{FF2B5EF4-FFF2-40B4-BE49-F238E27FC236}">
                <a16:creationId xmlns:a16="http://schemas.microsoft.com/office/drawing/2014/main" xmlns="" id="{BCCC64C7-03DB-4110-8289-34C326ECDF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115264" y="803187"/>
            <a:ext cx="6269015" cy="2381030"/>
          </a:xfrm>
          <a:prstGeom prst="rect">
            <a:avLst/>
          </a:prstGeom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Content Placeholder 66">
            <a:extLst>
              <a:ext uri="{FF2B5EF4-FFF2-40B4-BE49-F238E27FC236}">
                <a16:creationId xmlns:a16="http://schemas.microsoft.com/office/drawing/2014/main" xmlns="" id="{9C212F01-FB0B-492E-86C2-3018BBEB3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3" y="1751399"/>
            <a:ext cx="6324311" cy="3938202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Índice de Varejo Ampliado Cielo ( IVCA) – uma medida alternativa que a inteligência de mercado da CIELO faz, dada a capilaridade que tem, em tempo real, do varejo. Dezoito segmentos são contemplados, inclusive o turismo.</a:t>
            </a:r>
          </a:p>
          <a:p>
            <a:r>
              <a:rPr lang="pt-BR" dirty="0"/>
              <a:t>Em </a:t>
            </a:r>
            <a:r>
              <a:rPr lang="pt-BR" dirty="0" err="1"/>
              <a:t>Fev</a:t>
            </a:r>
            <a:r>
              <a:rPr lang="pt-BR" dirty="0"/>
              <a:t>/21 as vendas recuaram </a:t>
            </a:r>
            <a:r>
              <a:rPr lang="pt-BR" b="1" dirty="0"/>
              <a:t>17,1%</a:t>
            </a:r>
            <a:r>
              <a:rPr lang="pt-BR" dirty="0"/>
              <a:t> (descontada a inflação). </a:t>
            </a:r>
          </a:p>
          <a:p>
            <a:pPr algn="just"/>
            <a:r>
              <a:rPr lang="pt-BR" dirty="0"/>
              <a:t>“O grupo de Serviços, </a:t>
            </a:r>
            <a:r>
              <a:rPr lang="pt-BR" b="1" dirty="0"/>
              <a:t>em especial o setor de Turismo e Transporte</a:t>
            </a:r>
            <a:r>
              <a:rPr lang="pt-BR" dirty="0"/>
              <a:t>, permanece com a </a:t>
            </a:r>
            <a:r>
              <a:rPr lang="pt-BR" b="1" dirty="0"/>
              <a:t>maior queda</a:t>
            </a:r>
            <a:r>
              <a:rPr lang="pt-BR" dirty="0"/>
              <a:t>, refletindo o </a:t>
            </a:r>
            <a:r>
              <a:rPr lang="pt-BR" b="1" dirty="0">
                <a:solidFill>
                  <a:srgbClr val="FF0000"/>
                </a:solidFill>
              </a:rPr>
              <a:t>impacto das medidas de restrição </a:t>
            </a:r>
            <a:r>
              <a:rPr lang="pt-BR" dirty="0"/>
              <a:t>em todo o país” – Pedro Lippi (Head de Inteligência da Cielo)</a:t>
            </a:r>
          </a:p>
        </p:txBody>
      </p:sp>
    </p:spTree>
    <p:extLst>
      <p:ext uri="{BB962C8B-B14F-4D97-AF65-F5344CB8AC3E}">
        <p14:creationId xmlns:p14="http://schemas.microsoft.com/office/powerpoint/2010/main" val="140395472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800" dirty="0"/>
              <a:t>Governo federal gastou (03/2020 a 01/2021) </a:t>
            </a:r>
            <a:r>
              <a:rPr lang="pt-BR" sz="2800" b="1" dirty="0">
                <a:solidFill>
                  <a:srgbClr val="FF0000"/>
                </a:solidFill>
              </a:rPr>
              <a:t>R$ 32.717.475.748,98 </a:t>
            </a:r>
            <a:r>
              <a:rPr lang="pt-BR" sz="2800" dirty="0"/>
              <a:t>com desembolsos pagos pelo INSS.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B9268A53-FBDA-42B0-88F4-099D5959F3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723260"/>
              </p:ext>
            </p:extLst>
          </p:nvPr>
        </p:nvGraphicFramePr>
        <p:xfrm>
          <a:off x="4642475" y="803275"/>
          <a:ext cx="6757363" cy="5645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82610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3CF99E71-EABE-4977-A865-B8E5F255E8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6408497-7324-4BC9-9614-46C8FEA3E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E9F00F53-174D-4677-9490-B7265BF915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E6448B7B-2765-41AC-9921-A1DCF2EAB2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08DF1412-4C2F-4C8A-84E5-36540FD9F7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C4998C3F-015A-46F7-85AF-626EA6E5AD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43E8E371-8C38-49AD-90F8-BC0CD35A12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02CF88A4-BE12-410C-A30B-B3CA00AC3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E91BA88D-0917-4707-93A2-8D741133CA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8CCF6A76-5FAE-4414-9148-A76E17A5A4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FC67A040-23C1-47CD-8BB9-58D23F7447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C194BCE1-E407-49C9-9E79-E4929A0FBC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7B556995-E8F9-449D-B48D-1DB5499C4A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9C042CF4-174C-4D95-BAD3-722D794051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76627E9D-E56D-492E-8805-BD21717AEB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9558E6EE-54BC-4AF5-BE0D-DB724F91BC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574C1CEA-D327-43B9-8A4E-E6E0777B66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410EB816-CD6E-4152-9F0B-9D3E7D24F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1AF85AA-E3FE-474C-BB4C-CB57A6C543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9B645E7F-5BC4-4B2E-9145-926185DBCC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xmlns="" id="{0BE2FE40-23CA-4D5E-A589-67478B2F3C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xmlns="" id="{85FCEF30-02E9-4290-BFD0-8EFFCA0310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xmlns="" id="{618FA967-7689-4840-A3BA-D4238E15B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Isosceles Triangle 39">
            <a:extLst>
              <a:ext uri="{FF2B5EF4-FFF2-40B4-BE49-F238E27FC236}">
                <a16:creationId xmlns:a16="http://schemas.microsoft.com/office/drawing/2014/main" xmlns="" id="{3F55E18E-9657-4146-8D93-2C4FEEDA5A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943289" y="5765461"/>
            <a:ext cx="305423" cy="26329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9EFCE06E-43CC-42C7-BB80-C1FC91962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44689" y="4821173"/>
            <a:ext cx="8302622" cy="9477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7331" y="4876773"/>
            <a:ext cx="8856664" cy="771166"/>
          </a:xfrm>
        </p:spPr>
        <p:txBody>
          <a:bodyPr>
            <a:normAutofit/>
          </a:bodyPr>
          <a:lstStyle/>
          <a:p>
            <a:r>
              <a:rPr lang="pt-BR" sz="2400" b="1" dirty="0"/>
              <a:t>Seguro  Desemprego  durante  a  crise.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5480C606-CF7A-4715-A1B5-B1DA714D4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8100375"/>
              </p:ext>
            </p:extLst>
          </p:nvPr>
        </p:nvGraphicFramePr>
        <p:xfrm>
          <a:off x="804672" y="803186"/>
          <a:ext cx="10579607" cy="3707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86152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163" y="2349925"/>
            <a:ext cx="3595448" cy="2456442"/>
          </a:xfrm>
        </p:spPr>
        <p:txBody>
          <a:bodyPr>
            <a:normAutofit fontScale="90000"/>
          </a:bodyPr>
          <a:lstStyle/>
          <a:p>
            <a:r>
              <a:rPr lang="pt-BR" sz="2800" dirty="0">
                <a:latin typeface="+mn-lt"/>
              </a:rPr>
              <a:t>Desligamentos líquidos = 484.595</a:t>
            </a:r>
            <a:br>
              <a:rPr lang="pt-BR" sz="2800" dirty="0">
                <a:latin typeface="+mn-lt"/>
              </a:rPr>
            </a:br>
            <a:r>
              <a:rPr lang="pt-BR" sz="3100" b="1" dirty="0">
                <a:solidFill>
                  <a:srgbClr val="FF0000"/>
                </a:solidFill>
                <a:latin typeface="+mn-lt"/>
              </a:rPr>
              <a:t>R$ 640.815.525,07 </a:t>
            </a:r>
            <a:r>
              <a:rPr lang="pt-BR" sz="2800" dirty="0">
                <a:latin typeface="+mn-lt"/>
              </a:rPr>
              <a:t/>
            </a:r>
            <a:br>
              <a:rPr lang="pt-BR" sz="2800" dirty="0">
                <a:latin typeface="+mn-lt"/>
              </a:rPr>
            </a:br>
            <a:r>
              <a:rPr lang="pt-BR" sz="2800" dirty="0">
                <a:latin typeface="+mn-lt"/>
              </a:rPr>
              <a:t>Desligamentos totais = 974.949</a:t>
            </a:r>
            <a:br>
              <a:rPr lang="pt-BR" sz="2800" dirty="0">
                <a:latin typeface="+mn-lt"/>
              </a:rPr>
            </a:br>
            <a:r>
              <a:rPr lang="pt-BR" sz="3100" b="1" dirty="0">
                <a:solidFill>
                  <a:srgbClr val="FF0000"/>
                </a:solidFill>
                <a:latin typeface="+mn-lt"/>
              </a:rPr>
              <a:t>R$ 1.290.539.161,40 </a:t>
            </a:r>
            <a:endParaRPr lang="pt-BR" sz="28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3A162649-9032-43BB-B1EB-AF4E4E8027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1565833"/>
              </p:ext>
            </p:extLst>
          </p:nvPr>
        </p:nvGraphicFramePr>
        <p:xfrm>
          <a:off x="4580682" y="803275"/>
          <a:ext cx="6819156" cy="5697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3021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xmlns="" id="{3CF99E71-EABE-4977-A865-B8E5F255E8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xmlns="" id="{66408497-7324-4BC9-9614-46C8FEA3ED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09" name="Freeform 5">
              <a:extLst>
                <a:ext uri="{FF2B5EF4-FFF2-40B4-BE49-F238E27FC236}">
                  <a16:creationId xmlns:a16="http://schemas.microsoft.com/office/drawing/2014/main" xmlns="" id="{E9F00F53-174D-4677-9490-B7265BF915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6">
              <a:extLst>
                <a:ext uri="{FF2B5EF4-FFF2-40B4-BE49-F238E27FC236}">
                  <a16:creationId xmlns:a16="http://schemas.microsoft.com/office/drawing/2014/main" xmlns="" id="{E6448B7B-2765-41AC-9921-A1DCF2EAB28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7">
              <a:extLst>
                <a:ext uri="{FF2B5EF4-FFF2-40B4-BE49-F238E27FC236}">
                  <a16:creationId xmlns:a16="http://schemas.microsoft.com/office/drawing/2014/main" xmlns="" id="{08DF1412-4C2F-4C8A-84E5-36540FD9F7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8">
              <a:extLst>
                <a:ext uri="{FF2B5EF4-FFF2-40B4-BE49-F238E27FC236}">
                  <a16:creationId xmlns:a16="http://schemas.microsoft.com/office/drawing/2014/main" xmlns="" id="{C4998C3F-015A-46F7-85AF-626EA6E5AD9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9">
              <a:extLst>
                <a:ext uri="{FF2B5EF4-FFF2-40B4-BE49-F238E27FC236}">
                  <a16:creationId xmlns:a16="http://schemas.microsoft.com/office/drawing/2014/main" xmlns="" id="{43E8E371-8C38-49AD-90F8-BC0CD35A12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0">
              <a:extLst>
                <a:ext uri="{FF2B5EF4-FFF2-40B4-BE49-F238E27FC236}">
                  <a16:creationId xmlns:a16="http://schemas.microsoft.com/office/drawing/2014/main" xmlns="" id="{02CF88A4-BE12-410C-A30B-B3CA00AC318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1">
              <a:extLst>
                <a:ext uri="{FF2B5EF4-FFF2-40B4-BE49-F238E27FC236}">
                  <a16:creationId xmlns:a16="http://schemas.microsoft.com/office/drawing/2014/main" xmlns="" id="{E91BA88D-0917-4707-93A2-8D741133CA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2">
              <a:extLst>
                <a:ext uri="{FF2B5EF4-FFF2-40B4-BE49-F238E27FC236}">
                  <a16:creationId xmlns:a16="http://schemas.microsoft.com/office/drawing/2014/main" xmlns="" id="{8CCF6A76-5FAE-4414-9148-A76E17A5A42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3">
              <a:extLst>
                <a:ext uri="{FF2B5EF4-FFF2-40B4-BE49-F238E27FC236}">
                  <a16:creationId xmlns:a16="http://schemas.microsoft.com/office/drawing/2014/main" xmlns="" id="{FC67A040-23C1-47CD-8BB9-58D23F7447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4">
              <a:extLst>
                <a:ext uri="{FF2B5EF4-FFF2-40B4-BE49-F238E27FC236}">
                  <a16:creationId xmlns:a16="http://schemas.microsoft.com/office/drawing/2014/main" xmlns="" id="{C194BCE1-E407-49C9-9E79-E4929A0FBCF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5">
              <a:extLst>
                <a:ext uri="{FF2B5EF4-FFF2-40B4-BE49-F238E27FC236}">
                  <a16:creationId xmlns:a16="http://schemas.microsoft.com/office/drawing/2014/main" xmlns="" id="{7B556995-E8F9-449D-B48D-1DB5499C4A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6">
              <a:extLst>
                <a:ext uri="{FF2B5EF4-FFF2-40B4-BE49-F238E27FC236}">
                  <a16:creationId xmlns:a16="http://schemas.microsoft.com/office/drawing/2014/main" xmlns="" id="{9C042CF4-174C-4D95-BAD3-722D7940514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7">
              <a:extLst>
                <a:ext uri="{FF2B5EF4-FFF2-40B4-BE49-F238E27FC236}">
                  <a16:creationId xmlns:a16="http://schemas.microsoft.com/office/drawing/2014/main" xmlns="" id="{76627E9D-E56D-492E-8805-BD21717AEBB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8">
              <a:extLst>
                <a:ext uri="{FF2B5EF4-FFF2-40B4-BE49-F238E27FC236}">
                  <a16:creationId xmlns:a16="http://schemas.microsoft.com/office/drawing/2014/main" xmlns="" id="{9558E6EE-54BC-4AF5-BE0D-DB724F91BC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9">
              <a:extLst>
                <a:ext uri="{FF2B5EF4-FFF2-40B4-BE49-F238E27FC236}">
                  <a16:creationId xmlns:a16="http://schemas.microsoft.com/office/drawing/2014/main" xmlns="" id="{574C1CEA-D327-43B9-8A4E-E6E0777B66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20">
              <a:extLst>
                <a:ext uri="{FF2B5EF4-FFF2-40B4-BE49-F238E27FC236}">
                  <a16:creationId xmlns:a16="http://schemas.microsoft.com/office/drawing/2014/main" xmlns="" id="{410EB816-CD6E-4152-9F0B-9D3E7D24F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21">
              <a:extLst>
                <a:ext uri="{FF2B5EF4-FFF2-40B4-BE49-F238E27FC236}">
                  <a16:creationId xmlns:a16="http://schemas.microsoft.com/office/drawing/2014/main" xmlns="" id="{11AF85AA-E3FE-474C-BB4C-CB57A6C543C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22">
              <a:extLst>
                <a:ext uri="{FF2B5EF4-FFF2-40B4-BE49-F238E27FC236}">
                  <a16:creationId xmlns:a16="http://schemas.microsoft.com/office/drawing/2014/main" xmlns="" id="{9B645E7F-5BC4-4B2E-9145-926185DBCC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23">
              <a:extLst>
                <a:ext uri="{FF2B5EF4-FFF2-40B4-BE49-F238E27FC236}">
                  <a16:creationId xmlns:a16="http://schemas.microsoft.com/office/drawing/2014/main" xmlns="" id="{0BE2FE40-23CA-4D5E-A589-67478B2F3C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24">
              <a:extLst>
                <a:ext uri="{FF2B5EF4-FFF2-40B4-BE49-F238E27FC236}">
                  <a16:creationId xmlns:a16="http://schemas.microsoft.com/office/drawing/2014/main" xmlns="" id="{85FCEF30-02E9-4290-BFD0-8EFFCA0310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25">
              <a:extLst>
                <a:ext uri="{FF2B5EF4-FFF2-40B4-BE49-F238E27FC236}">
                  <a16:creationId xmlns:a16="http://schemas.microsoft.com/office/drawing/2014/main" xmlns="" id="{618FA967-7689-4840-A3BA-D4238E15B8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" name="Isosceles Triangle 39">
            <a:extLst>
              <a:ext uri="{FF2B5EF4-FFF2-40B4-BE49-F238E27FC236}">
                <a16:creationId xmlns:a16="http://schemas.microsoft.com/office/drawing/2014/main" xmlns="" id="{3F55E18E-9657-4146-8D93-2C4FEEDA5A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5943289" y="5765461"/>
            <a:ext cx="305423" cy="26329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xmlns="" id="{9EFCE06E-43CC-42C7-BB80-C1FC919621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944689" y="4821173"/>
            <a:ext cx="8302622" cy="9477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8825" y="4911632"/>
            <a:ext cx="8134352" cy="771166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en-US" sz="2800" dirty="0"/>
              <a:t>Impacto nos negócios (Índice IVCA )</a:t>
            </a:r>
          </a:p>
        </p:txBody>
      </p:sp>
      <p:graphicFrame>
        <p:nvGraphicFramePr>
          <p:cNvPr id="103" name="Gráfico 33">
            <a:extLst>
              <a:ext uri="{FF2B5EF4-FFF2-40B4-BE49-F238E27FC236}">
                <a16:creationId xmlns:a16="http://schemas.microsoft.com/office/drawing/2014/main" xmlns="" id="{9C334383-AC75-43ED-9218-966F67E063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2735006"/>
              </p:ext>
            </p:extLst>
          </p:nvPr>
        </p:nvGraphicFramePr>
        <p:xfrm>
          <a:off x="804672" y="803186"/>
          <a:ext cx="10903140" cy="3885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9355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3" grpId="0">
        <p:bldSub>
          <a:bldChart bld="series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B953A443-294B-445A-8800-36348C074E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78C8B465-3B66-4260-BB99-1B5436C5CB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 flipV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xmlns="" id="{A44A7F58-688E-4FAB-8F35-E1317E0DB8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xmlns="" id="{C3F725EA-A7F4-43D1-8763-CCF81730A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xmlns="" id="{37916536-9ECD-46FA-9321-9BC1FE6F7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xmlns="" id="{60594951-6157-4770-B4CC-51E856E48A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xmlns="" id="{61C659B4-5413-4C0E-94C0-77A62D13CD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xmlns="" id="{F8898917-C433-46E2-B64C-9959DCBE4E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xmlns="" id="{A74EDBCC-8167-46A3-88C0-700B697373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xmlns="" id="{A67E927E-7541-4F1F-A650-7EA34A9242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xmlns="" id="{BDD1CA3A-F54D-4B52-B5BE-1C1A034C2C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xmlns="" id="{4F2C1832-F5EA-4570-B140-C9865C395E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xmlns="" id="{070A83B1-3E47-43D5-8ECA-AF855C5824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xmlns="" id="{BB2BA416-762A-4171-B3AE-8D821070D5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xmlns="" id="{44488F53-1FA7-42B8-BBB3-D9B7CECFF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xmlns="" id="{C652F543-6B84-4EB0-BA9A-FEE0FE8241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xmlns="" id="{4C01ECC6-2CEF-411B-9452-1CFE016A4E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xmlns="" id="{1E9C8CCE-FD1A-4B8A-B0DD-CCA1061627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xmlns="" id="{12B88552-9617-441B-804E-7665EEDB0A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xmlns="" id="{FF9BF7E7-292E-4502-8707-719880804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xmlns="" id="{82861330-5217-4BBD-A029-50D39E363B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xmlns="" id="{D6E86A53-83A6-4FC9-95CC-A82F6A53E2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xmlns="" id="{ED068211-CA23-4F84-8EF1-532049651F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FA737F-3803-4B58-AF8D-2AB4DEEA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1092" y="2349925"/>
            <a:ext cx="3498979" cy="2456442"/>
          </a:xfrm>
        </p:spPr>
        <p:txBody>
          <a:bodyPr>
            <a:normAutofit/>
          </a:bodyPr>
          <a:lstStyle/>
          <a:p>
            <a:r>
              <a:rPr lang="pt-BR" sz="2200" dirty="0">
                <a:solidFill>
                  <a:schemeClr val="tx1"/>
                </a:solidFill>
              </a:rPr>
              <a:t>Queda de receitas de </a:t>
            </a:r>
            <a:r>
              <a:rPr lang="pt-BR" sz="2200" b="1" dirty="0">
                <a:solidFill>
                  <a:srgbClr val="FF0000"/>
                </a:solidFill>
              </a:rPr>
              <a:t>-41,4% </a:t>
            </a:r>
            <a:r>
              <a:rPr lang="pt-BR" sz="2200" dirty="0">
                <a:solidFill>
                  <a:schemeClr val="tx1"/>
                </a:solidFill>
              </a:rPr>
              <a:t>em relação a 2019.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Queda a dígitos duplos por todos os meses desde março de 2019.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O faturamento em Jan/2021 foi </a:t>
            </a:r>
            <a:r>
              <a:rPr lang="pt-BR" sz="2200" dirty="0">
                <a:solidFill>
                  <a:srgbClr val="FF0000"/>
                </a:solidFill>
              </a:rPr>
              <a:t>32,6%</a:t>
            </a:r>
            <a:r>
              <a:rPr lang="pt-BR" sz="2200" dirty="0">
                <a:solidFill>
                  <a:schemeClr val="tx1"/>
                </a:solidFill>
              </a:rPr>
              <a:t> </a:t>
            </a:r>
            <a:r>
              <a:rPr lang="pt-BR" sz="2200" b="1" dirty="0">
                <a:solidFill>
                  <a:schemeClr val="tx1"/>
                </a:solidFill>
              </a:rPr>
              <a:t>menor</a:t>
            </a:r>
            <a:r>
              <a:rPr lang="pt-BR" sz="2200" dirty="0">
                <a:solidFill>
                  <a:schemeClr val="tx1"/>
                </a:solidFill>
              </a:rPr>
              <a:t> que em Jan/2020</a:t>
            </a:r>
          </a:p>
        </p:txBody>
      </p:sp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xmlns="" id="{61D56A8B-5514-48FA-8D32-52ABCDC69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7340805"/>
              </p:ext>
            </p:extLst>
          </p:nvPr>
        </p:nvGraphicFramePr>
        <p:xfrm>
          <a:off x="216621" y="283779"/>
          <a:ext cx="7437997" cy="650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35656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xmlns="" id="{B953A443-294B-445A-8800-36348C074E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78C8B465-3B66-4260-BB99-1B5436C5CB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 flipV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xmlns="" id="{A44A7F58-688E-4FAB-8F35-E1317E0DB8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xmlns="" id="{C3F725EA-A7F4-43D1-8763-CCF81730A5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xmlns="" id="{37916536-9ECD-46FA-9321-9BC1FE6F7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xmlns="" id="{60594951-6157-4770-B4CC-51E856E48A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xmlns="" id="{61C659B4-5413-4C0E-94C0-77A62D13CD7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xmlns="" id="{F8898917-C433-46E2-B64C-9959DCBE4E2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xmlns="" id="{A74EDBCC-8167-46A3-88C0-700B697373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xmlns="" id="{A67E927E-7541-4F1F-A650-7EA34A92426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xmlns="" id="{BDD1CA3A-F54D-4B52-B5BE-1C1A034C2C3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xmlns="" id="{4F2C1832-F5EA-4570-B140-C9865C395E5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xmlns="" id="{070A83B1-3E47-43D5-8ECA-AF855C58245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xmlns="" id="{BB2BA416-762A-4171-B3AE-8D821070D5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xmlns="" id="{44488F53-1FA7-42B8-BBB3-D9B7CECFFB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xmlns="" id="{C652F543-6B84-4EB0-BA9A-FEE0FE8241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xmlns="" id="{4C01ECC6-2CEF-411B-9452-1CFE016A4EB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xmlns="" id="{1E9C8CCE-FD1A-4B8A-B0DD-CCA1061627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xmlns="" id="{12B88552-9617-441B-804E-7665EEDB0AF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xmlns="" id="{FF9BF7E7-292E-4502-8707-719880804E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xmlns="" id="{82861330-5217-4BBD-A029-50D39E363BB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xmlns="" id="{D6E86A53-83A6-4FC9-95CC-A82F6A53E2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xmlns="" id="{ED068211-CA23-4F84-8EF1-532049651F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5FA737F-3803-4B58-AF8D-2AB4DEEA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01092" y="2349925"/>
            <a:ext cx="3498979" cy="2456442"/>
          </a:xfrm>
        </p:spPr>
        <p:txBody>
          <a:bodyPr>
            <a:normAutofit fontScale="90000"/>
          </a:bodyPr>
          <a:lstStyle/>
          <a:p>
            <a:r>
              <a:rPr lang="pt-BR" sz="2200" dirty="0">
                <a:solidFill>
                  <a:schemeClr val="tx1"/>
                </a:solidFill>
              </a:rPr>
              <a:t>Queda no volume de </a:t>
            </a:r>
            <a:r>
              <a:rPr lang="pt-BR" sz="2200" b="1" dirty="0">
                <a:solidFill>
                  <a:srgbClr val="FF0000"/>
                </a:solidFill>
              </a:rPr>
              <a:t>-39,50% </a:t>
            </a:r>
            <a:r>
              <a:rPr lang="pt-BR" sz="2200" dirty="0">
                <a:solidFill>
                  <a:schemeClr val="tx1"/>
                </a:solidFill>
              </a:rPr>
              <a:t>em relação a 2019.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Queda a dígitos duplos por todos os meses desde março de 2019.</a:t>
            </a:r>
            <a:br>
              <a:rPr lang="pt-BR" sz="2200" dirty="0">
                <a:solidFill>
                  <a:schemeClr val="tx1"/>
                </a:solidFill>
              </a:rPr>
            </a:br>
            <a:r>
              <a:rPr lang="pt-BR" sz="2200" dirty="0">
                <a:solidFill>
                  <a:schemeClr val="tx1"/>
                </a:solidFill>
              </a:rPr>
              <a:t>Jan/2021 teve volume </a:t>
            </a:r>
            <a:r>
              <a:rPr lang="pt-BR" sz="2200" dirty="0">
                <a:solidFill>
                  <a:srgbClr val="FF0000"/>
                </a:solidFill>
              </a:rPr>
              <a:t>-</a:t>
            </a:r>
            <a:r>
              <a:rPr lang="pt-BR" sz="2200" b="1" dirty="0">
                <a:solidFill>
                  <a:srgbClr val="FF0000"/>
                </a:solidFill>
              </a:rPr>
              <a:t>29,10% </a:t>
            </a:r>
            <a:r>
              <a:rPr lang="pt-BR" sz="2200" b="1" dirty="0">
                <a:solidFill>
                  <a:schemeClr val="tx1"/>
                </a:solidFill>
              </a:rPr>
              <a:t>menor</a:t>
            </a:r>
            <a:r>
              <a:rPr lang="pt-BR" sz="2200" dirty="0">
                <a:solidFill>
                  <a:schemeClr val="tx1"/>
                </a:solidFill>
              </a:rPr>
              <a:t> que em Jan/2020, que tinha apresentado crescimento de </a:t>
            </a:r>
            <a:r>
              <a:rPr lang="pt-BR" sz="2200" dirty="0">
                <a:solidFill>
                  <a:schemeClr val="accent2"/>
                </a:solidFill>
              </a:rPr>
              <a:t>3,40%</a:t>
            </a:r>
          </a:p>
        </p:txBody>
      </p:sp>
      <p:graphicFrame>
        <p:nvGraphicFramePr>
          <p:cNvPr id="7" name="Espaço Reservado para Conteúdo 6">
            <a:extLst>
              <a:ext uri="{FF2B5EF4-FFF2-40B4-BE49-F238E27FC236}">
                <a16:creationId xmlns:a16="http://schemas.microsoft.com/office/drawing/2014/main" xmlns="" id="{E4E69098-AE85-41E7-90F4-06F8EB1C22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05460"/>
              </p:ext>
            </p:extLst>
          </p:nvPr>
        </p:nvGraphicFramePr>
        <p:xfrm>
          <a:off x="804672" y="798443"/>
          <a:ext cx="6471086" cy="56635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09709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B1401D-7ABD-49AC-A248-E0F1A4588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Impacto na taxa de ocupação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xmlns="" id="{9124F255-84F9-4895-BE53-AAF922CF6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2434523"/>
              </p:ext>
            </p:extLst>
          </p:nvPr>
        </p:nvGraphicFramePr>
        <p:xfrm>
          <a:off x="4680179" y="803275"/>
          <a:ext cx="6719659" cy="5614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34B3938-1FD4-4611-8899-98748DDF3FF0}"/>
              </a:ext>
            </a:extLst>
          </p:cNvPr>
          <p:cNvSpPr txBox="1"/>
          <p:nvPr/>
        </p:nvSpPr>
        <p:spPr>
          <a:xfrm>
            <a:off x="621114" y="5103674"/>
            <a:ext cx="37664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t-BR" dirty="0"/>
              <a:t>A média de ocupação para atingir o ponto de equilíbrio é de 35%. O setor passou um ano no prejuízo. Somente N e NE conseguiram ficar no ponto de equilíbrio. </a:t>
            </a:r>
          </a:p>
        </p:txBody>
      </p:sp>
    </p:spTree>
    <p:extLst>
      <p:ext uri="{BB962C8B-B14F-4D97-AF65-F5344CB8AC3E}">
        <p14:creationId xmlns:p14="http://schemas.microsoft.com/office/powerpoint/2010/main" val="405215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1846</Words>
  <Application>Microsoft Office PowerPoint</Application>
  <PresentationFormat>Widescreen</PresentationFormat>
  <Paragraphs>287</Paragraphs>
  <Slides>52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52</vt:i4>
      </vt:variant>
    </vt:vector>
  </HeadingPairs>
  <TitlesOfParts>
    <vt:vector size="60" baseType="lpstr">
      <vt:lpstr>Calibri</vt:lpstr>
      <vt:lpstr>Calibri Light</vt:lpstr>
      <vt:lpstr>Cambria</vt:lpstr>
      <vt:lpstr>Inherit</vt:lpstr>
      <vt:lpstr>Palatino Linotype</vt:lpstr>
      <vt:lpstr>Rockwell</vt:lpstr>
      <vt:lpstr>Wingdings</vt:lpstr>
      <vt:lpstr>Atlas</vt:lpstr>
      <vt:lpstr>Impactos das Políticas de Enfrentamento à Pandemia na Indústria do Turismo 2021</vt:lpstr>
      <vt:lpstr>1. Impactos Econômicos nas Firmas e Força de Trabalho</vt:lpstr>
      <vt:lpstr>PIB do Turismo em 2019</vt:lpstr>
      <vt:lpstr>Perda da capacidade instalada estimada (FGV, abril 2020) – todas as ACT </vt:lpstr>
      <vt:lpstr>Impacto nos negócios (Índice Cielo)</vt:lpstr>
      <vt:lpstr>Impacto nos negócios (Índice IVCA )</vt:lpstr>
      <vt:lpstr>Queda de receitas de -41,4% em relação a 2019. Queda a dígitos duplos por todos os meses desde março de 2019. O faturamento em Jan/2021 foi 32,6% menor que em Jan/2020</vt:lpstr>
      <vt:lpstr>Queda no volume de -39,50% em relação a 2019. Queda a dígitos duplos por todos os meses desde março de 2019. Jan/2021 teve volume -29,10% menor que em Jan/2020, que tinha apresentado crescimento de 3,40%</vt:lpstr>
      <vt:lpstr>Impacto na taxa de ocupação</vt:lpstr>
      <vt:lpstr>Impacto nas receitas</vt:lpstr>
      <vt:lpstr>Impacto nos negócios Boa Vista Serviços (SCPC)</vt:lpstr>
      <vt:lpstr>Impacto nos negócios Boa Vista Serviços (SCPC)</vt:lpstr>
      <vt:lpstr>Grosso modo 85,36% das empresas empregam até 9 funcionários, o aéreo despontando fora da curva</vt:lpstr>
      <vt:lpstr>80% 450 mil empresas. </vt:lpstr>
      <vt:lpstr>Impacto nos negócios: Pulso Empresa IBGE Covid-19 1ª Quinzena de Junho</vt:lpstr>
      <vt:lpstr>Impacto nos negócios: Pulso Empresa IBGE Covid-19. 2ª quinzena de Agosto (2020)</vt:lpstr>
      <vt:lpstr>Desligamentos líquidos = 484.595 R$ 640.815.525,07  Desligamentos totais = 974.949 R$ 1.290.539.161,40 </vt:lpstr>
      <vt:lpstr>2. Políticas Empregadas ao Setor</vt:lpstr>
      <vt:lpstr>Apresentação do PowerPoint</vt:lpstr>
      <vt:lpstr>Apresentação do PowerPoint</vt:lpstr>
      <vt:lpstr>É importante ter em mente o contexto histórico no desenrolar da crise. Apenas a partir de outubro é que a velocidade de credenciamento , operações e ciência da existência da linha ganham impulso</vt:lpstr>
      <vt:lpstr>3. FUNGETUR</vt:lpstr>
      <vt:lpstr>80% são micro e pequenas empresas. Somam 450 mil. </vt:lpstr>
      <vt:lpstr>Apresentação do PowerPoint</vt:lpstr>
      <vt:lpstr>Alteramos o indexador do FUNGETUR para mantê-lo competitivo frente à queda da atividade econômica (IBC-Br)</vt:lpstr>
      <vt:lpstr>E quanto ao Indicador de Custo de Crédito Livre? Manteve-se competitivo vis-à-vis aqueles ofertados no mercado?</vt:lpstr>
      <vt:lpstr>Os Fundos Constitucionais não eram suficientes</vt:lpstr>
      <vt:lpstr>Comparação 5%spread+Selic (Fungetur) com o mercado: i pós-fixado (&gt;365d) Obs. Antes da subida da SELIC a 2,75%</vt:lpstr>
      <vt:lpstr>Performance do FUNGETUR Valor empenhado (R$ mi)</vt:lpstr>
      <vt:lpstr>Performance do FUNGETUR</vt:lpstr>
      <vt:lpstr>Performance do FUNGETUR</vt:lpstr>
      <vt:lpstr>Peso das despesas principais, 2018</vt:lpstr>
      <vt:lpstr>Composição das Despesas, por valor (R$ 1000) (IBGE – 2018)</vt:lpstr>
      <vt:lpstr>Pergunta fundamental</vt:lpstr>
      <vt:lpstr>E agora?</vt:lpstr>
      <vt:lpstr>E agora?</vt:lpstr>
      <vt:lpstr>E agora?</vt:lpstr>
      <vt:lpstr>E agora?</vt:lpstr>
      <vt:lpstr>E agora?</vt:lpstr>
      <vt:lpstr>Contatos</vt:lpstr>
      <vt:lpstr>Anexo I: Impactos na Força de Trabalho</vt:lpstr>
      <vt:lpstr>Impactos na força de trabalho</vt:lpstr>
      <vt:lpstr>Saldo de desempregados para 2020 = 388.440  postos </vt:lpstr>
      <vt:lpstr>Apresentação do PowerPoint</vt:lpstr>
      <vt:lpstr>Considerável redução na taxa de participação, cerca de 13,13 milhões de pessoas deixaram a força de trabalho</vt:lpstr>
      <vt:lpstr>Considerável redução na taxa de participação, queda de 12,78%, 12 milhões perderam a ocupação até o 3º Tri 2020</vt:lpstr>
      <vt:lpstr>Taxa de desocupação no turismo = 16,17% Taxa nacional = 14,59%</vt:lpstr>
      <vt:lpstr>Aumento de 32% daqueles que saíram da força de trabalho. 13,136 milhões a mais.</vt:lpstr>
      <vt:lpstr>Nenhuma recuperação em V- por ora. </vt:lpstr>
      <vt:lpstr>Governo federal gastou (03/2020 a 01/2021) R$ 32.717.475.748,98 com desembolsos pagos pelo INSS.</vt:lpstr>
      <vt:lpstr>Seguro  Desemprego  durante  a  crise.</vt:lpstr>
      <vt:lpstr>Desligamentos líquidos = 484.595 R$ 640.815.525,07  Desligamentos totais = 974.949 R$ 1.290.539.161,40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Impactos das Políticas de Enfrentamento à Pandemia na Indústria do Turismo 2021</dc:title>
  <dc:creator>João Daniel Ruettimann</dc:creator>
  <cp:lastModifiedBy>Estefânia De Castro Diniz</cp:lastModifiedBy>
  <cp:revision>14</cp:revision>
  <dcterms:created xsi:type="dcterms:W3CDTF">2021-04-07T22:23:13Z</dcterms:created>
  <dcterms:modified xsi:type="dcterms:W3CDTF">2021-04-08T21:23:03Z</dcterms:modified>
</cp:coreProperties>
</file>