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0" r:id="rId3"/>
    <p:sldId id="275" r:id="rId4"/>
    <p:sldId id="276" r:id="rId5"/>
    <p:sldId id="268" r:id="rId6"/>
    <p:sldId id="269" r:id="rId7"/>
    <p:sldId id="264" r:id="rId8"/>
    <p:sldId id="288" r:id="rId9"/>
    <p:sldId id="277" r:id="rId10"/>
    <p:sldId id="283" r:id="rId11"/>
    <p:sldId id="278" r:id="rId12"/>
    <p:sldId id="273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9" r:id="rId22"/>
    <p:sldId id="291" r:id="rId23"/>
    <p:sldId id="274" r:id="rId24"/>
  </p:sldIdLst>
  <p:sldSz cx="9144000" cy="6858000" type="screen4x3"/>
  <p:notesSz cx="6738938" cy="9869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e Cristine Reis e Silva Macedo" initials="ACRe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56231E"/>
    <a:srgbClr val="9C4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0C003-EB5D-4759-AA4F-75420CA8E5E2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894" y="4688007"/>
            <a:ext cx="539115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EC299-6EFF-4F69-B416-BBAF8C6405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69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Falta mudar foto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A28EB-694D-4BFB-9CA5-99B6CAB9A1E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4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2460" r="6903"/>
          <a:stretch/>
        </p:blipFill>
        <p:spPr>
          <a:xfrm>
            <a:off x="0" y="0"/>
            <a:ext cx="9324528" cy="6993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1DEE1F2-6841-42E9-859E-98B427751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72" b="30253"/>
          <a:stretch/>
        </p:blipFill>
        <p:spPr>
          <a:xfrm>
            <a:off x="20168" y="5589240"/>
            <a:ext cx="9304360" cy="13782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5"/>
          <a:stretch/>
        </p:blipFill>
        <p:spPr>
          <a:xfrm>
            <a:off x="-1" y="5388286"/>
            <a:ext cx="9324529" cy="16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7233" y="2303001"/>
            <a:ext cx="7452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Até 50% do valor total da folha de pagamento dos ativos /folha de proventos dos aposentados, até 50% do custo total</a:t>
            </a:r>
            <a:endParaRPr lang="pt-BR" alt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92E30649-99CE-441C-A2C0-5B82917747C2}"/>
              </a:ext>
            </a:extLst>
          </p:cNvPr>
          <p:cNvSpPr/>
          <p:nvPr/>
        </p:nvSpPr>
        <p:spPr>
          <a:xfrm>
            <a:off x="0" y="332656"/>
            <a:ext cx="7596336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com a CGPAR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3DC0FBD-A2AC-4ACD-9160-0E796F61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7233" y="1738551"/>
            <a:ext cx="7452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Mensalidade por pessoa e de acordo com faixas etárias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DEC6B49-560E-449C-AD9B-2353D0CB4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92E30649-99CE-441C-A2C0-5B82917747C2}"/>
              </a:ext>
            </a:extLst>
          </p:cNvPr>
          <p:cNvSpPr/>
          <p:nvPr/>
        </p:nvSpPr>
        <p:spPr>
          <a:xfrm>
            <a:off x="0" y="332656"/>
            <a:ext cx="7596336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com a CGPAR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7233" y="1769909"/>
            <a:ext cx="7452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Novos </a:t>
            </a:r>
            <a:r>
              <a:rPr lang="pt-BR" altLang="pt-BR" sz="3200" b="1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contratados não poderão aderir ao programa de saúde</a:t>
            </a:r>
            <a:endParaRPr lang="pt-BR" altLang="pt-BR" sz="32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 mudar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3DC0FBD-A2AC-4ACD-9160-0E796F61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92E30649-99CE-441C-A2C0-5B82917747C2}"/>
              </a:ext>
            </a:extLst>
          </p:cNvPr>
          <p:cNvSpPr/>
          <p:nvPr/>
        </p:nvSpPr>
        <p:spPr>
          <a:xfrm>
            <a:off x="4464" y="485056"/>
            <a:ext cx="7596336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83976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com a CGPAR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7233" y="1933669"/>
            <a:ext cx="7452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Aposentados serão excluídos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3DC0FBD-A2AC-4ACD-9160-0E796F61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92E30649-99CE-441C-A2C0-5B82917747C2}"/>
              </a:ext>
            </a:extLst>
          </p:cNvPr>
          <p:cNvSpPr/>
          <p:nvPr/>
        </p:nvSpPr>
        <p:spPr>
          <a:xfrm>
            <a:off x="0" y="332656"/>
            <a:ext cx="7596336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com a CGPAR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7233" y="1768748"/>
            <a:ext cx="67370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 há previsão de instâncias de controle social como Conselho de Usuários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 mudar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3DC0FBD-A2AC-4ACD-9160-0E796F61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92E30649-99CE-441C-A2C0-5B82917747C2}"/>
              </a:ext>
            </a:extLst>
          </p:cNvPr>
          <p:cNvSpPr/>
          <p:nvPr/>
        </p:nvSpPr>
        <p:spPr>
          <a:xfrm>
            <a:off x="-2082" y="485056"/>
            <a:ext cx="7596336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77430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com a CGPAR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7233" y="2098591"/>
            <a:ext cx="73131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Haverá períodos de carência e cobrança de franquia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3DC0FBD-A2AC-4ACD-9160-0E796F61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92E30649-99CE-441C-A2C0-5B82917747C2}"/>
              </a:ext>
            </a:extLst>
          </p:cNvPr>
          <p:cNvSpPr/>
          <p:nvPr/>
        </p:nvSpPr>
        <p:spPr>
          <a:xfrm>
            <a:off x="0" y="332656"/>
            <a:ext cx="7596336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com a CGPAR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7232" y="2098591"/>
            <a:ext cx="8249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32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Só serão aceitos como dependentes diretos filhos até 24 anos que estejam cursando 3º grau</a:t>
            </a:r>
          </a:p>
          <a:p>
            <a:pPr>
              <a:defRPr/>
            </a:pPr>
            <a:endParaRPr lang="pt-BR" alt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3DC0FBD-A2AC-4ACD-9160-0E796F61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92E30649-99CE-441C-A2C0-5B82917747C2}"/>
              </a:ext>
            </a:extLst>
          </p:cNvPr>
          <p:cNvSpPr/>
          <p:nvPr/>
        </p:nvSpPr>
        <p:spPr>
          <a:xfrm>
            <a:off x="0" y="332656"/>
            <a:ext cx="7596336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com a CGPAR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7233" y="2158985"/>
            <a:ext cx="77451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3200" b="1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Ficará impedida a livre negociação, a partir da proibição do </a:t>
            </a:r>
            <a:r>
              <a:rPr lang="pt-BR" altLang="pt-BR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detalhamento das condições no Acordo Coletivo de Trabalho (ACT)</a:t>
            </a:r>
            <a:endParaRPr lang="pt-BR" altLang="pt-BR" sz="3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3DC0FBD-A2AC-4ACD-9160-0E796F61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92E30649-99CE-441C-A2C0-5B82917747C2}"/>
              </a:ext>
            </a:extLst>
          </p:cNvPr>
          <p:cNvSpPr/>
          <p:nvPr/>
        </p:nvSpPr>
        <p:spPr>
          <a:xfrm>
            <a:off x="0" y="332656"/>
            <a:ext cx="7596336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com a CGPAR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92E30649-99CE-441C-A2C0-5B82917747C2}"/>
              </a:ext>
            </a:extLst>
          </p:cNvPr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4AD74160-1C52-435B-882C-15AFA15116D9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Caixa no ACT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33DC0FBD-A2AC-4ACD-9160-0E796F61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4F3806C-8355-4416-B7B2-5987DD189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7" t="22001" r="24013" b="62312"/>
          <a:stretch/>
        </p:blipFill>
        <p:spPr>
          <a:xfrm>
            <a:off x="34047" y="1645525"/>
            <a:ext cx="8561929" cy="159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FEC1D8E-54D6-42CD-8BC8-AD000BA4E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7" t="65124" r="24013" b="12003"/>
          <a:stretch/>
        </p:blipFill>
        <p:spPr>
          <a:xfrm>
            <a:off x="21056" y="3395944"/>
            <a:ext cx="8583392" cy="233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4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517005"/>
            <a:ext cx="7772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programas de saúde das estatais contribuem para a melhora do IDH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 direito não é privilégio. Os trabalhadores pagam por essa assistência e usam menos o SUS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programa de saúde contribuem para a produtividade das estatais federais</a:t>
            </a:r>
            <a:endParaRPr lang="pt-BR" alt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E4BEB8E-4A98-42E7-84BE-85546ED67849}"/>
              </a:ext>
            </a:extLst>
          </p:cNvPr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EEDBD859-FDA0-4155-B254-72FD32AB1253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às resoluções CGPAR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139983C-33AF-436D-B5DF-F399C9638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="" xmlns:a16="http://schemas.microsoft.com/office/drawing/2014/main" id="{75940402-D052-403E-87F5-89076CC97326}"/>
              </a:ext>
            </a:extLst>
          </p:cNvPr>
          <p:cNvSpPr txBox="1">
            <a:spLocks/>
          </p:cNvSpPr>
          <p:nvPr/>
        </p:nvSpPr>
        <p:spPr>
          <a:xfrm>
            <a:off x="242128" y="1475646"/>
            <a:ext cx="7570232" cy="15121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4,7 milhões  de usuários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autogestões </a:t>
            </a:r>
            <a:endParaRPr lang="pt-BR" sz="2800" b="1" dirty="0" smtClean="0">
              <a:solidFill>
                <a:schemeClr val="bg1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8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MILHÕES DE USUÁRIOS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 programas de saúde nas estatais federais </a:t>
            </a:r>
          </a:p>
          <a:p>
            <a:pPr marL="0" indent="0">
              <a:buFont typeface="Arial" pitchFamily="34" charset="0"/>
              <a:buNone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6"/>
          <a:stretch/>
        </p:blipFill>
        <p:spPr>
          <a:xfrm>
            <a:off x="9444" y="3207416"/>
            <a:ext cx="9144000" cy="365058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42129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Autogestões nas Estatais</a:t>
            </a:r>
          </a:p>
        </p:txBody>
      </p:sp>
    </p:spTree>
    <p:extLst>
      <p:ext uri="{BB962C8B-B14F-4D97-AF65-F5344CB8AC3E}">
        <p14:creationId xmlns:p14="http://schemas.microsoft.com/office/powerpoint/2010/main" val="29521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517005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Cerca de 3 milhões de pessoas passarão a recorrer diretamente ao SUS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Mais custo e mais demanda por atendimento </a:t>
            </a:r>
            <a:endParaRPr lang="pt-BR" alt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E4BEB8E-4A98-42E7-84BE-85546ED67849}"/>
              </a:ext>
            </a:extLst>
          </p:cNvPr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EEDBD859-FDA0-4155-B254-72FD32AB1253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Sobrecarga no SUS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139983C-33AF-436D-B5DF-F399C9638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r="2058"/>
          <a:stretch/>
        </p:blipFill>
        <p:spPr bwMode="auto">
          <a:xfrm>
            <a:off x="1" y="46472"/>
            <a:ext cx="9144000" cy="70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80BA7A1-CD85-43D6-B9BD-BBD04D9949B4}"/>
              </a:ext>
            </a:extLst>
          </p:cNvPr>
          <p:cNvSpPr/>
          <p:nvPr/>
        </p:nvSpPr>
        <p:spPr>
          <a:xfrm>
            <a:off x="1" y="0"/>
            <a:ext cx="9143998" cy="5589240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380BA7A1-CD85-43D6-B9BD-BBD04D9949B4}"/>
              </a:ext>
            </a:extLst>
          </p:cNvPr>
          <p:cNvSpPr/>
          <p:nvPr/>
        </p:nvSpPr>
        <p:spPr>
          <a:xfrm>
            <a:off x="1907704" y="692696"/>
            <a:ext cx="4896545" cy="132197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08213" y="630408"/>
            <a:ext cx="51120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4400" b="1" dirty="0" smtClean="0">
                <a:solidFill>
                  <a:srgbClr val="C00000"/>
                </a:solidFill>
                <a:latin typeface="Calibri" pitchFamily="-65" charset="0"/>
              </a:rPr>
              <a:t>SOMOS MILHÕES</a:t>
            </a:r>
          </a:p>
          <a:p>
            <a:pPr>
              <a:defRPr/>
            </a:pPr>
            <a:r>
              <a:rPr lang="pt-BR" altLang="pt-BR" sz="4400" b="1" dirty="0" smtClean="0">
                <a:solidFill>
                  <a:srgbClr val="C00000"/>
                </a:solidFill>
                <a:latin typeface="Calibri" pitchFamily="-65" charset="0"/>
              </a:rPr>
              <a:t>E ESTAMOS JUNTOS!</a:t>
            </a:r>
            <a:endParaRPr lang="pt-BR" altLang="pt-BR" sz="2600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80BA7A1-CD85-43D6-B9BD-BBD04D9949B4}"/>
              </a:ext>
            </a:extLst>
          </p:cNvPr>
          <p:cNvSpPr/>
          <p:nvPr/>
        </p:nvSpPr>
        <p:spPr>
          <a:xfrm>
            <a:off x="1885400" y="2302901"/>
            <a:ext cx="4918849" cy="233629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939661" y="2330877"/>
            <a:ext cx="6282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3600" b="1" cap="all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 defesa dos</a:t>
            </a:r>
          </a:p>
          <a:p>
            <a:pPr>
              <a:defRPr/>
            </a:pPr>
            <a:r>
              <a:rPr lang="pt-BR" altLang="pt-BR" sz="3600" b="1" u="sng" cap="all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Programas de saúde</a:t>
            </a:r>
          </a:p>
          <a:p>
            <a:pPr>
              <a:defRPr/>
            </a:pPr>
            <a:r>
              <a:rPr lang="pt-BR" altLang="pt-BR" sz="3600" b="1" u="sng" cap="all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Dos trabalhadores</a:t>
            </a:r>
          </a:p>
          <a:p>
            <a:pPr>
              <a:defRPr/>
            </a:pPr>
            <a:r>
              <a:rPr lang="pt-BR" altLang="pt-BR" sz="3600" b="1" u="sng" cap="all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das estatais</a:t>
            </a:r>
            <a:r>
              <a:rPr lang="pt-BR" altLang="pt-BR" sz="3600" b="1" cap="all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t-BR" altLang="pt-BR" sz="3600" cap="all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94719" r="2058"/>
          <a:stretch/>
        </p:blipFill>
        <p:spPr bwMode="auto">
          <a:xfrm>
            <a:off x="1" y="5517233"/>
            <a:ext cx="91440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9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r="2058"/>
          <a:stretch/>
        </p:blipFill>
        <p:spPr bwMode="auto">
          <a:xfrm>
            <a:off x="1" y="0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80BA7A1-CD85-43D6-B9BD-BBD04D9949B4}"/>
              </a:ext>
            </a:extLst>
          </p:cNvPr>
          <p:cNvSpPr/>
          <p:nvPr/>
        </p:nvSpPr>
        <p:spPr>
          <a:xfrm>
            <a:off x="1" y="0"/>
            <a:ext cx="9143998" cy="5157192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94719" r="2058"/>
          <a:stretch/>
        </p:blipFill>
        <p:spPr bwMode="auto">
          <a:xfrm>
            <a:off x="1" y="5157192"/>
            <a:ext cx="9144000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uxograma: Processo 2"/>
          <p:cNvSpPr/>
          <p:nvPr/>
        </p:nvSpPr>
        <p:spPr>
          <a:xfrm>
            <a:off x="1691680" y="1988840"/>
            <a:ext cx="5688632" cy="2808312"/>
          </a:xfrm>
          <a:prstGeom prst="flowChartProcess">
            <a:avLst/>
          </a:prstGeom>
          <a:solidFill>
            <a:srgbClr val="7E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2276872"/>
            <a:ext cx="8244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4400" b="1" dirty="0" smtClean="0">
                <a:solidFill>
                  <a:schemeClr val="bg1">
                    <a:lumMod val="95000"/>
                  </a:schemeClr>
                </a:solidFill>
                <a:latin typeface="Calibri" pitchFamily="-65" charset="0"/>
              </a:rPr>
              <a:t>HOJE É</a:t>
            </a:r>
          </a:p>
          <a:p>
            <a:pPr algn="ctr">
              <a:defRPr/>
            </a:pPr>
            <a:r>
              <a:rPr lang="pt-BR" altLang="pt-BR" sz="4400" b="1" dirty="0" smtClean="0">
                <a:solidFill>
                  <a:schemeClr val="bg1">
                    <a:lumMod val="95000"/>
                  </a:schemeClr>
                </a:solidFill>
                <a:latin typeface="Calibri" pitchFamily="-65" charset="0"/>
              </a:rPr>
              <a:t>28 DE AGOSTO</a:t>
            </a:r>
          </a:p>
          <a:p>
            <a:pPr algn="ctr">
              <a:defRPr/>
            </a:pPr>
            <a:r>
              <a:rPr lang="pt-BR" altLang="pt-BR" sz="4400" b="1" dirty="0" smtClean="0">
                <a:solidFill>
                  <a:schemeClr val="bg1">
                    <a:lumMod val="95000"/>
                  </a:schemeClr>
                </a:solidFill>
                <a:latin typeface="Calibri" pitchFamily="-65" charset="0"/>
                <a:cs typeface="Arial" panose="020B0604020202020204" pitchFamily="34" charset="0"/>
              </a:rPr>
              <a:t>DIA DOS BANCÁRIOS</a:t>
            </a:r>
            <a:endParaRPr lang="pt-BR" altLang="pt-BR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r="2058"/>
          <a:stretch/>
        </p:blipFill>
        <p:spPr bwMode="auto">
          <a:xfrm>
            <a:off x="1" y="46472"/>
            <a:ext cx="9144000" cy="70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80BA7A1-CD85-43D6-B9BD-BBD04D9949B4}"/>
              </a:ext>
            </a:extLst>
          </p:cNvPr>
          <p:cNvSpPr/>
          <p:nvPr/>
        </p:nvSpPr>
        <p:spPr>
          <a:xfrm>
            <a:off x="1" y="2924944"/>
            <a:ext cx="9143998" cy="2091139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49796" y="2276872"/>
            <a:ext cx="82444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altLang="pt-BR" sz="4400" b="1" dirty="0">
              <a:solidFill>
                <a:schemeClr val="bg1">
                  <a:lumMod val="95000"/>
                </a:schemeClr>
              </a:solidFill>
              <a:latin typeface="Calibri" pitchFamily="-65" charset="0"/>
            </a:endParaRPr>
          </a:p>
          <a:p>
            <a:pPr algn="ctr">
              <a:defRPr/>
            </a:pPr>
            <a:r>
              <a:rPr lang="pt-BR" altLang="pt-BR" sz="4400" b="1" dirty="0">
                <a:solidFill>
                  <a:schemeClr val="bg1">
                    <a:lumMod val="95000"/>
                  </a:schemeClr>
                </a:solidFill>
                <a:latin typeface="Calibri" pitchFamily="-65" charset="0"/>
              </a:rPr>
              <a:t>OBRIGADA!</a:t>
            </a:r>
          </a:p>
          <a:p>
            <a:pPr algn="ctr">
              <a:defRPr/>
            </a:pPr>
            <a:r>
              <a:rPr lang="pt-BR" altLang="pt-BR" sz="3600" b="1" dirty="0">
                <a:solidFill>
                  <a:schemeClr val="bg1">
                    <a:lumMod val="95000"/>
                  </a:schemeClr>
                </a:solidFill>
                <a:latin typeface="Calibri" pitchFamily="-65" charset="0"/>
              </a:rPr>
              <a:t>Fabiana Matheus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>
                    <a:lumMod val="95000"/>
                  </a:schemeClr>
                </a:solidFill>
                <a:latin typeface="Calibri" pitchFamily="-65" charset="0"/>
              </a:rPr>
              <a:t>Diretora de Saúde e Previdência da Fenae</a:t>
            </a:r>
          </a:p>
          <a:p>
            <a:pPr algn="ctr">
              <a:defRPr/>
            </a:pPr>
            <a:r>
              <a:rPr lang="pt-BR" sz="2400" u="sng" dirty="0">
                <a:solidFill>
                  <a:schemeClr val="bg1">
                    <a:lumMod val="95000"/>
                  </a:schemeClr>
                </a:solidFill>
              </a:rPr>
              <a:t>fabiana.matheus@fenae.org.br</a:t>
            </a:r>
            <a:endParaRPr lang="pt-BR" altLang="pt-BR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5"/>
          <a:stretch/>
        </p:blipFill>
        <p:spPr>
          <a:xfrm>
            <a:off x="-1" y="5445224"/>
            <a:ext cx="9143999" cy="15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="" xmlns:a16="http://schemas.microsoft.com/office/drawing/2014/main" id="{75940402-D052-403E-87F5-89076CC97326}"/>
              </a:ext>
            </a:extLst>
          </p:cNvPr>
          <p:cNvSpPr txBox="1">
            <a:spLocks/>
          </p:cNvSpPr>
          <p:nvPr/>
        </p:nvSpPr>
        <p:spPr>
          <a:xfrm>
            <a:off x="242128" y="1475646"/>
            <a:ext cx="6785923" cy="15121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As entidades se uniram em defesa do direito à assistência à Saúde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42129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Autogestões nas Estatais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t="5059" r="29041" b="53231"/>
          <a:stretch/>
        </p:blipFill>
        <p:spPr>
          <a:xfrm>
            <a:off x="0" y="3093929"/>
            <a:ext cx="9130942" cy="379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129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Campanha em defesa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32" y="1484786"/>
            <a:ext cx="2217516" cy="22175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11" y="1497164"/>
            <a:ext cx="2198880" cy="21988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" y="1484784"/>
            <a:ext cx="2217517" cy="221751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06" y="1484785"/>
            <a:ext cx="2247751" cy="22477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5859" r="3282" b="12810"/>
          <a:stretch/>
        </p:blipFill>
        <p:spPr>
          <a:xfrm>
            <a:off x="0" y="3774006"/>
            <a:ext cx="9131618" cy="303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18CDE611-740C-4416-A628-4FA584ABE8BD}"/>
              </a:ext>
            </a:extLst>
          </p:cNvPr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89AC8FBF-6CA4-4E02-BCBF-BF486F54737C}"/>
              </a:ext>
            </a:extLst>
          </p:cNvPr>
          <p:cNvSpPr txBox="1">
            <a:spLocks/>
          </p:cNvSpPr>
          <p:nvPr/>
        </p:nvSpPr>
        <p:spPr>
          <a:xfrm>
            <a:off x="179512" y="1475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Campanha em defesa</a:t>
            </a:r>
          </a:p>
        </p:txBody>
      </p:sp>
    </p:spTree>
    <p:extLst>
      <p:ext uri="{BB962C8B-B14F-4D97-AF65-F5344CB8AC3E}">
        <p14:creationId xmlns:p14="http://schemas.microsoft.com/office/powerpoint/2010/main" val="17522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20.caixa.gov.br/PublishingImages/Atendimento/2015-04/2015-04-20_aniversario-brasilia-interna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1" t="27325" r="-671" b="16777"/>
          <a:stretch/>
        </p:blipFill>
        <p:spPr bwMode="auto">
          <a:xfrm>
            <a:off x="-14841" y="2855138"/>
            <a:ext cx="9294325" cy="40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4996" y="1362579"/>
            <a:ext cx="9144000" cy="151216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empregados da Caixa </a:t>
            </a:r>
            <a:r>
              <a:rPr lang="pt-BR" altLang="pt-B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possuem</a:t>
            </a:r>
            <a:br>
              <a:rPr lang="pt-BR" altLang="pt-B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assistência à saúde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desde os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anos 1960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D10C038E-847A-4F8D-8E46-6D545B12D6F3}"/>
              </a:ext>
            </a:extLst>
          </p:cNvPr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A90966A6-BBED-41D8-A961-E48D5AE2E1D6}"/>
              </a:ext>
            </a:extLst>
          </p:cNvPr>
          <p:cNvSpPr txBox="1">
            <a:spLocks/>
          </p:cNvSpPr>
          <p:nvPr/>
        </p:nvSpPr>
        <p:spPr>
          <a:xfrm>
            <a:off x="179512" y="1475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conquistado</a:t>
            </a:r>
          </a:p>
        </p:txBody>
      </p:sp>
    </p:spTree>
    <p:extLst>
      <p:ext uri="{BB962C8B-B14F-4D97-AF65-F5344CB8AC3E}">
        <p14:creationId xmlns:p14="http://schemas.microsoft.com/office/powerpoint/2010/main" val="4619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A30196DE-9E72-40AA-A9C2-67DAD1C5F3D1}"/>
              </a:ext>
            </a:extLst>
          </p:cNvPr>
          <p:cNvSpPr/>
          <p:nvPr/>
        </p:nvSpPr>
        <p:spPr>
          <a:xfrm>
            <a:off x="683568" y="3261744"/>
            <a:ext cx="1800200" cy="2880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14693BDE-E86F-4AD7-97F7-0C318A9A202C}"/>
              </a:ext>
            </a:extLst>
          </p:cNvPr>
          <p:cNvSpPr/>
          <p:nvPr/>
        </p:nvSpPr>
        <p:spPr>
          <a:xfrm>
            <a:off x="683568" y="2348880"/>
            <a:ext cx="1800200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9EA4B67C-786E-4BCB-BD88-EA0377B3A309}"/>
              </a:ext>
            </a:extLst>
          </p:cNvPr>
          <p:cNvSpPr/>
          <p:nvPr/>
        </p:nvSpPr>
        <p:spPr>
          <a:xfrm>
            <a:off x="2483768" y="4722080"/>
            <a:ext cx="252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Ativos (231.812)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0C6827C-0AC1-478B-9099-E67A42B5CB40}"/>
              </a:ext>
            </a:extLst>
          </p:cNvPr>
          <p:cNvSpPr/>
          <p:nvPr/>
        </p:nvSpPr>
        <p:spPr>
          <a:xfrm>
            <a:off x="1115616" y="4814413"/>
            <a:ext cx="1095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78,77%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635CDAB9-E6B9-433F-B5A0-CB2535FA8799}"/>
              </a:ext>
            </a:extLst>
          </p:cNvPr>
          <p:cNvSpPr/>
          <p:nvPr/>
        </p:nvSpPr>
        <p:spPr>
          <a:xfrm>
            <a:off x="2483768" y="2664551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Aposentados (64.486)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69C96668-C4D5-4042-B9C5-29F6F3833C75}"/>
              </a:ext>
            </a:extLst>
          </p:cNvPr>
          <p:cNvSpPr/>
          <p:nvPr/>
        </p:nvSpPr>
        <p:spPr>
          <a:xfrm>
            <a:off x="1147615" y="2756884"/>
            <a:ext cx="1095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21,23%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31">
            <a:extLst>
              <a:ext uri="{FF2B5EF4-FFF2-40B4-BE49-F238E27FC236}">
                <a16:creationId xmlns="" xmlns:a16="http://schemas.microsoft.com/office/drawing/2014/main" id="{BDC3BD56-5EB6-43A0-8C17-1DF7E449C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5973807"/>
            <a:ext cx="5467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Total: 288.587 beneficiários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F47133DF-BF1E-4F99-90DB-DD5448760781}"/>
              </a:ext>
            </a:extLst>
          </p:cNvPr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053B4A98-E2C9-4ECB-AE77-E651DEC5AD48}"/>
              </a:ext>
            </a:extLst>
          </p:cNvPr>
          <p:cNvSpPr txBox="1">
            <a:spLocks/>
          </p:cNvSpPr>
          <p:nvPr/>
        </p:nvSpPr>
        <p:spPr>
          <a:xfrm>
            <a:off x="179512" y="1475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Caixa – Usuários (2016)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AB54460C-03A3-4740-B6C2-4A28EAA143B6}"/>
              </a:ext>
            </a:extLst>
          </p:cNvPr>
          <p:cNvCxnSpPr>
            <a:cxnSpLocks/>
          </p:cNvCxnSpPr>
          <p:nvPr/>
        </p:nvCxnSpPr>
        <p:spPr>
          <a:xfrm>
            <a:off x="1187624" y="3080050"/>
            <a:ext cx="4536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="" xmlns:a16="http://schemas.microsoft.com/office/drawing/2014/main" id="{8321AB95-5B35-45B6-B7D5-10D205EBE271}"/>
              </a:ext>
            </a:extLst>
          </p:cNvPr>
          <p:cNvCxnSpPr>
            <a:cxnSpLocks/>
          </p:cNvCxnSpPr>
          <p:nvPr/>
        </p:nvCxnSpPr>
        <p:spPr>
          <a:xfrm>
            <a:off x="1187624" y="5157192"/>
            <a:ext cx="38260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14316B13-6A33-4085-BAFB-4C21024DA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517005"/>
            <a:ext cx="824440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 vigor desde julho de 2004)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Custo administrativo: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100% Caixa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Custo assistencial: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70%  Caixa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30% Usuários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Mensalidade grupo familiar: </a:t>
            </a:r>
            <a:r>
              <a:rPr lang="pt-BR" altLang="pt-BR" sz="2800" dirty="0"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2% da RB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Coparticipação: </a:t>
            </a:r>
            <a:r>
              <a:rPr lang="pt-BR" altLang="pt-BR" sz="2800" dirty="0"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20% até R$ 2400,00/ano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Mensalidade/dependente indireto: </a:t>
            </a:r>
            <a:r>
              <a:rPr lang="pt-BR" altLang="pt-BR" sz="2800" dirty="0"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R$ 110,00</a:t>
            </a:r>
            <a:endParaRPr lang="pt-BR" alt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E4BEB8E-4A98-42E7-84BE-85546ED67849}"/>
              </a:ext>
            </a:extLst>
          </p:cNvPr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EEDBD859-FDA0-4155-B254-72FD32AB1253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Caixa – Modelo atual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666E64FB-B862-4B47-B373-BCA1FAACF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934596"/>
            <a:ext cx="840110" cy="8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517005"/>
            <a:ext cx="8244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alt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E4BEB8E-4A98-42E7-84BE-85546ED67849}"/>
              </a:ext>
            </a:extLst>
          </p:cNvPr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EEDBD859-FDA0-4155-B254-72FD32AB1253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Caixa -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Superávit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666E64FB-B862-4B47-B373-BCA1FAACF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934596"/>
            <a:ext cx="840110" cy="80677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11560" y="1852950"/>
            <a:ext cx="84249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sustentável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alt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alt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Superávit em 2016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alt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alt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23728" y="4254187"/>
            <a:ext cx="52245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R$ 670 milhões</a:t>
            </a:r>
            <a:endParaRPr lang="pt-BR" altLang="pt-BR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517005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Acordo Coletivo de Trabalho em vigor até 31 de agosto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Caixa inseriu no estatuto o teto de 6,5% da folha de pagamento para assistência à saúde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Resoluções CGPAR </a:t>
            </a: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encarecem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os programas de saúde das estatais </a:t>
            </a: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os tornam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excludentes</a:t>
            </a:r>
            <a:endParaRPr lang="pt-BR" alt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pt-BR" altLang="pt-BR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E4BEB8E-4A98-42E7-84BE-85546ED67849}"/>
              </a:ext>
            </a:extLst>
          </p:cNvPr>
          <p:cNvSpPr/>
          <p:nvPr/>
        </p:nvSpPr>
        <p:spPr>
          <a:xfrm>
            <a:off x="0" y="332656"/>
            <a:ext cx="7028051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EEDBD859-FDA0-4155-B254-72FD32AB1253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atual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139983C-33AF-436D-B5DF-F399C9638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22" y="5805264"/>
            <a:ext cx="840110" cy="8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455</Words>
  <Application>Microsoft Office PowerPoint</Application>
  <PresentationFormat>Apresentação na tela (4:3)</PresentationFormat>
  <Paragraphs>92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Araújo</dc:creator>
  <cp:lastModifiedBy>Leonardo Martins de Araújo</cp:lastModifiedBy>
  <cp:revision>104</cp:revision>
  <cp:lastPrinted>2018-08-27T21:05:35Z</cp:lastPrinted>
  <dcterms:created xsi:type="dcterms:W3CDTF">2018-08-23T20:05:55Z</dcterms:created>
  <dcterms:modified xsi:type="dcterms:W3CDTF">2018-08-27T21:06:31Z</dcterms:modified>
</cp:coreProperties>
</file>