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087" r:id="rId4"/>
    <p:sldId id="1988" r:id="rId5"/>
    <p:sldId id="2043" r:id="rId6"/>
    <p:sldId id="2001" r:id="rId7"/>
    <p:sldId id="2002" r:id="rId8"/>
    <p:sldId id="259" r:id="rId9"/>
    <p:sldId id="265" r:id="rId10"/>
    <p:sldId id="266" r:id="rId11"/>
    <p:sldId id="1992" r:id="rId12"/>
    <p:sldId id="2086" r:id="rId13"/>
    <p:sldId id="262" r:id="rId14"/>
    <p:sldId id="2012" r:id="rId15"/>
    <p:sldId id="1993" r:id="rId16"/>
    <p:sldId id="263" r:id="rId17"/>
    <p:sldId id="268" r:id="rId18"/>
    <p:sldId id="2013" r:id="rId19"/>
    <p:sldId id="269" r:id="rId20"/>
    <p:sldId id="267" r:id="rId21"/>
    <p:sldId id="264" r:id="rId22"/>
    <p:sldId id="275" r:id="rId23"/>
    <p:sldId id="276" r:id="rId24"/>
    <p:sldId id="277" r:id="rId25"/>
    <p:sldId id="2085" r:id="rId26"/>
    <p:sldId id="2089" r:id="rId27"/>
    <p:sldId id="2015" r:id="rId28"/>
    <p:sldId id="2011" r:id="rId29"/>
    <p:sldId id="2088" r:id="rId30"/>
    <p:sldId id="2056" r:id="rId31"/>
    <p:sldId id="2057" r:id="rId32"/>
    <p:sldId id="508" r:id="rId33"/>
    <p:sldId id="51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tra\Documents\receitas%20e%20despesas%201995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/>
              <a:t>RECEITAS</a:t>
            </a:r>
            <a:r>
              <a:rPr lang="pt-BR" sz="1600" b="1" baseline="0"/>
              <a:t> CORRENTE LÍQUIDA E RECEITA DE IMPOSTOS X DESPESAS COM PESSOAL (1995-2020) - EM R$ MIL DE DEZ 2020</a:t>
            </a:r>
            <a:endParaRPr lang="pt-BR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'RCL E PIB E PESSOAL'!$A$11</c:f>
              <c:strCache>
                <c:ptCount val="1"/>
                <c:pt idx="0">
                  <c:v>pessoal total/RCL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'RCL E PIB E PESSOAL'!$B$11:$AA$11</c:f>
              <c:numCache>
                <c:formatCode>0.00%</c:formatCode>
                <c:ptCount val="26"/>
                <c:pt idx="0">
                  <c:v>0.49923394891593426</c:v>
                </c:pt>
                <c:pt idx="1">
                  <c:v>0.45138480814943699</c:v>
                </c:pt>
                <c:pt idx="2">
                  <c:v>0.44089575148844862</c:v>
                </c:pt>
                <c:pt idx="3">
                  <c:v>0.40746065774099727</c:v>
                </c:pt>
                <c:pt idx="4">
                  <c:v>0.38186968748441519</c:v>
                </c:pt>
                <c:pt idx="5">
                  <c:v>0.38348019295140823</c:v>
                </c:pt>
                <c:pt idx="6">
                  <c:v>0.37349500593125107</c:v>
                </c:pt>
                <c:pt idx="7">
                  <c:v>0.35445880745375102</c:v>
                </c:pt>
                <c:pt idx="8">
                  <c:v>0.3489708988483004</c:v>
                </c:pt>
                <c:pt idx="9">
                  <c:v>0.3369045398255614</c:v>
                </c:pt>
                <c:pt idx="10">
                  <c:v>0.31033988517680383</c:v>
                </c:pt>
                <c:pt idx="11">
                  <c:v>0.33326454738195332</c:v>
                </c:pt>
                <c:pt idx="12">
                  <c:v>0.32799637783673213</c:v>
                </c:pt>
                <c:pt idx="13">
                  <c:v>0.33704188410791053</c:v>
                </c:pt>
                <c:pt idx="14">
                  <c:v>0.38197862983195247</c:v>
                </c:pt>
                <c:pt idx="15">
                  <c:v>0.36628453022903817</c:v>
                </c:pt>
                <c:pt idx="16">
                  <c:v>0.35338796246254367</c:v>
                </c:pt>
                <c:pt idx="17">
                  <c:v>0.33141520941774222</c:v>
                </c:pt>
                <c:pt idx="18">
                  <c:v>0.33827540440405857</c:v>
                </c:pt>
                <c:pt idx="19">
                  <c:v>0.37312330290300061</c:v>
                </c:pt>
                <c:pt idx="20">
                  <c:v>0.38015449689524594</c:v>
                </c:pt>
                <c:pt idx="21">
                  <c:v>0.3764078068338832</c:v>
                </c:pt>
                <c:pt idx="22">
                  <c:v>0.41908837528061188</c:v>
                </c:pt>
                <c:pt idx="23">
                  <c:v>0.39453502712611127</c:v>
                </c:pt>
                <c:pt idx="24">
                  <c:v>0.3675950659158313</c:v>
                </c:pt>
                <c:pt idx="25">
                  <c:v>0.52677658764252044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67-40E9-8AF0-5B1723BB0D3F}"/>
            </c:ext>
          </c:extLst>
        </c:ser>
        <c:ser>
          <c:idx val="3"/>
          <c:order val="3"/>
          <c:tx>
            <c:strRef>
              <c:f>'RCL E PIB E PESSOAL'!$A$12</c:f>
              <c:strCache>
                <c:ptCount val="1"/>
                <c:pt idx="0">
                  <c:v>Pessoal/PIB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'RCL E PIB E PESSOAL'!$B$12:$AA$12</c:f>
              <c:numCache>
                <c:formatCode>0.00%</c:formatCode>
                <c:ptCount val="26"/>
                <c:pt idx="0">
                  <c:v>4.9198724600750775E-2</c:v>
                </c:pt>
                <c:pt idx="1">
                  <c:v>4.5435117456073093E-2</c:v>
                </c:pt>
                <c:pt idx="2">
                  <c:v>4.4606270193333783E-2</c:v>
                </c:pt>
                <c:pt idx="3">
                  <c:v>4.5697405524544092E-2</c:v>
                </c:pt>
                <c:pt idx="4">
                  <c:v>4.533856103545001E-2</c:v>
                </c:pt>
                <c:pt idx="5">
                  <c:v>4.6407662403983772E-2</c:v>
                </c:pt>
                <c:pt idx="6">
                  <c:v>4.7615015443248095E-2</c:v>
                </c:pt>
                <c:pt idx="7">
                  <c:v>4.8075987215112657E-2</c:v>
                </c:pt>
                <c:pt idx="8">
                  <c:v>4.5688508811782012E-2</c:v>
                </c:pt>
                <c:pt idx="9">
                  <c:v>4.5491850350021033E-2</c:v>
                </c:pt>
                <c:pt idx="10">
                  <c:v>4.3323759442875552E-2</c:v>
                </c:pt>
                <c:pt idx="11">
                  <c:v>4.7681740085579266E-2</c:v>
                </c:pt>
                <c:pt idx="12">
                  <c:v>4.6624260143447199E-2</c:v>
                </c:pt>
                <c:pt idx="13">
                  <c:v>4.6447885551867588E-2</c:v>
                </c:pt>
                <c:pt idx="14">
                  <c:v>5.0104669655954608E-2</c:v>
                </c:pt>
                <c:pt idx="15">
                  <c:v>4.7154707130532082E-2</c:v>
                </c:pt>
                <c:pt idx="16">
                  <c:v>4.5114917253276821E-2</c:v>
                </c:pt>
                <c:pt idx="17">
                  <c:v>4.2465480130136561E-2</c:v>
                </c:pt>
                <c:pt idx="18">
                  <c:v>4.1627231205174552E-2</c:v>
                </c:pt>
                <c:pt idx="19">
                  <c:v>4.142407387459579E-2</c:v>
                </c:pt>
                <c:pt idx="20">
                  <c:v>4.2767171981672875E-2</c:v>
                </c:pt>
                <c:pt idx="21">
                  <c:v>4.3377051932514482E-2</c:v>
                </c:pt>
                <c:pt idx="22">
                  <c:v>4.629637924786293E-2</c:v>
                </c:pt>
                <c:pt idx="23">
                  <c:v>4.6121358189891389E-2</c:v>
                </c:pt>
                <c:pt idx="24">
                  <c:v>4.5875103913485801E-2</c:v>
                </c:pt>
                <c:pt idx="25">
                  <c:v>4.837020408450704E-2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67-40E9-8AF0-5B1723BB0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847920"/>
        <c:axId val="116847528"/>
      </c:barChart>
      <c:lineChart>
        <c:grouping val="standard"/>
        <c:varyColors val="0"/>
        <c:ser>
          <c:idx val="0"/>
          <c:order val="0"/>
          <c:tx>
            <c:strRef>
              <c:f>'RCL E PIB E PESSOAL'!$A$9</c:f>
              <c:strCache>
                <c:ptCount val="1"/>
                <c:pt idx="0">
                  <c:v>Receita corrente líquida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'RCL E PIB E PESSOAL'!$B$3:$AA$3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'RCL E PIB E PESSOAL'!$B$9:$AA$9</c:f>
              <c:numCache>
                <c:formatCode>#,##0</c:formatCode>
                <c:ptCount val="26"/>
                <c:pt idx="0">
                  <c:v>326533054</c:v>
                </c:pt>
                <c:pt idx="1">
                  <c:v>347356708</c:v>
                </c:pt>
                <c:pt idx="2">
                  <c:v>363377169</c:v>
                </c:pt>
                <c:pt idx="3">
                  <c:v>410093762</c:v>
                </c:pt>
                <c:pt idx="4">
                  <c:v>455972780</c:v>
                </c:pt>
                <c:pt idx="5">
                  <c:v>478569609</c:v>
                </c:pt>
                <c:pt idx="6">
                  <c:v>515321300</c:v>
                </c:pt>
                <c:pt idx="7">
                  <c:v>576214902</c:v>
                </c:pt>
                <c:pt idx="8">
                  <c:v>550593398</c:v>
                </c:pt>
                <c:pt idx="9">
                  <c:v>610148047</c:v>
                </c:pt>
                <c:pt idx="10">
                  <c:v>651985509</c:v>
                </c:pt>
                <c:pt idx="11">
                  <c:v>713008965</c:v>
                </c:pt>
                <c:pt idx="12">
                  <c:v>771313658</c:v>
                </c:pt>
                <c:pt idx="13">
                  <c:v>806010267</c:v>
                </c:pt>
                <c:pt idx="14">
                  <c:v>784592052</c:v>
                </c:pt>
                <c:pt idx="15">
                  <c:v>856306983</c:v>
                </c:pt>
                <c:pt idx="16">
                  <c:v>896222474</c:v>
                </c:pt>
                <c:pt idx="17">
                  <c:v>943218172</c:v>
                </c:pt>
                <c:pt idx="18">
                  <c:v>940103572</c:v>
                </c:pt>
                <c:pt idx="19">
                  <c:v>863034052</c:v>
                </c:pt>
                <c:pt idx="20">
                  <c:v>833272279</c:v>
                </c:pt>
                <c:pt idx="21">
                  <c:v>820019549</c:v>
                </c:pt>
                <c:pt idx="22">
                  <c:v>801480680</c:v>
                </c:pt>
                <c:pt idx="23">
                  <c:v>850220652</c:v>
                </c:pt>
                <c:pt idx="24">
                  <c:v>924949118</c:v>
                </c:pt>
                <c:pt idx="25">
                  <c:v>651943266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67-40E9-8AF0-5B1723BB0D3F}"/>
            </c:ext>
          </c:extLst>
        </c:ser>
        <c:ser>
          <c:idx val="1"/>
          <c:order val="1"/>
          <c:tx>
            <c:strRef>
              <c:f>'RCL E PIB E PESSOAL'!$A$10</c:f>
              <c:strCache>
                <c:ptCount val="1"/>
                <c:pt idx="0">
                  <c:v>Receita Impostos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'RCL E PIB E PESSOAL'!$B$3:$AA$3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'RCL E PIB E PESSOAL'!$B$10:$AA$10</c:f>
              <c:numCache>
                <c:formatCode>#,##0</c:formatCode>
                <c:ptCount val="26"/>
                <c:pt idx="0">
                  <c:v>238621717</c:v>
                </c:pt>
                <c:pt idx="1">
                  <c:v>228274565</c:v>
                </c:pt>
                <c:pt idx="2">
                  <c:v>235738190</c:v>
                </c:pt>
                <c:pt idx="3">
                  <c:v>264238554</c:v>
                </c:pt>
                <c:pt idx="4">
                  <c:v>286297001</c:v>
                </c:pt>
                <c:pt idx="5">
                  <c:v>286279460</c:v>
                </c:pt>
                <c:pt idx="6">
                  <c:v>298056415</c:v>
                </c:pt>
                <c:pt idx="7">
                  <c:v>334570058</c:v>
                </c:pt>
                <c:pt idx="8">
                  <c:v>303014669</c:v>
                </c:pt>
                <c:pt idx="9">
                  <c:v>319614713</c:v>
                </c:pt>
                <c:pt idx="10">
                  <c:v>356761534</c:v>
                </c:pt>
                <c:pt idx="11">
                  <c:v>376023259</c:v>
                </c:pt>
                <c:pt idx="12">
                  <c:v>428159085</c:v>
                </c:pt>
                <c:pt idx="13">
                  <c:v>506416204</c:v>
                </c:pt>
                <c:pt idx="14">
                  <c:v>463288337</c:v>
                </c:pt>
                <c:pt idx="15">
                  <c:v>507424866</c:v>
                </c:pt>
                <c:pt idx="16">
                  <c:v>570868786</c:v>
                </c:pt>
                <c:pt idx="17">
                  <c:v>569712932</c:v>
                </c:pt>
                <c:pt idx="18">
                  <c:v>576613591</c:v>
                </c:pt>
                <c:pt idx="19">
                  <c:v>568761168</c:v>
                </c:pt>
                <c:pt idx="20">
                  <c:v>551298088</c:v>
                </c:pt>
                <c:pt idx="21">
                  <c:v>540016567</c:v>
                </c:pt>
                <c:pt idx="22">
                  <c:v>525254715</c:v>
                </c:pt>
                <c:pt idx="23">
                  <c:v>553169114</c:v>
                </c:pt>
                <c:pt idx="24">
                  <c:v>588530015</c:v>
                </c:pt>
                <c:pt idx="25">
                  <c:v>566277931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67-40E9-8AF0-5B1723BB0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45960"/>
        <c:axId val="116851840"/>
      </c:lineChart>
      <c:catAx>
        <c:axId val="11684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851840"/>
        <c:crosses val="autoZero"/>
        <c:auto val="1"/>
        <c:lblAlgn val="ctr"/>
        <c:lblOffset val="100"/>
        <c:noMultiLvlLbl val="0"/>
      </c:catAx>
      <c:valAx>
        <c:axId val="1168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845960"/>
        <c:crosses val="autoZero"/>
        <c:crossBetween val="between"/>
      </c:valAx>
      <c:valAx>
        <c:axId val="11684752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847920"/>
        <c:crosses val="max"/>
        <c:crossBetween val="between"/>
      </c:valAx>
      <c:catAx>
        <c:axId val="116847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16847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38BDA-4D6C-499C-B440-B583640568D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3EEA7C4-5F5A-45EE-B054-2B229D318B45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EC 109 – PEC </a:t>
          </a:r>
          <a:r>
            <a:rPr lang="en-US" sz="2000" b="1" dirty="0" err="1">
              <a:solidFill>
                <a:schemeClr val="tx1"/>
              </a:solidFill>
            </a:rPr>
            <a:t>Emergencial</a:t>
          </a:r>
          <a:endParaRPr lang="en-US" sz="2000" b="1" dirty="0">
            <a:solidFill>
              <a:schemeClr val="tx1"/>
            </a:solidFill>
          </a:endParaRPr>
        </a:p>
      </dgm:t>
    </dgm:pt>
    <dgm:pt modelId="{931A74CE-9452-4887-8DE9-20E2E129F896}" type="parTrans" cxnId="{8FB62CA0-66CD-4F94-AB8E-149A9D369FF3}">
      <dgm:prSet/>
      <dgm:spPr/>
      <dgm:t>
        <a:bodyPr/>
        <a:lstStyle/>
        <a:p>
          <a:endParaRPr lang="en-US"/>
        </a:p>
      </dgm:t>
    </dgm:pt>
    <dgm:pt modelId="{4AB56401-20F5-4F2D-9986-19A45B93AFF0}" type="sibTrans" cxnId="{8FB62CA0-66CD-4F94-AB8E-149A9D369FF3}">
      <dgm:prSet/>
      <dgm:spPr/>
      <dgm:t>
        <a:bodyPr/>
        <a:lstStyle/>
        <a:p>
          <a:endParaRPr lang="en-US"/>
        </a:p>
      </dgm:t>
    </dgm:pt>
    <dgm:pt modelId="{47C90674-1B86-4E21-A3F1-BBC84A028DF0}">
      <dgm:prSet phldrT="[Texto]" custT="1"/>
      <dgm:spPr/>
      <dgm:t>
        <a:bodyPr/>
        <a:lstStyle/>
        <a:p>
          <a:r>
            <a:rPr lang="pt-BR" sz="2000" b="1" dirty="0"/>
            <a:t>PEC 187</a:t>
          </a:r>
        </a:p>
        <a:p>
          <a:r>
            <a:rPr lang="pt-BR" sz="2000" b="1" dirty="0"/>
            <a:t>Fundos</a:t>
          </a:r>
          <a:endParaRPr lang="en-US" sz="2000" b="1" dirty="0"/>
        </a:p>
      </dgm:t>
    </dgm:pt>
    <dgm:pt modelId="{19CCA81D-1C44-405A-813A-C7790473A22C}" type="parTrans" cxnId="{ECD46CA1-6B71-4583-A396-467EA43B3B42}">
      <dgm:prSet/>
      <dgm:spPr/>
      <dgm:t>
        <a:bodyPr/>
        <a:lstStyle/>
        <a:p>
          <a:endParaRPr lang="en-US"/>
        </a:p>
      </dgm:t>
    </dgm:pt>
    <dgm:pt modelId="{1B9A9302-6AAA-4369-AC73-9D1931BDD4E6}" type="sibTrans" cxnId="{ECD46CA1-6B71-4583-A396-467EA43B3B42}">
      <dgm:prSet/>
      <dgm:spPr/>
      <dgm:t>
        <a:bodyPr/>
        <a:lstStyle/>
        <a:p>
          <a:endParaRPr lang="en-US"/>
        </a:p>
      </dgm:t>
    </dgm:pt>
    <dgm:pt modelId="{5BE9F65B-7DCD-4E3F-859A-CD46106E362F}">
      <dgm:prSet phldrT="[Texto]" custT="1"/>
      <dgm:spPr/>
      <dgm:t>
        <a:bodyPr/>
        <a:lstStyle/>
        <a:p>
          <a:endParaRPr lang="en-US" sz="2000" b="1" dirty="0"/>
        </a:p>
      </dgm:t>
    </dgm:pt>
    <dgm:pt modelId="{B9CF8696-E6FA-4D68-BE10-13A3E9233F1A}" type="parTrans" cxnId="{4E2C878F-B600-4F83-8F24-A5A216936DD0}">
      <dgm:prSet/>
      <dgm:spPr/>
      <dgm:t>
        <a:bodyPr/>
        <a:lstStyle/>
        <a:p>
          <a:endParaRPr lang="pt-BR"/>
        </a:p>
      </dgm:t>
    </dgm:pt>
    <dgm:pt modelId="{835ABEBE-0764-4739-BA27-4ABF945C3CBE}" type="sibTrans" cxnId="{4E2C878F-B600-4F83-8F24-A5A216936DD0}">
      <dgm:prSet/>
      <dgm:spPr/>
      <dgm:t>
        <a:bodyPr/>
        <a:lstStyle/>
        <a:p>
          <a:endParaRPr lang="pt-BR"/>
        </a:p>
      </dgm:t>
    </dgm:pt>
    <dgm:pt modelId="{99653FC9-643D-43EE-A0FF-67804555B531}">
      <dgm:prSet phldrT="[Texto]" custT="1"/>
      <dgm:spPr/>
      <dgm:t>
        <a:bodyPr/>
        <a:lstStyle/>
        <a:p>
          <a:r>
            <a:rPr lang="en-US" sz="2000" b="1" dirty="0"/>
            <a:t>PEC 32 – Ref </a:t>
          </a:r>
          <a:r>
            <a:rPr lang="en-US" sz="2000" b="1" dirty="0" err="1"/>
            <a:t>Administrativa</a:t>
          </a:r>
          <a:endParaRPr lang="en-US" sz="2000" b="1" dirty="0"/>
        </a:p>
      </dgm:t>
    </dgm:pt>
    <dgm:pt modelId="{29EE860D-24AD-477F-A5AE-99C28FA339B9}" type="parTrans" cxnId="{DE653D4B-1265-4189-8F1C-2DB9D00794C4}">
      <dgm:prSet/>
      <dgm:spPr/>
      <dgm:t>
        <a:bodyPr/>
        <a:lstStyle/>
        <a:p>
          <a:endParaRPr lang="pt-BR"/>
        </a:p>
      </dgm:t>
    </dgm:pt>
    <dgm:pt modelId="{CAD97D3C-E563-41C7-A757-F9E9A0AC279B}" type="sibTrans" cxnId="{DE653D4B-1265-4189-8F1C-2DB9D00794C4}">
      <dgm:prSet/>
      <dgm:spPr/>
      <dgm:t>
        <a:bodyPr/>
        <a:lstStyle/>
        <a:p>
          <a:endParaRPr lang="pt-BR"/>
        </a:p>
      </dgm:t>
    </dgm:pt>
    <dgm:pt modelId="{1B655A1A-41E1-48A5-89FA-F4FDE26A6983}">
      <dgm:prSet phldrT="[Texto]" custT="1"/>
      <dgm:spPr/>
      <dgm:t>
        <a:bodyPr/>
        <a:lstStyle/>
        <a:p>
          <a:r>
            <a:rPr lang="en-US" sz="2000" b="1" dirty="0"/>
            <a:t>PEC 188 – </a:t>
          </a:r>
          <a:r>
            <a:rPr lang="en-US" sz="2000" b="1" dirty="0" err="1"/>
            <a:t>Pacto</a:t>
          </a:r>
          <a:r>
            <a:rPr lang="en-US" sz="2000" b="1" dirty="0"/>
            <a:t> </a:t>
          </a:r>
          <a:r>
            <a:rPr lang="en-US" sz="2000" b="1" dirty="0" err="1"/>
            <a:t>Federativo</a:t>
          </a:r>
          <a:endParaRPr lang="en-US" sz="2000" b="1" dirty="0"/>
        </a:p>
      </dgm:t>
    </dgm:pt>
    <dgm:pt modelId="{BBDB7158-F070-460E-AAC5-FF04CED6016A}" type="parTrans" cxnId="{E6B53974-6FC4-47BC-A3A0-940BC3D24576}">
      <dgm:prSet/>
      <dgm:spPr/>
      <dgm:t>
        <a:bodyPr/>
        <a:lstStyle/>
        <a:p>
          <a:endParaRPr lang="pt-BR"/>
        </a:p>
      </dgm:t>
    </dgm:pt>
    <dgm:pt modelId="{02A99941-0583-42C7-A4E3-EB6170680497}" type="sibTrans" cxnId="{E6B53974-6FC4-47BC-A3A0-940BC3D24576}">
      <dgm:prSet/>
      <dgm:spPr/>
      <dgm:t>
        <a:bodyPr/>
        <a:lstStyle/>
        <a:p>
          <a:endParaRPr lang="pt-BR"/>
        </a:p>
      </dgm:t>
    </dgm:pt>
    <dgm:pt modelId="{8F383276-17F7-4118-AD52-959214A9933A}" type="pres">
      <dgm:prSet presAssocID="{DF338BDA-4D6C-499C-B440-B583640568D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196F54-92B0-46C4-9F1E-0A3AE4CB8C9E}" type="pres">
      <dgm:prSet presAssocID="{03EEA7C4-5F5A-45EE-B054-2B229D318B45}" presName="circ1" presStyleLbl="vennNode1" presStyleIdx="0" presStyleCnt="5" custLinFactNeighborX="-14595" custLinFactNeighborY="-52685"/>
      <dgm:spPr/>
    </dgm:pt>
    <dgm:pt modelId="{531E259F-8ABE-48FA-96CE-18327833DA94}" type="pres">
      <dgm:prSet presAssocID="{03EEA7C4-5F5A-45EE-B054-2B229D318B45}" presName="circ1Tx" presStyleLbl="revTx" presStyleIdx="0" presStyleCnt="0" custLinFactNeighborX="-38267" custLinFactNeighborY="-29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D06F3C-F145-4A9D-B51A-E8574F86E16F}" type="pres">
      <dgm:prSet presAssocID="{1B655A1A-41E1-48A5-89FA-F4FDE26A6983}" presName="circ2" presStyleLbl="vennNode1" presStyleIdx="1" presStyleCnt="5" custLinFactY="-46748" custLinFactNeighborX="-93781" custLinFactNeighborY="-10000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3038AA2-1DBD-46D7-B7EF-CD9A9AB1E2B6}" type="pres">
      <dgm:prSet presAssocID="{1B655A1A-41E1-48A5-89FA-F4FDE26A6983}" presName="circ2Tx" presStyleLbl="revTx" presStyleIdx="0" presStyleCnt="0" custLinFactX="-56908" custLinFactNeighborX="-100000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823682-0ED8-4F59-88A3-C557A9B556FD}" type="pres">
      <dgm:prSet presAssocID="{47C90674-1B86-4E21-A3F1-BBC84A028DF0}" presName="circ3" presStyleLbl="vennNode1" presStyleIdx="2" presStyleCnt="5" custLinFactY="-88912" custLinFactNeighborX="-10061" custLinFactNeighborY="-100000"/>
      <dgm:spPr/>
    </dgm:pt>
    <dgm:pt modelId="{3CBD9949-D930-4406-908B-E4908FC431A4}" type="pres">
      <dgm:prSet presAssocID="{47C90674-1B86-4E21-A3F1-BBC84A028DF0}" presName="circ3Tx" presStyleLbl="revTx" presStyleIdx="0" presStyleCnt="0" custLinFactY="-106002" custLinFactNeighborX="-95933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4647FE-8187-4595-8EA7-F4094C723D21}" type="pres">
      <dgm:prSet presAssocID="{5BE9F65B-7DCD-4E3F-859A-CD46106E362F}" presName="circ4" presStyleLbl="vennNode1" presStyleIdx="3" presStyleCnt="5" custLinFactY="-90616" custLinFactNeighborX="-95888" custLinFactNeighborY="-100000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C8CAAC3-8689-4685-BFF5-D012256C4CD9}" type="pres">
      <dgm:prSet presAssocID="{5BE9F65B-7DCD-4E3F-859A-CD46106E362F}" presName="circ4Tx" presStyleLbl="revTx" presStyleIdx="0" presStyleCnt="0" custLinFactY="-123386" custLinFactNeighborX="6737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436CFC-7A72-496D-8B16-C4E81A583400}" type="pres">
      <dgm:prSet presAssocID="{99653FC9-643D-43EE-A0FF-67804555B531}" presName="circ5" presStyleLbl="vennNode1" presStyleIdx="4" presStyleCnt="5" custLinFactNeighborX="-59336" custLinFactNeighborY="-74133"/>
      <dgm:spPr>
        <a:solidFill>
          <a:srgbClr val="FF0000">
            <a:alpha val="50000"/>
          </a:srgbClr>
        </a:solidFill>
      </dgm:spPr>
    </dgm:pt>
    <dgm:pt modelId="{97DA6A1D-5C36-4BE0-84BF-57B323AF11BA}" type="pres">
      <dgm:prSet presAssocID="{99653FC9-643D-43EE-A0FF-67804555B531}" presName="circ5Tx" presStyleLbl="revTx" presStyleIdx="0" presStyleCnt="0" custLinFactNeighborX="51083" custLinFactNeighborY="-44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653D4B-1265-4189-8F1C-2DB9D00794C4}" srcId="{DF338BDA-4D6C-499C-B440-B583640568DB}" destId="{99653FC9-643D-43EE-A0FF-67804555B531}" srcOrd="4" destOrd="0" parTransId="{29EE860D-24AD-477F-A5AE-99C28FA339B9}" sibTransId="{CAD97D3C-E563-41C7-A757-F9E9A0AC279B}"/>
    <dgm:cxn modelId="{8FB62CA0-66CD-4F94-AB8E-149A9D369FF3}" srcId="{DF338BDA-4D6C-499C-B440-B583640568DB}" destId="{03EEA7C4-5F5A-45EE-B054-2B229D318B45}" srcOrd="0" destOrd="0" parTransId="{931A74CE-9452-4887-8DE9-20E2E129F896}" sibTransId="{4AB56401-20F5-4F2D-9986-19A45B93AFF0}"/>
    <dgm:cxn modelId="{1DB11E8F-6A77-4456-95B0-AB7D28792DAE}" type="presOf" srcId="{5BE9F65B-7DCD-4E3F-859A-CD46106E362F}" destId="{AC8CAAC3-8689-4685-BFF5-D012256C4CD9}" srcOrd="0" destOrd="0" presId="urn:microsoft.com/office/officeart/2005/8/layout/venn1"/>
    <dgm:cxn modelId="{E6B53974-6FC4-47BC-A3A0-940BC3D24576}" srcId="{DF338BDA-4D6C-499C-B440-B583640568DB}" destId="{1B655A1A-41E1-48A5-89FA-F4FDE26A6983}" srcOrd="1" destOrd="0" parTransId="{BBDB7158-F070-460E-AAC5-FF04CED6016A}" sibTransId="{02A99941-0583-42C7-A4E3-EB6170680497}"/>
    <dgm:cxn modelId="{0C3203D2-B36D-4081-9A8A-A5201385CB68}" type="presOf" srcId="{1B655A1A-41E1-48A5-89FA-F4FDE26A6983}" destId="{13038AA2-1DBD-46D7-B7EF-CD9A9AB1E2B6}" srcOrd="0" destOrd="0" presId="urn:microsoft.com/office/officeart/2005/8/layout/venn1"/>
    <dgm:cxn modelId="{0BE788D9-4018-47D3-B942-18F178C82B9B}" type="presOf" srcId="{DF338BDA-4D6C-499C-B440-B583640568DB}" destId="{8F383276-17F7-4118-AD52-959214A9933A}" srcOrd="0" destOrd="0" presId="urn:microsoft.com/office/officeart/2005/8/layout/venn1"/>
    <dgm:cxn modelId="{E69DF3AB-3462-4F4B-B170-CB56012009A7}" type="presOf" srcId="{03EEA7C4-5F5A-45EE-B054-2B229D318B45}" destId="{531E259F-8ABE-48FA-96CE-18327833DA94}" srcOrd="0" destOrd="0" presId="urn:microsoft.com/office/officeart/2005/8/layout/venn1"/>
    <dgm:cxn modelId="{ECD46CA1-6B71-4583-A396-467EA43B3B42}" srcId="{DF338BDA-4D6C-499C-B440-B583640568DB}" destId="{47C90674-1B86-4E21-A3F1-BBC84A028DF0}" srcOrd="2" destOrd="0" parTransId="{19CCA81D-1C44-405A-813A-C7790473A22C}" sibTransId="{1B9A9302-6AAA-4369-AC73-9D1931BDD4E6}"/>
    <dgm:cxn modelId="{A40EC1A3-9C62-4740-9882-97751D593E4C}" type="presOf" srcId="{47C90674-1B86-4E21-A3F1-BBC84A028DF0}" destId="{3CBD9949-D930-4406-908B-E4908FC431A4}" srcOrd="0" destOrd="0" presId="urn:microsoft.com/office/officeart/2005/8/layout/venn1"/>
    <dgm:cxn modelId="{4E2C878F-B600-4F83-8F24-A5A216936DD0}" srcId="{DF338BDA-4D6C-499C-B440-B583640568DB}" destId="{5BE9F65B-7DCD-4E3F-859A-CD46106E362F}" srcOrd="3" destOrd="0" parTransId="{B9CF8696-E6FA-4D68-BE10-13A3E9233F1A}" sibTransId="{835ABEBE-0764-4739-BA27-4ABF945C3CBE}"/>
    <dgm:cxn modelId="{8006D34F-962F-4E55-9C3C-B70EE39DB769}" type="presOf" srcId="{99653FC9-643D-43EE-A0FF-67804555B531}" destId="{97DA6A1D-5C36-4BE0-84BF-57B323AF11BA}" srcOrd="0" destOrd="0" presId="urn:microsoft.com/office/officeart/2005/8/layout/venn1"/>
    <dgm:cxn modelId="{118F2490-AD29-4E4C-92DA-BD9BE2D29272}" type="presParOf" srcId="{8F383276-17F7-4118-AD52-959214A9933A}" destId="{E0196F54-92B0-46C4-9F1E-0A3AE4CB8C9E}" srcOrd="0" destOrd="0" presId="urn:microsoft.com/office/officeart/2005/8/layout/venn1"/>
    <dgm:cxn modelId="{A3C34557-C520-422E-9BB3-B1CF07F84894}" type="presParOf" srcId="{8F383276-17F7-4118-AD52-959214A9933A}" destId="{531E259F-8ABE-48FA-96CE-18327833DA94}" srcOrd="1" destOrd="0" presId="urn:microsoft.com/office/officeart/2005/8/layout/venn1"/>
    <dgm:cxn modelId="{B247E628-B7FF-4D55-871B-C8DCC2E9BBFE}" type="presParOf" srcId="{8F383276-17F7-4118-AD52-959214A9933A}" destId="{7DD06F3C-F145-4A9D-B51A-E8574F86E16F}" srcOrd="2" destOrd="0" presId="urn:microsoft.com/office/officeart/2005/8/layout/venn1"/>
    <dgm:cxn modelId="{51E2361D-F2D8-480A-973C-C786C729D9FB}" type="presParOf" srcId="{8F383276-17F7-4118-AD52-959214A9933A}" destId="{13038AA2-1DBD-46D7-B7EF-CD9A9AB1E2B6}" srcOrd="3" destOrd="0" presId="urn:microsoft.com/office/officeart/2005/8/layout/venn1"/>
    <dgm:cxn modelId="{3124145C-8F05-412E-88BB-A368934C2216}" type="presParOf" srcId="{8F383276-17F7-4118-AD52-959214A9933A}" destId="{21823682-0ED8-4F59-88A3-C557A9B556FD}" srcOrd="4" destOrd="0" presId="urn:microsoft.com/office/officeart/2005/8/layout/venn1"/>
    <dgm:cxn modelId="{826B29F9-AE01-4E78-BB70-F4F10F758435}" type="presParOf" srcId="{8F383276-17F7-4118-AD52-959214A9933A}" destId="{3CBD9949-D930-4406-908B-E4908FC431A4}" srcOrd="5" destOrd="0" presId="urn:microsoft.com/office/officeart/2005/8/layout/venn1"/>
    <dgm:cxn modelId="{C6585B8D-A208-471B-9F41-69C3D95B10BB}" type="presParOf" srcId="{8F383276-17F7-4118-AD52-959214A9933A}" destId="{6B4647FE-8187-4595-8EA7-F4094C723D21}" srcOrd="6" destOrd="0" presId="urn:microsoft.com/office/officeart/2005/8/layout/venn1"/>
    <dgm:cxn modelId="{502BD675-8751-4DFE-AE8C-AD2ECA7CE7BB}" type="presParOf" srcId="{8F383276-17F7-4118-AD52-959214A9933A}" destId="{AC8CAAC3-8689-4685-BFF5-D012256C4CD9}" srcOrd="7" destOrd="0" presId="urn:microsoft.com/office/officeart/2005/8/layout/venn1"/>
    <dgm:cxn modelId="{37FEE33B-0FE2-4E78-ABAB-FA79D8072371}" type="presParOf" srcId="{8F383276-17F7-4118-AD52-959214A9933A}" destId="{B0436CFC-7A72-496D-8B16-C4E81A583400}" srcOrd="8" destOrd="0" presId="urn:microsoft.com/office/officeart/2005/8/layout/venn1"/>
    <dgm:cxn modelId="{6A42C198-AEEB-4292-8DBF-5CC78F735637}" type="presParOf" srcId="{8F383276-17F7-4118-AD52-959214A9933A}" destId="{97DA6A1D-5C36-4BE0-84BF-57B323AF11B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96F54-92B0-46C4-9F1E-0A3AE4CB8C9E}">
      <dsp:nvSpPr>
        <dsp:cNvPr id="0" name=""/>
        <dsp:cNvSpPr/>
      </dsp:nvSpPr>
      <dsp:spPr>
        <a:xfrm>
          <a:off x="3001559" y="1350629"/>
          <a:ext cx="2216727" cy="22167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1E259F-8ABE-48FA-96CE-18327833DA94}">
      <dsp:nvSpPr>
        <dsp:cNvPr id="0" name=""/>
        <dsp:cNvSpPr/>
      </dsp:nvSpPr>
      <dsp:spPr>
        <a:xfrm>
          <a:off x="2163753" y="273008"/>
          <a:ext cx="2571403" cy="148837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EC 109 – PEC </a:t>
          </a:r>
          <a:r>
            <a:rPr lang="en-US" sz="2000" b="1" kern="1200" dirty="0" err="1">
              <a:solidFill>
                <a:schemeClr val="tx1"/>
              </a:solidFill>
            </a:rPr>
            <a:t>Emergencial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163753" y="273008"/>
        <a:ext cx="2571403" cy="1488374"/>
      </dsp:txXfrm>
    </dsp:sp>
    <dsp:sp modelId="{7DD06F3C-F145-4A9D-B51A-E8574F86E16F}">
      <dsp:nvSpPr>
        <dsp:cNvPr id="0" name=""/>
        <dsp:cNvSpPr/>
      </dsp:nvSpPr>
      <dsp:spPr>
        <a:xfrm>
          <a:off x="2089464" y="0"/>
          <a:ext cx="2216727" cy="221672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038AA2-1DBD-46D7-B7EF-CD9A9AB1E2B6}">
      <dsp:nvSpPr>
        <dsp:cNvPr id="0" name=""/>
        <dsp:cNvSpPr/>
      </dsp:nvSpPr>
      <dsp:spPr>
        <a:xfrm>
          <a:off x="2944161" y="1996674"/>
          <a:ext cx="2305396" cy="16150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PEC 188 – </a:t>
          </a:r>
          <a:r>
            <a:rPr lang="en-US" sz="2000" b="1" kern="1200" dirty="0" err="1"/>
            <a:t>Pacto</a:t>
          </a:r>
          <a:r>
            <a:rPr lang="en-US" sz="2000" b="1" kern="1200" dirty="0"/>
            <a:t> </a:t>
          </a:r>
          <a:r>
            <a:rPr lang="en-US" sz="2000" b="1" kern="1200" dirty="0" err="1"/>
            <a:t>Federativo</a:t>
          </a:r>
          <a:endParaRPr lang="en-US" sz="2000" b="1" kern="1200" dirty="0"/>
        </a:p>
      </dsp:txBody>
      <dsp:txXfrm>
        <a:off x="2944161" y="1996674"/>
        <a:ext cx="2305396" cy="1615044"/>
      </dsp:txXfrm>
    </dsp:sp>
    <dsp:sp modelId="{21823682-0ED8-4F59-88A3-C557A9B556FD}">
      <dsp:nvSpPr>
        <dsp:cNvPr id="0" name=""/>
        <dsp:cNvSpPr/>
      </dsp:nvSpPr>
      <dsp:spPr>
        <a:xfrm>
          <a:off x="3623440" y="0"/>
          <a:ext cx="2216727" cy="2216727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BD9949-D930-4406-908B-E4908FC431A4}">
      <dsp:nvSpPr>
        <dsp:cNvPr id="0" name=""/>
        <dsp:cNvSpPr/>
      </dsp:nvSpPr>
      <dsp:spPr>
        <a:xfrm>
          <a:off x="3995200" y="489858"/>
          <a:ext cx="2305396" cy="16150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PEC 187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Fundos</a:t>
          </a:r>
          <a:endParaRPr lang="en-US" sz="2000" b="1" kern="1200" dirty="0"/>
        </a:p>
      </dsp:txBody>
      <dsp:txXfrm>
        <a:off x="3995200" y="489858"/>
        <a:ext cx="2305396" cy="1615044"/>
      </dsp:txXfrm>
    </dsp:sp>
    <dsp:sp modelId="{6B4647FE-8187-4595-8EA7-F4094C723D21}">
      <dsp:nvSpPr>
        <dsp:cNvPr id="0" name=""/>
        <dsp:cNvSpPr/>
      </dsp:nvSpPr>
      <dsp:spPr>
        <a:xfrm>
          <a:off x="678141" y="0"/>
          <a:ext cx="2216727" cy="221672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8CAAC3-8689-4685-BFF5-D012256C4CD9}">
      <dsp:nvSpPr>
        <dsp:cNvPr id="0" name=""/>
        <dsp:cNvSpPr/>
      </dsp:nvSpPr>
      <dsp:spPr>
        <a:xfrm>
          <a:off x="509990" y="209098"/>
          <a:ext cx="2305396" cy="16150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509990" y="209098"/>
        <a:ext cx="2305396" cy="1615044"/>
      </dsp:txXfrm>
    </dsp:sp>
    <dsp:sp modelId="{B0436CFC-7A72-496D-8B16-C4E81A583400}">
      <dsp:nvSpPr>
        <dsp:cNvPr id="0" name=""/>
        <dsp:cNvSpPr/>
      </dsp:nvSpPr>
      <dsp:spPr>
        <a:xfrm>
          <a:off x="1166530" y="1487636"/>
          <a:ext cx="2216727" cy="2216727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DA6A1D-5C36-4BE0-84BF-57B323AF11BA}">
      <dsp:nvSpPr>
        <dsp:cNvPr id="0" name=""/>
        <dsp:cNvSpPr/>
      </dsp:nvSpPr>
      <dsp:spPr>
        <a:xfrm>
          <a:off x="1177665" y="1959722"/>
          <a:ext cx="2305396" cy="16150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PEC 32 – Ref </a:t>
          </a:r>
          <a:r>
            <a:rPr lang="en-US" sz="2000" b="1" kern="1200" dirty="0" err="1"/>
            <a:t>Administrativa</a:t>
          </a:r>
          <a:endParaRPr lang="en-US" sz="2000" b="1" kern="1200" dirty="0"/>
        </a:p>
      </dsp:txBody>
      <dsp:txXfrm>
        <a:off x="1177665" y="1959722"/>
        <a:ext cx="2305396" cy="161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E9ED-29C8-4298-AD4D-B92623592659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C00B1-BC63-45CC-BE6E-DD9643D89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18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92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48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1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754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30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553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799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730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422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699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85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774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04B7D-8121-4DEB-8DAF-628083536500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04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53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43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95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4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75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5B3F-BD83-48F2-9B2B-608E77289AB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D5578-FF7C-4F12-977C-692E92D33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4875AD-FE8D-4D9E-B58E-FFD8E817D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049DEF3-5A74-4AC1-9EB2-7A72AB94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21CC768-4265-4583-B2E3-FFD2BBE6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E468458-F675-4015-9CA7-77AB9277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5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3DEB83-A988-4ECA-9123-247B9EB6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30C0E75-F5A1-4236-8FAD-A8F0C56D5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D5E87B-8F99-483C-B0E2-AFD624E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B113C55-DF92-4068-8F07-A921498E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37E7C6-4404-446B-A714-A476AECC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06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A94501C-43C5-4B79-9DC2-A7FACFB40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62A8DBB-3AEF-4B5B-8BC9-282E96518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D8D5F3-6D63-4E16-A352-8273F753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E98D950-F117-4616-B533-3CEE2BC4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21188A-0A52-4358-B931-D026C572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8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3B1E-187E-4005-9641-98452DF27601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9F57-66A9-403F-B48A-B2E0EA7F4506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8E9AC9B-9EA8-4037-846D-7821BF349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366" y="77071"/>
            <a:ext cx="1067044" cy="1143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D0712B7D-5D38-4A88-BBDA-81F10954F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3754" y="269628"/>
            <a:ext cx="5501775" cy="71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5A5F1A8B-4338-4AC2-9737-9BDAC1DABE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2902" y="301537"/>
            <a:ext cx="2927551" cy="7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E73509-3690-44B8-9969-448A4256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B0B0F2-EB8C-4B61-855D-F50CFF63A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43E05EA-4C23-456C-B380-1F39D982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DD69431-A41C-4B12-B57A-60A2B556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1A4E929-379B-4CEB-96B9-DA90B070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04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989927-82F6-40CA-B356-22AEBED7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37FFC24-46CF-4E61-92A6-D2236928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A1AC797-C14E-4DDE-8EA1-F6A364E4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F7FDEB9-AD26-4844-9263-23B9C873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1416417-881E-45F0-8771-88BBF13E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10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565E12-DA39-4F4C-9D6D-93114543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99B09BF-7DEA-45FF-9EE5-692FE7507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AB02321-59E9-4B8C-899D-CFDF79097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FAE5D03-83DD-4833-A803-23E504E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2F64321-6D3B-4819-9236-ABD6C839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0180DF7-9326-4D22-819A-4328C32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94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610164-D96F-4461-B1C2-A4970921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EB05E9B-E323-40D6-B514-8264CBB29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E875B48-FC98-4B83-B527-5F68F17B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E183B227-51CE-4551-9885-7488FC9C6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D9072B9-DB08-4865-A3B2-3DAF451B1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EE6C845-A24A-44F9-AAC9-1AB18A8D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9799AB5-3056-4405-BA0C-DE2041E7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7A926DE-B1AF-4190-92E7-38819D24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43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713DB1-A653-4726-94A7-852975BA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0966917-714F-4009-90F1-DFA981AB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2F72F30-21DD-4CDC-8100-83F950CE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47FC357-A36E-4D7C-84C1-DBA9686B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8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6A52C59-86BA-4607-849A-4327C261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BC52968-0E5D-4561-A821-C14564C1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259D9EE-8FE4-490D-89F1-A1853325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3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030A13-1A5E-4392-987B-17FF5FF4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F9BFF9-5120-4221-ADF7-0A2B4FBF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D4AE881-B25D-4529-9B38-0E7FB3C30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FB137D2-228E-4985-9775-19F7559F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CE48EB6-A278-4E64-9071-46051874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23C2400-0006-4EFA-BF95-6C089E2B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76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C590A-1268-48F2-8AC0-D17DCD48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8F7F695-1F6B-4BAD-94D5-BF4C5EC95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08FDF92-4E66-44B5-8EDC-F627926B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ED8636E-89F9-4675-B456-612247B4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C09D918-5527-46FA-896A-8F996B57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BCAE200-3618-4BFC-8A2B-BA956947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01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0CD4184-AC28-4B23-9ACB-2EBBAFD4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CD7A360-8C4E-47C2-8819-0C160D97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A0AAE8D-1F45-4965-BB02-6DDE49789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7121-5B24-498A-B61A-0907B49E3ED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D00C61B-7672-4E1A-A68A-267A9710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DC1378-984A-4C92-9E89-23E818E0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3EC7-3417-4460-9C4F-6B7EA19F1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8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Emendas/Emc/emc19.htm#art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uiz.alb.santos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5" Type="http://schemas.openxmlformats.org/officeDocument/2006/relationships/image" Target="../media/image5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C156A5-7899-4962-85DE-C9807B7D0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9568"/>
            <a:ext cx="9144000" cy="2387600"/>
          </a:xfrm>
        </p:spPr>
        <p:txBody>
          <a:bodyPr>
            <a:normAutofit/>
          </a:bodyPr>
          <a:lstStyle/>
          <a:p>
            <a:r>
              <a:rPr lang="pt-BR" sz="2400" b="1" i="0" dirty="0">
                <a:solidFill>
                  <a:srgbClr val="212529"/>
                </a:solidFill>
                <a:effectLst/>
                <a:latin typeface="+mn-lt"/>
              </a:rPr>
              <a:t>PERSPECTIVA HISTÓRICA DAS REFORMAS ADMINISTRATIVAS NO ESTADO BRASILEIRO, VISÃO GERAL DA PEC 32 E O FUTURO DA ADMINISTRAÇÃO PÚBLICA</a:t>
            </a:r>
            <a:br>
              <a:rPr lang="pt-BR" sz="2400" b="1" i="0" dirty="0">
                <a:solidFill>
                  <a:srgbClr val="212529"/>
                </a:solidFill>
                <a:effectLst/>
                <a:latin typeface="+mn-lt"/>
              </a:rPr>
            </a:br>
            <a:r>
              <a:rPr lang="pt-BR" sz="2400" b="1" dirty="0">
                <a:latin typeface="+mn-lt"/>
              </a:rPr>
              <a:t>Crítica à Reforma Administrativa (PEC 32/2020)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55BC6C6-828E-4F28-89E1-9996DA71F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561"/>
            <a:ext cx="9144000" cy="1751200"/>
          </a:xfrm>
        </p:spPr>
        <p:txBody>
          <a:bodyPr>
            <a:normAutofit fontScale="62500" lnSpcReduction="20000"/>
          </a:bodyPr>
          <a:lstStyle/>
          <a:p>
            <a:r>
              <a:rPr lang="pt-BR" sz="3600" b="1" dirty="0"/>
              <a:t>Luiz Alberto dos Santos</a:t>
            </a:r>
          </a:p>
          <a:p>
            <a:r>
              <a:rPr lang="pt-BR" sz="2100" dirty="0"/>
              <a:t>Doutor em Ciências Sociais, Mestre em Administração (UNB) </a:t>
            </a:r>
          </a:p>
          <a:p>
            <a:r>
              <a:rPr lang="pt-BR" sz="2100" dirty="0"/>
              <a:t>Especialista em Políticas Públicas e Gestão Governamental (ENAP)</a:t>
            </a:r>
          </a:p>
          <a:p>
            <a:r>
              <a:rPr lang="pt-BR" sz="2100" dirty="0"/>
              <a:t>Advogado – Consultor Legislativo do Senado Federal</a:t>
            </a:r>
          </a:p>
          <a:p>
            <a:r>
              <a:rPr lang="pt-BR" sz="2100" dirty="0"/>
              <a:t>Colaborador do DIAP - Professor Colaborador da EBAPE/FGV</a:t>
            </a:r>
          </a:p>
          <a:p>
            <a:r>
              <a:rPr lang="pt-BR" dirty="0"/>
              <a:t>10 de maio de 2021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E412570-0A3F-4D8A-BF84-4152A400BC4C}"/>
              </a:ext>
            </a:extLst>
          </p:cNvPr>
          <p:cNvSpPr txBox="1"/>
          <p:nvPr/>
        </p:nvSpPr>
        <p:spPr>
          <a:xfrm>
            <a:off x="3827478" y="176232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cap="all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Câmara dos deputados</a:t>
            </a:r>
          </a:p>
          <a:p>
            <a:pPr algn="ctr"/>
            <a:r>
              <a:rPr lang="pt-BR" b="1" i="0" cap="all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COMISSÃO DE TRABALHO, DE ADMINISTRAÇÃO E SERVIÇO PÚBLICO</a:t>
            </a:r>
          </a:p>
          <a:p>
            <a:pPr algn="ctr"/>
            <a:r>
              <a:rPr lang="pt-BR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Seminário PEC 32 - Reforma Administrativa</a:t>
            </a:r>
            <a:endParaRPr lang="pt-BR" b="1" i="0" cap="all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C6732CC-94E9-44A9-95AD-56391B07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13" y="199239"/>
            <a:ext cx="1152633" cy="11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B6131-810B-4741-8B20-BE539210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ordinária para o regime jurídico do 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581CD86-DA68-4AE5-8EB6-2F5D4546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200" dirty="0"/>
              <a:t>Sujeição aos princípios da </a:t>
            </a:r>
            <a:r>
              <a:rPr lang="pt-BR" sz="3200" b="1" dirty="0"/>
              <a:t>lei complementar federal</a:t>
            </a:r>
          </a:p>
          <a:p>
            <a:r>
              <a:rPr lang="pt-BR" sz="3200" dirty="0"/>
              <a:t>5 tipos de “vínculo” a serem disciplinados</a:t>
            </a:r>
          </a:p>
          <a:p>
            <a:pPr lvl="1"/>
            <a:r>
              <a:rPr lang="pt-BR" sz="2800" dirty="0"/>
              <a:t>Experiência</a:t>
            </a:r>
          </a:p>
          <a:p>
            <a:pPr lvl="1"/>
            <a:r>
              <a:rPr lang="pt-BR" sz="2800" dirty="0"/>
              <a:t>Indeterminado</a:t>
            </a:r>
          </a:p>
          <a:p>
            <a:pPr lvl="1"/>
            <a:r>
              <a:rPr lang="pt-BR" sz="2800" dirty="0"/>
              <a:t>Cargos típicos</a:t>
            </a:r>
          </a:p>
          <a:p>
            <a:pPr lvl="1"/>
            <a:r>
              <a:rPr lang="pt-BR" sz="2800" dirty="0"/>
              <a:t>Prazo determinado</a:t>
            </a:r>
          </a:p>
          <a:p>
            <a:pPr lvl="1"/>
            <a:r>
              <a:rPr lang="pt-BR" sz="2800" dirty="0"/>
              <a:t>“Liderança e Assessoramento”</a:t>
            </a:r>
          </a:p>
          <a:p>
            <a:r>
              <a:rPr lang="pt-BR" sz="3200" b="1" u="sng" dirty="0"/>
              <a:t>Estabilidade assegurada apenas para cargos típicos de Estado</a:t>
            </a:r>
          </a:p>
          <a:p>
            <a:r>
              <a:rPr lang="pt-BR" sz="3200" b="1" u="sng" dirty="0"/>
              <a:t>Critérios</a:t>
            </a:r>
            <a:r>
              <a:rPr lang="pt-BR" sz="3200" dirty="0"/>
              <a:t> para definição dos </a:t>
            </a:r>
            <a:r>
              <a:rPr lang="pt-BR" sz="3200" b="1" dirty="0"/>
              <a:t>Cargos típicos de Estado </a:t>
            </a:r>
            <a:r>
              <a:rPr lang="pt-BR" sz="3200" dirty="0"/>
              <a:t>em lei complementar</a:t>
            </a:r>
          </a:p>
          <a:p>
            <a:pPr lvl="1"/>
            <a:r>
              <a:rPr lang="pt-BR" sz="2800" dirty="0"/>
              <a:t>Falta de clareza sobre  o alcance do conceito</a:t>
            </a:r>
          </a:p>
          <a:p>
            <a:pPr lvl="1"/>
            <a:r>
              <a:rPr lang="pt-BR" sz="2800" i="1" dirty="0"/>
              <a:t>Cargo x Carreira: </a:t>
            </a:r>
            <a:r>
              <a:rPr lang="pt-BR" sz="2800" b="1" i="1" u="sng" dirty="0"/>
              <a:t>carreira em sentido estrito.</a:t>
            </a:r>
          </a:p>
          <a:p>
            <a:pPr lvl="1"/>
            <a:r>
              <a:rPr lang="pt-BR" sz="2800" b="1" i="1" u="sng" dirty="0"/>
              <a:t>Tipicidade do cargo, não de suas atribuições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3810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3F8556-6164-4AA5-9B05-5AA24152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redação para o art. 247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113DE51-94C2-45B9-997C-2BDDC4A5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4114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pt-BR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“Art. 247. As leis previstas no inciso III do § 1º do art. 41 e no § 7º do art. 169 estabelecerão critérios e garantias especiais para a perda do cargo pelo servidor público </a:t>
            </a:r>
            <a:r>
              <a:rPr lang="pt-BR" sz="24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investido em cargo típico de Estado</a:t>
            </a:r>
            <a:r>
              <a:rPr lang="pt-BR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/>
            <a:r>
              <a:rPr lang="pt-BR" sz="24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247. As leis previstas no inciso III do § 1º do art. 41 e no § 7º do art. 169 estabelecerão critérios e garantias especiais para a perda do cargo pelo servidor público estável que, em decorrência das atribuições de seu cargo efetivo, desenvolva atividades exclusivas de Estado.         </a:t>
            </a:r>
            <a:r>
              <a:rPr lang="pt-BR" sz="2400" u="sng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(Incluído pela Emenda Constitucional nº 19, de 1998)</a:t>
            </a:r>
            <a:endParaRPr lang="pt-BR" sz="2400" strike="sng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Parágrafo único. Na hipótese de insuficiência de desempenho, a perda do cargo somente ocorrerá mediante processo administrativo em que lhe sejam assegurados o contraditório e a ampla defesa.         </a:t>
            </a:r>
            <a:r>
              <a:rPr lang="pt-BR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(Incluído pela Emenda Constitucional nº 19, de 1998)</a:t>
            </a:r>
            <a:endParaRPr lang="pt-BR" sz="2400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endParaRPr lang="pt-BR" sz="2400" u="sng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quem será aplicado?</a:t>
            </a:r>
          </a:p>
          <a:p>
            <a:pPr indent="0" algn="just">
              <a:buNone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Passados 23 anos da vigência da EC 19, até agora não se tem uma definição clara do conceito</a:t>
            </a:r>
          </a:p>
          <a:p>
            <a:pPr indent="0" algn="just">
              <a:buNone/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“Cargos típicos” – conceito defasado, impreciso, 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adotado em 1974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pela Ditadura Militar para submeter a maior parte dos servidores ao regime celetista.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5262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0FAC954-0F3E-4121-9394-9AB9F6820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7" r="15569"/>
          <a:stretch/>
        </p:blipFill>
        <p:spPr>
          <a:xfrm>
            <a:off x="864066" y="203828"/>
            <a:ext cx="6258187" cy="64503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8FA2DF5-2645-40DD-85ED-31D7463023F1}"/>
              </a:ext>
            </a:extLst>
          </p:cNvPr>
          <p:cNvSpPr txBox="1"/>
          <p:nvPr/>
        </p:nvSpPr>
        <p:spPr>
          <a:xfrm>
            <a:off x="7843706" y="203828"/>
            <a:ext cx="3833769" cy="6617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u="sng" dirty="0"/>
              <a:t>Quem entra (Poder Executivo)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Polícia/Perícia criminal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Serviço Exterior/Diplomacia</a:t>
            </a:r>
          </a:p>
          <a:p>
            <a:pPr marL="285750" indent="-285750">
              <a:buFontTx/>
              <a:buChar char="-"/>
            </a:pPr>
            <a:r>
              <a:rPr lang="pt-BR" sz="1400" b="1" dirty="0"/>
              <a:t>Tributação/Aduana</a:t>
            </a:r>
          </a:p>
          <a:p>
            <a:pPr marL="285750" indent="-285750">
              <a:buFontTx/>
              <a:buChar char="-"/>
            </a:pPr>
            <a:r>
              <a:rPr lang="pt-BR" sz="1400" b="1" dirty="0"/>
              <a:t>Fiscalização Trabalhista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Fiscalização Agropecuária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Fiscalização Ambiental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Carreiras Jurídicas/Defensoria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Carreiras de Gestão Governamental/Políticas Públicas/Controle</a:t>
            </a:r>
          </a:p>
          <a:p>
            <a:pPr marL="742950" lvl="1" indent="-285750">
              <a:buFontTx/>
              <a:buChar char="-"/>
            </a:pPr>
            <a:r>
              <a:rPr lang="pt-BR" sz="1400" dirty="0"/>
              <a:t>EPPGG</a:t>
            </a:r>
          </a:p>
          <a:p>
            <a:pPr marL="742950" lvl="1" indent="-285750">
              <a:buFontTx/>
              <a:buChar char="-"/>
            </a:pPr>
            <a:r>
              <a:rPr lang="pt-BR" sz="1400" dirty="0"/>
              <a:t>APO</a:t>
            </a:r>
          </a:p>
          <a:p>
            <a:pPr marL="742950" lvl="1" indent="-285750">
              <a:buFontTx/>
              <a:buChar char="-"/>
            </a:pPr>
            <a:r>
              <a:rPr lang="pt-BR" sz="1400" dirty="0"/>
              <a:t>AFC</a:t>
            </a:r>
          </a:p>
          <a:p>
            <a:pPr marL="742950" lvl="1" indent="-285750">
              <a:buFontTx/>
              <a:buChar char="-"/>
            </a:pPr>
            <a:r>
              <a:rPr lang="pt-BR" sz="1400" dirty="0"/>
              <a:t>ACE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Inteligência (ABIN)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Sistema prisional/penitenciário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Carreiras de Infraestrutura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Carreira de Politicas Sociais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Previdência Social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Perícia Médica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Especialistas em Regulação (área fim)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CVM, SUSEP, BACEN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PREVIC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IPHAN, IBRAM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Produção de Estatísticas Oficiais (IBGE)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Tecnologia Militar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INEP (avaliação/regulação)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FNDE (fomento)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INPI (regulação)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INMETRO (regulação)</a:t>
            </a:r>
          </a:p>
        </p:txBody>
      </p:sp>
    </p:spTree>
    <p:extLst>
      <p:ext uri="{BB962C8B-B14F-4D97-AF65-F5344CB8AC3E}">
        <p14:creationId xmlns:p14="http://schemas.microsoft.com/office/powerpoint/2010/main" val="9286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C677DF-DA26-4DBC-B59A-7A2D9831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para perda do cargo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1C51F8-DF48-4AFE-B6F4-33F5B3F5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pt-BR" sz="1600" dirty="0"/>
              <a:t>“Art. 41-A. A lei disporá sobre: </a:t>
            </a:r>
          </a:p>
          <a:p>
            <a:r>
              <a:rPr lang="pt-BR" sz="1600" dirty="0"/>
              <a:t>I - a gestão de desempenho; e</a:t>
            </a:r>
          </a:p>
          <a:p>
            <a:r>
              <a:rPr lang="pt-BR" sz="1600" b="1" dirty="0"/>
              <a:t>II - as condições de perda, no decorrer de todo o período de atividade, dos vínculos e dos cargos previstos:</a:t>
            </a:r>
          </a:p>
          <a:p>
            <a:r>
              <a:rPr lang="pt-BR" sz="1600" b="1" dirty="0"/>
              <a:t>a) no art. 39-A, caput, incisos I a III; e</a:t>
            </a:r>
          </a:p>
          <a:p>
            <a:r>
              <a:rPr lang="pt-BR" sz="1600" b="1" dirty="0"/>
              <a:t>b) no art. 39-A, caput, inciso IV, enquanto o servidor não houver adquirido estabilidade.”</a:t>
            </a:r>
          </a:p>
          <a:p>
            <a:pPr marL="0" indent="0">
              <a:buNone/>
            </a:pPr>
            <a:r>
              <a:rPr lang="pt-BR" sz="1600" dirty="0"/>
              <a:t>Regra geral:</a:t>
            </a:r>
          </a:p>
          <a:p>
            <a:pPr lvl="1"/>
            <a:r>
              <a:rPr lang="pt-BR" sz="1600" dirty="0"/>
              <a:t>Lei ordinária</a:t>
            </a:r>
          </a:p>
          <a:p>
            <a:pPr lvl="1"/>
            <a:r>
              <a:rPr lang="pt-BR" sz="1600" dirty="0"/>
              <a:t>Desempenho satisfatório</a:t>
            </a:r>
          </a:p>
          <a:p>
            <a:pPr lvl="1"/>
            <a:r>
              <a:rPr lang="pt-BR" sz="1600" dirty="0"/>
              <a:t>Excesso de despesas – LRF</a:t>
            </a:r>
          </a:p>
          <a:p>
            <a:pPr marL="0" indent="0">
              <a:buNone/>
            </a:pPr>
            <a:r>
              <a:rPr lang="pt-BR" sz="1600" b="1" i="1" dirty="0"/>
              <a:t>Cargos típicos de Estado</a:t>
            </a:r>
          </a:p>
          <a:p>
            <a:pPr lvl="1"/>
            <a:r>
              <a:rPr lang="pt-BR" sz="1600" i="1" dirty="0"/>
              <a:t>a) em razão de decisão transitada em julgado ou proferida por órgão judicial colegiado, ainda que caiba recurso. </a:t>
            </a:r>
          </a:p>
          <a:p>
            <a:pPr lvl="2"/>
            <a:r>
              <a:rPr lang="pt-BR" sz="1600" b="1" i="1" dirty="0"/>
              <a:t>Assim, a aplicação da pena de demissão não dependerá do esgotamento da via recursal na esfera judicial</a:t>
            </a:r>
          </a:p>
          <a:p>
            <a:pPr lvl="1"/>
            <a:r>
              <a:rPr lang="pt-BR" sz="1600" i="1" dirty="0"/>
              <a:t>b) mediante processo administrativo, com ampla defesa, como já é previsto</a:t>
            </a:r>
          </a:p>
          <a:p>
            <a:pPr lvl="1"/>
            <a:r>
              <a:rPr lang="pt-BR" sz="1600" i="1" dirty="0"/>
              <a:t>c) mediante avaliação periódica de desempenho, </a:t>
            </a:r>
            <a:r>
              <a:rPr lang="pt-BR" sz="1600" b="1" i="1" dirty="0"/>
              <a:t>mas disciplinada em lei ordinária</a:t>
            </a:r>
            <a:r>
              <a:rPr lang="pt-BR" sz="1600" i="1" dirty="0"/>
              <a:t>, e não mais lei complementar. </a:t>
            </a:r>
          </a:p>
          <a:p>
            <a:pPr lvl="1"/>
            <a:endParaRPr lang="pt-BR" sz="1600" i="1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11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04D3F9-9F75-48E8-8D47-E914A0FF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566"/>
          </a:xfrm>
        </p:spPr>
        <p:txBody>
          <a:bodyPr/>
          <a:lstStyle/>
          <a:p>
            <a:r>
              <a:rPr lang="pt-BR" dirty="0"/>
              <a:t>Efeitos das Alterações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9DC34C-2908-4843-BAD2-6C427AC2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Fim da unicidade dos regime jurídico</a:t>
            </a:r>
          </a:p>
          <a:p>
            <a:pPr lvl="1"/>
            <a:r>
              <a:rPr lang="pt-BR" dirty="0"/>
              <a:t>Retrocesso ao quadro pré-1988</a:t>
            </a:r>
          </a:p>
          <a:p>
            <a:pPr lvl="1"/>
            <a:r>
              <a:rPr lang="pt-BR" dirty="0"/>
              <a:t>Cacofonia de regimes</a:t>
            </a:r>
          </a:p>
          <a:p>
            <a:pPr lvl="1"/>
            <a:r>
              <a:rPr lang="pt-BR" dirty="0"/>
              <a:t>Ruptura do princípio da isonomia: igualdade de tratamento</a:t>
            </a:r>
          </a:p>
          <a:p>
            <a:pPr lvl="1"/>
            <a:r>
              <a:rPr lang="pt-BR" dirty="0"/>
              <a:t>“Estatutos” diferenciados significa </a:t>
            </a:r>
            <a:r>
              <a:rPr lang="pt-BR" i="1" dirty="0"/>
              <a:t>direitos básicos diferenciados</a:t>
            </a:r>
          </a:p>
          <a:p>
            <a:r>
              <a:rPr lang="pt-BR" dirty="0"/>
              <a:t>Estabilidade mitigada para </a:t>
            </a:r>
            <a:r>
              <a:rPr lang="pt-BR" b="1" dirty="0"/>
              <a:t>futuros e atuais servidores</a:t>
            </a:r>
          </a:p>
          <a:p>
            <a:r>
              <a:rPr lang="pt-BR" dirty="0"/>
              <a:t>Quebra da estabilidade para esmagadora maioria dos servidores</a:t>
            </a:r>
          </a:p>
          <a:p>
            <a:pPr lvl="1"/>
            <a:r>
              <a:rPr lang="pt-BR" dirty="0"/>
              <a:t>Vulnerabilidade de servidores de todos os níveis ao comando político</a:t>
            </a:r>
          </a:p>
          <a:p>
            <a:pPr lvl="2"/>
            <a:r>
              <a:rPr lang="pt-BR" dirty="0"/>
              <a:t>Magistério</a:t>
            </a:r>
          </a:p>
          <a:p>
            <a:pPr lvl="2"/>
            <a:r>
              <a:rPr lang="pt-BR" dirty="0"/>
              <a:t>Saúde</a:t>
            </a:r>
          </a:p>
          <a:p>
            <a:pPr lvl="2"/>
            <a:r>
              <a:rPr lang="pt-BR" dirty="0"/>
              <a:t>Assistência social</a:t>
            </a:r>
          </a:p>
          <a:p>
            <a:pPr marL="914400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64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3A7EBE-E536-44B4-83AF-24BA5541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Cargos de Liderança e Assessoramento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BBF09C2-A459-4010-AEC2-E0ACC78B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Destinados às atribuições 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estratégicas, gerenciais ou técnicas</a:t>
            </a:r>
          </a:p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Desvirtuamento da finalidade</a:t>
            </a:r>
          </a:p>
          <a:p>
            <a:pPr lvl="2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Derrogação da limitação de seu uso apenas para direção, chefia e assessoramento</a:t>
            </a:r>
          </a:p>
          <a:p>
            <a:pPr lvl="2"/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Ampliação da possibilidade de uso de cargos de livre provimento</a:t>
            </a:r>
          </a:p>
          <a:p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Fim da garantia constitucional de cargos em comissão e funções de c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onfiança privativos de servidores</a:t>
            </a:r>
          </a:p>
          <a:p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Revogação d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§ 2º do art. 39 – Escolas de Governo</a:t>
            </a:r>
          </a:p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Admissão implícita da “motivação político-partidária para desligamento”</a:t>
            </a:r>
          </a:p>
          <a:p>
            <a:pPr lvl="1"/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despetização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desesquerdização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94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DE35FA-B8B0-47B3-8870-341B5054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Contratações temporárias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F2494D5-94AC-43C5-93F1-F4A7980E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Ampliação das possibilidades</a:t>
            </a:r>
          </a:p>
          <a:p>
            <a:pPr lvl="2"/>
            <a:r>
              <a:rPr lang="pt-BR" sz="3200" dirty="0"/>
              <a:t>I - necessidade temporária decorrente de calamidade, de emergência, </a:t>
            </a:r>
            <a:r>
              <a:rPr lang="pt-BR" sz="3200" b="1" dirty="0"/>
              <a:t>de paralisação de atividades essenciais</a:t>
            </a:r>
            <a:r>
              <a:rPr lang="pt-BR" sz="3200" dirty="0"/>
              <a:t> ou de </a:t>
            </a:r>
            <a:r>
              <a:rPr lang="pt-BR" sz="3200" b="1" dirty="0"/>
              <a:t>acúmulo transitório </a:t>
            </a:r>
            <a:r>
              <a:rPr lang="pt-BR" sz="3200" dirty="0"/>
              <a:t>de serviço;</a:t>
            </a:r>
          </a:p>
          <a:p>
            <a:pPr lvl="2"/>
            <a:r>
              <a:rPr lang="pt-BR" sz="3200" dirty="0"/>
              <a:t>II - atividades, projetos ou necessidades de caráter temporário ou sazonal, com indicação expressa da duração dos contratos; e</a:t>
            </a:r>
          </a:p>
          <a:p>
            <a:pPr lvl="2"/>
            <a:r>
              <a:rPr lang="pt-BR" sz="3200" dirty="0"/>
              <a:t>III - </a:t>
            </a:r>
            <a:r>
              <a:rPr lang="pt-BR" sz="3200" b="1" dirty="0"/>
              <a:t>atividades ou procedimentos sob demanda.</a:t>
            </a:r>
          </a:p>
        </p:txBody>
      </p:sp>
    </p:spTree>
    <p:extLst>
      <p:ext uri="{BB962C8B-B14F-4D97-AF65-F5344CB8AC3E}">
        <p14:creationId xmlns:p14="http://schemas.microsoft.com/office/powerpoint/2010/main" val="267849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D7D839-4C93-4016-9763-73FB0BB2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Contratos de gestão e Instrumento de Cooperação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40F8D2-BD07-41A2-97A9-983E6611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800" dirty="0"/>
              <a:t>Art. 37, § 8º Ampliação das “autonomias” via contrato de gestão</a:t>
            </a:r>
          </a:p>
          <a:p>
            <a:r>
              <a:rPr lang="pt-BR" sz="3800" dirty="0"/>
              <a:t>Uso indiscriminado para </a:t>
            </a:r>
            <a:r>
              <a:rPr lang="pt-BR" sz="3800" b="1" dirty="0"/>
              <a:t>burla a todas as regras</a:t>
            </a:r>
          </a:p>
          <a:p>
            <a:pPr lvl="1"/>
            <a:r>
              <a:rPr lang="pt-BR" sz="3300" dirty="0"/>
              <a:t>Contratação de pessoal</a:t>
            </a:r>
          </a:p>
          <a:p>
            <a:pPr lvl="1"/>
            <a:r>
              <a:rPr lang="pt-BR" sz="3300" dirty="0"/>
              <a:t>Compras e contratações</a:t>
            </a:r>
          </a:p>
          <a:p>
            <a:pPr lvl="1"/>
            <a:r>
              <a:rPr lang="pt-BR" sz="3300" dirty="0"/>
              <a:t>Limitações orçamentarias</a:t>
            </a:r>
          </a:p>
          <a:p>
            <a:pPr lvl="3"/>
            <a:r>
              <a:rPr lang="pt-BR" sz="3400" dirty="0"/>
              <a:t>Orçamento global</a:t>
            </a:r>
          </a:p>
          <a:p>
            <a:r>
              <a:rPr lang="pt-BR" sz="3600" dirty="0"/>
              <a:t>Contratos de gestão como porta de entrada ilimitada</a:t>
            </a:r>
          </a:p>
          <a:p>
            <a:r>
              <a:rPr lang="pt-BR" sz="3700" dirty="0"/>
              <a:t>“Art. 37-A. A União, os Estados, o Distrito Federal e os Municípios poderão, na forma da lei, firmar instrumentos de cooperação com órgãos e entidades, públicos e privados, para a execução de serviços públicos, inclusive com o compartilhamento de estrutura física e </a:t>
            </a:r>
            <a:r>
              <a:rPr lang="pt-BR" sz="3700" b="1" dirty="0"/>
              <a:t>a utilização de recursos humanos de particulares</a:t>
            </a:r>
            <a:r>
              <a:rPr lang="pt-BR" sz="3700" dirty="0"/>
              <a:t>, com ou sem contrapartida financeira.</a:t>
            </a:r>
          </a:p>
          <a:p>
            <a:pPr lvl="1"/>
            <a:r>
              <a:rPr lang="pt-BR" sz="31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Validação constitucional das Organizações Sociais e assemelhados</a:t>
            </a:r>
          </a:p>
          <a:p>
            <a:pPr lvl="1"/>
            <a:r>
              <a:rPr lang="pt-BR" sz="3100" b="1" i="1" dirty="0">
                <a:effectLst/>
                <a:ea typeface="Calibri" panose="020F0502020204030204" pitchFamily="34" charset="0"/>
              </a:rPr>
              <a:t>Exceção: não pode ser usado para atividades privativas de cargos típicos de Estado</a:t>
            </a:r>
            <a:endParaRPr lang="pt-BR" sz="31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2831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04D3F9-9F75-48E8-8D47-E914A0FF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das Alterações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09DC34C-2908-4843-BAD2-6C427AC2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Ampliação da terceirização </a:t>
            </a:r>
          </a:p>
          <a:p>
            <a:pPr lvl="1"/>
            <a:r>
              <a:rPr lang="pt-BR" dirty="0"/>
              <a:t>Cargos efetivos não serão providos</a:t>
            </a:r>
          </a:p>
          <a:p>
            <a:pPr lvl="1"/>
            <a:r>
              <a:rPr lang="pt-BR" dirty="0"/>
              <a:t>Remunerações e direitos menores</a:t>
            </a:r>
          </a:p>
          <a:p>
            <a:pPr lvl="1"/>
            <a:r>
              <a:rPr lang="pt-BR" dirty="0"/>
              <a:t>Maior sujeição aos “dirigentes”</a:t>
            </a:r>
          </a:p>
          <a:p>
            <a:r>
              <a:rPr lang="pt-BR" dirty="0"/>
              <a:t>Ampliação do uso de cargos em comissão</a:t>
            </a:r>
          </a:p>
          <a:p>
            <a:pPr lvl="1"/>
            <a:r>
              <a:rPr lang="pt-BR" dirty="0"/>
              <a:t>Aumento do clientelismo, patrimonialismo e corrupção</a:t>
            </a:r>
          </a:p>
          <a:p>
            <a:pPr lvl="1"/>
            <a:r>
              <a:rPr lang="pt-BR" dirty="0"/>
              <a:t>Abandono da profissionalização do serviço público</a:t>
            </a:r>
          </a:p>
          <a:p>
            <a:r>
              <a:rPr lang="pt-BR" dirty="0"/>
              <a:t>Ampliação das contratações temporárias</a:t>
            </a:r>
          </a:p>
          <a:p>
            <a:pPr lvl="1"/>
            <a:r>
              <a:rPr lang="pt-BR" dirty="0"/>
              <a:t>Mesmos problemas, inclusive em </a:t>
            </a:r>
            <a:r>
              <a:rPr lang="pt-BR" b="1" dirty="0"/>
              <a:t>atividades típicas de Estado</a:t>
            </a:r>
          </a:p>
          <a:p>
            <a:pPr lvl="2"/>
            <a:r>
              <a:rPr lang="pt-BR" dirty="0"/>
              <a:t>E.g. Fiscalização agropecuária, pericia médica etc.</a:t>
            </a:r>
          </a:p>
          <a:p>
            <a:r>
              <a:rPr lang="pt-BR" dirty="0"/>
              <a:t>Extinção do direito à Carreira no serviço público</a:t>
            </a:r>
          </a:p>
          <a:p>
            <a:pPr lvl="1"/>
            <a:r>
              <a:rPr lang="pt-BR" dirty="0"/>
              <a:t>Abertura para um sistema de contratações </a:t>
            </a:r>
            <a:r>
              <a:rPr lang="pt-BR" i="1" dirty="0"/>
              <a:t>sem observância do principio da carreira</a:t>
            </a:r>
            <a:endParaRPr lang="pt-BR" dirty="0"/>
          </a:p>
          <a:p>
            <a:r>
              <a:rPr lang="pt-BR" dirty="0"/>
              <a:t>Ampliação das possibilidades de demissão por desempenho “insatisfatório”</a:t>
            </a:r>
          </a:p>
          <a:p>
            <a:pPr lvl="1"/>
            <a:r>
              <a:rPr lang="pt-BR" b="1" i="1" dirty="0"/>
              <a:t>Manda quem pode, obedece quem tem juízo</a:t>
            </a:r>
          </a:p>
          <a:p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3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A7233E-92A4-46B7-A584-C8F226EC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E177BB-698C-45DC-A7A6-2BA0357E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240"/>
            <a:ext cx="10515600" cy="4683723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/>
              <a:t>Princípio da subsidiariedade “explícito”</a:t>
            </a: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173: “É vedado ao Estado instituir medidas que gerem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reservas de mercado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beneficiem agentes econômicos privados, empresas públicas ou sociedades de economia mista ou </a:t>
            </a: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impeçam a adoção de novos modelos favoráveis à livre concorrência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exceto nas hipóteses expressamente previstas nesta Constituição.”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Parcerias, privatizações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Limitação à utilização de instrumentos de incentivo e políticas de desenvolvimento setorial</a:t>
            </a:r>
          </a:p>
          <a:p>
            <a:pPr lvl="1"/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“livre concorrência” como dogma</a:t>
            </a: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“É nula a concessão de estabilidade no emprego ou de proteção contra a despedida para empregados de empresas públicas, sociedades de economia mista e das subsidiárias dessas empresas e sociedades por meio de negociação, coletiva ou individual, ou de ato normativo que não seja aplicável aos trabalhadores da iniciativa privada.”</a:t>
            </a:r>
            <a:endParaRPr lang="pt-B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2000" dirty="0"/>
              <a:t>Prevalência da vedação sobre capacidade de negociação</a:t>
            </a:r>
          </a:p>
          <a:p>
            <a:pPr lvl="1"/>
            <a:r>
              <a:rPr lang="pt-BR" sz="2000" dirty="0"/>
              <a:t>Restrição ao papel do PJ – STF</a:t>
            </a:r>
          </a:p>
          <a:p>
            <a:pPr lvl="2"/>
            <a:r>
              <a:rPr lang="pt-BR" dirty="0"/>
              <a:t>Demissão motivada em empresas estatais que prestam serviço público</a:t>
            </a:r>
          </a:p>
          <a:p>
            <a:r>
              <a:rPr lang="pt-BR" sz="2000" dirty="0"/>
              <a:t>Aposentadoria compulsória com extinção do vinculo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8958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358A14-510A-446D-8EE2-20434471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20"/>
          </a:xfrm>
        </p:spPr>
        <p:txBody>
          <a:bodyPr>
            <a:normAutofit fontScale="90000"/>
          </a:bodyPr>
          <a:lstStyle/>
          <a:p>
            <a:r>
              <a:rPr lang="pt-BR" dirty="0"/>
              <a:t>Critica PEC 32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8D892B-1955-41CB-9876-38697CF9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346"/>
            <a:ext cx="10515600" cy="5220617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Incongruente</a:t>
            </a:r>
          </a:p>
          <a:p>
            <a:pPr lvl="1"/>
            <a:r>
              <a:rPr lang="pt-BR" dirty="0"/>
              <a:t>Foco no servidor civil</a:t>
            </a:r>
          </a:p>
          <a:p>
            <a:pPr lvl="2"/>
            <a:r>
              <a:rPr lang="pt-BR" dirty="0"/>
              <a:t>Impactos concentrados nos “novos servidores”</a:t>
            </a:r>
          </a:p>
          <a:p>
            <a:pPr lvl="2"/>
            <a:r>
              <a:rPr lang="pt-BR" dirty="0"/>
              <a:t>Dividir para governar</a:t>
            </a:r>
          </a:p>
          <a:p>
            <a:pPr lvl="2"/>
            <a:r>
              <a:rPr lang="pt-BR" dirty="0"/>
              <a:t>Tratamentos diferenciados sem base técnica e clareza de objetivos</a:t>
            </a:r>
          </a:p>
          <a:p>
            <a:pPr lvl="1"/>
            <a:r>
              <a:rPr lang="pt-BR" dirty="0"/>
              <a:t>Generalidades</a:t>
            </a:r>
          </a:p>
          <a:p>
            <a:pPr lvl="1"/>
            <a:r>
              <a:rPr lang="pt-BR" dirty="0"/>
              <a:t>Princípios, conceitos indeterminados, contradições</a:t>
            </a:r>
          </a:p>
          <a:p>
            <a:r>
              <a:rPr lang="pt-BR" dirty="0"/>
              <a:t>Um “Novo Serviço Público”? Ou “Nenhum Serviço Público”?</a:t>
            </a:r>
          </a:p>
          <a:p>
            <a:r>
              <a:rPr lang="pt-BR" dirty="0"/>
              <a:t>Inoportuna</a:t>
            </a:r>
          </a:p>
          <a:p>
            <a:r>
              <a:rPr lang="pt-BR" dirty="0"/>
              <a:t>Inadmissível</a:t>
            </a:r>
          </a:p>
          <a:p>
            <a:pPr lvl="1"/>
            <a:r>
              <a:rPr lang="pt-BR" dirty="0"/>
              <a:t>Ofende clausulas pétreas</a:t>
            </a:r>
          </a:p>
          <a:p>
            <a:pPr lvl="1"/>
            <a:r>
              <a:rPr lang="pt-BR" dirty="0"/>
              <a:t>Ruptura da isonomia</a:t>
            </a:r>
          </a:p>
          <a:p>
            <a:pPr lvl="1"/>
            <a:r>
              <a:rPr lang="pt-BR" dirty="0"/>
              <a:t>Fragilização dos princípios da Adm. publica</a:t>
            </a:r>
          </a:p>
          <a:p>
            <a:pPr lvl="1"/>
            <a:r>
              <a:rPr lang="pt-BR" dirty="0"/>
              <a:t>Esvaziamento das competências dos entes subnacionais </a:t>
            </a:r>
          </a:p>
          <a:p>
            <a:pPr lvl="1"/>
            <a:r>
              <a:rPr lang="pt-BR" dirty="0"/>
              <a:t>Excesso de poderes ao PR</a:t>
            </a:r>
          </a:p>
          <a:p>
            <a:pPr lvl="1"/>
            <a:r>
              <a:rPr lang="pt-BR" dirty="0"/>
              <a:t>Concentração de poderes</a:t>
            </a:r>
          </a:p>
          <a:p>
            <a:pPr lvl="2"/>
            <a:r>
              <a:rPr lang="pt-BR" dirty="0"/>
              <a:t>Mais poder para o Presidente da República “desorganizar” e impor seu modelo de gestão</a:t>
            </a:r>
          </a:p>
          <a:p>
            <a:pPr lvl="2"/>
            <a:r>
              <a:rPr lang="pt-BR" dirty="0"/>
              <a:t>Participação social como um “problema”?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019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02809-F4D6-435D-B252-3EA86D19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Ampliação de poderes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D8DD0C-FEC4-4902-8025-E4B58776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Amplos poderes para PR definir por decreto a organização e funcionamento da Administração</a:t>
            </a:r>
          </a:p>
          <a:p>
            <a:pPr lvl="1"/>
            <a:r>
              <a:rPr lang="pt-BR" dirty="0"/>
              <a:t>Paralelismo: Governadores e prefeitos</a:t>
            </a:r>
          </a:p>
          <a:p>
            <a:r>
              <a:rPr lang="pt-BR" dirty="0"/>
              <a:t>Lei Complementar 173/2020: estabelece, até 31.12.2021, limitações </a:t>
            </a:r>
            <a:r>
              <a:rPr lang="pt-BR" i="1" dirty="0"/>
              <a:t>severas </a:t>
            </a:r>
            <a:r>
              <a:rPr lang="pt-BR" dirty="0"/>
              <a:t>aos entes subnacionais</a:t>
            </a:r>
          </a:p>
          <a:p>
            <a:pPr lvl="1"/>
            <a:r>
              <a:rPr lang="pt-BR" dirty="0"/>
              <a:t>congelamento de remunerações</a:t>
            </a:r>
          </a:p>
          <a:p>
            <a:pPr lvl="1"/>
            <a:r>
              <a:rPr lang="pt-BR" dirty="0"/>
              <a:t>proibição de contratação de pessoal</a:t>
            </a:r>
          </a:p>
          <a:p>
            <a:pPr lvl="1"/>
            <a:r>
              <a:rPr lang="pt-BR" sz="23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ADIs 6442, 6447, 6450 e 6525 </a:t>
            </a:r>
            <a:r>
              <a:rPr lang="pt-BR" dirty="0"/>
              <a:t>– Indeferida pelo STF (15/03/21) – </a:t>
            </a:r>
            <a:r>
              <a:rPr lang="pt-BR" sz="2900" dirty="0"/>
              <a:t>“</a:t>
            </a:r>
            <a:r>
              <a:rPr lang="pt-BR" sz="2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previsão de contenção de gastos com o aumento de despesas obrigatórias com pessoal, principalmente no cenário de enfrentamento de uma pandemia, é absolutamente consentânea com as normas da Constituição Federal e com o fortalecimento do federalismo fiscal responsável.”</a:t>
            </a:r>
            <a:endParaRPr lang="pt-BR" sz="2900" dirty="0"/>
          </a:p>
          <a:p>
            <a:r>
              <a:rPr lang="pt-BR" dirty="0"/>
              <a:t>PEC 32: Fim da reserva de lei para </a:t>
            </a:r>
          </a:p>
          <a:p>
            <a:pPr lvl="1"/>
            <a:r>
              <a:rPr lang="pt-BR" dirty="0"/>
              <a:t>Extinguir cargos</a:t>
            </a:r>
          </a:p>
          <a:p>
            <a:pPr lvl="1"/>
            <a:r>
              <a:rPr lang="pt-BR" dirty="0"/>
              <a:t>Extinguir, transformar ou fundir órgãos e entidades (inclusive </a:t>
            </a:r>
            <a:r>
              <a:rPr lang="pt-BR" i="1" dirty="0"/>
              <a:t>autarquias)	</a:t>
            </a:r>
            <a:endParaRPr lang="pt-BR" dirty="0"/>
          </a:p>
          <a:p>
            <a:pPr lvl="1"/>
            <a:r>
              <a:rPr lang="pt-BR" dirty="0"/>
              <a:t>Criar órgãos (sem aumento de despesa)</a:t>
            </a:r>
          </a:p>
          <a:p>
            <a:pPr lvl="1"/>
            <a:r>
              <a:rPr lang="pt-BR" dirty="0"/>
              <a:t>Transformar cargos, desde que mantida a natureza dos vínculos </a:t>
            </a:r>
          </a:p>
          <a:p>
            <a:pPr lvl="2"/>
            <a:r>
              <a:rPr lang="pt-BR" dirty="0"/>
              <a:t>(e.g. cargo de AFRB em cargos de Analista Tributário)</a:t>
            </a:r>
          </a:p>
          <a:p>
            <a:pPr lvl="1"/>
            <a:r>
              <a:rPr lang="pt-BR" dirty="0"/>
              <a:t>Alterar atribuições de cargos “</a:t>
            </a:r>
            <a:r>
              <a:rPr lang="pt-B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que não implique alteração ou supressão da estrutura da carreira ou alteração da remuneração, dos requisitos de ingresso no cargo ou da natureza do vínculo”</a:t>
            </a:r>
          </a:p>
          <a:p>
            <a:pPr lvl="2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Exceto cargos típicos de Estado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180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A788C2-FCC7-448B-A603-178EED2F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219"/>
          </a:xfrm>
        </p:spPr>
        <p:txBody>
          <a:bodyPr>
            <a:normAutofit fontScale="90000"/>
          </a:bodyPr>
          <a:lstStyle/>
          <a:p>
            <a:r>
              <a:rPr lang="pt-BR" dirty="0"/>
              <a:t>Restrições de direitos	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1F44137C-C88D-467A-9022-6FA371763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58210"/>
              </p:ext>
            </p:extLst>
          </p:nvPr>
        </p:nvGraphicFramePr>
        <p:xfrm>
          <a:off x="762700" y="1183956"/>
          <a:ext cx="10515597" cy="530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693">
                  <a:extLst>
                    <a:ext uri="{9D8B030D-6E8A-4147-A177-3AD203B41FA5}">
                      <a16:colId xmlns:a16="http://schemas.microsoft.com/office/drawing/2014/main" xmlns="" val="1931739464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xmlns="" val="1368610841"/>
                    </a:ext>
                  </a:extLst>
                </a:gridCol>
                <a:gridCol w="934671">
                  <a:extLst>
                    <a:ext uri="{9D8B030D-6E8A-4147-A177-3AD203B41FA5}">
                      <a16:colId xmlns:a16="http://schemas.microsoft.com/office/drawing/2014/main" xmlns="" val="2526225000"/>
                    </a:ext>
                  </a:extLst>
                </a:gridCol>
              </a:tblGrid>
              <a:tr h="2808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RESTRIÇÃO DE DIREITO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0021303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Férias de 30 dias a cada 12 meses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1169360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Fim do ATS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00988273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Fim das licenças-prêmio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14493488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Vedação de progressão ou promoção apenas com base em tempo de serviço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21721820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Incorporação de funções (inclusive para Estatais)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410257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jornada vinculada a redução de salário – brecha constitucional para fim da irredutibilidade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36126326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ressalva: cargos típicos de Estado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8910814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Vedação geral de incorporação de vantagens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1003105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Vedação de pagamentos retroativos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96211102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Restrição a parcelas indenizatórias “sem previsão de requisitos e valores em lei” ou “ou sem a caracterização de despesa diretamente decorrente do desempenho de atividades”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93604791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“aposentadoria compulsória” x “punição”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01523144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Restrições ao exercício de atividades privadas remuneradas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89749363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Ampliação das possibilidades de acumulação de cargos para os demais servidores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07960285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Perda da estabilidade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09946499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Facilitação da demissão do servidor estável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93600526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700"/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Congelamento de remuneração (EC 95,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109,  PEC 188, PEC 32, combinadas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504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7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8E4FB6-2F00-4D25-83F4-BD68C0CD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falsas razões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7468BCA-890C-4EEB-BB30-420C9882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7900" cy="4351338"/>
          </a:xfrm>
        </p:spPr>
        <p:txBody>
          <a:bodyPr>
            <a:normAutofit/>
          </a:bodyPr>
          <a:lstStyle/>
          <a:p>
            <a:r>
              <a:rPr lang="pt-BR" sz="4000" dirty="0"/>
              <a:t>Excesso de despesas</a:t>
            </a:r>
          </a:p>
          <a:p>
            <a:r>
              <a:rPr lang="pt-BR" sz="4000" dirty="0"/>
              <a:t>Engessamento</a:t>
            </a:r>
          </a:p>
          <a:p>
            <a:r>
              <a:rPr lang="pt-BR" sz="4000" dirty="0"/>
              <a:t>Altos salários</a:t>
            </a:r>
          </a:p>
          <a:p>
            <a:r>
              <a:rPr lang="pt-BR" sz="4000" dirty="0"/>
              <a:t>Falta de espaço para investimentos</a:t>
            </a:r>
          </a:p>
          <a:p>
            <a:r>
              <a:rPr lang="pt-BR" sz="4000" dirty="0"/>
              <a:t>Crise fiscal dos Estados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B434368-3DF6-418B-9ED7-D8E6F6E8D0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20" y="483235"/>
            <a:ext cx="5598160" cy="22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FA86FFA-C3D8-4C20-B91B-8AA6EFC794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40100"/>
            <a:ext cx="4328795" cy="274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mo mentir com estatística - ebook (ePub) - Darrell Huff - Achat ebook |  fnac">
            <a:extLst>
              <a:ext uri="{FF2B5EF4-FFF2-40B4-BE49-F238E27FC236}">
                <a16:creationId xmlns:a16="http://schemas.microsoft.com/office/drawing/2014/main" xmlns="" id="{C3164B10-3A9D-42E7-8229-6388DBD4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0229">
            <a:off x="7150458" y="513446"/>
            <a:ext cx="38100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631D3-8EF3-473D-9234-C162C32A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Contudo: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BC62ADC-EDBB-42EF-83D8-2EC1170E8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7FE9B74-F2B1-409F-84E1-2093FA553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49" y="1377613"/>
            <a:ext cx="7861852" cy="49288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8E5B5A4-7578-46F0-B875-40596704CB3F}"/>
              </a:ext>
            </a:extLst>
          </p:cNvPr>
          <p:cNvSpPr txBox="1"/>
          <p:nvPr/>
        </p:nvSpPr>
        <p:spPr>
          <a:xfrm>
            <a:off x="3536994" y="31930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pt-BR" sz="2000" b="1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GOVERNO FEDERAL - EVOLUÇÃO DAS DESPESAS COM PESSOAL E ENCARGOS - 2001 A 2020 - R$ milhões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57A248B-5F78-48D1-B8F0-F6F9B490CBDF}"/>
              </a:ext>
            </a:extLst>
          </p:cNvPr>
          <p:cNvSpPr txBox="1"/>
          <p:nvPr/>
        </p:nvSpPr>
        <p:spPr>
          <a:xfrm>
            <a:off x="1333150" y="5983306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Despesa total com pessoal (ativos  e inativos, civis e militares) estável em relação ao PIB, desde 2001!</a:t>
            </a:r>
          </a:p>
          <a:p>
            <a:r>
              <a:rPr lang="pt-BR" b="1" i="1" dirty="0"/>
              <a:t>Comprometimento da Receita Corrente Líquida abaixo do limite da LRF (50% na União)</a:t>
            </a:r>
          </a:p>
        </p:txBody>
      </p:sp>
    </p:spTree>
    <p:extLst>
      <p:ext uri="{BB962C8B-B14F-4D97-AF65-F5344CB8AC3E}">
        <p14:creationId xmlns:p14="http://schemas.microsoft.com/office/powerpoint/2010/main" val="1690583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2DA760A-5248-403D-BE42-E261FDAB3442}"/>
              </a:ext>
            </a:extLst>
          </p:cNvPr>
          <p:cNvSpPr txBox="1"/>
          <p:nvPr/>
        </p:nvSpPr>
        <p:spPr>
          <a:xfrm>
            <a:off x="1489021" y="503114"/>
            <a:ext cx="9533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pt-BR" sz="1800" b="1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Despesa com Pessoal – Poder Executivo – Civis - (em R$ milhões de dez 2020)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84AC3EA-B68E-4A51-B30B-9EC4C9C0AD82}"/>
              </a:ext>
            </a:extLst>
          </p:cNvPr>
          <p:cNvSpPr txBox="1"/>
          <p:nvPr/>
        </p:nvSpPr>
        <p:spPr>
          <a:xfrm>
            <a:off x="831273" y="6454225"/>
            <a:ext cx="8632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/>
              <a:t>Fonte: Boletim Estatístico de Pessoal (1995-2015); 2016 a 2020: Painel Estatístico de Pessoal. Valores corrigidos pelo IPCA até dez 2020.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49B7253-C9AB-4C3D-9B81-525584C3D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" y="1107348"/>
            <a:ext cx="8632555" cy="5356488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6D0DB64A-1064-43F3-ABB9-329813A02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43215"/>
              </p:ext>
            </p:extLst>
          </p:nvPr>
        </p:nvGraphicFramePr>
        <p:xfrm>
          <a:off x="9664117" y="2138426"/>
          <a:ext cx="1988191" cy="3884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8191">
                  <a:extLst>
                    <a:ext uri="{9D8B030D-6E8A-4147-A177-3AD203B41FA5}">
                      <a16:colId xmlns:a16="http://schemas.microsoft.com/office/drawing/2014/main" xmlns="" val="1647607998"/>
                    </a:ext>
                  </a:extLst>
                </a:gridCol>
              </a:tblGrid>
              <a:tr h="7764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VARIAÇÃO REAL 2020/2008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45197786"/>
                  </a:ext>
                </a:extLst>
              </a:tr>
              <a:tr h="7770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 - 24%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74868979"/>
                  </a:ext>
                </a:extLst>
              </a:tr>
              <a:tr h="7770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ATIVOS - 21%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49988312"/>
                  </a:ext>
                </a:extLst>
              </a:tr>
              <a:tr h="7770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INATIVOS - 40%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9526293"/>
                  </a:ext>
                </a:extLst>
              </a:tr>
              <a:tr h="7770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INST. PENSÃO - 8%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187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50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96A7F7C4-2DC7-48A0-8976-861FC986470F}"/>
              </a:ext>
            </a:extLst>
          </p:cNvPr>
          <p:cNvGraphicFramePr>
            <a:graphicFrameLocks/>
          </p:cNvGraphicFramePr>
          <p:nvPr/>
        </p:nvGraphicFramePr>
        <p:xfrm>
          <a:off x="939567" y="553674"/>
          <a:ext cx="10033233" cy="593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5184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F0B3D0F-B08C-46CA-8389-1BEE3A947474}"/>
              </a:ext>
            </a:extLst>
          </p:cNvPr>
          <p:cNvSpPr txBox="1"/>
          <p:nvPr/>
        </p:nvSpPr>
        <p:spPr>
          <a:xfrm>
            <a:off x="5110022" y="646988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0" i="0" u="none" strike="noStrike" dirty="0">
                <a:effectLst/>
                <a:latin typeface="Arial" panose="020B0604020202020204" pitchFamily="34" charset="0"/>
              </a:rPr>
              <a:t>Fonte: https://stats.oecd.org/ e IBGE. Elaboração nossa.</a:t>
            </a:r>
            <a:r>
              <a:rPr lang="pt-BR" sz="1100" dirty="0"/>
              <a:t>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BB129734-E347-4700-907A-6DA52775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97" y="126504"/>
            <a:ext cx="6292814" cy="634338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2C22D53E-5FD4-489E-9F1D-96E0663BB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47" y="126504"/>
            <a:ext cx="3840813" cy="634338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455CE2C1-21FE-4A84-8C7D-9A5491449432}"/>
              </a:ext>
            </a:extLst>
          </p:cNvPr>
          <p:cNvSpPr txBox="1"/>
          <p:nvPr/>
        </p:nvSpPr>
        <p:spPr>
          <a:xfrm>
            <a:off x="887446" y="6469886"/>
            <a:ext cx="3840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0" i="0" u="none" strike="noStrike" dirty="0">
                <a:effectLst/>
                <a:latin typeface="Arial" panose="020B0604020202020204" pitchFamily="34" charset="0"/>
              </a:rPr>
              <a:t>Fonte: AFIPEA/OCDE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534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060D489-B6F3-4D27-BB99-C0A552BCA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8" y="291783"/>
            <a:ext cx="10180323" cy="62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E065F4-C3F2-43B3-AA1B-E2C153F8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/>
          </a:bodyPr>
          <a:lstStyle/>
          <a:p>
            <a:r>
              <a:rPr lang="pt-BR" sz="3600" dirty="0"/>
              <a:t>Estados: os maiores “stakeholders” da Reforma?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A25F65-F200-4C13-98D6-015C315A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556D528-D996-4323-BDB5-A2AC19BE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77" y="1027906"/>
            <a:ext cx="105156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47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69C3F5A0-C5A2-415E-9FE4-5890E0DF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56" y="1157681"/>
            <a:ext cx="5244985" cy="46726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762732C-2360-4EB1-A272-C5DFE04C4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15" y="124343"/>
            <a:ext cx="6122974" cy="6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B9BAB3-D7EC-4213-A5FD-4EA0B996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613DB1B-367B-4795-B437-F08D1A4B3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679"/>
            <a:ext cx="10515600" cy="5402510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Desnecessária</a:t>
            </a:r>
          </a:p>
          <a:p>
            <a:pPr lvl="1"/>
            <a:r>
              <a:rPr lang="pt-BR" sz="1800" dirty="0"/>
              <a:t>Temas centrais poderiam ser objeto de revisão ou regulamentação por lei ordinária ou complementar</a:t>
            </a:r>
          </a:p>
          <a:p>
            <a:pPr lvl="2"/>
            <a:r>
              <a:rPr lang="pt-BR" sz="1600" dirty="0"/>
              <a:t>Estabilidade, RJU</a:t>
            </a:r>
          </a:p>
          <a:p>
            <a:pPr lvl="2"/>
            <a:r>
              <a:rPr lang="pt-BR" sz="1600" dirty="0"/>
              <a:t>Avaliação de desempenho</a:t>
            </a:r>
          </a:p>
          <a:p>
            <a:pPr lvl="2"/>
            <a:r>
              <a:rPr lang="pt-BR" sz="1600" dirty="0"/>
              <a:t>Teto de remuneração e Política remuneratória</a:t>
            </a:r>
          </a:p>
          <a:p>
            <a:pPr lvl="2"/>
            <a:r>
              <a:rPr lang="pt-BR" sz="1600" dirty="0"/>
              <a:t>Organização de Carreiras – DPC inexistentes</a:t>
            </a:r>
          </a:p>
          <a:p>
            <a:r>
              <a:rPr lang="pt-BR" sz="2400" dirty="0"/>
              <a:t>Inadequada</a:t>
            </a:r>
          </a:p>
          <a:p>
            <a:pPr marL="0" indent="0">
              <a:buNone/>
            </a:pPr>
            <a:r>
              <a:rPr lang="pt-BR" sz="2400" dirty="0"/>
              <a:t>	desconhecimento das complexidades federativas</a:t>
            </a:r>
          </a:p>
          <a:p>
            <a:pPr marL="0" indent="0">
              <a:buNone/>
            </a:pPr>
            <a:r>
              <a:rPr lang="pt-BR" sz="2400" dirty="0"/>
              <a:t>	atecnia – conceitos vagos, imprecisos, inaplicáveis</a:t>
            </a:r>
          </a:p>
          <a:p>
            <a:pPr marL="0" indent="0">
              <a:buNone/>
            </a:pPr>
            <a:r>
              <a:rPr lang="pt-BR" sz="2400" dirty="0"/>
              <a:t>	riscos enormes de retrocessos em sua aplicação e regulamentação (aumento da corrupção clientelismo desprofissionalização)</a:t>
            </a:r>
          </a:p>
          <a:p>
            <a:pPr marL="0" indent="0">
              <a:buNone/>
            </a:pPr>
            <a:r>
              <a:rPr lang="pt-BR" sz="2400" dirty="0"/>
              <a:t>	foco nos problemas errados</a:t>
            </a:r>
          </a:p>
          <a:p>
            <a:r>
              <a:rPr lang="pt-BR" sz="2400" dirty="0"/>
              <a:t>Ressurreição/replay dos </a:t>
            </a:r>
            <a:r>
              <a:rPr lang="pt-BR" sz="2400" b="1" u="sng" dirty="0"/>
              <a:t>piores momentos </a:t>
            </a:r>
            <a:r>
              <a:rPr lang="pt-BR" sz="2400" dirty="0"/>
              <a:t>da PEC 173 – Reforma Administrativa da EC 19/98</a:t>
            </a:r>
          </a:p>
          <a:p>
            <a:pPr lvl="1"/>
            <a:r>
              <a:rPr lang="pt-BR" sz="1800" dirty="0"/>
              <a:t>Visão neoliberal e minimalista do Estado</a:t>
            </a:r>
          </a:p>
          <a:p>
            <a:pPr lvl="1"/>
            <a:r>
              <a:rPr lang="pt-BR" sz="1800" dirty="0"/>
              <a:t>O equivoco da supremacia e superioridade da gestão privada</a:t>
            </a:r>
          </a:p>
          <a:p>
            <a:pPr lvl="1"/>
            <a:r>
              <a:rPr lang="pt-BR" sz="1800" dirty="0"/>
              <a:t>Desvalorização do servidor público</a:t>
            </a:r>
          </a:p>
          <a:p>
            <a:pPr lvl="1"/>
            <a:r>
              <a:rPr lang="pt-BR" sz="1800" dirty="0"/>
              <a:t>Desestruturação da atuação do Estado – subsidiariedade e impedimentos à atuação das empresas estatais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12057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047917-098D-49F7-A612-E77E8DC2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ECONOMIA ANUAL SOB CADA CONJUNTO DE MEDIDAS - UNIÃO - R$ BILHÕES DE 2020- COM REFORMA ADMINISTRATIVA, SEM SUSPENSÃO DE PROGRESSÕES E PROMOÇÕES					</a:t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CBA8E159-EDB8-43DD-8200-0DB0A69311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6831"/>
          <a:ext cx="10706104" cy="47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63">
                  <a:extLst>
                    <a:ext uri="{9D8B030D-6E8A-4147-A177-3AD203B41FA5}">
                      <a16:colId xmlns:a16="http://schemas.microsoft.com/office/drawing/2014/main" xmlns="" val="834598151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xmlns="" val="3217940625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xmlns="" val="4245598259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xmlns="" val="1497594153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xmlns="" val="510141868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xmlns="" val="162744151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xmlns="" val="1407728626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xmlns="" val="2642648126"/>
                    </a:ext>
                  </a:extLst>
                </a:gridCol>
              </a:tblGrid>
              <a:tr h="9116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Apenas alongamento de carreiras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Apenas redução do salário inicial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Apenas redução da taxa de reposição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Alongamento </a:t>
                      </a:r>
                      <a:b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 salário inicial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Alongamento </a:t>
                      </a:r>
                      <a:b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 taxa de reposição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Salário inicial </a:t>
                      </a:r>
                      <a:b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 taxa de reposição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Alongamento </a:t>
                      </a:r>
                      <a:b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 salário inicial + taxa de reposição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2760940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2022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1,34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569345235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2023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0,05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1,01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1,05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2,09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2,12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2415518578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2024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1,56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2,89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2,96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1187065854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2,12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2,36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3,81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3648347133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2026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2,64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2,86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2,93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4,7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2064851694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2027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3,42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5,81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1704838402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4,19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7,02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2095858566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2029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0,79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5,02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7,93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8,32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259385093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2030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1,02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5,08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6,62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9,72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2867990038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2031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6,67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11,16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3355806377"/>
                  </a:ext>
                </a:extLst>
              </a:tr>
              <a:tr h="3432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31,29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33,26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34,65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36,69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54,57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56,97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xmlns="" val="89384441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9833CCA-D552-43AC-B37B-F9548B6D8C6E}"/>
              </a:ext>
            </a:extLst>
          </p:cNvPr>
          <p:cNvSpPr txBox="1"/>
          <p:nvPr/>
        </p:nvSpPr>
        <p:spPr>
          <a:xfrm>
            <a:off x="2933700" y="6286500"/>
            <a:ext cx="604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IFI/SENADO FEDERAL. Estudo Especial 15/2021</a:t>
            </a:r>
          </a:p>
        </p:txBody>
      </p:sp>
    </p:spTree>
    <p:extLst>
      <p:ext uri="{BB962C8B-B14F-4D97-AF65-F5344CB8AC3E}">
        <p14:creationId xmlns:p14="http://schemas.microsoft.com/office/powerpoint/2010/main" val="617978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41735F-A40E-413E-B102-1C18547C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F7E338A-F2AF-4011-BA63-19BB3C12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Elaboração: IFI.</a:t>
            </a:r>
            <a:r>
              <a:rPr lang="pt-BR"/>
              <a:t/>
            </a:r>
            <a:br>
              <a:rPr lang="pt-BR"/>
            </a:br>
            <a:r>
              <a:rPr lang="pt-BR" b="0" i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Nota 1: apenas servidores públicos estatutários civis ativos.</a:t>
            </a:r>
            <a:r>
              <a:rPr lang="pt-BR"/>
              <a:t/>
            </a:r>
            <a:br>
              <a:rPr lang="pt-BR"/>
            </a:br>
            <a:r>
              <a:rPr lang="pt-BR" b="0" i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Nota 2: inclui todos os Poderes. Não inclui policiais civis do Distrito Federal.</a:t>
            </a: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6A12A9-382C-4AC4-B052-29307434C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67" t="31014" r="20034" b="26682"/>
          <a:stretch/>
        </p:blipFill>
        <p:spPr>
          <a:xfrm>
            <a:off x="838199" y="112952"/>
            <a:ext cx="10493455" cy="56495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A36DB40-ECCA-4AC7-9FC9-61243370526B}"/>
              </a:ext>
            </a:extLst>
          </p:cNvPr>
          <p:cNvSpPr txBox="1"/>
          <p:nvPr/>
        </p:nvSpPr>
        <p:spPr>
          <a:xfrm>
            <a:off x="838199" y="5876881"/>
            <a:ext cx="60938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Elaboração: IFI.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Nota 1: apenas servidores públicos estatutários civis ativos.</a:t>
            </a:r>
            <a:r>
              <a:rPr lang="pt-BR" sz="1100" dirty="0"/>
              <a:t/>
            </a:r>
            <a:br>
              <a:rPr lang="pt-BR" sz="1100" dirty="0"/>
            </a:br>
            <a:r>
              <a:rPr lang="pt-BR" sz="11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Nota 2: inclui todos os Poderes. Não inclui policiais civis do Distrito Federal.</a:t>
            </a:r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53E8B7C-645C-4183-8F7C-EC46A61D326B}"/>
              </a:ext>
            </a:extLst>
          </p:cNvPr>
          <p:cNvSpPr txBox="1"/>
          <p:nvPr/>
        </p:nvSpPr>
        <p:spPr>
          <a:xfrm>
            <a:off x="7378700" y="5957919"/>
            <a:ext cx="410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Considerando reposição da inflação a partir de 2027.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8AF53EE-F663-46B4-9A1C-1FA871D16255}"/>
              </a:ext>
            </a:extLst>
          </p:cNvPr>
          <p:cNvSpPr txBox="1"/>
          <p:nvPr/>
        </p:nvSpPr>
        <p:spPr>
          <a:xfrm>
            <a:off x="7493000" y="1166842"/>
            <a:ext cx="35179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b="1" dirty="0"/>
              <a:t>Sem reforma administrativa</a:t>
            </a:r>
          </a:p>
          <a:p>
            <a:pPr marL="342900" indent="-342900">
              <a:buAutoNum type="arabicPeriod"/>
            </a:pPr>
            <a:endParaRPr lang="pt-BR" b="1" dirty="0"/>
          </a:p>
          <a:p>
            <a:pPr marL="342900" indent="-342900">
              <a:buAutoNum type="arabicPeriod"/>
            </a:pPr>
            <a:endParaRPr lang="pt-BR" b="1" dirty="0"/>
          </a:p>
          <a:p>
            <a:pPr marL="342900" indent="-342900">
              <a:buAutoNum type="arabicPeriod"/>
            </a:pPr>
            <a:r>
              <a:rPr lang="pt-BR" b="1" dirty="0"/>
              <a:t>Com alongamento de carreiras e redução de salario inicial</a:t>
            </a:r>
          </a:p>
          <a:p>
            <a:pPr marL="342900" indent="-342900">
              <a:buAutoNum type="arabicPeriod"/>
            </a:pPr>
            <a:r>
              <a:rPr lang="pt-BR" b="1" dirty="0"/>
              <a:t>Com alongamento, redução de salário inicial e reposição de 60% do pessoal aposentado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CD0C457-8C5F-4577-9CDC-D948C52FFD60}"/>
              </a:ext>
            </a:extLst>
          </p:cNvPr>
          <p:cNvSpPr txBox="1"/>
          <p:nvPr/>
        </p:nvSpPr>
        <p:spPr>
          <a:xfrm>
            <a:off x="7629732" y="231265"/>
            <a:ext cx="44711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IFI estimou em R$ 128 bilhões a economia, em dez anos (2022-2031), com despesas de pessoal civil ativo, decorrente de medidas de gestão de pessoas na União e nos estados</a:t>
            </a:r>
            <a:r>
              <a:rPr lang="pt-BR" sz="12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Tais medidas serão, possivelmente, adotadas no escopo de uma reforma administrativa, cuja primeira etapa foi recentemente proposta pelo Poder Executivo por meio da PEC 32/2020. </a:t>
            </a:r>
            <a:br>
              <a:rPr lang="pt-BR" sz="12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pt-BR" sz="1200" b="0" i="1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pt-BR" sz="12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As três medidas de gestão de pessoas analisadas foram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(i) alongamento de carreira, dobrando-se o tempo necessário para promoções e progressões; (</a:t>
            </a:r>
            <a:r>
              <a:rPr lang="pt-BR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ii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) redução do salário inicial das carreiras; (</a:t>
            </a:r>
            <a:r>
              <a:rPr lang="pt-BR" sz="12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iii</a:t>
            </a:r>
            <a:r>
              <a:rPr lang="pt-BR" sz="12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) redução na taxa de reposição de servidores que se aposentam ou morrem. O valor de R$ 128 bilhões corresponde ao acionamento das três medidas conjuntamente, a partir de 2022. </a:t>
            </a:r>
            <a:endParaRPr lang="pt-BR" sz="1200" b="0" i="1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pt-BR" sz="1200" b="0" i="1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r"/>
            <a:r>
              <a:rPr lang="pt-BR" sz="12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(Estudo Especial nº 15, abril de 2021)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439405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B60624-D9E7-4D18-BCEF-C92F6B75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/>
          <a:lstStyle/>
          <a:p>
            <a:r>
              <a:rPr lang="pt-BR" dirty="0"/>
              <a:t>Enfim...  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84E31F-724E-46EE-AB39-6E06F71DC6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49502" y="2805816"/>
            <a:ext cx="5688632" cy="2146007"/>
          </a:xfrm>
        </p:spPr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“De boas intenções está calçado o caminho do inferno.” </a:t>
            </a:r>
          </a:p>
          <a:p>
            <a:pPr marL="365760" lvl="1" indent="0">
              <a:buNone/>
            </a:pPr>
            <a:r>
              <a:rPr lang="pt-BR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Samuel Johnson, escritor inglês (1709-1784)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Samuel Johnson: A Life by David Nokes: review">
            <a:extLst>
              <a:ext uri="{FF2B5EF4-FFF2-40B4-BE49-F238E27FC236}">
                <a16:creationId xmlns:a16="http://schemas.microsoft.com/office/drawing/2014/main" xmlns="" id="{7BC22CF8-F937-4DCE-9E63-ABBE762FB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r="15391" b="16713"/>
          <a:stretch/>
        </p:blipFill>
        <p:spPr bwMode="auto">
          <a:xfrm>
            <a:off x="398643" y="2805816"/>
            <a:ext cx="2695051" cy="23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63CDD24-9AA6-4B78-BB53-9A8AB01D8BC8}"/>
              </a:ext>
            </a:extLst>
          </p:cNvPr>
          <p:cNvSpPr txBox="1"/>
          <p:nvPr/>
        </p:nvSpPr>
        <p:spPr>
          <a:xfrm>
            <a:off x="3337887" y="4529722"/>
            <a:ext cx="609845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“O caminho do inferno está calçado de boas intenções”. </a:t>
            </a:r>
          </a:p>
          <a:p>
            <a:pPr marL="685800" lvl="2" indent="0" algn="r">
              <a:buNone/>
            </a:pPr>
            <a:r>
              <a:rPr lang="pt-BR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Karl Marx, filósofo e economista, em “O Capital”, </a:t>
            </a:r>
            <a:r>
              <a:rPr lang="pt-BR" sz="24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pt-BR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cap.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7 (1867)</a:t>
            </a:r>
            <a:endParaRPr lang="pt-BR" sz="24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6" name="Picture 4" descr="Karl Marx – Metaética">
            <a:extLst>
              <a:ext uri="{FF2B5EF4-FFF2-40B4-BE49-F238E27FC236}">
                <a16:creationId xmlns:a16="http://schemas.microsoft.com/office/drawing/2014/main" xmlns="" id="{DB7E623A-BD1D-46B1-8655-3DECFA404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0"/>
          <a:stretch/>
        </p:blipFill>
        <p:spPr bwMode="auto">
          <a:xfrm>
            <a:off x="9434000" y="4160627"/>
            <a:ext cx="1983509" cy="20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xmlns="" id="{5FAE974A-777C-4C4D-818C-4B161051637F}"/>
              </a:ext>
            </a:extLst>
          </p:cNvPr>
          <p:cNvSpPr txBox="1">
            <a:spLocks/>
          </p:cNvSpPr>
          <p:nvPr/>
        </p:nvSpPr>
        <p:spPr>
          <a:xfrm>
            <a:off x="2849502" y="827859"/>
            <a:ext cx="6408711" cy="21460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i="0" dirty="0">
                <a:effectLst/>
                <a:latin typeface="arial" panose="020B0604020202020204" pitchFamily="34" charset="0"/>
              </a:rPr>
              <a:t>“O inferno está repleto de boas vontades ou desejos</a:t>
            </a:r>
          </a:p>
          <a:p>
            <a:pPr marL="0" indent="0" algn="r">
              <a:buNone/>
            </a:pPr>
            <a:r>
              <a:rPr lang="pt-BR" dirty="0">
                <a:latin typeface="arial" panose="020B0604020202020204" pitchFamily="34" charset="0"/>
              </a:rPr>
              <a:t>	</a:t>
            </a:r>
            <a:r>
              <a:rPr lang="pt-BR" sz="2400" i="1" dirty="0">
                <a:latin typeface="arial" panose="020B0604020202020204" pitchFamily="34" charset="0"/>
              </a:rPr>
              <a:t>São Bernardo de Claraval (1090-1153)</a:t>
            </a:r>
            <a:r>
              <a:rPr lang="pt-BR" dirty="0">
                <a:latin typeface="arial" panose="020B0604020202020204" pitchFamily="34" charset="0"/>
              </a:rPr>
              <a:t>	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8" name="Picture 6" descr="Saint Bernard of Clairvaux | MaryPages">
            <a:extLst>
              <a:ext uri="{FF2B5EF4-FFF2-40B4-BE49-F238E27FC236}">
                <a16:creationId xmlns:a16="http://schemas.microsoft.com/office/drawing/2014/main" xmlns="" id="{7541D426-B353-4BD6-B077-FF73848B8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0"/>
          <a:stretch/>
        </p:blipFill>
        <p:spPr bwMode="auto">
          <a:xfrm>
            <a:off x="9405665" y="1058911"/>
            <a:ext cx="2011844" cy="20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29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FE1BF298-B70E-46C9-9CF8-931B9959C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76124"/>
            <a:ext cx="2880320" cy="9253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http://www12.senado.leg.br/noticias/materias/2014/10/24/funcionario-publico-derruba-velhos-estigmas/save.jpg/@@images/image/imagem_materia">
            <a:extLst>
              <a:ext uri="{FF2B5EF4-FFF2-40B4-BE49-F238E27FC236}">
                <a16:creationId xmlns:a16="http://schemas.microsoft.com/office/drawing/2014/main" xmlns="" id="{0911F539-D158-4096-B397-B7E8E57F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588" y="1117710"/>
            <a:ext cx="7416824" cy="4622580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625FCF8-94EF-4722-BCB6-E51A792DAD13}"/>
              </a:ext>
            </a:extLst>
          </p:cNvPr>
          <p:cNvSpPr txBox="1"/>
          <p:nvPr/>
        </p:nvSpPr>
        <p:spPr>
          <a:xfrm>
            <a:off x="3152808" y="5740290"/>
            <a:ext cx="6105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cap="none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luiz.alb.santos@gmail.com</a:t>
            </a:r>
            <a:r>
              <a:rPr lang="pt-BR" sz="2400" cap="none" dirty="0"/>
              <a:t/>
            </a:r>
            <a:br>
              <a:rPr lang="pt-BR" sz="2400" cap="none" dirty="0"/>
            </a:br>
            <a:r>
              <a:rPr lang="pt-BR" sz="2400" cap="none" dirty="0"/>
              <a:t>www.politicapublica.wordpress.com</a:t>
            </a:r>
            <a:endParaRPr lang="pt-BR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DDE002D6-FF50-4110-9F54-EF5C23F76754}"/>
              </a:ext>
            </a:extLst>
          </p:cNvPr>
          <p:cNvSpPr txBox="1">
            <a:spLocks/>
          </p:cNvSpPr>
          <p:nvPr/>
        </p:nvSpPr>
        <p:spPr>
          <a:xfrm>
            <a:off x="2497312" y="2636912"/>
            <a:ext cx="7416824" cy="338203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6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r>
              <a:rPr lang="pt-BR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pt-BR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pt-B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BB3DF6C5-46FD-4F6F-9285-6C5B9EA351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8192" y="3925454"/>
          <a:ext cx="2551381" cy="2541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6450480" imgH="6425280" progId="Photoshop.Image.13">
                  <p:embed/>
                </p:oleObj>
              </mc:Choice>
              <mc:Fallback>
                <p:oleObj name="Image" r:id="rId4" imgW="6450480" imgH="6425280" progId="Photoshop.Image.1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xmlns="" id="{BB3DF6C5-46FD-4F6F-9285-6C5B9EA351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192" y="3925454"/>
                        <a:ext cx="2551381" cy="2541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C69F6EF-C522-45F5-A138-C7023E98DC1A}"/>
              </a:ext>
            </a:extLst>
          </p:cNvPr>
          <p:cNvGraphicFramePr/>
          <p:nvPr/>
        </p:nvGraphicFramePr>
        <p:xfrm>
          <a:off x="1471208" y="2643512"/>
          <a:ext cx="8866909" cy="776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0A432AFB-073C-4484-8213-0F8F77E3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1647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Redundância e complexidade</a:t>
            </a:r>
          </a:p>
          <a:p>
            <a:r>
              <a:rPr lang="pt-BR" dirty="0"/>
              <a:t>Complementaridades e sobreposições</a:t>
            </a:r>
          </a:p>
          <a:p>
            <a:endParaRPr lang="en-US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FD70C33-BCA3-492A-8D3A-BA9651B8F4B3}"/>
              </a:ext>
            </a:extLst>
          </p:cNvPr>
          <p:cNvSpPr txBox="1"/>
          <p:nvPr/>
        </p:nvSpPr>
        <p:spPr>
          <a:xfrm>
            <a:off x="7389091" y="2392218"/>
            <a:ext cx="40547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Objetivos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Impedir aumento de gastos públicos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Reduzir despesas obrigatórias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Ampliar espaço para pagamento de juros e encargos da dívida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Flexibilizar orçamento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Reduzir gastos tributários e incentivos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Reduzir participação do Estado na Economia e serviços públicos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843B156-1DE6-4764-B9A4-3EF90F391B99}"/>
              </a:ext>
            </a:extLst>
          </p:cNvPr>
          <p:cNvSpPr txBox="1"/>
          <p:nvPr/>
        </p:nvSpPr>
        <p:spPr>
          <a:xfrm>
            <a:off x="3929914" y="3161659"/>
            <a:ext cx="174599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109/21</a:t>
            </a:r>
          </a:p>
          <a:p>
            <a:pPr algn="ctr"/>
            <a:r>
              <a:rPr lang="pt-BR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</a:t>
            </a:r>
          </a:p>
          <a:p>
            <a:pPr algn="ctr"/>
            <a:r>
              <a:rPr lang="pt-BR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emerge3ncial</a:t>
            </a:r>
          </a:p>
        </p:txBody>
      </p:sp>
    </p:spTree>
    <p:extLst>
      <p:ext uri="{BB962C8B-B14F-4D97-AF65-F5344CB8AC3E}">
        <p14:creationId xmlns:p14="http://schemas.microsoft.com/office/powerpoint/2010/main" val="8230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A9B81-3477-4297-909E-F84C114F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PEC 32/2020 - Reforma Administrativa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5982330-2AC2-496C-9FF3-5E5D715F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Pontos chave: </a:t>
            </a:r>
          </a:p>
          <a:p>
            <a:pPr lvl="1"/>
            <a:r>
              <a:rPr lang="pt-BR" dirty="0"/>
              <a:t>Novos “Princípios” da Adm. Pública</a:t>
            </a:r>
          </a:p>
          <a:p>
            <a:pPr lvl="1"/>
            <a:r>
              <a:rPr lang="pt-BR" dirty="0"/>
              <a:t>Concurso x vagas x Período de experiência</a:t>
            </a:r>
          </a:p>
          <a:p>
            <a:pPr lvl="1"/>
            <a:r>
              <a:rPr lang="pt-BR" dirty="0"/>
              <a:t>Regime Jurídico</a:t>
            </a:r>
          </a:p>
          <a:p>
            <a:pPr lvl="1"/>
            <a:r>
              <a:rPr lang="pt-BR" dirty="0"/>
              <a:t>Estabilidade</a:t>
            </a:r>
          </a:p>
          <a:p>
            <a:pPr lvl="1"/>
            <a:r>
              <a:rPr lang="pt-BR" dirty="0"/>
              <a:t>Reduções de direitos</a:t>
            </a:r>
          </a:p>
          <a:p>
            <a:pPr lvl="1"/>
            <a:r>
              <a:rPr lang="pt-BR" dirty="0"/>
              <a:t>Ampliação da acumulação de cargos</a:t>
            </a:r>
          </a:p>
          <a:p>
            <a:pPr lvl="1"/>
            <a:r>
              <a:rPr lang="pt-BR" dirty="0"/>
              <a:t>Vínculos temporários e de Liderança</a:t>
            </a:r>
          </a:p>
          <a:p>
            <a:pPr lvl="1"/>
            <a:r>
              <a:rPr lang="pt-BR" dirty="0"/>
              <a:t>Ampliação de contratos de gestão</a:t>
            </a:r>
          </a:p>
          <a:p>
            <a:pPr lvl="1"/>
            <a:r>
              <a:rPr lang="pt-BR" dirty="0"/>
              <a:t>Redução da “reserva legal” e empoderamento do PR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59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45219-F774-4C7E-AF0B-09683FF9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391"/>
          </a:xfrm>
        </p:spPr>
        <p:txBody>
          <a:bodyPr>
            <a:normAutofit/>
          </a:bodyPr>
          <a:lstStyle/>
          <a:p>
            <a:r>
              <a:rPr lang="pt-BR" sz="4000" dirty="0"/>
              <a:t>Novos “princípios”: para além da “eficiência”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C470347-9A09-49DF-8C24-BB6982E2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487"/>
            <a:ext cx="10515600" cy="2645706"/>
          </a:xfrm>
        </p:spPr>
        <p:txBody>
          <a:bodyPr numCol="2">
            <a:normAutofit/>
          </a:bodyPr>
          <a:lstStyle/>
          <a:p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Imparcialidade</a:t>
            </a:r>
          </a:p>
          <a:p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</a:t>
            </a:r>
          </a:p>
          <a:p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Inovação</a:t>
            </a:r>
          </a:p>
          <a:p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Responsabilidade</a:t>
            </a:r>
          </a:p>
          <a:p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</a:t>
            </a:r>
          </a:p>
          <a:p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Coordenação</a:t>
            </a:r>
          </a:p>
          <a:p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 governança pública e</a:t>
            </a:r>
          </a:p>
          <a:p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Subsidiariedade.</a:t>
            </a:r>
            <a:endParaRPr lang="pt-BR" sz="4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3931B25-3DAE-47B9-BBE7-082E7A6BB53D}"/>
              </a:ext>
            </a:extLst>
          </p:cNvPr>
          <p:cNvSpPr txBox="1"/>
          <p:nvPr/>
        </p:nvSpPr>
        <p:spPr>
          <a:xfrm>
            <a:off x="838200" y="3523376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Princípios x objetivos: coordenação; boa governança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Redundância: transparência; imparcialidade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Estado mínimo: Subsidiariedade - limitação a atuação do Estado – art. 173 – </a:t>
            </a:r>
            <a:r>
              <a:rPr lang="pt-BR" sz="2400" i="1" dirty="0"/>
              <a:t>privatizações!</a:t>
            </a: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Falta de clareza e significado real: “inovação”; “unidade”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Riscos à maior </a:t>
            </a:r>
            <a:r>
              <a:rPr lang="pt-BR" sz="2400" b="1" u="sng" dirty="0"/>
              <a:t>judicialização</a:t>
            </a:r>
            <a:r>
              <a:rPr lang="pt-BR" sz="2400" dirty="0"/>
              <a:t>/questionamentos da ação administrativa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Rendição a modismos e ideias que circulam em organismos internacionais: “Governança”</a:t>
            </a:r>
          </a:p>
        </p:txBody>
      </p:sp>
    </p:spTree>
    <p:extLst>
      <p:ext uri="{BB962C8B-B14F-4D97-AF65-F5344CB8AC3E}">
        <p14:creationId xmlns:p14="http://schemas.microsoft.com/office/powerpoint/2010/main" val="270092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735E95-33F7-45B1-B726-21560325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Aspectos centrais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DDBB17-7FA5-454A-8946-D6C2D603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>
            <a:normAutofit fontScale="55000" lnSpcReduction="20000"/>
          </a:bodyPr>
          <a:lstStyle/>
          <a:p>
            <a:r>
              <a:rPr lang="pt-BR" sz="4000" dirty="0"/>
              <a:t>Fim da unicidade do Regime Jurídico Estatutário (RJU)</a:t>
            </a:r>
          </a:p>
          <a:p>
            <a:pPr lvl="1"/>
            <a:r>
              <a:rPr lang="pt-BR" sz="3600" dirty="0"/>
              <a:t>Criação de 3 regimes </a:t>
            </a:r>
            <a:r>
              <a:rPr lang="pt-BR" sz="3600" b="1" u="sng" dirty="0"/>
              <a:t>estatutários</a:t>
            </a:r>
          </a:p>
          <a:p>
            <a:pPr lvl="2"/>
            <a:r>
              <a:rPr lang="pt-BR" sz="3200" dirty="0"/>
              <a:t>por </a:t>
            </a:r>
            <a:r>
              <a:rPr lang="pt-BR" sz="3200" b="1" u="sng" dirty="0"/>
              <a:t>prazo indeterminado</a:t>
            </a:r>
          </a:p>
          <a:p>
            <a:pPr lvl="2"/>
            <a:r>
              <a:rPr lang="pt-BR" sz="3200" dirty="0"/>
              <a:t>por </a:t>
            </a:r>
            <a:r>
              <a:rPr lang="pt-BR" sz="3200" b="1" u="sng" dirty="0"/>
              <a:t>prazo determinado</a:t>
            </a:r>
            <a:r>
              <a:rPr lang="pt-BR" sz="3200" dirty="0"/>
              <a:t> (temporários)</a:t>
            </a:r>
            <a:endParaRPr lang="pt-BR" sz="3200" b="1" u="sng" dirty="0"/>
          </a:p>
          <a:p>
            <a:pPr lvl="2"/>
            <a:r>
              <a:rPr lang="pt-BR" sz="3200" dirty="0"/>
              <a:t>para cargos de “</a:t>
            </a:r>
            <a:r>
              <a:rPr lang="pt-BR" sz="3200" b="1" u="sng" dirty="0"/>
              <a:t>liderança e assessoramento</a:t>
            </a:r>
            <a:r>
              <a:rPr lang="pt-BR" sz="3200" dirty="0"/>
              <a:t>”</a:t>
            </a:r>
          </a:p>
          <a:p>
            <a:r>
              <a:rPr lang="pt-BR" sz="4000" dirty="0"/>
              <a:t>Fim da previsão de “</a:t>
            </a:r>
            <a:r>
              <a:rPr lang="pt-BR" sz="4000" b="1" dirty="0"/>
              <a:t>planos de carreira</a:t>
            </a:r>
            <a:r>
              <a:rPr lang="pt-BR" sz="4000" dirty="0"/>
              <a:t>” para servidores</a:t>
            </a:r>
          </a:p>
          <a:p>
            <a:r>
              <a:rPr lang="pt-BR" sz="4000" dirty="0"/>
              <a:t>Contratação com prazo </a:t>
            </a:r>
            <a:r>
              <a:rPr lang="pt-BR" sz="4000" b="1" u="sng" dirty="0"/>
              <a:t>in</a:t>
            </a:r>
            <a:r>
              <a:rPr lang="pt-BR" sz="4000" dirty="0"/>
              <a:t>determinado</a:t>
            </a:r>
          </a:p>
          <a:p>
            <a:pPr lvl="1"/>
            <a:r>
              <a:rPr lang="pt-BR" sz="3600" b="1" dirty="0"/>
              <a:t>Cargos típicos de Estado: </a:t>
            </a:r>
            <a:r>
              <a:rPr lang="pt-BR" sz="3600" b="1" dirty="0">
                <a:solidFill>
                  <a:srgbClr val="00B050"/>
                </a:solidFill>
              </a:rPr>
              <a:t>com</a:t>
            </a:r>
            <a:r>
              <a:rPr lang="pt-BR" sz="3600" b="1" dirty="0"/>
              <a:t> estabilidade </a:t>
            </a:r>
          </a:p>
          <a:p>
            <a:pPr lvl="1"/>
            <a:r>
              <a:rPr lang="pt-BR" sz="3600" b="1" dirty="0"/>
              <a:t>Demais cargos: </a:t>
            </a:r>
            <a:r>
              <a:rPr lang="pt-BR" sz="3600" b="1" dirty="0">
                <a:solidFill>
                  <a:srgbClr val="FF0000"/>
                </a:solidFill>
              </a:rPr>
              <a:t>sem</a:t>
            </a:r>
            <a:r>
              <a:rPr lang="pt-BR" sz="3600" b="1" dirty="0"/>
              <a:t> estabilidade</a:t>
            </a:r>
          </a:p>
          <a:p>
            <a:pPr marL="0" indent="0">
              <a:buNone/>
            </a:pPr>
            <a:r>
              <a:rPr lang="pt-BR" sz="4000" b="1" i="1" dirty="0"/>
              <a:t>Servidor publico como trabalhador de segunda categoria</a:t>
            </a:r>
          </a:p>
          <a:p>
            <a:r>
              <a:rPr lang="pt-BR" sz="4000" dirty="0"/>
              <a:t>Direito de greve continua a depender de lei específica</a:t>
            </a:r>
          </a:p>
          <a:p>
            <a:r>
              <a:rPr lang="pt-BR" sz="4000" dirty="0"/>
              <a:t>Não reconhecimento do direito a dissídio e negociação coletiva</a:t>
            </a:r>
          </a:p>
          <a:p>
            <a:r>
              <a:rPr lang="pt-BR" sz="4000" dirty="0"/>
              <a:t>Sem direito a FGTS e multa em caso de desligamento</a:t>
            </a:r>
          </a:p>
          <a:p>
            <a:r>
              <a:rPr lang="pt-BR" sz="4000" dirty="0"/>
              <a:t>Contribuição previdenciária confiscatória/extraordinária</a:t>
            </a:r>
          </a:p>
        </p:txBody>
      </p:sp>
      <p:pic>
        <p:nvPicPr>
          <p:cNvPr id="1026" name="Picture 2" descr="Jornal da Band exibe série especial sobre o Iraque nesta semana - Notícias  - NaTelinha">
            <a:extLst>
              <a:ext uri="{FF2B5EF4-FFF2-40B4-BE49-F238E27FC236}">
                <a16:creationId xmlns:a16="http://schemas.microsoft.com/office/drawing/2014/main" xmlns="" id="{60D52B8F-9650-4902-9F78-634615F8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45" y="0"/>
            <a:ext cx="4197155" cy="23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0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F076C9-7F57-4975-B66D-01D00341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para ingresso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FDDD55-E78D-4B27-B02C-2DAAE589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Alterações ao art. 37, II, além de desnecessárias acarretam grave perigo</a:t>
            </a:r>
          </a:p>
          <a:p>
            <a:r>
              <a:rPr lang="pt-BR" dirty="0"/>
              <a:t>Concurso de provas, ou de provas e títulos – supressão da previsão de que seja “</a:t>
            </a:r>
            <a:r>
              <a:rPr lang="pt-B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acordo com a natureza e a complexidade do cargo ou emprego”</a:t>
            </a:r>
            <a:endParaRPr lang="pt-BR" sz="4700" dirty="0"/>
          </a:p>
          <a:p>
            <a:r>
              <a:rPr lang="pt-BR" dirty="0"/>
              <a:t>Chamamento </a:t>
            </a:r>
            <a:r>
              <a:rPr lang="pt-BR" b="1" dirty="0"/>
              <a:t>sem vinculação expressa ao cargo/carreira</a:t>
            </a:r>
            <a:r>
              <a:rPr lang="pt-BR" dirty="0"/>
              <a:t>, durante o prazo de validade – </a:t>
            </a:r>
            <a:r>
              <a:rPr lang="pt-BR" i="1" dirty="0"/>
              <a:t>possibilidade de “aproveitamento” de concursos para outros cargos?</a:t>
            </a:r>
            <a:endParaRPr lang="pt-BR" dirty="0"/>
          </a:p>
          <a:p>
            <a:r>
              <a:rPr lang="pt-BR" dirty="0"/>
              <a:t>Ingresso em </a:t>
            </a:r>
            <a:r>
              <a:rPr lang="pt-BR" b="1" dirty="0"/>
              <a:t>“vínculo” de experiência</a:t>
            </a:r>
            <a:r>
              <a:rPr lang="pt-BR" dirty="0"/>
              <a:t>, como etapa do concurso, por um ano</a:t>
            </a:r>
          </a:p>
          <a:p>
            <a:pPr lvl="1"/>
            <a:r>
              <a:rPr lang="pt-BR" dirty="0"/>
              <a:t>Prazo de </a:t>
            </a:r>
            <a:r>
              <a:rPr lang="pt-BR" b="1" u="sng" dirty="0"/>
              <a:t>no mínimo</a:t>
            </a:r>
            <a:r>
              <a:rPr lang="pt-BR" dirty="0"/>
              <a:t> </a:t>
            </a:r>
            <a:r>
              <a:rPr lang="pt-BR" b="1" dirty="0"/>
              <a:t>1 ano </a:t>
            </a:r>
            <a:r>
              <a:rPr lang="pt-BR" dirty="0"/>
              <a:t>para cargos em geral</a:t>
            </a:r>
          </a:p>
          <a:p>
            <a:pPr lvl="1"/>
            <a:r>
              <a:rPr lang="pt-BR" dirty="0"/>
              <a:t>Prazo de </a:t>
            </a:r>
            <a:r>
              <a:rPr lang="pt-BR" b="1" u="sng" dirty="0"/>
              <a:t>no mínimo </a:t>
            </a:r>
            <a:r>
              <a:rPr lang="pt-BR" b="1" dirty="0"/>
              <a:t>2 anos </a:t>
            </a:r>
            <a:r>
              <a:rPr lang="pt-BR" dirty="0"/>
              <a:t>para cargos típicos</a:t>
            </a:r>
          </a:p>
          <a:p>
            <a:pPr lvl="1"/>
            <a:r>
              <a:rPr lang="pt-BR" b="1" dirty="0"/>
              <a:t>Nomeação não é garantida</a:t>
            </a:r>
            <a:r>
              <a:rPr lang="pt-BR" dirty="0"/>
              <a:t>: </a:t>
            </a:r>
            <a:r>
              <a:rPr lang="pt-BR" b="1" u="sng" dirty="0"/>
              <a:t>só os mais bem avaliados </a:t>
            </a:r>
            <a:r>
              <a:rPr lang="pt-BR" u="sng" dirty="0"/>
              <a:t>e classificados serão contratados</a:t>
            </a:r>
            <a:endParaRPr lang="pt-BR" b="1" u="sng" dirty="0"/>
          </a:p>
          <a:p>
            <a:pPr lvl="1"/>
            <a:r>
              <a:rPr lang="pt-BR" dirty="0"/>
              <a:t>Depende da classificação x numero de vagas previsto no Edital</a:t>
            </a:r>
          </a:p>
          <a:p>
            <a:r>
              <a:rPr lang="pt-BR" dirty="0"/>
              <a:t>Ingresso em cargo efetivo</a:t>
            </a:r>
          </a:p>
          <a:p>
            <a:pPr lvl="1"/>
            <a:r>
              <a:rPr lang="pt-BR" dirty="0"/>
              <a:t>Estágio probatório de 1 ano</a:t>
            </a:r>
          </a:p>
          <a:p>
            <a:pPr lvl="1"/>
            <a:r>
              <a:rPr lang="pt-BR" dirty="0"/>
              <a:t>“desempenho satisfatório”</a:t>
            </a:r>
          </a:p>
        </p:txBody>
      </p:sp>
    </p:spTree>
    <p:extLst>
      <p:ext uri="{BB962C8B-B14F-4D97-AF65-F5344CB8AC3E}">
        <p14:creationId xmlns:p14="http://schemas.microsoft.com/office/powerpoint/2010/main" val="138494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72E067-914A-4EDA-B483-C0C1B4E4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complementar para “Regras Gerais”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AB6E9B4-46F3-46A1-8E7F-9432017D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I - gestão de pessoas;</a:t>
            </a:r>
          </a:p>
          <a:p>
            <a:r>
              <a:rPr lang="pt-BR" dirty="0"/>
              <a:t>II - política remuneratória e de benefícios;</a:t>
            </a:r>
          </a:p>
          <a:p>
            <a:r>
              <a:rPr lang="pt-BR" dirty="0"/>
              <a:t>III - ocupação de cargos de liderança e assessoramento;</a:t>
            </a:r>
          </a:p>
          <a:p>
            <a:r>
              <a:rPr lang="pt-BR" dirty="0"/>
              <a:t>IV - organização da força de trabalho no serviço público; </a:t>
            </a:r>
          </a:p>
          <a:p>
            <a:r>
              <a:rPr lang="pt-BR" dirty="0"/>
              <a:t>V - progressão e promoção funcionais;</a:t>
            </a:r>
          </a:p>
          <a:p>
            <a:r>
              <a:rPr lang="pt-BR" dirty="0"/>
              <a:t>VI - desenvolvimento e capacitação de servidores; e</a:t>
            </a:r>
          </a:p>
          <a:p>
            <a:r>
              <a:rPr lang="pt-BR" dirty="0"/>
              <a:t>VII - duração máxima da jornada para fins de acumulação de atividades remuneradas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Redução da capacidade e autonomia dos entes subnacionais - Competência suplementar dos Estados e Municípios</a:t>
            </a:r>
          </a:p>
          <a:p>
            <a:r>
              <a:rPr lang="pt-BR" dirty="0"/>
              <a:t>Superveniência da lei complementar </a:t>
            </a:r>
            <a:r>
              <a:rPr lang="pt-BR" i="1" dirty="0"/>
              <a:t>anula direitos</a:t>
            </a:r>
          </a:p>
          <a:p>
            <a:r>
              <a:rPr lang="pt-BR" i="1" dirty="0"/>
              <a:t>Não se aplica “aos </a:t>
            </a:r>
            <a:r>
              <a:rPr lang="pt-BR" b="1" i="1" u="sng" dirty="0"/>
              <a:t>membros</a:t>
            </a:r>
            <a:r>
              <a:rPr lang="pt-BR" b="1" i="1" dirty="0"/>
              <a:t> de instituições </a:t>
            </a:r>
            <a:r>
              <a:rPr lang="pt-BR" b="1" i="1" u="sng" dirty="0"/>
              <a:t>e</a:t>
            </a:r>
            <a:r>
              <a:rPr lang="pt-BR" i="1" dirty="0"/>
              <a:t> </a:t>
            </a:r>
            <a:r>
              <a:rPr lang="pt-BR" b="1" i="1" dirty="0"/>
              <a:t>carreiras</a:t>
            </a:r>
            <a:r>
              <a:rPr lang="pt-BR" i="1" dirty="0"/>
              <a:t> </a:t>
            </a:r>
            <a:r>
              <a:rPr lang="pt-BR" b="1" i="1" u="sng" dirty="0"/>
              <a:t>disciplinadas por lei complementar </a:t>
            </a:r>
            <a:r>
              <a:rPr lang="pt-BR" i="1" dirty="0"/>
              <a:t>específica prevista nesta Constituição”: Defensoria, AGU? Quem mais?</a:t>
            </a:r>
          </a:p>
          <a:p>
            <a:r>
              <a:rPr lang="pt-BR" i="1" dirty="0"/>
              <a:t>Quem é “membro” de uma instituição?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667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2660</Words>
  <Application>Microsoft Office PowerPoint</Application>
  <PresentationFormat>Widescreen</PresentationFormat>
  <Paragraphs>491</Paragraphs>
  <Slides>33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Cambria</vt:lpstr>
      <vt:lpstr>Consolas</vt:lpstr>
      <vt:lpstr>Courier New</vt:lpstr>
      <vt:lpstr>Open Sans</vt:lpstr>
      <vt:lpstr>Times New Roman</vt:lpstr>
      <vt:lpstr>Wingdings</vt:lpstr>
      <vt:lpstr>Tema do Office</vt:lpstr>
      <vt:lpstr>Image</vt:lpstr>
      <vt:lpstr>PERSPECTIVA HISTÓRICA DAS REFORMAS ADMINISTRATIVAS NO ESTADO BRASILEIRO, VISÃO GERAL DA PEC 32 E O FUTURO DA ADMINISTRAÇÃO PÚBLICA Crítica à Reforma Administrativa (PEC 32/2020)</vt:lpstr>
      <vt:lpstr>Critica PEC 32</vt:lpstr>
      <vt:lpstr>Apresentação do PowerPoint</vt:lpstr>
      <vt:lpstr>Apresentação do PowerPoint</vt:lpstr>
      <vt:lpstr>PEC 32/2020 - Reforma Administrativa </vt:lpstr>
      <vt:lpstr>Novos “princípios”: para além da “eficiência”</vt:lpstr>
      <vt:lpstr>Aspectos centrais</vt:lpstr>
      <vt:lpstr>Regras para ingresso </vt:lpstr>
      <vt:lpstr>Lei complementar para “Regras Gerais” </vt:lpstr>
      <vt:lpstr>Lei ordinária para o regime jurídico do ente</vt:lpstr>
      <vt:lpstr>Nova redação para o art. 247</vt:lpstr>
      <vt:lpstr>Apresentação do PowerPoint</vt:lpstr>
      <vt:lpstr>Regras para perda do cargo</vt:lpstr>
      <vt:lpstr>Efeitos das Alterações</vt:lpstr>
      <vt:lpstr>Cargos de Liderança e Assessoramento</vt:lpstr>
      <vt:lpstr>Contratações temporárias</vt:lpstr>
      <vt:lpstr>Contratos de gestão e Instrumento de Cooperação </vt:lpstr>
      <vt:lpstr>Efeitos das Alterações</vt:lpstr>
      <vt:lpstr>Estatais</vt:lpstr>
      <vt:lpstr>Ampliação de poderes</vt:lpstr>
      <vt:lpstr>Restrições de direitos </vt:lpstr>
      <vt:lpstr>As falsas razões</vt:lpstr>
      <vt:lpstr>Contudo:</vt:lpstr>
      <vt:lpstr>Apresentação do PowerPoint</vt:lpstr>
      <vt:lpstr>Apresentação do PowerPoint</vt:lpstr>
      <vt:lpstr>Apresentação do PowerPoint</vt:lpstr>
      <vt:lpstr>Apresentação do PowerPoint</vt:lpstr>
      <vt:lpstr>Estados: os maiores “stakeholders” da Reforma?</vt:lpstr>
      <vt:lpstr>Apresentação do PowerPoint</vt:lpstr>
      <vt:lpstr>ECONOMIA ANUAL SOB CADA CONJUNTO DE MEDIDAS - UNIÃO - R$ BILHÕES DE 2020- COM REFORMA ADMINISTRATIVA, SEM SUSPENSÃO DE PROGRESSÕES E PROMOÇÕES      </vt:lpstr>
      <vt:lpstr>Apresentação do PowerPoint</vt:lpstr>
      <vt:lpstr>Enfim...  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Crítica à Reforma Administrativa (PEC 32/2020)</dc:title>
  <dc:creator>Luiz Alberto dos Santos</dc:creator>
  <cp:lastModifiedBy>Marcelo Augusto Coelho da Silva</cp:lastModifiedBy>
  <cp:revision>10</cp:revision>
  <dcterms:created xsi:type="dcterms:W3CDTF">2021-05-10T02:30:07Z</dcterms:created>
  <dcterms:modified xsi:type="dcterms:W3CDTF">2021-05-13T00:10:08Z</dcterms:modified>
</cp:coreProperties>
</file>