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98" r:id="rId2"/>
    <p:sldId id="789" r:id="rId3"/>
    <p:sldId id="793" r:id="rId4"/>
    <p:sldId id="800" r:id="rId5"/>
    <p:sldId id="798" r:id="rId6"/>
    <p:sldId id="799" r:id="rId7"/>
    <p:sldId id="807" r:id="rId8"/>
    <p:sldId id="801" r:id="rId9"/>
    <p:sldId id="808" r:id="rId10"/>
    <p:sldId id="806" r:id="rId11"/>
    <p:sldId id="802" r:id="rId12"/>
    <p:sldId id="804" r:id="rId13"/>
    <p:sldId id="810" r:id="rId14"/>
    <p:sldId id="809" r:id="rId15"/>
    <p:sldId id="417" r:id="rId16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4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4F6"/>
    <a:srgbClr val="144A42"/>
    <a:srgbClr val="12352D"/>
    <a:srgbClr val="4BC9B1"/>
    <a:srgbClr val="8BCF39"/>
    <a:srgbClr val="3333FF"/>
    <a:srgbClr val="124839"/>
    <a:srgbClr val="70AD47"/>
    <a:srgbClr val="2B7F6E"/>
    <a:srgbClr val="FFF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/>
    <p:restoredTop sz="94777"/>
  </p:normalViewPr>
  <p:slideViewPr>
    <p:cSldViewPr snapToGrid="0" snapToObjects="1">
      <p:cViewPr varScale="1">
        <p:scale>
          <a:sx n="143" d="100"/>
          <a:sy n="143" d="100"/>
        </p:scale>
        <p:origin x="1128" y="108"/>
      </p:cViewPr>
      <p:guideLst>
        <p:guide pos="5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88876-6ECD-BD43-817A-043F3880E611}" type="datetimeFigureOut">
              <a:rPr lang="pt-BR" smtClean="0"/>
              <a:t>30/05/2022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D78AE-BC7F-9B44-98F6-A09CC1BD90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6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34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FC5ECC6-2884-1B4E-89E9-97A4996BB913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B61BDE-F4B8-F843-A13C-2588510A13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4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4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coladotrabalhador40.org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coladotrabalhador40.org.b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Elbow Connector 20"/>
          <p:cNvCxnSpPr>
            <a:cxnSpLocks/>
            <a:stCxn id="19" idx="0"/>
          </p:cNvCxnSpPr>
          <p:nvPr/>
        </p:nvCxnSpPr>
        <p:spPr>
          <a:xfrm rot="5400000" flipH="1" flipV="1">
            <a:off x="4207545" y="895381"/>
            <a:ext cx="1647636" cy="1380906"/>
          </a:xfrm>
          <a:prstGeom prst="bentConnector3">
            <a:avLst>
              <a:gd name="adj1" fmla="val 50000"/>
            </a:avLst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bject 14"/>
          <p:cNvSpPr txBox="1"/>
          <p:nvPr/>
        </p:nvSpPr>
        <p:spPr>
          <a:xfrm>
            <a:off x="562478" y="3618125"/>
            <a:ext cx="7563213" cy="437940"/>
          </a:xfrm>
          <a:prstGeom prst="rect">
            <a:avLst/>
          </a:prstGeom>
          <a:solidFill>
            <a:srgbClr val="144A42"/>
          </a:solidFill>
        </p:spPr>
        <p:txBody>
          <a:bodyPr vert="horz" wrap="square" lIns="0" tIns="67945" rIns="0" bIns="0" rtlCol="0" anchor="ctr">
            <a:spAutoFit/>
          </a:bodyPr>
          <a:lstStyle/>
          <a:p>
            <a:pPr marL="172085" lvl="0" algn="r">
              <a:spcBef>
                <a:spcPts val="535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Calibri"/>
              </a:rPr>
              <a:t>Audiência Pública - CTASP – 31 de maio de 2022</a:t>
            </a: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556129" y="2409652"/>
            <a:ext cx="7569562" cy="1066382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ts val="38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50" b="1" i="0" u="none" strike="noStrike" kern="1200" cap="none" spc="-65" normalizeH="0" baseline="0" noProof="0" dirty="0">
                <a:ln>
                  <a:noFill/>
                </a:ln>
                <a:solidFill>
                  <a:srgbClr val="144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Ministério do Trabalho e Previdência</a:t>
            </a:r>
          </a:p>
          <a:p>
            <a:pPr marL="12700" marR="5080" lvl="0" indent="0" algn="l" defTabSz="457200" rtl="0" eaLnBrk="1" fontAlgn="auto" latinLnBrk="0" hangingPunct="1">
              <a:lnSpc>
                <a:spcPts val="38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65" normalizeH="0" baseline="0" noProof="0" dirty="0">
                <a:ln>
                  <a:noFill/>
                </a:ln>
                <a:solidFill>
                  <a:srgbClr val="144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Programa renda e oportunidades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44A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" y="-9136"/>
            <a:ext cx="136203" cy="1217706"/>
          </a:xfrm>
          <a:prstGeom prst="rect">
            <a:avLst/>
          </a:prstGeom>
          <a:solidFill>
            <a:srgbClr val="FBC1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3169" y="-69585"/>
            <a:ext cx="1501694" cy="20170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-1" y="-9136"/>
            <a:ext cx="136203" cy="1217706"/>
          </a:xfrm>
          <a:prstGeom prst="rect">
            <a:avLst/>
          </a:prstGeom>
          <a:solidFill>
            <a:srgbClr val="FBC1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0" descr="assinatura-4.png">
            <a:extLst>
              <a:ext uri="{FF2B5EF4-FFF2-40B4-BE49-F238E27FC236}">
                <a16:creationId xmlns:a16="http://schemas.microsoft.com/office/drawing/2014/main" id="{58518A26-538E-4F3F-A5D9-AE7FD6CE5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378184" y="4354942"/>
            <a:ext cx="1260641" cy="53480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032482-715A-4DD1-8E0C-7F79888F59CC}"/>
              </a:ext>
            </a:extLst>
          </p:cNvPr>
          <p:cNvSpPr txBox="1"/>
          <p:nvPr/>
        </p:nvSpPr>
        <p:spPr>
          <a:xfrm>
            <a:off x="5225175" y="4453066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</p:spTree>
    <p:extLst>
      <p:ext uri="{BB962C8B-B14F-4D97-AF65-F5344CB8AC3E}">
        <p14:creationId xmlns:p14="http://schemas.microsoft.com/office/powerpoint/2010/main" val="304914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792708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3: Proteção ao emprego e enfrentamento de calamidades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 dirty="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7515"/>
            <a:ext cx="8545372" cy="3589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PROGRAMA EMERGENCIAL DE MANUTENÇÃO DO EMPREGO E DA RENDA (BEM)</a:t>
            </a:r>
            <a:endParaRPr lang="pt-BR" sz="1600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Suspensão ou redução temporária do contrato de trabalho, por acordo individual ou coletivo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Recebimento de Benefício Emergencial para manutenção da renda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Valor da parcela calculada com base no Seguro-Desemprego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Manutenção média de 80% da renda para quem ganha até metade do maior beneficio da previdência social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Possibilidade de pagamento de ajuda compensatória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Garantia no emprego pelo período do acordo e por período equivalente subsequente, sob pena de multa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22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3: Proteção ao emprego e enfrentamento de calamidades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1F29828-86DD-41B5-8174-973F326B15BE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r>
              <a:rPr lang="pt-BR" sz="1600" b="1" dirty="0">
                <a:solidFill>
                  <a:srgbClr val="10352E"/>
                </a:solidFill>
                <a:latin typeface="Raleway"/>
              </a:rPr>
              <a:t>MPs 936 e 1045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10352E"/>
                </a:solidFill>
                <a:latin typeface="Raleway"/>
              </a:rPr>
              <a:t>Maior programa de preservação de empregos da história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10352E"/>
                </a:solidFill>
                <a:latin typeface="Raleway"/>
              </a:rPr>
              <a:t>Acordos individuais ou coletivos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10352E"/>
                </a:solidFill>
                <a:latin typeface="Raleway"/>
              </a:rPr>
              <a:t>Suspensão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contratual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temporária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, ou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redução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jornada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com redução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proporcional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salário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irredutibilidade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do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salário-hora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10352E"/>
                </a:solidFill>
                <a:latin typeface="Raleway"/>
              </a:rPr>
              <a:t>Garantia no emprego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0352E"/>
                </a:solidFill>
                <a:latin typeface="Raleway"/>
              </a:rPr>
              <a:t>durante a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vigência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das medidas e por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período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idêntico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após o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encerramento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dos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acordos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10352E"/>
                </a:solidFill>
                <a:latin typeface="Raleway"/>
              </a:rPr>
              <a:t>Benefício Emergencial de Manutenção de Emprego e Renda (</a:t>
            </a:r>
            <a:r>
              <a:rPr lang="pt-BR" sz="1400" b="1" dirty="0" err="1">
                <a:solidFill>
                  <a:srgbClr val="10352E"/>
                </a:solidFill>
                <a:latin typeface="Raleway"/>
              </a:rPr>
              <a:t>BEm</a:t>
            </a:r>
            <a:r>
              <a:rPr lang="pt-BR" sz="1400" b="1" dirty="0">
                <a:solidFill>
                  <a:srgbClr val="10352E"/>
                </a:solidFill>
                <a:latin typeface="Raleway"/>
              </a:rPr>
              <a:t>)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10352E"/>
                </a:solidFill>
                <a:latin typeface="Raleway"/>
              </a:rPr>
              <a:t>Calculado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com base no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seguro-desemprego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;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10352E"/>
                </a:solidFill>
                <a:latin typeface="Raleway"/>
              </a:rPr>
              <a:t>Elevação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do valor do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salário-hora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ordinário em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todas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as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situações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redução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 de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jornada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;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10352E"/>
                </a:solidFill>
                <a:latin typeface="Raleway"/>
              </a:rPr>
              <a:t>Resultados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0352E"/>
                </a:solidFill>
                <a:latin typeface="Raleway"/>
              </a:rPr>
              <a:t>O </a:t>
            </a:r>
            <a:r>
              <a:rPr lang="pt-BR" sz="1200" b="1" dirty="0" err="1">
                <a:solidFill>
                  <a:srgbClr val="10352E"/>
                </a:solidFill>
                <a:latin typeface="Raleway"/>
              </a:rPr>
              <a:t>BEm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2020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preservou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10,3 milhões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de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empregos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, por meio de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20,1 milhões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de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acordos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firmados com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1,5 milhão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de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empregadores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. Até hoje, foram pagos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R$ 34,2 bilhões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0352E"/>
                </a:solidFill>
                <a:latin typeface="Raleway"/>
              </a:rPr>
              <a:t>O </a:t>
            </a:r>
            <a:r>
              <a:rPr lang="pt-BR" sz="1200" b="1" dirty="0" err="1">
                <a:solidFill>
                  <a:srgbClr val="10352E"/>
                </a:solidFill>
                <a:latin typeface="Raleway"/>
              </a:rPr>
              <a:t>BEm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2021 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preserva 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2,5 milhões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de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empregos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, por meio de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3,1 milhões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de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acordos 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firmados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com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 600 mil empregadores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e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R$ 6,9 bilhões 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em pagamentos.</a:t>
            </a:r>
          </a:p>
          <a:p>
            <a:pPr marL="171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10352E"/>
                </a:solidFill>
                <a:latin typeface="Raleway"/>
              </a:rPr>
              <a:t>A maior parte em </a:t>
            </a:r>
            <a:r>
              <a:rPr lang="pt-BR" sz="1200" b="1" dirty="0">
                <a:solidFill>
                  <a:srgbClr val="10352E"/>
                </a:solidFill>
                <a:latin typeface="Raleway"/>
              </a:rPr>
              <a:t>pequenos estabelecimentos</a:t>
            </a:r>
            <a:r>
              <a:rPr lang="pt-BR" sz="1200" dirty="0">
                <a:solidFill>
                  <a:srgbClr val="10352E"/>
                </a:solidFill>
                <a:latin typeface="Raleway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14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450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4: Empregabilidade de mulheres e jovens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117165" y="64945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MP 1116/2022 e Decreto 11061/2022: </a:t>
            </a:r>
            <a:r>
              <a:rPr lang="pt-BR" sz="1600" b="1" dirty="0" err="1">
                <a:solidFill>
                  <a:srgbClr val="10352E"/>
                </a:solidFill>
                <a:latin typeface="Raleway"/>
                <a:ea typeface="+mj-ea"/>
              </a:rPr>
              <a:t>Emprega+Mulheres</a:t>
            </a: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 e Jovens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Discussão tripartite no Conselho Nacional do Trabalho.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Empregabilidade das mulheres: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Apoio à parentalidade na primeira infância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Flexibilização do regime de trabalho para apoio à paternidade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Apoio ao retorno ao trabalho das mulheres após encerrada a licença maternidade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Qualificação de mulheres em áreas estratégicas para ascensão profissional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Selo </a:t>
            </a:r>
            <a:r>
              <a:rPr lang="pt-BR" sz="1600" dirty="0" err="1">
                <a:solidFill>
                  <a:srgbClr val="10352E"/>
                </a:solidFill>
                <a:latin typeface="Raleway"/>
                <a:ea typeface="+mj-ea"/>
              </a:rPr>
              <a:t>Emprega+Mulher</a:t>
            </a:r>
            <a:endParaRPr lang="pt-BR" sz="1600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Empregabilidade dos Jovens: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Ampliação do número de aprendizes contratados;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Mecanismos de priorização do público vulnerável;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Melhoria da qualidade da formação e integração com a educação profissional e o novo ensino médio.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551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117165" y="64945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>
              <a:spcBef>
                <a:spcPts val="600"/>
              </a:spcBef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F3D1B3B-DA62-45E6-ADF8-9C2DC9700E38}"/>
              </a:ext>
            </a:extLst>
          </p:cNvPr>
          <p:cNvSpPr txBox="1"/>
          <p:nvPr/>
        </p:nvSpPr>
        <p:spPr>
          <a:xfrm>
            <a:off x="1007843" y="1501751"/>
            <a:ext cx="7108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chemeClr val="accent6">
                    <a:lumMod val="75000"/>
                  </a:schemeClr>
                </a:solidFill>
              </a:rPr>
              <a:t>INSS</a:t>
            </a:r>
          </a:p>
        </p:txBody>
      </p:sp>
    </p:spTree>
    <p:extLst>
      <p:ext uri="{BB962C8B-B14F-4D97-AF65-F5344CB8AC3E}">
        <p14:creationId xmlns:p14="http://schemas.microsoft.com/office/powerpoint/2010/main" val="145165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2E3F4B-769E-4530-97EB-71954D01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0" y="101367"/>
            <a:ext cx="8776905" cy="49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2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" y="1"/>
            <a:ext cx="9141619" cy="5143499"/>
          </a:xfrm>
          <a:prstGeom prst="rect">
            <a:avLst/>
          </a:prstGeom>
          <a:solidFill>
            <a:srgbClr val="FBF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8643159" y="2735494"/>
            <a:ext cx="562613" cy="1507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5747207" y="-502970"/>
            <a:ext cx="277404" cy="12833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rot="5400000">
            <a:off x="1550166" y="4363126"/>
            <a:ext cx="277404" cy="12833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1192" y="610189"/>
            <a:ext cx="562613" cy="1507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pic>
        <p:nvPicPr>
          <p:cNvPr id="8" name="Picture 10" descr="assinatura-4.png">
            <a:extLst>
              <a:ext uri="{FF2B5EF4-FFF2-40B4-BE49-F238E27FC236}">
                <a16:creationId xmlns:a16="http://schemas.microsoft.com/office/drawing/2014/main" id="{E441C8C4-F139-48FB-938B-D96050494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4684792" y="1991408"/>
            <a:ext cx="2595772" cy="110120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5EF5DC3-FDD3-4899-B12E-A0F758159B98}"/>
              </a:ext>
            </a:extLst>
          </p:cNvPr>
          <p:cNvSpPr txBox="1"/>
          <p:nvPr/>
        </p:nvSpPr>
        <p:spPr>
          <a:xfrm>
            <a:off x="1863436" y="2280400"/>
            <a:ext cx="250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</p:spTree>
    <p:extLst>
      <p:ext uri="{BB962C8B-B14F-4D97-AF65-F5344CB8AC3E}">
        <p14:creationId xmlns:p14="http://schemas.microsoft.com/office/powerpoint/2010/main" val="23429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accent3"/>
                </a:solidFill>
                <a:latin typeface="Myriad Pro"/>
                <a:cs typeface="Myriad Pro"/>
              </a:rPr>
              <a:t>Diagnóstico</a:t>
            </a:r>
            <a:r>
              <a:rPr lang="en-US" sz="2000" b="1">
                <a:solidFill>
                  <a:schemeClr val="accent3"/>
                </a:solidFill>
                <a:latin typeface="Myriad Pro"/>
                <a:cs typeface="Myriad Pro"/>
              </a:rPr>
              <a:t> – </a:t>
            </a:r>
            <a:r>
              <a:rPr lang="en-US" sz="2000" b="1" err="1">
                <a:solidFill>
                  <a:schemeClr val="accent3"/>
                </a:solidFill>
                <a:latin typeface="Myriad Pro"/>
                <a:cs typeface="Myriad Pro"/>
              </a:rPr>
              <a:t>Problemas</a:t>
            </a:r>
            <a:r>
              <a:rPr lang="en-US" sz="2000" b="1">
                <a:solidFill>
                  <a:schemeClr val="accent3"/>
                </a:solidFill>
                <a:latin typeface="Myriad Pro"/>
                <a:cs typeface="Myriad Pro"/>
              </a:rPr>
              <a:t> </a:t>
            </a:r>
            <a:r>
              <a:rPr lang="en-US" sz="2000" b="1" err="1">
                <a:solidFill>
                  <a:schemeClr val="accent3"/>
                </a:solidFill>
                <a:latin typeface="Myriad Pro"/>
                <a:cs typeface="Myriad Pro"/>
              </a:rPr>
              <a:t>conjunturais</a:t>
            </a:r>
            <a:endParaRPr lang="en-US" sz="2000" b="1">
              <a:solidFill>
                <a:schemeClr val="accent3"/>
              </a:solidFill>
              <a:latin typeface="Myriad Pro"/>
              <a:cs typeface="Myriad Pr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599" y="1052829"/>
            <a:ext cx="3179099" cy="34578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0352E"/>
                </a:solidFill>
                <a:latin typeface="Raleway"/>
                <a:ea typeface="+mj-ea"/>
              </a:rPr>
              <a:t>Recuperação do emprego com os seguintes desafios: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0352E"/>
                </a:solidFill>
                <a:latin typeface="Raleway"/>
                <a:ea typeface="+mj-ea"/>
              </a:rPr>
              <a:t>Taxa de desemprego 11,1%.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0352E"/>
                </a:solidFill>
                <a:latin typeface="Raleway"/>
                <a:ea typeface="+mj-ea"/>
              </a:rPr>
              <a:t>Informalidade no nível </a:t>
            </a:r>
            <a:r>
              <a:rPr lang="pt-BR" sz="1400" dirty="0" err="1">
                <a:solidFill>
                  <a:srgbClr val="10352E"/>
                </a:solidFill>
                <a:latin typeface="Raleway"/>
                <a:ea typeface="+mj-ea"/>
              </a:rPr>
              <a:t>pré</a:t>
            </a:r>
            <a:r>
              <a:rPr lang="pt-BR" sz="1400" dirty="0">
                <a:solidFill>
                  <a:srgbClr val="10352E"/>
                </a:solidFill>
                <a:latin typeface="Raleway"/>
                <a:ea typeface="+mj-ea"/>
              </a:rPr>
              <a:t>-pandemia.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0352E"/>
                </a:solidFill>
                <a:latin typeface="Raleway"/>
                <a:ea typeface="+mj-ea"/>
              </a:rPr>
              <a:t>2,7 milhões de empregos criados em 2021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10352E"/>
                </a:solidFill>
                <a:latin typeface="Raleway"/>
                <a:ea typeface="+mj-ea"/>
              </a:rPr>
              <a:t>São necessárias ações de manutenção de renda, qualificação e intermediação.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D9F307-3CD0-4FBA-B69B-06ABBF05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26" y="1093864"/>
            <a:ext cx="5366273" cy="28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Programa Renda e Oportunidade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667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0352E"/>
                </a:solidFill>
                <a:latin typeface="Raleway"/>
                <a:ea typeface="+mj-ea"/>
              </a:rPr>
              <a:t>Eixo 1: geração de renda e retomada do poder de compra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10352E"/>
              </a:solidFill>
              <a:latin typeface="Raleway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0352E"/>
                </a:solidFill>
                <a:latin typeface="Raleway"/>
              </a:rPr>
              <a:t>Eixo 2: novas formas de trabalho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10352E"/>
              </a:solidFill>
              <a:latin typeface="Raleway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0352E"/>
                </a:solidFill>
                <a:latin typeface="Raleway"/>
              </a:rPr>
              <a:t>Eixo 3: proteção do emprego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10352E"/>
              </a:solidFill>
              <a:latin typeface="Raleway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0352E"/>
                </a:solidFill>
                <a:latin typeface="Raleway"/>
              </a:rPr>
              <a:t>Eixo 4: empregabilidade de mulheres e jovens</a:t>
            </a:r>
          </a:p>
        </p:txBody>
      </p:sp>
    </p:spTree>
    <p:extLst>
      <p:ext uri="{BB962C8B-B14F-4D97-AF65-F5344CB8AC3E}">
        <p14:creationId xmlns:p14="http://schemas.microsoft.com/office/powerpoint/2010/main" val="159640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1: Geração de renda e retomada do poder de compra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667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MP 1105/2022: Saque extraordinário do FGTS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saques de até R$ 1000.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injeção de até R$ 30bi na economia.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manutenção das demais movimentações do FGTS.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</a:rPr>
              <a:t>MP 1106/2022: Ampliação dos consignados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possibilita aos beneficiários do BPC e Auxílio Brasil acessarem o crédito.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amplia a margem consignável de 30% para 35%.</a:t>
            </a:r>
          </a:p>
        </p:txBody>
      </p:sp>
    </p:spTree>
    <p:extLst>
      <p:ext uri="{BB962C8B-B14F-4D97-AF65-F5344CB8AC3E}">
        <p14:creationId xmlns:p14="http://schemas.microsoft.com/office/powerpoint/2010/main" val="214916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1: Geração de renda e retomada do poder de compra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667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MP 1107/2022 e MP 1110/2022:  SIM Digital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Institui um fundo garantidor para as operações de microcrédito, com R$ 3,0 bilhões em recursos.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Simplificação do microcrédito digital, em condições mais favoráveis.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1,62 milhões de empreendedores beneficiados – 55% mulheres.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Decreto 10999/2022: Antecipação do 13º dos benefícios do INSS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Antecipação de recursos para estimular a recuperação econômica.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Cerca de 30,5 milhões de benefícios em todo o Brasil</a:t>
            </a:r>
          </a:p>
        </p:txBody>
      </p:sp>
    </p:spTree>
    <p:extLst>
      <p:ext uri="{BB962C8B-B14F-4D97-AF65-F5344CB8AC3E}">
        <p14:creationId xmlns:p14="http://schemas.microsoft.com/office/powerpoint/2010/main" val="324429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2: Novas formas de trabalho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667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Caminho Digital: </a:t>
            </a: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  <a:hlinkClick r:id="rId3"/>
              </a:rPr>
              <a:t>https://escoladotrabalhador40.org.br/</a:t>
            </a: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Capacitação em habilidades digitais.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5,5 milhões de vagas em 50 cursos.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Cursos vão desde o letramento digital até cursos avançados em tecnologia (programação avançada).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MP 1108/2022:</a:t>
            </a: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 Aperfeiçoamento do trabalho remoto e alimentação do trabalhador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Flexibilidade para o trabalho híbrido.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Segurança jurídica para trabalhador nômade.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Preferência para pais e mães com filhos até 4 anos e </a:t>
            </a:r>
            <a:r>
              <a:rPr lang="pt-BR" sz="1600" dirty="0" err="1">
                <a:solidFill>
                  <a:srgbClr val="10352E"/>
                </a:solidFill>
                <a:latin typeface="Raleway"/>
                <a:ea typeface="+mj-ea"/>
              </a:rPr>
              <a:t>PCDs</a:t>
            </a: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Melhoria da mobilidade urbana e redução da poluição.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685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2: Novas formas de trabalho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805498"/>
            <a:ext cx="8545372" cy="3705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Caminho Digital: </a:t>
            </a: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  <a:hlinkClick r:id="rId3"/>
              </a:rPr>
              <a:t>https://escoladotrabalhador40.org.br/</a:t>
            </a: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70D647-86CF-4A26-A6D7-251C0C63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70" y="1320892"/>
            <a:ext cx="5965031" cy="30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2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6325837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3: Proteção ao emprego e enfrentamento de calamidades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6671"/>
            <a:ext cx="8545372" cy="33139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MP 1109/2022: </a:t>
            </a: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Consolidar </a:t>
            </a:r>
            <a:r>
              <a:rPr lang="pt-BR" sz="1600" dirty="0" err="1">
                <a:solidFill>
                  <a:srgbClr val="10352E"/>
                </a:solidFill>
                <a:latin typeface="Raleway"/>
                <a:ea typeface="+mj-ea"/>
              </a:rPr>
              <a:t>BEm</a:t>
            </a: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 e outras medidas como política permanente de Estado.</a:t>
            </a: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As mudanças climáticas têm provocado eventos extremos recorrentes - recente chuvas na Bahia, Minas Gerais, Rio de Janeiro e Pernambuco, em que se configura calamidade pública e o apoio Federal é necessário.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instituir arcabouço legal que permita a adoção imediata das políticas de preservação do emprego e renda em caso de </a:t>
            </a:r>
            <a:r>
              <a:rPr lang="pt-BR" sz="1600" u="sng" dirty="0">
                <a:solidFill>
                  <a:srgbClr val="10352E"/>
                </a:solidFill>
                <a:latin typeface="Raleway"/>
                <a:ea typeface="+mj-ea"/>
              </a:rPr>
              <a:t>calamidade publica de âmbito nacional, estadual ou municipal, reconhecido pelo Poder Executivo Federal.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consolidar o aprendizado do enfrentamento à pandemia e possibilitar ação rápida de coordenação federativa.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Promover resiliência no mercado de trabalho.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1600" b="1" dirty="0">
              <a:solidFill>
                <a:srgbClr val="10352E"/>
              </a:solidFill>
              <a:latin typeface="Raleway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625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7165" y="239824"/>
            <a:ext cx="792708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  <a:latin typeface="Myriad Pro"/>
                <a:cs typeface="Myriad Pro"/>
              </a:rPr>
              <a:t>Eixo 3: Proteção ao emprego e enfrentamento de calamidades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85306" y="-9135"/>
            <a:ext cx="497780" cy="56567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1" y="-9137"/>
            <a:ext cx="136203" cy="15959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109706" y="4784227"/>
            <a:ext cx="258705" cy="47811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87499D02-6DB7-9F49-A55B-C2104B12736D}"/>
              </a:ext>
            </a:extLst>
          </p:cNvPr>
          <p:cNvSpPr/>
          <p:nvPr/>
        </p:nvSpPr>
        <p:spPr>
          <a:xfrm>
            <a:off x="334027" y="969432"/>
            <a:ext cx="8475945" cy="32835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</a:pPr>
            <a:endParaRPr lang="pt-BR" sz="1200" dirty="0">
              <a:solidFill>
                <a:srgbClr val="10352E"/>
              </a:solidFill>
              <a:latin typeface="Raleway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pt-BR" sz="14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  <p:pic>
        <p:nvPicPr>
          <p:cNvPr id="19" name="Picture 10" descr="assinatura-4.png">
            <a:extLst>
              <a:ext uri="{FF2B5EF4-FFF2-40B4-BE49-F238E27FC236}">
                <a16:creationId xmlns:a16="http://schemas.microsoft.com/office/drawing/2014/main" id="{E49767EB-703D-4976-BC37-08F38F80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7"/>
          <a:stretch/>
        </p:blipFill>
        <p:spPr>
          <a:xfrm>
            <a:off x="7922445" y="4617838"/>
            <a:ext cx="1260641" cy="53480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E09D1692-914B-4387-BDCE-B6ADF707C6B6}"/>
              </a:ext>
            </a:extLst>
          </p:cNvPr>
          <p:cNvSpPr txBox="1"/>
          <p:nvPr/>
        </p:nvSpPr>
        <p:spPr>
          <a:xfrm>
            <a:off x="5818910" y="4706885"/>
            <a:ext cx="215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003399"/>
                </a:solidFill>
                <a:latin typeface="Arial Black" panose="020B0A04020102020204" pitchFamily="34" charset="0"/>
              </a:rPr>
              <a:t>Ministério do Trabalho e Previdência</a:t>
            </a: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B7CF245-728D-4D7C-B48A-6F86F20DDABB}"/>
              </a:ext>
            </a:extLst>
          </p:cNvPr>
          <p:cNvSpPr/>
          <p:nvPr/>
        </p:nvSpPr>
        <p:spPr>
          <a:xfrm>
            <a:off x="264600" y="1197515"/>
            <a:ext cx="8545372" cy="35896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10352E"/>
                </a:solidFill>
                <a:latin typeface="Raleway"/>
                <a:ea typeface="+mj-ea"/>
              </a:rPr>
              <a:t>Medidas trabalhistas alternativas:</a:t>
            </a: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Teletrabalho: Adoção facilitada do regime de Teletrabalho.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Antecipação de Férias Individuais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Concessão facilitada de Férias Coletivas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Aproveitamento e antecipação de feriados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Banco de Horas para compensação em até 18 meses após o fim da calamidade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10352E"/>
                </a:solidFill>
                <a:latin typeface="Raleway"/>
                <a:ea typeface="+mj-ea"/>
              </a:rPr>
              <a:t>Suspensão da obrigatoriedade do recolhimento ao FGTS de até 4 parcelas.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10352E"/>
              </a:solidFill>
              <a:latin typeface="Raleway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390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entidade Trabalho">
      <a:dk1>
        <a:sysClr val="windowText" lastClr="000000"/>
      </a:dk1>
      <a:lt1>
        <a:sysClr val="window" lastClr="FFFFFF"/>
      </a:lt1>
      <a:dk2>
        <a:srgbClr val="124139"/>
      </a:dk2>
      <a:lt2>
        <a:srgbClr val="E7E6E6"/>
      </a:lt2>
      <a:accent1>
        <a:srgbClr val="10352E"/>
      </a:accent1>
      <a:accent2>
        <a:srgbClr val="26C1FF"/>
      </a:accent2>
      <a:accent3>
        <a:srgbClr val="FBC109"/>
      </a:accent3>
      <a:accent4>
        <a:srgbClr val="FC218B"/>
      </a:accent4>
      <a:accent5>
        <a:srgbClr val="FD6D11"/>
      </a:accent5>
      <a:accent6>
        <a:srgbClr val="70AD47"/>
      </a:accent6>
      <a:hlink>
        <a:srgbClr val="FC218B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C10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976</Words>
  <Application>Microsoft Office PowerPoint</Application>
  <PresentationFormat>Apresentação na tela (16:9)</PresentationFormat>
  <Paragraphs>121</Paragraphs>
  <Slides>15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Myriad Pro</vt:lpstr>
      <vt:lpstr>Raleway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Luis Felipe Batista de Oliveira</dc:creator>
  <cp:lastModifiedBy>Tatiana Severino de Vasconcelos</cp:lastModifiedBy>
  <cp:revision>369</cp:revision>
  <cp:lastPrinted>2022-05-31T11:26:44Z</cp:lastPrinted>
  <dcterms:created xsi:type="dcterms:W3CDTF">2019-10-29T19:03:47Z</dcterms:created>
  <dcterms:modified xsi:type="dcterms:W3CDTF">2022-05-31T11:27:48Z</dcterms:modified>
</cp:coreProperties>
</file>