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7" r:id="rId7"/>
    <p:sldId id="264" r:id="rId8"/>
    <p:sldId id="268" r:id="rId9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Ativos</c:v>
                </c:pt>
              </c:strCache>
            </c:strRef>
          </c:tx>
          <c:spPr>
            <a:solidFill>
              <a:srgbClr val="1B5E8C"/>
            </a:solidFill>
            <a:ln w="31680">
              <a:solidFill>
                <a:srgbClr val="1B5E8C"/>
              </a:solidFill>
              <a:round/>
            </a:ln>
          </c:spPr>
          <c:dPt>
            <c:idx val="0"/>
            <c:bubble3D val="0"/>
            <c:spPr>
              <a:solidFill>
                <a:srgbClr val="1B5E8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FAB4-45B1-BAC3-3FA0341060EA}"/>
              </c:ext>
            </c:extLst>
          </c:dPt>
          <c:dPt>
            <c:idx val="1"/>
            <c:bubble3D val="0"/>
            <c:spPr>
              <a:solidFill>
                <a:srgbClr val="E3A92E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FAB4-45B1-BAC3-3FA0341060EA}"/>
              </c:ext>
            </c:extLst>
          </c:dPt>
          <c:dLbls>
            <c:dLbl>
              <c:idx val="0"/>
              <c:numFmt formatCode="0%" sourceLinked="0"/>
              <c:spPr/>
              <c:txPr>
                <a:bodyPr wrap="square"/>
                <a:lstStyle/>
                <a:p>
                  <a:pPr>
                    <a:defRPr sz="900" b="0" u="none" strike="noStrike">
                      <a:solidFill>
                        <a:srgbClr val="000000"/>
                      </a:solidFill>
                      <a:uFillTx/>
                      <a:latin typeface="Arial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B4-45B1-BAC3-3FA0341060EA}"/>
                </c:ext>
              </c:extLst>
            </c:dLbl>
            <c:dLbl>
              <c:idx val="1"/>
              <c:numFmt formatCode="0%" sourceLinked="0"/>
              <c:spPr/>
              <c:txPr>
                <a:bodyPr wrap="square"/>
                <a:lstStyle/>
                <a:p>
                  <a:pPr>
                    <a:defRPr sz="900" b="0" u="none" strike="noStrike">
                      <a:solidFill>
                        <a:srgbClr val="000000"/>
                      </a:solidFill>
                      <a:uFillTx/>
                      <a:latin typeface="Arial"/>
                      <a:ea typeface="DejaVu San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B4-45B1-BAC3-3FA0341060E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8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2"/>
                <c:pt idx="0">
                  <c:v>Homens</c:v>
                </c:pt>
                <c:pt idx="1">
                  <c:v>Mulheres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182668</c:v>
                </c:pt>
                <c:pt idx="1">
                  <c:v>31966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B4-45B1-BAC3-3FA034106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0">
          <a:noFill/>
        </a:ln>
      </c:spPr>
    </c:plotArea>
    <c:legend>
      <c:legendPos val="r"/>
      <c:overlay val="0"/>
      <c:spPr>
        <a:noFill/>
        <a:ln w="0">
          <a:noFill/>
        </a:ln>
      </c:spPr>
      <c:txPr>
        <a:bodyPr/>
        <a:lstStyle/>
        <a:p>
          <a:pPr>
            <a:defRPr sz="1000" b="0" u="none" strike="noStrike">
              <a:solidFill>
                <a:srgbClr val="061E3A"/>
              </a:solidFill>
              <a:uFillTx/>
              <a:latin typeface="Aptos"/>
              <a:ea typeface="DejaVu Sans"/>
            </a:defRPr>
          </a:pPr>
          <a:endParaRPr lang="pt-BR"/>
        </a:p>
      </c:txPr>
    </c:legend>
    <c:plotVisOnly val="1"/>
    <c:dispBlanksAs val="span"/>
    <c:showDLblsOverMax val="1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Ativos</c:v>
                </c:pt>
              </c:strCache>
            </c:strRef>
          </c:tx>
          <c:spPr>
            <a:solidFill>
              <a:srgbClr val="1B5E8C"/>
            </a:solidFill>
            <a:ln w="31680">
              <a:solidFill>
                <a:srgbClr val="1B5E8C"/>
              </a:solidFill>
              <a:round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18–24</c:v>
                </c:pt>
                <c:pt idx="1">
                  <c:v>25–29</c:v>
                </c:pt>
                <c:pt idx="2">
                  <c:v>30–59</c:v>
                </c:pt>
                <c:pt idx="3">
                  <c:v>60+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23230</c:v>
                </c:pt>
                <c:pt idx="1">
                  <c:v>24430</c:v>
                </c:pt>
                <c:pt idx="2">
                  <c:v>157833</c:v>
                </c:pt>
                <c:pt idx="3">
                  <c:v>8381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3-4031-A995-F21B70CA3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408652"/>
        <c:axId val="38828132"/>
      </c:barChart>
      <c:catAx>
        <c:axId val="744086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600">
            <a:solidFill>
              <a:srgbClr val="BEC6C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061E3A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38828132"/>
        <c:crosses val="autoZero"/>
        <c:auto val="1"/>
        <c:lblAlgn val="ctr"/>
        <c:lblOffset val="100"/>
        <c:noMultiLvlLbl val="0"/>
      </c:catAx>
      <c:valAx>
        <c:axId val="38828132"/>
        <c:scaling>
          <c:orientation val="minMax"/>
        </c:scaling>
        <c:delete val="0"/>
        <c:axPos val="b"/>
        <c:majorGridlines>
          <c:spPr>
            <a:ln w="9360">
              <a:solidFill>
                <a:srgbClr val="DCE1E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600">
            <a:solidFill>
              <a:srgbClr val="BEC6C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061E3A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74408652"/>
        <c:crosses val="autoZero"/>
        <c:crossBetween val="between"/>
      </c:valAx>
      <c:spPr>
        <a:noFill/>
        <a:ln w="0">
          <a:noFill/>
        </a:ln>
      </c:spPr>
    </c:plotArea>
    <c:plotVisOnly val="1"/>
    <c:dispBlanksAs val="span"/>
    <c:showDLblsOverMax val="1"/>
  </c:chart>
  <c:spPr>
    <a:noFill/>
    <a:ln w="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Admitidos</c:v>
                </c:pt>
              </c:strCache>
            </c:strRef>
          </c:tx>
          <c:spPr>
            <a:solidFill>
              <a:srgbClr val="1B5E8C"/>
            </a:solidFill>
            <a:ln w="31680">
              <a:solidFill>
                <a:srgbClr val="1B5E8C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9991</c:v>
                </c:pt>
                <c:pt idx="1">
                  <c:v>17535</c:v>
                </c:pt>
                <c:pt idx="2">
                  <c:v>15301</c:v>
                </c:pt>
                <c:pt idx="3">
                  <c:v>14634</c:v>
                </c:pt>
                <c:pt idx="4">
                  <c:v>16433</c:v>
                </c:pt>
                <c:pt idx="5">
                  <c:v>16328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54-4B75-BC62-FAC5160730C1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Desligados</c:v>
                </c:pt>
              </c:strCache>
            </c:strRef>
          </c:tx>
          <c:spPr>
            <a:solidFill>
              <a:srgbClr val="CE7C2E"/>
            </a:solidFill>
            <a:ln w="31680">
              <a:solidFill>
                <a:srgbClr val="CE7C2E"/>
              </a:solidFill>
              <a:round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11124</c:v>
                </c:pt>
                <c:pt idx="1">
                  <c:v>12424</c:v>
                </c:pt>
                <c:pt idx="2">
                  <c:v>13397</c:v>
                </c:pt>
                <c:pt idx="3">
                  <c:v>14838</c:v>
                </c:pt>
                <c:pt idx="4">
                  <c:v>16139</c:v>
                </c:pt>
                <c:pt idx="5">
                  <c:v>16428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54-4B75-BC62-FAC5160730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194465"/>
        <c:axId val="97726333"/>
      </c:barChart>
      <c:catAx>
        <c:axId val="9319446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BEC6C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061E3A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97726333"/>
        <c:crosses val="autoZero"/>
        <c:auto val="1"/>
        <c:lblAlgn val="ctr"/>
        <c:lblOffset val="100"/>
        <c:noMultiLvlLbl val="0"/>
      </c:catAx>
      <c:valAx>
        <c:axId val="97726333"/>
        <c:scaling>
          <c:orientation val="minMax"/>
        </c:scaling>
        <c:delete val="0"/>
        <c:axPos val="l"/>
        <c:majorGridlines>
          <c:spPr>
            <a:ln w="9360">
              <a:solidFill>
                <a:srgbClr val="DCE1E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BEC6C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061E3A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93194465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000" b="0" u="none" strike="noStrike">
              <a:solidFill>
                <a:srgbClr val="061E3A"/>
              </a:solidFill>
              <a:uFillTx/>
              <a:latin typeface="Aptos"/>
              <a:ea typeface="DejaVu Sans"/>
            </a:defRPr>
          </a:pPr>
          <a:endParaRPr lang="pt-BR"/>
        </a:p>
      </c:txPr>
    </c:legend>
    <c:plotVisOnly val="1"/>
    <c:dispBlanksAs val="span"/>
    <c:showDLblsOverMax val="1"/>
  </c:chart>
  <c:spPr>
    <a:noFill/>
    <a:ln w="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Saldo</c:v>
                </c:pt>
              </c:strCache>
            </c:strRef>
          </c:tx>
          <c:spPr>
            <a:ln w="31680">
              <a:solidFill>
                <a:srgbClr val="1B5E8C"/>
              </a:solidFill>
              <a:round/>
            </a:ln>
          </c:spPr>
          <c:marker>
            <c:symbol val="circle"/>
            <c:size val="7"/>
            <c:spPr>
              <a:solidFill>
                <a:srgbClr val="1B5E8C"/>
              </a:solidFill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-1133</c:v>
                </c:pt>
                <c:pt idx="1">
                  <c:v>5111</c:v>
                </c:pt>
                <c:pt idx="2">
                  <c:v>1904</c:v>
                </c:pt>
                <c:pt idx="3">
                  <c:v>-204</c:v>
                </c:pt>
                <c:pt idx="4">
                  <c:v>294</c:v>
                </c:pt>
                <c:pt idx="5">
                  <c:v>-100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69-414F-A0D3-046B808A0F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15339218"/>
        <c:axId val="69498207"/>
      </c:lineChart>
      <c:catAx>
        <c:axId val="1533921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BEC6C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061E3A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69498207"/>
        <c:crosses val="autoZero"/>
        <c:auto val="1"/>
        <c:lblAlgn val="ctr"/>
        <c:lblOffset val="100"/>
        <c:noMultiLvlLbl val="0"/>
      </c:catAx>
      <c:valAx>
        <c:axId val="69498207"/>
        <c:scaling>
          <c:orientation val="minMax"/>
        </c:scaling>
        <c:delete val="0"/>
        <c:axPos val="l"/>
        <c:majorGridlines>
          <c:spPr>
            <a:ln w="9360">
              <a:solidFill>
                <a:srgbClr val="DCE1E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BEC6C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061E3A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15339218"/>
        <c:crosses val="autoZero"/>
        <c:crossBetween val="between"/>
      </c:valAx>
      <c:spPr>
        <a:noFill/>
        <a:ln w="0">
          <a:noFill/>
        </a:ln>
      </c:spPr>
    </c:plotArea>
    <c:plotVisOnly val="1"/>
    <c:dispBlanksAs val="span"/>
    <c:showDLblsOverMax val="1"/>
  </c:chart>
  <c:spPr>
    <a:noFill/>
    <a:ln w="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Acidentes</c:v>
                </c:pt>
              </c:strCache>
            </c:strRef>
          </c:tx>
          <c:spPr>
            <a:ln w="31680">
              <a:solidFill>
                <a:srgbClr val="1B5E8C"/>
              </a:solidFill>
              <a:round/>
            </a:ln>
          </c:spPr>
          <c:marker>
            <c:symbol val="circle"/>
            <c:size val="7"/>
            <c:spPr>
              <a:solidFill>
                <a:srgbClr val="1B5E8C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6123</c:v>
                </c:pt>
                <c:pt idx="1">
                  <c:v>8909</c:v>
                </c:pt>
                <c:pt idx="2">
                  <c:v>8464</c:v>
                </c:pt>
                <c:pt idx="3">
                  <c:v>8634</c:v>
                </c:pt>
                <c:pt idx="4">
                  <c:v>8828</c:v>
                </c:pt>
                <c:pt idx="5">
                  <c:v>8591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6B-406A-982D-4FE242360FAC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Incidência (‰)</c:v>
                </c:pt>
              </c:strCache>
            </c:strRef>
          </c:tx>
          <c:spPr>
            <a:ln w="31680">
              <a:solidFill>
                <a:srgbClr val="CE7C2E"/>
              </a:solidFill>
              <a:round/>
            </a:ln>
          </c:spPr>
          <c:marker>
            <c:symbol val="circle"/>
            <c:size val="7"/>
            <c:spPr>
              <a:solidFill>
                <a:srgbClr val="CE7C2E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32.799999999999997</c:v>
                </c:pt>
                <c:pt idx="1">
                  <c:v>52.2</c:v>
                </c:pt>
                <c:pt idx="2">
                  <c:v>42.3</c:v>
                </c:pt>
                <c:pt idx="3">
                  <c:v>42.3</c:v>
                </c:pt>
                <c:pt idx="4">
                  <c:v>46.8</c:v>
                </c:pt>
                <c:pt idx="5">
                  <c:v>41.3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6B-406A-982D-4FE242360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37315913"/>
        <c:axId val="22260074"/>
      </c:lineChart>
      <c:catAx>
        <c:axId val="37315913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96A0A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FFFFFF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22260074"/>
        <c:crosses val="autoZero"/>
        <c:auto val="1"/>
        <c:lblAlgn val="ctr"/>
        <c:lblOffset val="100"/>
        <c:noMultiLvlLbl val="0"/>
      </c:catAx>
      <c:valAx>
        <c:axId val="22260074"/>
        <c:scaling>
          <c:orientation val="minMax"/>
        </c:scaling>
        <c:delete val="0"/>
        <c:axPos val="l"/>
        <c:majorGridlines>
          <c:spPr>
            <a:ln w="9360">
              <a:solidFill>
                <a:srgbClr val="465B74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96A0A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FFFFFF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37315913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000" b="0" u="none" strike="noStrike">
              <a:solidFill>
                <a:srgbClr val="FFFFFF"/>
              </a:solidFill>
              <a:uFillTx/>
              <a:latin typeface="Aptos"/>
              <a:ea typeface="DejaVu Sans"/>
            </a:defRPr>
          </a:pPr>
          <a:endParaRPr lang="pt-BR"/>
        </a:p>
      </c:txPr>
    </c:legend>
    <c:plotVisOnly val="1"/>
    <c:dispBlanksAs val="span"/>
    <c:showDLblsOverMax val="1"/>
  </c:chart>
  <c:spPr>
    <a:noFill/>
    <a:ln w="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t-BR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Óbitos</c:v>
                </c:pt>
              </c:strCache>
            </c:strRef>
          </c:tx>
          <c:spPr>
            <a:ln w="31680">
              <a:solidFill>
                <a:srgbClr val="1B5E8C"/>
              </a:solidFill>
              <a:round/>
            </a:ln>
          </c:spPr>
          <c:marker>
            <c:symbol val="circle"/>
            <c:size val="7"/>
            <c:spPr>
              <a:solidFill>
                <a:srgbClr val="1B5E8C"/>
              </a:solidFill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  <a:ea typeface="DejaVu San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12</c:v>
                </c:pt>
                <c:pt idx="1">
                  <c:v>20</c:v>
                </c:pt>
                <c:pt idx="2">
                  <c:v>31</c:v>
                </c:pt>
                <c:pt idx="3">
                  <c:v>15</c:v>
                </c:pt>
                <c:pt idx="4">
                  <c:v>19</c:v>
                </c:pt>
                <c:pt idx="5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AF-48A2-AC96-F70EC60D9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8860679"/>
        <c:axId val="3184822"/>
      </c:lineChart>
      <c:catAx>
        <c:axId val="8860679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96A0A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FFFFFF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3184822"/>
        <c:crosses val="autoZero"/>
        <c:auto val="1"/>
        <c:lblAlgn val="ctr"/>
        <c:lblOffset val="100"/>
        <c:noMultiLvlLbl val="0"/>
      </c:catAx>
      <c:valAx>
        <c:axId val="3184822"/>
        <c:scaling>
          <c:orientation val="minMax"/>
        </c:scaling>
        <c:delete val="0"/>
        <c:axPos val="l"/>
        <c:majorGridlines>
          <c:spPr>
            <a:ln w="9360">
              <a:solidFill>
                <a:srgbClr val="465B74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96A0AF"/>
            </a:solidFill>
            <a:round/>
          </a:ln>
        </c:spPr>
        <c:txPr>
          <a:bodyPr/>
          <a:lstStyle/>
          <a:p>
            <a:pPr>
              <a:defRPr sz="1050" b="0" u="none" strike="noStrike">
                <a:solidFill>
                  <a:srgbClr val="FFFFFF"/>
                </a:solidFill>
                <a:uFillTx/>
                <a:latin typeface="Aptos"/>
                <a:ea typeface="DejaVu Sans"/>
              </a:defRPr>
            </a:pPr>
            <a:endParaRPr lang="pt-BR"/>
          </a:p>
        </c:txPr>
        <c:crossAx val="8860679"/>
        <c:crosses val="autoZero"/>
        <c:crossBetween val="between"/>
      </c:valAx>
      <c:spPr>
        <a:noFill/>
        <a:ln w="0">
          <a:noFill/>
        </a:ln>
      </c:spPr>
    </c:plotArea>
    <c:plotVisOnly val="1"/>
    <c:dispBlanksAs val="span"/>
    <c:showDLblsOverMax val="1"/>
  </c:chart>
  <c:spPr>
    <a:noFill/>
    <a:ln w="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0C23F1DD-F902-4A22-A994-CD5A6AD6D49F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‹nº›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Abrir com delimitação institucional: defesa comercial tem foro próprio; a contribuição do Ministério do Trabalho e Emprego é emprego, renda, dignidade e sustentabilidade do trabalho.</a:t>
            </a:r>
          </a:p>
        </p:txBody>
      </p:sp>
      <p:sp>
        <p:nvSpPr>
          <p:cNvPr id="291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1A69DA-1188-4AE0-B140-EE3225DB1FA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Fixar a tese: emprego e trabalho decente também são variáveis de soberania econômica.</a:t>
            </a:r>
          </a:p>
        </p:txBody>
      </p:sp>
      <p:sp>
        <p:nvSpPr>
          <p:cNvPr id="294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BAC739A-E91A-4BEC-875A-B9B2C8A977A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Citar o dado econômico com cautela. Evitar assumir posição de defesa comercial em nome do MTE.</a:t>
            </a:r>
          </a:p>
        </p:txBody>
      </p:sp>
      <p:sp>
        <p:nvSpPr>
          <p:cNvPr id="297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F340C40-8319-410D-8FC2-E7A31CAB07E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F856F5C-2D47-4916-B2B0-CDD5BEA34C5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BD93144-3DC0-4CBA-BAB2-32E5FCB4BAF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9EECAA-8E64-451E-A9FA-E408964BD15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857284E-8183-426D-9669-4F5A4B430F2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Encerrar com frase de efeito em ritmo pausado.</a:t>
            </a:r>
          </a:p>
        </p:txBody>
      </p:sp>
      <p:sp>
        <p:nvSpPr>
          <p:cNvPr id="327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EE833AD-CC29-4CD8-8797-BB97F0D8A1C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510480"/>
            <a:ext cx="10971720" cy="67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>
            <a:lvl1pPr indent="0" algn="l">
              <a:buNone/>
              <a:defRPr lang="pt-BR" sz="4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E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12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061E3A"/>
          </a:solidFill>
          <a:ln w="12600">
            <a:solidFill>
              <a:srgbClr val="061E3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" name="Image 0" descr="/mnt/data/template_unzip/ppt/media/image1.png"/>
          <p:cNvPicPr/>
          <p:nvPr/>
        </p:nvPicPr>
        <p:blipFill>
          <a:blip r:embed="rId3">
            <a:alphaModFix amt="92000"/>
          </a:blip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Text 1"/>
          <p:cNvSpPr/>
          <p:nvPr/>
        </p:nvSpPr>
        <p:spPr>
          <a:xfrm>
            <a:off x="658440" y="1298520"/>
            <a:ext cx="6765840" cy="56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Siderurgia nacional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2"/>
          <p:cNvSpPr/>
          <p:nvPr/>
        </p:nvSpPr>
        <p:spPr>
          <a:xfrm>
            <a:off x="658440" y="1920240"/>
            <a:ext cx="7634520" cy="109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emprego, dignidade do trabalho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e sustentabilidade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Shape 3"/>
          <p:cNvSpPr/>
          <p:nvPr/>
        </p:nvSpPr>
        <p:spPr>
          <a:xfrm>
            <a:off x="658440" y="4316040"/>
            <a:ext cx="3474000" cy="118080"/>
          </a:xfrm>
          <a:prstGeom prst="rect">
            <a:avLst/>
          </a:prstGeom>
          <a:solidFill>
            <a:srgbClr val="F6C64B"/>
          </a:solidFill>
          <a:ln w="12600">
            <a:solidFill>
              <a:srgbClr val="F6C64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4"/>
          <p:cNvSpPr/>
          <p:nvPr/>
        </p:nvSpPr>
        <p:spPr>
          <a:xfrm>
            <a:off x="658440" y="3794760"/>
            <a:ext cx="658296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E7EDF6"/>
                </a:solidFill>
                <a:effectLst/>
                <a:uFillTx/>
                <a:latin typeface="Aptos"/>
                <a:ea typeface="Arial"/>
              </a:rPr>
              <a:t>Debate sobre importações de aço, emprego e soberania econômica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5"/>
          <p:cNvSpPr/>
          <p:nvPr/>
        </p:nvSpPr>
        <p:spPr>
          <a:xfrm>
            <a:off x="658440" y="4645080"/>
            <a:ext cx="3839760" cy="21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D4DEEB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9" name="Image 1" descr="/mnt/data/template_unzip/ppt/media/image23.png"/>
          <p:cNvPicPr/>
          <p:nvPr/>
        </p:nvPicPr>
        <p:blipFill>
          <a:blip r:embed="rId4"/>
          <a:stretch/>
        </p:blipFill>
        <p:spPr>
          <a:xfrm>
            <a:off x="10268640" y="534924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" name="Image 2" descr="/mnt/data/template_unzip/ppt/media/image27.png"/>
          <p:cNvPicPr/>
          <p:nvPr/>
        </p:nvPicPr>
        <p:blipFill>
          <a:blip r:embed="rId5"/>
          <a:stretch/>
        </p:blipFill>
        <p:spPr>
          <a:xfrm>
            <a:off x="10259640" y="566028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Shape 6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38506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7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8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4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" name="Image 0" descr="/mnt/data/template_unzip/ppt/media/image31.png"/>
          <p:cNvPicPr/>
          <p:nvPr/>
        </p:nvPicPr>
        <p:blipFill>
          <a:blip r:embed="rId3"/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Text 2"/>
          <p:cNvSpPr/>
          <p:nvPr/>
        </p:nvSpPr>
        <p:spPr>
          <a:xfrm>
            <a:off x="612720" y="1024200"/>
            <a:ext cx="813744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/>
          </a:bodyPr>
          <a:lstStyle/>
          <a:p>
            <a:pPr>
              <a:tabLst>
                <a:tab pos="0" algn="l"/>
              </a:tabLst>
            </a:pPr>
            <a:r>
              <a:rPr lang="en-US" sz="2000" dirty="0">
                <a:solidFill>
                  <a:srgbClr val="5B6777"/>
                </a:solidFill>
                <a:latin typeface="Aptos"/>
                <a:ea typeface="Arial"/>
              </a:rPr>
              <a:t>O debate da </a:t>
            </a:r>
            <a:r>
              <a:rPr lang="en-US" sz="2000" dirty="0" err="1">
                <a:solidFill>
                  <a:srgbClr val="5B6777"/>
                </a:solidFill>
                <a:latin typeface="Aptos"/>
                <a:ea typeface="Arial"/>
              </a:rPr>
              <a:t>siderurgia</a:t>
            </a:r>
            <a:r>
              <a:rPr lang="en-US" sz="2000" b="0" u="none" strike="noStrike" dirty="0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en-US" sz="2000" b="0" u="none" strike="noStrike" dirty="0" err="1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deve</a:t>
            </a:r>
            <a:r>
              <a:rPr lang="en-US" sz="2000" b="0" u="none" strike="noStrike" dirty="0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 ser </a:t>
            </a:r>
            <a:r>
              <a:rPr lang="en-US" sz="2000" dirty="0">
                <a:solidFill>
                  <a:srgbClr val="5B6777"/>
                </a:solidFill>
                <a:latin typeface="Aptos"/>
                <a:ea typeface="Arial"/>
              </a:rPr>
              <a:t>lido</a:t>
            </a:r>
            <a:r>
              <a:rPr lang="en-US" sz="2000" b="0" u="none" strike="noStrike" dirty="0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en-US" sz="2000" b="0" u="none" strike="noStrike" dirty="0" err="1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também</a:t>
            </a:r>
            <a:r>
              <a:rPr lang="en-US" sz="2000" b="0" u="none" strike="noStrike" dirty="0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 pela </a:t>
            </a:r>
            <a:r>
              <a:rPr lang="en-US" sz="2000" b="0" u="none" strike="noStrike" dirty="0" err="1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ótica</a:t>
            </a:r>
            <a:r>
              <a:rPr lang="en-US" sz="2000" b="0" u="none" strike="noStrike" dirty="0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 do </a:t>
            </a:r>
            <a:r>
              <a:rPr lang="en-US" sz="2000" b="0" u="none" strike="noStrike" dirty="0" err="1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trabalho</a:t>
            </a:r>
            <a:r>
              <a:rPr lang="en-US" sz="2000" dirty="0">
                <a:solidFill>
                  <a:srgbClr val="5B6777"/>
                </a:solidFill>
                <a:latin typeface="Aptos"/>
                <a:ea typeface="Arial"/>
              </a:rPr>
              <a:t> </a:t>
            </a:r>
            <a:r>
              <a:rPr lang="en-US" sz="2000" dirty="0" err="1">
                <a:solidFill>
                  <a:srgbClr val="5B6777"/>
                </a:solidFill>
                <a:latin typeface="Aptos"/>
                <a:ea typeface="Arial"/>
              </a:rPr>
              <a:t>decente</a:t>
            </a:r>
            <a:r>
              <a:rPr lang="en-US" sz="2000" b="0" u="none" strike="noStrike" dirty="0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" name="Image 1" descr="/mnt/data/template_unzip/ppt/media/image53.png"/>
          <p:cNvPicPr/>
          <p:nvPr/>
        </p:nvPicPr>
        <p:blipFill>
          <a:blip r:embed="rId4"/>
          <a:stretch/>
        </p:blipFill>
        <p:spPr>
          <a:xfrm>
            <a:off x="10771560" y="34740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" name="Image 2" descr="/mnt/data/template_unzip/ppt/media/image57.png"/>
          <p:cNvPicPr/>
          <p:nvPr/>
        </p:nvPicPr>
        <p:blipFill>
          <a:blip r:embed="rId5"/>
          <a:stretch/>
        </p:blipFill>
        <p:spPr>
          <a:xfrm>
            <a:off x="10762560" y="65844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Text 3"/>
          <p:cNvSpPr/>
          <p:nvPr/>
        </p:nvSpPr>
        <p:spPr>
          <a:xfrm>
            <a:off x="822960" y="1874520"/>
            <a:ext cx="10057680" cy="67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900" b="1" u="none" strike="noStrike" dirty="0" err="1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Defesa</a:t>
            </a:r>
            <a:r>
              <a:rPr lang="en-US" sz="2900" b="1" u="none" strike="noStrike" dirty="0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 da </a:t>
            </a:r>
            <a:r>
              <a:rPr lang="en-US" sz="2900" b="1" u="none" strike="noStrike" dirty="0" err="1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indústria</a:t>
            </a:r>
            <a:r>
              <a:rPr lang="en-US" sz="2900" b="1" u="none" strike="noStrike" dirty="0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 e </a:t>
            </a:r>
            <a:r>
              <a:rPr lang="en-US" sz="2900" b="1" u="none" strike="noStrike" dirty="0" err="1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defesa</a:t>
            </a:r>
            <a:r>
              <a:rPr lang="en-US" sz="2900" b="1" u="none" strike="noStrike" dirty="0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 do </a:t>
            </a:r>
            <a:r>
              <a:rPr lang="en-US" sz="2900" b="1" u="none" strike="noStrike" dirty="0" err="1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trabalho</a:t>
            </a:r>
            <a:r>
              <a:rPr lang="en-US" sz="2900" b="1" u="none" strike="noStrike" dirty="0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 </a:t>
            </a:r>
            <a:r>
              <a:rPr lang="en-US" sz="2900" b="1" u="none" strike="noStrike" dirty="0" err="1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são</a:t>
            </a:r>
            <a:r>
              <a:rPr lang="en-US" sz="2900" b="1" u="none" strike="noStrike" dirty="0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 a </a:t>
            </a:r>
            <a:r>
              <a:rPr lang="en-US" sz="2900" b="1" u="none" strike="noStrike" dirty="0" err="1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mesma</a:t>
            </a:r>
            <a:r>
              <a:rPr lang="en-US" sz="2900" b="1" u="none" strike="noStrike" dirty="0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 agenda.</a:t>
            </a:r>
            <a:endParaRPr lang="en-US" sz="2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Shape 4"/>
          <p:cNvSpPr/>
          <p:nvPr/>
        </p:nvSpPr>
        <p:spPr>
          <a:xfrm>
            <a:off x="868680" y="3063240"/>
            <a:ext cx="3108240" cy="1050840"/>
          </a:xfrm>
          <a:prstGeom prst="roundRect">
            <a:avLst>
              <a:gd name="adj" fmla="val 6957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5"/>
          <p:cNvSpPr/>
          <p:nvPr/>
        </p:nvSpPr>
        <p:spPr>
          <a:xfrm>
            <a:off x="1014840" y="3209400"/>
            <a:ext cx="281556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Emprego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6"/>
          <p:cNvSpPr/>
          <p:nvPr/>
        </p:nvSpPr>
        <p:spPr>
          <a:xfrm>
            <a:off x="1014840" y="3684960"/>
            <a:ext cx="281556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postos industriais formais e qualificados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7"/>
          <p:cNvSpPr/>
          <p:nvPr/>
        </p:nvSpPr>
        <p:spPr>
          <a:xfrm>
            <a:off x="4526280" y="3063240"/>
            <a:ext cx="3108240" cy="1050840"/>
          </a:xfrm>
          <a:prstGeom prst="roundRect">
            <a:avLst>
              <a:gd name="adj" fmla="val 6957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4672440" y="3209400"/>
            <a:ext cx="281556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Massa salarial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9"/>
          <p:cNvSpPr/>
          <p:nvPr/>
        </p:nvSpPr>
        <p:spPr>
          <a:xfrm>
            <a:off x="4672440" y="3684960"/>
            <a:ext cx="281556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renda que sustenta famílias e economias locais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183880" y="3063240"/>
            <a:ext cx="3108240" cy="1050840"/>
          </a:xfrm>
          <a:prstGeom prst="roundRect">
            <a:avLst>
              <a:gd name="adj" fmla="val 6957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8330040" y="3209400"/>
            <a:ext cx="281556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Dignidade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8330040" y="3684960"/>
            <a:ext cx="2815560" cy="346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trabalho decente como padrão ESG e de exportação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 13"/>
          <p:cNvSpPr/>
          <p:nvPr/>
        </p:nvSpPr>
        <p:spPr>
          <a:xfrm>
            <a:off x="1143000" y="4800600"/>
            <a:ext cx="987480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Defender o setor é preservar empregos de qualidade, renda e dignidade — condições de sua sustentabilidade e competitividade.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D8DE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E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44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061E3A"/>
          </a:solidFill>
          <a:ln w="12600">
            <a:solidFill>
              <a:srgbClr val="061E3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" name="Image 0" descr="/mnt/data/template_unzip/ppt/media/image29.png"/>
          <p:cNvPicPr/>
          <p:nvPr/>
        </p:nvPicPr>
        <p:blipFill>
          <a:blip r:embed="rId3"/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Text 1"/>
          <p:cNvSpPr/>
          <p:nvPr/>
        </p:nvSpPr>
        <p:spPr>
          <a:xfrm>
            <a:off x="594360" y="502920"/>
            <a:ext cx="813744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Enquadramento do problema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"/>
          <p:cNvSpPr/>
          <p:nvPr/>
        </p:nvSpPr>
        <p:spPr>
          <a:xfrm>
            <a:off x="612720" y="1024200"/>
            <a:ext cx="813744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O roteiro identifica pressão competitiva externa e reflexos internos sobre produção, investimentos e emprego.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" name="Image 1" descr="/mnt/data/template_unzip/ppt/media/image23.png"/>
          <p:cNvPicPr/>
          <p:nvPr/>
        </p:nvPicPr>
        <p:blipFill>
          <a:blip r:embed="rId4"/>
          <a:stretch/>
        </p:blipFill>
        <p:spPr>
          <a:xfrm>
            <a:off x="10771560" y="34740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Image 2" descr="/mnt/data/template_unzip/ppt/media/image27.png"/>
          <p:cNvPicPr/>
          <p:nvPr/>
        </p:nvPicPr>
        <p:blipFill>
          <a:blip r:embed="rId5"/>
          <a:stretch/>
        </p:blipFill>
        <p:spPr>
          <a:xfrm>
            <a:off x="10762560" y="65844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Text 3"/>
          <p:cNvSpPr/>
          <p:nvPr/>
        </p:nvSpPr>
        <p:spPr>
          <a:xfrm>
            <a:off x="777240" y="1783080"/>
            <a:ext cx="5942880" cy="2239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" tIns="720" rIns="720" bIns="720" anchor="ctr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A defesa comercial é competência de MDIC/Camex/Gecex; o foco do Ministério do Trabalho e Emprego é o impacto sobre o trabalho.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A pressão das importações recai primeiro sobre o emprego formal, a renda e a estabilidade dos vínculos.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6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A siderurgia demanda leitura integrada: emprego formal, massa salarial, qualificação e dignidade no trabalho.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Shape 4"/>
          <p:cNvSpPr/>
          <p:nvPr/>
        </p:nvSpPr>
        <p:spPr>
          <a:xfrm>
            <a:off x="7360920" y="1755720"/>
            <a:ext cx="109080" cy="3336840"/>
          </a:xfrm>
          <a:prstGeom prst="rect">
            <a:avLst/>
          </a:prstGeom>
          <a:solidFill>
            <a:srgbClr val="F6C64B"/>
          </a:solidFill>
          <a:ln w="12600">
            <a:solidFill>
              <a:srgbClr val="F6C64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5"/>
          <p:cNvSpPr/>
          <p:nvPr/>
        </p:nvSpPr>
        <p:spPr>
          <a:xfrm>
            <a:off x="7635240" y="1755720"/>
            <a:ext cx="3382560" cy="31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Tese operacional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6"/>
          <p:cNvSpPr/>
          <p:nvPr/>
        </p:nvSpPr>
        <p:spPr>
          <a:xfrm>
            <a:off x="7635240" y="2240280"/>
            <a:ext cx="3748320" cy="146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defender a produção nacional + preservar o emprego de qualidade = base sustentável e competitiva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7"/>
          <p:cNvSpPr/>
          <p:nvPr/>
        </p:nvSpPr>
        <p:spPr>
          <a:xfrm>
            <a:off x="7635240" y="4251960"/>
            <a:ext cx="3474000" cy="41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0" u="none" strike="noStrike">
                <a:solidFill>
                  <a:srgbClr val="D8E1ED"/>
                </a:solidFill>
                <a:effectLst/>
                <a:uFillTx/>
                <a:latin typeface="Aptos"/>
                <a:ea typeface="Arial"/>
              </a:rPr>
              <a:t>Pilares do trabalho: emprego formal, renda, dignidade e trabalho decente como valor ESG.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8"/>
          <p:cNvSpPr/>
          <p:nvPr/>
        </p:nvSpPr>
        <p:spPr>
          <a:xfrm>
            <a:off x="594360" y="6245280"/>
            <a:ext cx="1051488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Fonte: Roteiro de Fala — Debate Siderurgia; Dados setoriais informados no roteiro.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Shape 9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38506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10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11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126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1"/>
          <p:cNvSpPr/>
          <p:nvPr/>
        </p:nvSpPr>
        <p:spPr>
          <a:xfrm>
            <a:off x="594360" y="502920"/>
            <a:ext cx="813744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Emprego e massa salarial: a base ativa da metalurgia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"/>
          <p:cNvSpPr/>
          <p:nvPr/>
        </p:nvSpPr>
        <p:spPr>
          <a:xfrm>
            <a:off x="612720" y="1024200"/>
            <a:ext cx="813744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CNAE 24 · dados atualizados em 05/07/2026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9" name="Image 0" descr="/mnt/data/template_unzip/ppt/media/image31.png"/>
          <p:cNvPicPr/>
          <p:nvPr/>
        </p:nvPicPr>
        <p:blipFill>
          <a:blip r:embed="rId3"/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Image 1" descr="/mnt/data/template_unzip/ppt/media/image53.png"/>
          <p:cNvPicPr/>
          <p:nvPr/>
        </p:nvPicPr>
        <p:blipFill>
          <a:blip r:embed="rId4"/>
          <a:stretch/>
        </p:blipFill>
        <p:spPr>
          <a:xfrm>
            <a:off x="10771560" y="34740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Image 2" descr="/mnt/data/template_unzip/ppt/media/image57.png"/>
          <p:cNvPicPr/>
          <p:nvPr/>
        </p:nvPicPr>
        <p:blipFill>
          <a:blip r:embed="rId5"/>
          <a:stretch/>
        </p:blipFill>
        <p:spPr>
          <a:xfrm>
            <a:off x="10762560" y="65844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Shape 3"/>
          <p:cNvSpPr/>
          <p:nvPr/>
        </p:nvSpPr>
        <p:spPr>
          <a:xfrm>
            <a:off x="731520" y="1417320"/>
            <a:ext cx="2148120" cy="959400"/>
          </a:xfrm>
          <a:prstGeom prst="roundRect">
            <a:avLst>
              <a:gd name="adj" fmla="val 7619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4"/>
          <p:cNvSpPr/>
          <p:nvPr/>
        </p:nvSpPr>
        <p:spPr>
          <a:xfrm>
            <a:off x="877680" y="1563480"/>
            <a:ext cx="18554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214.634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5"/>
          <p:cNvSpPr/>
          <p:nvPr/>
        </p:nvSpPr>
        <p:spPr>
          <a:xfrm>
            <a:off x="877680" y="2039040"/>
            <a:ext cx="185544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trabalhadores ativos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6"/>
          <p:cNvSpPr/>
          <p:nvPr/>
        </p:nvSpPr>
        <p:spPr>
          <a:xfrm>
            <a:off x="3063240" y="1417320"/>
            <a:ext cx="2148120" cy="959400"/>
          </a:xfrm>
          <a:prstGeom prst="roundRect">
            <a:avLst>
              <a:gd name="adj" fmla="val 7619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7"/>
          <p:cNvSpPr/>
          <p:nvPr/>
        </p:nvSpPr>
        <p:spPr>
          <a:xfrm>
            <a:off x="3209400" y="1563480"/>
            <a:ext cx="18554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R$ 3.460,78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8"/>
          <p:cNvSpPr/>
          <p:nvPr/>
        </p:nvSpPr>
        <p:spPr>
          <a:xfrm>
            <a:off x="3209400" y="2039040"/>
            <a:ext cx="185544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salário médio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9"/>
          <p:cNvSpPr/>
          <p:nvPr/>
        </p:nvSpPr>
        <p:spPr>
          <a:xfrm>
            <a:off x="5394960" y="1417320"/>
            <a:ext cx="2148120" cy="959400"/>
          </a:xfrm>
          <a:prstGeom prst="roundRect">
            <a:avLst>
              <a:gd name="adj" fmla="val 7619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10"/>
          <p:cNvSpPr/>
          <p:nvPr/>
        </p:nvSpPr>
        <p:spPr>
          <a:xfrm>
            <a:off x="5541120" y="1563480"/>
            <a:ext cx="18554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39,34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11"/>
          <p:cNvSpPr/>
          <p:nvPr/>
        </p:nvSpPr>
        <p:spPr>
          <a:xfrm>
            <a:off x="5541120" y="2039040"/>
            <a:ext cx="185544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idade média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12"/>
          <p:cNvSpPr/>
          <p:nvPr/>
        </p:nvSpPr>
        <p:spPr>
          <a:xfrm>
            <a:off x="7726680" y="1417320"/>
            <a:ext cx="2148120" cy="959400"/>
          </a:xfrm>
          <a:prstGeom prst="roundRect">
            <a:avLst>
              <a:gd name="adj" fmla="val 7619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13"/>
          <p:cNvSpPr/>
          <p:nvPr/>
        </p:nvSpPr>
        <p:spPr>
          <a:xfrm>
            <a:off x="7872840" y="1563480"/>
            <a:ext cx="18554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2.328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14"/>
          <p:cNvSpPr/>
          <p:nvPr/>
        </p:nvSpPr>
        <p:spPr>
          <a:xfrm>
            <a:off x="7872840" y="2039040"/>
            <a:ext cx="185544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estabelecimentos distintos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15"/>
          <p:cNvSpPr/>
          <p:nvPr/>
        </p:nvSpPr>
        <p:spPr>
          <a:xfrm>
            <a:off x="777240" y="2907720"/>
            <a:ext cx="319968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Composição por sexo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45" name="Chart 0"/>
          <p:cNvGraphicFramePr/>
          <p:nvPr/>
        </p:nvGraphicFramePr>
        <p:xfrm>
          <a:off x="777240" y="3246120"/>
          <a:ext cx="3016800" cy="221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6" name="Text 16"/>
          <p:cNvSpPr/>
          <p:nvPr/>
        </p:nvSpPr>
        <p:spPr>
          <a:xfrm>
            <a:off x="4160520" y="2907720"/>
            <a:ext cx="338256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Faixa etária predominante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47" name="Chart 1"/>
          <p:cNvGraphicFramePr/>
          <p:nvPr/>
        </p:nvGraphicFramePr>
        <p:xfrm>
          <a:off x="4160520" y="3246120"/>
          <a:ext cx="3245400" cy="221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8" name="Text 17"/>
          <p:cNvSpPr/>
          <p:nvPr/>
        </p:nvSpPr>
        <p:spPr>
          <a:xfrm>
            <a:off x="8001000" y="2907720"/>
            <a:ext cx="310824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Leitura institucional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18"/>
          <p:cNvSpPr/>
          <p:nvPr/>
        </p:nvSpPr>
        <p:spPr>
          <a:xfrm>
            <a:off x="8001000" y="3310200"/>
            <a:ext cx="3245400" cy="178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20" tIns="720" rIns="720" bIns="720" anchor="ctr">
            <a:normAutofit/>
          </a:bodyPr>
          <a:lstStyle/>
          <a:p>
            <a:pPr defTabSz="914400">
              <a:lnSpc>
                <a:spcPct val="100000"/>
              </a:lnSpc>
            </a:pPr>
            <a:r>
              <a:rPr lang="en-US" sz="128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Setor formal numeroso, com concentração masculina.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8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Predominância de trabalhadores em idade produtiva central.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128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Massa salarial expressiva: renda que sustenta famílias e dinamiza economias regionais.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19"/>
          <p:cNvSpPr/>
          <p:nvPr/>
        </p:nvSpPr>
        <p:spPr>
          <a:xfrm>
            <a:off x="594360" y="6245280"/>
            <a:ext cx="1051488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667386"/>
                </a:solidFill>
                <a:effectLst/>
                <a:uFillTx/>
                <a:latin typeface="Aptos"/>
                <a:ea typeface="Arial"/>
              </a:rPr>
              <a:t>Fonte: Painel Sócio Laboral — CNAE 24, atualização de 05/07/2026.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20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D8DE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21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22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59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" name="Image 0" descr="/mnt/data/template_unzip/ppt/media/image31.png"/>
          <p:cNvPicPr/>
          <p:nvPr/>
        </p:nvPicPr>
        <p:blipFill>
          <a:blip r:embed="rId3"/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Text 1"/>
          <p:cNvSpPr/>
          <p:nvPr/>
        </p:nvSpPr>
        <p:spPr>
          <a:xfrm>
            <a:off x="594360" y="502920"/>
            <a:ext cx="813744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Novo CAGED: série 2020–2025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2"/>
          <p:cNvSpPr/>
          <p:nvPr/>
        </p:nvSpPr>
        <p:spPr>
          <a:xfrm>
            <a:off x="612720" y="1024200"/>
            <a:ext cx="813744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Grupo Siderurgia · Brasil · painel com recorte anual fechado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" name="Image 1" descr="/mnt/data/template_unzip/ppt/media/image53.png"/>
          <p:cNvPicPr/>
          <p:nvPr/>
        </p:nvPicPr>
        <p:blipFill>
          <a:blip r:embed="rId4"/>
          <a:stretch/>
        </p:blipFill>
        <p:spPr>
          <a:xfrm>
            <a:off x="10771560" y="34740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Image 2" descr="/mnt/data/template_unzip/ppt/media/image57.png"/>
          <p:cNvPicPr/>
          <p:nvPr/>
        </p:nvPicPr>
        <p:blipFill>
          <a:blip r:embed="rId5"/>
          <a:stretch/>
        </p:blipFill>
        <p:spPr>
          <a:xfrm>
            <a:off x="10762560" y="65844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5" name="Chart 0"/>
          <p:cNvGraphicFramePr/>
          <p:nvPr/>
        </p:nvGraphicFramePr>
        <p:xfrm>
          <a:off x="685800" y="1417320"/>
          <a:ext cx="6354360" cy="3565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6" name="Chart 1"/>
          <p:cNvGraphicFramePr/>
          <p:nvPr/>
        </p:nvGraphicFramePr>
        <p:xfrm>
          <a:off x="7315200" y="1417320"/>
          <a:ext cx="4205520" cy="196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7" name="Text 3"/>
          <p:cNvSpPr/>
          <p:nvPr/>
        </p:nvSpPr>
        <p:spPr>
          <a:xfrm>
            <a:off x="7315200" y="3684960"/>
            <a:ext cx="347400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Síntese acumulada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Shape 4"/>
          <p:cNvSpPr/>
          <p:nvPr/>
        </p:nvSpPr>
        <p:spPr>
          <a:xfrm>
            <a:off x="7315200" y="4041720"/>
            <a:ext cx="1919520" cy="657720"/>
          </a:xfrm>
          <a:prstGeom prst="roundRect">
            <a:avLst>
              <a:gd name="adj" fmla="val 11111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5"/>
          <p:cNvSpPr/>
          <p:nvPr/>
        </p:nvSpPr>
        <p:spPr>
          <a:xfrm>
            <a:off x="7461360" y="4187880"/>
            <a:ext cx="16268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1B5E8C"/>
                </a:solidFill>
                <a:effectLst/>
                <a:uFillTx/>
                <a:latin typeface="Aptos"/>
                <a:ea typeface="Arial"/>
              </a:rPr>
              <a:t>90.222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6"/>
          <p:cNvSpPr/>
          <p:nvPr/>
        </p:nvSpPr>
        <p:spPr>
          <a:xfrm>
            <a:off x="7461360" y="4618080"/>
            <a:ext cx="1626840" cy="4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3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admitidos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7"/>
          <p:cNvSpPr/>
          <p:nvPr/>
        </p:nvSpPr>
        <p:spPr>
          <a:xfrm>
            <a:off x="9464040" y="4041720"/>
            <a:ext cx="1919520" cy="657720"/>
          </a:xfrm>
          <a:prstGeom prst="roundRect">
            <a:avLst>
              <a:gd name="adj" fmla="val 11111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8"/>
          <p:cNvSpPr/>
          <p:nvPr/>
        </p:nvSpPr>
        <p:spPr>
          <a:xfrm>
            <a:off x="9610200" y="4187880"/>
            <a:ext cx="16268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CE7C2E"/>
                </a:solidFill>
                <a:effectLst/>
                <a:uFillTx/>
                <a:latin typeface="Aptos"/>
                <a:ea typeface="Arial"/>
              </a:rPr>
              <a:t>84.350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9"/>
          <p:cNvSpPr/>
          <p:nvPr/>
        </p:nvSpPr>
        <p:spPr>
          <a:xfrm>
            <a:off x="9610200" y="4618080"/>
            <a:ext cx="1626840" cy="4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3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desligados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10"/>
          <p:cNvSpPr/>
          <p:nvPr/>
        </p:nvSpPr>
        <p:spPr>
          <a:xfrm>
            <a:off x="7315200" y="4827960"/>
            <a:ext cx="1919520" cy="657720"/>
          </a:xfrm>
          <a:prstGeom prst="roundRect">
            <a:avLst>
              <a:gd name="adj" fmla="val 11111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11"/>
          <p:cNvSpPr/>
          <p:nvPr/>
        </p:nvSpPr>
        <p:spPr>
          <a:xfrm>
            <a:off x="7461360" y="4974480"/>
            <a:ext cx="16268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+5.872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12"/>
          <p:cNvSpPr/>
          <p:nvPr/>
        </p:nvSpPr>
        <p:spPr>
          <a:xfrm>
            <a:off x="7461360" y="5404320"/>
            <a:ext cx="1626840" cy="4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3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saldo acumulado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13"/>
          <p:cNvSpPr/>
          <p:nvPr/>
        </p:nvSpPr>
        <p:spPr>
          <a:xfrm>
            <a:off x="9464040" y="4827960"/>
            <a:ext cx="1919520" cy="657720"/>
          </a:xfrm>
          <a:prstGeom prst="roundRect">
            <a:avLst>
              <a:gd name="adj" fmla="val 11111"/>
            </a:avLst>
          </a:prstGeom>
          <a:solidFill>
            <a:srgbClr val="F0F3F7"/>
          </a:solidFill>
          <a:ln w="7560">
            <a:solidFill>
              <a:srgbClr val="D6DEE8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14"/>
          <p:cNvSpPr/>
          <p:nvPr/>
        </p:nvSpPr>
        <p:spPr>
          <a:xfrm>
            <a:off x="9610200" y="4974480"/>
            <a:ext cx="162684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E3A92E"/>
                </a:solidFill>
                <a:effectLst/>
                <a:uFillTx/>
                <a:latin typeface="Aptos"/>
                <a:ea typeface="Arial"/>
              </a:rPr>
              <a:t>54,6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15"/>
          <p:cNvSpPr/>
          <p:nvPr/>
        </p:nvSpPr>
        <p:spPr>
          <a:xfrm>
            <a:off x="9610200" y="5404320"/>
            <a:ext cx="1626840" cy="4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 fontScale="32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061E3A"/>
                </a:solidFill>
                <a:effectLst/>
                <a:uFillTx/>
                <a:latin typeface="Aptos"/>
                <a:ea typeface="Arial"/>
              </a:rPr>
              <a:t>meses até desligamento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6"/>
          <p:cNvSpPr/>
          <p:nvPr/>
        </p:nvSpPr>
        <p:spPr>
          <a:xfrm>
            <a:off x="594360" y="6245280"/>
            <a:ext cx="1051488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667386"/>
                </a:solidFill>
                <a:effectLst/>
                <a:uFillTx/>
                <a:latin typeface="Aptos"/>
                <a:ea typeface="Arial"/>
              </a:rPr>
              <a:t>Fonte: Novo CAGED/Power BI — Siderurgia, 2020 a 2025.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Shape 17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D8DEE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8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19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5B6777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E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48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061E3A"/>
          </a:solidFill>
          <a:ln w="12600">
            <a:solidFill>
              <a:srgbClr val="061E3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9" name="Image 0" descr="/mnt/data/template_unzip/ppt/media/image29.png"/>
          <p:cNvPicPr/>
          <p:nvPr/>
        </p:nvPicPr>
        <p:blipFill>
          <a:blip r:embed="rId3"/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Text 1"/>
          <p:cNvSpPr/>
          <p:nvPr/>
        </p:nvSpPr>
        <p:spPr>
          <a:xfrm>
            <a:off x="594360" y="502920"/>
            <a:ext cx="813744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1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ESG: o passaporte de competitividade do aço brasileiro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"/>
          <p:cNvSpPr/>
          <p:nvPr/>
        </p:nvSpPr>
        <p:spPr>
          <a:xfrm>
            <a:off x="612720" y="1024200"/>
            <a:ext cx="813744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O mercado internacional exige produção com responsabilidade social, ambiental e de governança.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2" name="Image 1" descr="/mnt/data/template_unzip/ppt/media/image23.png"/>
          <p:cNvPicPr/>
          <p:nvPr/>
        </p:nvPicPr>
        <p:blipFill>
          <a:blip r:embed="rId4"/>
          <a:stretch/>
        </p:blipFill>
        <p:spPr>
          <a:xfrm>
            <a:off x="10771560" y="34740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3" name="Image 2" descr="/mnt/data/template_unzip/ppt/media/image27.png"/>
          <p:cNvPicPr/>
          <p:nvPr/>
        </p:nvPicPr>
        <p:blipFill>
          <a:blip r:embed="rId5"/>
          <a:stretch/>
        </p:blipFill>
        <p:spPr>
          <a:xfrm>
            <a:off x="10762560" y="65844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4" name="Shape 3"/>
          <p:cNvSpPr/>
          <p:nvPr/>
        </p:nvSpPr>
        <p:spPr>
          <a:xfrm>
            <a:off x="868680" y="1417320"/>
            <a:ext cx="90720" cy="4251240"/>
          </a:xfrm>
          <a:prstGeom prst="rect">
            <a:avLst/>
          </a:prstGeom>
          <a:solidFill>
            <a:srgbClr val="F6C64B"/>
          </a:solidFill>
          <a:ln w="12600">
            <a:solidFill>
              <a:srgbClr val="F6C64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4"/>
          <p:cNvSpPr/>
          <p:nvPr/>
        </p:nvSpPr>
        <p:spPr>
          <a:xfrm>
            <a:off x="1234440" y="1554480"/>
            <a:ext cx="41076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1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5"/>
          <p:cNvSpPr/>
          <p:nvPr/>
        </p:nvSpPr>
        <p:spPr>
          <a:xfrm>
            <a:off x="1874520" y="1572840"/>
            <a:ext cx="447984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5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Pilar social (S)</a:t>
            </a:r>
            <a:endParaRPr lang="en-US" sz="1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Text 6"/>
          <p:cNvSpPr/>
          <p:nvPr/>
        </p:nvSpPr>
        <p:spPr>
          <a:xfrm>
            <a:off x="1874520" y="1947600"/>
            <a:ext cx="850320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70" b="0" u="none" strike="noStrike">
                <a:solidFill>
                  <a:srgbClr val="D8E1ED"/>
                </a:solidFill>
                <a:effectLst/>
                <a:uFillTx/>
                <a:latin typeface="Aptos"/>
                <a:ea typeface="Arial"/>
              </a:rPr>
              <a:t>empregos de qualidade, salários justos e dignidade como diferencial de mercado.</a:t>
            </a:r>
            <a:endParaRPr lang="en-US" sz="12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 7"/>
          <p:cNvSpPr/>
          <p:nvPr/>
        </p:nvSpPr>
        <p:spPr>
          <a:xfrm>
            <a:off x="1234440" y="2880360"/>
            <a:ext cx="41076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2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 8"/>
          <p:cNvSpPr/>
          <p:nvPr/>
        </p:nvSpPr>
        <p:spPr>
          <a:xfrm>
            <a:off x="1874520" y="2898720"/>
            <a:ext cx="447984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5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Acesso a mercados</a:t>
            </a:r>
            <a:endParaRPr lang="en-US" sz="1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Text 9"/>
          <p:cNvSpPr/>
          <p:nvPr/>
        </p:nvSpPr>
        <p:spPr>
          <a:xfrm>
            <a:off x="1874520" y="3273480"/>
            <a:ext cx="850320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70" b="0" u="none" strike="noStrike">
                <a:solidFill>
                  <a:srgbClr val="D8E1ED"/>
                </a:solidFill>
                <a:effectLst/>
                <a:uFillTx/>
                <a:latin typeface="Aptos"/>
                <a:ea typeface="Arial"/>
              </a:rPr>
              <a:t>compradores globais avaliam como o aço é produzido, não apenas preço e qualidade.</a:t>
            </a:r>
            <a:endParaRPr lang="en-US" sz="12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Text 10"/>
          <p:cNvSpPr/>
          <p:nvPr/>
        </p:nvSpPr>
        <p:spPr>
          <a:xfrm>
            <a:off x="1234440" y="4206240"/>
            <a:ext cx="41076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1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3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 11"/>
          <p:cNvSpPr/>
          <p:nvPr/>
        </p:nvSpPr>
        <p:spPr>
          <a:xfrm>
            <a:off x="1874520" y="4224600"/>
            <a:ext cx="4479840" cy="22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5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Trabalho decente como valor</a:t>
            </a:r>
            <a:endParaRPr lang="en-US" sz="15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 12"/>
          <p:cNvSpPr/>
          <p:nvPr/>
        </p:nvSpPr>
        <p:spPr>
          <a:xfrm>
            <a:off x="1874520" y="4599360"/>
            <a:ext cx="850320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70" b="0" u="none" strike="noStrike">
                <a:solidFill>
                  <a:srgbClr val="D8E1ED"/>
                </a:solidFill>
                <a:effectLst/>
                <a:uFillTx/>
                <a:latin typeface="Aptos"/>
                <a:ea typeface="Arial"/>
              </a:rPr>
              <a:t>a sustentabilidade social agrega valor e assegura o aço nacional nas exportações.</a:t>
            </a:r>
            <a:endParaRPr lang="en-US" sz="12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 13"/>
          <p:cNvSpPr/>
          <p:nvPr/>
        </p:nvSpPr>
        <p:spPr>
          <a:xfrm>
            <a:off x="1207080" y="5715000"/>
            <a:ext cx="9509040" cy="36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Sustentabilidade social: de custo a diferencial estratégico de exportação.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14"/>
          <p:cNvSpPr/>
          <p:nvPr/>
        </p:nvSpPr>
        <p:spPr>
          <a:xfrm>
            <a:off x="594360" y="6245280"/>
            <a:ext cx="1051488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Fonte: Roteiro de Fala; critérios ESG usualmente adotados por mercados internacionais.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Shape 15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38506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 16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Text 17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E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170" name="Shape 0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061E3A"/>
          </a:solidFill>
          <a:ln w="12600">
            <a:solidFill>
              <a:srgbClr val="061E3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1" name="Image 0" descr="/mnt/data/template_unzip/ppt/media/image1.png"/>
          <p:cNvPicPr/>
          <p:nvPr/>
        </p:nvPicPr>
        <p:blipFill>
          <a:blip r:embed="rId3">
            <a:alphaModFix amt="92000"/>
          </a:blip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Text 1"/>
          <p:cNvSpPr/>
          <p:nvPr/>
        </p:nvSpPr>
        <p:spPr>
          <a:xfrm>
            <a:off x="594360" y="502920"/>
            <a:ext cx="8137440" cy="50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77500" lnSpcReduction="20000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Compromisso com o trabalho: a segurança como indicador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"/>
          <p:cNvSpPr/>
          <p:nvPr/>
        </p:nvSpPr>
        <p:spPr>
          <a:xfrm>
            <a:off x="612720" y="1024200"/>
            <a:ext cx="8137440" cy="2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Um dos fatores que medem o comprometimento do setor com o emprego e a dignidade.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4" name="Image 1" descr="/mnt/data/template_unzip/ppt/media/image23.png"/>
          <p:cNvPicPr/>
          <p:nvPr/>
        </p:nvPicPr>
        <p:blipFill>
          <a:blip r:embed="rId4"/>
          <a:stretch/>
        </p:blipFill>
        <p:spPr>
          <a:xfrm>
            <a:off x="10771560" y="347400"/>
            <a:ext cx="566280" cy="2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Image 2" descr="/mnt/data/template_unzip/ppt/media/image27.png"/>
          <p:cNvPicPr/>
          <p:nvPr/>
        </p:nvPicPr>
        <p:blipFill>
          <a:blip r:embed="rId5"/>
          <a:stretch/>
        </p:blipFill>
        <p:spPr>
          <a:xfrm>
            <a:off x="10762560" y="658440"/>
            <a:ext cx="685080" cy="11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Shape 3"/>
          <p:cNvSpPr/>
          <p:nvPr/>
        </p:nvSpPr>
        <p:spPr>
          <a:xfrm>
            <a:off x="777240" y="1325880"/>
            <a:ext cx="2239560" cy="959400"/>
          </a:xfrm>
          <a:prstGeom prst="roundRect">
            <a:avLst>
              <a:gd name="adj" fmla="val 7619"/>
            </a:avLst>
          </a:prstGeom>
          <a:solidFill>
            <a:srgbClr val="0D2A4B"/>
          </a:solidFill>
          <a:ln w="7560">
            <a:solidFill>
              <a:srgbClr val="27466A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4"/>
          <p:cNvSpPr/>
          <p:nvPr/>
        </p:nvSpPr>
        <p:spPr>
          <a:xfrm>
            <a:off x="923400" y="1472040"/>
            <a:ext cx="194688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49.549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 5"/>
          <p:cNvSpPr/>
          <p:nvPr/>
        </p:nvSpPr>
        <p:spPr>
          <a:xfrm>
            <a:off x="923400" y="1947600"/>
            <a:ext cx="194688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acidentes no período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Shape 6"/>
          <p:cNvSpPr/>
          <p:nvPr/>
        </p:nvSpPr>
        <p:spPr>
          <a:xfrm>
            <a:off x="3246120" y="1325880"/>
            <a:ext cx="2239560" cy="959400"/>
          </a:xfrm>
          <a:prstGeom prst="roundRect">
            <a:avLst>
              <a:gd name="adj" fmla="val 7619"/>
            </a:avLst>
          </a:prstGeom>
          <a:solidFill>
            <a:srgbClr val="0D2A4B"/>
          </a:solidFill>
          <a:ln w="7560">
            <a:solidFill>
              <a:srgbClr val="27466A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7"/>
          <p:cNvSpPr/>
          <p:nvPr/>
        </p:nvSpPr>
        <p:spPr>
          <a:xfrm>
            <a:off x="3392280" y="1472040"/>
            <a:ext cx="194688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118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8"/>
          <p:cNvSpPr/>
          <p:nvPr/>
        </p:nvSpPr>
        <p:spPr>
          <a:xfrm>
            <a:off x="3392280" y="1947600"/>
            <a:ext cx="194688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óbitos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2" name="Shape 9"/>
          <p:cNvSpPr/>
          <p:nvPr/>
        </p:nvSpPr>
        <p:spPr>
          <a:xfrm>
            <a:off x="5715000" y="1325880"/>
            <a:ext cx="2239560" cy="959400"/>
          </a:xfrm>
          <a:prstGeom prst="roundRect">
            <a:avLst>
              <a:gd name="adj" fmla="val 7619"/>
            </a:avLst>
          </a:prstGeom>
          <a:solidFill>
            <a:srgbClr val="0D2A4B"/>
          </a:solidFill>
          <a:ln w="7560">
            <a:solidFill>
              <a:srgbClr val="27466A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10"/>
          <p:cNvSpPr/>
          <p:nvPr/>
        </p:nvSpPr>
        <p:spPr>
          <a:xfrm>
            <a:off x="5861160" y="1472040"/>
            <a:ext cx="194688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+40,3%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1"/>
          <p:cNvSpPr/>
          <p:nvPr/>
        </p:nvSpPr>
        <p:spPr>
          <a:xfrm>
            <a:off x="5861160" y="1947600"/>
            <a:ext cx="194688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acidentes 2020→2025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Shape 12"/>
          <p:cNvSpPr/>
          <p:nvPr/>
        </p:nvSpPr>
        <p:spPr>
          <a:xfrm>
            <a:off x="8183880" y="1325880"/>
            <a:ext cx="2239560" cy="959400"/>
          </a:xfrm>
          <a:prstGeom prst="roundRect">
            <a:avLst>
              <a:gd name="adj" fmla="val 7619"/>
            </a:avLst>
          </a:prstGeom>
          <a:solidFill>
            <a:srgbClr val="0D2A4B"/>
          </a:solidFill>
          <a:ln w="7560">
            <a:solidFill>
              <a:srgbClr val="27466A">
                <a:alpha val="9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13"/>
          <p:cNvSpPr/>
          <p:nvPr/>
        </p:nvSpPr>
        <p:spPr>
          <a:xfrm>
            <a:off x="8330040" y="1472040"/>
            <a:ext cx="1946880" cy="38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6C64B"/>
                </a:solidFill>
                <a:effectLst/>
                <a:uFillTx/>
                <a:latin typeface="Aptos"/>
                <a:ea typeface="Arial"/>
              </a:rPr>
              <a:t>+75,0%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4"/>
          <p:cNvSpPr/>
          <p:nvPr/>
        </p:nvSpPr>
        <p:spPr>
          <a:xfrm>
            <a:off x="8330040" y="1947600"/>
            <a:ext cx="1946880" cy="25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" tIns="360" rIns="360" bIns="36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Aptos"/>
                <a:ea typeface="Arial"/>
              </a:rPr>
              <a:t>óbitos 2020→2025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88" name="Chart 0"/>
          <p:cNvGraphicFramePr/>
          <p:nvPr/>
        </p:nvGraphicFramePr>
        <p:xfrm>
          <a:off x="777240" y="2788920"/>
          <a:ext cx="5257080" cy="2513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9" name="Chart 1"/>
          <p:cNvGraphicFramePr/>
          <p:nvPr/>
        </p:nvGraphicFramePr>
        <p:xfrm>
          <a:off x="6473880" y="2788920"/>
          <a:ext cx="4571280" cy="2513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0" name="Text 15"/>
          <p:cNvSpPr/>
          <p:nvPr/>
        </p:nvSpPr>
        <p:spPr>
          <a:xfrm>
            <a:off x="594360" y="6245280"/>
            <a:ext cx="10514880" cy="16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Fonte: Relatório — Acidentes de Trabalho na Metalurgia, CAT/eSocial, 2020–2025.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1" name="Shape 16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38506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17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8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E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pic>
        <p:nvPicPr>
          <p:cNvPr id="269" name="Image 0" descr="/mnt/data/template_unzip/ppt/media/image1.png"/>
          <p:cNvPicPr/>
          <p:nvPr/>
        </p:nvPicPr>
        <p:blipFill>
          <a:blip r:embed="rId3">
            <a:alphaModFix amt="92000"/>
          </a:blip>
          <a:stretch/>
        </p:blipFill>
        <p:spPr>
          <a:xfrm>
            <a:off x="9189720" y="73080"/>
            <a:ext cx="1370880" cy="47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0" name="Shape 7"/>
          <p:cNvSpPr/>
          <p:nvPr/>
        </p:nvSpPr>
        <p:spPr>
          <a:xfrm>
            <a:off x="594360" y="6510240"/>
            <a:ext cx="10744200" cy="360"/>
          </a:xfrm>
          <a:prstGeom prst="line">
            <a:avLst/>
          </a:prstGeom>
          <a:ln w="9360">
            <a:solidFill>
              <a:srgbClr val="38506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 8"/>
          <p:cNvSpPr/>
          <p:nvPr/>
        </p:nvSpPr>
        <p:spPr>
          <a:xfrm>
            <a:off x="594360" y="6565320"/>
            <a:ext cx="356544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MINISTÉRIO DO TRABALHO E EMPREGO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9"/>
          <p:cNvSpPr/>
          <p:nvPr/>
        </p:nvSpPr>
        <p:spPr>
          <a:xfrm>
            <a:off x="7589520" y="6565320"/>
            <a:ext cx="3702600" cy="20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8D3E0"/>
                </a:solidFill>
                <a:effectLst/>
                <a:uFillTx/>
                <a:latin typeface="Aptos"/>
                <a:ea typeface="Arial"/>
              </a:rPr>
              <a:t>Siderurgia nacional · emprego, dignidade e sustentabilidade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2"/>
          <p:cNvSpPr/>
          <p:nvPr/>
        </p:nvSpPr>
        <p:spPr>
          <a:xfrm>
            <a:off x="700920" y="1023840"/>
            <a:ext cx="10789560" cy="118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2000"/>
              </a:lnSpc>
              <a:tabLst>
                <a:tab pos="0" algn="l"/>
              </a:tabLst>
            </a:pPr>
            <a:r>
              <a:rPr lang="en-US" sz="2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Georgia"/>
              </a:rPr>
              <a:t>Defesa da indústria e defesa do trabalho</a:t>
            </a:r>
            <a:endParaRPr lang="en-US" sz="2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2000"/>
              </a:lnSpc>
              <a:tabLst>
                <a:tab pos="0" algn="l"/>
              </a:tabLst>
            </a:pPr>
            <a:r>
              <a:rPr lang="en-US" sz="2900" b="1" u="none" strike="noStrike">
                <a:solidFill>
                  <a:srgbClr val="FFFFFF"/>
                </a:solidFill>
                <a:effectLst/>
                <a:uFillTx/>
                <a:latin typeface="Aptos"/>
                <a:ea typeface="Georgia"/>
              </a:rPr>
              <a:t>são a mesma agenda</a:t>
            </a:r>
            <a:endParaRPr lang="en-US" sz="2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0"/>
          <p:cNvSpPr/>
          <p:nvPr/>
        </p:nvSpPr>
        <p:spPr>
          <a:xfrm>
            <a:off x="640080" y="502920"/>
            <a:ext cx="100580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spc="201">
                <a:solidFill>
                  <a:srgbClr val="F5C24B"/>
                </a:solidFill>
                <a:effectLst/>
                <a:uFillTx/>
                <a:latin typeface="Aptos"/>
                <a:ea typeface="Arial"/>
              </a:rPr>
              <a:t>A CONTRIBUIÇÃO DO MTE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1"/>
          <p:cNvSpPr/>
          <p:nvPr/>
        </p:nvSpPr>
        <p:spPr>
          <a:xfrm>
            <a:off x="658440" y="841320"/>
            <a:ext cx="776880" cy="50040"/>
          </a:xfrm>
          <a:prstGeom prst="rect">
            <a:avLst/>
          </a:prstGeom>
          <a:solidFill>
            <a:srgbClr val="F5C24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5400" rIns="90000" bIns="54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276" name="Shape 3"/>
          <p:cNvSpPr/>
          <p:nvPr/>
        </p:nvSpPr>
        <p:spPr>
          <a:xfrm>
            <a:off x="640080" y="2514600"/>
            <a:ext cx="3565800" cy="2285640"/>
          </a:xfrm>
          <a:prstGeom prst="rect">
            <a:avLst/>
          </a:prstGeom>
          <a:solidFill>
            <a:srgbClr val="0E2A54"/>
          </a:solidFill>
          <a:ln w="12700">
            <a:solidFill>
              <a:srgbClr val="13315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77" name="Image 1" descr="preencoded.png"/>
          <p:cNvPicPr/>
          <p:nvPr/>
        </p:nvPicPr>
        <p:blipFill>
          <a:blip r:embed="rId4"/>
          <a:stretch/>
        </p:blipFill>
        <p:spPr>
          <a:xfrm>
            <a:off x="932760" y="2807280"/>
            <a:ext cx="566640" cy="56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8" name="Text 4"/>
          <p:cNvSpPr/>
          <p:nvPr/>
        </p:nvSpPr>
        <p:spPr>
          <a:xfrm>
            <a:off x="932760" y="3502080"/>
            <a:ext cx="30171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5C24B"/>
                </a:solidFill>
                <a:effectLst/>
                <a:uFillTx/>
                <a:latin typeface="Aptos"/>
                <a:ea typeface="Arial"/>
              </a:rPr>
              <a:t>Sustentabilidade ESG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5"/>
          <p:cNvSpPr/>
          <p:nvPr/>
        </p:nvSpPr>
        <p:spPr>
          <a:xfrm>
            <a:off x="932760" y="4087440"/>
            <a:ext cx="301716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D3DCEA"/>
                </a:solidFill>
                <a:effectLst/>
                <a:uFillTx/>
                <a:latin typeface="Aptos"/>
                <a:ea typeface="Calibri"/>
              </a:rPr>
              <a:t>Preservar postos formais, qualificados e bem remunerados na siderurgia nacional.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Shape 6"/>
          <p:cNvSpPr/>
          <p:nvPr/>
        </p:nvSpPr>
        <p:spPr>
          <a:xfrm>
            <a:off x="4434840" y="2514600"/>
            <a:ext cx="3565800" cy="2285640"/>
          </a:xfrm>
          <a:prstGeom prst="rect">
            <a:avLst/>
          </a:prstGeom>
          <a:solidFill>
            <a:srgbClr val="0E2A54"/>
          </a:solidFill>
          <a:ln w="12700">
            <a:solidFill>
              <a:srgbClr val="13315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81" name="Image 2" descr="preencoded.png"/>
          <p:cNvPicPr/>
          <p:nvPr/>
        </p:nvPicPr>
        <p:blipFill>
          <a:blip r:embed="rId5"/>
          <a:stretch/>
        </p:blipFill>
        <p:spPr>
          <a:xfrm>
            <a:off x="4727520" y="2807280"/>
            <a:ext cx="566640" cy="56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2" name="Text 7"/>
          <p:cNvSpPr/>
          <p:nvPr/>
        </p:nvSpPr>
        <p:spPr>
          <a:xfrm>
            <a:off x="4727520" y="3502080"/>
            <a:ext cx="30171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5C24B"/>
                </a:solidFill>
                <a:effectLst/>
                <a:uFillTx/>
                <a:latin typeface="Aptos"/>
                <a:ea typeface="Arial"/>
              </a:rPr>
              <a:t>Dignidade e renda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8"/>
          <p:cNvSpPr/>
          <p:nvPr/>
        </p:nvSpPr>
        <p:spPr>
          <a:xfrm>
            <a:off x="4727520" y="4087440"/>
            <a:ext cx="301716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D3DCEA"/>
                </a:solidFill>
                <a:effectLst/>
                <a:uFillTx/>
                <a:latin typeface="Aptos"/>
                <a:ea typeface="Calibri"/>
              </a:rPr>
              <a:t>Valorizar salários e condições de trabalho como base do desenvolvimento social.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Shape 9"/>
          <p:cNvSpPr/>
          <p:nvPr/>
        </p:nvSpPr>
        <p:spPr>
          <a:xfrm>
            <a:off x="8229600" y="2514600"/>
            <a:ext cx="3565800" cy="2285640"/>
          </a:xfrm>
          <a:prstGeom prst="rect">
            <a:avLst/>
          </a:prstGeom>
          <a:solidFill>
            <a:srgbClr val="0E2A54"/>
          </a:solidFill>
          <a:ln w="12700">
            <a:solidFill>
              <a:srgbClr val="13315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pic>
        <p:nvPicPr>
          <p:cNvPr id="285" name="Image 3" descr="preencoded.png"/>
          <p:cNvPicPr/>
          <p:nvPr/>
        </p:nvPicPr>
        <p:blipFill>
          <a:blip r:embed="rId6"/>
          <a:stretch/>
        </p:blipFill>
        <p:spPr>
          <a:xfrm>
            <a:off x="8522280" y="2807280"/>
            <a:ext cx="566640" cy="56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Text 10"/>
          <p:cNvSpPr/>
          <p:nvPr/>
        </p:nvSpPr>
        <p:spPr>
          <a:xfrm>
            <a:off x="8522280" y="3502080"/>
            <a:ext cx="301716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95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5C24B"/>
                </a:solidFill>
                <a:effectLst/>
                <a:uFillTx/>
                <a:latin typeface="Aptos"/>
                <a:ea typeface="Arial"/>
              </a:rPr>
              <a:t>Emprego de qualidade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11"/>
          <p:cNvSpPr/>
          <p:nvPr/>
        </p:nvSpPr>
        <p:spPr>
          <a:xfrm>
            <a:off x="8522280" y="4087440"/>
            <a:ext cx="301716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D3DCEA"/>
                </a:solidFill>
                <a:effectLst/>
                <a:uFillTx/>
                <a:latin typeface="Aptos"/>
                <a:ea typeface="Calibri"/>
              </a:rPr>
              <a:t>Trabalho decente como diferencial competitivo do aço brasileiro nas exportações.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 12"/>
          <p:cNvSpPr/>
          <p:nvPr/>
        </p:nvSpPr>
        <p:spPr>
          <a:xfrm>
            <a:off x="700920" y="4961880"/>
            <a:ext cx="107895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700" b="0" i="1" u="none" strike="noStrike">
                <a:solidFill>
                  <a:srgbClr val="E7ECF4"/>
                </a:solidFill>
                <a:effectLst/>
                <a:uFillTx/>
                <a:latin typeface="Aptos"/>
                <a:ea typeface="Calibri"/>
              </a:rPr>
              <a:t>“Um país que perde sua base siderúrgica perde autonomia. Mas defender essa base sem valorizar quem a produz é uma vitória incompleta. A resposta deve ser </a:t>
            </a:r>
            <a:r>
              <a:rPr lang="en-US" sz="1700" b="1" i="1" u="none" strike="noStrike">
                <a:solidFill>
                  <a:srgbClr val="F5C24B"/>
                </a:solidFill>
                <a:effectLst/>
                <a:uFillTx/>
                <a:latin typeface="Aptos"/>
                <a:ea typeface="Calibri"/>
              </a:rPr>
              <a:t>soberana e sustentável ao mesmo tempo.”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795</Words>
  <Application>Microsoft Office PowerPoint</Application>
  <PresentationFormat>Widescreen</PresentationFormat>
  <Paragraphs>116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Aptos</vt:lpstr>
      <vt:lpstr>Arial</vt:lpstr>
      <vt:lpstr>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do Trabalho e Emprego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Siderurgia nacional: emprego, acidentalidade e SST</dc:title>
  <dc:subject>Debate Siderurgia Nacional</dc:subject>
  <dc:creator>Alexandre Furtado Scarpelli Ferreira</dc:creator>
  <dc:description/>
  <cp:lastModifiedBy>Alexandre Furtado Scarpelli Ferreira</cp:lastModifiedBy>
  <cp:revision>8</cp:revision>
  <dcterms:created xsi:type="dcterms:W3CDTF">2026-09-01T18:33:34Z</dcterms:created>
  <dcterms:modified xsi:type="dcterms:W3CDTF">2026-09-01T18:37:53Z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13</vt:r8>
  </property>
  <property fmtid="{D5CDD505-2E9C-101B-9397-08002B2CF9AE}" pid="3" name="PresentationFormat">
    <vt:lpwstr>Widescreen</vt:lpwstr>
  </property>
  <property fmtid="{D5CDD505-2E9C-101B-9397-08002B2CF9AE}" pid="4" name="Slides">
    <vt:r8>13</vt:r8>
  </property>
</Properties>
</file>