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4" r:id="rId3"/>
    <p:sldId id="295" r:id="rId4"/>
    <p:sldId id="293" r:id="rId5"/>
    <p:sldId id="292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5" r:id="rId14"/>
    <p:sldId id="300" r:id="rId15"/>
    <p:sldId id="30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55C52-C7BB-4F5C-9C82-3D189956FDA9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80242-03F0-4E24-B2DB-892808324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53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71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0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54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25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38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146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05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36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3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146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98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1559-4329-450F-ACB7-70884D06A872}" type="datetimeFigureOut">
              <a:rPr lang="pt-BR" smtClean="0"/>
              <a:pPr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6C96-C7FD-4B77-B971-96DACE8AF9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30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5" y="97914"/>
            <a:ext cx="12192000" cy="6875996"/>
          </a:xfrm>
          <a:prstGeom prst="rect">
            <a:avLst/>
          </a:prstGeom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54140" y="1582149"/>
            <a:ext cx="8353425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3200" b="1" dirty="0" smtClean="0"/>
              <a:t>OS IMPACTOS DA FALTA DE CCT PARA OS FARMACÊUTICOS DO DISTRITO FEDERAL</a:t>
            </a:r>
            <a:r>
              <a:rPr lang="pt-BR" sz="3200" b="1" dirty="0"/>
              <a:t> 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7165929" y="4851307"/>
            <a:ext cx="4628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DRA. GILCILENE CHAER</a:t>
            </a:r>
          </a:p>
          <a:p>
            <a:r>
              <a:rPr lang="pt-BR" dirty="0" smtClean="0"/>
              <a:t>CONSELHEIRA FEDERAL DE FARMÁCIA PELO 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445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3910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0166" y="107549"/>
            <a:ext cx="1698938" cy="652306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/>
              <a:t>Convenções coletivas nos estados</a:t>
            </a:r>
            <a:endParaRPr lang="pt-BR" sz="2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0"/>
            <a:ext cx="9614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4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0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93183"/>
            <a:ext cx="3476223" cy="101262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CESTA BÁSICA 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7" y="-13361"/>
            <a:ext cx="6801570" cy="68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6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0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88" y="592429"/>
            <a:ext cx="9154705" cy="45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4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0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Dos Pedidos: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MP e </a:t>
            </a:r>
            <a:r>
              <a:rPr lang="pt-BR" sz="2400" smtClean="0">
                <a:latin typeface="Arial" panose="020B0604020202020204" pitchFamily="34" charset="0"/>
                <a:cs typeface="Arial" panose="020B0604020202020204" pitchFamily="34" charset="0"/>
              </a:rPr>
              <a:t>MPT intervenha, imediatamente,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junto aos sindicatos para viabilizar uma CCT digna para os farmacêuticos do DF;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essa CCT tome por base inicial o salário que vigorava na última CCT de 2017, não tem condições de redução desse valor;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essa casa tenha projetos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edução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carga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tributária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criação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benefícios fiscais específicos para o setor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farmacêutico, desoneração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folha de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pagamento, Incentivos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 pesquisa e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65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14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986" y="24116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“Dra. Gil, desculpe, mas eu prefiro trabalhar como faxineira do que me sujeitar a isso. A faxina me dá um ganho maior e não tenho responsabilidade e nem corro o risco de ser presa por tráfico de drogas. Ganhar 1500 reais pra fazer meu serviço e lavar banheiro, é o cúmulo! Chegamos no fim do poço. Admiro a sua luta, mas não temos mais esperança. Estudar 5 anos pra isso é desumano! Desculpe o desabafo!”</a:t>
            </a:r>
            <a:br>
              <a:rPr lang="pt-BR" dirty="0" smtClean="0"/>
            </a:br>
            <a:r>
              <a:rPr lang="pt-BR" dirty="0" smtClean="0"/>
              <a:t>						</a:t>
            </a:r>
            <a:r>
              <a:rPr lang="pt-BR" b="1" dirty="0" smtClean="0"/>
              <a:t>FARMACÊUTICA DO DF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671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14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4713" y="26116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FAVOR, NOS AJUDE!!!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SOMOS MAIS DE 10.000 FARMACÊUTICOS NO DF, FORA OS ESTUDANTES DE 17 FACULDADES QUE SONHAM COM UMA PROFISSÃO DIGNA E MERECEDORA DE VALORIZAÇÃO!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FAVOR, NOS AJUDE!!!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/>
              <a:t>OBRIGADA!</a:t>
            </a:r>
            <a:br>
              <a:rPr lang="pt-BR" dirty="0" smtClean="0"/>
            </a:br>
            <a:r>
              <a:rPr lang="pt-BR" dirty="0" smtClean="0"/>
              <a:t>@DRAGILCHAER</a:t>
            </a:r>
            <a:br>
              <a:rPr lang="pt-BR" dirty="0" smtClean="0"/>
            </a:br>
            <a:r>
              <a:rPr lang="pt-BR" dirty="0" smtClean="0"/>
              <a:t>@PROVALFAR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339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5" y="97914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37" y="491423"/>
            <a:ext cx="6602132" cy="526094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182017" y="1213719"/>
            <a:ext cx="45740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OS FARMACÊUTICOS DO DF MERECEM RESPEITO!!!</a:t>
            </a:r>
          </a:p>
          <a:p>
            <a:endParaRPr lang="pt-BR" sz="2800" dirty="0" smtClean="0"/>
          </a:p>
          <a:p>
            <a:r>
              <a:rPr lang="pt-BR" sz="2800" dirty="0" smtClean="0"/>
              <a:t>Onde </a:t>
            </a:r>
            <a:r>
              <a:rPr lang="pt-BR" sz="2800" dirty="0" smtClean="0"/>
              <a:t>tem saúde, tem um farmacêutico presente. </a:t>
            </a:r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Muito mais segurança para a população!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48021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sp>
        <p:nvSpPr>
          <p:cNvPr id="7" name="Título 2">
            <a:extLst>
              <a:ext uri="{FF2B5EF4-FFF2-40B4-BE49-F238E27FC236}">
                <a16:creationId xmlns="" xmlns:a16="http://schemas.microsoft.com/office/drawing/2014/main" id="{589FBC09-5A84-45A9-B63B-5DEAA4BE7605}"/>
              </a:ext>
            </a:extLst>
          </p:cNvPr>
          <p:cNvSpPr txBox="1">
            <a:spLocks/>
          </p:cNvSpPr>
          <p:nvPr/>
        </p:nvSpPr>
        <p:spPr>
          <a:xfrm>
            <a:off x="629995" y="909129"/>
            <a:ext cx="7560000" cy="3701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ASSISTÊNCIA FARMACÊUTICA</a:t>
            </a:r>
            <a:br>
              <a:rPr lang="pt-BR" sz="2400" b="1" dirty="0" smtClean="0"/>
            </a:br>
            <a:r>
              <a:rPr lang="pt-BR" sz="2400" b="1" dirty="0" smtClean="0"/>
              <a:t>ampliação das atribuições </a:t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8" name="Picture 2" descr="Resultado de imagem para farmacÃªutico este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53" y="3427395"/>
            <a:ext cx="3528931" cy="235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farmacÃªutico oncolog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83" y="1222077"/>
            <a:ext cx="3551126" cy="235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m para farmacêuti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7612" y="308283"/>
            <a:ext cx="3606528" cy="2523387"/>
          </a:xfrm>
          <a:prstGeom prst="rect">
            <a:avLst/>
          </a:prstGeom>
          <a:noFill/>
        </p:spPr>
      </p:pic>
      <p:pic>
        <p:nvPicPr>
          <p:cNvPr id="11" name="Picture 16" descr="Resultado de imagem para farmaceutico radiofarmac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41" y="3780226"/>
            <a:ext cx="3391522" cy="24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-2BKpCsmP2q0/VYMOPIloUDI/AAAAAAAAA68/75UR2G_EaZc/s1600/Banco%2Bde%2Bsangu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99" y="3721831"/>
            <a:ext cx="3167713" cy="28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farmacÃªutico vacin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5" y="1167778"/>
            <a:ext cx="3455885" cy="22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41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5" y="97914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sp>
        <p:nvSpPr>
          <p:cNvPr id="7" name="Retângulo 6"/>
          <p:cNvSpPr/>
          <p:nvPr/>
        </p:nvSpPr>
        <p:spPr>
          <a:xfrm>
            <a:off x="602427" y="379927"/>
            <a:ext cx="10338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/>
              <a:t>VACINAÇÃO NAS FARMÁCIAS</a:t>
            </a:r>
            <a:endParaRPr lang="pt-BR" sz="3200" b="1" dirty="0"/>
          </a:p>
          <a:p>
            <a:pPr algn="just"/>
            <a:r>
              <a:rPr lang="pt-BR" sz="2800" dirty="0" smtClean="0">
                <a:solidFill>
                  <a:srgbClr val="C00000"/>
                </a:solidFill>
              </a:rPr>
              <a:t>Mais acesso para a população</a:t>
            </a:r>
            <a:r>
              <a:rPr lang="pt-BR" sz="2800" dirty="0">
                <a:solidFill>
                  <a:srgbClr val="C00000"/>
                </a:solidFill>
              </a:rPr>
              <a:t> </a:t>
            </a:r>
            <a:r>
              <a:rPr lang="pt-BR" sz="2800" dirty="0" smtClean="0">
                <a:solidFill>
                  <a:srgbClr val="C00000"/>
                </a:solidFill>
              </a:rPr>
              <a:t>com preços mais acessíveis. 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94557" y="1500237"/>
            <a:ext cx="4668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Previsto na RDC 197/17 da ANVISA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94556" y="1921592"/>
            <a:ext cx="4668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Previsto na Res. CFF 654/18</a:t>
            </a:r>
          </a:p>
          <a:p>
            <a:r>
              <a:rPr lang="pt-BR" sz="2000" dirty="0" smtClean="0"/>
              <a:t>Recente vitória com a Lei 14675/23 </a:t>
            </a:r>
            <a:endParaRPr lang="pt-BR" sz="2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680" y="2519096"/>
            <a:ext cx="7452991" cy="36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8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5" y="97914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sp>
        <p:nvSpPr>
          <p:cNvPr id="7" name="Título 20"/>
          <p:cNvSpPr txBox="1">
            <a:spLocks/>
          </p:cNvSpPr>
          <p:nvPr/>
        </p:nvSpPr>
        <p:spPr>
          <a:xfrm>
            <a:off x="200320" y="378298"/>
            <a:ext cx="7560000" cy="3701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Consultório farmacêutico</a:t>
            </a:r>
            <a:endParaRPr lang="pt-BR" sz="3600" b="1" dirty="0"/>
          </a:p>
        </p:txBody>
      </p:sp>
      <p:sp>
        <p:nvSpPr>
          <p:cNvPr id="8" name="Título 20"/>
          <p:cNvSpPr txBox="1">
            <a:spLocks/>
          </p:cNvSpPr>
          <p:nvPr/>
        </p:nvSpPr>
        <p:spPr>
          <a:xfrm>
            <a:off x="200320" y="87423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>
                <a:solidFill>
                  <a:schemeClr val="tx1"/>
                </a:solidFill>
              </a:rPr>
              <a:t>Serviços clínicos farmacêuticos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9" name="Título 20"/>
          <p:cNvSpPr txBox="1">
            <a:spLocks/>
          </p:cNvSpPr>
          <p:nvPr/>
        </p:nvSpPr>
        <p:spPr>
          <a:xfrm>
            <a:off x="212741" y="1244402"/>
            <a:ext cx="5564604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 smtClean="0">
                <a:solidFill>
                  <a:schemeClr val="tx1"/>
                </a:solidFill>
              </a:rPr>
              <a:t>Cnae</a:t>
            </a:r>
            <a:r>
              <a:rPr lang="pt-BR" dirty="0" smtClean="0">
                <a:solidFill>
                  <a:schemeClr val="tx1"/>
                </a:solidFill>
              </a:rPr>
              <a:t> – 8650-0/99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" name="Picture 2" descr="Resultado de imagem para atendimentos farmaceutico em consultorios d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71" y="378298"/>
            <a:ext cx="3760208" cy="24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729319"/>
            <a:ext cx="9843272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+mj-lt"/>
              </a:rPr>
              <a:t>Acompanhamento </a:t>
            </a:r>
            <a:r>
              <a:rPr lang="pt-BR" sz="3200" dirty="0" err="1" smtClean="0">
                <a:latin typeface="+mj-lt"/>
              </a:rPr>
              <a:t>farmacoterapêutico</a:t>
            </a:r>
            <a:r>
              <a:rPr lang="pt-BR" sz="3200" dirty="0" smtClean="0">
                <a:latin typeface="+mj-l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+mj-lt"/>
              </a:rPr>
              <a:t>Revisão da </a:t>
            </a:r>
            <a:r>
              <a:rPr lang="pt-BR" sz="3200" dirty="0" err="1" smtClean="0">
                <a:latin typeface="+mj-lt"/>
              </a:rPr>
              <a:t>farmacoterapia</a:t>
            </a:r>
            <a:r>
              <a:rPr lang="pt-BR" sz="3200" dirty="0" smtClean="0">
                <a:latin typeface="+mj-l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+mj-lt"/>
              </a:rPr>
              <a:t>Monitoramento de possíveis interações medicamentosa;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+mj-lt"/>
              </a:rPr>
              <a:t>Rastreamento em saúde;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+mj-lt"/>
              </a:rPr>
              <a:t>Manejo de problemas autolimitados;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+mj-lt"/>
              </a:rPr>
              <a:t>Verificação / monitoramento de parâmetros clínicos;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+mj-lt"/>
              </a:rPr>
              <a:t>Conciliação medicamentosa;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+mj-lt"/>
              </a:rPr>
              <a:t>Acompanhamento de pacientes com doenças crônicas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5" y="97914"/>
            <a:ext cx="12192000" cy="6875996"/>
          </a:xfrm>
          <a:prstGeom prst="rect">
            <a:avLst/>
          </a:prstGeom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119" y="176328"/>
            <a:ext cx="8353425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sz="3200" b="1" dirty="0" smtClean="0"/>
              <a:t>PROPOSTAS DE SALÁRIO DESUMANAS</a:t>
            </a:r>
          </a:p>
          <a:p>
            <a:pPr algn="ctr"/>
            <a:r>
              <a:rPr lang="pt-BR" sz="3200" b="1" dirty="0" smtClean="0"/>
              <a:t>A REALIDADE DO DF!</a:t>
            </a:r>
            <a:endParaRPr lang="pt-BR" sz="3200" b="1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7165929" y="4851307"/>
            <a:ext cx="4628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DRA. GILCILENE CHAER</a:t>
            </a:r>
          </a:p>
          <a:p>
            <a:r>
              <a:rPr lang="pt-BR" dirty="0" smtClean="0"/>
              <a:t>CONSELHEIRA FEDERAL DE FARMÁCIA PELO DF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9" y="1215251"/>
            <a:ext cx="3322694" cy="55397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943" y="1472487"/>
            <a:ext cx="3702780" cy="4805003"/>
          </a:xfrm>
          <a:prstGeom prst="rect">
            <a:avLst/>
          </a:prstGeom>
        </p:spPr>
      </p:pic>
      <p:sp>
        <p:nvSpPr>
          <p:cNvPr id="7" name="AutoShape 2" descr="https://mail.google.com/mail/u/0?ui=2&amp;ik=52401bee4c&amp;attid=0.1&amp;permmsgid=msg-a:r5004760054468662043&amp;th=19146903fb99eb4a&amp;view=fimg&amp;fur=ip&amp;sz=s0-l75-ft&amp;attbid=ANGjdJ9ciZI-HnOJt5fGeqYkAX5M5mxWYOk-14jC3GalZZcT1ZQVsSGEwBJMoidGtzcxqqQhwyf8aUxTxLivOWOotBxyDhVQYDG_jWrEcJLIrmWTmD55HzoGkIHonAs&amp;disp=emb&amp;realattid=85820CB5-B58F-4631-B984-59469F8394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21" y="900536"/>
            <a:ext cx="4419283" cy="57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1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5" y="97914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04" y="460563"/>
            <a:ext cx="4291656" cy="51899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5" y="296439"/>
            <a:ext cx="4290792" cy="55181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93" y="1249251"/>
            <a:ext cx="5063094" cy="42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2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5" y="97914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00" y="163199"/>
            <a:ext cx="6628327" cy="147467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16" y="2176752"/>
            <a:ext cx="4771090" cy="312083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89" y="97914"/>
            <a:ext cx="3204916" cy="611430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" y="2023111"/>
            <a:ext cx="3643797" cy="45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5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14"/>
            <a:ext cx="12192000" cy="6875996"/>
          </a:xfrm>
          <a:prstGeom prst="rect">
            <a:avLst/>
          </a:prstGeom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66814" y="3737168"/>
            <a:ext cx="691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REALIDADE!!!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Salários que variam de R$1200,00 a R$1500,00</a:t>
            </a:r>
          </a:p>
          <a:p>
            <a:r>
              <a:rPr lang="pt-BR" dirty="0" smtClean="0"/>
              <a:t>Falta de benefícios</a:t>
            </a:r>
          </a:p>
          <a:p>
            <a:r>
              <a:rPr lang="pt-BR" dirty="0" smtClean="0"/>
              <a:t>Falta de insalubridade</a:t>
            </a:r>
          </a:p>
          <a:p>
            <a:r>
              <a:rPr lang="pt-BR" dirty="0" smtClean="0"/>
              <a:t>Insegurança jurídica</a:t>
            </a:r>
          </a:p>
          <a:p>
            <a:r>
              <a:rPr lang="pt-BR" dirty="0" smtClean="0"/>
              <a:t>Carga horária excessiva </a:t>
            </a:r>
          </a:p>
          <a:p>
            <a:r>
              <a:rPr lang="pt-BR" dirty="0" smtClean="0"/>
              <a:t>Falta de descanso</a:t>
            </a:r>
          </a:p>
          <a:p>
            <a:r>
              <a:rPr lang="pt-BR" dirty="0" smtClean="0"/>
              <a:t>Acúmulo de funções alheias à profissão farmacêutica</a:t>
            </a:r>
          </a:p>
          <a:p>
            <a:r>
              <a:rPr lang="pt-BR" b="1" dirty="0" smtClean="0"/>
              <a:t>TRABALHO ESCRAVO!!!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0314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358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REALIDADE!!!</vt:lpstr>
      <vt:lpstr>Convenções coletivas nos estados</vt:lpstr>
      <vt:lpstr>CESTA BÁSICA </vt:lpstr>
      <vt:lpstr>Apresentação do PowerPoint</vt:lpstr>
      <vt:lpstr>Dos Pedidos:</vt:lpstr>
      <vt:lpstr>“Dra. Gil, desculpe, mas eu prefiro trabalhar como faxineira do que me sujeitar a isso. A faxina me dá um ganho maior e não tenho responsabilidade e nem corro o risco de ser presa por tráfico de drogas. Ganhar 1500 reais pra fazer meu serviço e lavar banheiro, é o cúmulo! Chegamos no fim do poço. Admiro a sua luta, mas não temos mais esperança. Estudar 5 anos pra isso é desumano! Desculpe o desabafo!”       FARMACÊUTICA DO DF</vt:lpstr>
      <vt:lpstr>POR FAVOR, NOS AJUDE!!! SOMOS MAIS DE 10.000 FARMACÊUTICOS NO DF, FORA OS ESTUDANTES DE 17 FACULDADES QUE SONHAM COM UMA PROFISSÃO DIGNA E MERECEDORA DE VALORIZAÇÃO! POR FAVOR, NOS AJUDE!!! OBRIGADA! @DRAGILCHAER @PROVALFAR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Thais Cristine Palmeira da Siva</cp:lastModifiedBy>
  <cp:revision>28</cp:revision>
  <dcterms:created xsi:type="dcterms:W3CDTF">2015-10-14T13:23:27Z</dcterms:created>
  <dcterms:modified xsi:type="dcterms:W3CDTF">2024-08-12T13:26:48Z</dcterms:modified>
</cp:coreProperties>
</file>