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82" r:id="rId2"/>
    <p:sldId id="296" r:id="rId3"/>
    <p:sldId id="29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8" r:id="rId17"/>
    <p:sldId id="319" r:id="rId18"/>
    <p:sldId id="320" r:id="rId19"/>
    <p:sldId id="321" r:id="rId20"/>
    <p:sldId id="322" r:id="rId21"/>
    <p:sldId id="323" r:id="rId22"/>
    <p:sldId id="284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813" autoAdjust="0"/>
    <p:restoredTop sz="94660"/>
  </p:normalViewPr>
  <p:slideViewPr>
    <p:cSldViewPr>
      <p:cViewPr>
        <p:scale>
          <a:sx n="70" d="100"/>
          <a:sy n="70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t-BR" sz="1400"/>
              <a:t>Perfuração</a:t>
            </a:r>
            <a:r>
              <a:rPr lang="pt-BR" sz="1400" baseline="0"/>
              <a:t> e Instalação de Poços Públicos na Região Nordeste e Norte de Minas Gerais</a:t>
            </a:r>
            <a:endParaRPr lang="pt-BR" sz="14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Término em 540 dias</c:v>
          </c:tx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Plan1!$A$1:$A$9</c:f>
              <c:strCache>
                <c:ptCount val="9"/>
                <c:pt idx="0">
                  <c:v>PI</c:v>
                </c:pt>
                <c:pt idx="1">
                  <c:v>CE</c:v>
                </c:pt>
                <c:pt idx="2">
                  <c:v>RN</c:v>
                </c:pt>
                <c:pt idx="3">
                  <c:v>PB</c:v>
                </c:pt>
                <c:pt idx="4">
                  <c:v>PE</c:v>
                </c:pt>
                <c:pt idx="5">
                  <c:v>AL</c:v>
                </c:pt>
                <c:pt idx="6">
                  <c:v>SE</c:v>
                </c:pt>
                <c:pt idx="7">
                  <c:v>BA</c:v>
                </c:pt>
                <c:pt idx="8">
                  <c:v>MG</c:v>
                </c:pt>
              </c:strCache>
            </c:strRef>
          </c:cat>
          <c:val>
            <c:numRef>
              <c:f>Plan1!$B$1:$B$9</c:f>
              <c:numCache>
                <c:formatCode>General</c:formatCode>
                <c:ptCount val="9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40</c:v>
                </c:pt>
                <c:pt idx="6">
                  <c:v>40</c:v>
                </c:pt>
                <c:pt idx="7">
                  <c:v>75</c:v>
                </c:pt>
                <c:pt idx="8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807744"/>
        <c:axId val="139830016"/>
      </c:barChart>
      <c:catAx>
        <c:axId val="139807744"/>
        <c:scaling>
          <c:orientation val="minMax"/>
        </c:scaling>
        <c:delete val="0"/>
        <c:axPos val="l"/>
        <c:majorTickMark val="none"/>
        <c:minorTickMark val="none"/>
        <c:tickLblPos val="nextTo"/>
        <c:crossAx val="139830016"/>
        <c:crosses val="autoZero"/>
        <c:auto val="1"/>
        <c:lblAlgn val="ctr"/>
        <c:lblOffset val="100"/>
        <c:noMultiLvlLbl val="0"/>
      </c:catAx>
      <c:valAx>
        <c:axId val="1398300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398077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pt-BR" sz="1100"/>
              <a:t>Instalação de Poços Públicos que se encontram tamponados na Região Nordeste e Norte de Minas Gerais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Término em 360 dias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Plan2!$A$1:$A$9</c:f>
              <c:strCache>
                <c:ptCount val="9"/>
                <c:pt idx="0">
                  <c:v>PI</c:v>
                </c:pt>
                <c:pt idx="1">
                  <c:v>CE</c:v>
                </c:pt>
                <c:pt idx="2">
                  <c:v>RN</c:v>
                </c:pt>
                <c:pt idx="3">
                  <c:v>PB</c:v>
                </c:pt>
                <c:pt idx="4">
                  <c:v>PE</c:v>
                </c:pt>
                <c:pt idx="5">
                  <c:v>AL</c:v>
                </c:pt>
                <c:pt idx="6">
                  <c:v>SE</c:v>
                </c:pt>
                <c:pt idx="7">
                  <c:v>BA</c:v>
                </c:pt>
                <c:pt idx="8">
                  <c:v>MG</c:v>
                </c:pt>
              </c:strCache>
            </c:strRef>
          </c:cat>
          <c:val>
            <c:numRef>
              <c:f>Plan2!$B$1:$B$9</c:f>
              <c:numCache>
                <c:formatCode>General</c:formatCode>
                <c:ptCount val="9"/>
                <c:pt idx="0">
                  <c:v>70</c:v>
                </c:pt>
                <c:pt idx="1">
                  <c:v>95</c:v>
                </c:pt>
                <c:pt idx="2">
                  <c:v>232</c:v>
                </c:pt>
                <c:pt idx="3">
                  <c:v>140</c:v>
                </c:pt>
                <c:pt idx="4">
                  <c:v>92</c:v>
                </c:pt>
                <c:pt idx="5">
                  <c:v>35</c:v>
                </c:pt>
                <c:pt idx="6">
                  <c:v>25</c:v>
                </c:pt>
                <c:pt idx="7">
                  <c:v>81</c:v>
                </c:pt>
                <c:pt idx="8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54240"/>
        <c:axId val="140555776"/>
      </c:barChart>
      <c:catAx>
        <c:axId val="140554240"/>
        <c:scaling>
          <c:orientation val="minMax"/>
        </c:scaling>
        <c:delete val="0"/>
        <c:axPos val="l"/>
        <c:majorTickMark val="none"/>
        <c:minorTickMark val="none"/>
        <c:tickLblPos val="nextTo"/>
        <c:crossAx val="140555776"/>
        <c:crosses val="autoZero"/>
        <c:auto val="1"/>
        <c:lblAlgn val="ctr"/>
        <c:lblOffset val="100"/>
        <c:noMultiLvlLbl val="0"/>
      </c:catAx>
      <c:valAx>
        <c:axId val="1405557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405542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9FD64-4B5E-48D4-9D79-8702ED53AA3E}" type="datetimeFigureOut">
              <a:rPr lang="pt-BR" smtClean="0"/>
              <a:t>08/05/2013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25FA9-A96C-4563-9362-C6EE35446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63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35DB-857C-48BF-BACA-82F6DDBDD467}" type="datetimeFigureOut">
              <a:rPr lang="pt-BR" smtClean="0"/>
              <a:pPr/>
              <a:t>08/05/2013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620-A6E8-492D-B1A7-F4076887B4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23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35DB-857C-48BF-BACA-82F6DDBDD467}" type="datetimeFigureOut">
              <a:rPr lang="pt-BR" smtClean="0"/>
              <a:pPr/>
              <a:t>08/05/2013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620-A6E8-492D-B1A7-F4076887B4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28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35DB-857C-48BF-BACA-82F6DDBDD467}" type="datetimeFigureOut">
              <a:rPr lang="pt-BR" smtClean="0"/>
              <a:pPr/>
              <a:t>08/05/2013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620-A6E8-492D-B1A7-F4076887B4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8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35DB-857C-48BF-BACA-82F6DDBDD467}" type="datetimeFigureOut">
              <a:rPr lang="pt-BR" smtClean="0"/>
              <a:pPr/>
              <a:t>08/05/2013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620-A6E8-492D-B1A7-F4076887B4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33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35DB-857C-48BF-BACA-82F6DDBDD467}" type="datetimeFigureOut">
              <a:rPr lang="pt-BR" smtClean="0"/>
              <a:pPr/>
              <a:t>08/05/2013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620-A6E8-492D-B1A7-F4076887B4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72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35DB-857C-48BF-BACA-82F6DDBDD467}" type="datetimeFigureOut">
              <a:rPr lang="pt-BR" smtClean="0"/>
              <a:pPr/>
              <a:t>08/05/2013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620-A6E8-492D-B1A7-F4076887B4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36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35DB-857C-48BF-BACA-82F6DDBDD467}" type="datetimeFigureOut">
              <a:rPr lang="pt-BR" smtClean="0"/>
              <a:pPr/>
              <a:t>08/05/2013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620-A6E8-492D-B1A7-F4076887B4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18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35DB-857C-48BF-BACA-82F6DDBDD467}" type="datetimeFigureOut">
              <a:rPr lang="pt-BR" smtClean="0"/>
              <a:pPr/>
              <a:t>08/05/2013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620-A6E8-492D-B1A7-F4076887B4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86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35DB-857C-48BF-BACA-82F6DDBDD467}" type="datetimeFigureOut">
              <a:rPr lang="pt-BR" smtClean="0"/>
              <a:pPr/>
              <a:t>08/05/2013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620-A6E8-492D-B1A7-F4076887B4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39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35DB-857C-48BF-BACA-82F6DDBDD467}" type="datetimeFigureOut">
              <a:rPr lang="pt-BR" smtClean="0"/>
              <a:pPr/>
              <a:t>08/05/2013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620-A6E8-492D-B1A7-F4076887B4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49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35DB-857C-48BF-BACA-82F6DDBDD467}" type="datetimeFigureOut">
              <a:rPr lang="pt-BR" smtClean="0"/>
              <a:pPr/>
              <a:t>08/05/2013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620-A6E8-492D-B1A7-F4076887B4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60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135DB-857C-48BF-BACA-82F6DDBDD467}" type="datetimeFigureOut">
              <a:rPr lang="pt-BR" smtClean="0"/>
              <a:pPr/>
              <a:t>08/05/2013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C620-A6E8-492D-B1A7-F4076887B4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84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2804735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/>
              </a:rPr>
              <a:t>DNOCS - Departamento Nacional de Obras Contra a Seca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smtClean="0"/>
              <a:t>(Reestruturação</a:t>
            </a:r>
            <a:r>
              <a:rPr lang="pt-BR" sz="2000" b="1" dirty="0" smtClean="0"/>
              <a:t>)</a:t>
            </a:r>
            <a:endParaRPr lang="pt-BR" sz="2000" b="1" dirty="0"/>
          </a:p>
        </p:txBody>
      </p:sp>
      <p:sp>
        <p:nvSpPr>
          <p:cNvPr id="5" name="AutoShape 2" descr="data:image/jpeg;base64,/9j/4AAQSkZJRgABAQAAAQABAAD/2wCEAAkGBhISEBQUERQWFBQUGRgXFRgYGBQYFBgYFxYXFRcaHRcXGyYfGhwjHBkaITAgIycpLCwsFSExNTAqNSgrLSkBCQoKDgwOGg8PGi0kHyQuLCwvKjItKSwpLykpLCwpLCwsLCksKSwsLykpLC8pLCwsLCwpLCwsLCwsLCksLCwqLP/AABEIALsAoAMBIgACEQEDEQH/xAAcAAADAAMBAQEAAAAAAAAAAAAABgcEBQgDAQL/xABNEAACAQICBQUKCQoGAgMBAAABAgMAEQQFBgcSITETQVFhcQgXIjJzgZGSstEUJTQ1VFVysbMjJDNCU4KToaLSFVJiwcLDg/B0o+Fj/8QAGgEAAgMBAQAAAAAAAAAAAAAAAAECAwQFBv/EADARAAEEAAMGBAUFAQAAAAAAAAEAAgMRBDFBEhMhUXHBM2GBkQUUMqHwNEJSsdGy/9oADAMBAAIRAxEAPwC40i6wNacWXnkYl5fFta0YvspfxS9t9zzKN56uNMOmGkAwWBnxBFzGvgjpc+Cg7Noi/VU51L6IcrtZpi/yk0rsYS2+28h5PtE3A6AD07tMMbdkyPyGnMpHjwWRlmjuf4/8ri8acDG28RRKA9ugqpGz+8xPSK3S6r5vrXH+uvup9oqLp3HKh6BFJD72M31rj/XX3Ud7Of62x/rr7qfKKjvn/gCKSINWuI+tsd6y+6jvb4n63x3rJ7qe6KN678ARSRO9xifrfHestHe4xX1vjfStPdFG9d+AIpIfe5xf1xjf6a+97rGfXGM/op7oo3rvwBFJE73eM+uMZ/R76+d7vG/XGM9Ce+nyijeu8vYf4ikhHV5jvrnF+qnvo73mO+ucX6qe+n2ijeu8vYf4ikgtq8zC27OcVf7C/wB1afMMr0jwI5SDFLmCDeyMg5T1TvI+y9+qqtRUmzkZgH0CKSJoFrVhx7cjKvwfFC94yfBe3HYJsbjnU7x1091KNcmgo2DmWEvHiISGl2NxZVO6Td+uu7fzgb+FOugGk/w/ARTmwcgrKBwEi7m8x4/vVKWNpaJI8siORQClvX09soPXNH/yP+1NuhuFEeXYRBbwYIuHC5QEnzkmlHX2fin/AM0f3NTpoz8iw3kYvw1pu8BvU/0Exr6LZ0UUVlQiiiihCKKKKEIorR6UaaYTL0DYqUKW8VB4Ujdijm6zYddTTMe6MUNbD4QsvTJIFPqqp++r4sNLLxY20i4BWeiotgO6MG1+Xwdl6Y5bn1WUD+dUjRXTzBZgPzaUFwLtG3gygdOyeI6xcU5cNLFxe1AIOSYaKKKzpoooooQiiiihC8MdhlkieNxdXVlYcxDAgj0Gph3PTH4FiVJ3LPu6P0aX+6qo/A1K+58N8Liz04j/AK1rVH4L+re6Wqz9fnzT/wCaP7mp10b+RYbyMX4a0ka/fmkeWj+56eNG/keG8jF+GtJ3gN6nsmNfRbGiiisyEUUUUIRSxrC00XLcG0tg0reBCh4M5F7m36qjeey3PTPXPPdAZg7ZjHEfEihBUdbsSx8+yo/dFasJCJpQ05KLjQU7zXNpcTM007mSRzdmPHs6gOYDcKxKKK9cAGigqEV74HHSQyLJE7I6G6spswPUa8KKCARRQupdWOnIzLCbT2E8VkmA4E28FwOYNY+cEc1OFc46h82MWaclfwZ42Ujmun5RT/Ij96ujq8ljIRDKWjLNaAbFoooorImiiiihC/MnA1K+56P5nij/AP3/AOtKqcvA9lSvuePkOJ8v/wBSVqj8F/VvdR1Wbr+PxSPLR/c9POjvyPD+Ri/DWkbX8fipfLx+y9PWjvyPD+Ri/DWk7wG9T2TGvothRRWs0h0jw+BgM2JcIg3DnZm5lVecnorOASaCa2dFc+aR6/cZKxGDRcPHzEgSSntJ8EdgB7aVZNZ+ak3+GTeYgD0AWrpM+GTOFmgobYXVtQ7uiMhIkw+LA8FlML9AKkunpBb1aWMr13ZrCRtSJMvRIi+0myf50+YTWRgc7w74HGL8FllFkJIaPlL+AVc2s17bja+8XN6kzDTYSQSEWBnXJBIcKCg1FZ+e5JLhMRJBOuzJGbHoPOGB51I3g9dYFeia4OFhUooor0w2GaR1SNSzuQqqBckncAB00ya4lCftReVNLmyyAeDAjux5vCHJqL9JLf0muk6jOSaQ4LR3Cci/5fHSWedIyDsNbwUZ+ChQeG83JNt9Lea6/cxkJ5FYYF5rLtt52fcfVFeenhlxcpewcMgVdYaKXRVFcu9+LN73+FH1IrejZpj0f7oHFxsBjI0nTnZBycvbu8E9lh21U74ZO0XwKYeFf6K1OjWlGGx8Imwz7S8GHB0bjssvMf8A0Vtq5xBBoqS/E3insP3VLO53H5hiPL/9UdVKfxW7D91S7uePm+fy/wD1R1pj8B/VvdLVZWv8/FS+XT2Xp70e+SYfyMX4a0h90B81L5dPZen3IB+aYfyUfsLSf4Dep7IGvos+uXNammL47HyWY8hCWjhXmsDZn7WIvfosK6ZzNysEpXiEcjtCkiuNK3/Cow57nnTuoPKKKKK9CqkUUUUIT7lZOcYX4PIb4/DIWwznxp4l3tCxPFl4qT19dIboQSCCCNxB3EEbjurNyLOHwuJinj8aJgw67HeOwi489POubR1Emix2HH5DHKH3cBIVDH1lIbtDViadzLu/2uy8jqFM8RanKKSQALk7gBxp8nwhyWBWawzLELdRxOEha42vLPvF/wBUX5+O91JaFxtt5jiQOSgJ5IHhtINp5D1KOHXc8wqdaU582Nxk2IfjIxIHQo3IvmUAVEv38pjH0tz8zyR9IWrdySSTcneSeJJ418ooreoIooooQmbV5pi+XY1JbnkmISdeYxk7zbpXiPOOc11ajggEbwd4riuuutBpS2WYMtxMEV+k+ABXA+KxAFrxqrmHgtxifEbsP3VMO55HxdN5c/hx1TcX+jf7Lfcamnc9/Nkvl2/DjrnM8F/VvdTGa9O6B+a08unsPT/kXyWDyUfsLSB3QPzWnl09h6f8j+SweSj9haH+A3qeyQ19FmsoIseBrkjTfRpsBjpYGBChiYz/AJo2N0I6d27tU11xS1pvoHh8zh2JvBkW/JSqBtIT1frKedT/ACO+rcFidw+zkc1FzbXJ9FPOkGpvMsMx2YvhCczxeEbdaHwgfMaVZcgxK+Nh5l7YpB9616Vk8bxbXBVUsCiiirkkVWMzxon0RhLb2gmWME8RsswH9LAVJ6eMtxZOjmLS/i4uEjq21961jxbb2DycFNuRVCx2PGF0Qj2NxliWMdszHb9ILVBarOsHFldHMqjv4+yx6wkZ/wB2FSaqvh7aY53NxQ/NFFFFdFQRRX6jiZiAoJJ4AAk+gUz5FqxzLFkbGHdFP68oMaDr8LefMDVb5WMFuICYFrSZHk0mLxEcEQu8rBR1X4seoC5PZXX+XYFYYY4k8WNFRexVCj+QpS1easocsUsTyuJcWeS1go4lUHMOk8TbzU615rHYoTvAbkFc0UF440/k3+y33Gpt3Pg+LJPLt7EdUjH/AKKT7LeyanHc+/Nb+Xf2Eqhngv6jupDNHdBfNcfl09iSqDkvyaHycfsCp73QfzZH5dfYkqh5P8nh8mnsCh/gM6nskNVmUUUVmTRUy0x144bCSNDh4ziZENmO1sxAjiNqxLEb+AtccaYNamdNhcpxEkZKuwEakcQZGCEjoNid9cr11cBg2zW9+QVbnVwCpOO1uQYpvz3LMPKp3EqWWYDqe1/urX4jRDCY5TJk8jGRRtPg5rCewFyYn4SDq49e8CkavTC4p43V42KOpDKymzAjeCCOBrsfKiPjEaPuPZQu81+HQgkEWI3EHiCKZMolP+E49eblcGf5zj3V76VWxeGjzBQBIzcjjAosOWC7SS2G4cooN+baU9NYeUn4sx328J7U1Dn7cYJzsX1sIHApk1ky/FmSrzfB3P4Q99TxVJIAFydwHPT7rIb8yycdGEv6SvurA0VC4LDPmLqGkDcjglYXXldm7ykc4jUi3+ph0VXh37uAHWzXWym4W4rLwmg2GwiLLnE5iLAMmFis2JZTwL80YPXv6wazcHrKy/CsPgeVRWFvDmfblJHPcq1vMan2Mxjyu0krF3c3ZmJLEnnJPGvGrPld5xlJPlkPsltVkujdDtdGCxbrFKhwsrWC3IMTMdwAcAWJPC4FUiuKga6o1V58+LyqCSQlpFvG7HixjOyCekkWuemuNj8G2GnsyKta6020UUVy1JY+YfoZPsN7Jqddz8Pit/Lv7KVRcxa0Mh/0N7JqeagB8VN5Z/ZStDPBd1HdLVeXdB/Nkfl19iSqLlA/N4vJp7Aqc90L82xeXX8OSqLk0gbDQkbwY0I7CgNSf4DOp7IGvosyiiisqa0Wm+jvw7AT4cEBnXwCeAdSGW/VcWPUa5Ox+AkgkaKZCkiGzKwsQf8A3n567OrSaRaF4LHD86hV2AsH3rIB1Otjbq4V0MHjfl7BFgqDm2uRaK6JxWoDLW8R8RH2Op9pDSfpbqDmhRpMFKZwouY2UCWw47JG5z1WB7a7DPiMDzV11VZaQkvRBuUhx2HPCTDtKv28MRMD6nKD96vHKvmzHeUwn3z1mar1vmkKHhIs0ZHSHhkWvDLY7ZRjG6Z8IPQs5/3qUhp5HMtP3rspDK1utZnyTKP/AIa/8a1GnBMfwTC8Bh8PGWG79LOOXkPb4Sr+4KY9YGD5SHI0/aYaNPWMY/5Uuaxrvm+LCgk8qUUDefBARQAOy1qqwpB2By2j96Q7VLFFVjRnUBiJUV8ZKMODv5NV25Lf6jcKp6t9NEPc8YIEbU+IYc4/JC/9FWP+IwNNXaWwVBMHg3lkWONS7uQqqouxJ4ACusNAtHDgcvgw7W21W8luG2xLN22Jtfqr86M6AYHAb8NCA/AyMS8nrHh5rUxVx8bjfmKa0UArGtpFFFFc5SWLmn6CX7D+yan+oD5qPlpPZSn3OpAuGmJ3ARyEnsQmkPUF80ny0n3JWhvgu6julqthrmyZsRlMuwLtCVmtz7KX2/QpJ81YupXS1cVgFgZhy2FAQjnMfCNh1W8H93rqhMoIIIuDuI5qg2mOgWMyjFHHZZtciCWso2jED4yMv60XXzDjawNXQbMsZhcaN2D58vVI8DavVFSzRnX5hJVC41Ww8nOyhniJ6Ra7L2EHtNNC608qIv8ADIt/TtA+grVD8PKw0WlOwmuilcaz8q+mQ+k+6vo1m5V9Nh9Y+6obt/I+yaZ6KWBrMyv6bD63/wCV975eV/TYPWpbt/I+yFMZMlWDTBFQWV25YDm8OJi3m2tqlAQ7OTY3qxsS+qktUH/GMPitK8LJh5FlQQkbSm42gkptfp3ikWc/E2Ntz5gnsPXajc4lt8mf2VWcvfsmTSaDafRtemOH+TQGvXQ3JVn0pxjuLjDyTSjdu2tsIno2r/u17Z0By+jPk4vugrJ0Pz3C4XPc2bETRxBnspdgoJEhLAE1TtERmv4n/pS191ZKKXe+Lln03D/xF99HfDyz6dhv4qe+uXsO5FSTFRS93wss+nYb+Knvr73wcs+nYb+NH76Nh3JCYKKXzrByz6dhv40fvpY0m15YDDqRhicVLzBbrED1uw3j7INSZDI801pSJpZWuXStMJlzxA/lsUDEg3X2Tuka3Rsm3awr31O5O2HyiAMLNLtTEdAc3X+kA+ep3onoXjM6xgx2ZXEG4gEFeUUb1jjXiIt/Hnud5JJq8qoAsNwHCtE2zFGIQbN2f8SHNfaK0GnuMeLLMXJExR0iZlZTZgRwINQjRrNs/wAeZBhMTPIY9kv+VVbbV9nxiL+KfRUYMKZWF+0ABzQXUrrmer/LsQ21NhImY8WC7JN+clLXPbWB3oso+iL60n91SjMMy0my9TLO8/Ji12bk5ox222tkc1zaqdqx1krmcbJIFTExAF1XxXU7ttQd4F9xG+1xv3irZIZo2bbX23yKQIOiyO9DlH0RfXl/ur4dUGUfRR68v91frWzmcuHyqaWCRo5FMdmU2YXkUHf2VO9UOtGdsX8Gx0zSrPYRO5uVkHBb9DcO0DpNKNk74jK1x4eZQaBpUHvPZR9FHry/3V+e85lH0b/7Jf7qZdIJmXCYhlJVlikKkcQRGxBHWDUu1F6T4vFzYoYmeSYIkZUO1wCWYG3oqDDM6N0geeFanVPhdJ5ybVnl2EnWfDwbEiX2TtyG1wVO4tbga2E2h2BaLkmw0PJ7QkK7AClwCAxA4mxPGvXSPSCLBYaTETmyIOA8ZidyqOkk7qhDab53nGIZMEXjUb9iE7CovC7ymxPnO88BzU4opZ7eXUBqSgkDgrzNo9hmMJaGMnD25E7IvHs2ts9AFhu6qXsx1R5ZPLJLLCxeRi7nlJRdmNybBt1SzMcr0ky9OXaaZkTexWXlgoHOyG+7rtan/VbrUGYXgxAVMSouCNyyqOJA5mHOPOOcCboJY27yN9jyKVg5rK7yOU/sX/jS/wB1HeRyn9jJ/Gl/up4nnVEZ3IVVBZmJsAALkk8wAqDaR61swzHFfB8qDohJCbAHLSW/XLHxBYXsLWB3noUBxExNPNDMk8EGgqAdSGU/spP40v8AdXzvIZT+yk/jS++pxmeQ6S4OM4hppyqeE+xPyhUDeSUvvA59x9FO+qbWo2PJw2Lt8IVSyOAAJVHjAqNwccd24i+4Wq2Rs7WbbZNoDOiUCsqWw7x+U/spP40nvra5RqwyzDMGjwqFhwZ9qQg9Phki9Zem+lK5fgpMQy7RWyovDadjZQTzDnPUDUVyufSHONuaGaRYwbXVxDED/lUDjbz9ZquNs0zC5z6b5lHALogUVzljNIc9yadBiZXZW3qsjcrFIBbaAN7gi4BtYi9XjRfSBMbhIsTGCqyrfZPFWBIZfMQd9Uz4Z0QDrBB1CYNrX6yfmnG+Repr3OHj477MH3zVStZPzTjfIvU17nHx8d9mD75q0Q/pJOo7JH6grVicMsiMjgMrgqwPAgixB81c3aspThdIEiUnZ5SaA9Y8NRfzqD5q6QxuMSKN5JGCoilmY8AALk1zhqsgbF58koBsHlxDf6Qdoi/7zgeengvClvKvuh2YVc11fMuI7Y/xFqCrorJ/hi4+IkhZmilt+pYIY3BHMSSCeY7NXrXV8y4jtj/EWtJqSy+OfJZoZVDRySyqwPOCiD09dWYaYw4fbH8vtSRFlbLRXTQZjks7ORy8UMiTDnJ5JrPboYC/aCOakzuc/wBPjPJx+01Ks/L5FmOIha7RvG8Z5hJDKpCMOa4Nj2qwpq7nP9PjPJx+01WyQiOCRzPpNEe6QNkLY90XmLCLCQjxXaSRu1Air7bU06lspSHKIXUeFOWkc85O0UA7AFFLXdE5UzQYWcX2Y2eNurlArKfShHnrf6kc/jnyuOEEcphro6332LMyNboINr9Kms7/ANE3Z58fupfuVAZQRY7xXMqxjL9JAsO5Y8UFUdCSMAV7Nl7eaul8RiFRGd2CooLMxICqALkkngAK5nwD/wCJaRK8QOzJiRIN2/k42DXPR4KfzpfD8pCctnih2isuuXMWiyefZ3GQpHfqZhtekAjz0p9zrlicjip7eGXWIHnChQ5A7Swv9kU3a4crafJ8QFBJj2ZbDoRgW9C3PmpL7nfO0AxOFY2cssqD/MNnYe3WLL63UaI/0btnnx6cEH6laCKXsl1fZfhJOVgw6rICxDksWG1e9rncLG1hzVv5ZlVSzEKqgliTYAAXJJ5gBU+0P1xRY7GfBRA6sxfk3BDIUW5DMDYrdR17zWKNsha4suhmpGlttaejMmOy2SKEXkUrIi/5inFd/OQTbrtUV0L1oYvKQ2HaIPGGJMb7SSIx8axtccN4IO/oq5ac6dxZXHHJLHJIJGKjY2dxAvvLEWuL+g1jZUuX53hExEmGjfaupDhTIhUkbJdd46eP61a4JdiKpGWwn7qJHHglNdamTZmEjzCEx7LXXlRtRhiLX20Nxx5xaqZkmV4fDwqmFRUi8ZQm9fC33Bvz8ai+trVZg8FhfhWFLR2dUMZbaU7V96k+ECOi5FhzU26hMyklyxkckiGVkQn/AClVe3YCx9NOeKMw7yImryKATdFN2m2WyYjLsTDCu1JJGyoLgXJ6zuFRDJ9W+kGE2vgwaHbttbE0Y2tm9r+FzXPprouis8OKfC0tABB5pltqAYnV3pFiwI8VKxjuL8pOGTt2VJvbsqoau9XkWVwkX5SeS3KyWsN3BVHMo39ZO88wDfRRLi5JG7HADkBSA0BKus7I5sZlksGHXbkcpYXC8HUnextwFYWqLRrEYHANDik2HMrMBtK3glUAN1J6DTvRVW+du93pdp1xtIetnQA5jhg0Cj4TCfA3gbak+EhY+sL846zWl1M6C43L5sQ2KjCCRECkOjXKsxPik241VqKsGJeIjFoiuNrBzrJosXA8E67Ucgsw5+kEHmINiD0ioZmGqPNsvnMuXOZAL7LxuElCnmZWIB4C9rg9FdA0UQYl8NhuR0OSCLXPWP0e0lx4EWIEvJniHaKOPdvBYKfC9BqlatNWEeWKZJGEuJcWZx4qLe+yl9++wuTxtzU90VKTFve3YAAHIcEg1fl0BBBAIO4g8CDxqIaWalMVDiDiMpbwb7Sxh9iWM8bIxNiOi5B3238auNFVwzvhNt9tEyLXPWM0d0mxiiCcTGPgQ7xKh+0Va7ee9UrVlqyXLEaSRhJiZBZmF9lFvfYW+83IBJ57Do3vdFWy4t727AAA8hSQbS0emWikWY4R8PKdm9mRwLlHHitbn5wRzgmoph9A9IMskb4HtFW4mF0ZGtuBKPbf2iuh6KjDinxNLeBB0KC21zziNA9IMzkX4ZtBV4GZ0VFvuJCJff2CrZofovHl+ETDxkts3LMRYu7b2a3N1DmAFbqiibFPlAbQAGgQG0v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QAAAQABAAD/2wCEAAkGBhISEBQUERQWFBQUGRgXFRgYGBQYFBgYFxYXFRcaHRcXGyYfGhwjHBkaITAgIycpLCwsFSExNTAqNSgrLSkBCQoKDgwOGg8PGi0kHyQuLCwvKjItKSwpLykpLCwpLCwsLCksKSwsLykpLC8pLCwsLCwpLCwsLCwsLCksLCwqLP/AABEIALsAoAMBIgACEQEDEQH/xAAcAAADAAMBAQEAAAAAAAAAAAAABgcEBQgDAQL/xABNEAACAQICBQUKCQoGAgMBAAABAgMAEQQFBgcSITETQVFhcQgXIjJzgZGSstEUJTQ1VFVysbMjJDNCU4KToaLSFVJiwcLDg/B0o+Fj/8QAGgEAAgMBAQAAAAAAAAAAAAAAAAECAwQFBv/EADARAAEEAAMGBAUFAQAAAAAAAAEAAgMRBDFBEhMhUXHBM2GBkQUUMqHwNEJSsdGy/9oADAMBAAIRAxEAPwC40i6wNacWXnkYl5fFta0YvspfxS9t9zzKN56uNMOmGkAwWBnxBFzGvgjpc+Cg7Noi/VU51L6IcrtZpi/yk0rsYS2+28h5PtE3A6AD07tMMbdkyPyGnMpHjwWRlmjuf4/8ri8acDG28RRKA9ugqpGz+8xPSK3S6r5vrXH+uvup9oqLp3HKh6BFJD72M31rj/XX3Ud7Of62x/rr7qfKKjvn/gCKSINWuI+tsd6y+6jvb4n63x3rJ7qe6KN678ARSRO9xifrfHestHe4xX1vjfStPdFG9d+AIpIfe5xf1xjf6a+97rGfXGM/op7oo3rvwBFJE73eM+uMZ/R76+d7vG/XGM9Ce+nyijeu8vYf4ikhHV5jvrnF+qnvo73mO+ucX6qe+n2ijeu8vYf4ikgtq8zC27OcVf7C/wB1afMMr0jwI5SDFLmCDeyMg5T1TvI+y9+qqtRUmzkZgH0CKSJoFrVhx7cjKvwfFC94yfBe3HYJsbjnU7x1091KNcmgo2DmWEvHiISGl2NxZVO6Td+uu7fzgb+FOugGk/w/ARTmwcgrKBwEi7m8x4/vVKWNpaJI8siORQClvX09soPXNH/yP+1NuhuFEeXYRBbwYIuHC5QEnzkmlHX2fin/AM0f3NTpoz8iw3kYvw1pu8BvU/0Exr6LZ0UUVlQiiiihCKKKKEIorR6UaaYTL0DYqUKW8VB4Ujdijm6zYddTTMe6MUNbD4QsvTJIFPqqp++r4sNLLxY20i4BWeiotgO6MG1+Xwdl6Y5bn1WUD+dUjRXTzBZgPzaUFwLtG3gygdOyeI6xcU5cNLFxe1AIOSYaKKKzpoooooQiiiihC8MdhlkieNxdXVlYcxDAgj0Gph3PTH4FiVJ3LPu6P0aX+6qo/A1K+58N8Liz04j/AK1rVH4L+re6Wqz9fnzT/wCaP7mp10b+RYbyMX4a0ka/fmkeWj+56eNG/keG8jF+GtJ3gN6nsmNfRbGiiisyEUUUUIRSxrC00XLcG0tg0reBCh4M5F7m36qjeey3PTPXPPdAZg7ZjHEfEihBUdbsSx8+yo/dFasJCJpQ05KLjQU7zXNpcTM007mSRzdmPHs6gOYDcKxKKK9cAGigqEV74HHSQyLJE7I6G6spswPUa8KKCARRQupdWOnIzLCbT2E8VkmA4E28FwOYNY+cEc1OFc46h82MWaclfwZ42Ujmun5RT/Ij96ujq8ljIRDKWjLNaAbFoooorImiiiihC/MnA1K+56P5nij/AP3/AOtKqcvA9lSvuePkOJ8v/wBSVqj8F/VvdR1Wbr+PxSPLR/c9POjvyPD+Ri/DWkbX8fipfLx+y9PWjvyPD+Ri/DWk7wG9T2TGvothRRWs0h0jw+BgM2JcIg3DnZm5lVecnorOASaCa2dFc+aR6/cZKxGDRcPHzEgSSntJ8EdgB7aVZNZ+ak3+GTeYgD0AWrpM+GTOFmgobYXVtQ7uiMhIkw+LA8FlML9AKkunpBb1aWMr13ZrCRtSJMvRIi+0myf50+YTWRgc7w74HGL8FllFkJIaPlL+AVc2s17bja+8XN6kzDTYSQSEWBnXJBIcKCg1FZ+e5JLhMRJBOuzJGbHoPOGB51I3g9dYFeia4OFhUooor0w2GaR1SNSzuQqqBckncAB00ya4lCftReVNLmyyAeDAjux5vCHJqL9JLf0muk6jOSaQ4LR3Cci/5fHSWedIyDsNbwUZ+ChQeG83JNt9Lea6/cxkJ5FYYF5rLtt52fcfVFeenhlxcpewcMgVdYaKXRVFcu9+LN73+FH1IrejZpj0f7oHFxsBjI0nTnZBycvbu8E9lh21U74ZO0XwKYeFf6K1OjWlGGx8Imwz7S8GHB0bjssvMf8A0Vtq5xBBoqS/E3insP3VLO53H5hiPL/9UdVKfxW7D91S7uePm+fy/wD1R1pj8B/VvdLVZWv8/FS+XT2Xp70e+SYfyMX4a0h90B81L5dPZen3IB+aYfyUfsLSf4Dep7IGvos+uXNammL47HyWY8hCWjhXmsDZn7WIvfosK6ZzNysEpXiEcjtCkiuNK3/Cow57nnTuoPKKKKK9CqkUUUUIT7lZOcYX4PIb4/DIWwznxp4l3tCxPFl4qT19dIboQSCCCNxB3EEbjurNyLOHwuJinj8aJgw67HeOwi489POubR1Emix2HH5DHKH3cBIVDH1lIbtDViadzLu/2uy8jqFM8RanKKSQALk7gBxp8nwhyWBWawzLELdRxOEha42vLPvF/wBUX5+O91JaFxtt5jiQOSgJ5IHhtINp5D1KOHXc8wqdaU582Nxk2IfjIxIHQo3IvmUAVEv38pjH0tz8zyR9IWrdySSTcneSeJJ418ooreoIooooQmbV5pi+XY1JbnkmISdeYxk7zbpXiPOOc11ajggEbwd4riuuutBpS2WYMtxMEV+k+ABXA+KxAFrxqrmHgtxifEbsP3VMO55HxdN5c/hx1TcX+jf7Lfcamnc9/Nkvl2/DjrnM8F/VvdTGa9O6B+a08unsPT/kXyWDyUfsLSB3QPzWnl09h6f8j+SweSj9haH+A3qeyQ19FmsoIseBrkjTfRpsBjpYGBChiYz/AJo2N0I6d27tU11xS1pvoHh8zh2JvBkW/JSqBtIT1frKedT/ACO+rcFidw+zkc1FzbXJ9FPOkGpvMsMx2YvhCczxeEbdaHwgfMaVZcgxK+Nh5l7YpB9616Vk8bxbXBVUsCiiirkkVWMzxon0RhLb2gmWME8RsswH9LAVJ6eMtxZOjmLS/i4uEjq21961jxbb2DycFNuRVCx2PGF0Qj2NxliWMdszHb9ILVBarOsHFldHMqjv4+yx6wkZ/wB2FSaqvh7aY53NxQ/NFFFFdFQRRX6jiZiAoJJ4AAk+gUz5FqxzLFkbGHdFP68oMaDr8LefMDVb5WMFuICYFrSZHk0mLxEcEQu8rBR1X4seoC5PZXX+XYFYYY4k8WNFRexVCj+QpS1easocsUsTyuJcWeS1go4lUHMOk8TbzU615rHYoTvAbkFc0UF440/k3+y33Gpt3Pg+LJPLt7EdUjH/AKKT7LeyanHc+/Nb+Xf2Eqhngv6jupDNHdBfNcfl09iSqDkvyaHycfsCp73QfzZH5dfYkqh5P8nh8mnsCh/gM6nskNVmUUUVmTRUy0x144bCSNDh4ziZENmO1sxAjiNqxLEb+AtccaYNamdNhcpxEkZKuwEakcQZGCEjoNid9cr11cBg2zW9+QVbnVwCpOO1uQYpvz3LMPKp3EqWWYDqe1/urX4jRDCY5TJk8jGRRtPg5rCewFyYn4SDq49e8CkavTC4p43V42KOpDKymzAjeCCOBrsfKiPjEaPuPZQu81+HQgkEWI3EHiCKZMolP+E49eblcGf5zj3V76VWxeGjzBQBIzcjjAosOWC7SS2G4cooN+baU9NYeUn4sx328J7U1Dn7cYJzsX1sIHApk1ky/FmSrzfB3P4Q99TxVJIAFydwHPT7rIb8yycdGEv6SvurA0VC4LDPmLqGkDcjglYXXldm7ykc4jUi3+ph0VXh37uAHWzXWym4W4rLwmg2GwiLLnE5iLAMmFis2JZTwL80YPXv6wazcHrKy/CsPgeVRWFvDmfblJHPcq1vMan2Mxjyu0krF3c3ZmJLEnnJPGvGrPld5xlJPlkPsltVkujdDtdGCxbrFKhwsrWC3IMTMdwAcAWJPC4FUiuKga6o1V58+LyqCSQlpFvG7HixjOyCekkWuemuNj8G2GnsyKta6020UUVy1JY+YfoZPsN7Jqddz8Pit/Lv7KVRcxa0Mh/0N7JqeagB8VN5Z/ZStDPBd1HdLVeXdB/Nkfl19iSqLlA/N4vJp7Aqc90L82xeXX8OSqLk0gbDQkbwY0I7CgNSf4DOp7IGvosyiiisqa0Wm+jvw7AT4cEBnXwCeAdSGW/VcWPUa5Ox+AkgkaKZCkiGzKwsQf8A3n567OrSaRaF4LHD86hV2AsH3rIB1Otjbq4V0MHjfl7BFgqDm2uRaK6JxWoDLW8R8RH2Op9pDSfpbqDmhRpMFKZwouY2UCWw47JG5z1WB7a7DPiMDzV11VZaQkvRBuUhx2HPCTDtKv28MRMD6nKD96vHKvmzHeUwn3z1mar1vmkKHhIs0ZHSHhkWvDLY7ZRjG6Z8IPQs5/3qUhp5HMtP3rspDK1utZnyTKP/AIa/8a1GnBMfwTC8Bh8PGWG79LOOXkPb4Sr+4KY9YGD5SHI0/aYaNPWMY/5Uuaxrvm+LCgk8qUUDefBARQAOy1qqwpB2By2j96Q7VLFFVjRnUBiJUV8ZKMODv5NV25Lf6jcKp6t9NEPc8YIEbU+IYc4/JC/9FWP+IwNNXaWwVBMHg3lkWONS7uQqqouxJ4ACusNAtHDgcvgw7W21W8luG2xLN22Jtfqr86M6AYHAb8NCA/AyMS8nrHh5rUxVx8bjfmKa0UArGtpFFFFc5SWLmn6CX7D+yan+oD5qPlpPZSn3OpAuGmJ3ARyEnsQmkPUF80ny0n3JWhvgu6julqthrmyZsRlMuwLtCVmtz7KX2/QpJ81YupXS1cVgFgZhy2FAQjnMfCNh1W8H93rqhMoIIIuDuI5qg2mOgWMyjFHHZZtciCWso2jED4yMv60XXzDjawNXQbMsZhcaN2D58vVI8DavVFSzRnX5hJVC41Ww8nOyhniJ6Ra7L2EHtNNC608qIv8ADIt/TtA+grVD8PKw0WlOwmuilcaz8q+mQ+k+6vo1m5V9Nh9Y+6obt/I+yaZ6KWBrMyv6bD63/wCV975eV/TYPWpbt/I+yFMZMlWDTBFQWV25YDm8OJi3m2tqlAQ7OTY3qxsS+qktUH/GMPitK8LJh5FlQQkbSm42gkptfp3ikWc/E2Ntz5gnsPXajc4lt8mf2VWcvfsmTSaDafRtemOH+TQGvXQ3JVn0pxjuLjDyTSjdu2tsIno2r/u17Z0By+jPk4vugrJ0Pz3C4XPc2bETRxBnspdgoJEhLAE1TtERmv4n/pS191ZKKXe+Lln03D/xF99HfDyz6dhv4qe+uXsO5FSTFRS93wss+nYb+Knvr73wcs+nYb+NH76Nh3JCYKKXzrByz6dhv40fvpY0m15YDDqRhicVLzBbrED1uw3j7INSZDI801pSJpZWuXStMJlzxA/lsUDEg3X2Tuka3Rsm3awr31O5O2HyiAMLNLtTEdAc3X+kA+ep3onoXjM6xgx2ZXEG4gEFeUUb1jjXiIt/Hnud5JJq8qoAsNwHCtE2zFGIQbN2f8SHNfaK0GnuMeLLMXJExR0iZlZTZgRwINQjRrNs/wAeZBhMTPIY9kv+VVbbV9nxiL+KfRUYMKZWF+0ABzQXUrrmer/LsQ21NhImY8WC7JN+clLXPbWB3oso+iL60n91SjMMy0my9TLO8/Ji12bk5ox222tkc1zaqdqx1krmcbJIFTExAF1XxXU7ttQd4F9xG+1xv3irZIZo2bbX23yKQIOiyO9DlH0RfXl/ur4dUGUfRR68v91frWzmcuHyqaWCRo5FMdmU2YXkUHf2VO9UOtGdsX8Gx0zSrPYRO5uVkHBb9DcO0DpNKNk74jK1x4eZQaBpUHvPZR9FHry/3V+e85lH0b/7Jf7qZdIJmXCYhlJVlikKkcQRGxBHWDUu1F6T4vFzYoYmeSYIkZUO1wCWYG3oqDDM6N0geeFanVPhdJ5ybVnl2EnWfDwbEiX2TtyG1wVO4tbga2E2h2BaLkmw0PJ7QkK7AClwCAxA4mxPGvXSPSCLBYaTETmyIOA8ZidyqOkk7qhDab53nGIZMEXjUb9iE7CovC7ymxPnO88BzU4opZ7eXUBqSgkDgrzNo9hmMJaGMnD25E7IvHs2ts9AFhu6qXsx1R5ZPLJLLCxeRi7nlJRdmNybBt1SzMcr0ky9OXaaZkTexWXlgoHOyG+7rtan/VbrUGYXgxAVMSouCNyyqOJA5mHOPOOcCboJY27yN9jyKVg5rK7yOU/sX/jS/wB1HeRyn9jJ/Gl/up4nnVEZ3IVVBZmJsAALkk8wAqDaR61swzHFfB8qDohJCbAHLSW/XLHxBYXsLWB3noUBxExNPNDMk8EGgqAdSGU/spP40v8AdXzvIZT+yk/jS++pxmeQ6S4OM4hppyqeE+xPyhUDeSUvvA59x9FO+qbWo2PJw2Lt8IVSyOAAJVHjAqNwccd24i+4Wq2Rs7WbbZNoDOiUCsqWw7x+U/spP40nvra5RqwyzDMGjwqFhwZ9qQg9Phki9Zem+lK5fgpMQy7RWyovDadjZQTzDnPUDUVyufSHONuaGaRYwbXVxDED/lUDjbz9ZquNs0zC5z6b5lHALogUVzljNIc9yadBiZXZW3qsjcrFIBbaAN7gi4BtYi9XjRfSBMbhIsTGCqyrfZPFWBIZfMQd9Uz4Z0QDrBB1CYNrX6yfmnG+Repr3OHj477MH3zVStZPzTjfIvU17nHx8d9mD75q0Q/pJOo7JH6grVicMsiMjgMrgqwPAgixB81c3aspThdIEiUnZ5SaA9Y8NRfzqD5q6QxuMSKN5JGCoilmY8AALk1zhqsgbF58koBsHlxDf6Qdoi/7zgeengvClvKvuh2YVc11fMuI7Y/xFqCrorJ/hi4+IkhZmilt+pYIY3BHMSSCeY7NXrXV8y4jtj/EWtJqSy+OfJZoZVDRySyqwPOCiD09dWYaYw4fbH8vtSRFlbLRXTQZjks7ORy8UMiTDnJ5JrPboYC/aCOakzuc/wBPjPJx+01Ks/L5FmOIha7RvG8Z5hJDKpCMOa4Nj2qwpq7nP9PjPJx+01WyQiOCRzPpNEe6QNkLY90XmLCLCQjxXaSRu1Air7bU06lspSHKIXUeFOWkc85O0UA7AFFLXdE5UzQYWcX2Y2eNurlArKfShHnrf6kc/jnyuOEEcphro6332LMyNboINr9Kms7/ANE3Z58fupfuVAZQRY7xXMqxjL9JAsO5Y8UFUdCSMAV7Nl7eaul8RiFRGd2CooLMxICqALkkngAK5nwD/wCJaRK8QOzJiRIN2/k42DXPR4KfzpfD8pCctnih2isuuXMWiyefZ3GQpHfqZhtekAjz0p9zrlicjip7eGXWIHnChQ5A7Swv9kU3a4crafJ8QFBJj2ZbDoRgW9C3PmpL7nfO0AxOFY2cssqD/MNnYe3WLL63UaI/0btnnx6cEH6laCKXsl1fZfhJOVgw6rICxDksWG1e9rncLG1hzVv5ZlVSzEKqgliTYAAXJJ5gBU+0P1xRY7GfBRA6sxfk3BDIUW5DMDYrdR17zWKNsha4suhmpGlttaejMmOy2SKEXkUrIi/5inFd/OQTbrtUV0L1oYvKQ2HaIPGGJMb7SSIx8axtccN4IO/oq5ac6dxZXHHJLHJIJGKjY2dxAvvLEWuL+g1jZUuX53hExEmGjfaupDhTIhUkbJdd46eP61a4JdiKpGWwn7qJHHglNdamTZmEjzCEx7LXXlRtRhiLX20Nxx5xaqZkmV4fDwqmFRUi8ZQm9fC33Bvz8ai+trVZg8FhfhWFLR2dUMZbaU7V96k+ECOi5FhzU26hMyklyxkckiGVkQn/AClVe3YCx9NOeKMw7yImryKATdFN2m2WyYjLsTDCu1JJGyoLgXJ6zuFRDJ9W+kGE2vgwaHbttbE0Y2tm9r+FzXPprouis8OKfC0tABB5pltqAYnV3pFiwI8VKxjuL8pOGTt2VJvbsqoau9XkWVwkX5SeS3KyWsN3BVHMo39ZO88wDfRRLi5JG7HADkBSA0BKus7I5sZlksGHXbkcpYXC8HUnextwFYWqLRrEYHANDik2HMrMBtK3glUAN1J6DTvRVW+du93pdp1xtIetnQA5jhg0Cj4TCfA3gbak+EhY+sL846zWl1M6C43L5sQ2KjCCRECkOjXKsxPik241VqKsGJeIjFoiuNrBzrJosXA8E67Ucgsw5+kEHmINiD0ioZmGqPNsvnMuXOZAL7LxuElCnmZWIB4C9rg9FdA0UQYl8NhuR0OSCLXPWP0e0lx4EWIEvJniHaKOPdvBYKfC9BqlatNWEeWKZJGEuJcWZx4qLe+yl9++wuTxtzU90VKTFve3YAAHIcEg1fl0BBBAIO4g8CDxqIaWalMVDiDiMpbwb7Sxh9iWM8bIxNiOi5B3238auNFVwzvhNt9tEyLXPWM0d0mxiiCcTGPgQ7xKh+0Va7ee9UrVlqyXLEaSRhJiZBZmF9lFvfYW+83IBJ57Do3vdFWy4t727AAA8hSQbS0emWikWY4R8PKdm9mRwLlHHitbn5wRzgmoph9A9IMskb4HtFW4mF0ZGtuBKPbf2iuh6KjDinxNLeBB0KC21zziNA9IMzkX4ZtBV4GZ0VFvuJCJff2CrZofovHl+ETDxkts3LMRYu7b2a3N1DmAFbqiibFPlAbQAGgQG0v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294" name="Picture 6" descr="http://2.bp.blogspot.com/-20cdmb6VruQ/UTENVEvhmXI/AAAAAAAAGXc/z-IznU4FSJI/s320/logo_dnocs_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16" y="575885"/>
            <a:ext cx="1905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to 7"/>
          <p:cNvCxnSpPr/>
          <p:nvPr/>
        </p:nvCxnSpPr>
        <p:spPr>
          <a:xfrm>
            <a:off x="971600" y="2852936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0" y="3855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Diretoria Administrativa (DAS 101.5)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1187624" y="5085184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tão de ação: Início 36">
            <a:hlinkClick r:id="rId2" action="ppaction://hlinksldjump" highlightClick="1"/>
          </p:cNvPr>
          <p:cNvSpPr/>
          <p:nvPr/>
        </p:nvSpPr>
        <p:spPr>
          <a:xfrm>
            <a:off x="6732241" y="5157193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7020272" y="5137447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ORGANOGRAMA</a:t>
            </a:r>
            <a:endParaRPr lang="pt-BR" sz="1400" b="1" dirty="0"/>
          </a:p>
        </p:txBody>
      </p:sp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100013" y="981075"/>
            <a:ext cx="2384425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1395620" y="2621632"/>
            <a:ext cx="333375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395620" y="1821532"/>
            <a:ext cx="9525" cy="369570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1405145" y="4493581"/>
            <a:ext cx="26670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1405145" y="5517232"/>
            <a:ext cx="238125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081295" y="1135732"/>
            <a:ext cx="1790700" cy="685800"/>
          </a:xfrm>
          <a:custGeom>
            <a:avLst/>
            <a:gdLst>
              <a:gd name="T0" fmla="*/ 34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4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4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lt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05145" y="1259557"/>
            <a:ext cx="91852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DIRETORIA DE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290845" y="1440532"/>
            <a:ext cx="10916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ADMINISTRAÇÃO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1414670" y="3575298"/>
            <a:ext cx="161925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595645" y="2183482"/>
            <a:ext cx="1790700" cy="685800"/>
          </a:xfrm>
          <a:custGeom>
            <a:avLst/>
            <a:gdLst>
              <a:gd name="T0" fmla="*/ 34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8 h 72"/>
              <a:gd name="T8" fmla="*/ 154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8"/>
                </a:lnTo>
                <a:cubicBezTo>
                  <a:pt x="188" y="57"/>
                  <a:pt x="173" y="72"/>
                  <a:pt x="154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605170" y="3165723"/>
            <a:ext cx="1790700" cy="695325"/>
          </a:xfrm>
          <a:custGeom>
            <a:avLst/>
            <a:gdLst>
              <a:gd name="T0" fmla="*/ 34 w 188"/>
              <a:gd name="T1" fmla="*/ 0 h 73"/>
              <a:gd name="T2" fmla="*/ 155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5 w 188"/>
              <a:gd name="T9" fmla="*/ 73 h 73"/>
              <a:gd name="T10" fmla="*/ 34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4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3"/>
                  <a:pt x="155" y="73"/>
                </a:cubicBezTo>
                <a:lnTo>
                  <a:pt x="34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1624220" y="4141156"/>
            <a:ext cx="1790700" cy="685800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8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8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2" y="0"/>
                  <a:pt x="188" y="15"/>
                  <a:pt x="188" y="34"/>
                </a:cubicBezTo>
                <a:lnTo>
                  <a:pt x="188" y="38"/>
                </a:lnTo>
                <a:cubicBezTo>
                  <a:pt x="188" y="57"/>
                  <a:pt x="172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7"/>
                  <a:pt x="0" y="38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1633745" y="5157192"/>
            <a:ext cx="1790700" cy="685800"/>
          </a:xfrm>
          <a:custGeom>
            <a:avLst/>
            <a:gdLst>
              <a:gd name="T0" fmla="*/ 34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4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4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871870" y="2269207"/>
            <a:ext cx="9618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957595" y="2450182"/>
            <a:ext cx="83195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SUPORTE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043320" y="2631157"/>
            <a:ext cx="70371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LOGÍSTICO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890920" y="3222873"/>
            <a:ext cx="9618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824245" y="3403848"/>
            <a:ext cx="107401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PLANEJ, ORÇ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2005220" y="3584823"/>
            <a:ext cx="78386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E FINANÇAS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900445" y="4226881"/>
            <a:ext cx="9618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833770" y="4407856"/>
            <a:ext cx="10676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TECNOLOGIA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1814720" y="4588831"/>
            <a:ext cx="11060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DA INFORMAÇÃO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1909970" y="5300067"/>
            <a:ext cx="9618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633745" y="5481042"/>
            <a:ext cx="14058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GESTÃO DE PESSOAS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34"/>
          <p:cNvSpPr>
            <a:spLocks noChangeAspect="1" noChangeArrowheads="1" noTextEdit="1"/>
          </p:cNvSpPr>
          <p:nvPr/>
        </p:nvSpPr>
        <p:spPr bwMode="auto">
          <a:xfrm>
            <a:off x="3293764" y="1988840"/>
            <a:ext cx="1215779" cy="96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>
            <a:off x="3305118" y="2261326"/>
            <a:ext cx="198688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 flipH="1">
            <a:off x="3310794" y="2766560"/>
            <a:ext cx="96505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44" name="Freeform 38"/>
          <p:cNvSpPr>
            <a:spLocks/>
          </p:cNvSpPr>
          <p:nvPr/>
        </p:nvSpPr>
        <p:spPr bwMode="auto">
          <a:xfrm>
            <a:off x="3418653" y="2000194"/>
            <a:ext cx="1072913" cy="408729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45" name="Freeform 39"/>
          <p:cNvSpPr>
            <a:spLocks/>
          </p:cNvSpPr>
          <p:nvPr/>
        </p:nvSpPr>
        <p:spPr bwMode="auto">
          <a:xfrm>
            <a:off x="3430007" y="2528135"/>
            <a:ext cx="1067236" cy="408729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3594634" y="2159144"/>
            <a:ext cx="0" cy="12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3691139" y="2267003"/>
            <a:ext cx="0" cy="12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AutoShape 34"/>
          <p:cNvSpPr>
            <a:spLocks noChangeAspect="1" noChangeArrowheads="1" noTextEdit="1"/>
          </p:cNvSpPr>
          <p:nvPr/>
        </p:nvSpPr>
        <p:spPr bwMode="auto">
          <a:xfrm>
            <a:off x="3325943" y="2971786"/>
            <a:ext cx="1215779" cy="96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auto">
          <a:xfrm flipH="1">
            <a:off x="3337297" y="3244272"/>
            <a:ext cx="198688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auto">
          <a:xfrm flipH="1">
            <a:off x="3342973" y="3749506"/>
            <a:ext cx="96505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60" name="Freeform 38"/>
          <p:cNvSpPr>
            <a:spLocks/>
          </p:cNvSpPr>
          <p:nvPr/>
        </p:nvSpPr>
        <p:spPr bwMode="auto">
          <a:xfrm>
            <a:off x="3450832" y="2983140"/>
            <a:ext cx="1072913" cy="408729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61" name="Freeform 39"/>
          <p:cNvSpPr>
            <a:spLocks/>
          </p:cNvSpPr>
          <p:nvPr/>
        </p:nvSpPr>
        <p:spPr bwMode="auto">
          <a:xfrm>
            <a:off x="3462186" y="3511081"/>
            <a:ext cx="1067236" cy="408729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69" name="AutoShape 34"/>
          <p:cNvSpPr>
            <a:spLocks noChangeAspect="1" noChangeArrowheads="1" noTextEdit="1"/>
          </p:cNvSpPr>
          <p:nvPr/>
        </p:nvSpPr>
        <p:spPr bwMode="auto">
          <a:xfrm>
            <a:off x="3313543" y="3951762"/>
            <a:ext cx="1215779" cy="96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70" name="Line 36"/>
          <p:cNvSpPr>
            <a:spLocks noChangeShapeType="1"/>
          </p:cNvSpPr>
          <p:nvPr/>
        </p:nvSpPr>
        <p:spPr bwMode="auto">
          <a:xfrm flipH="1">
            <a:off x="3324897" y="4224248"/>
            <a:ext cx="198688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71" name="Line 37"/>
          <p:cNvSpPr>
            <a:spLocks noChangeShapeType="1"/>
          </p:cNvSpPr>
          <p:nvPr/>
        </p:nvSpPr>
        <p:spPr bwMode="auto">
          <a:xfrm flipH="1">
            <a:off x="3330573" y="4729482"/>
            <a:ext cx="96505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72" name="Freeform 38"/>
          <p:cNvSpPr>
            <a:spLocks/>
          </p:cNvSpPr>
          <p:nvPr/>
        </p:nvSpPr>
        <p:spPr bwMode="auto">
          <a:xfrm>
            <a:off x="3438432" y="3963116"/>
            <a:ext cx="1072913" cy="408729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73" name="Freeform 39"/>
          <p:cNvSpPr>
            <a:spLocks/>
          </p:cNvSpPr>
          <p:nvPr/>
        </p:nvSpPr>
        <p:spPr bwMode="auto">
          <a:xfrm>
            <a:off x="3449786" y="4491057"/>
            <a:ext cx="1067236" cy="408729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81" name="AutoShape 34"/>
          <p:cNvSpPr>
            <a:spLocks noChangeAspect="1" noChangeArrowheads="1" noTextEdit="1"/>
          </p:cNvSpPr>
          <p:nvPr/>
        </p:nvSpPr>
        <p:spPr bwMode="auto">
          <a:xfrm>
            <a:off x="3313543" y="4988010"/>
            <a:ext cx="1215779" cy="96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 flipH="1">
            <a:off x="3324897" y="5260496"/>
            <a:ext cx="198688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83" name="Line 37"/>
          <p:cNvSpPr>
            <a:spLocks noChangeShapeType="1"/>
          </p:cNvSpPr>
          <p:nvPr/>
        </p:nvSpPr>
        <p:spPr bwMode="auto">
          <a:xfrm flipH="1">
            <a:off x="3330573" y="5765730"/>
            <a:ext cx="96505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84" name="Freeform 38"/>
          <p:cNvSpPr>
            <a:spLocks/>
          </p:cNvSpPr>
          <p:nvPr/>
        </p:nvSpPr>
        <p:spPr bwMode="auto">
          <a:xfrm>
            <a:off x="3438432" y="4999364"/>
            <a:ext cx="1072913" cy="408729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85" name="Freeform 39"/>
          <p:cNvSpPr>
            <a:spLocks/>
          </p:cNvSpPr>
          <p:nvPr/>
        </p:nvSpPr>
        <p:spPr bwMode="auto">
          <a:xfrm>
            <a:off x="3449786" y="5527305"/>
            <a:ext cx="1067236" cy="408729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93" name="Line 37"/>
          <p:cNvSpPr>
            <a:spLocks noChangeShapeType="1"/>
          </p:cNvSpPr>
          <p:nvPr/>
        </p:nvSpPr>
        <p:spPr bwMode="auto">
          <a:xfrm flipH="1">
            <a:off x="4537679" y="5755657"/>
            <a:ext cx="96505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94" name="Freeform 39"/>
          <p:cNvSpPr>
            <a:spLocks/>
          </p:cNvSpPr>
          <p:nvPr/>
        </p:nvSpPr>
        <p:spPr bwMode="auto">
          <a:xfrm>
            <a:off x="4656892" y="5517232"/>
            <a:ext cx="1067236" cy="408729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200" dirty="0"/>
              <a:t>DIVISÃO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-21170" y="1268760"/>
            <a:ext cx="113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Assistente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1522"/>
              </p:ext>
            </p:extLst>
          </p:nvPr>
        </p:nvGraphicFramePr>
        <p:xfrm>
          <a:off x="5652120" y="1286457"/>
          <a:ext cx="3312368" cy="3654711"/>
        </p:xfrm>
        <a:graphic>
          <a:graphicData uri="http://schemas.openxmlformats.org/drawingml/2006/table">
            <a:tbl>
              <a:tblPr/>
              <a:tblGrid>
                <a:gridCol w="2023773"/>
                <a:gridCol w="214335"/>
                <a:gridCol w="716173"/>
                <a:gridCol w="358087"/>
              </a:tblGrid>
              <a:tr h="426359">
                <a:tc>
                  <a:txBody>
                    <a:bodyPr/>
                    <a:lstStyle/>
                    <a:p>
                      <a:pPr algn="l"/>
                      <a:r>
                        <a:rPr lang="pt-BR" sz="800" b="1">
                          <a:effectLst/>
                          <a:latin typeface="Arial"/>
                        </a:rPr>
                        <a:t>DIRETORIA DE ADMINISTRAÇÃO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Diretor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101.5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29578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Times New Roman"/>
                        </a:rPr>
                        <a:t/>
                      </a:r>
                      <a:br>
                        <a:rPr lang="pt-BR" sz="800">
                          <a:effectLst/>
                          <a:latin typeface="Times New Roman"/>
                        </a:rPr>
                      </a:b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Assistente Técnico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102.1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59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Suporte Logístico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78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59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Tecnologia da Informação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Coordenador Geral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  <a:latin typeface="Arial"/>
                        </a:rPr>
                        <a:t>101.4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78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749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Planejamento, Orçamento e Finanças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78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59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Gestão de Pessoas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78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78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Divisão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Chefe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  <a:latin typeface="Arial"/>
                        </a:rPr>
                        <a:t>101.2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2797" marR="32797" marT="16398" marB="163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1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990118" y="385500"/>
            <a:ext cx="7182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Diretoria de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Infra-Estrutura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Hídrica (DAS 101.5)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827584" y="48691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6732241" y="5157193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020272" y="5137447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ORGANOGRAMA</a:t>
            </a:r>
            <a:endParaRPr lang="pt-BR" sz="1400" b="1" dirty="0"/>
          </a:p>
        </p:txBody>
      </p: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1259632" y="1124744"/>
            <a:ext cx="23955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631107" y="2639219"/>
            <a:ext cx="333375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631107" y="1829594"/>
            <a:ext cx="0" cy="1764754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2193082" y="1553369"/>
            <a:ext cx="0" cy="295275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1278682" y="1143794"/>
            <a:ext cx="1790700" cy="685800"/>
          </a:xfrm>
          <a:custGeom>
            <a:avLst/>
            <a:gdLst>
              <a:gd name="T0" fmla="*/ 34 w 188"/>
              <a:gd name="T1" fmla="*/ 0 h 72"/>
              <a:gd name="T2" fmla="*/ 154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4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4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4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lt1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26357" y="1200944"/>
            <a:ext cx="8429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DIRETORIA</a:t>
            </a: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845575" y="1381919"/>
            <a:ext cx="7261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INFRA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376352" y="1562894"/>
            <a:ext cx="16240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ESTRUTURA HÍDRICA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>
            <a:off x="1650157" y="3575298"/>
            <a:ext cx="161925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1831132" y="2191544"/>
            <a:ext cx="1790700" cy="685800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2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2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1840657" y="3175248"/>
            <a:ext cx="1790700" cy="685800"/>
          </a:xfrm>
          <a:custGeom>
            <a:avLst/>
            <a:gdLst>
              <a:gd name="T0" fmla="*/ 34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4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4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116882" y="2277269"/>
            <a:ext cx="11541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2116882" y="2458244"/>
            <a:ext cx="1146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ESTUDOS E</a:t>
            </a: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2278807" y="2639219"/>
            <a:ext cx="835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PROJETOS</a:t>
            </a: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2126407" y="3232398"/>
            <a:ext cx="11541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2278807" y="3413373"/>
            <a:ext cx="8620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PLANEJ</a:t>
            </a: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2297857" y="3594348"/>
            <a:ext cx="8112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OBRAS</a:t>
            </a: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-21170" y="1268760"/>
            <a:ext cx="113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Assistente</a:t>
            </a:r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3217777" y="1268760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Assessor</a:t>
            </a:r>
            <a:endParaRPr lang="pt-BR" dirty="0"/>
          </a:p>
        </p:txBody>
      </p:sp>
      <p:sp>
        <p:nvSpPr>
          <p:cNvPr id="34" name="AutoShape 34"/>
          <p:cNvSpPr>
            <a:spLocks noChangeAspect="1" noChangeArrowheads="1" noTextEdit="1"/>
          </p:cNvSpPr>
          <p:nvPr/>
        </p:nvSpPr>
        <p:spPr bwMode="auto">
          <a:xfrm>
            <a:off x="3563888" y="1988840"/>
            <a:ext cx="1215779" cy="96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H="1">
            <a:off x="3575242" y="2261326"/>
            <a:ext cx="198688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H="1">
            <a:off x="3580918" y="2766560"/>
            <a:ext cx="96505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3688777" y="2000194"/>
            <a:ext cx="1072913" cy="408729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3700131" y="2528135"/>
            <a:ext cx="1067236" cy="408729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3864758" y="2159144"/>
            <a:ext cx="0" cy="12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3961263" y="2267003"/>
            <a:ext cx="0" cy="12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34"/>
          <p:cNvSpPr>
            <a:spLocks noChangeAspect="1" noChangeArrowheads="1" noTextEdit="1"/>
          </p:cNvSpPr>
          <p:nvPr/>
        </p:nvSpPr>
        <p:spPr bwMode="auto">
          <a:xfrm>
            <a:off x="3572245" y="2996952"/>
            <a:ext cx="1215779" cy="96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>
            <a:off x="3583599" y="3269438"/>
            <a:ext cx="198688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 flipH="1">
            <a:off x="3589275" y="3774672"/>
            <a:ext cx="96505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44" name="Freeform 38"/>
          <p:cNvSpPr>
            <a:spLocks/>
          </p:cNvSpPr>
          <p:nvPr/>
        </p:nvSpPr>
        <p:spPr bwMode="auto">
          <a:xfrm>
            <a:off x="3697134" y="3008306"/>
            <a:ext cx="1072913" cy="408729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45" name="Freeform 39"/>
          <p:cNvSpPr>
            <a:spLocks/>
          </p:cNvSpPr>
          <p:nvPr/>
        </p:nvSpPr>
        <p:spPr bwMode="auto">
          <a:xfrm>
            <a:off x="3708488" y="3536247"/>
            <a:ext cx="1067236" cy="408729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3873115" y="3167256"/>
            <a:ext cx="0" cy="12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3969620" y="3275115"/>
            <a:ext cx="0" cy="12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70521"/>
              </p:ext>
            </p:extLst>
          </p:nvPr>
        </p:nvGraphicFramePr>
        <p:xfrm>
          <a:off x="5204080" y="2647630"/>
          <a:ext cx="3760408" cy="2077514"/>
        </p:xfrm>
        <a:graphic>
          <a:graphicData uri="http://schemas.openxmlformats.org/drawingml/2006/table">
            <a:tbl>
              <a:tblPr/>
              <a:tblGrid>
                <a:gridCol w="1750370"/>
                <a:gridCol w="278905"/>
                <a:gridCol w="1115619"/>
                <a:gridCol w="615514"/>
              </a:tblGrid>
              <a:tr h="425502">
                <a:tc>
                  <a:txBody>
                    <a:bodyPr/>
                    <a:lstStyle/>
                    <a:p>
                      <a:pPr algn="l"/>
                      <a:r>
                        <a:rPr lang="pt-BR" sz="800" b="1">
                          <a:effectLst/>
                          <a:latin typeface="Arial"/>
                        </a:rPr>
                        <a:t>DIRETORIA DE INFRAESTRUTURA HIDRICA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Diretor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101.5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65939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Times New Roman"/>
                        </a:rPr>
                        <a:t/>
                      </a:r>
                      <a:br>
                        <a:rPr lang="pt-BR" sz="800">
                          <a:effectLst/>
                          <a:latin typeface="Times New Roman"/>
                        </a:rPr>
                      </a:b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Assessor Técnico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102.3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9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Times New Roman"/>
                        </a:rPr>
                        <a:t/>
                      </a:r>
                      <a:br>
                        <a:rPr lang="pt-BR" sz="800">
                          <a:effectLst/>
                          <a:latin typeface="Times New Roman"/>
                        </a:rPr>
                      </a:b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Assistente Técnico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102.1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21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Estudos e Projetos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57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21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Planejamento de Obras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57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  <a:latin typeface="Arial"/>
                        </a:rPr>
                        <a:t>101.3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2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Conector reto 164"/>
          <p:cNvCxnSpPr/>
          <p:nvPr/>
        </p:nvCxnSpPr>
        <p:spPr>
          <a:xfrm>
            <a:off x="2249533" y="2288882"/>
            <a:ext cx="519184" cy="32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107504" y="404664"/>
            <a:ext cx="113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Assistente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Diretoria Nacional Nordeste – Fortaleza/Sede (DAS 101.5)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827584" y="495836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tão de ação: Início 36">
            <a:hlinkClick r:id="rId2" action="ppaction://hlinksldjump" highlightClick="1"/>
          </p:cNvPr>
          <p:cNvSpPr/>
          <p:nvPr/>
        </p:nvSpPr>
        <p:spPr>
          <a:xfrm>
            <a:off x="6732241" y="5661249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38" name="CaixaDeTexto 37"/>
          <p:cNvSpPr txBox="1"/>
          <p:nvPr/>
        </p:nvSpPr>
        <p:spPr>
          <a:xfrm>
            <a:off x="7020272" y="5641503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u="sng" dirty="0" smtClean="0"/>
              <a:t>ORGANOGRAMA</a:t>
            </a:r>
            <a:endParaRPr lang="pt-BR" sz="1400" b="1" u="sng" dirty="0"/>
          </a:p>
        </p:txBody>
      </p:sp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1280526" y="413956"/>
            <a:ext cx="1275250" cy="598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1467928" y="4495671"/>
            <a:ext cx="77703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463358" y="5775492"/>
            <a:ext cx="8227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1449645" y="4916184"/>
            <a:ext cx="8227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1449645" y="6196005"/>
            <a:ext cx="77703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458787" y="5354980"/>
            <a:ext cx="77703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1458787" y="4098013"/>
            <a:ext cx="77703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458787" y="2804479"/>
            <a:ext cx="8227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1463358" y="1853755"/>
            <a:ext cx="77703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1435933" y="3229562"/>
            <a:ext cx="77703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1440504" y="3668358"/>
            <a:ext cx="77703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1403648" y="656208"/>
            <a:ext cx="45997" cy="5965195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1550203" y="848181"/>
            <a:ext cx="859308" cy="329097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8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8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8"/>
                </a:lnTo>
                <a:cubicBezTo>
                  <a:pt x="188" y="57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7"/>
                  <a:pt x="0" y="38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1536490" y="1268694"/>
            <a:ext cx="859308" cy="333668"/>
          </a:xfrm>
          <a:custGeom>
            <a:avLst/>
            <a:gdLst>
              <a:gd name="T0" fmla="*/ 34 w 188"/>
              <a:gd name="T1" fmla="*/ 0 h 73"/>
              <a:gd name="T2" fmla="*/ 155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5 w 188"/>
              <a:gd name="T9" fmla="*/ 73 h 73"/>
              <a:gd name="T10" fmla="*/ 34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4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3"/>
                  <a:pt x="155" y="73"/>
                </a:cubicBezTo>
                <a:lnTo>
                  <a:pt x="34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536490" y="1689206"/>
            <a:ext cx="859308" cy="329097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4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1541061" y="2082294"/>
            <a:ext cx="859308" cy="333668"/>
          </a:xfrm>
          <a:custGeom>
            <a:avLst/>
            <a:gdLst>
              <a:gd name="T0" fmla="*/ 34 w 188"/>
              <a:gd name="T1" fmla="*/ 0 h 73"/>
              <a:gd name="T2" fmla="*/ 155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5 w 188"/>
              <a:gd name="T9" fmla="*/ 73 h 73"/>
              <a:gd name="T10" fmla="*/ 34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4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3"/>
                  <a:pt x="155" y="73"/>
                </a:cubicBezTo>
                <a:lnTo>
                  <a:pt x="34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1289668" y="423098"/>
            <a:ext cx="859308" cy="329097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lt1"/>
              </a:solidFill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646189" y="2178281"/>
            <a:ext cx="705425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PROCURADORIA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760459" y="2265126"/>
            <a:ext cx="451746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REGIONAL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509065" y="496230"/>
            <a:ext cx="470029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DIRETORIA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504495" y="583075"/>
            <a:ext cx="473077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NORDESTE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1682755" y="916743"/>
            <a:ext cx="641434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1582198" y="1003588"/>
            <a:ext cx="867688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ADMINISTRAÇÃO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1673614" y="1296118"/>
            <a:ext cx="641434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1682755" y="1382963"/>
            <a:ext cx="624674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EXECUÇÃO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1760459" y="1469808"/>
            <a:ext cx="450223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OBRAS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33"/>
          <p:cNvSpPr>
            <a:spLocks/>
          </p:cNvSpPr>
          <p:nvPr/>
        </p:nvSpPr>
        <p:spPr bwMode="auto">
          <a:xfrm>
            <a:off x="1509065" y="2649072"/>
            <a:ext cx="859308" cy="329097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8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8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8"/>
                </a:lnTo>
                <a:cubicBezTo>
                  <a:pt x="188" y="57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7"/>
                  <a:pt x="0" y="38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513636" y="3069585"/>
            <a:ext cx="859308" cy="333668"/>
          </a:xfrm>
          <a:custGeom>
            <a:avLst/>
            <a:gdLst>
              <a:gd name="T0" fmla="*/ 34 w 188"/>
              <a:gd name="T1" fmla="*/ 0 h 73"/>
              <a:gd name="T2" fmla="*/ 155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5 w 188"/>
              <a:gd name="T9" fmla="*/ 73 h 73"/>
              <a:gd name="T10" fmla="*/ 34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4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3"/>
                  <a:pt x="155" y="73"/>
                </a:cubicBezTo>
                <a:lnTo>
                  <a:pt x="34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44" name="Freeform 35"/>
          <p:cNvSpPr>
            <a:spLocks/>
          </p:cNvSpPr>
          <p:nvPr/>
        </p:nvSpPr>
        <p:spPr bwMode="auto">
          <a:xfrm>
            <a:off x="1518207" y="3494668"/>
            <a:ext cx="863879" cy="329097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4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4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4" y="0"/>
                  <a:pt x="189" y="16"/>
                  <a:pt x="189" y="34"/>
                </a:cubicBezTo>
                <a:lnTo>
                  <a:pt x="189" y="38"/>
                </a:lnTo>
                <a:cubicBezTo>
                  <a:pt x="189" y="57"/>
                  <a:pt x="174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4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45" name="Freeform 36"/>
          <p:cNvSpPr>
            <a:spLocks/>
          </p:cNvSpPr>
          <p:nvPr/>
        </p:nvSpPr>
        <p:spPr bwMode="auto">
          <a:xfrm>
            <a:off x="1527349" y="3919752"/>
            <a:ext cx="859308" cy="329097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46" name="Freeform 37"/>
          <p:cNvSpPr>
            <a:spLocks/>
          </p:cNvSpPr>
          <p:nvPr/>
        </p:nvSpPr>
        <p:spPr bwMode="auto">
          <a:xfrm>
            <a:off x="1531919" y="4340264"/>
            <a:ext cx="859308" cy="329097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47" name="Freeform 38"/>
          <p:cNvSpPr>
            <a:spLocks/>
          </p:cNvSpPr>
          <p:nvPr/>
        </p:nvSpPr>
        <p:spPr bwMode="auto">
          <a:xfrm>
            <a:off x="1536490" y="4765348"/>
            <a:ext cx="863879" cy="329097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4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4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4" y="0"/>
                  <a:pt x="189" y="15"/>
                  <a:pt x="189" y="34"/>
                </a:cubicBezTo>
                <a:lnTo>
                  <a:pt x="189" y="38"/>
                </a:lnTo>
                <a:cubicBezTo>
                  <a:pt x="189" y="57"/>
                  <a:pt x="174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4"/>
                </a:lnTo>
                <a:cubicBezTo>
                  <a:pt x="0" y="15"/>
                  <a:pt x="16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48" name="Freeform 39"/>
          <p:cNvSpPr>
            <a:spLocks/>
          </p:cNvSpPr>
          <p:nvPr/>
        </p:nvSpPr>
        <p:spPr bwMode="auto">
          <a:xfrm>
            <a:off x="1545632" y="5185861"/>
            <a:ext cx="859308" cy="333668"/>
          </a:xfrm>
          <a:custGeom>
            <a:avLst/>
            <a:gdLst>
              <a:gd name="T0" fmla="*/ 33 w 188"/>
              <a:gd name="T1" fmla="*/ 0 h 73"/>
              <a:gd name="T2" fmla="*/ 154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4 w 188"/>
              <a:gd name="T9" fmla="*/ 73 h 73"/>
              <a:gd name="T10" fmla="*/ 33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3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3"/>
                  <a:pt x="154" y="73"/>
                </a:cubicBezTo>
                <a:lnTo>
                  <a:pt x="33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1536490" y="2713063"/>
            <a:ext cx="873782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SUPERINTENDÊNCIA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1"/>
          <p:cNvSpPr>
            <a:spLocks noChangeArrowheads="1"/>
          </p:cNvSpPr>
          <p:nvPr/>
        </p:nvSpPr>
        <p:spPr bwMode="auto">
          <a:xfrm>
            <a:off x="1883870" y="2804479"/>
            <a:ext cx="113508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AL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1541061" y="3147288"/>
            <a:ext cx="873782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SUPERINTENDÊNCIA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1883870" y="3238704"/>
            <a:ext cx="122649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BA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1550203" y="3590655"/>
            <a:ext cx="873782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SUPERINTENDÊNCIA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1897582" y="3682071"/>
            <a:ext cx="118079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CE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1554773" y="3983743"/>
            <a:ext cx="873782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SUPERINTENDÊNCIA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1893012" y="4075159"/>
            <a:ext cx="14587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700" b="1" dirty="0" smtClean="0">
                <a:solidFill>
                  <a:srgbClr val="24211D"/>
                </a:solidFill>
                <a:latin typeface="Arial" pitchFamily="34" charset="0"/>
                <a:cs typeface="Arial" pitchFamily="34" charset="0"/>
              </a:rPr>
              <a:t>MG</a:t>
            </a:r>
            <a:endParaRPr kumimoji="0" 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1563915" y="4404255"/>
            <a:ext cx="873782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SUPERINTENDÊNCIA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1911295" y="4495671"/>
            <a:ext cx="118079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PB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auto">
          <a:xfrm>
            <a:off x="1568486" y="4833910"/>
            <a:ext cx="873782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SUPERINTENDÊNCIA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1915866" y="4925326"/>
            <a:ext cx="113508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PE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1573056" y="5258993"/>
            <a:ext cx="873782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SUPERINTENDÊNCIA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1934149" y="5345838"/>
            <a:ext cx="80751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PI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Freeform 54"/>
          <p:cNvSpPr>
            <a:spLocks/>
          </p:cNvSpPr>
          <p:nvPr/>
        </p:nvSpPr>
        <p:spPr bwMode="auto">
          <a:xfrm>
            <a:off x="1536490" y="5633798"/>
            <a:ext cx="863879" cy="329097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4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4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4" y="0"/>
                  <a:pt x="189" y="15"/>
                  <a:pt x="189" y="34"/>
                </a:cubicBezTo>
                <a:lnTo>
                  <a:pt x="189" y="38"/>
                </a:lnTo>
                <a:cubicBezTo>
                  <a:pt x="189" y="57"/>
                  <a:pt x="174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4"/>
                </a:lnTo>
                <a:cubicBezTo>
                  <a:pt x="0" y="15"/>
                  <a:pt x="16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9216" name="Freeform 55"/>
          <p:cNvSpPr>
            <a:spLocks/>
          </p:cNvSpPr>
          <p:nvPr/>
        </p:nvSpPr>
        <p:spPr bwMode="auto">
          <a:xfrm>
            <a:off x="1545632" y="6058881"/>
            <a:ext cx="859308" cy="329097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9219" name="Rectangle 56"/>
          <p:cNvSpPr>
            <a:spLocks noChangeArrowheads="1"/>
          </p:cNvSpPr>
          <p:nvPr/>
        </p:nvSpPr>
        <p:spPr bwMode="auto">
          <a:xfrm>
            <a:off x="1568486" y="5706931"/>
            <a:ext cx="873782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SUPERINTENDÊNCIA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57"/>
          <p:cNvSpPr>
            <a:spLocks noChangeArrowheads="1"/>
          </p:cNvSpPr>
          <p:nvPr/>
        </p:nvSpPr>
        <p:spPr bwMode="auto">
          <a:xfrm>
            <a:off x="1911295" y="5793776"/>
            <a:ext cx="122649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RN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8"/>
          <p:cNvSpPr>
            <a:spLocks noChangeArrowheads="1"/>
          </p:cNvSpPr>
          <p:nvPr/>
        </p:nvSpPr>
        <p:spPr bwMode="auto">
          <a:xfrm>
            <a:off x="1573056" y="6127443"/>
            <a:ext cx="873782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SUPERINTENDÊNCIA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59"/>
          <p:cNvSpPr>
            <a:spLocks noChangeArrowheads="1"/>
          </p:cNvSpPr>
          <p:nvPr/>
        </p:nvSpPr>
        <p:spPr bwMode="auto">
          <a:xfrm>
            <a:off x="1920436" y="6214288"/>
            <a:ext cx="113508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SE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Line 61"/>
          <p:cNvSpPr>
            <a:spLocks noChangeShapeType="1"/>
          </p:cNvSpPr>
          <p:nvPr/>
        </p:nvSpPr>
        <p:spPr bwMode="auto">
          <a:xfrm flipH="1">
            <a:off x="1458787" y="1424101"/>
            <a:ext cx="77703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9226" name="Line 63"/>
          <p:cNvSpPr>
            <a:spLocks noChangeShapeType="1"/>
          </p:cNvSpPr>
          <p:nvPr/>
        </p:nvSpPr>
        <p:spPr bwMode="auto">
          <a:xfrm flipH="1">
            <a:off x="1458787" y="2255984"/>
            <a:ext cx="77703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9227" name="Line 64"/>
          <p:cNvSpPr>
            <a:spLocks noChangeShapeType="1"/>
          </p:cNvSpPr>
          <p:nvPr/>
        </p:nvSpPr>
        <p:spPr bwMode="auto">
          <a:xfrm flipH="1">
            <a:off x="1458787" y="1017300"/>
            <a:ext cx="91416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9228" name="Rectangle 65"/>
          <p:cNvSpPr>
            <a:spLocks noChangeArrowheads="1"/>
          </p:cNvSpPr>
          <p:nvPr/>
        </p:nvSpPr>
        <p:spPr bwMode="auto">
          <a:xfrm>
            <a:off x="1669043" y="1716631"/>
            <a:ext cx="641434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Rectangle 66"/>
          <p:cNvSpPr>
            <a:spLocks noChangeArrowheads="1"/>
          </p:cNvSpPr>
          <p:nvPr/>
        </p:nvSpPr>
        <p:spPr bwMode="auto">
          <a:xfrm>
            <a:off x="1655331" y="1803476"/>
            <a:ext cx="682571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CONTRATOS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0" name="Rectangle 67"/>
          <p:cNvSpPr>
            <a:spLocks noChangeArrowheads="1"/>
          </p:cNvSpPr>
          <p:nvPr/>
        </p:nvSpPr>
        <p:spPr bwMode="auto">
          <a:xfrm>
            <a:off x="1691897" y="1890321"/>
            <a:ext cx="593441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E CONVÊNIOS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tângulo 79"/>
          <p:cNvSpPr/>
          <p:nvPr/>
        </p:nvSpPr>
        <p:spPr>
          <a:xfrm>
            <a:off x="2281673" y="404664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Assessor</a:t>
            </a:r>
            <a:endParaRPr lang="pt-BR" dirty="0"/>
          </a:p>
        </p:txBody>
      </p:sp>
      <p:sp>
        <p:nvSpPr>
          <p:cNvPr id="9233" name="Chave direita 9232"/>
          <p:cNvSpPr/>
          <p:nvPr/>
        </p:nvSpPr>
        <p:spPr>
          <a:xfrm>
            <a:off x="2339752" y="2677639"/>
            <a:ext cx="504056" cy="4135737"/>
          </a:xfrm>
          <a:prstGeom prst="rightBrace">
            <a:avLst>
              <a:gd name="adj1" fmla="val 8333"/>
              <a:gd name="adj2" fmla="val 16521"/>
            </a:avLst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36" name="AutoShape 70"/>
          <p:cNvSpPr>
            <a:spLocks noChangeAspect="1" noChangeArrowheads="1" noTextEdit="1"/>
          </p:cNvSpPr>
          <p:nvPr/>
        </p:nvSpPr>
        <p:spPr bwMode="auto">
          <a:xfrm>
            <a:off x="4860032" y="716502"/>
            <a:ext cx="607311" cy="7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9237" name="Line 72"/>
          <p:cNvSpPr>
            <a:spLocks noChangeShapeType="1"/>
          </p:cNvSpPr>
          <p:nvPr/>
        </p:nvSpPr>
        <p:spPr bwMode="auto">
          <a:xfrm flipH="1">
            <a:off x="4865642" y="1086779"/>
            <a:ext cx="7854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9238" name="Line 73"/>
          <p:cNvSpPr>
            <a:spLocks noChangeShapeType="1"/>
          </p:cNvSpPr>
          <p:nvPr/>
        </p:nvSpPr>
        <p:spPr bwMode="auto">
          <a:xfrm flipH="1">
            <a:off x="4865642" y="1344851"/>
            <a:ext cx="70128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9239" name="Line 74"/>
          <p:cNvSpPr>
            <a:spLocks noChangeShapeType="1"/>
          </p:cNvSpPr>
          <p:nvPr/>
        </p:nvSpPr>
        <p:spPr bwMode="auto">
          <a:xfrm flipH="1">
            <a:off x="4868447" y="842733"/>
            <a:ext cx="4768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9240" name="Freeform 75"/>
          <p:cNvSpPr>
            <a:spLocks/>
          </p:cNvSpPr>
          <p:nvPr/>
        </p:nvSpPr>
        <p:spPr bwMode="auto">
          <a:xfrm>
            <a:off x="4924550" y="722112"/>
            <a:ext cx="527365" cy="201969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9241" name="Freeform 76"/>
          <p:cNvSpPr>
            <a:spLocks/>
          </p:cNvSpPr>
          <p:nvPr/>
        </p:nvSpPr>
        <p:spPr bwMode="auto">
          <a:xfrm>
            <a:off x="4930160" y="980184"/>
            <a:ext cx="527365" cy="204774"/>
          </a:xfrm>
          <a:custGeom>
            <a:avLst/>
            <a:gdLst>
              <a:gd name="T0" fmla="*/ 33 w 188"/>
              <a:gd name="T1" fmla="*/ 0 h 73"/>
              <a:gd name="T2" fmla="*/ 154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4 w 188"/>
              <a:gd name="T9" fmla="*/ 73 h 73"/>
              <a:gd name="T10" fmla="*/ 33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3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3" y="0"/>
                </a:moveTo>
                <a:lnTo>
                  <a:pt x="154" y="0"/>
                </a:lnTo>
                <a:cubicBezTo>
                  <a:pt x="172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2" y="73"/>
                  <a:pt x="154" y="73"/>
                </a:cubicBezTo>
                <a:lnTo>
                  <a:pt x="33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9242" name="Freeform 77"/>
          <p:cNvSpPr>
            <a:spLocks/>
          </p:cNvSpPr>
          <p:nvPr/>
        </p:nvSpPr>
        <p:spPr bwMode="auto">
          <a:xfrm>
            <a:off x="4932965" y="1241061"/>
            <a:ext cx="527365" cy="201969"/>
          </a:xfrm>
          <a:custGeom>
            <a:avLst/>
            <a:gdLst>
              <a:gd name="T0" fmla="*/ 34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4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4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9243" name="Rectangle 78"/>
          <p:cNvSpPr>
            <a:spLocks noChangeArrowheads="1"/>
          </p:cNvSpPr>
          <p:nvPr/>
        </p:nvSpPr>
        <p:spPr bwMode="auto">
          <a:xfrm>
            <a:off x="5011509" y="738943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4" name="Rectangle 79"/>
          <p:cNvSpPr>
            <a:spLocks noChangeArrowheads="1"/>
          </p:cNvSpPr>
          <p:nvPr/>
        </p:nvSpPr>
        <p:spPr bwMode="auto">
          <a:xfrm>
            <a:off x="4989068" y="792241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5" name="Rectangle 80"/>
          <p:cNvSpPr>
            <a:spLocks noChangeArrowheads="1"/>
          </p:cNvSpPr>
          <p:nvPr/>
        </p:nvSpPr>
        <p:spPr bwMode="auto">
          <a:xfrm>
            <a:off x="5042366" y="845538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6" name="Rectangle 81"/>
          <p:cNvSpPr>
            <a:spLocks noChangeArrowheads="1"/>
          </p:cNvSpPr>
          <p:nvPr/>
        </p:nvSpPr>
        <p:spPr bwMode="auto">
          <a:xfrm>
            <a:off x="5014314" y="1008235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7" name="Rectangle 82"/>
          <p:cNvSpPr>
            <a:spLocks noChangeArrowheads="1"/>
          </p:cNvSpPr>
          <p:nvPr/>
        </p:nvSpPr>
        <p:spPr bwMode="auto">
          <a:xfrm>
            <a:off x="4991873" y="1061533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8" name="Rectangle 83"/>
          <p:cNvSpPr>
            <a:spLocks noChangeArrowheads="1"/>
          </p:cNvSpPr>
          <p:nvPr/>
        </p:nvSpPr>
        <p:spPr bwMode="auto">
          <a:xfrm>
            <a:off x="4986263" y="1114830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9" name="Rectangle 84"/>
          <p:cNvSpPr>
            <a:spLocks noChangeArrowheads="1"/>
          </p:cNvSpPr>
          <p:nvPr/>
        </p:nvSpPr>
        <p:spPr bwMode="auto">
          <a:xfrm>
            <a:off x="5017119" y="1283138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50" name="Rectangle 85"/>
          <p:cNvSpPr>
            <a:spLocks noChangeArrowheads="1"/>
          </p:cNvSpPr>
          <p:nvPr/>
        </p:nvSpPr>
        <p:spPr bwMode="auto">
          <a:xfrm>
            <a:off x="4932965" y="1336436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52" name="Conector reto 9251"/>
          <p:cNvCxnSpPr>
            <a:stCxn id="35" idx="3"/>
          </p:cNvCxnSpPr>
          <p:nvPr/>
        </p:nvCxnSpPr>
        <p:spPr>
          <a:xfrm>
            <a:off x="2449886" y="1055010"/>
            <a:ext cx="2410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7" name="Conector reto 9256"/>
          <p:cNvCxnSpPr/>
          <p:nvPr/>
        </p:nvCxnSpPr>
        <p:spPr>
          <a:xfrm>
            <a:off x="4860032" y="853872"/>
            <a:ext cx="0" cy="493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utoShape 70"/>
          <p:cNvSpPr>
            <a:spLocks noChangeAspect="1" noChangeArrowheads="1" noTextEdit="1"/>
          </p:cNvSpPr>
          <p:nvPr/>
        </p:nvSpPr>
        <p:spPr bwMode="auto">
          <a:xfrm>
            <a:off x="3995936" y="1278052"/>
            <a:ext cx="607311" cy="7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11" name="Line 72"/>
          <p:cNvSpPr>
            <a:spLocks noChangeShapeType="1"/>
          </p:cNvSpPr>
          <p:nvPr/>
        </p:nvSpPr>
        <p:spPr bwMode="auto">
          <a:xfrm flipH="1">
            <a:off x="4001546" y="1648329"/>
            <a:ext cx="7854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13" name="Line 74"/>
          <p:cNvSpPr>
            <a:spLocks noChangeShapeType="1"/>
          </p:cNvSpPr>
          <p:nvPr/>
        </p:nvSpPr>
        <p:spPr bwMode="auto">
          <a:xfrm flipH="1">
            <a:off x="4004351" y="1404283"/>
            <a:ext cx="4768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14" name="Freeform 75"/>
          <p:cNvSpPr>
            <a:spLocks/>
          </p:cNvSpPr>
          <p:nvPr/>
        </p:nvSpPr>
        <p:spPr bwMode="auto">
          <a:xfrm>
            <a:off x="4060454" y="1283662"/>
            <a:ext cx="527365" cy="201969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15" name="Freeform 76"/>
          <p:cNvSpPr>
            <a:spLocks/>
          </p:cNvSpPr>
          <p:nvPr/>
        </p:nvSpPr>
        <p:spPr bwMode="auto">
          <a:xfrm>
            <a:off x="4066064" y="1541734"/>
            <a:ext cx="527365" cy="204774"/>
          </a:xfrm>
          <a:custGeom>
            <a:avLst/>
            <a:gdLst>
              <a:gd name="T0" fmla="*/ 33 w 188"/>
              <a:gd name="T1" fmla="*/ 0 h 73"/>
              <a:gd name="T2" fmla="*/ 154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4 w 188"/>
              <a:gd name="T9" fmla="*/ 73 h 73"/>
              <a:gd name="T10" fmla="*/ 33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3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3" y="0"/>
                </a:moveTo>
                <a:lnTo>
                  <a:pt x="154" y="0"/>
                </a:lnTo>
                <a:cubicBezTo>
                  <a:pt x="172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2" y="73"/>
                  <a:pt x="154" y="73"/>
                </a:cubicBezTo>
                <a:lnTo>
                  <a:pt x="33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17" name="Rectangle 78"/>
          <p:cNvSpPr>
            <a:spLocks noChangeArrowheads="1"/>
          </p:cNvSpPr>
          <p:nvPr/>
        </p:nvSpPr>
        <p:spPr bwMode="auto">
          <a:xfrm>
            <a:off x="4147413" y="1300493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79"/>
          <p:cNvSpPr>
            <a:spLocks noChangeArrowheads="1"/>
          </p:cNvSpPr>
          <p:nvPr/>
        </p:nvSpPr>
        <p:spPr bwMode="auto">
          <a:xfrm>
            <a:off x="4124972" y="1353791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80"/>
          <p:cNvSpPr>
            <a:spLocks noChangeArrowheads="1"/>
          </p:cNvSpPr>
          <p:nvPr/>
        </p:nvSpPr>
        <p:spPr bwMode="auto">
          <a:xfrm>
            <a:off x="4178270" y="1407088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81"/>
          <p:cNvSpPr>
            <a:spLocks noChangeArrowheads="1"/>
          </p:cNvSpPr>
          <p:nvPr/>
        </p:nvSpPr>
        <p:spPr bwMode="auto">
          <a:xfrm>
            <a:off x="4150218" y="1569785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82"/>
          <p:cNvSpPr>
            <a:spLocks noChangeArrowheads="1"/>
          </p:cNvSpPr>
          <p:nvPr/>
        </p:nvSpPr>
        <p:spPr bwMode="auto">
          <a:xfrm>
            <a:off x="4127777" y="1623083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83"/>
          <p:cNvSpPr>
            <a:spLocks noChangeArrowheads="1"/>
          </p:cNvSpPr>
          <p:nvPr/>
        </p:nvSpPr>
        <p:spPr bwMode="auto">
          <a:xfrm>
            <a:off x="4122167" y="1676380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84"/>
          <p:cNvSpPr>
            <a:spLocks noChangeArrowheads="1"/>
          </p:cNvSpPr>
          <p:nvPr/>
        </p:nvSpPr>
        <p:spPr bwMode="auto">
          <a:xfrm>
            <a:off x="4153023" y="1844688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85"/>
          <p:cNvSpPr>
            <a:spLocks noChangeArrowheads="1"/>
          </p:cNvSpPr>
          <p:nvPr/>
        </p:nvSpPr>
        <p:spPr bwMode="auto">
          <a:xfrm>
            <a:off x="4068869" y="1897986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5" name="Conector reto 124"/>
          <p:cNvCxnSpPr/>
          <p:nvPr/>
        </p:nvCxnSpPr>
        <p:spPr>
          <a:xfrm>
            <a:off x="2411760" y="154455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>
            <a:stCxn id="113" idx="1"/>
            <a:endCxn id="111" idx="1"/>
          </p:cNvCxnSpPr>
          <p:nvPr/>
        </p:nvCxnSpPr>
        <p:spPr>
          <a:xfrm flipH="1">
            <a:off x="4001546" y="1404284"/>
            <a:ext cx="2805" cy="244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AutoShape 70"/>
          <p:cNvSpPr>
            <a:spLocks noChangeAspect="1" noChangeArrowheads="1" noTextEdit="1"/>
          </p:cNvSpPr>
          <p:nvPr/>
        </p:nvSpPr>
        <p:spPr bwMode="auto">
          <a:xfrm>
            <a:off x="3347864" y="1638092"/>
            <a:ext cx="607311" cy="7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34" name="Line 72"/>
          <p:cNvSpPr>
            <a:spLocks noChangeShapeType="1"/>
          </p:cNvSpPr>
          <p:nvPr/>
        </p:nvSpPr>
        <p:spPr bwMode="auto">
          <a:xfrm flipH="1">
            <a:off x="3353474" y="2008369"/>
            <a:ext cx="7854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35" name="Line 74"/>
          <p:cNvSpPr>
            <a:spLocks noChangeShapeType="1"/>
          </p:cNvSpPr>
          <p:nvPr/>
        </p:nvSpPr>
        <p:spPr bwMode="auto">
          <a:xfrm flipH="1">
            <a:off x="3356279" y="1764323"/>
            <a:ext cx="4768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36" name="Freeform 75"/>
          <p:cNvSpPr>
            <a:spLocks/>
          </p:cNvSpPr>
          <p:nvPr/>
        </p:nvSpPr>
        <p:spPr bwMode="auto">
          <a:xfrm>
            <a:off x="3412382" y="1643702"/>
            <a:ext cx="527365" cy="201969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37" name="Freeform 76"/>
          <p:cNvSpPr>
            <a:spLocks/>
          </p:cNvSpPr>
          <p:nvPr/>
        </p:nvSpPr>
        <p:spPr bwMode="auto">
          <a:xfrm>
            <a:off x="3417992" y="1901774"/>
            <a:ext cx="527365" cy="204774"/>
          </a:xfrm>
          <a:custGeom>
            <a:avLst/>
            <a:gdLst>
              <a:gd name="T0" fmla="*/ 33 w 188"/>
              <a:gd name="T1" fmla="*/ 0 h 73"/>
              <a:gd name="T2" fmla="*/ 154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4 w 188"/>
              <a:gd name="T9" fmla="*/ 73 h 73"/>
              <a:gd name="T10" fmla="*/ 33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3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3" y="0"/>
                </a:moveTo>
                <a:lnTo>
                  <a:pt x="154" y="0"/>
                </a:lnTo>
                <a:cubicBezTo>
                  <a:pt x="172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2" y="73"/>
                  <a:pt x="154" y="73"/>
                </a:cubicBezTo>
                <a:lnTo>
                  <a:pt x="33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38" name="Rectangle 78"/>
          <p:cNvSpPr>
            <a:spLocks noChangeArrowheads="1"/>
          </p:cNvSpPr>
          <p:nvPr/>
        </p:nvSpPr>
        <p:spPr bwMode="auto">
          <a:xfrm>
            <a:off x="3499341" y="1660533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79"/>
          <p:cNvSpPr>
            <a:spLocks noChangeArrowheads="1"/>
          </p:cNvSpPr>
          <p:nvPr/>
        </p:nvSpPr>
        <p:spPr bwMode="auto">
          <a:xfrm>
            <a:off x="3476900" y="1713831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80"/>
          <p:cNvSpPr>
            <a:spLocks noChangeArrowheads="1"/>
          </p:cNvSpPr>
          <p:nvPr/>
        </p:nvSpPr>
        <p:spPr bwMode="auto">
          <a:xfrm>
            <a:off x="3530198" y="1767128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81"/>
          <p:cNvSpPr>
            <a:spLocks noChangeArrowheads="1"/>
          </p:cNvSpPr>
          <p:nvPr/>
        </p:nvSpPr>
        <p:spPr bwMode="auto">
          <a:xfrm>
            <a:off x="3502146" y="1929825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82"/>
          <p:cNvSpPr>
            <a:spLocks noChangeArrowheads="1"/>
          </p:cNvSpPr>
          <p:nvPr/>
        </p:nvSpPr>
        <p:spPr bwMode="auto">
          <a:xfrm>
            <a:off x="3479705" y="1983123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83"/>
          <p:cNvSpPr>
            <a:spLocks noChangeArrowheads="1"/>
          </p:cNvSpPr>
          <p:nvPr/>
        </p:nvSpPr>
        <p:spPr bwMode="auto">
          <a:xfrm>
            <a:off x="3474095" y="2036420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ectangle 84"/>
          <p:cNvSpPr>
            <a:spLocks noChangeArrowheads="1"/>
          </p:cNvSpPr>
          <p:nvPr/>
        </p:nvSpPr>
        <p:spPr bwMode="auto">
          <a:xfrm>
            <a:off x="3504951" y="2204728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85"/>
          <p:cNvSpPr>
            <a:spLocks noChangeArrowheads="1"/>
          </p:cNvSpPr>
          <p:nvPr/>
        </p:nvSpPr>
        <p:spPr bwMode="auto">
          <a:xfrm>
            <a:off x="3420797" y="2258026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6" name="Conector reto 145"/>
          <p:cNvCxnSpPr/>
          <p:nvPr/>
        </p:nvCxnSpPr>
        <p:spPr>
          <a:xfrm>
            <a:off x="2414843" y="1875544"/>
            <a:ext cx="933021" cy="2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>
            <a:stCxn id="135" idx="1"/>
            <a:endCxn id="134" idx="1"/>
          </p:cNvCxnSpPr>
          <p:nvPr/>
        </p:nvCxnSpPr>
        <p:spPr>
          <a:xfrm flipH="1">
            <a:off x="3353474" y="1764324"/>
            <a:ext cx="2805" cy="244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AutoShape 70"/>
          <p:cNvSpPr>
            <a:spLocks noChangeAspect="1" noChangeArrowheads="1" noTextEdit="1"/>
          </p:cNvSpPr>
          <p:nvPr/>
        </p:nvSpPr>
        <p:spPr bwMode="auto">
          <a:xfrm>
            <a:off x="2768717" y="2055276"/>
            <a:ext cx="607311" cy="7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53" name="Line 72"/>
          <p:cNvSpPr>
            <a:spLocks noChangeShapeType="1"/>
          </p:cNvSpPr>
          <p:nvPr/>
        </p:nvSpPr>
        <p:spPr bwMode="auto">
          <a:xfrm flipH="1">
            <a:off x="2774327" y="2425553"/>
            <a:ext cx="7854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54" name="Line 74"/>
          <p:cNvSpPr>
            <a:spLocks noChangeShapeType="1"/>
          </p:cNvSpPr>
          <p:nvPr/>
        </p:nvSpPr>
        <p:spPr bwMode="auto">
          <a:xfrm flipH="1">
            <a:off x="2777132" y="2181507"/>
            <a:ext cx="4768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55" name="Freeform 75"/>
          <p:cNvSpPr>
            <a:spLocks/>
          </p:cNvSpPr>
          <p:nvPr/>
        </p:nvSpPr>
        <p:spPr bwMode="auto">
          <a:xfrm>
            <a:off x="2833235" y="2060886"/>
            <a:ext cx="527365" cy="201969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56" name="Freeform 76"/>
          <p:cNvSpPr>
            <a:spLocks/>
          </p:cNvSpPr>
          <p:nvPr/>
        </p:nvSpPr>
        <p:spPr bwMode="auto">
          <a:xfrm>
            <a:off x="2838845" y="2318958"/>
            <a:ext cx="527365" cy="204774"/>
          </a:xfrm>
          <a:custGeom>
            <a:avLst/>
            <a:gdLst>
              <a:gd name="T0" fmla="*/ 33 w 188"/>
              <a:gd name="T1" fmla="*/ 0 h 73"/>
              <a:gd name="T2" fmla="*/ 154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4 w 188"/>
              <a:gd name="T9" fmla="*/ 73 h 73"/>
              <a:gd name="T10" fmla="*/ 33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3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3" y="0"/>
                </a:moveTo>
                <a:lnTo>
                  <a:pt x="154" y="0"/>
                </a:lnTo>
                <a:cubicBezTo>
                  <a:pt x="172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2" y="73"/>
                  <a:pt x="154" y="73"/>
                </a:cubicBezTo>
                <a:lnTo>
                  <a:pt x="33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57" name="Rectangle 78"/>
          <p:cNvSpPr>
            <a:spLocks noChangeArrowheads="1"/>
          </p:cNvSpPr>
          <p:nvPr/>
        </p:nvSpPr>
        <p:spPr bwMode="auto">
          <a:xfrm>
            <a:off x="2920194" y="2077717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79"/>
          <p:cNvSpPr>
            <a:spLocks noChangeArrowheads="1"/>
          </p:cNvSpPr>
          <p:nvPr/>
        </p:nvSpPr>
        <p:spPr bwMode="auto">
          <a:xfrm>
            <a:off x="2897753" y="2131015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Rectangle 80"/>
          <p:cNvSpPr>
            <a:spLocks noChangeArrowheads="1"/>
          </p:cNvSpPr>
          <p:nvPr/>
        </p:nvSpPr>
        <p:spPr bwMode="auto">
          <a:xfrm>
            <a:off x="2951051" y="2184312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Rectangle 81"/>
          <p:cNvSpPr>
            <a:spLocks noChangeArrowheads="1"/>
          </p:cNvSpPr>
          <p:nvPr/>
        </p:nvSpPr>
        <p:spPr bwMode="auto">
          <a:xfrm>
            <a:off x="2922999" y="2347009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Rectangle 82"/>
          <p:cNvSpPr>
            <a:spLocks noChangeArrowheads="1"/>
          </p:cNvSpPr>
          <p:nvPr/>
        </p:nvSpPr>
        <p:spPr bwMode="auto">
          <a:xfrm>
            <a:off x="2900558" y="2400307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ectangle 83"/>
          <p:cNvSpPr>
            <a:spLocks noChangeArrowheads="1"/>
          </p:cNvSpPr>
          <p:nvPr/>
        </p:nvSpPr>
        <p:spPr bwMode="auto">
          <a:xfrm>
            <a:off x="2894948" y="2453604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Rectangle 84"/>
          <p:cNvSpPr>
            <a:spLocks noChangeArrowheads="1"/>
          </p:cNvSpPr>
          <p:nvPr/>
        </p:nvSpPr>
        <p:spPr bwMode="auto">
          <a:xfrm>
            <a:off x="2925804" y="2621912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85"/>
          <p:cNvSpPr>
            <a:spLocks noChangeArrowheads="1"/>
          </p:cNvSpPr>
          <p:nvPr/>
        </p:nvSpPr>
        <p:spPr bwMode="auto">
          <a:xfrm>
            <a:off x="2841650" y="2675210"/>
            <a:ext cx="0" cy="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6" name="Conector reto 165"/>
          <p:cNvCxnSpPr>
            <a:stCxn id="154" idx="1"/>
            <a:endCxn id="153" idx="1"/>
          </p:cNvCxnSpPr>
          <p:nvPr/>
        </p:nvCxnSpPr>
        <p:spPr>
          <a:xfrm flipH="1">
            <a:off x="2774327" y="2181508"/>
            <a:ext cx="2805" cy="244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Line 9"/>
          <p:cNvSpPr>
            <a:spLocks noChangeShapeType="1"/>
          </p:cNvSpPr>
          <p:nvPr/>
        </p:nvSpPr>
        <p:spPr bwMode="auto">
          <a:xfrm flipH="1">
            <a:off x="1403648" y="6621403"/>
            <a:ext cx="77703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700"/>
          </a:p>
        </p:txBody>
      </p:sp>
      <p:sp>
        <p:nvSpPr>
          <p:cNvPr id="149" name="Freeform 55"/>
          <p:cNvSpPr>
            <a:spLocks/>
          </p:cNvSpPr>
          <p:nvPr/>
        </p:nvSpPr>
        <p:spPr bwMode="auto">
          <a:xfrm>
            <a:off x="1499635" y="6484279"/>
            <a:ext cx="859308" cy="329097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150" name="Rectangle 58"/>
          <p:cNvSpPr>
            <a:spLocks noChangeArrowheads="1"/>
          </p:cNvSpPr>
          <p:nvPr/>
        </p:nvSpPr>
        <p:spPr bwMode="auto">
          <a:xfrm>
            <a:off x="1527059" y="6552841"/>
            <a:ext cx="873782" cy="1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SUPERINTENDÊNCIA</a:t>
            </a:r>
            <a:endParaRPr kumimoji="0" lang="pt-B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9"/>
          <p:cNvSpPr>
            <a:spLocks noChangeArrowheads="1"/>
          </p:cNvSpPr>
          <p:nvPr/>
        </p:nvSpPr>
        <p:spPr bwMode="auto">
          <a:xfrm>
            <a:off x="1874439" y="6639686"/>
            <a:ext cx="11862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700" b="1" dirty="0" smtClean="0">
                <a:solidFill>
                  <a:srgbClr val="24211D"/>
                </a:solidFill>
                <a:latin typeface="Arial" pitchFamily="34" charset="0"/>
                <a:cs typeface="Arial" pitchFamily="34" charset="0"/>
              </a:rPr>
              <a:t>ES</a:t>
            </a:r>
            <a:endParaRPr kumimoji="0" 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06350"/>
              </p:ext>
            </p:extLst>
          </p:nvPr>
        </p:nvGraphicFramePr>
        <p:xfrm>
          <a:off x="5851504" y="3316556"/>
          <a:ext cx="3112984" cy="2344692"/>
        </p:xfrm>
        <a:graphic>
          <a:graphicData uri="http://schemas.openxmlformats.org/drawingml/2006/table">
            <a:tbl>
              <a:tblPr/>
              <a:tblGrid>
                <a:gridCol w="1448791"/>
                <a:gridCol w="231323"/>
                <a:gridCol w="923405"/>
                <a:gridCol w="509465"/>
              </a:tblGrid>
              <a:tr h="97017">
                <a:tc>
                  <a:txBody>
                    <a:bodyPr/>
                    <a:lstStyle/>
                    <a:p>
                      <a:pPr algn="l"/>
                      <a:r>
                        <a:rPr lang="pt-BR" sz="800" b="1" dirty="0">
                          <a:effectLst/>
                          <a:latin typeface="Arial"/>
                        </a:rPr>
                        <a:t>DIRETORIA DO NORDESTE (Fortaleza)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Diretor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101.5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7673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Calibri"/>
                        </a:rPr>
                        <a:t/>
                      </a:r>
                      <a:br>
                        <a:rPr lang="pt-BR" sz="800">
                          <a:effectLst/>
                          <a:latin typeface="Calibri"/>
                        </a:rPr>
                      </a:b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Assessor Técnico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102.3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73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Calibri"/>
                        </a:rPr>
                        <a:t/>
                      </a:r>
                      <a:br>
                        <a:rPr lang="pt-BR" sz="800">
                          <a:effectLst/>
                          <a:latin typeface="Calibri"/>
                        </a:rPr>
                      </a:b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Assistente Técnico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102.1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7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Administração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7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7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Execução de Obras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  <a:latin typeface="Arial"/>
                        </a:rPr>
                        <a:t>1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Coordenador Geral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7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7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Contratos e Convênios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7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7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Procuradoria Regional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7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  <a:latin typeface="Arial"/>
                        </a:rPr>
                        <a:t>101.3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77630"/>
              </p:ext>
            </p:extLst>
          </p:nvPr>
        </p:nvGraphicFramePr>
        <p:xfrm>
          <a:off x="2699792" y="2929088"/>
          <a:ext cx="3021546" cy="78794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40562"/>
                <a:gridCol w="216024"/>
                <a:gridCol w="792088"/>
                <a:gridCol w="372872"/>
              </a:tblGrid>
              <a:tr h="79081"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effectLst/>
                        </a:rPr>
                        <a:t>Superintendencias (PI, CE,ES, RN, PB, PE, BA, MG,AL,SE)</a:t>
                      </a:r>
                      <a:endParaRPr lang="es-ES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9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</a:rPr>
                        <a:t>Superintendente 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</a:rPr>
                        <a:t>101.4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/>
                </a:tc>
              </a:tr>
              <a:tr h="173124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</a:rPr>
                        <a:t>Procuradoria Estadual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</a:rPr>
                        <a:t>9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</a:rPr>
                        <a:t>Chefe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</a:rPr>
                        <a:t>101.2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/>
                </a:tc>
              </a:tr>
              <a:tr h="173124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</a:rPr>
                        <a:t>Divisão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18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</a:rPr>
                        <a:t>Chefe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</a:rPr>
                        <a:t>101.2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/>
                </a:tc>
              </a:tr>
              <a:tr h="173124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</a:rPr>
                        <a:t>Unidade de Campo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29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</a:rPr>
                        <a:t>Chefe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24732" marR="24732" marT="12366" marB="1236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</a:rPr>
                        <a:t>101.1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24732" marR="24732" marT="12366" marB="1236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1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35496" y="1268760"/>
            <a:ext cx="113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Assistente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0" y="3855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Diretoria Nacional Norte – Belé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(DAS 101.5)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27584" y="48691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tão de ação: Início 36">
            <a:hlinkClick r:id="rId2" action="ppaction://hlinksldjump" highlightClick="1"/>
          </p:cNvPr>
          <p:cNvSpPr/>
          <p:nvPr/>
        </p:nvSpPr>
        <p:spPr>
          <a:xfrm>
            <a:off x="6732241" y="5661249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38" name="CaixaDeTexto 37"/>
          <p:cNvSpPr txBox="1"/>
          <p:nvPr/>
        </p:nvSpPr>
        <p:spPr>
          <a:xfrm>
            <a:off x="7020272" y="5641503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u="sng" dirty="0" smtClean="0"/>
              <a:t>ORGANOGRAMA</a:t>
            </a:r>
            <a:endParaRPr lang="pt-BR" sz="1400" b="1" u="sng" dirty="0"/>
          </a:p>
        </p:txBody>
      </p:sp>
      <p:sp>
        <p:nvSpPr>
          <p:cNvPr id="80" name="Retângulo 79"/>
          <p:cNvSpPr/>
          <p:nvPr/>
        </p:nvSpPr>
        <p:spPr>
          <a:xfrm>
            <a:off x="2857737" y="1268760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Assessor</a:t>
            </a:r>
            <a:endParaRPr lang="pt-BR" dirty="0"/>
          </a:p>
        </p:txBody>
      </p:sp>
      <p:sp>
        <p:nvSpPr>
          <p:cNvPr id="167" name="AutoShape 34"/>
          <p:cNvSpPr>
            <a:spLocks noChangeAspect="1" noChangeArrowheads="1" noTextEdit="1"/>
          </p:cNvSpPr>
          <p:nvPr/>
        </p:nvSpPr>
        <p:spPr bwMode="auto">
          <a:xfrm>
            <a:off x="3131840" y="1813760"/>
            <a:ext cx="918020" cy="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68" name="Line 36"/>
          <p:cNvSpPr>
            <a:spLocks noChangeShapeType="1"/>
          </p:cNvSpPr>
          <p:nvPr/>
        </p:nvSpPr>
        <p:spPr bwMode="auto">
          <a:xfrm flipH="1">
            <a:off x="3140413" y="2019511"/>
            <a:ext cx="1500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69" name="Line 37"/>
          <p:cNvSpPr>
            <a:spLocks noChangeShapeType="1"/>
          </p:cNvSpPr>
          <p:nvPr/>
        </p:nvSpPr>
        <p:spPr bwMode="auto">
          <a:xfrm flipH="1">
            <a:off x="3144699" y="2401007"/>
            <a:ext cx="7287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70" name="Freeform 38"/>
          <p:cNvSpPr>
            <a:spLocks/>
          </p:cNvSpPr>
          <p:nvPr/>
        </p:nvSpPr>
        <p:spPr bwMode="auto">
          <a:xfrm>
            <a:off x="3226142" y="1822333"/>
            <a:ext cx="810144" cy="308626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71" name="Freeform 39"/>
          <p:cNvSpPr>
            <a:spLocks/>
          </p:cNvSpPr>
          <p:nvPr/>
        </p:nvSpPr>
        <p:spPr bwMode="auto">
          <a:xfrm>
            <a:off x="3234715" y="2220975"/>
            <a:ext cx="805857" cy="308626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72" name="Rectangle 41"/>
          <p:cNvSpPr>
            <a:spLocks noChangeArrowheads="1"/>
          </p:cNvSpPr>
          <p:nvPr/>
        </p:nvSpPr>
        <p:spPr bwMode="auto">
          <a:xfrm>
            <a:off x="3359023" y="1942354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Rectangle 42"/>
          <p:cNvSpPr>
            <a:spLocks noChangeArrowheads="1"/>
          </p:cNvSpPr>
          <p:nvPr/>
        </p:nvSpPr>
        <p:spPr bwMode="auto">
          <a:xfrm>
            <a:off x="3431893" y="2023797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AutoShape 34"/>
          <p:cNvSpPr>
            <a:spLocks noChangeAspect="1" noChangeArrowheads="1" noTextEdit="1"/>
          </p:cNvSpPr>
          <p:nvPr/>
        </p:nvSpPr>
        <p:spPr bwMode="auto">
          <a:xfrm>
            <a:off x="3118192" y="2551256"/>
            <a:ext cx="918020" cy="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76" name="Line 36"/>
          <p:cNvSpPr>
            <a:spLocks noChangeShapeType="1"/>
          </p:cNvSpPr>
          <p:nvPr/>
        </p:nvSpPr>
        <p:spPr bwMode="auto">
          <a:xfrm flipH="1">
            <a:off x="3126765" y="2757007"/>
            <a:ext cx="1500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77" name="Line 37"/>
          <p:cNvSpPr>
            <a:spLocks noChangeShapeType="1"/>
          </p:cNvSpPr>
          <p:nvPr/>
        </p:nvSpPr>
        <p:spPr bwMode="auto">
          <a:xfrm flipH="1">
            <a:off x="3131051" y="3138503"/>
            <a:ext cx="7287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78" name="Freeform 38"/>
          <p:cNvSpPr>
            <a:spLocks/>
          </p:cNvSpPr>
          <p:nvPr/>
        </p:nvSpPr>
        <p:spPr bwMode="auto">
          <a:xfrm>
            <a:off x="3212494" y="2559829"/>
            <a:ext cx="810144" cy="308626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79" name="Freeform 39"/>
          <p:cNvSpPr>
            <a:spLocks/>
          </p:cNvSpPr>
          <p:nvPr/>
        </p:nvSpPr>
        <p:spPr bwMode="auto">
          <a:xfrm>
            <a:off x="3221067" y="2958471"/>
            <a:ext cx="805857" cy="308626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80" name="Rectangle 41"/>
          <p:cNvSpPr>
            <a:spLocks noChangeArrowheads="1"/>
          </p:cNvSpPr>
          <p:nvPr/>
        </p:nvSpPr>
        <p:spPr bwMode="auto">
          <a:xfrm>
            <a:off x="3345375" y="2679850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Rectangle 42"/>
          <p:cNvSpPr>
            <a:spLocks noChangeArrowheads="1"/>
          </p:cNvSpPr>
          <p:nvPr/>
        </p:nvSpPr>
        <p:spPr bwMode="auto">
          <a:xfrm>
            <a:off x="3418245" y="2761293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AutoShape 34"/>
          <p:cNvSpPr>
            <a:spLocks noChangeAspect="1" noChangeArrowheads="1" noTextEdit="1"/>
          </p:cNvSpPr>
          <p:nvPr/>
        </p:nvSpPr>
        <p:spPr bwMode="auto">
          <a:xfrm>
            <a:off x="3118192" y="3292869"/>
            <a:ext cx="918020" cy="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84" name="Line 36"/>
          <p:cNvSpPr>
            <a:spLocks noChangeShapeType="1"/>
          </p:cNvSpPr>
          <p:nvPr/>
        </p:nvSpPr>
        <p:spPr bwMode="auto">
          <a:xfrm flipH="1">
            <a:off x="3126765" y="3498620"/>
            <a:ext cx="1500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85" name="Line 37"/>
          <p:cNvSpPr>
            <a:spLocks noChangeShapeType="1"/>
          </p:cNvSpPr>
          <p:nvPr/>
        </p:nvSpPr>
        <p:spPr bwMode="auto">
          <a:xfrm flipH="1">
            <a:off x="3131051" y="3880116"/>
            <a:ext cx="7287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86" name="Freeform 38"/>
          <p:cNvSpPr>
            <a:spLocks/>
          </p:cNvSpPr>
          <p:nvPr/>
        </p:nvSpPr>
        <p:spPr bwMode="auto">
          <a:xfrm>
            <a:off x="3212494" y="3301442"/>
            <a:ext cx="810144" cy="308626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87" name="Freeform 39"/>
          <p:cNvSpPr>
            <a:spLocks/>
          </p:cNvSpPr>
          <p:nvPr/>
        </p:nvSpPr>
        <p:spPr bwMode="auto">
          <a:xfrm>
            <a:off x="3221067" y="3700084"/>
            <a:ext cx="805857" cy="308626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88" name="Rectangle 41"/>
          <p:cNvSpPr>
            <a:spLocks noChangeArrowheads="1"/>
          </p:cNvSpPr>
          <p:nvPr/>
        </p:nvSpPr>
        <p:spPr bwMode="auto">
          <a:xfrm>
            <a:off x="3345375" y="3421463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Rectangle 42"/>
          <p:cNvSpPr>
            <a:spLocks noChangeArrowheads="1"/>
          </p:cNvSpPr>
          <p:nvPr/>
        </p:nvSpPr>
        <p:spPr bwMode="auto">
          <a:xfrm>
            <a:off x="3418245" y="3502906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AutoShape 34"/>
          <p:cNvSpPr>
            <a:spLocks noChangeAspect="1" noChangeArrowheads="1" noTextEdit="1"/>
          </p:cNvSpPr>
          <p:nvPr/>
        </p:nvSpPr>
        <p:spPr bwMode="auto">
          <a:xfrm>
            <a:off x="3118860" y="4030365"/>
            <a:ext cx="918020" cy="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92" name="Line 36"/>
          <p:cNvSpPr>
            <a:spLocks noChangeShapeType="1"/>
          </p:cNvSpPr>
          <p:nvPr/>
        </p:nvSpPr>
        <p:spPr bwMode="auto">
          <a:xfrm flipH="1">
            <a:off x="3127433" y="4236116"/>
            <a:ext cx="1500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93" name="Line 37"/>
          <p:cNvSpPr>
            <a:spLocks noChangeShapeType="1"/>
          </p:cNvSpPr>
          <p:nvPr/>
        </p:nvSpPr>
        <p:spPr bwMode="auto">
          <a:xfrm flipH="1">
            <a:off x="3113711" y="4572432"/>
            <a:ext cx="7287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94" name="Freeform 38"/>
          <p:cNvSpPr>
            <a:spLocks/>
          </p:cNvSpPr>
          <p:nvPr/>
        </p:nvSpPr>
        <p:spPr bwMode="auto">
          <a:xfrm>
            <a:off x="3213162" y="4038938"/>
            <a:ext cx="810144" cy="308626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95" name="Freeform 39"/>
          <p:cNvSpPr>
            <a:spLocks/>
          </p:cNvSpPr>
          <p:nvPr/>
        </p:nvSpPr>
        <p:spPr bwMode="auto">
          <a:xfrm>
            <a:off x="3203727" y="4392400"/>
            <a:ext cx="805857" cy="308626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96" name="Rectangle 41"/>
          <p:cNvSpPr>
            <a:spLocks noChangeArrowheads="1"/>
          </p:cNvSpPr>
          <p:nvPr/>
        </p:nvSpPr>
        <p:spPr bwMode="auto">
          <a:xfrm>
            <a:off x="3346043" y="4158959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Rectangle 42"/>
          <p:cNvSpPr>
            <a:spLocks noChangeArrowheads="1"/>
          </p:cNvSpPr>
          <p:nvPr/>
        </p:nvSpPr>
        <p:spPr bwMode="auto">
          <a:xfrm>
            <a:off x="3418913" y="4240402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1187624" y="1176511"/>
            <a:ext cx="2116264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1574794" y="3657557"/>
            <a:ext cx="13432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574794" y="1587385"/>
            <a:ext cx="0" cy="2765497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724921" y="1927146"/>
            <a:ext cx="1485467" cy="568902"/>
          </a:xfrm>
          <a:custGeom>
            <a:avLst/>
            <a:gdLst>
              <a:gd name="T0" fmla="*/ 34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4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4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1701216" y="2654077"/>
            <a:ext cx="1485467" cy="568902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4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64" name="Freeform 11"/>
          <p:cNvSpPr>
            <a:spLocks/>
          </p:cNvSpPr>
          <p:nvPr/>
        </p:nvSpPr>
        <p:spPr bwMode="auto">
          <a:xfrm>
            <a:off x="1701216" y="3381007"/>
            <a:ext cx="1485467" cy="568902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65" name="Freeform 12"/>
          <p:cNvSpPr>
            <a:spLocks/>
          </p:cNvSpPr>
          <p:nvPr/>
        </p:nvSpPr>
        <p:spPr bwMode="auto">
          <a:xfrm>
            <a:off x="1717019" y="4060529"/>
            <a:ext cx="1477566" cy="568902"/>
          </a:xfrm>
          <a:custGeom>
            <a:avLst/>
            <a:gdLst>
              <a:gd name="T0" fmla="*/ 33 w 187"/>
              <a:gd name="T1" fmla="*/ 0 h 72"/>
              <a:gd name="T2" fmla="*/ 154 w 187"/>
              <a:gd name="T3" fmla="*/ 0 h 72"/>
              <a:gd name="T4" fmla="*/ 187 w 187"/>
              <a:gd name="T5" fmla="*/ 34 h 72"/>
              <a:gd name="T6" fmla="*/ 187 w 187"/>
              <a:gd name="T7" fmla="*/ 37 h 72"/>
              <a:gd name="T8" fmla="*/ 154 w 187"/>
              <a:gd name="T9" fmla="*/ 72 h 72"/>
              <a:gd name="T10" fmla="*/ 33 w 187"/>
              <a:gd name="T11" fmla="*/ 72 h 72"/>
              <a:gd name="T12" fmla="*/ 0 w 187"/>
              <a:gd name="T13" fmla="*/ 37 h 72"/>
              <a:gd name="T14" fmla="*/ 0 w 187"/>
              <a:gd name="T15" fmla="*/ 34 h 72"/>
              <a:gd name="T16" fmla="*/ 33 w 187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72">
                <a:moveTo>
                  <a:pt x="33" y="0"/>
                </a:moveTo>
                <a:lnTo>
                  <a:pt x="154" y="0"/>
                </a:lnTo>
                <a:cubicBezTo>
                  <a:pt x="172" y="0"/>
                  <a:pt x="187" y="15"/>
                  <a:pt x="187" y="34"/>
                </a:cubicBezTo>
                <a:lnTo>
                  <a:pt x="187" y="37"/>
                </a:lnTo>
                <a:cubicBezTo>
                  <a:pt x="187" y="56"/>
                  <a:pt x="172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66" name="Freeform 13"/>
          <p:cNvSpPr>
            <a:spLocks/>
          </p:cNvSpPr>
          <p:nvPr/>
        </p:nvSpPr>
        <p:spPr bwMode="auto">
          <a:xfrm>
            <a:off x="1203427" y="1192314"/>
            <a:ext cx="1485467" cy="568902"/>
          </a:xfrm>
          <a:custGeom>
            <a:avLst/>
            <a:gdLst>
              <a:gd name="T0" fmla="*/ 34 w 188"/>
              <a:gd name="T1" fmla="*/ 0 h 72"/>
              <a:gd name="T2" fmla="*/ 154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4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4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4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lt1"/>
              </a:solidFill>
            </a:endParaRPr>
          </a:p>
        </p:txBody>
      </p:sp>
      <p:sp>
        <p:nvSpPr>
          <p:cNvPr id="67" name="Rectangle 14"/>
          <p:cNvSpPr>
            <a:spLocks noChangeArrowheads="1"/>
          </p:cNvSpPr>
          <p:nvPr/>
        </p:nvSpPr>
        <p:spPr bwMode="auto">
          <a:xfrm>
            <a:off x="1898752" y="4218558"/>
            <a:ext cx="881008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PROCURADORIA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5"/>
          <p:cNvSpPr>
            <a:spLocks noChangeArrowheads="1"/>
          </p:cNvSpPr>
          <p:nvPr/>
        </p:nvSpPr>
        <p:spPr bwMode="auto">
          <a:xfrm>
            <a:off x="2104189" y="4368685"/>
            <a:ext cx="561001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REGIONAL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1574794" y="1318737"/>
            <a:ext cx="584705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DIRETORIA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auto">
          <a:xfrm>
            <a:off x="1709118" y="1468864"/>
            <a:ext cx="372684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NORTE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18"/>
          <p:cNvSpPr>
            <a:spLocks noChangeArrowheads="1"/>
          </p:cNvSpPr>
          <p:nvPr/>
        </p:nvSpPr>
        <p:spPr bwMode="auto">
          <a:xfrm>
            <a:off x="1961963" y="2045667"/>
            <a:ext cx="798044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1780231" y="2195794"/>
            <a:ext cx="1082495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ADMINISTRAÇÃO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20"/>
          <p:cNvSpPr>
            <a:spLocks noChangeArrowheads="1"/>
          </p:cNvSpPr>
          <p:nvPr/>
        </p:nvSpPr>
        <p:spPr bwMode="auto">
          <a:xfrm>
            <a:off x="1946160" y="2701485"/>
            <a:ext cx="798044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21"/>
          <p:cNvSpPr>
            <a:spLocks noChangeArrowheads="1"/>
          </p:cNvSpPr>
          <p:nvPr/>
        </p:nvSpPr>
        <p:spPr bwMode="auto">
          <a:xfrm>
            <a:off x="1954062" y="2851612"/>
            <a:ext cx="779607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EXECUÇÃO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2096287" y="3001739"/>
            <a:ext cx="561001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OBRAS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Line 23"/>
          <p:cNvSpPr>
            <a:spLocks noChangeShapeType="1"/>
          </p:cNvSpPr>
          <p:nvPr/>
        </p:nvSpPr>
        <p:spPr bwMode="auto">
          <a:xfrm flipH="1">
            <a:off x="1574794" y="2922725"/>
            <a:ext cx="13432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77" name="Line 24"/>
          <p:cNvSpPr>
            <a:spLocks noChangeShapeType="1"/>
          </p:cNvSpPr>
          <p:nvPr/>
        </p:nvSpPr>
        <p:spPr bwMode="auto">
          <a:xfrm flipH="1">
            <a:off x="1574794" y="4352882"/>
            <a:ext cx="13432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78" name="Line 25"/>
          <p:cNvSpPr>
            <a:spLocks noChangeShapeType="1"/>
          </p:cNvSpPr>
          <p:nvPr/>
        </p:nvSpPr>
        <p:spPr bwMode="auto">
          <a:xfrm flipH="1">
            <a:off x="1574794" y="2219498"/>
            <a:ext cx="1501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79" name="Rectangle 26"/>
          <p:cNvSpPr>
            <a:spLocks noChangeArrowheads="1"/>
          </p:cNvSpPr>
          <p:nvPr/>
        </p:nvSpPr>
        <p:spPr bwMode="auto">
          <a:xfrm>
            <a:off x="1946160" y="3420514"/>
            <a:ext cx="798044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27"/>
          <p:cNvSpPr>
            <a:spLocks noChangeArrowheads="1"/>
          </p:cNvSpPr>
          <p:nvPr/>
        </p:nvSpPr>
        <p:spPr bwMode="auto">
          <a:xfrm>
            <a:off x="1914555" y="3570641"/>
            <a:ext cx="850720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CONTRATOS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28"/>
          <p:cNvSpPr>
            <a:spLocks noChangeArrowheads="1"/>
          </p:cNvSpPr>
          <p:nvPr/>
        </p:nvSpPr>
        <p:spPr bwMode="auto">
          <a:xfrm>
            <a:off x="1977766" y="3720768"/>
            <a:ext cx="736149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E CONVÊNIOS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35834"/>
              </p:ext>
            </p:extLst>
          </p:nvPr>
        </p:nvGraphicFramePr>
        <p:xfrm>
          <a:off x="5657708" y="2266580"/>
          <a:ext cx="3234772" cy="2458564"/>
        </p:xfrm>
        <a:graphic>
          <a:graphicData uri="http://schemas.openxmlformats.org/drawingml/2006/table">
            <a:tbl>
              <a:tblPr/>
              <a:tblGrid>
                <a:gridCol w="1505699"/>
                <a:gridCol w="239919"/>
                <a:gridCol w="959677"/>
                <a:gridCol w="529477"/>
              </a:tblGrid>
              <a:tr h="187304">
                <a:tc>
                  <a:txBody>
                    <a:bodyPr/>
                    <a:lstStyle/>
                    <a:p>
                      <a:pPr algn="l"/>
                      <a:r>
                        <a:rPr lang="pt-BR" sz="800" b="1">
                          <a:effectLst/>
                          <a:latin typeface="Arial"/>
                        </a:rPr>
                        <a:t>DIRETORIA DO NORTE (Belém)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Diretor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101.5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7304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Calibri"/>
                        </a:rPr>
                        <a:t/>
                      </a:r>
                      <a:br>
                        <a:rPr lang="pt-BR" sz="800">
                          <a:effectLst/>
                          <a:latin typeface="Calibri"/>
                        </a:rPr>
                      </a:b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Assessor Técnico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102.3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04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Calibri"/>
                        </a:rPr>
                        <a:t/>
                      </a:r>
                      <a:br>
                        <a:rPr lang="pt-BR" sz="800">
                          <a:effectLst/>
                          <a:latin typeface="Calibri"/>
                        </a:rPr>
                      </a:b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Assistente Técnico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102.1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04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Administração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13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Execução de Obras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13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Contratos e Convênios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13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13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Procuradoria Regional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Coordenador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13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  <a:latin typeface="Arial"/>
                        </a:rPr>
                        <a:t>101.3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7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0" y="3855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Diretoria Nacional Centro-Oeste – Cuiabá (DAS 101.5)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27584" y="48691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tão de ação: Início 36">
            <a:hlinkClick r:id="rId2" action="ppaction://hlinksldjump" highlightClick="1"/>
          </p:cNvPr>
          <p:cNvSpPr/>
          <p:nvPr/>
        </p:nvSpPr>
        <p:spPr>
          <a:xfrm>
            <a:off x="6732241" y="5661249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38" name="CaixaDeTexto 37"/>
          <p:cNvSpPr txBox="1"/>
          <p:nvPr/>
        </p:nvSpPr>
        <p:spPr>
          <a:xfrm>
            <a:off x="7020272" y="5641503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u="sng" dirty="0" smtClean="0"/>
              <a:t>ORGANOGRAMA</a:t>
            </a:r>
            <a:endParaRPr lang="pt-BR" sz="1400" b="1" u="sng" dirty="0"/>
          </a:p>
        </p:txBody>
      </p:sp>
      <p:sp>
        <p:nvSpPr>
          <p:cNvPr id="84" name="Retângulo 83"/>
          <p:cNvSpPr/>
          <p:nvPr/>
        </p:nvSpPr>
        <p:spPr>
          <a:xfrm>
            <a:off x="35496" y="1268760"/>
            <a:ext cx="113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Assistente</a:t>
            </a:r>
            <a:endParaRPr lang="pt-BR" dirty="0"/>
          </a:p>
        </p:txBody>
      </p:sp>
      <p:sp>
        <p:nvSpPr>
          <p:cNvPr id="85" name="Retângulo 84"/>
          <p:cNvSpPr/>
          <p:nvPr/>
        </p:nvSpPr>
        <p:spPr>
          <a:xfrm>
            <a:off x="2857737" y="1268760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Assessor</a:t>
            </a:r>
            <a:endParaRPr lang="pt-BR" dirty="0"/>
          </a:p>
        </p:txBody>
      </p:sp>
      <p:sp>
        <p:nvSpPr>
          <p:cNvPr id="86" name="AutoShape 34"/>
          <p:cNvSpPr>
            <a:spLocks noChangeAspect="1" noChangeArrowheads="1" noTextEdit="1"/>
          </p:cNvSpPr>
          <p:nvPr/>
        </p:nvSpPr>
        <p:spPr bwMode="auto">
          <a:xfrm>
            <a:off x="3131840" y="1813760"/>
            <a:ext cx="918020" cy="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87" name="Line 36"/>
          <p:cNvSpPr>
            <a:spLocks noChangeShapeType="1"/>
          </p:cNvSpPr>
          <p:nvPr/>
        </p:nvSpPr>
        <p:spPr bwMode="auto">
          <a:xfrm flipH="1">
            <a:off x="3140413" y="2019511"/>
            <a:ext cx="1500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88" name="Line 37"/>
          <p:cNvSpPr>
            <a:spLocks noChangeShapeType="1"/>
          </p:cNvSpPr>
          <p:nvPr/>
        </p:nvSpPr>
        <p:spPr bwMode="auto">
          <a:xfrm flipH="1">
            <a:off x="3144699" y="2401007"/>
            <a:ext cx="7287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89" name="Freeform 38"/>
          <p:cNvSpPr>
            <a:spLocks/>
          </p:cNvSpPr>
          <p:nvPr/>
        </p:nvSpPr>
        <p:spPr bwMode="auto">
          <a:xfrm>
            <a:off x="3226142" y="1822333"/>
            <a:ext cx="810144" cy="308626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90" name="Freeform 39"/>
          <p:cNvSpPr>
            <a:spLocks/>
          </p:cNvSpPr>
          <p:nvPr/>
        </p:nvSpPr>
        <p:spPr bwMode="auto">
          <a:xfrm>
            <a:off x="3234715" y="2220975"/>
            <a:ext cx="805857" cy="308626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3359023" y="1942354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3431893" y="2023797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AutoShape 34"/>
          <p:cNvSpPr>
            <a:spLocks noChangeAspect="1" noChangeArrowheads="1" noTextEdit="1"/>
          </p:cNvSpPr>
          <p:nvPr/>
        </p:nvSpPr>
        <p:spPr bwMode="auto">
          <a:xfrm>
            <a:off x="3118192" y="2551256"/>
            <a:ext cx="918020" cy="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94" name="Line 36"/>
          <p:cNvSpPr>
            <a:spLocks noChangeShapeType="1"/>
          </p:cNvSpPr>
          <p:nvPr/>
        </p:nvSpPr>
        <p:spPr bwMode="auto">
          <a:xfrm flipH="1">
            <a:off x="3126765" y="2757007"/>
            <a:ext cx="1500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95" name="Line 37"/>
          <p:cNvSpPr>
            <a:spLocks noChangeShapeType="1"/>
          </p:cNvSpPr>
          <p:nvPr/>
        </p:nvSpPr>
        <p:spPr bwMode="auto">
          <a:xfrm flipH="1">
            <a:off x="3131051" y="3138503"/>
            <a:ext cx="7287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96" name="Freeform 38"/>
          <p:cNvSpPr>
            <a:spLocks/>
          </p:cNvSpPr>
          <p:nvPr/>
        </p:nvSpPr>
        <p:spPr bwMode="auto">
          <a:xfrm>
            <a:off x="3212494" y="2559829"/>
            <a:ext cx="810144" cy="308626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97" name="Freeform 39"/>
          <p:cNvSpPr>
            <a:spLocks/>
          </p:cNvSpPr>
          <p:nvPr/>
        </p:nvSpPr>
        <p:spPr bwMode="auto">
          <a:xfrm>
            <a:off x="3221067" y="2958471"/>
            <a:ext cx="805857" cy="308626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98" name="Rectangle 41"/>
          <p:cNvSpPr>
            <a:spLocks noChangeArrowheads="1"/>
          </p:cNvSpPr>
          <p:nvPr/>
        </p:nvSpPr>
        <p:spPr bwMode="auto">
          <a:xfrm>
            <a:off x="3345375" y="2679850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3418245" y="2761293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AutoShape 34"/>
          <p:cNvSpPr>
            <a:spLocks noChangeAspect="1" noChangeArrowheads="1" noTextEdit="1"/>
          </p:cNvSpPr>
          <p:nvPr/>
        </p:nvSpPr>
        <p:spPr bwMode="auto">
          <a:xfrm>
            <a:off x="3118192" y="3292869"/>
            <a:ext cx="918020" cy="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01" name="Line 36"/>
          <p:cNvSpPr>
            <a:spLocks noChangeShapeType="1"/>
          </p:cNvSpPr>
          <p:nvPr/>
        </p:nvSpPr>
        <p:spPr bwMode="auto">
          <a:xfrm flipH="1">
            <a:off x="3126765" y="3498620"/>
            <a:ext cx="1500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02" name="Line 37"/>
          <p:cNvSpPr>
            <a:spLocks noChangeShapeType="1"/>
          </p:cNvSpPr>
          <p:nvPr/>
        </p:nvSpPr>
        <p:spPr bwMode="auto">
          <a:xfrm flipH="1">
            <a:off x="3131051" y="3880116"/>
            <a:ext cx="7287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03" name="Freeform 38"/>
          <p:cNvSpPr>
            <a:spLocks/>
          </p:cNvSpPr>
          <p:nvPr/>
        </p:nvSpPr>
        <p:spPr bwMode="auto">
          <a:xfrm>
            <a:off x="3212494" y="3301442"/>
            <a:ext cx="810144" cy="308626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04" name="Freeform 39"/>
          <p:cNvSpPr>
            <a:spLocks/>
          </p:cNvSpPr>
          <p:nvPr/>
        </p:nvSpPr>
        <p:spPr bwMode="auto">
          <a:xfrm>
            <a:off x="3221067" y="3700084"/>
            <a:ext cx="805857" cy="308626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05" name="Rectangle 41"/>
          <p:cNvSpPr>
            <a:spLocks noChangeArrowheads="1"/>
          </p:cNvSpPr>
          <p:nvPr/>
        </p:nvSpPr>
        <p:spPr bwMode="auto">
          <a:xfrm>
            <a:off x="3345375" y="3421463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42"/>
          <p:cNvSpPr>
            <a:spLocks noChangeArrowheads="1"/>
          </p:cNvSpPr>
          <p:nvPr/>
        </p:nvSpPr>
        <p:spPr bwMode="auto">
          <a:xfrm>
            <a:off x="3418245" y="3502906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AutoShape 34"/>
          <p:cNvSpPr>
            <a:spLocks noChangeAspect="1" noChangeArrowheads="1" noTextEdit="1"/>
          </p:cNvSpPr>
          <p:nvPr/>
        </p:nvSpPr>
        <p:spPr bwMode="auto">
          <a:xfrm>
            <a:off x="3118860" y="4030365"/>
            <a:ext cx="918020" cy="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08" name="Line 36"/>
          <p:cNvSpPr>
            <a:spLocks noChangeShapeType="1"/>
          </p:cNvSpPr>
          <p:nvPr/>
        </p:nvSpPr>
        <p:spPr bwMode="auto">
          <a:xfrm flipH="1">
            <a:off x="3127433" y="4236116"/>
            <a:ext cx="1500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09" name="Line 37"/>
          <p:cNvSpPr>
            <a:spLocks noChangeShapeType="1"/>
          </p:cNvSpPr>
          <p:nvPr/>
        </p:nvSpPr>
        <p:spPr bwMode="auto">
          <a:xfrm flipH="1">
            <a:off x="3113711" y="4572432"/>
            <a:ext cx="7287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10" name="Freeform 38"/>
          <p:cNvSpPr>
            <a:spLocks/>
          </p:cNvSpPr>
          <p:nvPr/>
        </p:nvSpPr>
        <p:spPr bwMode="auto">
          <a:xfrm>
            <a:off x="3213162" y="4038938"/>
            <a:ext cx="810144" cy="308626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11" name="Freeform 39"/>
          <p:cNvSpPr>
            <a:spLocks/>
          </p:cNvSpPr>
          <p:nvPr/>
        </p:nvSpPr>
        <p:spPr bwMode="auto">
          <a:xfrm>
            <a:off x="3203727" y="4392400"/>
            <a:ext cx="805857" cy="308626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12" name="Rectangle 41"/>
          <p:cNvSpPr>
            <a:spLocks noChangeArrowheads="1"/>
          </p:cNvSpPr>
          <p:nvPr/>
        </p:nvSpPr>
        <p:spPr bwMode="auto">
          <a:xfrm>
            <a:off x="3346043" y="4158959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42"/>
          <p:cNvSpPr>
            <a:spLocks noChangeArrowheads="1"/>
          </p:cNvSpPr>
          <p:nvPr/>
        </p:nvSpPr>
        <p:spPr bwMode="auto">
          <a:xfrm>
            <a:off x="3418913" y="4240402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AutoShape 4"/>
          <p:cNvSpPr>
            <a:spLocks noChangeAspect="1" noChangeArrowheads="1" noTextEdit="1"/>
          </p:cNvSpPr>
          <p:nvPr/>
        </p:nvSpPr>
        <p:spPr bwMode="auto">
          <a:xfrm>
            <a:off x="1187624" y="1176511"/>
            <a:ext cx="2116264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15" name="Line 6"/>
          <p:cNvSpPr>
            <a:spLocks noChangeShapeType="1"/>
          </p:cNvSpPr>
          <p:nvPr/>
        </p:nvSpPr>
        <p:spPr bwMode="auto">
          <a:xfrm flipH="1">
            <a:off x="1574794" y="3657557"/>
            <a:ext cx="13432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16" name="Line 7"/>
          <p:cNvSpPr>
            <a:spLocks noChangeShapeType="1"/>
          </p:cNvSpPr>
          <p:nvPr/>
        </p:nvSpPr>
        <p:spPr bwMode="auto">
          <a:xfrm>
            <a:off x="1574794" y="1587385"/>
            <a:ext cx="0" cy="2765497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17" name="Freeform 9"/>
          <p:cNvSpPr>
            <a:spLocks/>
          </p:cNvSpPr>
          <p:nvPr/>
        </p:nvSpPr>
        <p:spPr bwMode="auto">
          <a:xfrm>
            <a:off x="1724921" y="1927146"/>
            <a:ext cx="1485467" cy="568902"/>
          </a:xfrm>
          <a:custGeom>
            <a:avLst/>
            <a:gdLst>
              <a:gd name="T0" fmla="*/ 34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4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4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118" name="Freeform 10"/>
          <p:cNvSpPr>
            <a:spLocks/>
          </p:cNvSpPr>
          <p:nvPr/>
        </p:nvSpPr>
        <p:spPr bwMode="auto">
          <a:xfrm>
            <a:off x="1701216" y="2654077"/>
            <a:ext cx="1485467" cy="568902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4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119" name="Freeform 11"/>
          <p:cNvSpPr>
            <a:spLocks/>
          </p:cNvSpPr>
          <p:nvPr/>
        </p:nvSpPr>
        <p:spPr bwMode="auto">
          <a:xfrm>
            <a:off x="1701216" y="3381007"/>
            <a:ext cx="1485467" cy="568902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120" name="Freeform 12"/>
          <p:cNvSpPr>
            <a:spLocks/>
          </p:cNvSpPr>
          <p:nvPr/>
        </p:nvSpPr>
        <p:spPr bwMode="auto">
          <a:xfrm>
            <a:off x="1717019" y="4060529"/>
            <a:ext cx="1477566" cy="568902"/>
          </a:xfrm>
          <a:custGeom>
            <a:avLst/>
            <a:gdLst>
              <a:gd name="T0" fmla="*/ 33 w 187"/>
              <a:gd name="T1" fmla="*/ 0 h 72"/>
              <a:gd name="T2" fmla="*/ 154 w 187"/>
              <a:gd name="T3" fmla="*/ 0 h 72"/>
              <a:gd name="T4" fmla="*/ 187 w 187"/>
              <a:gd name="T5" fmla="*/ 34 h 72"/>
              <a:gd name="T6" fmla="*/ 187 w 187"/>
              <a:gd name="T7" fmla="*/ 37 h 72"/>
              <a:gd name="T8" fmla="*/ 154 w 187"/>
              <a:gd name="T9" fmla="*/ 72 h 72"/>
              <a:gd name="T10" fmla="*/ 33 w 187"/>
              <a:gd name="T11" fmla="*/ 72 h 72"/>
              <a:gd name="T12" fmla="*/ 0 w 187"/>
              <a:gd name="T13" fmla="*/ 37 h 72"/>
              <a:gd name="T14" fmla="*/ 0 w 187"/>
              <a:gd name="T15" fmla="*/ 34 h 72"/>
              <a:gd name="T16" fmla="*/ 33 w 187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72">
                <a:moveTo>
                  <a:pt x="33" y="0"/>
                </a:moveTo>
                <a:lnTo>
                  <a:pt x="154" y="0"/>
                </a:lnTo>
                <a:cubicBezTo>
                  <a:pt x="172" y="0"/>
                  <a:pt x="187" y="15"/>
                  <a:pt x="187" y="34"/>
                </a:cubicBezTo>
                <a:lnTo>
                  <a:pt x="187" y="37"/>
                </a:lnTo>
                <a:cubicBezTo>
                  <a:pt x="187" y="56"/>
                  <a:pt x="172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121" name="Freeform 13"/>
          <p:cNvSpPr>
            <a:spLocks/>
          </p:cNvSpPr>
          <p:nvPr/>
        </p:nvSpPr>
        <p:spPr bwMode="auto">
          <a:xfrm>
            <a:off x="1203427" y="1192314"/>
            <a:ext cx="1485467" cy="568902"/>
          </a:xfrm>
          <a:custGeom>
            <a:avLst/>
            <a:gdLst>
              <a:gd name="T0" fmla="*/ 34 w 188"/>
              <a:gd name="T1" fmla="*/ 0 h 72"/>
              <a:gd name="T2" fmla="*/ 154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4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4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4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lt1"/>
              </a:solidFill>
            </a:endParaRPr>
          </a:p>
        </p:txBody>
      </p:sp>
      <p:sp>
        <p:nvSpPr>
          <p:cNvPr id="122" name="Rectangle 14"/>
          <p:cNvSpPr>
            <a:spLocks noChangeArrowheads="1"/>
          </p:cNvSpPr>
          <p:nvPr/>
        </p:nvSpPr>
        <p:spPr bwMode="auto">
          <a:xfrm>
            <a:off x="1898752" y="4218558"/>
            <a:ext cx="881008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PROCURADORIA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5"/>
          <p:cNvSpPr>
            <a:spLocks noChangeArrowheads="1"/>
          </p:cNvSpPr>
          <p:nvPr/>
        </p:nvSpPr>
        <p:spPr bwMode="auto">
          <a:xfrm>
            <a:off x="2104189" y="4368685"/>
            <a:ext cx="561001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REGIONAL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6"/>
          <p:cNvSpPr>
            <a:spLocks noChangeArrowheads="1"/>
          </p:cNvSpPr>
          <p:nvPr/>
        </p:nvSpPr>
        <p:spPr bwMode="auto">
          <a:xfrm>
            <a:off x="1574794" y="1318737"/>
            <a:ext cx="584705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DIRETORIA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17"/>
          <p:cNvSpPr>
            <a:spLocks noChangeArrowheads="1"/>
          </p:cNvSpPr>
          <p:nvPr/>
        </p:nvSpPr>
        <p:spPr bwMode="auto">
          <a:xfrm>
            <a:off x="1403648" y="1468864"/>
            <a:ext cx="10098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000" b="1" dirty="0" smtClean="0">
                <a:solidFill>
                  <a:srgbClr val="24211D"/>
                </a:solidFill>
                <a:latin typeface="Arial" pitchFamily="34" charset="0"/>
                <a:cs typeface="Arial" pitchFamily="34" charset="0"/>
              </a:rPr>
              <a:t>CENTRO OESTE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18"/>
          <p:cNvSpPr>
            <a:spLocks noChangeArrowheads="1"/>
          </p:cNvSpPr>
          <p:nvPr/>
        </p:nvSpPr>
        <p:spPr bwMode="auto">
          <a:xfrm>
            <a:off x="1961963" y="2045667"/>
            <a:ext cx="798044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1780231" y="2195794"/>
            <a:ext cx="1082495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ADMINISTRAÇÃO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20"/>
          <p:cNvSpPr>
            <a:spLocks noChangeArrowheads="1"/>
          </p:cNvSpPr>
          <p:nvPr/>
        </p:nvSpPr>
        <p:spPr bwMode="auto">
          <a:xfrm>
            <a:off x="1946160" y="2701485"/>
            <a:ext cx="798044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21"/>
          <p:cNvSpPr>
            <a:spLocks noChangeArrowheads="1"/>
          </p:cNvSpPr>
          <p:nvPr/>
        </p:nvSpPr>
        <p:spPr bwMode="auto">
          <a:xfrm>
            <a:off x="1954062" y="2851612"/>
            <a:ext cx="779607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EXECUÇÃO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2096287" y="3001739"/>
            <a:ext cx="561001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OBRAS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 flipH="1">
            <a:off x="1574794" y="2922725"/>
            <a:ext cx="13432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32" name="Line 24"/>
          <p:cNvSpPr>
            <a:spLocks noChangeShapeType="1"/>
          </p:cNvSpPr>
          <p:nvPr/>
        </p:nvSpPr>
        <p:spPr bwMode="auto">
          <a:xfrm flipH="1">
            <a:off x="1574794" y="4352882"/>
            <a:ext cx="13432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33" name="Line 25"/>
          <p:cNvSpPr>
            <a:spLocks noChangeShapeType="1"/>
          </p:cNvSpPr>
          <p:nvPr/>
        </p:nvSpPr>
        <p:spPr bwMode="auto">
          <a:xfrm flipH="1">
            <a:off x="1574794" y="2219498"/>
            <a:ext cx="1501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34" name="Rectangle 26"/>
          <p:cNvSpPr>
            <a:spLocks noChangeArrowheads="1"/>
          </p:cNvSpPr>
          <p:nvPr/>
        </p:nvSpPr>
        <p:spPr bwMode="auto">
          <a:xfrm>
            <a:off x="1946160" y="3420514"/>
            <a:ext cx="798044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27"/>
          <p:cNvSpPr>
            <a:spLocks noChangeArrowheads="1"/>
          </p:cNvSpPr>
          <p:nvPr/>
        </p:nvSpPr>
        <p:spPr bwMode="auto">
          <a:xfrm>
            <a:off x="1914555" y="3570641"/>
            <a:ext cx="850720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CONTRATOS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28"/>
          <p:cNvSpPr>
            <a:spLocks noChangeArrowheads="1"/>
          </p:cNvSpPr>
          <p:nvPr/>
        </p:nvSpPr>
        <p:spPr bwMode="auto">
          <a:xfrm>
            <a:off x="1977766" y="3720768"/>
            <a:ext cx="736149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E CONVÊNIOS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56032"/>
              </p:ext>
            </p:extLst>
          </p:nvPr>
        </p:nvGraphicFramePr>
        <p:xfrm>
          <a:off x="5580112" y="2276872"/>
          <a:ext cx="3378234" cy="2449808"/>
        </p:xfrm>
        <a:graphic>
          <a:graphicData uri="http://schemas.openxmlformats.org/drawingml/2006/table">
            <a:tbl>
              <a:tblPr/>
              <a:tblGrid>
                <a:gridCol w="1800963"/>
                <a:gridCol w="439307"/>
                <a:gridCol w="690340"/>
                <a:gridCol w="447624"/>
              </a:tblGrid>
              <a:tr h="254838">
                <a:tc>
                  <a:txBody>
                    <a:bodyPr/>
                    <a:lstStyle/>
                    <a:p>
                      <a:pPr algn="l"/>
                      <a:r>
                        <a:rPr lang="pt-BR" sz="800" b="1" dirty="0">
                          <a:effectLst/>
                          <a:latin typeface="Arial"/>
                        </a:rPr>
                        <a:t>DIRETORIA DO CENTRO-OESTE </a:t>
                      </a:r>
                      <a:r>
                        <a:rPr lang="pt-BR" sz="800" b="1" dirty="0" smtClean="0">
                          <a:effectLst/>
                          <a:latin typeface="Arial"/>
                        </a:rPr>
                        <a:t>(Cuiabá)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Diretor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101.5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Calibri"/>
                        </a:rPr>
                        <a:t/>
                      </a:r>
                      <a:br>
                        <a:rPr lang="pt-BR" sz="800">
                          <a:effectLst/>
                          <a:latin typeface="Calibri"/>
                        </a:rPr>
                      </a:b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Assessor Técnico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102.3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Calibri"/>
                        </a:rPr>
                        <a:t/>
                      </a:r>
                      <a:br>
                        <a:rPr lang="pt-BR" sz="800">
                          <a:effectLst/>
                          <a:latin typeface="Calibri"/>
                        </a:rPr>
                      </a:b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Assistente Técnico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102.1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Administração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20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38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Execução de Obras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20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38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Contratos e Convênios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20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20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Procuradoria Regional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20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  <a:latin typeface="Arial"/>
                        </a:rPr>
                        <a:t>101.3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4288" marR="34288" marT="17144" marB="17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4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0" y="3855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Diretoria Nacional Sul/Sudeste – Porto Alegre (DAS 101.5)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27584" y="48691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tão de ação: Início 36">
            <a:hlinkClick r:id="rId2" action="ppaction://hlinksldjump" highlightClick="1"/>
          </p:cNvPr>
          <p:cNvSpPr/>
          <p:nvPr/>
        </p:nvSpPr>
        <p:spPr>
          <a:xfrm>
            <a:off x="6732241" y="5661249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38" name="CaixaDeTexto 37"/>
          <p:cNvSpPr txBox="1"/>
          <p:nvPr/>
        </p:nvSpPr>
        <p:spPr>
          <a:xfrm>
            <a:off x="7020272" y="5641503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u="sng" dirty="0" smtClean="0"/>
              <a:t>ORGANOGRAMA</a:t>
            </a:r>
            <a:endParaRPr lang="pt-BR" sz="1400" b="1" u="sng" dirty="0"/>
          </a:p>
        </p:txBody>
      </p:sp>
      <p:sp>
        <p:nvSpPr>
          <p:cNvPr id="84" name="Retângulo 83"/>
          <p:cNvSpPr/>
          <p:nvPr/>
        </p:nvSpPr>
        <p:spPr>
          <a:xfrm>
            <a:off x="35496" y="1268760"/>
            <a:ext cx="113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Assistente</a:t>
            </a:r>
            <a:endParaRPr lang="pt-BR" dirty="0"/>
          </a:p>
        </p:txBody>
      </p:sp>
      <p:sp>
        <p:nvSpPr>
          <p:cNvPr id="85" name="Retângulo 84"/>
          <p:cNvSpPr/>
          <p:nvPr/>
        </p:nvSpPr>
        <p:spPr>
          <a:xfrm>
            <a:off x="2857737" y="1268760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Assessor</a:t>
            </a:r>
            <a:endParaRPr lang="pt-BR" dirty="0"/>
          </a:p>
        </p:txBody>
      </p:sp>
      <p:sp>
        <p:nvSpPr>
          <p:cNvPr id="86" name="AutoShape 34"/>
          <p:cNvSpPr>
            <a:spLocks noChangeAspect="1" noChangeArrowheads="1" noTextEdit="1"/>
          </p:cNvSpPr>
          <p:nvPr/>
        </p:nvSpPr>
        <p:spPr bwMode="auto">
          <a:xfrm>
            <a:off x="3131840" y="1813760"/>
            <a:ext cx="918020" cy="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87" name="Line 36"/>
          <p:cNvSpPr>
            <a:spLocks noChangeShapeType="1"/>
          </p:cNvSpPr>
          <p:nvPr/>
        </p:nvSpPr>
        <p:spPr bwMode="auto">
          <a:xfrm flipH="1">
            <a:off x="3140413" y="2019511"/>
            <a:ext cx="1500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88" name="Line 37"/>
          <p:cNvSpPr>
            <a:spLocks noChangeShapeType="1"/>
          </p:cNvSpPr>
          <p:nvPr/>
        </p:nvSpPr>
        <p:spPr bwMode="auto">
          <a:xfrm flipH="1">
            <a:off x="3144699" y="2401007"/>
            <a:ext cx="7287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89" name="Freeform 38"/>
          <p:cNvSpPr>
            <a:spLocks/>
          </p:cNvSpPr>
          <p:nvPr/>
        </p:nvSpPr>
        <p:spPr bwMode="auto">
          <a:xfrm>
            <a:off x="3226142" y="1822333"/>
            <a:ext cx="810144" cy="308626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90" name="Freeform 39"/>
          <p:cNvSpPr>
            <a:spLocks/>
          </p:cNvSpPr>
          <p:nvPr/>
        </p:nvSpPr>
        <p:spPr bwMode="auto">
          <a:xfrm>
            <a:off x="3234715" y="2220975"/>
            <a:ext cx="805857" cy="308626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3359023" y="1942354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3431893" y="2023797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AutoShape 34"/>
          <p:cNvSpPr>
            <a:spLocks noChangeAspect="1" noChangeArrowheads="1" noTextEdit="1"/>
          </p:cNvSpPr>
          <p:nvPr/>
        </p:nvSpPr>
        <p:spPr bwMode="auto">
          <a:xfrm>
            <a:off x="3118192" y="2551256"/>
            <a:ext cx="918020" cy="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94" name="Line 36"/>
          <p:cNvSpPr>
            <a:spLocks noChangeShapeType="1"/>
          </p:cNvSpPr>
          <p:nvPr/>
        </p:nvSpPr>
        <p:spPr bwMode="auto">
          <a:xfrm flipH="1">
            <a:off x="3126765" y="2757007"/>
            <a:ext cx="1500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95" name="Line 37"/>
          <p:cNvSpPr>
            <a:spLocks noChangeShapeType="1"/>
          </p:cNvSpPr>
          <p:nvPr/>
        </p:nvSpPr>
        <p:spPr bwMode="auto">
          <a:xfrm flipH="1">
            <a:off x="3131051" y="3138503"/>
            <a:ext cx="7287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96" name="Freeform 38"/>
          <p:cNvSpPr>
            <a:spLocks/>
          </p:cNvSpPr>
          <p:nvPr/>
        </p:nvSpPr>
        <p:spPr bwMode="auto">
          <a:xfrm>
            <a:off x="3212494" y="2559829"/>
            <a:ext cx="810144" cy="308626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97" name="Freeform 39"/>
          <p:cNvSpPr>
            <a:spLocks/>
          </p:cNvSpPr>
          <p:nvPr/>
        </p:nvSpPr>
        <p:spPr bwMode="auto">
          <a:xfrm>
            <a:off x="3221067" y="2958471"/>
            <a:ext cx="805857" cy="308626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98" name="Rectangle 41"/>
          <p:cNvSpPr>
            <a:spLocks noChangeArrowheads="1"/>
          </p:cNvSpPr>
          <p:nvPr/>
        </p:nvSpPr>
        <p:spPr bwMode="auto">
          <a:xfrm>
            <a:off x="3345375" y="2679850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3418245" y="2761293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AutoShape 34"/>
          <p:cNvSpPr>
            <a:spLocks noChangeAspect="1" noChangeArrowheads="1" noTextEdit="1"/>
          </p:cNvSpPr>
          <p:nvPr/>
        </p:nvSpPr>
        <p:spPr bwMode="auto">
          <a:xfrm>
            <a:off x="3118192" y="3292869"/>
            <a:ext cx="918020" cy="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01" name="Line 36"/>
          <p:cNvSpPr>
            <a:spLocks noChangeShapeType="1"/>
          </p:cNvSpPr>
          <p:nvPr/>
        </p:nvSpPr>
        <p:spPr bwMode="auto">
          <a:xfrm flipH="1">
            <a:off x="3126765" y="3498620"/>
            <a:ext cx="1500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02" name="Line 37"/>
          <p:cNvSpPr>
            <a:spLocks noChangeShapeType="1"/>
          </p:cNvSpPr>
          <p:nvPr/>
        </p:nvSpPr>
        <p:spPr bwMode="auto">
          <a:xfrm flipH="1">
            <a:off x="3131051" y="3880116"/>
            <a:ext cx="7287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03" name="Freeform 38"/>
          <p:cNvSpPr>
            <a:spLocks/>
          </p:cNvSpPr>
          <p:nvPr/>
        </p:nvSpPr>
        <p:spPr bwMode="auto">
          <a:xfrm>
            <a:off x="3212494" y="3301442"/>
            <a:ext cx="810144" cy="308626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04" name="Freeform 39"/>
          <p:cNvSpPr>
            <a:spLocks/>
          </p:cNvSpPr>
          <p:nvPr/>
        </p:nvSpPr>
        <p:spPr bwMode="auto">
          <a:xfrm>
            <a:off x="3221067" y="3700084"/>
            <a:ext cx="805857" cy="308626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05" name="Rectangle 41"/>
          <p:cNvSpPr>
            <a:spLocks noChangeArrowheads="1"/>
          </p:cNvSpPr>
          <p:nvPr/>
        </p:nvSpPr>
        <p:spPr bwMode="auto">
          <a:xfrm>
            <a:off x="3345375" y="3421463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42"/>
          <p:cNvSpPr>
            <a:spLocks noChangeArrowheads="1"/>
          </p:cNvSpPr>
          <p:nvPr/>
        </p:nvSpPr>
        <p:spPr bwMode="auto">
          <a:xfrm>
            <a:off x="3418245" y="3502906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AutoShape 34"/>
          <p:cNvSpPr>
            <a:spLocks noChangeAspect="1" noChangeArrowheads="1" noTextEdit="1"/>
          </p:cNvSpPr>
          <p:nvPr/>
        </p:nvSpPr>
        <p:spPr bwMode="auto">
          <a:xfrm>
            <a:off x="3118860" y="4030365"/>
            <a:ext cx="918020" cy="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08" name="Line 36"/>
          <p:cNvSpPr>
            <a:spLocks noChangeShapeType="1"/>
          </p:cNvSpPr>
          <p:nvPr/>
        </p:nvSpPr>
        <p:spPr bwMode="auto">
          <a:xfrm flipH="1">
            <a:off x="3127433" y="4236116"/>
            <a:ext cx="1500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09" name="Line 37"/>
          <p:cNvSpPr>
            <a:spLocks noChangeShapeType="1"/>
          </p:cNvSpPr>
          <p:nvPr/>
        </p:nvSpPr>
        <p:spPr bwMode="auto">
          <a:xfrm flipH="1">
            <a:off x="3113711" y="4572432"/>
            <a:ext cx="72870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400"/>
          </a:p>
        </p:txBody>
      </p:sp>
      <p:sp>
        <p:nvSpPr>
          <p:cNvPr id="110" name="Freeform 38"/>
          <p:cNvSpPr>
            <a:spLocks/>
          </p:cNvSpPr>
          <p:nvPr/>
        </p:nvSpPr>
        <p:spPr bwMode="auto">
          <a:xfrm>
            <a:off x="3213162" y="4038938"/>
            <a:ext cx="810144" cy="308626"/>
          </a:xfrm>
          <a:custGeom>
            <a:avLst/>
            <a:gdLst>
              <a:gd name="T0" fmla="*/ 34 w 189"/>
              <a:gd name="T1" fmla="*/ 0 h 72"/>
              <a:gd name="T2" fmla="*/ 155 w 189"/>
              <a:gd name="T3" fmla="*/ 0 h 72"/>
              <a:gd name="T4" fmla="*/ 189 w 189"/>
              <a:gd name="T5" fmla="*/ 35 h 72"/>
              <a:gd name="T6" fmla="*/ 189 w 189"/>
              <a:gd name="T7" fmla="*/ 38 h 72"/>
              <a:gd name="T8" fmla="*/ 155 w 189"/>
              <a:gd name="T9" fmla="*/ 72 h 72"/>
              <a:gd name="T10" fmla="*/ 34 w 189"/>
              <a:gd name="T11" fmla="*/ 72 h 72"/>
              <a:gd name="T12" fmla="*/ 0 w 189"/>
              <a:gd name="T13" fmla="*/ 38 h 72"/>
              <a:gd name="T14" fmla="*/ 0 w 189"/>
              <a:gd name="T15" fmla="*/ 35 h 72"/>
              <a:gd name="T16" fmla="*/ 34 w 189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9" y="16"/>
                  <a:pt x="189" y="35"/>
                </a:cubicBezTo>
                <a:lnTo>
                  <a:pt x="189" y="38"/>
                </a:lnTo>
                <a:cubicBezTo>
                  <a:pt x="189" y="57"/>
                  <a:pt x="173" y="72"/>
                  <a:pt x="155" y="72"/>
                </a:cubicBezTo>
                <a:lnTo>
                  <a:pt x="34" y="72"/>
                </a:lnTo>
                <a:cubicBezTo>
                  <a:pt x="16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11" name="Freeform 39"/>
          <p:cNvSpPr>
            <a:spLocks/>
          </p:cNvSpPr>
          <p:nvPr/>
        </p:nvSpPr>
        <p:spPr bwMode="auto">
          <a:xfrm>
            <a:off x="3203727" y="4392400"/>
            <a:ext cx="805857" cy="308626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600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112" name="Rectangle 41"/>
          <p:cNvSpPr>
            <a:spLocks noChangeArrowheads="1"/>
          </p:cNvSpPr>
          <p:nvPr/>
        </p:nvSpPr>
        <p:spPr bwMode="auto">
          <a:xfrm>
            <a:off x="3346043" y="4158959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42"/>
          <p:cNvSpPr>
            <a:spLocks noChangeArrowheads="1"/>
          </p:cNvSpPr>
          <p:nvPr/>
        </p:nvSpPr>
        <p:spPr bwMode="auto">
          <a:xfrm>
            <a:off x="3418913" y="4240402"/>
            <a:ext cx="65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AutoShape 4"/>
          <p:cNvSpPr>
            <a:spLocks noChangeAspect="1" noChangeArrowheads="1" noTextEdit="1"/>
          </p:cNvSpPr>
          <p:nvPr/>
        </p:nvSpPr>
        <p:spPr bwMode="auto">
          <a:xfrm>
            <a:off x="1187624" y="1176511"/>
            <a:ext cx="2116264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15" name="Line 6"/>
          <p:cNvSpPr>
            <a:spLocks noChangeShapeType="1"/>
          </p:cNvSpPr>
          <p:nvPr/>
        </p:nvSpPr>
        <p:spPr bwMode="auto">
          <a:xfrm flipH="1">
            <a:off x="1574794" y="3657557"/>
            <a:ext cx="13432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16" name="Line 7"/>
          <p:cNvSpPr>
            <a:spLocks noChangeShapeType="1"/>
          </p:cNvSpPr>
          <p:nvPr/>
        </p:nvSpPr>
        <p:spPr bwMode="auto">
          <a:xfrm>
            <a:off x="1574794" y="1587385"/>
            <a:ext cx="0" cy="2765497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17" name="Freeform 9"/>
          <p:cNvSpPr>
            <a:spLocks/>
          </p:cNvSpPr>
          <p:nvPr/>
        </p:nvSpPr>
        <p:spPr bwMode="auto">
          <a:xfrm>
            <a:off x="1724921" y="1927146"/>
            <a:ext cx="1485467" cy="568902"/>
          </a:xfrm>
          <a:custGeom>
            <a:avLst/>
            <a:gdLst>
              <a:gd name="T0" fmla="*/ 34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4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4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118" name="Freeform 10"/>
          <p:cNvSpPr>
            <a:spLocks/>
          </p:cNvSpPr>
          <p:nvPr/>
        </p:nvSpPr>
        <p:spPr bwMode="auto">
          <a:xfrm>
            <a:off x="1701216" y="2654077"/>
            <a:ext cx="1485467" cy="568902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4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119" name="Freeform 11"/>
          <p:cNvSpPr>
            <a:spLocks/>
          </p:cNvSpPr>
          <p:nvPr/>
        </p:nvSpPr>
        <p:spPr bwMode="auto">
          <a:xfrm>
            <a:off x="1701216" y="3381007"/>
            <a:ext cx="1485467" cy="568902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120" name="Freeform 12"/>
          <p:cNvSpPr>
            <a:spLocks/>
          </p:cNvSpPr>
          <p:nvPr/>
        </p:nvSpPr>
        <p:spPr bwMode="auto">
          <a:xfrm>
            <a:off x="1717019" y="4060529"/>
            <a:ext cx="1477566" cy="568902"/>
          </a:xfrm>
          <a:custGeom>
            <a:avLst/>
            <a:gdLst>
              <a:gd name="T0" fmla="*/ 33 w 187"/>
              <a:gd name="T1" fmla="*/ 0 h 72"/>
              <a:gd name="T2" fmla="*/ 154 w 187"/>
              <a:gd name="T3" fmla="*/ 0 h 72"/>
              <a:gd name="T4" fmla="*/ 187 w 187"/>
              <a:gd name="T5" fmla="*/ 34 h 72"/>
              <a:gd name="T6" fmla="*/ 187 w 187"/>
              <a:gd name="T7" fmla="*/ 37 h 72"/>
              <a:gd name="T8" fmla="*/ 154 w 187"/>
              <a:gd name="T9" fmla="*/ 72 h 72"/>
              <a:gd name="T10" fmla="*/ 33 w 187"/>
              <a:gd name="T11" fmla="*/ 72 h 72"/>
              <a:gd name="T12" fmla="*/ 0 w 187"/>
              <a:gd name="T13" fmla="*/ 37 h 72"/>
              <a:gd name="T14" fmla="*/ 0 w 187"/>
              <a:gd name="T15" fmla="*/ 34 h 72"/>
              <a:gd name="T16" fmla="*/ 33 w 187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72">
                <a:moveTo>
                  <a:pt x="33" y="0"/>
                </a:moveTo>
                <a:lnTo>
                  <a:pt x="154" y="0"/>
                </a:lnTo>
                <a:cubicBezTo>
                  <a:pt x="172" y="0"/>
                  <a:pt x="187" y="15"/>
                  <a:pt x="187" y="34"/>
                </a:cubicBezTo>
                <a:lnTo>
                  <a:pt x="187" y="37"/>
                </a:lnTo>
                <a:cubicBezTo>
                  <a:pt x="187" y="56"/>
                  <a:pt x="172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  <p:sp>
        <p:nvSpPr>
          <p:cNvPr id="121" name="Freeform 13"/>
          <p:cNvSpPr>
            <a:spLocks/>
          </p:cNvSpPr>
          <p:nvPr/>
        </p:nvSpPr>
        <p:spPr bwMode="auto">
          <a:xfrm>
            <a:off x="1203427" y="1192314"/>
            <a:ext cx="1485467" cy="568902"/>
          </a:xfrm>
          <a:custGeom>
            <a:avLst/>
            <a:gdLst>
              <a:gd name="T0" fmla="*/ 34 w 188"/>
              <a:gd name="T1" fmla="*/ 0 h 72"/>
              <a:gd name="T2" fmla="*/ 154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4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4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4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lt1"/>
              </a:solidFill>
            </a:endParaRPr>
          </a:p>
        </p:txBody>
      </p:sp>
      <p:sp>
        <p:nvSpPr>
          <p:cNvPr id="122" name="Rectangle 14"/>
          <p:cNvSpPr>
            <a:spLocks noChangeArrowheads="1"/>
          </p:cNvSpPr>
          <p:nvPr/>
        </p:nvSpPr>
        <p:spPr bwMode="auto">
          <a:xfrm>
            <a:off x="1898752" y="4218558"/>
            <a:ext cx="881008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PROCURADORIA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5"/>
          <p:cNvSpPr>
            <a:spLocks noChangeArrowheads="1"/>
          </p:cNvSpPr>
          <p:nvPr/>
        </p:nvSpPr>
        <p:spPr bwMode="auto">
          <a:xfrm>
            <a:off x="2104189" y="4368685"/>
            <a:ext cx="561001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REGIONAL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6"/>
          <p:cNvSpPr>
            <a:spLocks noChangeArrowheads="1"/>
          </p:cNvSpPr>
          <p:nvPr/>
        </p:nvSpPr>
        <p:spPr bwMode="auto">
          <a:xfrm>
            <a:off x="1574794" y="1318737"/>
            <a:ext cx="584705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DIRETORIA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17"/>
          <p:cNvSpPr>
            <a:spLocks noChangeArrowheads="1"/>
          </p:cNvSpPr>
          <p:nvPr/>
        </p:nvSpPr>
        <p:spPr bwMode="auto">
          <a:xfrm>
            <a:off x="1835696" y="1468864"/>
            <a:ext cx="25648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000" b="1" dirty="0" smtClean="0">
                <a:solidFill>
                  <a:srgbClr val="24211D"/>
                </a:solidFill>
                <a:latin typeface="Arial" pitchFamily="34" charset="0"/>
                <a:cs typeface="Arial" pitchFamily="34" charset="0"/>
              </a:rPr>
              <a:t>SUL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18"/>
          <p:cNvSpPr>
            <a:spLocks noChangeArrowheads="1"/>
          </p:cNvSpPr>
          <p:nvPr/>
        </p:nvSpPr>
        <p:spPr bwMode="auto">
          <a:xfrm>
            <a:off x="1961963" y="2045667"/>
            <a:ext cx="798044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1780231" y="2195794"/>
            <a:ext cx="1082495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ADMINISTRAÇÃO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20"/>
          <p:cNvSpPr>
            <a:spLocks noChangeArrowheads="1"/>
          </p:cNvSpPr>
          <p:nvPr/>
        </p:nvSpPr>
        <p:spPr bwMode="auto">
          <a:xfrm>
            <a:off x="1946160" y="2701485"/>
            <a:ext cx="798044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21"/>
          <p:cNvSpPr>
            <a:spLocks noChangeArrowheads="1"/>
          </p:cNvSpPr>
          <p:nvPr/>
        </p:nvSpPr>
        <p:spPr bwMode="auto">
          <a:xfrm>
            <a:off x="1954062" y="2851612"/>
            <a:ext cx="779607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EXECUÇÃO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2096287" y="3001739"/>
            <a:ext cx="561001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OBRAS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 flipH="1">
            <a:off x="1574794" y="2922725"/>
            <a:ext cx="13432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32" name="Line 24"/>
          <p:cNvSpPr>
            <a:spLocks noChangeShapeType="1"/>
          </p:cNvSpPr>
          <p:nvPr/>
        </p:nvSpPr>
        <p:spPr bwMode="auto">
          <a:xfrm flipH="1">
            <a:off x="1574794" y="4352882"/>
            <a:ext cx="134324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33" name="Line 25"/>
          <p:cNvSpPr>
            <a:spLocks noChangeShapeType="1"/>
          </p:cNvSpPr>
          <p:nvPr/>
        </p:nvSpPr>
        <p:spPr bwMode="auto">
          <a:xfrm flipH="1">
            <a:off x="1574794" y="2219498"/>
            <a:ext cx="150127" cy="0"/>
          </a:xfrm>
          <a:prstGeom prst="line">
            <a:avLst/>
          </a:pr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134" name="Rectangle 26"/>
          <p:cNvSpPr>
            <a:spLocks noChangeArrowheads="1"/>
          </p:cNvSpPr>
          <p:nvPr/>
        </p:nvSpPr>
        <p:spPr bwMode="auto">
          <a:xfrm>
            <a:off x="1946160" y="3420514"/>
            <a:ext cx="798044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COORD GERAL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27"/>
          <p:cNvSpPr>
            <a:spLocks noChangeArrowheads="1"/>
          </p:cNvSpPr>
          <p:nvPr/>
        </p:nvSpPr>
        <p:spPr bwMode="auto">
          <a:xfrm>
            <a:off x="1914555" y="3570641"/>
            <a:ext cx="850720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CONTRATOS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28"/>
          <p:cNvSpPr>
            <a:spLocks noChangeArrowheads="1"/>
          </p:cNvSpPr>
          <p:nvPr/>
        </p:nvSpPr>
        <p:spPr bwMode="auto">
          <a:xfrm>
            <a:off x="1977766" y="3720768"/>
            <a:ext cx="736149" cy="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E CONVÊNIOS</a:t>
            </a: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275370"/>
              </p:ext>
            </p:extLst>
          </p:nvPr>
        </p:nvGraphicFramePr>
        <p:xfrm>
          <a:off x="5441684" y="2204864"/>
          <a:ext cx="3306780" cy="2458564"/>
        </p:xfrm>
        <a:graphic>
          <a:graphicData uri="http://schemas.openxmlformats.org/drawingml/2006/table">
            <a:tbl>
              <a:tblPr/>
              <a:tblGrid>
                <a:gridCol w="1539217"/>
                <a:gridCol w="245260"/>
                <a:gridCol w="981040"/>
                <a:gridCol w="541263"/>
              </a:tblGrid>
              <a:tr h="160034">
                <a:tc>
                  <a:txBody>
                    <a:bodyPr/>
                    <a:lstStyle/>
                    <a:p>
                      <a:pPr algn="l"/>
                      <a:r>
                        <a:rPr lang="pt-BR" sz="800" b="1" dirty="0">
                          <a:effectLst/>
                          <a:latin typeface="Arial"/>
                        </a:rPr>
                        <a:t>DIRETORIA DO SUL </a:t>
                      </a:r>
                      <a:r>
                        <a:rPr lang="pt-BR" sz="800" b="1" dirty="0" smtClean="0">
                          <a:effectLst/>
                          <a:latin typeface="Arial"/>
                        </a:rPr>
                        <a:t>(Porto Alegre)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Diretor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101.5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0034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Calibri"/>
                        </a:rPr>
                        <a:t/>
                      </a:r>
                      <a:br>
                        <a:rPr lang="pt-BR" sz="800">
                          <a:effectLst/>
                          <a:latin typeface="Calibri"/>
                        </a:rPr>
                      </a:b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Assessor Técnico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102.3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4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Calibri"/>
                        </a:rPr>
                        <a:t/>
                      </a:r>
                      <a:br>
                        <a:rPr lang="pt-BR" sz="800">
                          <a:effectLst/>
                          <a:latin typeface="Calibri"/>
                        </a:rPr>
                      </a:b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Assistente Técnico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102.1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4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Administração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24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4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Execução de Obras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24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4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Coordenação Geral de Contratos e Convênios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 Geral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24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101.3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24">
                <a:tc>
                  <a:txBody>
                    <a:bodyPr/>
                    <a:lstStyle/>
                    <a:p>
                      <a:pPr algn="l"/>
                      <a:r>
                        <a:rPr lang="pt-BR" sz="800" dirty="0">
                          <a:effectLst/>
                          <a:latin typeface="Arial"/>
                        </a:rPr>
                        <a:t>Procuradoria Regional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101.4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24"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Coordenação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  <a:latin typeface="Arial"/>
                        </a:rPr>
                        <a:t>2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>
                          <a:effectLst/>
                          <a:latin typeface="Arial"/>
                        </a:rPr>
                        <a:t>Coordenador</a:t>
                      </a:r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effectLst/>
                          <a:latin typeface="Arial"/>
                        </a:rPr>
                        <a:t>101.3</a:t>
                      </a:r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5085" marR="35085" marT="17542" marB="175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8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homologacao-www.rnp.br/_images/backbone/bkb_ipe-6a.geracao.20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6404"/>
            <a:ext cx="4058096" cy="31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mail.integracao.gov.br/owa/attachment.ashx?id=RgAAAABRlLLTd8yBRroqjvmVxJGiBwCtO%2bH2PyoqT7Pt5VMVqpxkAAAACT%2bzAACtO%2bH2PyoqT7Pt5VMVqpxkAABpEp1iAAAJ&amp;attcnt=1&amp;attid0=BAAAAAAA&amp;attcid0=image001.jpg%4001CE4BC8.87009DB0"/>
          <p:cNvSpPr>
            <a:spLocks noChangeAspect="1" noChangeArrowheads="1"/>
          </p:cNvSpPr>
          <p:nvPr/>
        </p:nvSpPr>
        <p:spPr bwMode="auto">
          <a:xfrm>
            <a:off x="155575" y="-914400"/>
            <a:ext cx="40100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https://mail.integracao.gov.br/owa/attachment.ashx?id=RgAAAABRlLLTd8yBRroqjvmVxJGiBwCtO%2bH2PyoqT7Pt5VMVqpxkAAAACT%2bzAACtO%2bH2PyoqT7Pt5VMVqpxkAABpEp1iAAAJ&amp;attcnt=1&amp;attid0=BAAAAAAA&amp;attcid0=image001.jpg%4001CE4BC8.87009DB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283968" y="643910"/>
            <a:ext cx="48600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Apoio à implementação de políticas públicas pelas instituições de </a:t>
            </a:r>
            <a:r>
              <a:rPr lang="pt-BR" dirty="0" smtClean="0"/>
              <a:t>DR e Proteção Social)</a:t>
            </a:r>
            <a:endParaRPr lang="pt-BR" dirty="0"/>
          </a:p>
          <a:p>
            <a:r>
              <a:rPr lang="pt-BR" dirty="0"/>
              <a:t>Regidas pela Lei nº 9.637, de 15 de maio de 1998, as </a:t>
            </a:r>
            <a:r>
              <a:rPr lang="pt-BR" dirty="0" err="1"/>
              <a:t>OSs</a:t>
            </a:r>
            <a:r>
              <a:rPr lang="pt-BR" dirty="0"/>
              <a:t> estão restritas para atuar na execução de atividades dirigidas ao ensino, à pesquisa científica, ao desenvolvimento tecnológico, à proteção e preservação do meio ambiente, à cultura e à saúde (art. 1°).</a:t>
            </a:r>
          </a:p>
          <a:p>
            <a:r>
              <a:rPr lang="pt-BR" dirty="0"/>
              <a:t>Por sua natureza estas entidades têm grande capacidade de articulação com a sociedade civil, elemento fundamental para o alcance dos objetivos das políticas públicas nas áreas de sua atuação, bem como permite maior agilidade e flexibilidade administrativa, em comparação com os órgãos públicos.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44624"/>
            <a:ext cx="8647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Criação Organização Social de Desenvolvimento Regional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8" y="4499446"/>
            <a:ext cx="3797242" cy="189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59078" y="655176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i="1" dirty="0"/>
              <a:t> fonte</a:t>
            </a:r>
            <a:r>
              <a:rPr lang="pt-BR" sz="1100" b="1" dirty="0"/>
              <a:t>: IDSM, O segundo ciclo do contrato de gestão 2006-2009, 2010  </a:t>
            </a:r>
            <a:r>
              <a:rPr lang="pt-BR" sz="1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76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624"/>
            <a:ext cx="519021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2625293"/>
            <a:ext cx="90010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Os Comitês de Busca constituem um instrumento técnico consultivo mundialmente utilizado com a função precípua de subsidiar os </a:t>
            </a:r>
            <a:r>
              <a:rPr lang="pt-BR" sz="1400" dirty="0" err="1">
                <a:solidFill>
                  <a:schemeClr val="tx2">
                    <a:lumMod val="50000"/>
                  </a:schemeClr>
                </a:solidFill>
              </a:rPr>
              <a:t>decisores</a:t>
            </a:r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 na seleção de dirigentes e técnicos de alto nível. Esta seleção, por sua importância para as organizações reveste-se de um caráter exclusivo que requer procedimentos rigorosos para assegurar o melhor resultado possível na identificação e atração dos candidatos com o perfil mais adequado para cada instituição.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Diferenciando-se </a:t>
            </a:r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dos </a:t>
            </a:r>
            <a:r>
              <a:rPr lang="pt-BR" sz="1400" dirty="0" err="1">
                <a:solidFill>
                  <a:schemeClr val="tx2">
                    <a:lumMod val="50000"/>
                  </a:schemeClr>
                </a:solidFill>
              </a:rPr>
              <a:t>head</a:t>
            </a:r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2">
                    <a:lumMod val="50000"/>
                  </a:schemeClr>
                </a:solidFill>
              </a:rPr>
              <a:t>hunters</a:t>
            </a:r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 por sua natureza ad hoc, os CB são criados especificamente para satisfazer às necessidades de uma determinada organização. Assim, sua constituição demanda atenção especial, sendo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essencial</a:t>
            </a:r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 que cada membro apresente um bom grau de conhecimento da instituição e uma adequada percepção de sua cultura, sendo capaz de comunicar as demandas específicas daquela organização, e tenha a habilidade para avaliar bem competências.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8"/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</a:rPr>
              <a:t>		fonte: </a:t>
            </a:r>
            <a:r>
              <a:rPr lang="pt-BR" sz="1100" i="1" dirty="0" err="1" smtClean="0">
                <a:solidFill>
                  <a:schemeClr val="tx2">
                    <a:lumMod val="50000"/>
                  </a:schemeClr>
                </a:solidFill>
              </a:rPr>
              <a:t>Faculty</a:t>
            </a:r>
            <a:r>
              <a:rPr lang="pt-BR" sz="11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1100" i="1" dirty="0" err="1">
                <a:solidFill>
                  <a:schemeClr val="tx2">
                    <a:lumMod val="50000"/>
                  </a:schemeClr>
                </a:solidFill>
              </a:rPr>
              <a:t>Search</a:t>
            </a:r>
            <a:r>
              <a:rPr lang="pt-BR" sz="11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1100" i="1" dirty="0" err="1">
                <a:solidFill>
                  <a:schemeClr val="tx2">
                    <a:lumMod val="50000"/>
                  </a:schemeClr>
                </a:solidFill>
              </a:rPr>
              <a:t>Committee</a:t>
            </a:r>
            <a:r>
              <a:rPr lang="pt-BR" sz="11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1100" i="1" dirty="0" err="1" smtClean="0">
                <a:solidFill>
                  <a:schemeClr val="tx2">
                    <a:lumMod val="50000"/>
                  </a:schemeClr>
                </a:solidFill>
              </a:rPr>
              <a:t>Handbook</a:t>
            </a:r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</a:rPr>
              <a:t>, elaborado a</a:t>
            </a:r>
          </a:p>
          <a:p>
            <a:pPr lvl="8"/>
            <a:r>
              <a:rPr lang="pt-BR" sz="11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</a:rPr>
              <a:t>	partir 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</a:rPr>
              <a:t>de manuais análogos da </a:t>
            </a:r>
            <a:r>
              <a:rPr lang="pt-BR" sz="1100" i="1" dirty="0" err="1">
                <a:solidFill>
                  <a:schemeClr val="tx2">
                    <a:lumMod val="50000"/>
                  </a:schemeClr>
                </a:solidFill>
              </a:rPr>
              <a:t>University</a:t>
            </a:r>
            <a:r>
              <a:rPr lang="pt-BR" sz="11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1100" i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1100" i="1" dirty="0">
                <a:solidFill>
                  <a:schemeClr val="tx2">
                    <a:lumMod val="50000"/>
                  </a:schemeClr>
                </a:solidFill>
              </a:rPr>
              <a:t> Washington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</a:rPr>
              <a:t> e </a:t>
            </a:r>
            <a:endParaRPr lang="pt-BR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8"/>
            <a:r>
              <a:rPr lang="pt-BR" sz="11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</a:rPr>
              <a:t>	da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pt-BR" sz="1100" i="1" dirty="0">
                <a:solidFill>
                  <a:schemeClr val="tx2">
                    <a:lumMod val="50000"/>
                  </a:schemeClr>
                </a:solidFill>
              </a:rPr>
              <a:t>Case Western Reserve </a:t>
            </a:r>
            <a:r>
              <a:rPr lang="pt-BR" sz="1100" i="1" dirty="0" err="1" smtClean="0">
                <a:solidFill>
                  <a:schemeClr val="tx2">
                    <a:lumMod val="50000"/>
                  </a:schemeClr>
                </a:solidFill>
              </a:rPr>
              <a:t>University</a:t>
            </a:r>
            <a:endParaRPr lang="pt-BR" sz="1100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124744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2329" y="116632"/>
            <a:ext cx="6550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Candidatura: servidores da Autarquia com </a:t>
            </a:r>
            <a:endParaRPr lang="pt-BR" dirty="0" smtClean="0"/>
          </a:p>
          <a:p>
            <a:r>
              <a:rPr lang="pt-BR" dirty="0" smtClean="0"/>
              <a:t>qualquer </a:t>
            </a:r>
            <a:r>
              <a:rPr lang="pt-BR" dirty="0"/>
              <a:t>formação superior</a:t>
            </a:r>
          </a:p>
        </p:txBody>
      </p:sp>
    </p:spTree>
    <p:extLst>
      <p:ext uri="{BB962C8B-B14F-4D97-AF65-F5344CB8AC3E}">
        <p14:creationId xmlns:p14="http://schemas.microsoft.com/office/powerpoint/2010/main" val="1783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0" y="3855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Proposta: Atuação Nacional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27584" y="48691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tão de ação: Início 36">
            <a:hlinkClick r:id="rId2" action="ppaction://hlinksldjump" highlightClick="1"/>
          </p:cNvPr>
          <p:cNvSpPr/>
          <p:nvPr/>
        </p:nvSpPr>
        <p:spPr>
          <a:xfrm>
            <a:off x="6732241" y="5157193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7020272" y="5137447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ORGANOGRAMA</a:t>
            </a:r>
            <a:endParaRPr lang="pt-BR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64096" y="1412776"/>
            <a:ext cx="8460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200" b="1" dirty="0" smtClean="0"/>
              <a:t>Regime Jurídico Autarquia Especial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b="1" dirty="0" smtClean="0"/>
              <a:t>Sede: Fortaleza/CE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b="1" dirty="0" smtClean="0"/>
              <a:t>Mudança da denominação para </a:t>
            </a:r>
            <a:br>
              <a:rPr lang="pt-BR" sz="3200" b="1" dirty="0" smtClean="0"/>
            </a:br>
            <a:r>
              <a:rPr lang="pt-BR" sz="3200" b="1" dirty="0" smtClean="0"/>
              <a:t>Departamento Nacional Infra Hídrica e </a:t>
            </a:r>
            <a:r>
              <a:rPr lang="pt-BR" sz="3200" b="1" dirty="0"/>
              <a:t>Convivência com a </a:t>
            </a:r>
            <a:r>
              <a:rPr lang="pt-BR" sz="3200" b="1" dirty="0" smtClean="0"/>
              <a:t>Seca/Combate a desertificação - DNOCS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0155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0" y="3855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27584" y="48691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tão de ação: Início 36">
            <a:hlinkClick r:id="rId2" action="ppaction://hlinksldjump" highlightClick="1"/>
          </p:cNvPr>
          <p:cNvSpPr/>
          <p:nvPr/>
        </p:nvSpPr>
        <p:spPr>
          <a:xfrm>
            <a:off x="6732241" y="5157193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7020272" y="5137447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ORGANOGRAMA</a:t>
            </a:r>
            <a:endParaRPr lang="pt-BR" sz="14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109000"/>
              </p:ext>
            </p:extLst>
          </p:nvPr>
        </p:nvGraphicFramePr>
        <p:xfrm>
          <a:off x="1762900" y="1268760"/>
          <a:ext cx="5474183" cy="1628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271"/>
                <a:gridCol w="2296956"/>
                <a:gridCol w="2296956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DIRETORIAS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HOJE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102.6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102.5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102.4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102.3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102.2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102.1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6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Ocorrência da Água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Subterrânea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-39566" y="457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676"/>
            <a:ext cx="5815390" cy="369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m 8" descr="estatos.jp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b="19472"/>
          <a:stretch>
            <a:fillRect/>
          </a:stretch>
        </p:blipFill>
        <p:spPr bwMode="auto">
          <a:xfrm>
            <a:off x="84993" y="4545014"/>
            <a:ext cx="2325566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 descr="FOTO_9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36614"/>
            <a:ext cx="232556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CaixaDeTexto 12"/>
          <p:cNvSpPr txBox="1">
            <a:spLocks noChangeArrowheads="1"/>
          </p:cNvSpPr>
          <p:nvPr/>
        </p:nvSpPr>
        <p:spPr bwMode="auto">
          <a:xfrm>
            <a:off x="2844312" y="908050"/>
            <a:ext cx="631434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pt-BR" sz="1600" b="0">
                <a:solidFill>
                  <a:srgbClr val="003399"/>
                </a:solidFill>
                <a:latin typeface="Arial" charset="0"/>
                <a:cs typeface="Arial" charset="0"/>
              </a:rPr>
              <a:t>Fundamentos básicos sobre a </a:t>
            </a:r>
            <a:r>
              <a:rPr lang="pt-BR" sz="1600">
                <a:solidFill>
                  <a:srgbClr val="FF0000"/>
                </a:solidFill>
                <a:latin typeface="Arial" charset="0"/>
                <a:cs typeface="Arial" charset="0"/>
              </a:rPr>
              <a:t>ocorrência da Água Subterrânea</a:t>
            </a:r>
          </a:p>
          <a:p>
            <a:pPr algn="l" eaLnBrk="1" hangingPunct="1"/>
            <a:endParaRPr lang="pt-BR" sz="160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pt-BR" sz="1600">
                <a:solidFill>
                  <a:srgbClr val="003399"/>
                </a:solidFill>
                <a:latin typeface="Arial" charset="0"/>
                <a:cs typeface="Arial" charset="0"/>
              </a:rPr>
              <a:t>Existem dois grandes grupos de rochas:</a:t>
            </a:r>
          </a:p>
        </p:txBody>
      </p:sp>
      <p:pic>
        <p:nvPicPr>
          <p:cNvPr id="17417" name="Picture 14" descr="C:\Documents and Settings\fernando.feitosa\Meus documentos\Módulo 3.jpg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3" b="22163"/>
          <a:stretch>
            <a:fillRect/>
          </a:stretch>
        </p:blipFill>
        <p:spPr bwMode="auto">
          <a:xfrm>
            <a:off x="84993" y="2681289"/>
            <a:ext cx="2325566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827584" y="620688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3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696"/>
            <a:ext cx="73437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ROBERTO\AppData\Local\Microsoft\Windows\Temporary Internet Files\Content.IE5\VBW5W2Y3\MC90043474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74" y="2204864"/>
            <a:ext cx="485800" cy="4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ROBERTO\AppData\Local\Microsoft\Windows\Temporary Internet Files\Content.IE5\VBW5W2Y3\MC900434741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14689"/>
            <a:ext cx="485800" cy="4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OBERTO\AppData\Local\Microsoft\Windows\Temporary Internet Files\Content.IE5\VBW5W2Y3\MC900434741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70" y="2311933"/>
            <a:ext cx="485800" cy="4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ROBERTO\AppData\Local\Microsoft\Windows\Temporary Internet Files\Content.IE5\VBW5W2Y3\MC90043474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04" y="1412776"/>
            <a:ext cx="485800" cy="4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ROBERTO\AppData\Local\Microsoft\Windows\Temporary Internet Files\Content.IE5\VBW5W2Y3\MC90043474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04" y="3483616"/>
            <a:ext cx="485800" cy="4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990118" y="385500"/>
            <a:ext cx="1186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Gastos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27584" y="48691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tão de ação: Início 36">
            <a:hlinkClick r:id="rId2" action="ppaction://hlinksldjump" highlightClick="1"/>
          </p:cNvPr>
          <p:cNvSpPr/>
          <p:nvPr/>
        </p:nvSpPr>
        <p:spPr>
          <a:xfrm>
            <a:off x="6732241" y="5157193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7020272" y="5137447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ORGANOGRAMA</a:t>
            </a:r>
            <a:endParaRPr lang="pt-BR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57224" y="1000108"/>
            <a:ext cx="77867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Hoje: 1739 Servidores</a:t>
            </a:r>
            <a:r>
              <a:rPr lang="pt-BR" dirty="0" smtClean="0"/>
              <a:t> –  R$ 16,0  milhões mês – R$ 191,6 milhões ano</a:t>
            </a:r>
          </a:p>
          <a:p>
            <a:endParaRPr lang="pt-BR" dirty="0" smtClean="0"/>
          </a:p>
          <a:p>
            <a:r>
              <a:rPr lang="pt-BR" dirty="0" smtClean="0"/>
              <a:t>Criação:  2373 cargos – Carreira específica NS:</a:t>
            </a:r>
          </a:p>
          <a:p>
            <a:pPr lvl="4">
              <a:buFont typeface="Arial" pitchFamily="34" charset="0"/>
              <a:buChar char="•"/>
            </a:pPr>
            <a:r>
              <a:rPr lang="pt-BR" dirty="0" smtClean="0"/>
              <a:t> Engenheiros        - Salário R$ 8.041,00</a:t>
            </a:r>
          </a:p>
          <a:p>
            <a:pPr lvl="4">
              <a:buFont typeface="Arial" pitchFamily="34" charset="0"/>
              <a:buChar char="•"/>
            </a:pPr>
            <a:r>
              <a:rPr lang="pt-BR" dirty="0" smtClean="0"/>
              <a:t> Administradores - Salário R$ 6.781,00</a:t>
            </a:r>
          </a:p>
          <a:p>
            <a:endParaRPr lang="pt-BR" dirty="0" smtClean="0"/>
          </a:p>
          <a:p>
            <a:r>
              <a:rPr lang="pt-BR" dirty="0" smtClean="0"/>
              <a:t>Nomeação imediata:   634  (sendo a maioria engenheiros)</a:t>
            </a:r>
          </a:p>
          <a:p>
            <a:endParaRPr lang="pt-BR" dirty="0" smtClean="0"/>
          </a:p>
          <a:p>
            <a:r>
              <a:rPr lang="pt-BR" dirty="0" smtClean="0"/>
              <a:t>Custo: R$   7,0 milhões mês</a:t>
            </a:r>
          </a:p>
          <a:p>
            <a:r>
              <a:rPr lang="pt-BR" dirty="0" smtClean="0"/>
              <a:t>            R$ 84,3 milhões ano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Novos concursos na medida das aposentadorias</a:t>
            </a:r>
          </a:p>
          <a:p>
            <a:endParaRPr lang="pt-BR" dirty="0" smtClean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285852" y="3929066"/>
          <a:ext cx="6715172" cy="441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80758"/>
                <a:gridCol w="1286286"/>
                <a:gridCol w="1948346"/>
                <a:gridCol w="1399782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/>
                        <a:t>Gasto Mensal Atual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/>
                        <a:t> 16 milhões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/>
                        <a:t>Gasto Anual  Atual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/>
                        <a:t> 191,2 milhões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/>
                        <a:t>Gasto Mensal Estimado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/>
                        <a:t> 22,1 milhões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/>
                        <a:t>Gasto Anual Estimado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/>
                        <a:t> 275,8 milhões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6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990118" y="385500"/>
            <a:ext cx="1561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27584" y="48691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tão de ação: Início 36">
            <a:hlinkClick r:id="rId2" action="ppaction://hlinksldjump" highlightClick="1"/>
          </p:cNvPr>
          <p:cNvSpPr/>
          <p:nvPr/>
        </p:nvSpPr>
        <p:spPr>
          <a:xfrm>
            <a:off x="6732241" y="5157193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7020272" y="5137447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ORGANOGRAMA</a:t>
            </a:r>
            <a:endParaRPr lang="pt-BR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57224" y="1000108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Alexandre Navarro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Secretário Executivo 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 Integração Nacional</a:t>
            </a:r>
          </a:p>
        </p:txBody>
      </p:sp>
    </p:spTree>
    <p:extLst>
      <p:ext uri="{BB962C8B-B14F-4D97-AF65-F5344CB8AC3E}">
        <p14:creationId xmlns:p14="http://schemas.microsoft.com/office/powerpoint/2010/main" val="17555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ipo aquífer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13231" r="2078" b="19295"/>
          <a:stretch>
            <a:fillRect/>
          </a:stretch>
        </p:blipFill>
        <p:spPr bwMode="auto">
          <a:xfrm>
            <a:off x="2378320" y="692151"/>
            <a:ext cx="4602773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901474"/>
              </p:ext>
            </p:extLst>
          </p:nvPr>
        </p:nvGraphicFramePr>
        <p:xfrm>
          <a:off x="5796136" y="1988840"/>
          <a:ext cx="3544765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Gráfico" r:id="rId5" imgW="2847784" imgH="1838373" progId="Excel.Chart.8">
                  <p:embed/>
                </p:oleObj>
              </mc:Choice>
              <mc:Fallback>
                <p:oleObj name="Gráfico" r:id="rId5" imgW="2847784" imgH="183837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988840"/>
                        <a:ext cx="3544765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CaixaDeTexto 12"/>
          <p:cNvSpPr txBox="1">
            <a:spLocks noChangeArrowheads="1"/>
          </p:cNvSpPr>
          <p:nvPr/>
        </p:nvSpPr>
        <p:spPr bwMode="auto">
          <a:xfrm>
            <a:off x="6498982" y="620688"/>
            <a:ext cx="26406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pt-BR" sz="2400" b="0" dirty="0">
                <a:solidFill>
                  <a:srgbClr val="003399"/>
                </a:solidFill>
                <a:latin typeface="Arial" charset="0"/>
                <a:cs typeface="Arial" charset="0"/>
              </a:rPr>
              <a:t>Tipos de Aquífero</a:t>
            </a:r>
          </a:p>
        </p:txBody>
      </p:sp>
      <p:sp>
        <p:nvSpPr>
          <p:cNvPr id="1029" name="CaixaDeTexto 12"/>
          <p:cNvSpPr txBox="1">
            <a:spLocks noChangeArrowheads="1"/>
          </p:cNvSpPr>
          <p:nvPr/>
        </p:nvSpPr>
        <p:spPr bwMode="auto">
          <a:xfrm>
            <a:off x="5292606" y="4653136"/>
            <a:ext cx="3815898" cy="646331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pt-BR" sz="1200" b="0">
                <a:solidFill>
                  <a:srgbClr val="003399"/>
                </a:solidFill>
                <a:latin typeface="Arial" charset="0"/>
                <a:cs typeface="Arial" charset="0"/>
              </a:rPr>
              <a:t>Terrenos Sedimentares </a:t>
            </a:r>
            <a:r>
              <a:rPr lang="pt-BR" sz="1200" b="0">
                <a:solidFill>
                  <a:srgbClr val="003399"/>
                </a:solidFill>
                <a:latin typeface="Arial" charset="0"/>
                <a:cs typeface="Arial" charset="0"/>
                <a:sym typeface="Wingdings" pitchFamily="2" charset="2"/>
              </a:rPr>
              <a:t> Água doce</a:t>
            </a:r>
          </a:p>
          <a:p>
            <a:pPr algn="l" eaLnBrk="1" hangingPunct="1"/>
            <a:r>
              <a:rPr lang="pt-BR" sz="1200" b="0">
                <a:solidFill>
                  <a:srgbClr val="003399"/>
                </a:solidFill>
                <a:latin typeface="Arial" charset="0"/>
                <a:cs typeface="Arial" charset="0"/>
                <a:sym typeface="Wingdings" pitchFamily="2" charset="2"/>
              </a:rPr>
              <a:t>Terrenos Cristalinos e Cársticos   Água salobra e salgada</a:t>
            </a:r>
            <a:endParaRPr lang="pt-BR" sz="1200" b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CaixaDeTexto 12"/>
          <p:cNvSpPr txBox="1">
            <a:spLocks noChangeArrowheads="1"/>
          </p:cNvSpPr>
          <p:nvPr/>
        </p:nvSpPr>
        <p:spPr bwMode="auto">
          <a:xfrm>
            <a:off x="0" y="139701"/>
            <a:ext cx="91440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Ocorrência da Água Subterrânea</a:t>
            </a:r>
          </a:p>
        </p:txBody>
      </p:sp>
      <p:pic>
        <p:nvPicPr>
          <p:cNvPr id="1031" name="Imagem 6" descr="aquiferogeral3.gif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" y="865189"/>
            <a:ext cx="232703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m 7" descr="IMG_0733.JPG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4" y="2722564"/>
            <a:ext cx="232703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m 8" descr="06fo1.jpg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r="9930" b="13754"/>
          <a:stretch>
            <a:fillRect/>
          </a:stretch>
        </p:blipFill>
        <p:spPr bwMode="auto">
          <a:xfrm>
            <a:off x="93785" y="4567239"/>
            <a:ext cx="2325566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7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1" y="3855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Iniciativas p/ DNOCS – Perfuratrizes (Solicitado)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27584" y="48691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tão de ação: Início 36">
            <a:hlinkClick r:id="rId2" action="ppaction://hlinksldjump" highlightClick="1"/>
          </p:cNvPr>
          <p:cNvSpPr/>
          <p:nvPr/>
        </p:nvSpPr>
        <p:spPr>
          <a:xfrm>
            <a:off x="6732241" y="5157193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7020272" y="5137447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ORGANOGRAMA</a:t>
            </a:r>
            <a:endParaRPr lang="pt-BR" sz="14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90108"/>
              </p:ext>
            </p:extLst>
          </p:nvPr>
        </p:nvGraphicFramePr>
        <p:xfrm>
          <a:off x="1115615" y="1124744"/>
          <a:ext cx="7344817" cy="34563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70004"/>
                <a:gridCol w="814734"/>
                <a:gridCol w="814734"/>
                <a:gridCol w="991812"/>
                <a:gridCol w="705696"/>
                <a:gridCol w="781586"/>
                <a:gridCol w="970004"/>
                <a:gridCol w="1296247"/>
              </a:tblGrid>
              <a:tr h="230426">
                <a:tc gridSpan="8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PERFURATRIZES DNOCS</a:t>
                      </a:r>
                      <a:endParaRPr lang="pt-BR" sz="3600" dirty="0">
                        <a:effectLst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Litologia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Cristalino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Sedimento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Demanda Total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Recursos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Máquina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Rotopneumática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Percusora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Rotativa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UF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250 m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500 m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300m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500 m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1.000 m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AL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   2.502.000,00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BA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3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   9.784.000,00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CE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   5.004.000,00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PB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   5.004.000,00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PE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3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   7.526.058,33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PI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3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   5.248.058,33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RN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3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 11.794.000,00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SE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   2.502.000,00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MG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-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   5.004.000,00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Total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15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 54.368.116,67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Limite Ata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115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60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30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40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10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255</a:t>
                      </a:r>
                      <a:endParaRPr lang="pt-BR" sz="360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-----</a:t>
                      </a:r>
                      <a:endParaRPr lang="pt-BR" sz="3600" dirty="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1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0" y="3855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Iniciativas p/ DNOCS – Poços (MPV 611/2013)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27584" y="48691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tão de ação: Início 36">
            <a:hlinkClick r:id="rId2" action="ppaction://hlinksldjump" highlightClick="1"/>
          </p:cNvPr>
          <p:cNvSpPr/>
          <p:nvPr/>
        </p:nvSpPr>
        <p:spPr>
          <a:xfrm>
            <a:off x="6732241" y="5157193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7020272" y="5137447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ORGANOGRAMA</a:t>
            </a:r>
            <a:endParaRPr lang="pt-BR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504" y="1340768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1) Perfuração e instalação:</a:t>
            </a:r>
            <a:r>
              <a:rPr lang="pt-BR" dirty="0"/>
              <a:t> 600 poços </a:t>
            </a:r>
            <a:r>
              <a:rPr lang="pt-BR" dirty="0" smtClean="0"/>
              <a:t>novos</a:t>
            </a:r>
            <a:endParaRPr lang="pt-BR" dirty="0"/>
          </a:p>
          <a:p>
            <a:r>
              <a:rPr lang="pt-BR" dirty="0"/>
              <a:t>Custo médio de R$ 48.000,00 / </a:t>
            </a:r>
            <a:r>
              <a:rPr lang="pt-BR" dirty="0" smtClean="0"/>
              <a:t>poço</a:t>
            </a:r>
          </a:p>
          <a:p>
            <a:r>
              <a:rPr lang="pt-BR" dirty="0" smtClean="0"/>
              <a:t>Recurso:</a:t>
            </a:r>
            <a:r>
              <a:rPr lang="pt-BR" dirty="0"/>
              <a:t> </a:t>
            </a:r>
            <a:r>
              <a:rPr lang="pt-BR" b="1" u="sng" dirty="0"/>
              <a:t>R$ </a:t>
            </a:r>
            <a:r>
              <a:rPr lang="pt-BR" b="1" u="sng" dirty="0" smtClean="0"/>
              <a:t>28.800.000,00</a:t>
            </a:r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810198"/>
              </p:ext>
            </p:extLst>
          </p:nvPr>
        </p:nvGraphicFramePr>
        <p:xfrm>
          <a:off x="4139952" y="1916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31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90118" y="385500"/>
            <a:ext cx="7984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Iniciativas p/ DNOCS – Poços (MPV 611/2013)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827584" y="48691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otão de ação: Início 8">
            <a:hlinkClick r:id="rId2" action="ppaction://hlinksldjump" highlightClick="1"/>
          </p:cNvPr>
          <p:cNvSpPr/>
          <p:nvPr/>
        </p:nvSpPr>
        <p:spPr>
          <a:xfrm>
            <a:off x="6732241" y="5157193"/>
            <a:ext cx="268882" cy="2688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020272" y="5137447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ORGANOGRAMA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7504" y="1003950"/>
            <a:ext cx="89289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</a:t>
            </a:r>
            <a:r>
              <a:rPr lang="pt-BR" b="1" dirty="0"/>
              <a:t>) Instalação:</a:t>
            </a:r>
            <a:r>
              <a:rPr lang="pt-BR" dirty="0"/>
              <a:t> 800 poços já </a:t>
            </a:r>
            <a:r>
              <a:rPr lang="pt-BR" dirty="0" smtClean="0"/>
              <a:t>existentes</a:t>
            </a:r>
            <a:endParaRPr lang="pt-BR" dirty="0"/>
          </a:p>
          <a:p>
            <a:r>
              <a:rPr lang="pt-BR" dirty="0"/>
              <a:t>Custo médio de cada instalação R$ </a:t>
            </a:r>
            <a:r>
              <a:rPr lang="pt-BR" dirty="0" smtClean="0"/>
              <a:t>27.000,00</a:t>
            </a:r>
          </a:p>
          <a:p>
            <a:r>
              <a:rPr lang="pt-BR" dirty="0"/>
              <a:t> </a:t>
            </a:r>
            <a:r>
              <a:rPr lang="pt-BR" dirty="0" smtClean="0"/>
              <a:t>Recurso:</a:t>
            </a:r>
            <a:r>
              <a:rPr lang="pt-BR" dirty="0"/>
              <a:t> </a:t>
            </a:r>
            <a:r>
              <a:rPr lang="pt-BR" b="1" u="sng" dirty="0"/>
              <a:t>R$ 21.600.000,00</a:t>
            </a:r>
            <a:endParaRPr lang="pt-BR" dirty="0"/>
          </a:p>
          <a:p>
            <a:r>
              <a:rPr lang="pt-BR" dirty="0"/>
              <a:t> 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b="1" dirty="0"/>
              <a:t>3) Fiscalização e gerenciamento do programa</a:t>
            </a:r>
            <a:r>
              <a:rPr lang="pt-BR" dirty="0" smtClean="0"/>
              <a:t>:</a:t>
            </a:r>
          </a:p>
          <a:p>
            <a:r>
              <a:rPr lang="pt-BR" dirty="0"/>
              <a:t> </a:t>
            </a:r>
            <a:r>
              <a:rPr lang="pt-BR" dirty="0" smtClean="0"/>
              <a:t>Recurso:</a:t>
            </a:r>
            <a:r>
              <a:rPr lang="pt-BR" dirty="0"/>
              <a:t> </a:t>
            </a:r>
            <a:r>
              <a:rPr lang="pt-BR" b="1" u="sng" dirty="0"/>
              <a:t>R$ 4.032.000,00</a:t>
            </a:r>
            <a:r>
              <a:rPr lang="pt-BR" b="1" dirty="0"/>
              <a:t> (8%)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pPr algn="r"/>
            <a:r>
              <a:rPr lang="pt-BR" b="1" dirty="0"/>
              <a:t>TOTAL GERAL - DNOCS: R$ </a:t>
            </a:r>
            <a:r>
              <a:rPr lang="pt-BR" b="1" dirty="0" smtClean="0"/>
              <a:t>54.432.000,00</a:t>
            </a:r>
          </a:p>
          <a:p>
            <a:pPr algn="r"/>
            <a:endParaRPr lang="pt-BR" b="1" dirty="0" smtClean="0"/>
          </a:p>
          <a:p>
            <a:endParaRPr lang="pt-BR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648395"/>
              </p:ext>
            </p:extLst>
          </p:nvPr>
        </p:nvGraphicFramePr>
        <p:xfrm>
          <a:off x="4283968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26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836712"/>
            <a:ext cx="8928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buFont typeface="Arial" pitchFamily="34" charset="0"/>
              <a:buChar char="•"/>
              <a:defRPr sz="2400" b="1"/>
            </a:lvl1pPr>
          </a:lstStyle>
          <a:p>
            <a:r>
              <a:rPr lang="pt-BR" dirty="0" smtClean="0"/>
              <a:t>Implantar Política de combate à desertificação/convivência com a seca.</a:t>
            </a:r>
          </a:p>
          <a:p>
            <a:endParaRPr lang="pt-BR" dirty="0" smtClean="0"/>
          </a:p>
          <a:p>
            <a:r>
              <a:rPr lang="pt-BR" dirty="0" smtClean="0"/>
              <a:t>Planejar </a:t>
            </a:r>
            <a:r>
              <a:rPr lang="pt-BR" dirty="0"/>
              <a:t>em parceria com as unidades </a:t>
            </a:r>
            <a:r>
              <a:rPr lang="pt-BR" dirty="0" smtClean="0"/>
              <a:t>vinculadas ao </a:t>
            </a:r>
            <a:r>
              <a:rPr lang="pt-BR" dirty="0"/>
              <a:t>Ministério da Integração </a:t>
            </a:r>
            <a:r>
              <a:rPr lang="pt-BR" dirty="0" smtClean="0"/>
              <a:t>Nacional obras </a:t>
            </a:r>
            <a:r>
              <a:rPr lang="pt-BR" dirty="0"/>
              <a:t>de infraestrutura hídrica em todo o território </a:t>
            </a:r>
            <a:r>
              <a:rPr lang="pt-BR" dirty="0" smtClean="0"/>
              <a:t>nacional, atendo as especificidades regionais.</a:t>
            </a:r>
          </a:p>
          <a:p>
            <a:endParaRPr lang="pt-BR" dirty="0"/>
          </a:p>
          <a:p>
            <a:r>
              <a:rPr lang="pt-BR" dirty="0" smtClean="0"/>
              <a:t>Operar </a:t>
            </a:r>
            <a:r>
              <a:rPr lang="pt-BR" dirty="0"/>
              <a:t>e manter as barragens sob a responsabilidade do Ministério da Integração </a:t>
            </a:r>
            <a:r>
              <a:rPr lang="pt-BR" dirty="0" smtClean="0"/>
              <a:t>Nacional, conforme nova Política Nacional de Segurança Hídrica (SIH/ANA).</a:t>
            </a:r>
          </a:p>
          <a:p>
            <a:endParaRPr lang="pt-BR" dirty="0"/>
          </a:p>
          <a:p>
            <a:r>
              <a:rPr lang="pt-BR" dirty="0"/>
              <a:t>Realizar parcerias com os governos estaduais e municipais para a execução de obras de infraestrutura hídrica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Atribuições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458006" y="2631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8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67601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buFont typeface="Arial" pitchFamily="34" charset="0"/>
              <a:buChar char="•"/>
              <a:defRPr sz="2400" b="1"/>
            </a:lvl1pPr>
          </a:lstStyle>
          <a:p>
            <a:r>
              <a:rPr lang="pt-BR" dirty="0"/>
              <a:t>Acompanhar e fiscalizar as obras de infraestrutura hídrica executadas em parceria com governos estaduais e municipais.</a:t>
            </a:r>
          </a:p>
          <a:p>
            <a:endParaRPr lang="pt-BR" dirty="0" smtClean="0"/>
          </a:p>
          <a:p>
            <a:r>
              <a:rPr lang="pt-BR" dirty="0" smtClean="0"/>
              <a:t>Realizar  </a:t>
            </a:r>
            <a:r>
              <a:rPr lang="pt-BR" dirty="0"/>
              <a:t>estudos prévios para a execução de obras de infraestrutura hídrica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Executar obras </a:t>
            </a:r>
            <a:r>
              <a:rPr lang="pt-BR" dirty="0"/>
              <a:t>de infraestrutura hídrica não delegadas a estados e municípios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Aquicultura:  restrita  a barragens, açudes, tanques e assemelhados sob responsabilidade do DNOCS;</a:t>
            </a:r>
          </a:p>
          <a:p>
            <a:endParaRPr lang="pt-BR" dirty="0" smtClean="0"/>
          </a:p>
          <a:p>
            <a:r>
              <a:rPr lang="pt-BR" dirty="0" smtClean="0"/>
              <a:t>Irrigação:  apenas no NE, nas áreas em que não atua a CODEVASF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Atribuições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827584" y="6398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-12400" y="1051042"/>
            <a:ext cx="990987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99" name="Line 7"/>
          <p:cNvSpPr>
            <a:spLocks noChangeShapeType="1"/>
          </p:cNvSpPr>
          <p:nvPr/>
        </p:nvSpPr>
        <p:spPr bwMode="auto">
          <a:xfrm flipV="1">
            <a:off x="6225372" y="4242086"/>
            <a:ext cx="0" cy="173999"/>
          </a:xfrm>
          <a:prstGeom prst="line">
            <a:avLst/>
          </a:prstGeom>
          <a:noFill/>
          <a:ln w="3" cap="flat">
            <a:solidFill>
              <a:srgbClr val="24211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05" name="Line 13"/>
          <p:cNvSpPr>
            <a:spLocks noChangeShapeType="1"/>
          </p:cNvSpPr>
          <p:nvPr/>
        </p:nvSpPr>
        <p:spPr bwMode="auto">
          <a:xfrm>
            <a:off x="4561514" y="1367883"/>
            <a:ext cx="0" cy="2495594"/>
          </a:xfrm>
          <a:prstGeom prst="line">
            <a:avLst/>
          </a:prstGeom>
          <a:noFill/>
          <a:ln w="3" cap="flat">
            <a:solidFill>
              <a:srgbClr val="24211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1" name="Line 19"/>
          <p:cNvSpPr>
            <a:spLocks noChangeShapeType="1"/>
          </p:cNvSpPr>
          <p:nvPr/>
        </p:nvSpPr>
        <p:spPr bwMode="auto">
          <a:xfrm>
            <a:off x="2265696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2" name="Line 20"/>
          <p:cNvSpPr>
            <a:spLocks noChangeShapeType="1"/>
          </p:cNvSpPr>
          <p:nvPr/>
        </p:nvSpPr>
        <p:spPr bwMode="auto">
          <a:xfrm>
            <a:off x="2299529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3" name="Line 21"/>
          <p:cNvSpPr>
            <a:spLocks noChangeShapeType="1"/>
          </p:cNvSpPr>
          <p:nvPr/>
        </p:nvSpPr>
        <p:spPr bwMode="auto">
          <a:xfrm>
            <a:off x="2333362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4" name="Line 22"/>
          <p:cNvSpPr>
            <a:spLocks noChangeShapeType="1"/>
          </p:cNvSpPr>
          <p:nvPr/>
        </p:nvSpPr>
        <p:spPr bwMode="auto">
          <a:xfrm>
            <a:off x="2367196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5" name="Line 23"/>
          <p:cNvSpPr>
            <a:spLocks noChangeShapeType="1"/>
          </p:cNvSpPr>
          <p:nvPr/>
        </p:nvSpPr>
        <p:spPr bwMode="auto">
          <a:xfrm>
            <a:off x="2399418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6" name="Line 24"/>
          <p:cNvSpPr>
            <a:spLocks noChangeShapeType="1"/>
          </p:cNvSpPr>
          <p:nvPr/>
        </p:nvSpPr>
        <p:spPr bwMode="auto">
          <a:xfrm>
            <a:off x="2439695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7" name="Line 25"/>
          <p:cNvSpPr>
            <a:spLocks noChangeShapeType="1"/>
          </p:cNvSpPr>
          <p:nvPr/>
        </p:nvSpPr>
        <p:spPr bwMode="auto">
          <a:xfrm>
            <a:off x="2471917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8" name="Line 26"/>
          <p:cNvSpPr>
            <a:spLocks noChangeShapeType="1"/>
          </p:cNvSpPr>
          <p:nvPr/>
        </p:nvSpPr>
        <p:spPr bwMode="auto">
          <a:xfrm>
            <a:off x="2505750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9" name="Line 27"/>
          <p:cNvSpPr>
            <a:spLocks noChangeShapeType="1"/>
          </p:cNvSpPr>
          <p:nvPr/>
        </p:nvSpPr>
        <p:spPr bwMode="auto">
          <a:xfrm>
            <a:off x="2539583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0" name="Line 28"/>
          <p:cNvSpPr>
            <a:spLocks noChangeShapeType="1"/>
          </p:cNvSpPr>
          <p:nvPr/>
        </p:nvSpPr>
        <p:spPr bwMode="auto">
          <a:xfrm>
            <a:off x="2573416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1" name="Line 29"/>
          <p:cNvSpPr>
            <a:spLocks noChangeShapeType="1"/>
          </p:cNvSpPr>
          <p:nvPr/>
        </p:nvSpPr>
        <p:spPr bwMode="auto">
          <a:xfrm>
            <a:off x="2605638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2" name="Line 30"/>
          <p:cNvSpPr>
            <a:spLocks noChangeShapeType="1"/>
          </p:cNvSpPr>
          <p:nvPr/>
        </p:nvSpPr>
        <p:spPr bwMode="auto">
          <a:xfrm>
            <a:off x="2645916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3" name="Line 31"/>
          <p:cNvSpPr>
            <a:spLocks noChangeShapeType="1"/>
          </p:cNvSpPr>
          <p:nvPr/>
        </p:nvSpPr>
        <p:spPr bwMode="auto">
          <a:xfrm>
            <a:off x="2678138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4" name="Line 32"/>
          <p:cNvSpPr>
            <a:spLocks noChangeShapeType="1"/>
          </p:cNvSpPr>
          <p:nvPr/>
        </p:nvSpPr>
        <p:spPr bwMode="auto">
          <a:xfrm>
            <a:off x="2711971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5" name="Line 33"/>
          <p:cNvSpPr>
            <a:spLocks noChangeShapeType="1"/>
          </p:cNvSpPr>
          <p:nvPr/>
        </p:nvSpPr>
        <p:spPr bwMode="auto">
          <a:xfrm>
            <a:off x="2745804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6" name="Line 34"/>
          <p:cNvSpPr>
            <a:spLocks noChangeShapeType="1"/>
          </p:cNvSpPr>
          <p:nvPr/>
        </p:nvSpPr>
        <p:spPr bwMode="auto">
          <a:xfrm>
            <a:off x="2779637" y="1385605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7" name="Line 35"/>
          <p:cNvSpPr>
            <a:spLocks noChangeShapeType="1"/>
          </p:cNvSpPr>
          <p:nvPr/>
        </p:nvSpPr>
        <p:spPr bwMode="auto">
          <a:xfrm>
            <a:off x="2811859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8" name="Line 36"/>
          <p:cNvSpPr>
            <a:spLocks noChangeShapeType="1"/>
          </p:cNvSpPr>
          <p:nvPr/>
        </p:nvSpPr>
        <p:spPr bwMode="auto">
          <a:xfrm>
            <a:off x="2852137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" name="Line 37"/>
          <p:cNvSpPr>
            <a:spLocks noChangeShapeType="1"/>
          </p:cNvSpPr>
          <p:nvPr/>
        </p:nvSpPr>
        <p:spPr bwMode="auto">
          <a:xfrm>
            <a:off x="2884359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0" name="Line 38"/>
          <p:cNvSpPr>
            <a:spLocks noChangeShapeType="1"/>
          </p:cNvSpPr>
          <p:nvPr/>
        </p:nvSpPr>
        <p:spPr bwMode="auto">
          <a:xfrm>
            <a:off x="2918192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1" name="Line 39"/>
          <p:cNvSpPr>
            <a:spLocks noChangeShapeType="1"/>
          </p:cNvSpPr>
          <p:nvPr/>
        </p:nvSpPr>
        <p:spPr bwMode="auto">
          <a:xfrm>
            <a:off x="2952025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2" name="Line 40"/>
          <p:cNvSpPr>
            <a:spLocks noChangeShapeType="1"/>
          </p:cNvSpPr>
          <p:nvPr/>
        </p:nvSpPr>
        <p:spPr bwMode="auto">
          <a:xfrm>
            <a:off x="2985858" y="1385605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3" name="Line 41"/>
          <p:cNvSpPr>
            <a:spLocks noChangeShapeType="1"/>
          </p:cNvSpPr>
          <p:nvPr/>
        </p:nvSpPr>
        <p:spPr bwMode="auto">
          <a:xfrm>
            <a:off x="3018080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4" name="Line 42"/>
          <p:cNvSpPr>
            <a:spLocks noChangeShapeType="1"/>
          </p:cNvSpPr>
          <p:nvPr/>
        </p:nvSpPr>
        <p:spPr bwMode="auto">
          <a:xfrm>
            <a:off x="3056747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5" name="Line 43"/>
          <p:cNvSpPr>
            <a:spLocks noChangeShapeType="1"/>
          </p:cNvSpPr>
          <p:nvPr/>
        </p:nvSpPr>
        <p:spPr bwMode="auto">
          <a:xfrm>
            <a:off x="3090580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6" name="Line 44"/>
          <p:cNvSpPr>
            <a:spLocks noChangeShapeType="1"/>
          </p:cNvSpPr>
          <p:nvPr/>
        </p:nvSpPr>
        <p:spPr bwMode="auto">
          <a:xfrm>
            <a:off x="3124413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7" name="Line 45"/>
          <p:cNvSpPr>
            <a:spLocks noChangeShapeType="1"/>
          </p:cNvSpPr>
          <p:nvPr/>
        </p:nvSpPr>
        <p:spPr bwMode="auto">
          <a:xfrm>
            <a:off x="3158246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8" name="Line 46"/>
          <p:cNvSpPr>
            <a:spLocks noChangeShapeType="1"/>
          </p:cNvSpPr>
          <p:nvPr/>
        </p:nvSpPr>
        <p:spPr bwMode="auto">
          <a:xfrm>
            <a:off x="3190468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9" name="Line 47"/>
          <p:cNvSpPr>
            <a:spLocks noChangeShapeType="1"/>
          </p:cNvSpPr>
          <p:nvPr/>
        </p:nvSpPr>
        <p:spPr bwMode="auto">
          <a:xfrm>
            <a:off x="3224301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0" name="Line 48"/>
          <p:cNvSpPr>
            <a:spLocks noChangeShapeType="1"/>
          </p:cNvSpPr>
          <p:nvPr/>
        </p:nvSpPr>
        <p:spPr bwMode="auto">
          <a:xfrm>
            <a:off x="3262967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1" name="Line 49"/>
          <p:cNvSpPr>
            <a:spLocks noChangeShapeType="1"/>
          </p:cNvSpPr>
          <p:nvPr/>
        </p:nvSpPr>
        <p:spPr bwMode="auto">
          <a:xfrm>
            <a:off x="3296801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2" name="Line 50"/>
          <p:cNvSpPr>
            <a:spLocks noChangeShapeType="1"/>
          </p:cNvSpPr>
          <p:nvPr/>
        </p:nvSpPr>
        <p:spPr bwMode="auto">
          <a:xfrm>
            <a:off x="3330634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3" name="Line 51"/>
          <p:cNvSpPr>
            <a:spLocks noChangeShapeType="1"/>
          </p:cNvSpPr>
          <p:nvPr/>
        </p:nvSpPr>
        <p:spPr bwMode="auto">
          <a:xfrm>
            <a:off x="3364467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4" name="Line 52"/>
          <p:cNvSpPr>
            <a:spLocks noChangeShapeType="1"/>
          </p:cNvSpPr>
          <p:nvPr/>
        </p:nvSpPr>
        <p:spPr bwMode="auto">
          <a:xfrm>
            <a:off x="3396689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5" name="Line 53"/>
          <p:cNvSpPr>
            <a:spLocks noChangeShapeType="1"/>
          </p:cNvSpPr>
          <p:nvPr/>
        </p:nvSpPr>
        <p:spPr bwMode="auto">
          <a:xfrm>
            <a:off x="3430522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6" name="Line 54"/>
          <p:cNvSpPr>
            <a:spLocks noChangeShapeType="1"/>
          </p:cNvSpPr>
          <p:nvPr/>
        </p:nvSpPr>
        <p:spPr bwMode="auto">
          <a:xfrm>
            <a:off x="3469188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7" name="Line 55"/>
          <p:cNvSpPr>
            <a:spLocks noChangeShapeType="1"/>
          </p:cNvSpPr>
          <p:nvPr/>
        </p:nvSpPr>
        <p:spPr bwMode="auto">
          <a:xfrm>
            <a:off x="3503021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8" name="Line 56"/>
          <p:cNvSpPr>
            <a:spLocks noChangeShapeType="1"/>
          </p:cNvSpPr>
          <p:nvPr/>
        </p:nvSpPr>
        <p:spPr bwMode="auto">
          <a:xfrm>
            <a:off x="3536854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9" name="Line 57"/>
          <p:cNvSpPr>
            <a:spLocks noChangeShapeType="1"/>
          </p:cNvSpPr>
          <p:nvPr/>
        </p:nvSpPr>
        <p:spPr bwMode="auto">
          <a:xfrm>
            <a:off x="3570688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0" name="Line 58"/>
          <p:cNvSpPr>
            <a:spLocks noChangeShapeType="1"/>
          </p:cNvSpPr>
          <p:nvPr/>
        </p:nvSpPr>
        <p:spPr bwMode="auto">
          <a:xfrm>
            <a:off x="3602910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1" name="Line 59"/>
          <p:cNvSpPr>
            <a:spLocks noChangeShapeType="1"/>
          </p:cNvSpPr>
          <p:nvPr/>
        </p:nvSpPr>
        <p:spPr bwMode="auto">
          <a:xfrm>
            <a:off x="3636743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2" name="Line 60"/>
          <p:cNvSpPr>
            <a:spLocks noChangeShapeType="1"/>
          </p:cNvSpPr>
          <p:nvPr/>
        </p:nvSpPr>
        <p:spPr bwMode="auto">
          <a:xfrm>
            <a:off x="3675409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3" name="Line 61"/>
          <p:cNvSpPr>
            <a:spLocks noChangeShapeType="1"/>
          </p:cNvSpPr>
          <p:nvPr/>
        </p:nvSpPr>
        <p:spPr bwMode="auto">
          <a:xfrm>
            <a:off x="3709242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4" name="Line 62"/>
          <p:cNvSpPr>
            <a:spLocks noChangeShapeType="1"/>
          </p:cNvSpPr>
          <p:nvPr/>
        </p:nvSpPr>
        <p:spPr bwMode="auto">
          <a:xfrm>
            <a:off x="3743075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5" name="Line 63"/>
          <p:cNvSpPr>
            <a:spLocks noChangeShapeType="1"/>
          </p:cNvSpPr>
          <p:nvPr/>
        </p:nvSpPr>
        <p:spPr bwMode="auto">
          <a:xfrm>
            <a:off x="3776908" y="1385605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6" name="Line 64"/>
          <p:cNvSpPr>
            <a:spLocks noChangeShapeType="1"/>
          </p:cNvSpPr>
          <p:nvPr/>
        </p:nvSpPr>
        <p:spPr bwMode="auto">
          <a:xfrm>
            <a:off x="3809130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7" name="Line 65"/>
          <p:cNvSpPr>
            <a:spLocks noChangeShapeType="1"/>
          </p:cNvSpPr>
          <p:nvPr/>
        </p:nvSpPr>
        <p:spPr bwMode="auto">
          <a:xfrm>
            <a:off x="3842964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8" name="Line 66"/>
          <p:cNvSpPr>
            <a:spLocks noChangeShapeType="1"/>
          </p:cNvSpPr>
          <p:nvPr/>
        </p:nvSpPr>
        <p:spPr bwMode="auto">
          <a:xfrm>
            <a:off x="3881630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9" name="Line 67"/>
          <p:cNvSpPr>
            <a:spLocks noChangeShapeType="1"/>
          </p:cNvSpPr>
          <p:nvPr/>
        </p:nvSpPr>
        <p:spPr bwMode="auto">
          <a:xfrm>
            <a:off x="3915463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0" name="Line 68"/>
          <p:cNvSpPr>
            <a:spLocks noChangeShapeType="1"/>
          </p:cNvSpPr>
          <p:nvPr/>
        </p:nvSpPr>
        <p:spPr bwMode="auto">
          <a:xfrm>
            <a:off x="3949296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1" name="Line 69"/>
          <p:cNvSpPr>
            <a:spLocks noChangeShapeType="1"/>
          </p:cNvSpPr>
          <p:nvPr/>
        </p:nvSpPr>
        <p:spPr bwMode="auto">
          <a:xfrm>
            <a:off x="3983129" y="1385605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2" name="Line 70"/>
          <p:cNvSpPr>
            <a:spLocks noChangeShapeType="1"/>
          </p:cNvSpPr>
          <p:nvPr/>
        </p:nvSpPr>
        <p:spPr bwMode="auto">
          <a:xfrm>
            <a:off x="4015351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3" name="Line 71"/>
          <p:cNvSpPr>
            <a:spLocks noChangeShapeType="1"/>
          </p:cNvSpPr>
          <p:nvPr/>
        </p:nvSpPr>
        <p:spPr bwMode="auto">
          <a:xfrm>
            <a:off x="4049184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4" name="Line 72"/>
          <p:cNvSpPr>
            <a:spLocks noChangeShapeType="1"/>
          </p:cNvSpPr>
          <p:nvPr/>
        </p:nvSpPr>
        <p:spPr bwMode="auto">
          <a:xfrm>
            <a:off x="4087851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5" name="Line 73"/>
          <p:cNvSpPr>
            <a:spLocks noChangeShapeType="1"/>
          </p:cNvSpPr>
          <p:nvPr/>
        </p:nvSpPr>
        <p:spPr bwMode="auto">
          <a:xfrm>
            <a:off x="4121684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6" name="Line 74"/>
          <p:cNvSpPr>
            <a:spLocks noChangeShapeType="1"/>
          </p:cNvSpPr>
          <p:nvPr/>
        </p:nvSpPr>
        <p:spPr bwMode="auto">
          <a:xfrm>
            <a:off x="4155517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7" name="Line 75"/>
          <p:cNvSpPr>
            <a:spLocks noChangeShapeType="1"/>
          </p:cNvSpPr>
          <p:nvPr/>
        </p:nvSpPr>
        <p:spPr bwMode="auto">
          <a:xfrm>
            <a:off x="4187739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8" name="Line 76"/>
          <p:cNvSpPr>
            <a:spLocks noChangeShapeType="1"/>
          </p:cNvSpPr>
          <p:nvPr/>
        </p:nvSpPr>
        <p:spPr bwMode="auto">
          <a:xfrm>
            <a:off x="4221572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9" name="Line 77"/>
          <p:cNvSpPr>
            <a:spLocks noChangeShapeType="1"/>
          </p:cNvSpPr>
          <p:nvPr/>
        </p:nvSpPr>
        <p:spPr bwMode="auto">
          <a:xfrm>
            <a:off x="4255405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0" name="Line 78"/>
          <p:cNvSpPr>
            <a:spLocks noChangeShapeType="1"/>
          </p:cNvSpPr>
          <p:nvPr/>
        </p:nvSpPr>
        <p:spPr bwMode="auto">
          <a:xfrm>
            <a:off x="4294072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1" name="Line 79"/>
          <p:cNvSpPr>
            <a:spLocks noChangeShapeType="1"/>
          </p:cNvSpPr>
          <p:nvPr/>
        </p:nvSpPr>
        <p:spPr bwMode="auto">
          <a:xfrm>
            <a:off x="4327905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2" name="Line 80"/>
          <p:cNvSpPr>
            <a:spLocks noChangeShapeType="1"/>
          </p:cNvSpPr>
          <p:nvPr/>
        </p:nvSpPr>
        <p:spPr bwMode="auto">
          <a:xfrm>
            <a:off x="4361738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3" name="Line 81"/>
          <p:cNvSpPr>
            <a:spLocks noChangeShapeType="1"/>
          </p:cNvSpPr>
          <p:nvPr/>
        </p:nvSpPr>
        <p:spPr bwMode="auto">
          <a:xfrm>
            <a:off x="4393960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4" name="Line 82"/>
          <p:cNvSpPr>
            <a:spLocks noChangeShapeType="1"/>
          </p:cNvSpPr>
          <p:nvPr/>
        </p:nvSpPr>
        <p:spPr bwMode="auto">
          <a:xfrm>
            <a:off x="4427793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5" name="Line 83"/>
          <p:cNvSpPr>
            <a:spLocks noChangeShapeType="1"/>
          </p:cNvSpPr>
          <p:nvPr/>
        </p:nvSpPr>
        <p:spPr bwMode="auto">
          <a:xfrm>
            <a:off x="4461626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6" name="Line 84"/>
          <p:cNvSpPr>
            <a:spLocks noChangeShapeType="1"/>
          </p:cNvSpPr>
          <p:nvPr/>
        </p:nvSpPr>
        <p:spPr bwMode="auto">
          <a:xfrm>
            <a:off x="4500293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7" name="Line 85"/>
          <p:cNvSpPr>
            <a:spLocks noChangeShapeType="1"/>
          </p:cNvSpPr>
          <p:nvPr/>
        </p:nvSpPr>
        <p:spPr bwMode="auto">
          <a:xfrm>
            <a:off x="4534126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8" name="Line 86"/>
          <p:cNvSpPr>
            <a:spLocks noChangeShapeType="1"/>
          </p:cNvSpPr>
          <p:nvPr/>
        </p:nvSpPr>
        <p:spPr bwMode="auto">
          <a:xfrm>
            <a:off x="4567959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9" name="Line 87"/>
          <p:cNvSpPr>
            <a:spLocks noChangeShapeType="1"/>
          </p:cNvSpPr>
          <p:nvPr/>
        </p:nvSpPr>
        <p:spPr bwMode="auto">
          <a:xfrm>
            <a:off x="4600181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0" name="Line 88"/>
          <p:cNvSpPr>
            <a:spLocks noChangeShapeType="1"/>
          </p:cNvSpPr>
          <p:nvPr/>
        </p:nvSpPr>
        <p:spPr bwMode="auto">
          <a:xfrm>
            <a:off x="4634014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1" name="Line 89"/>
          <p:cNvSpPr>
            <a:spLocks noChangeShapeType="1"/>
          </p:cNvSpPr>
          <p:nvPr/>
        </p:nvSpPr>
        <p:spPr bwMode="auto">
          <a:xfrm>
            <a:off x="4667847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2" name="Line 90"/>
          <p:cNvSpPr>
            <a:spLocks noChangeShapeType="1"/>
          </p:cNvSpPr>
          <p:nvPr/>
        </p:nvSpPr>
        <p:spPr bwMode="auto">
          <a:xfrm>
            <a:off x="4706513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3" name="Line 91"/>
          <p:cNvSpPr>
            <a:spLocks noChangeShapeType="1"/>
          </p:cNvSpPr>
          <p:nvPr/>
        </p:nvSpPr>
        <p:spPr bwMode="auto">
          <a:xfrm>
            <a:off x="4740346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4" name="Line 92"/>
          <p:cNvSpPr>
            <a:spLocks noChangeShapeType="1"/>
          </p:cNvSpPr>
          <p:nvPr/>
        </p:nvSpPr>
        <p:spPr bwMode="auto">
          <a:xfrm>
            <a:off x="4774180" y="1385605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5" name="Line 93"/>
          <p:cNvSpPr>
            <a:spLocks noChangeShapeType="1"/>
          </p:cNvSpPr>
          <p:nvPr/>
        </p:nvSpPr>
        <p:spPr bwMode="auto">
          <a:xfrm>
            <a:off x="4806402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6" name="Line 94"/>
          <p:cNvSpPr>
            <a:spLocks noChangeShapeType="1"/>
          </p:cNvSpPr>
          <p:nvPr/>
        </p:nvSpPr>
        <p:spPr bwMode="auto">
          <a:xfrm>
            <a:off x="4840235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7" name="Line 95"/>
          <p:cNvSpPr>
            <a:spLocks noChangeShapeType="1"/>
          </p:cNvSpPr>
          <p:nvPr/>
        </p:nvSpPr>
        <p:spPr bwMode="auto">
          <a:xfrm>
            <a:off x="4874068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8" name="Line 96"/>
          <p:cNvSpPr>
            <a:spLocks noChangeShapeType="1"/>
          </p:cNvSpPr>
          <p:nvPr/>
        </p:nvSpPr>
        <p:spPr bwMode="auto">
          <a:xfrm>
            <a:off x="4912734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9" name="Line 97"/>
          <p:cNvSpPr>
            <a:spLocks noChangeShapeType="1"/>
          </p:cNvSpPr>
          <p:nvPr/>
        </p:nvSpPr>
        <p:spPr bwMode="auto">
          <a:xfrm>
            <a:off x="4946567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0" name="Line 98"/>
          <p:cNvSpPr>
            <a:spLocks noChangeShapeType="1"/>
          </p:cNvSpPr>
          <p:nvPr/>
        </p:nvSpPr>
        <p:spPr bwMode="auto">
          <a:xfrm>
            <a:off x="4980400" y="1385605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1" name="Line 99"/>
          <p:cNvSpPr>
            <a:spLocks noChangeShapeType="1"/>
          </p:cNvSpPr>
          <p:nvPr/>
        </p:nvSpPr>
        <p:spPr bwMode="auto">
          <a:xfrm>
            <a:off x="5012622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2" name="Line 100"/>
          <p:cNvSpPr>
            <a:spLocks noChangeShapeType="1"/>
          </p:cNvSpPr>
          <p:nvPr/>
        </p:nvSpPr>
        <p:spPr bwMode="auto">
          <a:xfrm>
            <a:off x="5046456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3" name="Line 101"/>
          <p:cNvSpPr>
            <a:spLocks noChangeShapeType="1"/>
          </p:cNvSpPr>
          <p:nvPr/>
        </p:nvSpPr>
        <p:spPr bwMode="auto">
          <a:xfrm>
            <a:off x="5080289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4" name="Line 102"/>
          <p:cNvSpPr>
            <a:spLocks noChangeShapeType="1"/>
          </p:cNvSpPr>
          <p:nvPr/>
        </p:nvSpPr>
        <p:spPr bwMode="auto">
          <a:xfrm>
            <a:off x="5118955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5" name="Line 103"/>
          <p:cNvSpPr>
            <a:spLocks noChangeShapeType="1"/>
          </p:cNvSpPr>
          <p:nvPr/>
        </p:nvSpPr>
        <p:spPr bwMode="auto">
          <a:xfrm>
            <a:off x="5152788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6" name="Line 104"/>
          <p:cNvSpPr>
            <a:spLocks noChangeShapeType="1"/>
          </p:cNvSpPr>
          <p:nvPr/>
        </p:nvSpPr>
        <p:spPr bwMode="auto">
          <a:xfrm>
            <a:off x="5185010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7" name="Line 105"/>
          <p:cNvSpPr>
            <a:spLocks noChangeShapeType="1"/>
          </p:cNvSpPr>
          <p:nvPr/>
        </p:nvSpPr>
        <p:spPr bwMode="auto">
          <a:xfrm>
            <a:off x="5218843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8" name="Line 106"/>
          <p:cNvSpPr>
            <a:spLocks noChangeShapeType="1"/>
          </p:cNvSpPr>
          <p:nvPr/>
        </p:nvSpPr>
        <p:spPr bwMode="auto">
          <a:xfrm>
            <a:off x="5252676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9" name="Line 107"/>
          <p:cNvSpPr>
            <a:spLocks noChangeShapeType="1"/>
          </p:cNvSpPr>
          <p:nvPr/>
        </p:nvSpPr>
        <p:spPr bwMode="auto">
          <a:xfrm>
            <a:off x="5286509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0" name="Line 108"/>
          <p:cNvSpPr>
            <a:spLocks noChangeShapeType="1"/>
          </p:cNvSpPr>
          <p:nvPr/>
        </p:nvSpPr>
        <p:spPr bwMode="auto">
          <a:xfrm>
            <a:off x="5325176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1" name="Line 109"/>
          <p:cNvSpPr>
            <a:spLocks noChangeShapeType="1"/>
          </p:cNvSpPr>
          <p:nvPr/>
        </p:nvSpPr>
        <p:spPr bwMode="auto">
          <a:xfrm>
            <a:off x="5359009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2" name="Line 110"/>
          <p:cNvSpPr>
            <a:spLocks noChangeShapeType="1"/>
          </p:cNvSpPr>
          <p:nvPr/>
        </p:nvSpPr>
        <p:spPr bwMode="auto">
          <a:xfrm>
            <a:off x="5391231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3" name="Line 111"/>
          <p:cNvSpPr>
            <a:spLocks noChangeShapeType="1"/>
          </p:cNvSpPr>
          <p:nvPr/>
        </p:nvSpPr>
        <p:spPr bwMode="auto">
          <a:xfrm>
            <a:off x="5425064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4" name="Line 112"/>
          <p:cNvSpPr>
            <a:spLocks noChangeShapeType="1"/>
          </p:cNvSpPr>
          <p:nvPr/>
        </p:nvSpPr>
        <p:spPr bwMode="auto">
          <a:xfrm>
            <a:off x="5458897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5" name="Line 113"/>
          <p:cNvSpPr>
            <a:spLocks noChangeShapeType="1"/>
          </p:cNvSpPr>
          <p:nvPr/>
        </p:nvSpPr>
        <p:spPr bwMode="auto">
          <a:xfrm>
            <a:off x="5492730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6" name="Line 114"/>
          <p:cNvSpPr>
            <a:spLocks noChangeShapeType="1"/>
          </p:cNvSpPr>
          <p:nvPr/>
        </p:nvSpPr>
        <p:spPr bwMode="auto">
          <a:xfrm>
            <a:off x="5531397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7" name="Line 115"/>
          <p:cNvSpPr>
            <a:spLocks noChangeShapeType="1"/>
          </p:cNvSpPr>
          <p:nvPr/>
        </p:nvSpPr>
        <p:spPr bwMode="auto">
          <a:xfrm>
            <a:off x="5565230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8" name="Line 116"/>
          <p:cNvSpPr>
            <a:spLocks noChangeShapeType="1"/>
          </p:cNvSpPr>
          <p:nvPr/>
        </p:nvSpPr>
        <p:spPr bwMode="auto">
          <a:xfrm>
            <a:off x="5597452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9" name="Line 117"/>
          <p:cNvSpPr>
            <a:spLocks noChangeShapeType="1"/>
          </p:cNvSpPr>
          <p:nvPr/>
        </p:nvSpPr>
        <p:spPr bwMode="auto">
          <a:xfrm>
            <a:off x="5631285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0" name="Line 118"/>
          <p:cNvSpPr>
            <a:spLocks noChangeShapeType="1"/>
          </p:cNvSpPr>
          <p:nvPr/>
        </p:nvSpPr>
        <p:spPr bwMode="auto">
          <a:xfrm>
            <a:off x="5665118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1" name="Line 119"/>
          <p:cNvSpPr>
            <a:spLocks noChangeShapeType="1"/>
          </p:cNvSpPr>
          <p:nvPr/>
        </p:nvSpPr>
        <p:spPr bwMode="auto">
          <a:xfrm>
            <a:off x="5698951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2" name="Line 120"/>
          <p:cNvSpPr>
            <a:spLocks noChangeShapeType="1"/>
          </p:cNvSpPr>
          <p:nvPr/>
        </p:nvSpPr>
        <p:spPr bwMode="auto">
          <a:xfrm>
            <a:off x="5731173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3" name="Line 121"/>
          <p:cNvSpPr>
            <a:spLocks noChangeShapeType="1"/>
          </p:cNvSpPr>
          <p:nvPr/>
        </p:nvSpPr>
        <p:spPr bwMode="auto">
          <a:xfrm>
            <a:off x="5771451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4" name="Line 122"/>
          <p:cNvSpPr>
            <a:spLocks noChangeShapeType="1"/>
          </p:cNvSpPr>
          <p:nvPr/>
        </p:nvSpPr>
        <p:spPr bwMode="auto">
          <a:xfrm>
            <a:off x="5803673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5" name="Line 123"/>
          <p:cNvSpPr>
            <a:spLocks noChangeShapeType="1"/>
          </p:cNvSpPr>
          <p:nvPr/>
        </p:nvSpPr>
        <p:spPr bwMode="auto">
          <a:xfrm>
            <a:off x="5837506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6" name="Line 124"/>
          <p:cNvSpPr>
            <a:spLocks noChangeShapeType="1"/>
          </p:cNvSpPr>
          <p:nvPr/>
        </p:nvSpPr>
        <p:spPr bwMode="auto">
          <a:xfrm>
            <a:off x="5871339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7" name="Line 125"/>
          <p:cNvSpPr>
            <a:spLocks noChangeShapeType="1"/>
          </p:cNvSpPr>
          <p:nvPr/>
        </p:nvSpPr>
        <p:spPr bwMode="auto">
          <a:xfrm>
            <a:off x="5905172" y="1385605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8" name="Line 126"/>
          <p:cNvSpPr>
            <a:spLocks noChangeShapeType="1"/>
          </p:cNvSpPr>
          <p:nvPr/>
        </p:nvSpPr>
        <p:spPr bwMode="auto">
          <a:xfrm>
            <a:off x="5937394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9" name="Line 127"/>
          <p:cNvSpPr>
            <a:spLocks noChangeShapeType="1"/>
          </p:cNvSpPr>
          <p:nvPr/>
        </p:nvSpPr>
        <p:spPr bwMode="auto">
          <a:xfrm>
            <a:off x="5977672" y="1385605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20" name="Line 128"/>
          <p:cNvSpPr>
            <a:spLocks noChangeShapeType="1"/>
          </p:cNvSpPr>
          <p:nvPr/>
        </p:nvSpPr>
        <p:spPr bwMode="auto">
          <a:xfrm>
            <a:off x="6009894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21" name="Line 129"/>
          <p:cNvSpPr>
            <a:spLocks noChangeShapeType="1"/>
          </p:cNvSpPr>
          <p:nvPr/>
        </p:nvSpPr>
        <p:spPr bwMode="auto">
          <a:xfrm>
            <a:off x="6043727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22" name="Line 130"/>
          <p:cNvSpPr>
            <a:spLocks noChangeShapeType="1"/>
          </p:cNvSpPr>
          <p:nvPr/>
        </p:nvSpPr>
        <p:spPr bwMode="auto">
          <a:xfrm>
            <a:off x="6077560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23" name="Line 131"/>
          <p:cNvSpPr>
            <a:spLocks noChangeShapeType="1"/>
          </p:cNvSpPr>
          <p:nvPr/>
        </p:nvSpPr>
        <p:spPr bwMode="auto">
          <a:xfrm>
            <a:off x="6111393" y="1385605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24" name="Line 132"/>
          <p:cNvSpPr>
            <a:spLocks noChangeShapeType="1"/>
          </p:cNvSpPr>
          <p:nvPr/>
        </p:nvSpPr>
        <p:spPr bwMode="auto">
          <a:xfrm>
            <a:off x="6143615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25" name="Line 133"/>
          <p:cNvSpPr>
            <a:spLocks noChangeShapeType="1"/>
          </p:cNvSpPr>
          <p:nvPr/>
        </p:nvSpPr>
        <p:spPr bwMode="auto">
          <a:xfrm>
            <a:off x="6182281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26" name="Line 134"/>
          <p:cNvSpPr>
            <a:spLocks noChangeShapeType="1"/>
          </p:cNvSpPr>
          <p:nvPr/>
        </p:nvSpPr>
        <p:spPr bwMode="auto">
          <a:xfrm>
            <a:off x="6216114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27" name="Line 135"/>
          <p:cNvSpPr>
            <a:spLocks noChangeShapeType="1"/>
          </p:cNvSpPr>
          <p:nvPr/>
        </p:nvSpPr>
        <p:spPr bwMode="auto">
          <a:xfrm>
            <a:off x="6249948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28" name="Line 136"/>
          <p:cNvSpPr>
            <a:spLocks noChangeShapeType="1"/>
          </p:cNvSpPr>
          <p:nvPr/>
        </p:nvSpPr>
        <p:spPr bwMode="auto">
          <a:xfrm>
            <a:off x="6283781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29" name="Line 137"/>
          <p:cNvSpPr>
            <a:spLocks noChangeShapeType="1"/>
          </p:cNvSpPr>
          <p:nvPr/>
        </p:nvSpPr>
        <p:spPr bwMode="auto">
          <a:xfrm>
            <a:off x="6316003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0" name="Line 138"/>
          <p:cNvSpPr>
            <a:spLocks noChangeShapeType="1"/>
          </p:cNvSpPr>
          <p:nvPr/>
        </p:nvSpPr>
        <p:spPr bwMode="auto">
          <a:xfrm>
            <a:off x="6349836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" name="Line 139"/>
          <p:cNvSpPr>
            <a:spLocks noChangeShapeType="1"/>
          </p:cNvSpPr>
          <p:nvPr/>
        </p:nvSpPr>
        <p:spPr bwMode="auto">
          <a:xfrm>
            <a:off x="6388502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2" name="Line 140"/>
          <p:cNvSpPr>
            <a:spLocks noChangeShapeType="1"/>
          </p:cNvSpPr>
          <p:nvPr/>
        </p:nvSpPr>
        <p:spPr bwMode="auto">
          <a:xfrm>
            <a:off x="6422335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3" name="Line 141"/>
          <p:cNvSpPr>
            <a:spLocks noChangeShapeType="1"/>
          </p:cNvSpPr>
          <p:nvPr/>
        </p:nvSpPr>
        <p:spPr bwMode="auto">
          <a:xfrm>
            <a:off x="6456168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4" name="Line 142"/>
          <p:cNvSpPr>
            <a:spLocks noChangeShapeType="1"/>
          </p:cNvSpPr>
          <p:nvPr/>
        </p:nvSpPr>
        <p:spPr bwMode="auto">
          <a:xfrm>
            <a:off x="6490001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5" name="Line 143"/>
          <p:cNvSpPr>
            <a:spLocks noChangeShapeType="1"/>
          </p:cNvSpPr>
          <p:nvPr/>
        </p:nvSpPr>
        <p:spPr bwMode="auto">
          <a:xfrm>
            <a:off x="6522223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6" name="Line 144"/>
          <p:cNvSpPr>
            <a:spLocks noChangeShapeType="1"/>
          </p:cNvSpPr>
          <p:nvPr/>
        </p:nvSpPr>
        <p:spPr bwMode="auto">
          <a:xfrm>
            <a:off x="6556057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7" name="Line 145"/>
          <p:cNvSpPr>
            <a:spLocks noChangeShapeType="1"/>
          </p:cNvSpPr>
          <p:nvPr/>
        </p:nvSpPr>
        <p:spPr bwMode="auto">
          <a:xfrm>
            <a:off x="6594723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8" name="Line 146"/>
          <p:cNvSpPr>
            <a:spLocks noChangeShapeType="1"/>
          </p:cNvSpPr>
          <p:nvPr/>
        </p:nvSpPr>
        <p:spPr bwMode="auto">
          <a:xfrm>
            <a:off x="6628556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9" name="Line 147"/>
          <p:cNvSpPr>
            <a:spLocks noChangeShapeType="1"/>
          </p:cNvSpPr>
          <p:nvPr/>
        </p:nvSpPr>
        <p:spPr bwMode="auto">
          <a:xfrm>
            <a:off x="6662389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0" name="Line 148"/>
          <p:cNvSpPr>
            <a:spLocks noChangeShapeType="1"/>
          </p:cNvSpPr>
          <p:nvPr/>
        </p:nvSpPr>
        <p:spPr bwMode="auto">
          <a:xfrm>
            <a:off x="6696222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1" name="Line 149"/>
          <p:cNvSpPr>
            <a:spLocks noChangeShapeType="1"/>
          </p:cNvSpPr>
          <p:nvPr/>
        </p:nvSpPr>
        <p:spPr bwMode="auto">
          <a:xfrm>
            <a:off x="6728444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2" name="Line 150"/>
          <p:cNvSpPr>
            <a:spLocks noChangeShapeType="1"/>
          </p:cNvSpPr>
          <p:nvPr/>
        </p:nvSpPr>
        <p:spPr bwMode="auto">
          <a:xfrm>
            <a:off x="6762277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3" name="Line 151"/>
          <p:cNvSpPr>
            <a:spLocks noChangeShapeType="1"/>
          </p:cNvSpPr>
          <p:nvPr/>
        </p:nvSpPr>
        <p:spPr bwMode="auto">
          <a:xfrm>
            <a:off x="6800944" y="1385605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4" name="Line 152"/>
          <p:cNvSpPr>
            <a:spLocks noChangeShapeType="1"/>
          </p:cNvSpPr>
          <p:nvPr/>
        </p:nvSpPr>
        <p:spPr bwMode="auto">
          <a:xfrm>
            <a:off x="6834777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5" name="Line 153"/>
          <p:cNvSpPr>
            <a:spLocks noChangeShapeType="1"/>
          </p:cNvSpPr>
          <p:nvPr/>
        </p:nvSpPr>
        <p:spPr bwMode="auto">
          <a:xfrm>
            <a:off x="6868610" y="1385605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6" name="Line 154"/>
          <p:cNvSpPr>
            <a:spLocks noChangeShapeType="1"/>
          </p:cNvSpPr>
          <p:nvPr/>
        </p:nvSpPr>
        <p:spPr bwMode="auto">
          <a:xfrm>
            <a:off x="6902443" y="1385605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7" name="Line 155"/>
          <p:cNvSpPr>
            <a:spLocks noChangeShapeType="1"/>
          </p:cNvSpPr>
          <p:nvPr/>
        </p:nvSpPr>
        <p:spPr bwMode="auto">
          <a:xfrm>
            <a:off x="3396689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8" name="Line 156"/>
          <p:cNvSpPr>
            <a:spLocks noChangeShapeType="1"/>
          </p:cNvSpPr>
          <p:nvPr/>
        </p:nvSpPr>
        <p:spPr bwMode="auto">
          <a:xfrm>
            <a:off x="3419244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9" name="Line 157"/>
          <p:cNvSpPr>
            <a:spLocks noChangeShapeType="1"/>
          </p:cNvSpPr>
          <p:nvPr/>
        </p:nvSpPr>
        <p:spPr bwMode="auto">
          <a:xfrm>
            <a:off x="3448244" y="1930157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0" name="Line 158"/>
          <p:cNvSpPr>
            <a:spLocks noChangeShapeType="1"/>
          </p:cNvSpPr>
          <p:nvPr/>
        </p:nvSpPr>
        <p:spPr bwMode="auto">
          <a:xfrm>
            <a:off x="3469188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1" name="Line 159"/>
          <p:cNvSpPr>
            <a:spLocks noChangeShapeType="1"/>
          </p:cNvSpPr>
          <p:nvPr/>
        </p:nvSpPr>
        <p:spPr bwMode="auto">
          <a:xfrm>
            <a:off x="3491744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2" name="Line 160"/>
          <p:cNvSpPr>
            <a:spLocks noChangeShapeType="1"/>
          </p:cNvSpPr>
          <p:nvPr/>
        </p:nvSpPr>
        <p:spPr bwMode="auto">
          <a:xfrm>
            <a:off x="3519132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3" name="Line 161"/>
          <p:cNvSpPr>
            <a:spLocks noChangeShapeType="1"/>
          </p:cNvSpPr>
          <p:nvPr/>
        </p:nvSpPr>
        <p:spPr bwMode="auto">
          <a:xfrm>
            <a:off x="3541688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4" name="Line 162"/>
          <p:cNvSpPr>
            <a:spLocks noChangeShapeType="1"/>
          </p:cNvSpPr>
          <p:nvPr/>
        </p:nvSpPr>
        <p:spPr bwMode="auto">
          <a:xfrm>
            <a:off x="3570688" y="1930157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5" name="Line 163"/>
          <p:cNvSpPr>
            <a:spLocks noChangeShapeType="1"/>
          </p:cNvSpPr>
          <p:nvPr/>
        </p:nvSpPr>
        <p:spPr bwMode="auto">
          <a:xfrm>
            <a:off x="3591632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6" name="Line 164"/>
          <p:cNvSpPr>
            <a:spLocks noChangeShapeType="1"/>
          </p:cNvSpPr>
          <p:nvPr/>
        </p:nvSpPr>
        <p:spPr bwMode="auto">
          <a:xfrm>
            <a:off x="3614187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7" name="Line 165"/>
          <p:cNvSpPr>
            <a:spLocks noChangeShapeType="1"/>
          </p:cNvSpPr>
          <p:nvPr/>
        </p:nvSpPr>
        <p:spPr bwMode="auto">
          <a:xfrm>
            <a:off x="3643187" y="1930157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8" name="Line 166"/>
          <p:cNvSpPr>
            <a:spLocks noChangeShapeType="1"/>
          </p:cNvSpPr>
          <p:nvPr/>
        </p:nvSpPr>
        <p:spPr bwMode="auto">
          <a:xfrm>
            <a:off x="3664131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9" name="Line 167"/>
          <p:cNvSpPr>
            <a:spLocks noChangeShapeType="1"/>
          </p:cNvSpPr>
          <p:nvPr/>
        </p:nvSpPr>
        <p:spPr bwMode="auto">
          <a:xfrm>
            <a:off x="3693131" y="1930157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60" name="Line 168"/>
          <p:cNvSpPr>
            <a:spLocks noChangeShapeType="1"/>
          </p:cNvSpPr>
          <p:nvPr/>
        </p:nvSpPr>
        <p:spPr bwMode="auto">
          <a:xfrm>
            <a:off x="3715687" y="1930157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61" name="Line 169"/>
          <p:cNvSpPr>
            <a:spLocks noChangeShapeType="1"/>
          </p:cNvSpPr>
          <p:nvPr/>
        </p:nvSpPr>
        <p:spPr bwMode="auto">
          <a:xfrm>
            <a:off x="3736631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62" name="Line 170"/>
          <p:cNvSpPr>
            <a:spLocks noChangeShapeType="1"/>
          </p:cNvSpPr>
          <p:nvPr/>
        </p:nvSpPr>
        <p:spPr bwMode="auto">
          <a:xfrm>
            <a:off x="3765631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63" name="Line 171"/>
          <p:cNvSpPr>
            <a:spLocks noChangeShapeType="1"/>
          </p:cNvSpPr>
          <p:nvPr/>
        </p:nvSpPr>
        <p:spPr bwMode="auto">
          <a:xfrm>
            <a:off x="3786575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64" name="Line 172"/>
          <p:cNvSpPr>
            <a:spLocks noChangeShapeType="1"/>
          </p:cNvSpPr>
          <p:nvPr/>
        </p:nvSpPr>
        <p:spPr bwMode="auto">
          <a:xfrm>
            <a:off x="3815575" y="1930157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65" name="Line 173"/>
          <p:cNvSpPr>
            <a:spLocks noChangeShapeType="1"/>
          </p:cNvSpPr>
          <p:nvPr/>
        </p:nvSpPr>
        <p:spPr bwMode="auto">
          <a:xfrm>
            <a:off x="3838130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66" name="Line 174"/>
          <p:cNvSpPr>
            <a:spLocks noChangeShapeType="1"/>
          </p:cNvSpPr>
          <p:nvPr/>
        </p:nvSpPr>
        <p:spPr bwMode="auto">
          <a:xfrm>
            <a:off x="3859075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67" name="Line 175"/>
          <p:cNvSpPr>
            <a:spLocks noChangeShapeType="1"/>
          </p:cNvSpPr>
          <p:nvPr/>
        </p:nvSpPr>
        <p:spPr bwMode="auto">
          <a:xfrm>
            <a:off x="3888074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68" name="Line 176"/>
          <p:cNvSpPr>
            <a:spLocks noChangeShapeType="1"/>
          </p:cNvSpPr>
          <p:nvPr/>
        </p:nvSpPr>
        <p:spPr bwMode="auto">
          <a:xfrm>
            <a:off x="3910630" y="1930157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69" name="Line 177"/>
          <p:cNvSpPr>
            <a:spLocks noChangeShapeType="1"/>
          </p:cNvSpPr>
          <p:nvPr/>
        </p:nvSpPr>
        <p:spPr bwMode="auto">
          <a:xfrm>
            <a:off x="3938018" y="1930157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0" name="Line 178"/>
          <p:cNvSpPr>
            <a:spLocks noChangeShapeType="1"/>
          </p:cNvSpPr>
          <p:nvPr/>
        </p:nvSpPr>
        <p:spPr bwMode="auto">
          <a:xfrm>
            <a:off x="3960574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1" name="Line 179"/>
          <p:cNvSpPr>
            <a:spLocks noChangeShapeType="1"/>
          </p:cNvSpPr>
          <p:nvPr/>
        </p:nvSpPr>
        <p:spPr bwMode="auto">
          <a:xfrm>
            <a:off x="3983129" y="1930157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2" name="Line 180"/>
          <p:cNvSpPr>
            <a:spLocks noChangeShapeType="1"/>
          </p:cNvSpPr>
          <p:nvPr/>
        </p:nvSpPr>
        <p:spPr bwMode="auto">
          <a:xfrm>
            <a:off x="4010518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3" name="Line 181"/>
          <p:cNvSpPr>
            <a:spLocks noChangeShapeType="1"/>
          </p:cNvSpPr>
          <p:nvPr/>
        </p:nvSpPr>
        <p:spPr bwMode="auto">
          <a:xfrm>
            <a:off x="4033073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4" name="Line 182"/>
          <p:cNvSpPr>
            <a:spLocks noChangeShapeType="1"/>
          </p:cNvSpPr>
          <p:nvPr/>
        </p:nvSpPr>
        <p:spPr bwMode="auto">
          <a:xfrm>
            <a:off x="4060462" y="1930157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5" name="Line 183"/>
          <p:cNvSpPr>
            <a:spLocks noChangeShapeType="1"/>
          </p:cNvSpPr>
          <p:nvPr/>
        </p:nvSpPr>
        <p:spPr bwMode="auto">
          <a:xfrm>
            <a:off x="4083018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6" name="Line 184"/>
          <p:cNvSpPr>
            <a:spLocks noChangeShapeType="1"/>
          </p:cNvSpPr>
          <p:nvPr/>
        </p:nvSpPr>
        <p:spPr bwMode="auto">
          <a:xfrm>
            <a:off x="4110406" y="1930157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7" name="Line 185"/>
          <p:cNvSpPr>
            <a:spLocks noChangeShapeType="1"/>
          </p:cNvSpPr>
          <p:nvPr/>
        </p:nvSpPr>
        <p:spPr bwMode="auto">
          <a:xfrm>
            <a:off x="4132962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8" name="Line 186"/>
          <p:cNvSpPr>
            <a:spLocks noChangeShapeType="1"/>
          </p:cNvSpPr>
          <p:nvPr/>
        </p:nvSpPr>
        <p:spPr bwMode="auto">
          <a:xfrm>
            <a:off x="4155517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9" name="Line 187"/>
          <p:cNvSpPr>
            <a:spLocks noChangeShapeType="1"/>
          </p:cNvSpPr>
          <p:nvPr/>
        </p:nvSpPr>
        <p:spPr bwMode="auto">
          <a:xfrm>
            <a:off x="4182906" y="1930157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0" name="Line 188"/>
          <p:cNvSpPr>
            <a:spLocks noChangeShapeType="1"/>
          </p:cNvSpPr>
          <p:nvPr/>
        </p:nvSpPr>
        <p:spPr bwMode="auto">
          <a:xfrm>
            <a:off x="4205461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1" name="Line 189"/>
          <p:cNvSpPr>
            <a:spLocks noChangeShapeType="1"/>
          </p:cNvSpPr>
          <p:nvPr/>
        </p:nvSpPr>
        <p:spPr bwMode="auto">
          <a:xfrm>
            <a:off x="4232850" y="1930157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2" name="Line 190"/>
          <p:cNvSpPr>
            <a:spLocks noChangeShapeType="1"/>
          </p:cNvSpPr>
          <p:nvPr/>
        </p:nvSpPr>
        <p:spPr bwMode="auto">
          <a:xfrm>
            <a:off x="4255405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3" name="Line 191"/>
          <p:cNvSpPr>
            <a:spLocks noChangeShapeType="1"/>
          </p:cNvSpPr>
          <p:nvPr/>
        </p:nvSpPr>
        <p:spPr bwMode="auto">
          <a:xfrm>
            <a:off x="4277961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4" name="Line 192"/>
          <p:cNvSpPr>
            <a:spLocks noChangeShapeType="1"/>
          </p:cNvSpPr>
          <p:nvPr/>
        </p:nvSpPr>
        <p:spPr bwMode="auto">
          <a:xfrm>
            <a:off x="4305349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5" name="Line 193"/>
          <p:cNvSpPr>
            <a:spLocks noChangeShapeType="1"/>
          </p:cNvSpPr>
          <p:nvPr/>
        </p:nvSpPr>
        <p:spPr bwMode="auto">
          <a:xfrm>
            <a:off x="4327905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6" name="Line 194"/>
          <p:cNvSpPr>
            <a:spLocks noChangeShapeType="1"/>
          </p:cNvSpPr>
          <p:nvPr/>
        </p:nvSpPr>
        <p:spPr bwMode="auto">
          <a:xfrm>
            <a:off x="4355293" y="1930157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7" name="Line 195"/>
          <p:cNvSpPr>
            <a:spLocks noChangeShapeType="1"/>
          </p:cNvSpPr>
          <p:nvPr/>
        </p:nvSpPr>
        <p:spPr bwMode="auto">
          <a:xfrm>
            <a:off x="4377849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8" name="Line 196"/>
          <p:cNvSpPr>
            <a:spLocks noChangeShapeType="1"/>
          </p:cNvSpPr>
          <p:nvPr/>
        </p:nvSpPr>
        <p:spPr bwMode="auto">
          <a:xfrm>
            <a:off x="4400404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9" name="Line 197"/>
          <p:cNvSpPr>
            <a:spLocks noChangeShapeType="1"/>
          </p:cNvSpPr>
          <p:nvPr/>
        </p:nvSpPr>
        <p:spPr bwMode="auto">
          <a:xfrm>
            <a:off x="4427793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0" name="Line 198"/>
          <p:cNvSpPr>
            <a:spLocks noChangeShapeType="1"/>
          </p:cNvSpPr>
          <p:nvPr/>
        </p:nvSpPr>
        <p:spPr bwMode="auto">
          <a:xfrm>
            <a:off x="4450348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1" name="Line 199"/>
          <p:cNvSpPr>
            <a:spLocks noChangeShapeType="1"/>
          </p:cNvSpPr>
          <p:nvPr/>
        </p:nvSpPr>
        <p:spPr bwMode="auto">
          <a:xfrm>
            <a:off x="4477737" y="1930157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2" name="Line 200"/>
          <p:cNvSpPr>
            <a:spLocks noChangeShapeType="1"/>
          </p:cNvSpPr>
          <p:nvPr/>
        </p:nvSpPr>
        <p:spPr bwMode="auto">
          <a:xfrm>
            <a:off x="4500293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3" name="Line 201"/>
          <p:cNvSpPr>
            <a:spLocks noChangeShapeType="1"/>
          </p:cNvSpPr>
          <p:nvPr/>
        </p:nvSpPr>
        <p:spPr bwMode="auto">
          <a:xfrm>
            <a:off x="4522848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4" name="Line 202"/>
          <p:cNvSpPr>
            <a:spLocks noChangeShapeType="1"/>
          </p:cNvSpPr>
          <p:nvPr/>
        </p:nvSpPr>
        <p:spPr bwMode="auto">
          <a:xfrm>
            <a:off x="4550237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5" name="Line 203"/>
          <p:cNvSpPr>
            <a:spLocks noChangeShapeType="1"/>
          </p:cNvSpPr>
          <p:nvPr/>
        </p:nvSpPr>
        <p:spPr bwMode="auto">
          <a:xfrm>
            <a:off x="4572792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6" name="Line 204"/>
          <p:cNvSpPr>
            <a:spLocks noChangeShapeType="1"/>
          </p:cNvSpPr>
          <p:nvPr/>
        </p:nvSpPr>
        <p:spPr bwMode="auto">
          <a:xfrm>
            <a:off x="4600181" y="1930157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7" name="Line 205"/>
          <p:cNvSpPr>
            <a:spLocks noChangeShapeType="1"/>
          </p:cNvSpPr>
          <p:nvPr/>
        </p:nvSpPr>
        <p:spPr bwMode="auto">
          <a:xfrm>
            <a:off x="4622736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8" name="Line 206"/>
          <p:cNvSpPr>
            <a:spLocks noChangeShapeType="1"/>
          </p:cNvSpPr>
          <p:nvPr/>
        </p:nvSpPr>
        <p:spPr bwMode="auto">
          <a:xfrm>
            <a:off x="4645292" y="1930157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Line 208"/>
          <p:cNvSpPr>
            <a:spLocks noChangeShapeType="1"/>
          </p:cNvSpPr>
          <p:nvPr/>
        </p:nvSpPr>
        <p:spPr bwMode="auto">
          <a:xfrm>
            <a:off x="4672679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Line 209"/>
          <p:cNvSpPr>
            <a:spLocks noChangeShapeType="1"/>
          </p:cNvSpPr>
          <p:nvPr/>
        </p:nvSpPr>
        <p:spPr bwMode="auto">
          <a:xfrm>
            <a:off x="4695235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Line 210"/>
          <p:cNvSpPr>
            <a:spLocks noChangeShapeType="1"/>
          </p:cNvSpPr>
          <p:nvPr/>
        </p:nvSpPr>
        <p:spPr bwMode="auto">
          <a:xfrm>
            <a:off x="4722623" y="1930156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Line 211"/>
          <p:cNvSpPr>
            <a:spLocks noChangeShapeType="1"/>
          </p:cNvSpPr>
          <p:nvPr/>
        </p:nvSpPr>
        <p:spPr bwMode="auto">
          <a:xfrm>
            <a:off x="4745179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Line 212"/>
          <p:cNvSpPr>
            <a:spLocks noChangeShapeType="1"/>
          </p:cNvSpPr>
          <p:nvPr/>
        </p:nvSpPr>
        <p:spPr bwMode="auto">
          <a:xfrm>
            <a:off x="4767734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Line 213"/>
          <p:cNvSpPr>
            <a:spLocks noChangeShapeType="1"/>
          </p:cNvSpPr>
          <p:nvPr/>
        </p:nvSpPr>
        <p:spPr bwMode="auto">
          <a:xfrm>
            <a:off x="4795123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Line 214"/>
          <p:cNvSpPr>
            <a:spLocks noChangeShapeType="1"/>
          </p:cNvSpPr>
          <p:nvPr/>
        </p:nvSpPr>
        <p:spPr bwMode="auto">
          <a:xfrm>
            <a:off x="4817678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Line 215"/>
          <p:cNvSpPr>
            <a:spLocks noChangeShapeType="1"/>
          </p:cNvSpPr>
          <p:nvPr/>
        </p:nvSpPr>
        <p:spPr bwMode="auto">
          <a:xfrm>
            <a:off x="4846678" y="1930156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Line 216"/>
          <p:cNvSpPr>
            <a:spLocks noChangeShapeType="1"/>
          </p:cNvSpPr>
          <p:nvPr/>
        </p:nvSpPr>
        <p:spPr bwMode="auto">
          <a:xfrm>
            <a:off x="4867622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Line 217"/>
          <p:cNvSpPr>
            <a:spLocks noChangeShapeType="1"/>
          </p:cNvSpPr>
          <p:nvPr/>
        </p:nvSpPr>
        <p:spPr bwMode="auto">
          <a:xfrm>
            <a:off x="4890178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Line 218"/>
          <p:cNvSpPr>
            <a:spLocks noChangeShapeType="1"/>
          </p:cNvSpPr>
          <p:nvPr/>
        </p:nvSpPr>
        <p:spPr bwMode="auto">
          <a:xfrm>
            <a:off x="4917566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" name="Line 219"/>
          <p:cNvSpPr>
            <a:spLocks noChangeShapeType="1"/>
          </p:cNvSpPr>
          <p:nvPr/>
        </p:nvSpPr>
        <p:spPr bwMode="auto">
          <a:xfrm>
            <a:off x="4940122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Line 220"/>
          <p:cNvSpPr>
            <a:spLocks noChangeShapeType="1"/>
          </p:cNvSpPr>
          <p:nvPr/>
        </p:nvSpPr>
        <p:spPr bwMode="auto">
          <a:xfrm>
            <a:off x="4969122" y="1930156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Line 221"/>
          <p:cNvSpPr>
            <a:spLocks noChangeShapeType="1"/>
          </p:cNvSpPr>
          <p:nvPr/>
        </p:nvSpPr>
        <p:spPr bwMode="auto">
          <a:xfrm>
            <a:off x="4990066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" name="Line 222"/>
          <p:cNvSpPr>
            <a:spLocks noChangeShapeType="1"/>
          </p:cNvSpPr>
          <p:nvPr/>
        </p:nvSpPr>
        <p:spPr bwMode="auto">
          <a:xfrm>
            <a:off x="5012621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Line 223"/>
          <p:cNvSpPr>
            <a:spLocks noChangeShapeType="1"/>
          </p:cNvSpPr>
          <p:nvPr/>
        </p:nvSpPr>
        <p:spPr bwMode="auto">
          <a:xfrm>
            <a:off x="5041621" y="1930156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Line 224"/>
          <p:cNvSpPr>
            <a:spLocks noChangeShapeType="1"/>
          </p:cNvSpPr>
          <p:nvPr/>
        </p:nvSpPr>
        <p:spPr bwMode="auto">
          <a:xfrm>
            <a:off x="5062565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" name="Line 225"/>
          <p:cNvSpPr>
            <a:spLocks noChangeShapeType="1"/>
          </p:cNvSpPr>
          <p:nvPr/>
        </p:nvSpPr>
        <p:spPr bwMode="auto">
          <a:xfrm>
            <a:off x="5091565" y="1930156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5" name="Line 226"/>
          <p:cNvSpPr>
            <a:spLocks noChangeShapeType="1"/>
          </p:cNvSpPr>
          <p:nvPr/>
        </p:nvSpPr>
        <p:spPr bwMode="auto">
          <a:xfrm>
            <a:off x="5114121" y="1930156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" name="Line 227"/>
          <p:cNvSpPr>
            <a:spLocks noChangeShapeType="1"/>
          </p:cNvSpPr>
          <p:nvPr/>
        </p:nvSpPr>
        <p:spPr bwMode="auto">
          <a:xfrm>
            <a:off x="5141509" y="1930156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" name="Line 228"/>
          <p:cNvSpPr>
            <a:spLocks noChangeShapeType="1"/>
          </p:cNvSpPr>
          <p:nvPr/>
        </p:nvSpPr>
        <p:spPr bwMode="auto">
          <a:xfrm>
            <a:off x="5164065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8" name="Line 229"/>
          <p:cNvSpPr>
            <a:spLocks noChangeShapeType="1"/>
          </p:cNvSpPr>
          <p:nvPr/>
        </p:nvSpPr>
        <p:spPr bwMode="auto">
          <a:xfrm>
            <a:off x="5185009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9" name="Line 230"/>
          <p:cNvSpPr>
            <a:spLocks noChangeShapeType="1"/>
          </p:cNvSpPr>
          <p:nvPr/>
        </p:nvSpPr>
        <p:spPr bwMode="auto">
          <a:xfrm>
            <a:off x="5214009" y="1930156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" name="Line 231"/>
          <p:cNvSpPr>
            <a:spLocks noChangeShapeType="1"/>
          </p:cNvSpPr>
          <p:nvPr/>
        </p:nvSpPr>
        <p:spPr bwMode="auto">
          <a:xfrm>
            <a:off x="5236564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" name="Line 232"/>
          <p:cNvSpPr>
            <a:spLocks noChangeShapeType="1"/>
          </p:cNvSpPr>
          <p:nvPr/>
        </p:nvSpPr>
        <p:spPr bwMode="auto">
          <a:xfrm>
            <a:off x="5263953" y="1930156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" name="Line 233"/>
          <p:cNvSpPr>
            <a:spLocks noChangeShapeType="1"/>
          </p:cNvSpPr>
          <p:nvPr/>
        </p:nvSpPr>
        <p:spPr bwMode="auto">
          <a:xfrm>
            <a:off x="5286508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" name="Line 234"/>
          <p:cNvSpPr>
            <a:spLocks noChangeShapeType="1"/>
          </p:cNvSpPr>
          <p:nvPr/>
        </p:nvSpPr>
        <p:spPr bwMode="auto">
          <a:xfrm>
            <a:off x="5309064" y="1930156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" name="Line 235"/>
          <p:cNvSpPr>
            <a:spLocks noChangeShapeType="1"/>
          </p:cNvSpPr>
          <p:nvPr/>
        </p:nvSpPr>
        <p:spPr bwMode="auto">
          <a:xfrm>
            <a:off x="5336452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5" name="Line 236"/>
          <p:cNvSpPr>
            <a:spLocks noChangeShapeType="1"/>
          </p:cNvSpPr>
          <p:nvPr/>
        </p:nvSpPr>
        <p:spPr bwMode="auto">
          <a:xfrm>
            <a:off x="5359008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Line 237"/>
          <p:cNvSpPr>
            <a:spLocks noChangeShapeType="1"/>
          </p:cNvSpPr>
          <p:nvPr/>
        </p:nvSpPr>
        <p:spPr bwMode="auto">
          <a:xfrm>
            <a:off x="5386397" y="1930156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9" name="Line 238"/>
          <p:cNvSpPr>
            <a:spLocks noChangeShapeType="1"/>
          </p:cNvSpPr>
          <p:nvPr/>
        </p:nvSpPr>
        <p:spPr bwMode="auto">
          <a:xfrm>
            <a:off x="5408952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Line 239"/>
          <p:cNvSpPr>
            <a:spLocks noChangeShapeType="1"/>
          </p:cNvSpPr>
          <p:nvPr/>
        </p:nvSpPr>
        <p:spPr bwMode="auto">
          <a:xfrm>
            <a:off x="5431507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1" name="Line 240"/>
          <p:cNvSpPr>
            <a:spLocks noChangeShapeType="1"/>
          </p:cNvSpPr>
          <p:nvPr/>
        </p:nvSpPr>
        <p:spPr bwMode="auto">
          <a:xfrm>
            <a:off x="5458896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Line 241"/>
          <p:cNvSpPr>
            <a:spLocks noChangeShapeType="1"/>
          </p:cNvSpPr>
          <p:nvPr/>
        </p:nvSpPr>
        <p:spPr bwMode="auto">
          <a:xfrm>
            <a:off x="5481452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3" name="Line 242"/>
          <p:cNvSpPr>
            <a:spLocks noChangeShapeType="1"/>
          </p:cNvSpPr>
          <p:nvPr/>
        </p:nvSpPr>
        <p:spPr bwMode="auto">
          <a:xfrm>
            <a:off x="5508840" y="1930156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Line 243"/>
          <p:cNvSpPr>
            <a:spLocks noChangeShapeType="1"/>
          </p:cNvSpPr>
          <p:nvPr/>
        </p:nvSpPr>
        <p:spPr bwMode="auto">
          <a:xfrm>
            <a:off x="5531396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5" name="Line 244"/>
          <p:cNvSpPr>
            <a:spLocks noChangeShapeType="1"/>
          </p:cNvSpPr>
          <p:nvPr/>
        </p:nvSpPr>
        <p:spPr bwMode="auto">
          <a:xfrm>
            <a:off x="5553951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Line 245"/>
          <p:cNvSpPr>
            <a:spLocks noChangeShapeType="1"/>
          </p:cNvSpPr>
          <p:nvPr/>
        </p:nvSpPr>
        <p:spPr bwMode="auto">
          <a:xfrm>
            <a:off x="5581340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7" name="Line 246"/>
          <p:cNvSpPr>
            <a:spLocks noChangeShapeType="1"/>
          </p:cNvSpPr>
          <p:nvPr/>
        </p:nvSpPr>
        <p:spPr bwMode="auto">
          <a:xfrm>
            <a:off x="5603895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Line 247"/>
          <p:cNvSpPr>
            <a:spLocks noChangeShapeType="1"/>
          </p:cNvSpPr>
          <p:nvPr/>
        </p:nvSpPr>
        <p:spPr bwMode="auto">
          <a:xfrm>
            <a:off x="5631284" y="1930156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9" name="Line 248"/>
          <p:cNvSpPr>
            <a:spLocks noChangeShapeType="1"/>
          </p:cNvSpPr>
          <p:nvPr/>
        </p:nvSpPr>
        <p:spPr bwMode="auto">
          <a:xfrm>
            <a:off x="5653839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Line 249"/>
          <p:cNvSpPr>
            <a:spLocks noChangeShapeType="1"/>
          </p:cNvSpPr>
          <p:nvPr/>
        </p:nvSpPr>
        <p:spPr bwMode="auto">
          <a:xfrm>
            <a:off x="5676395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1" name="Line 250"/>
          <p:cNvSpPr>
            <a:spLocks noChangeShapeType="1"/>
          </p:cNvSpPr>
          <p:nvPr/>
        </p:nvSpPr>
        <p:spPr bwMode="auto">
          <a:xfrm>
            <a:off x="5703783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2" name="Line 251"/>
          <p:cNvSpPr>
            <a:spLocks noChangeShapeType="1"/>
          </p:cNvSpPr>
          <p:nvPr/>
        </p:nvSpPr>
        <p:spPr bwMode="auto">
          <a:xfrm>
            <a:off x="5726339" y="1930156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3" name="Line 252"/>
          <p:cNvSpPr>
            <a:spLocks noChangeShapeType="1"/>
          </p:cNvSpPr>
          <p:nvPr/>
        </p:nvSpPr>
        <p:spPr bwMode="auto">
          <a:xfrm>
            <a:off x="3375743" y="2738929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4" name="Line 253"/>
          <p:cNvSpPr>
            <a:spLocks noChangeShapeType="1"/>
          </p:cNvSpPr>
          <p:nvPr/>
        </p:nvSpPr>
        <p:spPr bwMode="auto">
          <a:xfrm>
            <a:off x="3407965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5" name="Line 254"/>
          <p:cNvSpPr>
            <a:spLocks noChangeShapeType="1"/>
          </p:cNvSpPr>
          <p:nvPr/>
        </p:nvSpPr>
        <p:spPr bwMode="auto">
          <a:xfrm>
            <a:off x="3441799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6" name="Line 255"/>
          <p:cNvSpPr>
            <a:spLocks noChangeShapeType="1"/>
          </p:cNvSpPr>
          <p:nvPr/>
        </p:nvSpPr>
        <p:spPr bwMode="auto">
          <a:xfrm>
            <a:off x="3475632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7" name="Line 256"/>
          <p:cNvSpPr>
            <a:spLocks noChangeShapeType="1"/>
          </p:cNvSpPr>
          <p:nvPr/>
        </p:nvSpPr>
        <p:spPr bwMode="auto">
          <a:xfrm>
            <a:off x="3509465" y="2738929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8" name="Line 257"/>
          <p:cNvSpPr>
            <a:spLocks noChangeShapeType="1"/>
          </p:cNvSpPr>
          <p:nvPr/>
        </p:nvSpPr>
        <p:spPr bwMode="auto">
          <a:xfrm>
            <a:off x="3548131" y="2738929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9" name="Line 258"/>
          <p:cNvSpPr>
            <a:spLocks noChangeShapeType="1"/>
          </p:cNvSpPr>
          <p:nvPr/>
        </p:nvSpPr>
        <p:spPr bwMode="auto">
          <a:xfrm>
            <a:off x="3581964" y="2738929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0" name="Line 259"/>
          <p:cNvSpPr>
            <a:spLocks noChangeShapeType="1"/>
          </p:cNvSpPr>
          <p:nvPr/>
        </p:nvSpPr>
        <p:spPr bwMode="auto">
          <a:xfrm>
            <a:off x="3614186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1" name="Line 260"/>
          <p:cNvSpPr>
            <a:spLocks noChangeShapeType="1"/>
          </p:cNvSpPr>
          <p:nvPr/>
        </p:nvSpPr>
        <p:spPr bwMode="auto">
          <a:xfrm>
            <a:off x="3648019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2" name="Line 261"/>
          <p:cNvSpPr>
            <a:spLocks noChangeShapeType="1"/>
          </p:cNvSpPr>
          <p:nvPr/>
        </p:nvSpPr>
        <p:spPr bwMode="auto">
          <a:xfrm>
            <a:off x="3681852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3" name="Line 262"/>
          <p:cNvSpPr>
            <a:spLocks noChangeShapeType="1"/>
          </p:cNvSpPr>
          <p:nvPr/>
        </p:nvSpPr>
        <p:spPr bwMode="auto">
          <a:xfrm>
            <a:off x="3715686" y="2738929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4" name="Line 263"/>
          <p:cNvSpPr>
            <a:spLocks noChangeShapeType="1"/>
          </p:cNvSpPr>
          <p:nvPr/>
        </p:nvSpPr>
        <p:spPr bwMode="auto">
          <a:xfrm>
            <a:off x="3754352" y="2738929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5" name="Line 264"/>
          <p:cNvSpPr>
            <a:spLocks noChangeShapeType="1"/>
          </p:cNvSpPr>
          <p:nvPr/>
        </p:nvSpPr>
        <p:spPr bwMode="auto">
          <a:xfrm>
            <a:off x="3786574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6" name="Line 265"/>
          <p:cNvSpPr>
            <a:spLocks noChangeShapeType="1"/>
          </p:cNvSpPr>
          <p:nvPr/>
        </p:nvSpPr>
        <p:spPr bwMode="auto">
          <a:xfrm>
            <a:off x="3820407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7" name="Line 266"/>
          <p:cNvSpPr>
            <a:spLocks noChangeShapeType="1"/>
          </p:cNvSpPr>
          <p:nvPr/>
        </p:nvSpPr>
        <p:spPr bwMode="auto">
          <a:xfrm>
            <a:off x="3854240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8" name="Line 267"/>
          <p:cNvSpPr>
            <a:spLocks noChangeShapeType="1"/>
          </p:cNvSpPr>
          <p:nvPr/>
        </p:nvSpPr>
        <p:spPr bwMode="auto">
          <a:xfrm>
            <a:off x="3888073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9" name="Line 268"/>
          <p:cNvSpPr>
            <a:spLocks noChangeShapeType="1"/>
          </p:cNvSpPr>
          <p:nvPr/>
        </p:nvSpPr>
        <p:spPr bwMode="auto">
          <a:xfrm>
            <a:off x="3920295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0" name="Line 269"/>
          <p:cNvSpPr>
            <a:spLocks noChangeShapeType="1"/>
          </p:cNvSpPr>
          <p:nvPr/>
        </p:nvSpPr>
        <p:spPr bwMode="auto">
          <a:xfrm>
            <a:off x="3960573" y="2738929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1" name="Line 270"/>
          <p:cNvSpPr>
            <a:spLocks noChangeShapeType="1"/>
          </p:cNvSpPr>
          <p:nvPr/>
        </p:nvSpPr>
        <p:spPr bwMode="auto">
          <a:xfrm>
            <a:off x="3992795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2" name="Line 271"/>
          <p:cNvSpPr>
            <a:spLocks noChangeShapeType="1"/>
          </p:cNvSpPr>
          <p:nvPr/>
        </p:nvSpPr>
        <p:spPr bwMode="auto">
          <a:xfrm>
            <a:off x="4026628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3" name="Line 272"/>
          <p:cNvSpPr>
            <a:spLocks noChangeShapeType="1"/>
          </p:cNvSpPr>
          <p:nvPr/>
        </p:nvSpPr>
        <p:spPr bwMode="auto">
          <a:xfrm>
            <a:off x="4060461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4" name="Line 273"/>
          <p:cNvSpPr>
            <a:spLocks noChangeShapeType="1"/>
          </p:cNvSpPr>
          <p:nvPr/>
        </p:nvSpPr>
        <p:spPr bwMode="auto">
          <a:xfrm>
            <a:off x="4094294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5" name="Line 274"/>
          <p:cNvSpPr>
            <a:spLocks noChangeShapeType="1"/>
          </p:cNvSpPr>
          <p:nvPr/>
        </p:nvSpPr>
        <p:spPr bwMode="auto">
          <a:xfrm>
            <a:off x="4126516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6" name="Line 275"/>
          <p:cNvSpPr>
            <a:spLocks noChangeShapeType="1"/>
          </p:cNvSpPr>
          <p:nvPr/>
        </p:nvSpPr>
        <p:spPr bwMode="auto">
          <a:xfrm>
            <a:off x="4166794" y="2738929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7" name="Line 276"/>
          <p:cNvSpPr>
            <a:spLocks noChangeShapeType="1"/>
          </p:cNvSpPr>
          <p:nvPr/>
        </p:nvSpPr>
        <p:spPr bwMode="auto">
          <a:xfrm>
            <a:off x="4199016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8" name="Line 277"/>
          <p:cNvSpPr>
            <a:spLocks noChangeShapeType="1"/>
          </p:cNvSpPr>
          <p:nvPr/>
        </p:nvSpPr>
        <p:spPr bwMode="auto">
          <a:xfrm>
            <a:off x="4232849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9" name="Line 278"/>
          <p:cNvSpPr>
            <a:spLocks noChangeShapeType="1"/>
          </p:cNvSpPr>
          <p:nvPr/>
        </p:nvSpPr>
        <p:spPr bwMode="auto">
          <a:xfrm>
            <a:off x="4266682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0" name="Line 279"/>
          <p:cNvSpPr>
            <a:spLocks noChangeShapeType="1"/>
          </p:cNvSpPr>
          <p:nvPr/>
        </p:nvSpPr>
        <p:spPr bwMode="auto">
          <a:xfrm>
            <a:off x="4300515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1" name="Line 280"/>
          <p:cNvSpPr>
            <a:spLocks noChangeShapeType="1"/>
          </p:cNvSpPr>
          <p:nvPr/>
        </p:nvSpPr>
        <p:spPr bwMode="auto">
          <a:xfrm>
            <a:off x="4332737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2" name="Line 281"/>
          <p:cNvSpPr>
            <a:spLocks noChangeShapeType="1"/>
          </p:cNvSpPr>
          <p:nvPr/>
        </p:nvSpPr>
        <p:spPr bwMode="auto">
          <a:xfrm>
            <a:off x="4373015" y="2738929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3" name="Line 282"/>
          <p:cNvSpPr>
            <a:spLocks noChangeShapeType="1"/>
          </p:cNvSpPr>
          <p:nvPr/>
        </p:nvSpPr>
        <p:spPr bwMode="auto">
          <a:xfrm>
            <a:off x="4405237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4" name="Line 283"/>
          <p:cNvSpPr>
            <a:spLocks noChangeShapeType="1"/>
          </p:cNvSpPr>
          <p:nvPr/>
        </p:nvSpPr>
        <p:spPr bwMode="auto">
          <a:xfrm>
            <a:off x="4439070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5" name="Line 284"/>
          <p:cNvSpPr>
            <a:spLocks noChangeShapeType="1"/>
          </p:cNvSpPr>
          <p:nvPr/>
        </p:nvSpPr>
        <p:spPr bwMode="auto">
          <a:xfrm>
            <a:off x="4472903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6" name="Line 285"/>
          <p:cNvSpPr>
            <a:spLocks noChangeShapeType="1"/>
          </p:cNvSpPr>
          <p:nvPr/>
        </p:nvSpPr>
        <p:spPr bwMode="auto">
          <a:xfrm>
            <a:off x="4506736" y="2738929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7" name="Line 286"/>
          <p:cNvSpPr>
            <a:spLocks noChangeShapeType="1"/>
          </p:cNvSpPr>
          <p:nvPr/>
        </p:nvSpPr>
        <p:spPr bwMode="auto">
          <a:xfrm>
            <a:off x="4538958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8" name="Line 287"/>
          <p:cNvSpPr>
            <a:spLocks noChangeShapeType="1"/>
          </p:cNvSpPr>
          <p:nvPr/>
        </p:nvSpPr>
        <p:spPr bwMode="auto">
          <a:xfrm>
            <a:off x="4579235" y="2738929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9" name="Line 288"/>
          <p:cNvSpPr>
            <a:spLocks noChangeShapeType="1"/>
          </p:cNvSpPr>
          <p:nvPr/>
        </p:nvSpPr>
        <p:spPr bwMode="auto">
          <a:xfrm>
            <a:off x="4611457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0" name="Line 289"/>
          <p:cNvSpPr>
            <a:spLocks noChangeShapeType="1"/>
          </p:cNvSpPr>
          <p:nvPr/>
        </p:nvSpPr>
        <p:spPr bwMode="auto">
          <a:xfrm>
            <a:off x="4645290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1" name="Line 290"/>
          <p:cNvSpPr>
            <a:spLocks noChangeShapeType="1"/>
          </p:cNvSpPr>
          <p:nvPr/>
        </p:nvSpPr>
        <p:spPr bwMode="auto">
          <a:xfrm>
            <a:off x="4679124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2" name="Line 291"/>
          <p:cNvSpPr>
            <a:spLocks noChangeShapeType="1"/>
          </p:cNvSpPr>
          <p:nvPr/>
        </p:nvSpPr>
        <p:spPr bwMode="auto">
          <a:xfrm>
            <a:off x="4712957" y="2738929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3" name="Line 292"/>
          <p:cNvSpPr>
            <a:spLocks noChangeShapeType="1"/>
          </p:cNvSpPr>
          <p:nvPr/>
        </p:nvSpPr>
        <p:spPr bwMode="auto">
          <a:xfrm>
            <a:off x="4745179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4" name="Line 293"/>
          <p:cNvSpPr>
            <a:spLocks noChangeShapeType="1"/>
          </p:cNvSpPr>
          <p:nvPr/>
        </p:nvSpPr>
        <p:spPr bwMode="auto">
          <a:xfrm>
            <a:off x="4783845" y="2738929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5" name="Line 294"/>
          <p:cNvSpPr>
            <a:spLocks noChangeShapeType="1"/>
          </p:cNvSpPr>
          <p:nvPr/>
        </p:nvSpPr>
        <p:spPr bwMode="auto">
          <a:xfrm>
            <a:off x="4817678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6" name="Line 295"/>
          <p:cNvSpPr>
            <a:spLocks noChangeShapeType="1"/>
          </p:cNvSpPr>
          <p:nvPr/>
        </p:nvSpPr>
        <p:spPr bwMode="auto">
          <a:xfrm>
            <a:off x="4851511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7" name="Line 296"/>
          <p:cNvSpPr>
            <a:spLocks noChangeShapeType="1"/>
          </p:cNvSpPr>
          <p:nvPr/>
        </p:nvSpPr>
        <p:spPr bwMode="auto">
          <a:xfrm>
            <a:off x="4885344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8" name="Line 297"/>
          <p:cNvSpPr>
            <a:spLocks noChangeShapeType="1"/>
          </p:cNvSpPr>
          <p:nvPr/>
        </p:nvSpPr>
        <p:spPr bwMode="auto">
          <a:xfrm>
            <a:off x="4917566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9" name="Line 298"/>
          <p:cNvSpPr>
            <a:spLocks noChangeShapeType="1"/>
          </p:cNvSpPr>
          <p:nvPr/>
        </p:nvSpPr>
        <p:spPr bwMode="auto">
          <a:xfrm>
            <a:off x="4951400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0" name="Line 299"/>
          <p:cNvSpPr>
            <a:spLocks noChangeShapeType="1"/>
          </p:cNvSpPr>
          <p:nvPr/>
        </p:nvSpPr>
        <p:spPr bwMode="auto">
          <a:xfrm>
            <a:off x="4990066" y="2738929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1" name="Line 300"/>
          <p:cNvSpPr>
            <a:spLocks noChangeShapeType="1"/>
          </p:cNvSpPr>
          <p:nvPr/>
        </p:nvSpPr>
        <p:spPr bwMode="auto">
          <a:xfrm>
            <a:off x="5023899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2" name="Line 301"/>
          <p:cNvSpPr>
            <a:spLocks noChangeShapeType="1"/>
          </p:cNvSpPr>
          <p:nvPr/>
        </p:nvSpPr>
        <p:spPr bwMode="auto">
          <a:xfrm>
            <a:off x="5057732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3" name="Line 302"/>
          <p:cNvSpPr>
            <a:spLocks noChangeShapeType="1"/>
          </p:cNvSpPr>
          <p:nvPr/>
        </p:nvSpPr>
        <p:spPr bwMode="auto">
          <a:xfrm>
            <a:off x="5091565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4" name="Line 303"/>
          <p:cNvSpPr>
            <a:spLocks noChangeShapeType="1"/>
          </p:cNvSpPr>
          <p:nvPr/>
        </p:nvSpPr>
        <p:spPr bwMode="auto">
          <a:xfrm>
            <a:off x="5123787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5" name="Line 304"/>
          <p:cNvSpPr>
            <a:spLocks noChangeShapeType="1"/>
          </p:cNvSpPr>
          <p:nvPr/>
        </p:nvSpPr>
        <p:spPr bwMode="auto">
          <a:xfrm>
            <a:off x="5157620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6" name="Line 305"/>
          <p:cNvSpPr>
            <a:spLocks noChangeShapeType="1"/>
          </p:cNvSpPr>
          <p:nvPr/>
        </p:nvSpPr>
        <p:spPr bwMode="auto">
          <a:xfrm>
            <a:off x="5196287" y="2738929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7" name="Line 306"/>
          <p:cNvSpPr>
            <a:spLocks noChangeShapeType="1"/>
          </p:cNvSpPr>
          <p:nvPr/>
        </p:nvSpPr>
        <p:spPr bwMode="auto">
          <a:xfrm>
            <a:off x="5230120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8" name="Line 307"/>
          <p:cNvSpPr>
            <a:spLocks noChangeShapeType="1"/>
          </p:cNvSpPr>
          <p:nvPr/>
        </p:nvSpPr>
        <p:spPr bwMode="auto">
          <a:xfrm>
            <a:off x="5263953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9" name="Line 308"/>
          <p:cNvSpPr>
            <a:spLocks noChangeShapeType="1"/>
          </p:cNvSpPr>
          <p:nvPr/>
        </p:nvSpPr>
        <p:spPr bwMode="auto">
          <a:xfrm>
            <a:off x="5297786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0" name="Line 309"/>
          <p:cNvSpPr>
            <a:spLocks noChangeShapeType="1"/>
          </p:cNvSpPr>
          <p:nvPr/>
        </p:nvSpPr>
        <p:spPr bwMode="auto">
          <a:xfrm>
            <a:off x="5330008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1" name="Line 310"/>
          <p:cNvSpPr>
            <a:spLocks noChangeShapeType="1"/>
          </p:cNvSpPr>
          <p:nvPr/>
        </p:nvSpPr>
        <p:spPr bwMode="auto">
          <a:xfrm>
            <a:off x="5363841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2" name="Line 311"/>
          <p:cNvSpPr>
            <a:spLocks noChangeShapeType="1"/>
          </p:cNvSpPr>
          <p:nvPr/>
        </p:nvSpPr>
        <p:spPr bwMode="auto">
          <a:xfrm>
            <a:off x="5402508" y="2738929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3" name="Line 312"/>
          <p:cNvSpPr>
            <a:spLocks noChangeShapeType="1"/>
          </p:cNvSpPr>
          <p:nvPr/>
        </p:nvSpPr>
        <p:spPr bwMode="auto">
          <a:xfrm>
            <a:off x="5436341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4" name="Line 313"/>
          <p:cNvSpPr>
            <a:spLocks noChangeShapeType="1"/>
          </p:cNvSpPr>
          <p:nvPr/>
        </p:nvSpPr>
        <p:spPr bwMode="auto">
          <a:xfrm>
            <a:off x="5470174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5" name="Line 314"/>
          <p:cNvSpPr>
            <a:spLocks noChangeShapeType="1"/>
          </p:cNvSpPr>
          <p:nvPr/>
        </p:nvSpPr>
        <p:spPr bwMode="auto">
          <a:xfrm>
            <a:off x="5504007" y="2738929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6" name="Line 315"/>
          <p:cNvSpPr>
            <a:spLocks noChangeShapeType="1"/>
          </p:cNvSpPr>
          <p:nvPr/>
        </p:nvSpPr>
        <p:spPr bwMode="auto">
          <a:xfrm>
            <a:off x="5536229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7" name="Line 316"/>
          <p:cNvSpPr>
            <a:spLocks noChangeShapeType="1"/>
          </p:cNvSpPr>
          <p:nvPr/>
        </p:nvSpPr>
        <p:spPr bwMode="auto">
          <a:xfrm>
            <a:off x="5570062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8" name="Line 317"/>
          <p:cNvSpPr>
            <a:spLocks noChangeShapeType="1"/>
          </p:cNvSpPr>
          <p:nvPr/>
        </p:nvSpPr>
        <p:spPr bwMode="auto">
          <a:xfrm>
            <a:off x="5608728" y="2738929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9" name="Line 318"/>
          <p:cNvSpPr>
            <a:spLocks noChangeShapeType="1"/>
          </p:cNvSpPr>
          <p:nvPr/>
        </p:nvSpPr>
        <p:spPr bwMode="auto">
          <a:xfrm>
            <a:off x="5642562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0" name="Line 319"/>
          <p:cNvSpPr>
            <a:spLocks noChangeShapeType="1"/>
          </p:cNvSpPr>
          <p:nvPr/>
        </p:nvSpPr>
        <p:spPr bwMode="auto">
          <a:xfrm>
            <a:off x="5676395" y="2738929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1" name="Line 320"/>
          <p:cNvSpPr>
            <a:spLocks noChangeShapeType="1"/>
          </p:cNvSpPr>
          <p:nvPr/>
        </p:nvSpPr>
        <p:spPr bwMode="auto">
          <a:xfrm>
            <a:off x="5710228" y="2738929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2" name="Line 321"/>
          <p:cNvSpPr>
            <a:spLocks noChangeShapeType="1"/>
          </p:cNvSpPr>
          <p:nvPr/>
        </p:nvSpPr>
        <p:spPr bwMode="auto">
          <a:xfrm>
            <a:off x="3353188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3" name="Line 322"/>
          <p:cNvSpPr>
            <a:spLocks noChangeShapeType="1"/>
          </p:cNvSpPr>
          <p:nvPr/>
        </p:nvSpPr>
        <p:spPr bwMode="auto">
          <a:xfrm>
            <a:off x="3385410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4" name="Line 323"/>
          <p:cNvSpPr>
            <a:spLocks noChangeShapeType="1"/>
          </p:cNvSpPr>
          <p:nvPr/>
        </p:nvSpPr>
        <p:spPr bwMode="auto">
          <a:xfrm>
            <a:off x="3419243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5" name="Line 324"/>
          <p:cNvSpPr>
            <a:spLocks noChangeShapeType="1"/>
          </p:cNvSpPr>
          <p:nvPr/>
        </p:nvSpPr>
        <p:spPr bwMode="auto">
          <a:xfrm>
            <a:off x="3453076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6" name="Line 325"/>
          <p:cNvSpPr>
            <a:spLocks noChangeShapeType="1"/>
          </p:cNvSpPr>
          <p:nvPr/>
        </p:nvSpPr>
        <p:spPr bwMode="auto">
          <a:xfrm>
            <a:off x="3491743" y="3507424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7" name="Line 326"/>
          <p:cNvSpPr>
            <a:spLocks noChangeShapeType="1"/>
          </p:cNvSpPr>
          <p:nvPr/>
        </p:nvSpPr>
        <p:spPr bwMode="auto">
          <a:xfrm>
            <a:off x="3525576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8" name="Line 327"/>
          <p:cNvSpPr>
            <a:spLocks noChangeShapeType="1"/>
          </p:cNvSpPr>
          <p:nvPr/>
        </p:nvSpPr>
        <p:spPr bwMode="auto">
          <a:xfrm>
            <a:off x="3559409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9" name="Line 328"/>
          <p:cNvSpPr>
            <a:spLocks noChangeShapeType="1"/>
          </p:cNvSpPr>
          <p:nvPr/>
        </p:nvSpPr>
        <p:spPr bwMode="auto">
          <a:xfrm>
            <a:off x="3591631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0" name="Line 329"/>
          <p:cNvSpPr>
            <a:spLocks noChangeShapeType="1"/>
          </p:cNvSpPr>
          <p:nvPr/>
        </p:nvSpPr>
        <p:spPr bwMode="auto">
          <a:xfrm>
            <a:off x="3625464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1" name="Line 330"/>
          <p:cNvSpPr>
            <a:spLocks noChangeShapeType="1"/>
          </p:cNvSpPr>
          <p:nvPr/>
        </p:nvSpPr>
        <p:spPr bwMode="auto">
          <a:xfrm>
            <a:off x="3659297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2" name="Line 331"/>
          <p:cNvSpPr>
            <a:spLocks noChangeShapeType="1"/>
          </p:cNvSpPr>
          <p:nvPr/>
        </p:nvSpPr>
        <p:spPr bwMode="auto">
          <a:xfrm>
            <a:off x="3697963" y="3507424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3" name="Line 332"/>
          <p:cNvSpPr>
            <a:spLocks noChangeShapeType="1"/>
          </p:cNvSpPr>
          <p:nvPr/>
        </p:nvSpPr>
        <p:spPr bwMode="auto">
          <a:xfrm>
            <a:off x="3731797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4" name="Line 333"/>
          <p:cNvSpPr>
            <a:spLocks noChangeShapeType="1"/>
          </p:cNvSpPr>
          <p:nvPr/>
        </p:nvSpPr>
        <p:spPr bwMode="auto">
          <a:xfrm>
            <a:off x="3765630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5" name="Line 334"/>
          <p:cNvSpPr>
            <a:spLocks noChangeShapeType="1"/>
          </p:cNvSpPr>
          <p:nvPr/>
        </p:nvSpPr>
        <p:spPr bwMode="auto">
          <a:xfrm>
            <a:off x="3797852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6" name="Line 335"/>
          <p:cNvSpPr>
            <a:spLocks noChangeShapeType="1"/>
          </p:cNvSpPr>
          <p:nvPr/>
        </p:nvSpPr>
        <p:spPr bwMode="auto">
          <a:xfrm>
            <a:off x="3831685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" name="Line 336"/>
          <p:cNvSpPr>
            <a:spLocks noChangeShapeType="1"/>
          </p:cNvSpPr>
          <p:nvPr/>
        </p:nvSpPr>
        <p:spPr bwMode="auto">
          <a:xfrm>
            <a:off x="3865518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8" name="Line 337"/>
          <p:cNvSpPr>
            <a:spLocks noChangeShapeType="1"/>
          </p:cNvSpPr>
          <p:nvPr/>
        </p:nvSpPr>
        <p:spPr bwMode="auto">
          <a:xfrm>
            <a:off x="3904184" y="3507424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9" name="Line 338"/>
          <p:cNvSpPr>
            <a:spLocks noChangeShapeType="1"/>
          </p:cNvSpPr>
          <p:nvPr/>
        </p:nvSpPr>
        <p:spPr bwMode="auto">
          <a:xfrm>
            <a:off x="3938017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0" name="Line 339"/>
          <p:cNvSpPr>
            <a:spLocks noChangeShapeType="1"/>
          </p:cNvSpPr>
          <p:nvPr/>
        </p:nvSpPr>
        <p:spPr bwMode="auto">
          <a:xfrm>
            <a:off x="3971851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1" name="Line 340"/>
          <p:cNvSpPr>
            <a:spLocks noChangeShapeType="1"/>
          </p:cNvSpPr>
          <p:nvPr/>
        </p:nvSpPr>
        <p:spPr bwMode="auto">
          <a:xfrm>
            <a:off x="4004073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2" name="Line 341"/>
          <p:cNvSpPr>
            <a:spLocks noChangeShapeType="1"/>
          </p:cNvSpPr>
          <p:nvPr/>
        </p:nvSpPr>
        <p:spPr bwMode="auto">
          <a:xfrm>
            <a:off x="4037906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3" name="Line 342"/>
          <p:cNvSpPr>
            <a:spLocks noChangeShapeType="1"/>
          </p:cNvSpPr>
          <p:nvPr/>
        </p:nvSpPr>
        <p:spPr bwMode="auto">
          <a:xfrm>
            <a:off x="4071739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4" name="Line 343"/>
          <p:cNvSpPr>
            <a:spLocks noChangeShapeType="1"/>
          </p:cNvSpPr>
          <p:nvPr/>
        </p:nvSpPr>
        <p:spPr bwMode="auto">
          <a:xfrm>
            <a:off x="4110405" y="3507424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5" name="Line 344"/>
          <p:cNvSpPr>
            <a:spLocks noChangeShapeType="1"/>
          </p:cNvSpPr>
          <p:nvPr/>
        </p:nvSpPr>
        <p:spPr bwMode="auto">
          <a:xfrm>
            <a:off x="4144238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6" name="Line 345"/>
          <p:cNvSpPr>
            <a:spLocks noChangeShapeType="1"/>
          </p:cNvSpPr>
          <p:nvPr/>
        </p:nvSpPr>
        <p:spPr bwMode="auto">
          <a:xfrm>
            <a:off x="4178071" y="3507424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7" name="Line 346"/>
          <p:cNvSpPr>
            <a:spLocks noChangeShapeType="1"/>
          </p:cNvSpPr>
          <p:nvPr/>
        </p:nvSpPr>
        <p:spPr bwMode="auto">
          <a:xfrm>
            <a:off x="4210293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8" name="Line 347"/>
          <p:cNvSpPr>
            <a:spLocks noChangeShapeType="1"/>
          </p:cNvSpPr>
          <p:nvPr/>
        </p:nvSpPr>
        <p:spPr bwMode="auto">
          <a:xfrm>
            <a:off x="4244126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9" name="Line 348"/>
          <p:cNvSpPr>
            <a:spLocks noChangeShapeType="1"/>
          </p:cNvSpPr>
          <p:nvPr/>
        </p:nvSpPr>
        <p:spPr bwMode="auto">
          <a:xfrm>
            <a:off x="4277960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0" name="Line 349"/>
          <p:cNvSpPr>
            <a:spLocks noChangeShapeType="1"/>
          </p:cNvSpPr>
          <p:nvPr/>
        </p:nvSpPr>
        <p:spPr bwMode="auto">
          <a:xfrm>
            <a:off x="4316626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1" name="Line 350"/>
          <p:cNvSpPr>
            <a:spLocks noChangeShapeType="1"/>
          </p:cNvSpPr>
          <p:nvPr/>
        </p:nvSpPr>
        <p:spPr bwMode="auto">
          <a:xfrm>
            <a:off x="4350459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2" name="Line 351"/>
          <p:cNvSpPr>
            <a:spLocks noChangeShapeType="1"/>
          </p:cNvSpPr>
          <p:nvPr/>
        </p:nvSpPr>
        <p:spPr bwMode="auto">
          <a:xfrm>
            <a:off x="4382681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3" name="Line 352"/>
          <p:cNvSpPr>
            <a:spLocks noChangeShapeType="1"/>
          </p:cNvSpPr>
          <p:nvPr/>
        </p:nvSpPr>
        <p:spPr bwMode="auto">
          <a:xfrm>
            <a:off x="4416514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4" name="Line 353"/>
          <p:cNvSpPr>
            <a:spLocks noChangeShapeType="1"/>
          </p:cNvSpPr>
          <p:nvPr/>
        </p:nvSpPr>
        <p:spPr bwMode="auto">
          <a:xfrm>
            <a:off x="4450347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5" name="Line 354"/>
          <p:cNvSpPr>
            <a:spLocks noChangeShapeType="1"/>
          </p:cNvSpPr>
          <p:nvPr/>
        </p:nvSpPr>
        <p:spPr bwMode="auto">
          <a:xfrm>
            <a:off x="4484180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6" name="Line 355"/>
          <p:cNvSpPr>
            <a:spLocks noChangeShapeType="1"/>
          </p:cNvSpPr>
          <p:nvPr/>
        </p:nvSpPr>
        <p:spPr bwMode="auto">
          <a:xfrm>
            <a:off x="4522847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7" name="Line 356"/>
          <p:cNvSpPr>
            <a:spLocks noChangeShapeType="1"/>
          </p:cNvSpPr>
          <p:nvPr/>
        </p:nvSpPr>
        <p:spPr bwMode="auto">
          <a:xfrm>
            <a:off x="4556680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8" name="Line 357"/>
          <p:cNvSpPr>
            <a:spLocks noChangeShapeType="1"/>
          </p:cNvSpPr>
          <p:nvPr/>
        </p:nvSpPr>
        <p:spPr bwMode="auto">
          <a:xfrm>
            <a:off x="4588902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9" name="Line 358"/>
          <p:cNvSpPr>
            <a:spLocks noChangeShapeType="1"/>
          </p:cNvSpPr>
          <p:nvPr/>
        </p:nvSpPr>
        <p:spPr bwMode="auto">
          <a:xfrm>
            <a:off x="4622735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0" name="Line 359"/>
          <p:cNvSpPr>
            <a:spLocks noChangeShapeType="1"/>
          </p:cNvSpPr>
          <p:nvPr/>
        </p:nvSpPr>
        <p:spPr bwMode="auto">
          <a:xfrm>
            <a:off x="4656568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1" name="Line 360"/>
          <p:cNvSpPr>
            <a:spLocks noChangeShapeType="1"/>
          </p:cNvSpPr>
          <p:nvPr/>
        </p:nvSpPr>
        <p:spPr bwMode="auto">
          <a:xfrm>
            <a:off x="4690401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2" name="Line 361"/>
          <p:cNvSpPr>
            <a:spLocks noChangeShapeType="1"/>
          </p:cNvSpPr>
          <p:nvPr/>
        </p:nvSpPr>
        <p:spPr bwMode="auto">
          <a:xfrm>
            <a:off x="4729068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3" name="Line 362"/>
          <p:cNvSpPr>
            <a:spLocks noChangeShapeType="1"/>
          </p:cNvSpPr>
          <p:nvPr/>
        </p:nvSpPr>
        <p:spPr bwMode="auto">
          <a:xfrm>
            <a:off x="4762901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4" name="Line 363"/>
          <p:cNvSpPr>
            <a:spLocks noChangeShapeType="1"/>
          </p:cNvSpPr>
          <p:nvPr/>
        </p:nvSpPr>
        <p:spPr bwMode="auto">
          <a:xfrm>
            <a:off x="4795123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5" name="Line 364"/>
          <p:cNvSpPr>
            <a:spLocks noChangeShapeType="1"/>
          </p:cNvSpPr>
          <p:nvPr/>
        </p:nvSpPr>
        <p:spPr bwMode="auto">
          <a:xfrm>
            <a:off x="4828956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6" name="Line 365"/>
          <p:cNvSpPr>
            <a:spLocks noChangeShapeType="1"/>
          </p:cNvSpPr>
          <p:nvPr/>
        </p:nvSpPr>
        <p:spPr bwMode="auto">
          <a:xfrm>
            <a:off x="4862789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7" name="Line 366"/>
          <p:cNvSpPr>
            <a:spLocks noChangeShapeType="1"/>
          </p:cNvSpPr>
          <p:nvPr/>
        </p:nvSpPr>
        <p:spPr bwMode="auto">
          <a:xfrm>
            <a:off x="4896622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8" name="Line 367"/>
          <p:cNvSpPr>
            <a:spLocks noChangeShapeType="1"/>
          </p:cNvSpPr>
          <p:nvPr/>
        </p:nvSpPr>
        <p:spPr bwMode="auto">
          <a:xfrm>
            <a:off x="4935289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9" name="Line 368"/>
          <p:cNvSpPr>
            <a:spLocks noChangeShapeType="1"/>
          </p:cNvSpPr>
          <p:nvPr/>
        </p:nvSpPr>
        <p:spPr bwMode="auto">
          <a:xfrm>
            <a:off x="4969122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0" name="Line 369"/>
          <p:cNvSpPr>
            <a:spLocks noChangeShapeType="1"/>
          </p:cNvSpPr>
          <p:nvPr/>
        </p:nvSpPr>
        <p:spPr bwMode="auto">
          <a:xfrm>
            <a:off x="5001344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1" name="Line 370"/>
          <p:cNvSpPr>
            <a:spLocks noChangeShapeType="1"/>
          </p:cNvSpPr>
          <p:nvPr/>
        </p:nvSpPr>
        <p:spPr bwMode="auto">
          <a:xfrm>
            <a:off x="5035177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2" name="Line 371"/>
          <p:cNvSpPr>
            <a:spLocks noChangeShapeType="1"/>
          </p:cNvSpPr>
          <p:nvPr/>
        </p:nvSpPr>
        <p:spPr bwMode="auto">
          <a:xfrm>
            <a:off x="5069010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3" name="Line 372"/>
          <p:cNvSpPr>
            <a:spLocks noChangeShapeType="1"/>
          </p:cNvSpPr>
          <p:nvPr/>
        </p:nvSpPr>
        <p:spPr bwMode="auto">
          <a:xfrm>
            <a:off x="5102843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4" name="Line 373"/>
          <p:cNvSpPr>
            <a:spLocks noChangeShapeType="1"/>
          </p:cNvSpPr>
          <p:nvPr/>
        </p:nvSpPr>
        <p:spPr bwMode="auto">
          <a:xfrm>
            <a:off x="5141509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5" name="Line 374"/>
          <p:cNvSpPr>
            <a:spLocks noChangeShapeType="1"/>
          </p:cNvSpPr>
          <p:nvPr/>
        </p:nvSpPr>
        <p:spPr bwMode="auto">
          <a:xfrm>
            <a:off x="5175342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6" name="Line 375"/>
          <p:cNvSpPr>
            <a:spLocks noChangeShapeType="1"/>
          </p:cNvSpPr>
          <p:nvPr/>
        </p:nvSpPr>
        <p:spPr bwMode="auto">
          <a:xfrm>
            <a:off x="5207564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7" name="Line 376"/>
          <p:cNvSpPr>
            <a:spLocks noChangeShapeType="1"/>
          </p:cNvSpPr>
          <p:nvPr/>
        </p:nvSpPr>
        <p:spPr bwMode="auto">
          <a:xfrm>
            <a:off x="5241398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8" name="Line 377"/>
          <p:cNvSpPr>
            <a:spLocks noChangeShapeType="1"/>
          </p:cNvSpPr>
          <p:nvPr/>
        </p:nvSpPr>
        <p:spPr bwMode="auto">
          <a:xfrm>
            <a:off x="5275231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9" name="Line 378"/>
          <p:cNvSpPr>
            <a:spLocks noChangeShapeType="1"/>
          </p:cNvSpPr>
          <p:nvPr/>
        </p:nvSpPr>
        <p:spPr bwMode="auto">
          <a:xfrm>
            <a:off x="5309064" y="3507424"/>
            <a:ext cx="9667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0" name="Line 379"/>
          <p:cNvSpPr>
            <a:spLocks noChangeShapeType="1"/>
          </p:cNvSpPr>
          <p:nvPr/>
        </p:nvSpPr>
        <p:spPr bwMode="auto">
          <a:xfrm>
            <a:off x="5347730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1" name="Line 380"/>
          <p:cNvSpPr>
            <a:spLocks noChangeShapeType="1"/>
          </p:cNvSpPr>
          <p:nvPr/>
        </p:nvSpPr>
        <p:spPr bwMode="auto">
          <a:xfrm>
            <a:off x="5379952" y="3507424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2" name="Line 381"/>
          <p:cNvSpPr>
            <a:spLocks noChangeShapeType="1"/>
          </p:cNvSpPr>
          <p:nvPr/>
        </p:nvSpPr>
        <p:spPr bwMode="auto">
          <a:xfrm>
            <a:off x="5413785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3" name="Line 382"/>
          <p:cNvSpPr>
            <a:spLocks noChangeShapeType="1"/>
          </p:cNvSpPr>
          <p:nvPr/>
        </p:nvSpPr>
        <p:spPr bwMode="auto">
          <a:xfrm>
            <a:off x="5447618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4" name="Line 383"/>
          <p:cNvSpPr>
            <a:spLocks noChangeShapeType="1"/>
          </p:cNvSpPr>
          <p:nvPr/>
        </p:nvSpPr>
        <p:spPr bwMode="auto">
          <a:xfrm>
            <a:off x="5481452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5" name="Line 384"/>
          <p:cNvSpPr>
            <a:spLocks noChangeShapeType="1"/>
          </p:cNvSpPr>
          <p:nvPr/>
        </p:nvSpPr>
        <p:spPr bwMode="auto">
          <a:xfrm>
            <a:off x="5513674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6" name="Line 385"/>
          <p:cNvSpPr>
            <a:spLocks noChangeShapeType="1"/>
          </p:cNvSpPr>
          <p:nvPr/>
        </p:nvSpPr>
        <p:spPr bwMode="auto">
          <a:xfrm>
            <a:off x="5553951" y="3507424"/>
            <a:ext cx="4833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7" name="Line 386"/>
          <p:cNvSpPr>
            <a:spLocks noChangeShapeType="1"/>
          </p:cNvSpPr>
          <p:nvPr/>
        </p:nvSpPr>
        <p:spPr bwMode="auto">
          <a:xfrm>
            <a:off x="5586173" y="3507424"/>
            <a:ext cx="6444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8" name="Line 387"/>
          <p:cNvSpPr>
            <a:spLocks noChangeShapeType="1"/>
          </p:cNvSpPr>
          <p:nvPr/>
        </p:nvSpPr>
        <p:spPr bwMode="auto">
          <a:xfrm>
            <a:off x="5620006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9" name="Line 388"/>
          <p:cNvSpPr>
            <a:spLocks noChangeShapeType="1"/>
          </p:cNvSpPr>
          <p:nvPr/>
        </p:nvSpPr>
        <p:spPr bwMode="auto">
          <a:xfrm>
            <a:off x="5653839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0" name="Line 389"/>
          <p:cNvSpPr>
            <a:spLocks noChangeShapeType="1"/>
          </p:cNvSpPr>
          <p:nvPr/>
        </p:nvSpPr>
        <p:spPr bwMode="auto">
          <a:xfrm>
            <a:off x="5687672" y="3507424"/>
            <a:ext cx="11278" cy="0"/>
          </a:xfrm>
          <a:prstGeom prst="line">
            <a:avLst/>
          </a:pr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1" name="Freeform 390"/>
          <p:cNvSpPr>
            <a:spLocks/>
          </p:cNvSpPr>
          <p:nvPr/>
        </p:nvSpPr>
        <p:spPr bwMode="auto">
          <a:xfrm>
            <a:off x="2843808" y="3863476"/>
            <a:ext cx="3370285" cy="45719"/>
          </a:xfrm>
          <a:custGeom>
            <a:avLst/>
            <a:gdLst>
              <a:gd name="T0" fmla="*/ 0 w 1456"/>
              <a:gd name="T1" fmla="*/ 1456 w 1456"/>
              <a:gd name="T2" fmla="*/ 0 w 145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56">
                <a:moveTo>
                  <a:pt x="0" y="0"/>
                </a:moveTo>
                <a:lnTo>
                  <a:pt x="1456" y="0"/>
                </a:lnTo>
                <a:lnTo>
                  <a:pt x="0" y="0"/>
                </a:lnTo>
                <a:close/>
              </a:path>
            </a:pathLst>
          </a:custGeom>
          <a:noFill/>
          <a:ln w="3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2" name="Freeform 391"/>
          <p:cNvSpPr>
            <a:spLocks/>
          </p:cNvSpPr>
          <p:nvPr/>
        </p:nvSpPr>
        <p:spPr bwMode="auto">
          <a:xfrm>
            <a:off x="4037906" y="1168106"/>
            <a:ext cx="1047215" cy="401164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4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3" name="Freeform 392">
            <a:hlinkClick r:id="rId2" action="ppaction://hlinksldjump"/>
          </p:cNvPr>
          <p:cNvSpPr>
            <a:spLocks/>
          </p:cNvSpPr>
          <p:nvPr/>
        </p:nvSpPr>
        <p:spPr bwMode="auto">
          <a:xfrm>
            <a:off x="2829580" y="3307647"/>
            <a:ext cx="1047215" cy="405997"/>
          </a:xfrm>
          <a:custGeom>
            <a:avLst/>
            <a:gdLst>
              <a:gd name="T0" fmla="*/ 33 w 188"/>
              <a:gd name="T1" fmla="*/ 0 h 73"/>
              <a:gd name="T2" fmla="*/ 154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4 w 188"/>
              <a:gd name="T9" fmla="*/ 73 h 73"/>
              <a:gd name="T10" fmla="*/ 33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3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3"/>
                  <a:pt x="154" y="73"/>
                </a:cubicBezTo>
                <a:lnTo>
                  <a:pt x="33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4" name="Freeform 393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852136" y="2537541"/>
            <a:ext cx="1047215" cy="401164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3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5" name="Freeform 39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873080" y="1730380"/>
            <a:ext cx="1047215" cy="401164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3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7" name="Freeform 396">
            <a:hlinkClick r:id="rId5" action="ppaction://hlinksldjump"/>
          </p:cNvPr>
          <p:cNvSpPr>
            <a:spLocks/>
          </p:cNvSpPr>
          <p:nvPr/>
        </p:nvSpPr>
        <p:spPr bwMode="auto">
          <a:xfrm>
            <a:off x="5175342" y="3307647"/>
            <a:ext cx="1047215" cy="405997"/>
          </a:xfrm>
          <a:custGeom>
            <a:avLst/>
            <a:gdLst>
              <a:gd name="T0" fmla="*/ 34 w 188"/>
              <a:gd name="T1" fmla="*/ 0 h 73"/>
              <a:gd name="T2" fmla="*/ 155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5 w 188"/>
              <a:gd name="T9" fmla="*/ 73 h 73"/>
              <a:gd name="T10" fmla="*/ 34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4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3"/>
                  <a:pt x="155" y="73"/>
                </a:cubicBezTo>
                <a:lnTo>
                  <a:pt x="34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8" name="Freeform 397">
            <a:hlinkClick r:id="rId6" action="ppaction://hlinksldjump"/>
          </p:cNvPr>
          <p:cNvSpPr>
            <a:spLocks/>
          </p:cNvSpPr>
          <p:nvPr/>
        </p:nvSpPr>
        <p:spPr bwMode="auto">
          <a:xfrm>
            <a:off x="5196287" y="2537541"/>
            <a:ext cx="1048826" cy="401164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9" name="Freeform 398">
            <a:hlinkClick r:id="rId7" action="ppaction://hlinksldjump"/>
          </p:cNvPr>
          <p:cNvSpPr>
            <a:spLocks/>
          </p:cNvSpPr>
          <p:nvPr/>
        </p:nvSpPr>
        <p:spPr bwMode="auto">
          <a:xfrm>
            <a:off x="5218842" y="1730380"/>
            <a:ext cx="1047215" cy="401164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5 h 72"/>
              <a:gd name="T6" fmla="*/ 188 w 188"/>
              <a:gd name="T7" fmla="*/ 38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8 h 72"/>
              <a:gd name="T14" fmla="*/ 0 w 188"/>
              <a:gd name="T15" fmla="*/ 35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solidFill>
            <a:srgbClr val="FFFF99"/>
          </a:solidFill>
          <a:ln w="3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91" name="Rectangle 400"/>
          <p:cNvSpPr>
            <a:spLocks noChangeArrowheads="1"/>
          </p:cNvSpPr>
          <p:nvPr/>
        </p:nvSpPr>
        <p:spPr bwMode="auto">
          <a:xfrm>
            <a:off x="4266682" y="1218050"/>
            <a:ext cx="70532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DIRETORIA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2" name="Rectangle 401"/>
          <p:cNvSpPr>
            <a:spLocks noChangeArrowheads="1"/>
          </p:cNvSpPr>
          <p:nvPr/>
        </p:nvSpPr>
        <p:spPr bwMode="auto">
          <a:xfrm>
            <a:off x="4332737" y="1363049"/>
            <a:ext cx="54021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GESTÃO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7" name="Rectangle 406"/>
          <p:cNvSpPr>
            <a:spLocks noChangeArrowheads="1"/>
          </p:cNvSpPr>
          <p:nvPr/>
        </p:nvSpPr>
        <p:spPr bwMode="auto">
          <a:xfrm>
            <a:off x="3129245" y="1870546"/>
            <a:ext cx="657329" cy="16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GABINETE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" name="Rectangle 407"/>
          <p:cNvSpPr>
            <a:spLocks noChangeArrowheads="1"/>
          </p:cNvSpPr>
          <p:nvPr/>
        </p:nvSpPr>
        <p:spPr bwMode="auto">
          <a:xfrm>
            <a:off x="5447618" y="1870546"/>
            <a:ext cx="718551" cy="16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OUVIDORIA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09"/>
          <p:cNvSpPr>
            <a:spLocks noChangeArrowheads="1"/>
          </p:cNvSpPr>
          <p:nvPr/>
        </p:nvSpPr>
        <p:spPr bwMode="auto">
          <a:xfrm>
            <a:off x="2940747" y="2616486"/>
            <a:ext cx="1019826" cy="16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PROCURADORIA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10"/>
          <p:cNvSpPr>
            <a:spLocks noChangeArrowheads="1"/>
          </p:cNvSpPr>
          <p:nvPr/>
        </p:nvSpPr>
        <p:spPr bwMode="auto">
          <a:xfrm>
            <a:off x="3124412" y="2734096"/>
            <a:ext cx="48410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FEDERAL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11"/>
          <p:cNvSpPr>
            <a:spLocks noChangeArrowheads="1"/>
          </p:cNvSpPr>
          <p:nvPr/>
        </p:nvSpPr>
        <p:spPr bwMode="auto">
          <a:xfrm>
            <a:off x="5291342" y="2677707"/>
            <a:ext cx="1024660" cy="167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CORREGEDORIA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12"/>
          <p:cNvSpPr>
            <a:spLocks noChangeArrowheads="1"/>
          </p:cNvSpPr>
          <p:nvPr/>
        </p:nvSpPr>
        <p:spPr bwMode="auto">
          <a:xfrm>
            <a:off x="3063190" y="3446202"/>
            <a:ext cx="695995" cy="16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AUDITORIA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13"/>
          <p:cNvSpPr>
            <a:spLocks noChangeArrowheads="1"/>
          </p:cNvSpPr>
          <p:nvPr/>
        </p:nvSpPr>
        <p:spPr bwMode="auto">
          <a:xfrm>
            <a:off x="5275231" y="3380147"/>
            <a:ext cx="852272" cy="16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ASSESSORIA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14"/>
          <p:cNvSpPr>
            <a:spLocks noChangeArrowheads="1"/>
          </p:cNvSpPr>
          <p:nvPr/>
        </p:nvSpPr>
        <p:spPr bwMode="auto">
          <a:xfrm>
            <a:off x="5302620" y="3496146"/>
            <a:ext cx="963438" cy="16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COMUNICAÇÃO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15"/>
          <p:cNvSpPr>
            <a:spLocks noChangeArrowheads="1"/>
          </p:cNvSpPr>
          <p:nvPr/>
        </p:nvSpPr>
        <p:spPr bwMode="auto">
          <a:xfrm>
            <a:off x="5982504" y="3380147"/>
            <a:ext cx="251332" cy="16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426"/>
          <p:cNvSpPr>
            <a:spLocks/>
          </p:cNvSpPr>
          <p:nvPr/>
        </p:nvSpPr>
        <p:spPr bwMode="auto">
          <a:xfrm>
            <a:off x="2843808" y="3863477"/>
            <a:ext cx="0" cy="423719"/>
          </a:xfrm>
          <a:custGeom>
            <a:avLst/>
            <a:gdLst>
              <a:gd name="T0" fmla="*/ 0 h 76"/>
              <a:gd name="T1" fmla="*/ 76 h 7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76">
                <a:moveTo>
                  <a:pt x="0" y="0"/>
                </a:moveTo>
                <a:cubicBezTo>
                  <a:pt x="0" y="76"/>
                  <a:pt x="0" y="76"/>
                  <a:pt x="0" y="76"/>
                </a:cubicBezTo>
              </a:path>
            </a:pathLst>
          </a:custGeom>
          <a:noFill/>
          <a:ln w="3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427">
            <a:hlinkClick r:id="rId8" action="ppaction://hlinksldjump"/>
          </p:cNvPr>
          <p:cNvSpPr>
            <a:spLocks/>
          </p:cNvSpPr>
          <p:nvPr/>
        </p:nvSpPr>
        <p:spPr bwMode="auto">
          <a:xfrm>
            <a:off x="2267744" y="4003643"/>
            <a:ext cx="1047215" cy="405997"/>
          </a:xfrm>
          <a:custGeom>
            <a:avLst/>
            <a:gdLst>
              <a:gd name="T0" fmla="*/ 34 w 188"/>
              <a:gd name="T1" fmla="*/ 0 h 73"/>
              <a:gd name="T2" fmla="*/ 155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5 w 188"/>
              <a:gd name="T9" fmla="*/ 73 h 73"/>
              <a:gd name="T10" fmla="*/ 34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4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3"/>
                  <a:pt x="155" y="73"/>
                </a:cubicBezTo>
                <a:lnTo>
                  <a:pt x="34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Rectangle 428"/>
          <p:cNvSpPr>
            <a:spLocks noChangeArrowheads="1"/>
          </p:cNvSpPr>
          <p:nvPr/>
        </p:nvSpPr>
        <p:spPr bwMode="auto">
          <a:xfrm>
            <a:off x="2457854" y="4087420"/>
            <a:ext cx="807161" cy="1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DIRETORIA DE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29"/>
          <p:cNvSpPr>
            <a:spLocks noChangeArrowheads="1"/>
          </p:cNvSpPr>
          <p:nvPr/>
        </p:nvSpPr>
        <p:spPr bwMode="auto">
          <a:xfrm>
            <a:off x="2390187" y="4198586"/>
            <a:ext cx="947327" cy="1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ADMINISTRAÇÃO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430"/>
          <p:cNvSpPr>
            <a:spLocks noChangeShapeType="1"/>
          </p:cNvSpPr>
          <p:nvPr/>
        </p:nvSpPr>
        <p:spPr bwMode="auto">
          <a:xfrm flipV="1">
            <a:off x="6214094" y="3863477"/>
            <a:ext cx="0" cy="339942"/>
          </a:xfrm>
          <a:prstGeom prst="line">
            <a:avLst/>
          </a:prstGeom>
          <a:noFill/>
          <a:ln w="3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431">
            <a:hlinkClick r:id="" action="ppaction://noaction"/>
          </p:cNvPr>
          <p:cNvSpPr>
            <a:spLocks/>
          </p:cNvSpPr>
          <p:nvPr/>
        </p:nvSpPr>
        <p:spPr bwMode="auto">
          <a:xfrm>
            <a:off x="5690486" y="4003643"/>
            <a:ext cx="1047215" cy="405997"/>
          </a:xfrm>
          <a:custGeom>
            <a:avLst/>
            <a:gdLst>
              <a:gd name="T0" fmla="*/ 33 w 188"/>
              <a:gd name="T1" fmla="*/ 0 h 73"/>
              <a:gd name="T2" fmla="*/ 154 w 188"/>
              <a:gd name="T3" fmla="*/ 0 h 73"/>
              <a:gd name="T4" fmla="*/ 188 w 188"/>
              <a:gd name="T5" fmla="*/ 35 h 73"/>
              <a:gd name="T6" fmla="*/ 188 w 188"/>
              <a:gd name="T7" fmla="*/ 38 h 73"/>
              <a:gd name="T8" fmla="*/ 154 w 188"/>
              <a:gd name="T9" fmla="*/ 73 h 73"/>
              <a:gd name="T10" fmla="*/ 33 w 188"/>
              <a:gd name="T11" fmla="*/ 73 h 73"/>
              <a:gd name="T12" fmla="*/ 0 w 188"/>
              <a:gd name="T13" fmla="*/ 38 h 73"/>
              <a:gd name="T14" fmla="*/ 0 w 188"/>
              <a:gd name="T15" fmla="*/ 35 h 73"/>
              <a:gd name="T16" fmla="*/ 33 w 18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3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6"/>
                  <a:pt x="188" y="35"/>
                </a:cubicBezTo>
                <a:lnTo>
                  <a:pt x="188" y="38"/>
                </a:lnTo>
                <a:cubicBezTo>
                  <a:pt x="188" y="57"/>
                  <a:pt x="173" y="73"/>
                  <a:pt x="154" y="73"/>
                </a:cubicBezTo>
                <a:lnTo>
                  <a:pt x="33" y="73"/>
                </a:lnTo>
                <a:cubicBezTo>
                  <a:pt x="15" y="73"/>
                  <a:pt x="0" y="57"/>
                  <a:pt x="0" y="38"/>
                </a:cubicBezTo>
                <a:lnTo>
                  <a:pt x="0" y="35"/>
                </a:lnTo>
                <a:cubicBezTo>
                  <a:pt x="0" y="16"/>
                  <a:pt x="15" y="0"/>
                  <a:pt x="33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Rectangle 432"/>
          <p:cNvSpPr>
            <a:spLocks noChangeArrowheads="1"/>
          </p:cNvSpPr>
          <p:nvPr/>
        </p:nvSpPr>
        <p:spPr bwMode="auto">
          <a:xfrm>
            <a:off x="5951484" y="4042309"/>
            <a:ext cx="629940" cy="1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DIRETORIA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433"/>
          <p:cNvSpPr>
            <a:spLocks noChangeArrowheads="1"/>
          </p:cNvSpPr>
          <p:nvPr/>
        </p:nvSpPr>
        <p:spPr bwMode="auto">
          <a:xfrm>
            <a:off x="5996063" y="4153475"/>
            <a:ext cx="48410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DE INFRA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434"/>
          <p:cNvSpPr>
            <a:spLocks noChangeArrowheads="1"/>
          </p:cNvSpPr>
          <p:nvPr/>
        </p:nvSpPr>
        <p:spPr bwMode="auto">
          <a:xfrm>
            <a:off x="5706597" y="4254975"/>
            <a:ext cx="1169659" cy="1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ESTRUTURA HÍDRICA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" name="CaixaDeTexto 429"/>
          <p:cNvSpPr txBox="1"/>
          <p:nvPr/>
        </p:nvSpPr>
        <p:spPr>
          <a:xfrm>
            <a:off x="-12400" y="385500"/>
            <a:ext cx="915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Estrutura/Organograma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1" name="Conector reto 430"/>
          <p:cNvCxnSpPr/>
          <p:nvPr/>
        </p:nvCxnSpPr>
        <p:spPr>
          <a:xfrm>
            <a:off x="827584" y="90872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Freeform 15">
            <a:hlinkClick r:id="" action="ppaction://noaction"/>
          </p:cNvPr>
          <p:cNvSpPr>
            <a:spLocks/>
          </p:cNvSpPr>
          <p:nvPr/>
        </p:nvSpPr>
        <p:spPr bwMode="auto">
          <a:xfrm>
            <a:off x="5724128" y="1151881"/>
            <a:ext cx="1047215" cy="401164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3" name="Freeform 18">
            <a:hlinkClick r:id="" action="ppaction://noaction"/>
          </p:cNvPr>
          <p:cNvSpPr>
            <a:spLocks/>
          </p:cNvSpPr>
          <p:nvPr/>
        </p:nvSpPr>
        <p:spPr bwMode="auto">
          <a:xfrm>
            <a:off x="6893786" y="1151881"/>
            <a:ext cx="1047215" cy="401164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4" name="Rectangle 420"/>
          <p:cNvSpPr>
            <a:spLocks noChangeArrowheads="1"/>
          </p:cNvSpPr>
          <p:nvPr/>
        </p:nvSpPr>
        <p:spPr bwMode="auto">
          <a:xfrm>
            <a:off x="6018958" y="1273632"/>
            <a:ext cx="629940" cy="1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dirty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DIRETORIA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5" name="Rectangle 421"/>
          <p:cNvSpPr>
            <a:spLocks noChangeArrowheads="1"/>
          </p:cNvSpPr>
          <p:nvPr/>
        </p:nvSpPr>
        <p:spPr bwMode="auto">
          <a:xfrm>
            <a:off x="5901348" y="1384798"/>
            <a:ext cx="72295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800" b="1" dirty="0" smtClean="0">
                <a:solidFill>
                  <a:srgbClr val="24211D"/>
                </a:solidFill>
                <a:latin typeface="Arial" pitchFamily="34" charset="0"/>
                <a:cs typeface="Arial" pitchFamily="34" charset="0"/>
              </a:rPr>
              <a:t>NACIONAL CO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6" name="Rectangle 422"/>
          <p:cNvSpPr>
            <a:spLocks noChangeArrowheads="1"/>
          </p:cNvSpPr>
          <p:nvPr/>
        </p:nvSpPr>
        <p:spPr bwMode="auto">
          <a:xfrm>
            <a:off x="7222450" y="1273632"/>
            <a:ext cx="629940" cy="1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DIRETORIA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" name="Rectangle 423"/>
          <p:cNvSpPr>
            <a:spLocks noChangeArrowheads="1"/>
          </p:cNvSpPr>
          <p:nvPr/>
        </p:nvSpPr>
        <p:spPr bwMode="auto">
          <a:xfrm>
            <a:off x="7031492" y="1384798"/>
            <a:ext cx="80470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800" b="1" dirty="0">
                <a:solidFill>
                  <a:srgbClr val="24211D"/>
                </a:solidFill>
                <a:latin typeface="Arial" pitchFamily="34" charset="0"/>
                <a:cs typeface="Arial" pitchFamily="34" charset="0"/>
              </a:rPr>
              <a:t>NACIONAL </a:t>
            </a:r>
            <a:r>
              <a:rPr lang="pt-BR" sz="800" b="1" dirty="0" smtClean="0">
                <a:solidFill>
                  <a:srgbClr val="24211D"/>
                </a:solidFill>
                <a:latin typeface="Arial" pitchFamily="34" charset="0"/>
                <a:cs typeface="Arial" pitchFamily="34" charset="0"/>
              </a:rPr>
              <a:t>S/SE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8" name="Freeform 14">
            <a:hlinkClick r:id="" action="ppaction://noaction"/>
          </p:cNvPr>
          <p:cNvSpPr>
            <a:spLocks/>
          </p:cNvSpPr>
          <p:nvPr/>
        </p:nvSpPr>
        <p:spPr bwMode="auto">
          <a:xfrm>
            <a:off x="1389059" y="1162467"/>
            <a:ext cx="1047215" cy="401164"/>
          </a:xfrm>
          <a:custGeom>
            <a:avLst/>
            <a:gdLst>
              <a:gd name="T0" fmla="*/ 34 w 188"/>
              <a:gd name="T1" fmla="*/ 0 h 72"/>
              <a:gd name="T2" fmla="*/ 155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5 w 188"/>
              <a:gd name="T9" fmla="*/ 72 h 72"/>
              <a:gd name="T10" fmla="*/ 34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4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4" y="0"/>
                </a:moveTo>
                <a:lnTo>
                  <a:pt x="155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5" y="72"/>
                </a:cubicBezTo>
                <a:lnTo>
                  <a:pt x="34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9" name="Freeform 17">
            <a:hlinkClick r:id="" action="ppaction://noaction"/>
          </p:cNvPr>
          <p:cNvSpPr>
            <a:spLocks/>
          </p:cNvSpPr>
          <p:nvPr/>
        </p:nvSpPr>
        <p:spPr bwMode="auto">
          <a:xfrm>
            <a:off x="2571689" y="1162467"/>
            <a:ext cx="1047215" cy="401164"/>
          </a:xfrm>
          <a:custGeom>
            <a:avLst/>
            <a:gdLst>
              <a:gd name="T0" fmla="*/ 33 w 188"/>
              <a:gd name="T1" fmla="*/ 0 h 72"/>
              <a:gd name="T2" fmla="*/ 154 w 188"/>
              <a:gd name="T3" fmla="*/ 0 h 72"/>
              <a:gd name="T4" fmla="*/ 188 w 188"/>
              <a:gd name="T5" fmla="*/ 34 h 72"/>
              <a:gd name="T6" fmla="*/ 188 w 188"/>
              <a:gd name="T7" fmla="*/ 37 h 72"/>
              <a:gd name="T8" fmla="*/ 154 w 188"/>
              <a:gd name="T9" fmla="*/ 72 h 72"/>
              <a:gd name="T10" fmla="*/ 33 w 188"/>
              <a:gd name="T11" fmla="*/ 72 h 72"/>
              <a:gd name="T12" fmla="*/ 0 w 188"/>
              <a:gd name="T13" fmla="*/ 37 h 72"/>
              <a:gd name="T14" fmla="*/ 0 w 188"/>
              <a:gd name="T15" fmla="*/ 34 h 72"/>
              <a:gd name="T16" fmla="*/ 33 w 18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72">
                <a:moveTo>
                  <a:pt x="33" y="0"/>
                </a:moveTo>
                <a:lnTo>
                  <a:pt x="154" y="0"/>
                </a:lnTo>
                <a:cubicBezTo>
                  <a:pt x="173" y="0"/>
                  <a:pt x="188" y="15"/>
                  <a:pt x="188" y="34"/>
                </a:cubicBezTo>
                <a:lnTo>
                  <a:pt x="188" y="37"/>
                </a:lnTo>
                <a:cubicBezTo>
                  <a:pt x="188" y="56"/>
                  <a:pt x="173" y="72"/>
                  <a:pt x="154" y="72"/>
                </a:cubicBezTo>
                <a:lnTo>
                  <a:pt x="33" y="72"/>
                </a:lnTo>
                <a:cubicBezTo>
                  <a:pt x="15" y="72"/>
                  <a:pt x="0" y="56"/>
                  <a:pt x="0" y="37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40" name="Rectangle 416"/>
          <p:cNvSpPr>
            <a:spLocks noChangeArrowheads="1"/>
          </p:cNvSpPr>
          <p:nvPr/>
        </p:nvSpPr>
        <p:spPr bwMode="auto">
          <a:xfrm>
            <a:off x="1663028" y="1284218"/>
            <a:ext cx="629940" cy="1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24211D"/>
                </a:solidFill>
                <a:effectLst/>
                <a:latin typeface="Arial" pitchFamily="34" charset="0"/>
                <a:cs typeface="Arial" pitchFamily="34" charset="0"/>
              </a:rPr>
              <a:t>DIRETORIA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1" name="Rectangle 417"/>
          <p:cNvSpPr>
            <a:spLocks noChangeArrowheads="1"/>
          </p:cNvSpPr>
          <p:nvPr/>
        </p:nvSpPr>
        <p:spPr bwMode="auto">
          <a:xfrm>
            <a:off x="1624939" y="1395384"/>
            <a:ext cx="64280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800" b="1" dirty="0" smtClean="0">
                <a:solidFill>
                  <a:srgbClr val="24211D"/>
                </a:solidFill>
                <a:latin typeface="Arial" pitchFamily="34" charset="0"/>
                <a:cs typeface="Arial" pitchFamily="34" charset="0"/>
              </a:rPr>
              <a:t>NACIONAL N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2" name="Rectangle 418"/>
          <p:cNvSpPr>
            <a:spLocks noChangeArrowheads="1"/>
          </p:cNvSpPr>
          <p:nvPr/>
        </p:nvSpPr>
        <p:spPr bwMode="auto">
          <a:xfrm>
            <a:off x="2832687" y="1284218"/>
            <a:ext cx="5642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DIRETORIA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3" name="Rectangle 419"/>
          <p:cNvSpPr>
            <a:spLocks noChangeArrowheads="1"/>
          </p:cNvSpPr>
          <p:nvPr/>
        </p:nvSpPr>
        <p:spPr bwMode="auto">
          <a:xfrm>
            <a:off x="2780147" y="1395384"/>
            <a:ext cx="71173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NACIONAL NE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71800" y="908720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Sede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6713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1384</Words>
  <Application>Microsoft Office PowerPoint</Application>
  <PresentationFormat>Apresentação na tela (4:3)</PresentationFormat>
  <Paragraphs>688</Paragraphs>
  <Slides>22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Tema do Office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Ministerio da Integracao Nacional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Gilvan Mendes da Silva</cp:lastModifiedBy>
  <cp:revision>115</cp:revision>
  <dcterms:created xsi:type="dcterms:W3CDTF">2013-04-09T19:14:16Z</dcterms:created>
  <dcterms:modified xsi:type="dcterms:W3CDTF">2013-05-08T18:18:31Z</dcterms:modified>
</cp:coreProperties>
</file>